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1" r:id="rId4"/>
    <p:sldId id="260" r:id="rId5"/>
    <p:sldId id="258" r:id="rId6"/>
    <p:sldId id="262" r:id="rId7"/>
    <p:sldId id="259" r:id="rId8"/>
    <p:sldId id="266" r:id="rId9"/>
    <p:sldId id="263" r:id="rId10"/>
    <p:sldId id="264" r:id="rId11"/>
    <p:sldId id="265" r:id="rId12"/>
    <p:sldId id="270" r:id="rId13"/>
    <p:sldId id="271" r:id="rId14"/>
    <p:sldId id="274" r:id="rId15"/>
    <p:sldId id="267" r:id="rId16"/>
    <p:sldId id="268" r:id="rId17"/>
    <p:sldId id="275" r:id="rId18"/>
    <p:sldId id="276" r:id="rId19"/>
    <p:sldId id="272" r:id="rId20"/>
    <p:sldId id="273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43"/>
  </p:normalViewPr>
  <p:slideViewPr>
    <p:cSldViewPr snapToGrid="0" snapToObjects="1">
      <p:cViewPr>
        <p:scale>
          <a:sx n="97" d="100"/>
          <a:sy n="97" d="100"/>
        </p:scale>
        <p:origin x="94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10A27-50BE-2448-9DE7-EE1F2FFA744F}" type="datetimeFigureOut">
              <a:rPr lang="en-US" smtClean="0"/>
              <a:t>9/30/17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A231E-3640-7B41-9BB8-5EDBBB435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5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9/30/17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Ice measurement plans using the </a:t>
            </a:r>
            <a:r>
              <a:rPr lang="en-US" dirty="0" err="1" smtClean="0"/>
              <a:t>SpiceCore</a:t>
            </a:r>
            <a:r>
              <a:rPr lang="en-US" dirty="0" smtClean="0"/>
              <a:t> hole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Mike DuVernois</a:t>
            </a:r>
          </a:p>
          <a:p>
            <a:r>
              <a:rPr lang="en-US" dirty="0" smtClean="0"/>
              <a:t>University of Wisconsin-Madison</a:t>
            </a:r>
          </a:p>
          <a:p>
            <a:r>
              <a:rPr lang="en-US" dirty="0" smtClean="0"/>
              <a:t>For the </a:t>
            </a:r>
            <a:r>
              <a:rPr lang="en-US" dirty="0" err="1" smtClean="0"/>
              <a:t>IceCube</a:t>
            </a:r>
            <a:r>
              <a:rPr lang="en-US" dirty="0" smtClean="0"/>
              <a:t> &amp; ARA collaborations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measurements science (1/2)</a:t>
            </a:r>
            <a:endParaRPr lang="en-US" dirty="0"/>
          </a:p>
        </p:txBody>
      </p:sp>
      <p:pic>
        <p:nvPicPr>
          <p:cNvPr id="6" name="Content Placeholder 5" descr="absorption_wavelength.tif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9" y="1591939"/>
            <a:ext cx="4390443" cy="5117067"/>
          </a:xfrm>
          <a:prstGeom prst="rect">
            <a:avLst/>
          </a:prstGeom>
        </p:spPr>
      </p:pic>
      <p:pic>
        <p:nvPicPr>
          <p:cNvPr id="8" name="Content Placeholder 7" descr="depthdep.tif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31" y="2507814"/>
            <a:ext cx="7482669" cy="35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2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measurements science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>
                <a:latin typeface="Helvetica Neue" charset="0"/>
              </a:rPr>
              <a:t> 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0576" y="1868417"/>
            <a:ext cx="6501424" cy="4625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1" y="2102428"/>
            <a:ext cx="5250872" cy="3938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091" y="6124178"/>
            <a:ext cx="543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Depth-independent anisotropy in </a:t>
            </a:r>
            <a:r>
              <a:rPr lang="en-US" smtClean="0"/>
              <a:t>light propagation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4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UV logger system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060204"/>
            <a:ext cx="3181273" cy="4152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37" y="2060204"/>
            <a:ext cx="2274162" cy="463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06" y="2187712"/>
            <a:ext cx="7145184" cy="4345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035" y="6212858"/>
            <a:ext cx="294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Nautilus housing w/</a:t>
            </a:r>
            <a:r>
              <a:rPr lang="en-US" dirty="0" err="1" smtClean="0"/>
              <a:t>Ti</a:t>
            </a:r>
            <a:r>
              <a:rPr lang="en-US" dirty="0" smtClean="0"/>
              <a:t>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8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SKKU camera system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131" y="2067339"/>
            <a:ext cx="7535809" cy="459850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43971" y="1184344"/>
            <a:ext cx="3857699" cy="55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8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transmitters/</a:t>
            </a:r>
            <a:r>
              <a:rPr lang="en-US" dirty="0" err="1" smtClean="0"/>
              <a:t>pulsers</a:t>
            </a:r>
            <a:endParaRPr lang="en-US" dirty="0"/>
          </a:p>
        </p:txBody>
      </p:sp>
      <p:pic>
        <p:nvPicPr>
          <p:cNvPr id="5122" name="Picture 2" descr="CU_Block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6859"/>
            <a:ext cx="5735361" cy="320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503" y="753228"/>
            <a:ext cx="1028700" cy="4457700"/>
          </a:xfrm>
          <a:prstGeom prst="rect">
            <a:avLst/>
          </a:prstGeom>
        </p:spPr>
      </p:pic>
      <p:pic>
        <p:nvPicPr>
          <p:cNvPr id="5124" name="Picture 4" descr="v_endcap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93" y="1785871"/>
            <a:ext cx="4700588" cy="23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ynthNV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3" y="5095666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5266" y="5210927"/>
            <a:ext cx="4490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generator: COTS </a:t>
            </a:r>
            <a:r>
              <a:rPr lang="en-US" dirty="0" err="1" smtClean="0"/>
              <a:t>SynthNV</a:t>
            </a:r>
            <a:r>
              <a:rPr lang="en-US" dirty="0" smtClean="0"/>
              <a:t> unit +</a:t>
            </a:r>
          </a:p>
          <a:p>
            <a:r>
              <a:rPr lang="en-US" dirty="0" smtClean="0"/>
              <a:t>Beagle Bone Black SBC + </a:t>
            </a:r>
            <a:r>
              <a:rPr lang="en-US" dirty="0" err="1" smtClean="0"/>
              <a:t>MiniCircuits</a:t>
            </a:r>
            <a:r>
              <a:rPr lang="en-US" dirty="0" smtClean="0"/>
              <a:t> amp</a:t>
            </a:r>
          </a:p>
          <a:p>
            <a:r>
              <a:rPr lang="en-US" dirty="0" smtClean="0"/>
              <a:t>+ existing pressure housing + software</a:t>
            </a:r>
          </a:p>
          <a:p>
            <a:r>
              <a:rPr lang="en-US" dirty="0" smtClean="0"/>
              <a:t>Connected to external antenna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2104" y="4346713"/>
            <a:ext cx="3979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 </a:t>
            </a:r>
            <a:r>
              <a:rPr lang="en-US" dirty="0" err="1" smtClean="0"/>
              <a:t>pulser</a:t>
            </a:r>
            <a:r>
              <a:rPr lang="en-US" dirty="0" smtClean="0"/>
              <a:t>: custom </a:t>
            </a:r>
            <a:r>
              <a:rPr lang="en-US" dirty="0" err="1" smtClean="0"/>
              <a:t>houseing</a:t>
            </a:r>
            <a:r>
              <a:rPr lang="en-US" dirty="0" smtClean="0"/>
              <a:t> with</a:t>
            </a:r>
          </a:p>
          <a:p>
            <a:r>
              <a:rPr lang="en-US" dirty="0"/>
              <a:t>p</a:t>
            </a:r>
            <a:r>
              <a:rPr lang="en-US" dirty="0" smtClean="0"/>
              <a:t>iezoelectric </a:t>
            </a:r>
            <a:r>
              <a:rPr lang="en-US" dirty="0" err="1" smtClean="0"/>
              <a:t>pulser</a:t>
            </a:r>
            <a:r>
              <a:rPr lang="en-US" dirty="0" smtClean="0"/>
              <a:t> launching mixed</a:t>
            </a:r>
          </a:p>
          <a:p>
            <a:r>
              <a:rPr lang="en-US" dirty="0"/>
              <a:t>p</a:t>
            </a:r>
            <a:r>
              <a:rPr lang="en-US" dirty="0" smtClean="0"/>
              <a:t>olarization directly from the unit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205" y="5270043"/>
            <a:ext cx="2514977" cy="14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science (see Dave Seckel’s talk</a:t>
            </a:r>
            <a:r>
              <a:rPr lang="is-IS" dirty="0" smtClean="0"/>
              <a:t>…)</a:t>
            </a:r>
            <a:endParaRPr lang="en-US" dirty="0"/>
          </a:p>
        </p:txBody>
      </p:sp>
      <p:pic>
        <p:nvPicPr>
          <p:cNvPr id="5" name="Content Placeholder 4" descr="L_v_depth_PG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1834166"/>
            <a:ext cx="4929808" cy="492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83" y="1833879"/>
            <a:ext cx="6849832" cy="47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58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2017-18 season on the ice</a:t>
            </a:r>
            <a:endParaRPr lang="en-US" dirty="0"/>
          </a:p>
        </p:txBody>
      </p:sp>
      <p:pic>
        <p:nvPicPr>
          <p:cNvPr id="22" name="Picture 4" descr="hotwater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" y="2059453"/>
            <a:ext cx="5079296" cy="285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5773" y="2059453"/>
            <a:ext cx="4488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ARA drilling: late November+</a:t>
            </a:r>
          </a:p>
          <a:p>
            <a:r>
              <a:rPr lang="en-US" dirty="0" smtClean="0"/>
              <a:t>ARIANNA station: late November</a:t>
            </a:r>
          </a:p>
          <a:p>
            <a:r>
              <a:rPr lang="en-US" dirty="0" smtClean="0"/>
              <a:t>ARA in-ice deployments: mid-December+</a:t>
            </a:r>
          </a:p>
          <a:p>
            <a:r>
              <a:rPr lang="en-US" dirty="0" smtClean="0"/>
              <a:t>ARA stations full operation: early January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5773" y="5006280"/>
            <a:ext cx="5079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SPIceCore</a:t>
            </a:r>
            <a:r>
              <a:rPr lang="en-US" dirty="0" smtClean="0"/>
              <a:t> people at Pole: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Myself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IceCube</a:t>
            </a:r>
            <a:r>
              <a:rPr lang="en-US" dirty="0" smtClean="0"/>
              <a:t> student, Yee “</a:t>
            </a:r>
            <a:r>
              <a:rPr lang="en-US" dirty="0" err="1" smtClean="0"/>
              <a:t>Elim</a:t>
            </a:r>
            <a:r>
              <a:rPr lang="en-US" dirty="0" smtClean="0"/>
              <a:t>” Cheung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IDDO (ARA) driller, Chris Gibson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Winch trained ARA drillers, Thomas </a:t>
            </a:r>
            <a:r>
              <a:rPr lang="en-US" dirty="0" err="1" smtClean="0"/>
              <a:t>Meures</a:t>
            </a:r>
            <a:r>
              <a:rPr lang="en-US" dirty="0" smtClean="0"/>
              <a:t> &amp; </a:t>
            </a:r>
            <a:r>
              <a:rPr lang="en-US" dirty="0" err="1" smtClean="0"/>
              <a:t>Uzair</a:t>
            </a:r>
            <a:r>
              <a:rPr lang="en-US" dirty="0" smtClean="0"/>
              <a:t> Latif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122" y="2011739"/>
            <a:ext cx="6877878" cy="49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30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opportunities here, potentially a lot of work to do on the ice this season if all of the payloads come together</a:t>
            </a:r>
          </a:p>
          <a:p>
            <a:r>
              <a:rPr lang="en-US" dirty="0" smtClean="0"/>
              <a:t>Two additional payload ideas for next year:</a:t>
            </a:r>
          </a:p>
          <a:p>
            <a:pPr lvl="1"/>
            <a:r>
              <a:rPr lang="en-US" dirty="0" smtClean="0"/>
              <a:t>Luminescence logger: radioactive source, look at light output</a:t>
            </a:r>
          </a:p>
          <a:p>
            <a:pPr lvl="1"/>
            <a:r>
              <a:rPr lang="en-US" dirty="0" smtClean="0"/>
              <a:t>Neutron tagger: measure </a:t>
            </a:r>
            <a:r>
              <a:rPr lang="en-US" i="1" dirty="0" smtClean="0"/>
              <a:t>in situ </a:t>
            </a:r>
            <a:r>
              <a:rPr lang="en-US" dirty="0" smtClean="0"/>
              <a:t>neutron capture lifetime</a:t>
            </a:r>
          </a:p>
          <a:p>
            <a:r>
              <a:rPr lang="en-US" dirty="0" smtClean="0"/>
              <a:t>With this two year program, we’ll understand the physics detector properties of the South Pole ice better</a:t>
            </a:r>
          </a:p>
          <a:p>
            <a:r>
              <a:rPr lang="en-US" dirty="0" smtClean="0"/>
              <a:t>Need to work with the glaciology folks more towards this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7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21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79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77782"/>
          </a:xfrm>
        </p:spPr>
        <p:txBody>
          <a:bodyPr/>
          <a:lstStyle/>
          <a:p>
            <a:r>
              <a:rPr lang="en-US" dirty="0" smtClean="0"/>
              <a:t>February 2013: South Pole Ice Core workshop, expressed interest in radio measurements from deep hole to ARA stations</a:t>
            </a:r>
          </a:p>
          <a:p>
            <a:r>
              <a:rPr lang="en-US" dirty="0" smtClean="0"/>
              <a:t>Since then two years of drilling and the </a:t>
            </a:r>
            <a:r>
              <a:rPr lang="en-US" dirty="0" err="1" smtClean="0"/>
              <a:t>SPIceCore</a:t>
            </a:r>
            <a:r>
              <a:rPr lang="en-US" dirty="0" smtClean="0"/>
              <a:t> hole is down to 1751m in depth, and remains open, filled with Estisol-140</a:t>
            </a:r>
          </a:p>
          <a:p>
            <a:r>
              <a:rPr lang="en-US" dirty="0" smtClean="0"/>
              <a:t>Our interest in UV optical measurements has increased with some Gen2 </a:t>
            </a:r>
            <a:r>
              <a:rPr lang="en-US" dirty="0" err="1" smtClean="0"/>
              <a:t>IceCube</a:t>
            </a:r>
            <a:r>
              <a:rPr lang="en-US" dirty="0" smtClean="0"/>
              <a:t> optical designs having significant UV acceptance</a:t>
            </a:r>
          </a:p>
          <a:p>
            <a:r>
              <a:rPr lang="en-US" dirty="0" smtClean="0"/>
              <a:t>Aim to be good citizens and use the deep hole resource carefully</a:t>
            </a:r>
          </a:p>
          <a:p>
            <a:r>
              <a:rPr lang="en-US" dirty="0" smtClean="0"/>
              <a:t>This has been formalized this summer somewhat with the </a:t>
            </a:r>
            <a:r>
              <a:rPr lang="en-US" dirty="0" err="1" smtClean="0"/>
              <a:t>SPIceCore</a:t>
            </a:r>
            <a:r>
              <a:rPr lang="en-US" dirty="0" smtClean="0"/>
              <a:t> collaboration, the IDDO engineering, and the NSF Polar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0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450850"/>
            <a:ext cx="112903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62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387350"/>
            <a:ext cx="111887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85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260350"/>
            <a:ext cx="114173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83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77" y="0"/>
            <a:ext cx="9989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6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28" y="0"/>
            <a:ext cx="9028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573"/>
            <a:ext cx="10404764" cy="78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10404764" cy="66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3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committed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57891"/>
          </a:xfrm>
        </p:spPr>
        <p:txBody>
          <a:bodyPr>
            <a:normAutofit/>
          </a:bodyPr>
          <a:lstStyle/>
          <a:p>
            <a:r>
              <a:rPr lang="en-US" dirty="0" smtClean="0"/>
              <a:t>Last year the hole was logged with Ryan Bay’s dust logger</a:t>
            </a:r>
          </a:p>
          <a:p>
            <a:r>
              <a:rPr lang="en-US" dirty="0" smtClean="0"/>
              <a:t>This season the IDDO intermediate depth winch returns to Pole, with an </a:t>
            </a:r>
            <a:r>
              <a:rPr lang="en-US" dirty="0" err="1" smtClean="0"/>
              <a:t>IceCube</a:t>
            </a:r>
            <a:r>
              <a:rPr lang="en-US" dirty="0" smtClean="0"/>
              <a:t>-purchased longer cable, and with multiple people (3 ARA drillers/scientists &amp; 1 </a:t>
            </a:r>
            <a:r>
              <a:rPr lang="en-US" dirty="0" err="1" smtClean="0"/>
              <a:t>IceCube</a:t>
            </a:r>
            <a:r>
              <a:rPr lang="en-US" dirty="0" smtClean="0"/>
              <a:t> scientist/engineer) trained by IDDO in the use of the logger</a:t>
            </a:r>
          </a:p>
          <a:p>
            <a:r>
              <a:rPr lang="en-US" dirty="0" smtClean="0"/>
              <a:t>Plan to have the winch back at Pole next season for additional measurements (see later slides) and possible reuses of the current downhole packages</a:t>
            </a:r>
          </a:p>
          <a:p>
            <a:r>
              <a:rPr lang="en-US" dirty="0" smtClean="0"/>
              <a:t>The downhole packages (described next slide) are mostly still in development, so this season should probably be treated as a trial run in most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18618" cy="78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6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season downhole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30182"/>
          </a:xfrm>
        </p:spPr>
        <p:txBody>
          <a:bodyPr/>
          <a:lstStyle/>
          <a:p>
            <a:r>
              <a:rPr lang="en-US" dirty="0" smtClean="0"/>
              <a:t>DESY-built UV absorption and scattering LIDAR</a:t>
            </a:r>
          </a:p>
          <a:p>
            <a:r>
              <a:rPr lang="en-US" dirty="0" smtClean="0"/>
              <a:t>Kansas University-built piezoelectric radio frequency </a:t>
            </a:r>
            <a:r>
              <a:rPr lang="en-US" dirty="0" err="1" smtClean="0"/>
              <a:t>pulser</a:t>
            </a:r>
            <a:endParaRPr lang="en-US" dirty="0" smtClean="0"/>
          </a:p>
          <a:p>
            <a:r>
              <a:rPr lang="en-US" dirty="0" err="1" smtClean="0"/>
              <a:t>Sungkyunkwan</a:t>
            </a:r>
            <a:r>
              <a:rPr lang="en-US" dirty="0" smtClean="0"/>
              <a:t> University-built camera system</a:t>
            </a:r>
          </a:p>
          <a:p>
            <a:r>
              <a:rPr lang="en-US" dirty="0" smtClean="0"/>
              <a:t>University of Wisconsin RF signal generator</a:t>
            </a:r>
          </a:p>
          <a:p>
            <a:r>
              <a:rPr lang="en-US" dirty="0" smtClean="0"/>
              <a:t>UW/KU solid state </a:t>
            </a:r>
            <a:r>
              <a:rPr lang="en-US" dirty="0" err="1" smtClean="0"/>
              <a:t>pulser</a:t>
            </a:r>
            <a:r>
              <a:rPr lang="en-US" dirty="0" smtClean="0"/>
              <a:t> with selectable antennas</a:t>
            </a:r>
          </a:p>
          <a:p>
            <a:r>
              <a:rPr lang="en-US" dirty="0" smtClean="0"/>
              <a:t>UCSD commercial pressure-depth logger</a:t>
            </a:r>
          </a:p>
          <a:p>
            <a:r>
              <a:rPr lang="en-US" dirty="0" smtClean="0"/>
              <a:t>(Dust logger to below 1500m if timing works out)</a:t>
            </a:r>
          </a:p>
          <a:p>
            <a:r>
              <a:rPr lang="en-US" dirty="0" smtClean="0"/>
              <a:t>(Passive radar retro-reflector for surface back to surface reflection study)</a:t>
            </a:r>
          </a:p>
        </p:txBody>
      </p:sp>
    </p:spTree>
    <p:extLst>
      <p:ext uri="{BB962C8B-B14F-4D97-AF65-F5344CB8AC3E}">
        <p14:creationId xmlns:p14="http://schemas.microsoft.com/office/powerpoint/2010/main" val="33400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season downhole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336873"/>
            <a:ext cx="11511679" cy="4230182"/>
          </a:xfrm>
        </p:spPr>
        <p:txBody>
          <a:bodyPr/>
          <a:lstStyle/>
          <a:p>
            <a:r>
              <a:rPr lang="en-US" dirty="0" smtClean="0"/>
              <a:t>DESY-built UV absorption and scattering LIDAR </a:t>
            </a:r>
            <a:r>
              <a:rPr lang="en-US" dirty="0" smtClean="0">
                <a:solidFill>
                  <a:schemeClr val="bg1"/>
                </a:solidFill>
              </a:rPr>
              <a:t>  Under construction, parts here</a:t>
            </a:r>
            <a:endParaRPr lang="en-US" dirty="0" smtClean="0"/>
          </a:p>
          <a:p>
            <a:r>
              <a:rPr lang="en-US" dirty="0" smtClean="0"/>
              <a:t>Kansas University-built piezoelectric radio frequency </a:t>
            </a:r>
            <a:r>
              <a:rPr lang="en-US" dirty="0" err="1" smtClean="0"/>
              <a:t>pulser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/>
                </a:solidFill>
              </a:rPr>
              <a:t>Ditto. Oct. test</a:t>
            </a:r>
            <a:endParaRPr lang="en-US" dirty="0" smtClean="0"/>
          </a:p>
          <a:p>
            <a:r>
              <a:rPr lang="en-US" dirty="0" err="1" smtClean="0"/>
              <a:t>Sungkyunkwan</a:t>
            </a:r>
            <a:r>
              <a:rPr lang="en-US" dirty="0" smtClean="0"/>
              <a:t> University-built camera system  </a:t>
            </a:r>
            <a:r>
              <a:rPr lang="en-US" dirty="0" smtClean="0">
                <a:solidFill>
                  <a:schemeClr val="bg1"/>
                </a:solidFill>
              </a:rPr>
              <a:t>Under construction. </a:t>
            </a:r>
            <a:endParaRPr lang="en-US" dirty="0" smtClean="0"/>
          </a:p>
          <a:p>
            <a:r>
              <a:rPr lang="en-US" dirty="0" smtClean="0"/>
              <a:t>University of Wisconsin RF signal generator   </a:t>
            </a:r>
            <a:r>
              <a:rPr lang="en-US" dirty="0" smtClean="0">
                <a:solidFill>
                  <a:schemeClr val="bg1"/>
                </a:solidFill>
              </a:rPr>
              <a:t>Housings shipped. Final assembly.</a:t>
            </a:r>
            <a:endParaRPr lang="en-US" dirty="0" smtClean="0"/>
          </a:p>
          <a:p>
            <a:r>
              <a:rPr lang="en-US" dirty="0" smtClean="0"/>
              <a:t>UW/KU solid state </a:t>
            </a:r>
            <a:r>
              <a:rPr lang="en-US" dirty="0" err="1" smtClean="0"/>
              <a:t>pulser</a:t>
            </a:r>
            <a:r>
              <a:rPr lang="en-US" dirty="0" smtClean="0"/>
              <a:t> with selectable antennas   </a:t>
            </a:r>
            <a:r>
              <a:rPr lang="en-US" dirty="0" smtClean="0">
                <a:solidFill>
                  <a:schemeClr val="bg1"/>
                </a:solidFill>
              </a:rPr>
              <a:t>Shipped to Pole</a:t>
            </a:r>
            <a:endParaRPr lang="en-US" dirty="0" smtClean="0"/>
          </a:p>
          <a:p>
            <a:r>
              <a:rPr lang="en-US" dirty="0" smtClean="0"/>
              <a:t>UCSD commercial pressure-depth logger   </a:t>
            </a:r>
            <a:r>
              <a:rPr lang="en-US" dirty="0" smtClean="0">
                <a:solidFill>
                  <a:schemeClr val="bg1"/>
                </a:solidFill>
              </a:rPr>
              <a:t>To be delivered to UW in few weeks</a:t>
            </a:r>
            <a:endParaRPr lang="en-US" dirty="0" smtClean="0"/>
          </a:p>
          <a:p>
            <a:r>
              <a:rPr lang="en-US" dirty="0" smtClean="0"/>
              <a:t>(Dust logger to below 1500m if timing works out)    </a:t>
            </a:r>
            <a:r>
              <a:rPr lang="en-US" dirty="0" smtClean="0">
                <a:solidFill>
                  <a:schemeClr val="bg1"/>
                </a:solidFill>
              </a:rPr>
              <a:t>Equipment at McMurdo</a:t>
            </a:r>
            <a:endParaRPr lang="en-US" dirty="0" smtClean="0"/>
          </a:p>
          <a:p>
            <a:r>
              <a:rPr lang="en-US" dirty="0" smtClean="0"/>
              <a:t>(Passive radar retro-reflector for surface back to surface reflection study)    </a:t>
            </a:r>
            <a:r>
              <a:rPr lang="en-US" dirty="0" smtClean="0">
                <a:solidFill>
                  <a:schemeClr val="bg1"/>
                </a:solidFill>
              </a:rPr>
              <a:t>Simple hardware (shipped), but only draft of a plan for making measurements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9959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Super-quick version of the 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3846" y="2076858"/>
            <a:ext cx="5692771" cy="4601032"/>
          </a:xfrm>
        </p:spPr>
        <p:txBody>
          <a:bodyPr>
            <a:normAutofit/>
          </a:bodyPr>
          <a:lstStyle/>
          <a:p>
            <a:r>
              <a:rPr lang="en-US" dirty="0" smtClean="0"/>
              <a:t>Early RF </a:t>
            </a:r>
            <a:r>
              <a:rPr lang="en-US" dirty="0" err="1" smtClean="0"/>
              <a:t>pulser</a:t>
            </a:r>
            <a:r>
              <a:rPr lang="en-US" dirty="0" smtClean="0"/>
              <a:t> run in support of ARIANNA (1 day)</a:t>
            </a:r>
          </a:p>
          <a:p>
            <a:r>
              <a:rPr lang="en-US" dirty="0" smtClean="0"/>
              <a:t>Late season deployments of the RF </a:t>
            </a:r>
            <a:r>
              <a:rPr lang="en-US" dirty="0" err="1" smtClean="0"/>
              <a:t>pulser</a:t>
            </a:r>
            <a:r>
              <a:rPr lang="en-US" dirty="0" smtClean="0"/>
              <a:t> (1 day), RF signal generator (1 day), and secondary </a:t>
            </a:r>
            <a:r>
              <a:rPr lang="en-US" dirty="0" err="1" smtClean="0"/>
              <a:t>pulser</a:t>
            </a:r>
            <a:r>
              <a:rPr lang="en-US" dirty="0" smtClean="0"/>
              <a:t> (1 day) to overlap with new ARA stations</a:t>
            </a:r>
          </a:p>
          <a:p>
            <a:r>
              <a:rPr lang="en-US" dirty="0" smtClean="0"/>
              <a:t>After data evaluation, option to run any (1-2) of the packages an additional time with </a:t>
            </a:r>
            <a:r>
              <a:rPr lang="en-US" dirty="0" err="1" smtClean="0"/>
              <a:t>config</a:t>
            </a:r>
            <a:r>
              <a:rPr lang="en-US" dirty="0" smtClean="0"/>
              <a:t> changes</a:t>
            </a:r>
          </a:p>
          <a:p>
            <a:r>
              <a:rPr lang="en-US" dirty="0" smtClean="0"/>
              <a:t>Final effort with passive retro-reflector as time allows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59141" y="2076857"/>
            <a:ext cx="5697332" cy="4601033"/>
          </a:xfrm>
        </p:spPr>
        <p:txBody>
          <a:bodyPr>
            <a:normAutofit/>
          </a:bodyPr>
          <a:lstStyle/>
          <a:p>
            <a:r>
              <a:rPr lang="en-US" dirty="0" smtClean="0"/>
              <a:t>Plan two deployments of each of the optical packages with data evaluation between runs (2 days + 2 days)</a:t>
            </a:r>
          </a:p>
          <a:p>
            <a:r>
              <a:rPr lang="en-US" dirty="0" smtClean="0"/>
              <a:t>Density package will be deployed early in the season for practice (lightweight, easy handling) with on-the-spot data evaluation (1 day)</a:t>
            </a:r>
          </a:p>
          <a:p>
            <a:r>
              <a:rPr lang="en-US" dirty="0" smtClean="0"/>
              <a:t>Hold open option of the dust logger if time is available</a:t>
            </a:r>
          </a:p>
          <a:p>
            <a:endParaRPr lang="en-US" dirty="0"/>
          </a:p>
          <a:p>
            <a:r>
              <a:rPr lang="en-US" dirty="0" smtClean="0"/>
              <a:t>Looking to be able to do all of the initial data quality locally</a:t>
            </a:r>
          </a:p>
        </p:txBody>
      </p:sp>
    </p:spTree>
    <p:extLst>
      <p:ext uri="{BB962C8B-B14F-4D97-AF65-F5344CB8AC3E}">
        <p14:creationId xmlns:p14="http://schemas.microsoft.com/office/powerpoint/2010/main" val="155211974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163</TotalTime>
  <Words>753</Words>
  <Application>Microsoft Macintosh PowerPoint</Application>
  <PresentationFormat>Widescreen</PresentationFormat>
  <Paragraphs>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Helvetica Neue</vt:lpstr>
      <vt:lpstr>Trebuchet MS</vt:lpstr>
      <vt:lpstr>Arial</vt:lpstr>
      <vt:lpstr>Berlin</vt:lpstr>
      <vt:lpstr>Ice measurement plans using the SpiceCore hole</vt:lpstr>
      <vt:lpstr>Background</vt:lpstr>
      <vt:lpstr>PowerPoint Presentation</vt:lpstr>
      <vt:lpstr>PowerPoint Presentation</vt:lpstr>
      <vt:lpstr>Resources committed</vt:lpstr>
      <vt:lpstr>PowerPoint Presentation</vt:lpstr>
      <vt:lpstr>2017 season downhole packages</vt:lpstr>
      <vt:lpstr>2017 season downhole packages</vt:lpstr>
      <vt:lpstr>Super-quick version of the plan</vt:lpstr>
      <vt:lpstr>Optical measurements science (1/2)</vt:lpstr>
      <vt:lpstr>Optical measurements science (2/2)</vt:lpstr>
      <vt:lpstr>DESY UV logger system</vt:lpstr>
      <vt:lpstr>SKKU camera system</vt:lpstr>
      <vt:lpstr>Radio transmitters/pulsers</vt:lpstr>
      <vt:lpstr>RF science (see Dave Seckel’s talk…)</vt:lpstr>
      <vt:lpstr>2017-18 season on the ice</vt:lpstr>
      <vt:lpstr>Conclusions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 measurement plans using the SpiceCore hole</dc:title>
  <dc:creator>Michael DuVernois</dc:creator>
  <cp:lastModifiedBy>Microsoft Office User</cp:lastModifiedBy>
  <cp:revision>17</cp:revision>
  <dcterms:created xsi:type="dcterms:W3CDTF">2017-09-29T17:36:43Z</dcterms:created>
  <dcterms:modified xsi:type="dcterms:W3CDTF">2017-09-30T07:19:35Z</dcterms:modified>
</cp:coreProperties>
</file>