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jpg" ContentType="image/jpeg"/>
  <Default Extension="tiff" ContentType="image/tiff"/>
  <Default Extension="rels" ContentType="application/vnd.openxmlformats-package.relationships+xml"/>
  <Default Extension="vml" ContentType="application/vnd.openxmlformats-officedocument.vmlDrawing"/>
  <Default Extension="gif" ContentType="image/gif"/>
  <Default Extension="wdp" ContentType="image/vnd.ms-photo"/>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2" showSpecialPlsOnTitleSld="0" saveSubsetFonts="1">
  <p:sldMasterIdLst>
    <p:sldMasterId id="2147483933" r:id="rId1"/>
  </p:sldMasterIdLst>
  <p:notesMasterIdLst>
    <p:notesMasterId r:id="rId58"/>
  </p:notesMasterIdLst>
  <p:sldIdLst>
    <p:sldId id="256" r:id="rId2"/>
    <p:sldId id="268" r:id="rId3"/>
    <p:sldId id="276" r:id="rId4"/>
    <p:sldId id="283" r:id="rId5"/>
    <p:sldId id="307" r:id="rId6"/>
    <p:sldId id="319" r:id="rId7"/>
    <p:sldId id="297" r:id="rId8"/>
    <p:sldId id="314" r:id="rId9"/>
    <p:sldId id="295" r:id="rId10"/>
    <p:sldId id="298" r:id="rId11"/>
    <p:sldId id="299" r:id="rId12"/>
    <p:sldId id="300" r:id="rId13"/>
    <p:sldId id="301" r:id="rId14"/>
    <p:sldId id="303" r:id="rId15"/>
    <p:sldId id="304" r:id="rId16"/>
    <p:sldId id="317" r:id="rId17"/>
    <p:sldId id="305" r:id="rId18"/>
    <p:sldId id="315" r:id="rId19"/>
    <p:sldId id="290" r:id="rId20"/>
    <p:sldId id="308" r:id="rId21"/>
    <p:sldId id="312" r:id="rId22"/>
    <p:sldId id="311" r:id="rId23"/>
    <p:sldId id="316" r:id="rId24"/>
    <p:sldId id="260" r:id="rId25"/>
    <p:sldId id="261" r:id="rId26"/>
    <p:sldId id="292" r:id="rId27"/>
    <p:sldId id="291" r:id="rId28"/>
    <p:sldId id="309" r:id="rId29"/>
    <p:sldId id="313" r:id="rId30"/>
    <p:sldId id="271" r:id="rId31"/>
    <p:sldId id="257" r:id="rId32"/>
    <p:sldId id="286" r:id="rId33"/>
    <p:sldId id="278" r:id="rId34"/>
    <p:sldId id="266" r:id="rId35"/>
    <p:sldId id="280" r:id="rId36"/>
    <p:sldId id="281" r:id="rId37"/>
    <p:sldId id="282" r:id="rId38"/>
    <p:sldId id="285" r:id="rId39"/>
    <p:sldId id="258" r:id="rId40"/>
    <p:sldId id="259" r:id="rId41"/>
    <p:sldId id="275" r:id="rId42"/>
    <p:sldId id="267" r:id="rId43"/>
    <p:sldId id="293" r:id="rId44"/>
    <p:sldId id="277" r:id="rId45"/>
    <p:sldId id="284" r:id="rId46"/>
    <p:sldId id="269" r:id="rId47"/>
    <p:sldId id="270" r:id="rId48"/>
    <p:sldId id="262" r:id="rId49"/>
    <p:sldId id="272" r:id="rId50"/>
    <p:sldId id="273" r:id="rId51"/>
    <p:sldId id="289" r:id="rId52"/>
    <p:sldId id="279" r:id="rId53"/>
    <p:sldId id="287" r:id="rId54"/>
    <p:sldId id="274" r:id="rId55"/>
    <p:sldId id="310" r:id="rId56"/>
    <p:sldId id="318"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374B"/>
    <a:srgbClr val="1334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84615" autoAdjust="0"/>
  </p:normalViewPr>
  <p:slideViewPr>
    <p:cSldViewPr snapToGrid="0">
      <p:cViewPr>
        <p:scale>
          <a:sx n="86" d="100"/>
          <a:sy n="86" d="100"/>
        </p:scale>
        <p:origin x="1560" y="63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5" d="100"/>
          <a:sy n="55" d="100"/>
        </p:scale>
        <p:origin x="-1818"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notesMaster" Target="notesMasters/notesMaster1.xml"/><Relationship Id="rId5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1FBA1B-D6D4-4857-996A-6560280E628D}" type="datetimeFigureOut">
              <a:rPr lang="es-CR" smtClean="0"/>
              <a:t>13/10/17</a:t>
            </a:fld>
            <a:endParaRPr lang="es-C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C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43D458-64C5-4507-A366-955D72E9E6A0}" type="slidenum">
              <a:rPr lang="es-CR" smtClean="0"/>
              <a:t>‹#›</a:t>
            </a:fld>
            <a:endParaRPr lang="es-CR"/>
          </a:p>
        </p:txBody>
      </p:sp>
    </p:spTree>
    <p:extLst>
      <p:ext uri="{BB962C8B-B14F-4D97-AF65-F5344CB8AC3E}">
        <p14:creationId xmlns:p14="http://schemas.microsoft.com/office/powerpoint/2010/main" val="3670818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43D458-64C5-4507-A366-955D72E9E6A0}" type="slidenum">
              <a:rPr lang="es-CR" smtClean="0"/>
              <a:t>2</a:t>
            </a:fld>
            <a:endParaRPr lang="es-CR"/>
          </a:p>
        </p:txBody>
      </p:sp>
    </p:spTree>
    <p:extLst>
      <p:ext uri="{BB962C8B-B14F-4D97-AF65-F5344CB8AC3E}">
        <p14:creationId xmlns:p14="http://schemas.microsoft.com/office/powerpoint/2010/main" val="833060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xfrm>
            <a:off x="382588" y="695325"/>
            <a:ext cx="6092825" cy="3427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6" name="Notes Placeholder 2"/>
          <p:cNvSpPr>
            <a:spLocks noGrp="1" noRot="1" noChangeAspect="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numCol="1" anchor="t" compatLnSpc="1">
            <a:prstTxWarp prst="textNoShape">
              <a:avLst/>
            </a:prstTxWarp>
          </a:bodyPr>
          <a:lstStyle/>
          <a:p>
            <a:pPr eaLnBrk="1" hangingPunct="1">
              <a:spcBef>
                <a:spcPct val="0"/>
              </a:spcBef>
            </a:pPr>
            <a:endParaRPr lang="en-US" altLang="en-US">
              <a:latin typeface="Liberation Sans" charset="0"/>
              <a:ea typeface="ＭＳ Ｐゴシック" charset="-128"/>
            </a:endParaRPr>
          </a:p>
        </p:txBody>
      </p:sp>
    </p:spTree>
    <p:extLst>
      <p:ext uri="{BB962C8B-B14F-4D97-AF65-F5344CB8AC3E}">
        <p14:creationId xmlns:p14="http://schemas.microsoft.com/office/powerpoint/2010/main" val="1989328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bwMode="auto">
          <a:xfrm>
            <a:off x="382588" y="695325"/>
            <a:ext cx="6092825" cy="3427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4" name="Notes Placeholder 2"/>
          <p:cNvSpPr>
            <a:spLocks noGrp="1" noRot="1" noChangeAspect="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numCol="1" anchor="t" compatLnSpc="1">
            <a:prstTxWarp prst="textNoShape">
              <a:avLst/>
            </a:prstTxWarp>
          </a:bodyPr>
          <a:lstStyle/>
          <a:p>
            <a:pPr eaLnBrk="1" hangingPunct="1">
              <a:spcBef>
                <a:spcPct val="0"/>
              </a:spcBef>
            </a:pPr>
            <a:endParaRPr lang="en-US" altLang="en-US">
              <a:latin typeface="Liberation Sans" charset="0"/>
              <a:ea typeface="ＭＳ Ｐゴシック" charset="-128"/>
            </a:endParaRPr>
          </a:p>
        </p:txBody>
      </p:sp>
    </p:spTree>
    <p:extLst>
      <p:ext uri="{BB962C8B-B14F-4D97-AF65-F5344CB8AC3E}">
        <p14:creationId xmlns:p14="http://schemas.microsoft.com/office/powerpoint/2010/main" val="1055956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bwMode="auto">
          <a:xfrm>
            <a:off x="382588" y="695325"/>
            <a:ext cx="6092825" cy="3427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482" name="Notes Placeholder 2"/>
          <p:cNvSpPr>
            <a:spLocks noGrp="1" noRot="1" noChangeAspect="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compatLnSpc="1">
            <a:prstTxWarp prst="textNoShape">
              <a:avLst/>
            </a:prstTxWarp>
            <a:normAutofit lnSpcReduction="10000"/>
          </a:bodyPr>
          <a:lstStyle/>
          <a:p>
            <a:pPr marL="0" eaLnBrk="1" hangingPunct="1">
              <a:spcBef>
                <a:spcPct val="0"/>
              </a:spcBef>
            </a:pPr>
            <a:r>
              <a:rPr lang="en-US" altLang="en-US" sz="3200" dirty="0">
                <a:latin typeface="Liberation Sans" charset="0"/>
                <a:ea typeface="ＭＳ Ｐゴシック" charset="-128"/>
              </a:rPr>
              <a:t>Its conservation </a:t>
            </a:r>
            <a:r>
              <a:rPr lang="en-US" altLang="en-US" sz="3200" dirty="0" smtClean="0">
                <a:latin typeface="Liberation Sans" charset="0"/>
                <a:ea typeface="ＭＳ Ｐゴシック" charset="-128"/>
              </a:rPr>
              <a:t>-&gt;</a:t>
            </a:r>
            <a:r>
              <a:rPr lang="en-US" altLang="en-US" sz="3200" baseline="0" dirty="0" smtClean="0">
                <a:latin typeface="Liberation Sans" charset="0"/>
                <a:ea typeface="ＭＳ Ｐゴシック" charset="-128"/>
              </a:rPr>
              <a:t> </a:t>
            </a:r>
            <a:r>
              <a:rPr lang="en-US" altLang="en-US" sz="3200" dirty="0" smtClean="0">
                <a:latin typeface="Liberation Sans" charset="0"/>
                <a:ea typeface="ＭＳ Ｐゴシック" charset="-128"/>
              </a:rPr>
              <a:t>the </a:t>
            </a:r>
            <a:r>
              <a:rPr lang="en-US" altLang="en-US" sz="3200" dirty="0">
                <a:latin typeface="Liberation Sans" charset="0"/>
                <a:ea typeface="ＭＳ Ｐゴシック" charset="-128"/>
              </a:rPr>
              <a:t>application of </a:t>
            </a:r>
          </a:p>
          <a:p>
            <a:pPr marL="0" eaLnBrk="1" hangingPunct="1">
              <a:spcBef>
                <a:spcPct val="0"/>
              </a:spcBef>
            </a:pPr>
            <a:r>
              <a:rPr lang="en-US" altLang="en-US" sz="3200" dirty="0" err="1">
                <a:latin typeface="Liberation Sans" charset="0"/>
                <a:ea typeface="ＭＳ Ｐゴシック" charset="-128"/>
              </a:rPr>
              <a:t>Liouville</a:t>
            </a:r>
            <a:r>
              <a:rPr lang="ja-JP" altLang="en-US" sz="3200" dirty="0">
                <a:latin typeface="Liberation Sans" charset="0"/>
                <a:ea typeface="ＭＳ Ｐゴシック" charset="-128"/>
              </a:rPr>
              <a:t>’</a:t>
            </a:r>
            <a:r>
              <a:rPr lang="en-US" altLang="ja-JP" sz="3200" dirty="0">
                <a:latin typeface="Liberation Sans" charset="0"/>
                <a:ea typeface="ＭＳ Ｐゴシック" charset="-128"/>
              </a:rPr>
              <a:t>s Theorem</a:t>
            </a:r>
          </a:p>
          <a:p>
            <a:pPr marL="0" eaLnBrk="1" hangingPunct="1">
              <a:spcBef>
                <a:spcPct val="0"/>
              </a:spcBef>
            </a:pPr>
            <a:r>
              <a:rPr lang="en-US" altLang="en-US" sz="2800" dirty="0">
                <a:latin typeface="Liberation Sans" charset="0"/>
                <a:ea typeface="ＭＳ Ｐゴシック" charset="-128"/>
              </a:rPr>
              <a:t>Backtrack particles </a:t>
            </a:r>
          </a:p>
          <a:p>
            <a:pPr marL="0" eaLnBrk="1" hangingPunct="1">
              <a:spcBef>
                <a:spcPct val="0"/>
              </a:spcBef>
            </a:pPr>
            <a:r>
              <a:rPr lang="en-US" altLang="en-US" sz="3200" dirty="0">
                <a:solidFill>
                  <a:srgbClr val="FFFFFF"/>
                </a:solidFill>
                <a:latin typeface="Liberation Sans" charset="0"/>
                <a:ea typeface="ＭＳ Ｐゴシック" charset="-128"/>
              </a:rPr>
              <a:t>    </a:t>
            </a:r>
            <a:r>
              <a:rPr lang="en-US" altLang="en-US" sz="2800" dirty="0">
                <a:solidFill>
                  <a:srgbClr val="FFFFFF"/>
                </a:solidFill>
                <a:latin typeface="Liberation Sans" charset="0"/>
                <a:ea typeface="ＭＳ Ｐゴシック" charset="-128"/>
              </a:rPr>
              <a:t>to make sky maps</a:t>
            </a:r>
          </a:p>
          <a:p>
            <a:pPr marL="0" eaLnBrk="1" hangingPunct="1">
              <a:spcBef>
                <a:spcPct val="0"/>
              </a:spcBef>
            </a:pPr>
            <a:endParaRPr lang="en-US" altLang="en-US" sz="2800" dirty="0">
              <a:solidFill>
                <a:srgbClr val="FFFFFF"/>
              </a:solidFill>
              <a:latin typeface="Liberation Sans" charset="0"/>
              <a:ea typeface="ＭＳ Ｐゴシック" charset="-128"/>
            </a:endParaRPr>
          </a:p>
          <a:p>
            <a:pPr marL="0" eaLnBrk="1" hangingPunct="1">
              <a:spcBef>
                <a:spcPct val="0"/>
              </a:spcBef>
            </a:pPr>
            <a:r>
              <a:rPr lang="en-US" altLang="en-US" sz="2800" dirty="0">
                <a:solidFill>
                  <a:srgbClr val="FFFFFF"/>
                </a:solidFill>
                <a:latin typeface="Liberation Sans" charset="0"/>
                <a:ea typeface="ＭＳ Ｐゴシック" charset="-128"/>
              </a:rPr>
              <a:t>Here, mention </a:t>
            </a:r>
            <a:r>
              <a:rPr lang="en-US" altLang="en-US" sz="2800" dirty="0" err="1">
                <a:solidFill>
                  <a:srgbClr val="FFFFFF"/>
                </a:solidFill>
                <a:latin typeface="Liberation Sans" charset="0"/>
                <a:ea typeface="ＭＳ Ｐゴシック" charset="-128"/>
              </a:rPr>
              <a:t>Helio</a:t>
            </a:r>
            <a:r>
              <a:rPr lang="en-US" altLang="en-US" sz="2800" dirty="0">
                <a:solidFill>
                  <a:srgbClr val="FFFFFF"/>
                </a:solidFill>
                <a:latin typeface="Liberation Sans" charset="0"/>
                <a:ea typeface="ＭＳ Ｐゴシック" charset="-128"/>
              </a:rPr>
              <a:t>– not always the case that it will fulfill this requirement</a:t>
            </a:r>
          </a:p>
        </p:txBody>
      </p:sp>
    </p:spTree>
    <p:extLst>
      <p:ext uri="{BB962C8B-B14F-4D97-AF65-F5344CB8AC3E}">
        <p14:creationId xmlns:p14="http://schemas.microsoft.com/office/powerpoint/2010/main" val="1069069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a:t>
            </a:r>
            <a:r>
              <a:rPr lang="en-US" baseline="0" dirty="0" smtClean="0"/>
              <a:t> the range of energies that we are working </a:t>
            </a:r>
          </a:p>
          <a:p>
            <a:r>
              <a:rPr lang="en-US" baseline="0" dirty="0" smtClean="0"/>
              <a:t>And parameters used.</a:t>
            </a:r>
          </a:p>
          <a:p>
            <a:r>
              <a:rPr lang="en-US" baseline="0" dirty="0" smtClean="0"/>
              <a:t>Add the areas where we expect for the </a:t>
            </a:r>
            <a:r>
              <a:rPr lang="en-US" baseline="0" dirty="0" err="1" smtClean="0"/>
              <a:t>helio</a:t>
            </a:r>
            <a:r>
              <a:rPr lang="en-US" baseline="0" dirty="0" smtClean="0"/>
              <a:t> to influence, or the IS</a:t>
            </a:r>
          </a:p>
          <a:p>
            <a:r>
              <a:rPr lang="en-US" baseline="0" dirty="0" smtClean="0"/>
              <a:t>Fixed “Shape”</a:t>
            </a:r>
          </a:p>
          <a:p>
            <a:endParaRPr lang="en-US" baseline="0" dirty="0" smtClean="0"/>
          </a:p>
          <a:p>
            <a:endParaRPr lang="en-US" baseline="0" dirty="0" smtClean="0"/>
          </a:p>
          <a:p>
            <a:r>
              <a:rPr lang="en-US" baseline="0" dirty="0" smtClean="0"/>
              <a:t>---last slide of intro----</a:t>
            </a:r>
            <a:endParaRPr lang="en-US" dirty="0"/>
          </a:p>
        </p:txBody>
      </p:sp>
      <p:sp>
        <p:nvSpPr>
          <p:cNvPr id="4" name="Slide Number Placeholder 3"/>
          <p:cNvSpPr>
            <a:spLocks noGrp="1"/>
          </p:cNvSpPr>
          <p:nvPr>
            <p:ph type="sldNum" sz="quarter" idx="10"/>
          </p:nvPr>
        </p:nvSpPr>
        <p:spPr/>
        <p:txBody>
          <a:bodyPr/>
          <a:lstStyle/>
          <a:p>
            <a:fld id="{E743D458-64C5-4507-A366-955D72E9E6A0}" type="slidenum">
              <a:rPr lang="es-CR" smtClean="0"/>
              <a:t>19</a:t>
            </a:fld>
            <a:endParaRPr lang="es-CR"/>
          </a:p>
        </p:txBody>
      </p:sp>
    </p:spTree>
    <p:extLst>
      <p:ext uri="{BB962C8B-B14F-4D97-AF65-F5344CB8AC3E}">
        <p14:creationId xmlns:p14="http://schemas.microsoft.com/office/powerpoint/2010/main" val="2043324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CR" dirty="0" err="1" smtClean="0"/>
              <a:t>Size</a:t>
            </a:r>
            <a:r>
              <a:rPr lang="es-CR" baseline="0" dirty="0" smtClean="0"/>
              <a:t> of </a:t>
            </a:r>
            <a:r>
              <a:rPr lang="es-CR" baseline="0" dirty="0" err="1" smtClean="0"/>
              <a:t>the</a:t>
            </a:r>
            <a:r>
              <a:rPr lang="es-CR" baseline="0" dirty="0" smtClean="0"/>
              <a:t> </a:t>
            </a:r>
            <a:r>
              <a:rPr lang="es-CR" baseline="0" dirty="0" err="1" smtClean="0"/>
              <a:t>Heliotail</a:t>
            </a:r>
            <a:r>
              <a:rPr lang="es-CR" baseline="0" dirty="0" smtClean="0"/>
              <a:t> </a:t>
            </a:r>
            <a:r>
              <a:rPr lang="es-CR" baseline="0" dirty="0" err="1" smtClean="0"/>
              <a:t>very</a:t>
            </a:r>
            <a:r>
              <a:rPr lang="es-CR" baseline="0" dirty="0" smtClean="0"/>
              <a:t> </a:t>
            </a:r>
            <a:r>
              <a:rPr lang="es-CR" baseline="0" dirty="0" err="1" smtClean="0"/>
              <a:t>important</a:t>
            </a:r>
            <a:r>
              <a:rPr lang="es-CR" baseline="0" dirty="0" smtClean="0"/>
              <a:t>!</a:t>
            </a:r>
          </a:p>
          <a:p>
            <a:pPr algn="l"/>
            <a:r>
              <a:rPr lang="en-US" sz="1200" b="1" kern="1200" dirty="0" smtClean="0">
                <a:solidFill>
                  <a:srgbClr val="008000"/>
                </a:solidFill>
                <a:latin typeface="+mn-lt"/>
                <a:ea typeface="+mn-ea"/>
                <a:cs typeface="+mn-cs"/>
              </a:rPr>
              <a:t>Problem setup:</a:t>
            </a:r>
          </a:p>
          <a:p>
            <a:pPr algn="l"/>
            <a:r>
              <a:rPr lang="en-US" sz="1200" dirty="0" smtClean="0"/>
              <a:t>Computational region is 6000</a:t>
            </a:r>
            <a:r>
              <a:rPr lang="en-US" sz="1200" baseline="30000" dirty="0" smtClean="0"/>
              <a:t>3</a:t>
            </a:r>
            <a:r>
              <a:rPr lang="en-US" sz="1200" dirty="0" smtClean="0"/>
              <a:t> AU </a:t>
            </a:r>
          </a:p>
          <a:p>
            <a:pPr algn="l"/>
            <a:r>
              <a:rPr lang="en-US" sz="1200" dirty="0" smtClean="0"/>
              <a:t>(3000 AU in east, west, south and north directions) </a:t>
            </a:r>
          </a:p>
          <a:p>
            <a:pPr algn="l"/>
            <a:r>
              <a:rPr lang="en-US" sz="1200" dirty="0" smtClean="0"/>
              <a:t>Tail size is 5000 AU</a:t>
            </a:r>
          </a:p>
          <a:p>
            <a:pPr algn="l"/>
            <a:r>
              <a:rPr lang="en-US" sz="1200" dirty="0" smtClean="0"/>
              <a:t>Numerical resolution is 5 AU everywhere in the </a:t>
            </a:r>
            <a:r>
              <a:rPr lang="en-US" sz="1200" dirty="0" err="1" smtClean="0"/>
              <a:t>heliosheath</a:t>
            </a:r>
            <a:r>
              <a:rPr lang="en-US" sz="1200" dirty="0" smtClean="0"/>
              <a:t>.</a:t>
            </a:r>
          </a:p>
          <a:p>
            <a:pPr algn="l"/>
            <a:r>
              <a:rPr lang="en-US" sz="1200" dirty="0" smtClean="0"/>
              <a:t>Number of particles for  kinetic  modeling is 15 billions.</a:t>
            </a:r>
          </a:p>
          <a:p>
            <a:pPr algn="l"/>
            <a:r>
              <a:rPr lang="en-US" sz="1200" dirty="0" smtClean="0"/>
              <a:t>It gets turbulent after</a:t>
            </a:r>
            <a:r>
              <a:rPr lang="en-US" sz="1200" baseline="0" dirty="0" smtClean="0"/>
              <a:t> 1000AU -- BACKSC</a:t>
            </a:r>
            <a:endParaRPr lang="es-CR" dirty="0"/>
          </a:p>
        </p:txBody>
      </p:sp>
      <p:sp>
        <p:nvSpPr>
          <p:cNvPr id="4" name="Slide Number Placeholder 3"/>
          <p:cNvSpPr>
            <a:spLocks noGrp="1"/>
          </p:cNvSpPr>
          <p:nvPr>
            <p:ph type="sldNum" sz="quarter" idx="10"/>
          </p:nvPr>
        </p:nvSpPr>
        <p:spPr/>
        <p:txBody>
          <a:bodyPr/>
          <a:lstStyle/>
          <a:p>
            <a:fld id="{E743D458-64C5-4507-A366-955D72E9E6A0}" type="slidenum">
              <a:rPr lang="es-CR" smtClean="0"/>
              <a:t>20</a:t>
            </a:fld>
            <a:endParaRPr lang="es-CR"/>
          </a:p>
        </p:txBody>
      </p:sp>
    </p:spTree>
    <p:extLst>
      <p:ext uri="{BB962C8B-B14F-4D97-AF65-F5344CB8AC3E}">
        <p14:creationId xmlns:p14="http://schemas.microsoft.com/office/powerpoint/2010/main" val="30020745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43D458-64C5-4507-A366-955D72E9E6A0}" type="slidenum">
              <a:rPr lang="es-CR" smtClean="0"/>
              <a:t>22</a:t>
            </a:fld>
            <a:endParaRPr lang="es-CR"/>
          </a:p>
        </p:txBody>
      </p:sp>
    </p:spTree>
    <p:extLst>
      <p:ext uri="{BB962C8B-B14F-4D97-AF65-F5344CB8AC3E}">
        <p14:creationId xmlns:p14="http://schemas.microsoft.com/office/powerpoint/2010/main" val="2109863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43D458-64C5-4507-A366-955D72E9E6A0}" type="slidenum">
              <a:rPr lang="es-CR" smtClean="0"/>
              <a:t>23</a:t>
            </a:fld>
            <a:endParaRPr lang="es-CR"/>
          </a:p>
        </p:txBody>
      </p:sp>
    </p:spTree>
    <p:extLst>
      <p:ext uri="{BB962C8B-B14F-4D97-AF65-F5344CB8AC3E}">
        <p14:creationId xmlns:p14="http://schemas.microsoft.com/office/powerpoint/2010/main" val="6483707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CR" dirty="0" err="1" smtClean="0"/>
              <a:t>Backtracking</a:t>
            </a:r>
            <a:r>
              <a:rPr lang="es-CR" dirty="0" smtClean="0"/>
              <a:t> </a:t>
            </a:r>
            <a:r>
              <a:rPr lang="es-CR" dirty="0" err="1" smtClean="0"/>
              <a:t>to</a:t>
            </a:r>
            <a:r>
              <a:rPr lang="es-CR" dirty="0" smtClean="0"/>
              <a:t> trace Angular</a:t>
            </a:r>
            <a:r>
              <a:rPr lang="es-CR" baseline="0" dirty="0" smtClean="0"/>
              <a:t> </a:t>
            </a:r>
            <a:r>
              <a:rPr lang="es-CR" baseline="0" dirty="0" err="1" smtClean="0"/>
              <a:t>distribution</a:t>
            </a:r>
            <a:endParaRPr lang="es-CR" baseline="0" dirty="0" smtClean="0"/>
          </a:p>
          <a:p>
            <a:r>
              <a:rPr lang="es-CR" baseline="0" dirty="0" err="1" smtClean="0"/>
              <a:t>Insert</a:t>
            </a:r>
            <a:r>
              <a:rPr lang="es-CR" baseline="0" dirty="0" smtClean="0"/>
              <a:t> a </a:t>
            </a:r>
            <a:r>
              <a:rPr lang="es-CR" baseline="0" dirty="0" err="1" smtClean="0"/>
              <a:t>better</a:t>
            </a:r>
            <a:r>
              <a:rPr lang="es-CR" baseline="0" dirty="0" smtClean="0"/>
              <a:t> </a:t>
            </a:r>
            <a:r>
              <a:rPr lang="es-CR" baseline="0" dirty="0" err="1" smtClean="0"/>
              <a:t>bloody</a:t>
            </a:r>
            <a:r>
              <a:rPr lang="es-CR" baseline="0" dirty="0" smtClean="0"/>
              <a:t> </a:t>
            </a:r>
            <a:r>
              <a:rPr lang="es-CR" baseline="0" dirty="0" err="1" smtClean="0"/>
              <a:t>map</a:t>
            </a:r>
            <a:endParaRPr lang="es-CR" baseline="0" dirty="0" smtClean="0"/>
          </a:p>
          <a:p>
            <a:r>
              <a:rPr lang="es-CR" baseline="0" dirty="0" err="1" smtClean="0"/>
              <a:t>We</a:t>
            </a:r>
            <a:r>
              <a:rPr lang="es-CR" baseline="0" dirty="0" smtClean="0"/>
              <a:t> </a:t>
            </a:r>
            <a:r>
              <a:rPr lang="es-CR" baseline="0" dirty="0" err="1" smtClean="0"/>
              <a:t>can’t</a:t>
            </a:r>
            <a:r>
              <a:rPr lang="es-CR" baseline="0" dirty="0" smtClean="0"/>
              <a:t> do </a:t>
            </a:r>
            <a:r>
              <a:rPr lang="es-CR" baseline="0" dirty="0" err="1" smtClean="0"/>
              <a:t>backtracking</a:t>
            </a:r>
            <a:r>
              <a:rPr lang="es-CR" baseline="0" dirty="0" smtClean="0"/>
              <a:t>, so </a:t>
            </a:r>
            <a:r>
              <a:rPr lang="es-CR" baseline="0" dirty="0" err="1" smtClean="0"/>
              <a:t>we</a:t>
            </a:r>
            <a:r>
              <a:rPr lang="es-CR" baseline="0" dirty="0" smtClean="0"/>
              <a:t> </a:t>
            </a:r>
            <a:r>
              <a:rPr lang="es-CR" baseline="0" dirty="0" err="1" smtClean="0"/>
              <a:t>need</a:t>
            </a:r>
            <a:r>
              <a:rPr lang="es-CR" baseline="0" dirty="0" smtClean="0"/>
              <a:t> to do </a:t>
            </a:r>
            <a:r>
              <a:rPr lang="es-CR" baseline="0" dirty="0" err="1" smtClean="0"/>
              <a:t>fwd</a:t>
            </a:r>
            <a:r>
              <a:rPr lang="es-CR" baseline="0" dirty="0" smtClean="0"/>
              <a:t> tracking, </a:t>
            </a:r>
            <a:r>
              <a:rPr lang="es-CR" baseline="0" dirty="0" err="1" smtClean="0"/>
              <a:t>but</a:t>
            </a:r>
            <a:r>
              <a:rPr lang="es-CR" baseline="0" dirty="0" smtClean="0"/>
              <a:t> </a:t>
            </a:r>
            <a:r>
              <a:rPr lang="es-CR" baseline="0" dirty="0" err="1" smtClean="0"/>
              <a:t>since</a:t>
            </a:r>
            <a:r>
              <a:rPr lang="es-CR" baseline="0" dirty="0" smtClean="0"/>
              <a:t> </a:t>
            </a:r>
            <a:r>
              <a:rPr lang="es-CR" baseline="0" dirty="0" err="1" smtClean="0"/>
              <a:t>it</a:t>
            </a:r>
            <a:r>
              <a:rPr lang="es-CR" baseline="0" dirty="0" smtClean="0"/>
              <a:t> </a:t>
            </a:r>
            <a:r>
              <a:rPr lang="es-CR" baseline="0" dirty="0" err="1" smtClean="0"/>
              <a:t>is</a:t>
            </a:r>
            <a:r>
              <a:rPr lang="es-CR" baseline="0" dirty="0" smtClean="0"/>
              <a:t> a quite </a:t>
            </a:r>
            <a:r>
              <a:rPr lang="es-CR" baseline="0" dirty="0" err="1" smtClean="0"/>
              <a:t>inefficient</a:t>
            </a:r>
            <a:r>
              <a:rPr lang="es-CR" baseline="0" dirty="0" smtClean="0"/>
              <a:t> </a:t>
            </a:r>
            <a:r>
              <a:rPr lang="es-CR" baseline="0" dirty="0" err="1" smtClean="0"/>
              <a:t>way</a:t>
            </a:r>
            <a:r>
              <a:rPr lang="es-CR" baseline="0" dirty="0" smtClean="0"/>
              <a:t>, </a:t>
            </a:r>
            <a:r>
              <a:rPr lang="es-CR" baseline="0" dirty="0" err="1" smtClean="0"/>
              <a:t>we</a:t>
            </a:r>
            <a:r>
              <a:rPr lang="es-CR" baseline="0" dirty="0" smtClean="0"/>
              <a:t> </a:t>
            </a:r>
            <a:r>
              <a:rPr lang="es-CR" baseline="0" dirty="0" err="1" smtClean="0"/>
              <a:t>proceed</a:t>
            </a:r>
            <a:r>
              <a:rPr lang="es-CR" baseline="0" dirty="0" smtClean="0"/>
              <a:t> to do </a:t>
            </a:r>
            <a:r>
              <a:rPr lang="es-CR" baseline="0" dirty="0" err="1" smtClean="0"/>
              <a:t>this</a:t>
            </a:r>
            <a:r>
              <a:rPr lang="es-CR" baseline="0" dirty="0" smtClean="0"/>
              <a:t>.</a:t>
            </a:r>
          </a:p>
          <a:p>
            <a:r>
              <a:rPr lang="es-CR" baseline="0" dirty="0" err="1" smtClean="0"/>
              <a:t>We</a:t>
            </a:r>
            <a:r>
              <a:rPr lang="es-CR" baseline="0" dirty="0" smtClean="0"/>
              <a:t> </a:t>
            </a:r>
            <a:r>
              <a:rPr lang="es-CR" baseline="0" dirty="0" err="1" smtClean="0"/>
              <a:t>inject</a:t>
            </a:r>
            <a:r>
              <a:rPr lang="es-CR" baseline="0" dirty="0" smtClean="0"/>
              <a:t> </a:t>
            </a:r>
            <a:r>
              <a:rPr lang="es-CR" baseline="0" dirty="0" err="1" smtClean="0"/>
              <a:t>particles</a:t>
            </a:r>
            <a:r>
              <a:rPr lang="es-CR" baseline="0" dirty="0" smtClean="0"/>
              <a:t> at </a:t>
            </a:r>
            <a:r>
              <a:rPr lang="es-CR" baseline="0" dirty="0" err="1" smtClean="0"/>
              <a:t>the</a:t>
            </a:r>
            <a:r>
              <a:rPr lang="es-CR" baseline="0" dirty="0" smtClean="0"/>
              <a:t> center, “</a:t>
            </a:r>
            <a:r>
              <a:rPr lang="es-CR" baseline="0" dirty="0" err="1" smtClean="0"/>
              <a:t>Earth</a:t>
            </a:r>
            <a:r>
              <a:rPr lang="es-CR" baseline="0" dirty="0" smtClean="0"/>
              <a:t>”</a:t>
            </a:r>
            <a:endParaRPr lang="es-CR" dirty="0"/>
          </a:p>
        </p:txBody>
      </p:sp>
      <p:sp>
        <p:nvSpPr>
          <p:cNvPr id="4" name="Slide Number Placeholder 3"/>
          <p:cNvSpPr>
            <a:spLocks noGrp="1"/>
          </p:cNvSpPr>
          <p:nvPr>
            <p:ph type="sldNum" sz="quarter" idx="10"/>
          </p:nvPr>
        </p:nvSpPr>
        <p:spPr/>
        <p:txBody>
          <a:bodyPr/>
          <a:lstStyle/>
          <a:p>
            <a:fld id="{E743D458-64C5-4507-A366-955D72E9E6A0}" type="slidenum">
              <a:rPr lang="es-CR" smtClean="0"/>
              <a:t>25</a:t>
            </a:fld>
            <a:endParaRPr lang="es-CR"/>
          </a:p>
        </p:txBody>
      </p:sp>
    </p:spTree>
    <p:extLst>
      <p:ext uri="{BB962C8B-B14F-4D97-AF65-F5344CB8AC3E}">
        <p14:creationId xmlns:p14="http://schemas.microsoft.com/office/powerpoint/2010/main" val="1204609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Assuming</a:t>
            </a:r>
            <a:r>
              <a:rPr lang="en-US" baseline="0" dirty="0" smtClean="0"/>
              <a:t> a preexisting dipole, along the B field. </a:t>
            </a:r>
          </a:p>
          <a:p>
            <a:r>
              <a:rPr lang="en-US" dirty="0" err="1" smtClean="0"/>
              <a:t>Schwadron</a:t>
            </a:r>
            <a:r>
              <a:rPr lang="en-US" baseline="0" dirty="0" smtClean="0"/>
              <a:t> et al Science (2014)</a:t>
            </a:r>
            <a:endParaRPr lang="en-US" dirty="0"/>
          </a:p>
        </p:txBody>
      </p:sp>
      <p:sp>
        <p:nvSpPr>
          <p:cNvPr id="4" name="Slide Number Placeholder 3"/>
          <p:cNvSpPr>
            <a:spLocks noGrp="1"/>
          </p:cNvSpPr>
          <p:nvPr>
            <p:ph type="sldNum" sz="quarter" idx="10"/>
          </p:nvPr>
        </p:nvSpPr>
        <p:spPr/>
        <p:txBody>
          <a:bodyPr/>
          <a:lstStyle/>
          <a:p>
            <a:fld id="{E743D458-64C5-4507-A366-955D72E9E6A0}" type="slidenum">
              <a:rPr lang="es-CR" smtClean="0"/>
              <a:t>26</a:t>
            </a:fld>
            <a:endParaRPr lang="es-CR"/>
          </a:p>
        </p:txBody>
      </p:sp>
    </p:spTree>
    <p:extLst>
      <p:ext uri="{BB962C8B-B14F-4D97-AF65-F5344CB8AC3E}">
        <p14:creationId xmlns:p14="http://schemas.microsoft.com/office/powerpoint/2010/main" val="37576637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Heliospheric model</a:t>
            </a:r>
          </a:p>
          <a:p>
            <a:r>
              <a:rPr lang="en-US" dirty="0" smtClean="0"/>
              <a:t>1</a:t>
            </a:r>
            <a:r>
              <a:rPr lang="en-US" baseline="30000" dirty="0" smtClean="0"/>
              <a:t>ST</a:t>
            </a:r>
            <a:r>
              <a:rPr lang="en-US" baseline="0" dirty="0" smtClean="0"/>
              <a:t> Adiabatic invariant</a:t>
            </a:r>
          </a:p>
          <a:p>
            <a:r>
              <a:rPr lang="en-US" baseline="0" dirty="0" smtClean="0"/>
              <a:t>Simulate a lot, prelim results </a:t>
            </a:r>
            <a:endParaRPr lang="en-US" dirty="0"/>
          </a:p>
        </p:txBody>
      </p:sp>
      <p:sp>
        <p:nvSpPr>
          <p:cNvPr id="4" name="Slide Number Placeholder 3"/>
          <p:cNvSpPr>
            <a:spLocks noGrp="1"/>
          </p:cNvSpPr>
          <p:nvPr>
            <p:ph type="sldNum" sz="quarter" idx="10"/>
          </p:nvPr>
        </p:nvSpPr>
        <p:spPr/>
        <p:txBody>
          <a:bodyPr/>
          <a:lstStyle/>
          <a:p>
            <a:fld id="{E743D458-64C5-4507-A366-955D72E9E6A0}" type="slidenum">
              <a:rPr lang="es-CR" smtClean="0"/>
              <a:t>28</a:t>
            </a:fld>
            <a:endParaRPr lang="es-CR"/>
          </a:p>
        </p:txBody>
      </p:sp>
    </p:spTree>
    <p:extLst>
      <p:ext uri="{BB962C8B-B14F-4D97-AF65-F5344CB8AC3E}">
        <p14:creationId xmlns:p14="http://schemas.microsoft.com/office/powerpoint/2010/main" val="1266435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43D458-64C5-4507-A366-955D72E9E6A0}" type="slidenum">
              <a:rPr lang="es-CR" smtClean="0"/>
              <a:t>3</a:t>
            </a:fld>
            <a:endParaRPr lang="es-CR"/>
          </a:p>
        </p:txBody>
      </p:sp>
    </p:spTree>
    <p:extLst>
      <p:ext uri="{BB962C8B-B14F-4D97-AF65-F5344CB8AC3E}">
        <p14:creationId xmlns:p14="http://schemas.microsoft.com/office/powerpoint/2010/main" val="33849696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Particle propagation within the mean free path in the local interstellar medium might</a:t>
            </a:r>
          </a:p>
          <a:p>
            <a:r>
              <a:rPr lang="en-US" dirty="0" smtClean="0"/>
              <a:t>have a major role in determining the properties of galactic cosmic rays, such as their arrival distribution. In particular,</a:t>
            </a:r>
          </a:p>
          <a:p>
            <a:r>
              <a:rPr lang="en-US" dirty="0" smtClean="0"/>
              <a:t>scattering on perturbations induced in the local interstellar magnetic ﬁeld by the </a:t>
            </a:r>
            <a:r>
              <a:rPr lang="en-US" dirty="0" err="1" smtClean="0"/>
              <a:t>heliosphere</a:t>
            </a:r>
            <a:r>
              <a:rPr lang="en-US" dirty="0" smtClean="0"/>
              <a:t> wake may cause a</a:t>
            </a:r>
          </a:p>
          <a:p>
            <a:r>
              <a:rPr lang="en-US" dirty="0" smtClean="0"/>
              <a:t>re-distribution of anisotropic cosmic rays below about 100 </a:t>
            </a:r>
            <a:r>
              <a:rPr lang="en-US" dirty="0" err="1" smtClean="0"/>
              <a:t>TeV</a:t>
            </a:r>
            <a:r>
              <a:rPr lang="en-US" dirty="0" smtClean="0"/>
              <a:t> toward the direction of the elongated </a:t>
            </a:r>
            <a:r>
              <a:rPr lang="en-US" dirty="0" err="1" smtClean="0"/>
              <a:t>heliotail</a:t>
            </a:r>
            <a:r>
              <a:rPr lang="en-US" dirty="0" smtClean="0"/>
              <a:t> and</a:t>
            </a:r>
          </a:p>
          <a:p>
            <a:r>
              <a:rPr lang="en-US" dirty="0" smtClean="0"/>
              <a:t>of the local interstellar magnetic ﬁeld in the outer </a:t>
            </a:r>
            <a:r>
              <a:rPr lang="en-US" dirty="0" err="1" smtClean="0"/>
              <a:t>heliosphere</a:t>
            </a:r>
            <a:r>
              <a:rPr lang="en-US" dirty="0" smtClean="0"/>
              <a:t>. Such scattering processes are considered responsible</a:t>
            </a:r>
          </a:p>
          <a:p>
            <a:r>
              <a:rPr lang="en-US" dirty="0" smtClean="0"/>
              <a:t>for the observed </a:t>
            </a:r>
            <a:r>
              <a:rPr lang="en-US" dirty="0" err="1" smtClean="0"/>
              <a:t>TeV</a:t>
            </a:r>
            <a:r>
              <a:rPr lang="en-US" dirty="0" smtClean="0"/>
              <a:t> cosmic-ray global anisotropy and its ﬁne angular structure.</a:t>
            </a:r>
            <a:endParaRPr lang="en-US" dirty="0"/>
          </a:p>
        </p:txBody>
      </p:sp>
      <p:sp>
        <p:nvSpPr>
          <p:cNvPr id="4" name="Slide Number Placeholder 3"/>
          <p:cNvSpPr>
            <a:spLocks noGrp="1"/>
          </p:cNvSpPr>
          <p:nvPr>
            <p:ph type="sldNum" sz="quarter" idx="10"/>
          </p:nvPr>
        </p:nvSpPr>
        <p:spPr/>
        <p:txBody>
          <a:bodyPr/>
          <a:lstStyle/>
          <a:p>
            <a:fld id="{E743D458-64C5-4507-A366-955D72E9E6A0}" type="slidenum">
              <a:rPr lang="es-CR" smtClean="0"/>
              <a:t>31</a:t>
            </a:fld>
            <a:endParaRPr lang="es-CR"/>
          </a:p>
        </p:txBody>
      </p:sp>
    </p:spTree>
    <p:extLst>
      <p:ext uri="{BB962C8B-B14F-4D97-AF65-F5344CB8AC3E}">
        <p14:creationId xmlns:p14="http://schemas.microsoft.com/office/powerpoint/2010/main" val="6103656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CR" dirty="0" err="1" smtClean="0"/>
              <a:t>Size</a:t>
            </a:r>
            <a:r>
              <a:rPr lang="es-CR" baseline="0" dirty="0" smtClean="0"/>
              <a:t> of </a:t>
            </a:r>
            <a:r>
              <a:rPr lang="es-CR" baseline="0" dirty="0" err="1" smtClean="0"/>
              <a:t>the</a:t>
            </a:r>
            <a:r>
              <a:rPr lang="es-CR" baseline="0" dirty="0" smtClean="0"/>
              <a:t> </a:t>
            </a:r>
            <a:r>
              <a:rPr lang="es-CR" baseline="0" dirty="0" err="1" smtClean="0"/>
              <a:t>Heliotail</a:t>
            </a:r>
            <a:r>
              <a:rPr lang="es-CR" baseline="0" dirty="0" smtClean="0"/>
              <a:t> </a:t>
            </a:r>
            <a:r>
              <a:rPr lang="es-CR" baseline="0" dirty="0" err="1" smtClean="0"/>
              <a:t>very</a:t>
            </a:r>
            <a:r>
              <a:rPr lang="es-CR" baseline="0" dirty="0" smtClean="0"/>
              <a:t> </a:t>
            </a:r>
            <a:r>
              <a:rPr lang="es-CR" baseline="0" dirty="0" err="1" smtClean="0"/>
              <a:t>important</a:t>
            </a:r>
            <a:r>
              <a:rPr lang="es-CR" baseline="0" dirty="0" smtClean="0"/>
              <a:t>!</a:t>
            </a:r>
          </a:p>
          <a:p>
            <a:pPr algn="l"/>
            <a:r>
              <a:rPr lang="en-US" sz="1200" b="1" kern="1200" dirty="0" smtClean="0">
                <a:solidFill>
                  <a:srgbClr val="008000"/>
                </a:solidFill>
                <a:latin typeface="+mn-lt"/>
                <a:ea typeface="+mn-ea"/>
                <a:cs typeface="+mn-cs"/>
              </a:rPr>
              <a:t>Problem setup:</a:t>
            </a:r>
          </a:p>
          <a:p>
            <a:pPr algn="l"/>
            <a:r>
              <a:rPr lang="en-US" sz="1200" dirty="0" smtClean="0"/>
              <a:t>Computational region is 6000</a:t>
            </a:r>
            <a:r>
              <a:rPr lang="en-US" sz="1200" baseline="30000" dirty="0" smtClean="0"/>
              <a:t>3</a:t>
            </a:r>
            <a:r>
              <a:rPr lang="en-US" sz="1200" dirty="0" smtClean="0"/>
              <a:t> AU </a:t>
            </a:r>
          </a:p>
          <a:p>
            <a:pPr algn="l"/>
            <a:r>
              <a:rPr lang="en-US" sz="1200" dirty="0" smtClean="0"/>
              <a:t>(3000 AU in east, west, south and north directions) </a:t>
            </a:r>
          </a:p>
          <a:p>
            <a:pPr algn="l"/>
            <a:r>
              <a:rPr lang="en-US" sz="1200" dirty="0" smtClean="0"/>
              <a:t>Tail size is 5000 AU</a:t>
            </a:r>
          </a:p>
          <a:p>
            <a:pPr algn="l"/>
            <a:r>
              <a:rPr lang="en-US" sz="1200" dirty="0" smtClean="0"/>
              <a:t>Numerical resolution is 5 AU everywhere in the </a:t>
            </a:r>
            <a:r>
              <a:rPr lang="en-US" sz="1200" dirty="0" err="1" smtClean="0"/>
              <a:t>heliosheath</a:t>
            </a:r>
            <a:r>
              <a:rPr lang="en-US" sz="1200" dirty="0" smtClean="0"/>
              <a:t>.</a:t>
            </a:r>
          </a:p>
          <a:p>
            <a:pPr algn="l"/>
            <a:r>
              <a:rPr lang="en-US" sz="1200" dirty="0" smtClean="0"/>
              <a:t>Number of particles for  kinetic  modeling is 15 billions.</a:t>
            </a:r>
          </a:p>
          <a:p>
            <a:pPr algn="l"/>
            <a:r>
              <a:rPr lang="en-US" sz="1200" dirty="0" smtClean="0"/>
              <a:t>It gets turbulent after</a:t>
            </a:r>
            <a:r>
              <a:rPr lang="en-US" sz="1200" baseline="0" dirty="0" smtClean="0"/>
              <a:t> 1000AU -- BACKSC</a:t>
            </a:r>
            <a:endParaRPr lang="es-CR" dirty="0"/>
          </a:p>
        </p:txBody>
      </p:sp>
      <p:sp>
        <p:nvSpPr>
          <p:cNvPr id="4" name="Slide Number Placeholder 3"/>
          <p:cNvSpPr>
            <a:spLocks noGrp="1"/>
          </p:cNvSpPr>
          <p:nvPr>
            <p:ph type="sldNum" sz="quarter" idx="10"/>
          </p:nvPr>
        </p:nvSpPr>
        <p:spPr/>
        <p:txBody>
          <a:bodyPr/>
          <a:lstStyle/>
          <a:p>
            <a:fld id="{E743D458-64C5-4507-A366-955D72E9E6A0}" type="slidenum">
              <a:rPr lang="es-CR" smtClean="0"/>
              <a:t>32</a:t>
            </a:fld>
            <a:endParaRPr lang="es-CR"/>
          </a:p>
        </p:txBody>
      </p:sp>
    </p:spTree>
    <p:extLst>
      <p:ext uri="{BB962C8B-B14F-4D97-AF65-F5344CB8AC3E}">
        <p14:creationId xmlns:p14="http://schemas.microsoft.com/office/powerpoint/2010/main" val="30020745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Heliospheric model</a:t>
            </a:r>
          </a:p>
          <a:p>
            <a:r>
              <a:rPr lang="en-US" dirty="0" smtClean="0"/>
              <a:t>1</a:t>
            </a:r>
            <a:r>
              <a:rPr lang="en-US" baseline="30000" dirty="0" smtClean="0"/>
              <a:t>ST</a:t>
            </a:r>
            <a:r>
              <a:rPr lang="en-US" baseline="0" dirty="0" smtClean="0"/>
              <a:t> Adiabatic invariant</a:t>
            </a:r>
          </a:p>
          <a:p>
            <a:r>
              <a:rPr lang="en-US" baseline="0" dirty="0" smtClean="0"/>
              <a:t>Simulate a lot, prelim results </a:t>
            </a:r>
            <a:endParaRPr lang="en-US" dirty="0"/>
          </a:p>
        </p:txBody>
      </p:sp>
      <p:sp>
        <p:nvSpPr>
          <p:cNvPr id="4" name="Slide Number Placeholder 3"/>
          <p:cNvSpPr>
            <a:spLocks noGrp="1"/>
          </p:cNvSpPr>
          <p:nvPr>
            <p:ph type="sldNum" sz="quarter" idx="10"/>
          </p:nvPr>
        </p:nvSpPr>
        <p:spPr/>
        <p:txBody>
          <a:bodyPr/>
          <a:lstStyle/>
          <a:p>
            <a:fld id="{E743D458-64C5-4507-A366-955D72E9E6A0}" type="slidenum">
              <a:rPr lang="es-CR" smtClean="0"/>
              <a:t>35</a:t>
            </a:fld>
            <a:endParaRPr lang="es-CR"/>
          </a:p>
        </p:txBody>
      </p:sp>
    </p:spTree>
    <p:extLst>
      <p:ext uri="{BB962C8B-B14F-4D97-AF65-F5344CB8AC3E}">
        <p14:creationId xmlns:p14="http://schemas.microsoft.com/office/powerpoint/2010/main" val="12664358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xfrm>
            <a:off x="382588" y="695325"/>
            <a:ext cx="6092825" cy="3427413"/>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6386" name="Notes Placeholder 2"/>
          <p:cNvSpPr>
            <a:spLocks noGrp="1" noRot="1" noChangeAspect="1"/>
          </p:cNvSpPr>
          <p:nvPr>
            <p:ph type="body" idx="1"/>
          </p:nvPr>
        </p:nvSpPr>
        <p:spPr bwMode="auto">
          <a:xfrm>
            <a:off x="685800" y="4343400"/>
            <a:ext cx="5486400" cy="4114800"/>
          </a:xfrm>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numCol="1" anchor="t" compatLnSpc="1">
            <a:prstTxWarp prst="textNoShape">
              <a:avLst/>
            </a:prstTxWarp>
          </a:bodyPr>
          <a:lstStyle/>
          <a:p>
            <a:pPr eaLnBrk="1" hangingPunct="1">
              <a:spcBef>
                <a:spcPct val="0"/>
              </a:spcBef>
            </a:pPr>
            <a:endParaRPr lang="en-US">
              <a:latin typeface="Liberation Sans"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bwMode="auto">
          <a:xfrm>
            <a:off x="382588" y="695325"/>
            <a:ext cx="6092825" cy="3427413"/>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8434" name="Notes Placeholder 2"/>
          <p:cNvSpPr>
            <a:spLocks noGrp="1" noRot="1" noChangeAspect="1"/>
          </p:cNvSpPr>
          <p:nvPr>
            <p:ph type="body" idx="1"/>
          </p:nvPr>
        </p:nvSpPr>
        <p:spPr bwMode="auto">
          <a:xfrm>
            <a:off x="685800" y="4343400"/>
            <a:ext cx="5486400" cy="4114800"/>
          </a:xfrm>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numCol="1" anchor="t" compatLnSpc="1">
            <a:prstTxWarp prst="textNoShape">
              <a:avLst/>
            </a:prstTxWarp>
          </a:bodyPr>
          <a:lstStyle/>
          <a:p>
            <a:pPr eaLnBrk="1" hangingPunct="1">
              <a:spcBef>
                <a:spcPct val="0"/>
              </a:spcBef>
            </a:pPr>
            <a:endParaRPr lang="en-US">
              <a:latin typeface="Liberation Sans"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bwMode="auto">
          <a:xfrm>
            <a:off x="382588" y="695325"/>
            <a:ext cx="6092825" cy="3427413"/>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0482" name="Notes Placeholder 2"/>
          <p:cNvSpPr>
            <a:spLocks noGrp="1" noRot="1" noChangeAspect="1"/>
          </p:cNvSpPr>
          <p:nvPr>
            <p:ph type="body" idx="1"/>
          </p:nvPr>
        </p:nvSpPr>
        <p:spPr bwMode="auto">
          <a:xfrm>
            <a:off x="685800" y="4343400"/>
            <a:ext cx="5486400" cy="411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numCol="1" anchor="t" compatLnSpc="1">
            <a:prstTxWarp prst="textNoShape">
              <a:avLst/>
            </a:prstTxWarp>
            <a:normAutofit lnSpcReduction="10000"/>
          </a:bodyPr>
          <a:lstStyle/>
          <a:p>
            <a:pPr marL="0" eaLnBrk="1" hangingPunct="1">
              <a:spcBef>
                <a:spcPct val="0"/>
              </a:spcBef>
            </a:pPr>
            <a:r>
              <a:rPr lang="en-US" sz="3200">
                <a:latin typeface="Liberation Sans" charset="0"/>
              </a:rPr>
              <a:t>Its conservation allows the application of </a:t>
            </a:r>
          </a:p>
          <a:p>
            <a:pPr marL="0" eaLnBrk="1" hangingPunct="1">
              <a:spcBef>
                <a:spcPct val="0"/>
              </a:spcBef>
            </a:pPr>
            <a:r>
              <a:rPr lang="en-US" sz="3200">
                <a:latin typeface="Liberation Sans" charset="0"/>
              </a:rPr>
              <a:t>Liouville</a:t>
            </a:r>
            <a:r>
              <a:rPr lang="ja-JP" altLang="en-US" sz="3200">
                <a:latin typeface="Liberation Sans" charset="0"/>
              </a:rPr>
              <a:t>’</a:t>
            </a:r>
            <a:r>
              <a:rPr lang="en-US" altLang="ja-JP" sz="3200">
                <a:latin typeface="Liberation Sans" charset="0"/>
              </a:rPr>
              <a:t>s Theorem</a:t>
            </a:r>
          </a:p>
          <a:p>
            <a:pPr marL="0" eaLnBrk="1" hangingPunct="1">
              <a:spcBef>
                <a:spcPct val="0"/>
              </a:spcBef>
            </a:pPr>
            <a:r>
              <a:rPr lang="en-US" sz="2800">
                <a:latin typeface="Liberation Sans" charset="0"/>
              </a:rPr>
              <a:t>Backtrack particles </a:t>
            </a:r>
          </a:p>
          <a:p>
            <a:pPr marL="0" eaLnBrk="1" hangingPunct="1">
              <a:spcBef>
                <a:spcPct val="0"/>
              </a:spcBef>
            </a:pPr>
            <a:r>
              <a:rPr lang="en-US" sz="3200">
                <a:solidFill>
                  <a:srgbClr val="FFFFFF"/>
                </a:solidFill>
                <a:latin typeface="Liberation Sans" charset="0"/>
              </a:rPr>
              <a:t>    </a:t>
            </a:r>
            <a:r>
              <a:rPr lang="en-US" sz="2800">
                <a:solidFill>
                  <a:srgbClr val="FFFFFF"/>
                </a:solidFill>
                <a:latin typeface="Liberation Sans" charset="0"/>
              </a:rPr>
              <a:t>to make sky maps</a:t>
            </a:r>
          </a:p>
          <a:p>
            <a:pPr marL="0" eaLnBrk="1" hangingPunct="1">
              <a:spcBef>
                <a:spcPct val="0"/>
              </a:spcBef>
            </a:pPr>
            <a:endParaRPr lang="en-US" sz="2800">
              <a:solidFill>
                <a:srgbClr val="FFFFFF"/>
              </a:solidFill>
              <a:latin typeface="Liberation Sans" charset="0"/>
            </a:endParaRPr>
          </a:p>
          <a:p>
            <a:pPr marL="0" eaLnBrk="1" hangingPunct="1">
              <a:spcBef>
                <a:spcPct val="0"/>
              </a:spcBef>
            </a:pPr>
            <a:r>
              <a:rPr lang="en-US" sz="2800">
                <a:solidFill>
                  <a:srgbClr val="FFFFFF"/>
                </a:solidFill>
                <a:latin typeface="Liberation Sans" charset="0"/>
              </a:rPr>
              <a:t>Here, mention Helio– not always the case that it will fulfill this requirement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Assuming</a:t>
            </a:r>
            <a:r>
              <a:rPr lang="en-US" baseline="0" dirty="0" smtClean="0"/>
              <a:t> a preexisting dipole, along the B field. </a:t>
            </a:r>
          </a:p>
          <a:p>
            <a:r>
              <a:rPr lang="en-US" dirty="0" err="1" smtClean="0"/>
              <a:t>Schwadron</a:t>
            </a:r>
            <a:r>
              <a:rPr lang="en-US" baseline="0" dirty="0" smtClean="0"/>
              <a:t> et al Science (2014)</a:t>
            </a:r>
            <a:endParaRPr lang="en-US" dirty="0"/>
          </a:p>
        </p:txBody>
      </p:sp>
      <p:sp>
        <p:nvSpPr>
          <p:cNvPr id="4" name="Slide Number Placeholder 3"/>
          <p:cNvSpPr>
            <a:spLocks noGrp="1"/>
          </p:cNvSpPr>
          <p:nvPr>
            <p:ph type="sldNum" sz="quarter" idx="10"/>
          </p:nvPr>
        </p:nvSpPr>
        <p:spPr/>
        <p:txBody>
          <a:bodyPr/>
          <a:lstStyle/>
          <a:p>
            <a:fld id="{E743D458-64C5-4507-A366-955D72E9E6A0}" type="slidenum">
              <a:rPr lang="es-CR" smtClean="0"/>
              <a:t>39</a:t>
            </a:fld>
            <a:endParaRPr lang="es-CR"/>
          </a:p>
        </p:txBody>
      </p:sp>
    </p:spTree>
    <p:extLst>
      <p:ext uri="{BB962C8B-B14F-4D97-AF65-F5344CB8AC3E}">
        <p14:creationId xmlns:p14="http://schemas.microsoft.com/office/powerpoint/2010/main" val="37576637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CR" dirty="0" err="1" smtClean="0"/>
              <a:t>Siyao’s</a:t>
            </a:r>
            <a:r>
              <a:rPr lang="es-CR" dirty="0" smtClean="0"/>
              <a:t> </a:t>
            </a:r>
            <a:r>
              <a:rPr lang="es-CR" dirty="0" err="1" smtClean="0"/>
              <a:t>description</a:t>
            </a:r>
            <a:r>
              <a:rPr lang="es-CR" dirty="0" smtClean="0"/>
              <a:t>:</a:t>
            </a:r>
          </a:p>
          <a:p>
            <a:r>
              <a:rPr lang="es-CR" dirty="0" err="1" smtClean="0"/>
              <a:t>We</a:t>
            </a:r>
            <a:r>
              <a:rPr lang="es-CR" dirty="0" smtClean="0"/>
              <a:t> </a:t>
            </a:r>
            <a:r>
              <a:rPr lang="es-CR" dirty="0" err="1" smtClean="0"/>
              <a:t>propagate</a:t>
            </a:r>
            <a:r>
              <a:rPr lang="es-CR" baseline="0" dirty="0" smtClean="0"/>
              <a:t> </a:t>
            </a:r>
            <a:r>
              <a:rPr lang="es-CR" baseline="0" dirty="0" err="1" smtClean="0"/>
              <a:t>relativictiv</a:t>
            </a:r>
            <a:r>
              <a:rPr lang="es-CR" baseline="0" dirty="0" smtClean="0"/>
              <a:t> </a:t>
            </a:r>
            <a:r>
              <a:rPr lang="es-CR" baseline="0" dirty="0" err="1" smtClean="0"/>
              <a:t>particles</a:t>
            </a:r>
            <a:endParaRPr lang="es-CR" dirty="0" smtClean="0"/>
          </a:p>
          <a:p>
            <a:r>
              <a:rPr lang="es-CR" dirty="0" err="1" smtClean="0"/>
              <a:t>We</a:t>
            </a:r>
            <a:r>
              <a:rPr lang="es-CR" baseline="0" dirty="0" smtClean="0"/>
              <a:t> </a:t>
            </a:r>
            <a:r>
              <a:rPr lang="es-CR" baseline="0" dirty="0" err="1" smtClean="0"/>
              <a:t>integrate</a:t>
            </a:r>
            <a:r>
              <a:rPr lang="es-CR" baseline="0" dirty="0" smtClean="0"/>
              <a:t> </a:t>
            </a:r>
            <a:r>
              <a:rPr lang="es-CR" baseline="0" dirty="0" err="1" smtClean="0"/>
              <a:t>numerically</a:t>
            </a:r>
            <a:endParaRPr lang="es-CR" dirty="0" smtClean="0"/>
          </a:p>
          <a:p>
            <a:r>
              <a:rPr lang="es-CR" sz="1200" kern="1200" baseline="0" dirty="0" err="1" smtClean="0">
                <a:solidFill>
                  <a:schemeClr val="tx1"/>
                </a:solidFill>
                <a:latin typeface="+mn-lt"/>
                <a:ea typeface="+mn-ea"/>
                <a:cs typeface="+mn-cs"/>
              </a:rPr>
              <a:t>We</a:t>
            </a:r>
            <a:r>
              <a:rPr lang="es-CR" sz="1200" kern="1200" baseline="0" dirty="0" smtClean="0">
                <a:solidFill>
                  <a:schemeClr val="tx1"/>
                </a:solidFill>
                <a:latin typeface="+mn-lt"/>
                <a:ea typeface="+mn-ea"/>
                <a:cs typeface="+mn-cs"/>
              </a:rPr>
              <a:t> use </a:t>
            </a:r>
            <a:r>
              <a:rPr lang="es-CR" sz="1200" kern="1200" baseline="0" dirty="0" err="1" smtClean="0">
                <a:solidFill>
                  <a:schemeClr val="tx1"/>
                </a:solidFill>
                <a:latin typeface="+mn-lt"/>
                <a:ea typeface="+mn-ea"/>
                <a:cs typeface="+mn-cs"/>
              </a:rPr>
              <a:t>the</a:t>
            </a:r>
            <a:r>
              <a:rPr lang="es-CR"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Bulirsh-Stoer</a:t>
            </a:r>
            <a:r>
              <a:rPr lang="en-US" sz="1200" kern="1200" baseline="0" dirty="0" smtClean="0">
                <a:solidFill>
                  <a:schemeClr val="tx1"/>
                </a:solidFill>
                <a:latin typeface="+mn-lt"/>
                <a:ea typeface="+mn-ea"/>
                <a:cs typeface="+mn-cs"/>
              </a:rPr>
              <a:t> method (Press et al. 1986) to trace the trajectories</a:t>
            </a:r>
          </a:p>
          <a:p>
            <a:r>
              <a:rPr lang="en-US" sz="1200" kern="1200" baseline="0" dirty="0" smtClean="0">
                <a:solidFill>
                  <a:schemeClr val="tx1"/>
                </a:solidFill>
                <a:latin typeface="+mn-lt"/>
                <a:ea typeface="+mn-ea"/>
                <a:cs typeface="+mn-cs"/>
              </a:rPr>
              <a:t>of test particles. The algorithm uses an adaptive time-step</a:t>
            </a:r>
          </a:p>
          <a:p>
            <a:r>
              <a:rPr lang="en-US" sz="1200" kern="1200" baseline="0" dirty="0" smtClean="0">
                <a:solidFill>
                  <a:schemeClr val="tx1"/>
                </a:solidFill>
                <a:latin typeface="+mn-lt"/>
                <a:ea typeface="+mn-ea"/>
                <a:cs typeface="+mn-cs"/>
              </a:rPr>
              <a:t>method and the particle energy is conserved to a high degree</a:t>
            </a:r>
          </a:p>
          <a:p>
            <a:r>
              <a:rPr lang="es-CR" sz="1200" kern="1200" baseline="0" dirty="0" err="1" smtClean="0">
                <a:solidFill>
                  <a:schemeClr val="tx1"/>
                </a:solidFill>
                <a:latin typeface="+mn-lt"/>
                <a:ea typeface="+mn-ea"/>
                <a:cs typeface="+mn-cs"/>
              </a:rPr>
              <a:t>during</a:t>
            </a:r>
            <a:r>
              <a:rPr lang="es-CR" sz="1200" kern="1200" baseline="0" dirty="0" smtClean="0">
                <a:solidFill>
                  <a:schemeClr val="tx1"/>
                </a:solidFill>
                <a:latin typeface="+mn-lt"/>
                <a:ea typeface="+mn-ea"/>
                <a:cs typeface="+mn-cs"/>
              </a:rPr>
              <a:t> </a:t>
            </a:r>
            <a:r>
              <a:rPr lang="es-CR" sz="1200" kern="1200" baseline="0" dirty="0" err="1" smtClean="0">
                <a:solidFill>
                  <a:schemeClr val="tx1"/>
                </a:solidFill>
                <a:latin typeface="+mn-lt"/>
                <a:ea typeface="+mn-ea"/>
                <a:cs typeface="+mn-cs"/>
              </a:rPr>
              <a:t>the</a:t>
            </a:r>
            <a:r>
              <a:rPr lang="es-CR" sz="1200" kern="1200" baseline="0" dirty="0" smtClean="0">
                <a:solidFill>
                  <a:schemeClr val="tx1"/>
                </a:solidFill>
                <a:latin typeface="+mn-lt"/>
                <a:ea typeface="+mn-ea"/>
                <a:cs typeface="+mn-cs"/>
              </a:rPr>
              <a:t> </a:t>
            </a:r>
            <a:r>
              <a:rPr lang="es-CR" sz="1200" kern="1200" baseline="0" dirty="0" err="1" smtClean="0">
                <a:solidFill>
                  <a:schemeClr val="tx1"/>
                </a:solidFill>
                <a:latin typeface="+mn-lt"/>
                <a:ea typeface="+mn-ea"/>
                <a:cs typeface="+mn-cs"/>
              </a:rPr>
              <a:t>simulation</a:t>
            </a:r>
            <a:r>
              <a:rPr lang="es-CR" sz="1200" kern="1200" baseline="0" dirty="0" smtClean="0">
                <a:solidFill>
                  <a:schemeClr val="tx1"/>
                </a:solidFill>
                <a:latin typeface="+mn-lt"/>
                <a:ea typeface="+mn-ea"/>
                <a:cs typeface="+mn-cs"/>
              </a:rPr>
              <a:t>.</a:t>
            </a:r>
          </a:p>
          <a:p>
            <a:r>
              <a:rPr lang="en-US" sz="1200" kern="1200" baseline="0" dirty="0" smtClean="0">
                <a:solidFill>
                  <a:schemeClr val="tx1"/>
                </a:solidFill>
                <a:latin typeface="+mn-lt"/>
                <a:ea typeface="+mn-ea"/>
                <a:cs typeface="+mn-cs"/>
              </a:rPr>
              <a:t>In each time step, the magnetic fields defined on grid points</a:t>
            </a:r>
          </a:p>
          <a:p>
            <a:r>
              <a:rPr lang="en-US" sz="1200" kern="1200" baseline="0" dirty="0" smtClean="0">
                <a:solidFill>
                  <a:schemeClr val="tx1"/>
                </a:solidFill>
                <a:latin typeface="+mn-lt"/>
                <a:ea typeface="+mn-ea"/>
                <a:cs typeface="+mn-cs"/>
              </a:rPr>
              <a:t>are interpolated to the position of a test particle using a cubic</a:t>
            </a:r>
          </a:p>
          <a:p>
            <a:r>
              <a:rPr lang="en-US" sz="1200" kern="1200" baseline="0" dirty="0" err="1" smtClean="0">
                <a:solidFill>
                  <a:schemeClr val="tx1"/>
                </a:solidFill>
                <a:latin typeface="+mn-lt"/>
                <a:ea typeface="+mn-ea"/>
                <a:cs typeface="+mn-cs"/>
              </a:rPr>
              <a:t>spline</a:t>
            </a:r>
            <a:r>
              <a:rPr lang="en-US" sz="1200" kern="1200" baseline="0" dirty="0" smtClean="0">
                <a:solidFill>
                  <a:schemeClr val="tx1"/>
                </a:solidFill>
                <a:latin typeface="+mn-lt"/>
                <a:ea typeface="+mn-ea"/>
                <a:cs typeface="+mn-cs"/>
              </a:rPr>
              <a:t> routine. Given the local magnetic field B, the trajectory</a:t>
            </a:r>
          </a:p>
          <a:p>
            <a:r>
              <a:rPr lang="en-US" sz="1200" kern="1200" baseline="0" dirty="0" smtClean="0">
                <a:solidFill>
                  <a:schemeClr val="tx1"/>
                </a:solidFill>
                <a:latin typeface="+mn-lt"/>
                <a:ea typeface="+mn-ea"/>
                <a:cs typeface="+mn-cs"/>
              </a:rPr>
              <a:t>can be computed by integrating the Lorentz force on each</a:t>
            </a:r>
          </a:p>
          <a:p>
            <a:r>
              <a:rPr lang="es-CR" sz="1200" kern="1200" baseline="0" dirty="0" err="1" smtClean="0">
                <a:solidFill>
                  <a:schemeClr val="tx1"/>
                </a:solidFill>
                <a:latin typeface="+mn-lt"/>
                <a:ea typeface="+mn-ea"/>
                <a:cs typeface="+mn-cs"/>
              </a:rPr>
              <a:t>particle</a:t>
            </a:r>
            <a:r>
              <a:rPr lang="es-CR" sz="1200" kern="1200" baseline="0" dirty="0" smtClean="0">
                <a:solidFill>
                  <a:schemeClr val="tx1"/>
                </a:solidFill>
                <a:latin typeface="+mn-lt"/>
                <a:ea typeface="+mn-ea"/>
                <a:cs typeface="+mn-cs"/>
              </a:rPr>
              <a:t>,</a:t>
            </a:r>
            <a:endParaRPr lang="es-CR" dirty="0"/>
          </a:p>
        </p:txBody>
      </p:sp>
      <p:sp>
        <p:nvSpPr>
          <p:cNvPr id="4" name="Slide Number Placeholder 3"/>
          <p:cNvSpPr>
            <a:spLocks noGrp="1"/>
          </p:cNvSpPr>
          <p:nvPr>
            <p:ph type="sldNum" sz="quarter" idx="10"/>
          </p:nvPr>
        </p:nvSpPr>
        <p:spPr/>
        <p:txBody>
          <a:bodyPr/>
          <a:lstStyle/>
          <a:p>
            <a:fld id="{E743D458-64C5-4507-A366-955D72E9E6A0}" type="slidenum">
              <a:rPr lang="es-CR" smtClean="0"/>
              <a:t>40</a:t>
            </a:fld>
            <a:endParaRPr lang="es-CR"/>
          </a:p>
        </p:txBody>
      </p:sp>
    </p:spTree>
    <p:extLst>
      <p:ext uri="{BB962C8B-B14F-4D97-AF65-F5344CB8AC3E}">
        <p14:creationId xmlns:p14="http://schemas.microsoft.com/office/powerpoint/2010/main" val="20110892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CR" dirty="0" err="1" smtClean="0"/>
              <a:t>Better</a:t>
            </a:r>
            <a:r>
              <a:rPr lang="es-CR" dirty="0" smtClean="0"/>
              <a:t> </a:t>
            </a:r>
            <a:r>
              <a:rPr lang="es-CR" dirty="0" err="1" smtClean="0"/>
              <a:t>to</a:t>
            </a:r>
            <a:r>
              <a:rPr lang="es-CR" dirty="0" smtClean="0"/>
              <a:t> </a:t>
            </a:r>
            <a:r>
              <a:rPr lang="es-CR" dirty="0" err="1" smtClean="0"/>
              <a:t>call</a:t>
            </a:r>
            <a:r>
              <a:rPr lang="es-CR" dirty="0" smtClean="0"/>
              <a:t> </a:t>
            </a:r>
            <a:r>
              <a:rPr lang="es-CR" dirty="0" err="1" smtClean="0"/>
              <a:t>this</a:t>
            </a:r>
            <a:r>
              <a:rPr lang="es-CR" dirty="0" smtClean="0"/>
              <a:t> </a:t>
            </a:r>
            <a:r>
              <a:rPr lang="es-CR" dirty="0" err="1" smtClean="0"/>
              <a:t>Backtracking</a:t>
            </a:r>
            <a:endParaRPr lang="es-CR" dirty="0" smtClean="0"/>
          </a:p>
          <a:p>
            <a:r>
              <a:rPr lang="es-CR" dirty="0" smtClean="0"/>
              <a:t>http://arxiv.org/pdf/1111.2536v2.pdf</a:t>
            </a:r>
          </a:p>
          <a:p>
            <a:r>
              <a:rPr lang="es-CR" dirty="0" smtClean="0"/>
              <a:t>Lio-mfp-ISM</a:t>
            </a:r>
          </a:p>
          <a:p>
            <a:endParaRPr lang="es-CR" dirty="0" smtClean="0"/>
          </a:p>
        </p:txBody>
      </p:sp>
      <p:sp>
        <p:nvSpPr>
          <p:cNvPr id="4" name="Slide Number Placeholder 3"/>
          <p:cNvSpPr>
            <a:spLocks noGrp="1"/>
          </p:cNvSpPr>
          <p:nvPr>
            <p:ph type="sldNum" sz="quarter" idx="10"/>
          </p:nvPr>
        </p:nvSpPr>
        <p:spPr/>
        <p:txBody>
          <a:bodyPr/>
          <a:lstStyle/>
          <a:p>
            <a:fld id="{E743D458-64C5-4507-A366-955D72E9E6A0}" type="slidenum">
              <a:rPr lang="es-CR" smtClean="0"/>
              <a:t>41</a:t>
            </a:fld>
            <a:endParaRPr lang="es-CR"/>
          </a:p>
        </p:txBody>
      </p:sp>
    </p:spTree>
    <p:extLst>
      <p:ext uri="{BB962C8B-B14F-4D97-AF65-F5344CB8AC3E}">
        <p14:creationId xmlns:p14="http://schemas.microsoft.com/office/powerpoint/2010/main" val="22805109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43D458-64C5-4507-A366-955D72E9E6A0}" type="slidenum">
              <a:rPr lang="es-CR" smtClean="0"/>
              <a:t>42</a:t>
            </a:fld>
            <a:endParaRPr lang="es-CR"/>
          </a:p>
        </p:txBody>
      </p:sp>
    </p:spTree>
    <p:extLst>
      <p:ext uri="{BB962C8B-B14F-4D97-AF65-F5344CB8AC3E}">
        <p14:creationId xmlns:p14="http://schemas.microsoft.com/office/powerpoint/2010/main" val="3889078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a:t>
            </a:r>
            <a:r>
              <a:rPr lang="en-US" dirty="0" err="1" smtClean="0"/>
              <a:t>TeV</a:t>
            </a:r>
            <a:r>
              <a:rPr lang="en-US" dirty="0" smtClean="0"/>
              <a:t> to 100s</a:t>
            </a:r>
            <a:r>
              <a:rPr lang="en-US" baseline="0" dirty="0" smtClean="0"/>
              <a:t> of </a:t>
            </a:r>
            <a:r>
              <a:rPr lang="en-US" baseline="0" dirty="0" err="1" smtClean="0"/>
              <a:t>TeV</a:t>
            </a:r>
            <a:endParaRPr lang="en-US" baseline="0" dirty="0" smtClean="0"/>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arrival distribution of cosmic rays at Earth is the convolution of the distribution of their sources and of the effects of geometry and properties of the magnetic field through which particles propagate. </a:t>
            </a:r>
            <a:endParaRPr lang="en-US" dirty="0" smtClean="0"/>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E743D458-64C5-4507-A366-955D72E9E6A0}" type="slidenum">
              <a:rPr lang="es-CR" smtClean="0"/>
              <a:t>4</a:t>
            </a:fld>
            <a:endParaRPr lang="es-CR"/>
          </a:p>
        </p:txBody>
      </p:sp>
    </p:spTree>
    <p:extLst>
      <p:ext uri="{BB962C8B-B14F-4D97-AF65-F5344CB8AC3E}">
        <p14:creationId xmlns:p14="http://schemas.microsoft.com/office/powerpoint/2010/main" val="39068991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CR" dirty="0" err="1" smtClean="0"/>
              <a:t>Better</a:t>
            </a:r>
            <a:r>
              <a:rPr lang="es-CR" dirty="0" smtClean="0"/>
              <a:t> </a:t>
            </a:r>
            <a:r>
              <a:rPr lang="es-CR" dirty="0" err="1" smtClean="0"/>
              <a:t>to</a:t>
            </a:r>
            <a:r>
              <a:rPr lang="es-CR" dirty="0" smtClean="0"/>
              <a:t> </a:t>
            </a:r>
            <a:r>
              <a:rPr lang="es-CR" dirty="0" err="1" smtClean="0"/>
              <a:t>call</a:t>
            </a:r>
            <a:r>
              <a:rPr lang="es-CR" dirty="0" smtClean="0"/>
              <a:t> </a:t>
            </a:r>
            <a:r>
              <a:rPr lang="es-CR" dirty="0" err="1" smtClean="0"/>
              <a:t>this</a:t>
            </a:r>
            <a:r>
              <a:rPr lang="es-CR" dirty="0" smtClean="0"/>
              <a:t> </a:t>
            </a:r>
            <a:r>
              <a:rPr lang="es-CR" dirty="0" err="1" smtClean="0"/>
              <a:t>Backtracking</a:t>
            </a:r>
            <a:endParaRPr lang="es-CR" dirty="0" smtClean="0"/>
          </a:p>
          <a:p>
            <a:r>
              <a:rPr lang="es-CR" dirty="0" smtClean="0"/>
              <a:t>http://arxiv.org/pdf/1111.2536v2.pdf</a:t>
            </a:r>
          </a:p>
          <a:p>
            <a:r>
              <a:rPr lang="es-CR" dirty="0" smtClean="0"/>
              <a:t>Lio-</a:t>
            </a:r>
            <a:r>
              <a:rPr lang="es-CR" dirty="0" err="1" smtClean="0"/>
              <a:t>mfp</a:t>
            </a:r>
            <a:r>
              <a:rPr lang="es-CR" dirty="0" smtClean="0"/>
              <a:t>-ISM</a:t>
            </a:r>
          </a:p>
        </p:txBody>
      </p:sp>
      <p:sp>
        <p:nvSpPr>
          <p:cNvPr id="4" name="Slide Number Placeholder 3"/>
          <p:cNvSpPr>
            <a:spLocks noGrp="1"/>
          </p:cNvSpPr>
          <p:nvPr>
            <p:ph type="sldNum" sz="quarter" idx="10"/>
          </p:nvPr>
        </p:nvSpPr>
        <p:spPr/>
        <p:txBody>
          <a:bodyPr/>
          <a:lstStyle/>
          <a:p>
            <a:fld id="{E743D458-64C5-4507-A366-955D72E9E6A0}" type="slidenum">
              <a:rPr lang="es-CR" smtClean="0"/>
              <a:t>45</a:t>
            </a:fld>
            <a:endParaRPr lang="es-CR"/>
          </a:p>
        </p:txBody>
      </p:sp>
    </p:spTree>
    <p:extLst>
      <p:ext uri="{BB962C8B-B14F-4D97-AF65-F5344CB8AC3E}">
        <p14:creationId xmlns:p14="http://schemas.microsoft.com/office/powerpoint/2010/main" val="22805109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CR" dirty="0" err="1" smtClean="0"/>
              <a:t>Backtracking</a:t>
            </a:r>
            <a:r>
              <a:rPr lang="es-CR" dirty="0" smtClean="0"/>
              <a:t> </a:t>
            </a:r>
            <a:r>
              <a:rPr lang="es-CR" dirty="0" err="1" smtClean="0"/>
              <a:t>to</a:t>
            </a:r>
            <a:r>
              <a:rPr lang="es-CR" dirty="0" smtClean="0"/>
              <a:t> trace Angular</a:t>
            </a:r>
            <a:r>
              <a:rPr lang="es-CR" baseline="0" dirty="0" smtClean="0"/>
              <a:t> </a:t>
            </a:r>
            <a:r>
              <a:rPr lang="es-CR" baseline="0" dirty="0" err="1" smtClean="0"/>
              <a:t>distribution</a:t>
            </a:r>
            <a:endParaRPr lang="es-CR" baseline="0" dirty="0" smtClean="0"/>
          </a:p>
          <a:p>
            <a:r>
              <a:rPr lang="es-CR" baseline="0" dirty="0" err="1" smtClean="0"/>
              <a:t>Insert</a:t>
            </a:r>
            <a:r>
              <a:rPr lang="es-CR" baseline="0" dirty="0" smtClean="0"/>
              <a:t> a </a:t>
            </a:r>
            <a:r>
              <a:rPr lang="es-CR" baseline="0" dirty="0" err="1" smtClean="0"/>
              <a:t>better</a:t>
            </a:r>
            <a:r>
              <a:rPr lang="es-CR" baseline="0" dirty="0" smtClean="0"/>
              <a:t> </a:t>
            </a:r>
            <a:r>
              <a:rPr lang="es-CR" baseline="0" dirty="0" err="1" smtClean="0"/>
              <a:t>bloody</a:t>
            </a:r>
            <a:r>
              <a:rPr lang="es-CR" baseline="0" dirty="0" smtClean="0"/>
              <a:t> </a:t>
            </a:r>
            <a:r>
              <a:rPr lang="es-CR" baseline="0" dirty="0" err="1" smtClean="0"/>
              <a:t>map</a:t>
            </a:r>
            <a:endParaRPr lang="es-CR" baseline="0" dirty="0" smtClean="0"/>
          </a:p>
          <a:p>
            <a:r>
              <a:rPr lang="es-CR" baseline="0" dirty="0" err="1" smtClean="0"/>
              <a:t>We</a:t>
            </a:r>
            <a:r>
              <a:rPr lang="es-CR" baseline="0" dirty="0" smtClean="0"/>
              <a:t> </a:t>
            </a:r>
            <a:r>
              <a:rPr lang="es-CR" baseline="0" dirty="0" err="1" smtClean="0"/>
              <a:t>can’t</a:t>
            </a:r>
            <a:r>
              <a:rPr lang="es-CR" baseline="0" dirty="0" smtClean="0"/>
              <a:t> do </a:t>
            </a:r>
            <a:r>
              <a:rPr lang="es-CR" baseline="0" dirty="0" err="1" smtClean="0"/>
              <a:t>backtracking</a:t>
            </a:r>
            <a:r>
              <a:rPr lang="es-CR" baseline="0" dirty="0" smtClean="0"/>
              <a:t>, so </a:t>
            </a:r>
            <a:r>
              <a:rPr lang="es-CR" baseline="0" dirty="0" err="1" smtClean="0"/>
              <a:t>we</a:t>
            </a:r>
            <a:r>
              <a:rPr lang="es-CR" baseline="0" dirty="0" smtClean="0"/>
              <a:t> </a:t>
            </a:r>
            <a:r>
              <a:rPr lang="es-CR" baseline="0" dirty="0" err="1" smtClean="0"/>
              <a:t>need</a:t>
            </a:r>
            <a:r>
              <a:rPr lang="es-CR" baseline="0" dirty="0" smtClean="0"/>
              <a:t> to do </a:t>
            </a:r>
            <a:r>
              <a:rPr lang="es-CR" baseline="0" dirty="0" err="1" smtClean="0"/>
              <a:t>fwd</a:t>
            </a:r>
            <a:r>
              <a:rPr lang="es-CR" baseline="0" dirty="0" smtClean="0"/>
              <a:t> tracking, </a:t>
            </a:r>
            <a:r>
              <a:rPr lang="es-CR" baseline="0" dirty="0" err="1" smtClean="0"/>
              <a:t>but</a:t>
            </a:r>
            <a:r>
              <a:rPr lang="es-CR" baseline="0" dirty="0" smtClean="0"/>
              <a:t> </a:t>
            </a:r>
            <a:r>
              <a:rPr lang="es-CR" baseline="0" dirty="0" err="1" smtClean="0"/>
              <a:t>since</a:t>
            </a:r>
            <a:r>
              <a:rPr lang="es-CR" baseline="0" dirty="0" smtClean="0"/>
              <a:t> </a:t>
            </a:r>
            <a:r>
              <a:rPr lang="es-CR" baseline="0" dirty="0" err="1" smtClean="0"/>
              <a:t>it</a:t>
            </a:r>
            <a:r>
              <a:rPr lang="es-CR" baseline="0" dirty="0" smtClean="0"/>
              <a:t> </a:t>
            </a:r>
            <a:r>
              <a:rPr lang="es-CR" baseline="0" dirty="0" err="1" smtClean="0"/>
              <a:t>is</a:t>
            </a:r>
            <a:r>
              <a:rPr lang="es-CR" baseline="0" dirty="0" smtClean="0"/>
              <a:t> a quite </a:t>
            </a:r>
            <a:r>
              <a:rPr lang="es-CR" baseline="0" dirty="0" err="1" smtClean="0"/>
              <a:t>inefficient</a:t>
            </a:r>
            <a:r>
              <a:rPr lang="es-CR" baseline="0" dirty="0" smtClean="0"/>
              <a:t> </a:t>
            </a:r>
            <a:r>
              <a:rPr lang="es-CR" baseline="0" dirty="0" err="1" smtClean="0"/>
              <a:t>way</a:t>
            </a:r>
            <a:r>
              <a:rPr lang="es-CR" baseline="0" dirty="0" smtClean="0"/>
              <a:t>, </a:t>
            </a:r>
            <a:r>
              <a:rPr lang="es-CR" baseline="0" dirty="0" err="1" smtClean="0"/>
              <a:t>we</a:t>
            </a:r>
            <a:r>
              <a:rPr lang="es-CR" baseline="0" dirty="0" smtClean="0"/>
              <a:t> </a:t>
            </a:r>
            <a:r>
              <a:rPr lang="es-CR" baseline="0" dirty="0" err="1" smtClean="0"/>
              <a:t>proceed</a:t>
            </a:r>
            <a:r>
              <a:rPr lang="es-CR" baseline="0" dirty="0" smtClean="0"/>
              <a:t> to do </a:t>
            </a:r>
            <a:r>
              <a:rPr lang="es-CR" baseline="0" dirty="0" err="1" smtClean="0"/>
              <a:t>this</a:t>
            </a:r>
            <a:r>
              <a:rPr lang="es-CR" baseline="0" dirty="0" smtClean="0"/>
              <a:t>.</a:t>
            </a:r>
          </a:p>
          <a:p>
            <a:r>
              <a:rPr lang="es-CR" baseline="0" dirty="0" err="1" smtClean="0"/>
              <a:t>We</a:t>
            </a:r>
            <a:r>
              <a:rPr lang="es-CR" baseline="0" dirty="0" smtClean="0"/>
              <a:t> </a:t>
            </a:r>
            <a:r>
              <a:rPr lang="es-CR" baseline="0" dirty="0" err="1" smtClean="0"/>
              <a:t>inject</a:t>
            </a:r>
            <a:r>
              <a:rPr lang="es-CR" baseline="0" dirty="0" smtClean="0"/>
              <a:t> </a:t>
            </a:r>
            <a:r>
              <a:rPr lang="es-CR" baseline="0" dirty="0" err="1" smtClean="0"/>
              <a:t>particles</a:t>
            </a:r>
            <a:r>
              <a:rPr lang="es-CR" baseline="0" dirty="0" smtClean="0"/>
              <a:t> at </a:t>
            </a:r>
            <a:r>
              <a:rPr lang="es-CR" baseline="0" dirty="0" err="1" smtClean="0"/>
              <a:t>the</a:t>
            </a:r>
            <a:r>
              <a:rPr lang="es-CR" baseline="0" dirty="0" smtClean="0"/>
              <a:t> center, “</a:t>
            </a:r>
            <a:r>
              <a:rPr lang="es-CR" baseline="0" dirty="0" err="1" smtClean="0"/>
              <a:t>Earth</a:t>
            </a:r>
            <a:r>
              <a:rPr lang="es-CR" baseline="0" dirty="0" smtClean="0"/>
              <a:t>”</a:t>
            </a:r>
            <a:endParaRPr lang="es-CR" dirty="0"/>
          </a:p>
        </p:txBody>
      </p:sp>
      <p:sp>
        <p:nvSpPr>
          <p:cNvPr id="4" name="Slide Number Placeholder 3"/>
          <p:cNvSpPr>
            <a:spLocks noGrp="1"/>
          </p:cNvSpPr>
          <p:nvPr>
            <p:ph type="sldNum" sz="quarter" idx="10"/>
          </p:nvPr>
        </p:nvSpPr>
        <p:spPr/>
        <p:txBody>
          <a:bodyPr/>
          <a:lstStyle/>
          <a:p>
            <a:fld id="{E743D458-64C5-4507-A366-955D72E9E6A0}" type="slidenum">
              <a:rPr lang="es-CR" smtClean="0"/>
              <a:t>46</a:t>
            </a:fld>
            <a:endParaRPr lang="es-CR"/>
          </a:p>
        </p:txBody>
      </p:sp>
    </p:spTree>
    <p:extLst>
      <p:ext uri="{BB962C8B-B14F-4D97-AF65-F5344CB8AC3E}">
        <p14:creationId xmlns:p14="http://schemas.microsoft.com/office/powerpoint/2010/main" val="1204609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CR" dirty="0" err="1" smtClean="0"/>
              <a:t>Insert</a:t>
            </a:r>
            <a:r>
              <a:rPr lang="es-CR" dirty="0" smtClean="0"/>
              <a:t> a </a:t>
            </a:r>
            <a:r>
              <a:rPr lang="es-CR" dirty="0" err="1" smtClean="0"/>
              <a:t>pic</a:t>
            </a:r>
            <a:r>
              <a:rPr lang="es-CR" baseline="0" dirty="0" smtClean="0"/>
              <a:t> of </a:t>
            </a:r>
            <a:r>
              <a:rPr lang="es-CR" baseline="0" dirty="0" err="1" smtClean="0"/>
              <a:t>the</a:t>
            </a:r>
            <a:r>
              <a:rPr lang="es-CR" baseline="0" dirty="0" smtClean="0"/>
              <a:t> </a:t>
            </a:r>
            <a:r>
              <a:rPr lang="es-CR" baseline="0" dirty="0" err="1" smtClean="0"/>
              <a:t>Heliosphere</a:t>
            </a:r>
            <a:r>
              <a:rPr lang="es-CR" baseline="0" dirty="0" smtClean="0"/>
              <a:t> and </a:t>
            </a:r>
            <a:r>
              <a:rPr lang="es-CR" baseline="0" dirty="0" err="1" smtClean="0"/>
              <a:t>explain</a:t>
            </a:r>
            <a:r>
              <a:rPr lang="es-CR" baseline="0" dirty="0" smtClean="0"/>
              <a:t> </a:t>
            </a:r>
            <a:r>
              <a:rPr lang="es-CR" baseline="0" dirty="0" err="1" smtClean="0"/>
              <a:t>the</a:t>
            </a:r>
            <a:r>
              <a:rPr lang="es-CR" baseline="0" dirty="0" smtClean="0"/>
              <a:t> </a:t>
            </a:r>
            <a:r>
              <a:rPr lang="es-CR" baseline="0" dirty="0" err="1" smtClean="0"/>
              <a:t>direction</a:t>
            </a:r>
            <a:r>
              <a:rPr lang="es-CR" baseline="0" dirty="0" smtClean="0"/>
              <a:t> of </a:t>
            </a:r>
            <a:r>
              <a:rPr lang="es-CR" baseline="0" dirty="0" err="1" smtClean="0"/>
              <a:t>the</a:t>
            </a:r>
            <a:r>
              <a:rPr lang="es-CR" baseline="0" dirty="0" smtClean="0"/>
              <a:t> </a:t>
            </a:r>
            <a:r>
              <a:rPr lang="es-CR" baseline="0" dirty="0" err="1" smtClean="0"/>
              <a:t>dipole</a:t>
            </a:r>
            <a:r>
              <a:rPr lang="es-CR" baseline="0" dirty="0" smtClean="0"/>
              <a:t> </a:t>
            </a:r>
            <a:r>
              <a:rPr lang="es-CR" baseline="0" dirty="0" err="1" smtClean="0"/>
              <a:t>taken</a:t>
            </a:r>
            <a:endParaRPr lang="es-CR" baseline="0" dirty="0" smtClean="0"/>
          </a:p>
        </p:txBody>
      </p:sp>
      <p:sp>
        <p:nvSpPr>
          <p:cNvPr id="4" name="Slide Number Placeholder 3"/>
          <p:cNvSpPr>
            <a:spLocks noGrp="1"/>
          </p:cNvSpPr>
          <p:nvPr>
            <p:ph type="sldNum" sz="quarter" idx="10"/>
          </p:nvPr>
        </p:nvSpPr>
        <p:spPr/>
        <p:txBody>
          <a:bodyPr/>
          <a:lstStyle/>
          <a:p>
            <a:fld id="{E743D458-64C5-4507-A366-955D72E9E6A0}" type="slidenum">
              <a:rPr lang="es-CR" smtClean="0"/>
              <a:t>49</a:t>
            </a:fld>
            <a:endParaRPr lang="es-CR"/>
          </a:p>
        </p:txBody>
      </p:sp>
    </p:spTree>
    <p:extLst>
      <p:ext uri="{BB962C8B-B14F-4D97-AF65-F5344CB8AC3E}">
        <p14:creationId xmlns:p14="http://schemas.microsoft.com/office/powerpoint/2010/main" val="39537955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Assuming</a:t>
            </a:r>
            <a:r>
              <a:rPr lang="en-US" baseline="0" dirty="0" smtClean="0"/>
              <a:t> a preexisting dipole, along the B field. </a:t>
            </a:r>
          </a:p>
          <a:p>
            <a:r>
              <a:rPr lang="en-US" dirty="0" err="1" smtClean="0"/>
              <a:t>Schwadron</a:t>
            </a:r>
            <a:r>
              <a:rPr lang="en-US" baseline="0" dirty="0" smtClean="0"/>
              <a:t> et al Science (2014)</a:t>
            </a:r>
            <a:endParaRPr lang="en-US" dirty="0"/>
          </a:p>
        </p:txBody>
      </p:sp>
      <p:sp>
        <p:nvSpPr>
          <p:cNvPr id="4" name="Slide Number Placeholder 3"/>
          <p:cNvSpPr>
            <a:spLocks noGrp="1"/>
          </p:cNvSpPr>
          <p:nvPr>
            <p:ph type="sldNum" sz="quarter" idx="10"/>
          </p:nvPr>
        </p:nvSpPr>
        <p:spPr/>
        <p:txBody>
          <a:bodyPr/>
          <a:lstStyle/>
          <a:p>
            <a:fld id="{E743D458-64C5-4507-A366-955D72E9E6A0}" type="slidenum">
              <a:rPr lang="es-CR" smtClean="0"/>
              <a:t>53</a:t>
            </a:fld>
            <a:endParaRPr lang="es-CR"/>
          </a:p>
        </p:txBody>
      </p:sp>
    </p:spTree>
    <p:extLst>
      <p:ext uri="{BB962C8B-B14F-4D97-AF65-F5344CB8AC3E}">
        <p14:creationId xmlns:p14="http://schemas.microsoft.com/office/powerpoint/2010/main" val="37576637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43D458-64C5-4507-A366-955D72E9E6A0}" type="slidenum">
              <a:rPr lang="es-CR" smtClean="0"/>
              <a:t>55</a:t>
            </a:fld>
            <a:endParaRPr lang="es-CR"/>
          </a:p>
        </p:txBody>
      </p:sp>
    </p:spTree>
    <p:extLst>
      <p:ext uri="{BB962C8B-B14F-4D97-AF65-F5344CB8AC3E}">
        <p14:creationId xmlns:p14="http://schemas.microsoft.com/office/powerpoint/2010/main" val="12940341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43D458-64C5-4507-A366-955D72E9E6A0}" type="slidenum">
              <a:rPr lang="es-CR" smtClean="0"/>
              <a:t>56</a:t>
            </a:fld>
            <a:endParaRPr lang="es-CR"/>
          </a:p>
        </p:txBody>
      </p:sp>
    </p:spTree>
    <p:extLst>
      <p:ext uri="{BB962C8B-B14F-4D97-AF65-F5344CB8AC3E}">
        <p14:creationId xmlns:p14="http://schemas.microsoft.com/office/powerpoint/2010/main" val="667540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###Cut</a:t>
            </a:r>
            <a:r>
              <a:rPr lang="en-US" baseline="0" dirty="0" smtClean="0"/>
              <a:t> description </a:t>
            </a:r>
            <a:r>
              <a:rPr lang="mr-IN" baseline="0" dirty="0" err="1" smtClean="0"/>
              <a:t>http</a:t>
            </a:r>
            <a:r>
              <a:rPr lang="mr-IN" baseline="0" dirty="0" smtClean="0"/>
              <a:t>://</a:t>
            </a:r>
            <a:r>
              <a:rPr lang="mr-IN" baseline="0" dirty="0" err="1" smtClean="0"/>
              <a:t>iopscience.iop.org</a:t>
            </a:r>
            <a:r>
              <a:rPr lang="mr-IN" baseline="0" dirty="0" smtClean="0"/>
              <a:t>/</a:t>
            </a:r>
            <a:r>
              <a:rPr lang="mr-IN" baseline="0" dirty="0" err="1" smtClean="0"/>
              <a:t>article</a:t>
            </a:r>
            <a:r>
              <a:rPr lang="mr-IN" baseline="0" dirty="0" smtClean="0"/>
              <a:t>/10.1088/0004-637X/784/1/38/</a:t>
            </a:r>
            <a:r>
              <a:rPr lang="mr-IN" baseline="0" dirty="0" err="1" smtClean="0"/>
              <a:t>pdf</a:t>
            </a:r>
            <a:endParaRPr lang="en-US" dirty="0" smtClean="0"/>
          </a:p>
          <a:p>
            <a:endParaRPr lang="en-US" dirty="0" smtClean="0"/>
          </a:p>
          <a:p>
            <a:r>
              <a:rPr lang="en-US" dirty="0" smtClean="0"/>
              <a:t>Galactic influence on</a:t>
            </a:r>
            <a:r>
              <a:rPr lang="en-US" baseline="0" dirty="0" smtClean="0"/>
              <a:t> knee region</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Turbulence in astrophysical plasmas has significant effects on particle propagation, in that the stochastic nature of magnetic field lines is transmitted to the particles’ trajectories. </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 scales smaller than the injection scale, particles are characterized by super-diffusion in the perpendicular direction of the mean magnetic field. This behavior is described by the so-called Richardson diffusion, where particle separation grows as (time)3 2 (</a:t>
            </a:r>
            <a:r>
              <a:rPr lang="en-US" sz="1200" kern="1200" dirty="0" err="1" smtClean="0">
                <a:solidFill>
                  <a:schemeClr val="tx1"/>
                </a:solidFill>
                <a:effectLst/>
                <a:latin typeface="+mn-lt"/>
                <a:ea typeface="+mn-ea"/>
                <a:cs typeface="+mn-cs"/>
              </a:rPr>
              <a:t>Lazarian</a:t>
            </a:r>
            <a:r>
              <a:rPr lang="en-US" sz="1200" kern="1200" dirty="0" smtClean="0">
                <a:solidFill>
                  <a:schemeClr val="tx1"/>
                </a:solidFill>
                <a:effectLst/>
                <a:latin typeface="+mn-lt"/>
                <a:ea typeface="+mn-ea"/>
                <a:cs typeface="+mn-cs"/>
              </a:rPr>
              <a:t> &amp; Yan 2014). </a:t>
            </a:r>
            <a:endParaRPr lang="en-US" dirty="0" smtClean="0"/>
          </a:p>
          <a:p>
            <a:endParaRPr lang="en-US" dirty="0"/>
          </a:p>
        </p:txBody>
      </p:sp>
      <p:sp>
        <p:nvSpPr>
          <p:cNvPr id="4" name="Slide Number Placeholder 3"/>
          <p:cNvSpPr>
            <a:spLocks noGrp="1"/>
          </p:cNvSpPr>
          <p:nvPr>
            <p:ph type="sldNum" sz="quarter" idx="10"/>
          </p:nvPr>
        </p:nvSpPr>
        <p:spPr/>
        <p:txBody>
          <a:bodyPr/>
          <a:lstStyle/>
          <a:p>
            <a:fld id="{E743D458-64C5-4507-A366-955D72E9E6A0}" type="slidenum">
              <a:rPr lang="es-CR" smtClean="0"/>
              <a:t>57</a:t>
            </a:fld>
            <a:endParaRPr lang="es-CR"/>
          </a:p>
        </p:txBody>
      </p:sp>
    </p:spTree>
    <p:extLst>
      <p:ext uri="{BB962C8B-B14F-4D97-AF65-F5344CB8AC3E}">
        <p14:creationId xmlns:p14="http://schemas.microsoft.com/office/powerpoint/2010/main" val="1476741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 from </a:t>
            </a:r>
            <a:r>
              <a:rPr lang="en-US" dirty="0" err="1" smtClean="0"/>
              <a:t>TeV</a:t>
            </a:r>
            <a:r>
              <a:rPr lang="en-US" dirty="0" smtClean="0"/>
              <a:t> to 100s</a:t>
            </a:r>
            <a:r>
              <a:rPr lang="en-US" baseline="0" dirty="0" smtClean="0"/>
              <a:t> of </a:t>
            </a:r>
            <a:r>
              <a:rPr lang="en-US" baseline="0" dirty="0" err="1" smtClean="0"/>
              <a:t>TeV</a:t>
            </a:r>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E743D458-64C5-4507-A366-955D72E9E6A0}" type="slidenum">
              <a:rPr lang="es-CR" smtClean="0"/>
              <a:t>5</a:t>
            </a:fld>
            <a:endParaRPr lang="es-CR"/>
          </a:p>
        </p:txBody>
      </p:sp>
    </p:spTree>
    <p:extLst>
      <p:ext uri="{BB962C8B-B14F-4D97-AF65-F5344CB8AC3E}">
        <p14:creationId xmlns:p14="http://schemas.microsoft.com/office/powerpoint/2010/main" val="3906899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Mean free paths in two different phases of ISM: halo (solid line) and WIM (dashed line).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http://</a:t>
            </a:r>
            <a:r>
              <a:rPr lang="en-US" sz="1200" kern="1200" dirty="0" err="1" smtClean="0">
                <a:solidFill>
                  <a:schemeClr val="tx1"/>
                </a:solidFill>
                <a:effectLst/>
                <a:latin typeface="+mn-lt"/>
                <a:ea typeface="+mn-ea"/>
                <a:cs typeface="+mn-cs"/>
              </a:rPr>
              <a:t>iopscience.iop.org</a:t>
            </a:r>
            <a:r>
              <a:rPr lang="en-US" sz="1200" kern="1200" dirty="0" smtClean="0">
                <a:solidFill>
                  <a:schemeClr val="tx1"/>
                </a:solidFill>
                <a:effectLst/>
                <a:latin typeface="+mn-lt"/>
                <a:ea typeface="+mn-ea"/>
                <a:cs typeface="+mn-cs"/>
              </a:rPr>
              <a:t>/article/10.1086/524771/pdf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Figure</a:t>
            </a:r>
            <a:r>
              <a:rPr lang="en-US" sz="1200" kern="1200" baseline="0" dirty="0" smtClean="0">
                <a:solidFill>
                  <a:schemeClr val="tx1"/>
                </a:solidFill>
                <a:effectLst/>
                <a:latin typeface="+mn-lt"/>
                <a:ea typeface="+mn-ea"/>
                <a:cs typeface="+mn-cs"/>
              </a:rPr>
              <a:t> 9</a:t>
            </a:r>
            <a:endParaRPr lang="en-US" sz="1200" kern="1200" dirty="0" smtClean="0">
              <a:solidFill>
                <a:schemeClr val="tx1"/>
              </a:solidFill>
              <a:effectLst/>
              <a:latin typeface="+mn-lt"/>
              <a:ea typeface="+mn-ea"/>
              <a:cs typeface="+mn-cs"/>
            </a:endParaRPr>
          </a:p>
          <a:p>
            <a:endParaRPr lang="en-US" dirty="0" smtClean="0"/>
          </a:p>
          <a:p>
            <a:endParaRPr lang="en-US" dirty="0" smtClean="0"/>
          </a:p>
          <a:p>
            <a:endParaRPr lang="en-US" dirty="0" smtClean="0"/>
          </a:p>
          <a:p>
            <a:endParaRPr lang="en-US" dirty="0" smtClean="0"/>
          </a:p>
          <a:p>
            <a:endParaRPr lang="en-US" dirty="0" smtClean="0"/>
          </a:p>
          <a:p>
            <a:r>
              <a:rPr lang="en-US" dirty="0" smtClean="0"/>
              <a:t>Particle </a:t>
            </a:r>
            <a:r>
              <a:rPr lang="en-US" dirty="0" smtClean="0"/>
              <a:t>propagation within the mean free path in the local interstellar medium might</a:t>
            </a:r>
          </a:p>
          <a:p>
            <a:r>
              <a:rPr lang="en-US" dirty="0" smtClean="0"/>
              <a:t>have a major role in determining the properties of galactic cosmic rays, such as their arrival distribution. In particular,</a:t>
            </a:r>
          </a:p>
          <a:p>
            <a:r>
              <a:rPr lang="en-US" dirty="0" smtClean="0"/>
              <a:t>scattering on perturbations induced in the local interstellar magnetic ﬁeld by the </a:t>
            </a:r>
            <a:r>
              <a:rPr lang="en-US" dirty="0" err="1" smtClean="0"/>
              <a:t>heliosphere</a:t>
            </a:r>
            <a:r>
              <a:rPr lang="en-US" dirty="0" smtClean="0"/>
              <a:t> wake may cause a</a:t>
            </a:r>
          </a:p>
          <a:p>
            <a:r>
              <a:rPr lang="en-US" dirty="0" smtClean="0"/>
              <a:t>re-distribution of anisotropic cosmic rays below about 100 </a:t>
            </a:r>
            <a:r>
              <a:rPr lang="en-US" dirty="0" err="1" smtClean="0"/>
              <a:t>TeV</a:t>
            </a:r>
            <a:r>
              <a:rPr lang="en-US" dirty="0" smtClean="0"/>
              <a:t> toward the direction of the elongated </a:t>
            </a:r>
            <a:r>
              <a:rPr lang="en-US" dirty="0" err="1" smtClean="0"/>
              <a:t>heliotail</a:t>
            </a:r>
            <a:r>
              <a:rPr lang="en-US" dirty="0" smtClean="0"/>
              <a:t> and</a:t>
            </a:r>
          </a:p>
          <a:p>
            <a:r>
              <a:rPr lang="en-US" dirty="0" smtClean="0"/>
              <a:t>of the local interstellar magnetic ﬁeld in the outer </a:t>
            </a:r>
            <a:r>
              <a:rPr lang="en-US" dirty="0" err="1" smtClean="0"/>
              <a:t>heliosphere</a:t>
            </a:r>
            <a:r>
              <a:rPr lang="en-US" dirty="0" smtClean="0"/>
              <a:t>. Such scattering processes are considered responsible</a:t>
            </a:r>
          </a:p>
          <a:p>
            <a:r>
              <a:rPr lang="en-US" dirty="0" smtClean="0"/>
              <a:t>for the observed </a:t>
            </a:r>
            <a:r>
              <a:rPr lang="en-US" dirty="0" err="1" smtClean="0"/>
              <a:t>TeV</a:t>
            </a:r>
            <a:r>
              <a:rPr lang="en-US" dirty="0" smtClean="0"/>
              <a:t> cosmic-ray global anisotropy and its ﬁne angular structure.</a:t>
            </a:r>
            <a:endParaRPr lang="en-US" dirty="0"/>
          </a:p>
        </p:txBody>
      </p:sp>
      <p:sp>
        <p:nvSpPr>
          <p:cNvPr id="4" name="Slide Number Placeholder 3"/>
          <p:cNvSpPr>
            <a:spLocks noGrp="1"/>
          </p:cNvSpPr>
          <p:nvPr>
            <p:ph type="sldNum" sz="quarter" idx="10"/>
          </p:nvPr>
        </p:nvSpPr>
        <p:spPr/>
        <p:txBody>
          <a:bodyPr/>
          <a:lstStyle/>
          <a:p>
            <a:fld id="{E743D458-64C5-4507-A366-955D72E9E6A0}" type="slidenum">
              <a:rPr lang="es-CR" smtClean="0"/>
              <a:t>6</a:t>
            </a:fld>
            <a:endParaRPr lang="es-CR"/>
          </a:p>
        </p:txBody>
      </p:sp>
    </p:spTree>
    <p:extLst>
      <p:ext uri="{BB962C8B-B14F-4D97-AF65-F5344CB8AC3E}">
        <p14:creationId xmlns:p14="http://schemas.microsoft.com/office/powerpoint/2010/main" val="186323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Mean free paths in two different phases of ISM: halo (solid line) and WIM (dashed line).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http://</a:t>
            </a:r>
            <a:r>
              <a:rPr lang="en-US" sz="1200" kern="1200" dirty="0" err="1" smtClean="0">
                <a:solidFill>
                  <a:schemeClr val="tx1"/>
                </a:solidFill>
                <a:effectLst/>
                <a:latin typeface="+mn-lt"/>
                <a:ea typeface="+mn-ea"/>
                <a:cs typeface="+mn-cs"/>
              </a:rPr>
              <a:t>iopscience.iop.org</a:t>
            </a:r>
            <a:r>
              <a:rPr lang="en-US" sz="1200" kern="1200" dirty="0" smtClean="0">
                <a:solidFill>
                  <a:schemeClr val="tx1"/>
                </a:solidFill>
                <a:effectLst/>
                <a:latin typeface="+mn-lt"/>
                <a:ea typeface="+mn-ea"/>
                <a:cs typeface="+mn-cs"/>
              </a:rPr>
              <a:t>/article/10.1086/524771/pdf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Figure</a:t>
            </a:r>
            <a:r>
              <a:rPr lang="en-US" sz="1200" kern="1200" baseline="0" dirty="0" smtClean="0">
                <a:solidFill>
                  <a:schemeClr val="tx1"/>
                </a:solidFill>
                <a:effectLst/>
                <a:latin typeface="+mn-lt"/>
                <a:ea typeface="+mn-ea"/>
                <a:cs typeface="+mn-cs"/>
              </a:rPr>
              <a:t> 9</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lower energies (P100 GeV), the different dependence in WIM is owing to the viscous damping (see Fig. 5 and text). </a:t>
            </a:r>
            <a:endParaRPr lang="en-US" dirty="0" smtClean="0"/>
          </a:p>
          <a:p>
            <a:endParaRPr lang="en-US" dirty="0" smtClean="0"/>
          </a:p>
          <a:p>
            <a:endParaRPr lang="en-US" dirty="0" smtClean="0"/>
          </a:p>
          <a:p>
            <a:r>
              <a:rPr lang="en-US" dirty="0" smtClean="0"/>
              <a:t>Galactic influence on</a:t>
            </a:r>
            <a:r>
              <a:rPr lang="en-US" baseline="0" dirty="0" smtClean="0"/>
              <a:t> knee region</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Turbulence in astrophysical plasmas has significant effects on particle propagation, in that the stochastic nature of magnetic field lines is transmitted to the particles’ trajectories. </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 scales smaller than the injection scale, particles are characterized by super-diffusion in the perpendicular direction of the mean magnetic field. This behavior is described by the so-called Richardson diffusion, where particle separation grows as (time)3 2 (</a:t>
            </a:r>
            <a:r>
              <a:rPr lang="en-US" sz="1200" kern="1200" dirty="0" err="1" smtClean="0">
                <a:solidFill>
                  <a:schemeClr val="tx1"/>
                </a:solidFill>
                <a:effectLst/>
                <a:latin typeface="+mn-lt"/>
                <a:ea typeface="+mn-ea"/>
                <a:cs typeface="+mn-cs"/>
              </a:rPr>
              <a:t>Lazarian</a:t>
            </a:r>
            <a:r>
              <a:rPr lang="en-US" sz="1200" kern="1200" dirty="0" smtClean="0">
                <a:solidFill>
                  <a:schemeClr val="tx1"/>
                </a:solidFill>
                <a:effectLst/>
                <a:latin typeface="+mn-lt"/>
                <a:ea typeface="+mn-ea"/>
                <a:cs typeface="+mn-cs"/>
              </a:rPr>
              <a:t> &amp; Yan 2014). </a:t>
            </a:r>
            <a:endParaRPr lang="en-US" dirty="0" smtClean="0"/>
          </a:p>
          <a:p>
            <a:endParaRPr lang="en-US" dirty="0"/>
          </a:p>
        </p:txBody>
      </p:sp>
      <p:sp>
        <p:nvSpPr>
          <p:cNvPr id="4" name="Slide Number Placeholder 3"/>
          <p:cNvSpPr>
            <a:spLocks noGrp="1"/>
          </p:cNvSpPr>
          <p:nvPr>
            <p:ph type="sldNum" sz="quarter" idx="10"/>
          </p:nvPr>
        </p:nvSpPr>
        <p:spPr/>
        <p:txBody>
          <a:bodyPr/>
          <a:lstStyle/>
          <a:p>
            <a:fld id="{E743D458-64C5-4507-A366-955D72E9E6A0}" type="slidenum">
              <a:rPr lang="es-CR" smtClean="0"/>
              <a:t>7</a:t>
            </a:fld>
            <a:endParaRPr lang="es-CR"/>
          </a:p>
        </p:txBody>
      </p:sp>
    </p:spTree>
    <p:extLst>
      <p:ext uri="{BB962C8B-B14F-4D97-AF65-F5344CB8AC3E}">
        <p14:creationId xmlns:p14="http://schemas.microsoft.com/office/powerpoint/2010/main" val="35765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a:t>
            </a:r>
            <a:r>
              <a:rPr lang="en-US" baseline="0" dirty="0" smtClean="0"/>
              <a:t> the range of energies that we are working </a:t>
            </a:r>
          </a:p>
          <a:p>
            <a:r>
              <a:rPr lang="en-US" baseline="0" dirty="0" smtClean="0"/>
              <a:t>And parameters used.</a:t>
            </a:r>
          </a:p>
          <a:p>
            <a:r>
              <a:rPr lang="en-US" baseline="0" dirty="0" smtClean="0"/>
              <a:t>Add the areas where we expect for the </a:t>
            </a:r>
            <a:r>
              <a:rPr lang="en-US" baseline="0" dirty="0" err="1" smtClean="0"/>
              <a:t>helio</a:t>
            </a:r>
            <a:r>
              <a:rPr lang="en-US" baseline="0" dirty="0" smtClean="0"/>
              <a:t> to influence, or the IS</a:t>
            </a:r>
          </a:p>
          <a:p>
            <a:r>
              <a:rPr lang="en-US" baseline="0" dirty="0" smtClean="0"/>
              <a:t>Fixed “Shape”</a:t>
            </a:r>
          </a:p>
          <a:p>
            <a:endParaRPr lang="en-US" baseline="0" dirty="0" smtClean="0"/>
          </a:p>
          <a:p>
            <a:endParaRPr lang="en-US" baseline="0" dirty="0" smtClean="0"/>
          </a:p>
          <a:p>
            <a:r>
              <a:rPr lang="en-US" baseline="0" dirty="0" smtClean="0"/>
              <a:t>---last slide of intro----</a:t>
            </a:r>
            <a:endParaRPr lang="en-US" dirty="0"/>
          </a:p>
        </p:txBody>
      </p:sp>
      <p:sp>
        <p:nvSpPr>
          <p:cNvPr id="4" name="Slide Number Placeholder 3"/>
          <p:cNvSpPr>
            <a:spLocks noGrp="1"/>
          </p:cNvSpPr>
          <p:nvPr>
            <p:ph type="sldNum" sz="quarter" idx="10"/>
          </p:nvPr>
        </p:nvSpPr>
        <p:spPr/>
        <p:txBody>
          <a:bodyPr/>
          <a:lstStyle/>
          <a:p>
            <a:fld id="{E743D458-64C5-4507-A366-955D72E9E6A0}" type="slidenum">
              <a:rPr lang="es-CR" smtClean="0"/>
              <a:t>8</a:t>
            </a:fld>
            <a:endParaRPr lang="es-CR"/>
          </a:p>
        </p:txBody>
      </p:sp>
    </p:spTree>
    <p:extLst>
      <p:ext uri="{BB962C8B-B14F-4D97-AF65-F5344CB8AC3E}">
        <p14:creationId xmlns:p14="http://schemas.microsoft.com/office/powerpoint/2010/main" val="1316558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a:t>
            </a:r>
            <a:r>
              <a:rPr lang="en-US" baseline="0" dirty="0" smtClean="0"/>
              <a:t> the range of energies that we are working </a:t>
            </a:r>
          </a:p>
          <a:p>
            <a:r>
              <a:rPr lang="en-US" baseline="0" dirty="0" smtClean="0"/>
              <a:t>And parameters used.</a:t>
            </a:r>
          </a:p>
          <a:p>
            <a:r>
              <a:rPr lang="en-US" baseline="0" dirty="0" smtClean="0"/>
              <a:t>Add the areas where we expect for the </a:t>
            </a:r>
            <a:r>
              <a:rPr lang="en-US" baseline="0" dirty="0" err="1" smtClean="0"/>
              <a:t>helio</a:t>
            </a:r>
            <a:r>
              <a:rPr lang="en-US" baseline="0" dirty="0" smtClean="0"/>
              <a:t> to influence, or the IS</a:t>
            </a:r>
          </a:p>
          <a:p>
            <a:r>
              <a:rPr lang="en-US" baseline="0" dirty="0" smtClean="0"/>
              <a:t>Fixed “Shape”</a:t>
            </a:r>
          </a:p>
          <a:p>
            <a:endParaRPr lang="en-US" baseline="0" dirty="0" smtClean="0"/>
          </a:p>
          <a:p>
            <a:endParaRPr lang="en-US" baseline="0" dirty="0" smtClean="0"/>
          </a:p>
          <a:p>
            <a:r>
              <a:rPr lang="en-US" baseline="0" dirty="0" smtClean="0"/>
              <a:t>---last slide of intro----</a:t>
            </a:r>
            <a:endParaRPr lang="en-US" dirty="0"/>
          </a:p>
        </p:txBody>
      </p:sp>
      <p:sp>
        <p:nvSpPr>
          <p:cNvPr id="4" name="Slide Number Placeholder 3"/>
          <p:cNvSpPr>
            <a:spLocks noGrp="1"/>
          </p:cNvSpPr>
          <p:nvPr>
            <p:ph type="sldNum" sz="quarter" idx="10"/>
          </p:nvPr>
        </p:nvSpPr>
        <p:spPr/>
        <p:txBody>
          <a:bodyPr/>
          <a:lstStyle/>
          <a:p>
            <a:fld id="{E743D458-64C5-4507-A366-955D72E9E6A0}" type="slidenum">
              <a:rPr lang="es-CR" smtClean="0"/>
              <a:t>9</a:t>
            </a:fld>
            <a:endParaRPr lang="es-CR"/>
          </a:p>
        </p:txBody>
      </p:sp>
    </p:spTree>
    <p:extLst>
      <p:ext uri="{BB962C8B-B14F-4D97-AF65-F5344CB8AC3E}">
        <p14:creationId xmlns:p14="http://schemas.microsoft.com/office/powerpoint/2010/main" val="543791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p:cNvSpPr>
            <a:spLocks noGrp="1" noRot="1" noChangeAspect="1" noTextEdit="1"/>
          </p:cNvSpPr>
          <p:nvPr>
            <p:ph type="sldImg"/>
          </p:nvPr>
        </p:nvSpPr>
        <p:spPr bwMode="auto">
          <a:xfrm>
            <a:off x="382588" y="695325"/>
            <a:ext cx="6092825" cy="3427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8" name="Notes Placeholder 2"/>
          <p:cNvSpPr>
            <a:spLocks noGrp="1" noRot="1" noChangeAspect="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numCol="1" anchor="t" compatLnSpc="1">
            <a:prstTxWarp prst="textNoShape">
              <a:avLst/>
            </a:prstTxWarp>
          </a:bodyPr>
          <a:lstStyle/>
          <a:p>
            <a:pPr eaLnBrk="1" hangingPunct="1">
              <a:spcBef>
                <a:spcPct val="0"/>
              </a:spcBef>
            </a:pPr>
            <a:endParaRPr lang="en-US" altLang="en-US">
              <a:latin typeface="Liberation Sans" charset="0"/>
              <a:ea typeface="ＭＳ Ｐゴシック" charset="-128"/>
            </a:endParaRPr>
          </a:p>
        </p:txBody>
      </p:sp>
    </p:spTree>
    <p:extLst>
      <p:ext uri="{BB962C8B-B14F-4D97-AF65-F5344CB8AC3E}">
        <p14:creationId xmlns:p14="http://schemas.microsoft.com/office/powerpoint/2010/main" val="194411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21449719-6ADA-054E-92BD-60B8EE437355}" type="datetime1">
              <a:rPr lang="en-US" smtClean="0"/>
              <a:t>10/13/17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131437-511D-4973-AB9D-6AB7E373C59E}" type="slidenum">
              <a:rPr lang="en-US" smtClean="0"/>
              <a:pPr/>
              <a:t>‹#›</a:t>
            </a:fld>
            <a:endParaRPr lang="en-US"/>
          </a:p>
        </p:txBody>
      </p:sp>
    </p:spTree>
    <p:extLst>
      <p:ext uri="{BB962C8B-B14F-4D97-AF65-F5344CB8AC3E}">
        <p14:creationId xmlns:p14="http://schemas.microsoft.com/office/powerpoint/2010/main" val="2860666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917E50-50AE-3F48-BC34-EFA4D36BFEC7}" type="datetime1">
              <a:rPr lang="en-US" smtClean="0"/>
              <a:t>10/13/17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131437-511D-4973-AB9D-6AB7E373C59E}" type="slidenum">
              <a:rPr lang="en-US" smtClean="0"/>
              <a:pPr/>
              <a:t>‹#›</a:t>
            </a:fld>
            <a:endParaRPr lang="en-US"/>
          </a:p>
        </p:txBody>
      </p:sp>
    </p:spTree>
    <p:extLst>
      <p:ext uri="{BB962C8B-B14F-4D97-AF65-F5344CB8AC3E}">
        <p14:creationId xmlns:p14="http://schemas.microsoft.com/office/powerpoint/2010/main" val="2164344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65DAA4-DCE4-FE41-8B33-B9B3DD125F06}" type="datetime1">
              <a:rPr lang="en-US" smtClean="0"/>
              <a:t>10/13/17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131437-511D-4973-AB9D-6AB7E373C59E}" type="slidenum">
              <a:rPr lang="en-US" smtClean="0"/>
              <a:pPr/>
              <a:t>‹#›</a:t>
            </a:fld>
            <a:endParaRPr lang="en-US"/>
          </a:p>
        </p:txBody>
      </p:sp>
    </p:spTree>
    <p:extLst>
      <p:ext uri="{BB962C8B-B14F-4D97-AF65-F5344CB8AC3E}">
        <p14:creationId xmlns:p14="http://schemas.microsoft.com/office/powerpoint/2010/main" val="21046911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43EDA9-9077-C04C-9980-37DE8A44D8A9}" type="datetime1">
              <a:rPr lang="en-US" smtClean="0"/>
              <a:t>10/13/17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131437-511D-4973-AB9D-6AB7E373C59E}" type="slidenum">
              <a:rPr lang="en-US" smtClean="0"/>
              <a:pPr/>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1194825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BC8092-33C8-784D-9808-D9519FC3B317}" type="datetime1">
              <a:rPr lang="en-US" smtClean="0"/>
              <a:t>10/13/17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131437-511D-4973-AB9D-6AB7E373C59E}" type="slidenum">
              <a:rPr lang="en-US" smtClean="0"/>
              <a:pPr/>
              <a:t>‹#›</a:t>
            </a:fld>
            <a:endParaRPr lang="en-US"/>
          </a:p>
        </p:txBody>
      </p:sp>
    </p:spTree>
    <p:extLst>
      <p:ext uri="{BB962C8B-B14F-4D97-AF65-F5344CB8AC3E}">
        <p14:creationId xmlns:p14="http://schemas.microsoft.com/office/powerpoint/2010/main" val="20171239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9D664568-62EB-E64F-9A62-82D11C702B35}" type="datetime1">
              <a:rPr lang="en-US" smtClean="0"/>
              <a:t>10/13/17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131437-511D-4973-AB9D-6AB7E373C59E}" type="slidenum">
              <a:rPr lang="en-US" smtClean="0"/>
              <a:pPr/>
              <a:t>‹#›</a:t>
            </a:fld>
            <a:endParaRPr lang="en-US"/>
          </a:p>
        </p:txBody>
      </p:sp>
    </p:spTree>
    <p:extLst>
      <p:ext uri="{BB962C8B-B14F-4D97-AF65-F5344CB8AC3E}">
        <p14:creationId xmlns:p14="http://schemas.microsoft.com/office/powerpoint/2010/main" val="16109080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043BCA76-DE8B-1946-A0F8-5BC15704995D}" type="datetime1">
              <a:rPr lang="en-US" smtClean="0"/>
              <a:t>10/13/17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131437-511D-4973-AB9D-6AB7E373C59E}" type="slidenum">
              <a:rPr lang="en-US" smtClean="0"/>
              <a:pPr/>
              <a:t>‹#›</a:t>
            </a:fld>
            <a:endParaRPr lang="en-US"/>
          </a:p>
        </p:txBody>
      </p:sp>
    </p:spTree>
    <p:extLst>
      <p:ext uri="{BB962C8B-B14F-4D97-AF65-F5344CB8AC3E}">
        <p14:creationId xmlns:p14="http://schemas.microsoft.com/office/powerpoint/2010/main" val="21859493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65F0B02-5AC8-B847-A8F4-BEEF1096E47E}" type="datetime1">
              <a:rPr lang="en-US" smtClean="0"/>
              <a:t>10/13/17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131437-511D-4973-AB9D-6AB7E373C59E}" type="slidenum">
              <a:rPr lang="en-US" smtClean="0"/>
              <a:pPr/>
              <a:t>‹#›</a:t>
            </a:fld>
            <a:endParaRPr lang="en-US"/>
          </a:p>
        </p:txBody>
      </p:sp>
    </p:spTree>
    <p:extLst>
      <p:ext uri="{BB962C8B-B14F-4D97-AF65-F5344CB8AC3E}">
        <p14:creationId xmlns:p14="http://schemas.microsoft.com/office/powerpoint/2010/main" val="183131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D0D2A89-6191-844F-9C37-E9A8F669281C}" type="datetime1">
              <a:rPr lang="en-US" smtClean="0"/>
              <a:t>10/13/17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131437-511D-4973-AB9D-6AB7E373C59E}" type="slidenum">
              <a:rPr lang="en-US" smtClean="0"/>
              <a:pPr/>
              <a:t>‹#›</a:t>
            </a:fld>
            <a:endParaRPr lang="en-US"/>
          </a:p>
        </p:txBody>
      </p:sp>
    </p:spTree>
    <p:extLst>
      <p:ext uri="{BB962C8B-B14F-4D97-AF65-F5344CB8AC3E}">
        <p14:creationId xmlns:p14="http://schemas.microsoft.com/office/powerpoint/2010/main" val="2278173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30089E-B2B6-6346-BE05-8133774A60DB}" type="datetime1">
              <a:rPr lang="en-US" smtClean="0"/>
              <a:t>10/13/17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131437-511D-4973-AB9D-6AB7E373C59E}" type="slidenum">
              <a:rPr lang="en-US" smtClean="0"/>
              <a:pPr/>
              <a:t>‹#›</a:t>
            </a:fld>
            <a:endParaRPr lang="en-US"/>
          </a:p>
        </p:txBody>
      </p:sp>
    </p:spTree>
    <p:extLst>
      <p:ext uri="{BB962C8B-B14F-4D97-AF65-F5344CB8AC3E}">
        <p14:creationId xmlns:p14="http://schemas.microsoft.com/office/powerpoint/2010/main" val="3344848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C091C56-95FA-C24B-96F9-30784E0A839F}" type="datetime1">
              <a:rPr lang="en-US" smtClean="0"/>
              <a:t>10/13/17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131437-511D-4973-AB9D-6AB7E373C59E}" type="slidenum">
              <a:rPr lang="en-US" smtClean="0"/>
              <a:pPr/>
              <a:t>‹#›</a:t>
            </a:fld>
            <a:endParaRPr lang="en-US"/>
          </a:p>
        </p:txBody>
      </p:sp>
    </p:spTree>
    <p:extLst>
      <p:ext uri="{BB962C8B-B14F-4D97-AF65-F5344CB8AC3E}">
        <p14:creationId xmlns:p14="http://schemas.microsoft.com/office/powerpoint/2010/main" val="2365659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48EEC05-440B-8449-B31A-C63DB11A61EA}" type="datetime1">
              <a:rPr lang="en-US" smtClean="0"/>
              <a:t>10/13/17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131437-511D-4973-AB9D-6AB7E373C59E}" type="slidenum">
              <a:rPr lang="en-US" smtClean="0"/>
              <a:pPr/>
              <a:t>‹#›</a:t>
            </a:fld>
            <a:endParaRPr lang="en-US"/>
          </a:p>
        </p:txBody>
      </p:sp>
    </p:spTree>
    <p:extLst>
      <p:ext uri="{BB962C8B-B14F-4D97-AF65-F5344CB8AC3E}">
        <p14:creationId xmlns:p14="http://schemas.microsoft.com/office/powerpoint/2010/main" val="786278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1D0A76C-9E95-444A-A129-00B764861963}" type="datetime1">
              <a:rPr lang="en-US" smtClean="0"/>
              <a:t>10/13/17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131437-511D-4973-AB9D-6AB7E373C59E}" type="slidenum">
              <a:rPr lang="en-US" smtClean="0"/>
              <a:pPr/>
              <a:t>‹#›</a:t>
            </a:fld>
            <a:endParaRPr lang="en-US"/>
          </a:p>
        </p:txBody>
      </p:sp>
    </p:spTree>
    <p:extLst>
      <p:ext uri="{BB962C8B-B14F-4D97-AF65-F5344CB8AC3E}">
        <p14:creationId xmlns:p14="http://schemas.microsoft.com/office/powerpoint/2010/main" val="2941986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D6CE76E-F322-A44D-8ECB-9D063550ECA2}" type="datetime1">
              <a:rPr lang="en-US" smtClean="0"/>
              <a:t>10/13/17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131437-511D-4973-AB9D-6AB7E373C59E}" type="slidenum">
              <a:rPr lang="en-US" smtClean="0"/>
              <a:pPr/>
              <a:t>‹#›</a:t>
            </a:fld>
            <a:endParaRPr lang="en-US"/>
          </a:p>
        </p:txBody>
      </p:sp>
    </p:spTree>
    <p:extLst>
      <p:ext uri="{BB962C8B-B14F-4D97-AF65-F5344CB8AC3E}">
        <p14:creationId xmlns:p14="http://schemas.microsoft.com/office/powerpoint/2010/main" val="1672043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D82792-9617-3042-89DD-3D11509202A9}" type="datetime1">
              <a:rPr lang="en-US" smtClean="0"/>
              <a:t>10/13/17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131437-511D-4973-AB9D-6AB7E373C59E}" type="slidenum">
              <a:rPr lang="en-US" smtClean="0"/>
              <a:pPr/>
              <a:t>‹#›</a:t>
            </a:fld>
            <a:endParaRPr lang="en-US"/>
          </a:p>
        </p:txBody>
      </p:sp>
    </p:spTree>
    <p:extLst>
      <p:ext uri="{BB962C8B-B14F-4D97-AF65-F5344CB8AC3E}">
        <p14:creationId xmlns:p14="http://schemas.microsoft.com/office/powerpoint/2010/main" val="1591215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31EE94-069F-F945-AB34-B47D93418BEB}" type="datetime1">
              <a:rPr lang="en-US" smtClean="0"/>
              <a:t>10/13/17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131437-511D-4973-AB9D-6AB7E373C59E}" type="slidenum">
              <a:rPr lang="en-US" smtClean="0"/>
              <a:pPr/>
              <a:t>‹#›</a:t>
            </a:fld>
            <a:endParaRPr lang="en-US"/>
          </a:p>
        </p:txBody>
      </p:sp>
    </p:spTree>
    <p:extLst>
      <p:ext uri="{BB962C8B-B14F-4D97-AF65-F5344CB8AC3E}">
        <p14:creationId xmlns:p14="http://schemas.microsoft.com/office/powerpoint/2010/main" val="1467685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68CDB2-3930-3B40-93C5-578C37ADCE90}" type="datetime1">
              <a:rPr lang="en-US" smtClean="0"/>
              <a:t>10/13/17</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1131437-511D-4973-AB9D-6AB7E373C59E}" type="slidenum">
              <a:rPr lang="en-US" smtClean="0"/>
              <a:pPr/>
              <a:t>‹#›</a:t>
            </a:fld>
            <a:endParaRPr lang="en-US"/>
          </a:p>
        </p:txBody>
      </p:sp>
    </p:spTree>
    <p:extLst>
      <p:ext uri="{BB962C8B-B14F-4D97-AF65-F5344CB8AC3E}">
        <p14:creationId xmlns:p14="http://schemas.microsoft.com/office/powerpoint/2010/main" val="90774497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0374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BABA29DE-DE24-264F-864B-E7E600C8E8F3}" type="datetime1">
              <a:rPr lang="en-US" smtClean="0"/>
              <a:t>10/13/17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41131437-511D-4973-AB9D-6AB7E373C59E}" type="slidenum">
              <a:rPr lang="en-US" smtClean="0"/>
              <a:pPr/>
              <a:t>‹#›</a:t>
            </a:fld>
            <a:endParaRPr lang="en-US"/>
          </a:p>
        </p:txBody>
      </p:sp>
    </p:spTree>
    <p:extLst>
      <p:ext uri="{BB962C8B-B14F-4D97-AF65-F5344CB8AC3E}">
        <p14:creationId xmlns:p14="http://schemas.microsoft.com/office/powerpoint/2010/main" val="4179310906"/>
      </p:ext>
    </p:extLst>
  </p:cSld>
  <p:clrMap bg1="dk1" tx1="lt1" bg2="dk2" tx2="lt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 id="2147483946" r:id="rId13"/>
    <p:sldLayoutId id="2147483947" r:id="rId14"/>
    <p:sldLayoutId id="2147483948" r:id="rId15"/>
    <p:sldLayoutId id="2147483949" r:id="rId16"/>
    <p:sldLayoutId id="2147483950" r:id="rId17"/>
  </p:sldLayoutIdLst>
  <p:hf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gi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 Id="rId3"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9.png"/><Relationship Id="rId6"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g"/><Relationship Id="rId4" Type="http://schemas.openxmlformats.org/officeDocument/2006/relationships/image" Target="../media/image43.jp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 Id="rId3" Type="http://schemas.openxmlformats.org/officeDocument/2006/relationships/image" Target="../media/image5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55.png"/><Relationship Id="rId5"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59.png"/><Relationship Id="rId5" Type="http://schemas.openxmlformats.org/officeDocument/2006/relationships/oleObject" Target="../embeddings/oleObject1.bin"/><Relationship Id="rId6" Type="http://schemas.openxmlformats.org/officeDocument/2006/relationships/image" Target="../media/image58.wmf"/><Relationship Id="rId7" Type="http://schemas.openxmlformats.org/officeDocument/2006/relationships/image" Target="../media/image60.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g"/><Relationship Id="rId4" Type="http://schemas.openxmlformats.org/officeDocument/2006/relationships/image" Target="../media/image43.jp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4.gif"/><Relationship Id="rId6" Type="http://schemas.openxmlformats.org/officeDocument/2006/relationships/image" Target="../media/image65.jp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48.xml.rels><?xml version="1.0" encoding="UTF-8" standalone="yes"?>
<Relationships xmlns="http://schemas.openxmlformats.org/package/2006/relationships"><Relationship Id="rId3" Type="http://schemas.openxmlformats.org/officeDocument/2006/relationships/image" Target="../media/image70.wmf"/><Relationship Id="rId4" Type="http://schemas.openxmlformats.org/officeDocument/2006/relationships/image" Target="../media/image71.pn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 Id="rId3"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gi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 Id="rId3" Type="http://schemas.openxmlformats.org/officeDocument/2006/relationships/image" Target="../media/image75.png"/></Relationships>
</file>

<file path=ppt/slides/_rels/slide54.xml.rels><?xml version="1.0" encoding="UTF-8" standalone="yes"?>
<Relationships xmlns="http://schemas.openxmlformats.org/package/2006/relationships"><Relationship Id="rId3" Type="http://schemas.openxmlformats.org/officeDocument/2006/relationships/image" Target="../media/image42.jpg"/><Relationship Id="rId4" Type="http://schemas.openxmlformats.org/officeDocument/2006/relationships/image" Target="../media/image43.jp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56.xml.rels><?xml version="1.0" encoding="UTF-8" standalone="yes"?>
<Relationships xmlns="http://schemas.openxmlformats.org/package/2006/relationships"><Relationship Id="rId3" Type="http://schemas.openxmlformats.org/officeDocument/2006/relationships/image" Target="../media/image10.gif"/><Relationship Id="rId4"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5.tiff"/></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2000"/>
            <a:ext cx="12192000" cy="7620000"/>
          </a:xfrm>
          <a:prstGeom prst="rect">
            <a:avLst/>
          </a:prstGeom>
        </p:spPr>
      </p:pic>
      <p:sp>
        <p:nvSpPr>
          <p:cNvPr id="2" name="Title 1"/>
          <p:cNvSpPr>
            <a:spLocks noGrp="1"/>
          </p:cNvSpPr>
          <p:nvPr>
            <p:ph type="ctrTitle"/>
          </p:nvPr>
        </p:nvSpPr>
        <p:spPr>
          <a:xfrm>
            <a:off x="73479" y="0"/>
            <a:ext cx="12118521" cy="2001838"/>
          </a:xfrm>
          <a:solidFill>
            <a:schemeClr val="dk1">
              <a:alpha val="43000"/>
            </a:schemeClr>
          </a:solidFill>
        </p:spPr>
        <p:style>
          <a:lnRef idx="1">
            <a:schemeClr val="accent3"/>
          </a:lnRef>
          <a:fillRef idx="2">
            <a:schemeClr val="accent3"/>
          </a:fillRef>
          <a:effectRef idx="1">
            <a:schemeClr val="accent3"/>
          </a:effectRef>
          <a:fontRef idx="minor">
            <a:schemeClr val="dk1"/>
          </a:fontRef>
        </p:style>
        <p:txBody>
          <a:bodyPr anchor="t">
            <a:normAutofit/>
          </a:bodyPr>
          <a:lstStyle/>
          <a:p>
            <a:pPr algn="ctr"/>
            <a:r>
              <a:rPr lang="en-US" sz="6000" dirty="0" smtClean="0">
                <a:solidFill>
                  <a:schemeClr val="tx1"/>
                </a:solidFill>
              </a:rPr>
              <a:t>Cosmic Ray Anisotropy from </a:t>
            </a:r>
            <a:br>
              <a:rPr lang="en-US" sz="6000" dirty="0" smtClean="0">
                <a:solidFill>
                  <a:schemeClr val="tx1"/>
                </a:solidFill>
              </a:rPr>
            </a:br>
            <a:r>
              <a:rPr lang="en-US" sz="6000" dirty="0" smtClean="0">
                <a:solidFill>
                  <a:schemeClr val="tx1"/>
                </a:solidFill>
              </a:rPr>
              <a:t>Local Turbulence and Heliospheric  Effects</a:t>
            </a:r>
            <a:endParaRPr lang="en-US" sz="6000" dirty="0">
              <a:solidFill>
                <a:schemeClr val="tx1"/>
              </a:solidFill>
            </a:endParaRPr>
          </a:p>
        </p:txBody>
      </p:sp>
      <p:sp>
        <p:nvSpPr>
          <p:cNvPr id="3" name="Subtitle 2"/>
          <p:cNvSpPr>
            <a:spLocks noGrp="1"/>
          </p:cNvSpPr>
          <p:nvPr>
            <p:ph type="subTitle" idx="1"/>
          </p:nvPr>
        </p:nvSpPr>
        <p:spPr>
          <a:xfrm>
            <a:off x="538039" y="3602038"/>
            <a:ext cx="11115923" cy="1655762"/>
          </a:xfrm>
          <a:solidFill>
            <a:schemeClr val="dk1">
              <a:alpha val="62000"/>
            </a:schemeClr>
          </a:solidFill>
        </p:spPr>
        <p:txBody>
          <a:bodyPr>
            <a:normAutofit/>
          </a:bodyPr>
          <a:lstStyle/>
          <a:p>
            <a:r>
              <a:rPr lang="en-US" dirty="0" smtClean="0">
                <a:solidFill>
                  <a:schemeClr val="tx1"/>
                </a:solidFill>
              </a:rPr>
              <a:t>Vanessa L</a:t>
            </a:r>
            <a:r>
              <a:rPr lang="es-CR" dirty="0" err="1" smtClean="0">
                <a:solidFill>
                  <a:schemeClr val="tx1"/>
                </a:solidFill>
              </a:rPr>
              <a:t>ópez</a:t>
            </a:r>
            <a:r>
              <a:rPr lang="es-CR" dirty="0" smtClean="0">
                <a:solidFill>
                  <a:schemeClr val="tx1"/>
                </a:solidFill>
              </a:rPr>
              <a:t> Barquero</a:t>
            </a:r>
          </a:p>
          <a:p>
            <a:r>
              <a:rPr lang="es-CR" dirty="0" err="1" smtClean="0">
                <a:solidFill>
                  <a:schemeClr val="tx1"/>
                </a:solidFill>
              </a:rPr>
              <a:t>University</a:t>
            </a:r>
            <a:r>
              <a:rPr lang="es-CR" dirty="0" smtClean="0">
                <a:solidFill>
                  <a:schemeClr val="tx1"/>
                </a:solidFill>
              </a:rPr>
              <a:t> of Wisconsin-Madison</a:t>
            </a:r>
          </a:p>
          <a:p>
            <a:pPr algn="l"/>
            <a:r>
              <a:rPr lang="es-CR" sz="1400" dirty="0" smtClean="0">
                <a:solidFill>
                  <a:schemeClr val="tx1"/>
                </a:solidFill>
              </a:rPr>
              <a:t>P. Desiati</a:t>
            </a:r>
            <a:r>
              <a:rPr lang="es-CR" sz="1400" dirty="0">
                <a:solidFill>
                  <a:schemeClr val="tx1"/>
                </a:solidFill>
              </a:rPr>
              <a:t>, </a:t>
            </a:r>
            <a:r>
              <a:rPr lang="es-CR" sz="1400" dirty="0" smtClean="0">
                <a:solidFill>
                  <a:schemeClr val="tx1"/>
                </a:solidFill>
              </a:rPr>
              <a:t>A. Lazarian, S. Xu</a:t>
            </a:r>
            <a:r>
              <a:rPr lang="es-CR" sz="1400" dirty="0">
                <a:solidFill>
                  <a:schemeClr val="tx1"/>
                </a:solidFill>
              </a:rPr>
              <a:t>. (UW Madison) </a:t>
            </a:r>
            <a:r>
              <a:rPr lang="es-CR" sz="1400" dirty="0" smtClean="0">
                <a:solidFill>
                  <a:schemeClr val="tx1"/>
                </a:solidFill>
              </a:rPr>
              <a:t>N. Pogorelov (Univ. of Alabama in Huntsville)</a:t>
            </a:r>
          </a:p>
        </p:txBody>
      </p:sp>
      <p:pic>
        <p:nvPicPr>
          <p:cNvPr id="1028" name="Picture 4" descr="http://www.astro.wisc.edu/~griffith/images/uw-madison_logo.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479" y="5216977"/>
            <a:ext cx="1641022" cy="1641022"/>
          </a:xfrm>
          <a:prstGeom prst="rect">
            <a:avLst/>
          </a:prstGeom>
          <a:noFill/>
          <a:extLst>
            <a:ext uri="{909E8E84-426E-40dd-AFC4-6F175D3DCCD1}">
              <a14:hiddenFill xmlns="" xmlns:a14="http://schemas.microsoft.com/office/drawing/2010/main">
                <a:solidFill>
                  <a:srgbClr val="FFFFFF"/>
                </a:solidFill>
              </a14:hiddenFill>
            </a:ext>
          </a:extLst>
        </p:spPr>
      </p:pic>
      <p:sp>
        <p:nvSpPr>
          <p:cNvPr id="6" name="Rectangle 5"/>
          <p:cNvSpPr/>
          <p:nvPr/>
        </p:nvSpPr>
        <p:spPr>
          <a:xfrm>
            <a:off x="8304969" y="5680954"/>
            <a:ext cx="3504411" cy="861774"/>
          </a:xfrm>
          <a:prstGeom prst="rect">
            <a:avLst/>
          </a:prstGeom>
          <a:solidFill>
            <a:schemeClr val="tx2">
              <a:lumMod val="50000"/>
              <a:alpha val="48000"/>
            </a:schemeClr>
          </a:solidFill>
          <a:ln>
            <a:solidFill>
              <a:schemeClr val="bg1"/>
            </a:solidFill>
          </a:ln>
          <a:effectLst>
            <a:outerShdw blurRad="57150" dist="19050" dir="5400000" algn="ctr" rotWithShape="0">
              <a:srgbClr val="000000">
                <a:alpha val="63000"/>
              </a:srgbClr>
            </a:outerShdw>
            <a:softEdge rad="127000"/>
          </a:effectLst>
          <a:scene3d>
            <a:camera prst="orthographicFront"/>
            <a:lightRig rig="threePt" dir="t"/>
          </a:scene3d>
          <a:sp3d prstMaterial="softEdge"/>
        </p:spPr>
        <p:style>
          <a:lnRef idx="0">
            <a:schemeClr val="accent1"/>
          </a:lnRef>
          <a:fillRef idx="3">
            <a:schemeClr val="accent1"/>
          </a:fillRef>
          <a:effectRef idx="3">
            <a:schemeClr val="accent1"/>
          </a:effectRef>
          <a:fontRef idx="minor">
            <a:schemeClr val="lt1"/>
          </a:fontRef>
        </p:style>
        <p:txBody>
          <a:bodyPr wrap="square" lIns="91440" tIns="45720" rIns="91440" bIns="45720">
            <a:spAutoFit/>
          </a:bodyPr>
          <a:lstStyle/>
          <a:p>
            <a:pPr algn="ctr"/>
            <a:r>
              <a:rPr lang="en-US" sz="5000" dirty="0" smtClean="0">
                <a:ln w="0"/>
                <a:solidFill>
                  <a:schemeClr val="tx1"/>
                </a:solidFill>
                <a:effectLst>
                  <a:outerShdw blurRad="38100" dist="19050" dir="2700000" algn="tl" rotWithShape="0">
                    <a:schemeClr val="dk1">
                      <a:alpha val="40000"/>
                    </a:schemeClr>
                  </a:outerShdw>
                </a:effectLst>
              </a:rPr>
              <a:t>CRA2017</a:t>
            </a:r>
            <a:endParaRPr lang="en-US" sz="50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81889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1668"/>
            <a:ext cx="12192000" cy="369332"/>
          </a:xfrm>
          <a:prstGeom prst="rect">
            <a:avLst/>
          </a:prstGeom>
          <a:solidFill>
            <a:schemeClr val="tx1">
              <a:lumMod val="75000"/>
              <a:lumOff val="25000"/>
            </a:schemeClr>
          </a:solidFill>
        </p:spPr>
        <p:style>
          <a:lnRef idx="0">
            <a:schemeClr val="accent1"/>
          </a:lnRef>
          <a:fillRef idx="3">
            <a:schemeClr val="accent1"/>
          </a:fillRef>
          <a:effectRef idx="3">
            <a:schemeClr val="accent1"/>
          </a:effectRef>
          <a:fontRef idx="minor">
            <a:schemeClr val="lt1"/>
          </a:fontRef>
        </p:style>
        <p:txBody>
          <a:bodyPr>
            <a:spAutoFit/>
          </a:bodyPr>
          <a:lstStyle/>
          <a:p>
            <a:pPr algn="ctr">
              <a:defRPr/>
            </a:pPr>
            <a:r>
              <a:rPr lang="en-US" dirty="0">
                <a:solidFill>
                  <a:schemeClr val="bg1">
                    <a:lumMod val="85000"/>
                  </a:schemeClr>
                </a:solidFill>
              </a:rPr>
              <a:t>Cosmic Ray Anisotropy from Local Turbulent Magnetic Fields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b="9911"/>
          <a:stretch>
            <a:fillRect/>
          </a:stretch>
        </p:blipFill>
        <p:spPr bwMode="auto">
          <a:xfrm>
            <a:off x="2957513" y="1295400"/>
            <a:ext cx="6262687"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rcRect r="47243" b="8754"/>
          <a:stretch>
            <a:fillRect/>
          </a:stretch>
        </p:blipFill>
        <p:spPr bwMode="auto">
          <a:xfrm>
            <a:off x="457200" y="1371600"/>
            <a:ext cx="3165475" cy="465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rcRect l="73859" b="9911"/>
          <a:stretch>
            <a:fillRect/>
          </a:stretch>
        </p:blipFill>
        <p:spPr bwMode="auto">
          <a:xfrm>
            <a:off x="9836150" y="1371600"/>
            <a:ext cx="1593850" cy="467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1366838"/>
            <a:ext cx="624840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4"/>
          <p:cNvPicPr>
            <a:picLocks noChangeAspect="1"/>
          </p:cNvPicPr>
          <p:nvPr/>
        </p:nvPicPr>
        <p:blipFill>
          <a:blip r:embed="rId5">
            <a:extLst>
              <a:ext uri="{28A0092B-C50C-407E-A947-70E740481C1C}">
                <a14:useLocalDpi xmlns:a14="http://schemas.microsoft.com/office/drawing/2010/main" val="0"/>
              </a:ext>
            </a:extLst>
          </a:blip>
          <a:srcRect b="83025"/>
          <a:stretch>
            <a:fillRect/>
          </a:stretch>
        </p:blipFill>
        <p:spPr bwMode="auto">
          <a:xfrm>
            <a:off x="228600" y="457200"/>
            <a:ext cx="11887200"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1524" y="6521221"/>
            <a:ext cx="12188952" cy="369332"/>
          </a:xfrm>
          <a:prstGeom prst="rect">
            <a:avLst/>
          </a:prstGeom>
          <a:solidFill>
            <a:schemeClr val="bg1">
              <a:lumMod val="75000"/>
              <a:lumOff val="25000"/>
            </a:schemeClr>
          </a:solidFill>
        </p:spPr>
        <p:txBody>
          <a:bodyPr wrap="square" anchor="ctr">
            <a:spAutoFit/>
          </a:bodyPr>
          <a:lstStyle/>
          <a:p>
            <a:pPr algn="ctr"/>
            <a:r>
              <a:rPr lang="en-US" dirty="0" smtClean="0"/>
              <a:t>                                                                                       Vanessa L</a:t>
            </a:r>
            <a:r>
              <a:rPr lang="es-CR" dirty="0" smtClean="0"/>
              <a:t>ópez-Barquero                                                                   CRA2017</a:t>
            </a:r>
            <a:endParaRPr lang="en-US" dirty="0"/>
          </a:p>
        </p:txBody>
      </p:sp>
      <p:sp>
        <p:nvSpPr>
          <p:cNvPr id="2" name="Slide Number Placeholder 1"/>
          <p:cNvSpPr>
            <a:spLocks noGrp="1"/>
          </p:cNvSpPr>
          <p:nvPr>
            <p:ph type="sldNum" sz="quarter" idx="12"/>
          </p:nvPr>
        </p:nvSpPr>
        <p:spPr/>
        <p:txBody>
          <a:bodyPr/>
          <a:lstStyle/>
          <a:p>
            <a:fld id="{41131437-511D-4973-AB9D-6AB7E373C59E}" type="slidenum">
              <a:rPr lang="en-US" smtClean="0"/>
              <a:pPr/>
              <a:t>11</a:t>
            </a:fld>
            <a:endParaRPr lang="en-US"/>
          </a:p>
        </p:txBody>
      </p:sp>
    </p:spTree>
    <p:extLst>
      <p:ext uri="{BB962C8B-B14F-4D97-AF65-F5344CB8AC3E}">
        <p14:creationId xmlns:p14="http://schemas.microsoft.com/office/powerpoint/2010/main" val="187163294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par>
                          <p:cTn id="11" fill="hold" nodeType="afterGroup">
                            <p:stCondLst>
                              <p:cond delay="0"/>
                            </p:stCondLst>
                            <p:childTnLst>
                              <p:par>
                                <p:cTn id="12" presetID="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xit" presetSubtype="0" fill="hold" nodeType="clickEffect">
                                  <p:stCondLst>
                                    <p:cond delay="0"/>
                                  </p:stCondLst>
                                  <p:childTnLst>
                                    <p:set>
                                      <p:cBhvr>
                                        <p:cTn id="23" dur="1" fill="hold">
                                          <p:stCondLst>
                                            <p:cond delay="0"/>
                                          </p:stCondLst>
                                        </p:cTn>
                                        <p:tgtEl>
                                          <p:spTgt spid="7"/>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5"/>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81000"/>
            <a:ext cx="11887200" cy="465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0" y="11668"/>
            <a:ext cx="12192000" cy="369332"/>
          </a:xfrm>
          <a:prstGeom prst="rect">
            <a:avLst/>
          </a:prstGeom>
          <a:solidFill>
            <a:schemeClr val="tx1">
              <a:lumMod val="75000"/>
              <a:lumOff val="25000"/>
            </a:schemeClr>
          </a:solidFill>
        </p:spPr>
        <p:style>
          <a:lnRef idx="0">
            <a:schemeClr val="accent1"/>
          </a:lnRef>
          <a:fillRef idx="3">
            <a:schemeClr val="accent1"/>
          </a:fillRef>
          <a:effectRef idx="3">
            <a:schemeClr val="accent1"/>
          </a:effectRef>
          <a:fontRef idx="minor">
            <a:schemeClr val="lt1"/>
          </a:fontRef>
        </p:style>
        <p:txBody>
          <a:bodyPr>
            <a:spAutoFit/>
          </a:bodyPr>
          <a:lstStyle/>
          <a:p>
            <a:pPr algn="ctr">
              <a:defRPr/>
            </a:pPr>
            <a:r>
              <a:rPr lang="en-US" dirty="0">
                <a:solidFill>
                  <a:schemeClr val="bg1">
                    <a:lumMod val="85000"/>
                  </a:schemeClr>
                </a:solidFill>
              </a:rPr>
              <a:t>Cosmic Ray Anisotropy from Local Turbulent Magnetic Fields</a:t>
            </a:r>
          </a:p>
        </p:txBody>
      </p:sp>
      <p:pic>
        <p:nvPicPr>
          <p:cNvPr id="15368" name="Picture 14"/>
          <p:cNvPicPr>
            <a:picLocks noChangeAspect="1"/>
          </p:cNvPicPr>
          <p:nvPr/>
        </p:nvPicPr>
        <p:blipFill>
          <a:blip r:embed="rId3">
            <a:extLst>
              <a:ext uri="{28A0092B-C50C-407E-A947-70E740481C1C}">
                <a14:useLocalDpi xmlns:a14="http://schemas.microsoft.com/office/drawing/2010/main" val="0"/>
              </a:ext>
            </a:extLst>
          </a:blip>
          <a:srcRect b="83025"/>
          <a:stretch>
            <a:fillRect/>
          </a:stretch>
        </p:blipFill>
        <p:spPr bwMode="auto">
          <a:xfrm>
            <a:off x="228600" y="457200"/>
            <a:ext cx="11887200"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2" descr="liouville_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40000" y="5067300"/>
            <a:ext cx="7112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524" y="6521221"/>
            <a:ext cx="12188952" cy="369332"/>
          </a:xfrm>
          <a:prstGeom prst="rect">
            <a:avLst/>
          </a:prstGeom>
          <a:solidFill>
            <a:schemeClr val="bg1">
              <a:lumMod val="75000"/>
              <a:lumOff val="25000"/>
            </a:schemeClr>
          </a:solidFill>
        </p:spPr>
        <p:txBody>
          <a:bodyPr wrap="square" anchor="ctr">
            <a:spAutoFit/>
          </a:bodyPr>
          <a:lstStyle/>
          <a:p>
            <a:pPr algn="ctr"/>
            <a:r>
              <a:rPr lang="en-US" dirty="0" smtClean="0"/>
              <a:t>                                                                                       Vanessa L</a:t>
            </a:r>
            <a:r>
              <a:rPr lang="es-CR" dirty="0" smtClean="0"/>
              <a:t>ópez-Barquero                                                                   CRA2017</a:t>
            </a:r>
            <a:endParaRPr lang="en-US" dirty="0"/>
          </a:p>
        </p:txBody>
      </p:sp>
      <p:sp>
        <p:nvSpPr>
          <p:cNvPr id="2" name="Slide Number Placeholder 1"/>
          <p:cNvSpPr>
            <a:spLocks noGrp="1"/>
          </p:cNvSpPr>
          <p:nvPr>
            <p:ph type="sldNum" sz="quarter" idx="12"/>
          </p:nvPr>
        </p:nvSpPr>
        <p:spPr/>
        <p:txBody>
          <a:bodyPr/>
          <a:lstStyle/>
          <a:p>
            <a:fld id="{41131437-511D-4973-AB9D-6AB7E373C59E}" type="slidenum">
              <a:rPr lang="en-US" smtClean="0"/>
              <a:pPr/>
              <a:t>12</a:t>
            </a:fld>
            <a:endParaRPr lang="en-US"/>
          </a:p>
        </p:txBody>
      </p:sp>
    </p:spTree>
    <p:extLst>
      <p:ext uri="{BB962C8B-B14F-4D97-AF65-F5344CB8AC3E}">
        <p14:creationId xmlns:p14="http://schemas.microsoft.com/office/powerpoint/2010/main" val="1155571128"/>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p:cNvPicPr>
            <a:picLocks noChangeAspect="1"/>
          </p:cNvPicPr>
          <p:nvPr/>
        </p:nvPicPr>
        <p:blipFill>
          <a:blip r:embed="rId3">
            <a:extLst>
              <a:ext uri="{28A0092B-C50C-407E-A947-70E740481C1C}">
                <a14:useLocalDpi xmlns:a14="http://schemas.microsoft.com/office/drawing/2010/main" val="0"/>
              </a:ext>
            </a:extLst>
          </a:blip>
          <a:srcRect b="70541"/>
          <a:stretch>
            <a:fillRect/>
          </a:stretch>
        </p:blipFill>
        <p:spPr bwMode="auto">
          <a:xfrm>
            <a:off x="152400" y="381000"/>
            <a:ext cx="118872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0" y="11668"/>
            <a:ext cx="12192000" cy="369332"/>
          </a:xfrm>
          <a:prstGeom prst="rect">
            <a:avLst/>
          </a:prstGeom>
          <a:solidFill>
            <a:schemeClr val="tx1">
              <a:lumMod val="75000"/>
              <a:lumOff val="25000"/>
            </a:schemeClr>
          </a:solidFill>
        </p:spPr>
        <p:style>
          <a:lnRef idx="0">
            <a:schemeClr val="accent1"/>
          </a:lnRef>
          <a:fillRef idx="3">
            <a:schemeClr val="accent1"/>
          </a:fillRef>
          <a:effectRef idx="3">
            <a:schemeClr val="accent1"/>
          </a:effectRef>
          <a:fontRef idx="minor">
            <a:schemeClr val="lt1"/>
          </a:fontRef>
        </p:style>
        <p:txBody>
          <a:bodyPr>
            <a:spAutoFit/>
          </a:bodyPr>
          <a:lstStyle/>
          <a:p>
            <a:pPr algn="ctr">
              <a:defRPr/>
            </a:pPr>
            <a:r>
              <a:rPr lang="en-US" dirty="0">
                <a:solidFill>
                  <a:schemeClr val="bg1">
                    <a:lumMod val="85000"/>
                  </a:schemeClr>
                </a:solidFill>
              </a:rPr>
              <a:t>Cosmic Ray Anisotropy from Local Turbulent Magnetic Fields</a:t>
            </a:r>
          </a:p>
        </p:txBody>
      </p:sp>
      <p:pic>
        <p:nvPicPr>
          <p:cNvPr id="17416" name="Picture 14"/>
          <p:cNvPicPr>
            <a:picLocks noChangeAspect="1"/>
          </p:cNvPicPr>
          <p:nvPr/>
        </p:nvPicPr>
        <p:blipFill>
          <a:blip r:embed="rId3">
            <a:extLst>
              <a:ext uri="{28A0092B-C50C-407E-A947-70E740481C1C}">
                <a14:useLocalDpi xmlns:a14="http://schemas.microsoft.com/office/drawing/2010/main" val="0"/>
              </a:ext>
            </a:extLst>
          </a:blip>
          <a:srcRect b="83025"/>
          <a:stretch>
            <a:fillRect/>
          </a:stretch>
        </p:blipFill>
        <p:spPr bwMode="auto">
          <a:xfrm>
            <a:off x="228600" y="457200"/>
            <a:ext cx="11887200"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5"/>
          <p:cNvSpPr/>
          <p:nvPr/>
        </p:nvSpPr>
        <p:spPr>
          <a:xfrm>
            <a:off x="762000" y="1676400"/>
            <a:ext cx="10058400" cy="4419600"/>
          </a:xfrm>
          <a:prstGeom prst="rect">
            <a:avLst/>
          </a:prstGeom>
          <a:noFill/>
          <a:ln w="0">
            <a:noFill/>
          </a:ln>
        </p:spPr>
        <p:style>
          <a:lnRef idx="0">
            <a:schemeClr val="dk1"/>
          </a:lnRef>
          <a:fillRef idx="0">
            <a:srgbClr val="99CCFF"/>
          </a:fillRef>
          <a:effectRef idx="0">
            <a:schemeClr val="accent1"/>
          </a:effectRef>
          <a:fontRef idx="minor">
            <a:schemeClr val="dk1"/>
          </a:fontRef>
        </p:style>
        <p:txBody>
          <a:bodyPr lIns="90000" tIns="45000" rIns="90000" bIns="45000"/>
          <a:lstStyle/>
          <a:p>
            <a:pPr marL="457200" indent="-457200" fontAlgn="auto">
              <a:spcBef>
                <a:spcPts val="0"/>
              </a:spcBef>
              <a:spcAft>
                <a:spcPts val="0"/>
              </a:spcAft>
              <a:buFont typeface="Arial"/>
              <a:buChar char="•"/>
              <a:defRPr/>
            </a:pPr>
            <a:r>
              <a:rPr lang="en-US" sz="3200" dirty="0">
                <a:solidFill>
                  <a:srgbClr val="FFFFFF"/>
                </a:solidFill>
                <a:latin typeface="Liberation Sans" charset="0"/>
              </a:rPr>
              <a:t>Conservation of particles.</a:t>
            </a:r>
          </a:p>
          <a:p>
            <a:pPr fontAlgn="auto">
              <a:spcBef>
                <a:spcPts val="0"/>
              </a:spcBef>
              <a:spcAft>
                <a:spcPts val="0"/>
              </a:spcAft>
              <a:defRPr/>
            </a:pPr>
            <a:endParaRPr lang="en-US" sz="3200" dirty="0">
              <a:solidFill>
                <a:srgbClr val="FFFFFF"/>
              </a:solidFill>
              <a:latin typeface="Liberation Sans" charset="0"/>
            </a:endParaRPr>
          </a:p>
          <a:p>
            <a:pPr marL="457200" indent="-457200" fontAlgn="auto">
              <a:spcBef>
                <a:spcPts val="0"/>
              </a:spcBef>
              <a:spcAft>
                <a:spcPts val="0"/>
              </a:spcAft>
              <a:buFont typeface="Arial"/>
              <a:buChar char="•"/>
              <a:defRPr/>
            </a:pPr>
            <a:r>
              <a:rPr lang="en-US" sz="3200" dirty="0">
                <a:solidFill>
                  <a:srgbClr val="FFFFFF"/>
                </a:solidFill>
                <a:latin typeface="Liberation Sans" charset="0"/>
              </a:rPr>
              <a:t>Conservative and differentiable forces</a:t>
            </a:r>
          </a:p>
          <a:p>
            <a:pPr marL="914400" lvl="1" indent="-457200" fontAlgn="auto">
              <a:spcBef>
                <a:spcPts val="0"/>
              </a:spcBef>
              <a:spcAft>
                <a:spcPts val="0"/>
              </a:spcAft>
              <a:buFont typeface="Arial"/>
              <a:buChar char="•"/>
              <a:defRPr/>
            </a:pPr>
            <a:r>
              <a:rPr lang="en-US" sz="3200" dirty="0">
                <a:solidFill>
                  <a:srgbClr val="FFFFFF"/>
                </a:solidFill>
                <a:latin typeface="Liberation Sans" charset="0"/>
              </a:rPr>
              <a:t>No collisions</a:t>
            </a:r>
          </a:p>
          <a:p>
            <a:pPr marL="914400" lvl="1" indent="-457200" fontAlgn="auto">
              <a:spcBef>
                <a:spcPts val="0"/>
              </a:spcBef>
              <a:spcAft>
                <a:spcPts val="0"/>
              </a:spcAft>
              <a:buFont typeface="Arial"/>
              <a:buChar char="•"/>
              <a:defRPr/>
            </a:pPr>
            <a:endParaRPr lang="en-US" sz="3200" dirty="0">
              <a:solidFill>
                <a:srgbClr val="FFFFFF"/>
              </a:solidFill>
              <a:latin typeface="Liberation Sans" charset="0"/>
            </a:endParaRPr>
          </a:p>
          <a:p>
            <a:pPr marL="457200" indent="-457200" fontAlgn="auto">
              <a:spcBef>
                <a:spcPts val="0"/>
              </a:spcBef>
              <a:spcAft>
                <a:spcPts val="0"/>
              </a:spcAft>
              <a:buFont typeface="Arial"/>
              <a:buChar char="•"/>
              <a:defRPr/>
            </a:pPr>
            <a:r>
              <a:rPr lang="en-US" sz="3200" dirty="0">
                <a:solidFill>
                  <a:srgbClr val="FFFFFF"/>
                </a:solidFill>
                <a:latin typeface="Liberation Sans" charset="0"/>
              </a:rPr>
              <a:t>Region where the magnetic field varies abruptly. </a:t>
            </a:r>
          </a:p>
          <a:p>
            <a:pPr marL="914400" lvl="1" indent="-457200" fontAlgn="auto">
              <a:spcBef>
                <a:spcPts val="0"/>
              </a:spcBef>
              <a:spcAft>
                <a:spcPts val="0"/>
              </a:spcAft>
              <a:buFont typeface="Arial"/>
              <a:buChar char="•"/>
              <a:defRPr/>
            </a:pPr>
            <a:r>
              <a:rPr lang="en-US" sz="3200" dirty="0">
                <a:solidFill>
                  <a:srgbClr val="FFFFFF"/>
                </a:solidFill>
                <a:latin typeface="Liberation Sans" charset="0"/>
              </a:rPr>
              <a:t>Adiabatic change?</a:t>
            </a:r>
          </a:p>
        </p:txBody>
      </p:sp>
      <p:pic>
        <p:nvPicPr>
          <p:cNvPr id="17418"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066593"/>
            <a:ext cx="56388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524" y="6521221"/>
            <a:ext cx="12188952" cy="369332"/>
          </a:xfrm>
          <a:prstGeom prst="rect">
            <a:avLst/>
          </a:prstGeom>
          <a:solidFill>
            <a:schemeClr val="bg1">
              <a:lumMod val="75000"/>
              <a:lumOff val="25000"/>
            </a:schemeClr>
          </a:solidFill>
        </p:spPr>
        <p:txBody>
          <a:bodyPr wrap="square" anchor="ctr">
            <a:spAutoFit/>
          </a:bodyPr>
          <a:lstStyle/>
          <a:p>
            <a:pPr algn="ctr"/>
            <a:r>
              <a:rPr lang="en-US" dirty="0" smtClean="0"/>
              <a:t>                                                                                       Vanessa L</a:t>
            </a:r>
            <a:r>
              <a:rPr lang="es-CR" dirty="0" smtClean="0"/>
              <a:t>ópez-Barquero                                                                   CRA2017</a:t>
            </a:r>
            <a:endParaRPr lang="en-US" dirty="0"/>
          </a:p>
        </p:txBody>
      </p:sp>
      <p:sp>
        <p:nvSpPr>
          <p:cNvPr id="2" name="Slide Number Placeholder 1"/>
          <p:cNvSpPr>
            <a:spLocks noGrp="1"/>
          </p:cNvSpPr>
          <p:nvPr>
            <p:ph type="sldNum" sz="quarter" idx="12"/>
          </p:nvPr>
        </p:nvSpPr>
        <p:spPr/>
        <p:txBody>
          <a:bodyPr/>
          <a:lstStyle/>
          <a:p>
            <a:fld id="{41131437-511D-4973-AB9D-6AB7E373C59E}" type="slidenum">
              <a:rPr lang="en-US" smtClean="0"/>
              <a:pPr/>
              <a:t>13</a:t>
            </a:fld>
            <a:endParaRPr lang="en-US"/>
          </a:p>
        </p:txBody>
      </p:sp>
    </p:spTree>
    <p:extLst>
      <p:ext uri="{BB962C8B-B14F-4D97-AF65-F5344CB8AC3E}">
        <p14:creationId xmlns:p14="http://schemas.microsoft.com/office/powerpoint/2010/main" val="470779182"/>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5"/>
          <p:cNvSpPr/>
          <p:nvPr/>
        </p:nvSpPr>
        <p:spPr>
          <a:xfrm>
            <a:off x="792163" y="2517775"/>
            <a:ext cx="5059362" cy="2398713"/>
          </a:xfrm>
          <a:prstGeom prst="rect">
            <a:avLst/>
          </a:prstGeom>
          <a:noFill/>
          <a:ln w="0">
            <a:noFill/>
          </a:ln>
        </p:spPr>
        <p:style>
          <a:lnRef idx="0">
            <a:schemeClr val="dk1"/>
          </a:lnRef>
          <a:fillRef idx="0">
            <a:srgbClr val="99CCFF"/>
          </a:fillRef>
          <a:effectRef idx="0">
            <a:schemeClr val="accent1"/>
          </a:effectRef>
          <a:fontRef idx="minor">
            <a:schemeClr val="dk1"/>
          </a:fontRef>
        </p:style>
        <p:txBody>
          <a:bodyPr lIns="90000" tIns="45000" rIns="90000" bIns="45000"/>
          <a:lstStyle/>
          <a:p>
            <a:pPr marL="457200" indent="-457200" fontAlgn="auto">
              <a:spcBef>
                <a:spcPts val="0"/>
              </a:spcBef>
              <a:spcAft>
                <a:spcPts val="0"/>
              </a:spcAft>
              <a:buClr>
                <a:schemeClr val="tx2">
                  <a:lumMod val="60000"/>
                  <a:lumOff val="40000"/>
                </a:schemeClr>
              </a:buClr>
              <a:buSzPct val="45000"/>
              <a:buFont typeface="Wingdings" charset="2"/>
              <a:buChar char="u"/>
              <a:defRPr/>
            </a:pPr>
            <a:r>
              <a:rPr lang="en-US" sz="3200" dirty="0">
                <a:solidFill>
                  <a:srgbClr val="FFFFFF"/>
                </a:solidFill>
              </a:rPr>
              <a:t>Conservation of the </a:t>
            </a:r>
            <a:r>
              <a:rPr lang="en-US" sz="3200" dirty="0" smtClean="0">
                <a:solidFill>
                  <a:srgbClr val="FFFFFF"/>
                </a:solidFill>
              </a:rPr>
              <a:t>1</a:t>
            </a:r>
            <a:r>
              <a:rPr lang="en-US" sz="3200" baseline="30000" dirty="0" smtClean="0">
                <a:solidFill>
                  <a:srgbClr val="FFFFFF"/>
                </a:solidFill>
              </a:rPr>
              <a:t>st</a:t>
            </a:r>
            <a:r>
              <a:rPr lang="en-US" sz="3200" baseline="58000" dirty="0" smtClean="0">
                <a:solidFill>
                  <a:srgbClr val="FFFFFF"/>
                </a:solidFill>
              </a:rPr>
              <a:t> </a:t>
            </a:r>
            <a:r>
              <a:rPr lang="en-US" sz="3200" dirty="0" smtClean="0">
                <a:solidFill>
                  <a:srgbClr val="FFFFFF"/>
                </a:solidFill>
              </a:rPr>
              <a:t>Adiabatic </a:t>
            </a:r>
            <a:r>
              <a:rPr lang="en-US" sz="3200" dirty="0">
                <a:solidFill>
                  <a:srgbClr val="FFFFFF"/>
                </a:solidFill>
              </a:rPr>
              <a:t>Invariant </a:t>
            </a:r>
            <a:r>
              <a:rPr lang="en-US" sz="3200" dirty="0" smtClean="0">
                <a:solidFill>
                  <a:srgbClr val="FFFFFF"/>
                </a:solidFill>
              </a:rPr>
              <a:t>→ application </a:t>
            </a:r>
            <a:r>
              <a:rPr lang="en-US" sz="3200" dirty="0">
                <a:solidFill>
                  <a:srgbClr val="FFFFFF"/>
                </a:solidFill>
              </a:rPr>
              <a:t>of </a:t>
            </a:r>
            <a:r>
              <a:rPr lang="en-US" sz="3200" dirty="0" err="1">
                <a:solidFill>
                  <a:srgbClr val="FFFFFF"/>
                </a:solidFill>
              </a:rPr>
              <a:t>Liouville's</a:t>
            </a:r>
            <a:r>
              <a:rPr lang="en-US" sz="3200" dirty="0">
                <a:solidFill>
                  <a:srgbClr val="FFFFFF"/>
                </a:solidFill>
              </a:rPr>
              <a:t> </a:t>
            </a:r>
            <a:r>
              <a:rPr lang="en-US" sz="3200" dirty="0" err="1">
                <a:solidFill>
                  <a:srgbClr val="FFFFFF"/>
                </a:solidFill>
              </a:rPr>
              <a:t>th.</a:t>
            </a:r>
            <a:endParaRPr lang="en-US" sz="3200" dirty="0">
              <a:solidFill>
                <a:srgbClr val="FFFFFF"/>
              </a:solidFill>
            </a:endParaRPr>
          </a:p>
          <a:p>
            <a:pPr fontAlgn="auto">
              <a:spcBef>
                <a:spcPts val="0"/>
              </a:spcBef>
              <a:spcAft>
                <a:spcPts val="0"/>
              </a:spcAft>
              <a:defRPr/>
            </a:pPr>
            <a:endParaRPr lang="en-US" sz="3200" dirty="0">
              <a:solidFill>
                <a:srgbClr val="FFFFFF"/>
              </a:solidFill>
              <a:latin typeface="Liberation Sans" charset="0"/>
            </a:endParaRPr>
          </a:p>
        </p:txBody>
      </p:sp>
      <p:pic>
        <p:nvPicPr>
          <p:cNvPr id="1945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2600" y="457200"/>
            <a:ext cx="112141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0" y="11668"/>
            <a:ext cx="12192000" cy="369332"/>
          </a:xfrm>
          <a:prstGeom prst="rect">
            <a:avLst/>
          </a:prstGeom>
          <a:solidFill>
            <a:schemeClr val="tx1">
              <a:lumMod val="75000"/>
              <a:lumOff val="25000"/>
            </a:schemeClr>
          </a:solidFill>
        </p:spPr>
        <p:style>
          <a:lnRef idx="0">
            <a:schemeClr val="accent1"/>
          </a:lnRef>
          <a:fillRef idx="3">
            <a:schemeClr val="accent1"/>
          </a:fillRef>
          <a:effectRef idx="3">
            <a:schemeClr val="accent1"/>
          </a:effectRef>
          <a:fontRef idx="minor">
            <a:schemeClr val="lt1"/>
          </a:fontRef>
        </p:style>
        <p:txBody>
          <a:bodyPr>
            <a:spAutoFit/>
          </a:bodyPr>
          <a:lstStyle/>
          <a:p>
            <a:pPr algn="ctr">
              <a:defRPr/>
            </a:pPr>
            <a:r>
              <a:rPr lang="en-US" dirty="0">
                <a:solidFill>
                  <a:schemeClr val="bg1">
                    <a:lumMod val="85000"/>
                  </a:schemeClr>
                </a:solidFill>
              </a:rPr>
              <a:t>Cosmic Ray Anisotropy from Local Turbulent Magnetic Fields</a:t>
            </a:r>
          </a:p>
        </p:txBody>
      </p:sp>
      <p:sp>
        <p:nvSpPr>
          <p:cNvPr id="9" name="Rectangle 8"/>
          <p:cNvSpPr/>
          <p:nvPr/>
        </p:nvSpPr>
        <p:spPr>
          <a:xfrm>
            <a:off x="1524" y="6521221"/>
            <a:ext cx="12188952" cy="369332"/>
          </a:xfrm>
          <a:prstGeom prst="rect">
            <a:avLst/>
          </a:prstGeom>
          <a:solidFill>
            <a:schemeClr val="bg1">
              <a:lumMod val="75000"/>
              <a:lumOff val="25000"/>
            </a:schemeClr>
          </a:solidFill>
        </p:spPr>
        <p:txBody>
          <a:bodyPr wrap="square" anchor="ctr">
            <a:spAutoFit/>
          </a:bodyPr>
          <a:lstStyle/>
          <a:p>
            <a:pPr algn="ctr"/>
            <a:r>
              <a:rPr lang="en-US" dirty="0" smtClean="0"/>
              <a:t>                                                                                       Vanessa L</a:t>
            </a:r>
            <a:r>
              <a:rPr lang="es-CR" dirty="0" smtClean="0"/>
              <a:t>ópez-Barquero                                                                   CRA2017</a:t>
            </a:r>
            <a:endParaRPr lang="en-US" dirty="0"/>
          </a:p>
        </p:txBody>
      </p:sp>
      <p:sp>
        <p:nvSpPr>
          <p:cNvPr id="4" name="Slide Number Placeholder 3"/>
          <p:cNvSpPr>
            <a:spLocks noGrp="1"/>
          </p:cNvSpPr>
          <p:nvPr>
            <p:ph type="sldNum" sz="quarter" idx="12"/>
          </p:nvPr>
        </p:nvSpPr>
        <p:spPr/>
        <p:txBody>
          <a:bodyPr/>
          <a:lstStyle/>
          <a:p>
            <a:fld id="{41131437-511D-4973-AB9D-6AB7E373C59E}" type="slidenum">
              <a:rPr lang="en-US" smtClean="0"/>
              <a:pPr/>
              <a:t>14</a:t>
            </a:fld>
            <a:endParaRPr lang="en-US"/>
          </a:p>
        </p:txBody>
      </p:sp>
      <p:pic>
        <p:nvPicPr>
          <p:cNvPr id="5" name="Picture 4"/>
          <p:cNvPicPr>
            <a:picLocks noChangeAspect="1"/>
          </p:cNvPicPr>
          <p:nvPr/>
        </p:nvPicPr>
        <p:blipFill>
          <a:blip r:embed="rId4"/>
          <a:stretch>
            <a:fillRect/>
          </a:stretch>
        </p:blipFill>
        <p:spPr>
          <a:xfrm>
            <a:off x="6372363" y="2215863"/>
            <a:ext cx="5175845" cy="3811588"/>
          </a:xfrm>
          <a:prstGeom prst="rect">
            <a:avLst/>
          </a:prstGeom>
        </p:spPr>
      </p:pic>
      <p:pic>
        <p:nvPicPr>
          <p:cNvPr id="19460"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39200" y="3810000"/>
            <a:ext cx="186690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3112274"/>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0" y="457200"/>
            <a:ext cx="109093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extBox 4"/>
          <p:cNvSpPr txBox="1">
            <a:spLocks noChangeArrowheads="1"/>
          </p:cNvSpPr>
          <p:nvPr/>
        </p:nvSpPr>
        <p:spPr bwMode="auto">
          <a:xfrm>
            <a:off x="1371600" y="5029200"/>
            <a:ext cx="3276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1800" dirty="0">
                <a:solidFill>
                  <a:schemeClr val="bg1"/>
                </a:solidFill>
              </a:rPr>
              <a:t> </a:t>
            </a:r>
            <a:r>
              <a:rPr lang="en-US" altLang="en-US" sz="1800" dirty="0"/>
              <a:t>Simulations</a:t>
            </a:r>
          </a:p>
          <a:p>
            <a:pPr algn="ctr" eaLnBrk="1" hangingPunct="1"/>
            <a:r>
              <a:rPr lang="en-US" altLang="en-US" sz="1800" dirty="0" err="1" smtClean="0"/>
              <a:t>López-Barquero</a:t>
            </a:r>
            <a:r>
              <a:rPr lang="en-US" altLang="en-US" sz="1800" dirty="0" smtClean="0"/>
              <a:t> </a:t>
            </a:r>
            <a:r>
              <a:rPr lang="en-US" altLang="en-US" sz="1800" dirty="0"/>
              <a:t>et al. 2016</a:t>
            </a:r>
          </a:p>
        </p:txBody>
      </p:sp>
      <p:pic>
        <p:nvPicPr>
          <p:cNvPr id="2253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905000"/>
            <a:ext cx="51371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0" y="11668"/>
            <a:ext cx="12192000" cy="369332"/>
          </a:xfrm>
          <a:prstGeom prst="rect">
            <a:avLst/>
          </a:prstGeom>
          <a:solidFill>
            <a:schemeClr val="tx1">
              <a:lumMod val="75000"/>
              <a:lumOff val="25000"/>
            </a:schemeClr>
          </a:solidFill>
        </p:spPr>
        <p:style>
          <a:lnRef idx="0">
            <a:schemeClr val="accent1"/>
          </a:lnRef>
          <a:fillRef idx="3">
            <a:schemeClr val="accent1"/>
          </a:fillRef>
          <a:effectRef idx="3">
            <a:schemeClr val="accent1"/>
          </a:effectRef>
          <a:fontRef idx="minor">
            <a:schemeClr val="lt1"/>
          </a:fontRef>
        </p:style>
        <p:txBody>
          <a:bodyPr>
            <a:spAutoFit/>
          </a:bodyPr>
          <a:lstStyle/>
          <a:p>
            <a:pPr algn="ctr">
              <a:defRPr/>
            </a:pPr>
            <a:r>
              <a:rPr lang="en-US" dirty="0">
                <a:solidFill>
                  <a:schemeClr val="bg1">
                    <a:lumMod val="85000"/>
                  </a:schemeClr>
                </a:solidFill>
              </a:rPr>
              <a:t>Cosmic Ray Anisotropy from Local Turbulent Magnetic Fields</a:t>
            </a:r>
          </a:p>
        </p:txBody>
      </p:sp>
      <p:sp>
        <p:nvSpPr>
          <p:cNvPr id="13" name="TextBox 12"/>
          <p:cNvSpPr txBox="1"/>
          <p:nvPr/>
        </p:nvSpPr>
        <p:spPr>
          <a:xfrm>
            <a:off x="0" y="6553200"/>
            <a:ext cx="12192001" cy="323165"/>
          </a:xfrm>
          <a:prstGeom prst="rect">
            <a:avLst/>
          </a:prstGeom>
          <a:solidFill>
            <a:schemeClr val="tx1">
              <a:lumMod val="75000"/>
              <a:lumOff val="25000"/>
            </a:schemeClr>
          </a:solidFill>
        </p:spPr>
        <p:style>
          <a:lnRef idx="0">
            <a:schemeClr val="accent1"/>
          </a:lnRef>
          <a:fillRef idx="3">
            <a:schemeClr val="accent1"/>
          </a:fillRef>
          <a:effectRef idx="3">
            <a:schemeClr val="accent1"/>
          </a:effectRef>
          <a:fontRef idx="minor">
            <a:schemeClr val="lt1"/>
          </a:fontRef>
        </p:style>
        <p:txBody>
          <a:bodyPr>
            <a:spAutoFit/>
          </a:bodyPr>
          <a:lstStyle/>
          <a:p>
            <a:pPr algn="dist">
              <a:defRPr/>
            </a:pPr>
            <a:r>
              <a:rPr lang="en-US" sz="1500" dirty="0">
                <a:solidFill>
                  <a:schemeClr val="bg1">
                    <a:lumMod val="85000"/>
                  </a:schemeClr>
                </a:solidFill>
              </a:rPr>
              <a:t>MMFW 2016                                               			      Vanessa Lopez-</a:t>
            </a:r>
            <a:r>
              <a:rPr lang="en-US" sz="1500" dirty="0" err="1">
                <a:solidFill>
                  <a:schemeClr val="bg1">
                    <a:lumMod val="85000"/>
                  </a:schemeClr>
                </a:solidFill>
              </a:rPr>
              <a:t>Barquero</a:t>
            </a:r>
            <a:endParaRPr lang="en-US" sz="1500" dirty="0">
              <a:solidFill>
                <a:schemeClr val="bg1">
                  <a:lumMod val="85000"/>
                </a:schemeClr>
              </a:solidFill>
            </a:endParaRPr>
          </a:p>
        </p:txBody>
      </p:sp>
      <p:pic>
        <p:nvPicPr>
          <p:cNvPr id="22538" name="Picture 1"/>
          <p:cNvPicPr>
            <a:picLocks noChangeAspect="1"/>
          </p:cNvPicPr>
          <p:nvPr/>
        </p:nvPicPr>
        <p:blipFill>
          <a:blip r:embed="rId4">
            <a:extLst>
              <a:ext uri="{28A0092B-C50C-407E-A947-70E740481C1C}">
                <a14:useLocalDpi xmlns:a14="http://schemas.microsoft.com/office/drawing/2010/main" val="0"/>
              </a:ext>
            </a:extLst>
          </a:blip>
          <a:srcRect l="5238" t="4642" r="6596"/>
          <a:stretch>
            <a:fillRect/>
          </a:stretch>
        </p:blipFill>
        <p:spPr bwMode="auto">
          <a:xfrm>
            <a:off x="6096000" y="2438400"/>
            <a:ext cx="594360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9" name="TextBox 4"/>
          <p:cNvSpPr txBox="1">
            <a:spLocks noChangeArrowheads="1"/>
          </p:cNvSpPr>
          <p:nvPr/>
        </p:nvSpPr>
        <p:spPr bwMode="auto">
          <a:xfrm>
            <a:off x="7391400" y="5257800"/>
            <a:ext cx="327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1800" dirty="0" err="1"/>
              <a:t>IceCube</a:t>
            </a:r>
            <a:r>
              <a:rPr lang="en-US" altLang="en-US" sz="1800" dirty="0"/>
              <a:t> Data</a:t>
            </a:r>
            <a:r>
              <a:rPr lang="en-US" altLang="en-US" sz="1200" dirty="0"/>
              <a:t>. </a:t>
            </a:r>
            <a:r>
              <a:rPr lang="en-US" altLang="en-US" sz="1200" dirty="0" err="1"/>
              <a:t>Aartsen</a:t>
            </a:r>
            <a:r>
              <a:rPr lang="en-US" altLang="en-US" sz="1200" dirty="0"/>
              <a:t> et al. 2015</a:t>
            </a:r>
          </a:p>
        </p:txBody>
      </p:sp>
      <p:sp>
        <p:nvSpPr>
          <p:cNvPr id="9" name="Rectangle 8"/>
          <p:cNvSpPr/>
          <p:nvPr/>
        </p:nvSpPr>
        <p:spPr>
          <a:xfrm>
            <a:off x="1524" y="6521221"/>
            <a:ext cx="12188952" cy="369332"/>
          </a:xfrm>
          <a:prstGeom prst="rect">
            <a:avLst/>
          </a:prstGeom>
          <a:solidFill>
            <a:schemeClr val="bg1">
              <a:lumMod val="75000"/>
              <a:lumOff val="25000"/>
            </a:schemeClr>
          </a:solidFill>
        </p:spPr>
        <p:txBody>
          <a:bodyPr wrap="square" anchor="ctr">
            <a:spAutoFit/>
          </a:bodyPr>
          <a:lstStyle/>
          <a:p>
            <a:pPr algn="ctr"/>
            <a:r>
              <a:rPr lang="en-US" dirty="0" smtClean="0"/>
              <a:t>                                                                                       Vanessa L</a:t>
            </a:r>
            <a:r>
              <a:rPr lang="es-CR" dirty="0" smtClean="0"/>
              <a:t>ópez-Barquero                                                                   CRA2017</a:t>
            </a:r>
            <a:endParaRPr lang="en-US" dirty="0"/>
          </a:p>
        </p:txBody>
      </p:sp>
      <p:sp>
        <p:nvSpPr>
          <p:cNvPr id="2" name="Slide Number Placeholder 1"/>
          <p:cNvSpPr>
            <a:spLocks noGrp="1"/>
          </p:cNvSpPr>
          <p:nvPr>
            <p:ph type="sldNum" sz="quarter" idx="12"/>
          </p:nvPr>
        </p:nvSpPr>
        <p:spPr/>
        <p:txBody>
          <a:bodyPr/>
          <a:lstStyle/>
          <a:p>
            <a:fld id="{41131437-511D-4973-AB9D-6AB7E373C59E}" type="slidenum">
              <a:rPr lang="en-US" smtClean="0"/>
              <a:pPr/>
              <a:t>15</a:t>
            </a:fld>
            <a:endParaRPr lang="en-US"/>
          </a:p>
        </p:txBody>
      </p:sp>
    </p:spTree>
    <p:extLst>
      <p:ext uri="{BB962C8B-B14F-4D97-AF65-F5344CB8AC3E}">
        <p14:creationId xmlns:p14="http://schemas.microsoft.com/office/powerpoint/2010/main" val="48382983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Box 6"/>
          <p:cNvSpPr/>
          <p:nvPr/>
        </p:nvSpPr>
        <p:spPr>
          <a:xfrm>
            <a:off x="228600" y="685800"/>
            <a:ext cx="11582400" cy="890588"/>
          </a:xfrm>
          <a:prstGeom prst="rect">
            <a:avLst/>
          </a:prstGeom>
          <a:noFill/>
          <a:ln w="0">
            <a:noFill/>
          </a:ln>
        </p:spPr>
        <p:style>
          <a:lnRef idx="0">
            <a:schemeClr val="dk1"/>
          </a:lnRef>
          <a:fillRef idx="0">
            <a:srgbClr val="99CCFF"/>
          </a:fillRef>
          <a:effectRef idx="0">
            <a:schemeClr val="accent1"/>
          </a:effectRef>
          <a:fontRef idx="minor">
            <a:schemeClr val="dk1"/>
          </a:fontRef>
        </p:style>
        <p:txBody>
          <a:bodyPr lIns="90000" tIns="45000" rIns="90000" bIns="45000"/>
          <a:lstStyle/>
          <a:p>
            <a:pPr algn="ctr" fontAlgn="auto">
              <a:lnSpc>
                <a:spcPct val="90000"/>
              </a:lnSpc>
              <a:spcBef>
                <a:spcPts val="0"/>
              </a:spcBef>
              <a:spcAft>
                <a:spcPts val="0"/>
              </a:spcAft>
              <a:defRPr/>
            </a:pPr>
            <a:r>
              <a:rPr lang="en-US" sz="5400" dirty="0">
                <a:solidFill>
                  <a:srgbClr val="BFBFBF"/>
                </a:solidFill>
                <a:latin typeface="Liberation Sans" charset="0"/>
              </a:rPr>
              <a:t>Angular Power Spectrum &amp; MFP</a:t>
            </a:r>
          </a:p>
        </p:txBody>
      </p:sp>
      <p:pic>
        <p:nvPicPr>
          <p:cNvPr id="23554"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00200"/>
            <a:ext cx="475138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0" y="11668"/>
            <a:ext cx="12192000" cy="369332"/>
          </a:xfrm>
          <a:prstGeom prst="rect">
            <a:avLst/>
          </a:prstGeom>
          <a:solidFill>
            <a:schemeClr val="tx1">
              <a:lumMod val="75000"/>
              <a:lumOff val="25000"/>
            </a:schemeClr>
          </a:solidFill>
        </p:spPr>
        <p:style>
          <a:lnRef idx="0">
            <a:schemeClr val="accent1"/>
          </a:lnRef>
          <a:fillRef idx="3">
            <a:schemeClr val="accent1"/>
          </a:fillRef>
          <a:effectRef idx="3">
            <a:schemeClr val="accent1"/>
          </a:effectRef>
          <a:fontRef idx="minor">
            <a:schemeClr val="lt1"/>
          </a:fontRef>
        </p:style>
        <p:txBody>
          <a:bodyPr>
            <a:spAutoFit/>
          </a:bodyPr>
          <a:lstStyle/>
          <a:p>
            <a:pPr algn="ctr">
              <a:defRPr/>
            </a:pPr>
            <a:r>
              <a:rPr lang="en-US" dirty="0">
                <a:solidFill>
                  <a:schemeClr val="bg1">
                    <a:lumMod val="85000"/>
                  </a:schemeClr>
                </a:solidFill>
              </a:rPr>
              <a:t>Cosmic Ray Anisotropy from Local Turbulent Magnetic Fields</a:t>
            </a:r>
          </a:p>
        </p:txBody>
      </p:sp>
      <p:sp>
        <p:nvSpPr>
          <p:cNvPr id="4" name="TextBox 3"/>
          <p:cNvSpPr txBox="1"/>
          <p:nvPr/>
        </p:nvSpPr>
        <p:spPr>
          <a:xfrm>
            <a:off x="609600" y="4648200"/>
            <a:ext cx="4648200" cy="1570038"/>
          </a:xfrm>
          <a:prstGeom prst="rect">
            <a:avLst/>
          </a:prstGeom>
          <a:noFill/>
        </p:spPr>
        <p:txBody>
          <a:bodyPr>
            <a:spAutoFit/>
          </a:bodyPr>
          <a:lstStyle/>
          <a:p>
            <a:pPr>
              <a:defRPr/>
            </a:pPr>
            <a:r>
              <a:rPr lang="en-US" sz="2400" u="sng" dirty="0">
                <a:solidFill>
                  <a:srgbClr val="FFFFFF"/>
                </a:solidFill>
                <a:ea typeface="ＭＳ Ｐゴシック" charset="0"/>
                <a:cs typeface="Arial" charset="0"/>
              </a:rPr>
              <a:t>Mean Free Path Calculation </a:t>
            </a:r>
          </a:p>
          <a:p>
            <a:pPr>
              <a:defRPr/>
            </a:pPr>
            <a:r>
              <a:rPr lang="en-US" sz="2400" dirty="0">
                <a:solidFill>
                  <a:srgbClr val="FFFFFF"/>
                </a:solidFill>
                <a:ea typeface="ＭＳ Ｐゴシック" charset="0"/>
                <a:cs typeface="Arial" charset="0"/>
              </a:rPr>
              <a:t>30 </a:t>
            </a:r>
            <a:r>
              <a:rPr lang="en-US" sz="2400" dirty="0" err="1">
                <a:solidFill>
                  <a:srgbClr val="FFFFFF"/>
                </a:solidFill>
                <a:ea typeface="ＭＳ Ｐゴシック" charset="0"/>
                <a:cs typeface="Arial" charset="0"/>
              </a:rPr>
              <a:t>PeV</a:t>
            </a:r>
            <a:r>
              <a:rPr lang="en-US" sz="2400" dirty="0">
                <a:solidFill>
                  <a:srgbClr val="FFFFFF"/>
                </a:solidFill>
                <a:ea typeface="ＭＳ Ｐゴシック" charset="0"/>
                <a:cs typeface="Arial" charset="0"/>
              </a:rPr>
              <a:t> Protons:</a:t>
            </a:r>
          </a:p>
          <a:p>
            <a:pPr marL="342900" indent="-342900">
              <a:buFont typeface="Arial"/>
              <a:buChar char="•"/>
              <a:defRPr/>
            </a:pPr>
            <a:r>
              <a:rPr lang="en-US" sz="2400" dirty="0">
                <a:solidFill>
                  <a:srgbClr val="FFFFFF"/>
                </a:solidFill>
                <a:ea typeface="ＭＳ Ｐゴシック" charset="0"/>
                <a:cs typeface="Arial" charset="0"/>
              </a:rPr>
              <a:t>60 pc</a:t>
            </a:r>
          </a:p>
          <a:p>
            <a:pPr>
              <a:defRPr/>
            </a:pPr>
            <a:r>
              <a:rPr lang="en-US" sz="2400" dirty="0">
                <a:solidFill>
                  <a:srgbClr val="FFFFFF"/>
                </a:solidFill>
                <a:ea typeface="ＭＳ Ｐゴシック" charset="0"/>
                <a:cs typeface="Arial" charset="0"/>
              </a:rPr>
              <a:t>     0.6 Linj</a:t>
            </a:r>
          </a:p>
        </p:txBody>
      </p:sp>
      <p:pic>
        <p:nvPicPr>
          <p:cNvPr id="2356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78500" y="1600200"/>
            <a:ext cx="57277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524" y="6521221"/>
            <a:ext cx="12188952" cy="369332"/>
          </a:xfrm>
          <a:prstGeom prst="rect">
            <a:avLst/>
          </a:prstGeom>
          <a:solidFill>
            <a:schemeClr val="bg1">
              <a:lumMod val="75000"/>
              <a:lumOff val="25000"/>
            </a:schemeClr>
          </a:solidFill>
        </p:spPr>
        <p:txBody>
          <a:bodyPr wrap="square" anchor="ctr">
            <a:spAutoFit/>
          </a:bodyPr>
          <a:lstStyle/>
          <a:p>
            <a:pPr algn="ctr"/>
            <a:r>
              <a:rPr lang="en-US" dirty="0" smtClean="0"/>
              <a:t>                                                                                       Vanessa L</a:t>
            </a:r>
            <a:r>
              <a:rPr lang="es-CR" dirty="0" smtClean="0"/>
              <a:t>ópez-Barquero                                                                   CRA2017</a:t>
            </a:r>
            <a:endParaRPr lang="en-US" dirty="0"/>
          </a:p>
        </p:txBody>
      </p:sp>
      <p:sp>
        <p:nvSpPr>
          <p:cNvPr id="2" name="Slide Number Placeholder 1"/>
          <p:cNvSpPr>
            <a:spLocks noGrp="1"/>
          </p:cNvSpPr>
          <p:nvPr>
            <p:ph type="sldNum" sz="quarter" idx="12"/>
          </p:nvPr>
        </p:nvSpPr>
        <p:spPr/>
        <p:txBody>
          <a:bodyPr/>
          <a:lstStyle/>
          <a:p>
            <a:fld id="{41131437-511D-4973-AB9D-6AB7E373C59E}" type="slidenum">
              <a:rPr lang="en-US" smtClean="0"/>
              <a:pPr/>
              <a:t>16</a:t>
            </a:fld>
            <a:endParaRPr lang="en-US"/>
          </a:p>
        </p:txBody>
      </p:sp>
    </p:spTree>
    <p:extLst>
      <p:ext uri="{BB962C8B-B14F-4D97-AF65-F5344CB8AC3E}">
        <p14:creationId xmlns:p14="http://schemas.microsoft.com/office/powerpoint/2010/main" val="135489888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p:nvPr/>
        </p:nvSpPr>
        <p:spPr>
          <a:xfrm>
            <a:off x="228600" y="685800"/>
            <a:ext cx="11582400" cy="890588"/>
          </a:xfrm>
          <a:prstGeom prst="rect">
            <a:avLst/>
          </a:prstGeom>
          <a:noFill/>
          <a:ln w="0">
            <a:noFill/>
          </a:ln>
        </p:spPr>
        <p:style>
          <a:lnRef idx="0">
            <a:schemeClr val="dk1"/>
          </a:lnRef>
          <a:fillRef idx="0">
            <a:srgbClr val="99CCFF"/>
          </a:fillRef>
          <a:effectRef idx="0">
            <a:schemeClr val="accent1"/>
          </a:effectRef>
          <a:fontRef idx="minor">
            <a:schemeClr val="dk1"/>
          </a:fontRef>
        </p:style>
        <p:txBody>
          <a:bodyPr lIns="90000" tIns="45000" rIns="90000" bIns="45000"/>
          <a:lstStyle/>
          <a:p>
            <a:pPr algn="ctr" fontAlgn="auto">
              <a:lnSpc>
                <a:spcPct val="90000"/>
              </a:lnSpc>
              <a:spcBef>
                <a:spcPts val="0"/>
              </a:spcBef>
              <a:spcAft>
                <a:spcPts val="0"/>
              </a:spcAft>
              <a:defRPr/>
            </a:pPr>
            <a:r>
              <a:rPr lang="en-US" sz="5400" dirty="0">
                <a:solidFill>
                  <a:srgbClr val="BFBFBF"/>
                </a:solidFill>
                <a:latin typeface="Liberation Sans" charset="0"/>
              </a:rPr>
              <a:t>Angular Power </a:t>
            </a:r>
            <a:r>
              <a:rPr lang="en-US" sz="5400" dirty="0" smtClean="0">
                <a:solidFill>
                  <a:srgbClr val="BFBFBF"/>
                </a:solidFill>
                <a:latin typeface="Liberation Sans" charset="0"/>
              </a:rPr>
              <a:t>Spectrum</a:t>
            </a:r>
            <a:endParaRPr lang="en-US" sz="5400" dirty="0">
              <a:solidFill>
                <a:srgbClr val="BFBFBF"/>
              </a:solidFill>
              <a:latin typeface="Liberation Sans" charset="0"/>
            </a:endParaRPr>
          </a:p>
        </p:txBody>
      </p:sp>
      <p:sp>
        <p:nvSpPr>
          <p:cNvPr id="9" name="TextBox 8"/>
          <p:cNvSpPr txBox="1"/>
          <p:nvPr/>
        </p:nvSpPr>
        <p:spPr>
          <a:xfrm>
            <a:off x="0" y="11668"/>
            <a:ext cx="12192000" cy="369332"/>
          </a:xfrm>
          <a:prstGeom prst="rect">
            <a:avLst/>
          </a:prstGeom>
          <a:solidFill>
            <a:schemeClr val="tx1">
              <a:lumMod val="75000"/>
              <a:lumOff val="25000"/>
            </a:schemeClr>
          </a:solidFill>
        </p:spPr>
        <p:style>
          <a:lnRef idx="0">
            <a:schemeClr val="accent1"/>
          </a:lnRef>
          <a:fillRef idx="3">
            <a:schemeClr val="accent1"/>
          </a:fillRef>
          <a:effectRef idx="3">
            <a:schemeClr val="accent1"/>
          </a:effectRef>
          <a:fontRef idx="minor">
            <a:schemeClr val="lt1"/>
          </a:fontRef>
        </p:style>
        <p:txBody>
          <a:bodyPr>
            <a:spAutoFit/>
          </a:bodyPr>
          <a:lstStyle/>
          <a:p>
            <a:pPr algn="ctr">
              <a:defRPr/>
            </a:pPr>
            <a:r>
              <a:rPr lang="en-US" dirty="0">
                <a:solidFill>
                  <a:schemeClr val="bg1">
                    <a:lumMod val="85000"/>
                  </a:schemeClr>
                </a:solidFill>
              </a:rPr>
              <a:t>Cosmic Ray Anisotropy from Local Turbulent Magnetic Fields</a:t>
            </a:r>
          </a:p>
        </p:txBody>
      </p:sp>
      <p:sp>
        <p:nvSpPr>
          <p:cNvPr id="8" name="Rectangle 7"/>
          <p:cNvSpPr/>
          <p:nvPr/>
        </p:nvSpPr>
        <p:spPr>
          <a:xfrm>
            <a:off x="1524" y="6521221"/>
            <a:ext cx="12188952" cy="369332"/>
          </a:xfrm>
          <a:prstGeom prst="rect">
            <a:avLst/>
          </a:prstGeom>
          <a:solidFill>
            <a:schemeClr val="bg1">
              <a:lumMod val="75000"/>
              <a:lumOff val="25000"/>
            </a:schemeClr>
          </a:solidFill>
        </p:spPr>
        <p:txBody>
          <a:bodyPr wrap="square" anchor="ctr">
            <a:spAutoFit/>
          </a:bodyPr>
          <a:lstStyle/>
          <a:p>
            <a:pPr algn="ctr"/>
            <a:r>
              <a:rPr lang="en-US" dirty="0" smtClean="0"/>
              <a:t>                                                                                       Vanessa L</a:t>
            </a:r>
            <a:r>
              <a:rPr lang="es-CR" dirty="0" smtClean="0"/>
              <a:t>ópez-Barquero                                                                   CRA2017</a:t>
            </a:r>
            <a:endParaRPr lang="en-US" dirty="0"/>
          </a:p>
        </p:txBody>
      </p:sp>
      <p:grpSp>
        <p:nvGrpSpPr>
          <p:cNvPr id="5" name="Group 4"/>
          <p:cNvGrpSpPr/>
          <p:nvPr/>
        </p:nvGrpSpPr>
        <p:grpSpPr>
          <a:xfrm>
            <a:off x="808262" y="1881188"/>
            <a:ext cx="10575476" cy="4063206"/>
            <a:chOff x="811306" y="1881188"/>
            <a:chExt cx="10575476" cy="4063206"/>
          </a:xfrm>
        </p:grpSpPr>
        <p:pic>
          <p:nvPicPr>
            <p:cNvPr id="2" name="Picture 1"/>
            <p:cNvPicPr>
              <a:picLocks noChangeAspect="1"/>
            </p:cNvPicPr>
            <p:nvPr/>
          </p:nvPicPr>
          <p:blipFill>
            <a:blip r:embed="rId2"/>
            <a:stretch>
              <a:fillRect/>
            </a:stretch>
          </p:blipFill>
          <p:spPr>
            <a:xfrm>
              <a:off x="811306" y="1881188"/>
              <a:ext cx="5097737" cy="4052047"/>
            </a:xfrm>
            <a:prstGeom prst="rect">
              <a:avLst/>
            </a:prstGeom>
          </p:spPr>
        </p:pic>
        <p:pic>
          <p:nvPicPr>
            <p:cNvPr id="3" name="Picture 2"/>
            <p:cNvPicPr>
              <a:picLocks noChangeAspect="1"/>
            </p:cNvPicPr>
            <p:nvPr/>
          </p:nvPicPr>
          <p:blipFill>
            <a:blip r:embed="rId3"/>
            <a:stretch>
              <a:fillRect/>
            </a:stretch>
          </p:blipFill>
          <p:spPr>
            <a:xfrm>
              <a:off x="6369419" y="1881188"/>
              <a:ext cx="5017363" cy="4063206"/>
            </a:xfrm>
            <a:prstGeom prst="rect">
              <a:avLst/>
            </a:prstGeom>
          </p:spPr>
        </p:pic>
      </p:grpSp>
      <p:sp>
        <p:nvSpPr>
          <p:cNvPr id="6" name="Slide Number Placeholder 5"/>
          <p:cNvSpPr>
            <a:spLocks noGrp="1"/>
          </p:cNvSpPr>
          <p:nvPr>
            <p:ph type="sldNum" sz="quarter" idx="12"/>
          </p:nvPr>
        </p:nvSpPr>
        <p:spPr/>
        <p:txBody>
          <a:bodyPr/>
          <a:lstStyle/>
          <a:p>
            <a:fld id="{41131437-511D-4973-AB9D-6AB7E373C59E}" type="slidenum">
              <a:rPr lang="en-US" smtClean="0"/>
              <a:pPr/>
              <a:t>17</a:t>
            </a:fld>
            <a:endParaRPr lang="en-US"/>
          </a:p>
        </p:txBody>
      </p:sp>
    </p:spTree>
    <p:extLst>
      <p:ext uri="{BB962C8B-B14F-4D97-AF65-F5344CB8AC3E}">
        <p14:creationId xmlns:p14="http://schemas.microsoft.com/office/powerpoint/2010/main" val="182171182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1668"/>
            <a:ext cx="12192000" cy="369332"/>
          </a:xfrm>
          <a:prstGeom prst="rect">
            <a:avLst/>
          </a:prstGeom>
          <a:solidFill>
            <a:schemeClr val="tx1">
              <a:lumMod val="75000"/>
              <a:lumOff val="25000"/>
            </a:schemeClr>
          </a:solidFill>
        </p:spPr>
        <p:style>
          <a:lnRef idx="0">
            <a:schemeClr val="accent1"/>
          </a:lnRef>
          <a:fillRef idx="3">
            <a:schemeClr val="accent1"/>
          </a:fillRef>
          <a:effectRef idx="3">
            <a:schemeClr val="accent1"/>
          </a:effectRef>
          <a:fontRef idx="minor">
            <a:schemeClr val="lt1"/>
          </a:fontRef>
        </p:style>
        <p:txBody>
          <a:bodyPr>
            <a:spAutoFit/>
          </a:bodyPr>
          <a:lstStyle/>
          <a:p>
            <a:pPr algn="ctr">
              <a:defRPr/>
            </a:pPr>
            <a:r>
              <a:rPr lang="en-US" dirty="0">
                <a:solidFill>
                  <a:schemeClr val="bg1">
                    <a:lumMod val="85000"/>
                  </a:schemeClr>
                </a:solidFill>
              </a:rPr>
              <a:t>Cosmic Ray Anisotropy from Local Turbulent Magnetic Fields</a:t>
            </a:r>
          </a:p>
        </p:txBody>
      </p:sp>
      <p:sp>
        <p:nvSpPr>
          <p:cNvPr id="24584" name="TextBox 2"/>
          <p:cNvSpPr txBox="1">
            <a:spLocks noChangeArrowheads="1"/>
          </p:cNvSpPr>
          <p:nvPr/>
        </p:nvSpPr>
        <p:spPr bwMode="auto">
          <a:xfrm>
            <a:off x="457200" y="1920874"/>
            <a:ext cx="108204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buFont typeface="Arial" charset="0"/>
              <a:buChar char="•"/>
            </a:pPr>
            <a:r>
              <a:rPr lang="en-US" altLang="en-US" sz="3000" dirty="0">
                <a:solidFill>
                  <a:srgbClr val="FFFFFF"/>
                </a:solidFill>
              </a:rPr>
              <a:t>Local turbulent effects are crucial for the arrival of CR to the Earth.</a:t>
            </a:r>
          </a:p>
          <a:p>
            <a:pPr eaLnBrk="1" hangingPunct="1">
              <a:buFont typeface="Arial" charset="0"/>
              <a:buChar char="•"/>
            </a:pPr>
            <a:r>
              <a:rPr lang="en-US" altLang="en-US" sz="3000" dirty="0">
                <a:solidFill>
                  <a:srgbClr val="FFFFFF"/>
                </a:solidFill>
              </a:rPr>
              <a:t>Conservation of the 1</a:t>
            </a:r>
            <a:r>
              <a:rPr lang="en-US" altLang="en-US" sz="3000" baseline="30000" dirty="0">
                <a:solidFill>
                  <a:srgbClr val="FFFFFF"/>
                </a:solidFill>
              </a:rPr>
              <a:t>st</a:t>
            </a:r>
            <a:r>
              <a:rPr lang="en-US" altLang="en-US" sz="3000" dirty="0">
                <a:solidFill>
                  <a:srgbClr val="FFFFFF"/>
                </a:solidFill>
              </a:rPr>
              <a:t> adiabatic invariant points that </a:t>
            </a:r>
            <a:r>
              <a:rPr lang="en-US" altLang="en-US" sz="3000" dirty="0" err="1">
                <a:solidFill>
                  <a:srgbClr val="FFFFFF"/>
                </a:solidFill>
              </a:rPr>
              <a:t>Liouville’s</a:t>
            </a:r>
            <a:r>
              <a:rPr lang="en-US" altLang="en-US" sz="3000" dirty="0">
                <a:solidFill>
                  <a:srgbClr val="FFFFFF"/>
                </a:solidFill>
              </a:rPr>
              <a:t> </a:t>
            </a:r>
            <a:r>
              <a:rPr lang="en-US" altLang="en-US" sz="3000" dirty="0" err="1">
                <a:solidFill>
                  <a:srgbClr val="FFFFFF"/>
                </a:solidFill>
              </a:rPr>
              <a:t>Th</a:t>
            </a:r>
            <a:r>
              <a:rPr lang="en-US" altLang="en-US" sz="3000" dirty="0">
                <a:solidFill>
                  <a:srgbClr val="FFFFFF"/>
                </a:solidFill>
              </a:rPr>
              <a:t> is applicable in this specific case.</a:t>
            </a:r>
          </a:p>
          <a:p>
            <a:pPr eaLnBrk="1" hangingPunct="1">
              <a:buFont typeface="Arial" charset="0"/>
              <a:buChar char="•"/>
            </a:pPr>
            <a:r>
              <a:rPr lang="en-US" altLang="en-US" sz="3000" dirty="0">
                <a:solidFill>
                  <a:srgbClr val="FFFFFF"/>
                </a:solidFill>
              </a:rPr>
              <a:t>Our results show anisotropy that arises from the interaction of CRs with the local turbulent magnetic field.</a:t>
            </a:r>
          </a:p>
          <a:p>
            <a:pPr eaLnBrk="1" hangingPunct="1">
              <a:buFont typeface="Arial" charset="0"/>
              <a:buChar char="•"/>
            </a:pPr>
            <a:r>
              <a:rPr lang="en-US" altLang="en-US" sz="3000" dirty="0">
                <a:solidFill>
                  <a:srgbClr val="FFFFFF"/>
                </a:solidFill>
              </a:rPr>
              <a:t>Future: </a:t>
            </a:r>
          </a:p>
          <a:p>
            <a:pPr lvl="1" eaLnBrk="1" hangingPunct="1">
              <a:buFont typeface="Arial" charset="0"/>
              <a:buChar char="•"/>
            </a:pPr>
            <a:r>
              <a:rPr lang="en-US" altLang="en-US" sz="3000" dirty="0">
                <a:solidFill>
                  <a:srgbClr val="FFFFFF"/>
                </a:solidFill>
              </a:rPr>
              <a:t>Higher energy </a:t>
            </a:r>
            <a:r>
              <a:rPr lang="en-US" altLang="en-US" sz="3000" dirty="0" smtClean="0">
                <a:solidFill>
                  <a:srgbClr val="FFFFFF"/>
                </a:solidFill>
              </a:rPr>
              <a:t>observations.</a:t>
            </a:r>
          </a:p>
          <a:p>
            <a:pPr lvl="1" eaLnBrk="1" hangingPunct="1">
              <a:buFont typeface="Arial" charset="0"/>
              <a:buChar char="•"/>
            </a:pPr>
            <a:r>
              <a:rPr lang="en-US" altLang="en-US" sz="3000" dirty="0" smtClean="0">
                <a:solidFill>
                  <a:srgbClr val="FFFFFF"/>
                </a:solidFill>
              </a:rPr>
              <a:t>Longer inertial range. </a:t>
            </a:r>
            <a:endParaRPr lang="en-US" altLang="en-US" sz="3000" dirty="0">
              <a:solidFill>
                <a:srgbClr val="FFFFFF"/>
              </a:solidFill>
            </a:endParaRPr>
          </a:p>
        </p:txBody>
      </p:sp>
      <p:sp>
        <p:nvSpPr>
          <p:cNvPr id="7" name="Rectangle 6"/>
          <p:cNvSpPr/>
          <p:nvPr/>
        </p:nvSpPr>
        <p:spPr>
          <a:xfrm>
            <a:off x="1524" y="6521221"/>
            <a:ext cx="12188952" cy="369332"/>
          </a:xfrm>
          <a:prstGeom prst="rect">
            <a:avLst/>
          </a:prstGeom>
          <a:solidFill>
            <a:schemeClr val="bg1">
              <a:lumMod val="75000"/>
              <a:lumOff val="25000"/>
            </a:schemeClr>
          </a:solidFill>
        </p:spPr>
        <p:txBody>
          <a:bodyPr wrap="square" anchor="ctr">
            <a:spAutoFit/>
          </a:bodyPr>
          <a:lstStyle/>
          <a:p>
            <a:pPr algn="ctr"/>
            <a:r>
              <a:rPr lang="en-US" dirty="0" smtClean="0"/>
              <a:t>                                                                                       Vanessa L</a:t>
            </a:r>
            <a:r>
              <a:rPr lang="es-CR" dirty="0" smtClean="0"/>
              <a:t>ópez-Barquero                                                                   CRA2017</a:t>
            </a:r>
            <a:endParaRPr lang="en-US" dirty="0"/>
          </a:p>
        </p:txBody>
      </p:sp>
      <p:sp>
        <p:nvSpPr>
          <p:cNvPr id="2" name="Slide Number Placeholder 1"/>
          <p:cNvSpPr>
            <a:spLocks noGrp="1"/>
          </p:cNvSpPr>
          <p:nvPr>
            <p:ph type="sldNum" sz="quarter" idx="12"/>
          </p:nvPr>
        </p:nvSpPr>
        <p:spPr/>
        <p:txBody>
          <a:bodyPr/>
          <a:lstStyle/>
          <a:p>
            <a:fld id="{41131437-511D-4973-AB9D-6AB7E373C59E}" type="slidenum">
              <a:rPr lang="en-US" smtClean="0"/>
              <a:pPr/>
              <a:t>18</a:t>
            </a:fld>
            <a:endParaRPr lang="en-US"/>
          </a:p>
        </p:txBody>
      </p:sp>
      <p:sp>
        <p:nvSpPr>
          <p:cNvPr id="9" name="TextBox 6"/>
          <p:cNvSpPr/>
          <p:nvPr/>
        </p:nvSpPr>
        <p:spPr>
          <a:xfrm>
            <a:off x="228600" y="685800"/>
            <a:ext cx="11582400" cy="890588"/>
          </a:xfrm>
          <a:prstGeom prst="rect">
            <a:avLst/>
          </a:prstGeom>
          <a:noFill/>
          <a:ln w="0">
            <a:noFill/>
          </a:ln>
        </p:spPr>
        <p:style>
          <a:lnRef idx="0">
            <a:schemeClr val="dk1"/>
          </a:lnRef>
          <a:fillRef idx="0">
            <a:srgbClr val="99CCFF"/>
          </a:fillRef>
          <a:effectRef idx="0">
            <a:schemeClr val="accent1"/>
          </a:effectRef>
          <a:fontRef idx="minor">
            <a:schemeClr val="dk1"/>
          </a:fontRef>
        </p:style>
        <p:txBody>
          <a:bodyPr lIns="90000" tIns="45000" rIns="90000" bIns="45000"/>
          <a:lstStyle/>
          <a:p>
            <a:pPr algn="ctr" fontAlgn="auto">
              <a:lnSpc>
                <a:spcPct val="90000"/>
              </a:lnSpc>
              <a:spcBef>
                <a:spcPts val="0"/>
              </a:spcBef>
              <a:spcAft>
                <a:spcPts val="0"/>
              </a:spcAft>
              <a:defRPr/>
            </a:pPr>
            <a:r>
              <a:rPr lang="en-US" sz="5400" dirty="0" smtClean="0">
                <a:solidFill>
                  <a:srgbClr val="BFBFBF"/>
                </a:solidFill>
                <a:latin typeface="Liberation Sans" charset="0"/>
              </a:rPr>
              <a:t>Conclusions: Part 1</a:t>
            </a:r>
            <a:endParaRPr lang="en-US" sz="5400" dirty="0">
              <a:solidFill>
                <a:srgbClr val="BFBFBF"/>
              </a:solidFill>
              <a:latin typeface="Liberation Sans" charset="0"/>
            </a:endParaRPr>
          </a:p>
        </p:txBody>
      </p:sp>
    </p:spTree>
    <p:extLst>
      <p:ext uri="{BB962C8B-B14F-4D97-AF65-F5344CB8AC3E}">
        <p14:creationId xmlns:p14="http://schemas.microsoft.com/office/powerpoint/2010/main" val="2016400633"/>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524" y="6521221"/>
            <a:ext cx="12188952" cy="369332"/>
          </a:xfrm>
          <a:prstGeom prst="rect">
            <a:avLst/>
          </a:prstGeom>
          <a:solidFill>
            <a:schemeClr val="bg1">
              <a:lumMod val="75000"/>
              <a:lumOff val="25000"/>
            </a:schemeClr>
          </a:solidFill>
        </p:spPr>
        <p:txBody>
          <a:bodyPr wrap="square" anchor="ctr">
            <a:spAutoFit/>
          </a:bodyPr>
          <a:lstStyle/>
          <a:p>
            <a:pPr algn="ctr"/>
            <a:r>
              <a:rPr lang="en-US" dirty="0" smtClean="0"/>
              <a:t>                                                                                       Vanessa L</a:t>
            </a:r>
            <a:r>
              <a:rPr lang="es-CR" dirty="0" smtClean="0"/>
              <a:t>ópez-Barquero                                                                   CRA2017</a:t>
            </a:r>
            <a:endParaRPr lang="en-US" dirty="0"/>
          </a:p>
        </p:txBody>
      </p:sp>
      <p:sp>
        <p:nvSpPr>
          <p:cNvPr id="13" name="Title 1"/>
          <p:cNvSpPr txBox="1">
            <a:spLocks/>
          </p:cNvSpPr>
          <p:nvPr/>
        </p:nvSpPr>
        <p:spPr>
          <a:xfrm>
            <a:off x="2013459" y="589756"/>
            <a:ext cx="8165082" cy="2779085"/>
          </a:xfrm>
          <a:prstGeom prst="rect">
            <a:avLst/>
          </a:prstGeom>
        </p:spPr>
        <p:txBody>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r>
              <a:rPr lang="es-CR" dirty="0" smtClean="0"/>
              <a:t>Part II:</a:t>
            </a:r>
          </a:p>
          <a:p>
            <a:pPr algn="ctr"/>
            <a:r>
              <a:rPr lang="es-CR" dirty="0" smtClean="0"/>
              <a:t>Heliospheric Magnetic Field Effects</a:t>
            </a:r>
            <a:endParaRPr lang="en-US" dirty="0"/>
          </a:p>
        </p:txBody>
      </p:sp>
      <p:pic>
        <p:nvPicPr>
          <p:cNvPr id="6" name="Content Placeholder 3"/>
          <p:cNvPicPr>
            <a:picLocks noChangeAspect="1" noChangeArrowheads="1"/>
          </p:cNvPicPr>
          <p:nvPr/>
        </p:nvPicPr>
        <p:blipFill>
          <a:blip r:embed="rId3" cstate="print"/>
          <a:srcRect/>
          <a:stretch>
            <a:fillRect/>
          </a:stretch>
        </p:blipFill>
        <p:spPr bwMode="auto">
          <a:xfrm>
            <a:off x="0" y="3423236"/>
            <a:ext cx="4572220" cy="2847246"/>
          </a:xfrm>
          <a:prstGeom prst="rect">
            <a:avLst/>
          </a:prstGeom>
          <a:noFill/>
          <a:ln w="9525">
            <a:noFill/>
            <a:miter lim="800000"/>
            <a:headEnd/>
            <a:tailEnd/>
          </a:ln>
        </p:spPr>
      </p:pic>
      <p:pic>
        <p:nvPicPr>
          <p:cNvPr id="7" name="Picture 6"/>
          <p:cNvPicPr>
            <a:picLocks noChangeAspect="1" noChangeArrowheads="1"/>
          </p:cNvPicPr>
          <p:nvPr/>
        </p:nvPicPr>
        <p:blipFill>
          <a:blip r:embed="rId4" cstate="print"/>
          <a:srcRect/>
          <a:stretch>
            <a:fillRect/>
          </a:stretch>
        </p:blipFill>
        <p:spPr bwMode="auto">
          <a:xfrm>
            <a:off x="4572220" y="3423236"/>
            <a:ext cx="3202752" cy="2847246"/>
          </a:xfrm>
          <a:prstGeom prst="rect">
            <a:avLst/>
          </a:prstGeom>
          <a:noFill/>
          <a:ln w="9525">
            <a:noFill/>
            <a:miter lim="800000"/>
            <a:headEnd/>
            <a:tailEnd/>
          </a:ln>
        </p:spPr>
      </p:pic>
      <p:pic>
        <p:nvPicPr>
          <p:cNvPr id="8" name="Picture 2"/>
          <p:cNvPicPr>
            <a:picLocks noChangeAspect="1" noChangeArrowheads="1"/>
          </p:cNvPicPr>
          <p:nvPr/>
        </p:nvPicPr>
        <p:blipFill>
          <a:blip r:embed="rId5" cstate="print"/>
          <a:srcRect/>
          <a:stretch>
            <a:fillRect/>
          </a:stretch>
        </p:blipFill>
        <p:spPr bwMode="auto">
          <a:xfrm>
            <a:off x="7774971" y="3423236"/>
            <a:ext cx="4409921" cy="2847246"/>
          </a:xfrm>
          <a:prstGeom prst="rect">
            <a:avLst/>
          </a:prstGeom>
          <a:noFill/>
          <a:ln w="9525">
            <a:noFill/>
            <a:miter lim="800000"/>
            <a:headEnd/>
            <a:tailEnd/>
          </a:ln>
        </p:spPr>
      </p:pic>
      <p:sp>
        <p:nvSpPr>
          <p:cNvPr id="10" name="TextBox 9"/>
          <p:cNvSpPr txBox="1"/>
          <p:nvPr/>
        </p:nvSpPr>
        <p:spPr>
          <a:xfrm>
            <a:off x="8208110" y="6211186"/>
            <a:ext cx="4064604" cy="369332"/>
          </a:xfrm>
          <a:prstGeom prst="rect">
            <a:avLst/>
          </a:prstGeom>
          <a:noFill/>
        </p:spPr>
        <p:txBody>
          <a:bodyPr wrap="square" rtlCol="0">
            <a:spAutoFit/>
          </a:bodyPr>
          <a:lstStyle/>
          <a:p>
            <a:r>
              <a:rPr lang="en-US" dirty="0" err="1" smtClean="0"/>
              <a:t>Borovikov</a:t>
            </a:r>
            <a:r>
              <a:rPr lang="en-US" dirty="0" smtClean="0"/>
              <a:t>, </a:t>
            </a:r>
            <a:r>
              <a:rPr lang="en-US" dirty="0" err="1" smtClean="0"/>
              <a:t>Pogorelov</a:t>
            </a:r>
            <a:r>
              <a:rPr lang="en-US" dirty="0" smtClean="0"/>
              <a:t>, </a:t>
            </a:r>
            <a:r>
              <a:rPr lang="en-US" dirty="0" err="1" smtClean="0"/>
              <a:t>Heerikhuisen</a:t>
            </a:r>
            <a:r>
              <a:rPr lang="en-US" dirty="0" smtClean="0"/>
              <a:t> 2013</a:t>
            </a:r>
            <a:endParaRPr lang="en-US" dirty="0"/>
          </a:p>
        </p:txBody>
      </p:sp>
      <p:sp>
        <p:nvSpPr>
          <p:cNvPr id="2" name="Slide Number Placeholder 1"/>
          <p:cNvSpPr>
            <a:spLocks noGrp="1"/>
          </p:cNvSpPr>
          <p:nvPr>
            <p:ph type="sldNum" sz="quarter" idx="12"/>
          </p:nvPr>
        </p:nvSpPr>
        <p:spPr/>
        <p:txBody>
          <a:bodyPr/>
          <a:lstStyle/>
          <a:p>
            <a:fld id="{41131437-511D-4973-AB9D-6AB7E373C59E}" type="slidenum">
              <a:rPr lang="en-US" smtClean="0"/>
              <a:pPr/>
              <a:t>19</a:t>
            </a:fld>
            <a:endParaRPr lang="en-US"/>
          </a:p>
        </p:txBody>
      </p:sp>
    </p:spTree>
    <p:extLst>
      <p:ext uri="{BB962C8B-B14F-4D97-AF65-F5344CB8AC3E}">
        <p14:creationId xmlns:p14="http://schemas.microsoft.com/office/powerpoint/2010/main" val="94929267"/>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2475"/>
            <a:ext cx="10515600" cy="1325563"/>
          </a:xfrm>
        </p:spPr>
        <p:txBody>
          <a:bodyPr>
            <a:normAutofit/>
          </a:bodyPr>
          <a:lstStyle/>
          <a:p>
            <a:pPr algn="ctr"/>
            <a:r>
              <a:rPr lang="en-US" dirty="0" smtClean="0"/>
              <a:t>Heliospheric Effects</a:t>
            </a:r>
            <a:endParaRPr lang="en-US" dirty="0"/>
          </a:p>
        </p:txBody>
      </p:sp>
      <p:sp>
        <p:nvSpPr>
          <p:cNvPr id="8" name="Rectangle 7"/>
          <p:cNvSpPr/>
          <p:nvPr/>
        </p:nvSpPr>
        <p:spPr>
          <a:xfrm>
            <a:off x="0" y="41959"/>
            <a:ext cx="12120880" cy="369332"/>
          </a:xfrm>
          <a:prstGeom prst="rect">
            <a:avLst/>
          </a:prstGeom>
          <a:solidFill>
            <a:schemeClr val="bg1">
              <a:lumMod val="75000"/>
              <a:lumOff val="25000"/>
            </a:schemeClr>
          </a:solidFill>
        </p:spPr>
        <p:txBody>
          <a:bodyPr wrap="square">
            <a:spAutoFit/>
          </a:bodyPr>
          <a:lstStyle/>
          <a:p>
            <a:pPr algn="ctr"/>
            <a:r>
              <a:rPr lang="en-US" dirty="0" err="1"/>
              <a:t>TeV</a:t>
            </a:r>
            <a:r>
              <a:rPr lang="en-US" dirty="0"/>
              <a:t> Cosmic Ray Anisotropy from </a:t>
            </a:r>
            <a:r>
              <a:rPr lang="en-US" dirty="0" smtClean="0"/>
              <a:t>Heliospheric Magnetic </a:t>
            </a:r>
            <a:r>
              <a:rPr lang="en-US" dirty="0"/>
              <a:t>Field‏</a:t>
            </a:r>
          </a:p>
        </p:txBody>
      </p:sp>
      <p:sp>
        <p:nvSpPr>
          <p:cNvPr id="3" name="Rectangle 2"/>
          <p:cNvSpPr/>
          <p:nvPr/>
        </p:nvSpPr>
        <p:spPr>
          <a:xfrm>
            <a:off x="627469" y="4911209"/>
            <a:ext cx="265480" cy="923330"/>
          </a:xfrm>
          <a:prstGeom prst="rect">
            <a:avLst/>
          </a:prstGeom>
        </p:spPr>
        <p:txBody>
          <a:bodyPr wrap="none">
            <a:spAutoFit/>
          </a:bodyPr>
          <a:lstStyle/>
          <a:p>
            <a:pPr marL="285750" indent="-285750">
              <a:buFont typeface="Arial" panose="020B0604020202020204" pitchFamily="34" charset="0"/>
              <a:buChar char="•"/>
            </a:pPr>
            <a:endParaRPr lang="en-US" dirty="0" smtClean="0"/>
          </a:p>
          <a:p>
            <a:endParaRPr lang="en-US" dirty="0" smtClean="0"/>
          </a:p>
          <a:p>
            <a:endParaRPr lang="en-US" dirty="0"/>
          </a:p>
        </p:txBody>
      </p:sp>
      <p:pic>
        <p:nvPicPr>
          <p:cNvPr id="12" name="Picture 11"/>
          <p:cNvPicPr>
            <a:picLocks noChangeAspect="1"/>
          </p:cNvPicPr>
          <p:nvPr/>
        </p:nvPicPr>
        <p:blipFill>
          <a:blip r:embed="rId3"/>
          <a:stretch>
            <a:fillRect/>
          </a:stretch>
        </p:blipFill>
        <p:spPr>
          <a:xfrm>
            <a:off x="4901820" y="2050209"/>
            <a:ext cx="3090315" cy="2843091"/>
          </a:xfrm>
          <a:prstGeom prst="rect">
            <a:avLst/>
          </a:prstGeom>
        </p:spPr>
      </p:pic>
      <p:pic>
        <p:nvPicPr>
          <p:cNvPr id="13" name="Picture 12"/>
          <p:cNvPicPr>
            <a:picLocks noChangeAspect="1"/>
          </p:cNvPicPr>
          <p:nvPr/>
        </p:nvPicPr>
        <p:blipFill>
          <a:blip r:embed="rId4"/>
          <a:stretch>
            <a:fillRect/>
          </a:stretch>
        </p:blipFill>
        <p:spPr>
          <a:xfrm>
            <a:off x="3929063" y="5166856"/>
            <a:ext cx="4333875" cy="1152525"/>
          </a:xfrm>
          <a:prstGeom prst="rect">
            <a:avLst/>
          </a:prstGeom>
        </p:spPr>
      </p:pic>
      <p:grpSp>
        <p:nvGrpSpPr>
          <p:cNvPr id="18" name="Group 17"/>
          <p:cNvGrpSpPr/>
          <p:nvPr/>
        </p:nvGrpSpPr>
        <p:grpSpPr>
          <a:xfrm>
            <a:off x="8206962" y="2035780"/>
            <a:ext cx="3893767" cy="2888162"/>
            <a:chOff x="601615" y="2276056"/>
            <a:chExt cx="4936575" cy="4051084"/>
          </a:xfrm>
        </p:grpSpPr>
        <p:pic>
          <p:nvPicPr>
            <p:cNvPr id="19" name="Picture 18"/>
            <p:cNvPicPr>
              <a:picLocks noChangeAspect="1"/>
            </p:cNvPicPr>
            <p:nvPr/>
          </p:nvPicPr>
          <p:blipFill>
            <a:blip r:embed="rId5"/>
            <a:stretch>
              <a:fillRect/>
            </a:stretch>
          </p:blipFill>
          <p:spPr>
            <a:xfrm>
              <a:off x="601615" y="2276056"/>
              <a:ext cx="4907645" cy="4051084"/>
            </a:xfrm>
            <a:prstGeom prst="rect">
              <a:avLst/>
            </a:prstGeom>
          </p:spPr>
        </p:pic>
        <p:sp>
          <p:nvSpPr>
            <p:cNvPr id="20" name="Rectangle 19"/>
            <p:cNvSpPr/>
            <p:nvPr/>
          </p:nvSpPr>
          <p:spPr>
            <a:xfrm>
              <a:off x="1311809" y="5919786"/>
              <a:ext cx="4226381" cy="345362"/>
            </a:xfrm>
            <a:prstGeom prst="rect">
              <a:avLst/>
            </a:prstGeom>
          </p:spPr>
          <p:txBody>
            <a:bodyPr wrap="square">
              <a:spAutoFit/>
            </a:bodyPr>
            <a:lstStyle/>
            <a:p>
              <a:r>
                <a:rPr lang="en-US" sz="1000" dirty="0">
                  <a:solidFill>
                    <a:srgbClr val="4D4D4D"/>
                  </a:solidFill>
                  <a:latin typeface="Arial" panose="020B0604020202020204" pitchFamily="34" charset="0"/>
                </a:rPr>
                <a:t>P. </a:t>
              </a:r>
              <a:r>
                <a:rPr lang="en-US" sz="1000" dirty="0" err="1">
                  <a:solidFill>
                    <a:srgbClr val="4D4D4D"/>
                  </a:solidFill>
                  <a:latin typeface="Arial" panose="020B0604020202020204" pitchFamily="34" charset="0"/>
                </a:rPr>
                <a:t>Desiati</a:t>
              </a:r>
              <a:r>
                <a:rPr lang="en-US" sz="1000" dirty="0">
                  <a:solidFill>
                    <a:srgbClr val="4D4D4D"/>
                  </a:solidFill>
                  <a:latin typeface="Arial" panose="020B0604020202020204" pitchFamily="34" charset="0"/>
                </a:rPr>
                <a:t> and A. Lazarian, </a:t>
              </a:r>
              <a:r>
                <a:rPr lang="en-US" sz="1000" i="1" dirty="0" err="1">
                  <a:solidFill>
                    <a:srgbClr val="4D4D4D"/>
                  </a:solidFill>
                  <a:latin typeface="Arial" panose="020B0604020202020204" pitchFamily="34" charset="0"/>
                </a:rPr>
                <a:t>Astrophys</a:t>
              </a:r>
              <a:r>
                <a:rPr lang="en-US" sz="1000" i="1" dirty="0">
                  <a:solidFill>
                    <a:srgbClr val="4D4D4D"/>
                  </a:solidFill>
                  <a:latin typeface="Arial" panose="020B0604020202020204" pitchFamily="34" charset="0"/>
                </a:rPr>
                <a:t>. J.</a:t>
              </a:r>
              <a:r>
                <a:rPr lang="en-US" sz="1000" dirty="0">
                  <a:solidFill>
                    <a:srgbClr val="4D4D4D"/>
                  </a:solidFill>
                  <a:latin typeface="Arial" panose="020B0604020202020204" pitchFamily="34" charset="0"/>
                </a:rPr>
                <a:t> </a:t>
              </a:r>
              <a:r>
                <a:rPr lang="en-US" sz="1000" b="1" dirty="0">
                  <a:solidFill>
                    <a:srgbClr val="4D4D4D"/>
                  </a:solidFill>
                  <a:latin typeface="Arial" panose="020B0604020202020204" pitchFamily="34" charset="0"/>
                </a:rPr>
                <a:t>762</a:t>
              </a:r>
              <a:r>
                <a:rPr lang="en-US" sz="1000" dirty="0">
                  <a:solidFill>
                    <a:srgbClr val="4D4D4D"/>
                  </a:solidFill>
                  <a:latin typeface="Arial" panose="020B0604020202020204" pitchFamily="34" charset="0"/>
                </a:rPr>
                <a:t>, 44 (2013)</a:t>
              </a:r>
              <a:endParaRPr lang="en-US" sz="1000" dirty="0"/>
            </a:p>
          </p:txBody>
        </p:sp>
      </p:grpSp>
      <p:sp>
        <p:nvSpPr>
          <p:cNvPr id="22" name="TextBox 21"/>
          <p:cNvSpPr txBox="1"/>
          <p:nvPr/>
        </p:nvSpPr>
        <p:spPr>
          <a:xfrm>
            <a:off x="486396" y="1540137"/>
            <a:ext cx="6687952" cy="369332"/>
          </a:xfrm>
          <a:prstGeom prst="rect">
            <a:avLst/>
          </a:prstGeom>
          <a:noFill/>
        </p:spPr>
        <p:txBody>
          <a:bodyPr wrap="square" rtlCol="0">
            <a:spAutoFit/>
          </a:bodyPr>
          <a:lstStyle/>
          <a:p>
            <a:pPr marL="342900" indent="-342900">
              <a:buFont typeface="Arial"/>
              <a:buChar char="•"/>
            </a:pPr>
            <a:r>
              <a:rPr lang="en-US" dirty="0" smtClean="0"/>
              <a:t>Scale (Energy) Dependent problem</a:t>
            </a:r>
          </a:p>
        </p:txBody>
      </p:sp>
      <p:sp>
        <p:nvSpPr>
          <p:cNvPr id="23" name="TextBox 22"/>
          <p:cNvSpPr txBox="1"/>
          <p:nvPr/>
        </p:nvSpPr>
        <p:spPr>
          <a:xfrm>
            <a:off x="0" y="4931140"/>
            <a:ext cx="3397910" cy="923330"/>
          </a:xfrm>
          <a:prstGeom prst="rect">
            <a:avLst/>
          </a:prstGeom>
          <a:noFill/>
        </p:spPr>
        <p:txBody>
          <a:bodyPr wrap="none" rtlCol="0">
            <a:spAutoFit/>
          </a:bodyPr>
          <a:lstStyle/>
          <a:p>
            <a:r>
              <a:rPr lang="en-US" dirty="0"/>
              <a:t>Computational region is 6000</a:t>
            </a:r>
            <a:r>
              <a:rPr lang="en-US" baseline="30000" dirty="0"/>
              <a:t>3</a:t>
            </a:r>
            <a:r>
              <a:rPr lang="en-US" dirty="0"/>
              <a:t> AU </a:t>
            </a:r>
          </a:p>
          <a:p>
            <a:r>
              <a:rPr lang="en-US" dirty="0" smtClean="0"/>
              <a:t>Tail </a:t>
            </a:r>
            <a:r>
              <a:rPr lang="en-US" dirty="0"/>
              <a:t>size is 5000 AU</a:t>
            </a:r>
          </a:p>
          <a:p>
            <a:endParaRPr lang="en-US" dirty="0"/>
          </a:p>
        </p:txBody>
      </p:sp>
      <p:sp>
        <p:nvSpPr>
          <p:cNvPr id="16" name="Rectangle 15"/>
          <p:cNvSpPr/>
          <p:nvPr/>
        </p:nvSpPr>
        <p:spPr>
          <a:xfrm>
            <a:off x="1524" y="6521221"/>
            <a:ext cx="12188952" cy="369332"/>
          </a:xfrm>
          <a:prstGeom prst="rect">
            <a:avLst/>
          </a:prstGeom>
          <a:solidFill>
            <a:schemeClr val="bg1">
              <a:lumMod val="75000"/>
              <a:lumOff val="25000"/>
            </a:schemeClr>
          </a:solidFill>
        </p:spPr>
        <p:txBody>
          <a:bodyPr wrap="square" anchor="ctr">
            <a:spAutoFit/>
          </a:bodyPr>
          <a:lstStyle/>
          <a:p>
            <a:pPr algn="ctr"/>
            <a:r>
              <a:rPr lang="en-US" dirty="0" smtClean="0"/>
              <a:t>                                                                                       Vanessa L</a:t>
            </a:r>
            <a:r>
              <a:rPr lang="es-CR" dirty="0" smtClean="0"/>
              <a:t>ópez-Barquero                                                                   CRA2017</a:t>
            </a:r>
            <a:endParaRPr lang="en-US" dirty="0"/>
          </a:p>
        </p:txBody>
      </p:sp>
      <p:sp>
        <p:nvSpPr>
          <p:cNvPr id="6" name="Slide Number Placeholder 5"/>
          <p:cNvSpPr>
            <a:spLocks noGrp="1"/>
          </p:cNvSpPr>
          <p:nvPr>
            <p:ph type="sldNum" sz="quarter" idx="12"/>
          </p:nvPr>
        </p:nvSpPr>
        <p:spPr/>
        <p:txBody>
          <a:bodyPr/>
          <a:lstStyle/>
          <a:p>
            <a:fld id="{41131437-511D-4973-AB9D-6AB7E373C59E}" type="slidenum">
              <a:rPr lang="en-US" smtClean="0"/>
              <a:pPr/>
              <a:t>20</a:t>
            </a:fld>
            <a:endParaRPr lang="en-US"/>
          </a:p>
        </p:txBody>
      </p:sp>
      <p:sp>
        <p:nvSpPr>
          <p:cNvPr id="7" name="Content Placeholder 6"/>
          <p:cNvSpPr>
            <a:spLocks noGrp="1"/>
          </p:cNvSpPr>
          <p:nvPr>
            <p:ph idx="1"/>
          </p:nvPr>
        </p:nvSpPr>
        <p:spPr/>
        <p:txBody>
          <a:bodyPr/>
          <a:lstStyle/>
          <a:p>
            <a:endParaRPr lang="en-US" dirty="0"/>
          </a:p>
        </p:txBody>
      </p:sp>
      <p:pic>
        <p:nvPicPr>
          <p:cNvPr id="10" name="Picture 9"/>
          <p:cNvPicPr>
            <a:picLocks noChangeAspect="1"/>
          </p:cNvPicPr>
          <p:nvPr/>
        </p:nvPicPr>
        <p:blipFill>
          <a:blip r:embed="rId6"/>
          <a:stretch>
            <a:fillRect/>
          </a:stretch>
        </p:blipFill>
        <p:spPr>
          <a:xfrm>
            <a:off x="324935" y="1930179"/>
            <a:ext cx="3706579" cy="2993415"/>
          </a:xfrm>
          <a:prstGeom prst="rect">
            <a:avLst/>
          </a:prstGeom>
        </p:spPr>
      </p:pic>
    </p:spTree>
    <p:extLst>
      <p:ext uri="{BB962C8B-B14F-4D97-AF65-F5344CB8AC3E}">
        <p14:creationId xmlns:p14="http://schemas.microsoft.com/office/powerpoint/2010/main" val="32865340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R" dirty="0" err="1" smtClean="0"/>
              <a:t>Outline</a:t>
            </a:r>
            <a:endParaRPr lang="es-CR" dirty="0"/>
          </a:p>
        </p:txBody>
      </p:sp>
      <p:sp>
        <p:nvSpPr>
          <p:cNvPr id="3" name="Content Placeholder 2"/>
          <p:cNvSpPr>
            <a:spLocks noGrp="1"/>
          </p:cNvSpPr>
          <p:nvPr>
            <p:ph idx="1"/>
          </p:nvPr>
        </p:nvSpPr>
        <p:spPr/>
        <p:txBody>
          <a:bodyPr>
            <a:normAutofit/>
          </a:bodyPr>
          <a:lstStyle/>
          <a:p>
            <a:r>
              <a:rPr lang="es-CR" dirty="0" smtClean="0"/>
              <a:t>Observational Motivation. </a:t>
            </a:r>
          </a:p>
          <a:p>
            <a:r>
              <a:rPr lang="es-CR" dirty="0" smtClean="0"/>
              <a:t>Theoretical Framework.</a:t>
            </a:r>
          </a:p>
          <a:p>
            <a:r>
              <a:rPr lang="es-CR" dirty="0" smtClean="0"/>
              <a:t>Local Turbulent Magnetic Fields.</a:t>
            </a:r>
          </a:p>
          <a:p>
            <a:r>
              <a:rPr lang="es-CR" dirty="0" smtClean="0"/>
              <a:t>Heliospheric Effects.</a:t>
            </a:r>
          </a:p>
          <a:p>
            <a:pPr lvl="1"/>
            <a:r>
              <a:rPr lang="es-CR" dirty="0" smtClean="0"/>
              <a:t>Cosmic Ray Trajectories.</a:t>
            </a:r>
          </a:p>
          <a:p>
            <a:pPr lvl="1"/>
            <a:r>
              <a:rPr lang="es-CR" dirty="0" smtClean="0"/>
              <a:t>Forward Propagation</a:t>
            </a:r>
          </a:p>
          <a:p>
            <a:r>
              <a:rPr lang="es-CR" dirty="0" smtClean="0"/>
              <a:t>Conclusions.</a:t>
            </a:r>
          </a:p>
          <a:p>
            <a:pPr>
              <a:buNone/>
            </a:pPr>
            <a:endParaRPr lang="es-CR" dirty="0" smtClean="0"/>
          </a:p>
        </p:txBody>
      </p:sp>
      <p:sp>
        <p:nvSpPr>
          <p:cNvPr id="4" name="Rectangle 3"/>
          <p:cNvSpPr/>
          <p:nvPr/>
        </p:nvSpPr>
        <p:spPr>
          <a:xfrm>
            <a:off x="0" y="41959"/>
            <a:ext cx="12120880" cy="369332"/>
          </a:xfrm>
          <a:prstGeom prst="rect">
            <a:avLst/>
          </a:prstGeom>
          <a:solidFill>
            <a:schemeClr val="bg1">
              <a:lumMod val="75000"/>
              <a:lumOff val="25000"/>
            </a:schemeClr>
          </a:solidFill>
        </p:spPr>
        <p:txBody>
          <a:bodyPr wrap="square">
            <a:spAutoFit/>
          </a:bodyPr>
          <a:lstStyle/>
          <a:p>
            <a:pPr algn="ctr"/>
            <a:r>
              <a:rPr lang="en-US" dirty="0" smtClean="0"/>
              <a:t>Cosmic </a:t>
            </a:r>
            <a:r>
              <a:rPr lang="en-US" dirty="0"/>
              <a:t>Ray Anisotropy from </a:t>
            </a:r>
            <a:r>
              <a:rPr lang="en-US" dirty="0" smtClean="0"/>
              <a:t>Local Turbulence and Heliospheric Effects‏</a:t>
            </a:r>
            <a:endParaRPr lang="en-US" dirty="0"/>
          </a:p>
        </p:txBody>
      </p:sp>
      <p:pic>
        <p:nvPicPr>
          <p:cNvPr id="7" name="Picture 6"/>
          <p:cNvPicPr>
            <a:picLocks noChangeAspect="1"/>
          </p:cNvPicPr>
          <p:nvPr/>
        </p:nvPicPr>
        <p:blipFill>
          <a:blip r:embed="rId3"/>
          <a:stretch>
            <a:fillRect/>
          </a:stretch>
        </p:blipFill>
        <p:spPr>
          <a:xfrm>
            <a:off x="6694756" y="1630379"/>
            <a:ext cx="4659044" cy="3145809"/>
          </a:xfrm>
          <a:prstGeom prst="rect">
            <a:avLst/>
          </a:prstGeom>
        </p:spPr>
      </p:pic>
      <p:sp>
        <p:nvSpPr>
          <p:cNvPr id="8" name="Rectangle 7"/>
          <p:cNvSpPr/>
          <p:nvPr/>
        </p:nvSpPr>
        <p:spPr>
          <a:xfrm>
            <a:off x="1524" y="6521221"/>
            <a:ext cx="12188952" cy="369332"/>
          </a:xfrm>
          <a:prstGeom prst="rect">
            <a:avLst/>
          </a:prstGeom>
          <a:solidFill>
            <a:schemeClr val="bg1">
              <a:lumMod val="75000"/>
              <a:lumOff val="25000"/>
            </a:schemeClr>
          </a:solidFill>
        </p:spPr>
        <p:txBody>
          <a:bodyPr wrap="square" anchor="ctr">
            <a:spAutoFit/>
          </a:bodyPr>
          <a:lstStyle/>
          <a:p>
            <a:pPr algn="ctr"/>
            <a:r>
              <a:rPr lang="en-US" dirty="0" smtClean="0"/>
              <a:t>                                                                                       Vanessa L</a:t>
            </a:r>
            <a:r>
              <a:rPr lang="es-CR" dirty="0" smtClean="0"/>
              <a:t>ópez-Barquero                                                                   CRA2017</a:t>
            </a:r>
            <a:endParaRPr lang="en-US" dirty="0"/>
          </a:p>
        </p:txBody>
      </p:sp>
      <p:sp>
        <p:nvSpPr>
          <p:cNvPr id="9" name="Slide Number Placeholder 8"/>
          <p:cNvSpPr>
            <a:spLocks noGrp="1"/>
          </p:cNvSpPr>
          <p:nvPr>
            <p:ph type="sldNum" sz="quarter" idx="12"/>
          </p:nvPr>
        </p:nvSpPr>
        <p:spPr/>
        <p:txBody>
          <a:bodyPr/>
          <a:lstStyle/>
          <a:p>
            <a:fld id="{41131437-511D-4973-AB9D-6AB7E373C59E}" type="slidenum">
              <a:rPr lang="en-US" smtClean="0"/>
              <a:pPr/>
              <a:t>3</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342" y="365125"/>
            <a:ext cx="10515600" cy="1325563"/>
          </a:xfrm>
        </p:spPr>
        <p:txBody>
          <a:bodyPr>
            <a:normAutofit/>
          </a:bodyPr>
          <a:lstStyle/>
          <a:p>
            <a:r>
              <a:rPr lang="en-US" dirty="0" smtClean="0"/>
              <a:t>CR Spectrum</a:t>
            </a:r>
            <a:endParaRPr lang="en-US" dirty="0"/>
          </a:p>
        </p:txBody>
      </p:sp>
      <p:pic>
        <p:nvPicPr>
          <p:cNvPr id="5" name="Picture 4"/>
          <p:cNvPicPr>
            <a:picLocks noChangeAspect="1"/>
          </p:cNvPicPr>
          <p:nvPr/>
        </p:nvPicPr>
        <p:blipFill>
          <a:blip r:embed="rId2"/>
          <a:stretch>
            <a:fillRect/>
          </a:stretch>
        </p:blipFill>
        <p:spPr>
          <a:xfrm>
            <a:off x="5386752" y="691144"/>
            <a:ext cx="4878339" cy="5619979"/>
          </a:xfrm>
          <a:prstGeom prst="rect">
            <a:avLst/>
          </a:prstGeom>
        </p:spPr>
      </p:pic>
      <p:sp>
        <p:nvSpPr>
          <p:cNvPr id="4" name="Rectangle 3"/>
          <p:cNvSpPr/>
          <p:nvPr/>
        </p:nvSpPr>
        <p:spPr>
          <a:xfrm>
            <a:off x="0" y="6521221"/>
            <a:ext cx="12188952" cy="369332"/>
          </a:xfrm>
          <a:prstGeom prst="rect">
            <a:avLst/>
          </a:prstGeom>
          <a:solidFill>
            <a:schemeClr val="bg1">
              <a:lumMod val="75000"/>
              <a:lumOff val="25000"/>
            </a:schemeClr>
          </a:solidFill>
        </p:spPr>
        <p:txBody>
          <a:bodyPr wrap="square" anchor="ctr">
            <a:spAutoFit/>
          </a:bodyPr>
          <a:lstStyle/>
          <a:p>
            <a:r>
              <a:rPr lang="en-US" dirty="0" smtClean="0"/>
              <a:t>                                                                                       Vanessa L</a:t>
            </a:r>
            <a:r>
              <a:rPr lang="es-CR" dirty="0" smtClean="0"/>
              <a:t>ópez-Barquero                                                                               CRA2017</a:t>
            </a:r>
            <a:endParaRPr lang="en-US" dirty="0"/>
          </a:p>
        </p:txBody>
      </p:sp>
      <p:sp>
        <p:nvSpPr>
          <p:cNvPr id="6" name="Rectangle 5"/>
          <p:cNvSpPr/>
          <p:nvPr/>
        </p:nvSpPr>
        <p:spPr>
          <a:xfrm>
            <a:off x="0" y="41959"/>
            <a:ext cx="12120880" cy="369332"/>
          </a:xfrm>
          <a:prstGeom prst="rect">
            <a:avLst/>
          </a:prstGeom>
          <a:solidFill>
            <a:schemeClr val="bg1">
              <a:lumMod val="75000"/>
              <a:lumOff val="25000"/>
            </a:schemeClr>
          </a:solidFill>
        </p:spPr>
        <p:txBody>
          <a:bodyPr wrap="square">
            <a:spAutoFit/>
          </a:bodyPr>
          <a:lstStyle/>
          <a:p>
            <a:pPr algn="ctr"/>
            <a:r>
              <a:rPr lang="en-US" dirty="0" err="1"/>
              <a:t>TeV</a:t>
            </a:r>
            <a:r>
              <a:rPr lang="en-US" dirty="0"/>
              <a:t> Cosmic Ray Anisotropy from </a:t>
            </a:r>
            <a:r>
              <a:rPr lang="en-US" dirty="0" smtClean="0"/>
              <a:t>Heliospheric Magnetic </a:t>
            </a:r>
            <a:r>
              <a:rPr lang="en-US" dirty="0"/>
              <a:t>Field‏</a:t>
            </a:r>
          </a:p>
        </p:txBody>
      </p:sp>
      <p:sp>
        <p:nvSpPr>
          <p:cNvPr id="3" name="Slide Number Placeholder 2"/>
          <p:cNvSpPr>
            <a:spLocks noGrp="1"/>
          </p:cNvSpPr>
          <p:nvPr>
            <p:ph type="sldNum" sz="quarter" idx="12"/>
          </p:nvPr>
        </p:nvSpPr>
        <p:spPr/>
        <p:txBody>
          <a:bodyPr/>
          <a:lstStyle/>
          <a:p>
            <a:fld id="{41131437-511D-4973-AB9D-6AB7E373C59E}" type="slidenum">
              <a:rPr lang="en-US" smtClean="0"/>
              <a:pPr/>
              <a:t>21</a:t>
            </a:fld>
            <a:endParaRPr lang="en-US"/>
          </a:p>
        </p:txBody>
      </p:sp>
    </p:spTree>
    <p:extLst>
      <p:ext uri="{BB962C8B-B14F-4D97-AF65-F5344CB8AC3E}">
        <p14:creationId xmlns:p14="http://schemas.microsoft.com/office/powerpoint/2010/main" val="20687171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Trajectories – Scattering</a:t>
            </a:r>
            <a:endParaRPr lang="en-US" dirty="0"/>
          </a:p>
        </p:txBody>
      </p:sp>
      <p:sp>
        <p:nvSpPr>
          <p:cNvPr id="10" name="Rectangle 9"/>
          <p:cNvSpPr/>
          <p:nvPr/>
        </p:nvSpPr>
        <p:spPr>
          <a:xfrm>
            <a:off x="0" y="41959"/>
            <a:ext cx="12120880" cy="369332"/>
          </a:xfrm>
          <a:prstGeom prst="rect">
            <a:avLst/>
          </a:prstGeom>
          <a:solidFill>
            <a:schemeClr val="bg1">
              <a:lumMod val="75000"/>
              <a:lumOff val="25000"/>
            </a:schemeClr>
          </a:solidFill>
        </p:spPr>
        <p:txBody>
          <a:bodyPr wrap="square">
            <a:spAutoFit/>
          </a:bodyPr>
          <a:lstStyle/>
          <a:p>
            <a:pPr algn="ctr"/>
            <a:r>
              <a:rPr lang="en-US" dirty="0" err="1"/>
              <a:t>TeV</a:t>
            </a:r>
            <a:r>
              <a:rPr lang="en-US" dirty="0"/>
              <a:t> Cosmic Ray Anisotropy from </a:t>
            </a:r>
            <a:r>
              <a:rPr lang="en-US" dirty="0" smtClean="0"/>
              <a:t>Heliospheric Magnetic </a:t>
            </a:r>
            <a:r>
              <a:rPr lang="en-US" dirty="0"/>
              <a:t>Field‏</a:t>
            </a:r>
          </a:p>
        </p:txBody>
      </p:sp>
      <p:pic>
        <p:nvPicPr>
          <p:cNvPr id="4" name="Content Placeholder 3"/>
          <p:cNvPicPr>
            <a:picLocks noGrp="1" noChangeAspect="1"/>
          </p:cNvPicPr>
          <p:nvPr>
            <p:ph idx="1"/>
          </p:nvPr>
        </p:nvPicPr>
        <p:blipFill>
          <a:blip r:embed="rId3"/>
          <a:stretch>
            <a:fillRect/>
          </a:stretch>
        </p:blipFill>
        <p:spPr>
          <a:xfrm>
            <a:off x="200777" y="2013854"/>
            <a:ext cx="6426200" cy="3302000"/>
          </a:xfrm>
          <a:prstGeom prst="rect">
            <a:avLst/>
          </a:prstGeom>
        </p:spPr>
      </p:pic>
      <p:pic>
        <p:nvPicPr>
          <p:cNvPr id="5" name="Picture 4"/>
          <p:cNvPicPr>
            <a:picLocks noChangeAspect="1"/>
          </p:cNvPicPr>
          <p:nvPr/>
        </p:nvPicPr>
        <p:blipFill>
          <a:blip r:embed="rId4"/>
          <a:stretch>
            <a:fillRect/>
          </a:stretch>
        </p:blipFill>
        <p:spPr>
          <a:xfrm>
            <a:off x="7129063" y="1475873"/>
            <a:ext cx="4729662" cy="4701565"/>
          </a:xfrm>
          <a:prstGeom prst="rect">
            <a:avLst/>
          </a:prstGeom>
        </p:spPr>
      </p:pic>
      <p:sp>
        <p:nvSpPr>
          <p:cNvPr id="7" name="Rectangle 6"/>
          <p:cNvSpPr/>
          <p:nvPr/>
        </p:nvSpPr>
        <p:spPr>
          <a:xfrm>
            <a:off x="1524" y="6521221"/>
            <a:ext cx="12188952" cy="369332"/>
          </a:xfrm>
          <a:prstGeom prst="rect">
            <a:avLst/>
          </a:prstGeom>
          <a:solidFill>
            <a:schemeClr val="bg1">
              <a:lumMod val="75000"/>
              <a:lumOff val="25000"/>
            </a:schemeClr>
          </a:solidFill>
        </p:spPr>
        <p:txBody>
          <a:bodyPr wrap="square" anchor="ctr">
            <a:spAutoFit/>
          </a:bodyPr>
          <a:lstStyle/>
          <a:p>
            <a:pPr algn="ctr"/>
            <a:r>
              <a:rPr lang="en-US" dirty="0" smtClean="0"/>
              <a:t>                                                                                       Vanessa L</a:t>
            </a:r>
            <a:r>
              <a:rPr lang="es-CR" dirty="0" smtClean="0"/>
              <a:t>ópez-Barquero                                                                   CRA2017</a:t>
            </a:r>
            <a:endParaRPr lang="en-US" dirty="0"/>
          </a:p>
        </p:txBody>
      </p:sp>
      <p:sp>
        <p:nvSpPr>
          <p:cNvPr id="3" name="Slide Number Placeholder 2"/>
          <p:cNvSpPr>
            <a:spLocks noGrp="1"/>
          </p:cNvSpPr>
          <p:nvPr>
            <p:ph type="sldNum" sz="quarter" idx="12"/>
          </p:nvPr>
        </p:nvSpPr>
        <p:spPr/>
        <p:txBody>
          <a:bodyPr/>
          <a:lstStyle/>
          <a:p>
            <a:fld id="{41131437-511D-4973-AB9D-6AB7E373C59E}" type="slidenum">
              <a:rPr lang="en-US" smtClean="0"/>
              <a:pPr/>
              <a:t>22</a:t>
            </a:fld>
            <a:endParaRPr lang="en-US"/>
          </a:p>
        </p:txBody>
      </p:sp>
    </p:spTree>
    <p:extLst>
      <p:ext uri="{BB962C8B-B14F-4D97-AF65-F5344CB8AC3E}">
        <p14:creationId xmlns:p14="http://schemas.microsoft.com/office/powerpoint/2010/main" val="8355065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Trajectories – Scattering</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8883" y="1949154"/>
            <a:ext cx="5265558" cy="4351338"/>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399" y="1920875"/>
            <a:ext cx="5334001" cy="4407897"/>
          </a:xfrm>
          <a:prstGeom prst="rect">
            <a:avLst/>
          </a:prstGeom>
        </p:spPr>
      </p:pic>
      <p:sp>
        <p:nvSpPr>
          <p:cNvPr id="10" name="Rectangle 9"/>
          <p:cNvSpPr/>
          <p:nvPr/>
        </p:nvSpPr>
        <p:spPr>
          <a:xfrm>
            <a:off x="0" y="41959"/>
            <a:ext cx="12120880" cy="369332"/>
          </a:xfrm>
          <a:prstGeom prst="rect">
            <a:avLst/>
          </a:prstGeom>
          <a:solidFill>
            <a:schemeClr val="bg1">
              <a:lumMod val="75000"/>
              <a:lumOff val="25000"/>
            </a:schemeClr>
          </a:solidFill>
        </p:spPr>
        <p:txBody>
          <a:bodyPr wrap="square">
            <a:spAutoFit/>
          </a:bodyPr>
          <a:lstStyle/>
          <a:p>
            <a:pPr algn="ctr"/>
            <a:r>
              <a:rPr lang="en-US" dirty="0" err="1"/>
              <a:t>TeV</a:t>
            </a:r>
            <a:r>
              <a:rPr lang="en-US" dirty="0"/>
              <a:t> Cosmic Ray Anisotropy from </a:t>
            </a:r>
            <a:r>
              <a:rPr lang="en-US" dirty="0" smtClean="0"/>
              <a:t>Heliospheric Magnetic </a:t>
            </a:r>
            <a:r>
              <a:rPr lang="en-US" dirty="0"/>
              <a:t>Field‏</a:t>
            </a:r>
          </a:p>
        </p:txBody>
      </p:sp>
      <p:sp>
        <p:nvSpPr>
          <p:cNvPr id="8" name="Rectangle 7"/>
          <p:cNvSpPr/>
          <p:nvPr/>
        </p:nvSpPr>
        <p:spPr>
          <a:xfrm>
            <a:off x="1524" y="6521221"/>
            <a:ext cx="12188952" cy="369332"/>
          </a:xfrm>
          <a:prstGeom prst="rect">
            <a:avLst/>
          </a:prstGeom>
          <a:solidFill>
            <a:schemeClr val="bg1">
              <a:lumMod val="75000"/>
              <a:lumOff val="25000"/>
            </a:schemeClr>
          </a:solidFill>
        </p:spPr>
        <p:txBody>
          <a:bodyPr wrap="square" anchor="ctr">
            <a:spAutoFit/>
          </a:bodyPr>
          <a:lstStyle/>
          <a:p>
            <a:pPr algn="ctr"/>
            <a:r>
              <a:rPr lang="en-US" dirty="0" smtClean="0"/>
              <a:t>                                                                                       Vanessa L</a:t>
            </a:r>
            <a:r>
              <a:rPr lang="es-CR" dirty="0" smtClean="0"/>
              <a:t>ópez-Barquero                                                                   CRA2017</a:t>
            </a:r>
            <a:endParaRPr lang="en-US" dirty="0"/>
          </a:p>
        </p:txBody>
      </p:sp>
      <p:sp>
        <p:nvSpPr>
          <p:cNvPr id="3" name="Slide Number Placeholder 2"/>
          <p:cNvSpPr>
            <a:spLocks noGrp="1"/>
          </p:cNvSpPr>
          <p:nvPr>
            <p:ph type="sldNum" sz="quarter" idx="12"/>
          </p:nvPr>
        </p:nvSpPr>
        <p:spPr/>
        <p:txBody>
          <a:bodyPr/>
          <a:lstStyle/>
          <a:p>
            <a:fld id="{41131437-511D-4973-AB9D-6AB7E373C59E}" type="slidenum">
              <a:rPr lang="en-US" smtClean="0"/>
              <a:pPr/>
              <a:t>23</a:t>
            </a:fld>
            <a:endParaRPr lang="en-US"/>
          </a:p>
        </p:txBody>
      </p:sp>
    </p:spTree>
    <p:extLst>
      <p:ext uri="{BB962C8B-B14F-4D97-AF65-F5344CB8AC3E}">
        <p14:creationId xmlns:p14="http://schemas.microsoft.com/office/powerpoint/2010/main" val="8061594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1338"/>
            <a:ext cx="10515600" cy="1325563"/>
          </a:xfrm>
        </p:spPr>
        <p:txBody>
          <a:bodyPr>
            <a:normAutofit/>
          </a:bodyPr>
          <a:lstStyle/>
          <a:p>
            <a:pPr algn="ctr"/>
            <a:r>
              <a:rPr lang="en-US" dirty="0" smtClean="0"/>
              <a:t>First Adiabatic Invariant</a:t>
            </a:r>
            <a:endParaRPr lang="en-US" dirty="0"/>
          </a:p>
        </p:txBody>
      </p:sp>
      <p:sp>
        <p:nvSpPr>
          <p:cNvPr id="4" name="Rectangle 3"/>
          <p:cNvSpPr/>
          <p:nvPr/>
        </p:nvSpPr>
        <p:spPr>
          <a:xfrm>
            <a:off x="0" y="6521221"/>
            <a:ext cx="12188952" cy="369332"/>
          </a:xfrm>
          <a:prstGeom prst="rect">
            <a:avLst/>
          </a:prstGeom>
          <a:solidFill>
            <a:schemeClr val="bg1">
              <a:lumMod val="75000"/>
              <a:lumOff val="25000"/>
            </a:schemeClr>
          </a:solidFill>
        </p:spPr>
        <p:txBody>
          <a:bodyPr wrap="square" anchor="ctr">
            <a:spAutoFit/>
          </a:bodyPr>
          <a:lstStyle/>
          <a:p>
            <a:r>
              <a:rPr lang="en-US" dirty="0" smtClean="0"/>
              <a:t>                                                                                       Vanessa L</a:t>
            </a:r>
            <a:r>
              <a:rPr lang="es-CR" dirty="0" smtClean="0"/>
              <a:t>ópez-Barquero                                                                               CRA2017</a:t>
            </a:r>
            <a:endParaRPr lang="en-US" dirty="0"/>
          </a:p>
        </p:txBody>
      </p:sp>
      <p:grpSp>
        <p:nvGrpSpPr>
          <p:cNvPr id="8" name="Group 7"/>
          <p:cNvGrpSpPr/>
          <p:nvPr/>
        </p:nvGrpSpPr>
        <p:grpSpPr>
          <a:xfrm>
            <a:off x="1073164" y="1888692"/>
            <a:ext cx="5539935" cy="4554576"/>
            <a:chOff x="3365500" y="1659214"/>
            <a:chExt cx="5539935" cy="4554576"/>
          </a:xfrm>
        </p:grpSpPr>
        <p:pic>
          <p:nvPicPr>
            <p:cNvPr id="3" name="Picture 2"/>
            <p:cNvPicPr>
              <a:picLocks noChangeAspect="1"/>
            </p:cNvPicPr>
            <p:nvPr/>
          </p:nvPicPr>
          <p:blipFill>
            <a:blip r:embed="rId2"/>
            <a:stretch>
              <a:fillRect/>
            </a:stretch>
          </p:blipFill>
          <p:spPr>
            <a:xfrm>
              <a:off x="3365500" y="1659214"/>
              <a:ext cx="5461000" cy="4292600"/>
            </a:xfrm>
            <a:prstGeom prst="rect">
              <a:avLst/>
            </a:prstGeom>
          </p:spPr>
        </p:pic>
        <p:sp>
          <p:nvSpPr>
            <p:cNvPr id="6" name="Rectangle 5"/>
            <p:cNvSpPr/>
            <p:nvPr/>
          </p:nvSpPr>
          <p:spPr>
            <a:xfrm>
              <a:off x="6750037" y="5967569"/>
              <a:ext cx="2155398" cy="246221"/>
            </a:xfrm>
            <a:prstGeom prst="rect">
              <a:avLst/>
            </a:prstGeom>
          </p:spPr>
          <p:txBody>
            <a:bodyPr wrap="square">
              <a:spAutoFit/>
            </a:bodyPr>
            <a:lstStyle/>
            <a:p>
              <a:r>
                <a:rPr lang="en-US" sz="1000" dirty="0" err="1" smtClean="0">
                  <a:solidFill>
                    <a:srgbClr val="FFFFFF"/>
                  </a:solidFill>
                  <a:latin typeface="Arial" panose="020B0604020202020204" pitchFamily="34" charset="0"/>
                </a:rPr>
                <a:t>López-Barquero</a:t>
              </a:r>
              <a:r>
                <a:rPr lang="en-US" sz="1000" dirty="0" smtClean="0">
                  <a:solidFill>
                    <a:srgbClr val="FFFFFF"/>
                  </a:solidFill>
                  <a:latin typeface="Arial" panose="020B0604020202020204" pitchFamily="34" charset="0"/>
                </a:rPr>
                <a:t> </a:t>
              </a:r>
              <a:r>
                <a:rPr lang="en-US" sz="1000" dirty="0" smtClean="0">
                  <a:solidFill>
                    <a:srgbClr val="FFFFFF"/>
                  </a:solidFill>
                  <a:latin typeface="Arial" panose="020B0604020202020204" pitchFamily="34" charset="0"/>
                </a:rPr>
                <a:t>et al. </a:t>
              </a:r>
              <a:r>
                <a:rPr lang="en-US" sz="1000" i="1" dirty="0" err="1" smtClean="0">
                  <a:solidFill>
                    <a:srgbClr val="FFFFFF"/>
                  </a:solidFill>
                  <a:latin typeface="Arial" panose="020B0604020202020204" pitchFamily="34" charset="0"/>
                </a:rPr>
                <a:t>ApJ</a:t>
              </a:r>
              <a:r>
                <a:rPr lang="en-US" sz="1000" dirty="0" smtClean="0">
                  <a:solidFill>
                    <a:srgbClr val="FFFFFF"/>
                  </a:solidFill>
                  <a:latin typeface="Arial" panose="020B0604020202020204" pitchFamily="34" charset="0"/>
                </a:rPr>
                <a:t> (2017</a:t>
              </a:r>
              <a:r>
                <a:rPr lang="en-US" sz="1000" dirty="0" smtClean="0">
                  <a:solidFill>
                    <a:srgbClr val="FFFFFF"/>
                  </a:solidFill>
                  <a:latin typeface="Arial" panose="020B0604020202020204" pitchFamily="34" charset="0"/>
                </a:rPr>
                <a:t>)</a:t>
              </a:r>
              <a:endParaRPr lang="en-US" sz="1000" dirty="0">
                <a:solidFill>
                  <a:srgbClr val="FFFFFF"/>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44235" y="3097489"/>
              <a:ext cx="186690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Rectangle 8"/>
          <p:cNvSpPr/>
          <p:nvPr/>
        </p:nvSpPr>
        <p:spPr>
          <a:xfrm>
            <a:off x="0" y="41959"/>
            <a:ext cx="12120880" cy="369332"/>
          </a:xfrm>
          <a:prstGeom prst="rect">
            <a:avLst/>
          </a:prstGeom>
          <a:solidFill>
            <a:schemeClr val="bg1">
              <a:lumMod val="75000"/>
              <a:lumOff val="25000"/>
            </a:schemeClr>
          </a:solidFill>
        </p:spPr>
        <p:txBody>
          <a:bodyPr wrap="square">
            <a:spAutoFit/>
          </a:bodyPr>
          <a:lstStyle/>
          <a:p>
            <a:pPr algn="ctr"/>
            <a:r>
              <a:rPr lang="en-US" dirty="0" err="1"/>
              <a:t>TeV</a:t>
            </a:r>
            <a:r>
              <a:rPr lang="en-US" dirty="0"/>
              <a:t> Cosmic Ray Anisotropy from </a:t>
            </a:r>
            <a:r>
              <a:rPr lang="en-US" dirty="0" smtClean="0"/>
              <a:t>Heliospheric Magnetic </a:t>
            </a:r>
            <a:r>
              <a:rPr lang="en-US" dirty="0"/>
              <a:t>Field‏</a:t>
            </a:r>
          </a:p>
        </p:txBody>
      </p:sp>
      <p:sp>
        <p:nvSpPr>
          <p:cNvPr id="10" name="Slide Number Placeholder 9"/>
          <p:cNvSpPr>
            <a:spLocks noGrp="1"/>
          </p:cNvSpPr>
          <p:nvPr>
            <p:ph type="sldNum" sz="quarter" idx="12"/>
          </p:nvPr>
        </p:nvSpPr>
        <p:spPr/>
        <p:txBody>
          <a:bodyPr/>
          <a:lstStyle/>
          <a:p>
            <a:fld id="{41131437-511D-4973-AB9D-6AB7E373C59E}" type="slidenum">
              <a:rPr lang="en-US" smtClean="0"/>
              <a:pPr/>
              <a:t>24</a:t>
            </a:fld>
            <a:endParaRPr lang="en-US"/>
          </a:p>
        </p:txBody>
      </p:sp>
      <p:pic>
        <p:nvPicPr>
          <p:cNvPr id="11" name="Picture 10"/>
          <p:cNvPicPr>
            <a:picLocks noChangeAspect="1"/>
          </p:cNvPicPr>
          <p:nvPr/>
        </p:nvPicPr>
        <p:blipFill>
          <a:blip r:embed="rId4"/>
          <a:stretch>
            <a:fillRect/>
          </a:stretch>
        </p:blipFill>
        <p:spPr>
          <a:xfrm>
            <a:off x="7547041" y="2430469"/>
            <a:ext cx="4331716" cy="3189956"/>
          </a:xfrm>
          <a:prstGeom prst="rect">
            <a:avLst/>
          </a:prstGeom>
        </p:spPr>
      </p:pic>
      <p:sp>
        <p:nvSpPr>
          <p:cNvPr id="12" name="Content Placeholder 2"/>
          <p:cNvSpPr txBox="1">
            <a:spLocks/>
          </p:cNvSpPr>
          <p:nvPr/>
        </p:nvSpPr>
        <p:spPr>
          <a:xfrm>
            <a:off x="7341872" y="1476414"/>
            <a:ext cx="4603145" cy="934435"/>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For comparison, propagation in Turbulent Magnetic Field case:</a:t>
            </a:r>
          </a:p>
        </p:txBody>
      </p:sp>
      <p:sp>
        <p:nvSpPr>
          <p:cNvPr id="13" name="Content Placeholder 2"/>
          <p:cNvSpPr txBox="1">
            <a:spLocks/>
          </p:cNvSpPr>
          <p:nvPr/>
        </p:nvSpPr>
        <p:spPr>
          <a:xfrm>
            <a:off x="1225993" y="1315404"/>
            <a:ext cx="4603145" cy="9344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Heliospheric case:</a:t>
            </a:r>
          </a:p>
        </p:txBody>
      </p:sp>
    </p:spTree>
    <p:extLst>
      <p:ext uri="{BB962C8B-B14F-4D97-AF65-F5344CB8AC3E}">
        <p14:creationId xmlns:p14="http://schemas.microsoft.com/office/powerpoint/2010/main" val="2557037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1520" y="381000"/>
            <a:ext cx="10515600" cy="1325563"/>
          </a:xfrm>
        </p:spPr>
        <p:txBody>
          <a:bodyPr/>
          <a:lstStyle/>
          <a:p>
            <a:r>
              <a:rPr lang="en-US" dirty="0" smtClean="0"/>
              <a:t>Forward Propagation</a:t>
            </a:r>
            <a:endParaRPr lang="en-US" dirty="0"/>
          </a:p>
        </p:txBody>
      </p:sp>
      <p:sp>
        <p:nvSpPr>
          <p:cNvPr id="15362" name="AutoShape 2" descr="Displaying Map_radius_5990.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CR"/>
          </a:p>
        </p:txBody>
      </p:sp>
      <p:sp>
        <p:nvSpPr>
          <p:cNvPr id="11" name="Rectangle 10"/>
          <p:cNvSpPr/>
          <p:nvPr/>
        </p:nvSpPr>
        <p:spPr>
          <a:xfrm>
            <a:off x="0" y="41959"/>
            <a:ext cx="12120880" cy="369332"/>
          </a:xfrm>
          <a:prstGeom prst="rect">
            <a:avLst/>
          </a:prstGeom>
          <a:solidFill>
            <a:schemeClr val="bg1">
              <a:lumMod val="75000"/>
              <a:lumOff val="25000"/>
            </a:schemeClr>
          </a:solidFill>
        </p:spPr>
        <p:txBody>
          <a:bodyPr wrap="square">
            <a:spAutoFit/>
          </a:bodyPr>
          <a:lstStyle/>
          <a:p>
            <a:pPr algn="ctr"/>
            <a:r>
              <a:rPr lang="en-US" dirty="0" err="1"/>
              <a:t>TeV</a:t>
            </a:r>
            <a:r>
              <a:rPr lang="en-US" dirty="0"/>
              <a:t> Cosmic Ray Anisotropy from </a:t>
            </a:r>
            <a:r>
              <a:rPr lang="en-US" dirty="0" smtClean="0"/>
              <a:t>Heliospheric Magnetic </a:t>
            </a:r>
            <a:r>
              <a:rPr lang="en-US" dirty="0"/>
              <a:t>Field‏</a:t>
            </a:r>
          </a:p>
        </p:txBody>
      </p:sp>
      <p:pic>
        <p:nvPicPr>
          <p:cNvPr id="13" name="Picture 12"/>
          <p:cNvPicPr>
            <a:picLocks noChangeAspect="1"/>
          </p:cNvPicPr>
          <p:nvPr/>
        </p:nvPicPr>
        <p:blipFill>
          <a:blip r:embed="rId3"/>
          <a:stretch>
            <a:fillRect/>
          </a:stretch>
        </p:blipFill>
        <p:spPr>
          <a:xfrm>
            <a:off x="0" y="2603499"/>
            <a:ext cx="4952041" cy="2270125"/>
          </a:xfrm>
          <a:prstGeom prst="rect">
            <a:avLst/>
          </a:prstGeom>
        </p:spPr>
      </p:pic>
      <p:pic>
        <p:nvPicPr>
          <p:cNvPr id="15" name="Picture 14"/>
          <p:cNvPicPr>
            <a:picLocks noChangeAspect="1"/>
          </p:cNvPicPr>
          <p:nvPr/>
        </p:nvPicPr>
        <p:blipFill>
          <a:blip r:embed="rId4"/>
          <a:stretch>
            <a:fillRect/>
          </a:stretch>
        </p:blipFill>
        <p:spPr>
          <a:xfrm>
            <a:off x="7000876" y="3008803"/>
            <a:ext cx="3746500" cy="3483403"/>
          </a:xfrm>
          <a:prstGeom prst="rect">
            <a:avLst/>
          </a:prstGeom>
        </p:spPr>
      </p:pic>
      <p:pic>
        <p:nvPicPr>
          <p:cNvPr id="16" name="Picture 15"/>
          <p:cNvPicPr>
            <a:picLocks noChangeAspect="1"/>
          </p:cNvPicPr>
          <p:nvPr/>
        </p:nvPicPr>
        <p:blipFill>
          <a:blip r:embed="rId5"/>
          <a:stretch>
            <a:fillRect/>
          </a:stretch>
        </p:blipFill>
        <p:spPr>
          <a:xfrm>
            <a:off x="6327033" y="444500"/>
            <a:ext cx="5052469" cy="2562067"/>
          </a:xfrm>
          <a:prstGeom prst="rect">
            <a:avLst/>
          </a:prstGeom>
        </p:spPr>
      </p:pic>
      <p:sp>
        <p:nvSpPr>
          <p:cNvPr id="9" name="Rectangle 8"/>
          <p:cNvSpPr/>
          <p:nvPr/>
        </p:nvSpPr>
        <p:spPr>
          <a:xfrm>
            <a:off x="1524" y="6521221"/>
            <a:ext cx="12188952" cy="369332"/>
          </a:xfrm>
          <a:prstGeom prst="rect">
            <a:avLst/>
          </a:prstGeom>
          <a:solidFill>
            <a:schemeClr val="bg1">
              <a:lumMod val="75000"/>
              <a:lumOff val="25000"/>
            </a:schemeClr>
          </a:solidFill>
        </p:spPr>
        <p:txBody>
          <a:bodyPr wrap="square" anchor="ctr">
            <a:spAutoFit/>
          </a:bodyPr>
          <a:lstStyle/>
          <a:p>
            <a:pPr algn="ctr"/>
            <a:r>
              <a:rPr lang="en-US" dirty="0" smtClean="0"/>
              <a:t>                                                                                       Vanessa L</a:t>
            </a:r>
            <a:r>
              <a:rPr lang="es-CR" dirty="0" smtClean="0"/>
              <a:t>ópez-Barquero                                                                   CRA2017</a:t>
            </a:r>
            <a:endParaRPr lang="en-US" dirty="0"/>
          </a:p>
        </p:txBody>
      </p:sp>
      <p:sp>
        <p:nvSpPr>
          <p:cNvPr id="3" name="Slide Number Placeholder 2"/>
          <p:cNvSpPr>
            <a:spLocks noGrp="1"/>
          </p:cNvSpPr>
          <p:nvPr>
            <p:ph type="sldNum" sz="quarter" idx="12"/>
          </p:nvPr>
        </p:nvSpPr>
        <p:spPr/>
        <p:txBody>
          <a:bodyPr/>
          <a:lstStyle/>
          <a:p>
            <a:fld id="{41131437-511D-4973-AB9D-6AB7E373C59E}" type="slidenum">
              <a:rPr lang="en-US" smtClean="0"/>
              <a:pPr/>
              <a:t>25</a:t>
            </a:fld>
            <a:endParaRPr lang="en-US"/>
          </a:p>
        </p:txBody>
      </p:sp>
    </p:spTree>
    <p:extLst>
      <p:ext uri="{BB962C8B-B14F-4D97-AF65-F5344CB8AC3E}">
        <p14:creationId xmlns:p14="http://schemas.microsoft.com/office/powerpoint/2010/main" val="37300910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667" y="484158"/>
            <a:ext cx="6390207" cy="1468468"/>
          </a:xfrm>
        </p:spPr>
        <p:txBody>
          <a:bodyPr>
            <a:normAutofit/>
          </a:bodyPr>
          <a:lstStyle/>
          <a:p>
            <a:r>
              <a:rPr lang="en-US" dirty="0" smtClean="0"/>
              <a:t>Anisotropy at Earth</a:t>
            </a:r>
            <a:endParaRPr lang="en-US" dirty="0"/>
          </a:p>
        </p:txBody>
      </p:sp>
      <p:sp>
        <p:nvSpPr>
          <p:cNvPr id="6" name="Rectangle 5"/>
          <p:cNvSpPr/>
          <p:nvPr/>
        </p:nvSpPr>
        <p:spPr>
          <a:xfrm>
            <a:off x="0" y="41042"/>
            <a:ext cx="12120880" cy="369332"/>
          </a:xfrm>
          <a:prstGeom prst="rect">
            <a:avLst/>
          </a:prstGeom>
          <a:solidFill>
            <a:schemeClr val="bg1">
              <a:lumMod val="75000"/>
              <a:lumOff val="25000"/>
            </a:schemeClr>
          </a:solidFill>
        </p:spPr>
        <p:txBody>
          <a:bodyPr wrap="square">
            <a:spAutoFit/>
          </a:bodyPr>
          <a:lstStyle/>
          <a:p>
            <a:pPr algn="ctr"/>
            <a:r>
              <a:rPr lang="en-US" dirty="0" err="1"/>
              <a:t>TeV</a:t>
            </a:r>
            <a:r>
              <a:rPr lang="en-US" dirty="0"/>
              <a:t> Cosmic Ray Anisotropy from </a:t>
            </a:r>
            <a:r>
              <a:rPr lang="en-US" dirty="0" smtClean="0"/>
              <a:t>Heliospheric Magnetic </a:t>
            </a:r>
            <a:r>
              <a:rPr lang="en-US" dirty="0"/>
              <a:t>Field‏</a:t>
            </a:r>
          </a:p>
        </p:txBody>
      </p:sp>
      <p:sp>
        <p:nvSpPr>
          <p:cNvPr id="7" name="Rectangle 6"/>
          <p:cNvSpPr/>
          <p:nvPr/>
        </p:nvSpPr>
        <p:spPr>
          <a:xfrm>
            <a:off x="0" y="6521221"/>
            <a:ext cx="12188952" cy="369332"/>
          </a:xfrm>
          <a:prstGeom prst="rect">
            <a:avLst/>
          </a:prstGeom>
          <a:solidFill>
            <a:schemeClr val="bg1">
              <a:lumMod val="75000"/>
              <a:lumOff val="25000"/>
            </a:schemeClr>
          </a:solidFill>
        </p:spPr>
        <p:txBody>
          <a:bodyPr wrap="square" anchor="ctr">
            <a:spAutoFit/>
          </a:bodyPr>
          <a:lstStyle/>
          <a:p>
            <a:r>
              <a:rPr lang="en-US" dirty="0" smtClean="0"/>
              <a:t>                                                                                       Vanessa L</a:t>
            </a:r>
            <a:r>
              <a:rPr lang="es-CR" dirty="0" smtClean="0"/>
              <a:t>ópez-Barquero                                                                               MMFW2017</a:t>
            </a:r>
            <a:endParaRPr lang="en-US" dirty="0"/>
          </a:p>
        </p:txBody>
      </p:sp>
      <p:pic>
        <p:nvPicPr>
          <p:cNvPr id="3" name="Picture 2"/>
          <p:cNvPicPr>
            <a:picLocks noChangeAspect="1"/>
          </p:cNvPicPr>
          <p:nvPr/>
        </p:nvPicPr>
        <p:blipFill>
          <a:blip r:embed="rId3"/>
          <a:stretch>
            <a:fillRect/>
          </a:stretch>
        </p:blipFill>
        <p:spPr>
          <a:xfrm>
            <a:off x="444500" y="2095500"/>
            <a:ext cx="4804137" cy="3149600"/>
          </a:xfrm>
          <a:prstGeom prst="rect">
            <a:avLst/>
          </a:prstGeom>
        </p:spPr>
      </p:pic>
      <p:pic>
        <p:nvPicPr>
          <p:cNvPr id="4" name="Picture 3"/>
          <p:cNvPicPr>
            <a:picLocks noChangeAspect="1"/>
          </p:cNvPicPr>
          <p:nvPr/>
        </p:nvPicPr>
        <p:blipFill>
          <a:blip r:embed="rId4"/>
          <a:stretch>
            <a:fillRect/>
          </a:stretch>
        </p:blipFill>
        <p:spPr>
          <a:xfrm>
            <a:off x="6975475" y="555625"/>
            <a:ext cx="4173335" cy="5746750"/>
          </a:xfrm>
          <a:prstGeom prst="rect">
            <a:avLst/>
          </a:prstGeom>
        </p:spPr>
      </p:pic>
      <p:sp>
        <p:nvSpPr>
          <p:cNvPr id="14" name="Right Arrow 13"/>
          <p:cNvSpPr/>
          <p:nvPr/>
        </p:nvSpPr>
        <p:spPr>
          <a:xfrm>
            <a:off x="5548313" y="3171825"/>
            <a:ext cx="1095375" cy="7429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884801" y="6281317"/>
            <a:ext cx="2289016" cy="246221"/>
          </a:xfrm>
          <a:prstGeom prst="rect">
            <a:avLst/>
          </a:prstGeom>
        </p:spPr>
        <p:txBody>
          <a:bodyPr wrap="square">
            <a:spAutoFit/>
          </a:bodyPr>
          <a:lstStyle/>
          <a:p>
            <a:r>
              <a:rPr lang="en-US" sz="1000" dirty="0" err="1" smtClean="0">
                <a:solidFill>
                  <a:srgbClr val="FFFFFF"/>
                </a:solidFill>
                <a:latin typeface="Arial" panose="020B0604020202020204" pitchFamily="34" charset="0"/>
              </a:rPr>
              <a:t>López-Barquero</a:t>
            </a:r>
            <a:r>
              <a:rPr lang="en-US" sz="1000" dirty="0" smtClean="0">
                <a:solidFill>
                  <a:srgbClr val="FFFFFF"/>
                </a:solidFill>
                <a:latin typeface="Arial" panose="020B0604020202020204" pitchFamily="34" charset="0"/>
              </a:rPr>
              <a:t> </a:t>
            </a:r>
            <a:r>
              <a:rPr lang="en-US" sz="1000" dirty="0" smtClean="0">
                <a:solidFill>
                  <a:srgbClr val="FFFFFF"/>
                </a:solidFill>
                <a:latin typeface="Arial" panose="020B0604020202020204" pitchFamily="34" charset="0"/>
              </a:rPr>
              <a:t>et al. </a:t>
            </a:r>
            <a:r>
              <a:rPr lang="en-US" sz="1000" i="1" dirty="0" err="1" smtClean="0">
                <a:solidFill>
                  <a:srgbClr val="FFFFFF"/>
                </a:solidFill>
                <a:latin typeface="Arial" panose="020B0604020202020204" pitchFamily="34" charset="0"/>
              </a:rPr>
              <a:t>ApJ</a:t>
            </a:r>
            <a:r>
              <a:rPr lang="en-US" sz="1000" dirty="0" smtClean="0">
                <a:solidFill>
                  <a:srgbClr val="FFFFFF"/>
                </a:solidFill>
                <a:latin typeface="Arial" panose="020B0604020202020204" pitchFamily="34" charset="0"/>
              </a:rPr>
              <a:t> (2017</a:t>
            </a:r>
            <a:r>
              <a:rPr lang="en-US" sz="1000" dirty="0" smtClean="0">
                <a:solidFill>
                  <a:srgbClr val="FFFFFF"/>
                </a:solidFill>
                <a:latin typeface="Arial" panose="020B0604020202020204" pitchFamily="34" charset="0"/>
              </a:rPr>
              <a:t>)</a:t>
            </a:r>
            <a:endParaRPr lang="en-US" sz="1000" dirty="0">
              <a:solidFill>
                <a:srgbClr val="FFFFFF"/>
              </a:solidFill>
            </a:endParaRPr>
          </a:p>
        </p:txBody>
      </p:sp>
      <p:sp>
        <p:nvSpPr>
          <p:cNvPr id="5" name="TextBox 4"/>
          <p:cNvSpPr txBox="1"/>
          <p:nvPr/>
        </p:nvSpPr>
        <p:spPr>
          <a:xfrm>
            <a:off x="5454228" y="4052992"/>
            <a:ext cx="1571498" cy="923330"/>
          </a:xfrm>
          <a:prstGeom prst="rect">
            <a:avLst/>
          </a:prstGeom>
          <a:noFill/>
        </p:spPr>
        <p:txBody>
          <a:bodyPr wrap="square" rtlCol="0">
            <a:spAutoFit/>
          </a:bodyPr>
          <a:lstStyle/>
          <a:p>
            <a:r>
              <a:rPr lang="en-US" dirty="0" smtClean="0"/>
              <a:t>Strong Redistribution</a:t>
            </a:r>
          </a:p>
          <a:p>
            <a:endParaRPr lang="en-US" dirty="0"/>
          </a:p>
        </p:txBody>
      </p:sp>
      <p:sp>
        <p:nvSpPr>
          <p:cNvPr id="9" name="TextBox 8"/>
          <p:cNvSpPr txBox="1"/>
          <p:nvPr/>
        </p:nvSpPr>
        <p:spPr>
          <a:xfrm>
            <a:off x="5248637" y="2461297"/>
            <a:ext cx="1701832" cy="646331"/>
          </a:xfrm>
          <a:prstGeom prst="rect">
            <a:avLst/>
          </a:prstGeom>
          <a:noFill/>
        </p:spPr>
        <p:txBody>
          <a:bodyPr wrap="square" rtlCol="0">
            <a:spAutoFit/>
          </a:bodyPr>
          <a:lstStyle/>
          <a:p>
            <a:r>
              <a:rPr lang="en-US" dirty="0" smtClean="0"/>
              <a:t>Interaction with </a:t>
            </a:r>
            <a:r>
              <a:rPr lang="en-US" dirty="0" err="1" smtClean="0"/>
              <a:t>heliosphere</a:t>
            </a:r>
            <a:endParaRPr lang="en-US" dirty="0"/>
          </a:p>
        </p:txBody>
      </p:sp>
      <p:sp>
        <p:nvSpPr>
          <p:cNvPr id="11" name="Rectangle 10"/>
          <p:cNvSpPr/>
          <p:nvPr/>
        </p:nvSpPr>
        <p:spPr>
          <a:xfrm>
            <a:off x="1524" y="6521221"/>
            <a:ext cx="12188952" cy="369332"/>
          </a:xfrm>
          <a:prstGeom prst="rect">
            <a:avLst/>
          </a:prstGeom>
          <a:solidFill>
            <a:schemeClr val="bg1">
              <a:lumMod val="75000"/>
              <a:lumOff val="25000"/>
            </a:schemeClr>
          </a:solidFill>
        </p:spPr>
        <p:txBody>
          <a:bodyPr wrap="square" anchor="ctr">
            <a:spAutoFit/>
          </a:bodyPr>
          <a:lstStyle/>
          <a:p>
            <a:pPr algn="ctr"/>
            <a:r>
              <a:rPr lang="en-US" dirty="0" smtClean="0"/>
              <a:t>                                                                                       Vanessa L</a:t>
            </a:r>
            <a:r>
              <a:rPr lang="es-CR" dirty="0" smtClean="0"/>
              <a:t>ópez-Barquero                                                                   CRA2017</a:t>
            </a:r>
            <a:endParaRPr lang="en-US" dirty="0"/>
          </a:p>
        </p:txBody>
      </p:sp>
      <p:sp>
        <p:nvSpPr>
          <p:cNvPr id="10" name="Slide Number Placeholder 9"/>
          <p:cNvSpPr>
            <a:spLocks noGrp="1"/>
          </p:cNvSpPr>
          <p:nvPr>
            <p:ph type="sldNum" sz="quarter" idx="12"/>
          </p:nvPr>
        </p:nvSpPr>
        <p:spPr>
          <a:xfrm>
            <a:off x="11173817" y="6360431"/>
            <a:ext cx="507568" cy="365125"/>
          </a:xfrm>
        </p:spPr>
        <p:txBody>
          <a:bodyPr/>
          <a:lstStyle/>
          <a:p>
            <a:fld id="{41131437-511D-4973-AB9D-6AB7E373C59E}" type="slidenum">
              <a:rPr lang="en-US" smtClean="0"/>
              <a:pPr/>
              <a:t>26</a:t>
            </a:fld>
            <a:endParaRPr lang="en-US" dirty="0"/>
          </a:p>
        </p:txBody>
      </p:sp>
    </p:spTree>
    <p:extLst>
      <p:ext uri="{BB962C8B-B14F-4D97-AF65-F5344CB8AC3E}">
        <p14:creationId xmlns:p14="http://schemas.microsoft.com/office/powerpoint/2010/main" val="795055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9320" y="365125"/>
            <a:ext cx="10515600" cy="1325563"/>
          </a:xfrm>
        </p:spPr>
        <p:txBody>
          <a:bodyPr/>
          <a:lstStyle/>
          <a:p>
            <a:r>
              <a:rPr lang="en-US" dirty="0" smtClean="0"/>
              <a:t>Angular Power Spectrum</a:t>
            </a:r>
            <a:endParaRPr lang="en-US" dirty="0"/>
          </a:p>
        </p:txBody>
      </p:sp>
      <p:pic>
        <p:nvPicPr>
          <p:cNvPr id="3" name="Picture 2"/>
          <p:cNvPicPr>
            <a:picLocks noChangeAspect="1"/>
          </p:cNvPicPr>
          <p:nvPr/>
        </p:nvPicPr>
        <p:blipFill>
          <a:blip r:embed="rId2"/>
          <a:stretch>
            <a:fillRect/>
          </a:stretch>
        </p:blipFill>
        <p:spPr>
          <a:xfrm>
            <a:off x="1034218" y="1629413"/>
            <a:ext cx="9134119" cy="3599174"/>
          </a:xfrm>
          <a:prstGeom prst="rect">
            <a:avLst/>
          </a:prstGeom>
        </p:spPr>
      </p:pic>
      <p:sp>
        <p:nvSpPr>
          <p:cNvPr id="8" name="Rectangle 7"/>
          <p:cNvSpPr/>
          <p:nvPr/>
        </p:nvSpPr>
        <p:spPr>
          <a:xfrm>
            <a:off x="0" y="0"/>
            <a:ext cx="12192000" cy="369332"/>
          </a:xfrm>
          <a:prstGeom prst="rect">
            <a:avLst/>
          </a:prstGeom>
          <a:solidFill>
            <a:schemeClr val="bg1">
              <a:lumMod val="75000"/>
              <a:lumOff val="25000"/>
            </a:schemeClr>
          </a:solidFill>
        </p:spPr>
        <p:txBody>
          <a:bodyPr wrap="square">
            <a:spAutoFit/>
          </a:bodyPr>
          <a:lstStyle/>
          <a:p>
            <a:pPr algn="ctr"/>
            <a:r>
              <a:rPr lang="en-US" dirty="0" err="1"/>
              <a:t>TeV</a:t>
            </a:r>
            <a:r>
              <a:rPr lang="en-US" dirty="0"/>
              <a:t> Cosmic Ray Anisotropy from </a:t>
            </a:r>
            <a:r>
              <a:rPr lang="en-US" dirty="0" smtClean="0"/>
              <a:t>Heliospheric Magnetic </a:t>
            </a:r>
            <a:r>
              <a:rPr lang="en-US" dirty="0"/>
              <a:t>Field‏</a:t>
            </a:r>
          </a:p>
        </p:txBody>
      </p:sp>
      <p:sp>
        <p:nvSpPr>
          <p:cNvPr id="9" name="Rectangle 8"/>
          <p:cNvSpPr/>
          <p:nvPr/>
        </p:nvSpPr>
        <p:spPr>
          <a:xfrm>
            <a:off x="0" y="6521221"/>
            <a:ext cx="12188952" cy="369332"/>
          </a:xfrm>
          <a:prstGeom prst="rect">
            <a:avLst/>
          </a:prstGeom>
          <a:solidFill>
            <a:schemeClr val="bg1">
              <a:lumMod val="75000"/>
              <a:lumOff val="25000"/>
            </a:schemeClr>
          </a:solidFill>
        </p:spPr>
        <p:txBody>
          <a:bodyPr wrap="square" anchor="ctr">
            <a:spAutoFit/>
          </a:bodyPr>
          <a:lstStyle/>
          <a:p>
            <a:r>
              <a:rPr lang="en-US" dirty="0" smtClean="0"/>
              <a:t>                                                                                       Vanessa L</a:t>
            </a:r>
            <a:r>
              <a:rPr lang="es-CR" dirty="0" smtClean="0"/>
              <a:t>ópez-Barquero                                                                               MMFW2017</a:t>
            </a:r>
            <a:endParaRPr lang="en-US" dirty="0"/>
          </a:p>
        </p:txBody>
      </p:sp>
      <p:sp>
        <p:nvSpPr>
          <p:cNvPr id="10" name="Rectangle 9"/>
          <p:cNvSpPr/>
          <p:nvPr/>
        </p:nvSpPr>
        <p:spPr>
          <a:xfrm>
            <a:off x="8033657" y="5322109"/>
            <a:ext cx="2126834" cy="246221"/>
          </a:xfrm>
          <a:prstGeom prst="rect">
            <a:avLst/>
          </a:prstGeom>
        </p:spPr>
        <p:txBody>
          <a:bodyPr wrap="square">
            <a:spAutoFit/>
          </a:bodyPr>
          <a:lstStyle/>
          <a:p>
            <a:r>
              <a:rPr lang="en-US" sz="1000" dirty="0" err="1" smtClean="0">
                <a:solidFill>
                  <a:srgbClr val="FFFFFF"/>
                </a:solidFill>
                <a:latin typeface="Arial" panose="020B0604020202020204" pitchFamily="34" charset="0"/>
              </a:rPr>
              <a:t>López-Barquero</a:t>
            </a:r>
            <a:r>
              <a:rPr lang="en-US" sz="1000" dirty="0" smtClean="0">
                <a:solidFill>
                  <a:srgbClr val="FFFFFF"/>
                </a:solidFill>
                <a:latin typeface="Arial" panose="020B0604020202020204" pitchFamily="34" charset="0"/>
              </a:rPr>
              <a:t> </a:t>
            </a:r>
            <a:r>
              <a:rPr lang="en-US" sz="1000" dirty="0" smtClean="0">
                <a:solidFill>
                  <a:srgbClr val="FFFFFF"/>
                </a:solidFill>
                <a:latin typeface="Arial" panose="020B0604020202020204" pitchFamily="34" charset="0"/>
              </a:rPr>
              <a:t>et al</a:t>
            </a:r>
            <a:r>
              <a:rPr lang="en-US" sz="1000" dirty="0" smtClean="0">
                <a:solidFill>
                  <a:srgbClr val="FFFFFF"/>
                </a:solidFill>
                <a:latin typeface="Arial" panose="020B0604020202020204" pitchFamily="34" charset="0"/>
              </a:rPr>
              <a:t>. </a:t>
            </a:r>
            <a:r>
              <a:rPr lang="en-US" sz="1000" i="1" dirty="0" err="1" smtClean="0">
                <a:solidFill>
                  <a:srgbClr val="FFFFFF"/>
                </a:solidFill>
                <a:latin typeface="Arial" panose="020B0604020202020204" pitchFamily="34" charset="0"/>
              </a:rPr>
              <a:t>ApJ</a:t>
            </a:r>
            <a:r>
              <a:rPr lang="en-US" sz="1000" dirty="0" smtClean="0">
                <a:solidFill>
                  <a:srgbClr val="FFFFFF"/>
                </a:solidFill>
                <a:latin typeface="Arial" panose="020B0604020202020204" pitchFamily="34" charset="0"/>
              </a:rPr>
              <a:t> </a:t>
            </a:r>
            <a:r>
              <a:rPr lang="en-US" sz="1000" dirty="0" smtClean="0">
                <a:solidFill>
                  <a:srgbClr val="FFFFFF"/>
                </a:solidFill>
                <a:latin typeface="Arial" panose="020B0604020202020204" pitchFamily="34" charset="0"/>
              </a:rPr>
              <a:t>(2017)</a:t>
            </a:r>
            <a:endParaRPr lang="en-US" sz="1000" dirty="0">
              <a:solidFill>
                <a:srgbClr val="FFFFFF"/>
              </a:solidFill>
            </a:endParaRPr>
          </a:p>
        </p:txBody>
      </p:sp>
      <p:sp>
        <p:nvSpPr>
          <p:cNvPr id="7" name="Rectangle 6"/>
          <p:cNvSpPr/>
          <p:nvPr/>
        </p:nvSpPr>
        <p:spPr>
          <a:xfrm>
            <a:off x="1524" y="6521221"/>
            <a:ext cx="12188952" cy="369332"/>
          </a:xfrm>
          <a:prstGeom prst="rect">
            <a:avLst/>
          </a:prstGeom>
          <a:solidFill>
            <a:schemeClr val="bg1">
              <a:lumMod val="75000"/>
              <a:lumOff val="25000"/>
            </a:schemeClr>
          </a:solidFill>
        </p:spPr>
        <p:txBody>
          <a:bodyPr wrap="square" anchor="ctr">
            <a:spAutoFit/>
          </a:bodyPr>
          <a:lstStyle/>
          <a:p>
            <a:pPr algn="ctr"/>
            <a:r>
              <a:rPr lang="en-US" dirty="0" smtClean="0"/>
              <a:t>                                                                                       Vanessa L</a:t>
            </a:r>
            <a:r>
              <a:rPr lang="es-CR" dirty="0" smtClean="0"/>
              <a:t>ópez-Barquero                                                                   CRA2017</a:t>
            </a:r>
            <a:endParaRPr lang="en-US" dirty="0"/>
          </a:p>
        </p:txBody>
      </p:sp>
      <p:sp>
        <p:nvSpPr>
          <p:cNvPr id="4" name="Slide Number Placeholder 3"/>
          <p:cNvSpPr>
            <a:spLocks noGrp="1"/>
          </p:cNvSpPr>
          <p:nvPr>
            <p:ph type="sldNum" sz="quarter" idx="12"/>
          </p:nvPr>
        </p:nvSpPr>
        <p:spPr/>
        <p:txBody>
          <a:bodyPr/>
          <a:lstStyle/>
          <a:p>
            <a:fld id="{41131437-511D-4973-AB9D-6AB7E373C59E}" type="slidenum">
              <a:rPr lang="en-US" smtClean="0"/>
              <a:pPr/>
              <a:t>27</a:t>
            </a:fld>
            <a:endParaRPr lang="en-US"/>
          </a:p>
        </p:txBody>
      </p:sp>
    </p:spTree>
    <p:extLst>
      <p:ext uri="{BB962C8B-B14F-4D97-AF65-F5344CB8AC3E}">
        <p14:creationId xmlns:p14="http://schemas.microsoft.com/office/powerpoint/2010/main" val="16936810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Conclusions Part II</a:t>
            </a:r>
            <a:endParaRPr lang="en-US" dirty="0"/>
          </a:p>
        </p:txBody>
      </p:sp>
      <p:sp>
        <p:nvSpPr>
          <p:cNvPr id="3" name="Content Placeholder 2"/>
          <p:cNvSpPr>
            <a:spLocks noGrp="1"/>
          </p:cNvSpPr>
          <p:nvPr>
            <p:ph idx="1"/>
          </p:nvPr>
        </p:nvSpPr>
        <p:spPr>
          <a:xfrm>
            <a:off x="1120000" y="1539875"/>
            <a:ext cx="10233800" cy="4351338"/>
          </a:xfrm>
        </p:spPr>
        <p:txBody>
          <a:bodyPr/>
          <a:lstStyle/>
          <a:p>
            <a:r>
              <a:rPr lang="en-US" dirty="0"/>
              <a:t>Heliospheric effects are crucial for the </a:t>
            </a:r>
            <a:r>
              <a:rPr lang="en-US" dirty="0" smtClean="0"/>
              <a:t>arrival distribution </a:t>
            </a:r>
            <a:r>
              <a:rPr lang="en-US" dirty="0"/>
              <a:t>of 1-10TV CR at the Earth.</a:t>
            </a:r>
          </a:p>
          <a:p>
            <a:r>
              <a:rPr lang="en-US" dirty="0" smtClean="0"/>
              <a:t>Our results show anisotropy that arises from the interaction of TV CRs with the heliospheric magnetic field.</a:t>
            </a:r>
          </a:p>
          <a:p>
            <a:r>
              <a:rPr lang="en-US" dirty="0" smtClean="0"/>
              <a:t>Future work: </a:t>
            </a:r>
          </a:p>
          <a:p>
            <a:pPr lvl="1"/>
            <a:r>
              <a:rPr lang="en-US" dirty="0" smtClean="0"/>
              <a:t>Heliospheric model: Longer tail, solar cycles. </a:t>
            </a:r>
          </a:p>
          <a:p>
            <a:pPr lvl="1"/>
            <a:r>
              <a:rPr lang="en-US" dirty="0" smtClean="0"/>
              <a:t>Exact impact of instabilities present at the heliosphere.</a:t>
            </a:r>
          </a:p>
          <a:p>
            <a:pPr lvl="1"/>
            <a:endParaRPr lang="en-US" dirty="0" smtClean="0"/>
          </a:p>
        </p:txBody>
      </p:sp>
      <p:sp>
        <p:nvSpPr>
          <p:cNvPr id="4" name="Rectangle 3"/>
          <p:cNvSpPr/>
          <p:nvPr/>
        </p:nvSpPr>
        <p:spPr>
          <a:xfrm>
            <a:off x="0" y="41959"/>
            <a:ext cx="12120880" cy="369332"/>
          </a:xfrm>
          <a:prstGeom prst="rect">
            <a:avLst/>
          </a:prstGeom>
          <a:solidFill>
            <a:schemeClr val="bg1">
              <a:lumMod val="75000"/>
              <a:lumOff val="25000"/>
            </a:schemeClr>
          </a:solidFill>
        </p:spPr>
        <p:txBody>
          <a:bodyPr wrap="square">
            <a:spAutoFit/>
          </a:bodyPr>
          <a:lstStyle/>
          <a:p>
            <a:pPr algn="ctr"/>
            <a:r>
              <a:rPr lang="en-US" dirty="0" err="1"/>
              <a:t>TeV</a:t>
            </a:r>
            <a:r>
              <a:rPr lang="en-US" dirty="0"/>
              <a:t> Cosmic Ray Anisotropy from </a:t>
            </a:r>
            <a:r>
              <a:rPr lang="en-US" dirty="0" smtClean="0"/>
              <a:t>Heliospheric Magnetic </a:t>
            </a:r>
            <a:r>
              <a:rPr lang="en-US" dirty="0"/>
              <a:t>Field‏</a:t>
            </a:r>
          </a:p>
        </p:txBody>
      </p:sp>
      <p:sp>
        <p:nvSpPr>
          <p:cNvPr id="6" name="Rectangle 5"/>
          <p:cNvSpPr/>
          <p:nvPr/>
        </p:nvSpPr>
        <p:spPr>
          <a:xfrm>
            <a:off x="4495800" y="5086350"/>
            <a:ext cx="3143250" cy="1376363"/>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050790" y="5384195"/>
            <a:ext cx="2019299" cy="784830"/>
          </a:xfrm>
          <a:prstGeom prst="rect">
            <a:avLst/>
          </a:prstGeom>
          <a:noFill/>
        </p:spPr>
        <p:txBody>
          <a:bodyPr wrap="square" rtlCol="0">
            <a:spAutoFit/>
          </a:bodyPr>
          <a:lstStyle/>
          <a:p>
            <a:r>
              <a:rPr lang="en-US" sz="4500" dirty="0" smtClean="0"/>
              <a:t>Thanks</a:t>
            </a:r>
            <a:endParaRPr lang="en-US" sz="4500" dirty="0"/>
          </a:p>
        </p:txBody>
      </p:sp>
      <p:sp>
        <p:nvSpPr>
          <p:cNvPr id="8" name="Rectangle 7"/>
          <p:cNvSpPr/>
          <p:nvPr/>
        </p:nvSpPr>
        <p:spPr>
          <a:xfrm>
            <a:off x="1524" y="6521221"/>
            <a:ext cx="12188952" cy="369332"/>
          </a:xfrm>
          <a:prstGeom prst="rect">
            <a:avLst/>
          </a:prstGeom>
          <a:solidFill>
            <a:schemeClr val="bg1">
              <a:lumMod val="75000"/>
              <a:lumOff val="25000"/>
            </a:schemeClr>
          </a:solidFill>
        </p:spPr>
        <p:txBody>
          <a:bodyPr wrap="square" anchor="ctr">
            <a:spAutoFit/>
          </a:bodyPr>
          <a:lstStyle/>
          <a:p>
            <a:pPr algn="ctr"/>
            <a:r>
              <a:rPr lang="en-US" dirty="0" smtClean="0"/>
              <a:t>                                                                                       Vanessa L</a:t>
            </a:r>
            <a:r>
              <a:rPr lang="es-CR" dirty="0" smtClean="0"/>
              <a:t>ópez-Barquero                                                                   CRA2017</a:t>
            </a:r>
            <a:endParaRPr lang="en-US" dirty="0"/>
          </a:p>
        </p:txBody>
      </p:sp>
      <p:sp>
        <p:nvSpPr>
          <p:cNvPr id="9" name="Slide Number Placeholder 8"/>
          <p:cNvSpPr>
            <a:spLocks noGrp="1"/>
          </p:cNvSpPr>
          <p:nvPr>
            <p:ph type="sldNum" sz="quarter" idx="12"/>
          </p:nvPr>
        </p:nvSpPr>
        <p:spPr/>
        <p:txBody>
          <a:bodyPr/>
          <a:lstStyle/>
          <a:p>
            <a:fld id="{41131437-511D-4973-AB9D-6AB7E373C59E}" type="slidenum">
              <a:rPr lang="en-US" smtClean="0"/>
              <a:pPr/>
              <a:t>28</a:t>
            </a:fld>
            <a:endParaRPr lang="en-US"/>
          </a:p>
        </p:txBody>
      </p:sp>
    </p:spTree>
    <p:extLst>
      <p:ext uri="{BB962C8B-B14F-4D97-AF65-F5344CB8AC3E}">
        <p14:creationId xmlns:p14="http://schemas.microsoft.com/office/powerpoint/2010/main" val="20031219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41131437-511D-4973-AB9D-6AB7E373C59E}" type="slidenum">
              <a:rPr lang="en-US" smtClean="0"/>
              <a:pPr/>
              <a:t>29</a:t>
            </a:fld>
            <a:endParaRPr lang="en-US"/>
          </a:p>
        </p:txBody>
      </p:sp>
    </p:spTree>
    <p:extLst>
      <p:ext uri="{BB962C8B-B14F-4D97-AF65-F5344CB8AC3E}">
        <p14:creationId xmlns:p14="http://schemas.microsoft.com/office/powerpoint/2010/main" val="12646037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41131437-511D-4973-AB9D-6AB7E373C59E}" type="slidenum">
              <a:rPr lang="en-US" smtClean="0"/>
              <a:pPr/>
              <a:t>30</a:t>
            </a:fld>
            <a:endParaRPr lang="en-US"/>
          </a:p>
        </p:txBody>
      </p:sp>
    </p:spTree>
    <p:extLst>
      <p:ext uri="{BB962C8B-B14F-4D97-AF65-F5344CB8AC3E}">
        <p14:creationId xmlns:p14="http://schemas.microsoft.com/office/powerpoint/2010/main" val="1020178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4581" y="220791"/>
            <a:ext cx="7515225" cy="1325563"/>
          </a:xfrm>
        </p:spPr>
        <p:txBody>
          <a:bodyPr/>
          <a:lstStyle/>
          <a:p>
            <a:pPr algn="ctr"/>
            <a:r>
              <a:rPr lang="es-CR" dirty="0" err="1" smtClean="0"/>
              <a:t>Observational</a:t>
            </a:r>
            <a:r>
              <a:rPr lang="es-CR" dirty="0"/>
              <a:t> </a:t>
            </a:r>
            <a:r>
              <a:rPr lang="es-CR" dirty="0" err="1" smtClean="0"/>
              <a:t>Motivation</a:t>
            </a:r>
            <a:endParaRPr lang="en-US" dirty="0"/>
          </a:p>
        </p:txBody>
      </p:sp>
      <p:pic>
        <p:nvPicPr>
          <p:cNvPr id="4" name="Content Placeholder 3"/>
          <p:cNvPicPr>
            <a:picLocks noGrp="1" noChangeAspect="1"/>
          </p:cNvPicPr>
          <p:nvPr>
            <p:ph idx="1"/>
          </p:nvPr>
        </p:nvPicPr>
        <p:blipFill>
          <a:blip r:embed="rId3"/>
          <a:stretch>
            <a:fillRect/>
          </a:stretch>
        </p:blipFill>
        <p:spPr>
          <a:xfrm>
            <a:off x="440055" y="1416918"/>
            <a:ext cx="5692139" cy="2173848"/>
          </a:xfrm>
          <a:prstGeom prst="rect">
            <a:avLst/>
          </a:prstGeom>
        </p:spPr>
      </p:pic>
      <p:pic>
        <p:nvPicPr>
          <p:cNvPr id="5" name="Picture 4"/>
          <p:cNvPicPr>
            <a:picLocks noChangeAspect="1"/>
          </p:cNvPicPr>
          <p:nvPr/>
        </p:nvPicPr>
        <p:blipFill>
          <a:blip r:embed="rId4"/>
          <a:stretch>
            <a:fillRect/>
          </a:stretch>
        </p:blipFill>
        <p:spPr>
          <a:xfrm>
            <a:off x="440055" y="3787840"/>
            <a:ext cx="7779318" cy="2568892"/>
          </a:xfrm>
          <a:prstGeom prst="rect">
            <a:avLst/>
          </a:prstGeom>
        </p:spPr>
      </p:pic>
      <p:sp>
        <p:nvSpPr>
          <p:cNvPr id="6" name="TextBox 5"/>
          <p:cNvSpPr txBox="1"/>
          <p:nvPr/>
        </p:nvSpPr>
        <p:spPr>
          <a:xfrm>
            <a:off x="6583680" y="1409532"/>
            <a:ext cx="5737860" cy="553998"/>
          </a:xfrm>
          <a:prstGeom prst="rect">
            <a:avLst/>
          </a:prstGeom>
          <a:noFill/>
        </p:spPr>
        <p:txBody>
          <a:bodyPr wrap="square" rtlCol="0">
            <a:spAutoFit/>
          </a:bodyPr>
          <a:lstStyle/>
          <a:p>
            <a:r>
              <a:rPr lang="en-US" sz="3000" dirty="0" smtClean="0"/>
              <a:t>Cosmic Ray Anisotropy at ~10 </a:t>
            </a:r>
            <a:r>
              <a:rPr lang="en-US" sz="3000" dirty="0" err="1" smtClean="0"/>
              <a:t>TeV</a:t>
            </a:r>
            <a:endParaRPr lang="en-US" sz="3000" dirty="0"/>
          </a:p>
        </p:txBody>
      </p:sp>
      <p:grpSp>
        <p:nvGrpSpPr>
          <p:cNvPr id="14" name="Group 13"/>
          <p:cNvGrpSpPr/>
          <p:nvPr/>
        </p:nvGrpSpPr>
        <p:grpSpPr>
          <a:xfrm>
            <a:off x="8511938" y="2161595"/>
            <a:ext cx="3418286" cy="3429089"/>
            <a:chOff x="8511938" y="2161595"/>
            <a:chExt cx="3418286" cy="3429089"/>
          </a:xfrm>
        </p:grpSpPr>
        <p:grpSp>
          <p:nvGrpSpPr>
            <p:cNvPr id="12" name="Group 11"/>
            <p:cNvGrpSpPr/>
            <p:nvPr/>
          </p:nvGrpSpPr>
          <p:grpSpPr>
            <a:xfrm>
              <a:off x="8511938" y="2161595"/>
              <a:ext cx="3418286" cy="3188354"/>
              <a:chOff x="8511938" y="2161595"/>
              <a:chExt cx="3418286" cy="3188354"/>
            </a:xfrm>
          </p:grpSpPr>
          <p:sp>
            <p:nvSpPr>
              <p:cNvPr id="3" name="TextBox 2"/>
              <p:cNvSpPr txBox="1"/>
              <p:nvPr/>
            </p:nvSpPr>
            <p:spPr>
              <a:xfrm>
                <a:off x="8525448" y="2256164"/>
                <a:ext cx="3404776" cy="2462212"/>
              </a:xfrm>
              <a:prstGeom prst="rect">
                <a:avLst/>
              </a:prstGeom>
              <a:noFill/>
            </p:spPr>
            <p:txBody>
              <a:bodyPr wrap="square" rtlCol="0">
                <a:spAutoFit/>
              </a:bodyPr>
              <a:lstStyle/>
              <a:p>
                <a:r>
                  <a:rPr lang="en-US" sz="2200" dirty="0" smtClean="0"/>
                  <a:t>Possible Causes:</a:t>
                </a:r>
              </a:p>
              <a:p>
                <a:pPr marL="285750" indent="-285750">
                  <a:buFont typeface="Arial"/>
                  <a:buChar char="•"/>
                </a:pPr>
                <a:r>
                  <a:rPr lang="en-US" sz="2200" dirty="0" smtClean="0"/>
                  <a:t>Distribution of Sources.</a:t>
                </a:r>
              </a:p>
              <a:p>
                <a:endParaRPr lang="en-US" sz="2200" dirty="0"/>
              </a:p>
              <a:p>
                <a:pPr marL="285750" indent="-285750">
                  <a:buFont typeface="Arial"/>
                  <a:buChar char="•"/>
                </a:pPr>
                <a:r>
                  <a:rPr lang="en-US" sz="2200" dirty="0" smtClean="0"/>
                  <a:t>LISM</a:t>
                </a:r>
              </a:p>
              <a:p>
                <a:pPr marL="285750" indent="-285750">
                  <a:buFont typeface="Arial"/>
                  <a:buChar char="•"/>
                </a:pPr>
                <a:endParaRPr lang="en-US" sz="2200" dirty="0"/>
              </a:p>
              <a:p>
                <a:pPr marL="285750" indent="-285750">
                  <a:buFont typeface="Arial"/>
                  <a:buChar char="•"/>
                </a:pPr>
                <a:endParaRPr lang="en-US" sz="2200" dirty="0" smtClean="0"/>
              </a:p>
              <a:p>
                <a:pPr marL="285750" indent="-285750">
                  <a:buFont typeface="Arial"/>
                  <a:buChar char="•"/>
                </a:pPr>
                <a:r>
                  <a:rPr lang="en-US" sz="2200" b="1" dirty="0" smtClean="0"/>
                  <a:t>Heliosphere</a:t>
                </a:r>
              </a:p>
            </p:txBody>
          </p:sp>
          <p:sp>
            <p:nvSpPr>
              <p:cNvPr id="9" name="Rectangle 8"/>
              <p:cNvSpPr/>
              <p:nvPr/>
            </p:nvSpPr>
            <p:spPr>
              <a:xfrm>
                <a:off x="8511938" y="2161595"/>
                <a:ext cx="3229132" cy="318835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8811753" y="3768461"/>
                <a:ext cx="2886922" cy="523220"/>
              </a:xfrm>
              <a:prstGeom prst="rect">
                <a:avLst/>
              </a:prstGeom>
            </p:spPr>
            <p:txBody>
              <a:bodyPr wrap="square">
                <a:spAutoFit/>
              </a:bodyPr>
              <a:lstStyle/>
              <a:p>
                <a:r>
                  <a:rPr lang="en-US" sz="1400" dirty="0" err="1" smtClean="0">
                    <a:solidFill>
                      <a:srgbClr val="FFFFFF"/>
                    </a:solidFill>
                    <a:latin typeface="Arial" panose="020B0604020202020204" pitchFamily="34" charset="0"/>
                  </a:rPr>
                  <a:t>Giacinti</a:t>
                </a:r>
                <a:r>
                  <a:rPr lang="en-US" sz="1400" dirty="0" smtClean="0">
                    <a:solidFill>
                      <a:srgbClr val="FFFFFF"/>
                    </a:solidFill>
                    <a:latin typeface="Arial" panose="020B0604020202020204" pitchFamily="34" charset="0"/>
                  </a:rPr>
                  <a:t> &amp; </a:t>
                </a:r>
                <a:r>
                  <a:rPr lang="en-US" sz="1400" dirty="0" err="1" smtClean="0">
                    <a:solidFill>
                      <a:srgbClr val="FFFFFF"/>
                    </a:solidFill>
                    <a:latin typeface="Arial" panose="020B0604020202020204" pitchFamily="34" charset="0"/>
                  </a:rPr>
                  <a:t>Sigl</a:t>
                </a:r>
                <a:r>
                  <a:rPr lang="en-US" sz="1400" dirty="0" smtClean="0">
                    <a:solidFill>
                      <a:srgbClr val="FFFFFF"/>
                    </a:solidFill>
                    <a:latin typeface="Arial" panose="020B0604020202020204" pitchFamily="34" charset="0"/>
                  </a:rPr>
                  <a:t> (2012)</a:t>
                </a:r>
              </a:p>
              <a:p>
                <a:r>
                  <a:rPr lang="en-US" sz="1400" dirty="0" err="1" smtClean="0">
                    <a:solidFill>
                      <a:srgbClr val="FFFFFF"/>
                    </a:solidFill>
                    <a:latin typeface="Arial" panose="020B0604020202020204" pitchFamily="34" charset="0"/>
                  </a:rPr>
                  <a:t>López-Barquero</a:t>
                </a:r>
                <a:r>
                  <a:rPr lang="en-US" sz="1400" dirty="0" smtClean="0">
                    <a:solidFill>
                      <a:srgbClr val="FFFFFF"/>
                    </a:solidFill>
                    <a:latin typeface="Arial" panose="020B0604020202020204" pitchFamily="34" charset="0"/>
                  </a:rPr>
                  <a:t> et al. </a:t>
                </a:r>
                <a:r>
                  <a:rPr lang="en-US" sz="1400" i="1" dirty="0" err="1" smtClean="0">
                    <a:solidFill>
                      <a:srgbClr val="FFFFFF"/>
                    </a:solidFill>
                    <a:latin typeface="Arial" panose="020B0604020202020204" pitchFamily="34" charset="0"/>
                  </a:rPr>
                  <a:t>ApJ</a:t>
                </a:r>
                <a:r>
                  <a:rPr lang="en-US" sz="1400" i="1" dirty="0" smtClean="0">
                    <a:solidFill>
                      <a:srgbClr val="FFFFFF"/>
                    </a:solidFill>
                    <a:latin typeface="Arial" panose="020B0604020202020204" pitchFamily="34" charset="0"/>
                  </a:rPr>
                  <a:t> </a:t>
                </a:r>
                <a:r>
                  <a:rPr lang="en-US" sz="1400" dirty="0" smtClean="0">
                    <a:solidFill>
                      <a:srgbClr val="FFFFFF"/>
                    </a:solidFill>
                    <a:latin typeface="Arial" panose="020B0604020202020204" pitchFamily="34" charset="0"/>
                  </a:rPr>
                  <a:t>(2016</a:t>
                </a:r>
                <a:r>
                  <a:rPr lang="en-US" sz="1400" dirty="0" smtClean="0">
                    <a:solidFill>
                      <a:srgbClr val="FFFFFF"/>
                    </a:solidFill>
                    <a:latin typeface="Arial" panose="020B0604020202020204" pitchFamily="34" charset="0"/>
                  </a:rPr>
                  <a:t>)</a:t>
                </a:r>
                <a:endParaRPr lang="en-US" sz="1400" dirty="0">
                  <a:solidFill>
                    <a:srgbClr val="FFFFFF"/>
                  </a:solidFill>
                </a:endParaRPr>
              </a:p>
            </p:txBody>
          </p:sp>
        </p:grpSp>
        <p:sp>
          <p:nvSpPr>
            <p:cNvPr id="13" name="Rectangle 12"/>
            <p:cNvSpPr/>
            <p:nvPr/>
          </p:nvSpPr>
          <p:spPr>
            <a:xfrm>
              <a:off x="8810512" y="4852020"/>
              <a:ext cx="3009735" cy="738664"/>
            </a:xfrm>
            <a:prstGeom prst="rect">
              <a:avLst/>
            </a:prstGeom>
          </p:spPr>
          <p:txBody>
            <a:bodyPr wrap="none">
              <a:spAutoFit/>
            </a:bodyPr>
            <a:lstStyle/>
            <a:p>
              <a:r>
                <a:rPr lang="en-US" sz="1400" dirty="0">
                  <a:solidFill>
                    <a:srgbClr val="FFFFFF"/>
                  </a:solidFill>
                  <a:latin typeface="Arial" panose="020B0604020202020204" pitchFamily="34" charset="0"/>
                </a:rPr>
                <a:t>P. </a:t>
              </a:r>
              <a:r>
                <a:rPr lang="en-US" sz="1400" dirty="0" err="1">
                  <a:solidFill>
                    <a:srgbClr val="FFFFFF"/>
                  </a:solidFill>
                  <a:latin typeface="Arial" panose="020B0604020202020204" pitchFamily="34" charset="0"/>
                </a:rPr>
                <a:t>Desiati</a:t>
              </a:r>
              <a:r>
                <a:rPr lang="en-US" sz="1400" dirty="0">
                  <a:solidFill>
                    <a:srgbClr val="FFFFFF"/>
                  </a:solidFill>
                  <a:latin typeface="Arial" panose="020B0604020202020204" pitchFamily="34" charset="0"/>
                </a:rPr>
                <a:t> </a:t>
              </a:r>
              <a:r>
                <a:rPr lang="en-US" sz="1400" dirty="0" smtClean="0">
                  <a:solidFill>
                    <a:srgbClr val="FFFFFF"/>
                  </a:solidFill>
                  <a:latin typeface="Arial" panose="020B0604020202020204" pitchFamily="34" charset="0"/>
                </a:rPr>
                <a:t>&amp;</a:t>
              </a:r>
              <a:r>
                <a:rPr lang="en-US" sz="1400" dirty="0">
                  <a:solidFill>
                    <a:srgbClr val="FFFFFF"/>
                  </a:solidFill>
                  <a:latin typeface="Arial" panose="020B0604020202020204" pitchFamily="34" charset="0"/>
                </a:rPr>
                <a:t> A. </a:t>
              </a:r>
              <a:r>
                <a:rPr lang="en-US" sz="1400" dirty="0" err="1">
                  <a:solidFill>
                    <a:srgbClr val="FFFFFF"/>
                  </a:solidFill>
                  <a:latin typeface="Arial" panose="020B0604020202020204" pitchFamily="34" charset="0"/>
                </a:rPr>
                <a:t>Lazarian</a:t>
              </a:r>
              <a:r>
                <a:rPr lang="en-US" sz="1400" dirty="0">
                  <a:solidFill>
                    <a:srgbClr val="FFFFFF"/>
                  </a:solidFill>
                  <a:latin typeface="Arial" panose="020B0604020202020204" pitchFamily="34" charset="0"/>
                </a:rPr>
                <a:t>, </a:t>
              </a:r>
              <a:r>
                <a:rPr lang="en-US" sz="1400" i="1" dirty="0" err="1" smtClean="0">
                  <a:solidFill>
                    <a:srgbClr val="FFFFFF"/>
                  </a:solidFill>
                  <a:latin typeface="Arial" panose="020B0604020202020204" pitchFamily="34" charset="0"/>
                </a:rPr>
                <a:t>ApJ</a:t>
              </a:r>
              <a:r>
                <a:rPr lang="en-US" sz="1400" dirty="0">
                  <a:solidFill>
                    <a:srgbClr val="FFFFFF"/>
                  </a:solidFill>
                  <a:latin typeface="Arial" panose="020B0604020202020204" pitchFamily="34" charset="0"/>
                </a:rPr>
                <a:t> (2013</a:t>
              </a:r>
              <a:r>
                <a:rPr lang="en-US" sz="1400" dirty="0" smtClean="0">
                  <a:solidFill>
                    <a:srgbClr val="FFFFFF"/>
                  </a:solidFill>
                  <a:latin typeface="Arial" panose="020B0604020202020204" pitchFamily="34" charset="0"/>
                </a:rPr>
                <a:t>)</a:t>
              </a:r>
            </a:p>
            <a:p>
              <a:r>
                <a:rPr lang="en-US" sz="1400" dirty="0" err="1">
                  <a:solidFill>
                    <a:srgbClr val="FFFFFF"/>
                  </a:solidFill>
                  <a:latin typeface="Arial" panose="020B0604020202020204" pitchFamily="34" charset="0"/>
                </a:rPr>
                <a:t>López-Barquero</a:t>
              </a:r>
              <a:r>
                <a:rPr lang="en-US" sz="1400" dirty="0">
                  <a:solidFill>
                    <a:srgbClr val="FFFFFF"/>
                  </a:solidFill>
                  <a:latin typeface="Arial" panose="020B0604020202020204" pitchFamily="34" charset="0"/>
                </a:rPr>
                <a:t> et al</a:t>
              </a:r>
              <a:r>
                <a:rPr lang="en-US" sz="1400" dirty="0" smtClean="0">
                  <a:solidFill>
                    <a:srgbClr val="FFFFFF"/>
                  </a:solidFill>
                  <a:latin typeface="Arial" panose="020B0604020202020204" pitchFamily="34" charset="0"/>
                </a:rPr>
                <a:t>. </a:t>
              </a:r>
              <a:r>
                <a:rPr lang="en-US" sz="1400" i="1" dirty="0" err="1" smtClean="0">
                  <a:solidFill>
                    <a:srgbClr val="FFFFFF"/>
                  </a:solidFill>
                  <a:latin typeface="Arial" panose="020B0604020202020204" pitchFamily="34" charset="0"/>
                </a:rPr>
                <a:t>ApJ</a:t>
              </a:r>
              <a:r>
                <a:rPr lang="en-US" sz="1400" dirty="0" smtClean="0">
                  <a:solidFill>
                    <a:srgbClr val="FFFFFF"/>
                  </a:solidFill>
                  <a:latin typeface="Arial" panose="020B0604020202020204" pitchFamily="34" charset="0"/>
                </a:rPr>
                <a:t> </a:t>
              </a:r>
              <a:r>
                <a:rPr lang="en-US" sz="1400" dirty="0">
                  <a:solidFill>
                    <a:srgbClr val="FFFFFF"/>
                  </a:solidFill>
                  <a:latin typeface="Arial" panose="020B0604020202020204" pitchFamily="34" charset="0"/>
                </a:rPr>
                <a:t>(</a:t>
              </a:r>
              <a:r>
                <a:rPr lang="en-US" sz="1400" dirty="0" smtClean="0">
                  <a:solidFill>
                    <a:srgbClr val="FFFFFF"/>
                  </a:solidFill>
                  <a:latin typeface="Arial" panose="020B0604020202020204" pitchFamily="34" charset="0"/>
                </a:rPr>
                <a:t>2017)</a:t>
              </a:r>
              <a:endParaRPr lang="en-US" sz="1400" dirty="0">
                <a:solidFill>
                  <a:srgbClr val="FFFFFF"/>
                </a:solidFill>
              </a:endParaRPr>
            </a:p>
            <a:p>
              <a:endParaRPr lang="en-US" sz="1400" dirty="0">
                <a:solidFill>
                  <a:srgbClr val="FFFFFF"/>
                </a:solidFill>
              </a:endParaRPr>
            </a:p>
          </p:txBody>
        </p:sp>
      </p:grpSp>
      <p:sp>
        <p:nvSpPr>
          <p:cNvPr id="15" name="Rectangle 14"/>
          <p:cNvSpPr/>
          <p:nvPr/>
        </p:nvSpPr>
        <p:spPr>
          <a:xfrm>
            <a:off x="1524" y="6521221"/>
            <a:ext cx="12188952" cy="369332"/>
          </a:xfrm>
          <a:prstGeom prst="rect">
            <a:avLst/>
          </a:prstGeom>
          <a:solidFill>
            <a:schemeClr val="bg1">
              <a:lumMod val="75000"/>
              <a:lumOff val="25000"/>
            </a:schemeClr>
          </a:solidFill>
        </p:spPr>
        <p:txBody>
          <a:bodyPr wrap="square" anchor="ctr">
            <a:spAutoFit/>
          </a:bodyPr>
          <a:lstStyle/>
          <a:p>
            <a:pPr algn="ctr"/>
            <a:r>
              <a:rPr lang="en-US" dirty="0" smtClean="0"/>
              <a:t>                                                                                       Vanessa L</a:t>
            </a:r>
            <a:r>
              <a:rPr lang="es-CR" dirty="0" smtClean="0"/>
              <a:t>ópez-Barquero                                                                   CRA2017</a:t>
            </a:r>
            <a:endParaRPr lang="en-US" dirty="0"/>
          </a:p>
        </p:txBody>
      </p:sp>
      <p:sp>
        <p:nvSpPr>
          <p:cNvPr id="16" name="Rectangle 15"/>
          <p:cNvSpPr/>
          <p:nvPr/>
        </p:nvSpPr>
        <p:spPr>
          <a:xfrm>
            <a:off x="26897" y="15069"/>
            <a:ext cx="12120880" cy="369332"/>
          </a:xfrm>
          <a:prstGeom prst="rect">
            <a:avLst/>
          </a:prstGeom>
          <a:solidFill>
            <a:schemeClr val="bg1">
              <a:lumMod val="75000"/>
              <a:lumOff val="25000"/>
            </a:schemeClr>
          </a:solidFill>
        </p:spPr>
        <p:txBody>
          <a:bodyPr wrap="square">
            <a:spAutoFit/>
          </a:bodyPr>
          <a:lstStyle/>
          <a:p>
            <a:pPr algn="ctr"/>
            <a:r>
              <a:rPr lang="en-US" dirty="0" smtClean="0"/>
              <a:t>Cosmic </a:t>
            </a:r>
            <a:r>
              <a:rPr lang="en-US" dirty="0"/>
              <a:t>Ray Anisotropy from </a:t>
            </a:r>
            <a:r>
              <a:rPr lang="en-US" dirty="0" smtClean="0"/>
              <a:t>Local Turbulence and Heliospheric Effects‏</a:t>
            </a:r>
            <a:endParaRPr lang="en-US" dirty="0"/>
          </a:p>
        </p:txBody>
      </p:sp>
      <p:sp>
        <p:nvSpPr>
          <p:cNvPr id="10" name="Slide Number Placeholder 9"/>
          <p:cNvSpPr>
            <a:spLocks noGrp="1"/>
          </p:cNvSpPr>
          <p:nvPr>
            <p:ph type="sldNum" sz="quarter" idx="12"/>
          </p:nvPr>
        </p:nvSpPr>
        <p:spPr/>
        <p:txBody>
          <a:bodyPr/>
          <a:lstStyle/>
          <a:p>
            <a:fld id="{41131437-511D-4973-AB9D-6AB7E373C59E}" type="slidenum">
              <a:rPr lang="en-US" smtClean="0"/>
              <a:pPr/>
              <a:t>4</a:t>
            </a:fld>
            <a:endParaRPr lang="en-US"/>
          </a:p>
        </p:txBody>
      </p:sp>
    </p:spTree>
    <p:extLst>
      <p:ext uri="{BB962C8B-B14F-4D97-AF65-F5344CB8AC3E}">
        <p14:creationId xmlns:p14="http://schemas.microsoft.com/office/powerpoint/2010/main" val="35709200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Theoretical Framework</a:t>
            </a:r>
            <a:endParaRPr lang="en-US" dirty="0"/>
          </a:p>
        </p:txBody>
      </p:sp>
      <p:sp>
        <p:nvSpPr>
          <p:cNvPr id="3" name="Content Placeholder 2"/>
          <p:cNvSpPr>
            <a:spLocks noGrp="1"/>
          </p:cNvSpPr>
          <p:nvPr>
            <p:ph idx="1"/>
          </p:nvPr>
        </p:nvSpPr>
        <p:spPr/>
        <p:txBody>
          <a:bodyPr/>
          <a:lstStyle/>
          <a:p>
            <a:r>
              <a:rPr lang="en-US" dirty="0" err="1" smtClean="0"/>
              <a:t>Desiati</a:t>
            </a:r>
            <a:r>
              <a:rPr lang="en-US" dirty="0" smtClean="0"/>
              <a:t> &amp; Lazarian (2013)</a:t>
            </a:r>
            <a:endParaRPr lang="en-US" dirty="0"/>
          </a:p>
        </p:txBody>
      </p:sp>
      <p:sp>
        <p:nvSpPr>
          <p:cNvPr id="4" name="Rectangle 3"/>
          <p:cNvSpPr/>
          <p:nvPr/>
        </p:nvSpPr>
        <p:spPr>
          <a:xfrm>
            <a:off x="0" y="41959"/>
            <a:ext cx="12120880" cy="369332"/>
          </a:xfrm>
          <a:prstGeom prst="rect">
            <a:avLst/>
          </a:prstGeom>
          <a:solidFill>
            <a:schemeClr val="bg1">
              <a:lumMod val="75000"/>
              <a:lumOff val="25000"/>
            </a:schemeClr>
          </a:solidFill>
        </p:spPr>
        <p:txBody>
          <a:bodyPr wrap="square">
            <a:spAutoFit/>
          </a:bodyPr>
          <a:lstStyle/>
          <a:p>
            <a:pPr algn="ctr"/>
            <a:r>
              <a:rPr lang="en-US" dirty="0" err="1"/>
              <a:t>TeV</a:t>
            </a:r>
            <a:r>
              <a:rPr lang="en-US" dirty="0"/>
              <a:t> Cosmic Ray Anisotropy from </a:t>
            </a:r>
            <a:r>
              <a:rPr lang="en-US" dirty="0" smtClean="0"/>
              <a:t>Heliospheric Magnetic </a:t>
            </a:r>
            <a:r>
              <a:rPr lang="en-US" dirty="0"/>
              <a:t>Field‏</a:t>
            </a:r>
          </a:p>
        </p:txBody>
      </p:sp>
      <p:sp>
        <p:nvSpPr>
          <p:cNvPr id="6" name="Rectangle 5"/>
          <p:cNvSpPr/>
          <p:nvPr/>
        </p:nvSpPr>
        <p:spPr>
          <a:xfrm>
            <a:off x="0" y="6521221"/>
            <a:ext cx="12188952" cy="369332"/>
          </a:xfrm>
          <a:prstGeom prst="rect">
            <a:avLst/>
          </a:prstGeom>
          <a:solidFill>
            <a:schemeClr val="bg1">
              <a:lumMod val="75000"/>
              <a:lumOff val="25000"/>
            </a:schemeClr>
          </a:solidFill>
        </p:spPr>
        <p:txBody>
          <a:bodyPr wrap="square" anchor="ctr">
            <a:spAutoFit/>
          </a:bodyPr>
          <a:lstStyle/>
          <a:p>
            <a:r>
              <a:rPr lang="en-US" dirty="0" smtClean="0"/>
              <a:t>                                                                                       Vanessa L</a:t>
            </a:r>
            <a:r>
              <a:rPr lang="es-CR" dirty="0" smtClean="0"/>
              <a:t>ópez Barquero                                                                               MMFW2017</a:t>
            </a:r>
            <a:endParaRPr lang="en-US" dirty="0"/>
          </a:p>
        </p:txBody>
      </p:sp>
      <p:grpSp>
        <p:nvGrpSpPr>
          <p:cNvPr id="9" name="Group 8"/>
          <p:cNvGrpSpPr/>
          <p:nvPr/>
        </p:nvGrpSpPr>
        <p:grpSpPr>
          <a:xfrm>
            <a:off x="601615" y="2276056"/>
            <a:ext cx="4917017" cy="4057593"/>
            <a:chOff x="601615" y="2276056"/>
            <a:chExt cx="4917017" cy="4057593"/>
          </a:xfrm>
        </p:grpSpPr>
        <p:pic>
          <p:nvPicPr>
            <p:cNvPr id="5" name="Picture 4"/>
            <p:cNvPicPr>
              <a:picLocks noChangeAspect="1"/>
            </p:cNvPicPr>
            <p:nvPr/>
          </p:nvPicPr>
          <p:blipFill>
            <a:blip r:embed="rId3"/>
            <a:stretch>
              <a:fillRect/>
            </a:stretch>
          </p:blipFill>
          <p:spPr>
            <a:xfrm>
              <a:off x="601615" y="2276056"/>
              <a:ext cx="4907645" cy="4051084"/>
            </a:xfrm>
            <a:prstGeom prst="rect">
              <a:avLst/>
            </a:prstGeom>
          </p:spPr>
        </p:pic>
        <p:sp>
          <p:nvSpPr>
            <p:cNvPr id="7" name="Rectangle 6"/>
            <p:cNvSpPr/>
            <p:nvPr/>
          </p:nvSpPr>
          <p:spPr>
            <a:xfrm>
              <a:off x="2188722" y="6087428"/>
              <a:ext cx="3329910" cy="246221"/>
            </a:xfrm>
            <a:prstGeom prst="rect">
              <a:avLst/>
            </a:prstGeom>
          </p:spPr>
          <p:txBody>
            <a:bodyPr wrap="square">
              <a:spAutoFit/>
            </a:bodyPr>
            <a:lstStyle/>
            <a:p>
              <a:r>
                <a:rPr lang="en-US" sz="1000" dirty="0">
                  <a:solidFill>
                    <a:srgbClr val="4D4D4D"/>
                  </a:solidFill>
                  <a:latin typeface="Arial" panose="020B0604020202020204" pitchFamily="34" charset="0"/>
                </a:rPr>
                <a:t>P. </a:t>
              </a:r>
              <a:r>
                <a:rPr lang="en-US" sz="1000" dirty="0" err="1">
                  <a:solidFill>
                    <a:srgbClr val="4D4D4D"/>
                  </a:solidFill>
                  <a:latin typeface="Arial" panose="020B0604020202020204" pitchFamily="34" charset="0"/>
                </a:rPr>
                <a:t>Desiati</a:t>
              </a:r>
              <a:r>
                <a:rPr lang="en-US" sz="1000" dirty="0">
                  <a:solidFill>
                    <a:srgbClr val="4D4D4D"/>
                  </a:solidFill>
                  <a:latin typeface="Arial" panose="020B0604020202020204" pitchFamily="34" charset="0"/>
                </a:rPr>
                <a:t> and A. Lazarian, </a:t>
              </a:r>
              <a:r>
                <a:rPr lang="en-US" sz="1000" i="1" dirty="0" err="1">
                  <a:solidFill>
                    <a:srgbClr val="4D4D4D"/>
                  </a:solidFill>
                  <a:latin typeface="Arial" panose="020B0604020202020204" pitchFamily="34" charset="0"/>
                </a:rPr>
                <a:t>Astrophys</a:t>
              </a:r>
              <a:r>
                <a:rPr lang="en-US" sz="1000" i="1" dirty="0">
                  <a:solidFill>
                    <a:srgbClr val="4D4D4D"/>
                  </a:solidFill>
                  <a:latin typeface="Arial" panose="020B0604020202020204" pitchFamily="34" charset="0"/>
                </a:rPr>
                <a:t>. J.</a:t>
              </a:r>
              <a:r>
                <a:rPr lang="en-US" sz="1000" dirty="0">
                  <a:solidFill>
                    <a:srgbClr val="4D4D4D"/>
                  </a:solidFill>
                  <a:latin typeface="Arial" panose="020B0604020202020204" pitchFamily="34" charset="0"/>
                </a:rPr>
                <a:t> </a:t>
              </a:r>
              <a:r>
                <a:rPr lang="en-US" sz="1000" b="1" dirty="0">
                  <a:solidFill>
                    <a:srgbClr val="4D4D4D"/>
                  </a:solidFill>
                  <a:latin typeface="Arial" panose="020B0604020202020204" pitchFamily="34" charset="0"/>
                </a:rPr>
                <a:t>762</a:t>
              </a:r>
              <a:r>
                <a:rPr lang="en-US" sz="1000" dirty="0">
                  <a:solidFill>
                    <a:srgbClr val="4D4D4D"/>
                  </a:solidFill>
                  <a:latin typeface="Arial" panose="020B0604020202020204" pitchFamily="34" charset="0"/>
                </a:rPr>
                <a:t>, 44 (2013)</a:t>
              </a:r>
              <a:endParaRPr lang="en-US" sz="1000" dirty="0"/>
            </a:p>
          </p:txBody>
        </p:sp>
      </p:grpSp>
      <p:pic>
        <p:nvPicPr>
          <p:cNvPr id="13" name="Picture 12"/>
          <p:cNvPicPr>
            <a:picLocks noChangeAspect="1"/>
          </p:cNvPicPr>
          <p:nvPr/>
        </p:nvPicPr>
        <p:blipFill>
          <a:blip r:embed="rId4"/>
          <a:stretch>
            <a:fillRect/>
          </a:stretch>
        </p:blipFill>
        <p:spPr>
          <a:xfrm>
            <a:off x="5679508" y="2392680"/>
            <a:ext cx="6192677" cy="3078178"/>
          </a:xfrm>
          <a:prstGeom prst="rect">
            <a:avLst/>
          </a:prstGeom>
        </p:spPr>
      </p:pic>
      <p:sp>
        <p:nvSpPr>
          <p:cNvPr id="8" name="Slide Number Placeholder 7"/>
          <p:cNvSpPr>
            <a:spLocks noGrp="1"/>
          </p:cNvSpPr>
          <p:nvPr>
            <p:ph type="sldNum" sz="quarter" idx="12"/>
          </p:nvPr>
        </p:nvSpPr>
        <p:spPr/>
        <p:txBody>
          <a:bodyPr/>
          <a:lstStyle/>
          <a:p>
            <a:fld id="{41131437-511D-4973-AB9D-6AB7E373C59E}" type="slidenum">
              <a:rPr lang="en-US" smtClean="0"/>
              <a:pPr/>
              <a:t>31</a:t>
            </a:fld>
            <a:endParaRPr lang="en-US"/>
          </a:p>
        </p:txBody>
      </p:sp>
    </p:spTree>
    <p:extLst>
      <p:ext uri="{BB962C8B-B14F-4D97-AF65-F5344CB8AC3E}">
        <p14:creationId xmlns:p14="http://schemas.microsoft.com/office/powerpoint/2010/main" val="34161430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Heliosphere</a:t>
            </a:r>
            <a:endParaRPr lang="en-US" dirty="0"/>
          </a:p>
        </p:txBody>
      </p:sp>
      <p:pic>
        <p:nvPicPr>
          <p:cNvPr id="4" name="Content Placeholder 3"/>
          <p:cNvPicPr>
            <a:picLocks noGrp="1" noChangeAspect="1" noChangeArrowheads="1"/>
          </p:cNvPicPr>
          <p:nvPr>
            <p:ph idx="1"/>
          </p:nvPr>
        </p:nvPicPr>
        <p:blipFill>
          <a:blip r:embed="rId3" cstate="print"/>
          <a:srcRect/>
          <a:stretch>
            <a:fillRect/>
          </a:stretch>
        </p:blipFill>
        <p:spPr bwMode="auto">
          <a:xfrm>
            <a:off x="0" y="1690688"/>
            <a:ext cx="4572220" cy="2847246"/>
          </a:xfrm>
          <a:prstGeom prst="rect">
            <a:avLst/>
          </a:prstGeom>
          <a:noFill/>
          <a:ln w="9525">
            <a:noFill/>
            <a:miter lim="800000"/>
            <a:headEnd/>
            <a:tailEnd/>
          </a:ln>
        </p:spPr>
      </p:pic>
      <p:pic>
        <p:nvPicPr>
          <p:cNvPr id="5" name="Picture 4"/>
          <p:cNvPicPr>
            <a:picLocks noChangeAspect="1" noChangeArrowheads="1"/>
          </p:cNvPicPr>
          <p:nvPr/>
        </p:nvPicPr>
        <p:blipFill>
          <a:blip r:embed="rId4" cstate="print"/>
          <a:srcRect/>
          <a:stretch>
            <a:fillRect/>
          </a:stretch>
        </p:blipFill>
        <p:spPr bwMode="auto">
          <a:xfrm>
            <a:off x="4572220" y="1690688"/>
            <a:ext cx="3202752" cy="2847246"/>
          </a:xfrm>
          <a:prstGeom prst="rect">
            <a:avLst/>
          </a:prstGeom>
          <a:noFill/>
          <a:ln w="9525">
            <a:noFill/>
            <a:miter lim="800000"/>
            <a:headEnd/>
            <a:tailEnd/>
          </a:ln>
        </p:spPr>
      </p:pic>
      <p:pic>
        <p:nvPicPr>
          <p:cNvPr id="7" name="Picture 2"/>
          <p:cNvPicPr>
            <a:picLocks noChangeAspect="1" noChangeArrowheads="1"/>
          </p:cNvPicPr>
          <p:nvPr/>
        </p:nvPicPr>
        <p:blipFill>
          <a:blip r:embed="rId5" cstate="print"/>
          <a:srcRect/>
          <a:stretch>
            <a:fillRect/>
          </a:stretch>
        </p:blipFill>
        <p:spPr bwMode="auto">
          <a:xfrm>
            <a:off x="7774971" y="1690688"/>
            <a:ext cx="4409921" cy="2847246"/>
          </a:xfrm>
          <a:prstGeom prst="rect">
            <a:avLst/>
          </a:prstGeom>
          <a:noFill/>
          <a:ln w="9525">
            <a:noFill/>
            <a:miter lim="800000"/>
            <a:headEnd/>
            <a:tailEnd/>
          </a:ln>
        </p:spPr>
      </p:pic>
      <p:sp>
        <p:nvSpPr>
          <p:cNvPr id="8" name="Rectangle 7"/>
          <p:cNvSpPr/>
          <p:nvPr/>
        </p:nvSpPr>
        <p:spPr>
          <a:xfrm>
            <a:off x="0" y="41959"/>
            <a:ext cx="12120880" cy="369332"/>
          </a:xfrm>
          <a:prstGeom prst="rect">
            <a:avLst/>
          </a:prstGeom>
          <a:solidFill>
            <a:schemeClr val="bg1">
              <a:lumMod val="75000"/>
              <a:lumOff val="25000"/>
            </a:schemeClr>
          </a:solidFill>
        </p:spPr>
        <p:txBody>
          <a:bodyPr wrap="square">
            <a:spAutoFit/>
          </a:bodyPr>
          <a:lstStyle/>
          <a:p>
            <a:pPr algn="ctr"/>
            <a:r>
              <a:rPr lang="en-US" dirty="0" err="1"/>
              <a:t>TeV</a:t>
            </a:r>
            <a:r>
              <a:rPr lang="en-US" dirty="0"/>
              <a:t> Cosmic Ray Anisotropy from </a:t>
            </a:r>
            <a:r>
              <a:rPr lang="en-US" dirty="0" smtClean="0"/>
              <a:t>Heliospheric Magnetic </a:t>
            </a:r>
            <a:r>
              <a:rPr lang="en-US" dirty="0"/>
              <a:t>Field‏</a:t>
            </a:r>
          </a:p>
        </p:txBody>
      </p:sp>
      <p:sp>
        <p:nvSpPr>
          <p:cNvPr id="9" name="Rectangle 8"/>
          <p:cNvSpPr/>
          <p:nvPr/>
        </p:nvSpPr>
        <p:spPr>
          <a:xfrm>
            <a:off x="0" y="6521221"/>
            <a:ext cx="12188952" cy="369332"/>
          </a:xfrm>
          <a:prstGeom prst="rect">
            <a:avLst/>
          </a:prstGeom>
          <a:solidFill>
            <a:schemeClr val="bg1">
              <a:lumMod val="75000"/>
              <a:lumOff val="25000"/>
            </a:schemeClr>
          </a:solidFill>
        </p:spPr>
        <p:txBody>
          <a:bodyPr wrap="square" anchor="ctr">
            <a:spAutoFit/>
          </a:bodyPr>
          <a:lstStyle/>
          <a:p>
            <a:r>
              <a:rPr lang="en-US" dirty="0" smtClean="0"/>
              <a:t>                                                                                       Vanessa L</a:t>
            </a:r>
            <a:r>
              <a:rPr lang="es-CR" dirty="0" smtClean="0"/>
              <a:t>ópez Barquero                                                                               MMFW2017</a:t>
            </a:r>
            <a:endParaRPr lang="en-US" dirty="0"/>
          </a:p>
        </p:txBody>
      </p:sp>
      <p:sp>
        <p:nvSpPr>
          <p:cNvPr id="3" name="Rectangle 2"/>
          <p:cNvSpPr/>
          <p:nvPr/>
        </p:nvSpPr>
        <p:spPr>
          <a:xfrm>
            <a:off x="627469" y="4911209"/>
            <a:ext cx="4309193" cy="1754326"/>
          </a:xfrm>
          <a:prstGeom prst="rect">
            <a:avLst/>
          </a:prstGeom>
        </p:spPr>
        <p:txBody>
          <a:bodyPr wrap="none">
            <a:spAutoFit/>
          </a:bodyPr>
          <a:lstStyle/>
          <a:p>
            <a:pPr marL="285750" indent="-285750">
              <a:buFont typeface="Arial" panose="020B0604020202020204" pitchFamily="34" charset="0"/>
              <a:buChar char="•"/>
            </a:pPr>
            <a:r>
              <a:rPr lang="en-US" dirty="0" smtClean="0"/>
              <a:t>State-of-the-art </a:t>
            </a:r>
            <a:r>
              <a:rPr lang="en-US" dirty="0" err="1" smtClean="0"/>
              <a:t>heliosphere</a:t>
            </a:r>
            <a:r>
              <a:rPr lang="en-US" dirty="0" smtClean="0"/>
              <a:t> simulations</a:t>
            </a:r>
          </a:p>
          <a:p>
            <a:pPr marL="285750" indent="-285750">
              <a:buFont typeface="Arial" panose="020B0604020202020204" pitchFamily="34" charset="0"/>
              <a:buChar char="•"/>
            </a:pPr>
            <a:r>
              <a:rPr lang="en-US" dirty="0" smtClean="0"/>
              <a:t>Computational </a:t>
            </a:r>
            <a:r>
              <a:rPr lang="en-US" dirty="0"/>
              <a:t>region is 6000</a:t>
            </a:r>
            <a:r>
              <a:rPr lang="en-US" baseline="30000" dirty="0"/>
              <a:t>3</a:t>
            </a:r>
            <a:r>
              <a:rPr lang="en-US" dirty="0"/>
              <a:t> AU </a:t>
            </a:r>
            <a:endParaRPr lang="en-US" dirty="0" smtClean="0"/>
          </a:p>
          <a:p>
            <a:pPr marL="285750" indent="-285750">
              <a:buFont typeface="Arial" panose="020B0604020202020204" pitchFamily="34" charset="0"/>
              <a:buChar char="•"/>
            </a:pPr>
            <a:r>
              <a:rPr lang="en-US" dirty="0" smtClean="0"/>
              <a:t>Tail </a:t>
            </a:r>
            <a:r>
              <a:rPr lang="en-US" dirty="0"/>
              <a:t>size is 5000 </a:t>
            </a:r>
            <a:r>
              <a:rPr lang="en-US" dirty="0" smtClean="0"/>
              <a:t>AU</a:t>
            </a:r>
          </a:p>
          <a:p>
            <a:pPr marL="285750" indent="-285750">
              <a:buFont typeface="Arial" panose="020B0604020202020204" pitchFamily="34" charset="0"/>
              <a:buChar char="•"/>
            </a:pPr>
            <a:endParaRPr lang="en-US" dirty="0" smtClean="0"/>
          </a:p>
          <a:p>
            <a:endParaRPr lang="en-US" dirty="0" smtClean="0"/>
          </a:p>
          <a:p>
            <a:endParaRPr lang="en-US" dirty="0"/>
          </a:p>
        </p:txBody>
      </p:sp>
      <p:sp>
        <p:nvSpPr>
          <p:cNvPr id="10" name="TextBox 9"/>
          <p:cNvSpPr txBox="1"/>
          <p:nvPr/>
        </p:nvSpPr>
        <p:spPr>
          <a:xfrm>
            <a:off x="7774971" y="1280916"/>
            <a:ext cx="4064604" cy="369332"/>
          </a:xfrm>
          <a:prstGeom prst="rect">
            <a:avLst/>
          </a:prstGeom>
          <a:noFill/>
        </p:spPr>
        <p:txBody>
          <a:bodyPr wrap="square" rtlCol="0">
            <a:spAutoFit/>
          </a:bodyPr>
          <a:lstStyle/>
          <a:p>
            <a:r>
              <a:rPr lang="en-US" dirty="0" err="1" smtClean="0"/>
              <a:t>Borovikov</a:t>
            </a:r>
            <a:r>
              <a:rPr lang="en-US" dirty="0" smtClean="0"/>
              <a:t>, </a:t>
            </a:r>
            <a:r>
              <a:rPr lang="en-US" dirty="0" err="1" smtClean="0"/>
              <a:t>Pogorelov</a:t>
            </a:r>
            <a:r>
              <a:rPr lang="en-US" dirty="0" smtClean="0"/>
              <a:t>, </a:t>
            </a:r>
            <a:r>
              <a:rPr lang="en-US" dirty="0" err="1" smtClean="0"/>
              <a:t>Heerikhuisen</a:t>
            </a:r>
            <a:r>
              <a:rPr lang="en-US" dirty="0" smtClean="0"/>
              <a:t> 2013</a:t>
            </a:r>
            <a:endParaRPr lang="en-US" dirty="0"/>
          </a:p>
        </p:txBody>
      </p:sp>
      <p:sp>
        <p:nvSpPr>
          <p:cNvPr id="6" name="Slide Number Placeholder 5"/>
          <p:cNvSpPr>
            <a:spLocks noGrp="1"/>
          </p:cNvSpPr>
          <p:nvPr>
            <p:ph type="sldNum" sz="quarter" idx="12"/>
          </p:nvPr>
        </p:nvSpPr>
        <p:spPr/>
        <p:txBody>
          <a:bodyPr/>
          <a:lstStyle/>
          <a:p>
            <a:fld id="{41131437-511D-4973-AB9D-6AB7E373C59E}" type="slidenum">
              <a:rPr lang="en-US" smtClean="0"/>
              <a:pPr/>
              <a:t>32</a:t>
            </a:fld>
            <a:endParaRPr lang="en-US"/>
          </a:p>
        </p:txBody>
      </p:sp>
    </p:spTree>
    <p:extLst>
      <p:ext uri="{BB962C8B-B14F-4D97-AF65-F5344CB8AC3E}">
        <p14:creationId xmlns:p14="http://schemas.microsoft.com/office/powerpoint/2010/main" val="29985083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Angular Power Spectrum</a:t>
            </a:r>
            <a:endParaRPr lang="en-US" dirty="0"/>
          </a:p>
        </p:txBody>
      </p:sp>
      <p:pic>
        <p:nvPicPr>
          <p:cNvPr id="6" name="Picture 5"/>
          <p:cNvPicPr>
            <a:picLocks noChangeAspect="1"/>
          </p:cNvPicPr>
          <p:nvPr/>
        </p:nvPicPr>
        <p:blipFill>
          <a:blip r:embed="rId2"/>
          <a:stretch>
            <a:fillRect/>
          </a:stretch>
        </p:blipFill>
        <p:spPr>
          <a:xfrm>
            <a:off x="1016000" y="1536700"/>
            <a:ext cx="10160000" cy="3771900"/>
          </a:xfrm>
          <a:prstGeom prst="rect">
            <a:avLst/>
          </a:prstGeom>
        </p:spPr>
      </p:pic>
      <p:sp>
        <p:nvSpPr>
          <p:cNvPr id="7" name="TextBox 6"/>
          <p:cNvSpPr txBox="1"/>
          <p:nvPr/>
        </p:nvSpPr>
        <p:spPr>
          <a:xfrm>
            <a:off x="1047750" y="5540375"/>
            <a:ext cx="5778500" cy="369332"/>
          </a:xfrm>
          <a:prstGeom prst="rect">
            <a:avLst/>
          </a:prstGeom>
          <a:noFill/>
        </p:spPr>
        <p:txBody>
          <a:bodyPr wrap="square" rtlCol="0">
            <a:spAutoFit/>
          </a:bodyPr>
          <a:lstStyle/>
          <a:p>
            <a:r>
              <a:rPr lang="en-US" dirty="0" smtClean="0"/>
              <a:t>Helium 1 </a:t>
            </a:r>
            <a:r>
              <a:rPr lang="en-US" dirty="0" err="1" smtClean="0"/>
              <a:t>TeV</a:t>
            </a:r>
            <a:r>
              <a:rPr lang="en-US" dirty="0" smtClean="0"/>
              <a:t> and He 10TeV</a:t>
            </a:r>
            <a:endParaRPr lang="en-US" dirty="0"/>
          </a:p>
        </p:txBody>
      </p:sp>
      <p:sp>
        <p:nvSpPr>
          <p:cNvPr id="3" name="Slide Number Placeholder 2"/>
          <p:cNvSpPr>
            <a:spLocks noGrp="1"/>
          </p:cNvSpPr>
          <p:nvPr>
            <p:ph type="sldNum" sz="quarter" idx="12"/>
          </p:nvPr>
        </p:nvSpPr>
        <p:spPr/>
        <p:txBody>
          <a:bodyPr/>
          <a:lstStyle/>
          <a:p>
            <a:fld id="{41131437-511D-4973-AB9D-6AB7E373C59E}" type="slidenum">
              <a:rPr lang="en-US" smtClean="0"/>
              <a:pPr/>
              <a:t>33</a:t>
            </a:fld>
            <a:endParaRPr lang="en-US"/>
          </a:p>
        </p:txBody>
      </p:sp>
    </p:spTree>
    <p:extLst>
      <p:ext uri="{BB962C8B-B14F-4D97-AF65-F5344CB8AC3E}">
        <p14:creationId xmlns:p14="http://schemas.microsoft.com/office/powerpoint/2010/main" val="15117839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possible method</a:t>
            </a:r>
            <a:endParaRPr lang="en-US" dirty="0"/>
          </a:p>
        </p:txBody>
      </p:sp>
      <p:sp>
        <p:nvSpPr>
          <p:cNvPr id="3" name="Content Placeholder 2"/>
          <p:cNvSpPr>
            <a:spLocks noGrp="1"/>
          </p:cNvSpPr>
          <p:nvPr>
            <p:ph idx="1"/>
          </p:nvPr>
        </p:nvSpPr>
        <p:spPr/>
        <p:txBody>
          <a:bodyPr>
            <a:normAutofit/>
          </a:bodyPr>
          <a:lstStyle/>
          <a:p>
            <a:r>
              <a:rPr lang="en-US" sz="3200" dirty="0" smtClean="0"/>
              <a:t>Backtracking</a:t>
            </a:r>
          </a:p>
          <a:p>
            <a:pPr lvl="1"/>
            <a:r>
              <a:rPr lang="en-US" dirty="0" err="1" smtClean="0"/>
              <a:t>Liouville’s</a:t>
            </a:r>
            <a:r>
              <a:rPr lang="en-US" dirty="0" smtClean="0"/>
              <a:t> theorem</a:t>
            </a:r>
          </a:p>
        </p:txBody>
      </p:sp>
      <p:grpSp>
        <p:nvGrpSpPr>
          <p:cNvPr id="8" name="Group 7"/>
          <p:cNvGrpSpPr/>
          <p:nvPr/>
        </p:nvGrpSpPr>
        <p:grpSpPr>
          <a:xfrm>
            <a:off x="782003" y="2989669"/>
            <a:ext cx="10627995" cy="2977305"/>
            <a:chOff x="133350" y="2688044"/>
            <a:chExt cx="10627995" cy="2977305"/>
          </a:xfrm>
        </p:grpSpPr>
        <p:pic>
          <p:nvPicPr>
            <p:cNvPr id="9" name="Picture 8" descr="Map_radius_30.png"/>
            <p:cNvPicPr>
              <a:picLocks noChangeAspect="1"/>
            </p:cNvPicPr>
            <p:nvPr/>
          </p:nvPicPr>
          <p:blipFill>
            <a:blip r:embed="rId2" cstate="print"/>
            <a:stretch>
              <a:fillRect/>
            </a:stretch>
          </p:blipFill>
          <p:spPr>
            <a:xfrm>
              <a:off x="133350" y="2697601"/>
              <a:ext cx="4671455" cy="2967748"/>
            </a:xfrm>
            <a:prstGeom prst="rect">
              <a:avLst/>
            </a:prstGeom>
          </p:spPr>
        </p:pic>
        <p:pic>
          <p:nvPicPr>
            <p:cNvPr id="10" name="Picture 9" descr="Map_radius_5990_backtracking.png"/>
            <p:cNvPicPr>
              <a:picLocks noChangeAspect="1"/>
            </p:cNvPicPr>
            <p:nvPr/>
          </p:nvPicPr>
          <p:blipFill>
            <a:blip r:embed="rId3" cstate="print"/>
            <a:stretch>
              <a:fillRect/>
            </a:stretch>
          </p:blipFill>
          <p:spPr>
            <a:xfrm>
              <a:off x="6074847" y="2688044"/>
              <a:ext cx="4686498" cy="2977305"/>
            </a:xfrm>
            <a:prstGeom prst="rect">
              <a:avLst/>
            </a:prstGeom>
          </p:spPr>
        </p:pic>
      </p:grpSp>
      <p:sp>
        <p:nvSpPr>
          <p:cNvPr id="11" name="Right Arrow 10"/>
          <p:cNvSpPr/>
          <p:nvPr/>
        </p:nvSpPr>
        <p:spPr>
          <a:xfrm>
            <a:off x="5553075" y="3949700"/>
            <a:ext cx="1095375" cy="7429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9305925" y="3359150"/>
            <a:ext cx="447675" cy="5905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748067" y="4269065"/>
            <a:ext cx="1237693" cy="8483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41131437-511D-4973-AB9D-6AB7E373C59E}" type="slidenum">
              <a:rPr lang="en-US" smtClean="0"/>
              <a:pPr/>
              <a:t>34</a:t>
            </a:fld>
            <a:endParaRPr lang="en-US"/>
          </a:p>
        </p:txBody>
      </p:sp>
    </p:spTree>
    <p:extLst>
      <p:ext uri="{BB962C8B-B14F-4D97-AF65-F5344CB8AC3E}">
        <p14:creationId xmlns:p14="http://schemas.microsoft.com/office/powerpoint/2010/main" val="272917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Conclusions</a:t>
            </a:r>
            <a:endParaRPr lang="en-US" dirty="0"/>
          </a:p>
        </p:txBody>
      </p:sp>
      <p:sp>
        <p:nvSpPr>
          <p:cNvPr id="3" name="Content Placeholder 2"/>
          <p:cNvSpPr>
            <a:spLocks noGrp="1"/>
          </p:cNvSpPr>
          <p:nvPr>
            <p:ph idx="1"/>
          </p:nvPr>
        </p:nvSpPr>
        <p:spPr>
          <a:xfrm>
            <a:off x="1120000" y="1539875"/>
            <a:ext cx="10233800" cy="4351338"/>
          </a:xfrm>
        </p:spPr>
        <p:txBody>
          <a:bodyPr/>
          <a:lstStyle/>
          <a:p>
            <a:r>
              <a:rPr lang="en-US" dirty="0" smtClean="0"/>
              <a:t>Heliospheric effects are crucial for the arrival of 1-10TV CR at the Earth.</a:t>
            </a:r>
          </a:p>
          <a:p>
            <a:r>
              <a:rPr lang="en-US" dirty="0" smtClean="0"/>
              <a:t>Violation of the conservation of the 1</a:t>
            </a:r>
            <a:r>
              <a:rPr lang="en-US" baseline="30000" dirty="0" smtClean="0"/>
              <a:t>ST</a:t>
            </a:r>
            <a:r>
              <a:rPr lang="en-US" dirty="0" smtClean="0"/>
              <a:t> </a:t>
            </a:r>
            <a:r>
              <a:rPr lang="en-US" dirty="0"/>
              <a:t>Adiabatic </a:t>
            </a:r>
            <a:r>
              <a:rPr lang="en-US" dirty="0" smtClean="0"/>
              <a:t>invariant renders back-tracking impossible to use.</a:t>
            </a:r>
            <a:endParaRPr lang="en-US" dirty="0"/>
          </a:p>
          <a:p>
            <a:r>
              <a:rPr lang="en-US" dirty="0" smtClean="0"/>
              <a:t>Our results show anisotropy that arises from the interaction of </a:t>
            </a:r>
            <a:r>
              <a:rPr lang="en-US" dirty="0" err="1" smtClean="0"/>
              <a:t>TeV</a:t>
            </a:r>
            <a:r>
              <a:rPr lang="en-US" dirty="0" smtClean="0"/>
              <a:t> CRs with the heliospheric magnetic field.</a:t>
            </a:r>
          </a:p>
          <a:p>
            <a:r>
              <a:rPr lang="en-US" dirty="0" smtClean="0"/>
              <a:t>We need to propagate more particles (1e8) to obtain a clearer view of the distribution of CR at Earth.</a:t>
            </a:r>
            <a:endParaRPr lang="en-US" dirty="0"/>
          </a:p>
        </p:txBody>
      </p:sp>
      <p:sp>
        <p:nvSpPr>
          <p:cNvPr id="4" name="Rectangle 3"/>
          <p:cNvSpPr/>
          <p:nvPr/>
        </p:nvSpPr>
        <p:spPr>
          <a:xfrm>
            <a:off x="0" y="41959"/>
            <a:ext cx="12120880" cy="369332"/>
          </a:xfrm>
          <a:prstGeom prst="rect">
            <a:avLst/>
          </a:prstGeom>
          <a:solidFill>
            <a:schemeClr val="bg1">
              <a:lumMod val="75000"/>
              <a:lumOff val="25000"/>
            </a:schemeClr>
          </a:solidFill>
        </p:spPr>
        <p:txBody>
          <a:bodyPr wrap="square">
            <a:spAutoFit/>
          </a:bodyPr>
          <a:lstStyle/>
          <a:p>
            <a:pPr algn="ctr"/>
            <a:r>
              <a:rPr lang="en-US" dirty="0" err="1"/>
              <a:t>TeV</a:t>
            </a:r>
            <a:r>
              <a:rPr lang="en-US" dirty="0"/>
              <a:t> Cosmic Ray Anisotropy from </a:t>
            </a:r>
            <a:r>
              <a:rPr lang="en-US" dirty="0" smtClean="0"/>
              <a:t>Heliospheric Magnetic </a:t>
            </a:r>
            <a:r>
              <a:rPr lang="en-US" dirty="0"/>
              <a:t>Field‏</a:t>
            </a:r>
          </a:p>
        </p:txBody>
      </p:sp>
      <p:sp>
        <p:nvSpPr>
          <p:cNvPr id="5" name="Rectangle 4"/>
          <p:cNvSpPr/>
          <p:nvPr/>
        </p:nvSpPr>
        <p:spPr>
          <a:xfrm>
            <a:off x="0" y="6521221"/>
            <a:ext cx="12188952" cy="369332"/>
          </a:xfrm>
          <a:prstGeom prst="rect">
            <a:avLst/>
          </a:prstGeom>
          <a:solidFill>
            <a:schemeClr val="bg1">
              <a:lumMod val="75000"/>
              <a:lumOff val="25000"/>
            </a:schemeClr>
          </a:solidFill>
        </p:spPr>
        <p:txBody>
          <a:bodyPr wrap="square" anchor="ctr">
            <a:spAutoFit/>
          </a:bodyPr>
          <a:lstStyle/>
          <a:p>
            <a:r>
              <a:rPr lang="en-US" dirty="0" smtClean="0"/>
              <a:t>                                                                                       Vanessa L</a:t>
            </a:r>
            <a:r>
              <a:rPr lang="es-CR" dirty="0" smtClean="0"/>
              <a:t>ópez Barquero                                                                               MMFW2017</a:t>
            </a:r>
            <a:endParaRPr lang="en-US" dirty="0"/>
          </a:p>
        </p:txBody>
      </p:sp>
      <p:sp>
        <p:nvSpPr>
          <p:cNvPr id="6" name="Rectangle 5"/>
          <p:cNvSpPr/>
          <p:nvPr/>
        </p:nvSpPr>
        <p:spPr>
          <a:xfrm>
            <a:off x="4495800" y="5086350"/>
            <a:ext cx="3143250" cy="1376363"/>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050790" y="5384195"/>
            <a:ext cx="2019299" cy="784830"/>
          </a:xfrm>
          <a:prstGeom prst="rect">
            <a:avLst/>
          </a:prstGeom>
          <a:noFill/>
        </p:spPr>
        <p:txBody>
          <a:bodyPr wrap="square" rtlCol="0">
            <a:spAutoFit/>
          </a:bodyPr>
          <a:lstStyle/>
          <a:p>
            <a:r>
              <a:rPr lang="en-US" sz="4500" dirty="0" smtClean="0"/>
              <a:t>Thanks</a:t>
            </a:r>
            <a:endParaRPr lang="en-US" sz="4500" dirty="0"/>
          </a:p>
        </p:txBody>
      </p:sp>
      <p:sp>
        <p:nvSpPr>
          <p:cNvPr id="8" name="Slide Number Placeholder 7"/>
          <p:cNvSpPr>
            <a:spLocks noGrp="1"/>
          </p:cNvSpPr>
          <p:nvPr>
            <p:ph type="sldNum" sz="quarter" idx="12"/>
          </p:nvPr>
        </p:nvSpPr>
        <p:spPr/>
        <p:txBody>
          <a:bodyPr/>
          <a:lstStyle/>
          <a:p>
            <a:fld id="{41131437-511D-4973-AB9D-6AB7E373C59E}" type="slidenum">
              <a:rPr lang="en-US" smtClean="0"/>
              <a:pPr/>
              <a:t>35</a:t>
            </a:fld>
            <a:endParaRPr lang="en-US"/>
          </a:p>
        </p:txBody>
      </p:sp>
    </p:spTree>
    <p:extLst>
      <p:ext uri="{BB962C8B-B14F-4D97-AF65-F5344CB8AC3E}">
        <p14:creationId xmlns:p14="http://schemas.microsoft.com/office/powerpoint/2010/main" val="6400684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81000"/>
            <a:ext cx="11887200" cy="4651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p:cNvSpPr txBox="1"/>
          <p:nvPr/>
        </p:nvSpPr>
        <p:spPr>
          <a:xfrm>
            <a:off x="0" y="6553200"/>
            <a:ext cx="12192001" cy="323165"/>
          </a:xfrm>
          <a:prstGeom prst="rect">
            <a:avLst/>
          </a:prstGeom>
          <a:solidFill>
            <a:schemeClr val="tx1">
              <a:lumMod val="75000"/>
              <a:lumOff val="25000"/>
            </a:schemeClr>
          </a:solidFill>
        </p:spPr>
        <p:style>
          <a:lnRef idx="0">
            <a:schemeClr val="accent1"/>
          </a:lnRef>
          <a:fillRef idx="3">
            <a:schemeClr val="accent1"/>
          </a:fillRef>
          <a:effectRef idx="3">
            <a:schemeClr val="accent1"/>
          </a:effectRef>
          <a:fontRef idx="minor">
            <a:schemeClr val="lt1"/>
          </a:fontRef>
        </p:style>
        <p:txBody>
          <a:bodyPr>
            <a:spAutoFit/>
          </a:bodyPr>
          <a:lstStyle/>
          <a:p>
            <a:pPr algn="dist">
              <a:defRPr/>
            </a:pPr>
            <a:r>
              <a:rPr lang="en-US" sz="1500" dirty="0">
                <a:solidFill>
                  <a:schemeClr val="bg1">
                    <a:lumMod val="85000"/>
                  </a:schemeClr>
                </a:solidFill>
              </a:rPr>
              <a:t>MMFW </a:t>
            </a:r>
            <a:r>
              <a:rPr lang="en-US" sz="1500" dirty="0" smtClean="0">
                <a:solidFill>
                  <a:schemeClr val="bg1">
                    <a:lumMod val="85000"/>
                  </a:schemeClr>
                </a:solidFill>
              </a:rPr>
              <a:t>2017                                               </a:t>
            </a:r>
            <a:r>
              <a:rPr lang="en-US" sz="1500" dirty="0">
                <a:solidFill>
                  <a:schemeClr val="bg1">
                    <a:lumMod val="85000"/>
                  </a:schemeClr>
                </a:solidFill>
              </a:rPr>
              <a:t>			      Vanessa Lopez-Barquero</a:t>
            </a:r>
          </a:p>
        </p:txBody>
      </p:sp>
      <p:pic>
        <p:nvPicPr>
          <p:cNvPr id="15368" name="Picture 14"/>
          <p:cNvPicPr>
            <a:picLocks noChangeAspect="1"/>
          </p:cNvPicPr>
          <p:nvPr/>
        </p:nvPicPr>
        <p:blipFill>
          <a:blip r:embed="rId3">
            <a:extLst>
              <a:ext uri="{28A0092B-C50C-407E-A947-70E740481C1C}">
                <a14:useLocalDpi xmlns:a14="http://schemas.microsoft.com/office/drawing/2010/main" val="0"/>
              </a:ext>
            </a:extLst>
          </a:blip>
          <a:srcRect b="83025"/>
          <a:stretch>
            <a:fillRect/>
          </a:stretch>
        </p:blipFill>
        <p:spPr bwMode="auto">
          <a:xfrm>
            <a:off x="228600" y="457200"/>
            <a:ext cx="11887200" cy="788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9" name="Picture 2" descr="liouville_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40000" y="5067300"/>
            <a:ext cx="71120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41131437-511D-4973-AB9D-6AB7E373C59E}" type="slidenum">
              <a:rPr lang="en-US" smtClean="0"/>
              <a:pPr/>
              <a:t>36</a:t>
            </a:fld>
            <a:endParaRPr lang="en-US"/>
          </a:p>
        </p:txBody>
      </p:sp>
    </p:spTree>
    <p:extLst>
      <p:ext uri="{BB962C8B-B14F-4D97-AF65-F5344CB8AC3E}">
        <p14:creationId xmlns:p14="http://schemas.microsoft.com/office/powerpoint/2010/main" val="690910416"/>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p:cNvPicPr>
            <a:picLocks noChangeAspect="1"/>
          </p:cNvPicPr>
          <p:nvPr/>
        </p:nvPicPr>
        <p:blipFill>
          <a:blip r:embed="rId3">
            <a:extLst>
              <a:ext uri="{28A0092B-C50C-407E-A947-70E740481C1C}">
                <a14:useLocalDpi xmlns:a14="http://schemas.microsoft.com/office/drawing/2010/main" val="0"/>
              </a:ext>
            </a:extLst>
          </a:blip>
          <a:srcRect b="70541"/>
          <a:stretch>
            <a:fillRect/>
          </a:stretch>
        </p:blipFill>
        <p:spPr bwMode="auto">
          <a:xfrm>
            <a:off x="152400" y="381000"/>
            <a:ext cx="11887200" cy="1370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p:cNvSpPr txBox="1"/>
          <p:nvPr/>
        </p:nvSpPr>
        <p:spPr>
          <a:xfrm>
            <a:off x="0" y="6553200"/>
            <a:ext cx="12192001" cy="323165"/>
          </a:xfrm>
          <a:prstGeom prst="rect">
            <a:avLst/>
          </a:prstGeom>
          <a:solidFill>
            <a:schemeClr val="tx1">
              <a:lumMod val="75000"/>
              <a:lumOff val="25000"/>
            </a:schemeClr>
          </a:solidFill>
        </p:spPr>
        <p:style>
          <a:lnRef idx="0">
            <a:schemeClr val="accent1"/>
          </a:lnRef>
          <a:fillRef idx="3">
            <a:schemeClr val="accent1"/>
          </a:fillRef>
          <a:effectRef idx="3">
            <a:schemeClr val="accent1"/>
          </a:effectRef>
          <a:fontRef idx="minor">
            <a:schemeClr val="lt1"/>
          </a:fontRef>
        </p:style>
        <p:txBody>
          <a:bodyPr>
            <a:spAutoFit/>
          </a:bodyPr>
          <a:lstStyle/>
          <a:p>
            <a:pPr algn="dist">
              <a:defRPr/>
            </a:pPr>
            <a:r>
              <a:rPr lang="en-US" sz="1500" dirty="0">
                <a:solidFill>
                  <a:schemeClr val="bg1">
                    <a:lumMod val="85000"/>
                  </a:schemeClr>
                </a:solidFill>
              </a:rPr>
              <a:t>MMFW </a:t>
            </a:r>
            <a:r>
              <a:rPr lang="en-US" sz="1500" dirty="0" smtClean="0">
                <a:solidFill>
                  <a:schemeClr val="bg1">
                    <a:lumMod val="85000"/>
                  </a:schemeClr>
                </a:solidFill>
              </a:rPr>
              <a:t>2017                                               </a:t>
            </a:r>
            <a:r>
              <a:rPr lang="en-US" sz="1500" dirty="0">
                <a:solidFill>
                  <a:schemeClr val="bg1">
                    <a:lumMod val="85000"/>
                  </a:schemeClr>
                </a:solidFill>
              </a:rPr>
              <a:t>			      Vanessa Lopez-Barquero</a:t>
            </a:r>
          </a:p>
        </p:txBody>
      </p:sp>
      <p:pic>
        <p:nvPicPr>
          <p:cNvPr id="17416" name="Picture 14"/>
          <p:cNvPicPr>
            <a:picLocks noChangeAspect="1"/>
          </p:cNvPicPr>
          <p:nvPr/>
        </p:nvPicPr>
        <p:blipFill>
          <a:blip r:embed="rId3">
            <a:extLst>
              <a:ext uri="{28A0092B-C50C-407E-A947-70E740481C1C}">
                <a14:useLocalDpi xmlns:a14="http://schemas.microsoft.com/office/drawing/2010/main" val="0"/>
              </a:ext>
            </a:extLst>
          </a:blip>
          <a:srcRect b="83025"/>
          <a:stretch>
            <a:fillRect/>
          </a:stretch>
        </p:blipFill>
        <p:spPr bwMode="auto">
          <a:xfrm>
            <a:off x="228600" y="457200"/>
            <a:ext cx="11887200" cy="788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5"/>
          <p:cNvSpPr/>
          <p:nvPr/>
        </p:nvSpPr>
        <p:spPr>
          <a:xfrm>
            <a:off x="762000" y="1676400"/>
            <a:ext cx="10058400" cy="4419600"/>
          </a:xfrm>
          <a:prstGeom prst="rect">
            <a:avLst/>
          </a:prstGeom>
          <a:noFill/>
          <a:ln w="0">
            <a:noFill/>
          </a:ln>
        </p:spPr>
        <p:style>
          <a:lnRef idx="0">
            <a:schemeClr val="dk1"/>
          </a:lnRef>
          <a:fillRef idx="0">
            <a:srgbClr val="99CCFF"/>
          </a:fillRef>
          <a:effectRef idx="0">
            <a:schemeClr val="accent1"/>
          </a:effectRef>
          <a:fontRef idx="minor">
            <a:schemeClr val="dk1"/>
          </a:fontRef>
        </p:style>
        <p:txBody>
          <a:bodyPr lIns="90000" tIns="45000" rIns="90000" bIns="45000"/>
          <a:lstStyle/>
          <a:p>
            <a:pPr marL="457200" indent="-457200" fontAlgn="auto">
              <a:spcBef>
                <a:spcPts val="0"/>
              </a:spcBef>
              <a:spcAft>
                <a:spcPts val="0"/>
              </a:spcAft>
              <a:buFont typeface="Arial"/>
              <a:buChar char="•"/>
              <a:defRPr/>
            </a:pPr>
            <a:r>
              <a:rPr lang="en-US" sz="3200" dirty="0">
                <a:solidFill>
                  <a:srgbClr val="FFFFFF"/>
                </a:solidFill>
                <a:latin typeface="Liberation Sans" charset="0"/>
              </a:rPr>
              <a:t>Conservation of particles.</a:t>
            </a:r>
          </a:p>
          <a:p>
            <a:pPr marL="457200" indent="-457200" fontAlgn="auto">
              <a:spcBef>
                <a:spcPts val="0"/>
              </a:spcBef>
              <a:spcAft>
                <a:spcPts val="0"/>
              </a:spcAft>
              <a:buFont typeface="Arial"/>
              <a:buChar char="•"/>
              <a:defRPr/>
            </a:pPr>
            <a:r>
              <a:rPr lang="en-US" sz="3200" dirty="0">
                <a:solidFill>
                  <a:srgbClr val="FFFFFF"/>
                </a:solidFill>
                <a:latin typeface="Liberation Sans" charset="0"/>
              </a:rPr>
              <a:t>P-divergence free force</a:t>
            </a:r>
          </a:p>
          <a:p>
            <a:pPr marL="914400" lvl="1" indent="-457200" fontAlgn="auto">
              <a:spcBef>
                <a:spcPts val="0"/>
              </a:spcBef>
              <a:spcAft>
                <a:spcPts val="0"/>
              </a:spcAft>
              <a:buFont typeface="Arial"/>
              <a:buChar char="•"/>
              <a:defRPr/>
            </a:pPr>
            <a:r>
              <a:rPr lang="en-US" sz="3200" dirty="0">
                <a:solidFill>
                  <a:srgbClr val="FFFFFF"/>
                </a:solidFill>
                <a:latin typeface="Liberation Sans" charset="0"/>
              </a:rPr>
              <a:t>Magnetic Forces</a:t>
            </a:r>
          </a:p>
          <a:p>
            <a:pPr fontAlgn="auto">
              <a:spcBef>
                <a:spcPts val="0"/>
              </a:spcBef>
              <a:spcAft>
                <a:spcPts val="0"/>
              </a:spcAft>
              <a:defRPr/>
            </a:pPr>
            <a:endParaRPr lang="en-US" sz="3200" dirty="0">
              <a:solidFill>
                <a:srgbClr val="FFFFFF"/>
              </a:solidFill>
              <a:latin typeface="Liberation Sans" charset="0"/>
            </a:endParaRPr>
          </a:p>
          <a:p>
            <a:pPr marL="457200" indent="-457200" fontAlgn="auto">
              <a:spcBef>
                <a:spcPts val="0"/>
              </a:spcBef>
              <a:spcAft>
                <a:spcPts val="0"/>
              </a:spcAft>
              <a:buFont typeface="Arial"/>
              <a:buChar char="•"/>
              <a:defRPr/>
            </a:pPr>
            <a:r>
              <a:rPr lang="en-US" sz="3200" dirty="0">
                <a:solidFill>
                  <a:srgbClr val="FFFFFF"/>
                </a:solidFill>
                <a:latin typeface="Liberation Sans" charset="0"/>
              </a:rPr>
              <a:t>Conservative and differentiable forces</a:t>
            </a:r>
          </a:p>
          <a:p>
            <a:pPr marL="914400" lvl="1" indent="-457200" fontAlgn="auto">
              <a:spcBef>
                <a:spcPts val="0"/>
              </a:spcBef>
              <a:spcAft>
                <a:spcPts val="0"/>
              </a:spcAft>
              <a:buFont typeface="Arial"/>
              <a:buChar char="•"/>
              <a:defRPr/>
            </a:pPr>
            <a:r>
              <a:rPr lang="en-US" sz="3200" dirty="0">
                <a:solidFill>
                  <a:srgbClr val="FFFFFF"/>
                </a:solidFill>
                <a:latin typeface="Liberation Sans" charset="0"/>
              </a:rPr>
              <a:t>No collisions</a:t>
            </a:r>
          </a:p>
          <a:p>
            <a:pPr marL="914400" lvl="1" indent="-457200" fontAlgn="auto">
              <a:spcBef>
                <a:spcPts val="0"/>
              </a:spcBef>
              <a:spcAft>
                <a:spcPts val="0"/>
              </a:spcAft>
              <a:buFont typeface="Arial"/>
              <a:buChar char="•"/>
              <a:defRPr/>
            </a:pPr>
            <a:endParaRPr lang="en-US" sz="3200" dirty="0">
              <a:solidFill>
                <a:srgbClr val="FFFFFF"/>
              </a:solidFill>
              <a:latin typeface="Liberation Sans" charset="0"/>
            </a:endParaRPr>
          </a:p>
          <a:p>
            <a:pPr marL="457200" indent="-457200" fontAlgn="auto">
              <a:spcBef>
                <a:spcPts val="0"/>
              </a:spcBef>
              <a:spcAft>
                <a:spcPts val="0"/>
              </a:spcAft>
              <a:buFont typeface="Arial"/>
              <a:buChar char="•"/>
              <a:defRPr/>
            </a:pPr>
            <a:r>
              <a:rPr lang="en-US" sz="3200" dirty="0">
                <a:solidFill>
                  <a:srgbClr val="FFFFFF"/>
                </a:solidFill>
                <a:latin typeface="Liberation Sans" charset="0"/>
              </a:rPr>
              <a:t>Region where the magnetic field varies abruptly. </a:t>
            </a:r>
          </a:p>
          <a:p>
            <a:pPr marL="914400" lvl="1" indent="-457200" fontAlgn="auto">
              <a:spcBef>
                <a:spcPts val="0"/>
              </a:spcBef>
              <a:spcAft>
                <a:spcPts val="0"/>
              </a:spcAft>
              <a:buFont typeface="Arial"/>
              <a:buChar char="•"/>
              <a:defRPr/>
            </a:pPr>
            <a:r>
              <a:rPr lang="en-US" sz="3200" dirty="0">
                <a:solidFill>
                  <a:srgbClr val="FFFFFF"/>
                </a:solidFill>
                <a:latin typeface="Liberation Sans" charset="0"/>
              </a:rPr>
              <a:t>Adiabatic change?</a:t>
            </a:r>
          </a:p>
        </p:txBody>
      </p:sp>
      <p:pic>
        <p:nvPicPr>
          <p:cNvPr id="17418"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403475"/>
            <a:ext cx="5638800" cy="64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41131437-511D-4973-AB9D-6AB7E373C59E}" type="slidenum">
              <a:rPr lang="en-US" smtClean="0"/>
              <a:pPr/>
              <a:t>37</a:t>
            </a:fld>
            <a:endParaRPr lang="en-US"/>
          </a:p>
        </p:txBody>
      </p:sp>
    </p:spTree>
    <p:extLst>
      <p:ext uri="{BB962C8B-B14F-4D97-AF65-F5344CB8AC3E}">
        <p14:creationId xmlns:p14="http://schemas.microsoft.com/office/powerpoint/2010/main" val="893225301"/>
      </p:ext>
    </p:extLst>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5"/>
          <p:cNvSpPr/>
          <p:nvPr/>
        </p:nvSpPr>
        <p:spPr>
          <a:xfrm>
            <a:off x="792163" y="2517775"/>
            <a:ext cx="5059362" cy="2398713"/>
          </a:xfrm>
          <a:prstGeom prst="rect">
            <a:avLst/>
          </a:prstGeom>
          <a:noFill/>
          <a:ln w="0">
            <a:noFill/>
          </a:ln>
        </p:spPr>
        <p:style>
          <a:lnRef idx="0">
            <a:schemeClr val="dk1"/>
          </a:lnRef>
          <a:fillRef idx="0">
            <a:srgbClr val="99CCFF"/>
          </a:fillRef>
          <a:effectRef idx="0">
            <a:schemeClr val="accent1"/>
          </a:effectRef>
          <a:fontRef idx="minor">
            <a:schemeClr val="dk1"/>
          </a:fontRef>
        </p:style>
        <p:txBody>
          <a:bodyPr lIns="90000" tIns="45000" rIns="90000" bIns="45000"/>
          <a:lstStyle/>
          <a:p>
            <a:pPr marL="457200" indent="-457200" fontAlgn="auto">
              <a:spcBef>
                <a:spcPts val="0"/>
              </a:spcBef>
              <a:spcAft>
                <a:spcPts val="0"/>
              </a:spcAft>
              <a:buClr>
                <a:schemeClr val="tx2">
                  <a:lumMod val="60000"/>
                  <a:lumOff val="40000"/>
                </a:schemeClr>
              </a:buClr>
              <a:buSzPct val="45000"/>
              <a:buFont typeface="Wingdings" charset="2"/>
              <a:buChar char="u"/>
              <a:defRPr/>
            </a:pPr>
            <a:r>
              <a:rPr lang="en-US" sz="3200" dirty="0" smtClean="0">
                <a:solidFill>
                  <a:srgbClr val="FFFFFF"/>
                </a:solidFill>
              </a:rPr>
              <a:t>Non-Conservation </a:t>
            </a:r>
            <a:r>
              <a:rPr lang="en-US" sz="3200" dirty="0">
                <a:solidFill>
                  <a:srgbClr val="FFFFFF"/>
                </a:solidFill>
              </a:rPr>
              <a:t>of the 1</a:t>
            </a:r>
            <a:r>
              <a:rPr lang="en-US" sz="3200" baseline="58000" dirty="0">
                <a:solidFill>
                  <a:srgbClr val="FFFFFF"/>
                </a:solidFill>
              </a:rPr>
              <a:t>st</a:t>
            </a:r>
            <a:r>
              <a:rPr lang="en-US" sz="3200" dirty="0">
                <a:solidFill>
                  <a:srgbClr val="FFFFFF"/>
                </a:solidFill>
              </a:rPr>
              <a:t> Adiabatic Invariant </a:t>
            </a:r>
            <a:endParaRPr lang="en-US" sz="3200" dirty="0" smtClean="0">
              <a:solidFill>
                <a:srgbClr val="FFFFFF"/>
              </a:solidFill>
            </a:endParaRPr>
          </a:p>
          <a:p>
            <a:pPr marL="457200" indent="-457200" fontAlgn="auto">
              <a:spcBef>
                <a:spcPts val="0"/>
              </a:spcBef>
              <a:spcAft>
                <a:spcPts val="0"/>
              </a:spcAft>
              <a:buFont typeface="Arial"/>
              <a:buChar char="•"/>
              <a:defRPr/>
            </a:pPr>
            <a:r>
              <a:rPr lang="en-US" sz="3200" dirty="0" err="1" smtClean="0">
                <a:solidFill>
                  <a:srgbClr val="FFFFFF"/>
                </a:solidFill>
                <a:latin typeface="Liberation Sans" charset="0"/>
              </a:rPr>
              <a:t>Liouville’s</a:t>
            </a:r>
            <a:r>
              <a:rPr lang="en-US" sz="3200" dirty="0" smtClean="0">
                <a:solidFill>
                  <a:srgbClr val="FFFFFF"/>
                </a:solidFill>
                <a:latin typeface="Liberation Sans" charset="0"/>
              </a:rPr>
              <a:t> Theorem can not be applied</a:t>
            </a:r>
            <a:endParaRPr lang="en-US" sz="3200" dirty="0">
              <a:solidFill>
                <a:srgbClr val="FFFFFF"/>
              </a:solidFill>
              <a:latin typeface="Liberation Sans" charset="0"/>
            </a:endParaRPr>
          </a:p>
        </p:txBody>
      </p:sp>
      <p:pic>
        <p:nvPicPr>
          <p:cNvPr id="1945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2600" y="457200"/>
            <a:ext cx="11214100" cy="107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extBox 12"/>
          <p:cNvSpPr txBox="1"/>
          <p:nvPr/>
        </p:nvSpPr>
        <p:spPr>
          <a:xfrm>
            <a:off x="0" y="6553200"/>
            <a:ext cx="12192001" cy="323165"/>
          </a:xfrm>
          <a:prstGeom prst="rect">
            <a:avLst/>
          </a:prstGeom>
          <a:solidFill>
            <a:schemeClr val="tx1">
              <a:lumMod val="75000"/>
              <a:lumOff val="25000"/>
            </a:schemeClr>
          </a:solidFill>
        </p:spPr>
        <p:style>
          <a:lnRef idx="0">
            <a:schemeClr val="accent1"/>
          </a:lnRef>
          <a:fillRef idx="3">
            <a:schemeClr val="accent1"/>
          </a:fillRef>
          <a:effectRef idx="3">
            <a:schemeClr val="accent1"/>
          </a:effectRef>
          <a:fontRef idx="minor">
            <a:schemeClr val="lt1"/>
          </a:fontRef>
        </p:style>
        <p:txBody>
          <a:bodyPr>
            <a:spAutoFit/>
          </a:bodyPr>
          <a:lstStyle/>
          <a:p>
            <a:pPr algn="dist">
              <a:defRPr/>
            </a:pPr>
            <a:r>
              <a:rPr lang="en-US" sz="1500" dirty="0">
                <a:solidFill>
                  <a:schemeClr val="bg1">
                    <a:lumMod val="85000"/>
                  </a:schemeClr>
                </a:solidFill>
              </a:rPr>
              <a:t>MMFW </a:t>
            </a:r>
            <a:r>
              <a:rPr lang="en-US" sz="1500" dirty="0" smtClean="0">
                <a:solidFill>
                  <a:schemeClr val="bg1">
                    <a:lumMod val="85000"/>
                  </a:schemeClr>
                </a:solidFill>
              </a:rPr>
              <a:t>2017                                               </a:t>
            </a:r>
            <a:r>
              <a:rPr lang="en-US" sz="1500" dirty="0">
                <a:solidFill>
                  <a:schemeClr val="bg1">
                    <a:lumMod val="85000"/>
                  </a:schemeClr>
                </a:solidFill>
              </a:rPr>
              <a:t>			      Vanessa Lopez-Barquero</a:t>
            </a:r>
          </a:p>
        </p:txBody>
      </p:sp>
      <p:pic>
        <p:nvPicPr>
          <p:cNvPr id="3" name="Picture 2" descr="multirun_backtrack_histo_adb_stdOverMea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1375" y="1920875"/>
            <a:ext cx="5545667" cy="4159250"/>
          </a:xfrm>
          <a:prstGeom prst="rect">
            <a:avLst/>
          </a:prstGeom>
        </p:spPr>
      </p:pic>
      <p:pic>
        <p:nvPicPr>
          <p:cNvPr id="19460"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728075" y="3444875"/>
            <a:ext cx="1866900" cy="1416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41131437-511D-4973-AB9D-6AB7E373C59E}" type="slidenum">
              <a:rPr lang="en-US" smtClean="0"/>
              <a:pPr/>
              <a:t>38</a:t>
            </a:fld>
            <a:endParaRPr lang="en-US"/>
          </a:p>
        </p:txBody>
      </p:sp>
    </p:spTree>
    <p:extLst>
      <p:ext uri="{BB962C8B-B14F-4D97-AF65-F5344CB8AC3E}">
        <p14:creationId xmlns:p14="http://schemas.microsoft.com/office/powerpoint/2010/main" val="1928614724"/>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668" y="944532"/>
            <a:ext cx="4761750" cy="4511675"/>
          </a:xfrm>
        </p:spPr>
        <p:txBody>
          <a:bodyPr/>
          <a:lstStyle/>
          <a:p>
            <a:r>
              <a:rPr lang="en-US" dirty="0" smtClean="0"/>
              <a:t>Anisotropy at Earth</a:t>
            </a:r>
            <a:endParaRPr lang="en-US" dirty="0"/>
          </a:p>
        </p:txBody>
      </p:sp>
      <p:pic>
        <p:nvPicPr>
          <p:cNvPr id="5" name="Picture 4"/>
          <p:cNvPicPr>
            <a:picLocks noChangeAspect="1"/>
          </p:cNvPicPr>
          <p:nvPr/>
        </p:nvPicPr>
        <p:blipFill>
          <a:blip r:embed="rId3"/>
          <a:stretch>
            <a:fillRect/>
          </a:stretch>
        </p:blipFill>
        <p:spPr>
          <a:xfrm>
            <a:off x="5112893" y="3623342"/>
            <a:ext cx="6768796" cy="2881312"/>
          </a:xfrm>
          <a:prstGeom prst="rect">
            <a:avLst/>
          </a:prstGeom>
        </p:spPr>
      </p:pic>
      <p:sp>
        <p:nvSpPr>
          <p:cNvPr id="6" name="Rectangle 5"/>
          <p:cNvSpPr/>
          <p:nvPr/>
        </p:nvSpPr>
        <p:spPr>
          <a:xfrm>
            <a:off x="0" y="41042"/>
            <a:ext cx="12120880" cy="369332"/>
          </a:xfrm>
          <a:prstGeom prst="rect">
            <a:avLst/>
          </a:prstGeom>
          <a:solidFill>
            <a:schemeClr val="bg1">
              <a:lumMod val="75000"/>
              <a:lumOff val="25000"/>
            </a:schemeClr>
          </a:solidFill>
        </p:spPr>
        <p:txBody>
          <a:bodyPr wrap="square">
            <a:spAutoFit/>
          </a:bodyPr>
          <a:lstStyle/>
          <a:p>
            <a:pPr algn="ctr"/>
            <a:r>
              <a:rPr lang="en-US" dirty="0" err="1"/>
              <a:t>TeV</a:t>
            </a:r>
            <a:r>
              <a:rPr lang="en-US" dirty="0"/>
              <a:t> Cosmic Ray Anisotropy from </a:t>
            </a:r>
            <a:r>
              <a:rPr lang="en-US" dirty="0" smtClean="0"/>
              <a:t>Heliospheric Magnetic </a:t>
            </a:r>
            <a:r>
              <a:rPr lang="en-US" dirty="0"/>
              <a:t>Field‏</a:t>
            </a:r>
          </a:p>
        </p:txBody>
      </p:sp>
      <p:sp>
        <p:nvSpPr>
          <p:cNvPr id="7" name="Rectangle 6"/>
          <p:cNvSpPr/>
          <p:nvPr/>
        </p:nvSpPr>
        <p:spPr>
          <a:xfrm>
            <a:off x="0" y="6545867"/>
            <a:ext cx="12188952" cy="320040"/>
          </a:xfrm>
          <a:prstGeom prst="rect">
            <a:avLst/>
          </a:prstGeom>
          <a:solidFill>
            <a:schemeClr val="bg1">
              <a:lumMod val="75000"/>
              <a:lumOff val="25000"/>
            </a:schemeClr>
          </a:solidFill>
        </p:spPr>
        <p:txBody>
          <a:bodyPr wrap="square" anchor="ctr">
            <a:spAutoFit/>
          </a:bodyPr>
          <a:lstStyle/>
          <a:p>
            <a:r>
              <a:rPr lang="en-US" dirty="0" smtClean="0"/>
              <a:t>April 29                                                                                       Vanessa L</a:t>
            </a:r>
            <a:r>
              <a:rPr lang="es-CR" dirty="0" err="1" smtClean="0"/>
              <a:t>ópez</a:t>
            </a:r>
            <a:r>
              <a:rPr lang="es-CR" dirty="0" smtClean="0"/>
              <a:t> Barquero                                                                               MMFW2014</a:t>
            </a:r>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4476" y="410374"/>
            <a:ext cx="5670271" cy="3212968"/>
          </a:xfrm>
          <a:prstGeom prst="rect">
            <a:avLst/>
          </a:prstGeom>
        </p:spPr>
      </p:pic>
      <p:sp>
        <p:nvSpPr>
          <p:cNvPr id="11" name="Oval 10"/>
          <p:cNvSpPr/>
          <p:nvPr/>
        </p:nvSpPr>
        <p:spPr>
          <a:xfrm>
            <a:off x="7487920" y="335280"/>
            <a:ext cx="497840" cy="27432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03866" y="5063998"/>
            <a:ext cx="3505201" cy="923330"/>
          </a:xfrm>
          <a:prstGeom prst="rect">
            <a:avLst/>
          </a:prstGeom>
          <a:noFill/>
        </p:spPr>
        <p:txBody>
          <a:bodyPr wrap="square" rtlCol="0">
            <a:spAutoFit/>
          </a:bodyPr>
          <a:lstStyle/>
          <a:p>
            <a:r>
              <a:rPr lang="en-US" dirty="0" smtClean="0"/>
              <a:t>Assumption of Dipole Distribution: </a:t>
            </a:r>
            <a:r>
              <a:rPr lang="en-US" dirty="0" err="1" smtClean="0"/>
              <a:t>Schwadron</a:t>
            </a:r>
            <a:r>
              <a:rPr lang="en-US" dirty="0" smtClean="0"/>
              <a:t> </a:t>
            </a:r>
            <a:r>
              <a:rPr lang="en-US" dirty="0"/>
              <a:t>et </a:t>
            </a:r>
            <a:r>
              <a:rPr lang="en-US" dirty="0" smtClean="0"/>
              <a:t>al., </a:t>
            </a:r>
            <a:r>
              <a:rPr lang="en-US" dirty="0"/>
              <a:t>Science (2014)</a:t>
            </a:r>
          </a:p>
          <a:p>
            <a:endParaRPr lang="en-US" dirty="0"/>
          </a:p>
        </p:txBody>
      </p:sp>
      <p:sp>
        <p:nvSpPr>
          <p:cNvPr id="3" name="Slide Number Placeholder 2"/>
          <p:cNvSpPr>
            <a:spLocks noGrp="1"/>
          </p:cNvSpPr>
          <p:nvPr>
            <p:ph type="sldNum" sz="quarter" idx="12"/>
          </p:nvPr>
        </p:nvSpPr>
        <p:spPr/>
        <p:txBody>
          <a:bodyPr/>
          <a:lstStyle/>
          <a:p>
            <a:fld id="{41131437-511D-4973-AB9D-6AB7E373C59E}" type="slidenum">
              <a:rPr lang="en-US" smtClean="0"/>
              <a:pPr/>
              <a:t>39</a:t>
            </a:fld>
            <a:endParaRPr lang="en-US"/>
          </a:p>
        </p:txBody>
      </p:sp>
    </p:spTree>
    <p:extLst>
      <p:ext uri="{BB962C8B-B14F-4D97-AF65-F5344CB8AC3E}">
        <p14:creationId xmlns:p14="http://schemas.microsoft.com/office/powerpoint/2010/main" val="17540743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Cosmic Ray Trajectories</a:t>
            </a:r>
            <a:endParaRPr lang="en-US" dirty="0"/>
          </a:p>
        </p:txBody>
      </p:sp>
      <p:grpSp>
        <p:nvGrpSpPr>
          <p:cNvPr id="6" name="Group 5"/>
          <p:cNvGrpSpPr/>
          <p:nvPr/>
        </p:nvGrpSpPr>
        <p:grpSpPr>
          <a:xfrm>
            <a:off x="3082090" y="2108471"/>
            <a:ext cx="6027821" cy="1190625"/>
            <a:chOff x="3059029" y="2108471"/>
            <a:chExt cx="6027821" cy="1190625"/>
          </a:xfrm>
        </p:grpSpPr>
        <p:pic>
          <p:nvPicPr>
            <p:cNvPr id="1030" name="Picture 6"/>
            <p:cNvPicPr>
              <a:picLocks noChangeAspect="1" noChangeArrowheads="1"/>
            </p:cNvPicPr>
            <p:nvPr/>
          </p:nvPicPr>
          <p:blipFill>
            <a:blip r:embed="rId4" cstate="print"/>
            <a:srcRect/>
            <a:stretch>
              <a:fillRect/>
            </a:stretch>
          </p:blipFill>
          <p:spPr bwMode="auto">
            <a:xfrm>
              <a:off x="3059029" y="2108471"/>
              <a:ext cx="3257550" cy="1190625"/>
            </a:xfrm>
            <a:prstGeom prst="rect">
              <a:avLst/>
            </a:prstGeom>
            <a:noFill/>
            <a:ln w="9525">
              <a:noFill/>
              <a:miter lim="800000"/>
              <a:headEnd/>
              <a:tailEnd/>
            </a:ln>
          </p:spPr>
        </p:pic>
        <p:grpSp>
          <p:nvGrpSpPr>
            <p:cNvPr id="4" name="Group 3"/>
            <p:cNvGrpSpPr/>
            <p:nvPr/>
          </p:nvGrpSpPr>
          <p:grpSpPr>
            <a:xfrm>
              <a:off x="6600825" y="2108471"/>
              <a:ext cx="2486025" cy="1190625"/>
              <a:chOff x="4805363" y="2792548"/>
              <a:chExt cx="2581275" cy="1272904"/>
            </a:xfrm>
          </p:grpSpPr>
          <p:sp>
            <p:nvSpPr>
              <p:cNvPr id="3" name="Rectangle 2"/>
              <p:cNvSpPr/>
              <p:nvPr/>
            </p:nvSpPr>
            <p:spPr>
              <a:xfrm>
                <a:off x="4805363" y="2792548"/>
                <a:ext cx="2581275" cy="127290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aphicFrame>
            <p:nvGraphicFramePr>
              <p:cNvPr id="12" name="Object 11"/>
              <p:cNvGraphicFramePr>
                <a:graphicFrameLocks noChangeAspect="1"/>
              </p:cNvGraphicFramePr>
              <p:nvPr>
                <p:extLst>
                  <p:ext uri="{D42A27DB-BD31-4B8C-83A1-F6EECF244321}">
                    <p14:modId xmlns:p14="http://schemas.microsoft.com/office/powerpoint/2010/main" val="2161051270"/>
                  </p:ext>
                </p:extLst>
              </p:nvPr>
            </p:nvGraphicFramePr>
            <p:xfrm>
              <a:off x="4883317" y="2909789"/>
              <a:ext cx="2425367" cy="964058"/>
            </p:xfrm>
            <a:graphic>
              <a:graphicData uri="http://schemas.openxmlformats.org/presentationml/2006/ole">
                <mc:AlternateContent xmlns:mc="http://schemas.openxmlformats.org/markup-compatibility/2006">
                  <mc:Choice xmlns:v="urn:schemas-microsoft-com:vml" Requires="v">
                    <p:oleObj spid="_x0000_s1197" name="Ecuación" r:id="rId5" imgW="545760" imgH="215640" progId="Equation.3">
                      <p:embed/>
                    </p:oleObj>
                  </mc:Choice>
                  <mc:Fallback>
                    <p:oleObj name="Ecuación" r:id="rId5" imgW="545760" imgH="215640" progId="Equation.3">
                      <p:embed/>
                      <p:pic>
                        <p:nvPicPr>
                          <p:cNvPr id="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3317" y="2909789"/>
                            <a:ext cx="2425367" cy="964058"/>
                          </a:xfrm>
                          <a:prstGeom prst="rect">
                            <a:avLst/>
                          </a:prstGeom>
                          <a:noFill/>
                        </p:spPr>
                      </p:pic>
                    </p:oleObj>
                  </mc:Fallback>
                </mc:AlternateContent>
              </a:graphicData>
            </a:graphic>
          </p:graphicFrame>
        </p:grpSp>
      </p:grpSp>
      <p:pic>
        <p:nvPicPr>
          <p:cNvPr id="1032" name="Picture 8"/>
          <p:cNvPicPr>
            <a:picLocks noChangeAspect="1" noChangeArrowheads="1"/>
          </p:cNvPicPr>
          <p:nvPr/>
        </p:nvPicPr>
        <p:blipFill>
          <a:blip r:embed="rId7" cstate="print"/>
          <a:srcRect/>
          <a:stretch>
            <a:fillRect/>
          </a:stretch>
        </p:blipFill>
        <p:spPr bwMode="auto">
          <a:xfrm>
            <a:off x="5241382" y="4712368"/>
            <a:ext cx="1709237" cy="1139491"/>
          </a:xfrm>
          <a:prstGeom prst="rect">
            <a:avLst/>
          </a:prstGeom>
          <a:noFill/>
          <a:ln w="9525">
            <a:noFill/>
            <a:miter lim="800000"/>
            <a:headEnd/>
            <a:tailEnd/>
          </a:ln>
        </p:spPr>
      </p:pic>
      <p:sp>
        <p:nvSpPr>
          <p:cNvPr id="14" name="TextBox 13"/>
          <p:cNvSpPr txBox="1"/>
          <p:nvPr/>
        </p:nvSpPr>
        <p:spPr>
          <a:xfrm>
            <a:off x="752475" y="2421651"/>
            <a:ext cx="4090737" cy="553998"/>
          </a:xfrm>
          <a:prstGeom prst="rect">
            <a:avLst/>
          </a:prstGeom>
          <a:noFill/>
        </p:spPr>
        <p:txBody>
          <a:bodyPr wrap="square" rtlCol="0">
            <a:spAutoFit/>
          </a:bodyPr>
          <a:lstStyle/>
          <a:p>
            <a:r>
              <a:rPr lang="es-CR" sz="3000" dirty="0" err="1" smtClean="0"/>
              <a:t>Lorentz</a:t>
            </a:r>
            <a:r>
              <a:rPr lang="es-CR" sz="3000" dirty="0" smtClean="0"/>
              <a:t> </a:t>
            </a:r>
            <a:r>
              <a:rPr lang="es-CR" sz="3000" dirty="0" err="1" smtClean="0"/>
              <a:t>Force</a:t>
            </a:r>
            <a:endParaRPr lang="es-CR" sz="3000" dirty="0" smtClean="0"/>
          </a:p>
        </p:txBody>
      </p:sp>
      <p:sp>
        <p:nvSpPr>
          <p:cNvPr id="15" name="TextBox 14"/>
          <p:cNvSpPr txBox="1"/>
          <p:nvPr/>
        </p:nvSpPr>
        <p:spPr>
          <a:xfrm>
            <a:off x="1203659" y="5097447"/>
            <a:ext cx="3898232" cy="400110"/>
          </a:xfrm>
          <a:prstGeom prst="rect">
            <a:avLst/>
          </a:prstGeom>
          <a:noFill/>
        </p:spPr>
        <p:txBody>
          <a:bodyPr wrap="square" rtlCol="0">
            <a:spAutoFit/>
          </a:bodyPr>
          <a:lstStyle/>
          <a:p>
            <a:r>
              <a:rPr lang="es-CR" sz="2000" dirty="0" err="1" smtClean="0"/>
              <a:t>Frequency</a:t>
            </a:r>
            <a:r>
              <a:rPr lang="es-CR" sz="2000" dirty="0" smtClean="0"/>
              <a:t> of </a:t>
            </a:r>
            <a:r>
              <a:rPr lang="es-CR" sz="2000" dirty="0" err="1" smtClean="0"/>
              <a:t>particle’s</a:t>
            </a:r>
            <a:r>
              <a:rPr lang="es-CR" sz="2000" dirty="0" smtClean="0"/>
              <a:t> </a:t>
            </a:r>
            <a:r>
              <a:rPr lang="es-CR" sz="2000" dirty="0" err="1" smtClean="0"/>
              <a:t>gyromotion</a:t>
            </a:r>
            <a:endParaRPr lang="es-CR" sz="2000" dirty="0" smtClean="0"/>
          </a:p>
        </p:txBody>
      </p:sp>
      <p:sp>
        <p:nvSpPr>
          <p:cNvPr id="8" name="Rectangle 7"/>
          <p:cNvSpPr/>
          <p:nvPr/>
        </p:nvSpPr>
        <p:spPr>
          <a:xfrm>
            <a:off x="0" y="41959"/>
            <a:ext cx="12120880" cy="369332"/>
          </a:xfrm>
          <a:prstGeom prst="rect">
            <a:avLst/>
          </a:prstGeom>
          <a:solidFill>
            <a:schemeClr val="bg1">
              <a:lumMod val="75000"/>
              <a:lumOff val="25000"/>
            </a:schemeClr>
          </a:solidFill>
        </p:spPr>
        <p:txBody>
          <a:bodyPr wrap="square">
            <a:spAutoFit/>
          </a:bodyPr>
          <a:lstStyle/>
          <a:p>
            <a:pPr algn="ctr"/>
            <a:r>
              <a:rPr lang="en-US" dirty="0" err="1"/>
              <a:t>TeV</a:t>
            </a:r>
            <a:r>
              <a:rPr lang="en-US" dirty="0"/>
              <a:t> Cosmic Ray Anisotropy from </a:t>
            </a:r>
            <a:r>
              <a:rPr lang="en-US" dirty="0" smtClean="0"/>
              <a:t>Heliospheric Magnetic </a:t>
            </a:r>
            <a:r>
              <a:rPr lang="en-US" dirty="0"/>
              <a:t>Field‏</a:t>
            </a:r>
          </a:p>
        </p:txBody>
      </p:sp>
      <p:sp>
        <p:nvSpPr>
          <p:cNvPr id="9" name="Rectangle 8"/>
          <p:cNvSpPr/>
          <p:nvPr/>
        </p:nvSpPr>
        <p:spPr>
          <a:xfrm>
            <a:off x="0" y="6521221"/>
            <a:ext cx="12188952" cy="369332"/>
          </a:xfrm>
          <a:prstGeom prst="rect">
            <a:avLst/>
          </a:prstGeom>
          <a:solidFill>
            <a:schemeClr val="bg1">
              <a:lumMod val="75000"/>
              <a:lumOff val="25000"/>
            </a:schemeClr>
          </a:solidFill>
        </p:spPr>
        <p:txBody>
          <a:bodyPr wrap="square" anchor="ctr">
            <a:spAutoFit/>
          </a:bodyPr>
          <a:lstStyle/>
          <a:p>
            <a:r>
              <a:rPr lang="en-US" dirty="0" smtClean="0"/>
              <a:t>                                                                                       Vanessa L</a:t>
            </a:r>
            <a:r>
              <a:rPr lang="es-CR" dirty="0" smtClean="0"/>
              <a:t>ópez Barquero                                                                               MMFW2016</a:t>
            </a:r>
            <a:endParaRPr lang="en-US" dirty="0"/>
          </a:p>
        </p:txBody>
      </p:sp>
      <p:sp>
        <p:nvSpPr>
          <p:cNvPr id="5" name="Slide Number Placeholder 4"/>
          <p:cNvSpPr>
            <a:spLocks noGrp="1"/>
          </p:cNvSpPr>
          <p:nvPr>
            <p:ph type="sldNum" sz="quarter" idx="12"/>
          </p:nvPr>
        </p:nvSpPr>
        <p:spPr/>
        <p:txBody>
          <a:bodyPr/>
          <a:lstStyle/>
          <a:p>
            <a:fld id="{41131437-511D-4973-AB9D-6AB7E373C59E}" type="slidenum">
              <a:rPr lang="en-US" smtClean="0"/>
              <a:pPr/>
              <a:t>40</a:t>
            </a:fld>
            <a:endParaRPr lang="en-US"/>
          </a:p>
        </p:txBody>
      </p:sp>
    </p:spTree>
    <p:extLst>
      <p:ext uri="{BB962C8B-B14F-4D97-AF65-F5344CB8AC3E}">
        <p14:creationId xmlns:p14="http://schemas.microsoft.com/office/powerpoint/2010/main" val="16124411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4581" y="220791"/>
            <a:ext cx="7515225" cy="1325563"/>
          </a:xfrm>
        </p:spPr>
        <p:txBody>
          <a:bodyPr/>
          <a:lstStyle/>
          <a:p>
            <a:pPr algn="ctr"/>
            <a:r>
              <a:rPr lang="es-CR" dirty="0" err="1" smtClean="0"/>
              <a:t>Observational</a:t>
            </a:r>
            <a:r>
              <a:rPr lang="es-CR" dirty="0"/>
              <a:t> </a:t>
            </a:r>
            <a:r>
              <a:rPr lang="es-CR" dirty="0" err="1" smtClean="0"/>
              <a:t>Motivation</a:t>
            </a:r>
            <a:endParaRPr lang="en-US" dirty="0"/>
          </a:p>
        </p:txBody>
      </p:sp>
      <p:pic>
        <p:nvPicPr>
          <p:cNvPr id="10" name="Picture 9"/>
          <p:cNvPicPr>
            <a:picLocks noChangeAspect="1"/>
          </p:cNvPicPr>
          <p:nvPr/>
        </p:nvPicPr>
        <p:blipFill>
          <a:blip r:embed="rId3"/>
          <a:stretch>
            <a:fillRect/>
          </a:stretch>
        </p:blipFill>
        <p:spPr>
          <a:xfrm>
            <a:off x="3794125" y="1245257"/>
            <a:ext cx="4667250" cy="1850367"/>
          </a:xfrm>
          <a:prstGeom prst="rect">
            <a:avLst/>
          </a:prstGeom>
        </p:spPr>
      </p:pic>
      <p:pic>
        <p:nvPicPr>
          <p:cNvPr id="11" name="Picture 10"/>
          <p:cNvPicPr>
            <a:picLocks noChangeAspect="1"/>
          </p:cNvPicPr>
          <p:nvPr/>
        </p:nvPicPr>
        <p:blipFill>
          <a:blip r:embed="rId4"/>
          <a:stretch>
            <a:fillRect/>
          </a:stretch>
        </p:blipFill>
        <p:spPr>
          <a:xfrm>
            <a:off x="3775075" y="2908300"/>
            <a:ext cx="4689474" cy="1846633"/>
          </a:xfrm>
          <a:prstGeom prst="rect">
            <a:avLst/>
          </a:prstGeom>
        </p:spPr>
      </p:pic>
      <p:pic>
        <p:nvPicPr>
          <p:cNvPr id="12" name="Picture 11"/>
          <p:cNvPicPr>
            <a:picLocks noChangeAspect="1"/>
          </p:cNvPicPr>
          <p:nvPr/>
        </p:nvPicPr>
        <p:blipFill>
          <a:blip r:embed="rId5"/>
          <a:stretch>
            <a:fillRect/>
          </a:stretch>
        </p:blipFill>
        <p:spPr>
          <a:xfrm>
            <a:off x="3778250" y="4737082"/>
            <a:ext cx="4683125" cy="1814597"/>
          </a:xfrm>
          <a:prstGeom prst="rect">
            <a:avLst/>
          </a:prstGeom>
        </p:spPr>
      </p:pic>
      <p:sp>
        <p:nvSpPr>
          <p:cNvPr id="13" name="TextBox 4"/>
          <p:cNvSpPr txBox="1">
            <a:spLocks noChangeArrowheads="1"/>
          </p:cNvSpPr>
          <p:nvPr/>
        </p:nvSpPr>
        <p:spPr bwMode="auto">
          <a:xfrm>
            <a:off x="8455025" y="5829300"/>
            <a:ext cx="3276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dirty="0" err="1"/>
              <a:t>IceCube</a:t>
            </a:r>
            <a:r>
              <a:rPr lang="en-US" sz="1800" dirty="0"/>
              <a:t> Data</a:t>
            </a:r>
            <a:r>
              <a:rPr lang="en-US" sz="1200" dirty="0"/>
              <a:t>. </a:t>
            </a:r>
            <a:r>
              <a:rPr lang="en-US" sz="1200" dirty="0" err="1"/>
              <a:t>Aartsen</a:t>
            </a:r>
            <a:r>
              <a:rPr lang="en-US" sz="1200" dirty="0"/>
              <a:t> et al. 2015</a:t>
            </a:r>
          </a:p>
        </p:txBody>
      </p:sp>
      <p:sp>
        <p:nvSpPr>
          <p:cNvPr id="14" name="Rectangle 13"/>
          <p:cNvSpPr/>
          <p:nvPr/>
        </p:nvSpPr>
        <p:spPr>
          <a:xfrm>
            <a:off x="1524" y="6521221"/>
            <a:ext cx="12188952" cy="369332"/>
          </a:xfrm>
          <a:prstGeom prst="rect">
            <a:avLst/>
          </a:prstGeom>
          <a:solidFill>
            <a:schemeClr val="bg1">
              <a:lumMod val="75000"/>
              <a:lumOff val="25000"/>
            </a:schemeClr>
          </a:solidFill>
        </p:spPr>
        <p:txBody>
          <a:bodyPr wrap="square" anchor="ctr">
            <a:spAutoFit/>
          </a:bodyPr>
          <a:lstStyle/>
          <a:p>
            <a:pPr algn="ctr"/>
            <a:r>
              <a:rPr lang="en-US" dirty="0" smtClean="0"/>
              <a:t>                                                                                       Vanessa L</a:t>
            </a:r>
            <a:r>
              <a:rPr lang="es-CR" dirty="0" smtClean="0"/>
              <a:t>ópez-Barquero                                                                   CRA2017</a:t>
            </a:r>
            <a:endParaRPr lang="en-US" dirty="0"/>
          </a:p>
        </p:txBody>
      </p:sp>
      <p:sp>
        <p:nvSpPr>
          <p:cNvPr id="15" name="Rectangle 14"/>
          <p:cNvSpPr/>
          <p:nvPr/>
        </p:nvSpPr>
        <p:spPr>
          <a:xfrm>
            <a:off x="71120" y="36125"/>
            <a:ext cx="12120880" cy="369332"/>
          </a:xfrm>
          <a:prstGeom prst="rect">
            <a:avLst/>
          </a:prstGeom>
          <a:solidFill>
            <a:schemeClr val="bg1">
              <a:lumMod val="75000"/>
              <a:lumOff val="25000"/>
            </a:schemeClr>
          </a:solidFill>
        </p:spPr>
        <p:txBody>
          <a:bodyPr wrap="square">
            <a:spAutoFit/>
          </a:bodyPr>
          <a:lstStyle/>
          <a:p>
            <a:pPr algn="ctr"/>
            <a:r>
              <a:rPr lang="en-US" dirty="0" smtClean="0"/>
              <a:t>Cosmic </a:t>
            </a:r>
            <a:r>
              <a:rPr lang="en-US" dirty="0"/>
              <a:t>Ray Anisotropy from </a:t>
            </a:r>
            <a:r>
              <a:rPr lang="en-US" dirty="0" smtClean="0"/>
              <a:t>Local Turbulence and Heliospheric Effects‏</a:t>
            </a:r>
            <a:endParaRPr lang="en-US" dirty="0"/>
          </a:p>
        </p:txBody>
      </p:sp>
      <p:sp>
        <p:nvSpPr>
          <p:cNvPr id="4" name="Slide Number Placeholder 3"/>
          <p:cNvSpPr>
            <a:spLocks noGrp="1"/>
          </p:cNvSpPr>
          <p:nvPr>
            <p:ph type="sldNum" sz="quarter" idx="12"/>
          </p:nvPr>
        </p:nvSpPr>
        <p:spPr/>
        <p:txBody>
          <a:bodyPr/>
          <a:lstStyle/>
          <a:p>
            <a:fld id="{41131437-511D-4973-AB9D-6AB7E373C59E}" type="slidenum">
              <a:rPr lang="en-US" smtClean="0"/>
              <a:pPr/>
              <a:t>5</a:t>
            </a:fld>
            <a:endParaRPr lang="en-US"/>
          </a:p>
        </p:txBody>
      </p:sp>
    </p:spTree>
    <p:extLst>
      <p:ext uri="{BB962C8B-B14F-4D97-AF65-F5344CB8AC3E}">
        <p14:creationId xmlns:p14="http://schemas.microsoft.com/office/powerpoint/2010/main" val="21621824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Previous Works</a:t>
            </a:r>
            <a:endParaRPr lang="en-US" dirty="0"/>
          </a:p>
        </p:txBody>
      </p:sp>
      <p:sp>
        <p:nvSpPr>
          <p:cNvPr id="6" name="Rectangle 5"/>
          <p:cNvSpPr/>
          <p:nvPr/>
        </p:nvSpPr>
        <p:spPr>
          <a:xfrm>
            <a:off x="0" y="41959"/>
            <a:ext cx="12120880" cy="369332"/>
          </a:xfrm>
          <a:prstGeom prst="rect">
            <a:avLst/>
          </a:prstGeom>
          <a:solidFill>
            <a:schemeClr val="bg1">
              <a:lumMod val="75000"/>
              <a:lumOff val="25000"/>
            </a:schemeClr>
          </a:solidFill>
        </p:spPr>
        <p:txBody>
          <a:bodyPr wrap="square">
            <a:spAutoFit/>
          </a:bodyPr>
          <a:lstStyle/>
          <a:p>
            <a:pPr algn="ctr"/>
            <a:r>
              <a:rPr lang="en-US" dirty="0" err="1"/>
              <a:t>TeV</a:t>
            </a:r>
            <a:r>
              <a:rPr lang="en-US" dirty="0"/>
              <a:t> Cosmic Ray Anisotropy from </a:t>
            </a:r>
            <a:r>
              <a:rPr lang="en-US" dirty="0" smtClean="0"/>
              <a:t>Heliospheric Magnetic </a:t>
            </a:r>
            <a:r>
              <a:rPr lang="en-US" dirty="0"/>
              <a:t>Field‏</a:t>
            </a:r>
          </a:p>
        </p:txBody>
      </p:sp>
      <p:sp>
        <p:nvSpPr>
          <p:cNvPr id="7" name="Rectangle 6"/>
          <p:cNvSpPr/>
          <p:nvPr/>
        </p:nvSpPr>
        <p:spPr>
          <a:xfrm>
            <a:off x="0" y="6545867"/>
            <a:ext cx="12188952" cy="320040"/>
          </a:xfrm>
          <a:prstGeom prst="rect">
            <a:avLst/>
          </a:prstGeom>
          <a:solidFill>
            <a:schemeClr val="bg1">
              <a:lumMod val="75000"/>
              <a:lumOff val="25000"/>
            </a:schemeClr>
          </a:solidFill>
        </p:spPr>
        <p:txBody>
          <a:bodyPr wrap="square" anchor="ctr">
            <a:spAutoFit/>
          </a:bodyPr>
          <a:lstStyle/>
          <a:p>
            <a:r>
              <a:rPr lang="en-US" dirty="0" smtClean="0"/>
              <a:t>April 29                                                                                       Vanessa L</a:t>
            </a:r>
            <a:r>
              <a:rPr lang="es-CR" dirty="0" err="1" smtClean="0"/>
              <a:t>ópez</a:t>
            </a:r>
            <a:r>
              <a:rPr lang="es-CR" dirty="0" smtClean="0"/>
              <a:t> Barquero                                                                               MMFW2014</a:t>
            </a:r>
            <a:endParaRPr lang="en-US" dirty="0"/>
          </a:p>
        </p:txBody>
      </p:sp>
      <p:sp>
        <p:nvSpPr>
          <p:cNvPr id="5" name="TextBox 4"/>
          <p:cNvSpPr txBox="1"/>
          <p:nvPr/>
        </p:nvSpPr>
        <p:spPr>
          <a:xfrm>
            <a:off x="266700" y="1690688"/>
            <a:ext cx="5162549" cy="1477328"/>
          </a:xfrm>
          <a:prstGeom prst="rect">
            <a:avLst/>
          </a:prstGeom>
          <a:noFill/>
        </p:spPr>
        <p:txBody>
          <a:bodyPr wrap="square" rtlCol="0">
            <a:spAutoFit/>
          </a:bodyPr>
          <a:lstStyle/>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Nevertheless, in our work ,the </a:t>
            </a:r>
            <a:r>
              <a:rPr lang="en-US" dirty="0"/>
              <a:t>heliospheric effects are crucial in the arrival of </a:t>
            </a:r>
            <a:r>
              <a:rPr lang="en-US" dirty="0" err="1"/>
              <a:t>TeV</a:t>
            </a:r>
            <a:r>
              <a:rPr lang="en-US" dirty="0"/>
              <a:t> Cosmic Rays.</a:t>
            </a:r>
          </a:p>
          <a:p>
            <a:pPr marL="285750" indent="-285750">
              <a:buFont typeface="Arial" panose="020B0604020202020204" pitchFamily="34" charset="0"/>
              <a:buChar char="•"/>
            </a:pPr>
            <a:endParaRPr lang="en-US" dirty="0"/>
          </a:p>
        </p:txBody>
      </p:sp>
      <p:grpSp>
        <p:nvGrpSpPr>
          <p:cNvPr id="10" name="Group 9"/>
          <p:cNvGrpSpPr/>
          <p:nvPr/>
        </p:nvGrpSpPr>
        <p:grpSpPr>
          <a:xfrm>
            <a:off x="231747" y="3102407"/>
            <a:ext cx="5232453" cy="3239625"/>
            <a:chOff x="231747" y="3216707"/>
            <a:chExt cx="5232453" cy="3239625"/>
          </a:xfrm>
        </p:grpSpPr>
        <p:pic>
          <p:nvPicPr>
            <p:cNvPr id="3074" name="Picture 2"/>
            <p:cNvPicPr>
              <a:picLocks noChangeAspect="1" noChangeArrowheads="1"/>
            </p:cNvPicPr>
            <p:nvPr/>
          </p:nvPicPr>
          <p:blipFill rotWithShape="1">
            <a:blip r:embed="rId3" cstate="print"/>
            <a:srcRect r="-245" b="53854"/>
            <a:stretch/>
          </p:blipFill>
          <p:spPr bwMode="auto">
            <a:xfrm>
              <a:off x="231747" y="5142300"/>
              <a:ext cx="5232453" cy="1314032"/>
            </a:xfrm>
            <a:prstGeom prst="rect">
              <a:avLst/>
            </a:prstGeom>
            <a:noFill/>
            <a:ln w="9525">
              <a:noFill/>
              <a:miter lim="800000"/>
              <a:headEnd/>
              <a:tailEnd/>
            </a:ln>
          </p:spPr>
        </p:pic>
        <p:pic>
          <p:nvPicPr>
            <p:cNvPr id="8" name="Picture 7"/>
            <p:cNvPicPr>
              <a:picLocks noChangeAspect="1"/>
            </p:cNvPicPr>
            <p:nvPr/>
          </p:nvPicPr>
          <p:blipFill>
            <a:blip r:embed="rId4"/>
            <a:stretch>
              <a:fillRect/>
            </a:stretch>
          </p:blipFill>
          <p:spPr>
            <a:xfrm>
              <a:off x="2726694" y="3216707"/>
              <a:ext cx="2737506" cy="1864822"/>
            </a:xfrm>
            <a:prstGeom prst="rect">
              <a:avLst/>
            </a:prstGeom>
          </p:spPr>
        </p:pic>
      </p:grpSp>
      <p:sp>
        <p:nvSpPr>
          <p:cNvPr id="9" name="TextBox 8"/>
          <p:cNvSpPr txBox="1"/>
          <p:nvPr/>
        </p:nvSpPr>
        <p:spPr>
          <a:xfrm>
            <a:off x="371474" y="3914775"/>
            <a:ext cx="2095501" cy="369332"/>
          </a:xfrm>
          <a:prstGeom prst="rect">
            <a:avLst/>
          </a:prstGeom>
          <a:noFill/>
        </p:spPr>
        <p:txBody>
          <a:bodyPr wrap="square" rtlCol="0">
            <a:spAutoFit/>
          </a:bodyPr>
          <a:lstStyle/>
          <a:p>
            <a:r>
              <a:rPr lang="en-US" dirty="0" err="1" smtClean="0"/>
              <a:t>Giacinti&amp;Sigl</a:t>
            </a:r>
            <a:r>
              <a:rPr lang="en-US" dirty="0" smtClean="0"/>
              <a:t>(2012)</a:t>
            </a:r>
            <a:endParaRPr lang="en-US" dirty="0"/>
          </a:p>
        </p:txBody>
      </p:sp>
      <p:sp>
        <p:nvSpPr>
          <p:cNvPr id="3" name="Slide Number Placeholder 2"/>
          <p:cNvSpPr>
            <a:spLocks noGrp="1"/>
          </p:cNvSpPr>
          <p:nvPr>
            <p:ph type="sldNum" sz="quarter" idx="12"/>
          </p:nvPr>
        </p:nvSpPr>
        <p:spPr/>
        <p:txBody>
          <a:bodyPr/>
          <a:lstStyle/>
          <a:p>
            <a:fld id="{41131437-511D-4973-AB9D-6AB7E373C59E}" type="slidenum">
              <a:rPr lang="en-US" smtClean="0"/>
              <a:pPr/>
              <a:t>41</a:t>
            </a:fld>
            <a:endParaRPr lang="en-US"/>
          </a:p>
        </p:txBody>
      </p:sp>
    </p:spTree>
    <p:extLst>
      <p:ext uri="{BB962C8B-B14F-4D97-AF65-F5344CB8AC3E}">
        <p14:creationId xmlns:p14="http://schemas.microsoft.com/office/powerpoint/2010/main" val="18808916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Trajectories – Scattering</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8883" y="1949154"/>
            <a:ext cx="5265558" cy="4351338"/>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399" y="1920875"/>
            <a:ext cx="5334001" cy="4407897"/>
          </a:xfrm>
          <a:prstGeom prst="rect">
            <a:avLst/>
          </a:prstGeom>
        </p:spPr>
      </p:pic>
      <p:sp>
        <p:nvSpPr>
          <p:cNvPr id="10" name="Rectangle 9"/>
          <p:cNvSpPr/>
          <p:nvPr/>
        </p:nvSpPr>
        <p:spPr>
          <a:xfrm>
            <a:off x="0" y="41959"/>
            <a:ext cx="12120880" cy="369332"/>
          </a:xfrm>
          <a:prstGeom prst="rect">
            <a:avLst/>
          </a:prstGeom>
          <a:solidFill>
            <a:schemeClr val="bg1">
              <a:lumMod val="75000"/>
              <a:lumOff val="25000"/>
            </a:schemeClr>
          </a:solidFill>
        </p:spPr>
        <p:txBody>
          <a:bodyPr wrap="square">
            <a:spAutoFit/>
          </a:bodyPr>
          <a:lstStyle/>
          <a:p>
            <a:pPr algn="ctr"/>
            <a:r>
              <a:rPr lang="en-US" dirty="0" err="1"/>
              <a:t>TeV</a:t>
            </a:r>
            <a:r>
              <a:rPr lang="en-US" dirty="0"/>
              <a:t> Cosmic Ray Anisotropy from </a:t>
            </a:r>
            <a:r>
              <a:rPr lang="en-US" dirty="0" smtClean="0"/>
              <a:t>Heliospheric Magnetic </a:t>
            </a:r>
            <a:r>
              <a:rPr lang="en-US" dirty="0"/>
              <a:t>Field‏</a:t>
            </a:r>
          </a:p>
        </p:txBody>
      </p:sp>
      <p:sp>
        <p:nvSpPr>
          <p:cNvPr id="11" name="Rectangle 10"/>
          <p:cNvSpPr/>
          <p:nvPr/>
        </p:nvSpPr>
        <p:spPr>
          <a:xfrm>
            <a:off x="0" y="6545867"/>
            <a:ext cx="12188952" cy="320040"/>
          </a:xfrm>
          <a:prstGeom prst="rect">
            <a:avLst/>
          </a:prstGeom>
          <a:solidFill>
            <a:schemeClr val="bg1">
              <a:lumMod val="75000"/>
              <a:lumOff val="25000"/>
            </a:schemeClr>
          </a:solidFill>
        </p:spPr>
        <p:txBody>
          <a:bodyPr wrap="square" anchor="ctr">
            <a:spAutoFit/>
          </a:bodyPr>
          <a:lstStyle/>
          <a:p>
            <a:r>
              <a:rPr lang="en-US" dirty="0" smtClean="0"/>
              <a:t>April 29                                                                                       Vanessa L</a:t>
            </a:r>
            <a:r>
              <a:rPr lang="es-CR" dirty="0" err="1" smtClean="0"/>
              <a:t>ópez</a:t>
            </a:r>
            <a:r>
              <a:rPr lang="es-CR" dirty="0" smtClean="0"/>
              <a:t> Barquero                                                                               MMFW2014</a:t>
            </a:r>
            <a:endParaRPr lang="en-US" dirty="0"/>
          </a:p>
        </p:txBody>
      </p:sp>
      <p:sp>
        <p:nvSpPr>
          <p:cNvPr id="3" name="Slide Number Placeholder 2"/>
          <p:cNvSpPr>
            <a:spLocks noGrp="1"/>
          </p:cNvSpPr>
          <p:nvPr>
            <p:ph type="sldNum" sz="quarter" idx="12"/>
          </p:nvPr>
        </p:nvSpPr>
        <p:spPr/>
        <p:txBody>
          <a:bodyPr/>
          <a:lstStyle/>
          <a:p>
            <a:fld id="{41131437-511D-4973-AB9D-6AB7E373C59E}" type="slidenum">
              <a:rPr lang="en-US" smtClean="0"/>
              <a:pPr/>
              <a:t>42</a:t>
            </a:fld>
            <a:endParaRPr lang="en-US"/>
          </a:p>
        </p:txBody>
      </p:sp>
    </p:spTree>
    <p:extLst>
      <p:ext uri="{BB962C8B-B14F-4D97-AF65-F5344CB8AC3E}">
        <p14:creationId xmlns:p14="http://schemas.microsoft.com/office/powerpoint/2010/main" val="38155169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05259"/>
            <a:ext cx="10515600" cy="1325563"/>
          </a:xfrm>
        </p:spPr>
        <p:txBody>
          <a:bodyPr/>
          <a:lstStyle/>
          <a:p>
            <a:r>
              <a:rPr lang="en-US" dirty="0" smtClean="0"/>
              <a:t>Main References</a:t>
            </a:r>
            <a:endParaRPr lang="en-US" dirty="0"/>
          </a:p>
        </p:txBody>
      </p:sp>
      <p:sp>
        <p:nvSpPr>
          <p:cNvPr id="3" name="Content Placeholder 2"/>
          <p:cNvSpPr>
            <a:spLocks noGrp="1"/>
          </p:cNvSpPr>
          <p:nvPr>
            <p:ph idx="1"/>
          </p:nvPr>
        </p:nvSpPr>
        <p:spPr/>
        <p:txBody>
          <a:bodyPr/>
          <a:lstStyle/>
          <a:p>
            <a:r>
              <a:rPr lang="en-US" dirty="0">
                <a:solidFill>
                  <a:schemeClr val="tx1"/>
                </a:solidFill>
                <a:latin typeface="Arial" panose="020B0604020202020204" pitchFamily="34" charset="0"/>
                <a:cs typeface="Arial" panose="020B0604020202020204" pitchFamily="34" charset="0"/>
              </a:rPr>
              <a:t>P. </a:t>
            </a:r>
            <a:r>
              <a:rPr lang="en-US" dirty="0" err="1">
                <a:solidFill>
                  <a:schemeClr val="tx1"/>
                </a:solidFill>
                <a:latin typeface="Arial" panose="020B0604020202020204" pitchFamily="34" charset="0"/>
                <a:cs typeface="Arial" panose="020B0604020202020204" pitchFamily="34" charset="0"/>
              </a:rPr>
              <a:t>Desiati</a:t>
            </a:r>
            <a:r>
              <a:rPr lang="en-US" dirty="0">
                <a:solidFill>
                  <a:schemeClr val="tx1"/>
                </a:solidFill>
                <a:latin typeface="Arial" panose="020B0604020202020204" pitchFamily="34" charset="0"/>
                <a:cs typeface="Arial" panose="020B0604020202020204" pitchFamily="34" charset="0"/>
              </a:rPr>
              <a:t> and A. Lazarian, </a:t>
            </a:r>
            <a:r>
              <a:rPr lang="en-US" i="1" dirty="0" err="1">
                <a:solidFill>
                  <a:schemeClr val="tx1"/>
                </a:solidFill>
                <a:latin typeface="Arial" panose="020B0604020202020204" pitchFamily="34" charset="0"/>
                <a:cs typeface="Arial" panose="020B0604020202020204" pitchFamily="34" charset="0"/>
              </a:rPr>
              <a:t>Astrophys</a:t>
            </a:r>
            <a:r>
              <a:rPr lang="en-US" i="1" dirty="0">
                <a:solidFill>
                  <a:schemeClr val="tx1"/>
                </a:solidFill>
                <a:latin typeface="Arial" panose="020B0604020202020204" pitchFamily="34" charset="0"/>
                <a:cs typeface="Arial" panose="020B0604020202020204" pitchFamily="34" charset="0"/>
              </a:rPr>
              <a:t>. J.</a:t>
            </a:r>
            <a:r>
              <a:rPr lang="en-US" dirty="0">
                <a:solidFill>
                  <a:schemeClr val="tx1"/>
                </a:solidFill>
                <a:latin typeface="Arial" panose="020B0604020202020204" pitchFamily="34" charset="0"/>
                <a:cs typeface="Arial" panose="020B0604020202020204" pitchFamily="34" charset="0"/>
              </a:rPr>
              <a:t> </a:t>
            </a:r>
            <a:r>
              <a:rPr lang="en-US" b="1" dirty="0">
                <a:solidFill>
                  <a:schemeClr val="tx1"/>
                </a:solidFill>
                <a:latin typeface="Arial" panose="020B0604020202020204" pitchFamily="34" charset="0"/>
                <a:cs typeface="Arial" panose="020B0604020202020204" pitchFamily="34" charset="0"/>
              </a:rPr>
              <a:t>762</a:t>
            </a:r>
            <a:r>
              <a:rPr lang="en-US" dirty="0">
                <a:solidFill>
                  <a:schemeClr val="tx1"/>
                </a:solidFill>
                <a:latin typeface="Arial" panose="020B0604020202020204" pitchFamily="34" charset="0"/>
                <a:cs typeface="Arial" panose="020B0604020202020204" pitchFamily="34" charset="0"/>
              </a:rPr>
              <a:t>, 44 (2013</a:t>
            </a:r>
            <a:r>
              <a:rPr lang="en-US" dirty="0" smtClean="0">
                <a:solidFill>
                  <a:schemeClr val="tx1"/>
                </a:solidFill>
                <a:latin typeface="Arial" panose="020B0604020202020204" pitchFamily="34" charset="0"/>
                <a:cs typeface="Arial" panose="020B0604020202020204" pitchFamily="34" charset="0"/>
              </a:rPr>
              <a:t>)</a:t>
            </a:r>
            <a:endParaRPr lang="en-US" dirty="0">
              <a:solidFill>
                <a:schemeClr val="tx1"/>
              </a:solidFill>
              <a:latin typeface="Arial" panose="020B0604020202020204" pitchFamily="34" charset="0"/>
              <a:cs typeface="Arial" panose="020B0604020202020204" pitchFamily="34" charset="0"/>
            </a:endParaRPr>
          </a:p>
        </p:txBody>
      </p:sp>
      <p:sp>
        <p:nvSpPr>
          <p:cNvPr id="4" name="Rectangle 3"/>
          <p:cNvSpPr/>
          <p:nvPr/>
        </p:nvSpPr>
        <p:spPr>
          <a:xfrm>
            <a:off x="0" y="41959"/>
            <a:ext cx="12120880" cy="369332"/>
          </a:xfrm>
          <a:prstGeom prst="rect">
            <a:avLst/>
          </a:prstGeom>
          <a:solidFill>
            <a:schemeClr val="bg1">
              <a:lumMod val="75000"/>
              <a:lumOff val="25000"/>
            </a:schemeClr>
          </a:solidFill>
        </p:spPr>
        <p:txBody>
          <a:bodyPr wrap="square">
            <a:spAutoFit/>
          </a:bodyPr>
          <a:lstStyle/>
          <a:p>
            <a:pPr algn="ctr"/>
            <a:r>
              <a:rPr lang="en-US" dirty="0" err="1"/>
              <a:t>TeV</a:t>
            </a:r>
            <a:r>
              <a:rPr lang="en-US" dirty="0"/>
              <a:t> Cosmic Ray Anisotropy from </a:t>
            </a:r>
            <a:r>
              <a:rPr lang="en-US" dirty="0" smtClean="0"/>
              <a:t>Heliospheric Magnetic </a:t>
            </a:r>
            <a:r>
              <a:rPr lang="en-US" dirty="0"/>
              <a:t>Field‏</a:t>
            </a:r>
          </a:p>
        </p:txBody>
      </p:sp>
      <p:sp>
        <p:nvSpPr>
          <p:cNvPr id="5" name="Rectangle 4"/>
          <p:cNvSpPr/>
          <p:nvPr/>
        </p:nvSpPr>
        <p:spPr>
          <a:xfrm>
            <a:off x="0" y="6545867"/>
            <a:ext cx="12188952" cy="320040"/>
          </a:xfrm>
          <a:prstGeom prst="rect">
            <a:avLst/>
          </a:prstGeom>
          <a:solidFill>
            <a:schemeClr val="bg1">
              <a:lumMod val="75000"/>
              <a:lumOff val="25000"/>
            </a:schemeClr>
          </a:solidFill>
        </p:spPr>
        <p:txBody>
          <a:bodyPr wrap="square" anchor="ctr">
            <a:spAutoFit/>
          </a:bodyPr>
          <a:lstStyle/>
          <a:p>
            <a:r>
              <a:rPr lang="en-US" dirty="0" smtClean="0"/>
              <a:t>April 29                                                                                       Vanessa L</a:t>
            </a:r>
            <a:r>
              <a:rPr lang="es-CR" dirty="0" err="1" smtClean="0"/>
              <a:t>ópez</a:t>
            </a:r>
            <a:r>
              <a:rPr lang="es-CR" dirty="0" smtClean="0"/>
              <a:t> Barquero                                                                               MMFW2014</a:t>
            </a:r>
            <a:endParaRPr lang="en-US" dirty="0"/>
          </a:p>
        </p:txBody>
      </p:sp>
      <p:sp>
        <p:nvSpPr>
          <p:cNvPr id="6" name="Slide Number Placeholder 5"/>
          <p:cNvSpPr>
            <a:spLocks noGrp="1"/>
          </p:cNvSpPr>
          <p:nvPr>
            <p:ph type="sldNum" sz="quarter" idx="12"/>
          </p:nvPr>
        </p:nvSpPr>
        <p:spPr/>
        <p:txBody>
          <a:bodyPr/>
          <a:lstStyle/>
          <a:p>
            <a:fld id="{41131437-511D-4973-AB9D-6AB7E373C59E}" type="slidenum">
              <a:rPr lang="en-US" smtClean="0"/>
              <a:pPr/>
              <a:t>43</a:t>
            </a:fld>
            <a:endParaRPr lang="en-US"/>
          </a:p>
        </p:txBody>
      </p:sp>
    </p:spTree>
    <p:extLst>
      <p:ext uri="{BB962C8B-B14F-4D97-AF65-F5344CB8AC3E}">
        <p14:creationId xmlns:p14="http://schemas.microsoft.com/office/powerpoint/2010/main" val="314055332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1959"/>
            <a:ext cx="12120880" cy="369332"/>
          </a:xfrm>
          <a:prstGeom prst="rect">
            <a:avLst/>
          </a:prstGeom>
          <a:solidFill>
            <a:schemeClr val="bg1">
              <a:lumMod val="75000"/>
              <a:lumOff val="25000"/>
            </a:schemeClr>
          </a:solidFill>
        </p:spPr>
        <p:txBody>
          <a:bodyPr wrap="square">
            <a:spAutoFit/>
          </a:bodyPr>
          <a:lstStyle/>
          <a:p>
            <a:pPr algn="ctr"/>
            <a:r>
              <a:rPr lang="en-US" dirty="0" err="1"/>
              <a:t>TeV</a:t>
            </a:r>
            <a:r>
              <a:rPr lang="en-US" dirty="0"/>
              <a:t> Cosmic Ray Anisotropy from </a:t>
            </a:r>
            <a:r>
              <a:rPr lang="en-US" dirty="0" smtClean="0"/>
              <a:t>Heliospheric Magnetic </a:t>
            </a:r>
            <a:r>
              <a:rPr lang="en-US" dirty="0"/>
              <a:t>Field‏</a:t>
            </a:r>
          </a:p>
        </p:txBody>
      </p:sp>
      <p:pic>
        <p:nvPicPr>
          <p:cNvPr id="8" name="Content Placeholder 7"/>
          <p:cNvPicPr>
            <a:picLocks noGrp="1" noChangeAspect="1"/>
          </p:cNvPicPr>
          <p:nvPr>
            <p:ph idx="1"/>
          </p:nvPr>
        </p:nvPicPr>
        <p:blipFill>
          <a:blip r:embed="rId2"/>
          <a:srcRect l="1376" r="1376"/>
          <a:stretch>
            <a:fillRect/>
          </a:stretch>
        </p:blipFill>
        <p:spPr/>
      </p:pic>
      <p:sp>
        <p:nvSpPr>
          <p:cNvPr id="7" name="Title 6"/>
          <p:cNvSpPr>
            <a:spLocks noGrp="1"/>
          </p:cNvSpPr>
          <p:nvPr>
            <p:ph type="title"/>
          </p:nvPr>
        </p:nvSpPr>
        <p:spPr/>
        <p:txBody>
          <a:bodyPr/>
          <a:lstStyle/>
          <a:p>
            <a:endParaRPr lang="en-US"/>
          </a:p>
        </p:txBody>
      </p:sp>
      <p:sp>
        <p:nvSpPr>
          <p:cNvPr id="2" name="Slide Number Placeholder 1"/>
          <p:cNvSpPr>
            <a:spLocks noGrp="1"/>
          </p:cNvSpPr>
          <p:nvPr>
            <p:ph type="sldNum" sz="quarter" idx="12"/>
          </p:nvPr>
        </p:nvSpPr>
        <p:spPr/>
        <p:txBody>
          <a:bodyPr/>
          <a:lstStyle/>
          <a:p>
            <a:fld id="{41131437-511D-4973-AB9D-6AB7E373C59E}" type="slidenum">
              <a:rPr lang="en-US" smtClean="0"/>
              <a:pPr/>
              <a:t>44</a:t>
            </a:fld>
            <a:endParaRPr lang="en-US"/>
          </a:p>
        </p:txBody>
      </p:sp>
    </p:spTree>
    <p:extLst>
      <p:ext uri="{BB962C8B-B14F-4D97-AF65-F5344CB8AC3E}">
        <p14:creationId xmlns:p14="http://schemas.microsoft.com/office/powerpoint/2010/main" val="36322167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Previous Works</a:t>
            </a:r>
            <a:endParaRPr lang="en-US" dirty="0"/>
          </a:p>
        </p:txBody>
      </p:sp>
      <p:sp>
        <p:nvSpPr>
          <p:cNvPr id="3" name="Content Placeholder 2"/>
          <p:cNvSpPr>
            <a:spLocks noGrp="1"/>
          </p:cNvSpPr>
          <p:nvPr>
            <p:ph idx="1"/>
          </p:nvPr>
        </p:nvSpPr>
        <p:spPr>
          <a:xfrm>
            <a:off x="6060441" y="1070291"/>
            <a:ext cx="6128512" cy="620398"/>
          </a:xfrm>
        </p:spPr>
        <p:txBody>
          <a:bodyPr/>
          <a:lstStyle/>
          <a:p>
            <a:pPr marL="0" indent="0">
              <a:buNone/>
            </a:pPr>
            <a:r>
              <a:rPr lang="en-US" dirty="0" smtClean="0"/>
              <a:t>Non-Applicability </a:t>
            </a:r>
            <a:r>
              <a:rPr lang="en-US" dirty="0"/>
              <a:t>of </a:t>
            </a:r>
            <a:r>
              <a:rPr lang="en-US" dirty="0" err="1"/>
              <a:t>Liouville’s</a:t>
            </a:r>
            <a:r>
              <a:rPr lang="en-US" dirty="0"/>
              <a:t> Theorem</a:t>
            </a:r>
            <a:endParaRPr lang="en-US" dirty="0" smtClean="0"/>
          </a:p>
          <a:p>
            <a:endParaRPr lang="en-US" dirty="0"/>
          </a:p>
        </p:txBody>
      </p:sp>
      <p:sp>
        <p:nvSpPr>
          <p:cNvPr id="6" name="Rectangle 5"/>
          <p:cNvSpPr/>
          <p:nvPr/>
        </p:nvSpPr>
        <p:spPr>
          <a:xfrm>
            <a:off x="0" y="41959"/>
            <a:ext cx="12120880" cy="369332"/>
          </a:xfrm>
          <a:prstGeom prst="rect">
            <a:avLst/>
          </a:prstGeom>
          <a:solidFill>
            <a:schemeClr val="bg1">
              <a:lumMod val="75000"/>
              <a:lumOff val="25000"/>
            </a:schemeClr>
          </a:solidFill>
        </p:spPr>
        <p:txBody>
          <a:bodyPr wrap="square">
            <a:spAutoFit/>
          </a:bodyPr>
          <a:lstStyle/>
          <a:p>
            <a:pPr algn="ctr"/>
            <a:r>
              <a:rPr lang="en-US" dirty="0" err="1"/>
              <a:t>TeV</a:t>
            </a:r>
            <a:r>
              <a:rPr lang="en-US" dirty="0"/>
              <a:t> Cosmic Ray Anisotropy from </a:t>
            </a:r>
            <a:r>
              <a:rPr lang="en-US" dirty="0" smtClean="0"/>
              <a:t>Heliospheric Magnetic </a:t>
            </a:r>
            <a:r>
              <a:rPr lang="en-US" dirty="0"/>
              <a:t>Field‏</a:t>
            </a:r>
          </a:p>
        </p:txBody>
      </p:sp>
      <p:sp>
        <p:nvSpPr>
          <p:cNvPr id="7" name="Rectangle 6"/>
          <p:cNvSpPr/>
          <p:nvPr/>
        </p:nvSpPr>
        <p:spPr>
          <a:xfrm>
            <a:off x="0" y="6545867"/>
            <a:ext cx="12188952" cy="320040"/>
          </a:xfrm>
          <a:prstGeom prst="rect">
            <a:avLst/>
          </a:prstGeom>
          <a:solidFill>
            <a:schemeClr val="bg1">
              <a:lumMod val="75000"/>
              <a:lumOff val="25000"/>
            </a:schemeClr>
          </a:solidFill>
        </p:spPr>
        <p:txBody>
          <a:bodyPr wrap="square" anchor="ctr">
            <a:spAutoFit/>
          </a:bodyPr>
          <a:lstStyle/>
          <a:p>
            <a:r>
              <a:rPr lang="en-US" dirty="0" smtClean="0"/>
              <a:t>April 29                                                                                       Vanessa L</a:t>
            </a:r>
            <a:r>
              <a:rPr lang="es-CR" dirty="0" err="1" smtClean="0"/>
              <a:t>ópez</a:t>
            </a:r>
            <a:r>
              <a:rPr lang="es-CR" dirty="0" smtClean="0"/>
              <a:t> Barquero                                                                               MMFW2014</a:t>
            </a:r>
            <a:endParaRPr lang="en-US" dirty="0"/>
          </a:p>
        </p:txBody>
      </p:sp>
      <p:sp>
        <p:nvSpPr>
          <p:cNvPr id="5" name="TextBox 4"/>
          <p:cNvSpPr txBox="1"/>
          <p:nvPr/>
        </p:nvSpPr>
        <p:spPr>
          <a:xfrm>
            <a:off x="266700" y="1690688"/>
            <a:ext cx="5162549" cy="1477328"/>
          </a:xfrm>
          <a:prstGeom prst="rect">
            <a:avLst/>
          </a:prstGeom>
          <a:noFill/>
        </p:spPr>
        <p:txBody>
          <a:bodyPr wrap="square" rtlCol="0">
            <a:spAutoFit/>
          </a:bodyPr>
          <a:lstStyle/>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Nevertheless, in our work ,the </a:t>
            </a:r>
            <a:r>
              <a:rPr lang="en-US" dirty="0"/>
              <a:t>heliospheric effects are crucial in the arrival of </a:t>
            </a:r>
            <a:r>
              <a:rPr lang="en-US" dirty="0" err="1"/>
              <a:t>TeV</a:t>
            </a:r>
            <a:r>
              <a:rPr lang="en-US" dirty="0"/>
              <a:t> Cosmic Rays.</a:t>
            </a:r>
          </a:p>
          <a:p>
            <a:pPr marL="285750" indent="-285750">
              <a:buFont typeface="Arial" panose="020B0604020202020204" pitchFamily="34" charset="0"/>
              <a:buChar char="•"/>
            </a:pPr>
            <a:endParaRPr lang="en-US" dirty="0"/>
          </a:p>
        </p:txBody>
      </p:sp>
      <p:grpSp>
        <p:nvGrpSpPr>
          <p:cNvPr id="10" name="Group 9"/>
          <p:cNvGrpSpPr/>
          <p:nvPr/>
        </p:nvGrpSpPr>
        <p:grpSpPr>
          <a:xfrm>
            <a:off x="231747" y="3102407"/>
            <a:ext cx="5232453" cy="3239625"/>
            <a:chOff x="231747" y="3216707"/>
            <a:chExt cx="5232453" cy="3239625"/>
          </a:xfrm>
        </p:grpSpPr>
        <p:pic>
          <p:nvPicPr>
            <p:cNvPr id="3074" name="Picture 2"/>
            <p:cNvPicPr>
              <a:picLocks noChangeAspect="1" noChangeArrowheads="1"/>
            </p:cNvPicPr>
            <p:nvPr/>
          </p:nvPicPr>
          <p:blipFill rotWithShape="1">
            <a:blip r:embed="rId3" cstate="print"/>
            <a:srcRect r="-245" b="53854"/>
            <a:stretch/>
          </p:blipFill>
          <p:spPr bwMode="auto">
            <a:xfrm>
              <a:off x="231747" y="5142300"/>
              <a:ext cx="5232453" cy="1314032"/>
            </a:xfrm>
            <a:prstGeom prst="rect">
              <a:avLst/>
            </a:prstGeom>
            <a:noFill/>
            <a:ln w="9525">
              <a:noFill/>
              <a:miter lim="800000"/>
              <a:headEnd/>
              <a:tailEnd/>
            </a:ln>
          </p:spPr>
        </p:pic>
        <p:pic>
          <p:nvPicPr>
            <p:cNvPr id="8" name="Picture 7"/>
            <p:cNvPicPr>
              <a:picLocks noChangeAspect="1"/>
            </p:cNvPicPr>
            <p:nvPr/>
          </p:nvPicPr>
          <p:blipFill>
            <a:blip r:embed="rId4"/>
            <a:stretch>
              <a:fillRect/>
            </a:stretch>
          </p:blipFill>
          <p:spPr>
            <a:xfrm>
              <a:off x="2726694" y="3216707"/>
              <a:ext cx="2737506" cy="1864822"/>
            </a:xfrm>
            <a:prstGeom prst="rect">
              <a:avLst/>
            </a:prstGeom>
          </p:spPr>
        </p:pic>
      </p:grpSp>
      <p:sp>
        <p:nvSpPr>
          <p:cNvPr id="9" name="TextBox 8"/>
          <p:cNvSpPr txBox="1"/>
          <p:nvPr/>
        </p:nvSpPr>
        <p:spPr>
          <a:xfrm>
            <a:off x="371474" y="3914775"/>
            <a:ext cx="2095501" cy="369332"/>
          </a:xfrm>
          <a:prstGeom prst="rect">
            <a:avLst/>
          </a:prstGeom>
          <a:noFill/>
        </p:spPr>
        <p:txBody>
          <a:bodyPr wrap="square" rtlCol="0">
            <a:spAutoFit/>
          </a:bodyPr>
          <a:lstStyle/>
          <a:p>
            <a:r>
              <a:rPr lang="en-US" dirty="0" err="1" smtClean="0"/>
              <a:t>Giacinti&amp;Sigl</a:t>
            </a:r>
            <a:r>
              <a:rPr lang="en-US" dirty="0" smtClean="0"/>
              <a:t>(2012)</a:t>
            </a:r>
            <a:endParaRPr lang="en-US" dirty="0"/>
          </a:p>
        </p:txBody>
      </p:sp>
      <p:grpSp>
        <p:nvGrpSpPr>
          <p:cNvPr id="15" name="Group 14"/>
          <p:cNvGrpSpPr/>
          <p:nvPr/>
        </p:nvGrpSpPr>
        <p:grpSpPr>
          <a:xfrm>
            <a:off x="8143875" y="1624270"/>
            <a:ext cx="1466850" cy="1095375"/>
            <a:chOff x="4714875" y="895350"/>
            <a:chExt cx="1466850" cy="1095375"/>
          </a:xfrm>
        </p:grpSpPr>
        <p:sp>
          <p:nvSpPr>
            <p:cNvPr id="14" name="Rectangle 13"/>
            <p:cNvSpPr/>
            <p:nvPr/>
          </p:nvSpPr>
          <p:spPr>
            <a:xfrm>
              <a:off x="4714875" y="895350"/>
              <a:ext cx="1466850" cy="109537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9649" y="1119187"/>
              <a:ext cx="1219200" cy="666750"/>
            </a:xfrm>
            <a:prstGeom prst="rect">
              <a:avLst/>
            </a:prstGeom>
          </p:spPr>
        </p:pic>
      </p:grp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04050" y="2944118"/>
            <a:ext cx="4349750" cy="3377276"/>
          </a:xfrm>
          <a:prstGeom prst="rect">
            <a:avLst/>
          </a:prstGeom>
        </p:spPr>
      </p:pic>
      <p:sp>
        <p:nvSpPr>
          <p:cNvPr id="4" name="Slide Number Placeholder 3"/>
          <p:cNvSpPr>
            <a:spLocks noGrp="1"/>
          </p:cNvSpPr>
          <p:nvPr>
            <p:ph type="sldNum" sz="quarter" idx="12"/>
          </p:nvPr>
        </p:nvSpPr>
        <p:spPr/>
        <p:txBody>
          <a:bodyPr/>
          <a:lstStyle/>
          <a:p>
            <a:fld id="{41131437-511D-4973-AB9D-6AB7E373C59E}" type="slidenum">
              <a:rPr lang="en-US" smtClean="0"/>
              <a:pPr/>
              <a:t>45</a:t>
            </a:fld>
            <a:endParaRPr lang="en-US"/>
          </a:p>
        </p:txBody>
      </p:sp>
    </p:spTree>
    <p:extLst>
      <p:ext uri="{BB962C8B-B14F-4D97-AF65-F5344CB8AC3E}">
        <p14:creationId xmlns:p14="http://schemas.microsoft.com/office/powerpoint/2010/main" val="191549239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 Propagation</a:t>
            </a:r>
            <a:endParaRPr lang="en-US" dirty="0"/>
          </a:p>
        </p:txBody>
      </p:sp>
      <p:sp>
        <p:nvSpPr>
          <p:cNvPr id="3" name="Content Placeholder 2"/>
          <p:cNvSpPr>
            <a:spLocks noGrp="1"/>
          </p:cNvSpPr>
          <p:nvPr>
            <p:ph idx="1"/>
          </p:nvPr>
        </p:nvSpPr>
        <p:spPr>
          <a:xfrm>
            <a:off x="1120000" y="1825625"/>
            <a:ext cx="10233800" cy="543053"/>
          </a:xfrm>
        </p:spPr>
        <p:txBody>
          <a:bodyPr>
            <a:normAutofit/>
          </a:bodyPr>
          <a:lstStyle/>
          <a:p>
            <a:r>
              <a:rPr lang="en-US" dirty="0" smtClean="0"/>
              <a:t>Input from the center – efficient way!</a:t>
            </a:r>
          </a:p>
        </p:txBody>
      </p:sp>
      <p:sp>
        <p:nvSpPr>
          <p:cNvPr id="15362" name="AutoShape 2" descr="Displaying Map_radius_5990.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CR"/>
          </a:p>
        </p:txBody>
      </p:sp>
      <p:grpSp>
        <p:nvGrpSpPr>
          <p:cNvPr id="4" name="Group 3"/>
          <p:cNvGrpSpPr/>
          <p:nvPr/>
        </p:nvGrpSpPr>
        <p:grpSpPr>
          <a:xfrm>
            <a:off x="782003" y="2688044"/>
            <a:ext cx="10627995" cy="2977305"/>
            <a:chOff x="133350" y="2688044"/>
            <a:chExt cx="10627995" cy="2977305"/>
          </a:xfrm>
        </p:grpSpPr>
        <p:pic>
          <p:nvPicPr>
            <p:cNvPr id="8" name="Picture 7" descr="Map_radius_30.png"/>
            <p:cNvPicPr>
              <a:picLocks noChangeAspect="1"/>
            </p:cNvPicPr>
            <p:nvPr/>
          </p:nvPicPr>
          <p:blipFill>
            <a:blip r:embed="rId3" cstate="print"/>
            <a:stretch>
              <a:fillRect/>
            </a:stretch>
          </p:blipFill>
          <p:spPr>
            <a:xfrm>
              <a:off x="133350" y="2697601"/>
              <a:ext cx="4671455" cy="2967748"/>
            </a:xfrm>
            <a:prstGeom prst="rect">
              <a:avLst/>
            </a:prstGeom>
          </p:spPr>
        </p:pic>
        <p:pic>
          <p:nvPicPr>
            <p:cNvPr id="9" name="Picture 8" descr="Map_radius_5990_backtracking.png"/>
            <p:cNvPicPr>
              <a:picLocks noChangeAspect="1"/>
            </p:cNvPicPr>
            <p:nvPr/>
          </p:nvPicPr>
          <p:blipFill>
            <a:blip r:embed="rId4" cstate="print"/>
            <a:stretch>
              <a:fillRect/>
            </a:stretch>
          </p:blipFill>
          <p:spPr>
            <a:xfrm>
              <a:off x="6074847" y="2688044"/>
              <a:ext cx="4686498" cy="2977305"/>
            </a:xfrm>
            <a:prstGeom prst="rect">
              <a:avLst/>
            </a:prstGeom>
          </p:spPr>
        </p:pic>
      </p:grpSp>
      <p:sp>
        <p:nvSpPr>
          <p:cNvPr id="11" name="Rectangle 10"/>
          <p:cNvSpPr/>
          <p:nvPr/>
        </p:nvSpPr>
        <p:spPr>
          <a:xfrm>
            <a:off x="0" y="41959"/>
            <a:ext cx="12120880" cy="369332"/>
          </a:xfrm>
          <a:prstGeom prst="rect">
            <a:avLst/>
          </a:prstGeom>
          <a:solidFill>
            <a:schemeClr val="bg1">
              <a:lumMod val="75000"/>
              <a:lumOff val="25000"/>
            </a:schemeClr>
          </a:solidFill>
        </p:spPr>
        <p:txBody>
          <a:bodyPr wrap="square">
            <a:spAutoFit/>
          </a:bodyPr>
          <a:lstStyle/>
          <a:p>
            <a:pPr algn="ctr"/>
            <a:r>
              <a:rPr lang="en-US" dirty="0" err="1"/>
              <a:t>TeV</a:t>
            </a:r>
            <a:r>
              <a:rPr lang="en-US" dirty="0"/>
              <a:t> Cosmic Ray Anisotropy from </a:t>
            </a:r>
            <a:r>
              <a:rPr lang="en-US" dirty="0" smtClean="0"/>
              <a:t>Heliospheric Magnetic </a:t>
            </a:r>
            <a:r>
              <a:rPr lang="en-US" dirty="0"/>
              <a:t>Field‏</a:t>
            </a:r>
          </a:p>
        </p:txBody>
      </p:sp>
      <p:sp>
        <p:nvSpPr>
          <p:cNvPr id="12" name="Rectangle 11"/>
          <p:cNvSpPr/>
          <p:nvPr/>
        </p:nvSpPr>
        <p:spPr>
          <a:xfrm>
            <a:off x="0" y="6545867"/>
            <a:ext cx="12188952" cy="320040"/>
          </a:xfrm>
          <a:prstGeom prst="rect">
            <a:avLst/>
          </a:prstGeom>
          <a:solidFill>
            <a:schemeClr val="bg1">
              <a:lumMod val="75000"/>
              <a:lumOff val="25000"/>
            </a:schemeClr>
          </a:solidFill>
        </p:spPr>
        <p:txBody>
          <a:bodyPr wrap="square" anchor="ctr">
            <a:spAutoFit/>
          </a:bodyPr>
          <a:lstStyle/>
          <a:p>
            <a:r>
              <a:rPr lang="en-US" dirty="0" smtClean="0"/>
              <a:t>April 29                                                                                       Vanessa L</a:t>
            </a:r>
            <a:r>
              <a:rPr lang="es-CR" dirty="0" err="1" smtClean="0"/>
              <a:t>ópez</a:t>
            </a:r>
            <a:r>
              <a:rPr lang="es-CR" dirty="0" smtClean="0"/>
              <a:t> Barquero                                                                               MMFW2014</a:t>
            </a:r>
            <a:endParaRPr lang="en-US" dirty="0"/>
          </a:p>
        </p:txBody>
      </p:sp>
      <p:sp>
        <p:nvSpPr>
          <p:cNvPr id="5" name="Right Arrow 4"/>
          <p:cNvSpPr/>
          <p:nvPr/>
        </p:nvSpPr>
        <p:spPr>
          <a:xfrm>
            <a:off x="5553075" y="3648075"/>
            <a:ext cx="1095375" cy="7429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881238" y="5782442"/>
            <a:ext cx="4335025" cy="646331"/>
          </a:xfrm>
          <a:prstGeom prst="rect">
            <a:avLst/>
          </a:prstGeom>
          <a:noFill/>
        </p:spPr>
        <p:txBody>
          <a:bodyPr wrap="square" rtlCol="0">
            <a:spAutoFit/>
          </a:bodyPr>
          <a:lstStyle/>
          <a:p>
            <a:r>
              <a:rPr lang="en-US" dirty="0" smtClean="0"/>
              <a:t>Angular Distribution – Higher Probability to reach the Earth.</a:t>
            </a:r>
            <a:endParaRPr lang="en-US" dirty="0"/>
          </a:p>
        </p:txBody>
      </p:sp>
      <p:sp>
        <p:nvSpPr>
          <p:cNvPr id="7" name="Oval 6"/>
          <p:cNvSpPr/>
          <p:nvPr/>
        </p:nvSpPr>
        <p:spPr>
          <a:xfrm>
            <a:off x="9305925" y="3057525"/>
            <a:ext cx="447675" cy="5905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748067" y="3967440"/>
            <a:ext cx="1237693" cy="8483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p:cNvSpPr>
            <a:spLocks noGrp="1"/>
          </p:cNvSpPr>
          <p:nvPr>
            <p:ph type="sldNum" sz="quarter" idx="12"/>
          </p:nvPr>
        </p:nvSpPr>
        <p:spPr/>
        <p:txBody>
          <a:bodyPr/>
          <a:lstStyle/>
          <a:p>
            <a:fld id="{41131437-511D-4973-AB9D-6AB7E373C59E}" type="slidenum">
              <a:rPr lang="en-US" smtClean="0"/>
              <a:pPr/>
              <a:t>46</a:t>
            </a:fld>
            <a:endParaRPr lang="en-US"/>
          </a:p>
        </p:txBody>
      </p:sp>
    </p:spTree>
    <p:extLst>
      <p:ext uri="{BB962C8B-B14F-4D97-AF65-F5344CB8AC3E}">
        <p14:creationId xmlns:p14="http://schemas.microsoft.com/office/powerpoint/2010/main" val="149755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R" dirty="0" smtClean="0"/>
              <a:t>Extra </a:t>
            </a:r>
            <a:r>
              <a:rPr lang="es-CR" dirty="0" err="1" smtClean="0"/>
              <a:t>Slides</a:t>
            </a:r>
            <a:endParaRPr lang="es-CR" dirty="0"/>
          </a:p>
        </p:txBody>
      </p:sp>
      <p:sp>
        <p:nvSpPr>
          <p:cNvPr id="3" name="Content Placeholder 2"/>
          <p:cNvSpPr>
            <a:spLocks noGrp="1"/>
          </p:cNvSpPr>
          <p:nvPr>
            <p:ph idx="1"/>
          </p:nvPr>
        </p:nvSpPr>
        <p:spPr/>
        <p:txBody>
          <a:bodyPr/>
          <a:lstStyle/>
          <a:p>
            <a:r>
              <a:rPr lang="es-CR" dirty="0" err="1" smtClean="0"/>
              <a:t>Particles</a:t>
            </a:r>
            <a:r>
              <a:rPr lang="es-CR" dirty="0" smtClean="0"/>
              <a:t> </a:t>
            </a:r>
            <a:r>
              <a:rPr lang="es-CR" dirty="0" err="1" smtClean="0"/>
              <a:t>Trajectories</a:t>
            </a:r>
            <a:endParaRPr lang="es-CR" dirty="0" smtClean="0"/>
          </a:p>
          <a:p>
            <a:endParaRPr lang="es-CR" dirty="0"/>
          </a:p>
        </p:txBody>
      </p:sp>
      <p:grpSp>
        <p:nvGrpSpPr>
          <p:cNvPr id="5" name="Group 4"/>
          <p:cNvGrpSpPr/>
          <p:nvPr/>
        </p:nvGrpSpPr>
        <p:grpSpPr>
          <a:xfrm>
            <a:off x="1806978" y="3250282"/>
            <a:ext cx="8578044" cy="1097129"/>
            <a:chOff x="1684421" y="3250282"/>
            <a:chExt cx="8578044" cy="1097129"/>
          </a:xfrm>
        </p:grpSpPr>
        <p:pic>
          <p:nvPicPr>
            <p:cNvPr id="2050" name="Picture 2"/>
            <p:cNvPicPr>
              <a:picLocks noChangeAspect="1" noChangeArrowheads="1"/>
            </p:cNvPicPr>
            <p:nvPr/>
          </p:nvPicPr>
          <p:blipFill>
            <a:blip r:embed="rId2" cstate="print"/>
            <a:srcRect/>
            <a:stretch>
              <a:fillRect/>
            </a:stretch>
          </p:blipFill>
          <p:spPr bwMode="auto">
            <a:xfrm>
              <a:off x="5040231" y="3303171"/>
              <a:ext cx="1841080" cy="991351"/>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1684421" y="3337788"/>
              <a:ext cx="2276475" cy="922116"/>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7960645" y="3250282"/>
              <a:ext cx="2301820" cy="1097129"/>
            </a:xfrm>
            <a:prstGeom prst="rect">
              <a:avLst/>
            </a:prstGeom>
            <a:noFill/>
            <a:ln w="9525">
              <a:noFill/>
              <a:miter lim="800000"/>
              <a:headEnd/>
              <a:tailEnd/>
            </a:ln>
          </p:spPr>
        </p:pic>
      </p:grpSp>
      <p:pic>
        <p:nvPicPr>
          <p:cNvPr id="4" name="Picture 3"/>
          <p:cNvPicPr>
            <a:picLocks noChangeAspect="1"/>
          </p:cNvPicPr>
          <p:nvPr/>
        </p:nvPicPr>
        <p:blipFill>
          <a:blip r:embed="rId5"/>
          <a:stretch>
            <a:fillRect/>
          </a:stretch>
        </p:blipFill>
        <p:spPr>
          <a:xfrm>
            <a:off x="3929062" y="5159375"/>
            <a:ext cx="4333875" cy="1152525"/>
          </a:xfrm>
          <a:prstGeom prst="rect">
            <a:avLst/>
          </a:prstGeom>
        </p:spPr>
      </p:pic>
      <p:sp>
        <p:nvSpPr>
          <p:cNvPr id="9" name="Rectangle 8"/>
          <p:cNvSpPr/>
          <p:nvPr/>
        </p:nvSpPr>
        <p:spPr>
          <a:xfrm>
            <a:off x="0" y="41959"/>
            <a:ext cx="12120880" cy="369332"/>
          </a:xfrm>
          <a:prstGeom prst="rect">
            <a:avLst/>
          </a:prstGeom>
          <a:solidFill>
            <a:schemeClr val="bg1">
              <a:lumMod val="75000"/>
              <a:lumOff val="25000"/>
            </a:schemeClr>
          </a:solidFill>
        </p:spPr>
        <p:txBody>
          <a:bodyPr wrap="square">
            <a:spAutoFit/>
          </a:bodyPr>
          <a:lstStyle/>
          <a:p>
            <a:pPr algn="ctr"/>
            <a:r>
              <a:rPr lang="en-US" dirty="0" err="1"/>
              <a:t>TeV</a:t>
            </a:r>
            <a:r>
              <a:rPr lang="en-US" dirty="0"/>
              <a:t> Cosmic Ray Anisotropy from </a:t>
            </a:r>
            <a:r>
              <a:rPr lang="en-US" dirty="0" smtClean="0"/>
              <a:t>Heliospheric Magnetic </a:t>
            </a:r>
            <a:r>
              <a:rPr lang="en-US" dirty="0"/>
              <a:t>Field‏</a:t>
            </a:r>
          </a:p>
        </p:txBody>
      </p:sp>
      <p:sp>
        <p:nvSpPr>
          <p:cNvPr id="10" name="Rectangle 9"/>
          <p:cNvSpPr/>
          <p:nvPr/>
        </p:nvSpPr>
        <p:spPr>
          <a:xfrm>
            <a:off x="0" y="6545867"/>
            <a:ext cx="12188952" cy="320040"/>
          </a:xfrm>
          <a:prstGeom prst="rect">
            <a:avLst/>
          </a:prstGeom>
          <a:solidFill>
            <a:schemeClr val="bg1">
              <a:lumMod val="75000"/>
              <a:lumOff val="25000"/>
            </a:schemeClr>
          </a:solidFill>
        </p:spPr>
        <p:txBody>
          <a:bodyPr wrap="square" anchor="ctr">
            <a:spAutoFit/>
          </a:bodyPr>
          <a:lstStyle/>
          <a:p>
            <a:r>
              <a:rPr lang="en-US" dirty="0" smtClean="0"/>
              <a:t>April 29                                                                                       Vanessa L</a:t>
            </a:r>
            <a:r>
              <a:rPr lang="es-CR" dirty="0" err="1" smtClean="0"/>
              <a:t>ópez</a:t>
            </a:r>
            <a:r>
              <a:rPr lang="es-CR" dirty="0" smtClean="0"/>
              <a:t> Barquero                                                                               MMFW2014</a:t>
            </a:r>
            <a:endParaRPr lang="en-US" dirty="0"/>
          </a:p>
        </p:txBody>
      </p:sp>
      <p:sp>
        <p:nvSpPr>
          <p:cNvPr id="6" name="Slide Number Placeholder 5"/>
          <p:cNvSpPr>
            <a:spLocks noGrp="1"/>
          </p:cNvSpPr>
          <p:nvPr>
            <p:ph type="sldNum" sz="quarter" idx="12"/>
          </p:nvPr>
        </p:nvSpPr>
        <p:spPr/>
        <p:txBody>
          <a:bodyPr/>
          <a:lstStyle/>
          <a:p>
            <a:fld id="{41131437-511D-4973-AB9D-6AB7E373C59E}" type="slidenum">
              <a:rPr lang="en-US" smtClean="0"/>
              <a:pPr/>
              <a:t>47</a:t>
            </a:fld>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 Slides</a:t>
            </a:r>
            <a:endParaRPr lang="en-US" dirty="0"/>
          </a:p>
        </p:txBody>
      </p:sp>
      <p:pic>
        <p:nvPicPr>
          <p:cNvPr id="4" name="Content Placeholder 3"/>
          <p:cNvPicPr>
            <a:picLocks noGrp="1" noChangeAspect="1"/>
          </p:cNvPicPr>
          <p:nvPr>
            <p:ph idx="1"/>
          </p:nvPr>
        </p:nvPicPr>
        <p:blipFill>
          <a:blip r:embed="rId2"/>
          <a:stretch>
            <a:fillRect/>
          </a:stretch>
        </p:blipFill>
        <p:spPr>
          <a:xfrm>
            <a:off x="3365500" y="3139281"/>
            <a:ext cx="5743575" cy="1724025"/>
          </a:xfrm>
          <a:prstGeom prst="rect">
            <a:avLst/>
          </a:prstGeom>
        </p:spPr>
      </p:pic>
      <p:sp>
        <p:nvSpPr>
          <p:cNvPr id="3" name="Slide Number Placeholder 2"/>
          <p:cNvSpPr>
            <a:spLocks noGrp="1"/>
          </p:cNvSpPr>
          <p:nvPr>
            <p:ph type="sldNum" sz="quarter" idx="12"/>
          </p:nvPr>
        </p:nvSpPr>
        <p:spPr/>
        <p:txBody>
          <a:bodyPr/>
          <a:lstStyle/>
          <a:p>
            <a:fld id="{41131437-511D-4973-AB9D-6AB7E373C59E}" type="slidenum">
              <a:rPr lang="en-US" smtClean="0"/>
              <a:pPr/>
              <a:t>48</a:t>
            </a:fld>
            <a:endParaRPr lang="en-US"/>
          </a:p>
        </p:txBody>
      </p:sp>
    </p:spTree>
    <p:extLst>
      <p:ext uri="{BB962C8B-B14F-4D97-AF65-F5344CB8AC3E}">
        <p14:creationId xmlns:p14="http://schemas.microsoft.com/office/powerpoint/2010/main" val="33371226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Dipole Distribution</a:t>
            </a:r>
            <a:endParaRPr lang="en-US" dirty="0"/>
          </a:p>
        </p:txBody>
      </p:sp>
      <p:pic>
        <p:nvPicPr>
          <p:cNvPr id="4" name="Content Placeholder 3" descr="xyplane_z256_contourBfield.eps"/>
          <p:cNvPicPr>
            <a:picLocks noGrp="1" noChangeAspect="1"/>
          </p:cNvPicPr>
          <p:nvPr>
            <p:ph idx="1"/>
          </p:nvPr>
        </p:nvPicPr>
        <p:blipFill>
          <a:blip r:embed="rId3" cstate="print"/>
          <a:stretch>
            <a:fillRect/>
          </a:stretch>
        </p:blipFill>
        <p:spPr>
          <a:xfrm>
            <a:off x="398193" y="1732636"/>
            <a:ext cx="5788834" cy="4351338"/>
          </a:xfrm>
        </p:spPr>
      </p:pic>
      <p:sp>
        <p:nvSpPr>
          <p:cNvPr id="5" name="Rectangle 4"/>
          <p:cNvSpPr/>
          <p:nvPr/>
        </p:nvSpPr>
        <p:spPr>
          <a:xfrm>
            <a:off x="0" y="41959"/>
            <a:ext cx="12120880" cy="369332"/>
          </a:xfrm>
          <a:prstGeom prst="rect">
            <a:avLst/>
          </a:prstGeom>
          <a:solidFill>
            <a:schemeClr val="bg1">
              <a:lumMod val="75000"/>
              <a:lumOff val="25000"/>
            </a:schemeClr>
          </a:solidFill>
        </p:spPr>
        <p:txBody>
          <a:bodyPr wrap="square">
            <a:spAutoFit/>
          </a:bodyPr>
          <a:lstStyle/>
          <a:p>
            <a:pPr algn="ctr"/>
            <a:r>
              <a:rPr lang="en-US" dirty="0" err="1"/>
              <a:t>TeV</a:t>
            </a:r>
            <a:r>
              <a:rPr lang="en-US" dirty="0"/>
              <a:t> Cosmic Ray Anisotropy from </a:t>
            </a:r>
            <a:r>
              <a:rPr lang="en-US" dirty="0" smtClean="0"/>
              <a:t>Heliospheric Magnetic </a:t>
            </a:r>
            <a:r>
              <a:rPr lang="en-US" dirty="0"/>
              <a:t>Field‏</a:t>
            </a:r>
          </a:p>
        </p:txBody>
      </p:sp>
      <p:sp>
        <p:nvSpPr>
          <p:cNvPr id="6" name="Rectangle 5"/>
          <p:cNvSpPr/>
          <p:nvPr/>
        </p:nvSpPr>
        <p:spPr>
          <a:xfrm>
            <a:off x="0" y="6545867"/>
            <a:ext cx="12188952" cy="320040"/>
          </a:xfrm>
          <a:prstGeom prst="rect">
            <a:avLst/>
          </a:prstGeom>
          <a:solidFill>
            <a:schemeClr val="bg1">
              <a:lumMod val="75000"/>
              <a:lumOff val="25000"/>
            </a:schemeClr>
          </a:solidFill>
        </p:spPr>
        <p:txBody>
          <a:bodyPr wrap="square" anchor="ctr">
            <a:spAutoFit/>
          </a:bodyPr>
          <a:lstStyle/>
          <a:p>
            <a:r>
              <a:rPr lang="en-US" dirty="0" smtClean="0"/>
              <a:t>April 29                                                                                       Vanessa L</a:t>
            </a:r>
            <a:r>
              <a:rPr lang="es-CR" dirty="0" err="1" smtClean="0"/>
              <a:t>ópez</a:t>
            </a:r>
            <a:r>
              <a:rPr lang="es-CR" dirty="0" smtClean="0"/>
              <a:t> Barquero                                                                               MMFW2014</a:t>
            </a:r>
            <a:endParaRPr lang="en-US" dirty="0"/>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64000"/>
                    </a14:imgEffect>
                    <a14:imgEffect>
                      <a14:colorTemperature colorTemp="8800"/>
                    </a14:imgEffect>
                    <a14:imgEffect>
                      <a14:saturation sat="300000"/>
                    </a14:imgEffect>
                    <a14:imgEffect>
                      <a14:brightnessContrast bright="2000" contrast="18000"/>
                    </a14:imgEffect>
                  </a14:imgLayer>
                </a14:imgProps>
              </a:ext>
              <a:ext uri="{28A0092B-C50C-407E-A947-70E740481C1C}">
                <a14:useLocalDpi xmlns:a14="http://schemas.microsoft.com/office/drawing/2010/main" val="0"/>
              </a:ext>
            </a:extLst>
          </a:blip>
          <a:stretch>
            <a:fillRect/>
          </a:stretch>
        </p:blipFill>
        <p:spPr>
          <a:xfrm>
            <a:off x="6390640" y="1732636"/>
            <a:ext cx="5527040" cy="4385482"/>
          </a:xfrm>
          <a:prstGeom prst="rect">
            <a:avLst/>
          </a:prstGeom>
        </p:spPr>
      </p:pic>
      <p:sp>
        <p:nvSpPr>
          <p:cNvPr id="7" name="Slide Number Placeholder 6"/>
          <p:cNvSpPr>
            <a:spLocks noGrp="1"/>
          </p:cNvSpPr>
          <p:nvPr>
            <p:ph type="sldNum" sz="quarter" idx="12"/>
          </p:nvPr>
        </p:nvSpPr>
        <p:spPr/>
        <p:txBody>
          <a:bodyPr/>
          <a:lstStyle/>
          <a:p>
            <a:fld id="{41131437-511D-4973-AB9D-6AB7E373C59E}" type="slidenum">
              <a:rPr lang="en-US" smtClean="0"/>
              <a:pPr/>
              <a:t>49</a:t>
            </a:fld>
            <a:endParaRPr lang="en-US"/>
          </a:p>
        </p:txBody>
      </p:sp>
    </p:spTree>
    <p:extLst>
      <p:ext uri="{BB962C8B-B14F-4D97-AF65-F5344CB8AC3E}">
        <p14:creationId xmlns:p14="http://schemas.microsoft.com/office/powerpoint/2010/main" val="22073777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noChangeArrowheads="1"/>
          </p:cNvPicPr>
          <p:nvPr/>
        </p:nvPicPr>
        <p:blipFill>
          <a:blip r:embed="rId2" cstate="print"/>
          <a:srcRect/>
          <a:stretch>
            <a:fillRect/>
          </a:stretch>
        </p:blipFill>
        <p:spPr bwMode="auto">
          <a:xfrm>
            <a:off x="1337095" y="2304318"/>
            <a:ext cx="4572000" cy="2624328"/>
          </a:xfrm>
          <a:prstGeom prst="rect">
            <a:avLst/>
          </a:prstGeom>
          <a:noFill/>
          <a:ln w="9525">
            <a:noFill/>
            <a:miter lim="800000"/>
            <a:headEnd/>
            <a:tailEnd/>
          </a:ln>
        </p:spPr>
      </p:pic>
      <p:pic>
        <p:nvPicPr>
          <p:cNvPr id="5" name="Picture 4" descr="swlism_tail.png"/>
          <p:cNvPicPr>
            <a:picLocks noChangeAspect="1"/>
          </p:cNvPicPr>
          <p:nvPr/>
        </p:nvPicPr>
        <p:blipFill>
          <a:blip r:embed="rId3" cstate="print"/>
          <a:stretch>
            <a:fillRect/>
          </a:stretch>
        </p:blipFill>
        <p:spPr>
          <a:xfrm>
            <a:off x="6694095" y="1971675"/>
            <a:ext cx="4876800" cy="3524148"/>
          </a:xfrm>
          <a:prstGeom prst="rect">
            <a:avLst/>
          </a:prstGeom>
        </p:spPr>
      </p:pic>
      <p:sp>
        <p:nvSpPr>
          <p:cNvPr id="3" name="Slide Number Placeholder 2"/>
          <p:cNvSpPr>
            <a:spLocks noGrp="1"/>
          </p:cNvSpPr>
          <p:nvPr>
            <p:ph type="sldNum" sz="quarter" idx="12"/>
          </p:nvPr>
        </p:nvSpPr>
        <p:spPr/>
        <p:txBody>
          <a:bodyPr/>
          <a:lstStyle/>
          <a:p>
            <a:fld id="{41131437-511D-4973-AB9D-6AB7E373C59E}" type="slidenum">
              <a:rPr lang="en-US" smtClean="0"/>
              <a:pPr/>
              <a:t>50</a:t>
            </a:fld>
            <a:endParaRPr lang="en-US"/>
          </a:p>
        </p:txBody>
      </p:sp>
    </p:spTree>
    <p:extLst>
      <p:ext uri="{BB962C8B-B14F-4D97-AF65-F5344CB8AC3E}">
        <p14:creationId xmlns:p14="http://schemas.microsoft.com/office/powerpoint/2010/main" val="24890697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Theoretical Framework</a:t>
            </a:r>
            <a:endParaRPr lang="en-US" dirty="0"/>
          </a:p>
        </p:txBody>
      </p:sp>
      <p:grpSp>
        <p:nvGrpSpPr>
          <p:cNvPr id="6" name="Group 5"/>
          <p:cNvGrpSpPr/>
          <p:nvPr/>
        </p:nvGrpSpPr>
        <p:grpSpPr>
          <a:xfrm>
            <a:off x="3464087" y="2319711"/>
            <a:ext cx="4487220" cy="3929359"/>
            <a:chOff x="58279" y="2319711"/>
            <a:chExt cx="4487220" cy="3929359"/>
          </a:xfrm>
        </p:grpSpPr>
        <p:pic>
          <p:nvPicPr>
            <p:cNvPr id="5" name="Picture 4"/>
            <p:cNvPicPr>
              <a:picLocks noChangeAspect="1"/>
            </p:cNvPicPr>
            <p:nvPr/>
          </p:nvPicPr>
          <p:blipFill>
            <a:blip r:embed="rId3"/>
            <a:stretch>
              <a:fillRect/>
            </a:stretch>
          </p:blipFill>
          <p:spPr>
            <a:xfrm>
              <a:off x="58279" y="2319711"/>
              <a:ext cx="4478667" cy="3875771"/>
            </a:xfrm>
            <a:prstGeom prst="rect">
              <a:avLst/>
            </a:prstGeom>
          </p:spPr>
        </p:pic>
        <p:sp>
          <p:nvSpPr>
            <p:cNvPr id="7" name="Rectangle 6"/>
            <p:cNvSpPr/>
            <p:nvPr/>
          </p:nvSpPr>
          <p:spPr>
            <a:xfrm>
              <a:off x="1046924" y="6002849"/>
              <a:ext cx="3498575" cy="246221"/>
            </a:xfrm>
            <a:prstGeom prst="rect">
              <a:avLst/>
            </a:prstGeom>
          </p:spPr>
          <p:txBody>
            <a:bodyPr wrap="square">
              <a:spAutoFit/>
            </a:bodyPr>
            <a:lstStyle/>
            <a:p>
              <a:r>
                <a:rPr lang="en-US" sz="1000" dirty="0">
                  <a:solidFill>
                    <a:srgbClr val="4D4D4D"/>
                  </a:solidFill>
                  <a:latin typeface="Arial" panose="020B0604020202020204" pitchFamily="34" charset="0"/>
                </a:rPr>
                <a:t>P. </a:t>
              </a:r>
              <a:r>
                <a:rPr lang="en-US" sz="1000" dirty="0" err="1">
                  <a:solidFill>
                    <a:srgbClr val="4D4D4D"/>
                  </a:solidFill>
                  <a:latin typeface="Arial" panose="020B0604020202020204" pitchFamily="34" charset="0"/>
                </a:rPr>
                <a:t>Desiati</a:t>
              </a:r>
              <a:r>
                <a:rPr lang="en-US" sz="1000" dirty="0">
                  <a:solidFill>
                    <a:srgbClr val="4D4D4D"/>
                  </a:solidFill>
                  <a:latin typeface="Arial" panose="020B0604020202020204" pitchFamily="34" charset="0"/>
                </a:rPr>
                <a:t> and A. Lazarian, </a:t>
              </a:r>
              <a:r>
                <a:rPr lang="en-US" sz="1000" i="1" dirty="0" err="1">
                  <a:solidFill>
                    <a:srgbClr val="4D4D4D"/>
                  </a:solidFill>
                  <a:latin typeface="Arial" panose="020B0604020202020204" pitchFamily="34" charset="0"/>
                </a:rPr>
                <a:t>Astrophys</a:t>
              </a:r>
              <a:r>
                <a:rPr lang="en-US" sz="1000" i="1" dirty="0">
                  <a:solidFill>
                    <a:srgbClr val="4D4D4D"/>
                  </a:solidFill>
                  <a:latin typeface="Arial" panose="020B0604020202020204" pitchFamily="34" charset="0"/>
                </a:rPr>
                <a:t>. J.</a:t>
              </a:r>
              <a:r>
                <a:rPr lang="en-US" sz="1000" dirty="0">
                  <a:solidFill>
                    <a:srgbClr val="4D4D4D"/>
                  </a:solidFill>
                  <a:latin typeface="Arial" panose="020B0604020202020204" pitchFamily="34" charset="0"/>
                </a:rPr>
                <a:t> </a:t>
              </a:r>
              <a:r>
                <a:rPr lang="en-US" sz="1000" b="1" dirty="0">
                  <a:solidFill>
                    <a:srgbClr val="4D4D4D"/>
                  </a:solidFill>
                  <a:latin typeface="Arial" panose="020B0604020202020204" pitchFamily="34" charset="0"/>
                </a:rPr>
                <a:t>762</a:t>
              </a:r>
              <a:r>
                <a:rPr lang="en-US" sz="1000" dirty="0">
                  <a:solidFill>
                    <a:srgbClr val="4D4D4D"/>
                  </a:solidFill>
                  <a:latin typeface="Arial" panose="020B0604020202020204" pitchFamily="34" charset="0"/>
                </a:rPr>
                <a:t>, 44 (2013)</a:t>
              </a:r>
              <a:endParaRPr lang="en-US" sz="1000" dirty="0"/>
            </a:p>
          </p:txBody>
        </p:sp>
      </p:grpSp>
      <p:sp>
        <p:nvSpPr>
          <p:cNvPr id="10" name="Rectangle 9"/>
          <p:cNvSpPr/>
          <p:nvPr/>
        </p:nvSpPr>
        <p:spPr>
          <a:xfrm>
            <a:off x="0" y="6521221"/>
            <a:ext cx="12188952" cy="369332"/>
          </a:xfrm>
          <a:prstGeom prst="rect">
            <a:avLst/>
          </a:prstGeom>
          <a:solidFill>
            <a:schemeClr val="bg1">
              <a:lumMod val="75000"/>
              <a:lumOff val="25000"/>
            </a:schemeClr>
          </a:solidFill>
        </p:spPr>
        <p:txBody>
          <a:bodyPr wrap="square" anchor="ctr">
            <a:spAutoFit/>
          </a:bodyPr>
          <a:lstStyle/>
          <a:p>
            <a:r>
              <a:rPr lang="en-US" dirty="0" smtClean="0"/>
              <a:t>                                                                                       Vanessa L</a:t>
            </a:r>
            <a:r>
              <a:rPr lang="es-CR" dirty="0" smtClean="0"/>
              <a:t>ópez-Barquero                                                                               CRA2017</a:t>
            </a:r>
            <a:endParaRPr lang="en-US" dirty="0"/>
          </a:p>
        </p:txBody>
      </p:sp>
      <p:sp>
        <p:nvSpPr>
          <p:cNvPr id="11" name="Rectangle 10"/>
          <p:cNvSpPr/>
          <p:nvPr/>
        </p:nvSpPr>
        <p:spPr>
          <a:xfrm>
            <a:off x="0" y="41959"/>
            <a:ext cx="12120880" cy="369332"/>
          </a:xfrm>
          <a:prstGeom prst="rect">
            <a:avLst/>
          </a:prstGeom>
          <a:solidFill>
            <a:schemeClr val="bg1">
              <a:lumMod val="75000"/>
              <a:lumOff val="25000"/>
            </a:schemeClr>
          </a:solidFill>
        </p:spPr>
        <p:txBody>
          <a:bodyPr wrap="square">
            <a:spAutoFit/>
          </a:bodyPr>
          <a:lstStyle/>
          <a:p>
            <a:pPr algn="ctr"/>
            <a:r>
              <a:rPr lang="en-US" dirty="0" smtClean="0"/>
              <a:t>Cosmic </a:t>
            </a:r>
            <a:r>
              <a:rPr lang="en-US" dirty="0"/>
              <a:t>Ray Anisotropy from </a:t>
            </a:r>
            <a:r>
              <a:rPr lang="en-US" dirty="0" smtClean="0"/>
              <a:t>Local Turbulence and Heliospheric Effects‏</a:t>
            </a:r>
            <a:endParaRPr lang="en-US" dirty="0"/>
          </a:p>
        </p:txBody>
      </p:sp>
      <p:sp>
        <p:nvSpPr>
          <p:cNvPr id="8" name="Slide Number Placeholder 7"/>
          <p:cNvSpPr>
            <a:spLocks noGrp="1"/>
          </p:cNvSpPr>
          <p:nvPr>
            <p:ph type="sldNum" sz="quarter" idx="12"/>
          </p:nvPr>
        </p:nvSpPr>
        <p:spPr/>
        <p:txBody>
          <a:bodyPr/>
          <a:lstStyle/>
          <a:p>
            <a:fld id="{41131437-511D-4973-AB9D-6AB7E373C59E}" type="slidenum">
              <a:rPr lang="en-US" smtClean="0"/>
              <a:pPr/>
              <a:t>6</a:t>
            </a:fld>
            <a:endParaRPr lang="en-US"/>
          </a:p>
        </p:txBody>
      </p:sp>
      <p:sp>
        <p:nvSpPr>
          <p:cNvPr id="14" name="Content Placeholder 2"/>
          <p:cNvSpPr txBox="1">
            <a:spLocks/>
          </p:cNvSpPr>
          <p:nvPr/>
        </p:nvSpPr>
        <p:spPr>
          <a:xfrm>
            <a:off x="8010614" y="2502130"/>
            <a:ext cx="442603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smtClean="0"/>
              <a:t>Heliospheric Effects:</a:t>
            </a:r>
          </a:p>
          <a:p>
            <a:endParaRPr lang="en-US" sz="2000" dirty="0"/>
          </a:p>
          <a:p>
            <a:pPr lvl="1"/>
            <a:r>
              <a:rPr lang="en-US" sz="2000" dirty="0" err="1" smtClean="0"/>
              <a:t>Schwadron</a:t>
            </a:r>
            <a:r>
              <a:rPr lang="en-US" sz="2000" dirty="0" smtClean="0"/>
              <a:t> et al., </a:t>
            </a:r>
            <a:r>
              <a:rPr lang="en-US" sz="2000" i="1" dirty="0" smtClean="0"/>
              <a:t>Science</a:t>
            </a:r>
            <a:r>
              <a:rPr lang="en-US" sz="2000" dirty="0" smtClean="0"/>
              <a:t> (2014)</a:t>
            </a:r>
          </a:p>
          <a:p>
            <a:endParaRPr lang="en-US" sz="2000" dirty="0"/>
          </a:p>
          <a:p>
            <a:pPr lvl="1"/>
            <a:r>
              <a:rPr lang="en-US" sz="2000" dirty="0" smtClean="0"/>
              <a:t>Zhang, </a:t>
            </a:r>
            <a:r>
              <a:rPr lang="en-US" sz="2000" dirty="0" err="1" smtClean="0"/>
              <a:t>Zuo</a:t>
            </a:r>
            <a:r>
              <a:rPr lang="en-US" sz="2000" dirty="0" smtClean="0"/>
              <a:t>, </a:t>
            </a:r>
            <a:r>
              <a:rPr lang="en-US" sz="2000" dirty="0" err="1" smtClean="0"/>
              <a:t>Pogorelov</a:t>
            </a:r>
            <a:r>
              <a:rPr lang="en-US" sz="2000" dirty="0"/>
              <a:t>,</a:t>
            </a:r>
            <a:r>
              <a:rPr lang="en-US" sz="2000" dirty="0" smtClean="0"/>
              <a:t> </a:t>
            </a:r>
            <a:r>
              <a:rPr lang="en-US" sz="2000" i="1" dirty="0" err="1" smtClean="0"/>
              <a:t>ApJ</a:t>
            </a:r>
            <a:r>
              <a:rPr lang="en-US" sz="2000" dirty="0" smtClean="0"/>
              <a:t> (2014</a:t>
            </a:r>
            <a:r>
              <a:rPr lang="en-US" sz="2000" dirty="0" smtClean="0"/>
              <a:t>)</a:t>
            </a:r>
          </a:p>
          <a:p>
            <a:pPr lvl="1"/>
            <a:endParaRPr lang="en-US" sz="2000" dirty="0"/>
          </a:p>
          <a:p>
            <a:r>
              <a:rPr lang="en-US" sz="2000" dirty="0" smtClean="0"/>
              <a:t>Interstellar Turbulence propagation:</a:t>
            </a:r>
          </a:p>
          <a:p>
            <a:pPr lvl="1"/>
            <a:r>
              <a:rPr lang="en-US" sz="2000" dirty="0" smtClean="0"/>
              <a:t>Yan &amp; </a:t>
            </a:r>
            <a:r>
              <a:rPr lang="en-US" sz="2000" dirty="0" err="1" smtClean="0"/>
              <a:t>Lazarian</a:t>
            </a:r>
            <a:r>
              <a:rPr lang="en-US" sz="2000" dirty="0" smtClean="0"/>
              <a:t>, </a:t>
            </a:r>
            <a:r>
              <a:rPr lang="en-US" sz="2000" i="1" dirty="0" err="1" smtClean="0"/>
              <a:t>ApJ</a:t>
            </a:r>
            <a:r>
              <a:rPr lang="en-US" sz="2000" dirty="0" smtClean="0"/>
              <a:t> (2008)</a:t>
            </a:r>
            <a:endParaRPr lang="en-US" sz="2000" dirty="0"/>
          </a:p>
        </p:txBody>
      </p:sp>
      <p:pic>
        <p:nvPicPr>
          <p:cNvPr id="12" name="Content Placeholder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235" y="2295576"/>
            <a:ext cx="3083067" cy="3824792"/>
          </a:xfrm>
          <a:prstGeom prst="rect">
            <a:avLst/>
          </a:prstGeom>
        </p:spPr>
      </p:pic>
      <p:sp>
        <p:nvSpPr>
          <p:cNvPr id="13" name="TextBox 4"/>
          <p:cNvSpPr txBox="1">
            <a:spLocks noChangeArrowheads="1"/>
          </p:cNvSpPr>
          <p:nvPr/>
        </p:nvSpPr>
        <p:spPr bwMode="auto">
          <a:xfrm>
            <a:off x="838200" y="6077370"/>
            <a:ext cx="3276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i="1" dirty="0" err="1" smtClean="0"/>
              <a:t>Duldig</a:t>
            </a:r>
            <a:r>
              <a:rPr lang="en-US" sz="1800" i="1" dirty="0" smtClean="0"/>
              <a:t> (2006)</a:t>
            </a:r>
            <a:endParaRPr lang="en-US" sz="1200" i="1" dirty="0"/>
          </a:p>
        </p:txBody>
      </p:sp>
      <p:sp>
        <p:nvSpPr>
          <p:cNvPr id="3" name="Content Placeholder 2"/>
          <p:cNvSpPr>
            <a:spLocks noGrp="1"/>
          </p:cNvSpPr>
          <p:nvPr>
            <p:ph idx="1"/>
          </p:nvPr>
        </p:nvSpPr>
        <p:spPr>
          <a:xfrm>
            <a:off x="3387616" y="2254713"/>
            <a:ext cx="4922991" cy="4351338"/>
          </a:xfrm>
        </p:spPr>
        <p:txBody>
          <a:bodyPr/>
          <a:lstStyle/>
          <a:p>
            <a:r>
              <a:rPr lang="en-US" dirty="0" err="1" smtClean="0">
                <a:solidFill>
                  <a:schemeClr val="bg1"/>
                </a:solidFill>
              </a:rPr>
              <a:t>Desiati</a:t>
            </a:r>
            <a:r>
              <a:rPr lang="en-US" dirty="0" smtClean="0">
                <a:solidFill>
                  <a:schemeClr val="bg1"/>
                </a:solidFill>
              </a:rPr>
              <a:t> &amp; </a:t>
            </a:r>
            <a:r>
              <a:rPr lang="en-US" dirty="0" err="1" smtClean="0">
                <a:solidFill>
                  <a:schemeClr val="bg1"/>
                </a:solidFill>
              </a:rPr>
              <a:t>Lazarian</a:t>
            </a:r>
            <a:r>
              <a:rPr lang="en-US" dirty="0" smtClean="0">
                <a:solidFill>
                  <a:schemeClr val="bg1"/>
                </a:solidFill>
              </a:rPr>
              <a:t> </a:t>
            </a:r>
            <a:r>
              <a:rPr lang="en-US" dirty="0" smtClean="0">
                <a:solidFill>
                  <a:schemeClr val="bg1"/>
                </a:solidFill>
              </a:rPr>
              <a:t>(2013)</a:t>
            </a:r>
            <a:endParaRPr lang="en-US" dirty="0">
              <a:solidFill>
                <a:schemeClr val="bg1"/>
              </a:solidFill>
            </a:endParaRPr>
          </a:p>
        </p:txBody>
      </p:sp>
    </p:spTree>
    <p:extLst>
      <p:ext uri="{BB962C8B-B14F-4D97-AF65-F5344CB8AC3E}">
        <p14:creationId xmlns:p14="http://schemas.microsoft.com/office/powerpoint/2010/main" val="44670608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descr="Map_thetavsphi_grid_radius_5990.png"/>
          <p:cNvPicPr>
            <a:picLocks noChangeAspect="1"/>
          </p:cNvPicPr>
          <p:nvPr/>
        </p:nvPicPr>
        <p:blipFill>
          <a:blip r:embed="rId2" cstate="print"/>
          <a:stretch>
            <a:fillRect/>
          </a:stretch>
        </p:blipFill>
        <p:spPr>
          <a:xfrm>
            <a:off x="905130" y="2108184"/>
            <a:ext cx="6070168" cy="2801616"/>
          </a:xfrm>
          <a:prstGeom prst="rect">
            <a:avLst/>
          </a:prstGeom>
        </p:spPr>
      </p:pic>
      <p:sp>
        <p:nvSpPr>
          <p:cNvPr id="5" name="Slide Number Placeholder 4"/>
          <p:cNvSpPr>
            <a:spLocks noGrp="1"/>
          </p:cNvSpPr>
          <p:nvPr>
            <p:ph type="sldNum" sz="quarter" idx="12"/>
          </p:nvPr>
        </p:nvSpPr>
        <p:spPr/>
        <p:txBody>
          <a:bodyPr/>
          <a:lstStyle/>
          <a:p>
            <a:fld id="{41131437-511D-4973-AB9D-6AB7E373C59E}" type="slidenum">
              <a:rPr lang="en-US" smtClean="0"/>
              <a:pPr/>
              <a:t>51</a:t>
            </a:fld>
            <a:endParaRPr lang="en-US"/>
          </a:p>
        </p:txBody>
      </p:sp>
    </p:spTree>
    <p:extLst>
      <p:ext uri="{BB962C8B-B14F-4D97-AF65-F5344CB8AC3E}">
        <p14:creationId xmlns:p14="http://schemas.microsoft.com/office/powerpoint/2010/main" val="314836957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Spectrum</a:t>
            </a:r>
            <a:endParaRPr lang="en-US" dirty="0"/>
          </a:p>
        </p:txBody>
      </p:sp>
      <p:pic>
        <p:nvPicPr>
          <p:cNvPr id="5" name="Picture 4"/>
          <p:cNvPicPr>
            <a:picLocks noChangeAspect="1"/>
          </p:cNvPicPr>
          <p:nvPr/>
        </p:nvPicPr>
        <p:blipFill>
          <a:blip r:embed="rId2"/>
          <a:stretch>
            <a:fillRect/>
          </a:stretch>
        </p:blipFill>
        <p:spPr>
          <a:xfrm>
            <a:off x="5386752" y="691144"/>
            <a:ext cx="4878339" cy="5619979"/>
          </a:xfrm>
          <a:prstGeom prst="rect">
            <a:avLst/>
          </a:prstGeom>
        </p:spPr>
      </p:pic>
      <p:sp>
        <p:nvSpPr>
          <p:cNvPr id="3" name="Slide Number Placeholder 2"/>
          <p:cNvSpPr>
            <a:spLocks noGrp="1"/>
          </p:cNvSpPr>
          <p:nvPr>
            <p:ph type="sldNum" sz="quarter" idx="12"/>
          </p:nvPr>
        </p:nvSpPr>
        <p:spPr/>
        <p:txBody>
          <a:bodyPr/>
          <a:lstStyle/>
          <a:p>
            <a:fld id="{41131437-511D-4973-AB9D-6AB7E373C59E}" type="slidenum">
              <a:rPr lang="en-US" smtClean="0"/>
              <a:pPr/>
              <a:t>52</a:t>
            </a:fld>
            <a:endParaRPr lang="en-US"/>
          </a:p>
        </p:txBody>
      </p:sp>
    </p:spTree>
    <p:extLst>
      <p:ext uri="{BB962C8B-B14F-4D97-AF65-F5344CB8AC3E}">
        <p14:creationId xmlns:p14="http://schemas.microsoft.com/office/powerpoint/2010/main" val="14290611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668" y="944532"/>
            <a:ext cx="4761750" cy="4511675"/>
          </a:xfrm>
        </p:spPr>
        <p:txBody>
          <a:bodyPr/>
          <a:lstStyle/>
          <a:p>
            <a:r>
              <a:rPr lang="en-US" dirty="0" smtClean="0"/>
              <a:t>Anisotropy at Earth</a:t>
            </a:r>
            <a:endParaRPr lang="en-US" dirty="0"/>
          </a:p>
        </p:txBody>
      </p:sp>
      <p:pic>
        <p:nvPicPr>
          <p:cNvPr id="5" name="Picture 4"/>
          <p:cNvPicPr>
            <a:picLocks noChangeAspect="1"/>
          </p:cNvPicPr>
          <p:nvPr/>
        </p:nvPicPr>
        <p:blipFill>
          <a:blip r:embed="rId3"/>
          <a:stretch>
            <a:fillRect/>
          </a:stretch>
        </p:blipFill>
        <p:spPr>
          <a:xfrm>
            <a:off x="5112893" y="3623342"/>
            <a:ext cx="6768796" cy="2881312"/>
          </a:xfrm>
          <a:prstGeom prst="rect">
            <a:avLst/>
          </a:prstGeom>
        </p:spPr>
      </p:pic>
      <p:sp>
        <p:nvSpPr>
          <p:cNvPr id="6" name="Rectangle 5"/>
          <p:cNvSpPr/>
          <p:nvPr/>
        </p:nvSpPr>
        <p:spPr>
          <a:xfrm>
            <a:off x="0" y="41042"/>
            <a:ext cx="12120880" cy="369332"/>
          </a:xfrm>
          <a:prstGeom prst="rect">
            <a:avLst/>
          </a:prstGeom>
          <a:solidFill>
            <a:schemeClr val="bg1">
              <a:lumMod val="75000"/>
              <a:lumOff val="25000"/>
            </a:schemeClr>
          </a:solidFill>
        </p:spPr>
        <p:txBody>
          <a:bodyPr wrap="square">
            <a:spAutoFit/>
          </a:bodyPr>
          <a:lstStyle/>
          <a:p>
            <a:pPr algn="ctr"/>
            <a:r>
              <a:rPr lang="en-US" dirty="0" err="1"/>
              <a:t>TeV</a:t>
            </a:r>
            <a:r>
              <a:rPr lang="en-US" dirty="0"/>
              <a:t> Cosmic Ray Anisotropy from </a:t>
            </a:r>
            <a:r>
              <a:rPr lang="en-US" dirty="0" smtClean="0"/>
              <a:t>Heliospheric Magnetic </a:t>
            </a:r>
            <a:r>
              <a:rPr lang="en-US" dirty="0"/>
              <a:t>Field‏</a:t>
            </a:r>
          </a:p>
        </p:txBody>
      </p:sp>
      <p:sp>
        <p:nvSpPr>
          <p:cNvPr id="7" name="Rectangle 6"/>
          <p:cNvSpPr/>
          <p:nvPr/>
        </p:nvSpPr>
        <p:spPr>
          <a:xfrm>
            <a:off x="0" y="6545867"/>
            <a:ext cx="12188952" cy="320040"/>
          </a:xfrm>
          <a:prstGeom prst="rect">
            <a:avLst/>
          </a:prstGeom>
          <a:solidFill>
            <a:schemeClr val="bg1">
              <a:lumMod val="75000"/>
              <a:lumOff val="25000"/>
            </a:schemeClr>
          </a:solidFill>
        </p:spPr>
        <p:txBody>
          <a:bodyPr wrap="square" anchor="ctr">
            <a:spAutoFit/>
          </a:bodyPr>
          <a:lstStyle/>
          <a:p>
            <a:r>
              <a:rPr lang="en-US" dirty="0" smtClean="0"/>
              <a:t>April 29                                                                                       Vanessa L</a:t>
            </a:r>
            <a:r>
              <a:rPr lang="es-CR" dirty="0" err="1" smtClean="0"/>
              <a:t>ópez</a:t>
            </a:r>
            <a:r>
              <a:rPr lang="es-CR" dirty="0" smtClean="0"/>
              <a:t> Barquero                                                                               MMFW2014</a:t>
            </a:r>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4476" y="410374"/>
            <a:ext cx="5670271" cy="3212968"/>
          </a:xfrm>
          <a:prstGeom prst="rect">
            <a:avLst/>
          </a:prstGeom>
        </p:spPr>
      </p:pic>
      <p:sp>
        <p:nvSpPr>
          <p:cNvPr id="11" name="Oval 10"/>
          <p:cNvSpPr/>
          <p:nvPr/>
        </p:nvSpPr>
        <p:spPr>
          <a:xfrm>
            <a:off x="7487920" y="335280"/>
            <a:ext cx="497840" cy="27432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03866" y="5063998"/>
            <a:ext cx="3505201" cy="923330"/>
          </a:xfrm>
          <a:prstGeom prst="rect">
            <a:avLst/>
          </a:prstGeom>
          <a:noFill/>
        </p:spPr>
        <p:txBody>
          <a:bodyPr wrap="square" rtlCol="0">
            <a:spAutoFit/>
          </a:bodyPr>
          <a:lstStyle/>
          <a:p>
            <a:r>
              <a:rPr lang="en-US" dirty="0" smtClean="0"/>
              <a:t>Assumption of Dipole Distribution: </a:t>
            </a:r>
            <a:r>
              <a:rPr lang="en-US" dirty="0" err="1" smtClean="0"/>
              <a:t>Schwadron</a:t>
            </a:r>
            <a:r>
              <a:rPr lang="en-US" dirty="0" smtClean="0"/>
              <a:t> </a:t>
            </a:r>
            <a:r>
              <a:rPr lang="en-US" dirty="0"/>
              <a:t>et </a:t>
            </a:r>
            <a:r>
              <a:rPr lang="en-US" dirty="0" smtClean="0"/>
              <a:t>al., </a:t>
            </a:r>
            <a:r>
              <a:rPr lang="en-US" dirty="0"/>
              <a:t>Science (2014)</a:t>
            </a:r>
          </a:p>
          <a:p>
            <a:endParaRPr lang="en-US" dirty="0"/>
          </a:p>
        </p:txBody>
      </p:sp>
      <p:sp>
        <p:nvSpPr>
          <p:cNvPr id="3" name="Slide Number Placeholder 2"/>
          <p:cNvSpPr>
            <a:spLocks noGrp="1"/>
          </p:cNvSpPr>
          <p:nvPr>
            <p:ph type="sldNum" sz="quarter" idx="12"/>
          </p:nvPr>
        </p:nvSpPr>
        <p:spPr/>
        <p:txBody>
          <a:bodyPr/>
          <a:lstStyle/>
          <a:p>
            <a:fld id="{41131437-511D-4973-AB9D-6AB7E373C59E}" type="slidenum">
              <a:rPr lang="en-US" smtClean="0"/>
              <a:pPr/>
              <a:t>53</a:t>
            </a:fld>
            <a:endParaRPr lang="en-US"/>
          </a:p>
        </p:txBody>
      </p:sp>
    </p:spTree>
    <p:extLst>
      <p:ext uri="{BB962C8B-B14F-4D97-AF65-F5344CB8AC3E}">
        <p14:creationId xmlns:p14="http://schemas.microsoft.com/office/powerpoint/2010/main" val="134965030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p:nvPr/>
        </p:nvSpPr>
        <p:spPr>
          <a:xfrm>
            <a:off x="731838" y="1444625"/>
            <a:ext cx="9691687" cy="4092575"/>
          </a:xfrm>
          <a:prstGeom prst="rect">
            <a:avLst/>
          </a:prstGeom>
          <a:noFill/>
          <a:ln w="0">
            <a:noFill/>
          </a:ln>
        </p:spPr>
        <p:style>
          <a:lnRef idx="0">
            <a:schemeClr val="dk1"/>
          </a:lnRef>
          <a:fillRef idx="0">
            <a:srgbClr val="99CCFF"/>
          </a:fillRef>
          <a:effectRef idx="0">
            <a:schemeClr val="accent1"/>
          </a:effectRef>
          <a:fontRef idx="minor">
            <a:schemeClr val="dk1"/>
          </a:fontRef>
        </p:style>
        <p:txBody>
          <a:bodyPr lIns="90000" tIns="45000" rIns="90000" bIns="45000"/>
          <a:lstStyle/>
          <a:p>
            <a:pPr fontAlgn="auto">
              <a:spcBef>
                <a:spcPts val="0"/>
              </a:spcBef>
              <a:spcAft>
                <a:spcPts val="0"/>
              </a:spcAft>
              <a:defRPr/>
            </a:pPr>
            <a:r>
              <a:rPr lang="en-US" sz="2400" dirty="0">
                <a:solidFill>
                  <a:srgbClr val="FFFFFF"/>
                </a:solidFill>
                <a:latin typeface="Liberation Sans" charset="0"/>
              </a:rPr>
              <a:t>Simulations with parameters:</a:t>
            </a:r>
          </a:p>
          <a:p>
            <a:pPr fontAlgn="auto">
              <a:spcBef>
                <a:spcPts val="0"/>
              </a:spcBef>
              <a:spcAft>
                <a:spcPts val="0"/>
              </a:spcAft>
              <a:defRPr/>
            </a:pPr>
            <a:endParaRPr lang="en-US" sz="2400" dirty="0">
              <a:solidFill>
                <a:srgbClr val="FFFFFF"/>
              </a:solidFill>
              <a:latin typeface="Liberation Sans" charset="0"/>
            </a:endParaRPr>
          </a:p>
          <a:p>
            <a:pPr marL="342900" indent="-342900" fontAlgn="auto">
              <a:spcBef>
                <a:spcPts val="0"/>
              </a:spcBef>
              <a:spcAft>
                <a:spcPts val="0"/>
              </a:spcAft>
              <a:buClr>
                <a:schemeClr val="tx2">
                  <a:lumMod val="60000"/>
                  <a:lumOff val="40000"/>
                </a:schemeClr>
              </a:buClr>
              <a:buSzPct val="45000"/>
              <a:buFont typeface="Arial"/>
              <a:buChar char="•"/>
              <a:defRPr/>
            </a:pPr>
            <a:r>
              <a:rPr lang="en-US" sz="2400" dirty="0">
                <a:solidFill>
                  <a:srgbClr val="FFFFFF"/>
                </a:solidFill>
              </a:rPr>
              <a:t>L</a:t>
            </a:r>
            <a:r>
              <a:rPr lang="en-US" sz="2400" baseline="-25000" dirty="0">
                <a:solidFill>
                  <a:srgbClr val="FFFFFF"/>
                </a:solidFill>
              </a:rPr>
              <a:t>inj</a:t>
            </a:r>
            <a:r>
              <a:rPr lang="en-US" sz="2400" dirty="0">
                <a:solidFill>
                  <a:srgbClr val="FFFFFF"/>
                </a:solidFill>
              </a:rPr>
              <a:t> = 100 pc; 30 </a:t>
            </a:r>
            <a:r>
              <a:rPr lang="en-US" sz="2400" dirty="0" err="1">
                <a:solidFill>
                  <a:srgbClr val="FFFFFF"/>
                </a:solidFill>
              </a:rPr>
              <a:t>PeV</a:t>
            </a:r>
            <a:r>
              <a:rPr lang="en-US" sz="2400" dirty="0">
                <a:solidFill>
                  <a:srgbClr val="FFFFFF"/>
                </a:solidFill>
              </a:rPr>
              <a:t> protons</a:t>
            </a:r>
          </a:p>
          <a:p>
            <a:pPr marL="342900" indent="-342900" fontAlgn="auto">
              <a:spcBef>
                <a:spcPts val="0"/>
              </a:spcBef>
              <a:spcAft>
                <a:spcPts val="0"/>
              </a:spcAft>
              <a:buClr>
                <a:schemeClr val="tx2">
                  <a:lumMod val="60000"/>
                  <a:lumOff val="40000"/>
                </a:schemeClr>
              </a:buClr>
              <a:buFont typeface="Arial"/>
              <a:buChar char="•"/>
              <a:defRPr/>
            </a:pPr>
            <a:r>
              <a:rPr lang="en-US" sz="2400" dirty="0">
                <a:solidFill>
                  <a:srgbClr val="FFFFFF"/>
                </a:solidFill>
              </a:rPr>
              <a:t>3e5 protons propagated</a:t>
            </a:r>
          </a:p>
          <a:p>
            <a:pPr marL="342900" indent="-342900" fontAlgn="auto">
              <a:spcBef>
                <a:spcPts val="0"/>
              </a:spcBef>
              <a:spcAft>
                <a:spcPts val="0"/>
              </a:spcAft>
              <a:buClr>
                <a:schemeClr val="tx2">
                  <a:lumMod val="60000"/>
                  <a:lumOff val="40000"/>
                </a:schemeClr>
              </a:buClr>
              <a:buFont typeface="Arial"/>
              <a:buChar char="•"/>
              <a:defRPr/>
            </a:pPr>
            <a:endParaRPr lang="en-US" sz="2400" dirty="0">
              <a:solidFill>
                <a:srgbClr val="FFFFFF"/>
              </a:solidFill>
            </a:endParaRPr>
          </a:p>
          <a:p>
            <a:pPr fontAlgn="auto">
              <a:spcBef>
                <a:spcPts val="0"/>
              </a:spcBef>
              <a:spcAft>
                <a:spcPts val="0"/>
              </a:spcAft>
              <a:defRPr/>
            </a:pPr>
            <a:endParaRPr lang="en-US" sz="2400" dirty="0">
              <a:solidFill>
                <a:srgbClr val="FFFFFF"/>
              </a:solidFill>
              <a:latin typeface="Liberation Sans" charset="0"/>
            </a:endParaRPr>
          </a:p>
          <a:p>
            <a:pPr fontAlgn="auto">
              <a:spcBef>
                <a:spcPts val="0"/>
              </a:spcBef>
              <a:spcAft>
                <a:spcPts val="0"/>
              </a:spcAft>
              <a:defRPr/>
            </a:pPr>
            <a:endParaRPr lang="en-US" sz="2400" dirty="0">
              <a:solidFill>
                <a:srgbClr val="FFFFFF"/>
              </a:solidFill>
              <a:latin typeface="Liberation Sans" charset="0"/>
            </a:endParaRPr>
          </a:p>
          <a:p>
            <a:pPr fontAlgn="auto">
              <a:spcBef>
                <a:spcPts val="0"/>
              </a:spcBef>
              <a:spcAft>
                <a:spcPts val="0"/>
              </a:spcAft>
              <a:defRPr/>
            </a:pPr>
            <a:endParaRPr lang="en-US" sz="2400" dirty="0">
              <a:solidFill>
                <a:srgbClr val="FFFFFF"/>
              </a:solidFill>
              <a:latin typeface="Liberation Sans" charset="0"/>
            </a:endParaRPr>
          </a:p>
          <a:p>
            <a:pPr fontAlgn="auto">
              <a:spcBef>
                <a:spcPts val="0"/>
              </a:spcBef>
              <a:spcAft>
                <a:spcPts val="0"/>
              </a:spcAft>
              <a:defRPr/>
            </a:pPr>
            <a:endParaRPr lang="en-US" sz="2400" dirty="0">
              <a:solidFill>
                <a:srgbClr val="FFFFFF"/>
              </a:solidFill>
              <a:latin typeface="Liberation Sans" charset="0"/>
            </a:endParaRPr>
          </a:p>
        </p:txBody>
      </p:sp>
      <p:sp>
        <p:nvSpPr>
          <p:cNvPr id="7" name="TextBox 6"/>
          <p:cNvSpPr/>
          <p:nvPr/>
        </p:nvSpPr>
        <p:spPr>
          <a:xfrm>
            <a:off x="1627188" y="3352800"/>
            <a:ext cx="2468562" cy="1936750"/>
          </a:xfrm>
          <a:prstGeom prst="rect">
            <a:avLst/>
          </a:prstGeom>
          <a:noFill/>
          <a:ln w="0">
            <a:noFill/>
          </a:ln>
        </p:spPr>
        <p:style>
          <a:lnRef idx="0">
            <a:schemeClr val="dk1"/>
          </a:lnRef>
          <a:fillRef idx="0">
            <a:srgbClr val="99CCFF"/>
          </a:fillRef>
          <a:effectRef idx="0">
            <a:schemeClr val="accent1"/>
          </a:effectRef>
          <a:fontRef idx="minor">
            <a:schemeClr val="dk1"/>
          </a:fontRef>
        </p:style>
        <p:txBody>
          <a:bodyPr lIns="90000" tIns="45000" rIns="90000" bIns="45000">
            <a:spAutoFit/>
          </a:bodyPr>
          <a:lstStyle/>
          <a:p>
            <a:pPr fontAlgn="auto">
              <a:spcBef>
                <a:spcPts val="0"/>
              </a:spcBef>
              <a:spcAft>
                <a:spcPts val="0"/>
              </a:spcAft>
              <a:defRPr/>
            </a:pPr>
            <a:r>
              <a:rPr lang="en-US" sz="2000" i="1" dirty="0">
                <a:solidFill>
                  <a:schemeClr val="bg1"/>
                </a:solidFill>
                <a:latin typeface="Liberation Sans" charset="0"/>
              </a:rPr>
              <a:t>L</a:t>
            </a:r>
            <a:r>
              <a:rPr lang="en-US" sz="2000" i="1" baseline="-25000" dirty="0">
                <a:solidFill>
                  <a:schemeClr val="bg1"/>
                </a:solidFill>
                <a:latin typeface="Liberation Sans" charset="0"/>
              </a:rPr>
              <a:t>inj</a:t>
            </a:r>
            <a:r>
              <a:rPr lang="en-US" sz="2000" i="1" dirty="0">
                <a:solidFill>
                  <a:schemeClr val="bg1"/>
                </a:solidFill>
                <a:latin typeface="Liberation Sans" charset="0"/>
              </a:rPr>
              <a:t> = 10 pc for</a:t>
            </a:r>
          </a:p>
          <a:p>
            <a:pPr fontAlgn="auto">
              <a:spcBef>
                <a:spcPts val="0"/>
              </a:spcBef>
              <a:spcAft>
                <a:spcPts val="0"/>
              </a:spcAft>
              <a:defRPr/>
            </a:pPr>
            <a:r>
              <a:rPr lang="en-US" sz="2000" i="1" dirty="0">
                <a:solidFill>
                  <a:schemeClr val="bg1"/>
                </a:solidFill>
                <a:latin typeface="Liberation Sans" charset="0"/>
              </a:rPr>
              <a:t>the spiral arms, </a:t>
            </a:r>
          </a:p>
          <a:p>
            <a:pPr fontAlgn="auto">
              <a:spcBef>
                <a:spcPts val="0"/>
              </a:spcBef>
              <a:spcAft>
                <a:spcPts val="0"/>
              </a:spcAft>
              <a:defRPr/>
            </a:pPr>
            <a:r>
              <a:rPr lang="en-US" sz="2000" i="1" dirty="0">
                <a:solidFill>
                  <a:schemeClr val="bg1"/>
                </a:solidFill>
                <a:latin typeface="Liberation Sans" charset="0"/>
              </a:rPr>
              <a:t>100 pc for</a:t>
            </a:r>
          </a:p>
          <a:p>
            <a:pPr fontAlgn="auto">
              <a:spcBef>
                <a:spcPts val="0"/>
              </a:spcBef>
              <a:spcAft>
                <a:spcPts val="0"/>
              </a:spcAft>
              <a:defRPr/>
            </a:pPr>
            <a:r>
              <a:rPr lang="en-US" sz="2000" i="1" dirty="0">
                <a:solidFill>
                  <a:schemeClr val="bg1"/>
                </a:solidFill>
                <a:latin typeface="Liberation Sans" charset="0"/>
              </a:rPr>
              <a:t>the </a:t>
            </a:r>
            <a:r>
              <a:rPr lang="en-US" sz="2000" i="1" dirty="0" err="1">
                <a:solidFill>
                  <a:schemeClr val="bg1"/>
                </a:solidFill>
                <a:latin typeface="Liberation Sans" charset="0"/>
              </a:rPr>
              <a:t>interarm</a:t>
            </a:r>
            <a:r>
              <a:rPr lang="en-US" sz="2000" i="1" dirty="0">
                <a:solidFill>
                  <a:schemeClr val="bg1"/>
                </a:solidFill>
                <a:latin typeface="Liberation Sans" charset="0"/>
              </a:rPr>
              <a:t> regions</a:t>
            </a:r>
          </a:p>
          <a:p>
            <a:pPr fontAlgn="auto">
              <a:spcBef>
                <a:spcPts val="0"/>
              </a:spcBef>
              <a:spcAft>
                <a:spcPts val="0"/>
              </a:spcAft>
              <a:defRPr/>
            </a:pPr>
            <a:r>
              <a:rPr lang="en-US" sz="2000" i="1" dirty="0" err="1">
                <a:solidFill>
                  <a:schemeClr val="bg1"/>
                </a:solidFill>
                <a:latin typeface="Liberation Sans" charset="0"/>
              </a:rPr>
              <a:t>Haverkorn</a:t>
            </a:r>
            <a:r>
              <a:rPr lang="en-US" sz="2000" i="1" dirty="0">
                <a:solidFill>
                  <a:schemeClr val="bg1"/>
                </a:solidFill>
                <a:latin typeface="Liberation Sans" charset="0"/>
              </a:rPr>
              <a:t> et al. (2008)</a:t>
            </a:r>
          </a:p>
        </p:txBody>
      </p:sp>
      <p:sp>
        <p:nvSpPr>
          <p:cNvPr id="8" name="Rectangle Custom 7"/>
          <p:cNvSpPr/>
          <p:nvPr/>
        </p:nvSpPr>
        <p:spPr>
          <a:xfrm>
            <a:off x="1463675" y="3322638"/>
            <a:ext cx="2651125" cy="2011362"/>
          </a:xfrm>
          <a:prstGeom prst="rect">
            <a:avLst/>
          </a:prstGeom>
          <a:solidFill>
            <a:srgbClr val="729FCF">
              <a:alpha val="50000"/>
            </a:srgbClr>
          </a:solidFill>
          <a:ln w="0">
            <a:solidFill>
              <a:srgbClr val="3465A4"/>
            </a:solidFill>
          </a:ln>
        </p:spPr>
        <p:style>
          <a:lnRef idx="0">
            <a:schemeClr val="dk1"/>
          </a:lnRef>
          <a:fillRef idx="0">
            <a:srgbClr val="99CCFF">
              <a:shade val="50000"/>
            </a:srgbClr>
          </a:fillRef>
          <a:effectRef idx="0">
            <a:schemeClr val="accent1"/>
          </a:effectRef>
          <a:fontRef idx="minor">
            <a:schemeClr val="dk1"/>
          </a:fontRef>
        </p:style>
        <p:txBody>
          <a:bodyPr wrap="none" lIns="90000" tIns="45000" rIns="90000" bIns="45000" anchor="ctr"/>
          <a:lstStyle/>
          <a:p>
            <a:pPr fontAlgn="auto">
              <a:spcBef>
                <a:spcPts val="0"/>
              </a:spcBef>
              <a:spcAft>
                <a:spcPts val="0"/>
              </a:spcAft>
              <a:defRPr/>
            </a:pPr>
            <a:endParaRPr lang="en-US" dirty="0">
              <a:latin typeface="Liberation Sans" charset="0"/>
            </a:endParaRPr>
          </a:p>
        </p:txBody>
      </p:sp>
      <p:pic>
        <p:nvPicPr>
          <p:cNvPr id="12292" name="Placeholder 3" descr="10000201000002DB00000399471B0F25.png"/>
          <p:cNvPicPr>
            <a:picLocks noGrp="1"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24700" y="1778000"/>
            <a:ext cx="3341688" cy="421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0">
                <a:solidFill>
                  <a:srgbClr val="000000"/>
                </a:solidFill>
                <a:miter lim="800000"/>
                <a:headEnd/>
                <a:tailEnd/>
              </a14:hiddenLine>
            </a:ext>
          </a:extLst>
        </p:spPr>
      </p:pic>
      <p:pic>
        <p:nvPicPr>
          <p:cNvPr id="1229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69888"/>
            <a:ext cx="11430000" cy="1154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0" y="11668"/>
            <a:ext cx="12192000" cy="369332"/>
          </a:xfrm>
          <a:prstGeom prst="rect">
            <a:avLst/>
          </a:prstGeom>
          <a:solidFill>
            <a:schemeClr val="tx1">
              <a:lumMod val="75000"/>
              <a:lumOff val="25000"/>
            </a:schemeClr>
          </a:solidFill>
        </p:spPr>
        <p:style>
          <a:lnRef idx="0">
            <a:schemeClr val="accent1"/>
          </a:lnRef>
          <a:fillRef idx="3">
            <a:schemeClr val="accent1"/>
          </a:fillRef>
          <a:effectRef idx="3">
            <a:schemeClr val="accent1"/>
          </a:effectRef>
          <a:fontRef idx="minor">
            <a:schemeClr val="lt1"/>
          </a:fontRef>
        </p:style>
        <p:txBody>
          <a:bodyPr>
            <a:spAutoFit/>
          </a:bodyPr>
          <a:lstStyle/>
          <a:p>
            <a:pPr algn="ctr">
              <a:defRPr/>
            </a:pPr>
            <a:r>
              <a:rPr lang="en-US" dirty="0">
                <a:solidFill>
                  <a:schemeClr val="bg1">
                    <a:lumMod val="85000"/>
                  </a:schemeClr>
                </a:solidFill>
              </a:rPr>
              <a:t>Cosmic Ray Anisotropy from Local Turbulent Magnetic Fields</a:t>
            </a:r>
          </a:p>
        </p:txBody>
      </p:sp>
      <p:sp>
        <p:nvSpPr>
          <p:cNvPr id="10" name="TextBox 9"/>
          <p:cNvSpPr txBox="1"/>
          <p:nvPr/>
        </p:nvSpPr>
        <p:spPr>
          <a:xfrm>
            <a:off x="0" y="6553200"/>
            <a:ext cx="12192001" cy="323165"/>
          </a:xfrm>
          <a:prstGeom prst="rect">
            <a:avLst/>
          </a:prstGeom>
          <a:solidFill>
            <a:schemeClr val="tx1">
              <a:lumMod val="75000"/>
              <a:lumOff val="25000"/>
            </a:schemeClr>
          </a:solidFill>
        </p:spPr>
        <p:style>
          <a:lnRef idx="0">
            <a:schemeClr val="accent1"/>
          </a:lnRef>
          <a:fillRef idx="3">
            <a:schemeClr val="accent1"/>
          </a:fillRef>
          <a:effectRef idx="3">
            <a:schemeClr val="accent1"/>
          </a:effectRef>
          <a:fontRef idx="minor">
            <a:schemeClr val="lt1"/>
          </a:fontRef>
        </p:style>
        <p:txBody>
          <a:bodyPr>
            <a:spAutoFit/>
          </a:bodyPr>
          <a:lstStyle/>
          <a:p>
            <a:pPr algn="dist">
              <a:defRPr/>
            </a:pPr>
            <a:r>
              <a:rPr lang="en-US" sz="1500" dirty="0">
                <a:solidFill>
                  <a:schemeClr val="bg1">
                    <a:lumMod val="85000"/>
                  </a:schemeClr>
                </a:solidFill>
              </a:rPr>
              <a:t>MMFW 2016                                               			      Vanessa Lopez-Barquero</a:t>
            </a:r>
          </a:p>
        </p:txBody>
      </p:sp>
      <p:sp>
        <p:nvSpPr>
          <p:cNvPr id="3" name="Frame 2"/>
          <p:cNvSpPr/>
          <p:nvPr/>
        </p:nvSpPr>
        <p:spPr>
          <a:xfrm>
            <a:off x="8686800" y="5715000"/>
            <a:ext cx="533400" cy="457200"/>
          </a:xfrm>
          <a:prstGeom prst="fram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2" name="Slide Number Placeholder 1"/>
          <p:cNvSpPr>
            <a:spLocks noGrp="1"/>
          </p:cNvSpPr>
          <p:nvPr>
            <p:ph type="sldNum" sz="quarter" idx="12"/>
          </p:nvPr>
        </p:nvSpPr>
        <p:spPr/>
        <p:txBody>
          <a:bodyPr/>
          <a:lstStyle/>
          <a:p>
            <a:fld id="{41131437-511D-4973-AB9D-6AB7E373C59E}" type="slidenum">
              <a:rPr lang="en-US" smtClean="0"/>
              <a:pPr/>
              <a:t>54</a:t>
            </a:fld>
            <a:endParaRPr lang="en-US"/>
          </a:p>
        </p:txBody>
      </p:sp>
    </p:spTree>
    <p:extLst>
      <p:ext uri="{BB962C8B-B14F-4D97-AF65-F5344CB8AC3E}">
        <p14:creationId xmlns:p14="http://schemas.microsoft.com/office/powerpoint/2010/main" val="2569558107"/>
      </p:ext>
    </p:extLst>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Trajectories – Scattering</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8883" y="1949154"/>
            <a:ext cx="5265558" cy="4351338"/>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399" y="1920875"/>
            <a:ext cx="5334001" cy="4407897"/>
          </a:xfrm>
          <a:prstGeom prst="rect">
            <a:avLst/>
          </a:prstGeom>
        </p:spPr>
      </p:pic>
      <p:sp>
        <p:nvSpPr>
          <p:cNvPr id="10" name="Rectangle 9"/>
          <p:cNvSpPr/>
          <p:nvPr/>
        </p:nvSpPr>
        <p:spPr>
          <a:xfrm>
            <a:off x="0" y="41959"/>
            <a:ext cx="12120880" cy="369332"/>
          </a:xfrm>
          <a:prstGeom prst="rect">
            <a:avLst/>
          </a:prstGeom>
          <a:solidFill>
            <a:schemeClr val="bg1">
              <a:lumMod val="75000"/>
              <a:lumOff val="25000"/>
            </a:schemeClr>
          </a:solidFill>
        </p:spPr>
        <p:txBody>
          <a:bodyPr wrap="square">
            <a:spAutoFit/>
          </a:bodyPr>
          <a:lstStyle/>
          <a:p>
            <a:pPr algn="ctr"/>
            <a:r>
              <a:rPr lang="en-US" dirty="0" err="1"/>
              <a:t>TeV</a:t>
            </a:r>
            <a:r>
              <a:rPr lang="en-US" dirty="0"/>
              <a:t> Cosmic Ray Anisotropy from </a:t>
            </a:r>
            <a:r>
              <a:rPr lang="en-US" dirty="0" smtClean="0"/>
              <a:t>Heliospheric Magnetic </a:t>
            </a:r>
            <a:r>
              <a:rPr lang="en-US" dirty="0"/>
              <a:t>Field‏</a:t>
            </a:r>
          </a:p>
        </p:txBody>
      </p:sp>
      <p:sp>
        <p:nvSpPr>
          <p:cNvPr id="11" name="Rectangle 10"/>
          <p:cNvSpPr/>
          <p:nvPr/>
        </p:nvSpPr>
        <p:spPr>
          <a:xfrm>
            <a:off x="0" y="6545867"/>
            <a:ext cx="12188952" cy="320040"/>
          </a:xfrm>
          <a:prstGeom prst="rect">
            <a:avLst/>
          </a:prstGeom>
          <a:solidFill>
            <a:schemeClr val="bg1">
              <a:lumMod val="75000"/>
              <a:lumOff val="25000"/>
            </a:schemeClr>
          </a:solidFill>
        </p:spPr>
        <p:txBody>
          <a:bodyPr wrap="square" anchor="ctr">
            <a:spAutoFit/>
          </a:bodyPr>
          <a:lstStyle/>
          <a:p>
            <a:r>
              <a:rPr lang="en-US" dirty="0" smtClean="0"/>
              <a:t>April 29                                                                                       Vanessa L</a:t>
            </a:r>
            <a:r>
              <a:rPr lang="es-CR" dirty="0" err="1" smtClean="0"/>
              <a:t>ópez</a:t>
            </a:r>
            <a:r>
              <a:rPr lang="es-CR" dirty="0" smtClean="0"/>
              <a:t> Barquero                                                                               MMFW2014</a:t>
            </a:r>
            <a:endParaRPr lang="en-US" dirty="0"/>
          </a:p>
        </p:txBody>
      </p:sp>
      <p:sp>
        <p:nvSpPr>
          <p:cNvPr id="3" name="Slide Number Placeholder 2"/>
          <p:cNvSpPr>
            <a:spLocks noGrp="1"/>
          </p:cNvSpPr>
          <p:nvPr>
            <p:ph type="sldNum" sz="quarter" idx="12"/>
          </p:nvPr>
        </p:nvSpPr>
        <p:spPr/>
        <p:txBody>
          <a:bodyPr/>
          <a:lstStyle/>
          <a:p>
            <a:fld id="{41131437-511D-4973-AB9D-6AB7E373C59E}" type="slidenum">
              <a:rPr lang="en-US" smtClean="0"/>
              <a:pPr/>
              <a:t>55</a:t>
            </a:fld>
            <a:endParaRPr lang="en-US"/>
          </a:p>
        </p:txBody>
      </p:sp>
    </p:spTree>
    <p:extLst>
      <p:ext uri="{BB962C8B-B14F-4D97-AF65-F5344CB8AC3E}">
        <p14:creationId xmlns:p14="http://schemas.microsoft.com/office/powerpoint/2010/main" val="125105160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Trajectories – Scattering</a:t>
            </a:r>
            <a:endParaRPr lang="en-US" dirty="0"/>
          </a:p>
        </p:txBody>
      </p:sp>
      <p:sp>
        <p:nvSpPr>
          <p:cNvPr id="10" name="Rectangle 9"/>
          <p:cNvSpPr/>
          <p:nvPr/>
        </p:nvSpPr>
        <p:spPr>
          <a:xfrm>
            <a:off x="0" y="41959"/>
            <a:ext cx="12120880" cy="369332"/>
          </a:xfrm>
          <a:prstGeom prst="rect">
            <a:avLst/>
          </a:prstGeom>
          <a:solidFill>
            <a:schemeClr val="bg1">
              <a:lumMod val="75000"/>
              <a:lumOff val="25000"/>
            </a:schemeClr>
          </a:solidFill>
        </p:spPr>
        <p:txBody>
          <a:bodyPr wrap="square">
            <a:spAutoFit/>
          </a:bodyPr>
          <a:lstStyle/>
          <a:p>
            <a:pPr algn="ctr"/>
            <a:r>
              <a:rPr lang="en-US" dirty="0" err="1"/>
              <a:t>TeV</a:t>
            </a:r>
            <a:r>
              <a:rPr lang="en-US" dirty="0"/>
              <a:t> Cosmic Ray Anisotropy from </a:t>
            </a:r>
            <a:r>
              <a:rPr lang="en-US" dirty="0" smtClean="0"/>
              <a:t>Heliospheric Magnetic </a:t>
            </a:r>
            <a:r>
              <a:rPr lang="en-US" dirty="0"/>
              <a:t>Field‏</a:t>
            </a:r>
          </a:p>
        </p:txBody>
      </p:sp>
      <p:sp>
        <p:nvSpPr>
          <p:cNvPr id="11" name="Rectangle 10"/>
          <p:cNvSpPr/>
          <p:nvPr/>
        </p:nvSpPr>
        <p:spPr>
          <a:xfrm>
            <a:off x="0" y="6545867"/>
            <a:ext cx="12188952" cy="320040"/>
          </a:xfrm>
          <a:prstGeom prst="rect">
            <a:avLst/>
          </a:prstGeom>
          <a:solidFill>
            <a:schemeClr val="bg1">
              <a:lumMod val="75000"/>
              <a:lumOff val="25000"/>
            </a:schemeClr>
          </a:solidFill>
        </p:spPr>
        <p:txBody>
          <a:bodyPr wrap="square" anchor="ctr">
            <a:spAutoFit/>
          </a:bodyPr>
          <a:lstStyle/>
          <a:p>
            <a:r>
              <a:rPr lang="en-US" dirty="0" smtClean="0"/>
              <a:t>April 29                                                                                       Vanessa L</a:t>
            </a:r>
            <a:r>
              <a:rPr lang="es-CR" dirty="0" err="1" smtClean="0"/>
              <a:t>ópez</a:t>
            </a:r>
            <a:r>
              <a:rPr lang="es-CR" dirty="0" smtClean="0"/>
              <a:t> Barquero                                                                               MMFW2014</a:t>
            </a:r>
            <a:endParaRPr lang="en-US" dirty="0"/>
          </a:p>
        </p:txBody>
      </p:sp>
      <p:pic>
        <p:nvPicPr>
          <p:cNvPr id="4" name="Content Placeholder 3"/>
          <p:cNvPicPr>
            <a:picLocks noGrp="1" noChangeAspect="1"/>
          </p:cNvPicPr>
          <p:nvPr>
            <p:ph idx="1"/>
          </p:nvPr>
        </p:nvPicPr>
        <p:blipFill>
          <a:blip r:embed="rId3"/>
          <a:stretch>
            <a:fillRect/>
          </a:stretch>
        </p:blipFill>
        <p:spPr>
          <a:xfrm>
            <a:off x="200777" y="2013854"/>
            <a:ext cx="6426200" cy="3302000"/>
          </a:xfrm>
          <a:prstGeom prst="rect">
            <a:avLst/>
          </a:prstGeom>
        </p:spPr>
      </p:pic>
      <p:pic>
        <p:nvPicPr>
          <p:cNvPr id="5" name="Picture 4"/>
          <p:cNvPicPr>
            <a:picLocks noChangeAspect="1"/>
          </p:cNvPicPr>
          <p:nvPr/>
        </p:nvPicPr>
        <p:blipFill>
          <a:blip r:embed="rId4"/>
          <a:stretch>
            <a:fillRect/>
          </a:stretch>
        </p:blipFill>
        <p:spPr>
          <a:xfrm>
            <a:off x="7129063" y="1475873"/>
            <a:ext cx="4729662" cy="4701565"/>
          </a:xfrm>
          <a:prstGeom prst="rect">
            <a:avLst/>
          </a:prstGeom>
        </p:spPr>
      </p:pic>
      <p:sp>
        <p:nvSpPr>
          <p:cNvPr id="8" name="Slide Number Placeholder 7"/>
          <p:cNvSpPr>
            <a:spLocks noGrp="1"/>
          </p:cNvSpPr>
          <p:nvPr>
            <p:ph type="sldNum" sz="quarter" idx="12"/>
          </p:nvPr>
        </p:nvSpPr>
        <p:spPr/>
        <p:txBody>
          <a:bodyPr/>
          <a:lstStyle/>
          <a:p>
            <a:fld id="{41131437-511D-4973-AB9D-6AB7E373C59E}" type="slidenum">
              <a:rPr lang="en-US" smtClean="0"/>
              <a:pPr/>
              <a:t>56</a:t>
            </a:fld>
            <a:endParaRPr lang="en-US"/>
          </a:p>
        </p:txBody>
      </p:sp>
    </p:spTree>
    <p:extLst>
      <p:ext uri="{BB962C8B-B14F-4D97-AF65-F5344CB8AC3E}">
        <p14:creationId xmlns:p14="http://schemas.microsoft.com/office/powerpoint/2010/main" val="127607460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Theoretical Framework</a:t>
            </a:r>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9870" y="1690688"/>
            <a:ext cx="3507503" cy="4351338"/>
          </a:xfrm>
        </p:spPr>
      </p:pic>
      <p:sp>
        <p:nvSpPr>
          <p:cNvPr id="6" name="Rectangle 5"/>
          <p:cNvSpPr/>
          <p:nvPr/>
        </p:nvSpPr>
        <p:spPr>
          <a:xfrm>
            <a:off x="0" y="6521221"/>
            <a:ext cx="12188952" cy="369332"/>
          </a:xfrm>
          <a:prstGeom prst="rect">
            <a:avLst/>
          </a:prstGeom>
          <a:solidFill>
            <a:schemeClr val="bg1">
              <a:lumMod val="75000"/>
              <a:lumOff val="25000"/>
            </a:schemeClr>
          </a:solidFill>
        </p:spPr>
        <p:txBody>
          <a:bodyPr wrap="square" anchor="ctr">
            <a:spAutoFit/>
          </a:bodyPr>
          <a:lstStyle/>
          <a:p>
            <a:r>
              <a:rPr lang="en-US" dirty="0" smtClean="0"/>
              <a:t>                                                                                       Vanessa L</a:t>
            </a:r>
            <a:r>
              <a:rPr lang="es-CR" dirty="0" smtClean="0"/>
              <a:t>ópez-Barquero                                                                               CRA2017</a:t>
            </a:r>
            <a:endParaRPr lang="en-US" dirty="0"/>
          </a:p>
        </p:txBody>
      </p:sp>
      <p:sp>
        <p:nvSpPr>
          <p:cNvPr id="8" name="TextBox 4"/>
          <p:cNvSpPr txBox="1">
            <a:spLocks noChangeArrowheads="1"/>
          </p:cNvSpPr>
          <p:nvPr/>
        </p:nvSpPr>
        <p:spPr bwMode="auto">
          <a:xfrm>
            <a:off x="1265321" y="6042026"/>
            <a:ext cx="3276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i="1" dirty="0" err="1" smtClean="0"/>
              <a:t>Duldig</a:t>
            </a:r>
            <a:r>
              <a:rPr lang="en-US" sz="1800" i="1" dirty="0" smtClean="0"/>
              <a:t> (2006)</a:t>
            </a:r>
            <a:endParaRPr lang="en-US" sz="1200" i="1" dirty="0"/>
          </a:p>
        </p:txBody>
      </p:sp>
      <p:pic>
        <p:nvPicPr>
          <p:cNvPr id="9" name="Picture 8"/>
          <p:cNvPicPr>
            <a:picLocks noChangeAspect="1"/>
          </p:cNvPicPr>
          <p:nvPr/>
        </p:nvPicPr>
        <p:blipFill>
          <a:blip r:embed="rId4"/>
          <a:stretch>
            <a:fillRect/>
          </a:stretch>
        </p:blipFill>
        <p:spPr>
          <a:xfrm>
            <a:off x="5678035" y="1626959"/>
            <a:ext cx="5987435" cy="4415067"/>
          </a:xfrm>
          <a:prstGeom prst="rect">
            <a:avLst/>
          </a:prstGeom>
        </p:spPr>
      </p:pic>
      <p:sp>
        <p:nvSpPr>
          <p:cNvPr id="10" name="Rectangle 9"/>
          <p:cNvSpPr/>
          <p:nvPr/>
        </p:nvSpPr>
        <p:spPr>
          <a:xfrm>
            <a:off x="0" y="41959"/>
            <a:ext cx="12120880" cy="369332"/>
          </a:xfrm>
          <a:prstGeom prst="rect">
            <a:avLst/>
          </a:prstGeom>
          <a:solidFill>
            <a:schemeClr val="bg1">
              <a:lumMod val="75000"/>
              <a:lumOff val="25000"/>
            </a:schemeClr>
          </a:solidFill>
        </p:spPr>
        <p:txBody>
          <a:bodyPr wrap="square">
            <a:spAutoFit/>
          </a:bodyPr>
          <a:lstStyle/>
          <a:p>
            <a:pPr algn="ctr"/>
            <a:r>
              <a:rPr lang="en-US" dirty="0" smtClean="0"/>
              <a:t>Cosmic </a:t>
            </a:r>
            <a:r>
              <a:rPr lang="en-US" dirty="0"/>
              <a:t>Ray Anisotropy from </a:t>
            </a:r>
            <a:r>
              <a:rPr lang="en-US" dirty="0" smtClean="0"/>
              <a:t>Local Turbulence and Heliospheric Effects‏</a:t>
            </a:r>
            <a:endParaRPr lang="en-US" dirty="0"/>
          </a:p>
        </p:txBody>
      </p:sp>
      <p:sp>
        <p:nvSpPr>
          <p:cNvPr id="11" name="Slide Number Placeholder 10"/>
          <p:cNvSpPr>
            <a:spLocks noGrp="1"/>
          </p:cNvSpPr>
          <p:nvPr>
            <p:ph type="sldNum" sz="quarter" idx="12"/>
          </p:nvPr>
        </p:nvSpPr>
        <p:spPr/>
        <p:txBody>
          <a:bodyPr/>
          <a:lstStyle/>
          <a:p>
            <a:fld id="{41131437-511D-4973-AB9D-6AB7E373C59E}" type="slidenum">
              <a:rPr lang="en-US" smtClean="0"/>
              <a:pPr/>
              <a:t>57</a:t>
            </a:fld>
            <a:endParaRPr lang="en-US"/>
          </a:p>
        </p:txBody>
      </p:sp>
    </p:spTree>
    <p:extLst>
      <p:ext uri="{BB962C8B-B14F-4D97-AF65-F5344CB8AC3E}">
        <p14:creationId xmlns:p14="http://schemas.microsoft.com/office/powerpoint/2010/main" val="8226915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Theoretical Framework</a:t>
            </a:r>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9870" y="1690688"/>
            <a:ext cx="3507503" cy="4351338"/>
          </a:xfrm>
        </p:spPr>
      </p:pic>
      <p:sp>
        <p:nvSpPr>
          <p:cNvPr id="6" name="Rectangle 5"/>
          <p:cNvSpPr/>
          <p:nvPr/>
        </p:nvSpPr>
        <p:spPr>
          <a:xfrm>
            <a:off x="0" y="6521221"/>
            <a:ext cx="12188952" cy="369332"/>
          </a:xfrm>
          <a:prstGeom prst="rect">
            <a:avLst/>
          </a:prstGeom>
          <a:solidFill>
            <a:schemeClr val="bg1">
              <a:lumMod val="75000"/>
              <a:lumOff val="25000"/>
            </a:schemeClr>
          </a:solidFill>
        </p:spPr>
        <p:txBody>
          <a:bodyPr wrap="square" anchor="ctr">
            <a:spAutoFit/>
          </a:bodyPr>
          <a:lstStyle/>
          <a:p>
            <a:r>
              <a:rPr lang="en-US" dirty="0" smtClean="0"/>
              <a:t>                                                                                       Vanessa L</a:t>
            </a:r>
            <a:r>
              <a:rPr lang="es-CR" dirty="0" smtClean="0"/>
              <a:t>ópez-Barquero                                                                               CRA2017</a:t>
            </a:r>
            <a:endParaRPr lang="en-US" dirty="0"/>
          </a:p>
        </p:txBody>
      </p:sp>
      <p:sp>
        <p:nvSpPr>
          <p:cNvPr id="8" name="TextBox 4"/>
          <p:cNvSpPr txBox="1">
            <a:spLocks noChangeArrowheads="1"/>
          </p:cNvSpPr>
          <p:nvPr/>
        </p:nvSpPr>
        <p:spPr bwMode="auto">
          <a:xfrm>
            <a:off x="1265321" y="6042026"/>
            <a:ext cx="3276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i="1" dirty="0" err="1" smtClean="0"/>
              <a:t>Duldig</a:t>
            </a:r>
            <a:r>
              <a:rPr lang="en-US" sz="1800" i="1" dirty="0" smtClean="0"/>
              <a:t> (2006)</a:t>
            </a:r>
            <a:endParaRPr lang="en-US" sz="1200" i="1" dirty="0"/>
          </a:p>
        </p:txBody>
      </p:sp>
      <p:sp>
        <p:nvSpPr>
          <p:cNvPr id="10" name="Rectangle 9"/>
          <p:cNvSpPr/>
          <p:nvPr/>
        </p:nvSpPr>
        <p:spPr>
          <a:xfrm>
            <a:off x="0" y="41959"/>
            <a:ext cx="12120880" cy="369332"/>
          </a:xfrm>
          <a:prstGeom prst="rect">
            <a:avLst/>
          </a:prstGeom>
          <a:solidFill>
            <a:schemeClr val="bg1">
              <a:lumMod val="75000"/>
              <a:lumOff val="25000"/>
            </a:schemeClr>
          </a:solidFill>
        </p:spPr>
        <p:txBody>
          <a:bodyPr wrap="square">
            <a:spAutoFit/>
          </a:bodyPr>
          <a:lstStyle/>
          <a:p>
            <a:pPr algn="ctr"/>
            <a:r>
              <a:rPr lang="en-US" dirty="0" smtClean="0"/>
              <a:t>Cosmic </a:t>
            </a:r>
            <a:r>
              <a:rPr lang="en-US" dirty="0"/>
              <a:t>Ray Anisotropy from </a:t>
            </a:r>
            <a:r>
              <a:rPr lang="en-US" dirty="0" smtClean="0"/>
              <a:t>Local Turbulence and Heliospheric Effects‏</a:t>
            </a:r>
            <a:endParaRPr lang="en-US" dirty="0"/>
          </a:p>
        </p:txBody>
      </p:sp>
      <p:sp>
        <p:nvSpPr>
          <p:cNvPr id="11" name="Slide Number Placeholder 10"/>
          <p:cNvSpPr>
            <a:spLocks noGrp="1"/>
          </p:cNvSpPr>
          <p:nvPr>
            <p:ph type="sldNum" sz="quarter" idx="12"/>
          </p:nvPr>
        </p:nvSpPr>
        <p:spPr/>
        <p:txBody>
          <a:bodyPr/>
          <a:lstStyle/>
          <a:p>
            <a:fld id="{41131437-511D-4973-AB9D-6AB7E373C59E}" type="slidenum">
              <a:rPr lang="en-US" smtClean="0"/>
              <a:pPr/>
              <a:t>7</a:t>
            </a:fld>
            <a:endParaRPr lang="en-US"/>
          </a:p>
        </p:txBody>
      </p:sp>
      <p:pic>
        <p:nvPicPr>
          <p:cNvPr id="3" name="Picture 2"/>
          <p:cNvPicPr>
            <a:picLocks noChangeAspect="1"/>
          </p:cNvPicPr>
          <p:nvPr/>
        </p:nvPicPr>
        <p:blipFill>
          <a:blip r:embed="rId4"/>
          <a:stretch>
            <a:fillRect/>
          </a:stretch>
        </p:blipFill>
        <p:spPr>
          <a:xfrm>
            <a:off x="6744833" y="1984736"/>
            <a:ext cx="4263857" cy="3763242"/>
          </a:xfrm>
          <a:prstGeom prst="rect">
            <a:avLst/>
          </a:prstGeom>
        </p:spPr>
      </p:pic>
      <p:sp>
        <p:nvSpPr>
          <p:cNvPr id="12" name="TextBox 4"/>
          <p:cNvSpPr txBox="1">
            <a:spLocks noChangeArrowheads="1"/>
          </p:cNvSpPr>
          <p:nvPr/>
        </p:nvSpPr>
        <p:spPr bwMode="auto">
          <a:xfrm>
            <a:off x="7238461" y="5817384"/>
            <a:ext cx="3276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i="1" dirty="0" smtClean="0"/>
              <a:t>H. Yan, A. </a:t>
            </a:r>
            <a:r>
              <a:rPr lang="en-US" sz="1800" i="1" dirty="0" err="1" smtClean="0"/>
              <a:t>Lazarian</a:t>
            </a:r>
            <a:r>
              <a:rPr lang="en-US" sz="1800" i="1" dirty="0" smtClean="0"/>
              <a:t> (2008)</a:t>
            </a:r>
            <a:endParaRPr lang="en-US" sz="1200" i="1" dirty="0"/>
          </a:p>
        </p:txBody>
      </p:sp>
      <p:sp>
        <p:nvSpPr>
          <p:cNvPr id="4" name="TextBox 3"/>
          <p:cNvSpPr txBox="1"/>
          <p:nvPr/>
        </p:nvSpPr>
        <p:spPr>
          <a:xfrm>
            <a:off x="7964558" y="2374789"/>
            <a:ext cx="2550504" cy="477054"/>
          </a:xfrm>
          <a:prstGeom prst="rect">
            <a:avLst/>
          </a:prstGeom>
          <a:noFill/>
        </p:spPr>
        <p:txBody>
          <a:bodyPr wrap="square" rtlCol="0">
            <a:spAutoFit/>
          </a:bodyPr>
          <a:lstStyle/>
          <a:p>
            <a:r>
              <a:rPr lang="en-US" sz="2500" dirty="0" smtClean="0">
                <a:solidFill>
                  <a:schemeClr val="bg1"/>
                </a:solidFill>
              </a:rPr>
              <a:t>Mean Free Path </a:t>
            </a:r>
            <a:endParaRPr lang="en-US" sz="2500" dirty="0">
              <a:solidFill>
                <a:schemeClr val="bg1"/>
              </a:solidFill>
            </a:endParaRPr>
          </a:p>
        </p:txBody>
      </p:sp>
    </p:spTree>
    <p:extLst>
      <p:ext uri="{BB962C8B-B14F-4D97-AF65-F5344CB8AC3E}">
        <p14:creationId xmlns:p14="http://schemas.microsoft.com/office/powerpoint/2010/main" val="10169487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laceholder 3" descr="10000201000002DB00000399471B0F25.png"/>
          <p:cNvPicPr>
            <a:picLocks noGrp="1"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84391" y="1907610"/>
            <a:ext cx="3341688" cy="421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sp>
        <p:nvSpPr>
          <p:cNvPr id="3" name="Frame 2"/>
          <p:cNvSpPr>
            <a:spLocks/>
          </p:cNvSpPr>
          <p:nvPr/>
        </p:nvSpPr>
        <p:spPr bwMode="auto">
          <a:xfrm>
            <a:off x="2887318" y="5844610"/>
            <a:ext cx="533400" cy="457200"/>
          </a:xfrm>
          <a:custGeom>
            <a:avLst/>
            <a:gdLst>
              <a:gd name="T0" fmla="*/ 0 w 533400"/>
              <a:gd name="T1" fmla="*/ 0 h 457200"/>
              <a:gd name="T2" fmla="*/ 533400 w 533400"/>
              <a:gd name="T3" fmla="*/ 0 h 457200"/>
              <a:gd name="T4" fmla="*/ 533400 w 533400"/>
              <a:gd name="T5" fmla="*/ 457200 h 457200"/>
              <a:gd name="T6" fmla="*/ 0 w 533400"/>
              <a:gd name="T7" fmla="*/ 457200 h 457200"/>
              <a:gd name="T8" fmla="*/ 0 w 533400"/>
              <a:gd name="T9" fmla="*/ 0 h 457200"/>
              <a:gd name="T10" fmla="*/ 57150 w 533400"/>
              <a:gd name="T11" fmla="*/ 57150 h 457200"/>
              <a:gd name="T12" fmla="*/ 57150 w 533400"/>
              <a:gd name="T13" fmla="*/ 400050 h 457200"/>
              <a:gd name="T14" fmla="*/ 476250 w 533400"/>
              <a:gd name="T15" fmla="*/ 400050 h 457200"/>
              <a:gd name="T16" fmla="*/ 476250 w 533400"/>
              <a:gd name="T17" fmla="*/ 57150 h 457200"/>
              <a:gd name="T18" fmla="*/ 57150 w 533400"/>
              <a:gd name="T19" fmla="*/ 57150 h 4572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33400" h="457200">
                <a:moveTo>
                  <a:pt x="0" y="0"/>
                </a:moveTo>
                <a:lnTo>
                  <a:pt x="533400" y="0"/>
                </a:lnTo>
                <a:lnTo>
                  <a:pt x="533400" y="457200"/>
                </a:lnTo>
                <a:lnTo>
                  <a:pt x="0" y="457200"/>
                </a:lnTo>
                <a:lnTo>
                  <a:pt x="0" y="0"/>
                </a:lnTo>
                <a:close/>
                <a:moveTo>
                  <a:pt x="57150" y="57150"/>
                </a:moveTo>
                <a:lnTo>
                  <a:pt x="57150" y="400050"/>
                </a:lnTo>
                <a:lnTo>
                  <a:pt x="476250" y="400050"/>
                </a:lnTo>
                <a:lnTo>
                  <a:pt x="476250" y="57150"/>
                </a:lnTo>
                <a:lnTo>
                  <a:pt x="57150" y="57150"/>
                </a:lnTo>
                <a:close/>
              </a:path>
            </a:pathLst>
          </a:custGeom>
          <a:gradFill rotWithShape="1">
            <a:gsLst>
              <a:gs pos="0">
                <a:srgbClr val="3A7CCB"/>
              </a:gs>
              <a:gs pos="20000">
                <a:srgbClr val="3C7BC7"/>
              </a:gs>
              <a:gs pos="100000">
                <a:srgbClr val="2C5D98"/>
              </a:gs>
            </a:gsLst>
            <a:lin ang="5400000"/>
          </a:gradFill>
          <a:ln w="9525" cap="flat" cmpd="sng">
            <a:solidFill>
              <a:srgbClr val="4A7EBB"/>
            </a:solidFill>
            <a:prstDash val="solid"/>
            <a:round/>
            <a:headEnd/>
            <a:tailEnd/>
          </a:ln>
          <a:effectLst>
            <a:outerShdw blurRad="40000" dist="23000" dir="5400000" rotWithShape="0">
              <a:srgbClr val="000000">
                <a:alpha val="34999"/>
              </a:srgbClr>
            </a:outerShdw>
          </a:effectLst>
        </p:spPr>
        <p:txBody>
          <a:bodyPr anchor="ctr"/>
          <a:lstStyle/>
          <a:p>
            <a:pPr algn="ctr"/>
            <a:endParaRPr lang="en-US"/>
          </a:p>
        </p:txBody>
      </p:sp>
      <p:sp>
        <p:nvSpPr>
          <p:cNvPr id="11" name="Frame 2"/>
          <p:cNvSpPr>
            <a:spLocks/>
          </p:cNvSpPr>
          <p:nvPr/>
        </p:nvSpPr>
        <p:spPr bwMode="auto">
          <a:xfrm>
            <a:off x="2211457" y="5846882"/>
            <a:ext cx="533400" cy="457200"/>
          </a:xfrm>
          <a:custGeom>
            <a:avLst/>
            <a:gdLst>
              <a:gd name="T0" fmla="*/ 0 w 533400"/>
              <a:gd name="T1" fmla="*/ 0 h 457200"/>
              <a:gd name="T2" fmla="*/ 533400 w 533400"/>
              <a:gd name="T3" fmla="*/ 0 h 457200"/>
              <a:gd name="T4" fmla="*/ 533400 w 533400"/>
              <a:gd name="T5" fmla="*/ 457200 h 457200"/>
              <a:gd name="T6" fmla="*/ 0 w 533400"/>
              <a:gd name="T7" fmla="*/ 457200 h 457200"/>
              <a:gd name="T8" fmla="*/ 0 w 533400"/>
              <a:gd name="T9" fmla="*/ 0 h 457200"/>
              <a:gd name="T10" fmla="*/ 57150 w 533400"/>
              <a:gd name="T11" fmla="*/ 57150 h 457200"/>
              <a:gd name="T12" fmla="*/ 57150 w 533400"/>
              <a:gd name="T13" fmla="*/ 400050 h 457200"/>
              <a:gd name="T14" fmla="*/ 476250 w 533400"/>
              <a:gd name="T15" fmla="*/ 400050 h 457200"/>
              <a:gd name="T16" fmla="*/ 476250 w 533400"/>
              <a:gd name="T17" fmla="*/ 57150 h 457200"/>
              <a:gd name="T18" fmla="*/ 57150 w 533400"/>
              <a:gd name="T19" fmla="*/ 57150 h 4572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33400" h="457200">
                <a:moveTo>
                  <a:pt x="0" y="0"/>
                </a:moveTo>
                <a:lnTo>
                  <a:pt x="533400" y="0"/>
                </a:lnTo>
                <a:lnTo>
                  <a:pt x="533400" y="457200"/>
                </a:lnTo>
                <a:lnTo>
                  <a:pt x="0" y="457200"/>
                </a:lnTo>
                <a:lnTo>
                  <a:pt x="0" y="0"/>
                </a:lnTo>
                <a:close/>
                <a:moveTo>
                  <a:pt x="57150" y="57150"/>
                </a:moveTo>
                <a:lnTo>
                  <a:pt x="57150" y="400050"/>
                </a:lnTo>
                <a:lnTo>
                  <a:pt x="476250" y="400050"/>
                </a:lnTo>
                <a:lnTo>
                  <a:pt x="476250" y="57150"/>
                </a:lnTo>
                <a:lnTo>
                  <a:pt x="57150" y="57150"/>
                </a:lnTo>
                <a:close/>
              </a:path>
            </a:pathLst>
          </a:custGeom>
          <a:gradFill rotWithShape="1">
            <a:gsLst>
              <a:gs pos="0">
                <a:srgbClr val="3A7CCB"/>
              </a:gs>
              <a:gs pos="20000">
                <a:srgbClr val="3C7BC7"/>
              </a:gs>
              <a:gs pos="100000">
                <a:srgbClr val="2C5D98"/>
              </a:gs>
            </a:gsLst>
            <a:lin ang="5400000"/>
          </a:gradFill>
          <a:ln w="9525" cap="flat" cmpd="sng">
            <a:solidFill>
              <a:srgbClr val="4A7EBB"/>
            </a:solidFill>
            <a:prstDash val="solid"/>
            <a:round/>
            <a:headEnd/>
            <a:tailEnd/>
          </a:ln>
          <a:effectLst>
            <a:outerShdw blurRad="40000" dist="23000" dir="5400000" rotWithShape="0">
              <a:srgbClr val="000000">
                <a:alpha val="34999"/>
              </a:srgbClr>
            </a:outerShdw>
          </a:effectLst>
        </p:spPr>
        <p:txBody>
          <a:bodyPr anchor="ctr"/>
          <a:lstStyle/>
          <a:p>
            <a:pPr algn="ctr"/>
            <a:endParaRPr lang="en-US"/>
          </a:p>
        </p:txBody>
      </p:sp>
      <p:sp>
        <p:nvSpPr>
          <p:cNvPr id="14" name="Rectangle 13"/>
          <p:cNvSpPr/>
          <p:nvPr/>
        </p:nvSpPr>
        <p:spPr>
          <a:xfrm>
            <a:off x="1524" y="6521221"/>
            <a:ext cx="12188952" cy="369332"/>
          </a:xfrm>
          <a:prstGeom prst="rect">
            <a:avLst/>
          </a:prstGeom>
          <a:solidFill>
            <a:schemeClr val="bg1">
              <a:lumMod val="75000"/>
              <a:lumOff val="25000"/>
            </a:schemeClr>
          </a:solidFill>
        </p:spPr>
        <p:txBody>
          <a:bodyPr wrap="square" anchor="ctr">
            <a:spAutoFit/>
          </a:bodyPr>
          <a:lstStyle/>
          <a:p>
            <a:pPr algn="ctr"/>
            <a:r>
              <a:rPr lang="en-US" dirty="0" smtClean="0"/>
              <a:t>                                                                                       Vanessa L</a:t>
            </a:r>
            <a:r>
              <a:rPr lang="es-CR" dirty="0" smtClean="0"/>
              <a:t>ópez-Barquero                                                                   CRA2017</a:t>
            </a:r>
            <a:endParaRPr lang="en-US" dirty="0"/>
          </a:p>
        </p:txBody>
      </p:sp>
      <p:sp>
        <p:nvSpPr>
          <p:cNvPr id="15" name="Rectangle 14"/>
          <p:cNvSpPr/>
          <p:nvPr/>
        </p:nvSpPr>
        <p:spPr>
          <a:xfrm>
            <a:off x="0" y="41959"/>
            <a:ext cx="12120880" cy="369332"/>
          </a:xfrm>
          <a:prstGeom prst="rect">
            <a:avLst/>
          </a:prstGeom>
          <a:solidFill>
            <a:schemeClr val="bg1">
              <a:lumMod val="75000"/>
              <a:lumOff val="25000"/>
            </a:schemeClr>
          </a:solidFill>
        </p:spPr>
        <p:txBody>
          <a:bodyPr wrap="square">
            <a:spAutoFit/>
          </a:bodyPr>
          <a:lstStyle/>
          <a:p>
            <a:pPr algn="ctr"/>
            <a:r>
              <a:rPr lang="en-US" dirty="0" smtClean="0"/>
              <a:t>Cosmic </a:t>
            </a:r>
            <a:r>
              <a:rPr lang="en-US" dirty="0"/>
              <a:t>Ray Anisotropy from </a:t>
            </a:r>
            <a:r>
              <a:rPr lang="en-US" dirty="0" smtClean="0"/>
              <a:t>Local Turbulence and Heliospheric Effects‏</a:t>
            </a:r>
            <a:endParaRPr lang="en-US" dirty="0"/>
          </a:p>
        </p:txBody>
      </p:sp>
      <p:sp>
        <p:nvSpPr>
          <p:cNvPr id="5" name="Slide Number Placeholder 4"/>
          <p:cNvSpPr>
            <a:spLocks noGrp="1"/>
          </p:cNvSpPr>
          <p:nvPr>
            <p:ph type="sldNum" sz="quarter" idx="12"/>
          </p:nvPr>
        </p:nvSpPr>
        <p:spPr/>
        <p:txBody>
          <a:bodyPr/>
          <a:lstStyle/>
          <a:p>
            <a:fld id="{41131437-511D-4973-AB9D-6AB7E373C59E}" type="slidenum">
              <a:rPr lang="en-US" smtClean="0"/>
              <a:pPr/>
              <a:t>8</a:t>
            </a:fld>
            <a:endParaRPr lang="en-US"/>
          </a:p>
        </p:txBody>
      </p:sp>
      <p:sp>
        <p:nvSpPr>
          <p:cNvPr id="17" name="Title 1"/>
          <p:cNvSpPr txBox="1">
            <a:spLocks/>
          </p:cNvSpPr>
          <p:nvPr/>
        </p:nvSpPr>
        <p:spPr>
          <a:xfrm>
            <a:off x="757031" y="582047"/>
            <a:ext cx="10515600" cy="1325563"/>
          </a:xfrm>
          <a:prstGeom prst="rect">
            <a:avLst/>
          </a:prstGeom>
        </p:spPr>
        <p:txBody>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r>
              <a:rPr lang="en-US" dirty="0" smtClean="0"/>
              <a:t>Energy of Particles Studied</a:t>
            </a:r>
            <a:endParaRPr lang="en-US" dirty="0"/>
          </a:p>
        </p:txBody>
      </p:sp>
      <p:pic>
        <p:nvPicPr>
          <p:cNvPr id="16" name="Picture 15"/>
          <p:cNvPicPr>
            <a:picLocks noChangeAspect="1"/>
          </p:cNvPicPr>
          <p:nvPr/>
        </p:nvPicPr>
        <p:blipFill rotWithShape="1">
          <a:blip r:embed="rId4"/>
          <a:srcRect l="24379"/>
          <a:stretch/>
        </p:blipFill>
        <p:spPr>
          <a:xfrm>
            <a:off x="9236764" y="3948514"/>
            <a:ext cx="1613452" cy="1905000"/>
          </a:xfrm>
          <a:prstGeom prst="rect">
            <a:avLst/>
          </a:prstGeom>
        </p:spPr>
      </p:pic>
      <p:pic>
        <p:nvPicPr>
          <p:cNvPr id="18" name="Picture 17"/>
          <p:cNvPicPr>
            <a:picLocks noChangeAspect="1"/>
          </p:cNvPicPr>
          <p:nvPr/>
        </p:nvPicPr>
        <p:blipFill rotWithShape="1">
          <a:blip r:embed="rId5"/>
          <a:srcRect l="37056"/>
          <a:stretch/>
        </p:blipFill>
        <p:spPr>
          <a:xfrm>
            <a:off x="9519892" y="2165646"/>
            <a:ext cx="1047197" cy="1104900"/>
          </a:xfrm>
          <a:prstGeom prst="rect">
            <a:avLst/>
          </a:prstGeom>
        </p:spPr>
      </p:pic>
      <p:sp>
        <p:nvSpPr>
          <p:cNvPr id="21" name="Content Placeholder 2"/>
          <p:cNvSpPr txBox="1">
            <a:spLocks/>
          </p:cNvSpPr>
          <p:nvPr/>
        </p:nvSpPr>
        <p:spPr>
          <a:xfrm>
            <a:off x="5618921" y="4536401"/>
            <a:ext cx="4603145" cy="9344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Heliosphere Studies:</a:t>
            </a:r>
          </a:p>
        </p:txBody>
      </p:sp>
      <p:sp>
        <p:nvSpPr>
          <p:cNvPr id="22" name="Content Placeholder 2"/>
          <p:cNvSpPr txBox="1">
            <a:spLocks/>
          </p:cNvSpPr>
          <p:nvPr/>
        </p:nvSpPr>
        <p:spPr>
          <a:xfrm>
            <a:off x="5433857" y="2408758"/>
            <a:ext cx="4603145" cy="9344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Local Turbulence Studies:</a:t>
            </a:r>
          </a:p>
        </p:txBody>
      </p:sp>
    </p:spTree>
    <p:extLst>
      <p:ext uri="{BB962C8B-B14F-4D97-AF65-F5344CB8AC3E}">
        <p14:creationId xmlns:p14="http://schemas.microsoft.com/office/powerpoint/2010/main" val="1675600922"/>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1668"/>
            <a:ext cx="12192000" cy="369332"/>
          </a:xfrm>
          <a:prstGeom prst="rect">
            <a:avLst/>
          </a:prstGeom>
          <a:solidFill>
            <a:schemeClr val="tx1">
              <a:lumMod val="75000"/>
              <a:lumOff val="25000"/>
            </a:schemeClr>
          </a:solidFill>
        </p:spPr>
        <p:style>
          <a:lnRef idx="0">
            <a:schemeClr val="accent1"/>
          </a:lnRef>
          <a:fillRef idx="3">
            <a:schemeClr val="accent1"/>
          </a:fillRef>
          <a:effectRef idx="3">
            <a:schemeClr val="accent1"/>
          </a:effectRef>
          <a:fontRef idx="minor">
            <a:schemeClr val="lt1"/>
          </a:fontRef>
        </p:style>
        <p:txBody>
          <a:bodyPr>
            <a:spAutoFit/>
          </a:bodyPr>
          <a:lstStyle/>
          <a:p>
            <a:pPr algn="ctr">
              <a:defRPr/>
            </a:pPr>
            <a:r>
              <a:rPr lang="en-US" dirty="0">
                <a:solidFill>
                  <a:schemeClr val="bg1">
                    <a:lumMod val="85000"/>
                  </a:schemeClr>
                </a:solidFill>
              </a:rPr>
              <a:t>Cosmic Ray Anisotropy from Local Turbulent Magnetic Fields</a:t>
            </a:r>
          </a:p>
        </p:txBody>
      </p:sp>
      <p:sp>
        <p:nvSpPr>
          <p:cNvPr id="12" name="Rectangle 11"/>
          <p:cNvSpPr/>
          <p:nvPr/>
        </p:nvSpPr>
        <p:spPr>
          <a:xfrm>
            <a:off x="1524" y="6521221"/>
            <a:ext cx="12188952" cy="369332"/>
          </a:xfrm>
          <a:prstGeom prst="rect">
            <a:avLst/>
          </a:prstGeom>
          <a:solidFill>
            <a:schemeClr val="bg1">
              <a:lumMod val="75000"/>
              <a:lumOff val="25000"/>
            </a:schemeClr>
          </a:solidFill>
        </p:spPr>
        <p:txBody>
          <a:bodyPr wrap="square" anchor="ctr">
            <a:spAutoFit/>
          </a:bodyPr>
          <a:lstStyle/>
          <a:p>
            <a:pPr algn="ctr"/>
            <a:r>
              <a:rPr lang="en-US" dirty="0" smtClean="0"/>
              <a:t>                                                                                       Vanessa L</a:t>
            </a:r>
            <a:r>
              <a:rPr lang="es-CR" dirty="0" smtClean="0"/>
              <a:t>ópez-Barquero                                                                   CRA2017</a:t>
            </a:r>
            <a:endParaRPr lang="en-US" dirty="0"/>
          </a:p>
        </p:txBody>
      </p:sp>
      <p:sp>
        <p:nvSpPr>
          <p:cNvPr id="13" name="Title 1"/>
          <p:cNvSpPr txBox="1">
            <a:spLocks/>
          </p:cNvSpPr>
          <p:nvPr/>
        </p:nvSpPr>
        <p:spPr>
          <a:xfrm>
            <a:off x="2013459" y="589756"/>
            <a:ext cx="8165082" cy="2779085"/>
          </a:xfrm>
          <a:prstGeom prst="rect">
            <a:avLst/>
          </a:prstGeom>
        </p:spPr>
        <p:txBody>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r>
              <a:rPr lang="es-CR" dirty="0" smtClean="0"/>
              <a:t>Part I:</a:t>
            </a:r>
          </a:p>
          <a:p>
            <a:pPr algn="ctr"/>
            <a:r>
              <a:rPr lang="es-CR" dirty="0" smtClean="0"/>
              <a:t>Local Turbulent Magnetic Field Effects</a:t>
            </a:r>
            <a:endParaRPr lang="en-US" dirty="0"/>
          </a:p>
        </p:txBody>
      </p:sp>
      <p:pic>
        <p:nvPicPr>
          <p:cNvPr id="4" name="Picture 3"/>
          <p:cNvPicPr>
            <a:picLocks noChangeAspect="1"/>
          </p:cNvPicPr>
          <p:nvPr/>
        </p:nvPicPr>
        <p:blipFill>
          <a:blip r:embed="rId3"/>
          <a:stretch>
            <a:fillRect/>
          </a:stretch>
        </p:blipFill>
        <p:spPr>
          <a:xfrm>
            <a:off x="4471579" y="2955864"/>
            <a:ext cx="3245793" cy="3324620"/>
          </a:xfrm>
          <a:prstGeom prst="rect">
            <a:avLst/>
          </a:prstGeom>
        </p:spPr>
      </p:pic>
      <p:sp>
        <p:nvSpPr>
          <p:cNvPr id="5" name="Slide Number Placeholder 4"/>
          <p:cNvSpPr>
            <a:spLocks noGrp="1"/>
          </p:cNvSpPr>
          <p:nvPr>
            <p:ph type="sldNum" sz="quarter" idx="12"/>
          </p:nvPr>
        </p:nvSpPr>
        <p:spPr/>
        <p:txBody>
          <a:bodyPr/>
          <a:lstStyle/>
          <a:p>
            <a:fld id="{41131437-511D-4973-AB9D-6AB7E373C59E}" type="slidenum">
              <a:rPr lang="en-US" smtClean="0"/>
              <a:pPr/>
              <a:t>9</a:t>
            </a:fld>
            <a:endParaRPr lang="en-US"/>
          </a:p>
        </p:txBody>
      </p:sp>
    </p:spTree>
    <p:extLst>
      <p:ext uri="{BB962C8B-B14F-4D97-AF65-F5344CB8AC3E}">
        <p14:creationId xmlns:p14="http://schemas.microsoft.com/office/powerpoint/2010/main" val="674674686"/>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laceholder 3" descr="Shape 70"/>
          <p:cNvPicPr>
            <a:picLocks noGrp="1"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54925" y="2122488"/>
            <a:ext cx="3592513"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pic>
        <p:nvPicPr>
          <p:cNvPr id="1024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905000"/>
            <a:ext cx="6705600"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08100" y="771525"/>
            <a:ext cx="95758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0" y="11668"/>
            <a:ext cx="12192000" cy="369332"/>
          </a:xfrm>
          <a:prstGeom prst="rect">
            <a:avLst/>
          </a:prstGeom>
          <a:solidFill>
            <a:schemeClr val="tx1">
              <a:lumMod val="75000"/>
              <a:lumOff val="25000"/>
            </a:schemeClr>
          </a:solidFill>
        </p:spPr>
        <p:style>
          <a:lnRef idx="0">
            <a:schemeClr val="accent1"/>
          </a:lnRef>
          <a:fillRef idx="3">
            <a:schemeClr val="accent1"/>
          </a:fillRef>
          <a:effectRef idx="3">
            <a:schemeClr val="accent1"/>
          </a:effectRef>
          <a:fontRef idx="minor">
            <a:schemeClr val="lt1"/>
          </a:fontRef>
        </p:style>
        <p:txBody>
          <a:bodyPr>
            <a:spAutoFit/>
          </a:bodyPr>
          <a:lstStyle/>
          <a:p>
            <a:pPr algn="ctr">
              <a:defRPr/>
            </a:pPr>
            <a:r>
              <a:rPr lang="en-US" dirty="0">
                <a:solidFill>
                  <a:schemeClr val="bg1">
                    <a:lumMod val="85000"/>
                  </a:schemeClr>
                </a:solidFill>
              </a:rPr>
              <a:t>Cosmic Ray Anisotropy from Local Turbulent Magnetic Fields</a:t>
            </a:r>
          </a:p>
        </p:txBody>
      </p:sp>
      <p:sp>
        <p:nvSpPr>
          <p:cNvPr id="7" name="Rectangle 6"/>
          <p:cNvSpPr/>
          <p:nvPr/>
        </p:nvSpPr>
        <p:spPr>
          <a:xfrm>
            <a:off x="1524" y="6521221"/>
            <a:ext cx="12188952" cy="369332"/>
          </a:xfrm>
          <a:prstGeom prst="rect">
            <a:avLst/>
          </a:prstGeom>
          <a:solidFill>
            <a:schemeClr val="bg1">
              <a:lumMod val="75000"/>
              <a:lumOff val="25000"/>
            </a:schemeClr>
          </a:solidFill>
        </p:spPr>
        <p:txBody>
          <a:bodyPr wrap="square" anchor="ctr">
            <a:spAutoFit/>
          </a:bodyPr>
          <a:lstStyle/>
          <a:p>
            <a:pPr algn="ctr"/>
            <a:r>
              <a:rPr lang="en-US" dirty="0" smtClean="0"/>
              <a:t>                                                                                       Vanessa L</a:t>
            </a:r>
            <a:r>
              <a:rPr lang="es-CR" dirty="0" smtClean="0"/>
              <a:t>ópez-Barquero                                                                   CRA2017</a:t>
            </a:r>
            <a:endParaRPr lang="en-US" dirty="0"/>
          </a:p>
        </p:txBody>
      </p:sp>
      <p:sp>
        <p:nvSpPr>
          <p:cNvPr id="2" name="Slide Number Placeholder 1"/>
          <p:cNvSpPr>
            <a:spLocks noGrp="1"/>
          </p:cNvSpPr>
          <p:nvPr>
            <p:ph type="sldNum" sz="quarter" idx="12"/>
          </p:nvPr>
        </p:nvSpPr>
        <p:spPr/>
        <p:txBody>
          <a:bodyPr/>
          <a:lstStyle/>
          <a:p>
            <a:fld id="{41131437-511D-4973-AB9D-6AB7E373C59E}" type="slidenum">
              <a:rPr lang="en-US" smtClean="0"/>
              <a:pPr/>
              <a:t>10</a:t>
            </a:fld>
            <a:endParaRPr lang="en-US"/>
          </a:p>
        </p:txBody>
      </p:sp>
    </p:spTree>
    <p:extLst>
      <p:ext uri="{BB962C8B-B14F-4D97-AF65-F5344CB8AC3E}">
        <p14:creationId xmlns:p14="http://schemas.microsoft.com/office/powerpoint/2010/main" val="1967691729"/>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Depth">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pth">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Depth</Template>
  <TotalTime>13675</TotalTime>
  <Words>2617</Words>
  <Application>Microsoft Macintosh PowerPoint</Application>
  <PresentationFormat>Widescreen</PresentationFormat>
  <Paragraphs>486</Paragraphs>
  <Slides>56</Slides>
  <Notes>36</Notes>
  <HiddenSlides>3</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65" baseType="lpstr">
      <vt:lpstr>Calibri</vt:lpstr>
      <vt:lpstr>Corbel</vt:lpstr>
      <vt:lpstr>Liberation Sans</vt:lpstr>
      <vt:lpstr>Mangal</vt:lpstr>
      <vt:lpstr>ＭＳ Ｐゴシック</vt:lpstr>
      <vt:lpstr>Wingdings</vt:lpstr>
      <vt:lpstr>Arial</vt:lpstr>
      <vt:lpstr>Depth</vt:lpstr>
      <vt:lpstr>Ecuación</vt:lpstr>
      <vt:lpstr>Cosmic Ray Anisotropy from  Local Turbulence and Heliospheric  Effects</vt:lpstr>
      <vt:lpstr>Outline</vt:lpstr>
      <vt:lpstr>Observational Motivation</vt:lpstr>
      <vt:lpstr>Observational Motivation</vt:lpstr>
      <vt:lpstr>Theoretical Framework</vt:lpstr>
      <vt:lpstr>Theoretical Framework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Heliospheric Effects</vt:lpstr>
      <vt:lpstr>CR Spectrum</vt:lpstr>
      <vt:lpstr>Trajectories – Scattering</vt:lpstr>
      <vt:lpstr>Trajectories – Scattering</vt:lpstr>
      <vt:lpstr>First Adiabatic Invariant</vt:lpstr>
      <vt:lpstr>Forward Propagation</vt:lpstr>
      <vt:lpstr>Anisotropy at Earth</vt:lpstr>
      <vt:lpstr>Angular Power Spectrum</vt:lpstr>
      <vt:lpstr>Conclusions Part II</vt:lpstr>
      <vt:lpstr>PowerPoint Presentation</vt:lpstr>
      <vt:lpstr>end</vt:lpstr>
      <vt:lpstr>Theoretical Framework</vt:lpstr>
      <vt:lpstr>Heliosphere</vt:lpstr>
      <vt:lpstr>Angular Power Spectrum</vt:lpstr>
      <vt:lpstr>One possible method</vt:lpstr>
      <vt:lpstr>Conclusions</vt:lpstr>
      <vt:lpstr>PowerPoint Presentation</vt:lpstr>
      <vt:lpstr>PowerPoint Presentation</vt:lpstr>
      <vt:lpstr>PowerPoint Presentation</vt:lpstr>
      <vt:lpstr>Anisotropy at Earth</vt:lpstr>
      <vt:lpstr>Cosmic Ray Trajectories</vt:lpstr>
      <vt:lpstr>Previous Works</vt:lpstr>
      <vt:lpstr>Trajectories – Scattering</vt:lpstr>
      <vt:lpstr>Main References</vt:lpstr>
      <vt:lpstr>PowerPoint Presentation</vt:lpstr>
      <vt:lpstr>Previous Works</vt:lpstr>
      <vt:lpstr>Direct Propagation</vt:lpstr>
      <vt:lpstr>Extra Slides</vt:lpstr>
      <vt:lpstr>Extra Slides</vt:lpstr>
      <vt:lpstr>Dipole Distribution</vt:lpstr>
      <vt:lpstr>PowerPoint Presentation</vt:lpstr>
      <vt:lpstr>PowerPoint Presentation</vt:lpstr>
      <vt:lpstr>Spectrum</vt:lpstr>
      <vt:lpstr>Anisotropy at Earth</vt:lpstr>
      <vt:lpstr>PowerPoint Presentation</vt:lpstr>
      <vt:lpstr>Trajectories – Scattering</vt:lpstr>
      <vt:lpstr>Trajectories – Scattering</vt:lpstr>
      <vt:lpstr>Theoretical Framework</vt:lpstr>
    </vt:vector>
  </TitlesOfParts>
  <Company/>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Vanessa López Barquero</dc:creator>
  <cp:lastModifiedBy>Microsoft Office User</cp:lastModifiedBy>
  <cp:revision>151</cp:revision>
  <dcterms:created xsi:type="dcterms:W3CDTF">2014-04-24T00:54:09Z</dcterms:created>
  <dcterms:modified xsi:type="dcterms:W3CDTF">2017-10-13T06:25:52Z</dcterms:modified>
</cp:coreProperties>
</file>