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tmp" ContentType="image/p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256" r:id="rId2"/>
    <p:sldId id="316" r:id="rId3"/>
    <p:sldId id="312" r:id="rId4"/>
    <p:sldId id="314" r:id="rId5"/>
    <p:sldId id="315" r:id="rId6"/>
    <p:sldId id="313" r:id="rId7"/>
    <p:sldId id="310" r:id="rId8"/>
    <p:sldId id="258" r:id="rId9"/>
    <p:sldId id="319" r:id="rId10"/>
    <p:sldId id="269" r:id="rId11"/>
    <p:sldId id="275" r:id="rId12"/>
    <p:sldId id="276" r:id="rId13"/>
    <p:sldId id="284" r:id="rId14"/>
    <p:sldId id="277" r:id="rId15"/>
    <p:sldId id="292" r:id="rId16"/>
    <p:sldId id="273" r:id="rId17"/>
    <p:sldId id="259" r:id="rId18"/>
    <p:sldId id="324" r:id="rId19"/>
    <p:sldId id="326" r:id="rId20"/>
    <p:sldId id="325" r:id="rId21"/>
    <p:sldId id="320" r:id="rId22"/>
    <p:sldId id="330" r:id="rId23"/>
    <p:sldId id="321" r:id="rId24"/>
    <p:sldId id="327" r:id="rId25"/>
    <p:sldId id="331" r:id="rId26"/>
    <p:sldId id="322" r:id="rId27"/>
    <p:sldId id="267" r:id="rId28"/>
    <p:sldId id="309" r:id="rId29"/>
    <p:sldId id="281" r:id="rId30"/>
    <p:sldId id="282" r:id="rId31"/>
    <p:sldId id="332" r:id="rId32"/>
    <p:sldId id="274" r:id="rId33"/>
    <p:sldId id="291" r:id="rId34"/>
    <p:sldId id="286" r:id="rId35"/>
    <p:sldId id="299" r:id="rId36"/>
    <p:sldId id="285" r:id="rId37"/>
    <p:sldId id="294" r:id="rId38"/>
    <p:sldId id="283" r:id="rId39"/>
    <p:sldId id="287" r:id="rId40"/>
    <p:sldId id="297" r:id="rId41"/>
    <p:sldId id="300" r:id="rId42"/>
    <p:sldId id="304" r:id="rId43"/>
    <p:sldId id="305" r:id="rId44"/>
    <p:sldId id="306" r:id="rId45"/>
    <p:sldId id="307" r:id="rId46"/>
    <p:sldId id="308" r:id="rId47"/>
    <p:sldId id="317" r:id="rId48"/>
    <p:sldId id="318" r:id="rId49"/>
    <p:sldId id="328" r:id="rId50"/>
    <p:sldId id="329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7316"/>
    <a:srgbClr val="8EBAE6"/>
    <a:srgbClr val="1B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0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8BB76-8BF2-8A4C-8FE9-D0560AAFA5CC}" type="datetimeFigureOut">
              <a:rPr lang="en-US" smtClean="0"/>
              <a:t>5/6/17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0E065-482C-D94F-95C5-AE33DC263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750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E5FF9-6029-0D43-8E07-52E3C3CD6CFF}" type="datetimeFigureOut">
              <a:rPr lang="en-US" smtClean="0"/>
              <a:t>5/6/17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7E3E7-DDBB-8D44-9CAF-1D26929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70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7E3E7-DDBB-8D44-9CAF-1D2692912A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3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246EBD-01DE-F544-B629-1A63487F4D7C}" type="slidenum">
              <a:rPr lang="en-US"/>
              <a:pPr/>
              <a:t>24</a:t>
            </a:fld>
            <a:endParaRPr lang="en-US"/>
          </a:p>
        </p:txBody>
      </p:sp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2063" y="725488"/>
            <a:ext cx="4776787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1"/>
            <a:ext cx="5842795" cy="429897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6283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99297">
              <a:lnSpc>
                <a:spcPct val="93000"/>
              </a:lnSpc>
              <a:spcBef>
                <a:spcPct val="0"/>
              </a:spcBef>
            </a:pPr>
            <a:r>
              <a:rPr lang="en-US" sz="1800">
                <a:latin typeface="Arial" charset="0"/>
                <a:cs typeface="DejaVu Sans" charset="0"/>
              </a:rPr>
              <a:t>No XMAX, </a:t>
            </a:r>
          </a:p>
          <a:p>
            <a:pPr marL="199297">
              <a:lnSpc>
                <a:spcPct val="93000"/>
              </a:lnSpc>
              <a:spcBef>
                <a:spcPct val="0"/>
              </a:spcBef>
            </a:pPr>
            <a:r>
              <a:rPr lang="en-US" sz="1800">
                <a:latin typeface="Arial" charset="0"/>
                <a:cs typeface="DejaVu Sans" charset="0"/>
              </a:rPr>
              <a:t>No energy for HAWC</a:t>
            </a:r>
          </a:p>
          <a:p>
            <a:pPr marL="199297">
              <a:lnSpc>
                <a:spcPct val="93000"/>
              </a:lnSpc>
              <a:spcBef>
                <a:spcPct val="0"/>
              </a:spcBef>
            </a:pPr>
            <a:r>
              <a:rPr lang="en-US" sz="1800">
                <a:latin typeface="Arial" charset="0"/>
                <a:cs typeface="DejaVu Sans" charset="0"/>
              </a:rPr>
              <a:t>-at ground</a:t>
            </a:r>
          </a:p>
          <a:p>
            <a:pPr marL="199297">
              <a:lnSpc>
                <a:spcPct val="93000"/>
              </a:lnSpc>
              <a:spcBef>
                <a:spcPct val="0"/>
              </a:spcBef>
            </a:pPr>
            <a:endParaRPr lang="en-US" sz="1800">
              <a:latin typeface="Arial" charset="0"/>
              <a:cs typeface="DejaVu Sans" charset="0"/>
            </a:endParaRPr>
          </a:p>
          <a:p>
            <a:pPr marL="199297">
              <a:lnSpc>
                <a:spcPct val="93000"/>
              </a:lnSpc>
              <a:spcBef>
                <a:spcPct val="0"/>
              </a:spcBef>
            </a:pPr>
            <a:r>
              <a:rPr lang="en-US" sz="1800">
                <a:latin typeface="Arial" charset="0"/>
                <a:cs typeface="DejaVu Sans" charset="0"/>
              </a:rPr>
              <a:t>Center of gravity → shower core</a:t>
            </a:r>
          </a:p>
          <a:p>
            <a:pPr marL="199297">
              <a:lnSpc>
                <a:spcPct val="93000"/>
              </a:lnSpc>
              <a:spcBef>
                <a:spcPct val="0"/>
              </a:spcBef>
            </a:pPr>
            <a:r>
              <a:rPr lang="en-US" sz="1800">
                <a:latin typeface="Arial" charset="0"/>
                <a:cs typeface="DejaVu Sans" charset="0"/>
              </a:rPr>
              <a:t>Title hybrid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2C5F5-15AD-9244-83E5-93EC4AD9176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7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191934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Jan Auffenberg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05831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8" y="274638"/>
            <a:ext cx="6237111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37828"/>
            <a:ext cx="2133600" cy="365125"/>
          </a:xfrm>
          <a:prstGeom prst="rect">
            <a:avLst/>
          </a:prstGeom>
        </p:spPr>
        <p:txBody>
          <a:bodyPr/>
          <a:lstStyle/>
          <a:p>
            <a:fld id="{8C67EE63-E5BE-BD4F-9992-F7A49B07E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126163"/>
            <a:ext cx="2133600" cy="365125"/>
          </a:xfrm>
          <a:prstGeom prst="rect">
            <a:avLst/>
          </a:prstGeom>
        </p:spPr>
        <p:txBody>
          <a:bodyPr/>
          <a:lstStyle/>
          <a:p>
            <a:fld id="{8C67EE63-E5BE-BD4F-9992-F7A49B07E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8" y="274638"/>
            <a:ext cx="6237111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1939"/>
            <a:ext cx="2133600" cy="365125"/>
          </a:xfrm>
          <a:prstGeom prst="rect">
            <a:avLst/>
          </a:prstGeom>
        </p:spPr>
        <p:txBody>
          <a:bodyPr/>
          <a:lstStyle/>
          <a:p>
            <a:fld id="{8C67EE63-E5BE-BD4F-9992-F7A49B07E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0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8" y="274638"/>
            <a:ext cx="6237111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191934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Jan Auffenberg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05831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126163"/>
            <a:ext cx="2133600" cy="365125"/>
          </a:xfrm>
          <a:prstGeom prst="rect">
            <a:avLst/>
          </a:prstGeom>
        </p:spPr>
        <p:txBody>
          <a:bodyPr/>
          <a:lstStyle/>
          <a:p>
            <a:fld id="{8C67EE63-E5BE-BD4F-9992-F7A49B07E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8" y="274638"/>
            <a:ext cx="6237111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126163"/>
            <a:ext cx="2133600" cy="365125"/>
          </a:xfrm>
          <a:prstGeom prst="rect">
            <a:avLst/>
          </a:prstGeom>
        </p:spPr>
        <p:txBody>
          <a:bodyPr/>
          <a:lstStyle/>
          <a:p>
            <a:fld id="{8C67EE63-E5BE-BD4F-9992-F7A49B07E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8" y="274638"/>
            <a:ext cx="6237111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126163"/>
            <a:ext cx="2133600" cy="365125"/>
          </a:xfrm>
          <a:prstGeom prst="rect">
            <a:avLst/>
          </a:prstGeom>
        </p:spPr>
        <p:txBody>
          <a:bodyPr/>
          <a:lstStyle/>
          <a:p>
            <a:fld id="{8C67EE63-E5BE-BD4F-9992-F7A49B07E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8" y="274638"/>
            <a:ext cx="6237111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126163"/>
            <a:ext cx="2133600" cy="365125"/>
          </a:xfrm>
          <a:prstGeom prst="rect">
            <a:avLst/>
          </a:prstGeom>
        </p:spPr>
        <p:txBody>
          <a:bodyPr/>
          <a:lstStyle/>
          <a:p>
            <a:fld id="{8C67EE63-E5BE-BD4F-9992-F7A49B07E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26163"/>
            <a:ext cx="2133600" cy="365125"/>
          </a:xfrm>
          <a:prstGeom prst="rect">
            <a:avLst/>
          </a:prstGeom>
        </p:spPr>
        <p:txBody>
          <a:bodyPr/>
          <a:lstStyle/>
          <a:p>
            <a:fld id="{8C67EE63-E5BE-BD4F-9992-F7A49B07E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126163"/>
            <a:ext cx="2133600" cy="365125"/>
          </a:xfrm>
          <a:prstGeom prst="rect">
            <a:avLst/>
          </a:prstGeom>
        </p:spPr>
        <p:txBody>
          <a:bodyPr/>
          <a:lstStyle/>
          <a:p>
            <a:fld id="{8C67EE63-E5BE-BD4F-9992-F7A49B07E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126163"/>
            <a:ext cx="2133600" cy="365125"/>
          </a:xfrm>
          <a:prstGeom prst="rect">
            <a:avLst/>
          </a:prstGeom>
        </p:spPr>
        <p:txBody>
          <a:bodyPr/>
          <a:lstStyle/>
          <a:p>
            <a:fld id="{8C67EE63-E5BE-BD4F-9992-F7A49B07E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B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237111"/>
            <a:ext cx="9144000" cy="620889"/>
          </a:xfrm>
          <a:prstGeom prst="rect">
            <a:avLst/>
          </a:prstGeom>
          <a:solidFill>
            <a:srgbClr val="00549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7292940" y="6263299"/>
            <a:ext cx="1826582" cy="583736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3999" cy="81844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30720" y="186975"/>
            <a:ext cx="1697151" cy="4168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11469" y="6276393"/>
            <a:ext cx="1947332" cy="583736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05831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microsoft.com/office/2007/relationships/hdphoto" Target="../media/hdphoto5.wdp"/><Relationship Id="rId7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3.png"/><Relationship Id="rId5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16.png"/><Relationship Id="rId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16.png"/><Relationship Id="rId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59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microsoft.com/office/2007/relationships/hdphoto" Target="../media/hdphoto9.wdp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Relationship Id="rId3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Relationship Id="rId3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6.wdp"/><Relationship Id="rId5" Type="http://schemas.openxmlformats.org/officeDocument/2006/relationships/image" Target="../media/image95.emf"/><Relationship Id="rId6" Type="http://schemas.openxmlformats.org/officeDocument/2006/relationships/image" Target="../media/image56.png"/><Relationship Id="rId7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20.png"/><Relationship Id="rId8" Type="http://schemas.openxmlformats.org/officeDocument/2006/relationships/image" Target="../media/image100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063" y="906405"/>
            <a:ext cx="8735147" cy="1470025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</a:rPr>
              <a:t>Compact imaging air Cherenkov</a:t>
            </a:r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4000" dirty="0">
                <a:solidFill>
                  <a:srgbClr val="000000"/>
                </a:solidFill>
              </a:rPr>
              <a:t>telescopes as an </a:t>
            </a:r>
            <a:r>
              <a:rPr lang="en-US" sz="4000" dirty="0" smtClean="0">
                <a:solidFill>
                  <a:srgbClr val="000000"/>
                </a:solidFill>
              </a:rPr>
              <a:t>additional component</a:t>
            </a:r>
            <a:r>
              <a:rPr lang="en-US" sz="4000" dirty="0">
                <a:solidFill>
                  <a:srgbClr val="000000"/>
                </a:solidFill>
              </a:rPr>
              <a:t/>
            </a:r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4000" dirty="0">
                <a:solidFill>
                  <a:srgbClr val="000000"/>
                </a:solidFill>
              </a:rPr>
              <a:t>for large </a:t>
            </a:r>
            <a:r>
              <a:rPr lang="en-US" sz="4000" dirty="0" smtClean="0">
                <a:solidFill>
                  <a:srgbClr val="000000"/>
                </a:solidFill>
              </a:rPr>
              <a:t>astroparticle </a:t>
            </a:r>
            <a:r>
              <a:rPr lang="en-US" sz="4000" dirty="0">
                <a:solidFill>
                  <a:srgbClr val="000000"/>
                </a:solidFill>
              </a:rPr>
              <a:t>detectors like</a:t>
            </a:r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4000" dirty="0">
                <a:solidFill>
                  <a:srgbClr val="000000"/>
                </a:solidFill>
              </a:rPr>
              <a:t>IceCube and </a:t>
            </a:r>
            <a:r>
              <a:rPr lang="en-US" sz="4000" dirty="0" smtClean="0">
                <a:solidFill>
                  <a:srgbClr val="000000"/>
                </a:solidFill>
              </a:rPr>
              <a:t>HAWC</a:t>
            </a:r>
            <a:br>
              <a:rPr lang="en-US" sz="4000" dirty="0" smtClean="0">
                <a:solidFill>
                  <a:srgbClr val="000000"/>
                </a:solidFill>
              </a:rPr>
            </a:br>
            <a:r>
              <a:rPr lang="en-US" sz="4000" dirty="0" smtClean="0">
                <a:solidFill>
                  <a:srgbClr val="000000"/>
                </a:solidFill>
              </a:rPr>
              <a:t/>
            </a:r>
            <a:br>
              <a:rPr lang="en-US" sz="40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by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Jan </a:t>
            </a:r>
            <a:r>
              <a:rPr lang="en-US" sz="2800" dirty="0" smtClean="0">
                <a:solidFill>
                  <a:srgbClr val="000000"/>
                </a:solidFill>
              </a:rPr>
              <a:t>Auffenberg,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Thomas </a:t>
            </a:r>
            <a:r>
              <a:rPr lang="en-US" sz="2800" dirty="0" err="1" smtClean="0">
                <a:solidFill>
                  <a:srgbClr val="000000"/>
                </a:solidFill>
              </a:rPr>
              <a:t>Bretz</a:t>
            </a:r>
            <a:r>
              <a:rPr lang="en-US" sz="2800" dirty="0" smtClean="0">
                <a:solidFill>
                  <a:srgbClr val="000000"/>
                </a:solidFill>
              </a:rPr>
              <a:t>, </a:t>
            </a:r>
            <a:r>
              <a:rPr lang="en-US" sz="2800" dirty="0">
                <a:solidFill>
                  <a:srgbClr val="000000"/>
                </a:solidFill>
              </a:rPr>
              <a:t>C</a:t>
            </a:r>
            <a:r>
              <a:rPr lang="en-US" sz="2800" dirty="0" smtClean="0">
                <a:solidFill>
                  <a:srgbClr val="000000"/>
                </a:solidFill>
              </a:rPr>
              <a:t>hristopher </a:t>
            </a:r>
            <a:r>
              <a:rPr lang="en-US" sz="2800" dirty="0" err="1" smtClean="0">
                <a:solidFill>
                  <a:srgbClr val="000000"/>
                </a:solidFill>
              </a:rPr>
              <a:t>Wiebusch</a:t>
            </a:r>
            <a:r>
              <a:rPr lang="en-US" sz="2800" dirty="0" smtClean="0">
                <a:solidFill>
                  <a:srgbClr val="000000"/>
                </a:solidFill>
              </a:rPr>
              <a:t>, et al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130" y="5425793"/>
            <a:ext cx="1394081" cy="719346"/>
          </a:xfrm>
          <a:prstGeom prst="rect">
            <a:avLst/>
          </a:prstGeom>
        </p:spPr>
      </p:pic>
      <p:pic>
        <p:nvPicPr>
          <p:cNvPr id="6" name="Picture 5" descr="Dfg_logo_schriftzug_bla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" y="5748777"/>
            <a:ext cx="3221736" cy="41148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5534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Hist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9" t="6974" r="6778" b="4327"/>
          <a:stretch/>
        </p:blipFill>
        <p:spPr>
          <a:xfrm>
            <a:off x="537342" y="965639"/>
            <a:ext cx="8011305" cy="45659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705" y="66859"/>
            <a:ext cx="7267421" cy="1143000"/>
          </a:xfrm>
        </p:spPr>
        <p:txBody>
          <a:bodyPr/>
          <a:lstStyle/>
          <a:p>
            <a:r>
              <a:rPr lang="en-US" sz="3200" dirty="0">
                <a:solidFill>
                  <a:srgbClr val="000000"/>
                </a:solidFill>
              </a:rPr>
              <a:t>I</a:t>
            </a:r>
            <a:r>
              <a:rPr lang="en-US" sz="3200" dirty="0" smtClean="0">
                <a:solidFill>
                  <a:srgbClr val="000000"/>
                </a:solidFill>
              </a:rPr>
              <a:t>ACT at South Pole Duty Cycle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6569" y="5531581"/>
            <a:ext cx="968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</a:t>
            </a:r>
            <a:r>
              <a:rPr lang="en-US" sz="2000" b="1" dirty="0" smtClean="0">
                <a:solidFill>
                  <a:schemeClr val="bg1"/>
                </a:solidFill>
              </a:rPr>
              <a:t>verall </a:t>
            </a:r>
            <a:r>
              <a:rPr lang="en-US" sz="2000" b="1" u="sng" dirty="0" smtClean="0">
                <a:solidFill>
                  <a:schemeClr val="bg1"/>
                </a:solidFill>
              </a:rPr>
              <a:t>annual </a:t>
            </a:r>
            <a:r>
              <a:rPr lang="en-US" sz="2000" b="1" dirty="0" smtClean="0">
                <a:solidFill>
                  <a:schemeClr val="bg1"/>
                </a:solidFill>
              </a:rPr>
              <a:t>duty cycle at the South Pole is indeed in the order of ~25% or better!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TU Dortmund will keep working on this building on experience from FACT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9103" y="4635145"/>
            <a:ext cx="20626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IceCube 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0872" y="5223804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Done by Jan Adam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0" y="24422"/>
            <a:ext cx="771053" cy="7710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34088" y="2173557"/>
            <a:ext cx="214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Acceptable Weather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5226885" y="2613153"/>
            <a:ext cx="1409253" cy="39075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09727" y="2979483"/>
            <a:ext cx="149989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Nice Weather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1758575" y="3498212"/>
            <a:ext cx="1409253" cy="390752"/>
          </a:xfrm>
          <a:prstGeom prst="lef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99465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8136" y="-38962"/>
            <a:ext cx="7634109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 first glance in coincident 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8136" y="5774042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/>
              <a:t>IceAct: 10564</a:t>
            </a:r>
            <a:r>
              <a:rPr lang="is-IS" dirty="0"/>
              <a:t>	</a:t>
            </a:r>
            <a:r>
              <a:rPr lang="is-IS" dirty="0" smtClean="0"/>
              <a:t>Run: 128252</a:t>
            </a:r>
            <a:r>
              <a:rPr lang="is-IS" dirty="0"/>
              <a:t>	</a:t>
            </a:r>
            <a:r>
              <a:rPr lang="is-IS" dirty="0" smtClean="0"/>
              <a:t>ID: 28837670</a:t>
            </a:r>
            <a:r>
              <a:rPr lang="is-IS" dirty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1934" r="21832" b="17853"/>
          <a:stretch/>
        </p:blipFill>
        <p:spPr>
          <a:xfrm>
            <a:off x="0" y="893752"/>
            <a:ext cx="4828722" cy="5290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9333" t="13033" r="29981" b="23406"/>
          <a:stretch/>
        </p:blipFill>
        <p:spPr>
          <a:xfrm>
            <a:off x="4640590" y="907490"/>
            <a:ext cx="4503410" cy="52765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12" y="919372"/>
            <a:ext cx="5011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/>
              <a:t>IceAct: 7567</a:t>
            </a:r>
            <a:r>
              <a:rPr lang="is-IS" dirty="0"/>
              <a:t>		</a:t>
            </a:r>
            <a:r>
              <a:rPr lang="is-IS" dirty="0" smtClean="0"/>
              <a:t>Run: 128252</a:t>
            </a:r>
            <a:r>
              <a:rPr lang="is-IS" dirty="0"/>
              <a:t>		</a:t>
            </a:r>
            <a:r>
              <a:rPr lang="is-IS" dirty="0" smtClean="0"/>
              <a:t>ID: 9282208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89766" l="6401" r="99396">
                        <a14:foregroundMark x1="89976" y1="41520" x2="89976" y2="41520"/>
                        <a14:foregroundMark x1="93237" y1="36988" x2="93237" y2="36988"/>
                        <a14:foregroundMark x1="18237" y1="39035" x2="18237" y2="39035"/>
                        <a14:foregroundMark x1="19928" y1="24561" x2="15097" y2="59211"/>
                        <a14:foregroundMark x1="94565" y1="32749" x2="83696" y2="61842"/>
                        <a14:foregroundMark x1="9058" y1="58918" x2="19686" y2="63596"/>
                        <a14:foregroundMark x1="20169" y1="57895" x2="20169" y2="62865"/>
                        <a14:foregroundMark x1="19928" y1="53070" x2="22101" y2="54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20631">
            <a:off x="1846095" y="2777973"/>
            <a:ext cx="700854" cy="5789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89766" l="6401" r="99396">
                        <a14:foregroundMark x1="89976" y1="41520" x2="89976" y2="41520"/>
                        <a14:foregroundMark x1="93237" y1="36988" x2="93237" y2="36988"/>
                        <a14:foregroundMark x1="18237" y1="39035" x2="18237" y2="39035"/>
                        <a14:foregroundMark x1="19928" y1="24561" x2="15097" y2="59211"/>
                        <a14:foregroundMark x1="94565" y1="32749" x2="83696" y2="61842"/>
                        <a14:foregroundMark x1="9058" y1="58918" x2="19686" y2="63596"/>
                        <a14:foregroundMark x1="20169" y1="57895" x2="20169" y2="62865"/>
                        <a14:foregroundMark x1="19928" y1="53070" x2="22101" y2="54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20631">
            <a:off x="6714487" y="1417406"/>
            <a:ext cx="281947" cy="2329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7142473" y="5774042"/>
            <a:ext cx="2020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coming soon!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66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8136" y="-38962"/>
            <a:ext cx="7634109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 first glance in coincident 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8136" y="5774042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/>
              <a:t>IceAct: 10564</a:t>
            </a:r>
            <a:r>
              <a:rPr lang="is-IS" dirty="0"/>
              <a:t>	</a:t>
            </a:r>
            <a:r>
              <a:rPr lang="is-IS" dirty="0" smtClean="0"/>
              <a:t>Run: 128252</a:t>
            </a:r>
            <a:r>
              <a:rPr lang="is-IS" dirty="0"/>
              <a:t>	</a:t>
            </a:r>
            <a:r>
              <a:rPr lang="is-IS" dirty="0" smtClean="0"/>
              <a:t>ID: 28837670</a:t>
            </a:r>
            <a:r>
              <a:rPr lang="is-IS" dirty="0"/>
              <a:t>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1934" r="21832" b="17853"/>
          <a:stretch/>
        </p:blipFill>
        <p:spPr>
          <a:xfrm>
            <a:off x="0" y="893752"/>
            <a:ext cx="4828722" cy="5290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9333" t="13033" r="29981" b="23406"/>
          <a:stretch/>
        </p:blipFill>
        <p:spPr>
          <a:xfrm>
            <a:off x="4640590" y="907490"/>
            <a:ext cx="4503410" cy="5276576"/>
          </a:xfrm>
          <a:prstGeom prst="rect">
            <a:avLst/>
          </a:prstGeom>
        </p:spPr>
      </p:pic>
      <p:pic>
        <p:nvPicPr>
          <p:cNvPr id="3" name="Picture 2" descr="7567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4" b="12816"/>
          <a:stretch/>
        </p:blipFill>
        <p:spPr>
          <a:xfrm>
            <a:off x="3777605" y="3175171"/>
            <a:ext cx="5303636" cy="29386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2" y="919372"/>
            <a:ext cx="5011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/>
              <a:t>IceAct: 7567</a:t>
            </a:r>
            <a:r>
              <a:rPr lang="is-IS" dirty="0"/>
              <a:t>		</a:t>
            </a:r>
            <a:r>
              <a:rPr lang="is-IS" dirty="0" smtClean="0"/>
              <a:t>Run: 128252</a:t>
            </a:r>
            <a:r>
              <a:rPr lang="is-IS" dirty="0"/>
              <a:t>		</a:t>
            </a:r>
            <a:r>
              <a:rPr lang="is-IS" dirty="0" smtClean="0"/>
              <a:t>ID: 9282208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586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8" y="8814"/>
            <a:ext cx="623711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Another Event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130" r="29270" b="13647"/>
          <a:stretch/>
        </p:blipFill>
        <p:spPr>
          <a:xfrm>
            <a:off x="0" y="807880"/>
            <a:ext cx="3691561" cy="5483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705" r="24792" b="21830"/>
          <a:stretch/>
        </p:blipFill>
        <p:spPr>
          <a:xfrm>
            <a:off x="3691562" y="807879"/>
            <a:ext cx="5452438" cy="54640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819" y="5902615"/>
            <a:ext cx="489407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s-IS" dirty="0" smtClean="0"/>
              <a:t>IceAct: 6168</a:t>
            </a:r>
            <a:r>
              <a:rPr lang="is-IS" dirty="0"/>
              <a:t>		</a:t>
            </a:r>
            <a:r>
              <a:rPr lang="is-IS" dirty="0" smtClean="0"/>
              <a:t>Run: 128252</a:t>
            </a:r>
            <a:r>
              <a:rPr lang="is-IS" dirty="0"/>
              <a:t>		</a:t>
            </a:r>
            <a:r>
              <a:rPr lang="is-IS" dirty="0" smtClean="0"/>
              <a:t>ID: 286064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2" b="89766" l="6401" r="99396">
                        <a14:foregroundMark x1="89976" y1="41520" x2="89976" y2="41520"/>
                        <a14:foregroundMark x1="93237" y1="36988" x2="93237" y2="36988"/>
                        <a14:foregroundMark x1="18237" y1="39035" x2="18237" y2="39035"/>
                        <a14:foregroundMark x1="19928" y1="24561" x2="15097" y2="59211"/>
                        <a14:foregroundMark x1="94565" y1="32749" x2="83696" y2="61842"/>
                        <a14:foregroundMark x1="9058" y1="58918" x2="19686" y2="63596"/>
                        <a14:foregroundMark x1="20169" y1="57895" x2="20169" y2="62865"/>
                        <a14:foregroundMark x1="19928" y1="53070" x2="22101" y2="54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20631">
            <a:off x="6378862" y="1675876"/>
            <a:ext cx="700854" cy="57896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2366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8" y="8814"/>
            <a:ext cx="623711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Another Event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130" r="29270" b="13647"/>
          <a:stretch/>
        </p:blipFill>
        <p:spPr>
          <a:xfrm>
            <a:off x="0" y="807880"/>
            <a:ext cx="3691561" cy="5483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819" y="5902615"/>
            <a:ext cx="489407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s-IS" dirty="0" smtClean="0"/>
              <a:t>IceAct: 6168</a:t>
            </a:r>
            <a:r>
              <a:rPr lang="is-IS" dirty="0"/>
              <a:t>		</a:t>
            </a:r>
            <a:r>
              <a:rPr lang="is-IS" dirty="0" smtClean="0"/>
              <a:t>Run: 128252</a:t>
            </a:r>
            <a:r>
              <a:rPr lang="is-IS" dirty="0"/>
              <a:t>		</a:t>
            </a:r>
            <a:r>
              <a:rPr lang="is-IS" dirty="0" smtClean="0"/>
              <a:t>ID: 286064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33" y="1004238"/>
            <a:ext cx="2390756" cy="1643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55" y="2683448"/>
            <a:ext cx="2390756" cy="1643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033" y="4371397"/>
            <a:ext cx="2390756" cy="1643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121" y="2683448"/>
            <a:ext cx="2390756" cy="16436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0499" y="1004238"/>
            <a:ext cx="2390756" cy="1643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7270" y="2683448"/>
            <a:ext cx="2390756" cy="1643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9134" y="4377332"/>
            <a:ext cx="2382122" cy="163770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514949"/>
            <a:ext cx="2020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coming soon!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1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220" y="0"/>
            <a:ext cx="623711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Motivation for </a:t>
            </a:r>
            <a:r>
              <a:rPr lang="en-US" dirty="0" err="1" smtClean="0">
                <a:solidFill>
                  <a:srgbClr val="000000"/>
                </a:solidFill>
              </a:rPr>
              <a:t>IceAct</a:t>
            </a:r>
            <a:r>
              <a:rPr lang="en-US" dirty="0" smtClean="0">
                <a:solidFill>
                  <a:srgbClr val="000000"/>
                </a:solidFill>
              </a:rPr>
              <a:t> Veto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63621" y="1156284"/>
            <a:ext cx="404469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Uptime is pessimistic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Energy threshold 20 TeV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not unrealistic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Could act as a 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low energy in-fill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for the surface Veto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N</a:t>
            </a:r>
            <a:r>
              <a:rPr lang="en-US" sz="2800" dirty="0" smtClean="0">
                <a:solidFill>
                  <a:srgbClr val="000000"/>
                </a:solidFill>
              </a:rPr>
              <a:t>eeds more careful 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investigation!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 dirty="0"/>
          </a:p>
        </p:txBody>
      </p:sp>
      <p:pic>
        <p:nvPicPr>
          <p:cNvPr id="15" name="Picture 14" descr="surface_veto_threshold_vs_duty_cycle_250TeV.pdf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76" r="-3996" b="-1"/>
          <a:stretch/>
        </p:blipFill>
        <p:spPr>
          <a:xfrm>
            <a:off x="3904007" y="884238"/>
            <a:ext cx="5191150" cy="5299977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6" name="Straight Connector 15"/>
          <p:cNvCxnSpPr/>
          <p:nvPr/>
        </p:nvCxnSpPr>
        <p:spPr>
          <a:xfrm>
            <a:off x="5013048" y="5192241"/>
            <a:ext cx="3513802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3232672">
            <a:off x="5020421" y="3359108"/>
            <a:ext cx="578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E</a:t>
            </a:r>
            <a:r>
              <a:rPr lang="en-US" sz="2000" b="1" baseline="30000" dirty="0" smtClean="0">
                <a:solidFill>
                  <a:schemeClr val="accent1"/>
                </a:solidFill>
              </a:rPr>
              <a:t>-2.6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1458" y="4839140"/>
            <a:ext cx="581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E</a:t>
            </a:r>
            <a:r>
              <a:rPr lang="en-US" sz="2000" b="1" baseline="30000" dirty="0" smtClean="0">
                <a:solidFill>
                  <a:schemeClr val="accent1"/>
                </a:solidFill>
              </a:rPr>
              <a:t>-2.0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3888" y="1387200"/>
            <a:ext cx="3520842" cy="2245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8652710">
            <a:off x="6033280" y="3793272"/>
            <a:ext cx="2883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Particle detector based veto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8652710">
            <a:off x="6471055" y="3196792"/>
            <a:ext cx="172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IACT based veto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95958" y="1387200"/>
            <a:ext cx="545339" cy="40627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4941297" y="3243712"/>
            <a:ext cx="1488186" cy="220624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24188" y="849916"/>
            <a:ext cx="5163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Hypothetical surface veto detector @ 60° declination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	(Galactic Center) @ South Pole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9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26" y="-70322"/>
            <a:ext cx="623711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First simulation studies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4836" b="-1"/>
          <a:stretch/>
        </p:blipFill>
        <p:spPr>
          <a:xfrm>
            <a:off x="29081" y="2212911"/>
            <a:ext cx="5139395" cy="403409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/>
          <p:cNvSpPr txBox="1"/>
          <p:nvPr/>
        </p:nvSpPr>
        <p:spPr>
          <a:xfrm>
            <a:off x="348638" y="734304"/>
            <a:ext cx="8670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threshold @ 50 TeV CR energy (about 20 TeV neutrino primary energy) for telescopes @ 150m distance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to cover </a:t>
            </a:r>
            <a:r>
              <a:rPr lang="en-US" sz="2400" dirty="0" err="1" smtClean="0">
                <a:solidFill>
                  <a:srgbClr val="000000"/>
                </a:solidFill>
              </a:rPr>
              <a:t>IceTop</a:t>
            </a:r>
            <a:r>
              <a:rPr lang="en-US" sz="2400" dirty="0" smtClean="0">
                <a:solidFill>
                  <a:srgbClr val="000000"/>
                </a:solidFill>
              </a:rPr>
              <a:t> (20° inclination) about </a:t>
            </a:r>
            <a:r>
              <a:rPr lang="en-US" sz="2400" dirty="0" smtClean="0">
                <a:solidFill>
                  <a:srgbClr val="000000"/>
                </a:solidFill>
              </a:rPr>
              <a:t>250 </a:t>
            </a:r>
            <a:r>
              <a:rPr lang="en-US" sz="2400" dirty="0" smtClean="0">
                <a:solidFill>
                  <a:srgbClr val="000000"/>
                </a:solidFill>
              </a:rPr>
              <a:t>telescopes might be needed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5514" y="5590430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See the talk </a:t>
            </a:r>
            <a:r>
              <a:rPr lang="en-US" b="1" dirty="0" smtClean="0">
                <a:solidFill>
                  <a:srgbClr val="000000"/>
                </a:solidFill>
              </a:rPr>
              <a:t>by </a:t>
            </a:r>
            <a:r>
              <a:rPr lang="en-US" b="1" dirty="0" smtClean="0">
                <a:solidFill>
                  <a:srgbClr val="000000"/>
                </a:solidFill>
              </a:rPr>
              <a:t>Ty </a:t>
            </a:r>
            <a:r>
              <a:rPr lang="en-US" b="1" dirty="0" err="1" smtClean="0">
                <a:solidFill>
                  <a:srgbClr val="000000"/>
                </a:solidFill>
              </a:rPr>
              <a:t>DeYoung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for more details!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1426056" y="2212911"/>
            <a:ext cx="4971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AIP Conference Proceedings 1792, 060007 (2017)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76" y="1919739"/>
            <a:ext cx="3968723" cy="371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blueTopArrayWLabel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79" y="677462"/>
            <a:ext cx="4604230" cy="35578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61878"/>
            <a:ext cx="5112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CR Physics with </a:t>
            </a:r>
            <a:r>
              <a:rPr lang="en-US" sz="2800" dirty="0" err="1" smtClean="0">
                <a:solidFill>
                  <a:srgbClr val="000000"/>
                </a:solidFill>
              </a:rPr>
              <a:t>IceAct</a:t>
            </a:r>
            <a:r>
              <a:rPr lang="en-US" sz="2800" dirty="0" smtClean="0">
                <a:solidFill>
                  <a:srgbClr val="000000"/>
                </a:solidFill>
              </a:rPr>
              <a:t> and </a:t>
            </a:r>
            <a:r>
              <a:rPr lang="en-US" sz="2800" dirty="0" err="1" smtClean="0">
                <a:solidFill>
                  <a:srgbClr val="000000"/>
                </a:solidFill>
              </a:rPr>
              <a:t>IceTop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1005503" y="1265306"/>
            <a:ext cx="480786" cy="743858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489010" y="2011885"/>
            <a:ext cx="1031184" cy="896258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41411" y="2164285"/>
            <a:ext cx="124934" cy="823685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719975" y="2599712"/>
            <a:ext cx="328385" cy="388258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409182" y="2011885"/>
            <a:ext cx="79828" cy="896258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268269" y="2692243"/>
            <a:ext cx="152402" cy="295727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105868" y="2556170"/>
            <a:ext cx="0" cy="388258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530173" y="2908143"/>
            <a:ext cx="0" cy="388258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2530173" y="2929488"/>
            <a:ext cx="330704" cy="351972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2105868" y="2944429"/>
            <a:ext cx="330704" cy="351972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1420671" y="2908143"/>
            <a:ext cx="330704" cy="351972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957846" y="2958088"/>
            <a:ext cx="144585" cy="351972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268269" y="2965237"/>
            <a:ext cx="158501" cy="394236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Isosceles Triangle 54"/>
          <p:cNvSpPr/>
          <p:nvPr/>
        </p:nvSpPr>
        <p:spPr>
          <a:xfrm rot="19809508">
            <a:off x="1958638" y="1561692"/>
            <a:ext cx="493059" cy="2487771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64000"/>
                </a:schemeClr>
              </a:gs>
              <a:gs pos="80000">
                <a:schemeClr val="accent1">
                  <a:shade val="93000"/>
                  <a:satMod val="130000"/>
                  <a:alpha val="64000"/>
                </a:schemeClr>
              </a:gs>
              <a:gs pos="100000">
                <a:schemeClr val="accent1">
                  <a:shade val="94000"/>
                  <a:satMod val="135000"/>
                  <a:alpha val="6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55"/>
          <p:cNvSpPr/>
          <p:nvPr/>
        </p:nvSpPr>
        <p:spPr>
          <a:xfrm rot="21370951">
            <a:off x="2587889" y="2874984"/>
            <a:ext cx="493059" cy="824722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64000"/>
                </a:schemeClr>
              </a:gs>
              <a:gs pos="80000">
                <a:schemeClr val="accent1">
                  <a:shade val="93000"/>
                  <a:satMod val="130000"/>
                  <a:alpha val="64000"/>
                </a:schemeClr>
              </a:gs>
              <a:gs pos="100000">
                <a:schemeClr val="accent1">
                  <a:shade val="94000"/>
                  <a:satMod val="135000"/>
                  <a:alpha val="6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40" b="82609" l="63585" r="96078">
                        <a14:foregroundMark x1="80672" y1="41107" x2="80672" y2="41107"/>
                        <a14:foregroundMark x1="74650" y1="41107" x2="74650" y2="41107"/>
                        <a14:foregroundMark x1="73950" y1="69565" x2="73950" y2="69565"/>
                        <a14:foregroundMark x1="77591" y1="68182" x2="77591" y2="68182"/>
                        <a14:foregroundMark x1="66387" y1="71542" x2="66387" y2="71542"/>
                        <a14:foregroundMark x1="75770" y1="73518" x2="75770" y2="73518"/>
                        <a14:foregroundMark x1="76050" y1="59289" x2="76050" y2="59289"/>
                        <a14:foregroundMark x1="78291" y1="59486" x2="78291" y2="59486"/>
                        <a14:foregroundMark x1="69748" y1="58300" x2="69748" y2="58300"/>
                        <a14:backgroundMark x1="87675" y1="53557" x2="87675" y2="53557"/>
                        <a14:backgroundMark x1="88796" y1="61462" x2="88796" y2="61462"/>
                        <a14:backgroundMark x1="88515" y1="62648" x2="88515" y2="62648"/>
                        <a14:backgroundMark x1="87955" y1="51383" x2="87955" y2="51383"/>
                        <a14:backgroundMark x1="64146" y1="68182" x2="64146" y2="6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714" t="33435" b="15599"/>
          <a:stretch/>
        </p:blipFill>
        <p:spPr>
          <a:xfrm>
            <a:off x="2498089" y="3672386"/>
            <a:ext cx="952151" cy="92234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3172838" y="1017211"/>
            <a:ext cx="348044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Detector Strength: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 smtClean="0">
                <a:solidFill>
                  <a:schemeClr val="bg1"/>
                </a:solidFill>
              </a:rPr>
              <a:t>IceTop</a:t>
            </a:r>
            <a:r>
              <a:rPr lang="en-US" sz="2000" dirty="0" smtClean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Energy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Direction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Particle density on ground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IceCube: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high energy muon density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IceAct</a:t>
            </a:r>
            <a:r>
              <a:rPr lang="en-US" sz="2000" dirty="0" smtClean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shower evolution along the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	shower axis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5904" y="5779115"/>
            <a:ext cx="6337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Might enable us to very precisely measure the particle ID!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61" name="Cube 60"/>
          <p:cNvSpPr/>
          <p:nvPr/>
        </p:nvSpPr>
        <p:spPr>
          <a:xfrm>
            <a:off x="130481" y="3654156"/>
            <a:ext cx="2185930" cy="550819"/>
          </a:xfrm>
          <a:prstGeom prst="cube">
            <a:avLst>
              <a:gd name="adj" fmla="val 467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-33237" y="4175093"/>
            <a:ext cx="2574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Ground particle detector: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IceTop</a:t>
            </a:r>
            <a:r>
              <a:rPr lang="en-US" dirty="0" smtClean="0">
                <a:solidFill>
                  <a:srgbClr val="000000"/>
                </a:solidFill>
              </a:rPr>
              <a:t> or Scintillators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1109768" y="2987970"/>
            <a:ext cx="158501" cy="394236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646595" y="2959369"/>
            <a:ext cx="621674" cy="497016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Isosceles Triangle 66"/>
          <p:cNvSpPr/>
          <p:nvPr/>
        </p:nvSpPr>
        <p:spPr>
          <a:xfrm rot="18706222">
            <a:off x="1841415" y="2505439"/>
            <a:ext cx="493059" cy="1405387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64000"/>
                </a:schemeClr>
              </a:gs>
              <a:gs pos="80000">
                <a:schemeClr val="accent1">
                  <a:shade val="93000"/>
                  <a:satMod val="130000"/>
                  <a:alpha val="64000"/>
                </a:schemeClr>
              </a:gs>
              <a:gs pos="100000">
                <a:schemeClr val="accent1">
                  <a:shade val="94000"/>
                  <a:satMod val="135000"/>
                  <a:alpha val="6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714328" y="2548956"/>
            <a:ext cx="1359647" cy="409132"/>
          </a:xfrm>
          <a:prstGeom prst="rect">
            <a:avLst/>
          </a:prstGeom>
          <a:solidFill>
            <a:srgbClr val="8EBA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714328" y="1749155"/>
            <a:ext cx="1359647" cy="409132"/>
          </a:xfrm>
          <a:prstGeom prst="rect">
            <a:avLst/>
          </a:prstGeom>
          <a:solidFill>
            <a:srgbClr val="8EBA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714328" y="1194819"/>
            <a:ext cx="1359647" cy="409132"/>
          </a:xfrm>
          <a:prstGeom prst="rect">
            <a:avLst/>
          </a:prstGeom>
          <a:solidFill>
            <a:srgbClr val="8EBA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2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23982" y="1646390"/>
            <a:ext cx="5334000" cy="39924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88562" y="5044280"/>
            <a:ext cx="685800" cy="304800"/>
          </a:xfrm>
          <a:prstGeom prst="rect">
            <a:avLst/>
          </a:prstGeom>
          <a:solidFill>
            <a:srgbClr val="8EBAE6"/>
          </a:solidFill>
          <a:ln>
            <a:solidFill>
              <a:srgbClr val="8EBA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8254" y="11004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Projection relative to the average Photon Height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28782" y="1524000"/>
            <a:ext cx="4648200" cy="4038600"/>
            <a:chOff x="4648200" y="1676400"/>
            <a:chExt cx="4419600" cy="3810000"/>
          </a:xfrm>
        </p:grpSpPr>
        <p:pic>
          <p:nvPicPr>
            <p:cNvPr id="24" name="Picture 23" descr="with_dp_DAT000024_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4400" y="2362200"/>
              <a:ext cx="4274907" cy="3007642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5638800" y="5181600"/>
              <a:ext cx="1905000" cy="30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sin(</a:t>
              </a:r>
              <a:r>
                <a:rPr lang="el-GR" dirty="0" smtClean="0">
                  <a:solidFill>
                    <a:srgbClr val="000000"/>
                  </a:solidFill>
                </a:rPr>
                <a:t>θ</a:t>
              </a:r>
              <a:r>
                <a:rPr lang="en-US" dirty="0" smtClean="0">
                  <a:solidFill>
                    <a:srgbClr val="000000"/>
                  </a:solidFill>
                </a:rPr>
                <a:t>)</a:t>
              </a:r>
              <a:r>
                <a:rPr lang="en-US" dirty="0" err="1" smtClean="0">
                  <a:solidFill>
                    <a:srgbClr val="000000"/>
                  </a:solidFill>
                </a:rPr>
                <a:t>cos</a:t>
              </a:r>
              <a:r>
                <a:rPr lang="en-US" dirty="0" smtClean="0">
                  <a:solidFill>
                    <a:srgbClr val="000000"/>
                  </a:solidFill>
                </a:rPr>
                <a:t>(</a:t>
              </a:r>
              <a:r>
                <a:rPr lang="el-GR" dirty="0" smtClean="0">
                  <a:solidFill>
                    <a:srgbClr val="000000"/>
                  </a:solidFill>
                </a:rPr>
                <a:t>ϕ</a:t>
              </a:r>
              <a:r>
                <a:rPr lang="en-US" dirty="0" smtClean="0">
                  <a:solidFill>
                    <a:srgbClr val="000000"/>
                  </a:solidFill>
                </a:rPr>
                <a:t>) [u]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3848100" y="3619500"/>
              <a:ext cx="1905000" cy="304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sin(</a:t>
              </a:r>
              <a:r>
                <a:rPr lang="el-GR" dirty="0" smtClean="0">
                  <a:solidFill>
                    <a:srgbClr val="000000"/>
                  </a:solidFill>
                </a:rPr>
                <a:t>θ</a:t>
              </a:r>
              <a:r>
                <a:rPr lang="en-US" dirty="0" smtClean="0">
                  <a:solidFill>
                    <a:srgbClr val="000000"/>
                  </a:solidFill>
                </a:rPr>
                <a:t>)sin(</a:t>
              </a:r>
              <a:r>
                <a:rPr lang="el-GR" dirty="0" smtClean="0">
                  <a:solidFill>
                    <a:srgbClr val="000000"/>
                  </a:solidFill>
                </a:rPr>
                <a:t>ϕ</a:t>
              </a:r>
              <a:r>
                <a:rPr lang="en-US" dirty="0" smtClean="0">
                  <a:solidFill>
                    <a:srgbClr val="000000"/>
                  </a:solidFill>
                </a:rPr>
                <a:t>) [v]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7924800" y="3581400"/>
              <a:ext cx="2057400" cy="22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number of photons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7291466" y="3588588"/>
              <a:ext cx="1676400" cy="152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height [km]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9" name="Title 1"/>
            <p:cNvSpPr txBox="1">
              <a:spLocks/>
            </p:cNvSpPr>
            <p:nvPr/>
          </p:nvSpPr>
          <p:spPr>
            <a:xfrm>
              <a:off x="4876800" y="1676400"/>
              <a:ext cx="3276600" cy="609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Iron Primary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78962" y="1843880"/>
            <a:ext cx="2819400" cy="3810000"/>
            <a:chOff x="1066800" y="1600200"/>
            <a:chExt cx="2819400" cy="3810000"/>
          </a:xfrm>
        </p:grpSpPr>
        <p:grpSp>
          <p:nvGrpSpPr>
            <p:cNvPr id="17" name="Group 16"/>
            <p:cNvGrpSpPr/>
            <p:nvPr/>
          </p:nvGrpSpPr>
          <p:grpSpPr>
            <a:xfrm>
              <a:off x="1066800" y="1600200"/>
              <a:ext cx="2819400" cy="3810000"/>
              <a:chOff x="304800" y="1752600"/>
              <a:chExt cx="2819400" cy="3810000"/>
            </a:xfrm>
          </p:grpSpPr>
          <p:pic>
            <p:nvPicPr>
              <p:cNvPr id="18" name="Picture 17" descr="iceact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8400" y="4397613"/>
                <a:ext cx="685800" cy="860187"/>
              </a:xfrm>
              <a:prstGeom prst="rect">
                <a:avLst/>
              </a:prstGeom>
            </p:spPr>
          </p:pic>
          <p:sp>
            <p:nvSpPr>
              <p:cNvPr id="11" name="Isosceles Triangle 10"/>
              <p:cNvSpPr/>
              <p:nvPr/>
            </p:nvSpPr>
            <p:spPr>
              <a:xfrm rot="8175917">
                <a:off x="1676400" y="2590800"/>
                <a:ext cx="457200" cy="228600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6432448">
                <a:off x="1388065" y="3071104"/>
                <a:ext cx="457200" cy="228600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04800" y="1752600"/>
                <a:ext cx="990600" cy="2743200"/>
              </a:xfrm>
              <a:prstGeom prst="rect">
                <a:avLst/>
              </a:prstGeom>
              <a:solidFill>
                <a:srgbClr val="8EBAE6"/>
              </a:solidFill>
              <a:ln>
                <a:solidFill>
                  <a:srgbClr val="8EBA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rot="5400000">
                <a:off x="-342503" y="3542903"/>
                <a:ext cx="3276600" cy="794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609600" y="5181600"/>
                <a:ext cx="16002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</a:rPr>
                  <a:t>Shower Axis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05000" y="1752600"/>
              <a:ext cx="256151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2" name="Straight Arrow Connector 31"/>
            <p:cNvCxnSpPr/>
            <p:nvPr/>
          </p:nvCxnSpPr>
          <p:spPr>
            <a:xfrm rot="5400000">
              <a:off x="1524794" y="2971006"/>
              <a:ext cx="6096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1639094" y="3999706"/>
              <a:ext cx="3810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 rot="16200000">
              <a:off x="1006735" y="2574665"/>
              <a:ext cx="1099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Length 1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984768" y="3815835"/>
              <a:ext cx="1142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Length 2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Footer Placeholder 4"/>
          <p:cNvSpPr txBox="1">
            <a:spLocks/>
          </p:cNvSpPr>
          <p:nvPr/>
        </p:nvSpPr>
        <p:spPr>
          <a:xfrm>
            <a:off x="7539420" y="5273675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0000"/>
                </a:solidFill>
              </a:rPr>
              <a:t>A</a:t>
            </a:r>
            <a:r>
              <a:rPr lang="en-US" dirty="0" err="1" smtClean="0">
                <a:solidFill>
                  <a:srgbClr val="000000"/>
                </a:solidFill>
              </a:rPr>
              <a:t>atif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W</a:t>
            </a:r>
            <a:r>
              <a:rPr lang="en-US" dirty="0" err="1" smtClean="0">
                <a:solidFill>
                  <a:srgbClr val="000000"/>
                </a:solidFill>
              </a:rPr>
              <a:t>aza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831" y="6356350"/>
            <a:ext cx="2133600" cy="365125"/>
          </a:xfrm>
        </p:spPr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054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54" descr="68iron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572000" y="2121877"/>
            <a:ext cx="4572000" cy="3516923"/>
          </a:xfr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2005"/>
            <a:ext cx="6172200" cy="8080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Photon projection on Shower Axis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7630" y="1795496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sz="1800" b="0" dirty="0"/>
              <a:t>5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PeV</a:t>
            </a:r>
            <a:r>
              <a:rPr lang="en-US" sz="1800" b="0" dirty="0" smtClean="0"/>
              <a:t> Iron</a:t>
            </a:r>
            <a:endParaRPr lang="en-US" sz="1800" b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aatif waza</a:t>
            </a: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324600" y="5331800"/>
            <a:ext cx="1295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height (m)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 rot="16200000">
            <a:off x="3145516" y="3825713"/>
            <a:ext cx="3255454" cy="152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photons per unit atmospheric length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677" y="57912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Length = Height Acceptance Range of Pixel (Central 68%)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2281" y="5581520"/>
            <a:ext cx="685800" cy="304800"/>
          </a:xfrm>
          <a:prstGeom prst="rect">
            <a:avLst/>
          </a:prstGeom>
          <a:solidFill>
            <a:srgbClr val="8EBAE6"/>
          </a:solidFill>
          <a:ln>
            <a:solidFill>
              <a:srgbClr val="8EBA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260367" y="4206160"/>
            <a:ext cx="2721714" cy="1984960"/>
            <a:chOff x="1164486" y="3425240"/>
            <a:chExt cx="2721714" cy="1984960"/>
          </a:xfrm>
        </p:grpSpPr>
        <p:grpSp>
          <p:nvGrpSpPr>
            <p:cNvPr id="38" name="Group 37"/>
            <p:cNvGrpSpPr/>
            <p:nvPr/>
          </p:nvGrpSpPr>
          <p:grpSpPr>
            <a:xfrm>
              <a:off x="1164486" y="3505198"/>
              <a:ext cx="2721714" cy="1905002"/>
              <a:chOff x="402486" y="3657598"/>
              <a:chExt cx="2721714" cy="1905002"/>
            </a:xfrm>
          </p:grpSpPr>
          <p:pic>
            <p:nvPicPr>
              <p:cNvPr id="56" name="Picture 55" descr="iceact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8400" y="4397613"/>
                <a:ext cx="685800" cy="860187"/>
              </a:xfrm>
              <a:prstGeom prst="rect">
                <a:avLst/>
              </a:prstGeom>
            </p:spPr>
          </p:pic>
          <p:sp>
            <p:nvSpPr>
              <p:cNvPr id="58" name="Isosceles Triangle 57"/>
              <p:cNvSpPr/>
              <p:nvPr/>
            </p:nvSpPr>
            <p:spPr>
              <a:xfrm rot="6432448">
                <a:off x="1388065" y="3071104"/>
                <a:ext cx="457200" cy="228600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02486" y="3657598"/>
                <a:ext cx="990600" cy="838201"/>
              </a:xfrm>
              <a:prstGeom prst="rect">
                <a:avLst/>
              </a:prstGeom>
              <a:solidFill>
                <a:srgbClr val="8EBAE6"/>
              </a:solidFill>
              <a:ln>
                <a:solidFill>
                  <a:srgbClr val="8EBA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09600" y="5181600"/>
                <a:ext cx="16002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</a:rPr>
                  <a:t>Shower Axis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39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alphaModFix/>
            </a:blip>
            <a:srcRect l="-29124" t="51048" r="-1"/>
            <a:stretch/>
          </p:blipFill>
          <p:spPr bwMode="auto">
            <a:xfrm>
              <a:off x="1830388" y="3425240"/>
              <a:ext cx="330763" cy="1603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1" name="Straight Arrow Connector 40"/>
            <p:cNvCxnSpPr/>
            <p:nvPr/>
          </p:nvCxnSpPr>
          <p:spPr>
            <a:xfrm rot="5400000">
              <a:off x="1639094" y="3999706"/>
              <a:ext cx="3810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Isosceles Triangle 61"/>
          <p:cNvSpPr/>
          <p:nvPr/>
        </p:nvSpPr>
        <p:spPr>
          <a:xfrm rot="8175917">
            <a:off x="1550562" y="3186760"/>
            <a:ext cx="457200" cy="2286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Content Placeholder 43" descr="68proton.png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0995" y="700960"/>
            <a:ext cx="4556759" cy="3505200"/>
          </a:xfrm>
          <a:ln>
            <a:solidFill>
              <a:schemeClr val="bg1"/>
            </a:solidFill>
          </a:ln>
        </p:spPr>
      </p:pic>
      <p:sp>
        <p:nvSpPr>
          <p:cNvPr id="27" name="Rectangle 26"/>
          <p:cNvSpPr/>
          <p:nvPr/>
        </p:nvSpPr>
        <p:spPr>
          <a:xfrm rot="16200000">
            <a:off x="-1514124" y="2437280"/>
            <a:ext cx="3398840" cy="7620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photons per unit atmospheric length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8036" y="360719"/>
            <a:ext cx="4040188" cy="639762"/>
          </a:xfrm>
        </p:spPr>
        <p:txBody>
          <a:bodyPr>
            <a:norm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</a:rPr>
              <a:t>	5 </a:t>
            </a:r>
            <a:r>
              <a:rPr lang="en-US" sz="1800" b="0" dirty="0" err="1" smtClean="0">
                <a:solidFill>
                  <a:srgbClr val="000000"/>
                </a:solidFill>
              </a:rPr>
              <a:t>PeV</a:t>
            </a:r>
            <a:r>
              <a:rPr lang="en-US" sz="1800" b="0" dirty="0">
                <a:solidFill>
                  <a:srgbClr val="000000"/>
                </a:solidFill>
              </a:rPr>
              <a:t> </a:t>
            </a:r>
            <a:r>
              <a:rPr lang="en-US" sz="1800" b="0" dirty="0" smtClean="0">
                <a:solidFill>
                  <a:srgbClr val="000000"/>
                </a:solidFill>
              </a:rPr>
              <a:t>Proton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47395" y="3899160"/>
            <a:ext cx="1295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height (m)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831" y="6356350"/>
            <a:ext cx="2133600" cy="365125"/>
          </a:xfrm>
        </p:spPr>
        <p:txBody>
          <a:bodyPr/>
          <a:lstStyle/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15D5147F-2A27-584D-9EDA-AD2D73F2FF37}" type="slidenum">
              <a:rPr lang="en-US" sz="1200" smtClean="0">
                <a:solidFill>
                  <a:schemeClr val="tx1"/>
                </a:solidFill>
              </a:rPr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19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88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\Desktop\BA\Bilder\IceAct Telesk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2" y="1006721"/>
            <a:ext cx="6305469" cy="496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61Pixel Camera Pi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1" r="28870"/>
          <a:stretch/>
        </p:blipFill>
        <p:spPr>
          <a:xfrm>
            <a:off x="807346" y="1786186"/>
            <a:ext cx="1325943" cy="1558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75" y="54190"/>
            <a:ext cx="7086247" cy="1143000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000000"/>
                </a:solidFill>
              </a:rPr>
              <a:t>IceAct</a:t>
            </a:r>
            <a:r>
              <a:rPr lang="en-US" sz="3600" dirty="0" smtClean="0">
                <a:solidFill>
                  <a:srgbClr val="000000"/>
                </a:solidFill>
              </a:rPr>
              <a:t>/FAMOUS Mechanical Concept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6" name="Picture 5" descr="famous-61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648" y="1006720"/>
            <a:ext cx="1971695" cy="200893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779520" y="1118790"/>
            <a:ext cx="2743200" cy="760810"/>
          </a:xfrm>
          <a:prstGeom prst="line">
            <a:avLst/>
          </a:prstGeom>
          <a:ln w="19050" cap="flat" cmpd="sng">
            <a:solidFill>
              <a:srgbClr val="000000"/>
            </a:solidFill>
            <a:round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995826">
            <a:off x="4667087" y="1222986"/>
            <a:ext cx="921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549.7 mm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328160" y="3408073"/>
            <a:ext cx="497840" cy="145973"/>
          </a:xfrm>
          <a:prstGeom prst="straightConnector1">
            <a:avLst/>
          </a:prstGeom>
          <a:ln w="127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072204">
            <a:off x="4175140" y="3149600"/>
            <a:ext cx="921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120.4 mm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821680" y="2123440"/>
            <a:ext cx="548640" cy="2062480"/>
          </a:xfrm>
          <a:prstGeom prst="line">
            <a:avLst/>
          </a:prstGeom>
          <a:ln w="19050" cap="flat" cmpd="sng">
            <a:solidFill>
              <a:srgbClr val="000000"/>
            </a:solidFill>
            <a:round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6258377">
            <a:off x="5744047" y="3112745"/>
            <a:ext cx="921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502.1 mm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73000" l="15000" r="89000">
                        <a14:foregroundMark x1="87000" y1="26000" x2="31000" y2="56500"/>
                        <a14:foregroundMark x1="30000" y1="34500" x2="86667" y2="46500"/>
                        <a14:foregroundMark x1="45000" y1="53500" x2="73333" y2="48500"/>
                        <a14:foregroundMark x1="76333" y1="48500" x2="80333" y2="48500"/>
                        <a14:foregroundMark x1="86667" y1="29000" x2="86333" y2="44000"/>
                        <a14:foregroundMark x1="43000" y1="54500" x2="35000" y2="56500"/>
                        <a14:foregroundMark x1="54667" y1="47500" x2="57000" y2="48000"/>
                        <a14:foregroundMark x1="53333" y1="49000" x2="54667" y2="45500"/>
                        <a14:foregroundMark x1="36000" y1="43000" x2="40667" y2="43000"/>
                        <a14:foregroundMark x1="84667" y1="48500" x2="86333" y2="49000"/>
                        <a14:foregroundMark x1="31667" y1="57500" x2="29667" y2="57000"/>
                        <a14:backgroundMark x1="31000" y1="56500" x2="31000" y2="56500"/>
                      </a14:backgroundRemoval>
                    </a14:imgEffect>
                  </a14:imgLayer>
                </a14:imgProps>
              </a:ext>
            </a:extLst>
          </a:blip>
          <a:srcRect l="12463" r="9855" b="18335"/>
          <a:stretch/>
        </p:blipFill>
        <p:spPr>
          <a:xfrm>
            <a:off x="3733371" y="5174352"/>
            <a:ext cx="792906" cy="5557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4424" y="4982961"/>
            <a:ext cx="762216" cy="56693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78797" y="2720373"/>
            <a:ext cx="8319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61 pixel 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camera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840408" y="3138287"/>
            <a:ext cx="2135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0.034sr solid angle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12° Field of view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(~1.5</a:t>
            </a:r>
            <a:r>
              <a:rPr lang="en-US" sz="2000" dirty="0">
                <a:solidFill>
                  <a:srgbClr val="000000"/>
                </a:solidFill>
              </a:rPr>
              <a:t>°</a:t>
            </a:r>
            <a:r>
              <a:rPr lang="en-US" sz="2000" dirty="0" smtClean="0">
                <a:solidFill>
                  <a:srgbClr val="000000"/>
                </a:solidFill>
              </a:rPr>
              <a:t> per pixel)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107131" y="1977280"/>
            <a:ext cx="781503" cy="1136054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8196612">
            <a:off x="936666" y="2292984"/>
            <a:ext cx="921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120.4 mm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888634" y="1977279"/>
            <a:ext cx="244655" cy="155416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8067">
            <a:off x="1774667" y="1619771"/>
            <a:ext cx="11977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23.5 mm 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solid PMMA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0" name="Picture 9" descr="ErlangenConeNo1.jp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877" b="68664" l="41859" r="63237">
                        <a14:foregroundMark x1="55994" y1="47774" x2="55994" y2="47774"/>
                        <a14:foregroundMark x1="57340" y1="48116" x2="59647" y2="51769"/>
                        <a14:foregroundMark x1="47019" y1="62215" x2="56763" y2="46918"/>
                        <a14:foregroundMark x1="54615" y1="41610" x2="56763" y2="44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29" t="31055" r="35020" b="29006"/>
          <a:stretch/>
        </p:blipFill>
        <p:spPr>
          <a:xfrm>
            <a:off x="1510508" y="3631948"/>
            <a:ext cx="931658" cy="8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878" y="39438"/>
            <a:ext cx="6927843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Proton/Iron 2 </a:t>
            </a:r>
            <a:r>
              <a:rPr lang="en-US" sz="3600" dirty="0" err="1" smtClean="0">
                <a:solidFill>
                  <a:srgbClr val="000000"/>
                </a:solidFill>
              </a:rPr>
              <a:t>PeV</a:t>
            </a:r>
            <a:r>
              <a:rPr lang="en-US" sz="3600" dirty="0" smtClean="0">
                <a:solidFill>
                  <a:srgbClr val="000000"/>
                </a:solidFill>
              </a:rPr>
              <a:t> primary energy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6" name="Content Placeholder 5" descr="2PeV_68percent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559" y="1213797"/>
            <a:ext cx="5889584" cy="4417189"/>
          </a:xfrm>
        </p:spPr>
      </p:pic>
      <p:sp>
        <p:nvSpPr>
          <p:cNvPr id="9" name="Rectangle 8"/>
          <p:cNvSpPr/>
          <p:nvPr/>
        </p:nvSpPr>
        <p:spPr>
          <a:xfrm>
            <a:off x="617310" y="5322320"/>
            <a:ext cx="685800" cy="304800"/>
          </a:xfrm>
          <a:prstGeom prst="rect">
            <a:avLst/>
          </a:prstGeom>
          <a:solidFill>
            <a:srgbClr val="8EBAE6"/>
          </a:solidFill>
          <a:ln>
            <a:solidFill>
              <a:srgbClr val="8EBA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117714" y="1714240"/>
            <a:ext cx="2819400" cy="3810000"/>
            <a:chOff x="1066800" y="1600200"/>
            <a:chExt cx="2819400" cy="3810000"/>
          </a:xfrm>
        </p:grpSpPr>
        <p:grpSp>
          <p:nvGrpSpPr>
            <p:cNvPr id="11" name="Group 10"/>
            <p:cNvGrpSpPr/>
            <p:nvPr/>
          </p:nvGrpSpPr>
          <p:grpSpPr>
            <a:xfrm>
              <a:off x="1066800" y="1600200"/>
              <a:ext cx="2819400" cy="3810000"/>
              <a:chOff x="304800" y="1752600"/>
              <a:chExt cx="2819400" cy="3810000"/>
            </a:xfrm>
          </p:grpSpPr>
          <p:pic>
            <p:nvPicPr>
              <p:cNvPr id="17" name="Picture 16" descr="iceact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8400" y="4397613"/>
                <a:ext cx="685800" cy="860187"/>
              </a:xfrm>
              <a:prstGeom prst="rect">
                <a:avLst/>
              </a:prstGeom>
            </p:spPr>
          </p:pic>
          <p:sp>
            <p:nvSpPr>
              <p:cNvPr id="18" name="Isosceles Triangle 17"/>
              <p:cNvSpPr/>
              <p:nvPr/>
            </p:nvSpPr>
            <p:spPr>
              <a:xfrm rot="8175917">
                <a:off x="1676400" y="2590800"/>
                <a:ext cx="457200" cy="228600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/>
              <p:cNvSpPr/>
              <p:nvPr/>
            </p:nvSpPr>
            <p:spPr>
              <a:xfrm rot="6432448">
                <a:off x="1388065" y="3071104"/>
                <a:ext cx="457200" cy="228600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04800" y="1752600"/>
                <a:ext cx="990600" cy="2743200"/>
              </a:xfrm>
              <a:prstGeom prst="rect">
                <a:avLst/>
              </a:prstGeom>
              <a:solidFill>
                <a:srgbClr val="8EBAE6"/>
              </a:solidFill>
              <a:ln>
                <a:solidFill>
                  <a:srgbClr val="8EBA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rot="5400000">
                <a:off x="-342503" y="3542903"/>
                <a:ext cx="3276600" cy="794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609600" y="5181600"/>
                <a:ext cx="16002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</a:rPr>
                  <a:t>Shower Axis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05000" y="1752600"/>
              <a:ext cx="256151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3" name="Straight Arrow Connector 12"/>
            <p:cNvCxnSpPr/>
            <p:nvPr/>
          </p:nvCxnSpPr>
          <p:spPr>
            <a:xfrm rot="5400000">
              <a:off x="1524794" y="2971006"/>
              <a:ext cx="6096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1639094" y="3999706"/>
              <a:ext cx="3810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 rot="16200000">
            <a:off x="2406366" y="3302032"/>
            <a:ext cx="237757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Number of Air-showers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1122" y="5219440"/>
            <a:ext cx="231423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average photon height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4080" y="1287637"/>
            <a:ext cx="402439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100 proton and iron air showers at 2 </a:t>
            </a:r>
            <a:r>
              <a:rPr lang="en-US" dirty="0" err="1" smtClean="0">
                <a:solidFill>
                  <a:srgbClr val="000000"/>
                </a:solidFill>
              </a:rPr>
              <a:t>PeV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831" y="6356350"/>
            <a:ext cx="2133600" cy="365125"/>
          </a:xfrm>
        </p:spPr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8180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78" y="55118"/>
            <a:ext cx="7634109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Particle </a:t>
            </a:r>
            <a:r>
              <a:rPr lang="en-US" sz="3600" dirty="0">
                <a:solidFill>
                  <a:srgbClr val="000000"/>
                </a:solidFill>
              </a:rPr>
              <a:t>s</a:t>
            </a:r>
            <a:r>
              <a:rPr lang="en-US" sz="3600" dirty="0" smtClean="0">
                <a:solidFill>
                  <a:srgbClr val="000000"/>
                </a:solidFill>
              </a:rPr>
              <a:t>eparation Power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 dirty="0"/>
          </a:p>
        </p:txBody>
      </p:sp>
      <p:pic>
        <p:nvPicPr>
          <p:cNvPr id="5" name="Content Placeholder 14" descr="purity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" b="-5447"/>
          <a:stretch/>
        </p:blipFill>
        <p:spPr>
          <a:xfrm>
            <a:off x="50800" y="960080"/>
            <a:ext cx="4749800" cy="3756380"/>
          </a:xfrm>
          <a:solidFill>
            <a:schemeClr val="tx1"/>
          </a:solidFill>
        </p:spPr>
      </p:pic>
      <p:pic>
        <p:nvPicPr>
          <p:cNvPr id="6" name="Picture 5" descr="optimal_cut.png"/>
          <p:cNvPicPr>
            <a:picLocks noChangeAspect="1"/>
          </p:cNvPicPr>
          <p:nvPr/>
        </p:nvPicPr>
        <p:blipFill rotWithShape="1">
          <a:blip r:embed="rId3"/>
          <a:srcRect t="1" b="-5447"/>
          <a:stretch/>
        </p:blipFill>
        <p:spPr>
          <a:xfrm>
            <a:off x="4394200" y="960080"/>
            <a:ext cx="4749800" cy="375638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Rectangle 7"/>
          <p:cNvSpPr/>
          <p:nvPr/>
        </p:nvSpPr>
        <p:spPr>
          <a:xfrm>
            <a:off x="6019800" y="4293392"/>
            <a:ext cx="1447800" cy="304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Energy [</a:t>
            </a:r>
            <a:r>
              <a:rPr lang="en-US" dirty="0" err="1" smtClean="0">
                <a:solidFill>
                  <a:srgbClr val="000000"/>
                </a:solidFill>
              </a:rPr>
              <a:t>PeV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18328" y="4332496"/>
            <a:ext cx="1447800" cy="304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Energy [</a:t>
            </a:r>
            <a:r>
              <a:rPr lang="en-US" dirty="0" err="1" smtClean="0">
                <a:solidFill>
                  <a:srgbClr val="000000"/>
                </a:solidFill>
              </a:rPr>
              <a:t>PeV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-914400" y="2560280"/>
            <a:ext cx="2286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Purity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3006210" y="2598380"/>
            <a:ext cx="30480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Particle id selection parameter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034" y="4716460"/>
            <a:ext cx="89838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Purity </a:t>
            </a:r>
            <a:r>
              <a:rPr lang="en-US" sz="2400" dirty="0" smtClean="0">
                <a:solidFill>
                  <a:srgbClr val="000000"/>
                </a:solidFill>
              </a:rPr>
              <a:t>and selection parameter </a:t>
            </a:r>
            <a:r>
              <a:rPr lang="en-US" sz="2400" dirty="0" smtClean="0">
                <a:solidFill>
                  <a:srgbClr val="000000"/>
                </a:solidFill>
              </a:rPr>
              <a:t>are marginally changing </a:t>
            </a:r>
            <a:r>
              <a:rPr lang="en-US" sz="2400" dirty="0" smtClean="0">
                <a:solidFill>
                  <a:srgbClr val="000000"/>
                </a:solidFill>
              </a:rPr>
              <a:t>with </a:t>
            </a:r>
            <a:r>
              <a:rPr lang="en-US" sz="2400" dirty="0" smtClean="0">
                <a:solidFill>
                  <a:srgbClr val="000000"/>
                </a:solidFill>
              </a:rPr>
              <a:t>energy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T</a:t>
            </a:r>
            <a:r>
              <a:rPr lang="en-US" sz="2400" dirty="0" smtClean="0">
                <a:solidFill>
                  <a:srgbClr val="000000"/>
                </a:solidFill>
              </a:rPr>
              <a:t>he particle identification has low energy dependence!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Needs further investigation...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56130" y="876657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Aatif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Waza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7377" y="1100072"/>
            <a:ext cx="3411003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Separation power for </a:t>
            </a:r>
            <a:r>
              <a:rPr lang="en-US" sz="1600" dirty="0" smtClean="0">
                <a:solidFill>
                  <a:schemeClr val="bg1"/>
                </a:solidFill>
              </a:rPr>
              <a:t>Proton and </a:t>
            </a:r>
            <a:r>
              <a:rPr lang="en-US" sz="1600" dirty="0">
                <a:solidFill>
                  <a:schemeClr val="bg1"/>
                </a:solidFill>
              </a:rPr>
              <a:t>I</a:t>
            </a:r>
            <a:r>
              <a:rPr lang="en-US" sz="1600" dirty="0" smtClean="0">
                <a:solidFill>
                  <a:schemeClr val="bg1"/>
                </a:solidFill>
              </a:rPr>
              <a:t>ron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0534" y="1453394"/>
            <a:ext cx="2428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357316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Selection parameter value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6442" y="4090802"/>
            <a:ext cx="3248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4963" y="4080867"/>
            <a:ext cx="3248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77532" y="4083965"/>
            <a:ext cx="3248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91048" y="4085403"/>
            <a:ext cx="35826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39821" y="4221912"/>
            <a:ext cx="910065" cy="1311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28027" y="4079816"/>
            <a:ext cx="3248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6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05208" y="4337216"/>
            <a:ext cx="1447800" cy="304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Energy [</a:t>
            </a:r>
            <a:r>
              <a:rPr lang="en-US" dirty="0" err="1" smtClean="0">
                <a:solidFill>
                  <a:srgbClr val="000000"/>
                </a:solidFill>
              </a:rPr>
              <a:t>PeV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17152" y="4095522"/>
            <a:ext cx="3248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60907" y="4085587"/>
            <a:ext cx="3248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38242" y="4088685"/>
            <a:ext cx="3248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36992" y="4090123"/>
            <a:ext cx="35826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26701" y="4226632"/>
            <a:ext cx="910065" cy="1311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88737" y="4084536"/>
            <a:ext cx="3248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4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78" y="55118"/>
            <a:ext cx="7634109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Particle </a:t>
            </a:r>
            <a:r>
              <a:rPr lang="en-US" sz="3600" dirty="0">
                <a:solidFill>
                  <a:srgbClr val="000000"/>
                </a:solidFill>
              </a:rPr>
              <a:t>s</a:t>
            </a:r>
            <a:r>
              <a:rPr lang="en-US" sz="3600" dirty="0" smtClean="0">
                <a:solidFill>
                  <a:srgbClr val="000000"/>
                </a:solidFill>
              </a:rPr>
              <a:t>eparation Power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 dirty="0"/>
          </a:p>
        </p:txBody>
      </p:sp>
      <p:pic>
        <p:nvPicPr>
          <p:cNvPr id="5" name="Content Placeholder 14" descr="purity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" b="-5447"/>
          <a:stretch/>
        </p:blipFill>
        <p:spPr>
          <a:xfrm>
            <a:off x="50800" y="960080"/>
            <a:ext cx="4749800" cy="3756380"/>
          </a:xfrm>
          <a:solidFill>
            <a:schemeClr val="tx1"/>
          </a:solidFill>
        </p:spPr>
      </p:pic>
      <p:pic>
        <p:nvPicPr>
          <p:cNvPr id="6" name="Picture 5" descr="optimal_cut.png"/>
          <p:cNvPicPr>
            <a:picLocks noChangeAspect="1"/>
          </p:cNvPicPr>
          <p:nvPr/>
        </p:nvPicPr>
        <p:blipFill rotWithShape="1">
          <a:blip r:embed="rId3"/>
          <a:srcRect t="1" b="-5447"/>
          <a:stretch/>
        </p:blipFill>
        <p:spPr>
          <a:xfrm>
            <a:off x="4394200" y="960080"/>
            <a:ext cx="4749800" cy="375638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Rectangle 7"/>
          <p:cNvSpPr/>
          <p:nvPr/>
        </p:nvSpPr>
        <p:spPr>
          <a:xfrm>
            <a:off x="6019800" y="4293392"/>
            <a:ext cx="1447800" cy="304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Energy [</a:t>
            </a:r>
            <a:r>
              <a:rPr lang="en-US" dirty="0" err="1" smtClean="0">
                <a:solidFill>
                  <a:srgbClr val="000000"/>
                </a:solidFill>
              </a:rPr>
              <a:t>PeV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18328" y="4332496"/>
            <a:ext cx="1447800" cy="304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Energy [</a:t>
            </a:r>
            <a:r>
              <a:rPr lang="en-US" dirty="0" err="1" smtClean="0">
                <a:solidFill>
                  <a:srgbClr val="000000"/>
                </a:solidFill>
              </a:rPr>
              <a:t>PeV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-914400" y="2560280"/>
            <a:ext cx="2286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Purity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3006210" y="2598380"/>
            <a:ext cx="30480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Particle id selection parameter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034" y="4716460"/>
            <a:ext cx="89838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Purity </a:t>
            </a:r>
            <a:r>
              <a:rPr lang="en-US" sz="2400" dirty="0" smtClean="0">
                <a:solidFill>
                  <a:srgbClr val="000000"/>
                </a:solidFill>
              </a:rPr>
              <a:t>and selection parameter </a:t>
            </a:r>
            <a:r>
              <a:rPr lang="en-US" sz="2400" dirty="0" smtClean="0">
                <a:solidFill>
                  <a:srgbClr val="000000"/>
                </a:solidFill>
              </a:rPr>
              <a:t>are marginally changing </a:t>
            </a:r>
            <a:r>
              <a:rPr lang="en-US" sz="2400" dirty="0" smtClean="0">
                <a:solidFill>
                  <a:srgbClr val="000000"/>
                </a:solidFill>
              </a:rPr>
              <a:t>with </a:t>
            </a:r>
            <a:r>
              <a:rPr lang="en-US" sz="2400" dirty="0" smtClean="0">
                <a:solidFill>
                  <a:srgbClr val="000000"/>
                </a:solidFill>
              </a:rPr>
              <a:t>energy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T</a:t>
            </a:r>
            <a:r>
              <a:rPr lang="en-US" sz="2400" dirty="0" smtClean="0">
                <a:solidFill>
                  <a:srgbClr val="000000"/>
                </a:solidFill>
              </a:rPr>
              <a:t>he particle identification has low energy dependence!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Needs further investigation...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56130" y="876657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Aatif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Waza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7377" y="1100072"/>
            <a:ext cx="3411003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Separation power for proton an Iron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0534" y="1453394"/>
            <a:ext cx="2428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357316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Selection parameter value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6442" y="4090802"/>
            <a:ext cx="3248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4963" y="4080867"/>
            <a:ext cx="3248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77532" y="4083965"/>
            <a:ext cx="3248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91048" y="4085403"/>
            <a:ext cx="35826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39821" y="4221912"/>
            <a:ext cx="910065" cy="1311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28027" y="4079816"/>
            <a:ext cx="3248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6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05208" y="4337216"/>
            <a:ext cx="1447800" cy="304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Energy [</a:t>
            </a:r>
            <a:r>
              <a:rPr lang="en-US" dirty="0" err="1" smtClean="0">
                <a:solidFill>
                  <a:srgbClr val="000000"/>
                </a:solidFill>
              </a:rPr>
              <a:t>PeV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17152" y="4095522"/>
            <a:ext cx="3248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60907" y="4085587"/>
            <a:ext cx="3248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38242" y="4088685"/>
            <a:ext cx="3248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36992" y="4090123"/>
            <a:ext cx="35826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26701" y="4226632"/>
            <a:ext cx="910065" cy="1311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88737" y="4084536"/>
            <a:ext cx="3248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6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8" name="Picture 27" descr="purity_opt_cut_20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17" y="850095"/>
            <a:ext cx="5273345" cy="39550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18924" y="925758"/>
            <a:ext cx="3720047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Separation power for </a:t>
            </a:r>
            <a:r>
              <a:rPr lang="en-US" dirty="0" smtClean="0">
                <a:solidFill>
                  <a:schemeClr val="bg1"/>
                </a:solidFill>
              </a:rPr>
              <a:t>Proton and Iron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80719" y="4377390"/>
            <a:ext cx="1447800" cy="304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Energy [</a:t>
            </a:r>
            <a:r>
              <a:rPr lang="en-US" dirty="0" err="1" smtClean="0">
                <a:solidFill>
                  <a:srgbClr val="000000"/>
                </a:solidFill>
              </a:rPr>
              <a:t>PeV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16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PG_HAWC_FAMOUS_talk.od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4032"/>
          </a:xfrm>
          <a:prstGeom prst="rect">
            <a:avLst/>
          </a:prstGeom>
        </p:spPr>
      </p:pic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6084888" y="4619625"/>
            <a:ext cx="4035425" cy="3225800"/>
          </a:xfrm>
          <a:prstGeom prst="ellipse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5168900"/>
            <a:ext cx="238125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472" y="-54642"/>
            <a:ext cx="623711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Applications for HAWC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4037013"/>
            <a:ext cx="3397250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1774825" y="5562600"/>
            <a:ext cx="204788" cy="200025"/>
          </a:xfrm>
          <a:prstGeom prst="ellipse">
            <a:avLst/>
          </a:prstGeom>
          <a:solidFill>
            <a:srgbClr val="FF3333"/>
          </a:solidFill>
          <a:ln w="1908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40" b="82609" l="63585" r="96078">
                        <a14:foregroundMark x1="80672" y1="41107" x2="80672" y2="41107"/>
                        <a14:foregroundMark x1="74650" y1="41107" x2="74650" y2="41107"/>
                        <a14:foregroundMark x1="73950" y1="69565" x2="73950" y2="69565"/>
                        <a14:foregroundMark x1="77591" y1="68182" x2="77591" y2="68182"/>
                        <a14:foregroundMark x1="66387" y1="71542" x2="66387" y2="71542"/>
                        <a14:foregroundMark x1="75770" y1="73518" x2="75770" y2="73518"/>
                        <a14:foregroundMark x1="76050" y1="59289" x2="76050" y2="59289"/>
                        <a14:foregroundMark x1="78291" y1="59486" x2="78291" y2="59486"/>
                        <a14:foregroundMark x1="69748" y1="58300" x2="69748" y2="58300"/>
                        <a14:backgroundMark x1="87675" y1="53557" x2="87675" y2="53557"/>
                        <a14:backgroundMark x1="88796" y1="61462" x2="88796" y2="61462"/>
                        <a14:backgroundMark x1="88515" y1="62648" x2="88515" y2="62648"/>
                        <a14:backgroundMark x1="87955" y1="51383" x2="87955" y2="51383"/>
                        <a14:backgroundMark x1="64146" y1="68182" x2="64146" y2="6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714" t="33435" b="15599"/>
          <a:stretch/>
        </p:blipFill>
        <p:spPr>
          <a:xfrm flipH="1">
            <a:off x="4494877" y="2440014"/>
            <a:ext cx="47196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7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-881063"/>
            <a:ext cx="526415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00025" y="1133750"/>
            <a:ext cx="4176713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5280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8636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spcAft>
                <a:spcPts val="1425"/>
              </a:spcAft>
              <a:buSzPct val="45000"/>
              <a:buFont typeface="Wingdings" charset="0"/>
              <a:buNone/>
            </a:pPr>
            <a:r>
              <a:rPr lang="en-US" sz="2400" b="1" dirty="0"/>
              <a:t>Array (HAWC):</a:t>
            </a:r>
          </a:p>
          <a:p>
            <a:pPr>
              <a:spcAft>
                <a:spcPts val="1425"/>
              </a:spcAft>
              <a:buSzPct val="45000"/>
              <a:buFont typeface="Wingdings" charset="0"/>
              <a:buChar char=""/>
            </a:pPr>
            <a:r>
              <a:rPr lang="en-US" sz="2400" dirty="0"/>
              <a:t>Ionizing particles: </a:t>
            </a:r>
          </a:p>
          <a:p>
            <a:pPr lvl="1">
              <a:spcAft>
                <a:spcPts val="1138"/>
              </a:spcAft>
              <a:buSzPct val="75000"/>
              <a:buFont typeface="Symbol" charset="0"/>
              <a:buChar char=""/>
            </a:pPr>
            <a:r>
              <a:rPr lang="en-US" sz="2400" dirty="0"/>
              <a:t>Inclination angle </a:t>
            </a:r>
          </a:p>
          <a:p>
            <a:pPr lvl="1">
              <a:spcAft>
                <a:spcPts val="1138"/>
              </a:spcAft>
              <a:buSzPct val="75000"/>
              <a:buFont typeface="Symbol" charset="0"/>
              <a:buChar char=""/>
            </a:pPr>
            <a:r>
              <a:rPr lang="en-US" sz="2400" dirty="0"/>
              <a:t>Shower core</a:t>
            </a:r>
          </a:p>
          <a:p>
            <a:pPr lvl="1">
              <a:spcAft>
                <a:spcPts val="1138"/>
              </a:spcAft>
              <a:buSzPct val="75000"/>
              <a:buFont typeface="Symbol" charset="0"/>
              <a:buChar char=""/>
            </a:pPr>
            <a:r>
              <a:rPr lang="en-US" sz="2400" dirty="0"/>
              <a:t>(y/</a:t>
            </a:r>
            <a:r>
              <a:rPr lang="en-US" sz="2400" dirty="0" err="1"/>
              <a:t>Hadr</a:t>
            </a:r>
            <a:r>
              <a:rPr lang="en-US" sz="2400" dirty="0"/>
              <a:t>. </a:t>
            </a:r>
            <a:r>
              <a:rPr lang="en-US" sz="2400" dirty="0" err="1"/>
              <a:t>sep.</a:t>
            </a:r>
            <a:r>
              <a:rPr lang="en-US" sz="2400" dirty="0"/>
              <a:t>)	</a:t>
            </a:r>
          </a:p>
          <a:p>
            <a:pPr>
              <a:spcAft>
                <a:spcPts val="1425"/>
              </a:spcAft>
              <a:buSzPct val="45000"/>
              <a:buFont typeface="Wingdings" charset="0"/>
              <a:buNone/>
            </a:pPr>
            <a:r>
              <a:rPr lang="en-US" sz="2400" b="1" dirty="0" err="1" smtClean="0"/>
              <a:t>IceAct</a:t>
            </a:r>
            <a:r>
              <a:rPr lang="en-US" sz="2400" b="1" dirty="0"/>
              <a:t>/</a:t>
            </a:r>
            <a:r>
              <a:rPr lang="en-US" sz="2400" b="1" dirty="0" smtClean="0"/>
              <a:t>FAMOUS:</a:t>
            </a:r>
            <a:endParaRPr lang="en-US" sz="2400" b="1" dirty="0"/>
          </a:p>
          <a:p>
            <a:pPr>
              <a:spcAft>
                <a:spcPts val="1425"/>
              </a:spcAft>
              <a:buSzPct val="45000"/>
              <a:buFont typeface="Wingdings" charset="0"/>
              <a:buChar char=""/>
            </a:pPr>
            <a:r>
              <a:rPr lang="en-US" sz="2400" dirty="0"/>
              <a:t>Cherenkov light:</a:t>
            </a:r>
          </a:p>
          <a:p>
            <a:pPr lvl="1">
              <a:spcAft>
                <a:spcPts val="1138"/>
              </a:spcAft>
              <a:buSzPct val="75000"/>
              <a:buFont typeface="Symbol" charset="0"/>
              <a:buChar char=""/>
            </a:pPr>
            <a:r>
              <a:rPr lang="en-US" sz="2400" dirty="0"/>
              <a:t>Primary Energy</a:t>
            </a:r>
          </a:p>
          <a:p>
            <a:pPr lvl="1">
              <a:spcAft>
                <a:spcPts val="1138"/>
              </a:spcAft>
              <a:buSzPct val="75000"/>
              <a:buFont typeface="Symbol" charset="0"/>
              <a:buChar char=""/>
            </a:pPr>
            <a:r>
              <a:rPr lang="en-US" sz="2400" dirty="0"/>
              <a:t>(y/</a:t>
            </a:r>
            <a:r>
              <a:rPr lang="en-US" sz="2400" dirty="0" err="1"/>
              <a:t>Hadr</a:t>
            </a:r>
            <a:r>
              <a:rPr lang="en-US" sz="2400" dirty="0"/>
              <a:t>. </a:t>
            </a:r>
            <a:r>
              <a:rPr lang="en-US" sz="2400" dirty="0" err="1"/>
              <a:t>sep.</a:t>
            </a:r>
            <a:r>
              <a:rPr lang="en-US" sz="2400" dirty="0"/>
              <a:t>)</a:t>
            </a:r>
          </a:p>
          <a:p>
            <a:pPr lvl="1">
              <a:spcAft>
                <a:spcPts val="1138"/>
              </a:spcAft>
              <a:buSzPct val="75000"/>
              <a:buFont typeface="Symbol" charset="0"/>
              <a:buNone/>
            </a:pPr>
            <a:endParaRPr lang="en-US" sz="2400" dirty="0"/>
          </a:p>
          <a:p>
            <a:pPr>
              <a:spcAft>
                <a:spcPts val="1425"/>
              </a:spcAft>
              <a:buSzPct val="45000"/>
              <a:buFont typeface="Wingdings" charset="0"/>
              <a:buNone/>
            </a:pPr>
            <a:endParaRPr lang="en-US" sz="2400" b="1" dirty="0"/>
          </a:p>
          <a:p>
            <a:pPr lvl="1">
              <a:spcAft>
                <a:spcPts val="1138"/>
              </a:spcAft>
              <a:buSzPct val="75000"/>
              <a:buFont typeface="Symbol" charset="0"/>
              <a:buNone/>
            </a:pPr>
            <a:endParaRPr lang="en-US" sz="2400" b="1" dirty="0"/>
          </a:p>
          <a:p>
            <a:pPr>
              <a:spcAft>
                <a:spcPts val="1425"/>
              </a:spcAft>
              <a:buSzPct val="45000"/>
              <a:buFont typeface="Wingdings" charset="0"/>
              <a:buNone/>
            </a:pPr>
            <a:endParaRPr lang="en-US" sz="2400" dirty="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00025" y="-368300"/>
            <a:ext cx="944403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8808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400" b="1" dirty="0"/>
              <a:t>Array and air-Cherenkov hybrid detection: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6126163"/>
            <a:ext cx="3078163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2774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PG_HAWC_FAMOUS_talk.od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4032"/>
          </a:xfrm>
          <a:prstGeom prst="rect">
            <a:avLst/>
          </a:prstGeom>
        </p:spPr>
      </p:pic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6084888" y="4619625"/>
            <a:ext cx="4035425" cy="3225800"/>
          </a:xfrm>
          <a:prstGeom prst="ellipse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5168900"/>
            <a:ext cx="238125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472" y="-54642"/>
            <a:ext cx="623711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Applications for HAWC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4037013"/>
            <a:ext cx="3397250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1774825" y="5562600"/>
            <a:ext cx="204788" cy="200025"/>
          </a:xfrm>
          <a:prstGeom prst="ellipse">
            <a:avLst/>
          </a:prstGeom>
          <a:solidFill>
            <a:srgbClr val="FF3333"/>
          </a:solidFill>
          <a:ln w="1908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40" b="82609" l="63585" r="96078">
                        <a14:foregroundMark x1="80672" y1="41107" x2="80672" y2="41107"/>
                        <a14:foregroundMark x1="74650" y1="41107" x2="74650" y2="41107"/>
                        <a14:foregroundMark x1="73950" y1="69565" x2="73950" y2="69565"/>
                        <a14:foregroundMark x1="77591" y1="68182" x2="77591" y2="68182"/>
                        <a14:foregroundMark x1="66387" y1="71542" x2="66387" y2="71542"/>
                        <a14:foregroundMark x1="75770" y1="73518" x2="75770" y2="73518"/>
                        <a14:foregroundMark x1="76050" y1="59289" x2="76050" y2="59289"/>
                        <a14:foregroundMark x1="78291" y1="59486" x2="78291" y2="59486"/>
                        <a14:foregroundMark x1="69748" y1="58300" x2="69748" y2="58300"/>
                        <a14:backgroundMark x1="87675" y1="53557" x2="87675" y2="53557"/>
                        <a14:backgroundMark x1="88796" y1="61462" x2="88796" y2="61462"/>
                        <a14:backgroundMark x1="88515" y1="62648" x2="88515" y2="62648"/>
                        <a14:backgroundMark x1="87955" y1="51383" x2="87955" y2="51383"/>
                        <a14:backgroundMark x1="64146" y1="68182" x2="64146" y2="6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714" t="33435" b="15599"/>
          <a:stretch/>
        </p:blipFill>
        <p:spPr>
          <a:xfrm flipH="1">
            <a:off x="4494877" y="2440014"/>
            <a:ext cx="47196" cy="45719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4016322" y="2230941"/>
            <a:ext cx="841025" cy="306275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66867" y="2420228"/>
            <a:ext cx="276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IceAct</a:t>
            </a:r>
            <a:r>
              <a:rPr lang="en-US" b="1" dirty="0" smtClean="0">
                <a:solidFill>
                  <a:srgbClr val="000000"/>
                </a:solidFill>
              </a:rPr>
              <a:t> prototype telescope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7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422" y="48324"/>
            <a:ext cx="6904161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Possible Applications </a:t>
            </a:r>
            <a:r>
              <a:rPr lang="en-US" sz="3600" dirty="0" smtClean="0">
                <a:solidFill>
                  <a:srgbClr val="000000"/>
                </a:solidFill>
              </a:rPr>
              <a:t>for HAWC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5" name="Content Placeholder 4" descr="DPG_HAWC_FAMOUS_talk.ppt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7" b="-1976"/>
          <a:stretch/>
        </p:blipFill>
        <p:spPr>
          <a:xfrm>
            <a:off x="138393" y="895406"/>
            <a:ext cx="4306407" cy="32234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 dirty="0"/>
          </a:p>
        </p:txBody>
      </p:sp>
      <p:pic>
        <p:nvPicPr>
          <p:cNvPr id="6" name="Picture 5" descr="DPG_HAWC_FAMOUS_talk.pp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48" y="944246"/>
            <a:ext cx="4384644" cy="3093223"/>
          </a:xfrm>
          <a:prstGeom prst="rect">
            <a:avLst/>
          </a:prstGeom>
        </p:spPr>
      </p:pic>
      <p:pic>
        <p:nvPicPr>
          <p:cNvPr id="7" name="Picture 6" descr="DPG_HAWC_FAMOUS_talk.ppt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53"/>
          <a:stretch/>
        </p:blipFill>
        <p:spPr>
          <a:xfrm>
            <a:off x="138392" y="4118869"/>
            <a:ext cx="5423741" cy="2100135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51367" y="4695404"/>
            <a:ext cx="2125662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5280" rIns="0" bIns="0"/>
          <a:lstStyle>
            <a:lvl1pPr marL="431800" indent="-323850"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spcAft>
                <a:spcPts val="1425"/>
              </a:spcAft>
              <a:buSzPct val="45000"/>
              <a:buFont typeface="Wingdings" charset="0"/>
              <a:buNone/>
            </a:pPr>
            <a:r>
              <a:rPr lang="en-US" sz="2000" b="1" dirty="0"/>
              <a:t>Cut: </a:t>
            </a:r>
          </a:p>
          <a:p>
            <a:pPr>
              <a:spcAft>
                <a:spcPts val="1425"/>
              </a:spcAft>
              <a:buSzPct val="45000"/>
              <a:buFont typeface="Wingdings" charset="0"/>
              <a:buNone/>
            </a:pPr>
            <a:r>
              <a:rPr lang="en-US" sz="2000" dirty="0"/>
              <a:t>                 </a:t>
            </a:r>
          </a:p>
          <a:p>
            <a:pPr>
              <a:spcAft>
                <a:spcPts val="1425"/>
              </a:spcAft>
              <a:buSzPct val="45000"/>
              <a:buFont typeface="Wingdings" charset="0"/>
              <a:buNone/>
            </a:pPr>
            <a:endParaRPr lang="en-US" sz="2000" dirty="0"/>
          </a:p>
          <a:p>
            <a:pPr>
              <a:spcAft>
                <a:spcPts val="1425"/>
              </a:spcAft>
              <a:buSzPct val="45000"/>
              <a:buFont typeface="Wingdings" charset="0"/>
              <a:buNone/>
            </a:pPr>
            <a:endParaRPr lang="en-US" sz="2000" dirty="0"/>
          </a:p>
          <a:p>
            <a:pPr>
              <a:spcAft>
                <a:spcPts val="1425"/>
              </a:spcAft>
              <a:buSzPct val="45000"/>
              <a:buFont typeface="Wingdings" charset="0"/>
              <a:buNone/>
            </a:pPr>
            <a:endParaRPr lang="en-US" sz="2000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32771" y="5079920"/>
            <a:ext cx="3123589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695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spcAft>
                <a:spcPts val="1425"/>
              </a:spcAft>
              <a:buSzPct val="45000"/>
              <a:buFont typeface="Wingdings" charset="0"/>
              <a:buNone/>
            </a:pPr>
            <a:r>
              <a:rPr lang="en-US" sz="1600" dirty="0"/>
              <a:t>Distance 40-50 </a:t>
            </a:r>
            <a:r>
              <a:rPr lang="en-US" sz="1600" dirty="0" smtClean="0"/>
              <a:t>m</a:t>
            </a:r>
            <a:br>
              <a:rPr lang="en-US" sz="1600" dirty="0" smtClean="0"/>
            </a:br>
            <a:r>
              <a:rPr lang="en-US" sz="1600" dirty="0" smtClean="0"/>
              <a:t> and shower </a:t>
            </a:r>
            <a:r>
              <a:rPr lang="en-US" sz="1600" dirty="0"/>
              <a:t>contained 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825500"/>
            <a:ext cx="4418013" cy="311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127292" y="1276350"/>
            <a:ext cx="3516313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5280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spcAft>
                <a:spcPts val="1425"/>
              </a:spcAft>
              <a:buSzPct val="45000"/>
              <a:buFont typeface="Wingdings" charset="0"/>
              <a:buNone/>
            </a:pPr>
            <a:r>
              <a:rPr lang="en-US" sz="2000" b="1" dirty="0"/>
              <a:t>Cut: </a:t>
            </a:r>
            <a:r>
              <a:rPr lang="en-US" sz="2000" dirty="0"/>
              <a:t>Distance 40-50 m             + shower contained                   </a:t>
            </a:r>
          </a:p>
          <a:p>
            <a:pPr>
              <a:spcAft>
                <a:spcPts val="1425"/>
              </a:spcAft>
              <a:buSzPct val="45000"/>
              <a:buFont typeface="Wingdings" charset="0"/>
              <a:buNone/>
            </a:pPr>
            <a:endParaRPr lang="en-US" sz="2000" dirty="0"/>
          </a:p>
          <a:p>
            <a:pPr>
              <a:spcAft>
                <a:spcPts val="1425"/>
              </a:spcAft>
              <a:buSzPct val="45000"/>
              <a:buFont typeface="Wingdings" charset="0"/>
              <a:buNone/>
            </a:pPr>
            <a:endParaRPr lang="en-US" sz="2000" dirty="0"/>
          </a:p>
          <a:p>
            <a:pPr>
              <a:spcAft>
                <a:spcPts val="1425"/>
              </a:spcAft>
              <a:buSzPct val="45000"/>
              <a:buFont typeface="Wingdings" charset="0"/>
              <a:buNone/>
            </a:pPr>
            <a:endParaRPr lang="en-US" sz="2000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333433" y="4408795"/>
            <a:ext cx="2566571" cy="137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695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spcAft>
                <a:spcPts val="1425"/>
              </a:spcAft>
              <a:buSzPct val="45000"/>
              <a:buFont typeface="Wingdings" charset="0"/>
              <a:buNone/>
            </a:pPr>
            <a:r>
              <a:rPr lang="en-US" sz="2000" b="1" dirty="0"/>
              <a:t>Shower contained:</a:t>
            </a:r>
            <a:r>
              <a:rPr lang="en-US" sz="2000" dirty="0"/>
              <a:t> Less than 30 photons in the outer pixel ring.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6186904" y="4268788"/>
            <a:ext cx="2660234" cy="1573212"/>
          </a:xfrm>
          <a:prstGeom prst="roundRect">
            <a:avLst>
              <a:gd name="adj" fmla="val 16667"/>
            </a:avLst>
          </a:prstGeom>
          <a:noFill/>
          <a:ln w="38160" cap="flat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4" name="TextBox 13"/>
          <p:cNvSpPr txBox="1"/>
          <p:nvPr/>
        </p:nvSpPr>
        <p:spPr>
          <a:xfrm>
            <a:off x="6724196" y="5882822"/>
            <a:ext cx="248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Done by Merlin </a:t>
            </a:r>
            <a:r>
              <a:rPr lang="en-US" dirty="0" err="1" smtClean="0">
                <a:solidFill>
                  <a:srgbClr val="000000"/>
                </a:solidFill>
              </a:rPr>
              <a:t>Schaufel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55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443" y="791305"/>
            <a:ext cx="8890000" cy="4305300"/>
          </a:xfrm>
        </p:spPr>
        <p:txBody>
          <a:bodyPr/>
          <a:lstStyle/>
          <a:p>
            <a:pPr algn="l"/>
            <a:r>
              <a:rPr lang="en-US" sz="2200" dirty="0" err="1" smtClean="0">
                <a:solidFill>
                  <a:srgbClr val="000000"/>
                </a:solidFill>
              </a:rPr>
              <a:t>IceAct</a:t>
            </a:r>
            <a:r>
              <a:rPr lang="en-US" sz="2200" dirty="0" smtClean="0">
                <a:solidFill>
                  <a:srgbClr val="000000"/>
                </a:solidFill>
              </a:rPr>
              <a:t>/Famous is a candidate component for </a:t>
            </a:r>
            <a:r>
              <a:rPr lang="en-US" sz="2200" dirty="0" smtClean="0">
                <a:solidFill>
                  <a:srgbClr val="000000"/>
                </a:solidFill>
              </a:rPr>
              <a:t>IceCube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smtClean="0">
                <a:solidFill>
                  <a:srgbClr val="000000"/>
                </a:solidFill>
              </a:rPr>
              <a:t>extensions</a:t>
            </a:r>
            <a:r>
              <a:rPr lang="en-US" sz="2200" dirty="0" smtClean="0">
                <a:solidFill>
                  <a:srgbClr val="000000"/>
                </a:solidFill>
              </a:rPr>
              <a:t>.</a:t>
            </a:r>
            <a:r>
              <a:rPr lang="en-US" sz="2200" dirty="0" smtClean="0">
                <a:solidFill>
                  <a:srgbClr val="000000"/>
                </a:solidFill>
              </a:rPr>
              <a:t/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	</a:t>
            </a:r>
            <a:r>
              <a:rPr lang="en-US" sz="2200" dirty="0" smtClean="0">
                <a:solidFill>
                  <a:srgbClr val="000000"/>
                </a:solidFill>
              </a:rPr>
              <a:t>- As a surface </a:t>
            </a:r>
            <a:r>
              <a:rPr lang="en-US" sz="2200" dirty="0" smtClean="0">
                <a:solidFill>
                  <a:srgbClr val="000000"/>
                </a:solidFill>
              </a:rPr>
              <a:t>veto </a:t>
            </a:r>
            <a:r>
              <a:rPr lang="en-US" sz="2200" dirty="0" smtClean="0">
                <a:solidFill>
                  <a:srgbClr val="000000"/>
                </a:solidFill>
              </a:rPr>
              <a:t>component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	</a:t>
            </a:r>
            <a:r>
              <a:rPr lang="en-US" sz="2200" dirty="0" smtClean="0">
                <a:solidFill>
                  <a:srgbClr val="000000"/>
                </a:solidFill>
              </a:rPr>
              <a:t>- For CR composition measurements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Prototype continuously running at South Pole. 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	- First coincident data with IceCube was shown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/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	</a:t>
            </a:r>
            <a:r>
              <a:rPr lang="en-US" sz="2200" dirty="0" smtClean="0">
                <a:solidFill>
                  <a:srgbClr val="000000"/>
                </a:solidFill>
              </a:rPr>
              <a:t>This </a:t>
            </a:r>
            <a:r>
              <a:rPr lang="en-US" sz="2200" dirty="0">
                <a:solidFill>
                  <a:srgbClr val="000000"/>
                </a:solidFill>
              </a:rPr>
              <a:t>y</a:t>
            </a:r>
            <a:r>
              <a:rPr lang="en-US" sz="2200" dirty="0" smtClean="0">
                <a:solidFill>
                  <a:srgbClr val="000000"/>
                </a:solidFill>
              </a:rPr>
              <a:t>ear </a:t>
            </a:r>
            <a:r>
              <a:rPr lang="en-US" sz="2200" dirty="0" smtClean="0">
                <a:solidFill>
                  <a:srgbClr val="000000"/>
                </a:solidFill>
              </a:rPr>
              <a:t>a fully equipped 61 </a:t>
            </a:r>
            <a:r>
              <a:rPr lang="en-US" sz="2200" dirty="0" smtClean="0">
                <a:solidFill>
                  <a:srgbClr val="000000"/>
                </a:solidFill>
              </a:rPr>
              <a:t>pixel </a:t>
            </a:r>
            <a:r>
              <a:rPr lang="en-US" sz="2200" dirty="0">
                <a:solidFill>
                  <a:srgbClr val="000000"/>
                </a:solidFill>
              </a:rPr>
              <a:t>t</a:t>
            </a:r>
            <a:r>
              <a:rPr lang="en-US" sz="2200" dirty="0" smtClean="0">
                <a:solidFill>
                  <a:srgbClr val="000000"/>
                </a:solidFill>
              </a:rPr>
              <a:t>elescope </a:t>
            </a:r>
            <a:r>
              <a:rPr lang="en-US" sz="2200" dirty="0" smtClean="0">
                <a:solidFill>
                  <a:srgbClr val="000000"/>
                </a:solidFill>
              </a:rPr>
              <a:t>will be </a:t>
            </a:r>
            <a:r>
              <a:rPr lang="en-US" sz="2200" dirty="0" smtClean="0">
                <a:solidFill>
                  <a:srgbClr val="000000"/>
                </a:solidFill>
              </a:rPr>
              <a:t>deployed at the South Pole!</a:t>
            </a:r>
            <a:r>
              <a:rPr lang="en-US" sz="2200" dirty="0" smtClean="0">
                <a:solidFill>
                  <a:srgbClr val="000000"/>
                </a:solidFill>
              </a:rPr>
              <a:t/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>
                <a:solidFill>
                  <a:srgbClr val="000000"/>
                </a:solidFill>
              </a:rPr>
              <a:t>- can be used for </a:t>
            </a:r>
            <a:r>
              <a:rPr lang="en-US" sz="2200" dirty="0" err="1">
                <a:solidFill>
                  <a:srgbClr val="000000"/>
                </a:solidFill>
              </a:rPr>
              <a:t>IceTop</a:t>
            </a:r>
            <a:r>
              <a:rPr lang="en-US" sz="2200" dirty="0">
                <a:solidFill>
                  <a:srgbClr val="000000"/>
                </a:solidFill>
              </a:rPr>
              <a:t> calibration </a:t>
            </a:r>
            <a:r>
              <a:rPr lang="en-US" sz="2200" dirty="0" smtClean="0">
                <a:solidFill>
                  <a:srgbClr val="000000"/>
                </a:solidFill>
              </a:rPr>
              <a:t>studies</a:t>
            </a:r>
            <a:r>
              <a:rPr lang="en-US" sz="2200" dirty="0" smtClean="0">
                <a:solidFill>
                  <a:srgbClr val="000000"/>
                </a:solidFill>
              </a:rPr>
              <a:t/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/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err="1" smtClean="0">
                <a:solidFill>
                  <a:srgbClr val="000000"/>
                </a:solidFill>
              </a:rPr>
              <a:t>IceAct</a:t>
            </a:r>
            <a:r>
              <a:rPr lang="en-US" sz="2200" dirty="0" smtClean="0">
                <a:solidFill>
                  <a:srgbClr val="000000"/>
                </a:solidFill>
              </a:rPr>
              <a:t>/FAMOUS has the potential to improve the energy resolution of HAWC.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	- Will be tested soon!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	- Other applications like background separation might also be 	possible. 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200" y="14237"/>
            <a:ext cx="5956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00"/>
                </a:solidFill>
              </a:rPr>
              <a:t>IceAct</a:t>
            </a:r>
            <a:r>
              <a:rPr lang="en-US" sz="4000" dirty="0" smtClean="0">
                <a:solidFill>
                  <a:srgbClr val="000000"/>
                </a:solidFill>
              </a:rPr>
              <a:t>/FAMOUS summary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458" y="5614564"/>
            <a:ext cx="1394081" cy="719346"/>
          </a:xfrm>
          <a:prstGeom prst="rect">
            <a:avLst/>
          </a:prstGeom>
        </p:spPr>
      </p:pic>
      <p:pic>
        <p:nvPicPr>
          <p:cNvPr id="7" name="Picture 6" descr="Dfg_logo_schriftzug_bla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" y="6345409"/>
            <a:ext cx="3221736" cy="411480"/>
          </a:xfrm>
          <a:prstGeom prst="rect">
            <a:avLst/>
          </a:prstGeom>
        </p:spPr>
      </p:pic>
      <p:pic>
        <p:nvPicPr>
          <p:cNvPr id="8" name="Picture 7" descr="IceActSche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41" y="1269921"/>
            <a:ext cx="1962178" cy="151994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5879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8" y="32750"/>
            <a:ext cx="623711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Thank you!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2534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5570" y="831715"/>
            <a:ext cx="5743590" cy="575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Let us know if you want to contribute to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Hardware R&amp;D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mechanics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optics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electronics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software development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slow control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daq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monitoring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Simulation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corsika</a:t>
            </a:r>
            <a:r>
              <a:rPr lang="en-US" sz="1600" dirty="0" smtClean="0">
                <a:solidFill>
                  <a:srgbClr val="000000"/>
                </a:solidFill>
              </a:rPr>
              <a:t> for veto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optical components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array configuration for CR study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Data analysis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IceAct</a:t>
            </a:r>
            <a:r>
              <a:rPr lang="en-US" sz="1600" dirty="0" smtClean="0">
                <a:solidFill>
                  <a:srgbClr val="000000"/>
                </a:solidFill>
              </a:rPr>
              <a:t> as veto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IceAct</a:t>
            </a:r>
            <a:r>
              <a:rPr lang="en-US" sz="1600" dirty="0" smtClean="0">
                <a:solidFill>
                  <a:srgbClr val="000000"/>
                </a:solidFill>
              </a:rPr>
              <a:t> for composition studies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IceAct</a:t>
            </a:r>
            <a:r>
              <a:rPr lang="en-US" sz="1600" dirty="0" smtClean="0">
                <a:solidFill>
                  <a:srgbClr val="000000"/>
                </a:solidFill>
              </a:rPr>
              <a:t> energy reconstruction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IceAct</a:t>
            </a:r>
            <a:r>
              <a:rPr lang="en-US" sz="1600" dirty="0" smtClean="0">
                <a:solidFill>
                  <a:srgbClr val="000000"/>
                </a:solidFill>
              </a:rPr>
              <a:t> uptime study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Skcam</a:t>
            </a:r>
            <a:r>
              <a:rPr lang="en-US" sz="1600" dirty="0" smtClean="0">
                <a:solidFill>
                  <a:srgbClr val="000000"/>
                </a:solidFill>
              </a:rPr>
              <a:t> data analysis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Lidar</a:t>
            </a:r>
            <a:r>
              <a:rPr lang="en-US" sz="1600" dirty="0" smtClean="0">
                <a:solidFill>
                  <a:srgbClr val="000000"/>
                </a:solidFill>
              </a:rPr>
              <a:t> data analysis</a:t>
            </a:r>
          </a:p>
          <a:p>
            <a:pPr marL="285750" indent="-285750">
              <a:buFont typeface="Arial"/>
              <a:buChar char="•"/>
            </a:pPr>
            <a:r>
              <a:rPr lang="is-IS" sz="1600" dirty="0" smtClean="0">
                <a:solidFill>
                  <a:srgbClr val="000000"/>
                </a:solidFill>
              </a:rPr>
              <a:t>…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4014" y="73723"/>
            <a:ext cx="6322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Let us know if you are interested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961" y="826777"/>
            <a:ext cx="4163373" cy="2950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333" t="13033" r="29981" b="23406"/>
          <a:stretch/>
        </p:blipFill>
        <p:spPr>
          <a:xfrm>
            <a:off x="4030594" y="2652299"/>
            <a:ext cx="2986335" cy="3499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314" y="4233718"/>
            <a:ext cx="1849020" cy="1631488"/>
          </a:xfrm>
          <a:prstGeom prst="rect">
            <a:avLst/>
          </a:prstGeom>
        </p:spPr>
      </p:pic>
      <p:sp>
        <p:nvSpPr>
          <p:cNvPr id="9" name="Octagon 8"/>
          <p:cNvSpPr/>
          <p:nvPr/>
        </p:nvSpPr>
        <p:spPr>
          <a:xfrm>
            <a:off x="2784174" y="2630714"/>
            <a:ext cx="2193406" cy="1173871"/>
          </a:xfrm>
          <a:prstGeom prst="octagon">
            <a:avLst>
              <a:gd name="adj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53541" y="2649958"/>
            <a:ext cx="1635434" cy="117387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111261" y="1668515"/>
            <a:ext cx="1481510" cy="1135383"/>
            <a:chOff x="3347830" y="4599263"/>
            <a:chExt cx="1481510" cy="1135383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347830" y="4858302"/>
              <a:ext cx="0" cy="5284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3347830" y="5386756"/>
              <a:ext cx="769616" cy="3478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117446" y="5386756"/>
              <a:ext cx="711894" cy="3478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829340" y="4858302"/>
              <a:ext cx="0" cy="5284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4117446" y="4618506"/>
              <a:ext cx="711894" cy="23979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347830" y="4599263"/>
              <a:ext cx="769616" cy="2309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>
            <a:stCxn id="9" idx="3"/>
          </p:cNvCxnSpPr>
          <p:nvPr/>
        </p:nvCxnSpPr>
        <p:spPr>
          <a:xfrm flipV="1">
            <a:off x="3371110" y="2803898"/>
            <a:ext cx="509767" cy="10006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9" idx="2"/>
          </p:cNvCxnSpPr>
          <p:nvPr/>
        </p:nvCxnSpPr>
        <p:spPr>
          <a:xfrm flipH="1" flipV="1">
            <a:off x="3880877" y="2803898"/>
            <a:ext cx="509768" cy="10006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9" idx="2"/>
          </p:cNvCxnSpPr>
          <p:nvPr/>
        </p:nvCxnSpPr>
        <p:spPr>
          <a:xfrm flipV="1">
            <a:off x="4390645" y="2455955"/>
            <a:ext cx="202126" cy="13486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4592771" y="1927554"/>
            <a:ext cx="384810" cy="13189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9" idx="3"/>
          </p:cNvCxnSpPr>
          <p:nvPr/>
        </p:nvCxnSpPr>
        <p:spPr>
          <a:xfrm flipH="1" flipV="1">
            <a:off x="3111261" y="2455956"/>
            <a:ext cx="259849" cy="13486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4"/>
          </p:cNvCxnSpPr>
          <p:nvPr/>
        </p:nvCxnSpPr>
        <p:spPr>
          <a:xfrm flipV="1">
            <a:off x="2784174" y="2456010"/>
            <a:ext cx="327087" cy="7616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9" idx="4"/>
          </p:cNvCxnSpPr>
          <p:nvPr/>
        </p:nvCxnSpPr>
        <p:spPr>
          <a:xfrm flipV="1">
            <a:off x="2784174" y="1899440"/>
            <a:ext cx="327087" cy="13182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6"/>
          </p:cNvCxnSpPr>
          <p:nvPr/>
        </p:nvCxnSpPr>
        <p:spPr>
          <a:xfrm flipH="1" flipV="1">
            <a:off x="3111261" y="1927554"/>
            <a:ext cx="259849" cy="703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9" idx="6"/>
          </p:cNvCxnSpPr>
          <p:nvPr/>
        </p:nvCxnSpPr>
        <p:spPr>
          <a:xfrm flipV="1">
            <a:off x="3371110" y="1668516"/>
            <a:ext cx="509767" cy="9621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3880877" y="1687758"/>
            <a:ext cx="509768" cy="9429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</p:cNvCxnSpPr>
          <p:nvPr/>
        </p:nvCxnSpPr>
        <p:spPr>
          <a:xfrm flipV="1">
            <a:off x="4390645" y="1927554"/>
            <a:ext cx="202126" cy="703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9" idx="0"/>
          </p:cNvCxnSpPr>
          <p:nvPr/>
        </p:nvCxnSpPr>
        <p:spPr>
          <a:xfrm flipH="1" flipV="1">
            <a:off x="4592771" y="2455955"/>
            <a:ext cx="384809" cy="7616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Isosceles Triangle 29"/>
          <p:cNvSpPr/>
          <p:nvPr/>
        </p:nvSpPr>
        <p:spPr>
          <a:xfrm rot="9193646">
            <a:off x="4119203" y="2614165"/>
            <a:ext cx="726946" cy="994186"/>
          </a:xfrm>
          <a:prstGeom prst="triangle">
            <a:avLst>
              <a:gd name="adj" fmla="val 100000"/>
            </a:avLst>
          </a:prstGeom>
          <a:solidFill>
            <a:srgbClr val="475E7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 rot="9802972">
            <a:off x="3218660" y="1797864"/>
            <a:ext cx="743682" cy="731829"/>
          </a:xfrm>
          <a:prstGeom prst="triangle">
            <a:avLst>
              <a:gd name="adj" fmla="val 100000"/>
            </a:avLst>
          </a:prstGeom>
          <a:solidFill>
            <a:srgbClr val="475E7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988" y="1974970"/>
            <a:ext cx="706818" cy="4217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734" y="1157440"/>
            <a:ext cx="2666838" cy="92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1927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8" y="-201552"/>
            <a:ext cx="623711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Famous/</a:t>
            </a:r>
            <a:r>
              <a:rPr lang="en-US" dirty="0" err="1" smtClean="0">
                <a:solidFill>
                  <a:srgbClr val="000000"/>
                </a:solidFill>
              </a:rPr>
              <a:t>IceAct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63744" y="416863"/>
            <a:ext cx="6781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Small Imaging </a:t>
            </a: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ir Cherenkov Telescopes with wide field of view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68" y="976157"/>
            <a:ext cx="336695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Florescence Air-Shower Detection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for the </a:t>
            </a:r>
            <a:r>
              <a:rPr lang="en-US" b="1" dirty="0" smtClean="0">
                <a:solidFill>
                  <a:srgbClr val="000000"/>
                </a:solidFill>
              </a:rPr>
              <a:t>Pierre Auger Observatory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Hybrid EAS detection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Composition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measurements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16742" y="984258"/>
            <a:ext cx="390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Cherenkov light Telescope for </a:t>
            </a:r>
            <a:r>
              <a:rPr lang="en-US" b="1" dirty="0" smtClean="0">
                <a:solidFill>
                  <a:srgbClr val="000000"/>
                </a:solidFill>
              </a:rPr>
              <a:t>IceCube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8571" y="1530155"/>
            <a:ext cx="2774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Air shower </a:t>
            </a:r>
            <a:r>
              <a:rPr lang="en-US" dirty="0" smtClean="0">
                <a:solidFill>
                  <a:srgbClr val="000000"/>
                </a:solidFill>
              </a:rPr>
              <a:t>veto </a:t>
            </a:r>
            <a:r>
              <a:rPr lang="en-US" dirty="0">
                <a:solidFill>
                  <a:srgbClr val="000000"/>
                </a:solidFill>
              </a:rPr>
              <a:t>for astrophysical neutrino </a:t>
            </a:r>
            <a:r>
              <a:rPr lang="en-US" dirty="0" smtClean="0">
                <a:solidFill>
                  <a:srgbClr val="000000"/>
                </a:solidFill>
              </a:rPr>
              <a:t>detection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Hybrid detector component for composition studies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89740" y="4851299"/>
            <a:ext cx="29841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Small telescope for </a:t>
            </a:r>
            <a:r>
              <a:rPr lang="en-US" b="1" dirty="0" smtClean="0">
                <a:solidFill>
                  <a:srgbClr val="000000"/>
                </a:solidFill>
              </a:rPr>
              <a:t>education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air shower physics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air-Cherenkov  detectors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6468" y="4796118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Cherenkov light Telescopes for </a:t>
            </a:r>
            <a:r>
              <a:rPr lang="en-US" b="1" dirty="0" smtClean="0">
                <a:solidFill>
                  <a:srgbClr val="000000"/>
                </a:solidFill>
              </a:rPr>
              <a:t>HAWC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0701" y="5193269"/>
            <a:ext cx="3454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improving gamma ray detection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energy resolution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background separation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	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705" y="986272"/>
            <a:ext cx="3705412" cy="18525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54705" y="984258"/>
            <a:ext cx="3869765" cy="23924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92588" y="4836358"/>
            <a:ext cx="3331882" cy="124515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705" y="4731771"/>
            <a:ext cx="4064001" cy="14538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eActSche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53" y="2126577"/>
            <a:ext cx="3470466" cy="268829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84902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05048" y="-7602"/>
            <a:ext cx="6237111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IceAct</a:t>
            </a:r>
            <a:r>
              <a:rPr lang="en-US" dirty="0" smtClean="0">
                <a:solidFill>
                  <a:srgbClr val="000000"/>
                </a:solidFill>
              </a:rPr>
              <a:t> 16/17 (hardware)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463" r="9855" b="18335"/>
          <a:stretch/>
        </p:blipFill>
        <p:spPr>
          <a:xfrm>
            <a:off x="73833" y="918536"/>
            <a:ext cx="3957356" cy="2773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60" y="3271101"/>
            <a:ext cx="109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New DAQ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9967" y="915636"/>
            <a:ext cx="4223145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Pixel wise calibration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of 7 </a:t>
            </a:r>
            <a:r>
              <a:rPr lang="en-US" sz="2800" dirty="0">
                <a:solidFill>
                  <a:srgbClr val="000000"/>
                </a:solidFill>
              </a:rPr>
              <a:t>p</a:t>
            </a:r>
            <a:r>
              <a:rPr lang="en-US" sz="2800" dirty="0" smtClean="0">
                <a:solidFill>
                  <a:srgbClr val="000000"/>
                </a:solidFill>
              </a:rPr>
              <a:t>ixel camera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removing the UG11 filter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New DAQ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adding a flasher LED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adding another heating system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8253" y="5315491"/>
            <a:ext cx="2056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Martin </a:t>
            </a:r>
            <a:r>
              <a:rPr lang="en-US" sz="2400" dirty="0" err="1" smtClean="0">
                <a:solidFill>
                  <a:srgbClr val="000000"/>
                </a:solidFill>
              </a:rPr>
              <a:t>Rongen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0" name="Picture 9" descr="IceAct_16poleplan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0" y="3850679"/>
            <a:ext cx="2423821" cy="2139165"/>
          </a:xfrm>
          <a:prstGeom prst="rect">
            <a:avLst/>
          </a:prstGeom>
        </p:spPr>
      </p:pic>
      <p:pic>
        <p:nvPicPr>
          <p:cNvPr id="12" name="Picture 11" descr="IceAct_16poleplans1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7" b="100000" l="3750" r="98750">
                        <a14:foregroundMark x1="18125" y1="52717" x2="50313" y2="95652"/>
                        <a14:foregroundMark x1="19063" y1="65761" x2="12500" y2="67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26" y="4024180"/>
            <a:ext cx="3177071" cy="18268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163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382" y="45153"/>
            <a:ext cx="7528278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Structure of the </a:t>
            </a:r>
            <a:r>
              <a:rPr lang="en-US" dirty="0" err="1" smtClean="0">
                <a:solidFill>
                  <a:srgbClr val="000000"/>
                </a:solidFill>
              </a:rPr>
              <a:t>IceAct</a:t>
            </a:r>
            <a:r>
              <a:rPr lang="en-US" dirty="0" smtClean="0">
                <a:solidFill>
                  <a:srgbClr val="000000"/>
                </a:solidFill>
              </a:rPr>
              <a:t> project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04" y="911725"/>
            <a:ext cx="9144000" cy="5131579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Bochum (Julia </a:t>
            </a:r>
            <a:r>
              <a:rPr lang="en-US" b="1" dirty="0" err="1" smtClean="0"/>
              <a:t>Tjus</a:t>
            </a:r>
            <a:r>
              <a:rPr lang="en-US" b="1" dirty="0" smtClean="0"/>
              <a:t> </a:t>
            </a:r>
            <a:r>
              <a:rPr lang="en-US" b="1" dirty="0"/>
              <a:t>et al.</a:t>
            </a:r>
            <a:r>
              <a:rPr lang="en-US" b="1" dirty="0" smtClean="0"/>
              <a:t>)</a:t>
            </a:r>
            <a:br>
              <a:rPr lang="en-US" b="1" dirty="0" smtClean="0"/>
            </a:br>
            <a:r>
              <a:rPr lang="en-US" dirty="0" smtClean="0"/>
              <a:t>– </a:t>
            </a:r>
            <a:r>
              <a:rPr lang="en-US" dirty="0"/>
              <a:t>Physics </a:t>
            </a:r>
            <a:r>
              <a:rPr lang="en-US" dirty="0" smtClean="0"/>
              <a:t>motivation </a:t>
            </a:r>
            <a:r>
              <a:rPr lang="en-US" dirty="0"/>
              <a:t>for ACT Veto</a:t>
            </a:r>
          </a:p>
          <a:p>
            <a:r>
              <a:rPr lang="en-US" b="1" dirty="0" smtClean="0"/>
              <a:t>Dortmund </a:t>
            </a:r>
            <a:r>
              <a:rPr lang="en-US" b="1" dirty="0"/>
              <a:t>(Wolfgang Rohde et al.</a:t>
            </a:r>
            <a:r>
              <a:rPr lang="en-US" b="1" dirty="0" smtClean="0"/>
              <a:t>)</a:t>
            </a:r>
            <a:br>
              <a:rPr lang="en-US" b="1" dirty="0" smtClean="0"/>
            </a:br>
            <a:r>
              <a:rPr lang="en-US" dirty="0" smtClean="0"/>
              <a:t>– simulation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– </a:t>
            </a:r>
            <a:r>
              <a:rPr lang="en-US" dirty="0"/>
              <a:t>environmental </a:t>
            </a:r>
            <a:r>
              <a:rPr lang="en-US" dirty="0" smtClean="0"/>
              <a:t>condition </a:t>
            </a:r>
            <a:r>
              <a:rPr lang="en-US" dirty="0"/>
              <a:t>analysis</a:t>
            </a:r>
          </a:p>
          <a:p>
            <a:r>
              <a:rPr lang="en-US" b="1" dirty="0" smtClean="0"/>
              <a:t>Canterbury (</a:t>
            </a:r>
            <a:r>
              <a:rPr lang="en-US" b="1" dirty="0" err="1" smtClean="0"/>
              <a:t>Jenni</a:t>
            </a:r>
            <a:r>
              <a:rPr lang="en-US" b="1" dirty="0" smtClean="0"/>
              <a:t> Adams)</a:t>
            </a:r>
          </a:p>
          <a:p>
            <a:pPr lvl="1"/>
            <a:r>
              <a:rPr lang="en-US" dirty="0" err="1" smtClean="0"/>
              <a:t>IceAct</a:t>
            </a:r>
            <a:r>
              <a:rPr lang="en-US" dirty="0" smtClean="0"/>
              <a:t> snow model development and construction</a:t>
            </a:r>
          </a:p>
          <a:p>
            <a:r>
              <a:rPr lang="en-US" b="1" dirty="0" smtClean="0"/>
              <a:t>Erlangen (Stefan Funk, Adrian Zink, et al.)</a:t>
            </a:r>
            <a:br>
              <a:rPr lang="en-US" b="1" dirty="0" smtClean="0"/>
            </a:br>
            <a:r>
              <a:rPr lang="en-US" dirty="0" smtClean="0"/>
              <a:t>– Traget7/C DAQ evaluation and </a:t>
            </a:r>
            <a:r>
              <a:rPr lang="en-US" dirty="0" err="1" smtClean="0"/>
              <a:t>implemtation</a:t>
            </a:r>
            <a:r>
              <a:rPr lang="en-US" dirty="0" smtClean="0"/>
              <a:t> assistance</a:t>
            </a:r>
          </a:p>
          <a:p>
            <a:r>
              <a:rPr lang="en-US" b="1" dirty="0" smtClean="0"/>
              <a:t>MSU (Ty De Young et al.)</a:t>
            </a:r>
            <a:br>
              <a:rPr lang="en-US" b="1" dirty="0" smtClean="0"/>
            </a:br>
            <a:r>
              <a:rPr lang="en-US" dirty="0" smtClean="0"/>
              <a:t>– </a:t>
            </a:r>
            <a:r>
              <a:rPr lang="en-US" dirty="0" err="1" smtClean="0"/>
              <a:t>IceAct</a:t>
            </a:r>
            <a:r>
              <a:rPr lang="en-US" dirty="0" smtClean="0"/>
              <a:t> veto array simulation</a:t>
            </a:r>
          </a:p>
          <a:p>
            <a:r>
              <a:rPr lang="en-US" b="1" dirty="0" smtClean="0"/>
              <a:t>RWTH </a:t>
            </a:r>
            <a:r>
              <a:rPr lang="en-US" b="1" dirty="0"/>
              <a:t>Aachen (Christopher </a:t>
            </a:r>
            <a:r>
              <a:rPr lang="en-US" b="1" dirty="0" err="1"/>
              <a:t>Wiebusch</a:t>
            </a:r>
            <a:r>
              <a:rPr lang="en-US" b="1" dirty="0"/>
              <a:t>, Jan Auffenberg, et al.</a:t>
            </a:r>
            <a:r>
              <a:rPr lang="en-US" b="1" dirty="0" smtClean="0"/>
              <a:t>)</a:t>
            </a:r>
            <a:br>
              <a:rPr lang="en-US" b="1" dirty="0" smtClean="0"/>
            </a:br>
            <a:r>
              <a:rPr lang="en-US" dirty="0" smtClean="0"/>
              <a:t>– </a:t>
            </a:r>
            <a:r>
              <a:rPr lang="en-US" dirty="0"/>
              <a:t>Prototype data </a:t>
            </a:r>
            <a:r>
              <a:rPr lang="en-US" dirty="0" smtClean="0"/>
              <a:t>analyses</a:t>
            </a:r>
            <a:br>
              <a:rPr lang="en-US" dirty="0" smtClean="0"/>
            </a:br>
            <a:r>
              <a:rPr lang="en-US" dirty="0" smtClean="0"/>
              <a:t>– </a:t>
            </a:r>
            <a:r>
              <a:rPr lang="en-US" dirty="0"/>
              <a:t>Prototype development (IceCube </a:t>
            </a:r>
            <a:r>
              <a:rPr lang="en-US" dirty="0" smtClean="0"/>
              <a:t>integration</a:t>
            </a:r>
            <a:r>
              <a:rPr lang="en-US" dirty="0"/>
              <a:t>, mechanical and </a:t>
            </a:r>
            <a:r>
              <a:rPr lang="en-US" dirty="0" smtClean="0"/>
              <a:t>electronics development</a:t>
            </a:r>
            <a:r>
              <a:rPr lang="en-US" dirty="0"/>
              <a:t>, </a:t>
            </a:r>
            <a:r>
              <a:rPr lang="en-US" dirty="0" smtClean="0"/>
              <a:t>calibration</a:t>
            </a:r>
            <a:r>
              <a:rPr lang="en-US" dirty="0"/>
              <a:t>, …)</a:t>
            </a:r>
          </a:p>
          <a:p>
            <a:r>
              <a:rPr lang="en-US" b="1" dirty="0" smtClean="0"/>
              <a:t>UW Madison (Kael, Albrecht, John, et al.)</a:t>
            </a:r>
          </a:p>
          <a:p>
            <a:pPr lvl="1"/>
            <a:r>
              <a:rPr lang="en-US" dirty="0" smtClean="0"/>
              <a:t>South </a:t>
            </a:r>
            <a:r>
              <a:rPr lang="en-US" dirty="0"/>
              <a:t>Pole support (Mike D, John K. and many others)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720" y="911725"/>
            <a:ext cx="1438176" cy="1030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189" y="1549885"/>
            <a:ext cx="1953968" cy="400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017" y="2089689"/>
            <a:ext cx="2843879" cy="5659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189" y="911725"/>
            <a:ext cx="2123195" cy="4063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2672" y="2089689"/>
            <a:ext cx="1371993" cy="596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4012" y="3414695"/>
            <a:ext cx="2079309" cy="713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7718" y="2518333"/>
            <a:ext cx="2696282" cy="96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2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048" y="-7602"/>
            <a:ext cx="6237111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IceAct</a:t>
            </a:r>
            <a:r>
              <a:rPr lang="en-US" dirty="0" smtClean="0">
                <a:solidFill>
                  <a:srgbClr val="000000"/>
                </a:solidFill>
              </a:rPr>
              <a:t> 17/18 (hardware)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IMG_8629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66" b="89995" l="9996" r="89985">
                        <a14:foregroundMark x1="67014" y1="15543" x2="65077" y2="14337"/>
                        <a14:foregroundMark x1="32785" y1="16996" x2="36166" y2="14090"/>
                        <a14:foregroundMark x1="41977" y1="10225" x2="42635" y2="10471"/>
                        <a14:foregroundMark x1="52485" y1="10225" x2="53783" y2="10225"/>
                        <a14:foregroundMark x1="47478" y1="10471" x2="48611" y2="10225"/>
                        <a14:foregroundMark x1="57657" y1="9731" x2="59430" y2="9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168" y="1491592"/>
            <a:ext cx="5682004" cy="37880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8384"/>
            <a:ext cx="4474690" cy="154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069" y="968372"/>
            <a:ext cx="3496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61 pixel camera + DAQ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484" y="968372"/>
            <a:ext cx="5457333" cy="297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447" y="3943119"/>
            <a:ext cx="2165233" cy="216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258" y="4127633"/>
            <a:ext cx="730499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5"/>
          <p:cNvSpPr txBox="1">
            <a:spLocks/>
          </p:cNvSpPr>
          <p:nvPr/>
        </p:nvSpPr>
        <p:spPr bwMode="auto">
          <a:xfrm>
            <a:off x="61187" y="6428918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003707" y="1010737"/>
            <a:ext cx="133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Jan </a:t>
            </a:r>
            <a:r>
              <a:rPr lang="en-US" dirty="0" err="1">
                <a:solidFill>
                  <a:srgbClr val="000000"/>
                </a:solidFill>
              </a:rPr>
              <a:t>A</a:t>
            </a:r>
            <a:r>
              <a:rPr lang="en-US" dirty="0" err="1" smtClean="0">
                <a:solidFill>
                  <a:srgbClr val="000000"/>
                </a:solidFill>
              </a:rPr>
              <a:t>udehm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8508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8" y="13146"/>
            <a:ext cx="623711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Summary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140" y="773941"/>
            <a:ext cx="8507811" cy="487489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IceAct</a:t>
            </a:r>
            <a:r>
              <a:rPr lang="en-US" dirty="0" smtClean="0"/>
              <a:t> is a candidate technology for surface veto arrays</a:t>
            </a:r>
          </a:p>
          <a:p>
            <a:r>
              <a:rPr lang="en-US" dirty="0" err="1" smtClean="0"/>
              <a:t>IceAct</a:t>
            </a:r>
            <a:r>
              <a:rPr lang="en-US" dirty="0" smtClean="0"/>
              <a:t> might be used for composition studies in the knee region already with about 4-6 telescopes.</a:t>
            </a:r>
          </a:p>
          <a:p>
            <a:r>
              <a:rPr lang="en-US" dirty="0" smtClean="0"/>
              <a:t>The annual duty cycle seems to be ~20-25% to Veto CR with a threshold of ~20 TeV neutrino energy. A new </a:t>
            </a:r>
            <a:r>
              <a:rPr lang="en-US" dirty="0" err="1" smtClean="0"/>
              <a:t>skycam</a:t>
            </a:r>
            <a:r>
              <a:rPr lang="en-US" dirty="0" smtClean="0"/>
              <a:t> will measure this value to higher accuracy.</a:t>
            </a:r>
          </a:p>
          <a:p>
            <a:r>
              <a:rPr lang="en-US" dirty="0"/>
              <a:t>S</a:t>
            </a:r>
            <a:r>
              <a:rPr lang="en-US" dirty="0" smtClean="0"/>
              <a:t>o far we did not evaluate the potential for gamma-ray detection </a:t>
            </a:r>
          </a:p>
          <a:p>
            <a:r>
              <a:rPr lang="en-US" dirty="0" smtClean="0"/>
              <a:t>A first </a:t>
            </a:r>
            <a:r>
              <a:rPr lang="en-US" dirty="0" err="1" smtClean="0"/>
              <a:t>IceAct</a:t>
            </a:r>
            <a:r>
              <a:rPr lang="en-US" dirty="0" smtClean="0"/>
              <a:t> prototype was successfully taking data throughout the Polar winter.</a:t>
            </a:r>
          </a:p>
          <a:p>
            <a:r>
              <a:rPr lang="en-US" dirty="0" smtClean="0"/>
              <a:t>We are interested in more people to join the </a:t>
            </a:r>
            <a:r>
              <a:rPr lang="en-US" dirty="0" err="1" smtClean="0"/>
              <a:t>IceAct</a:t>
            </a:r>
            <a:r>
              <a:rPr lang="en-US" dirty="0" smtClean="0"/>
              <a:t> effort!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Dfg_logo_schriftzug_bla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" y="5748777"/>
            <a:ext cx="3221736" cy="411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479" y="5585157"/>
            <a:ext cx="1076932" cy="55569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0225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7586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867" y="1135623"/>
            <a:ext cx="8421181" cy="474632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South Pole </a:t>
            </a:r>
            <a:r>
              <a:rPr lang="en-US" dirty="0" err="1" smtClean="0"/>
              <a:t>skycam</a:t>
            </a:r>
            <a:r>
              <a:rPr lang="en-US" dirty="0" smtClean="0"/>
              <a:t> data analyses summary: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bservation between  </a:t>
            </a:r>
            <a:r>
              <a:rPr lang="de-DE" dirty="0"/>
              <a:t>16</a:t>
            </a:r>
            <a:r>
              <a:rPr lang="de-DE" baseline="30000" dirty="0"/>
              <a:t>th</a:t>
            </a:r>
            <a:r>
              <a:rPr lang="de-DE" dirty="0"/>
              <a:t>-March-2015 </a:t>
            </a:r>
            <a:r>
              <a:rPr lang="de-DE" dirty="0" err="1"/>
              <a:t>and</a:t>
            </a:r>
            <a:r>
              <a:rPr lang="de-DE" dirty="0"/>
              <a:t> 27</a:t>
            </a:r>
            <a:r>
              <a:rPr lang="de-DE" baseline="30000" dirty="0"/>
              <a:t>th</a:t>
            </a:r>
            <a:r>
              <a:rPr lang="de-DE" dirty="0"/>
              <a:t>-August-</a:t>
            </a:r>
            <a:r>
              <a:rPr lang="de-DE" dirty="0" smtClean="0"/>
              <a:t>2015</a:t>
            </a:r>
            <a:r>
              <a:rPr lang="en-US" dirty="0" smtClean="0"/>
              <a:t> (133 days)</a:t>
            </a:r>
          </a:p>
          <a:p>
            <a:pPr lvl="1"/>
            <a:r>
              <a:rPr lang="en-US" dirty="0" smtClean="0"/>
              <a:t>on average 40 stars (mag &gt;2.7) where continuously monitored to estimate the cloudiness (limited by the quality of the camera)</a:t>
            </a:r>
          </a:p>
          <a:p>
            <a:pPr lvl="1"/>
            <a:r>
              <a:rPr lang="en-US" dirty="0" smtClean="0"/>
              <a:t>~60% of the sky (57.4%) was clear. This corresponds to an annual duty cycle of 20-25%</a:t>
            </a:r>
            <a:br>
              <a:rPr lang="en-US" dirty="0" smtClean="0"/>
            </a:br>
            <a:r>
              <a:rPr lang="en-US" dirty="0" smtClean="0"/>
              <a:t>(This will increase with a better sky cam)</a:t>
            </a:r>
          </a:p>
          <a:p>
            <a:pPr lvl="1"/>
            <a:r>
              <a:rPr lang="en-GB" dirty="0" smtClean="0"/>
              <a:t>Very good weather is in 43% of the dark period</a:t>
            </a:r>
            <a:br>
              <a:rPr lang="en-GB" dirty="0" smtClean="0"/>
            </a:br>
            <a:r>
              <a:rPr lang="en-GB" dirty="0" smtClean="0"/>
              <a:t>(less than 30% clouds)</a:t>
            </a:r>
          </a:p>
          <a:p>
            <a:pPr lvl="1"/>
            <a:r>
              <a:rPr lang="en-GB" dirty="0" smtClean="0"/>
              <a:t>And acceptable weather (less than 60% clouds) is found in 73% of the time.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03705" y="66859"/>
            <a:ext cx="7267421" cy="1143000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000000"/>
                </a:solidFill>
              </a:rPr>
              <a:t>iACT</a:t>
            </a:r>
            <a:r>
              <a:rPr lang="en-US" sz="3200" dirty="0" smtClean="0">
                <a:solidFill>
                  <a:srgbClr val="000000"/>
                </a:solidFill>
              </a:rPr>
              <a:t> at South Pole Duty Cycle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0" y="24422"/>
            <a:ext cx="771053" cy="771053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 bwMode="auto">
          <a:xfrm>
            <a:off x="61187" y="6428918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758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048" y="-7602"/>
            <a:ext cx="6237111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IceAct</a:t>
            </a:r>
            <a:r>
              <a:rPr lang="en-US" dirty="0" smtClean="0">
                <a:solidFill>
                  <a:srgbClr val="000000"/>
                </a:solidFill>
              </a:rPr>
              <a:t> 17/18 (hardware)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784325"/>
            <a:ext cx="3119932" cy="16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681786"/>
            <a:ext cx="3119932" cy="169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4518025"/>
            <a:ext cx="3119932" cy="170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846" y="2464200"/>
            <a:ext cx="191452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566738"/>
            <a:ext cx="191452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0" name="Gruppieren 44"/>
          <p:cNvGrpSpPr>
            <a:grpSpLocks/>
          </p:cNvGrpSpPr>
          <p:nvPr/>
        </p:nvGrpSpPr>
        <p:grpSpPr bwMode="auto">
          <a:xfrm>
            <a:off x="5636419" y="320675"/>
            <a:ext cx="2160587" cy="2160588"/>
            <a:chOff x="6798959" y="129391"/>
            <a:chExt cx="2089898" cy="2089898"/>
          </a:xfrm>
        </p:grpSpPr>
        <p:pic>
          <p:nvPicPr>
            <p:cNvPr id="21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959" y="129391"/>
              <a:ext cx="2089898" cy="2089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2" name="Ellipse 46"/>
            <p:cNvSpPr/>
            <p:nvPr/>
          </p:nvSpPr>
          <p:spPr>
            <a:xfrm>
              <a:off x="7264233" y="594666"/>
              <a:ext cx="1134780" cy="1133243"/>
            </a:xfrm>
            <a:prstGeom prst="ellipse">
              <a:avLst/>
            </a:prstGeom>
            <a:noFill/>
            <a:ln cap="rnd" cmpd="sng">
              <a:solidFill>
                <a:schemeClr val="tx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23" name="Gruppieren 47"/>
          <p:cNvGrpSpPr>
            <a:grpSpLocks/>
          </p:cNvGrpSpPr>
          <p:nvPr/>
        </p:nvGrpSpPr>
        <p:grpSpPr bwMode="auto">
          <a:xfrm>
            <a:off x="5592547" y="2357438"/>
            <a:ext cx="2160587" cy="2160587"/>
            <a:chOff x="6859394" y="2241275"/>
            <a:chExt cx="2160240" cy="2160240"/>
          </a:xfrm>
        </p:grpSpPr>
        <p:pic>
          <p:nvPicPr>
            <p:cNvPr id="24" name="Picture 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394" y="2241275"/>
              <a:ext cx="2160240" cy="2160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5" name="Ellipse 49"/>
            <p:cNvSpPr/>
            <p:nvPr/>
          </p:nvSpPr>
          <p:spPr>
            <a:xfrm>
              <a:off x="7235571" y="2626975"/>
              <a:ext cx="1376142" cy="1374554"/>
            </a:xfrm>
            <a:prstGeom prst="ellipse">
              <a:avLst/>
            </a:prstGeom>
            <a:noFill/>
            <a:ln cap="rnd" cmpd="sng">
              <a:solidFill>
                <a:schemeClr val="tx1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818" y="3729573"/>
            <a:ext cx="3322637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5701" y="1141246"/>
            <a:ext cx="156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</a:rPr>
              <a:t>Eff</a:t>
            </a:r>
            <a:r>
              <a:rPr lang="en-US" sz="2800" dirty="0" smtClean="0">
                <a:solidFill>
                  <a:srgbClr val="000000"/>
                </a:solidFill>
              </a:rPr>
              <a:t>: 0.779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5701" y="3101184"/>
            <a:ext cx="1691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</a:rPr>
              <a:t>Eff</a:t>
            </a:r>
            <a:r>
              <a:rPr lang="en-US" sz="2800" dirty="0" smtClean="0">
                <a:solidFill>
                  <a:srgbClr val="000000"/>
                </a:solidFill>
              </a:rPr>
              <a:t>: 0.918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78623" y="4926632"/>
            <a:ext cx="156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</a:rPr>
              <a:t>Eff</a:t>
            </a:r>
            <a:r>
              <a:rPr lang="en-US" sz="2800" dirty="0" smtClean="0">
                <a:solidFill>
                  <a:srgbClr val="000000"/>
                </a:solidFill>
              </a:rPr>
              <a:t>: 0.845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9" name="Slide Number Placeholder 5"/>
          <p:cNvSpPr txBox="1">
            <a:spLocks/>
          </p:cNvSpPr>
          <p:nvPr/>
        </p:nvSpPr>
        <p:spPr bwMode="auto">
          <a:xfrm>
            <a:off x="61187" y="6428918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65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0312"/>
          <a:stretch/>
        </p:blipFill>
        <p:spPr>
          <a:xfrm>
            <a:off x="146398" y="2329306"/>
            <a:ext cx="4958365" cy="3557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8" y="-14022"/>
            <a:ext cx="6237111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Statistics @ 1PeV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198" y="927418"/>
            <a:ext cx="858482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125*125*pi m^2 </a:t>
            </a:r>
            <a:r>
              <a:rPr lang="en-US" sz="2400" dirty="0" smtClean="0">
                <a:solidFill>
                  <a:srgbClr val="000000"/>
                </a:solidFill>
              </a:rPr>
              <a:t>and </a:t>
            </a:r>
            <a:r>
              <a:rPr lang="en-US" sz="2400" dirty="0">
                <a:solidFill>
                  <a:srgbClr val="000000"/>
                </a:solidFill>
              </a:rPr>
              <a:t>0.03 </a:t>
            </a:r>
            <a:r>
              <a:rPr lang="en-US" sz="2400" dirty="0" err="1">
                <a:solidFill>
                  <a:srgbClr val="000000"/>
                </a:solidFill>
              </a:rPr>
              <a:t>sr</a:t>
            </a:r>
            <a:r>
              <a:rPr lang="en-US" sz="2400" dirty="0">
                <a:solidFill>
                  <a:srgbClr val="000000"/>
                </a:solidFill>
              </a:rPr>
              <a:t>  * 0.3 duty c</a:t>
            </a:r>
            <a:r>
              <a:rPr lang="en-US" sz="2400" dirty="0" smtClean="0">
                <a:solidFill>
                  <a:srgbClr val="000000"/>
                </a:solidFill>
              </a:rPr>
              <a:t>ycle </a:t>
            </a:r>
            <a:r>
              <a:rPr lang="en-US" sz="2400" dirty="0">
                <a:solidFill>
                  <a:srgbClr val="000000"/>
                </a:solidFill>
              </a:rPr>
              <a:t>* 1 CR/m2</a:t>
            </a:r>
            <a:r>
              <a:rPr lang="en-US" sz="2400" dirty="0" smtClean="0">
                <a:solidFill>
                  <a:srgbClr val="000000"/>
                </a:solidFill>
              </a:rPr>
              <a:t>/year/</a:t>
            </a:r>
            <a:r>
              <a:rPr lang="en-US" sz="2400" dirty="0" err="1">
                <a:solidFill>
                  <a:srgbClr val="000000"/>
                </a:solidFill>
              </a:rPr>
              <a:t>sr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(at </a:t>
            </a:r>
            <a:r>
              <a:rPr lang="en-US" sz="2400" dirty="0" err="1">
                <a:solidFill>
                  <a:srgbClr val="000000"/>
                </a:solidFill>
              </a:rPr>
              <a:t>PeV</a:t>
            </a:r>
            <a:r>
              <a:rPr lang="en-US" sz="2400" dirty="0">
                <a:solidFill>
                  <a:srgbClr val="000000"/>
                </a:solidFill>
              </a:rPr>
              <a:t>) * 3 (6 </a:t>
            </a:r>
            <a:r>
              <a:rPr lang="en-US" sz="2400" dirty="0" smtClean="0">
                <a:solidFill>
                  <a:srgbClr val="000000"/>
                </a:solidFill>
              </a:rPr>
              <a:t>Telescopes in one direction each) </a:t>
            </a:r>
            <a:r>
              <a:rPr lang="en-US" sz="2400" dirty="0">
                <a:solidFill>
                  <a:srgbClr val="000000"/>
                </a:solidFill>
              </a:rPr>
              <a:t>= 1350 events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>
                <a:solidFill>
                  <a:srgbClr val="000000"/>
                </a:solidFill>
              </a:rPr>
              <a:t>W</a:t>
            </a:r>
            <a:r>
              <a:rPr lang="en-US" sz="2400" dirty="0" smtClean="0">
                <a:solidFill>
                  <a:srgbClr val="000000"/>
                </a:solidFill>
              </a:rPr>
              <a:t>ithout stereo requirement up to ~3800.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062458" y="2571178"/>
            <a:ext cx="2807803" cy="268948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52000"/>
                </a:schemeClr>
              </a:gs>
              <a:gs pos="80000">
                <a:schemeClr val="accent1">
                  <a:shade val="93000"/>
                  <a:satMod val="130000"/>
                  <a:alpha val="52000"/>
                </a:schemeClr>
              </a:gs>
              <a:gs pos="100000">
                <a:schemeClr val="accent1">
                  <a:shade val="94000"/>
                  <a:satMod val="135000"/>
                  <a:alpha val="52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CleanIceActatPo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0" y="3451177"/>
            <a:ext cx="642516" cy="662060"/>
          </a:xfrm>
          <a:prstGeom prst="rect">
            <a:avLst/>
          </a:prstGeom>
        </p:spPr>
      </p:pic>
      <p:pic>
        <p:nvPicPr>
          <p:cNvPr id="7" name="Picture 6" descr="CleanIceActatPo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845" y="3431021"/>
            <a:ext cx="642516" cy="662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525" y="3502365"/>
            <a:ext cx="3607475" cy="26875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6710" y="3378167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250m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>
            <a:stCxn id="6" idx="3"/>
            <a:endCxn id="7" idx="1"/>
          </p:cNvCxnSpPr>
          <p:nvPr/>
        </p:nvCxnSpPr>
        <p:spPr>
          <a:xfrm flipV="1">
            <a:off x="1415886" y="3762051"/>
            <a:ext cx="2112959" cy="201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04763" y="2326312"/>
            <a:ext cx="2295923" cy="24879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104763" y="5090565"/>
            <a:ext cx="2151980" cy="7963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>
            <a:spLocks noChangeAspect="1"/>
          </p:cNvSpPr>
          <p:nvPr/>
        </p:nvSpPr>
        <p:spPr>
          <a:xfrm>
            <a:off x="-583340" y="2238091"/>
            <a:ext cx="3344929" cy="3203971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0000"/>
                </a:schemeClr>
              </a:gs>
              <a:gs pos="80000">
                <a:schemeClr val="accent1">
                  <a:shade val="93000"/>
                  <a:satMod val="130000"/>
                  <a:alpha val="40000"/>
                </a:schemeClr>
              </a:gs>
              <a:gs pos="100000">
                <a:schemeClr val="accent1">
                  <a:shade val="94000"/>
                  <a:satMod val="135000"/>
                  <a:alpha val="4000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2137322" y="2228526"/>
            <a:ext cx="3344929" cy="3203971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0000"/>
                </a:schemeClr>
              </a:gs>
              <a:gs pos="80000">
                <a:schemeClr val="accent1">
                  <a:shade val="93000"/>
                  <a:satMod val="130000"/>
                  <a:alpha val="40000"/>
                </a:schemeClr>
              </a:gs>
              <a:gs pos="100000">
                <a:schemeClr val="accent1">
                  <a:shade val="94000"/>
                  <a:satMod val="135000"/>
                  <a:alpha val="4000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3870261" y="3747499"/>
            <a:ext cx="16119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267328" y="3392719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150m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22253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3828"/>
            <a:ext cx="8531412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Precise CR Composition measurements 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in the knee region with </a:t>
            </a:r>
            <a:r>
              <a:rPr lang="en-US" sz="2800" dirty="0" err="1" smtClean="0">
                <a:solidFill>
                  <a:srgbClr val="000000"/>
                </a:solidFill>
              </a:rPr>
              <a:t>IceTop</a:t>
            </a:r>
            <a:r>
              <a:rPr lang="en-US" sz="2800" dirty="0" smtClean="0">
                <a:solidFill>
                  <a:srgbClr val="000000"/>
                </a:solidFill>
              </a:rPr>
              <a:t> and </a:t>
            </a:r>
            <a:r>
              <a:rPr lang="en-US" sz="2800" dirty="0" err="1" smtClean="0">
                <a:solidFill>
                  <a:srgbClr val="000000"/>
                </a:solidFill>
              </a:rPr>
              <a:t>IceAct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315" y="4470405"/>
            <a:ext cx="8686800" cy="294191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Energy reconstruction comes mainly from </a:t>
            </a:r>
            <a:r>
              <a:rPr lang="en-US" sz="2400" dirty="0" err="1" smtClean="0"/>
              <a:t>IceTop</a:t>
            </a:r>
            <a:endParaRPr lang="en-US" sz="2400" dirty="0" smtClean="0"/>
          </a:p>
          <a:p>
            <a:r>
              <a:rPr lang="en-US" sz="2400" dirty="0" smtClean="0"/>
              <a:t>Directional reconstruction comes from </a:t>
            </a:r>
            <a:r>
              <a:rPr lang="en-US" sz="2400" dirty="0" err="1" smtClean="0"/>
              <a:t>IceTop</a:t>
            </a:r>
            <a:endParaRPr lang="en-US" sz="2400" dirty="0" smtClean="0"/>
          </a:p>
          <a:p>
            <a:r>
              <a:rPr lang="en-US" sz="2400" dirty="0" smtClean="0"/>
              <a:t>high of x-Max comes from </a:t>
            </a:r>
            <a:r>
              <a:rPr lang="en-US" sz="2400" dirty="0" err="1" smtClean="0"/>
              <a:t>IceAct</a:t>
            </a:r>
            <a:r>
              <a:rPr lang="en-US" sz="2400" dirty="0" smtClean="0"/>
              <a:t> telescope array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95" t="6165" r="7185"/>
          <a:stretch/>
        </p:blipFill>
        <p:spPr>
          <a:xfrm>
            <a:off x="74706" y="1035118"/>
            <a:ext cx="4503810" cy="3178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8255"/>
          <a:stretch/>
        </p:blipFill>
        <p:spPr>
          <a:xfrm>
            <a:off x="4477767" y="1029173"/>
            <a:ext cx="4696115" cy="319918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146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4" b="147"/>
          <a:stretch/>
        </p:blipFill>
        <p:spPr>
          <a:xfrm>
            <a:off x="457200" y="901700"/>
            <a:ext cx="7700299" cy="4979051"/>
          </a:xfrm>
        </p:spPr>
      </p:pic>
      <p:sp>
        <p:nvSpPr>
          <p:cNvPr id="13" name="Rectangle 12"/>
          <p:cNvSpPr/>
          <p:nvPr/>
        </p:nvSpPr>
        <p:spPr>
          <a:xfrm>
            <a:off x="5390833" y="3092739"/>
            <a:ext cx="2508567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0638"/>
            <a:ext cx="7176909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IceCube-Gen2 in gamma rays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29441" y="1053518"/>
            <a:ext cx="20106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Markus Ackermann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modified by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Jan Auffenberg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22775" y="2984500"/>
            <a:ext cx="0" cy="14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3109" y="5817251"/>
            <a:ext cx="751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Improving the energy threshold down to 30 TeV might bring us into the game!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90833" y="2012480"/>
            <a:ext cx="2869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rgbClr val="000000"/>
                </a:solidFill>
              </a:rPr>
              <a:t>IceCube-Gen2 (10y, </a:t>
            </a:r>
            <a:r>
              <a:rPr lang="en-AU" dirty="0" err="1" smtClean="0">
                <a:solidFill>
                  <a:srgbClr val="000000"/>
                </a:solidFill>
              </a:rPr>
              <a:t>δ</a:t>
            </a:r>
            <a:r>
              <a:rPr lang="en-AU" dirty="0" smtClean="0">
                <a:solidFill>
                  <a:srgbClr val="000000"/>
                </a:solidFill>
              </a:rPr>
              <a:t> = -30</a:t>
            </a:r>
            <a:r>
              <a:rPr lang="en-AU" b="1" dirty="0" smtClean="0">
                <a:solidFill>
                  <a:srgbClr val="000000"/>
                </a:solidFill>
              </a:rPr>
              <a:t>°</a:t>
            </a:r>
            <a:r>
              <a:rPr lang="en-AU" dirty="0" smtClean="0">
                <a:solidFill>
                  <a:srgbClr val="000000"/>
                </a:solidFill>
              </a:rPr>
              <a:t>)</a:t>
            </a:r>
            <a:br>
              <a:rPr lang="en-AU" dirty="0" smtClean="0">
                <a:solidFill>
                  <a:srgbClr val="000000"/>
                </a:solidFill>
              </a:rPr>
            </a:br>
            <a:r>
              <a:rPr lang="en-AU" dirty="0" smtClean="0">
                <a:solidFill>
                  <a:srgbClr val="000000"/>
                </a:solidFill>
              </a:rPr>
              <a:t>Without </a:t>
            </a:r>
            <a:r>
              <a:rPr lang="en-AU" dirty="0" err="1" smtClean="0">
                <a:solidFill>
                  <a:srgbClr val="000000"/>
                </a:solidFill>
              </a:rPr>
              <a:t>IceAct</a:t>
            </a:r>
            <a:endParaRPr lang="en-AU" dirty="0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7665540" y="1053518"/>
            <a:ext cx="1" cy="4280482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533901" y="2978439"/>
            <a:ext cx="108887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30" b="45495" l="57328" r="92960"/>
                    </a14:imgEffect>
                    <a14:imgEffect>
                      <a14:artisticPhotocopy/>
                    </a14:imgEffect>
                  </a14:imgLayer>
                </a14:imgProps>
              </a:ext>
            </a:extLst>
          </a:blip>
          <a:srcRect t="944" r="27267" b="147"/>
          <a:stretch/>
        </p:blipFill>
        <p:spPr>
          <a:xfrm>
            <a:off x="-482599" y="1043277"/>
            <a:ext cx="5600700" cy="4979051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 flipV="1">
            <a:off x="5057942" y="3080039"/>
            <a:ext cx="923758" cy="133062"/>
          </a:xfrm>
          <a:prstGeom prst="line">
            <a:avLst/>
          </a:prstGeom>
          <a:ln w="38100" cmpd="sng">
            <a:solidFill>
              <a:schemeClr val="tx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4368800" y="2749839"/>
            <a:ext cx="1054101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416300" y="1257300"/>
            <a:ext cx="1432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With </a:t>
            </a:r>
            <a:r>
              <a:rPr lang="en-US" dirty="0" err="1" smtClean="0">
                <a:solidFill>
                  <a:schemeClr val="tx1">
                    <a:lumMod val="65000"/>
                  </a:schemeClr>
                </a:solidFill>
              </a:rPr>
              <a:t>IceAct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 ?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H="1">
            <a:off x="4279900" y="2521239"/>
            <a:ext cx="1003302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9175289">
            <a:off x="686132" y="3076681"/>
            <a:ext cx="6973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00"/>
                </a:solidFill>
              </a:rPr>
              <a:t>Needs careful investigation</a:t>
            </a:r>
            <a:endParaRPr lang="en-US" sz="48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463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4837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8" y="-201552"/>
            <a:ext cx="623711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Famous/</a:t>
            </a:r>
            <a:r>
              <a:rPr lang="en-US" dirty="0" err="1" smtClean="0">
                <a:solidFill>
                  <a:srgbClr val="000000"/>
                </a:solidFill>
              </a:rPr>
              <a:t>IceAct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63744" y="416863"/>
            <a:ext cx="6781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Small Imaging </a:t>
            </a: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ir Cherenkov Telescopes with wide field of view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68" y="976157"/>
            <a:ext cx="336695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Florescence Air-Shower Detection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for the </a:t>
            </a:r>
            <a:r>
              <a:rPr lang="en-US" b="1" dirty="0" smtClean="0">
                <a:solidFill>
                  <a:srgbClr val="000000"/>
                </a:solidFill>
              </a:rPr>
              <a:t>Pierre Auger Observatory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Hybrid EAS detection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Composition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measurements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16742" y="984258"/>
            <a:ext cx="390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Cherenkov light Telescope for </a:t>
            </a:r>
            <a:r>
              <a:rPr lang="en-US" b="1" dirty="0" smtClean="0">
                <a:solidFill>
                  <a:srgbClr val="000000"/>
                </a:solidFill>
              </a:rPr>
              <a:t>IceCube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8571" y="1530155"/>
            <a:ext cx="2774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Air shower Veto for astrophysical neutrino </a:t>
            </a:r>
            <a:r>
              <a:rPr lang="en-US" dirty="0" smtClean="0">
                <a:solidFill>
                  <a:srgbClr val="000000"/>
                </a:solidFill>
              </a:rPr>
              <a:t>detection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Hybrid detector component for composition studies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89740" y="4851299"/>
            <a:ext cx="29841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Small telescope for </a:t>
            </a:r>
            <a:r>
              <a:rPr lang="en-US" b="1" dirty="0" smtClean="0">
                <a:solidFill>
                  <a:srgbClr val="000000"/>
                </a:solidFill>
              </a:rPr>
              <a:t>education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air shower physics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air-Cherenkov  detectors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6468" y="4796118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Cherenkov light Telescopes for </a:t>
            </a:r>
            <a:r>
              <a:rPr lang="en-US" b="1" dirty="0" smtClean="0">
                <a:solidFill>
                  <a:srgbClr val="000000"/>
                </a:solidFill>
              </a:rPr>
              <a:t>HAWC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0701" y="5193269"/>
            <a:ext cx="3454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improving gamma ray detection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energy resolution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background separation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	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705" y="986272"/>
            <a:ext cx="3705412" cy="18525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54705" y="984258"/>
            <a:ext cx="3869765" cy="23924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92588" y="4836358"/>
            <a:ext cx="3331882" cy="124515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705" y="4731771"/>
            <a:ext cx="4064001" cy="14538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IceActSche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53" y="2126577"/>
            <a:ext cx="3470466" cy="268829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rgbClr val="000000"/>
            </a:solidFill>
          </a:ln>
        </p:spPr>
      </p:pic>
      <p:sp>
        <p:nvSpPr>
          <p:cNvPr id="3" name="Oval 2"/>
          <p:cNvSpPr/>
          <p:nvPr/>
        </p:nvSpPr>
        <p:spPr>
          <a:xfrm>
            <a:off x="-537882" y="4228353"/>
            <a:ext cx="5199529" cy="235865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20070246">
            <a:off x="160201" y="5123687"/>
            <a:ext cx="3575643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More on applications for HAWC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1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>
          <a:xfrm>
            <a:off x="-387136" y="60168"/>
            <a:ext cx="8229600" cy="114300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latin typeface="Calibri" charset="0"/>
              </a:rPr>
              <a:t>The </a:t>
            </a:r>
            <a:r>
              <a:rPr lang="en-US" sz="3600" dirty="0">
                <a:latin typeface="Calibri" charset="0"/>
              </a:rPr>
              <a:t>future </a:t>
            </a:r>
            <a:r>
              <a:rPr lang="en-US" sz="3600" dirty="0" smtClean="0">
                <a:latin typeface="Calibri" charset="0"/>
              </a:rPr>
              <a:t>extension: </a:t>
            </a:r>
            <a:r>
              <a:rPr lang="en-US" sz="3600" dirty="0">
                <a:latin typeface="Calibri" charset="0"/>
              </a:rPr>
              <a:t>IceVeto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175" y="1784006"/>
            <a:ext cx="7507013" cy="37566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31083" y="941559"/>
            <a:ext cx="9214493" cy="523220"/>
          </a:xfrm>
          <a:prstGeom prst="rect">
            <a:avLst/>
          </a:prstGeom>
          <a:solidFill>
            <a:srgbClr val="00549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need more high energy tracks e.g. from the southern sky!</a:t>
            </a:r>
            <a:endParaRPr lang="en-US" sz="2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5273" y="2915771"/>
            <a:ext cx="3893127" cy="1674779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9318" y="1433352"/>
            <a:ext cx="480786" cy="743858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92825" y="2179931"/>
            <a:ext cx="1031184" cy="896258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45226" y="2332331"/>
            <a:ext cx="124934" cy="823685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23790" y="2767758"/>
            <a:ext cx="328385" cy="388258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12997" y="2179931"/>
            <a:ext cx="79828" cy="896258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72084" y="2860289"/>
            <a:ext cx="152402" cy="295727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109683" y="2724216"/>
            <a:ext cx="0" cy="388258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9333" y="5528444"/>
            <a:ext cx="8852604" cy="707886"/>
          </a:xfrm>
          <a:prstGeom prst="rect">
            <a:avLst/>
          </a:prstGeom>
          <a:solidFill>
            <a:srgbClr val="00549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Open the southern sky for </a:t>
            </a:r>
            <a:r>
              <a:rPr lang="en-US" sz="2000" b="1" dirty="0" smtClean="0">
                <a:latin typeface="+mn-lt"/>
                <a:ea typeface="+mn-ea"/>
                <a:cs typeface="+mn-cs"/>
              </a:rPr>
              <a:t>E </a:t>
            </a:r>
            <a:r>
              <a:rPr lang="en-US" sz="2000" b="1" dirty="0">
                <a:latin typeface="+mn-lt"/>
                <a:ea typeface="+mn-ea"/>
                <a:cs typeface="+mn-cs"/>
              </a:rPr>
              <a:t>&lt; 100 TeV Neutrino induced muon tracks </a:t>
            </a:r>
            <a:r>
              <a:rPr lang="en-US" sz="2000" b="1" dirty="0" smtClean="0">
                <a:latin typeface="+mn-lt"/>
                <a:ea typeface="+mn-ea"/>
                <a:cs typeface="+mn-cs"/>
              </a:rPr>
              <a:t>by vetoing signals with </a:t>
            </a:r>
            <a:r>
              <a:rPr lang="en-US" sz="2000" b="1" dirty="0">
                <a:latin typeface="+mn-lt"/>
                <a:ea typeface="+mn-ea"/>
                <a:cs typeface="+mn-cs"/>
              </a:rPr>
              <a:t>coincident air </a:t>
            </a:r>
            <a:r>
              <a:rPr lang="en-US" sz="2000" b="1" dirty="0" smtClean="0">
                <a:latin typeface="+mn-lt"/>
                <a:ea typeface="+mn-ea"/>
                <a:cs typeface="+mn-cs"/>
              </a:rPr>
              <a:t>showers </a:t>
            </a:r>
            <a:endParaRPr lang="en-US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24" name="Slide Number Placeholder 5"/>
          <p:cNvSpPr txBox="1">
            <a:spLocks/>
          </p:cNvSpPr>
          <p:nvPr/>
        </p:nvSpPr>
        <p:spPr bwMode="auto">
          <a:xfrm>
            <a:off x="61187" y="6428918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2215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8" y="8814"/>
            <a:ext cx="623711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Another Event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130" r="29270" b="13647"/>
          <a:stretch/>
        </p:blipFill>
        <p:spPr>
          <a:xfrm>
            <a:off x="0" y="807880"/>
            <a:ext cx="3691561" cy="5483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819" y="5902615"/>
            <a:ext cx="489407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s-IS" dirty="0" smtClean="0"/>
              <a:t>IceAct: 6168</a:t>
            </a:r>
            <a:r>
              <a:rPr lang="is-IS" dirty="0"/>
              <a:t>		</a:t>
            </a:r>
            <a:r>
              <a:rPr lang="is-IS" dirty="0" smtClean="0"/>
              <a:t>Run: 128252</a:t>
            </a:r>
            <a:r>
              <a:rPr lang="is-IS" dirty="0"/>
              <a:t>		</a:t>
            </a:r>
            <a:r>
              <a:rPr lang="is-IS" dirty="0" smtClean="0"/>
              <a:t>ID: 286064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33" y="1004238"/>
            <a:ext cx="2390756" cy="1643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55" y="2683448"/>
            <a:ext cx="2390756" cy="1643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033" y="4371397"/>
            <a:ext cx="2390756" cy="1643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121" y="2683448"/>
            <a:ext cx="2390756" cy="16436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0499" y="1004238"/>
            <a:ext cx="2390756" cy="1643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7270" y="2683448"/>
            <a:ext cx="2390756" cy="1643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9134" y="4377332"/>
            <a:ext cx="2382122" cy="1637709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/>
        </p:nvSpPr>
        <p:spPr bwMode="auto">
          <a:xfrm>
            <a:off x="61187" y="6428918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7447" y="2533519"/>
            <a:ext cx="5346553" cy="36757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582" y="0"/>
            <a:ext cx="6727015" cy="46248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42405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278" t="37820" r="14757" b="10359"/>
          <a:stretch/>
        </p:blipFill>
        <p:spPr>
          <a:xfrm>
            <a:off x="0" y="834292"/>
            <a:ext cx="5712754" cy="3168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7152" y="-49114"/>
            <a:ext cx="747224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Time calibration </a:t>
            </a:r>
            <a:r>
              <a:rPr lang="en-US" dirty="0" err="1" smtClean="0">
                <a:solidFill>
                  <a:srgbClr val="000000"/>
                </a:solidFill>
              </a:rPr>
              <a:t>IceAct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IceTop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87" y="4006322"/>
            <a:ext cx="76338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The pattern of the two fixed rate  DRS4 boards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has to be found in the random coincidence data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with IceCube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9405" y="5883500"/>
            <a:ext cx="484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For more information see talk by Maurice </a:t>
            </a:r>
            <a:r>
              <a:rPr lang="en-US" dirty="0" err="1" smtClean="0">
                <a:solidFill>
                  <a:srgbClr val="000000"/>
                </a:solidFill>
              </a:rPr>
              <a:t>Günder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1689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278" t="37820" r="14757" b="10359"/>
          <a:stretch/>
        </p:blipFill>
        <p:spPr>
          <a:xfrm>
            <a:off x="0" y="834292"/>
            <a:ext cx="5712754" cy="3168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621" t="14910" r="14349" b="11087"/>
          <a:stretch/>
        </p:blipFill>
        <p:spPr>
          <a:xfrm>
            <a:off x="3833219" y="2291187"/>
            <a:ext cx="5309896" cy="39224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7152" y="-49114"/>
            <a:ext cx="747224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Time calibration </a:t>
            </a:r>
            <a:r>
              <a:rPr lang="en-US" dirty="0" err="1" smtClean="0">
                <a:solidFill>
                  <a:srgbClr val="000000"/>
                </a:solidFill>
              </a:rPr>
              <a:t>IceAct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IceTop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61187" y="6428918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3837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278" t="37820" r="14757" b="10359"/>
          <a:stretch/>
        </p:blipFill>
        <p:spPr>
          <a:xfrm>
            <a:off x="0" y="834292"/>
            <a:ext cx="5712754" cy="3168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621" t="14910" r="14349" b="11087"/>
          <a:stretch/>
        </p:blipFill>
        <p:spPr>
          <a:xfrm>
            <a:off x="3833219" y="2291187"/>
            <a:ext cx="5309896" cy="3922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705" t="30548" b="12176"/>
          <a:stretch/>
        </p:blipFill>
        <p:spPr>
          <a:xfrm>
            <a:off x="621998" y="1842912"/>
            <a:ext cx="8073751" cy="39224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7152" y="-49114"/>
            <a:ext cx="747224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Time calibration </a:t>
            </a:r>
            <a:r>
              <a:rPr lang="en-US" dirty="0" err="1" smtClean="0">
                <a:solidFill>
                  <a:srgbClr val="000000"/>
                </a:solidFill>
              </a:rPr>
              <a:t>IceAct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IceTop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61187" y="6428918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59898" y="2016866"/>
            <a:ext cx="93351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Physics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Triggers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55714" y="3053942"/>
            <a:ext cx="933519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Triggers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Board 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67926" y="4048516"/>
            <a:ext cx="933519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Triggers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Board 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869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902" y="13146"/>
            <a:ext cx="7634109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</a:rPr>
              <a:t>Weather conditions for the ACT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61187" y="6428918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 dirty="0"/>
          </a:p>
        </p:txBody>
      </p:sp>
      <p:grpSp>
        <p:nvGrpSpPr>
          <p:cNvPr id="7" name="Group 6"/>
          <p:cNvGrpSpPr/>
          <p:nvPr/>
        </p:nvGrpSpPr>
        <p:grpSpPr>
          <a:xfrm>
            <a:off x="455053" y="859196"/>
            <a:ext cx="7986994" cy="5267222"/>
            <a:chOff x="0" y="-435946"/>
            <a:chExt cx="9144000" cy="6374628"/>
          </a:xfrm>
        </p:grpSpPr>
        <p:pic>
          <p:nvPicPr>
            <p:cNvPr id="9" name="Picture 8" descr="IceCube_IceACT_Coinc_7_20-27.pdf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2" t="9375" r="10221" b="19475"/>
            <a:stretch/>
          </p:blipFill>
          <p:spPr>
            <a:xfrm>
              <a:off x="1005087" y="-435946"/>
              <a:ext cx="7163524" cy="2654924"/>
            </a:xfrm>
            <a:prstGeom prst="rect">
              <a:avLst/>
            </a:prstGeom>
          </p:spPr>
        </p:pic>
        <p:pic>
          <p:nvPicPr>
            <p:cNvPr id="8" name="Picture 7" descr="MPLNET South_Pole 2016-07-20...2016-07-27.210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71752"/>
              <a:ext cx="9144000" cy="376693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816935" y="5806894"/>
            <a:ext cx="64029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mplnet.gsfc.nasa.gov</a:t>
            </a:r>
            <a:r>
              <a:rPr lang="en-US" sz="1600" dirty="0"/>
              <a:t>/</a:t>
            </a:r>
            <a:r>
              <a:rPr lang="en-US" sz="1600" dirty="0" err="1"/>
              <a:t>data?s</a:t>
            </a:r>
            <a:r>
              <a:rPr lang="en-US" sz="1600" dirty="0"/>
              <a:t>=</a:t>
            </a:r>
            <a:r>
              <a:rPr lang="en-US" sz="1600" dirty="0" err="1"/>
              <a:t>South_Pole&amp;v</a:t>
            </a:r>
            <a:r>
              <a:rPr lang="en-US" sz="1600" dirty="0"/>
              <a:t>=V3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1606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98674" y="861039"/>
            <a:ext cx="7855439" cy="4630342"/>
            <a:chOff x="1005087" y="-576075"/>
            <a:chExt cx="7163524" cy="4040362"/>
          </a:xfrm>
        </p:grpSpPr>
        <p:pic>
          <p:nvPicPr>
            <p:cNvPr id="8" name="Picture 7" descr="IceCube_IceACT_Coinc_7_20-27.pdf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2" t="9375" r="10221" b="19475"/>
            <a:stretch/>
          </p:blipFill>
          <p:spPr>
            <a:xfrm>
              <a:off x="1005087" y="-576075"/>
              <a:ext cx="7163524" cy="2654924"/>
            </a:xfrm>
            <a:prstGeom prst="rect">
              <a:avLst/>
            </a:prstGeom>
          </p:spPr>
        </p:pic>
        <p:pic>
          <p:nvPicPr>
            <p:cNvPr id="9" name="Picture 8" descr="MPLNET South_Pole 2016-07-20...2016-07-27.2105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5" t="68677" r="10667" b="20357"/>
            <a:stretch/>
          </p:blipFill>
          <p:spPr>
            <a:xfrm>
              <a:off x="1007170" y="557980"/>
              <a:ext cx="7161441" cy="2906307"/>
            </a:xfrm>
            <a:prstGeom prst="rect">
              <a:avLst/>
            </a:prstGeom>
          </p:spPr>
        </p:pic>
      </p:grpSp>
      <p:cxnSp>
        <p:nvCxnSpPr>
          <p:cNvPr id="13" name="Straight Connector 12"/>
          <p:cNvCxnSpPr/>
          <p:nvPr/>
        </p:nvCxnSpPr>
        <p:spPr>
          <a:xfrm flipH="1">
            <a:off x="485605" y="4600840"/>
            <a:ext cx="21306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98056" y="4190748"/>
            <a:ext cx="20290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5605" y="5086410"/>
            <a:ext cx="20290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6053" y="4387008"/>
            <a:ext cx="4769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3.0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8500" y="3966550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3.1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049" y="4876840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2.9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4320" y="5204985"/>
            <a:ext cx="47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-24902" y="13146"/>
            <a:ext cx="7634109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</a:rPr>
              <a:t>Weather conditions for the ACT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49347" y="5636578"/>
            <a:ext cx="3616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It is going to be interesting!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 bwMode="auto">
          <a:xfrm>
            <a:off x="61187" y="6428918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04476" y="3292020"/>
            <a:ext cx="20290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04476" y="2503674"/>
            <a:ext cx="20290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6742" y="3074232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3.3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0120" y="2302538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3.5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630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Connector 61"/>
          <p:cNvCxnSpPr/>
          <p:nvPr/>
        </p:nvCxnSpPr>
        <p:spPr>
          <a:xfrm flipV="1">
            <a:off x="8621719" y="4767862"/>
            <a:ext cx="675700" cy="2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6184017" y="4832685"/>
            <a:ext cx="8098" cy="5085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7" y="1904043"/>
            <a:ext cx="2701999" cy="1795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809" y="1477777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 Pixel Camera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3742" y="1792812"/>
            <a:ext cx="1073647" cy="20183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DRS4 Board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59743" y="2380100"/>
            <a:ext cx="1139113" cy="942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NUC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1487" y="904218"/>
            <a:ext cx="4557516" cy="5630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Power Supply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>
            <a:endCxn id="9" idx="0"/>
          </p:cNvCxnSpPr>
          <p:nvPr/>
        </p:nvCxnSpPr>
        <p:spPr>
          <a:xfrm>
            <a:off x="5929300" y="1467262"/>
            <a:ext cx="0" cy="912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684381" y="4080607"/>
            <a:ext cx="967739" cy="119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94140" y="2584878"/>
            <a:ext cx="8314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09003" y="1261501"/>
            <a:ext cx="8314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047729" y="2227018"/>
            <a:ext cx="2749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33473" y="3379146"/>
            <a:ext cx="2749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39352" y="2802003"/>
            <a:ext cx="2749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751183" y="3670868"/>
            <a:ext cx="571504" cy="2533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394220" y="2884854"/>
            <a:ext cx="965523" cy="12077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397389" y="2574083"/>
            <a:ext cx="962354" cy="107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58933" y="2316155"/>
            <a:ext cx="10021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USB (Signal)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8384715">
            <a:off x="4532284" y="3009175"/>
            <a:ext cx="10021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USB (Signal)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5400000">
            <a:off x="5660967" y="1723763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Ethernet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17705" y="2879137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Ethernet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21428" y="2299026"/>
            <a:ext cx="863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110 DC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04878" y="958030"/>
            <a:ext cx="863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110 DC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92552" y="5285984"/>
            <a:ext cx="1542943" cy="9202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IT </a:t>
            </a:r>
            <a:r>
              <a:rPr lang="en-US" dirty="0" err="1" smtClean="0">
                <a:solidFill>
                  <a:schemeClr val="bg1"/>
                </a:solidFill>
              </a:rPr>
              <a:t>filterbank</a:t>
            </a:r>
            <a:r>
              <a:rPr lang="en-US" dirty="0" smtClean="0">
                <a:solidFill>
                  <a:schemeClr val="bg1"/>
                </a:solidFill>
              </a:rPr>
              <a:t> 22 + ithub08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0651" y="3857269"/>
            <a:ext cx="12218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SensL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err="1" smtClean="0">
                <a:solidFill>
                  <a:schemeClr val="bg1"/>
                </a:solidFill>
              </a:rPr>
              <a:t>SiPMs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39" name="Straight Connector 38"/>
          <p:cNvCxnSpPr>
            <a:endCxn id="41" idx="0"/>
          </p:cNvCxnSpPr>
          <p:nvPr/>
        </p:nvCxnSpPr>
        <p:spPr>
          <a:xfrm flipH="1">
            <a:off x="8052825" y="5173101"/>
            <a:ext cx="4654" cy="44913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7195373" y="5622236"/>
            <a:ext cx="1714904" cy="5567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SPADE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179" name="Oval 7178"/>
          <p:cNvSpPr/>
          <p:nvPr/>
        </p:nvSpPr>
        <p:spPr bwMode="auto">
          <a:xfrm>
            <a:off x="5561573" y="3672008"/>
            <a:ext cx="1229906" cy="1215941"/>
          </a:xfrm>
          <a:prstGeom prst="ellipse">
            <a:avLst/>
          </a:prstGeom>
          <a:solidFill>
            <a:srgbClr val="96BFC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DOM mainboard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6498856" y="3126045"/>
            <a:ext cx="1539996" cy="57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7267381" y="4266998"/>
            <a:ext cx="1542943" cy="9202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IceCube</a:t>
            </a:r>
            <a:r>
              <a:rPr lang="en-US" dirty="0" smtClean="0">
                <a:solidFill>
                  <a:schemeClr val="bg1"/>
                </a:solidFill>
              </a:rPr>
              <a:t> network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76497" y="3830977"/>
            <a:ext cx="514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Coax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 rot="5400000">
            <a:off x="6066803" y="4956162"/>
            <a:ext cx="5469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Serial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4415237" y="3539119"/>
            <a:ext cx="272704" cy="16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397389" y="4221944"/>
            <a:ext cx="290552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684381" y="3526805"/>
            <a:ext cx="0" cy="69513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51" idx="0"/>
          </p:cNvCxnSpPr>
          <p:nvPr/>
        </p:nvCxnSpPr>
        <p:spPr>
          <a:xfrm flipH="1" flipV="1">
            <a:off x="8038852" y="3122568"/>
            <a:ext cx="1" cy="11444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7" name="TextBox 7176"/>
          <p:cNvSpPr txBox="1"/>
          <p:nvPr/>
        </p:nvSpPr>
        <p:spPr>
          <a:xfrm>
            <a:off x="4354238" y="4233778"/>
            <a:ext cx="7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Trigger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IN/OUT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312896" y="4025060"/>
            <a:ext cx="1073647" cy="20183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DRS4 Board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3056106" y="4443007"/>
            <a:ext cx="2749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041850" y="5595135"/>
            <a:ext cx="2749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047729" y="5017992"/>
            <a:ext cx="2749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2750128" y="3917871"/>
            <a:ext cx="571504" cy="2533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254520" y="-31892"/>
            <a:ext cx="7176909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Prototype at the South Pole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3517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" y="101918"/>
            <a:ext cx="7471549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Small ACT for harsh environments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333" t="13033" r="29981" b="23406"/>
          <a:stretch/>
        </p:blipFill>
        <p:spPr>
          <a:xfrm>
            <a:off x="6043418" y="2218872"/>
            <a:ext cx="2976880" cy="3487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89766" l="6401" r="99396">
                        <a14:foregroundMark x1="89976" y1="41520" x2="89976" y2="41520"/>
                        <a14:foregroundMark x1="93237" y1="36988" x2="93237" y2="36988"/>
                        <a14:foregroundMark x1="18237" y1="39035" x2="18237" y2="39035"/>
                        <a14:foregroundMark x1="19928" y1="24561" x2="15097" y2="59211"/>
                        <a14:foregroundMark x1="94565" y1="32749" x2="83696" y2="61842"/>
                        <a14:foregroundMark x1="9058" y1="58918" x2="19686" y2="63596"/>
                        <a14:foregroundMark x1="20169" y1="57895" x2="20169" y2="62865"/>
                        <a14:foregroundMark x1="19928" y1="53070" x2="22101" y2="54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20631">
            <a:off x="7365919" y="2527465"/>
            <a:ext cx="186375" cy="153962"/>
          </a:xfrm>
          <a:prstGeom prst="rect">
            <a:avLst/>
          </a:prstGeom>
        </p:spPr>
      </p:pic>
      <p:pic>
        <p:nvPicPr>
          <p:cNvPr id="7" name="Picture 6" descr="iceact_eve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00" y="2198552"/>
            <a:ext cx="1621898" cy="16218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66885" y="3762730"/>
            <a:ext cx="1193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IceAct</a:t>
            </a: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smtClean="0"/>
              <a:t>IceCube</a:t>
            </a:r>
          </a:p>
          <a:p>
            <a:r>
              <a:rPr lang="en-US" dirty="0" smtClean="0"/>
              <a:t>South Pole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988" y="894773"/>
            <a:ext cx="2784629" cy="19734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12433" y="2585441"/>
            <a:ext cx="2505727" cy="646331"/>
          </a:xfrm>
          <a:prstGeom prst="rect">
            <a:avLst/>
          </a:prstGeom>
          <a:solidFill>
            <a:srgbClr val="1B1B1B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At South Pole since 2015</a:t>
            </a:r>
            <a:br>
              <a:rPr lang="en-US" dirty="0" smtClean="0"/>
            </a:br>
            <a:r>
              <a:rPr lang="en-US" dirty="0" smtClean="0"/>
              <a:t>One more in 2017!</a:t>
            </a:r>
            <a:endParaRPr lang="en-US" dirty="0"/>
          </a:p>
        </p:txBody>
      </p:sp>
      <p:pic>
        <p:nvPicPr>
          <p:cNvPr id="12" name="Picture 11" descr="IceActDraw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4" y="894773"/>
            <a:ext cx="2550885" cy="19734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022" y="2620268"/>
            <a:ext cx="589731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Learning from IceCube, FACT and CTA: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Very efficient CR detection (veto) to open the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southern sky for high energy neutrino detection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with IceCube.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Third detector component for IceCube and </a:t>
            </a:r>
            <a:r>
              <a:rPr lang="en-US" dirty="0" err="1" smtClean="0">
                <a:solidFill>
                  <a:srgbClr val="000000"/>
                </a:solidFill>
              </a:rPr>
              <a:t>IceTop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to precisely measure the composition of CR above 2 </a:t>
            </a:r>
            <a:r>
              <a:rPr lang="en-US" dirty="0" err="1" smtClean="0">
                <a:solidFill>
                  <a:srgbClr val="000000"/>
                </a:solidFill>
              </a:rPr>
              <a:t>PeV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Possible second component for HAWC improving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the Energy reconstruction (1 will tested in Mexico in May).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Applications for CTA are under investigation.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75" y="5482591"/>
            <a:ext cx="6086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First time that </a:t>
            </a:r>
            <a:r>
              <a:rPr lang="en-US" b="1" dirty="0" err="1" smtClean="0">
                <a:solidFill>
                  <a:srgbClr val="000000"/>
                </a:solidFill>
              </a:rPr>
              <a:t>SiPM</a:t>
            </a:r>
            <a:r>
              <a:rPr lang="en-US" b="1" dirty="0" err="1">
                <a:solidFill>
                  <a:srgbClr val="000000"/>
                </a:solidFill>
              </a:rPr>
              <a:t>s</a:t>
            </a:r>
            <a:r>
              <a:rPr lang="en-US" b="1" dirty="0" smtClean="0">
                <a:solidFill>
                  <a:srgbClr val="000000"/>
                </a:solidFill>
              </a:rPr>
              <a:t> are taking stable data at the South Pole!</a:t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Trailblazer in Germany: Aachen, Bochum, Dortmund, Essen 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99513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03705" y="66859"/>
            <a:ext cx="7267421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0000"/>
                </a:solidFill>
              </a:rPr>
              <a:t>I</a:t>
            </a:r>
            <a:r>
              <a:rPr lang="en-US" sz="3200" dirty="0" smtClean="0">
                <a:solidFill>
                  <a:srgbClr val="000000"/>
                </a:solidFill>
              </a:rPr>
              <a:t>ACT at South Pole Duty Cycle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2" name="output_dVs6Ka.gif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4419" y="883998"/>
            <a:ext cx="6180417" cy="4120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6979"/>
            <a:ext cx="3689375" cy="2459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3297"/>
            <a:ext cx="3689375" cy="24595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64267"/>
            <a:ext cx="100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Nice Day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83998"/>
            <a:ext cx="123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Cloudy Day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52490" y="896209"/>
            <a:ext cx="1782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Recorded Aurora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0" y="24422"/>
            <a:ext cx="771053" cy="771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956" y="4165688"/>
            <a:ext cx="3139880" cy="20932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4589" y="5201884"/>
            <a:ext cx="1702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Aurora has no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strong influence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823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8" y="-201552"/>
            <a:ext cx="623711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Famous/</a:t>
            </a:r>
            <a:r>
              <a:rPr lang="en-US" dirty="0" err="1" smtClean="0">
                <a:solidFill>
                  <a:srgbClr val="000000"/>
                </a:solidFill>
              </a:rPr>
              <a:t>IceAct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63744" y="416863"/>
            <a:ext cx="6781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Small Imaging </a:t>
            </a: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ir Cherenkov Telescopes with wide field of view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68" y="976157"/>
            <a:ext cx="336695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Florescence Air-Shower Detection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for the </a:t>
            </a:r>
            <a:r>
              <a:rPr lang="en-US" b="1" dirty="0" smtClean="0">
                <a:solidFill>
                  <a:srgbClr val="000000"/>
                </a:solidFill>
              </a:rPr>
              <a:t>Pierre Auger Observatory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Hybrid EAS detection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Composition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measurements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16742" y="984258"/>
            <a:ext cx="390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Cherenkov light Telescope for </a:t>
            </a:r>
            <a:r>
              <a:rPr lang="en-US" b="1" dirty="0" smtClean="0">
                <a:solidFill>
                  <a:srgbClr val="000000"/>
                </a:solidFill>
              </a:rPr>
              <a:t>IceCube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8571" y="1530155"/>
            <a:ext cx="2774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Air shower Veto for astrophysical neutrino </a:t>
            </a:r>
            <a:r>
              <a:rPr lang="en-US" dirty="0" smtClean="0">
                <a:solidFill>
                  <a:srgbClr val="000000"/>
                </a:solidFill>
              </a:rPr>
              <a:t>detection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Hybrid detector component for composition studies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89740" y="4851299"/>
            <a:ext cx="29841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Small telescope for </a:t>
            </a:r>
            <a:r>
              <a:rPr lang="en-US" b="1" dirty="0" smtClean="0">
                <a:solidFill>
                  <a:srgbClr val="000000"/>
                </a:solidFill>
              </a:rPr>
              <a:t>education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air shower physics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air-Cherenkov  detectors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6468" y="4796118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Cherenkov light Telescopes for </a:t>
            </a:r>
            <a:r>
              <a:rPr lang="en-US" b="1" dirty="0" smtClean="0">
                <a:solidFill>
                  <a:srgbClr val="000000"/>
                </a:solidFill>
              </a:rPr>
              <a:t>HAWC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0701" y="5193269"/>
            <a:ext cx="3454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improving gamma ray detection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energy resolution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background separation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	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705" y="986272"/>
            <a:ext cx="3705412" cy="18525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54705" y="984258"/>
            <a:ext cx="3869765" cy="23924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92588" y="4836358"/>
            <a:ext cx="3331882" cy="124515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705" y="4731771"/>
            <a:ext cx="4064001" cy="14538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IceActSche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53" y="2126577"/>
            <a:ext cx="3470466" cy="268829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rgbClr val="000000"/>
            </a:solidFill>
          </a:ln>
        </p:spPr>
      </p:pic>
      <p:sp>
        <p:nvSpPr>
          <p:cNvPr id="3" name="Oval 2"/>
          <p:cNvSpPr/>
          <p:nvPr/>
        </p:nvSpPr>
        <p:spPr>
          <a:xfrm>
            <a:off x="2239431" y="1767456"/>
            <a:ext cx="4487457" cy="321850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19632116">
            <a:off x="3300141" y="3022765"/>
            <a:ext cx="2406703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 bit about the 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telescope technology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6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54" y="65464"/>
            <a:ext cx="7469756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</a:rPr>
              <a:t>Cloud monitoring is about to improve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12" y="3625297"/>
            <a:ext cx="2806700" cy="2476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354" y="4659583"/>
            <a:ext cx="6215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https://</a:t>
            </a:r>
            <a:r>
              <a:rPr lang="en-US" sz="2400" dirty="0" err="1">
                <a:solidFill>
                  <a:srgbClr val="000000"/>
                </a:solidFill>
              </a:rPr>
              <a:t>www.sbig.com</a:t>
            </a:r>
            <a:r>
              <a:rPr lang="en-US" sz="2400" dirty="0">
                <a:solidFill>
                  <a:srgbClr val="000000"/>
                </a:solidFill>
              </a:rPr>
              <a:t>/products</a:t>
            </a:r>
            <a:r>
              <a:rPr lang="en-US" sz="2400" dirty="0" smtClean="0">
                <a:solidFill>
                  <a:srgbClr val="000000"/>
                </a:solidFill>
              </a:rPr>
              <a:t>/cameras</a:t>
            </a:r>
            <a:r>
              <a:rPr lang="en-US" sz="2400" dirty="0">
                <a:solidFill>
                  <a:srgbClr val="000000"/>
                </a:solidFill>
              </a:rPr>
              <a:t>/specialty</a:t>
            </a:r>
            <a:r>
              <a:rPr lang="en-US" sz="2400" dirty="0" smtClean="0">
                <a:solidFill>
                  <a:srgbClr val="000000"/>
                </a:solidFill>
              </a:rPr>
              <a:t>/the</a:t>
            </a:r>
            <a:r>
              <a:rPr lang="en-US" sz="2400" dirty="0">
                <a:solidFill>
                  <a:srgbClr val="000000"/>
                </a:solidFill>
              </a:rPr>
              <a:t>-allsky-340-camera/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54" y="930087"/>
            <a:ext cx="4930588" cy="36979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48110" y="956011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sensor: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Kodak </a:t>
            </a:r>
            <a:r>
              <a:rPr lang="en-US" sz="2400" dirty="0">
                <a:solidFill>
                  <a:srgbClr val="000000"/>
                </a:solidFill>
              </a:rPr>
              <a:t>KAI-340 </a:t>
            </a:r>
            <a:r>
              <a:rPr lang="en-US" sz="2400" dirty="0" smtClean="0">
                <a:solidFill>
                  <a:srgbClr val="000000"/>
                </a:solidFill>
              </a:rPr>
              <a:t>CCD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(640 </a:t>
            </a:r>
            <a:r>
              <a:rPr lang="en-US" sz="2400" dirty="0">
                <a:solidFill>
                  <a:srgbClr val="000000"/>
                </a:solidFill>
              </a:rPr>
              <a:t>x 480 </a:t>
            </a:r>
            <a:r>
              <a:rPr lang="en-US" sz="2400" dirty="0" smtClean="0">
                <a:solidFill>
                  <a:srgbClr val="000000"/>
                </a:solidFill>
              </a:rPr>
              <a:t>pixels)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Lens:</a:t>
            </a:r>
          </a:p>
          <a:p>
            <a:r>
              <a:rPr lang="en-US" sz="2400" dirty="0" err="1">
                <a:solidFill>
                  <a:srgbClr val="000000"/>
                </a:solidFill>
              </a:rPr>
              <a:t>Fujinon's</a:t>
            </a:r>
            <a:r>
              <a:rPr lang="en-US" sz="2400" dirty="0">
                <a:solidFill>
                  <a:srgbClr val="000000"/>
                </a:solidFill>
              </a:rPr>
              <a:t> FE185C046HA-</a:t>
            </a:r>
            <a:r>
              <a:rPr lang="en-US" sz="2400" dirty="0" smtClean="0">
                <a:solidFill>
                  <a:srgbClr val="000000"/>
                </a:solidFill>
              </a:rPr>
              <a:t>1,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1.4 </a:t>
            </a:r>
            <a:r>
              <a:rPr lang="en-US" sz="2400" dirty="0">
                <a:solidFill>
                  <a:srgbClr val="000000"/>
                </a:solidFill>
              </a:rPr>
              <a:t>mm focal length, F/1.4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583765" y="5640155"/>
            <a:ext cx="3273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Installed this Season!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075" y1="45240" x2="62800" y2="50178"/>
                        <a14:foregroundMark x1="51925" y1="60498" x2="49950" y2="58585"/>
                        <a14:backgroundMark x1="43725" y1="50623" x2="43725" y2="50623"/>
                        <a14:backgroundMark x1="50875" y1="48354" x2="50875" y2="48354"/>
                        <a14:backgroundMark x1="43625" y1="58407" x2="43625" y2="58407"/>
                        <a14:backgroundMark x1="50400" y1="50311" x2="43325" y2="59520"/>
                        <a14:backgroundMark x1="42050" y1="36032" x2="56125" y2="39012"/>
                        <a14:backgroundMark x1="56850" y1="42260" x2="67350" y2="42393"/>
                        <a14:backgroundMark x1="67100" y1="51157" x2="64250" y2="51157"/>
                        <a14:backgroundMark x1="43800" y1="68772" x2="46625" y2="69039"/>
                        <a14:backgroundMark x1="50700" y1="60587" x2="52575" y2="62189"/>
                      </a14:backgroundRemoval>
                    </a14:imgEffect>
                  </a14:imgLayer>
                </a14:imgProps>
              </a:ext>
            </a:extLst>
          </a:blip>
          <a:srcRect l="44694" t="40351" r="33351" b="15096"/>
          <a:stretch/>
        </p:blipFill>
        <p:spPr>
          <a:xfrm>
            <a:off x="3147861" y="2880047"/>
            <a:ext cx="1709682" cy="19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62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8" y="-201552"/>
            <a:ext cx="6237111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Famous/</a:t>
            </a:r>
            <a:r>
              <a:rPr lang="en-US" dirty="0" err="1" smtClean="0">
                <a:solidFill>
                  <a:srgbClr val="000000"/>
                </a:solidFill>
              </a:rPr>
              <a:t>IceAct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63744" y="416863"/>
            <a:ext cx="6781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Small Imaging </a:t>
            </a: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ir Cherenkov Telescopes with wide field of view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68" y="976157"/>
            <a:ext cx="336695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Florescence Air-Shower Detection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for the </a:t>
            </a:r>
            <a:r>
              <a:rPr lang="en-US" b="1" dirty="0" smtClean="0">
                <a:solidFill>
                  <a:srgbClr val="000000"/>
                </a:solidFill>
              </a:rPr>
              <a:t>Pierre Auger Observatory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Hybrid EAS detection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Composition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measurements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16742" y="984258"/>
            <a:ext cx="390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Cherenkov light Telescope for </a:t>
            </a:r>
            <a:r>
              <a:rPr lang="en-US" b="1" dirty="0" smtClean="0">
                <a:solidFill>
                  <a:srgbClr val="000000"/>
                </a:solidFill>
              </a:rPr>
              <a:t>IceCube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8571" y="1530155"/>
            <a:ext cx="2774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Air shower Veto for astrophysical neutrino </a:t>
            </a:r>
            <a:r>
              <a:rPr lang="en-US" dirty="0" smtClean="0">
                <a:solidFill>
                  <a:srgbClr val="000000"/>
                </a:solidFill>
              </a:rPr>
              <a:t>detection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Hybrid detector component for composition studies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89740" y="4851299"/>
            <a:ext cx="29841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Small telescope for </a:t>
            </a:r>
            <a:r>
              <a:rPr lang="en-US" b="1" dirty="0" smtClean="0">
                <a:solidFill>
                  <a:srgbClr val="000000"/>
                </a:solidFill>
              </a:rPr>
              <a:t>education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air shower physics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air-Cherenkov  detectors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6468" y="4796118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Cherenkov light Telescopes for </a:t>
            </a:r>
            <a:r>
              <a:rPr lang="en-US" b="1" dirty="0" smtClean="0">
                <a:solidFill>
                  <a:srgbClr val="000000"/>
                </a:solidFill>
              </a:rPr>
              <a:t>HAWC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0701" y="5193269"/>
            <a:ext cx="3454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improving gamma ray detection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energy resolution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background separation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	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705" y="986272"/>
            <a:ext cx="3705412" cy="18525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54705" y="984258"/>
            <a:ext cx="3869765" cy="23924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92588" y="4836358"/>
            <a:ext cx="3331882" cy="124515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705" y="4731771"/>
            <a:ext cx="4064001" cy="14538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IceActSche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53" y="2126577"/>
            <a:ext cx="3470466" cy="268829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rgbClr val="000000"/>
            </a:solidFill>
          </a:ln>
        </p:spPr>
      </p:pic>
      <p:sp>
        <p:nvSpPr>
          <p:cNvPr id="17" name="TextBox 16"/>
          <p:cNvSpPr txBox="1"/>
          <p:nvPr/>
        </p:nvSpPr>
        <p:spPr>
          <a:xfrm rot="1489782">
            <a:off x="3974832" y="2570250"/>
            <a:ext cx="412928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About IceCube applications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029844" y="383682"/>
            <a:ext cx="5711801" cy="359067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2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08" y="-26304"/>
            <a:ext cx="7774561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</a:rPr>
              <a:t>IceCube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smtClean="0">
                <a:solidFill>
                  <a:srgbClr val="000000"/>
                </a:solidFill>
              </a:rPr>
              <a:t>Extensions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06" y="819393"/>
            <a:ext cx="6772130" cy="3388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8" y="2178465"/>
            <a:ext cx="3893127" cy="1674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630" r="94835">
                        <a14:foregroundMark x1="47818" y1="21861" x2="47818" y2="21861"/>
                        <a14:foregroundMark x1="72752" y1="17489" x2="72752" y2="17489"/>
                        <a14:foregroundMark x1="75868" y1="16816" x2="75868" y2="16816"/>
                        <a14:foregroundMark x1="76492" y1="16592" x2="76492" y2="16592"/>
                        <a14:foregroundMark x1="80677" y1="13901" x2="80677" y2="13901"/>
                        <a14:foregroundMark x1="81923" y1="13677" x2="81923" y2="13677"/>
                        <a14:foregroundMark x1="82992" y1="13677" x2="82992" y2="13677"/>
                        <a14:foregroundMark x1="83793" y1="13453" x2="79430" y2="14238"/>
                        <a14:backgroundMark x1="22351" y1="27466" x2="22351" y2="2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1173" y="2612047"/>
            <a:ext cx="4479521" cy="35580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38162" y="4552520"/>
            <a:ext cx="615424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IceCube-Gen2 plans:</a:t>
            </a:r>
            <a:br>
              <a:rPr lang="en-US" sz="2400" dirty="0" smtClean="0">
                <a:solidFill>
                  <a:srgbClr val="000000"/>
                </a:solidFill>
              </a:rPr>
            </a:br>
            <a:endParaRPr lang="en-US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low Energy extension “Phase1” in the core of Deep Core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to increase energy and directional resolution at low energies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Extensions to increase sensitivity at high neutrino energies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5377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84" y="-163321"/>
            <a:ext cx="7242722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</a:rPr>
              <a:t>Veto CRs to measure astrophysical neutrinos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3795" y="767938"/>
            <a:ext cx="9058312" cy="6247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Requirements for a </a:t>
            </a:r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urface veto:</a:t>
            </a: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extremely good detection efficiency for CR</a:t>
            </a:r>
          </a:p>
          <a:p>
            <a:r>
              <a:rPr lang="en-US" sz="2400" dirty="0">
                <a:solidFill>
                  <a:srgbClr val="000000"/>
                </a:solidFill>
              </a:rPr>
              <a:t>	</a:t>
            </a:r>
            <a:r>
              <a:rPr lang="en-US" sz="2400" dirty="0" smtClean="0">
                <a:solidFill>
                  <a:srgbClr val="000000"/>
                </a:solidFill>
              </a:rPr>
              <a:t>-high duty cycle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	</a:t>
            </a:r>
            <a:r>
              <a:rPr lang="en-US" sz="2400" dirty="0" smtClean="0">
                <a:solidFill>
                  <a:srgbClr val="000000"/>
                </a:solidFill>
              </a:rPr>
              <a:t>-low energy threshold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O</a:t>
            </a:r>
            <a:r>
              <a:rPr lang="en-US" sz="2400" b="1" dirty="0" smtClean="0">
                <a:solidFill>
                  <a:srgbClr val="000000"/>
                </a:solidFill>
              </a:rPr>
              <a:t>ne solution: </a:t>
            </a:r>
            <a:r>
              <a:rPr lang="en-US" sz="2400" dirty="0" smtClean="0">
                <a:solidFill>
                  <a:srgbClr val="000000"/>
                </a:solidFill>
              </a:rPr>
              <a:t>many surface stations to detect particles on the surface.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requires a high instrumentation density to reach sufficient detection efficiency at high energies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This idea: </a:t>
            </a:r>
            <a:r>
              <a:rPr lang="en-US" sz="2400" dirty="0" smtClean="0">
                <a:solidFill>
                  <a:srgbClr val="000000"/>
                </a:solidFill>
              </a:rPr>
              <a:t>take atmosphere as active volume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and measure the air-Cherenkov light of the air shower.</a:t>
            </a: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L</a:t>
            </a:r>
            <a:r>
              <a:rPr lang="en-US" sz="2400" dirty="0" smtClean="0">
                <a:solidFill>
                  <a:srgbClr val="000000"/>
                </a:solidFill>
              </a:rPr>
              <a:t>ower duty cycle but low energy threshold. 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(see ICRC2015 </a:t>
            </a:r>
            <a:r>
              <a:rPr lang="is-IS" sz="2000" dirty="0">
                <a:solidFill>
                  <a:srgbClr val="000000"/>
                </a:solidFill>
              </a:rPr>
              <a:t>PoS(ICRC2015)</a:t>
            </a:r>
            <a:r>
              <a:rPr lang="is-IS" sz="2000" dirty="0" smtClean="0">
                <a:solidFill>
                  <a:srgbClr val="000000"/>
                </a:solidFill>
              </a:rPr>
              <a:t>1156, PoS</a:t>
            </a:r>
            <a:r>
              <a:rPr lang="is-IS" sz="2000" dirty="0">
                <a:solidFill>
                  <a:srgbClr val="000000"/>
                </a:solidFill>
              </a:rPr>
              <a:t>(ICRC2015)</a:t>
            </a:r>
            <a:r>
              <a:rPr lang="is-IS" sz="2000" dirty="0" smtClean="0">
                <a:solidFill>
                  <a:srgbClr val="000000"/>
                </a:solidFill>
              </a:rPr>
              <a:t>568, </a:t>
            </a:r>
            <a:br>
              <a:rPr lang="is-IS" sz="2000" dirty="0" smtClean="0">
                <a:solidFill>
                  <a:srgbClr val="000000"/>
                </a:solidFill>
              </a:rPr>
            </a:br>
            <a:r>
              <a:rPr lang="is-IS" sz="2000" dirty="0" smtClean="0">
                <a:solidFill>
                  <a:srgbClr val="000000"/>
                </a:solidFill>
              </a:rPr>
              <a:t>PoS</a:t>
            </a:r>
            <a:r>
              <a:rPr lang="is-IS" sz="2000" dirty="0">
                <a:solidFill>
                  <a:srgbClr val="000000"/>
                </a:solidFill>
              </a:rPr>
              <a:t>(ICRC2015)</a:t>
            </a:r>
            <a:r>
              <a:rPr lang="is-IS" sz="2000" dirty="0" smtClean="0">
                <a:solidFill>
                  <a:srgbClr val="000000"/>
                </a:solidFill>
              </a:rPr>
              <a:t>649, PoS</a:t>
            </a:r>
            <a:r>
              <a:rPr lang="is-IS" sz="2000" dirty="0">
                <a:solidFill>
                  <a:srgbClr val="000000"/>
                </a:solidFill>
              </a:rPr>
              <a:t>(ICRC2015)605, and PoS(ICRC2015)</a:t>
            </a:r>
            <a:r>
              <a:rPr lang="is-IS" sz="2000" dirty="0" smtClean="0">
                <a:solidFill>
                  <a:srgbClr val="000000"/>
                </a:solidFill>
              </a:rPr>
              <a:t>1047)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5" descr="he_042114_wTopExtension0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747" y="568566"/>
            <a:ext cx="3757233" cy="23081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16423" y="5855840"/>
            <a:ext cx="4484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Of course the systems </a:t>
            </a:r>
            <a:r>
              <a:rPr lang="en-US" sz="2000" b="1" dirty="0" smtClean="0">
                <a:solidFill>
                  <a:schemeClr val="bg1"/>
                </a:solidFill>
              </a:rPr>
              <a:t>can </a:t>
            </a:r>
            <a:r>
              <a:rPr lang="en-US" sz="2000" b="1" dirty="0" smtClean="0">
                <a:solidFill>
                  <a:schemeClr val="bg1"/>
                </a:solidFill>
              </a:rPr>
              <a:t>be combined!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40" b="82609" l="63585" r="96078">
                        <a14:foregroundMark x1="80672" y1="41107" x2="80672" y2="41107"/>
                        <a14:foregroundMark x1="74650" y1="41107" x2="74650" y2="41107"/>
                        <a14:foregroundMark x1="73950" y1="69565" x2="73950" y2="69565"/>
                        <a14:foregroundMark x1="77591" y1="68182" x2="77591" y2="68182"/>
                        <a14:foregroundMark x1="66387" y1="71542" x2="66387" y2="71542"/>
                        <a14:foregroundMark x1="75770" y1="73518" x2="75770" y2="73518"/>
                        <a14:foregroundMark x1="76050" y1="59289" x2="76050" y2="59289"/>
                        <a14:foregroundMark x1="78291" y1="59486" x2="78291" y2="59486"/>
                        <a14:foregroundMark x1="69748" y1="58300" x2="69748" y2="58300"/>
                        <a14:backgroundMark x1="87675" y1="53557" x2="87675" y2="53557"/>
                        <a14:backgroundMark x1="88796" y1="61462" x2="88796" y2="61462"/>
                        <a14:backgroundMark x1="88515" y1="62648" x2="88515" y2="62648"/>
                        <a14:backgroundMark x1="87955" y1="51383" x2="87955" y2="51383"/>
                        <a14:backgroundMark x1="64146" y1="68182" x2="64146" y2="6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714" t="33435" b="15599"/>
          <a:stretch/>
        </p:blipFill>
        <p:spPr>
          <a:xfrm>
            <a:off x="7033263" y="3474620"/>
            <a:ext cx="2307458" cy="22352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9166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8" y="2159989"/>
            <a:ext cx="7319051" cy="4113308"/>
          </a:xfrm>
          <a:prstGeom prst="rect">
            <a:avLst/>
          </a:prstGeom>
        </p:spPr>
      </p:pic>
      <p:pic>
        <p:nvPicPr>
          <p:cNvPr id="11" name="Picture 10" descr="output_0tWGbq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76" y="799195"/>
            <a:ext cx="4657215" cy="34910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43779" y="3844821"/>
            <a:ext cx="111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April 27th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54" y="65464"/>
            <a:ext cx="7469756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</a:rPr>
              <a:t>Cloud monitoring is about to improve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D5147F-2A27-584D-9EDA-AD2D73F2FF37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065036" y="2282425"/>
            <a:ext cx="204526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037988" y="3415057"/>
            <a:ext cx="5188791" cy="4551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86419" y="5459424"/>
            <a:ext cx="2117662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IceAct</a:t>
            </a:r>
            <a:r>
              <a:rPr lang="en-US" dirty="0" smtClean="0"/>
              <a:t> demonstrator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592877" y="5063117"/>
            <a:ext cx="472159" cy="396307"/>
          </a:xfrm>
          <a:prstGeom prst="straightConnector1">
            <a:avLst/>
          </a:prstGeom>
          <a:ln w="571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409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31100</TotalTime>
  <Words>1574</Words>
  <Application>Microsoft Macintosh PowerPoint</Application>
  <PresentationFormat>On-screen Show (4:3)</PresentationFormat>
  <Paragraphs>465</Paragraphs>
  <Slides>50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Default Theme</vt:lpstr>
      <vt:lpstr>Compact imaging air Cherenkov telescopes as an additional component for large astroparticle detectors like IceCube and HAWC  by Jan Auffenberg, Thomas Bretz, Christopher Wiebusch, et al</vt:lpstr>
      <vt:lpstr>IceAct/FAMOUS Mechanical Concept</vt:lpstr>
      <vt:lpstr>Famous/IceAct</vt:lpstr>
      <vt:lpstr>Famous/IceAct</vt:lpstr>
      <vt:lpstr>Famous/IceAct</vt:lpstr>
      <vt:lpstr>Famous/IceAct</vt:lpstr>
      <vt:lpstr>IceCube Extensions</vt:lpstr>
      <vt:lpstr>Veto CRs to measure astrophysical neutrinos</vt:lpstr>
      <vt:lpstr>Cloud monitoring is about to improve</vt:lpstr>
      <vt:lpstr>IACT at South Pole Duty Cycle</vt:lpstr>
      <vt:lpstr>A first glance in coincident data</vt:lpstr>
      <vt:lpstr>A first glance in coincident data</vt:lpstr>
      <vt:lpstr>Another Event</vt:lpstr>
      <vt:lpstr>Another Event</vt:lpstr>
      <vt:lpstr>Motivation for IceAct Veto</vt:lpstr>
      <vt:lpstr>First simulation studies</vt:lpstr>
      <vt:lpstr>PowerPoint Presentation</vt:lpstr>
      <vt:lpstr>Projection relative to the average Photon Height</vt:lpstr>
      <vt:lpstr>Photon projection on Shower Axis</vt:lpstr>
      <vt:lpstr>Proton/Iron 2 PeV primary energy</vt:lpstr>
      <vt:lpstr>Particle separation Power</vt:lpstr>
      <vt:lpstr>Particle separation Power</vt:lpstr>
      <vt:lpstr>Applications for HAWC</vt:lpstr>
      <vt:lpstr>PowerPoint Presentation</vt:lpstr>
      <vt:lpstr>Applications for HAWC</vt:lpstr>
      <vt:lpstr>Possible Applications for HAWC</vt:lpstr>
      <vt:lpstr>IceAct/Famous is a candidate component for IceCube extensions.  - As a surface veto component  - For CR composition measurements Prototype continuously running at South Pole.   - First coincident data with IceCube was shown   This year a fully equipped 61 pixel telescope will be deployed at the South Pole!  - can be used for IceTop calibration studies  IceAct/FAMOUS has the potential to improve the energy resolution of HAWC.  - Will be tested soon!  - Other applications like background separation might also be  possible. </vt:lpstr>
      <vt:lpstr>Thank you!</vt:lpstr>
      <vt:lpstr>PowerPoint Presentation</vt:lpstr>
      <vt:lpstr>IceAct 16/17 (hardware)</vt:lpstr>
      <vt:lpstr>Structure of the IceAct project</vt:lpstr>
      <vt:lpstr>IceAct 17/18 (hardware)</vt:lpstr>
      <vt:lpstr>Summary</vt:lpstr>
      <vt:lpstr>PowerPoint Presentation</vt:lpstr>
      <vt:lpstr>iACT at South Pole Duty Cycle</vt:lpstr>
      <vt:lpstr>IceAct 17/18 (hardware)</vt:lpstr>
      <vt:lpstr>Statistics @ 1PeV</vt:lpstr>
      <vt:lpstr>Precise CR Composition measurements  in the knee region with IceTop and IceAct</vt:lpstr>
      <vt:lpstr>IceCube-Gen2 in gamma rays</vt:lpstr>
      <vt:lpstr>The future extension: IceVeto</vt:lpstr>
      <vt:lpstr>Another Event</vt:lpstr>
      <vt:lpstr>Time calibration IceAct/IceTop</vt:lpstr>
      <vt:lpstr>Time calibration IceAct/IceTop</vt:lpstr>
      <vt:lpstr>Time calibration IceAct/IceTop</vt:lpstr>
      <vt:lpstr>Weather conditions for the ACT</vt:lpstr>
      <vt:lpstr>Weather conditions for the ACT</vt:lpstr>
      <vt:lpstr>Prototype at the South Pole</vt:lpstr>
      <vt:lpstr>Small ACT for harsh environments</vt:lpstr>
      <vt:lpstr>PowerPoint Presentation</vt:lpstr>
      <vt:lpstr>Cloud monitoring is about to improve</vt:lpstr>
    </vt:vector>
  </TitlesOfParts>
  <Company>IceCube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Auffenberg</dc:creator>
  <cp:lastModifiedBy>Jan Auffenberg</cp:lastModifiedBy>
  <cp:revision>248</cp:revision>
  <dcterms:created xsi:type="dcterms:W3CDTF">2016-09-21T10:58:46Z</dcterms:created>
  <dcterms:modified xsi:type="dcterms:W3CDTF">2017-05-09T18:59:56Z</dcterms:modified>
</cp:coreProperties>
</file>