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tif" ContentType="image/ti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0" r:id="rId1"/>
  </p:sldMasterIdLst>
  <p:notesMasterIdLst>
    <p:notesMasterId r:id="rId32"/>
  </p:notesMasterIdLst>
  <p:sldIdLst>
    <p:sldId id="347" r:id="rId2"/>
    <p:sldId id="461" r:id="rId3"/>
    <p:sldId id="507" r:id="rId4"/>
    <p:sldId id="462" r:id="rId5"/>
    <p:sldId id="382" r:id="rId6"/>
    <p:sldId id="463" r:id="rId7"/>
    <p:sldId id="469" r:id="rId8"/>
    <p:sldId id="472" r:id="rId9"/>
    <p:sldId id="447" r:id="rId10"/>
    <p:sldId id="476" r:id="rId11"/>
    <p:sldId id="477" r:id="rId12"/>
    <p:sldId id="494" r:id="rId13"/>
    <p:sldId id="488" r:id="rId14"/>
    <p:sldId id="496" r:id="rId15"/>
    <p:sldId id="501" r:id="rId16"/>
    <p:sldId id="405" r:id="rId17"/>
    <p:sldId id="503" r:id="rId18"/>
    <p:sldId id="502" r:id="rId19"/>
    <p:sldId id="506" r:id="rId20"/>
    <p:sldId id="509" r:id="rId21"/>
    <p:sldId id="348" r:id="rId22"/>
    <p:sldId id="508" r:id="rId23"/>
    <p:sldId id="464" r:id="rId24"/>
    <p:sldId id="465" r:id="rId25"/>
    <p:sldId id="467" r:id="rId26"/>
    <p:sldId id="473" r:id="rId27"/>
    <p:sldId id="484" r:id="rId28"/>
    <p:sldId id="485" r:id="rId29"/>
    <p:sldId id="510" r:id="rId30"/>
    <p:sldId id="511" r:id="rId31"/>
  </p:sldIdLst>
  <p:sldSz cx="9144000" cy="6858000" type="screen4x3"/>
  <p:notesSz cx="10234613" cy="70993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1pPr>
    <a:lvl2pPr marL="4572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2pPr>
    <a:lvl3pPr marL="9144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3pPr>
    <a:lvl4pPr marL="1371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4pPr>
    <a:lvl5pPr marL="18288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" charset="0"/>
        <a:ea typeface="ＭＳ Ｐゴシック" pitchFamily="-1" charset="-128"/>
        <a:cs typeface="ＭＳ Ｐゴシック" pitchFamily="-1" charset="-128"/>
      </a:defRPr>
    </a:lvl9pPr>
  </p:defaultTextStyle>
  <p:extLst>
    <p:ext uri="{521415D9-36F7-43E2-AB2F-B90AF26B5E84}">
      <p14:sectionLst xmlns:p14="http://schemas.microsoft.com/office/powerpoint/2010/main">
        <p14:section name="Section par défaut" id="{09489BAA-4DF8-104F-B800-AE59F353305C}">
          <p14:sldIdLst>
            <p14:sldId id="347"/>
            <p14:sldId id="461"/>
            <p14:sldId id="507"/>
          </p14:sldIdLst>
        </p14:section>
        <p14:section name="Antares" id="{F3B6833B-22FF-2D4E-8C08-181D19940C85}">
          <p14:sldIdLst>
            <p14:sldId id="462"/>
            <p14:sldId id="382"/>
            <p14:sldId id="463"/>
          </p14:sldIdLst>
        </p14:section>
        <p14:section name="Diffuse" id="{3EDE80AA-37CB-114D-8563-98F8A08AAB16}">
          <p14:sldIdLst>
            <p14:sldId id="469"/>
            <p14:sldId id="472"/>
          </p14:sldIdLst>
        </p14:section>
        <p14:section name="Point Sources" id="{937F802D-2AF7-FA41-99A1-4E250C867D5B}">
          <p14:sldIdLst>
            <p14:sldId id="447"/>
            <p14:sldId id="476"/>
            <p14:sldId id="477"/>
          </p14:sldIdLst>
        </p14:section>
        <p14:section name="Multi-Messenger" id="{5CD10561-FC4B-364B-8AA7-2CD599237DDA}">
          <p14:sldIdLst>
            <p14:sldId id="494"/>
            <p14:sldId id="488"/>
            <p14:sldId id="496"/>
            <p14:sldId id="501"/>
            <p14:sldId id="405"/>
            <p14:sldId id="503"/>
            <p14:sldId id="502"/>
            <p14:sldId id="506"/>
            <p14:sldId id="509"/>
          </p14:sldIdLst>
        </p14:section>
        <p14:section name="Conclusions" id="{C350BA71-810A-BA41-8889-718BB8BC930E}">
          <p14:sldIdLst>
            <p14:sldId id="348"/>
          </p14:sldIdLst>
        </p14:section>
        <p14:section name="Spare" id="{FF625940-855B-194E-BF98-2DD91FD949B7}">
          <p14:sldIdLst>
            <p14:sldId id="508"/>
            <p14:sldId id="464"/>
            <p14:sldId id="465"/>
            <p14:sldId id="467"/>
            <p14:sldId id="473"/>
            <p14:sldId id="484"/>
            <p14:sldId id="485"/>
            <p14:sldId id="510"/>
            <p14:sldId id="51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40"/>
    <a:srgbClr val="00002E"/>
    <a:srgbClr val="000055"/>
    <a:srgbClr val="7CFFF4"/>
    <a:srgbClr val="75FFE9"/>
    <a:srgbClr val="FF6FCF"/>
    <a:srgbClr val="6666FF"/>
    <a:srgbClr val="FF5159"/>
    <a:srgbClr val="FF6A5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67" autoAdjust="0"/>
  </p:normalViewPr>
  <p:slideViewPr>
    <p:cSldViewPr>
      <p:cViewPr>
        <p:scale>
          <a:sx n="100" d="100"/>
          <a:sy n="100" d="100"/>
        </p:scale>
        <p:origin x="-816" y="-8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4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030"/>
        <p:guide pos="22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10236200" cy="7099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lIns="95125" tIns="47562" rIns="95125" bIns="47562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10236200" cy="7099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125" tIns="47562" rIns="95125" bIns="47562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0" y="0"/>
            <a:ext cx="10236200" cy="7099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125" tIns="47562" rIns="95125" bIns="47562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0236200" cy="7099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125" tIns="47562" rIns="95125" bIns="47562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0"/>
            <a:ext cx="10236200" cy="7099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125" tIns="47562" rIns="95125" bIns="47562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0"/>
            <a:ext cx="10236200" cy="7099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125" tIns="47562" rIns="95125" bIns="47562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056" name="AutoShape 7"/>
          <p:cNvSpPr>
            <a:spLocks noChangeArrowheads="1"/>
          </p:cNvSpPr>
          <p:nvPr/>
        </p:nvSpPr>
        <p:spPr bwMode="auto">
          <a:xfrm>
            <a:off x="0" y="0"/>
            <a:ext cx="10236200" cy="70993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95125" tIns="47562" rIns="95125" bIns="47562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057" name="AutoShape 8"/>
          <p:cNvSpPr>
            <a:spLocks noChangeArrowheads="1"/>
          </p:cNvSpPr>
          <p:nvPr/>
        </p:nvSpPr>
        <p:spPr bwMode="auto">
          <a:xfrm>
            <a:off x="0" y="0"/>
            <a:ext cx="10236200" cy="7099300"/>
          </a:xfrm>
          <a:prstGeom prst="roundRect">
            <a:avLst>
              <a:gd name="adj" fmla="val 2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5125" tIns="47562" rIns="95125" bIns="47562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058" name="AutoShape 9"/>
          <p:cNvSpPr>
            <a:spLocks noChangeArrowheads="1"/>
          </p:cNvSpPr>
          <p:nvPr/>
        </p:nvSpPr>
        <p:spPr bwMode="auto">
          <a:xfrm>
            <a:off x="0" y="0"/>
            <a:ext cx="10236200" cy="7099300"/>
          </a:xfrm>
          <a:prstGeom prst="roundRect">
            <a:avLst>
              <a:gd name="adj" fmla="val 23"/>
            </a:avLst>
          </a:prstGeom>
          <a:solidFill>
            <a:srgbClr val="FFFF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none" lIns="95125" tIns="47562" rIns="95125" bIns="47562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059" name="AutoShape 10"/>
          <p:cNvSpPr>
            <a:spLocks noChangeArrowheads="1"/>
          </p:cNvSpPr>
          <p:nvPr/>
        </p:nvSpPr>
        <p:spPr bwMode="auto">
          <a:xfrm>
            <a:off x="0" y="0"/>
            <a:ext cx="10236200" cy="7099300"/>
          </a:xfrm>
          <a:prstGeom prst="roundRect">
            <a:avLst>
              <a:gd name="adj" fmla="val 23"/>
            </a:avLst>
          </a:prstGeom>
          <a:solidFill>
            <a:srgbClr val="FFFF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none" lIns="95125" tIns="47562" rIns="95125" bIns="47562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060" name="AutoShape 11"/>
          <p:cNvSpPr>
            <a:spLocks noChangeArrowheads="1"/>
          </p:cNvSpPr>
          <p:nvPr/>
        </p:nvSpPr>
        <p:spPr bwMode="auto">
          <a:xfrm>
            <a:off x="0" y="0"/>
            <a:ext cx="10236200" cy="7099300"/>
          </a:xfrm>
          <a:prstGeom prst="roundRect">
            <a:avLst>
              <a:gd name="adj" fmla="val 23"/>
            </a:avLst>
          </a:prstGeom>
          <a:solidFill>
            <a:srgbClr val="FFFF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none" lIns="95125" tIns="47562" rIns="95125" bIns="47562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2061" name="Rectangle 1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4465638" cy="4159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253" tIns="46814" rIns="93253" bIns="46814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116000"/>
              </a:lnSpc>
              <a:buClr>
                <a:srgbClr val="000000"/>
              </a:buClr>
              <a:buSzPct val="100000"/>
              <a:buFont typeface="StarSymbol" charset="0"/>
              <a:buNone/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6975" algn="l"/>
                <a:tab pos="4203700" algn="l"/>
                <a:tab pos="4672013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5538" algn="l"/>
                <a:tab pos="7942263" algn="l"/>
                <a:tab pos="8410575" algn="l"/>
                <a:tab pos="8877300" algn="l"/>
                <a:tab pos="9345613" algn="l"/>
              </a:tabLst>
              <a:defRPr sz="1400">
                <a:solidFill>
                  <a:srgbClr val="000000"/>
                </a:solidFill>
                <a:latin typeface="Nimbus Roman No9 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62" name="Rectangle 13"/>
          <p:cNvSpPr>
            <a:spLocks noGrp="1" noChangeArrowheads="1"/>
          </p:cNvSpPr>
          <p:nvPr>
            <p:ph type="dt"/>
          </p:nvPr>
        </p:nvSpPr>
        <p:spPr bwMode="auto">
          <a:xfrm>
            <a:off x="5751513" y="0"/>
            <a:ext cx="4465637" cy="4159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253" tIns="46814" rIns="93253" bIns="46814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116000"/>
              </a:lnSpc>
              <a:buClr>
                <a:srgbClr val="000000"/>
              </a:buClr>
              <a:buSzPct val="100000"/>
              <a:buFont typeface="StarSymbol" charset="0"/>
              <a:buNone/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6975" algn="l"/>
                <a:tab pos="4203700" algn="l"/>
                <a:tab pos="4672013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5538" algn="l"/>
                <a:tab pos="7942263" algn="l"/>
                <a:tab pos="8410575" algn="l"/>
                <a:tab pos="8877300" algn="l"/>
                <a:tab pos="9345613" algn="l"/>
              </a:tabLst>
              <a:defRPr sz="1400">
                <a:solidFill>
                  <a:srgbClr val="000000"/>
                </a:solidFill>
                <a:latin typeface="Nimbus Roman No9 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63" name="Rectangle 14"/>
          <p:cNvSpPr>
            <a:spLocks noGrp="1" noChangeArrowheads="1"/>
          </p:cNvSpPr>
          <p:nvPr>
            <p:ph type="body"/>
          </p:nvPr>
        </p:nvSpPr>
        <p:spPr bwMode="auto">
          <a:xfrm>
            <a:off x="654050" y="2195513"/>
            <a:ext cx="8909050" cy="43481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/>
          </a:p>
        </p:txBody>
      </p:sp>
      <p:sp>
        <p:nvSpPr>
          <p:cNvPr id="2064" name="Rectangle 15"/>
          <p:cNvSpPr>
            <a:spLocks noGrp="1" noChangeArrowheads="1"/>
          </p:cNvSpPr>
          <p:nvPr>
            <p:ph type="ftr"/>
          </p:nvPr>
        </p:nvSpPr>
        <p:spPr bwMode="auto">
          <a:xfrm>
            <a:off x="0" y="6654800"/>
            <a:ext cx="4465638" cy="4159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253" tIns="46814" rIns="93253" bIns="46814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116000"/>
              </a:lnSpc>
              <a:buClr>
                <a:srgbClr val="000000"/>
              </a:buClr>
              <a:buSzPct val="100000"/>
              <a:buFont typeface="StarSymbol" charset="0"/>
              <a:buNone/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6975" algn="l"/>
                <a:tab pos="4203700" algn="l"/>
                <a:tab pos="4672013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5538" algn="l"/>
                <a:tab pos="7942263" algn="l"/>
                <a:tab pos="8410575" algn="l"/>
                <a:tab pos="8877300" algn="l"/>
                <a:tab pos="9345613" algn="l"/>
              </a:tabLst>
              <a:defRPr sz="1400">
                <a:solidFill>
                  <a:srgbClr val="000000"/>
                </a:solidFill>
                <a:latin typeface="Nimbus Roman No9 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65" name="Rectangle 16"/>
          <p:cNvSpPr>
            <a:spLocks noGrp="1" noChangeArrowheads="1"/>
          </p:cNvSpPr>
          <p:nvPr>
            <p:ph type="sldNum"/>
          </p:nvPr>
        </p:nvSpPr>
        <p:spPr bwMode="auto">
          <a:xfrm>
            <a:off x="5751513" y="6654800"/>
            <a:ext cx="4465637" cy="4159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3253" tIns="46814" rIns="93253" bIns="46814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16000"/>
              </a:lnSpc>
              <a:buClr>
                <a:srgbClr val="000000"/>
              </a:buClr>
              <a:buSzPct val="100000"/>
              <a:buFont typeface="StarSymbol" charset="0"/>
              <a:buNone/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6975" algn="l"/>
                <a:tab pos="4203700" algn="l"/>
                <a:tab pos="4672013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5538" algn="l"/>
                <a:tab pos="7942263" algn="l"/>
                <a:tab pos="8410575" algn="l"/>
                <a:tab pos="8877300" algn="l"/>
                <a:tab pos="9345613" algn="l"/>
              </a:tabLst>
              <a:defRPr sz="1400">
                <a:solidFill>
                  <a:srgbClr val="000000"/>
                </a:solidFill>
                <a:latin typeface="Nimbus Roman No9 L" pitchFamily="16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fld id="{CA902852-C263-6749-8AB9-6815B35DC0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6402" name="Rectangle 1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382588" y="-790575"/>
            <a:ext cx="5638801" cy="422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70480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ＭＳ Ｐゴシック" charset="0"/>
      </a:defRPr>
    </a:lvl1pPr>
    <a:lvl2pPr marL="37931725" indent="-37474525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1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84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84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84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37765-E806-E64B-AE9D-481CC20486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4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3CF43-B3F8-2C42-818D-B197AFE0923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94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6975" algn="l"/>
                <a:tab pos="4203700" algn="l"/>
                <a:tab pos="4672013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5538" algn="l"/>
                <a:tab pos="7942263" algn="l"/>
                <a:tab pos="8410575" algn="l"/>
                <a:tab pos="8877300" algn="l"/>
                <a:tab pos="934561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6975" algn="l"/>
                <a:tab pos="4203700" algn="l"/>
                <a:tab pos="4672013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5538" algn="l"/>
                <a:tab pos="7942263" algn="l"/>
                <a:tab pos="8410575" algn="l"/>
                <a:tab pos="8877300" algn="l"/>
                <a:tab pos="934561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6975" algn="l"/>
                <a:tab pos="4203700" algn="l"/>
                <a:tab pos="4672013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5538" algn="l"/>
                <a:tab pos="7942263" algn="l"/>
                <a:tab pos="8410575" algn="l"/>
                <a:tab pos="8877300" algn="l"/>
                <a:tab pos="934561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6975" algn="l"/>
                <a:tab pos="4203700" algn="l"/>
                <a:tab pos="4672013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5538" algn="l"/>
                <a:tab pos="7942263" algn="l"/>
                <a:tab pos="8410575" algn="l"/>
                <a:tab pos="8877300" algn="l"/>
                <a:tab pos="934561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6975" algn="l"/>
                <a:tab pos="4203700" algn="l"/>
                <a:tab pos="4672013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5538" algn="l"/>
                <a:tab pos="7942263" algn="l"/>
                <a:tab pos="8410575" algn="l"/>
                <a:tab pos="8877300" algn="l"/>
                <a:tab pos="934561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6975" algn="l"/>
                <a:tab pos="4203700" algn="l"/>
                <a:tab pos="4672013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5538" algn="l"/>
                <a:tab pos="7942263" algn="l"/>
                <a:tab pos="8410575" algn="l"/>
                <a:tab pos="8877300" algn="l"/>
                <a:tab pos="934561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6975" algn="l"/>
                <a:tab pos="4203700" algn="l"/>
                <a:tab pos="4672013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5538" algn="l"/>
                <a:tab pos="7942263" algn="l"/>
                <a:tab pos="8410575" algn="l"/>
                <a:tab pos="8877300" algn="l"/>
                <a:tab pos="934561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6975" algn="l"/>
                <a:tab pos="4203700" algn="l"/>
                <a:tab pos="4672013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5538" algn="l"/>
                <a:tab pos="7942263" algn="l"/>
                <a:tab pos="8410575" algn="l"/>
                <a:tab pos="8877300" algn="l"/>
                <a:tab pos="934561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5138" algn="l"/>
                <a:tab pos="931863" algn="l"/>
                <a:tab pos="1400175" algn="l"/>
                <a:tab pos="1866900" algn="l"/>
                <a:tab pos="2333625" algn="l"/>
                <a:tab pos="2801938" algn="l"/>
                <a:tab pos="3268663" algn="l"/>
                <a:tab pos="3736975" algn="l"/>
                <a:tab pos="4203700" algn="l"/>
                <a:tab pos="4672013" algn="l"/>
                <a:tab pos="5138738" algn="l"/>
                <a:tab pos="5605463" algn="l"/>
                <a:tab pos="6073775" algn="l"/>
                <a:tab pos="6540500" algn="l"/>
                <a:tab pos="7008813" algn="l"/>
                <a:tab pos="7475538" algn="l"/>
                <a:tab pos="7942263" algn="l"/>
                <a:tab pos="8410575" algn="l"/>
                <a:tab pos="8877300" algn="l"/>
                <a:tab pos="9345613" algn="l"/>
              </a:tabLs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BB4DCFD-0D38-5442-A0B9-3A6D46D8C9D9}" type="slidenum">
              <a:rPr lang="en-GB" sz="1400">
                <a:solidFill>
                  <a:srgbClr val="000000"/>
                </a:solidFill>
                <a:latin typeface="Nimbus Roman No9 L" charset="0"/>
              </a:rPr>
              <a:pPr/>
              <a:t>21</a:t>
            </a:fld>
            <a:endParaRPr lang="en-GB" sz="1400">
              <a:solidFill>
                <a:srgbClr val="000000"/>
              </a:solidFill>
              <a:latin typeface="Nimbus Roman No9 L" charset="0"/>
            </a:endParaRPr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3275" y="531813"/>
            <a:ext cx="3548063" cy="2662237"/>
          </a:xfrm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3938" y="3371850"/>
            <a:ext cx="8188325" cy="319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986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991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3CF43-B3F8-2C42-818D-B197AFE0923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96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99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37765-E806-E64B-AE9D-481CC20486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57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3CF43-B3F8-2C42-818D-B197AFE0923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96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CA902852-C263-6749-8AB9-6815B35DC0FB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99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3CF43-B3F8-2C42-818D-B197AFE0923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96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3CF43-B3F8-2C42-818D-B197AFE0923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96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3CF43-B3F8-2C42-818D-B197AFE0923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96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93CF43-B3F8-2C42-818D-B197AFE0923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9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2" y="-76220"/>
            <a:ext cx="8569325" cy="719138"/>
          </a:xfrm>
        </p:spPr>
        <p:txBody>
          <a:bodyPr/>
          <a:lstStyle>
            <a:lvl1pPr marL="360000"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fr-FR" dirty="0" smtClean="0"/>
              <a:t>Cliquez pour modifier le style du ti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advTm="576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advTm="576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6563" y="44450"/>
            <a:ext cx="2178050" cy="583247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0825" y="44450"/>
            <a:ext cx="6383338" cy="58324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advTm="576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569325" cy="719138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209675" y="1603375"/>
            <a:ext cx="3800475" cy="427355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62550" y="1603375"/>
            <a:ext cx="3802063" cy="427355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advTm="576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569325" cy="719138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1209675" y="1603375"/>
            <a:ext cx="7754938" cy="427355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 xmlns:p14="http://schemas.microsoft.com/office/powerpoint/2010/main" advTm="576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re et contenu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569325" cy="719138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09675" y="1603375"/>
            <a:ext cx="7754938" cy="2060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209675" y="3816350"/>
            <a:ext cx="7754938" cy="2060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advTm="576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- Au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sz="quarter" idx="13"/>
          </p:nvPr>
        </p:nvSpPr>
        <p:spPr>
          <a:xfrm>
            <a:off x="285750" y="424930"/>
            <a:ext cx="7858125" cy="218008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700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t>Texte</a:t>
            </a:r>
          </a:p>
        </p:txBody>
      </p:sp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4" name="Shape 84"/>
          <p:cNvSpPr>
            <a:spLocks noGrp="1"/>
          </p:cNvSpPr>
          <p:nvPr>
            <p:ph type="sldNum" sz="quarter" idx="2"/>
          </p:nvPr>
        </p:nvSpPr>
        <p:spPr>
          <a:xfrm>
            <a:off x="8568719" y="303609"/>
            <a:ext cx="286099" cy="321469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1899998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advTm="576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ransition xmlns:p14="http://schemas.microsoft.com/office/powerpoint/2010/main" advTm="576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09675" y="1603375"/>
            <a:ext cx="3800475" cy="4273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62550" y="1603375"/>
            <a:ext cx="3802063" cy="4273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advTm="576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advTm="576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2" y="-71462"/>
            <a:ext cx="8893175" cy="719138"/>
          </a:xfrm>
        </p:spPr>
        <p:txBody>
          <a:bodyPr/>
          <a:lstStyle>
            <a:lvl1pPr marL="360000"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advTm="576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advTm="576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ransition xmlns:p14="http://schemas.microsoft.com/office/powerpoint/2010/main" advTm="576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ransition xmlns:p14="http://schemas.microsoft.com/office/powerpoint/2010/main" advTm="5760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-4763"/>
            <a:ext cx="8569325" cy="719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1027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03375"/>
            <a:ext cx="7754937" cy="427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8" name="Rectangle 24"/>
          <p:cNvSpPr>
            <a:spLocks noChangeArrowheads="1"/>
          </p:cNvSpPr>
          <p:nvPr userDrawn="1"/>
        </p:nvSpPr>
        <p:spPr bwMode="auto">
          <a:xfrm>
            <a:off x="0" y="625475"/>
            <a:ext cx="9144000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  <p:hf sldNum="0" hdr="0" ftr="0"/>
  <p:txStyles>
    <p:titleStyle>
      <a:lvl1pPr marL="1079500" indent="-215900" algn="l" defTabSz="449263" rtl="0" eaLnBrk="0" fontAlgn="base" hangingPunct="0">
        <a:lnSpc>
          <a:spcPct val="12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marL="1079500" indent="-215900" algn="l" defTabSz="449263" rtl="0" eaLnBrk="0" fontAlgn="base" hangingPunct="0">
        <a:lnSpc>
          <a:spcPct val="12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marL="1079500" indent="-215900" algn="l" defTabSz="449263" rtl="0" eaLnBrk="0" fontAlgn="base" hangingPunct="0">
        <a:lnSpc>
          <a:spcPct val="12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marL="1079500" indent="-215900" algn="l" defTabSz="449263" rtl="0" eaLnBrk="0" fontAlgn="base" hangingPunct="0">
        <a:lnSpc>
          <a:spcPct val="12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marL="1079500" indent="-215900" algn="l" defTabSz="449263" rtl="0" eaLnBrk="0" fontAlgn="base" hangingPunct="0">
        <a:lnSpc>
          <a:spcPct val="12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1536700" indent="-215900" algn="l" defTabSz="449263" rtl="0" fontAlgn="base">
        <a:lnSpc>
          <a:spcPct val="12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1993900" indent="-215900" algn="l" defTabSz="449263" rtl="0" fontAlgn="base">
        <a:lnSpc>
          <a:spcPct val="12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2451100" indent="-215900" algn="l" defTabSz="449263" rtl="0" fontAlgn="base">
        <a:lnSpc>
          <a:spcPct val="12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2908300" indent="-215900" algn="l" defTabSz="449263" rtl="0" fontAlgn="base">
        <a:lnSpc>
          <a:spcPct val="12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0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23850" indent="-323850" algn="l" defTabSz="449263" rtl="0" eaLnBrk="0" fontAlgn="base" hangingPunct="0">
        <a:lnSpc>
          <a:spcPct val="122000"/>
        </a:lnSpc>
        <a:spcBef>
          <a:spcPts val="800"/>
        </a:spcBef>
        <a:spcAft>
          <a:spcPct val="0"/>
        </a:spcAft>
        <a:buClr>
          <a:srgbClr val="CC99FF"/>
        </a:buClr>
        <a:buSzPct val="80000"/>
        <a:buFont typeface="Wingdings" pitchFamily="-1" charset="2"/>
        <a:buChar char="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23900" indent="-266700" algn="l" defTabSz="449263" rtl="0" eaLnBrk="0" fontAlgn="base" hangingPunct="0">
        <a:lnSpc>
          <a:spcPct val="122000"/>
        </a:lnSpc>
        <a:spcBef>
          <a:spcPts val="700"/>
        </a:spcBef>
        <a:spcAft>
          <a:spcPct val="0"/>
        </a:spcAft>
        <a:buClr>
          <a:srgbClr val="CCFFFF"/>
        </a:buClr>
        <a:buSzPct val="70000"/>
        <a:buFont typeface="Wingdings" pitchFamily="-1" charset="2"/>
        <a:buChar char="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23950" indent="-228600" algn="l" defTabSz="449263" rtl="0" eaLnBrk="0" fontAlgn="base" hangingPunct="0">
        <a:lnSpc>
          <a:spcPct val="122000"/>
        </a:lnSpc>
        <a:spcBef>
          <a:spcPts val="600"/>
        </a:spcBef>
        <a:spcAft>
          <a:spcPct val="0"/>
        </a:spcAft>
        <a:buClr>
          <a:srgbClr val="CC99FF"/>
        </a:buClr>
        <a:buSzPct val="65000"/>
        <a:buFont typeface="Wingdings" pitchFamily="-1" charset="2"/>
        <a:buChar char="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defTabSz="449263" rtl="0" eaLnBrk="0" fontAlgn="base" hangingPunct="0">
        <a:lnSpc>
          <a:spcPct val="122000"/>
        </a:lnSpc>
        <a:spcBef>
          <a:spcPts val="500"/>
        </a:spcBef>
        <a:spcAft>
          <a:spcPct val="0"/>
        </a:spcAft>
        <a:buClr>
          <a:srgbClr val="FFFFFF"/>
        </a:buClr>
        <a:buSzPct val="100000"/>
        <a:buFont typeface="Tahoma" pitchFamily="-1" charset="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defTabSz="449263" rtl="0" eaLnBrk="0" fontAlgn="base" hangingPunct="0">
        <a:lnSpc>
          <a:spcPct val="122000"/>
        </a:lnSpc>
        <a:spcBef>
          <a:spcPts val="500"/>
        </a:spcBef>
        <a:spcAft>
          <a:spcPct val="0"/>
        </a:spcAft>
        <a:buClr>
          <a:srgbClr val="FFFFFF"/>
        </a:buClr>
        <a:buSzPct val="55000"/>
        <a:buFont typeface="Wingdings" pitchFamily="-1" charset="2"/>
        <a:buChar char="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defTabSz="449263" rtl="0" fontAlgn="base">
        <a:lnSpc>
          <a:spcPct val="122000"/>
        </a:lnSpc>
        <a:spcBef>
          <a:spcPts val="500"/>
        </a:spcBef>
        <a:spcAft>
          <a:spcPct val="0"/>
        </a:spcAft>
        <a:buClr>
          <a:srgbClr val="FFFFFF"/>
        </a:buClr>
        <a:buSzPct val="55000"/>
        <a:buFont typeface="Wingdings" pitchFamily="16" charset="2"/>
        <a:buChar char=""/>
        <a:defRPr sz="2000">
          <a:solidFill>
            <a:schemeClr val="tx1"/>
          </a:solidFill>
          <a:latin typeface="+mn-lt"/>
        </a:defRPr>
      </a:lvl6pPr>
      <a:lvl7pPr marL="2971800" indent="-228600" algn="l" defTabSz="449263" rtl="0" fontAlgn="base">
        <a:lnSpc>
          <a:spcPct val="122000"/>
        </a:lnSpc>
        <a:spcBef>
          <a:spcPts val="500"/>
        </a:spcBef>
        <a:spcAft>
          <a:spcPct val="0"/>
        </a:spcAft>
        <a:buClr>
          <a:srgbClr val="FFFFFF"/>
        </a:buClr>
        <a:buSzPct val="55000"/>
        <a:buFont typeface="Wingdings" pitchFamily="16" charset="2"/>
        <a:buChar char=""/>
        <a:defRPr sz="2000">
          <a:solidFill>
            <a:schemeClr val="tx1"/>
          </a:solidFill>
          <a:latin typeface="+mn-lt"/>
        </a:defRPr>
      </a:lvl7pPr>
      <a:lvl8pPr marL="3429000" indent="-228600" algn="l" defTabSz="449263" rtl="0" fontAlgn="base">
        <a:lnSpc>
          <a:spcPct val="122000"/>
        </a:lnSpc>
        <a:spcBef>
          <a:spcPts val="500"/>
        </a:spcBef>
        <a:spcAft>
          <a:spcPct val="0"/>
        </a:spcAft>
        <a:buClr>
          <a:srgbClr val="FFFFFF"/>
        </a:buClr>
        <a:buSzPct val="55000"/>
        <a:buFont typeface="Wingdings" pitchFamily="16" charset="2"/>
        <a:buChar char=""/>
        <a:defRPr sz="2000">
          <a:solidFill>
            <a:schemeClr val="tx1"/>
          </a:solidFill>
          <a:latin typeface="+mn-lt"/>
        </a:defRPr>
      </a:lvl8pPr>
      <a:lvl9pPr marL="3886200" indent="-228600" algn="l" defTabSz="449263" rtl="0" fontAlgn="base">
        <a:lnSpc>
          <a:spcPct val="122000"/>
        </a:lnSpc>
        <a:spcBef>
          <a:spcPts val="500"/>
        </a:spcBef>
        <a:spcAft>
          <a:spcPct val="0"/>
        </a:spcAft>
        <a:buClr>
          <a:srgbClr val="FFFFFF"/>
        </a:buClr>
        <a:buSzPct val="55000"/>
        <a:buFont typeface="Wingdings" pitchFamily="16" charset="2"/>
        <a:buChar char="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4" Type="http://schemas.openxmlformats.org/officeDocument/2006/relationships/image" Target="../media/image32.tif"/><Relationship Id="rId5" Type="http://schemas.openxmlformats.org/officeDocument/2006/relationships/image" Target="../media/image33.tif"/><Relationship Id="rId6" Type="http://schemas.openxmlformats.org/officeDocument/2006/relationships/image" Target="../media/image34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4" Type="http://schemas.openxmlformats.org/officeDocument/2006/relationships/image" Target="../media/image32.tif"/><Relationship Id="rId5" Type="http://schemas.openxmlformats.org/officeDocument/2006/relationships/image" Target="../media/image46.tif"/><Relationship Id="rId6" Type="http://schemas.openxmlformats.org/officeDocument/2006/relationships/image" Target="../media/image47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7" Type="http://schemas.openxmlformats.org/officeDocument/2006/relationships/image" Target="../media/image84.jpeg"/><Relationship Id="rId8" Type="http://schemas.openxmlformats.org/officeDocument/2006/relationships/image" Target="../media/image85.jpeg"/><Relationship Id="rId9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_Antares_juin20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6" b="12813"/>
          <a:stretch/>
        </p:blipFill>
        <p:spPr>
          <a:xfrm>
            <a:off x="467544" y="1700808"/>
            <a:ext cx="3816424" cy="3607792"/>
          </a:xfrm>
          <a:prstGeom prst="rect">
            <a:avLst/>
          </a:prstGeom>
          <a:ln w="28575" cmpd="sng">
            <a:solidFill>
              <a:srgbClr val="660066"/>
            </a:solidFill>
          </a:ln>
        </p:spPr>
      </p:pic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07504" y="777404"/>
            <a:ext cx="8858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660066"/>
                </a:solidFill>
              </a:rPr>
              <a:t>Recent </a:t>
            </a:r>
            <a:r>
              <a:rPr lang="en-US" sz="3600" b="1" dirty="0" smtClean="0">
                <a:solidFill>
                  <a:srgbClr val="660066"/>
                </a:solidFill>
              </a:rPr>
              <a:t>Results </a:t>
            </a:r>
            <a:r>
              <a:rPr lang="en-US" sz="3600" b="1" dirty="0">
                <a:solidFill>
                  <a:srgbClr val="660066"/>
                </a:solidFill>
              </a:rPr>
              <a:t>from ANTARES</a:t>
            </a:r>
            <a:endParaRPr lang="en-US" sz="3600" dirty="0">
              <a:solidFill>
                <a:srgbClr val="66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55976" y="2409445"/>
            <a:ext cx="4860528" cy="224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Largest underwater neutrino telescope running since </a:t>
            </a:r>
            <a:r>
              <a:rPr lang="en-US" dirty="0" smtClean="0"/>
              <a:t>2007</a:t>
            </a:r>
          </a:p>
          <a:p>
            <a:pPr marL="342900" indent="-342900">
              <a:buFont typeface="Arial"/>
              <a:buChar char="•"/>
            </a:pPr>
            <a:endParaRPr lang="en-US" dirty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/>
              <a:t>Excellent view of galactic center region with high angular </a:t>
            </a:r>
            <a:r>
              <a:rPr lang="en-US" dirty="0" smtClean="0"/>
              <a:t>resolution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      </a:t>
            </a:r>
            <a:r>
              <a:rPr lang="en-US" dirty="0" smtClean="0">
                <a:sym typeface="Wingdings"/>
              </a:rPr>
              <a:t> I</a:t>
            </a:r>
            <a:r>
              <a:rPr lang="en-US" dirty="0" smtClean="0"/>
              <a:t>nteresting </a:t>
            </a:r>
            <a:r>
              <a:rPr lang="en-US" dirty="0"/>
              <a:t>constraints </a:t>
            </a:r>
            <a:r>
              <a:rPr lang="en-US" dirty="0" smtClean="0"/>
              <a:t>on the origin of 	   the </a:t>
            </a:r>
            <a:r>
              <a:rPr lang="en-US" dirty="0" err="1" smtClean="0"/>
              <a:t>IceCube</a:t>
            </a:r>
            <a:r>
              <a:rPr lang="en-US" dirty="0" smtClean="0"/>
              <a:t> </a:t>
            </a:r>
            <a:r>
              <a:rPr lang="en-US" dirty="0"/>
              <a:t>signal</a:t>
            </a: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494" y="692696"/>
            <a:ext cx="9334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10" descr="\\.host\Shared Folders\kouchner sur mon Mac\Documents\Antares\Presentations\Séminaires\LPNHE2011\logo_ap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" y="692696"/>
            <a:ext cx="8286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9"/>
          <p:cNvSpPr txBox="1">
            <a:spLocks noChangeArrowheads="1"/>
          </p:cNvSpPr>
          <p:nvPr/>
        </p:nvSpPr>
        <p:spPr bwMode="auto">
          <a:xfrm>
            <a:off x="4763" y="6530975"/>
            <a:ext cx="92154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 err="1" smtClean="0">
                <a:solidFill>
                  <a:srgbClr val="000090"/>
                </a:solidFill>
              </a:rPr>
              <a:t>IceCube</a:t>
            </a:r>
            <a:r>
              <a:rPr lang="en-US" sz="1600" dirty="0" smtClean="0">
                <a:solidFill>
                  <a:srgbClr val="000090"/>
                </a:solidFill>
              </a:rPr>
              <a:t> Symposium, Madison, Wi, USA                                                                             May, 2017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67544" y="5589240"/>
            <a:ext cx="8424936" cy="720080"/>
          </a:xfrm>
          <a:prstGeom prst="rect">
            <a:avLst/>
          </a:prstGeom>
          <a:noFill/>
          <a:ln w="31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fr-FR" u="sng" dirty="0">
                <a:solidFill>
                  <a:srgbClr val="660066"/>
                </a:solidFill>
              </a:rPr>
              <a:t>Antoine Kouchner</a:t>
            </a:r>
          </a:p>
          <a:p>
            <a:pPr lvl="0" algn="ctr"/>
            <a:r>
              <a:rPr lang="fr-FR" sz="1200" dirty="0">
                <a:solidFill>
                  <a:srgbClr val="660066"/>
                </a:solidFill>
              </a:rPr>
              <a:t>Université Paris 7 Diderot </a:t>
            </a:r>
          </a:p>
          <a:p>
            <a:pPr lvl="0" algn="ctr"/>
            <a:r>
              <a:rPr lang="fr-FR" sz="1200" dirty="0" err="1">
                <a:solidFill>
                  <a:srgbClr val="660066"/>
                </a:solidFill>
              </a:rPr>
              <a:t>AstroParticle</a:t>
            </a:r>
            <a:r>
              <a:rPr lang="fr-FR" sz="1200" dirty="0">
                <a:solidFill>
                  <a:srgbClr val="660066"/>
                </a:solidFill>
              </a:rPr>
              <a:t> and </a:t>
            </a:r>
            <a:r>
              <a:rPr lang="fr-FR" sz="1200" dirty="0" err="1">
                <a:solidFill>
                  <a:srgbClr val="660066"/>
                </a:solidFill>
              </a:rPr>
              <a:t>Cosmology</a:t>
            </a:r>
            <a:r>
              <a:rPr lang="fr-FR" sz="1200" dirty="0">
                <a:solidFill>
                  <a:srgbClr val="660066"/>
                </a:solidFill>
              </a:rPr>
              <a:t> APC</a:t>
            </a:r>
          </a:p>
        </p:txBody>
      </p:sp>
    </p:spTree>
    <p:extLst>
      <p:ext uri="{BB962C8B-B14F-4D97-AF65-F5344CB8AC3E}">
        <p14:creationId xmlns:p14="http://schemas.microsoft.com/office/powerpoint/2010/main" val="1186739043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3052772"/>
            <a:ext cx="5628208" cy="3805476"/>
          </a:xfrm>
          <a:prstGeom prst="rect">
            <a:avLst/>
          </a:prstGeom>
        </p:spPr>
      </p:pic>
      <p:pic>
        <p:nvPicPr>
          <p:cNvPr id="6" name="Picture 5" descr="sky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040" y="643008"/>
            <a:ext cx="5321300" cy="2569968"/>
          </a:xfrm>
          <a:prstGeom prst="rect">
            <a:avLst/>
          </a:prstGeom>
        </p:spPr>
      </p:pic>
      <p:sp>
        <p:nvSpPr>
          <p:cNvPr id="23" name="CasellaDiTesto 7"/>
          <p:cNvSpPr txBox="1"/>
          <p:nvPr/>
        </p:nvSpPr>
        <p:spPr>
          <a:xfrm>
            <a:off x="6588224" y="4365104"/>
            <a:ext cx="1800200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PRELIMINARY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869" y="1330571"/>
            <a:ext cx="3431386" cy="1995418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it-IT" sz="1400" dirty="0" smtClean="0"/>
              <a:t>2007-2015 (2424 </a:t>
            </a:r>
            <a:r>
              <a:rPr lang="it-IT" sz="1400" dirty="0" err="1" smtClean="0"/>
              <a:t>days</a:t>
            </a:r>
            <a:r>
              <a:rPr lang="it-IT" sz="1400" dirty="0" smtClean="0"/>
              <a:t>):</a:t>
            </a:r>
          </a:p>
          <a:p>
            <a:pPr>
              <a:spcBef>
                <a:spcPts val="200"/>
              </a:spcBef>
            </a:pPr>
            <a:r>
              <a:rPr lang="it-IT" sz="1400" dirty="0" smtClean="0"/>
              <a:t>        7629 </a:t>
            </a:r>
            <a:r>
              <a:rPr lang="it-IT" sz="1400" dirty="0" err="1" smtClean="0"/>
              <a:t>tracks</a:t>
            </a:r>
            <a:r>
              <a:rPr lang="it-IT" sz="1400" dirty="0" smtClean="0"/>
              <a:t>, 180 </a:t>
            </a:r>
            <a:r>
              <a:rPr lang="it-IT" sz="1400" dirty="0" err="1" smtClean="0"/>
              <a:t>cascades</a:t>
            </a:r>
            <a:endParaRPr lang="it-IT" sz="1400" dirty="0" smtClean="0"/>
          </a:p>
          <a:p>
            <a:pPr marL="285750" indent="-285750">
              <a:spcBef>
                <a:spcPts val="200"/>
              </a:spcBef>
              <a:buFontTx/>
              <a:buChar char="-"/>
            </a:pPr>
            <a:endParaRPr lang="it-IT" sz="1400" dirty="0" smtClean="0"/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it-IT" sz="1400" dirty="0" err="1" smtClean="0"/>
              <a:t>Unbinned</a:t>
            </a:r>
            <a:r>
              <a:rPr lang="it-IT" sz="1400" dirty="0" smtClean="0"/>
              <a:t> </a:t>
            </a:r>
            <a:r>
              <a:rPr lang="it-IT" sz="1400" dirty="0" err="1"/>
              <a:t>all-sky</a:t>
            </a:r>
            <a:r>
              <a:rPr lang="it-IT" sz="1400" dirty="0"/>
              <a:t> </a:t>
            </a:r>
            <a:r>
              <a:rPr lang="it-IT" sz="1400" dirty="0" err="1" smtClean="0"/>
              <a:t>search</a:t>
            </a:r>
            <a:endParaRPr lang="it-IT" sz="1400" dirty="0" smtClean="0"/>
          </a:p>
          <a:p>
            <a:pPr marL="285750" indent="-285750">
              <a:spcBef>
                <a:spcPts val="200"/>
              </a:spcBef>
              <a:buFontTx/>
              <a:buChar char="-"/>
            </a:pPr>
            <a:endParaRPr lang="it-IT" sz="1400" dirty="0" smtClean="0"/>
          </a:p>
          <a:p>
            <a:pPr marL="285750" indent="-285750">
              <a:spcBef>
                <a:spcPts val="200"/>
              </a:spcBef>
              <a:buFont typeface="Arial"/>
              <a:buChar char="•"/>
            </a:pPr>
            <a:r>
              <a:rPr lang="it-IT" sz="1400" dirty="0" smtClean="0"/>
              <a:t>103 Candidate </a:t>
            </a:r>
            <a:r>
              <a:rPr lang="it-IT" sz="1400" dirty="0" err="1" smtClean="0"/>
              <a:t>sources</a:t>
            </a:r>
            <a:r>
              <a:rPr lang="it-IT" sz="1400" dirty="0" smtClean="0"/>
              <a:t> </a:t>
            </a:r>
          </a:p>
          <a:p>
            <a:pPr>
              <a:spcBef>
                <a:spcPts val="200"/>
              </a:spcBef>
            </a:pPr>
            <a:r>
              <a:rPr lang="it-IT" sz="1400" dirty="0" smtClean="0"/>
              <a:t>      </a:t>
            </a:r>
            <a:r>
              <a:rPr lang="it-IT" sz="1400" dirty="0" err="1" smtClean="0"/>
              <a:t>including</a:t>
            </a:r>
            <a:r>
              <a:rPr lang="it-IT" sz="1400" dirty="0" smtClean="0"/>
              <a:t> 13 </a:t>
            </a:r>
            <a:r>
              <a:rPr lang="it-IT" sz="1400" dirty="0" err="1" smtClean="0"/>
              <a:t>IceCube</a:t>
            </a:r>
            <a:r>
              <a:rPr lang="it-IT" sz="1400" dirty="0" smtClean="0"/>
              <a:t> HESE </a:t>
            </a:r>
            <a:r>
              <a:rPr lang="it-IT" sz="1400" dirty="0" err="1" smtClean="0"/>
              <a:t>tracks</a:t>
            </a:r>
            <a:r>
              <a:rPr lang="it-IT" sz="1400" dirty="0" smtClean="0"/>
              <a:t>    </a:t>
            </a:r>
          </a:p>
          <a:p>
            <a:pPr>
              <a:spcBef>
                <a:spcPts val="200"/>
              </a:spcBef>
            </a:pPr>
            <a:r>
              <a:rPr lang="it-IT" sz="1400" dirty="0" smtClean="0"/>
              <a:t>      and HAWC </a:t>
            </a:r>
            <a:r>
              <a:rPr lang="it-IT" sz="1400" dirty="0" err="1" smtClean="0"/>
              <a:t>sources</a:t>
            </a:r>
            <a:endParaRPr lang="it-IT" sz="1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55067" y="3920327"/>
            <a:ext cx="34821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No significant excess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Best limits for part of Southern Hemisphere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Excellent sensitivity for E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n</a:t>
            </a:r>
            <a:r>
              <a:rPr lang="en-US" sz="1400" dirty="0" smtClean="0"/>
              <a:t> &lt;100 </a:t>
            </a:r>
            <a:r>
              <a:rPr lang="en-US" sz="1400" dirty="0" err="1" smtClean="0"/>
              <a:t>TeV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accent6"/>
                </a:solidFill>
              </a:rPr>
              <a:t>Results to be combined with latest</a:t>
            </a:r>
          </a:p>
          <a:p>
            <a:r>
              <a:rPr lang="en-US" sz="1400" dirty="0" smtClean="0">
                <a:solidFill>
                  <a:schemeClr val="accent6"/>
                </a:solidFill>
              </a:rPr>
              <a:t>      IC search</a:t>
            </a:r>
            <a:endParaRPr lang="en-US" sz="1400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8703" y="620688"/>
            <a:ext cx="138180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D42D"/>
                </a:solidFill>
              </a:rPr>
              <a:t> </a:t>
            </a:r>
            <a:r>
              <a:rPr lang="en-US" sz="1200" dirty="0" smtClean="0">
                <a:solidFill>
                  <a:srgbClr val="FFD42D"/>
                </a:solidFill>
              </a:rPr>
              <a:t>  </a:t>
            </a:r>
            <a:r>
              <a:rPr lang="en-US" sz="1200" dirty="0" smtClean="0"/>
              <a:t>Candidate</a:t>
            </a:r>
          </a:p>
          <a:p>
            <a:r>
              <a:rPr lang="en-US" sz="1200" dirty="0" smtClean="0"/>
              <a:t>     Sources </a:t>
            </a:r>
          </a:p>
          <a:p>
            <a:r>
              <a:rPr lang="en-US" sz="1200" dirty="0">
                <a:solidFill>
                  <a:srgbClr val="FFD42D"/>
                </a:solidFill>
              </a:rPr>
              <a:t> </a:t>
            </a:r>
            <a:r>
              <a:rPr lang="en-US" sz="1200" dirty="0" smtClean="0">
                <a:solidFill>
                  <a:srgbClr val="FFD42D"/>
                </a:solidFill>
              </a:rPr>
              <a:t>  </a:t>
            </a:r>
            <a:r>
              <a:rPr lang="en-US" sz="1200" dirty="0" smtClean="0">
                <a:solidFill>
                  <a:srgbClr val="000000"/>
                </a:solidFill>
              </a:rPr>
              <a:t>IC HESE tracks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68645" y="5545319"/>
            <a:ext cx="1359868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Open circles: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IC HESE tracks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2159" y="2709945"/>
            <a:ext cx="1105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GC region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327036" y="2415633"/>
            <a:ext cx="799562" cy="294312"/>
          </a:xfrm>
          <a:prstGeom prst="straightConnector1">
            <a:avLst/>
          </a:prstGeom>
          <a:ln w="952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837107" y="1058124"/>
            <a:ext cx="79665" cy="84356"/>
          </a:xfrm>
          <a:prstGeom prst="rect">
            <a:avLst/>
          </a:prstGeom>
          <a:solidFill>
            <a:srgbClr val="FFD4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7812360" y="764704"/>
            <a:ext cx="129072" cy="108619"/>
          </a:xfrm>
          <a:prstGeom prst="star5">
            <a:avLst/>
          </a:prstGeom>
          <a:solidFill>
            <a:srgbClr val="FFD42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796136" y="836712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</a:rPr>
              <a:t>Blue: Tracks</a:t>
            </a:r>
          </a:p>
          <a:p>
            <a:r>
              <a:rPr lang="en-US" sz="1400" dirty="0">
                <a:solidFill>
                  <a:srgbClr val="FF0000"/>
                </a:solidFill>
              </a:rPr>
              <a:t>Red: Cascades</a:t>
            </a:r>
          </a:p>
          <a:p>
            <a:endParaRPr lang="en-US" sz="16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flavor point source search</a:t>
            </a:r>
            <a:endParaRPr lang="en-US" dirty="0"/>
          </a:p>
        </p:txBody>
      </p:sp>
      <p:sp>
        <p:nvSpPr>
          <p:cNvPr id="21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10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438432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 descr="GC_exp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03" y="1340768"/>
            <a:ext cx="4411901" cy="288032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3"/>
          <a:srcRect t="3449" b="2584"/>
          <a:stretch/>
        </p:blipFill>
        <p:spPr>
          <a:xfrm>
            <a:off x="4643885" y="4250680"/>
            <a:ext cx="4176587" cy="2556520"/>
          </a:xfrm>
          <a:prstGeom prst="rect">
            <a:avLst/>
          </a:prstGeom>
        </p:spPr>
      </p:pic>
      <p:sp>
        <p:nvSpPr>
          <p:cNvPr id="13" name="CasellaDiTesto 5"/>
          <p:cNvSpPr txBox="1"/>
          <p:nvPr/>
        </p:nvSpPr>
        <p:spPr>
          <a:xfrm>
            <a:off x="5423396" y="1941448"/>
            <a:ext cx="1800200" cy="369332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lang="en-AU" b="1" smtClean="0">
                <a:solidFill>
                  <a:srgbClr val="FF0000"/>
                </a:solidFill>
              </a:rPr>
              <a:t>PRELIMINARY</a:t>
            </a:r>
            <a:endParaRPr lang="en-AU" b="1">
              <a:solidFill>
                <a:srgbClr val="FF0000"/>
              </a:solidFill>
            </a:endParaRPr>
          </a:p>
        </p:txBody>
      </p:sp>
      <p:sp>
        <p:nvSpPr>
          <p:cNvPr id="8" name="Titre 2"/>
          <p:cNvSpPr>
            <a:spLocks noGrp="1"/>
          </p:cNvSpPr>
          <p:nvPr>
            <p:ph type="title"/>
          </p:nvPr>
        </p:nvSpPr>
        <p:spPr>
          <a:xfrm>
            <a:off x="-32" y="-76220"/>
            <a:ext cx="8569325" cy="719138"/>
          </a:xfrm>
        </p:spPr>
        <p:txBody>
          <a:bodyPr/>
          <a:lstStyle/>
          <a:p>
            <a:r>
              <a:rPr lang="en-AU" dirty="0" smtClean="0"/>
              <a:t>Special focuses</a:t>
            </a:r>
            <a:endParaRPr lang="en-AU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761356"/>
            <a:ext cx="3670231" cy="2891780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67544" y="836712"/>
            <a:ext cx="3672408" cy="702756"/>
          </a:xfrm>
          <a:prstGeom prst="rect">
            <a:avLst/>
          </a:prstGeom>
          <a:noFill/>
          <a:ln>
            <a:solidFill>
              <a:srgbClr val="2D2DB9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spcBef>
                <a:spcPts val="200"/>
              </a:spcBef>
              <a:buFont typeface="Arial"/>
              <a:buChar char="•"/>
            </a:pPr>
            <a:r>
              <a:rPr lang="en-AU" sz="2000" smtClean="0"/>
              <a:t>IceCube HESE muon tracks</a:t>
            </a:r>
          </a:p>
          <a:p>
            <a:pPr algn="ctr">
              <a:spcBef>
                <a:spcPts val="200"/>
              </a:spcBef>
            </a:pPr>
            <a:r>
              <a:rPr lang="en-AU" smtClean="0"/>
              <a:t>Limits  (10</a:t>
            </a:r>
            <a:r>
              <a:rPr lang="en-AU" baseline="30000" smtClean="0"/>
              <a:t>-8</a:t>
            </a:r>
            <a:r>
              <a:rPr lang="en-AU" smtClean="0"/>
              <a:t>  GeV cm</a:t>
            </a:r>
            <a:r>
              <a:rPr lang="en-AU" baseline="30000" smtClean="0"/>
              <a:t>-2  </a:t>
            </a:r>
            <a:r>
              <a:rPr lang="en-AU" smtClean="0"/>
              <a:t>s</a:t>
            </a:r>
            <a:r>
              <a:rPr lang="en-AU" baseline="30000" smtClean="0"/>
              <a:t>-1</a:t>
            </a:r>
            <a:r>
              <a:rPr lang="en-AU" smtClean="0"/>
              <a:t>)</a:t>
            </a:r>
            <a:endParaRPr lang="en-AU" baseline="3000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4653136"/>
            <a:ext cx="2304256" cy="2037447"/>
          </a:xfrm>
          <a:prstGeom prst="rect">
            <a:avLst/>
          </a:prstGeom>
        </p:spPr>
      </p:pic>
      <p:cxnSp>
        <p:nvCxnSpPr>
          <p:cNvPr id="29" name="Connecteur droit 28"/>
          <p:cNvCxnSpPr/>
          <p:nvPr/>
        </p:nvCxnSpPr>
        <p:spPr bwMode="auto">
          <a:xfrm flipH="1">
            <a:off x="683568" y="2132856"/>
            <a:ext cx="3600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Connecteur droit 29"/>
          <p:cNvCxnSpPr/>
          <p:nvPr/>
        </p:nvCxnSpPr>
        <p:spPr bwMode="auto">
          <a:xfrm flipV="1">
            <a:off x="683568" y="2137048"/>
            <a:ext cx="8384" cy="3524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Connecteur droit 31"/>
          <p:cNvCxnSpPr/>
          <p:nvPr/>
        </p:nvCxnSpPr>
        <p:spPr bwMode="auto">
          <a:xfrm flipH="1">
            <a:off x="683568" y="5661248"/>
            <a:ext cx="3600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33" name="ZoneTexte 32"/>
          <p:cNvSpPr txBox="1"/>
          <p:nvPr/>
        </p:nvSpPr>
        <p:spPr>
          <a:xfrm>
            <a:off x="107504" y="5982379"/>
            <a:ext cx="1507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smtClean="0"/>
              <a:t>5.3 sig. events</a:t>
            </a:r>
          </a:p>
          <a:p>
            <a:r>
              <a:rPr lang="en-AU" sz="1600" smtClean="0"/>
              <a:t>1.2 </a:t>
            </a:r>
            <a:r>
              <a:rPr lang="en-AU" sz="1600" smtClean="0">
                <a:latin typeface="Symbol" charset="2"/>
                <a:cs typeface="Symbol" charset="2"/>
              </a:rPr>
              <a:t>s</a:t>
            </a:r>
          </a:p>
          <a:p>
            <a:endParaRPr lang="en-AU" sz="1600"/>
          </a:p>
        </p:txBody>
      </p:sp>
      <p:sp>
        <p:nvSpPr>
          <p:cNvPr id="35" name="TextBox 5"/>
          <p:cNvSpPr txBox="1"/>
          <p:nvPr/>
        </p:nvSpPr>
        <p:spPr>
          <a:xfrm>
            <a:off x="4860032" y="836712"/>
            <a:ext cx="4032448" cy="702756"/>
          </a:xfrm>
          <a:prstGeom prst="rect">
            <a:avLst/>
          </a:prstGeom>
          <a:noFill/>
          <a:ln>
            <a:solidFill>
              <a:srgbClr val="2D2DB9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spcBef>
                <a:spcPts val="200"/>
              </a:spcBef>
              <a:buFont typeface="Arial"/>
              <a:buChar char="•"/>
            </a:pPr>
            <a:r>
              <a:rPr lang="en-AU" sz="2000" smtClean="0"/>
              <a:t>Dedicated Search in GC region</a:t>
            </a:r>
          </a:p>
          <a:p>
            <a:pPr algn="ctr">
              <a:spcBef>
                <a:spcPts val="200"/>
              </a:spcBef>
            </a:pPr>
            <a:r>
              <a:rPr lang="en-AU" smtClean="0"/>
              <a:t> </a:t>
            </a:r>
            <a:endParaRPr lang="en-AU" baseline="30000" smtClean="0"/>
          </a:p>
        </p:txBody>
      </p:sp>
      <p:sp>
        <p:nvSpPr>
          <p:cNvPr id="37" name="CasellaDiTesto 5"/>
          <p:cNvSpPr txBox="1"/>
          <p:nvPr/>
        </p:nvSpPr>
        <p:spPr>
          <a:xfrm>
            <a:off x="5364088" y="4605744"/>
            <a:ext cx="1800200" cy="369332"/>
          </a:xfrm>
          <a:prstGeom prst="rect">
            <a:avLst/>
          </a:prstGeom>
          <a:noFill/>
          <a:ln w="28575" cmpd="sng">
            <a:noFill/>
          </a:ln>
        </p:spPr>
        <p:txBody>
          <a:bodyPr wrap="square" rtlCol="0">
            <a:spAutoFit/>
          </a:bodyPr>
          <a:lstStyle/>
          <a:p>
            <a:r>
              <a:rPr lang="en-AU" b="1" smtClean="0">
                <a:solidFill>
                  <a:srgbClr val="FF0000"/>
                </a:solidFill>
              </a:rPr>
              <a:t>PRELIMINARY</a:t>
            </a:r>
            <a:endParaRPr lang="en-AU" b="1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095079" y="4894560"/>
            <a:ext cx="475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mtClean="0"/>
              <a:t>E</a:t>
            </a:r>
            <a:r>
              <a:rPr lang="en-AU" baseline="30000" smtClean="0"/>
              <a:t>-2</a:t>
            </a:r>
            <a:r>
              <a:rPr lang="en-AU" smtClean="0"/>
              <a:t> </a:t>
            </a:r>
            <a:endParaRPr lang="en-AU"/>
          </a:p>
        </p:txBody>
      </p:sp>
      <p:sp>
        <p:nvSpPr>
          <p:cNvPr id="39" name="ZoneTexte 38"/>
          <p:cNvSpPr txBox="1"/>
          <p:nvPr/>
        </p:nvSpPr>
        <p:spPr>
          <a:xfrm>
            <a:off x="7952657" y="3039343"/>
            <a:ext cx="749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dirty="0" smtClean="0"/>
              <a:t>Spectral </a:t>
            </a:r>
          </a:p>
          <a:p>
            <a:pPr algn="ctr"/>
            <a:r>
              <a:rPr lang="en-AU" sz="1200" dirty="0" smtClean="0"/>
              <a:t>index</a:t>
            </a:r>
            <a:endParaRPr lang="en-AU" sz="1200" dirty="0"/>
          </a:p>
        </p:txBody>
      </p:sp>
      <p:sp>
        <p:nvSpPr>
          <p:cNvPr id="40" name="ZoneTexte 39"/>
          <p:cNvSpPr txBox="1"/>
          <p:nvPr/>
        </p:nvSpPr>
        <p:spPr>
          <a:xfrm>
            <a:off x="7884368" y="5733256"/>
            <a:ext cx="860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smtClean="0"/>
              <a:t>Extension</a:t>
            </a:r>
            <a:endParaRPr lang="en-AU" sz="1200"/>
          </a:p>
        </p:txBody>
      </p:sp>
      <p:sp>
        <p:nvSpPr>
          <p:cNvPr id="43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11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54024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multi-messenger program</a:t>
            </a:r>
            <a:endParaRPr lang="en-AU" dirty="0"/>
          </a:p>
        </p:txBody>
      </p:sp>
      <p:pic>
        <p:nvPicPr>
          <p:cNvPr id="28" name="pasted-image.tiff"/>
          <p:cNvPicPr>
            <a:picLocks/>
          </p:cNvPicPr>
          <p:nvPr/>
        </p:nvPicPr>
        <p:blipFill>
          <a:blip r:embed="rId3">
            <a:alphaModFix amt="52000"/>
            <a:extLst/>
          </a:blip>
          <a:srcRect t="7372"/>
          <a:stretch>
            <a:fillRect/>
          </a:stretch>
        </p:blipFill>
        <p:spPr>
          <a:xfrm>
            <a:off x="-267054" y="3805799"/>
            <a:ext cx="9678108" cy="4213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9" extrusionOk="0">
                <a:moveTo>
                  <a:pt x="10751" y="0"/>
                </a:moveTo>
                <a:cubicBezTo>
                  <a:pt x="7255" y="-21"/>
                  <a:pt x="3764" y="2219"/>
                  <a:pt x="679" y="6722"/>
                </a:cubicBezTo>
                <a:lnTo>
                  <a:pt x="0" y="7714"/>
                </a:lnTo>
                <a:lnTo>
                  <a:pt x="0" y="14646"/>
                </a:lnTo>
                <a:lnTo>
                  <a:pt x="0" y="21579"/>
                </a:lnTo>
                <a:lnTo>
                  <a:pt x="10800" y="21579"/>
                </a:lnTo>
                <a:lnTo>
                  <a:pt x="21600" y="21579"/>
                </a:lnTo>
                <a:lnTo>
                  <a:pt x="21600" y="14760"/>
                </a:lnTo>
                <a:lnTo>
                  <a:pt x="21600" y="7941"/>
                </a:lnTo>
                <a:lnTo>
                  <a:pt x="20849" y="6843"/>
                </a:lnTo>
                <a:cubicBezTo>
                  <a:pt x="17747" y="2303"/>
                  <a:pt x="14246" y="21"/>
                  <a:pt x="1075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" name="Shape 228"/>
          <p:cNvSpPr/>
          <p:nvPr/>
        </p:nvSpPr>
        <p:spPr>
          <a:xfrm>
            <a:off x="285750" y="1606313"/>
            <a:ext cx="785812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2400" cap="all" spc="12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lang="fr-FR" dirty="0" smtClean="0"/>
              <a:t>1</a:t>
            </a:r>
            <a:r>
              <a:rPr lang="fr-FR" baseline="30000" dirty="0" smtClean="0"/>
              <a:t>st</a:t>
            </a:r>
            <a:r>
              <a:rPr dirty="0" smtClean="0"/>
              <a:t> approach:</a:t>
            </a:r>
            <a:endParaRPr dirty="0"/>
          </a:p>
        </p:txBody>
      </p:sp>
      <p:pic>
        <p:nvPicPr>
          <p:cNvPr id="32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213857">
            <a:off x="-28155" y="2969171"/>
            <a:ext cx="2201550" cy="700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l="10519" t="8634" r="7509" b="6377"/>
          <a:stretch>
            <a:fillRect/>
          </a:stretch>
        </p:blipFill>
        <p:spPr>
          <a:xfrm>
            <a:off x="54825" y="4209748"/>
            <a:ext cx="1664255" cy="1149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4" h="21276" extrusionOk="0">
                <a:moveTo>
                  <a:pt x="5931" y="9"/>
                </a:moveTo>
                <a:cubicBezTo>
                  <a:pt x="5049" y="111"/>
                  <a:pt x="4455" y="785"/>
                  <a:pt x="4171" y="2008"/>
                </a:cubicBezTo>
                <a:lnTo>
                  <a:pt x="4024" y="2633"/>
                </a:lnTo>
                <a:lnTo>
                  <a:pt x="3639" y="2576"/>
                </a:lnTo>
                <a:cubicBezTo>
                  <a:pt x="2487" y="2407"/>
                  <a:pt x="1743" y="2635"/>
                  <a:pt x="1114" y="3356"/>
                </a:cubicBezTo>
                <a:cubicBezTo>
                  <a:pt x="428" y="4142"/>
                  <a:pt x="19" y="5526"/>
                  <a:pt x="0" y="6950"/>
                </a:cubicBezTo>
                <a:cubicBezTo>
                  <a:pt x="-6" y="7425"/>
                  <a:pt x="31" y="7902"/>
                  <a:pt x="115" y="8365"/>
                </a:cubicBezTo>
                <a:cubicBezTo>
                  <a:pt x="517" y="10579"/>
                  <a:pt x="1505" y="11923"/>
                  <a:pt x="3488" y="12946"/>
                </a:cubicBezTo>
                <a:cubicBezTo>
                  <a:pt x="3877" y="13147"/>
                  <a:pt x="4236" y="13371"/>
                  <a:pt x="4286" y="13442"/>
                </a:cubicBezTo>
                <a:cubicBezTo>
                  <a:pt x="4336" y="13512"/>
                  <a:pt x="4480" y="13955"/>
                  <a:pt x="4606" y="14423"/>
                </a:cubicBezTo>
                <a:cubicBezTo>
                  <a:pt x="5507" y="17792"/>
                  <a:pt x="7813" y="19685"/>
                  <a:pt x="10382" y="19164"/>
                </a:cubicBezTo>
                <a:lnTo>
                  <a:pt x="10996" y="19040"/>
                </a:lnTo>
                <a:lnTo>
                  <a:pt x="11449" y="19686"/>
                </a:lnTo>
                <a:cubicBezTo>
                  <a:pt x="11938" y="20389"/>
                  <a:pt x="12527" y="20906"/>
                  <a:pt x="13098" y="21132"/>
                </a:cubicBezTo>
                <a:cubicBezTo>
                  <a:pt x="13343" y="21229"/>
                  <a:pt x="13684" y="21276"/>
                  <a:pt x="14028" y="21276"/>
                </a:cubicBezTo>
                <a:cubicBezTo>
                  <a:pt x="14373" y="21277"/>
                  <a:pt x="14718" y="21228"/>
                  <a:pt x="14969" y="21132"/>
                </a:cubicBezTo>
                <a:cubicBezTo>
                  <a:pt x="15814" y="20809"/>
                  <a:pt x="16507" y="20002"/>
                  <a:pt x="16863" y="18927"/>
                </a:cubicBezTo>
                <a:cubicBezTo>
                  <a:pt x="17040" y="18389"/>
                  <a:pt x="17069" y="18154"/>
                  <a:pt x="17071" y="17176"/>
                </a:cubicBezTo>
                <a:lnTo>
                  <a:pt x="17075" y="16050"/>
                </a:lnTo>
                <a:lnTo>
                  <a:pt x="17894" y="16045"/>
                </a:lnTo>
                <a:cubicBezTo>
                  <a:pt x="19457" y="16031"/>
                  <a:pt x="20491" y="15259"/>
                  <a:pt x="21048" y="13695"/>
                </a:cubicBezTo>
                <a:cubicBezTo>
                  <a:pt x="21594" y="12160"/>
                  <a:pt x="21542" y="10116"/>
                  <a:pt x="20915" y="8494"/>
                </a:cubicBezTo>
                <a:cubicBezTo>
                  <a:pt x="20349" y="7032"/>
                  <a:pt x="19719" y="6159"/>
                  <a:pt x="18591" y="5287"/>
                </a:cubicBezTo>
                <a:cubicBezTo>
                  <a:pt x="18009" y="4837"/>
                  <a:pt x="17988" y="4806"/>
                  <a:pt x="17696" y="3955"/>
                </a:cubicBezTo>
                <a:cubicBezTo>
                  <a:pt x="16627" y="832"/>
                  <a:pt x="13772" y="-323"/>
                  <a:pt x="11934" y="1621"/>
                </a:cubicBezTo>
                <a:lnTo>
                  <a:pt x="11453" y="2127"/>
                </a:lnTo>
                <a:lnTo>
                  <a:pt x="11162" y="1910"/>
                </a:lnTo>
                <a:cubicBezTo>
                  <a:pt x="10717" y="1584"/>
                  <a:pt x="10236" y="1407"/>
                  <a:pt x="10016" y="1486"/>
                </a:cubicBezTo>
                <a:cubicBezTo>
                  <a:pt x="9836" y="1551"/>
                  <a:pt x="9827" y="1593"/>
                  <a:pt x="9890" y="1910"/>
                </a:cubicBezTo>
                <a:cubicBezTo>
                  <a:pt x="9928" y="2102"/>
                  <a:pt x="9997" y="2324"/>
                  <a:pt x="10044" y="2406"/>
                </a:cubicBezTo>
                <a:cubicBezTo>
                  <a:pt x="10154" y="2595"/>
                  <a:pt x="10046" y="2696"/>
                  <a:pt x="9753" y="2679"/>
                </a:cubicBezTo>
                <a:cubicBezTo>
                  <a:pt x="9632" y="2672"/>
                  <a:pt x="9310" y="2723"/>
                  <a:pt x="9039" y="2793"/>
                </a:cubicBezTo>
                <a:cubicBezTo>
                  <a:pt x="8767" y="2862"/>
                  <a:pt x="8515" y="2893"/>
                  <a:pt x="8478" y="2860"/>
                </a:cubicBezTo>
                <a:cubicBezTo>
                  <a:pt x="8441" y="2827"/>
                  <a:pt x="8496" y="2545"/>
                  <a:pt x="8600" y="2235"/>
                </a:cubicBezTo>
                <a:cubicBezTo>
                  <a:pt x="8704" y="1925"/>
                  <a:pt x="8787" y="1625"/>
                  <a:pt x="8787" y="1564"/>
                </a:cubicBezTo>
                <a:cubicBezTo>
                  <a:pt x="8787" y="1395"/>
                  <a:pt x="8424" y="1299"/>
                  <a:pt x="8083" y="1378"/>
                </a:cubicBezTo>
                <a:cubicBezTo>
                  <a:pt x="7798" y="1443"/>
                  <a:pt x="7765" y="1419"/>
                  <a:pt x="7523" y="980"/>
                </a:cubicBezTo>
                <a:cubicBezTo>
                  <a:pt x="7145" y="295"/>
                  <a:pt x="6558" y="-63"/>
                  <a:pt x="5931" y="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4" name="pasted-image.tiff"/>
          <p:cNvPicPr>
            <a:picLocks noChangeAspect="1"/>
          </p:cNvPicPr>
          <p:nvPr/>
        </p:nvPicPr>
        <p:blipFill>
          <a:blip r:embed="rId6">
            <a:extLst/>
          </a:blip>
          <a:srcRect t="9712" b="3"/>
          <a:stretch>
            <a:fillRect/>
          </a:stretch>
        </p:blipFill>
        <p:spPr>
          <a:xfrm>
            <a:off x="-15826" y="5709069"/>
            <a:ext cx="2176810" cy="1149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1164" y="6"/>
                </a:moveTo>
                <a:cubicBezTo>
                  <a:pt x="11143" y="-4"/>
                  <a:pt x="11128" y="-1"/>
                  <a:pt x="11117" y="16"/>
                </a:cubicBezTo>
                <a:cubicBezTo>
                  <a:pt x="11112" y="23"/>
                  <a:pt x="11094" y="26"/>
                  <a:pt x="11081" y="32"/>
                </a:cubicBezTo>
                <a:cubicBezTo>
                  <a:pt x="11051" y="60"/>
                  <a:pt x="10998" y="85"/>
                  <a:pt x="10920" y="100"/>
                </a:cubicBezTo>
                <a:cubicBezTo>
                  <a:pt x="10780" y="127"/>
                  <a:pt x="10732" y="163"/>
                  <a:pt x="10716" y="252"/>
                </a:cubicBezTo>
                <a:cubicBezTo>
                  <a:pt x="10710" y="296"/>
                  <a:pt x="10705" y="337"/>
                  <a:pt x="10699" y="404"/>
                </a:cubicBezTo>
                <a:cubicBezTo>
                  <a:pt x="10692" y="487"/>
                  <a:pt x="10684" y="553"/>
                  <a:pt x="10674" y="608"/>
                </a:cubicBezTo>
                <a:cubicBezTo>
                  <a:pt x="10674" y="610"/>
                  <a:pt x="10674" y="612"/>
                  <a:pt x="10674" y="614"/>
                </a:cubicBezTo>
                <a:cubicBezTo>
                  <a:pt x="10674" y="616"/>
                  <a:pt x="10672" y="616"/>
                  <a:pt x="10671" y="619"/>
                </a:cubicBezTo>
                <a:cubicBezTo>
                  <a:pt x="10662" y="668"/>
                  <a:pt x="10650" y="707"/>
                  <a:pt x="10638" y="734"/>
                </a:cubicBezTo>
                <a:cubicBezTo>
                  <a:pt x="10638" y="735"/>
                  <a:pt x="10639" y="738"/>
                  <a:pt x="10638" y="739"/>
                </a:cubicBezTo>
                <a:cubicBezTo>
                  <a:pt x="10636" y="744"/>
                  <a:pt x="10632" y="745"/>
                  <a:pt x="10630" y="750"/>
                </a:cubicBezTo>
                <a:cubicBezTo>
                  <a:pt x="10626" y="756"/>
                  <a:pt x="10625" y="766"/>
                  <a:pt x="10621" y="771"/>
                </a:cubicBezTo>
                <a:cubicBezTo>
                  <a:pt x="10601" y="812"/>
                  <a:pt x="10578" y="848"/>
                  <a:pt x="10544" y="876"/>
                </a:cubicBezTo>
                <a:cubicBezTo>
                  <a:pt x="10481" y="927"/>
                  <a:pt x="9854" y="1975"/>
                  <a:pt x="9154" y="3203"/>
                </a:cubicBezTo>
                <a:cubicBezTo>
                  <a:pt x="8690" y="4017"/>
                  <a:pt x="8347" y="4607"/>
                  <a:pt x="8113" y="5006"/>
                </a:cubicBezTo>
                <a:cubicBezTo>
                  <a:pt x="8016" y="5175"/>
                  <a:pt x="7808" y="5544"/>
                  <a:pt x="7753" y="5640"/>
                </a:cubicBezTo>
                <a:lnTo>
                  <a:pt x="7678" y="5766"/>
                </a:lnTo>
                <a:lnTo>
                  <a:pt x="7601" y="5944"/>
                </a:lnTo>
                <a:lnTo>
                  <a:pt x="7592" y="5918"/>
                </a:lnTo>
                <a:lnTo>
                  <a:pt x="7304" y="6416"/>
                </a:lnTo>
                <a:lnTo>
                  <a:pt x="7088" y="6390"/>
                </a:lnTo>
                <a:cubicBezTo>
                  <a:pt x="6970" y="6375"/>
                  <a:pt x="6701" y="6334"/>
                  <a:pt x="6493" y="6301"/>
                </a:cubicBezTo>
                <a:cubicBezTo>
                  <a:pt x="6389" y="6284"/>
                  <a:pt x="6205" y="6270"/>
                  <a:pt x="5992" y="6259"/>
                </a:cubicBezTo>
                <a:cubicBezTo>
                  <a:pt x="5779" y="6247"/>
                  <a:pt x="5538" y="6238"/>
                  <a:pt x="5319" y="6238"/>
                </a:cubicBezTo>
                <a:cubicBezTo>
                  <a:pt x="5151" y="6237"/>
                  <a:pt x="5105" y="6247"/>
                  <a:pt x="4998" y="6248"/>
                </a:cubicBezTo>
                <a:cubicBezTo>
                  <a:pt x="4756" y="6271"/>
                  <a:pt x="4564" y="6294"/>
                  <a:pt x="4519" y="6316"/>
                </a:cubicBezTo>
                <a:cubicBezTo>
                  <a:pt x="4394" y="6377"/>
                  <a:pt x="4330" y="6458"/>
                  <a:pt x="4339" y="6537"/>
                </a:cubicBezTo>
                <a:cubicBezTo>
                  <a:pt x="4339" y="6538"/>
                  <a:pt x="4339" y="6541"/>
                  <a:pt x="4339" y="6542"/>
                </a:cubicBezTo>
                <a:cubicBezTo>
                  <a:pt x="4342" y="6568"/>
                  <a:pt x="4352" y="6592"/>
                  <a:pt x="4372" y="6615"/>
                </a:cubicBezTo>
                <a:cubicBezTo>
                  <a:pt x="4382" y="6626"/>
                  <a:pt x="4389" y="6647"/>
                  <a:pt x="4397" y="6668"/>
                </a:cubicBezTo>
                <a:cubicBezTo>
                  <a:pt x="4409" y="6687"/>
                  <a:pt x="4417" y="6708"/>
                  <a:pt x="4425" y="6725"/>
                </a:cubicBezTo>
                <a:cubicBezTo>
                  <a:pt x="4428" y="6732"/>
                  <a:pt x="4433" y="6740"/>
                  <a:pt x="4436" y="6746"/>
                </a:cubicBezTo>
                <a:cubicBezTo>
                  <a:pt x="4447" y="6776"/>
                  <a:pt x="4452" y="6794"/>
                  <a:pt x="4447" y="6804"/>
                </a:cubicBezTo>
                <a:cubicBezTo>
                  <a:pt x="4443" y="6812"/>
                  <a:pt x="4446" y="6833"/>
                  <a:pt x="4447" y="6846"/>
                </a:cubicBezTo>
                <a:cubicBezTo>
                  <a:pt x="4447" y="6858"/>
                  <a:pt x="4448" y="6863"/>
                  <a:pt x="4452" y="6877"/>
                </a:cubicBezTo>
                <a:cubicBezTo>
                  <a:pt x="4456" y="6890"/>
                  <a:pt x="4465" y="6910"/>
                  <a:pt x="4472" y="6925"/>
                </a:cubicBezTo>
                <a:cubicBezTo>
                  <a:pt x="4511" y="7008"/>
                  <a:pt x="4593" y="7115"/>
                  <a:pt x="4713" y="7234"/>
                </a:cubicBezTo>
                <a:cubicBezTo>
                  <a:pt x="4788" y="7308"/>
                  <a:pt x="4841" y="7367"/>
                  <a:pt x="4879" y="7417"/>
                </a:cubicBezTo>
                <a:cubicBezTo>
                  <a:pt x="4903" y="7449"/>
                  <a:pt x="4918" y="7478"/>
                  <a:pt x="4929" y="7506"/>
                </a:cubicBezTo>
                <a:cubicBezTo>
                  <a:pt x="4930" y="7510"/>
                  <a:pt x="4933" y="7514"/>
                  <a:pt x="4934" y="7517"/>
                </a:cubicBezTo>
                <a:cubicBezTo>
                  <a:pt x="4940" y="7535"/>
                  <a:pt x="4944" y="7556"/>
                  <a:pt x="4945" y="7575"/>
                </a:cubicBezTo>
                <a:cubicBezTo>
                  <a:pt x="4947" y="7592"/>
                  <a:pt x="4944" y="7612"/>
                  <a:pt x="4940" y="7632"/>
                </a:cubicBezTo>
                <a:cubicBezTo>
                  <a:pt x="4937" y="7648"/>
                  <a:pt x="4932" y="7667"/>
                  <a:pt x="4926" y="7685"/>
                </a:cubicBezTo>
                <a:cubicBezTo>
                  <a:pt x="4910" y="7731"/>
                  <a:pt x="4888" y="7783"/>
                  <a:pt x="4851" y="7858"/>
                </a:cubicBezTo>
                <a:cubicBezTo>
                  <a:pt x="4800" y="7963"/>
                  <a:pt x="4792" y="7999"/>
                  <a:pt x="4821" y="8020"/>
                </a:cubicBezTo>
                <a:cubicBezTo>
                  <a:pt x="4841" y="8035"/>
                  <a:pt x="4859" y="8084"/>
                  <a:pt x="4859" y="8125"/>
                </a:cubicBezTo>
                <a:cubicBezTo>
                  <a:pt x="4859" y="8150"/>
                  <a:pt x="4931" y="8299"/>
                  <a:pt x="5026" y="8481"/>
                </a:cubicBezTo>
                <a:cubicBezTo>
                  <a:pt x="5110" y="8640"/>
                  <a:pt x="5196" y="8795"/>
                  <a:pt x="5336" y="9047"/>
                </a:cubicBezTo>
                <a:cubicBezTo>
                  <a:pt x="5502" y="9345"/>
                  <a:pt x="5661" y="9617"/>
                  <a:pt x="5701" y="9655"/>
                </a:cubicBezTo>
                <a:cubicBezTo>
                  <a:pt x="5736" y="9688"/>
                  <a:pt x="5765" y="9741"/>
                  <a:pt x="5765" y="9771"/>
                </a:cubicBezTo>
                <a:cubicBezTo>
                  <a:pt x="5765" y="9785"/>
                  <a:pt x="5775" y="9812"/>
                  <a:pt x="5790" y="9844"/>
                </a:cubicBezTo>
                <a:cubicBezTo>
                  <a:pt x="5831" y="9911"/>
                  <a:pt x="5870" y="9973"/>
                  <a:pt x="5912" y="10038"/>
                </a:cubicBezTo>
                <a:cubicBezTo>
                  <a:pt x="5911" y="10032"/>
                  <a:pt x="5914" y="10031"/>
                  <a:pt x="5903" y="10007"/>
                </a:cubicBezTo>
                <a:cubicBezTo>
                  <a:pt x="5844" y="9877"/>
                  <a:pt x="5824" y="9653"/>
                  <a:pt x="5867" y="9603"/>
                </a:cubicBezTo>
                <a:cubicBezTo>
                  <a:pt x="5907" y="9557"/>
                  <a:pt x="6072" y="9930"/>
                  <a:pt x="6061" y="10038"/>
                </a:cubicBezTo>
                <a:cubicBezTo>
                  <a:pt x="6056" y="10085"/>
                  <a:pt x="6050" y="10154"/>
                  <a:pt x="6044" y="10195"/>
                </a:cubicBezTo>
                <a:cubicBezTo>
                  <a:pt x="6042" y="10214"/>
                  <a:pt x="6042" y="10234"/>
                  <a:pt x="6044" y="10248"/>
                </a:cubicBezTo>
                <a:cubicBezTo>
                  <a:pt x="6054" y="10262"/>
                  <a:pt x="6063" y="10275"/>
                  <a:pt x="6072" y="10290"/>
                </a:cubicBezTo>
                <a:cubicBezTo>
                  <a:pt x="6099" y="10310"/>
                  <a:pt x="6151" y="10389"/>
                  <a:pt x="6197" y="10478"/>
                </a:cubicBezTo>
                <a:cubicBezTo>
                  <a:pt x="6348" y="10707"/>
                  <a:pt x="6489" y="10915"/>
                  <a:pt x="6623" y="11097"/>
                </a:cubicBezTo>
                <a:cubicBezTo>
                  <a:pt x="6660" y="11067"/>
                  <a:pt x="6691" y="11107"/>
                  <a:pt x="6676" y="11170"/>
                </a:cubicBezTo>
                <a:cubicBezTo>
                  <a:pt x="6802" y="11340"/>
                  <a:pt x="6917" y="11484"/>
                  <a:pt x="7014" y="11590"/>
                </a:cubicBezTo>
                <a:cubicBezTo>
                  <a:pt x="7458" y="12067"/>
                  <a:pt x="8077" y="12674"/>
                  <a:pt x="8315" y="12837"/>
                </a:cubicBezTo>
                <a:cubicBezTo>
                  <a:pt x="8557" y="13003"/>
                  <a:pt x="8811" y="13152"/>
                  <a:pt x="9237" y="13372"/>
                </a:cubicBezTo>
                <a:cubicBezTo>
                  <a:pt x="9593" y="13556"/>
                  <a:pt x="9663" y="13715"/>
                  <a:pt x="9492" y="13959"/>
                </a:cubicBezTo>
                <a:cubicBezTo>
                  <a:pt x="9479" y="13977"/>
                  <a:pt x="9469" y="13996"/>
                  <a:pt x="9458" y="14017"/>
                </a:cubicBezTo>
                <a:cubicBezTo>
                  <a:pt x="9455" y="14041"/>
                  <a:pt x="9444" y="14068"/>
                  <a:pt x="9420" y="14100"/>
                </a:cubicBezTo>
                <a:cubicBezTo>
                  <a:pt x="9419" y="14101"/>
                  <a:pt x="9420" y="14105"/>
                  <a:pt x="9420" y="14106"/>
                </a:cubicBezTo>
                <a:cubicBezTo>
                  <a:pt x="9408" y="14138"/>
                  <a:pt x="9398" y="14168"/>
                  <a:pt x="9398" y="14190"/>
                </a:cubicBezTo>
                <a:cubicBezTo>
                  <a:pt x="9397" y="14244"/>
                  <a:pt x="9343" y="14474"/>
                  <a:pt x="9281" y="14698"/>
                </a:cubicBezTo>
                <a:lnTo>
                  <a:pt x="9171" y="15107"/>
                </a:lnTo>
                <a:lnTo>
                  <a:pt x="8894" y="15070"/>
                </a:lnTo>
                <a:cubicBezTo>
                  <a:pt x="8843" y="15063"/>
                  <a:pt x="8804" y="15061"/>
                  <a:pt x="8763" y="15060"/>
                </a:cubicBezTo>
                <a:cubicBezTo>
                  <a:pt x="8703" y="15071"/>
                  <a:pt x="8646" y="15081"/>
                  <a:pt x="8631" y="15102"/>
                </a:cubicBezTo>
                <a:cubicBezTo>
                  <a:pt x="8667" y="15194"/>
                  <a:pt x="8909" y="15495"/>
                  <a:pt x="8957" y="15500"/>
                </a:cubicBezTo>
                <a:cubicBezTo>
                  <a:pt x="9019" y="15506"/>
                  <a:pt x="8985" y="16312"/>
                  <a:pt x="8919" y="16438"/>
                </a:cubicBezTo>
                <a:cubicBezTo>
                  <a:pt x="8868" y="16533"/>
                  <a:pt x="8873" y="16572"/>
                  <a:pt x="8943" y="16753"/>
                </a:cubicBezTo>
                <a:cubicBezTo>
                  <a:pt x="9021" y="16951"/>
                  <a:pt x="9023" y="16972"/>
                  <a:pt x="8957" y="17162"/>
                </a:cubicBezTo>
                <a:cubicBezTo>
                  <a:pt x="8894" y="17346"/>
                  <a:pt x="8817" y="17392"/>
                  <a:pt x="8650" y="17361"/>
                </a:cubicBezTo>
                <a:cubicBezTo>
                  <a:pt x="8613" y="17354"/>
                  <a:pt x="8570" y="17385"/>
                  <a:pt x="8556" y="17429"/>
                </a:cubicBezTo>
                <a:cubicBezTo>
                  <a:pt x="8540" y="17476"/>
                  <a:pt x="8571" y="17507"/>
                  <a:pt x="8633" y="17507"/>
                </a:cubicBezTo>
                <a:cubicBezTo>
                  <a:pt x="8782" y="17507"/>
                  <a:pt x="8809" y="17713"/>
                  <a:pt x="8686" y="17911"/>
                </a:cubicBezTo>
                <a:cubicBezTo>
                  <a:pt x="8633" y="17995"/>
                  <a:pt x="8603" y="18086"/>
                  <a:pt x="8584" y="18168"/>
                </a:cubicBezTo>
                <a:cubicBezTo>
                  <a:pt x="8588" y="18176"/>
                  <a:pt x="8590" y="18179"/>
                  <a:pt x="8595" y="18189"/>
                </a:cubicBezTo>
                <a:cubicBezTo>
                  <a:pt x="8635" y="18273"/>
                  <a:pt x="8652" y="18341"/>
                  <a:pt x="8633" y="18341"/>
                </a:cubicBezTo>
                <a:cubicBezTo>
                  <a:pt x="8615" y="18341"/>
                  <a:pt x="8648" y="18436"/>
                  <a:pt x="8705" y="18551"/>
                </a:cubicBezTo>
                <a:cubicBezTo>
                  <a:pt x="8772" y="18683"/>
                  <a:pt x="8812" y="18812"/>
                  <a:pt x="8838" y="18928"/>
                </a:cubicBezTo>
                <a:cubicBezTo>
                  <a:pt x="8928" y="19125"/>
                  <a:pt x="8944" y="19376"/>
                  <a:pt x="8847" y="19609"/>
                </a:cubicBezTo>
                <a:cubicBezTo>
                  <a:pt x="8781" y="19767"/>
                  <a:pt x="8700" y="19717"/>
                  <a:pt x="8633" y="19473"/>
                </a:cubicBezTo>
                <a:cubicBezTo>
                  <a:pt x="8483" y="18922"/>
                  <a:pt x="8296" y="18821"/>
                  <a:pt x="8296" y="19290"/>
                </a:cubicBezTo>
                <a:cubicBezTo>
                  <a:pt x="8296" y="19426"/>
                  <a:pt x="8268" y="19579"/>
                  <a:pt x="8235" y="19630"/>
                </a:cubicBezTo>
                <a:cubicBezTo>
                  <a:pt x="8184" y="19710"/>
                  <a:pt x="8164" y="19680"/>
                  <a:pt x="8113" y="19447"/>
                </a:cubicBezTo>
                <a:cubicBezTo>
                  <a:pt x="8078" y="19291"/>
                  <a:pt x="8012" y="19140"/>
                  <a:pt x="7958" y="19101"/>
                </a:cubicBezTo>
                <a:cubicBezTo>
                  <a:pt x="7870" y="19038"/>
                  <a:pt x="7819" y="18876"/>
                  <a:pt x="7828" y="18745"/>
                </a:cubicBezTo>
                <a:cubicBezTo>
                  <a:pt x="7823" y="18727"/>
                  <a:pt x="7819" y="18703"/>
                  <a:pt x="7814" y="18692"/>
                </a:cubicBezTo>
                <a:cubicBezTo>
                  <a:pt x="7813" y="18690"/>
                  <a:pt x="7811" y="18693"/>
                  <a:pt x="7811" y="18692"/>
                </a:cubicBezTo>
                <a:cubicBezTo>
                  <a:pt x="7778" y="18631"/>
                  <a:pt x="7688" y="18658"/>
                  <a:pt x="7628" y="18718"/>
                </a:cubicBezTo>
                <a:cubicBezTo>
                  <a:pt x="7621" y="18728"/>
                  <a:pt x="7617" y="18734"/>
                  <a:pt x="7609" y="18745"/>
                </a:cubicBezTo>
                <a:cubicBezTo>
                  <a:pt x="7605" y="18750"/>
                  <a:pt x="7602" y="18750"/>
                  <a:pt x="7598" y="18755"/>
                </a:cubicBezTo>
                <a:cubicBezTo>
                  <a:pt x="7584" y="18777"/>
                  <a:pt x="7573" y="18803"/>
                  <a:pt x="7573" y="18828"/>
                </a:cubicBezTo>
                <a:cubicBezTo>
                  <a:pt x="7573" y="18885"/>
                  <a:pt x="7529" y="18985"/>
                  <a:pt x="7473" y="19054"/>
                </a:cubicBezTo>
                <a:cubicBezTo>
                  <a:pt x="7387" y="19161"/>
                  <a:pt x="7368" y="19164"/>
                  <a:pt x="7349" y="19070"/>
                </a:cubicBezTo>
                <a:cubicBezTo>
                  <a:pt x="7310" y="18880"/>
                  <a:pt x="7211" y="18862"/>
                  <a:pt x="7138" y="19033"/>
                </a:cubicBezTo>
                <a:lnTo>
                  <a:pt x="7066" y="19195"/>
                </a:lnTo>
                <a:lnTo>
                  <a:pt x="6983" y="18996"/>
                </a:lnTo>
                <a:cubicBezTo>
                  <a:pt x="6937" y="18886"/>
                  <a:pt x="6885" y="18797"/>
                  <a:pt x="6864" y="18797"/>
                </a:cubicBezTo>
                <a:cubicBezTo>
                  <a:pt x="6843" y="18797"/>
                  <a:pt x="6793" y="18728"/>
                  <a:pt x="6753" y="18645"/>
                </a:cubicBezTo>
                <a:cubicBezTo>
                  <a:pt x="6713" y="18562"/>
                  <a:pt x="6638" y="18493"/>
                  <a:pt x="6587" y="18493"/>
                </a:cubicBezTo>
                <a:cubicBezTo>
                  <a:pt x="6548" y="18493"/>
                  <a:pt x="6512" y="18451"/>
                  <a:pt x="6479" y="18399"/>
                </a:cubicBezTo>
                <a:cubicBezTo>
                  <a:pt x="6466" y="18384"/>
                  <a:pt x="6462" y="18373"/>
                  <a:pt x="6449" y="18357"/>
                </a:cubicBezTo>
                <a:cubicBezTo>
                  <a:pt x="6433" y="18342"/>
                  <a:pt x="6418" y="18330"/>
                  <a:pt x="6402" y="18309"/>
                </a:cubicBezTo>
                <a:cubicBezTo>
                  <a:pt x="6374" y="18275"/>
                  <a:pt x="6360" y="18270"/>
                  <a:pt x="6343" y="18257"/>
                </a:cubicBezTo>
                <a:cubicBezTo>
                  <a:pt x="6338" y="18255"/>
                  <a:pt x="6294" y="18249"/>
                  <a:pt x="6283" y="18247"/>
                </a:cubicBezTo>
                <a:cubicBezTo>
                  <a:pt x="6274" y="18259"/>
                  <a:pt x="6265" y="18276"/>
                  <a:pt x="6255" y="18299"/>
                </a:cubicBezTo>
                <a:cubicBezTo>
                  <a:pt x="6216" y="18388"/>
                  <a:pt x="6188" y="18392"/>
                  <a:pt x="6128" y="18320"/>
                </a:cubicBezTo>
                <a:cubicBezTo>
                  <a:pt x="6103" y="18291"/>
                  <a:pt x="6087" y="18281"/>
                  <a:pt x="6069" y="18278"/>
                </a:cubicBezTo>
                <a:cubicBezTo>
                  <a:pt x="6066" y="18277"/>
                  <a:pt x="6061" y="18272"/>
                  <a:pt x="6058" y="18273"/>
                </a:cubicBezTo>
                <a:cubicBezTo>
                  <a:pt x="6052" y="18274"/>
                  <a:pt x="6045" y="18280"/>
                  <a:pt x="6039" y="18283"/>
                </a:cubicBezTo>
                <a:cubicBezTo>
                  <a:pt x="6027" y="18292"/>
                  <a:pt x="6014" y="18307"/>
                  <a:pt x="6000" y="18330"/>
                </a:cubicBezTo>
                <a:cubicBezTo>
                  <a:pt x="5998" y="18338"/>
                  <a:pt x="5995" y="18343"/>
                  <a:pt x="5995" y="18351"/>
                </a:cubicBezTo>
                <a:cubicBezTo>
                  <a:pt x="5995" y="18470"/>
                  <a:pt x="5918" y="18505"/>
                  <a:pt x="5862" y="18409"/>
                </a:cubicBezTo>
                <a:cubicBezTo>
                  <a:pt x="5835" y="18390"/>
                  <a:pt x="5804" y="18360"/>
                  <a:pt x="5759" y="18320"/>
                </a:cubicBezTo>
                <a:cubicBezTo>
                  <a:pt x="5756" y="18317"/>
                  <a:pt x="5755" y="18318"/>
                  <a:pt x="5751" y="18315"/>
                </a:cubicBezTo>
                <a:cubicBezTo>
                  <a:pt x="5728" y="18307"/>
                  <a:pt x="5707" y="18305"/>
                  <a:pt x="5673" y="18278"/>
                </a:cubicBezTo>
                <a:cubicBezTo>
                  <a:pt x="5602" y="18221"/>
                  <a:pt x="5571" y="18219"/>
                  <a:pt x="5529" y="18268"/>
                </a:cubicBezTo>
                <a:cubicBezTo>
                  <a:pt x="5494" y="18309"/>
                  <a:pt x="5468" y="18301"/>
                  <a:pt x="5449" y="18278"/>
                </a:cubicBezTo>
                <a:cubicBezTo>
                  <a:pt x="5413" y="18256"/>
                  <a:pt x="5401" y="18180"/>
                  <a:pt x="5446" y="18095"/>
                </a:cubicBezTo>
                <a:cubicBezTo>
                  <a:pt x="5461" y="18067"/>
                  <a:pt x="5470" y="18040"/>
                  <a:pt x="5477" y="18016"/>
                </a:cubicBezTo>
                <a:cubicBezTo>
                  <a:pt x="5476" y="17978"/>
                  <a:pt x="5473" y="17944"/>
                  <a:pt x="5466" y="17922"/>
                </a:cubicBezTo>
                <a:cubicBezTo>
                  <a:pt x="5458" y="17899"/>
                  <a:pt x="5447" y="17890"/>
                  <a:pt x="5433" y="17890"/>
                </a:cubicBezTo>
                <a:cubicBezTo>
                  <a:pt x="5425" y="17890"/>
                  <a:pt x="5414" y="17868"/>
                  <a:pt x="5405" y="17859"/>
                </a:cubicBezTo>
                <a:cubicBezTo>
                  <a:pt x="5398" y="17853"/>
                  <a:pt x="5390" y="17841"/>
                  <a:pt x="5383" y="17832"/>
                </a:cubicBezTo>
                <a:cubicBezTo>
                  <a:pt x="5366" y="17814"/>
                  <a:pt x="5348" y="17793"/>
                  <a:pt x="5330" y="17764"/>
                </a:cubicBezTo>
                <a:cubicBezTo>
                  <a:pt x="5314" y="17741"/>
                  <a:pt x="5301" y="17719"/>
                  <a:pt x="5289" y="17691"/>
                </a:cubicBezTo>
                <a:cubicBezTo>
                  <a:pt x="5287" y="17687"/>
                  <a:pt x="5285" y="17684"/>
                  <a:pt x="5283" y="17680"/>
                </a:cubicBezTo>
                <a:cubicBezTo>
                  <a:pt x="5242" y="17596"/>
                  <a:pt x="5199" y="17513"/>
                  <a:pt x="5156" y="17434"/>
                </a:cubicBezTo>
                <a:cubicBezTo>
                  <a:pt x="5113" y="17424"/>
                  <a:pt x="5048" y="17353"/>
                  <a:pt x="5048" y="17298"/>
                </a:cubicBezTo>
                <a:cubicBezTo>
                  <a:pt x="5048" y="17281"/>
                  <a:pt x="5036" y="17249"/>
                  <a:pt x="5020" y="17209"/>
                </a:cubicBezTo>
                <a:cubicBezTo>
                  <a:pt x="4907" y="17031"/>
                  <a:pt x="4810" y="16905"/>
                  <a:pt x="4768" y="16905"/>
                </a:cubicBezTo>
                <a:cubicBezTo>
                  <a:pt x="4726" y="16905"/>
                  <a:pt x="4670" y="16971"/>
                  <a:pt x="4646" y="17057"/>
                </a:cubicBezTo>
                <a:cubicBezTo>
                  <a:pt x="4630" y="17114"/>
                  <a:pt x="4609" y="17144"/>
                  <a:pt x="4588" y="17162"/>
                </a:cubicBezTo>
                <a:lnTo>
                  <a:pt x="4563" y="17224"/>
                </a:lnTo>
                <a:lnTo>
                  <a:pt x="4535" y="17162"/>
                </a:lnTo>
                <a:cubicBezTo>
                  <a:pt x="4528" y="17152"/>
                  <a:pt x="4523" y="17134"/>
                  <a:pt x="4519" y="17114"/>
                </a:cubicBezTo>
                <a:lnTo>
                  <a:pt x="4510" y="17099"/>
                </a:lnTo>
                <a:cubicBezTo>
                  <a:pt x="4493" y="17055"/>
                  <a:pt x="4483" y="17018"/>
                  <a:pt x="4477" y="16983"/>
                </a:cubicBezTo>
                <a:cubicBezTo>
                  <a:pt x="4461" y="16971"/>
                  <a:pt x="4439" y="16966"/>
                  <a:pt x="4416" y="16973"/>
                </a:cubicBezTo>
                <a:cubicBezTo>
                  <a:pt x="4380" y="17020"/>
                  <a:pt x="4344" y="17091"/>
                  <a:pt x="4336" y="17130"/>
                </a:cubicBezTo>
                <a:cubicBezTo>
                  <a:pt x="4328" y="17171"/>
                  <a:pt x="4303" y="17203"/>
                  <a:pt x="4281" y="17203"/>
                </a:cubicBezTo>
                <a:cubicBezTo>
                  <a:pt x="4267" y="17241"/>
                  <a:pt x="4253" y="17272"/>
                  <a:pt x="4242" y="17298"/>
                </a:cubicBezTo>
                <a:cubicBezTo>
                  <a:pt x="4241" y="17309"/>
                  <a:pt x="4239" y="17311"/>
                  <a:pt x="4239" y="17324"/>
                </a:cubicBezTo>
                <a:cubicBezTo>
                  <a:pt x="4239" y="17493"/>
                  <a:pt x="4202" y="17522"/>
                  <a:pt x="4148" y="17403"/>
                </a:cubicBezTo>
                <a:cubicBezTo>
                  <a:pt x="4140" y="17400"/>
                  <a:pt x="4131" y="17401"/>
                  <a:pt x="4123" y="17392"/>
                </a:cubicBezTo>
                <a:cubicBezTo>
                  <a:pt x="4096" y="17360"/>
                  <a:pt x="4043" y="17349"/>
                  <a:pt x="3987" y="17350"/>
                </a:cubicBezTo>
                <a:cubicBezTo>
                  <a:pt x="3952" y="17372"/>
                  <a:pt x="3913" y="17389"/>
                  <a:pt x="3882" y="17382"/>
                </a:cubicBezTo>
                <a:cubicBezTo>
                  <a:pt x="3872" y="17379"/>
                  <a:pt x="3861" y="17381"/>
                  <a:pt x="3852" y="17382"/>
                </a:cubicBezTo>
                <a:cubicBezTo>
                  <a:pt x="3825" y="17396"/>
                  <a:pt x="3803" y="17412"/>
                  <a:pt x="3791" y="17434"/>
                </a:cubicBezTo>
                <a:cubicBezTo>
                  <a:pt x="3778" y="17457"/>
                  <a:pt x="3756" y="17463"/>
                  <a:pt x="3730" y="17455"/>
                </a:cubicBezTo>
                <a:cubicBezTo>
                  <a:pt x="3712" y="17453"/>
                  <a:pt x="3691" y="17441"/>
                  <a:pt x="3674" y="17424"/>
                </a:cubicBezTo>
                <a:cubicBezTo>
                  <a:pt x="3636" y="17387"/>
                  <a:pt x="3595" y="17375"/>
                  <a:pt x="3575" y="17392"/>
                </a:cubicBezTo>
                <a:cubicBezTo>
                  <a:pt x="3543" y="17452"/>
                  <a:pt x="3481" y="17392"/>
                  <a:pt x="3356" y="17177"/>
                </a:cubicBezTo>
                <a:cubicBezTo>
                  <a:pt x="3339" y="17148"/>
                  <a:pt x="3336" y="17148"/>
                  <a:pt x="3325" y="17130"/>
                </a:cubicBezTo>
                <a:cubicBezTo>
                  <a:pt x="3303" y="17112"/>
                  <a:pt x="3282" y="17113"/>
                  <a:pt x="3267" y="17130"/>
                </a:cubicBezTo>
                <a:cubicBezTo>
                  <a:pt x="3267" y="17133"/>
                  <a:pt x="3267" y="17132"/>
                  <a:pt x="3267" y="17135"/>
                </a:cubicBezTo>
                <a:cubicBezTo>
                  <a:pt x="3267" y="17294"/>
                  <a:pt x="3234" y="17312"/>
                  <a:pt x="3168" y="17183"/>
                </a:cubicBezTo>
                <a:cubicBezTo>
                  <a:pt x="3161" y="17169"/>
                  <a:pt x="3154" y="17151"/>
                  <a:pt x="3148" y="17135"/>
                </a:cubicBezTo>
                <a:cubicBezTo>
                  <a:pt x="3145" y="17129"/>
                  <a:pt x="3143" y="17122"/>
                  <a:pt x="3140" y="17114"/>
                </a:cubicBezTo>
                <a:cubicBezTo>
                  <a:pt x="3139" y="17110"/>
                  <a:pt x="3138" y="17103"/>
                  <a:pt x="3137" y="17099"/>
                </a:cubicBezTo>
                <a:cubicBezTo>
                  <a:pt x="3112" y="17030"/>
                  <a:pt x="3094" y="16935"/>
                  <a:pt x="3101" y="16821"/>
                </a:cubicBezTo>
                <a:cubicBezTo>
                  <a:pt x="3102" y="16803"/>
                  <a:pt x="3101" y="16791"/>
                  <a:pt x="3101" y="16774"/>
                </a:cubicBezTo>
                <a:cubicBezTo>
                  <a:pt x="3100" y="16741"/>
                  <a:pt x="3097" y="16723"/>
                  <a:pt x="3096" y="16685"/>
                </a:cubicBezTo>
                <a:cubicBezTo>
                  <a:pt x="3094" y="16642"/>
                  <a:pt x="3090" y="16614"/>
                  <a:pt x="3087" y="16574"/>
                </a:cubicBezTo>
                <a:cubicBezTo>
                  <a:pt x="3086" y="16572"/>
                  <a:pt x="3086" y="16560"/>
                  <a:pt x="3085" y="16559"/>
                </a:cubicBezTo>
                <a:cubicBezTo>
                  <a:pt x="3067" y="16539"/>
                  <a:pt x="3061" y="16464"/>
                  <a:pt x="3071" y="16391"/>
                </a:cubicBezTo>
                <a:cubicBezTo>
                  <a:pt x="3074" y="16365"/>
                  <a:pt x="3067" y="16319"/>
                  <a:pt x="3060" y="16276"/>
                </a:cubicBezTo>
                <a:cubicBezTo>
                  <a:pt x="3054" y="16239"/>
                  <a:pt x="3044" y="16214"/>
                  <a:pt x="3037" y="16181"/>
                </a:cubicBezTo>
                <a:cubicBezTo>
                  <a:pt x="3024" y="16131"/>
                  <a:pt x="3010" y="16081"/>
                  <a:pt x="2990" y="16035"/>
                </a:cubicBezTo>
                <a:cubicBezTo>
                  <a:pt x="2904" y="15833"/>
                  <a:pt x="2882" y="15814"/>
                  <a:pt x="2780" y="15883"/>
                </a:cubicBezTo>
                <a:cubicBezTo>
                  <a:pt x="2753" y="15901"/>
                  <a:pt x="2732" y="15928"/>
                  <a:pt x="2713" y="15956"/>
                </a:cubicBezTo>
                <a:cubicBezTo>
                  <a:pt x="2708" y="15979"/>
                  <a:pt x="2696" y="15996"/>
                  <a:pt x="2683" y="16008"/>
                </a:cubicBezTo>
                <a:cubicBezTo>
                  <a:pt x="2672" y="16037"/>
                  <a:pt x="2664" y="16067"/>
                  <a:pt x="2664" y="16097"/>
                </a:cubicBezTo>
                <a:cubicBezTo>
                  <a:pt x="2664" y="16126"/>
                  <a:pt x="2657" y="16160"/>
                  <a:pt x="2650" y="16192"/>
                </a:cubicBezTo>
                <a:cubicBezTo>
                  <a:pt x="2649" y="16232"/>
                  <a:pt x="2639" y="16273"/>
                  <a:pt x="2608" y="16328"/>
                </a:cubicBezTo>
                <a:cubicBezTo>
                  <a:pt x="2600" y="16343"/>
                  <a:pt x="2592" y="16348"/>
                  <a:pt x="2583" y="16360"/>
                </a:cubicBezTo>
                <a:cubicBezTo>
                  <a:pt x="2561" y="16406"/>
                  <a:pt x="2546" y="16458"/>
                  <a:pt x="2553" y="16496"/>
                </a:cubicBezTo>
                <a:cubicBezTo>
                  <a:pt x="2560" y="16534"/>
                  <a:pt x="2552" y="16578"/>
                  <a:pt x="2536" y="16616"/>
                </a:cubicBezTo>
                <a:cubicBezTo>
                  <a:pt x="2535" y="16620"/>
                  <a:pt x="2531" y="16620"/>
                  <a:pt x="2531" y="16622"/>
                </a:cubicBezTo>
                <a:cubicBezTo>
                  <a:pt x="2512" y="16666"/>
                  <a:pt x="2485" y="16700"/>
                  <a:pt x="2453" y="16726"/>
                </a:cubicBezTo>
                <a:cubicBezTo>
                  <a:pt x="2444" y="16737"/>
                  <a:pt x="2442" y="16748"/>
                  <a:pt x="2431" y="16758"/>
                </a:cubicBezTo>
                <a:cubicBezTo>
                  <a:pt x="2364" y="16822"/>
                  <a:pt x="2351" y="16823"/>
                  <a:pt x="2312" y="16737"/>
                </a:cubicBezTo>
                <a:cubicBezTo>
                  <a:pt x="2305" y="16722"/>
                  <a:pt x="2299" y="16712"/>
                  <a:pt x="2293" y="16700"/>
                </a:cubicBezTo>
                <a:cubicBezTo>
                  <a:pt x="2273" y="16693"/>
                  <a:pt x="2257" y="16701"/>
                  <a:pt x="2237" y="16737"/>
                </a:cubicBezTo>
                <a:cubicBezTo>
                  <a:pt x="2231" y="16750"/>
                  <a:pt x="2214" y="16755"/>
                  <a:pt x="2201" y="16763"/>
                </a:cubicBezTo>
                <a:cubicBezTo>
                  <a:pt x="2191" y="16813"/>
                  <a:pt x="2177" y="16836"/>
                  <a:pt x="2160" y="16816"/>
                </a:cubicBezTo>
                <a:cubicBezTo>
                  <a:pt x="2148" y="16802"/>
                  <a:pt x="2111" y="16792"/>
                  <a:pt x="2079" y="16779"/>
                </a:cubicBezTo>
                <a:cubicBezTo>
                  <a:pt x="2079" y="16779"/>
                  <a:pt x="2077" y="16779"/>
                  <a:pt x="2077" y="16779"/>
                </a:cubicBezTo>
                <a:cubicBezTo>
                  <a:pt x="1992" y="16747"/>
                  <a:pt x="1963" y="16763"/>
                  <a:pt x="1963" y="16852"/>
                </a:cubicBezTo>
                <a:cubicBezTo>
                  <a:pt x="1963" y="16907"/>
                  <a:pt x="1955" y="16945"/>
                  <a:pt x="1944" y="16973"/>
                </a:cubicBezTo>
                <a:cubicBezTo>
                  <a:pt x="1925" y="17059"/>
                  <a:pt x="1861" y="17046"/>
                  <a:pt x="1750" y="16941"/>
                </a:cubicBezTo>
                <a:cubicBezTo>
                  <a:pt x="1748" y="16940"/>
                  <a:pt x="1749" y="16943"/>
                  <a:pt x="1747" y="16941"/>
                </a:cubicBezTo>
                <a:cubicBezTo>
                  <a:pt x="1643" y="16848"/>
                  <a:pt x="1589" y="16838"/>
                  <a:pt x="1528" y="16899"/>
                </a:cubicBezTo>
                <a:cubicBezTo>
                  <a:pt x="1484" y="16944"/>
                  <a:pt x="1422" y="16959"/>
                  <a:pt x="1390" y="16936"/>
                </a:cubicBezTo>
                <a:cubicBezTo>
                  <a:pt x="1353" y="16910"/>
                  <a:pt x="1324" y="16955"/>
                  <a:pt x="1310" y="17062"/>
                </a:cubicBezTo>
                <a:cubicBezTo>
                  <a:pt x="1307" y="17080"/>
                  <a:pt x="1304" y="17080"/>
                  <a:pt x="1301" y="17093"/>
                </a:cubicBezTo>
                <a:cubicBezTo>
                  <a:pt x="1299" y="17132"/>
                  <a:pt x="1291" y="17161"/>
                  <a:pt x="1279" y="17177"/>
                </a:cubicBezTo>
                <a:cubicBezTo>
                  <a:pt x="1279" y="17178"/>
                  <a:pt x="1280" y="17182"/>
                  <a:pt x="1279" y="17183"/>
                </a:cubicBezTo>
                <a:cubicBezTo>
                  <a:pt x="1257" y="17208"/>
                  <a:pt x="1227" y="17196"/>
                  <a:pt x="1202" y="17130"/>
                </a:cubicBezTo>
                <a:cubicBezTo>
                  <a:pt x="1194" y="17111"/>
                  <a:pt x="1184" y="17104"/>
                  <a:pt x="1174" y="17093"/>
                </a:cubicBezTo>
                <a:cubicBezTo>
                  <a:pt x="1134" y="17079"/>
                  <a:pt x="1101" y="17104"/>
                  <a:pt x="1099" y="17156"/>
                </a:cubicBezTo>
                <a:cubicBezTo>
                  <a:pt x="1101" y="17186"/>
                  <a:pt x="1106" y="17224"/>
                  <a:pt x="1121" y="17293"/>
                </a:cubicBezTo>
                <a:cubicBezTo>
                  <a:pt x="1143" y="17392"/>
                  <a:pt x="1182" y="17503"/>
                  <a:pt x="1207" y="17539"/>
                </a:cubicBezTo>
                <a:cubicBezTo>
                  <a:pt x="1250" y="17598"/>
                  <a:pt x="1247" y="17609"/>
                  <a:pt x="1177" y="17670"/>
                </a:cubicBezTo>
                <a:cubicBezTo>
                  <a:pt x="1105" y="17732"/>
                  <a:pt x="1097" y="17722"/>
                  <a:pt x="1044" y="17597"/>
                </a:cubicBezTo>
                <a:cubicBezTo>
                  <a:pt x="966" y="17414"/>
                  <a:pt x="850" y="17368"/>
                  <a:pt x="781" y="17487"/>
                </a:cubicBezTo>
                <a:cubicBezTo>
                  <a:pt x="752" y="17536"/>
                  <a:pt x="728" y="17556"/>
                  <a:pt x="728" y="17534"/>
                </a:cubicBezTo>
                <a:cubicBezTo>
                  <a:pt x="728" y="17512"/>
                  <a:pt x="714" y="17520"/>
                  <a:pt x="695" y="17549"/>
                </a:cubicBezTo>
                <a:cubicBezTo>
                  <a:pt x="670" y="17588"/>
                  <a:pt x="642" y="17559"/>
                  <a:pt x="584" y="17450"/>
                </a:cubicBezTo>
                <a:cubicBezTo>
                  <a:pt x="539" y="17365"/>
                  <a:pt x="493" y="17324"/>
                  <a:pt x="449" y="17314"/>
                </a:cubicBezTo>
                <a:cubicBezTo>
                  <a:pt x="420" y="17331"/>
                  <a:pt x="388" y="17358"/>
                  <a:pt x="338" y="17408"/>
                </a:cubicBezTo>
                <a:cubicBezTo>
                  <a:pt x="313" y="17432"/>
                  <a:pt x="293" y="17439"/>
                  <a:pt x="271" y="17455"/>
                </a:cubicBezTo>
                <a:cubicBezTo>
                  <a:pt x="210" y="17569"/>
                  <a:pt x="192" y="17582"/>
                  <a:pt x="136" y="17528"/>
                </a:cubicBezTo>
                <a:cubicBezTo>
                  <a:pt x="128" y="17521"/>
                  <a:pt x="123" y="17518"/>
                  <a:pt x="116" y="17513"/>
                </a:cubicBezTo>
                <a:cubicBezTo>
                  <a:pt x="107" y="17509"/>
                  <a:pt x="97" y="17508"/>
                  <a:pt x="89" y="17502"/>
                </a:cubicBezTo>
                <a:lnTo>
                  <a:pt x="86" y="17497"/>
                </a:lnTo>
                <a:cubicBezTo>
                  <a:pt x="82" y="17497"/>
                  <a:pt x="79" y="17500"/>
                  <a:pt x="75" y="17502"/>
                </a:cubicBezTo>
                <a:cubicBezTo>
                  <a:pt x="69" y="17554"/>
                  <a:pt x="55" y="17604"/>
                  <a:pt x="39" y="17623"/>
                </a:cubicBezTo>
                <a:cubicBezTo>
                  <a:pt x="14" y="17652"/>
                  <a:pt x="0" y="18400"/>
                  <a:pt x="0" y="19615"/>
                </a:cubicBezTo>
                <a:cubicBezTo>
                  <a:pt x="0" y="19622"/>
                  <a:pt x="0" y="19628"/>
                  <a:pt x="0" y="19636"/>
                </a:cubicBezTo>
                <a:cubicBezTo>
                  <a:pt x="0" y="19647"/>
                  <a:pt x="0" y="19650"/>
                  <a:pt x="0" y="19662"/>
                </a:cubicBezTo>
                <a:lnTo>
                  <a:pt x="0" y="21596"/>
                </a:lnTo>
                <a:lnTo>
                  <a:pt x="10799" y="21596"/>
                </a:lnTo>
                <a:lnTo>
                  <a:pt x="21600" y="21596"/>
                </a:lnTo>
                <a:lnTo>
                  <a:pt x="21597" y="17864"/>
                </a:lnTo>
                <a:cubicBezTo>
                  <a:pt x="21596" y="16040"/>
                  <a:pt x="21584" y="14576"/>
                  <a:pt x="21567" y="14452"/>
                </a:cubicBezTo>
                <a:lnTo>
                  <a:pt x="21539" y="14467"/>
                </a:lnTo>
                <a:cubicBezTo>
                  <a:pt x="21506" y="14486"/>
                  <a:pt x="21459" y="14540"/>
                  <a:pt x="21437" y="14588"/>
                </a:cubicBezTo>
                <a:cubicBezTo>
                  <a:pt x="21418" y="14628"/>
                  <a:pt x="21383" y="14646"/>
                  <a:pt x="21342" y="14656"/>
                </a:cubicBezTo>
                <a:cubicBezTo>
                  <a:pt x="21311" y="14686"/>
                  <a:pt x="21285" y="14708"/>
                  <a:pt x="21268" y="14708"/>
                </a:cubicBezTo>
                <a:cubicBezTo>
                  <a:pt x="21247" y="14708"/>
                  <a:pt x="21220" y="14735"/>
                  <a:pt x="21196" y="14766"/>
                </a:cubicBezTo>
                <a:cubicBezTo>
                  <a:pt x="21193" y="14785"/>
                  <a:pt x="21196" y="14787"/>
                  <a:pt x="21190" y="14808"/>
                </a:cubicBezTo>
                <a:cubicBezTo>
                  <a:pt x="21171" y="14875"/>
                  <a:pt x="21160" y="14883"/>
                  <a:pt x="21138" y="14855"/>
                </a:cubicBezTo>
                <a:cubicBezTo>
                  <a:pt x="21060" y="14985"/>
                  <a:pt x="20960" y="14934"/>
                  <a:pt x="20899" y="14714"/>
                </a:cubicBezTo>
                <a:cubicBezTo>
                  <a:pt x="20877" y="14633"/>
                  <a:pt x="20818" y="14527"/>
                  <a:pt x="20755" y="14436"/>
                </a:cubicBezTo>
                <a:cubicBezTo>
                  <a:pt x="20718" y="14473"/>
                  <a:pt x="20699" y="14452"/>
                  <a:pt x="20648" y="14326"/>
                </a:cubicBezTo>
                <a:cubicBezTo>
                  <a:pt x="20640" y="14308"/>
                  <a:pt x="20637" y="14303"/>
                  <a:pt x="20631" y="14289"/>
                </a:cubicBezTo>
                <a:cubicBezTo>
                  <a:pt x="20611" y="14272"/>
                  <a:pt x="20589" y="14252"/>
                  <a:pt x="20576" y="14252"/>
                </a:cubicBezTo>
                <a:cubicBezTo>
                  <a:pt x="20573" y="14252"/>
                  <a:pt x="20528" y="14325"/>
                  <a:pt x="20501" y="14362"/>
                </a:cubicBezTo>
                <a:cubicBezTo>
                  <a:pt x="20494" y="14381"/>
                  <a:pt x="20490" y="14392"/>
                  <a:pt x="20481" y="14415"/>
                </a:cubicBezTo>
                <a:cubicBezTo>
                  <a:pt x="20460" y="14474"/>
                  <a:pt x="20444" y="14480"/>
                  <a:pt x="20426" y="14467"/>
                </a:cubicBezTo>
                <a:cubicBezTo>
                  <a:pt x="20422" y="14473"/>
                  <a:pt x="20422" y="14472"/>
                  <a:pt x="20418" y="14478"/>
                </a:cubicBezTo>
                <a:cubicBezTo>
                  <a:pt x="20335" y="14602"/>
                  <a:pt x="20253" y="14687"/>
                  <a:pt x="20235" y="14666"/>
                </a:cubicBezTo>
                <a:cubicBezTo>
                  <a:pt x="20222" y="14651"/>
                  <a:pt x="20173" y="14675"/>
                  <a:pt x="20119" y="14714"/>
                </a:cubicBezTo>
                <a:lnTo>
                  <a:pt x="20130" y="14729"/>
                </a:lnTo>
                <a:lnTo>
                  <a:pt x="20036" y="14860"/>
                </a:lnTo>
                <a:cubicBezTo>
                  <a:pt x="19945" y="14989"/>
                  <a:pt x="19937" y="14992"/>
                  <a:pt x="19839" y="14860"/>
                </a:cubicBezTo>
                <a:cubicBezTo>
                  <a:pt x="19752" y="14745"/>
                  <a:pt x="19622" y="14733"/>
                  <a:pt x="19529" y="14803"/>
                </a:cubicBezTo>
                <a:cubicBezTo>
                  <a:pt x="19518" y="14811"/>
                  <a:pt x="19506" y="14817"/>
                  <a:pt x="19496" y="14829"/>
                </a:cubicBezTo>
                <a:cubicBezTo>
                  <a:pt x="19493" y="14832"/>
                  <a:pt x="19492" y="14832"/>
                  <a:pt x="19490" y="14834"/>
                </a:cubicBezTo>
                <a:cubicBezTo>
                  <a:pt x="19467" y="14863"/>
                  <a:pt x="19446" y="14898"/>
                  <a:pt x="19435" y="14934"/>
                </a:cubicBezTo>
                <a:cubicBezTo>
                  <a:pt x="19434" y="14935"/>
                  <a:pt x="19435" y="14938"/>
                  <a:pt x="19435" y="14939"/>
                </a:cubicBezTo>
                <a:cubicBezTo>
                  <a:pt x="19424" y="14978"/>
                  <a:pt x="19394" y="15024"/>
                  <a:pt x="19357" y="15065"/>
                </a:cubicBezTo>
                <a:cubicBezTo>
                  <a:pt x="19320" y="15105"/>
                  <a:pt x="19275" y="15141"/>
                  <a:pt x="19230" y="15164"/>
                </a:cubicBezTo>
                <a:cubicBezTo>
                  <a:pt x="19139" y="15211"/>
                  <a:pt x="19016" y="15287"/>
                  <a:pt x="18958" y="15332"/>
                </a:cubicBezTo>
                <a:cubicBezTo>
                  <a:pt x="18901" y="15377"/>
                  <a:pt x="18809" y="15420"/>
                  <a:pt x="18754" y="15427"/>
                </a:cubicBezTo>
                <a:cubicBezTo>
                  <a:pt x="18675" y="15436"/>
                  <a:pt x="18613" y="15461"/>
                  <a:pt x="18565" y="15500"/>
                </a:cubicBezTo>
                <a:cubicBezTo>
                  <a:pt x="18535" y="15543"/>
                  <a:pt x="18510" y="15604"/>
                  <a:pt x="18491" y="15668"/>
                </a:cubicBezTo>
                <a:cubicBezTo>
                  <a:pt x="18500" y="15718"/>
                  <a:pt x="18496" y="15772"/>
                  <a:pt x="18477" y="15867"/>
                </a:cubicBezTo>
                <a:cubicBezTo>
                  <a:pt x="18474" y="15882"/>
                  <a:pt x="18464" y="15899"/>
                  <a:pt x="18460" y="15914"/>
                </a:cubicBezTo>
                <a:cubicBezTo>
                  <a:pt x="18460" y="15921"/>
                  <a:pt x="18460" y="15935"/>
                  <a:pt x="18460" y="15940"/>
                </a:cubicBezTo>
                <a:cubicBezTo>
                  <a:pt x="18459" y="15966"/>
                  <a:pt x="18438" y="16001"/>
                  <a:pt x="18413" y="16040"/>
                </a:cubicBezTo>
                <a:cubicBezTo>
                  <a:pt x="18395" y="16073"/>
                  <a:pt x="18374" y="16092"/>
                  <a:pt x="18352" y="16118"/>
                </a:cubicBezTo>
                <a:cubicBezTo>
                  <a:pt x="18350" y="16120"/>
                  <a:pt x="18351" y="16122"/>
                  <a:pt x="18349" y="16124"/>
                </a:cubicBezTo>
                <a:cubicBezTo>
                  <a:pt x="18349" y="16125"/>
                  <a:pt x="18347" y="16128"/>
                  <a:pt x="18347" y="16129"/>
                </a:cubicBezTo>
                <a:cubicBezTo>
                  <a:pt x="18338" y="16138"/>
                  <a:pt x="18333" y="16147"/>
                  <a:pt x="18324" y="16155"/>
                </a:cubicBezTo>
                <a:cubicBezTo>
                  <a:pt x="18317" y="16163"/>
                  <a:pt x="18310" y="16175"/>
                  <a:pt x="18302" y="16181"/>
                </a:cubicBezTo>
                <a:cubicBezTo>
                  <a:pt x="18267" y="16209"/>
                  <a:pt x="18237" y="16241"/>
                  <a:pt x="18208" y="16276"/>
                </a:cubicBezTo>
                <a:cubicBezTo>
                  <a:pt x="18207" y="16277"/>
                  <a:pt x="18204" y="16279"/>
                  <a:pt x="18203" y="16281"/>
                </a:cubicBezTo>
                <a:cubicBezTo>
                  <a:pt x="18175" y="16315"/>
                  <a:pt x="18152" y="16353"/>
                  <a:pt x="18131" y="16391"/>
                </a:cubicBezTo>
                <a:cubicBezTo>
                  <a:pt x="18126" y="16399"/>
                  <a:pt x="18121" y="16404"/>
                  <a:pt x="18117" y="16412"/>
                </a:cubicBezTo>
                <a:cubicBezTo>
                  <a:pt x="18111" y="16423"/>
                  <a:pt x="18108" y="16437"/>
                  <a:pt x="18103" y="16449"/>
                </a:cubicBezTo>
                <a:cubicBezTo>
                  <a:pt x="18063" y="16536"/>
                  <a:pt x="18030" y="16636"/>
                  <a:pt x="18012" y="16753"/>
                </a:cubicBezTo>
                <a:cubicBezTo>
                  <a:pt x="17995" y="16857"/>
                  <a:pt x="17962" y="16988"/>
                  <a:pt x="17937" y="17046"/>
                </a:cubicBezTo>
                <a:cubicBezTo>
                  <a:pt x="17923" y="17079"/>
                  <a:pt x="17917" y="17125"/>
                  <a:pt x="17909" y="17172"/>
                </a:cubicBezTo>
                <a:cubicBezTo>
                  <a:pt x="17905" y="17203"/>
                  <a:pt x="17901" y="17231"/>
                  <a:pt x="17898" y="17261"/>
                </a:cubicBezTo>
                <a:cubicBezTo>
                  <a:pt x="17886" y="17438"/>
                  <a:pt x="17907" y="17646"/>
                  <a:pt x="17962" y="17722"/>
                </a:cubicBezTo>
                <a:cubicBezTo>
                  <a:pt x="18031" y="17818"/>
                  <a:pt x="18029" y="17833"/>
                  <a:pt x="17951" y="18042"/>
                </a:cubicBezTo>
                <a:lnTo>
                  <a:pt x="17901" y="18178"/>
                </a:lnTo>
                <a:cubicBezTo>
                  <a:pt x="17896" y="18213"/>
                  <a:pt x="17888" y="18256"/>
                  <a:pt x="17890" y="18283"/>
                </a:cubicBezTo>
                <a:lnTo>
                  <a:pt x="17962" y="18372"/>
                </a:lnTo>
                <a:cubicBezTo>
                  <a:pt x="18012" y="18434"/>
                  <a:pt x="18106" y="18505"/>
                  <a:pt x="18172" y="18535"/>
                </a:cubicBezTo>
                <a:cubicBezTo>
                  <a:pt x="18421" y="18645"/>
                  <a:pt x="18433" y="18813"/>
                  <a:pt x="18216" y="19206"/>
                </a:cubicBezTo>
                <a:cubicBezTo>
                  <a:pt x="18065" y="19481"/>
                  <a:pt x="17933" y="19472"/>
                  <a:pt x="17784" y="19169"/>
                </a:cubicBezTo>
                <a:cubicBezTo>
                  <a:pt x="17661" y="18917"/>
                  <a:pt x="17664" y="18916"/>
                  <a:pt x="17485" y="19038"/>
                </a:cubicBezTo>
                <a:cubicBezTo>
                  <a:pt x="17350" y="19131"/>
                  <a:pt x="17344" y="19148"/>
                  <a:pt x="17336" y="19478"/>
                </a:cubicBezTo>
                <a:cubicBezTo>
                  <a:pt x="17330" y="19733"/>
                  <a:pt x="17225" y="19720"/>
                  <a:pt x="17159" y="19457"/>
                </a:cubicBezTo>
                <a:cubicBezTo>
                  <a:pt x="17089" y="19184"/>
                  <a:pt x="17003" y="19190"/>
                  <a:pt x="16970" y="19473"/>
                </a:cubicBezTo>
                <a:cubicBezTo>
                  <a:pt x="16934" y="19784"/>
                  <a:pt x="16879" y="19830"/>
                  <a:pt x="16829" y="19583"/>
                </a:cubicBezTo>
                <a:cubicBezTo>
                  <a:pt x="16748" y="19180"/>
                  <a:pt x="16477" y="18975"/>
                  <a:pt x="16209" y="19111"/>
                </a:cubicBezTo>
                <a:cubicBezTo>
                  <a:pt x="15964" y="19237"/>
                  <a:pt x="15759" y="19219"/>
                  <a:pt x="15669" y="19064"/>
                </a:cubicBezTo>
                <a:cubicBezTo>
                  <a:pt x="15614" y="18970"/>
                  <a:pt x="15553" y="18939"/>
                  <a:pt x="15472" y="18970"/>
                </a:cubicBezTo>
                <a:cubicBezTo>
                  <a:pt x="15402" y="18997"/>
                  <a:pt x="15277" y="18956"/>
                  <a:pt x="15151" y="18865"/>
                </a:cubicBezTo>
                <a:cubicBezTo>
                  <a:pt x="15090" y="18821"/>
                  <a:pt x="15036" y="18796"/>
                  <a:pt x="14991" y="18781"/>
                </a:cubicBezTo>
                <a:cubicBezTo>
                  <a:pt x="14916" y="18793"/>
                  <a:pt x="14877" y="18807"/>
                  <a:pt x="14841" y="18823"/>
                </a:cubicBezTo>
                <a:cubicBezTo>
                  <a:pt x="14810" y="18876"/>
                  <a:pt x="14796" y="18968"/>
                  <a:pt x="14805" y="19101"/>
                </a:cubicBezTo>
                <a:cubicBezTo>
                  <a:pt x="14822" y="19354"/>
                  <a:pt x="14769" y="19457"/>
                  <a:pt x="14689" y="19332"/>
                </a:cubicBezTo>
                <a:cubicBezTo>
                  <a:pt x="14636" y="19249"/>
                  <a:pt x="14506" y="19294"/>
                  <a:pt x="14506" y="19394"/>
                </a:cubicBezTo>
                <a:cubicBezTo>
                  <a:pt x="14506" y="19423"/>
                  <a:pt x="14526" y="19484"/>
                  <a:pt x="14550" y="19531"/>
                </a:cubicBezTo>
                <a:cubicBezTo>
                  <a:pt x="14575" y="19577"/>
                  <a:pt x="14584" y="19650"/>
                  <a:pt x="14570" y="19693"/>
                </a:cubicBezTo>
                <a:cubicBezTo>
                  <a:pt x="14539" y="19788"/>
                  <a:pt x="14319" y="19774"/>
                  <a:pt x="14265" y="19672"/>
                </a:cubicBezTo>
                <a:cubicBezTo>
                  <a:pt x="14244" y="19633"/>
                  <a:pt x="14226" y="19527"/>
                  <a:pt x="14226" y="19436"/>
                </a:cubicBezTo>
                <a:cubicBezTo>
                  <a:pt x="14226" y="19263"/>
                  <a:pt x="14120" y="19045"/>
                  <a:pt x="14077" y="19127"/>
                </a:cubicBezTo>
                <a:cubicBezTo>
                  <a:pt x="14063" y="19154"/>
                  <a:pt x="14030" y="19139"/>
                  <a:pt x="14002" y="19096"/>
                </a:cubicBezTo>
                <a:cubicBezTo>
                  <a:pt x="13966" y="19038"/>
                  <a:pt x="13929" y="19058"/>
                  <a:pt x="13869" y="19180"/>
                </a:cubicBezTo>
                <a:lnTo>
                  <a:pt x="13789" y="19347"/>
                </a:lnTo>
                <a:lnTo>
                  <a:pt x="13742" y="19127"/>
                </a:lnTo>
                <a:cubicBezTo>
                  <a:pt x="13716" y="19006"/>
                  <a:pt x="13688" y="18828"/>
                  <a:pt x="13681" y="18729"/>
                </a:cubicBezTo>
                <a:cubicBezTo>
                  <a:pt x="13674" y="18629"/>
                  <a:pt x="13619" y="18449"/>
                  <a:pt x="13559" y="18330"/>
                </a:cubicBezTo>
                <a:cubicBezTo>
                  <a:pt x="13530" y="18272"/>
                  <a:pt x="13508" y="18216"/>
                  <a:pt x="13493" y="18168"/>
                </a:cubicBezTo>
                <a:cubicBezTo>
                  <a:pt x="13487" y="18150"/>
                  <a:pt x="13482" y="18135"/>
                  <a:pt x="13479" y="18121"/>
                </a:cubicBezTo>
                <a:cubicBezTo>
                  <a:pt x="13478" y="18114"/>
                  <a:pt x="13477" y="18105"/>
                  <a:pt x="13476" y="18100"/>
                </a:cubicBezTo>
                <a:cubicBezTo>
                  <a:pt x="13474" y="18083"/>
                  <a:pt x="13475" y="18070"/>
                  <a:pt x="13479" y="18063"/>
                </a:cubicBezTo>
                <a:cubicBezTo>
                  <a:pt x="13494" y="18035"/>
                  <a:pt x="13476" y="17950"/>
                  <a:pt x="13440" y="17874"/>
                </a:cubicBezTo>
                <a:cubicBezTo>
                  <a:pt x="13377" y="17744"/>
                  <a:pt x="13370" y="17744"/>
                  <a:pt x="13318" y="17869"/>
                </a:cubicBezTo>
                <a:cubicBezTo>
                  <a:pt x="13305" y="17900"/>
                  <a:pt x="13296" y="17922"/>
                  <a:pt x="13288" y="17937"/>
                </a:cubicBezTo>
                <a:cubicBezTo>
                  <a:pt x="13279" y="17953"/>
                  <a:pt x="13270" y="17963"/>
                  <a:pt x="13263" y="17964"/>
                </a:cubicBezTo>
                <a:cubicBezTo>
                  <a:pt x="13256" y="17963"/>
                  <a:pt x="13249" y="17953"/>
                  <a:pt x="13241" y="17937"/>
                </a:cubicBezTo>
                <a:cubicBezTo>
                  <a:pt x="13232" y="17921"/>
                  <a:pt x="13221" y="17901"/>
                  <a:pt x="13208" y="17869"/>
                </a:cubicBezTo>
                <a:cubicBezTo>
                  <a:pt x="13172" y="17784"/>
                  <a:pt x="13157" y="17758"/>
                  <a:pt x="13144" y="17791"/>
                </a:cubicBezTo>
                <a:cubicBezTo>
                  <a:pt x="13140" y="17800"/>
                  <a:pt x="13139" y="17814"/>
                  <a:pt x="13136" y="17827"/>
                </a:cubicBezTo>
                <a:cubicBezTo>
                  <a:pt x="13134" y="17835"/>
                  <a:pt x="13132" y="17839"/>
                  <a:pt x="13130" y="17848"/>
                </a:cubicBezTo>
                <a:cubicBezTo>
                  <a:pt x="13129" y="17851"/>
                  <a:pt x="13128" y="17850"/>
                  <a:pt x="13127" y="17853"/>
                </a:cubicBezTo>
                <a:cubicBezTo>
                  <a:pt x="13121" y="17885"/>
                  <a:pt x="13109" y="17907"/>
                  <a:pt x="13097" y="17922"/>
                </a:cubicBezTo>
                <a:cubicBezTo>
                  <a:pt x="13095" y="17924"/>
                  <a:pt x="13096" y="17930"/>
                  <a:pt x="13094" y="17932"/>
                </a:cubicBezTo>
                <a:cubicBezTo>
                  <a:pt x="13092" y="17934"/>
                  <a:pt x="13090" y="17931"/>
                  <a:pt x="13088" y="17932"/>
                </a:cubicBezTo>
                <a:cubicBezTo>
                  <a:pt x="13074" y="17950"/>
                  <a:pt x="13057" y="17964"/>
                  <a:pt x="13041" y="17964"/>
                </a:cubicBezTo>
                <a:cubicBezTo>
                  <a:pt x="13006" y="17964"/>
                  <a:pt x="12988" y="17991"/>
                  <a:pt x="13000" y="18026"/>
                </a:cubicBezTo>
                <a:cubicBezTo>
                  <a:pt x="13012" y="18062"/>
                  <a:pt x="12977" y="18171"/>
                  <a:pt x="12922" y="18268"/>
                </a:cubicBezTo>
                <a:cubicBezTo>
                  <a:pt x="12904" y="18300"/>
                  <a:pt x="12891" y="18336"/>
                  <a:pt x="12878" y="18372"/>
                </a:cubicBezTo>
                <a:cubicBezTo>
                  <a:pt x="12870" y="18393"/>
                  <a:pt x="12862" y="18414"/>
                  <a:pt x="12856" y="18435"/>
                </a:cubicBezTo>
                <a:cubicBezTo>
                  <a:pt x="12813" y="18593"/>
                  <a:pt x="12815" y="18776"/>
                  <a:pt x="12864" y="18949"/>
                </a:cubicBezTo>
                <a:cubicBezTo>
                  <a:pt x="12910" y="19112"/>
                  <a:pt x="12854" y="19217"/>
                  <a:pt x="12773" y="19122"/>
                </a:cubicBezTo>
                <a:cubicBezTo>
                  <a:pt x="12745" y="19090"/>
                  <a:pt x="12681" y="19073"/>
                  <a:pt x="12632" y="19085"/>
                </a:cubicBezTo>
                <a:cubicBezTo>
                  <a:pt x="12510" y="19115"/>
                  <a:pt x="12295" y="18733"/>
                  <a:pt x="12327" y="18545"/>
                </a:cubicBezTo>
                <a:cubicBezTo>
                  <a:pt x="12356" y="18373"/>
                  <a:pt x="12288" y="18220"/>
                  <a:pt x="12119" y="18068"/>
                </a:cubicBezTo>
                <a:cubicBezTo>
                  <a:pt x="11998" y="17960"/>
                  <a:pt x="11984" y="17965"/>
                  <a:pt x="11909" y="18105"/>
                </a:cubicBezTo>
                <a:cubicBezTo>
                  <a:pt x="11875" y="18177"/>
                  <a:pt x="11851" y="18273"/>
                  <a:pt x="11834" y="18372"/>
                </a:cubicBezTo>
                <a:cubicBezTo>
                  <a:pt x="11827" y="18454"/>
                  <a:pt x="11824" y="18550"/>
                  <a:pt x="11829" y="18703"/>
                </a:cubicBezTo>
                <a:cubicBezTo>
                  <a:pt x="11830" y="18747"/>
                  <a:pt x="11831" y="18772"/>
                  <a:pt x="11831" y="18807"/>
                </a:cubicBezTo>
                <a:cubicBezTo>
                  <a:pt x="11833" y="18830"/>
                  <a:pt x="11836" y="18850"/>
                  <a:pt x="11834" y="18881"/>
                </a:cubicBezTo>
                <a:cubicBezTo>
                  <a:pt x="11836" y="19065"/>
                  <a:pt x="11821" y="19120"/>
                  <a:pt x="11776" y="19138"/>
                </a:cubicBezTo>
                <a:cubicBezTo>
                  <a:pt x="11773" y="19141"/>
                  <a:pt x="11771" y="19142"/>
                  <a:pt x="11768" y="19143"/>
                </a:cubicBezTo>
                <a:cubicBezTo>
                  <a:pt x="11759" y="19146"/>
                  <a:pt x="11751" y="19151"/>
                  <a:pt x="11740" y="19153"/>
                </a:cubicBezTo>
                <a:cubicBezTo>
                  <a:pt x="11685" y="19163"/>
                  <a:pt x="11596" y="19178"/>
                  <a:pt x="11541" y="19190"/>
                </a:cubicBezTo>
                <a:lnTo>
                  <a:pt x="11441" y="19211"/>
                </a:lnTo>
                <a:lnTo>
                  <a:pt x="11441" y="18860"/>
                </a:lnTo>
                <a:cubicBezTo>
                  <a:pt x="11429" y="18754"/>
                  <a:pt x="11421" y="18628"/>
                  <a:pt x="11422" y="18461"/>
                </a:cubicBezTo>
                <a:cubicBezTo>
                  <a:pt x="11422" y="17845"/>
                  <a:pt x="11454" y="17662"/>
                  <a:pt x="11574" y="17576"/>
                </a:cubicBezTo>
                <a:cubicBezTo>
                  <a:pt x="11681" y="17498"/>
                  <a:pt x="11656" y="17391"/>
                  <a:pt x="11521" y="17345"/>
                </a:cubicBezTo>
                <a:cubicBezTo>
                  <a:pt x="11461" y="17324"/>
                  <a:pt x="11442" y="17254"/>
                  <a:pt x="11438" y="17036"/>
                </a:cubicBezTo>
                <a:cubicBezTo>
                  <a:pt x="11435" y="16879"/>
                  <a:pt x="11455" y="16717"/>
                  <a:pt x="11483" y="16674"/>
                </a:cubicBezTo>
                <a:cubicBezTo>
                  <a:pt x="11521" y="16614"/>
                  <a:pt x="11517" y="16527"/>
                  <a:pt x="11455" y="16286"/>
                </a:cubicBezTo>
                <a:cubicBezTo>
                  <a:pt x="11352" y="15882"/>
                  <a:pt x="11382" y="15657"/>
                  <a:pt x="11571" y="15468"/>
                </a:cubicBezTo>
                <a:lnTo>
                  <a:pt x="11721" y="15322"/>
                </a:lnTo>
                <a:lnTo>
                  <a:pt x="11596" y="15316"/>
                </a:lnTo>
                <a:cubicBezTo>
                  <a:pt x="11292" y="15308"/>
                  <a:pt x="11220" y="15237"/>
                  <a:pt x="11117" y="14834"/>
                </a:cubicBezTo>
                <a:cubicBezTo>
                  <a:pt x="11054" y="14587"/>
                  <a:pt x="11030" y="14395"/>
                  <a:pt x="11048" y="14294"/>
                </a:cubicBezTo>
                <a:cubicBezTo>
                  <a:pt x="11063" y="14209"/>
                  <a:pt x="11077" y="14105"/>
                  <a:pt x="11078" y="14064"/>
                </a:cubicBezTo>
                <a:cubicBezTo>
                  <a:pt x="11079" y="14018"/>
                  <a:pt x="11344" y="13970"/>
                  <a:pt x="11740" y="13943"/>
                </a:cubicBezTo>
                <a:cubicBezTo>
                  <a:pt x="12168" y="13914"/>
                  <a:pt x="12566" y="13836"/>
                  <a:pt x="12947" y="13707"/>
                </a:cubicBezTo>
                <a:cubicBezTo>
                  <a:pt x="12962" y="13694"/>
                  <a:pt x="12977" y="13685"/>
                  <a:pt x="13000" y="13686"/>
                </a:cubicBezTo>
                <a:cubicBezTo>
                  <a:pt x="13065" y="13663"/>
                  <a:pt x="13132" y="13639"/>
                  <a:pt x="13196" y="13613"/>
                </a:cubicBezTo>
                <a:cubicBezTo>
                  <a:pt x="13605" y="13448"/>
                  <a:pt x="14000" y="13222"/>
                  <a:pt x="14401" y="12921"/>
                </a:cubicBezTo>
                <a:cubicBezTo>
                  <a:pt x="14416" y="12909"/>
                  <a:pt x="14427" y="12906"/>
                  <a:pt x="14442" y="12895"/>
                </a:cubicBezTo>
                <a:cubicBezTo>
                  <a:pt x="14537" y="12823"/>
                  <a:pt x="14567" y="12796"/>
                  <a:pt x="14705" y="12690"/>
                </a:cubicBezTo>
                <a:cubicBezTo>
                  <a:pt x="14781" y="12633"/>
                  <a:pt x="14816" y="12614"/>
                  <a:pt x="14874" y="12570"/>
                </a:cubicBezTo>
                <a:cubicBezTo>
                  <a:pt x="14869" y="12563"/>
                  <a:pt x="14864" y="12549"/>
                  <a:pt x="14861" y="12533"/>
                </a:cubicBezTo>
                <a:cubicBezTo>
                  <a:pt x="14851" y="12488"/>
                  <a:pt x="14807" y="12470"/>
                  <a:pt x="14733" y="12475"/>
                </a:cubicBezTo>
                <a:cubicBezTo>
                  <a:pt x="14572" y="12488"/>
                  <a:pt x="14570" y="12494"/>
                  <a:pt x="14606" y="12575"/>
                </a:cubicBezTo>
                <a:cubicBezTo>
                  <a:pt x="14631" y="12633"/>
                  <a:pt x="14627" y="12657"/>
                  <a:pt x="14584" y="12701"/>
                </a:cubicBezTo>
                <a:cubicBezTo>
                  <a:pt x="14512" y="12774"/>
                  <a:pt x="14513" y="12774"/>
                  <a:pt x="14462" y="12627"/>
                </a:cubicBezTo>
                <a:cubicBezTo>
                  <a:pt x="14418" y="12500"/>
                  <a:pt x="14416" y="12497"/>
                  <a:pt x="14537" y="12386"/>
                </a:cubicBezTo>
                <a:cubicBezTo>
                  <a:pt x="14629" y="12302"/>
                  <a:pt x="14652" y="12263"/>
                  <a:pt x="14631" y="12213"/>
                </a:cubicBezTo>
                <a:cubicBezTo>
                  <a:pt x="14595" y="12132"/>
                  <a:pt x="14624" y="12036"/>
                  <a:pt x="14672" y="12072"/>
                </a:cubicBezTo>
                <a:cubicBezTo>
                  <a:pt x="14692" y="12086"/>
                  <a:pt x="14716" y="12060"/>
                  <a:pt x="14725" y="12014"/>
                </a:cubicBezTo>
                <a:cubicBezTo>
                  <a:pt x="14737" y="11953"/>
                  <a:pt x="14752" y="11941"/>
                  <a:pt x="14786" y="11978"/>
                </a:cubicBezTo>
                <a:cubicBezTo>
                  <a:pt x="14814" y="12007"/>
                  <a:pt x="14858" y="12011"/>
                  <a:pt x="14897" y="11983"/>
                </a:cubicBezTo>
                <a:cubicBezTo>
                  <a:pt x="14933" y="11957"/>
                  <a:pt x="14981" y="11958"/>
                  <a:pt x="15007" y="11983"/>
                </a:cubicBezTo>
                <a:cubicBezTo>
                  <a:pt x="15032" y="12007"/>
                  <a:pt x="15067" y="12016"/>
                  <a:pt x="15085" y="12004"/>
                </a:cubicBezTo>
                <a:cubicBezTo>
                  <a:pt x="15102" y="11992"/>
                  <a:pt x="15151" y="12022"/>
                  <a:pt x="15193" y="12072"/>
                </a:cubicBezTo>
                <a:lnTo>
                  <a:pt x="15268" y="12161"/>
                </a:lnTo>
                <a:lnTo>
                  <a:pt x="15218" y="12051"/>
                </a:lnTo>
                <a:cubicBezTo>
                  <a:pt x="15167" y="11940"/>
                  <a:pt x="15168" y="11939"/>
                  <a:pt x="15232" y="11894"/>
                </a:cubicBezTo>
                <a:cubicBezTo>
                  <a:pt x="15267" y="11868"/>
                  <a:pt x="15304" y="11855"/>
                  <a:pt x="15315" y="11867"/>
                </a:cubicBezTo>
                <a:cubicBezTo>
                  <a:pt x="15326" y="11880"/>
                  <a:pt x="15362" y="11854"/>
                  <a:pt x="15395" y="11810"/>
                </a:cubicBezTo>
                <a:cubicBezTo>
                  <a:pt x="15428" y="11766"/>
                  <a:pt x="15443" y="11731"/>
                  <a:pt x="15428" y="11731"/>
                </a:cubicBezTo>
                <a:cubicBezTo>
                  <a:pt x="15413" y="11731"/>
                  <a:pt x="15388" y="11755"/>
                  <a:pt x="15373" y="11784"/>
                </a:cubicBezTo>
                <a:cubicBezTo>
                  <a:pt x="15355" y="11818"/>
                  <a:pt x="15328" y="11808"/>
                  <a:pt x="15293" y="11757"/>
                </a:cubicBezTo>
                <a:cubicBezTo>
                  <a:pt x="15241" y="11683"/>
                  <a:pt x="15243" y="11683"/>
                  <a:pt x="15301" y="11653"/>
                </a:cubicBezTo>
                <a:cubicBezTo>
                  <a:pt x="15333" y="11635"/>
                  <a:pt x="15367" y="11589"/>
                  <a:pt x="15376" y="11548"/>
                </a:cubicBezTo>
                <a:cubicBezTo>
                  <a:pt x="15384" y="11507"/>
                  <a:pt x="15402" y="11483"/>
                  <a:pt x="15417" y="11501"/>
                </a:cubicBezTo>
                <a:cubicBezTo>
                  <a:pt x="15442" y="11529"/>
                  <a:pt x="15454" y="11462"/>
                  <a:pt x="15445" y="11359"/>
                </a:cubicBezTo>
                <a:cubicBezTo>
                  <a:pt x="15437" y="11274"/>
                  <a:pt x="15502" y="11116"/>
                  <a:pt x="15531" y="11149"/>
                </a:cubicBezTo>
                <a:cubicBezTo>
                  <a:pt x="15549" y="11171"/>
                  <a:pt x="15554" y="11160"/>
                  <a:pt x="15542" y="11123"/>
                </a:cubicBezTo>
                <a:cubicBezTo>
                  <a:pt x="15520" y="11056"/>
                  <a:pt x="15688" y="10901"/>
                  <a:pt x="15763" y="10919"/>
                </a:cubicBezTo>
                <a:cubicBezTo>
                  <a:pt x="15811" y="10930"/>
                  <a:pt x="15855" y="10903"/>
                  <a:pt x="16010" y="10772"/>
                </a:cubicBezTo>
                <a:cubicBezTo>
                  <a:pt x="16062" y="10728"/>
                  <a:pt x="16145" y="10691"/>
                  <a:pt x="16192" y="10693"/>
                </a:cubicBezTo>
                <a:cubicBezTo>
                  <a:pt x="16244" y="10696"/>
                  <a:pt x="16276" y="10676"/>
                  <a:pt x="16273" y="10641"/>
                </a:cubicBezTo>
                <a:cubicBezTo>
                  <a:pt x="16269" y="10609"/>
                  <a:pt x="16303" y="10576"/>
                  <a:pt x="16347" y="10568"/>
                </a:cubicBezTo>
                <a:cubicBezTo>
                  <a:pt x="16479" y="10543"/>
                  <a:pt x="16689" y="10398"/>
                  <a:pt x="16743" y="10295"/>
                </a:cubicBezTo>
                <a:cubicBezTo>
                  <a:pt x="16771" y="10242"/>
                  <a:pt x="16812" y="10201"/>
                  <a:pt x="16835" y="10201"/>
                </a:cubicBezTo>
                <a:cubicBezTo>
                  <a:pt x="16865" y="10201"/>
                  <a:pt x="16874" y="10137"/>
                  <a:pt x="16871" y="10064"/>
                </a:cubicBezTo>
                <a:cubicBezTo>
                  <a:pt x="16858" y="9973"/>
                  <a:pt x="16831" y="9892"/>
                  <a:pt x="16771" y="9813"/>
                </a:cubicBezTo>
                <a:cubicBezTo>
                  <a:pt x="16744" y="9776"/>
                  <a:pt x="16708" y="9740"/>
                  <a:pt x="16669" y="9703"/>
                </a:cubicBezTo>
                <a:cubicBezTo>
                  <a:pt x="16661" y="9696"/>
                  <a:pt x="16654" y="9688"/>
                  <a:pt x="16646" y="9682"/>
                </a:cubicBezTo>
                <a:cubicBezTo>
                  <a:pt x="16574" y="9617"/>
                  <a:pt x="16477" y="9549"/>
                  <a:pt x="16370" y="9477"/>
                </a:cubicBezTo>
                <a:cubicBezTo>
                  <a:pt x="16297" y="9430"/>
                  <a:pt x="16200" y="9370"/>
                  <a:pt x="16087" y="9304"/>
                </a:cubicBezTo>
                <a:cubicBezTo>
                  <a:pt x="15519" y="8977"/>
                  <a:pt x="14663" y="8595"/>
                  <a:pt x="13526" y="8172"/>
                </a:cubicBezTo>
                <a:cubicBezTo>
                  <a:pt x="13384" y="8119"/>
                  <a:pt x="13272" y="8073"/>
                  <a:pt x="13155" y="8025"/>
                </a:cubicBezTo>
                <a:cubicBezTo>
                  <a:pt x="13134" y="8024"/>
                  <a:pt x="13118" y="8016"/>
                  <a:pt x="13105" y="8004"/>
                </a:cubicBezTo>
                <a:cubicBezTo>
                  <a:pt x="13103" y="8003"/>
                  <a:pt x="13099" y="8005"/>
                  <a:pt x="13097" y="8004"/>
                </a:cubicBezTo>
                <a:cubicBezTo>
                  <a:pt x="13096" y="8004"/>
                  <a:pt x="13095" y="8000"/>
                  <a:pt x="13094" y="7999"/>
                </a:cubicBezTo>
                <a:cubicBezTo>
                  <a:pt x="13012" y="7966"/>
                  <a:pt x="12957" y="7945"/>
                  <a:pt x="12900" y="7920"/>
                </a:cubicBezTo>
                <a:cubicBezTo>
                  <a:pt x="12839" y="7908"/>
                  <a:pt x="12788" y="7880"/>
                  <a:pt x="12759" y="7852"/>
                </a:cubicBezTo>
                <a:cubicBezTo>
                  <a:pt x="12755" y="7850"/>
                  <a:pt x="12727" y="7843"/>
                  <a:pt x="12726" y="7842"/>
                </a:cubicBezTo>
                <a:cubicBezTo>
                  <a:pt x="12725" y="7841"/>
                  <a:pt x="12724" y="7828"/>
                  <a:pt x="12723" y="7826"/>
                </a:cubicBezTo>
                <a:cubicBezTo>
                  <a:pt x="12722" y="7826"/>
                  <a:pt x="12720" y="7821"/>
                  <a:pt x="12720" y="7821"/>
                </a:cubicBezTo>
                <a:cubicBezTo>
                  <a:pt x="12702" y="7780"/>
                  <a:pt x="12675" y="7650"/>
                  <a:pt x="12651" y="7501"/>
                </a:cubicBezTo>
                <a:cubicBezTo>
                  <a:pt x="12635" y="7399"/>
                  <a:pt x="12593" y="7157"/>
                  <a:pt x="12560" y="6945"/>
                </a:cubicBezTo>
                <a:cubicBezTo>
                  <a:pt x="12548" y="6873"/>
                  <a:pt x="12539" y="6823"/>
                  <a:pt x="12526" y="6746"/>
                </a:cubicBezTo>
                <a:cubicBezTo>
                  <a:pt x="12451" y="6271"/>
                  <a:pt x="12363" y="5712"/>
                  <a:pt x="12299" y="5315"/>
                </a:cubicBezTo>
                <a:cubicBezTo>
                  <a:pt x="12288" y="5245"/>
                  <a:pt x="12276" y="5187"/>
                  <a:pt x="12263" y="5111"/>
                </a:cubicBezTo>
                <a:cubicBezTo>
                  <a:pt x="12261" y="5098"/>
                  <a:pt x="12260" y="5078"/>
                  <a:pt x="12258" y="5064"/>
                </a:cubicBezTo>
                <a:cubicBezTo>
                  <a:pt x="12169" y="4552"/>
                  <a:pt x="11992" y="3486"/>
                  <a:pt x="11842" y="2522"/>
                </a:cubicBezTo>
                <a:cubicBezTo>
                  <a:pt x="11817" y="2359"/>
                  <a:pt x="11810" y="2314"/>
                  <a:pt x="11787" y="2165"/>
                </a:cubicBezTo>
                <a:cubicBezTo>
                  <a:pt x="11784" y="2148"/>
                  <a:pt x="11775" y="2104"/>
                  <a:pt x="11773" y="2097"/>
                </a:cubicBezTo>
                <a:cubicBezTo>
                  <a:pt x="11765" y="2069"/>
                  <a:pt x="11756" y="2001"/>
                  <a:pt x="11751" y="1945"/>
                </a:cubicBezTo>
                <a:cubicBezTo>
                  <a:pt x="11751" y="1942"/>
                  <a:pt x="11749" y="1927"/>
                  <a:pt x="11748" y="1924"/>
                </a:cubicBezTo>
                <a:cubicBezTo>
                  <a:pt x="11719" y="1733"/>
                  <a:pt x="11673" y="1434"/>
                  <a:pt x="11665" y="1384"/>
                </a:cubicBezTo>
                <a:cubicBezTo>
                  <a:pt x="11659" y="1347"/>
                  <a:pt x="11654" y="1266"/>
                  <a:pt x="11651" y="1190"/>
                </a:cubicBezTo>
                <a:cubicBezTo>
                  <a:pt x="11646" y="1053"/>
                  <a:pt x="11645" y="891"/>
                  <a:pt x="11651" y="724"/>
                </a:cubicBezTo>
                <a:cubicBezTo>
                  <a:pt x="11655" y="644"/>
                  <a:pt x="11650" y="632"/>
                  <a:pt x="11651" y="577"/>
                </a:cubicBezTo>
                <a:cubicBezTo>
                  <a:pt x="11649" y="572"/>
                  <a:pt x="11649" y="571"/>
                  <a:pt x="11646" y="566"/>
                </a:cubicBezTo>
                <a:cubicBezTo>
                  <a:pt x="11603" y="506"/>
                  <a:pt x="11600" y="479"/>
                  <a:pt x="11629" y="388"/>
                </a:cubicBezTo>
                <a:cubicBezTo>
                  <a:pt x="11642" y="349"/>
                  <a:pt x="11648" y="323"/>
                  <a:pt x="11649" y="304"/>
                </a:cubicBezTo>
                <a:cubicBezTo>
                  <a:pt x="11645" y="290"/>
                  <a:pt x="11643" y="280"/>
                  <a:pt x="11638" y="273"/>
                </a:cubicBezTo>
                <a:cubicBezTo>
                  <a:pt x="11635" y="270"/>
                  <a:pt x="11635" y="265"/>
                  <a:pt x="11632" y="262"/>
                </a:cubicBezTo>
                <a:cubicBezTo>
                  <a:pt x="11621" y="252"/>
                  <a:pt x="11606" y="252"/>
                  <a:pt x="11588" y="252"/>
                </a:cubicBezTo>
                <a:cubicBezTo>
                  <a:pt x="11555" y="252"/>
                  <a:pt x="11525" y="232"/>
                  <a:pt x="11505" y="210"/>
                </a:cubicBezTo>
                <a:cubicBezTo>
                  <a:pt x="11436" y="186"/>
                  <a:pt x="11371" y="167"/>
                  <a:pt x="11358" y="173"/>
                </a:cubicBezTo>
                <a:cubicBezTo>
                  <a:pt x="11356" y="174"/>
                  <a:pt x="11343" y="159"/>
                  <a:pt x="11339" y="158"/>
                </a:cubicBezTo>
                <a:cubicBezTo>
                  <a:pt x="11292" y="163"/>
                  <a:pt x="11257" y="134"/>
                  <a:pt x="11228" y="63"/>
                </a:cubicBezTo>
                <a:cubicBezTo>
                  <a:pt x="11203" y="37"/>
                  <a:pt x="11181" y="13"/>
                  <a:pt x="11164" y="6"/>
                </a:cubicBezTo>
                <a:close/>
                <a:moveTo>
                  <a:pt x="10466" y="1720"/>
                </a:moveTo>
                <a:cubicBezTo>
                  <a:pt x="10519" y="1729"/>
                  <a:pt x="10584" y="1753"/>
                  <a:pt x="10652" y="1788"/>
                </a:cubicBezTo>
                <a:cubicBezTo>
                  <a:pt x="10866" y="1899"/>
                  <a:pt x="11078" y="1970"/>
                  <a:pt x="11361" y="2024"/>
                </a:cubicBezTo>
                <a:lnTo>
                  <a:pt x="11480" y="2045"/>
                </a:lnTo>
                <a:lnTo>
                  <a:pt x="11710" y="4461"/>
                </a:lnTo>
                <a:cubicBezTo>
                  <a:pt x="11836" y="5789"/>
                  <a:pt x="11937" y="6909"/>
                  <a:pt x="11934" y="6951"/>
                </a:cubicBezTo>
                <a:cubicBezTo>
                  <a:pt x="11931" y="6992"/>
                  <a:pt x="11944" y="7085"/>
                  <a:pt x="11962" y="7160"/>
                </a:cubicBezTo>
                <a:cubicBezTo>
                  <a:pt x="11979" y="7238"/>
                  <a:pt x="11974" y="7337"/>
                  <a:pt x="11950" y="7381"/>
                </a:cubicBezTo>
                <a:cubicBezTo>
                  <a:pt x="11900" y="7476"/>
                  <a:pt x="11505" y="7519"/>
                  <a:pt x="11477" y="7433"/>
                </a:cubicBezTo>
                <a:cubicBezTo>
                  <a:pt x="11466" y="7398"/>
                  <a:pt x="11407" y="7388"/>
                  <a:pt x="11344" y="7412"/>
                </a:cubicBezTo>
                <a:cubicBezTo>
                  <a:pt x="11281" y="7436"/>
                  <a:pt x="11217" y="7419"/>
                  <a:pt x="11203" y="7375"/>
                </a:cubicBezTo>
                <a:cubicBezTo>
                  <a:pt x="11188" y="7331"/>
                  <a:pt x="11152" y="7315"/>
                  <a:pt x="11120" y="7339"/>
                </a:cubicBezTo>
                <a:cubicBezTo>
                  <a:pt x="11087" y="7362"/>
                  <a:pt x="11028" y="7360"/>
                  <a:pt x="10990" y="7328"/>
                </a:cubicBezTo>
                <a:cubicBezTo>
                  <a:pt x="10951" y="7297"/>
                  <a:pt x="10882" y="7278"/>
                  <a:pt x="10835" y="7286"/>
                </a:cubicBezTo>
                <a:cubicBezTo>
                  <a:pt x="10787" y="7295"/>
                  <a:pt x="10736" y="7262"/>
                  <a:pt x="10721" y="7218"/>
                </a:cubicBezTo>
                <a:cubicBezTo>
                  <a:pt x="10707" y="7174"/>
                  <a:pt x="10652" y="7157"/>
                  <a:pt x="10599" y="7181"/>
                </a:cubicBezTo>
                <a:cubicBezTo>
                  <a:pt x="10547" y="7206"/>
                  <a:pt x="10481" y="7199"/>
                  <a:pt x="10453" y="7166"/>
                </a:cubicBezTo>
                <a:cubicBezTo>
                  <a:pt x="10424" y="7132"/>
                  <a:pt x="10350" y="7117"/>
                  <a:pt x="10292" y="7129"/>
                </a:cubicBezTo>
                <a:cubicBezTo>
                  <a:pt x="10233" y="7141"/>
                  <a:pt x="10174" y="7111"/>
                  <a:pt x="10159" y="7066"/>
                </a:cubicBezTo>
                <a:cubicBezTo>
                  <a:pt x="10144" y="7022"/>
                  <a:pt x="10091" y="7005"/>
                  <a:pt x="10040" y="7029"/>
                </a:cubicBezTo>
                <a:cubicBezTo>
                  <a:pt x="9989" y="7054"/>
                  <a:pt x="9936" y="7039"/>
                  <a:pt x="9921" y="6993"/>
                </a:cubicBezTo>
                <a:cubicBezTo>
                  <a:pt x="9904" y="6942"/>
                  <a:pt x="9840" y="6928"/>
                  <a:pt x="9760" y="6956"/>
                </a:cubicBezTo>
                <a:cubicBezTo>
                  <a:pt x="9680" y="6984"/>
                  <a:pt x="9616" y="6970"/>
                  <a:pt x="9600" y="6919"/>
                </a:cubicBezTo>
                <a:cubicBezTo>
                  <a:pt x="9585" y="6873"/>
                  <a:pt x="9558" y="6850"/>
                  <a:pt x="9539" y="6872"/>
                </a:cubicBezTo>
                <a:cubicBezTo>
                  <a:pt x="9520" y="6894"/>
                  <a:pt x="9137" y="6828"/>
                  <a:pt x="8689" y="6725"/>
                </a:cubicBezTo>
                <a:cubicBezTo>
                  <a:pt x="8241" y="6623"/>
                  <a:pt x="7811" y="6528"/>
                  <a:pt x="7733" y="6516"/>
                </a:cubicBezTo>
                <a:cubicBezTo>
                  <a:pt x="7640" y="6501"/>
                  <a:pt x="7592" y="6456"/>
                  <a:pt x="7592" y="6379"/>
                </a:cubicBezTo>
                <a:cubicBezTo>
                  <a:pt x="7592" y="6316"/>
                  <a:pt x="8116" y="5358"/>
                  <a:pt x="8755" y="4251"/>
                </a:cubicBezTo>
                <a:cubicBezTo>
                  <a:pt x="10044" y="2020"/>
                  <a:pt x="10171" y="1806"/>
                  <a:pt x="10234" y="1798"/>
                </a:cubicBezTo>
                <a:cubicBezTo>
                  <a:pt x="10258" y="1795"/>
                  <a:pt x="10311" y="1764"/>
                  <a:pt x="10350" y="1730"/>
                </a:cubicBezTo>
                <a:cubicBezTo>
                  <a:pt x="10371" y="1712"/>
                  <a:pt x="10414" y="1710"/>
                  <a:pt x="10466" y="1720"/>
                </a:cubicBezTo>
                <a:close/>
                <a:moveTo>
                  <a:pt x="16115" y="10892"/>
                </a:moveTo>
                <a:cubicBezTo>
                  <a:pt x="16082" y="10931"/>
                  <a:pt x="16113" y="11013"/>
                  <a:pt x="16181" y="11065"/>
                </a:cubicBezTo>
                <a:cubicBezTo>
                  <a:pt x="16267" y="11131"/>
                  <a:pt x="16269" y="11130"/>
                  <a:pt x="16201" y="10992"/>
                </a:cubicBezTo>
                <a:cubicBezTo>
                  <a:pt x="16166" y="10923"/>
                  <a:pt x="16128" y="10877"/>
                  <a:pt x="16115" y="10892"/>
                </a:cubicBezTo>
                <a:close/>
                <a:moveTo>
                  <a:pt x="15918" y="11453"/>
                </a:moveTo>
                <a:cubicBezTo>
                  <a:pt x="15911" y="11450"/>
                  <a:pt x="15899" y="11451"/>
                  <a:pt x="15888" y="11459"/>
                </a:cubicBezTo>
                <a:cubicBezTo>
                  <a:pt x="15866" y="11475"/>
                  <a:pt x="15855" y="11506"/>
                  <a:pt x="15863" y="11532"/>
                </a:cubicBezTo>
                <a:cubicBezTo>
                  <a:pt x="15880" y="11586"/>
                  <a:pt x="15929" y="11544"/>
                  <a:pt x="15929" y="11474"/>
                </a:cubicBezTo>
                <a:cubicBezTo>
                  <a:pt x="15929" y="11462"/>
                  <a:pt x="15926" y="11456"/>
                  <a:pt x="15918" y="11453"/>
                </a:cubicBezTo>
                <a:close/>
                <a:moveTo>
                  <a:pt x="14916" y="12266"/>
                </a:moveTo>
                <a:cubicBezTo>
                  <a:pt x="14911" y="12269"/>
                  <a:pt x="14911" y="12278"/>
                  <a:pt x="14916" y="12292"/>
                </a:cubicBezTo>
                <a:cubicBezTo>
                  <a:pt x="14925" y="12320"/>
                  <a:pt x="14946" y="12344"/>
                  <a:pt x="14960" y="12344"/>
                </a:cubicBezTo>
                <a:cubicBezTo>
                  <a:pt x="14999" y="12344"/>
                  <a:pt x="14990" y="12310"/>
                  <a:pt x="14944" y="12276"/>
                </a:cubicBezTo>
                <a:cubicBezTo>
                  <a:pt x="14932" y="12268"/>
                  <a:pt x="14920" y="12262"/>
                  <a:pt x="14916" y="12266"/>
                </a:cubicBezTo>
                <a:close/>
                <a:moveTo>
                  <a:pt x="15143" y="12308"/>
                </a:moveTo>
                <a:cubicBezTo>
                  <a:pt x="15130" y="12311"/>
                  <a:pt x="15116" y="12331"/>
                  <a:pt x="15099" y="12360"/>
                </a:cubicBezTo>
                <a:cubicBezTo>
                  <a:pt x="15081" y="12389"/>
                  <a:pt x="15040" y="12431"/>
                  <a:pt x="15005" y="12470"/>
                </a:cubicBezTo>
                <a:cubicBezTo>
                  <a:pt x="15086" y="12411"/>
                  <a:pt x="15152" y="12370"/>
                  <a:pt x="15198" y="12344"/>
                </a:cubicBezTo>
                <a:cubicBezTo>
                  <a:pt x="15194" y="12342"/>
                  <a:pt x="15185" y="12344"/>
                  <a:pt x="15182" y="12339"/>
                </a:cubicBezTo>
                <a:cubicBezTo>
                  <a:pt x="15168" y="12317"/>
                  <a:pt x="15156" y="12305"/>
                  <a:pt x="15143" y="1230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5" name="Group 263"/>
          <p:cNvGrpSpPr/>
          <p:nvPr/>
        </p:nvGrpSpPr>
        <p:grpSpPr>
          <a:xfrm>
            <a:off x="3368368" y="4687567"/>
            <a:ext cx="1262435" cy="2060781"/>
            <a:chOff x="0" y="0"/>
            <a:chExt cx="1795462" cy="2930886"/>
          </a:xfrm>
        </p:grpSpPr>
        <p:sp>
          <p:nvSpPr>
            <p:cNvPr id="36" name="Shape 232"/>
            <p:cNvSpPr/>
            <p:nvPr/>
          </p:nvSpPr>
          <p:spPr>
            <a:xfrm>
              <a:off x="192581" y="320615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37" name="Shape 233"/>
            <p:cNvSpPr/>
            <p:nvPr/>
          </p:nvSpPr>
          <p:spPr>
            <a:xfrm>
              <a:off x="192581" y="760623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38" name="Shape 234"/>
            <p:cNvSpPr/>
            <p:nvPr/>
          </p:nvSpPr>
          <p:spPr>
            <a:xfrm>
              <a:off x="192581" y="1200630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39" name="Shape 235"/>
            <p:cNvSpPr/>
            <p:nvPr/>
          </p:nvSpPr>
          <p:spPr>
            <a:xfrm>
              <a:off x="192581" y="1640638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40" name="Shape 236"/>
            <p:cNvSpPr/>
            <p:nvPr/>
          </p:nvSpPr>
          <p:spPr>
            <a:xfrm>
              <a:off x="192581" y="2080645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41" name="Shape 237"/>
            <p:cNvSpPr/>
            <p:nvPr/>
          </p:nvSpPr>
          <p:spPr>
            <a:xfrm flipV="1">
              <a:off x="332338" y="152827"/>
              <a:ext cx="1" cy="2375121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42" name="Shape 238"/>
            <p:cNvSpPr/>
            <p:nvPr/>
          </p:nvSpPr>
          <p:spPr>
            <a:xfrm>
              <a:off x="475830" y="603864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43" name="Shape 239"/>
            <p:cNvSpPr/>
            <p:nvPr/>
          </p:nvSpPr>
          <p:spPr>
            <a:xfrm>
              <a:off x="475830" y="1043871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44" name="Shape 240"/>
            <p:cNvSpPr/>
            <p:nvPr/>
          </p:nvSpPr>
          <p:spPr>
            <a:xfrm>
              <a:off x="475830" y="1483879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45" name="Shape 241"/>
            <p:cNvSpPr/>
            <p:nvPr/>
          </p:nvSpPr>
          <p:spPr>
            <a:xfrm>
              <a:off x="475830" y="1923887"/>
              <a:ext cx="279515" cy="279514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46" name="Shape 242"/>
            <p:cNvSpPr/>
            <p:nvPr/>
          </p:nvSpPr>
          <p:spPr>
            <a:xfrm>
              <a:off x="475830" y="2363894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47" name="Shape 243"/>
            <p:cNvSpPr/>
            <p:nvPr/>
          </p:nvSpPr>
          <p:spPr>
            <a:xfrm flipV="1">
              <a:off x="615587" y="436076"/>
              <a:ext cx="1" cy="2375121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48" name="Shape 244"/>
            <p:cNvSpPr/>
            <p:nvPr/>
          </p:nvSpPr>
          <p:spPr>
            <a:xfrm>
              <a:off x="759079" y="320615"/>
              <a:ext cx="279514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49" name="Shape 245"/>
            <p:cNvSpPr/>
            <p:nvPr/>
          </p:nvSpPr>
          <p:spPr>
            <a:xfrm>
              <a:off x="759079" y="760623"/>
              <a:ext cx="279514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50" name="Shape 246"/>
            <p:cNvSpPr/>
            <p:nvPr/>
          </p:nvSpPr>
          <p:spPr>
            <a:xfrm>
              <a:off x="759079" y="1200630"/>
              <a:ext cx="279514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51" name="Shape 247"/>
            <p:cNvSpPr/>
            <p:nvPr/>
          </p:nvSpPr>
          <p:spPr>
            <a:xfrm>
              <a:off x="759079" y="1640638"/>
              <a:ext cx="279514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52" name="Shape 248"/>
            <p:cNvSpPr/>
            <p:nvPr/>
          </p:nvSpPr>
          <p:spPr>
            <a:xfrm>
              <a:off x="759079" y="2080645"/>
              <a:ext cx="279514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53" name="Shape 249"/>
            <p:cNvSpPr/>
            <p:nvPr/>
          </p:nvSpPr>
          <p:spPr>
            <a:xfrm flipV="1">
              <a:off x="898836" y="152827"/>
              <a:ext cx="1" cy="2375121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54" name="Shape 250"/>
            <p:cNvSpPr/>
            <p:nvPr/>
          </p:nvSpPr>
          <p:spPr>
            <a:xfrm>
              <a:off x="1042327" y="603864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55" name="Shape 251"/>
            <p:cNvSpPr/>
            <p:nvPr/>
          </p:nvSpPr>
          <p:spPr>
            <a:xfrm>
              <a:off x="1042327" y="1043871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56" name="Shape 252"/>
            <p:cNvSpPr/>
            <p:nvPr/>
          </p:nvSpPr>
          <p:spPr>
            <a:xfrm>
              <a:off x="1042327" y="1483879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57" name="Shape 253"/>
            <p:cNvSpPr/>
            <p:nvPr/>
          </p:nvSpPr>
          <p:spPr>
            <a:xfrm>
              <a:off x="1042327" y="1923887"/>
              <a:ext cx="279515" cy="279514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58" name="Shape 254"/>
            <p:cNvSpPr/>
            <p:nvPr/>
          </p:nvSpPr>
          <p:spPr>
            <a:xfrm>
              <a:off x="1042327" y="2363894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59" name="Shape 255"/>
            <p:cNvSpPr/>
            <p:nvPr/>
          </p:nvSpPr>
          <p:spPr>
            <a:xfrm flipV="1">
              <a:off x="1182084" y="436076"/>
              <a:ext cx="1" cy="2375121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60" name="Shape 256"/>
            <p:cNvSpPr/>
            <p:nvPr/>
          </p:nvSpPr>
          <p:spPr>
            <a:xfrm>
              <a:off x="1325576" y="320615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61" name="Shape 257"/>
            <p:cNvSpPr/>
            <p:nvPr/>
          </p:nvSpPr>
          <p:spPr>
            <a:xfrm>
              <a:off x="1325576" y="760623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62" name="Shape 258"/>
            <p:cNvSpPr/>
            <p:nvPr/>
          </p:nvSpPr>
          <p:spPr>
            <a:xfrm>
              <a:off x="1325576" y="1200630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63" name="Shape 259"/>
            <p:cNvSpPr/>
            <p:nvPr/>
          </p:nvSpPr>
          <p:spPr>
            <a:xfrm>
              <a:off x="1325576" y="1640638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64" name="Shape 260"/>
            <p:cNvSpPr/>
            <p:nvPr/>
          </p:nvSpPr>
          <p:spPr>
            <a:xfrm>
              <a:off x="1325576" y="2080645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65" name="Shape 261"/>
            <p:cNvSpPr/>
            <p:nvPr/>
          </p:nvSpPr>
          <p:spPr>
            <a:xfrm flipV="1">
              <a:off x="1465333" y="152827"/>
              <a:ext cx="1" cy="2375121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66" name="Shape 262"/>
            <p:cNvSpPr/>
            <p:nvPr/>
          </p:nvSpPr>
          <p:spPr>
            <a:xfrm>
              <a:off x="0" y="0"/>
              <a:ext cx="1795463" cy="2930887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</p:grpSp>
      <p:sp>
        <p:nvSpPr>
          <p:cNvPr id="67" name="Shape 264"/>
          <p:cNvSpPr/>
          <p:nvPr/>
        </p:nvSpPr>
        <p:spPr>
          <a:xfrm>
            <a:off x="2077759" y="5011879"/>
            <a:ext cx="1262434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68" name="Shape 265"/>
          <p:cNvSpPr/>
          <p:nvPr/>
        </p:nvSpPr>
        <p:spPr>
          <a:xfrm flipV="1">
            <a:off x="2095055" y="5720711"/>
            <a:ext cx="1244599" cy="57100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69" name="Shape 266"/>
          <p:cNvSpPr/>
          <p:nvPr/>
        </p:nvSpPr>
        <p:spPr>
          <a:xfrm flipH="1" flipV="1">
            <a:off x="6732240" y="2204864"/>
            <a:ext cx="3361" cy="3287892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70" name="Shape 267"/>
          <p:cNvSpPr/>
          <p:nvPr/>
        </p:nvSpPr>
        <p:spPr>
          <a:xfrm>
            <a:off x="4641117" y="5485797"/>
            <a:ext cx="2109334" cy="1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35717" tIns="35717" rIns="35717" bIns="35717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71" name="Shape 268"/>
          <p:cNvSpPr/>
          <p:nvPr/>
        </p:nvSpPr>
        <p:spPr>
          <a:xfrm>
            <a:off x="2095055" y="3807808"/>
            <a:ext cx="1244599" cy="57100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72" name="Shape 269"/>
          <p:cNvSpPr/>
          <p:nvPr/>
        </p:nvSpPr>
        <p:spPr>
          <a:xfrm>
            <a:off x="4727398" y="1700808"/>
            <a:ext cx="3751439" cy="441463"/>
          </a:xfrm>
          <a:prstGeom prst="rect">
            <a:avLst/>
          </a:prstGeom>
          <a:ln w="25400">
            <a:solidFill>
              <a:schemeClr val="accent1">
                <a:hueOff val="262910"/>
                <a:satOff val="3867"/>
                <a:lumOff val="-18039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700">
                <a:solidFill>
                  <a:schemeClr val="accent5">
                    <a:hueOff val="-180946"/>
                    <a:satOff val="-2351"/>
                    <a:lumOff val="-8716"/>
                  </a:schemeClr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sz="2400"/>
              <a:t>Time dependent searches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870290" y="2276872"/>
            <a:ext cx="227557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D2DB9"/>
                </a:solidFill>
              </a:rPr>
              <a:t>GRB</a:t>
            </a:r>
          </a:p>
          <a:p>
            <a:r>
              <a:rPr lang="en-US" dirty="0" err="1" smtClean="0">
                <a:solidFill>
                  <a:srgbClr val="2D2DB9"/>
                </a:solidFill>
              </a:rPr>
              <a:t>Microquasar</a:t>
            </a:r>
            <a:endParaRPr lang="en-US" dirty="0" smtClean="0">
              <a:solidFill>
                <a:srgbClr val="2D2DB9"/>
              </a:solidFill>
            </a:endParaRPr>
          </a:p>
          <a:p>
            <a:r>
              <a:rPr lang="en-US" dirty="0" smtClean="0"/>
              <a:t>Gamma-ray binaries</a:t>
            </a:r>
          </a:p>
          <a:p>
            <a:r>
              <a:rPr lang="en-US" dirty="0" err="1" smtClean="0"/>
              <a:t>Blazars</a:t>
            </a:r>
            <a:endParaRPr lang="en-US" dirty="0" smtClean="0"/>
          </a:p>
          <a:p>
            <a:r>
              <a:rPr lang="en-US" dirty="0" smtClean="0"/>
              <a:t>Supernovae </a:t>
            </a:r>
            <a:r>
              <a:rPr lang="en-US" dirty="0" err="1" smtClean="0"/>
              <a:t>Ib,c</a:t>
            </a:r>
            <a:endParaRPr lang="en-US" dirty="0" smtClean="0"/>
          </a:p>
          <a:p>
            <a:r>
              <a:rPr lang="en-US" dirty="0" smtClean="0">
                <a:solidFill>
                  <a:srgbClr val="2D2DB9"/>
                </a:solidFill>
              </a:rPr>
              <a:t>Fast Radio Bursts</a:t>
            </a:r>
            <a:endParaRPr lang="en-US" dirty="0">
              <a:solidFill>
                <a:srgbClr val="2D2DB9"/>
              </a:solidFill>
            </a:endParaRPr>
          </a:p>
        </p:txBody>
      </p:sp>
      <p:sp>
        <p:nvSpPr>
          <p:cNvPr id="75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12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85707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6512" y="25460"/>
            <a:ext cx="9305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Constraints on neutrino emission by flaring X ray Binaries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15" name="Group 8"/>
          <p:cNvGrpSpPr/>
          <p:nvPr/>
        </p:nvGrpSpPr>
        <p:grpSpPr>
          <a:xfrm>
            <a:off x="3275856" y="764704"/>
            <a:ext cx="5760641" cy="3316307"/>
            <a:chOff x="2187688" y="2979796"/>
            <a:chExt cx="4989131" cy="3316307"/>
          </a:xfrm>
        </p:grpSpPr>
        <p:pic>
          <p:nvPicPr>
            <p:cNvPr id="16" name="Picture 4" descr="Screen Shot 2017-03-09 at 3.22.41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2" r="24872"/>
            <a:stretch/>
          </p:blipFill>
          <p:spPr>
            <a:xfrm>
              <a:off x="2187688" y="2979796"/>
              <a:ext cx="4793083" cy="3316307"/>
            </a:xfrm>
            <a:prstGeom prst="rect">
              <a:avLst/>
            </a:prstGeom>
          </p:spPr>
        </p:pic>
        <p:sp>
          <p:nvSpPr>
            <p:cNvPr id="17" name="TextBox 5"/>
            <p:cNvSpPr txBox="1"/>
            <p:nvPr/>
          </p:nvSpPr>
          <p:spPr>
            <a:xfrm>
              <a:off x="2779687" y="3627868"/>
              <a:ext cx="4397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90% CL upper limit for the flaring periods</a:t>
              </a:r>
              <a:endParaRPr lang="en-US" dirty="0"/>
            </a:p>
          </p:txBody>
        </p:sp>
      </p:grpSp>
      <p:pic>
        <p:nvPicPr>
          <p:cNvPr id="18" name="zhang2010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040" y="3625756"/>
            <a:ext cx="4276948" cy="320771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107504" y="1343670"/>
            <a:ext cx="28191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mtClean="0"/>
              <a:t>Use light curves </a:t>
            </a:r>
            <a:r>
              <a:rPr lang="en-US" sz="1600"/>
              <a:t>and </a:t>
            </a:r>
            <a:r>
              <a:rPr lang="en-US" sz="1600" smtClean="0"/>
              <a:t>assume</a:t>
            </a:r>
          </a:p>
          <a:p>
            <a:pPr algn="ctr"/>
            <a:r>
              <a:rPr lang="en-US" sz="1600" smtClean="0"/>
              <a:t>neutrino </a:t>
            </a:r>
            <a:r>
              <a:rPr lang="en-US" sz="1600"/>
              <a:t>emission coincident </a:t>
            </a:r>
            <a:endParaRPr lang="en-US" sz="1600" smtClean="0"/>
          </a:p>
          <a:p>
            <a:pPr algn="ctr"/>
            <a:r>
              <a:rPr lang="en-US" sz="1600" smtClean="0"/>
              <a:t>in </a:t>
            </a:r>
            <a:r>
              <a:rPr lang="en-US" sz="1600"/>
              <a:t>time with electromagnetic </a:t>
            </a:r>
            <a:endParaRPr lang="en-US" sz="1600" smtClean="0"/>
          </a:p>
          <a:p>
            <a:pPr algn="ctr"/>
            <a:r>
              <a:rPr lang="en-US" sz="1600" smtClean="0"/>
              <a:t>outburst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512" y="2852936"/>
            <a:ext cx="3077592" cy="584776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Using track events </a:t>
            </a:r>
            <a:r>
              <a:rPr lang="en-US" sz="1600" dirty="0" smtClean="0"/>
              <a:t>2008</a:t>
            </a:r>
            <a:r>
              <a:rPr lang="en-US" sz="1600" dirty="0"/>
              <a:t>-</a:t>
            </a:r>
            <a:r>
              <a:rPr lang="en-US" sz="1600" dirty="0" smtClean="0"/>
              <a:t>2012</a:t>
            </a:r>
            <a:endParaRPr lang="en-US" sz="1600" dirty="0" smtClean="0">
              <a:sym typeface="Wingdings" charset="0"/>
            </a:endParaRPr>
          </a:p>
          <a:p>
            <a:pPr algn="ctr"/>
            <a:r>
              <a:rPr lang="en-US" sz="1600" dirty="0" smtClean="0">
                <a:sym typeface="Wingdings" charset="0"/>
              </a:rPr>
              <a:t> </a:t>
            </a:r>
            <a:r>
              <a:rPr lang="en-US" sz="1600" dirty="0"/>
              <a:t>JCAP 04 (2017) 019</a:t>
            </a:r>
            <a:r>
              <a:rPr lang="en-US" sz="1600" dirty="0" smtClean="0">
                <a:sym typeface="Wingdings" charset="0"/>
              </a:rPr>
              <a:t> 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4211960" y="42930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Start constraining some </a:t>
            </a:r>
            <a:r>
              <a:rPr lang="en-US" dirty="0" err="1" smtClean="0"/>
              <a:t>hadronic</a:t>
            </a:r>
            <a:r>
              <a:rPr lang="en-US" dirty="0" smtClean="0"/>
              <a:t> </a:t>
            </a:r>
            <a:r>
              <a:rPr lang="en-US" dirty="0" err="1" smtClean="0"/>
              <a:t>microquasar</a:t>
            </a:r>
            <a:r>
              <a:rPr lang="en-US" dirty="0" smtClean="0"/>
              <a:t> emission models</a:t>
            </a:r>
          </a:p>
          <a:p>
            <a:endParaRPr lang="en-US" dirty="0" smtClean="0"/>
          </a:p>
          <a:p>
            <a:r>
              <a:rPr lang="en-US" dirty="0" smtClean="0"/>
              <a:t>High baryonic loading disfavored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2"/>
                </a:solidFill>
              </a:rPr>
              <a:t>To be updated @ ICRC17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1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13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75336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Gamma-ray bursts</a:t>
            </a:r>
            <a:endParaRPr lang="en-US" dirty="0"/>
          </a:p>
        </p:txBody>
      </p:sp>
      <p:sp>
        <p:nvSpPr>
          <p:cNvPr id="28" name="Shape 449"/>
          <p:cNvSpPr/>
          <p:nvPr/>
        </p:nvSpPr>
        <p:spPr>
          <a:xfrm rot="16620000">
            <a:off x="8012739" y="1873418"/>
            <a:ext cx="96683" cy="133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 algn="ctr">
              <a:spcBef>
                <a:spcPts val="0"/>
              </a:spcBef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/>
          </a:p>
        </p:txBody>
      </p:sp>
      <p:pic>
        <p:nvPicPr>
          <p:cNvPr id="29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9999" y="1110321"/>
            <a:ext cx="4240022" cy="2385013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451"/>
          <p:cNvSpPr/>
          <p:nvPr/>
        </p:nvSpPr>
        <p:spPr>
          <a:xfrm>
            <a:off x="7143403" y="2128264"/>
            <a:ext cx="956989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ɣ-rays+ν</a:t>
            </a:r>
            <a:endParaRPr lang="en-US"/>
          </a:p>
        </p:txBody>
      </p:sp>
      <p:pic>
        <p:nvPicPr>
          <p:cNvPr id="33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68787" y="3721644"/>
            <a:ext cx="4422447" cy="2986588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ectangle 19"/>
          <p:cNvSpPr/>
          <p:nvPr/>
        </p:nvSpPr>
        <p:spPr>
          <a:xfrm>
            <a:off x="251520" y="1052736"/>
            <a:ext cx="3888432" cy="2462213"/>
          </a:xfrm>
          <a:prstGeom prst="rect">
            <a:avLst/>
          </a:prstGeom>
          <a:ln>
            <a:solidFill>
              <a:srgbClr val="2D2DB9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ea typeface="Futura"/>
                <a:cs typeface="Futura"/>
                <a:sym typeface="Futura"/>
              </a:rPr>
              <a:t>Search for </a:t>
            </a:r>
            <a:r>
              <a:rPr lang="en-US" dirty="0" err="1" smtClean="0">
                <a:ea typeface="Futura"/>
                <a:cs typeface="Futura"/>
                <a:sym typeface="Futura"/>
              </a:rPr>
              <a:t>muon</a:t>
            </a:r>
            <a:r>
              <a:rPr lang="en-US" dirty="0" smtClean="0">
                <a:ea typeface="Futura"/>
                <a:cs typeface="Futura"/>
                <a:sym typeface="Futura"/>
              </a:rPr>
              <a:t> neutrinos for 4 bright GRB observed between 2008 and 2013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ea typeface="Futura"/>
                <a:cs typeface="Futura"/>
                <a:sym typeface="Futura"/>
              </a:rPr>
              <a:t>Two scenarios are investigated: 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solidFill>
                  <a:srgbClr val="3333CC"/>
                </a:solidFill>
                <a:ea typeface="Futura"/>
                <a:cs typeface="Futura"/>
                <a:sym typeface="Futura"/>
              </a:rPr>
              <a:t>internal shocks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>
                <a:ea typeface="Futura"/>
                <a:cs typeface="Futura"/>
                <a:sym typeface="Futura"/>
              </a:rPr>
              <a:t>photospheric</a:t>
            </a:r>
            <a:r>
              <a:rPr lang="en-US" dirty="0" smtClean="0">
                <a:ea typeface="Futura"/>
                <a:cs typeface="Futura"/>
                <a:sym typeface="Futura"/>
              </a:rPr>
              <a:t> models </a:t>
            </a:r>
          </a:p>
          <a:p>
            <a:pPr lvl="1"/>
            <a:r>
              <a:rPr lang="en-US" sz="1300" dirty="0" smtClean="0">
                <a:ea typeface="Futura"/>
                <a:cs typeface="Futura"/>
                <a:sym typeface="Wingdings"/>
              </a:rPr>
              <a:t> </a:t>
            </a:r>
            <a:r>
              <a:rPr lang="en-US" sz="1300" dirty="0" smtClean="0">
                <a:ea typeface="Futura"/>
                <a:cs typeface="Futura"/>
                <a:sym typeface="Futura"/>
              </a:rPr>
              <a:t>use of unfiltered data + special algorithm</a:t>
            </a:r>
          </a:p>
          <a:p>
            <a:endParaRPr lang="en-US" dirty="0" smtClean="0">
              <a:ea typeface="Futura"/>
              <a:cs typeface="Futura"/>
              <a:sym typeface="Futura"/>
            </a:endParaRPr>
          </a:p>
          <a:p>
            <a:pPr algn="ctr"/>
            <a:r>
              <a:rPr lang="en-US" sz="1600" dirty="0" smtClean="0">
                <a:sym typeface="Wingdings" charset="0"/>
              </a:rPr>
              <a:t> </a:t>
            </a:r>
            <a:r>
              <a:rPr lang="en-US" sz="1600" dirty="0" smtClean="0"/>
              <a:t>arXiv:1612.08589,  </a:t>
            </a:r>
            <a:r>
              <a:rPr lang="en-US" sz="1600" dirty="0" smtClean="0">
                <a:sym typeface="Wingdings" charset="0"/>
              </a:rPr>
              <a:t>MNRAS in press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251520" y="4149080"/>
            <a:ext cx="3888432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Stacked search for time shifted neutrinos (during 5 years of ANTARES data): probes wider time windows up to 40 days: no significant detection</a:t>
            </a:r>
          </a:p>
          <a:p>
            <a:endParaRPr lang="en-US" sz="1600" dirty="0" smtClean="0">
              <a:sym typeface="Wingdings" charset="0"/>
            </a:endParaRPr>
          </a:p>
          <a:p>
            <a:r>
              <a:rPr lang="en-US" sz="1600" dirty="0" smtClean="0">
                <a:sym typeface="Wingdings" charset="0"/>
              </a:rPr>
              <a:t> </a:t>
            </a:r>
            <a:r>
              <a:rPr lang="en-US" sz="1600" dirty="0" err="1" smtClean="0"/>
              <a:t>Eur.Phys.J</a:t>
            </a:r>
            <a:r>
              <a:rPr lang="en-US" sz="1600" dirty="0" smtClean="0"/>
              <a:t>. C77 (2017)</a:t>
            </a:r>
            <a:endParaRPr lang="en-US" sz="1600" dirty="0"/>
          </a:p>
        </p:txBody>
      </p:sp>
      <p:sp>
        <p:nvSpPr>
          <p:cNvPr id="39" name="TextBox 9"/>
          <p:cNvSpPr txBox="1"/>
          <p:nvPr/>
        </p:nvSpPr>
        <p:spPr>
          <a:xfrm>
            <a:off x="5852075" y="5589240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Solid: model</a:t>
            </a:r>
          </a:p>
          <a:p>
            <a:r>
              <a:rPr lang="en-US" sz="1400" dirty="0" smtClean="0"/>
              <a:t>Dashed: 90% CL</a:t>
            </a:r>
            <a:endParaRPr lang="en-US" sz="1400" dirty="0"/>
          </a:p>
        </p:txBody>
      </p:sp>
      <p:sp>
        <p:nvSpPr>
          <p:cNvPr id="41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14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66339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Fast Radio </a:t>
            </a:r>
            <a:r>
              <a:rPr lang="en-US"/>
              <a:t>B</a:t>
            </a:r>
            <a:r>
              <a:rPr lang="en-US" smtClean="0"/>
              <a:t>ursts</a:t>
            </a:r>
            <a:endParaRPr lang="en-US"/>
          </a:p>
        </p:txBody>
      </p:sp>
      <p:sp>
        <p:nvSpPr>
          <p:cNvPr id="11" name="Shape 460"/>
          <p:cNvSpPr/>
          <p:nvPr/>
        </p:nvSpPr>
        <p:spPr>
          <a:xfrm rot="16620000">
            <a:off x="8012739" y="1873418"/>
            <a:ext cx="96683" cy="133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 algn="ctr">
              <a:spcBef>
                <a:spcPts val="0"/>
              </a:spcBef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/>
          </a:p>
        </p:txBody>
      </p:sp>
      <p:pic>
        <p:nvPicPr>
          <p:cNvPr id="12" name="pasted-image.tiff"/>
          <p:cNvPicPr>
            <a:picLocks noChangeAspect="1"/>
          </p:cNvPicPr>
          <p:nvPr/>
        </p:nvPicPr>
        <p:blipFill rotWithShape="1">
          <a:blip r:embed="rId3">
            <a:extLst/>
          </a:blip>
          <a:srcRect l="1291"/>
          <a:stretch/>
        </p:blipFill>
        <p:spPr>
          <a:xfrm>
            <a:off x="0" y="828420"/>
            <a:ext cx="4072241" cy="317664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463"/>
          <p:cNvSpPr/>
          <p:nvPr/>
        </p:nvSpPr>
        <p:spPr>
          <a:xfrm>
            <a:off x="4067664" y="908720"/>
            <a:ext cx="4968832" cy="2565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marL="183840" indent="-183840">
              <a:buClr>
                <a:schemeClr val="accent1"/>
              </a:buClr>
              <a:buSzPct val="104999"/>
              <a:buFont typeface="Avenir Next"/>
              <a:buChar char="‣"/>
            </a:pPr>
            <a:r>
              <a:rPr lang="en-US" dirty="0" err="1" smtClean="0"/>
              <a:t>MoU</a:t>
            </a:r>
            <a:r>
              <a:rPr lang="en-US" dirty="0" smtClean="0"/>
              <a:t> signed in 2015 between the SUPERB project (FRB discovery) at the </a:t>
            </a:r>
            <a:r>
              <a:rPr lang="en-US" dirty="0" err="1" smtClean="0"/>
              <a:t>Parkes</a:t>
            </a:r>
            <a:r>
              <a:rPr lang="en-US" dirty="0" smtClean="0"/>
              <a:t> </a:t>
            </a:r>
          </a:p>
          <a:p>
            <a:pPr marL="183840" indent="-183840">
              <a:buClr>
                <a:schemeClr val="accent1"/>
              </a:buClr>
              <a:buSzPct val="104999"/>
              <a:buFont typeface="Avenir Next"/>
              <a:buChar char="‣"/>
            </a:pPr>
            <a:endParaRPr lang="en-US" dirty="0" smtClean="0"/>
          </a:p>
          <a:p>
            <a:pPr marL="183840" indent="-183840">
              <a:buClr>
                <a:schemeClr val="accent1"/>
              </a:buClr>
              <a:buSzPct val="104999"/>
              <a:buFont typeface="Avenir Next"/>
              <a:buChar char="‣"/>
            </a:pPr>
            <a:r>
              <a:rPr lang="en-US" dirty="0" smtClean="0"/>
              <a:t>SUPERB team → send the FRB trigger alerts to the ANTARES alert pipeline</a:t>
            </a:r>
          </a:p>
          <a:p>
            <a:pPr marL="183840" indent="-183840">
              <a:buClr>
                <a:schemeClr val="accent1"/>
              </a:buClr>
              <a:buSzPct val="104999"/>
              <a:buFont typeface="Avenir Next"/>
              <a:buChar char="‣"/>
            </a:pPr>
            <a:r>
              <a:rPr lang="en-US" dirty="0" smtClean="0"/>
              <a:t>ANTARES coll.→ fast search for neutrino counterpart in the online neutrino data stream</a:t>
            </a:r>
          </a:p>
          <a:p>
            <a:pPr>
              <a:buClr>
                <a:schemeClr val="accent1"/>
              </a:buClr>
              <a:buSzPct val="104999"/>
            </a:pPr>
            <a:endParaRPr lang="en-US" dirty="0" smtClean="0"/>
          </a:p>
          <a:p>
            <a:pPr marL="183840" indent="-183840">
              <a:buClr>
                <a:schemeClr val="accent1"/>
              </a:buClr>
              <a:buSzPct val="104999"/>
              <a:buFont typeface="Avenir Next"/>
              <a:buChar char="‣"/>
            </a:pPr>
            <a:r>
              <a:rPr lang="en-US" dirty="0" smtClean="0"/>
              <a:t>7 FRBs analyses by ANTARES so far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179512" y="4228053"/>
            <a:ext cx="4392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events within [T</a:t>
            </a:r>
            <a:r>
              <a:rPr lang="en-US" baseline="-5999" dirty="0" smtClean="0"/>
              <a:t>FRB</a:t>
            </a:r>
            <a:r>
              <a:rPr lang="en-US" dirty="0" smtClean="0"/>
              <a:t>-250s;T</a:t>
            </a:r>
            <a:r>
              <a:rPr lang="en-US" baseline="-5999" dirty="0" smtClean="0"/>
              <a:t>FRB</a:t>
            </a:r>
            <a:r>
              <a:rPr lang="en-US" dirty="0" smtClean="0"/>
              <a:t>+750s] in </a:t>
            </a:r>
            <a:r>
              <a:rPr lang="en-US" dirty="0" err="1" smtClean="0"/>
              <a:t>RoI</a:t>
            </a:r>
            <a:r>
              <a:rPr lang="en-US" dirty="0" smtClean="0"/>
              <a:t>=2°, Compatible with background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latin typeface="Avenir Next Demi Bold"/>
                <a:ea typeface="Avenir Next Demi Bold"/>
                <a:cs typeface="Avenir Next Demi Bold"/>
                <a:sym typeface="Avenir Next Demi Bold"/>
              </a:rPr>
              <a:t>⇒ 90% C.L. upper limit on the total energy emitted in neutrinos for E</a:t>
            </a:r>
            <a:r>
              <a:rPr lang="en-US" baseline="31999" dirty="0" smtClean="0">
                <a:latin typeface="Avenir Next Demi Bold"/>
                <a:ea typeface="Avenir Next Demi Bold"/>
                <a:cs typeface="Avenir Next Demi Bold"/>
                <a:sym typeface="Avenir Next Demi Bold"/>
              </a:rPr>
              <a:t>-2</a:t>
            </a:r>
            <a:r>
              <a:rPr lang="en-US" dirty="0" smtClean="0">
                <a:latin typeface="Avenir Next Demi Bold"/>
                <a:ea typeface="Avenir Next Demi Bold"/>
                <a:cs typeface="Avenir Next Demi Bold"/>
                <a:sym typeface="Avenir Next Demi Bold"/>
              </a:rPr>
              <a:t> </a:t>
            </a:r>
            <a:r>
              <a:rPr lang="en-US" dirty="0" smtClean="0">
                <a:latin typeface="Avenir Next Demi Bold"/>
                <a:ea typeface="Avenir Next Demi Bold"/>
                <a:cs typeface="Avenir Next Demi Bold"/>
                <a:sym typeface="Avenir Next Demi Bold"/>
              </a:rPr>
              <a:t>&amp; E</a:t>
            </a:r>
            <a:r>
              <a:rPr lang="en-US" baseline="31999" dirty="0" smtClean="0">
                <a:latin typeface="Avenir Next Demi Bold"/>
                <a:ea typeface="Avenir Next Demi Bold"/>
                <a:cs typeface="Avenir Next Demi Bold"/>
                <a:sym typeface="Avenir Next Demi Bold"/>
              </a:rPr>
              <a:t>-1</a:t>
            </a:r>
            <a:r>
              <a:rPr lang="en-US" dirty="0" smtClean="0">
                <a:latin typeface="Avenir Next Demi Bold"/>
                <a:ea typeface="Avenir Next Demi Bold"/>
                <a:cs typeface="Avenir Next Demi Bold"/>
                <a:sym typeface="Avenir Next Demi Bold"/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1.4 x 10</a:t>
            </a:r>
            <a:r>
              <a:rPr lang="en-US" baseline="31999" dirty="0" smtClean="0"/>
              <a:t>55</a:t>
            </a:r>
            <a:r>
              <a:rPr lang="en-US" dirty="0" smtClean="0"/>
              <a:t> erg  (E</a:t>
            </a:r>
            <a:r>
              <a:rPr lang="en-US" baseline="31999" dirty="0" smtClean="0"/>
              <a:t>-2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3.1 x 10</a:t>
            </a:r>
            <a:r>
              <a:rPr lang="en-US" baseline="31999" dirty="0" smtClean="0"/>
              <a:t>56</a:t>
            </a:r>
            <a:r>
              <a:rPr lang="en-US" dirty="0" smtClean="0"/>
              <a:t> erg  (E</a:t>
            </a:r>
            <a:r>
              <a:rPr lang="en-US" baseline="31999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6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4008" y="3501008"/>
            <a:ext cx="4122936" cy="3356992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474"/>
          <p:cNvSpPr/>
          <p:nvPr/>
        </p:nvSpPr>
        <p:spPr>
          <a:xfrm>
            <a:off x="6303318" y="5757749"/>
            <a:ext cx="2275730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lang="en-US" sz="2400" smtClean="0">
                <a:solidFill>
                  <a:srgbClr val="FF0000"/>
                </a:solidFill>
              </a:rPr>
              <a:t>Preliminary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9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15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6381328"/>
            <a:ext cx="18297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ym typeface="Wingdings" charset="0"/>
              </a:rPr>
              <a:t> </a:t>
            </a:r>
            <a:r>
              <a:rPr lang="en-US" sz="1400" dirty="0" smtClean="0">
                <a:sym typeface="Wingdings" charset="0"/>
              </a:rPr>
              <a:t>MNRAS, in press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3491121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7"/>
          <p:cNvPicPr>
            <a:picLocks noChangeAspect="1"/>
          </p:cNvPicPr>
          <p:nvPr/>
        </p:nvPicPr>
        <p:blipFill rotWithShape="1">
          <a:blip r:embed="rId2"/>
          <a:srcRect l="445" r="1"/>
          <a:stretch/>
        </p:blipFill>
        <p:spPr>
          <a:xfrm>
            <a:off x="0" y="3807028"/>
            <a:ext cx="8172400" cy="3050972"/>
          </a:xfrm>
          <a:prstGeom prst="rect">
            <a:avLst/>
          </a:prstGeom>
        </p:spPr>
      </p:pic>
      <p:sp>
        <p:nvSpPr>
          <p:cNvPr id="4" name="Titre 52"/>
          <p:cNvSpPr txBox="1">
            <a:spLocks/>
          </p:cNvSpPr>
          <p:nvPr/>
        </p:nvSpPr>
        <p:spPr bwMode="auto">
          <a:xfrm>
            <a:off x="-785814" y="-27012"/>
            <a:ext cx="9929814" cy="719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1079500" indent="-215900">
              <a:lnSpc>
                <a:spcPct val="122000"/>
              </a:lnSpc>
              <a:buClr>
                <a:srgbClr val="000000"/>
              </a:buClr>
              <a:buSzPct val="45000"/>
              <a:buFont typeface="StarSymbol"/>
              <a:buNone/>
              <a:defRPr/>
            </a:pPr>
            <a:r>
              <a:rPr lang="en-US" sz="3200" dirty="0">
                <a:solidFill>
                  <a:schemeClr val="bg1"/>
                </a:solidFill>
                <a:latin typeface="Arial" charset="0"/>
              </a:rPr>
              <a:t>Search for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</a:rPr>
              <a:t>Coincidences </a:t>
            </a:r>
            <a:r>
              <a:rPr lang="en-US" sz="3200" dirty="0">
                <a:solidFill>
                  <a:schemeClr val="bg1"/>
                </a:solidFill>
                <a:latin typeface="Arial" charset="0"/>
              </a:rPr>
              <a:t>with Gravitational Waves</a:t>
            </a:r>
            <a:endParaRPr lang="en-US" sz="32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Shape 479"/>
          <p:cNvSpPr/>
          <p:nvPr/>
        </p:nvSpPr>
        <p:spPr>
          <a:xfrm>
            <a:off x="10888139" y="7437173"/>
            <a:ext cx="1516108" cy="278015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lang="en-US" sz="24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2" name="Shape 480"/>
          <p:cNvSpPr/>
          <p:nvPr/>
        </p:nvSpPr>
        <p:spPr>
          <a:xfrm>
            <a:off x="11876044" y="7546282"/>
            <a:ext cx="1516108" cy="1562178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lang="en-US" sz="24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9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r="25764"/>
          <a:stretch>
            <a:fillRect/>
          </a:stretch>
        </p:blipFill>
        <p:spPr>
          <a:xfrm>
            <a:off x="4716016" y="692696"/>
            <a:ext cx="4224581" cy="4175333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0" name="Shape 478"/>
          <p:cNvSpPr/>
          <p:nvPr/>
        </p:nvSpPr>
        <p:spPr>
          <a:xfrm>
            <a:off x="8437801" y="1298957"/>
            <a:ext cx="1102751" cy="192716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lang="en-US" sz="24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955347" y="3656638"/>
            <a:ext cx="1102751" cy="121252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1904" y="764704"/>
            <a:ext cx="48521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lang="en-US" sz="2000" kern="0" dirty="0" smtClean="0">
                <a:solidFill>
                  <a:srgbClr val="000000"/>
                </a:solidFill>
                <a:latin typeface="+mn-lt"/>
                <a:ea typeface="DIN Condensed"/>
                <a:cs typeface="DIN Condensed"/>
                <a:sym typeface="DIN Condensed"/>
              </a:rPr>
              <a:t>Mostly for BH/NS or NS/NS systems 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lang="en-US" sz="2000" kern="0" dirty="0" smtClean="0">
              <a:solidFill>
                <a:srgbClr val="000000"/>
              </a:solidFill>
              <a:latin typeface="+mn-lt"/>
              <a:ea typeface="DIN Condensed"/>
              <a:cs typeface="DIN Condensed"/>
              <a:sym typeface="DIN Condensed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lang="en-US" sz="2000" kern="0" dirty="0">
                <a:solidFill>
                  <a:srgbClr val="000000"/>
                </a:solidFill>
                <a:latin typeface="+mn-lt"/>
                <a:ea typeface="DIN Condensed"/>
                <a:cs typeface="DIN Condensed"/>
                <a:sym typeface="DIN Condensed"/>
              </a:rPr>
              <a:t>G</a:t>
            </a:r>
            <a:r>
              <a:rPr lang="en-US" sz="2000" kern="0" dirty="0" smtClean="0">
                <a:solidFill>
                  <a:srgbClr val="000000"/>
                </a:solidFill>
                <a:latin typeface="+mn-lt"/>
                <a:ea typeface="DIN Condensed"/>
                <a:cs typeface="DIN Condensed"/>
                <a:sym typeface="DIN Condensed"/>
              </a:rPr>
              <a:t>ravitational waves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lang="en-US" sz="2000" kern="0" dirty="0" smtClean="0">
                <a:solidFill>
                  <a:srgbClr val="000000"/>
                </a:solidFill>
                <a:latin typeface="+mn-lt"/>
                <a:ea typeface="DIN Condensed"/>
                <a:cs typeface="DIN Condensed"/>
                <a:sym typeface="DIN Condensed"/>
              </a:rPr>
              <a:t>+ electromagnetic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r>
              <a:rPr lang="en-US" sz="2000" kern="0" dirty="0" smtClean="0">
                <a:solidFill>
                  <a:srgbClr val="000000"/>
                </a:solidFill>
                <a:latin typeface="+mn-lt"/>
                <a:ea typeface="DIN Condensed"/>
                <a:cs typeface="DIN Condensed"/>
                <a:sym typeface="DIN Condensed"/>
              </a:rPr>
              <a:t>+ neutrino emission (if baryonic </a:t>
            </a:r>
            <a:r>
              <a:rPr lang="en-US" sz="2000" kern="0" dirty="0" err="1" smtClean="0">
                <a:solidFill>
                  <a:srgbClr val="000000"/>
                </a:solidFill>
                <a:latin typeface="+mn-lt"/>
                <a:ea typeface="DIN Condensed"/>
                <a:cs typeface="DIN Condensed"/>
                <a:sym typeface="DIN Condensed"/>
              </a:rPr>
              <a:t>ejecta</a:t>
            </a:r>
            <a:r>
              <a:rPr lang="en-US" sz="2000" kern="0" dirty="0" smtClean="0">
                <a:solidFill>
                  <a:srgbClr val="000000"/>
                </a:solidFill>
                <a:latin typeface="+mn-lt"/>
                <a:ea typeface="DIN Condensed"/>
                <a:cs typeface="DIN Condensed"/>
                <a:sym typeface="DIN Condensed"/>
              </a:rPr>
              <a:t>)</a:t>
            </a:r>
            <a:endParaRPr lang="en-US" sz="2000" kern="0" dirty="0">
              <a:solidFill>
                <a:srgbClr val="000000"/>
              </a:solidFill>
              <a:latin typeface="+mn-lt"/>
              <a:ea typeface="DIN Condensed"/>
              <a:cs typeface="DIN Condensed"/>
              <a:sym typeface="DIN Condensed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0482" y="5517232"/>
            <a:ext cx="16306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sym typeface="Wingdings" charset="0"/>
              </a:rPr>
              <a:t> </a:t>
            </a:r>
            <a:r>
              <a:rPr lang="en-US" sz="1400" dirty="0" smtClean="0"/>
              <a:t>PRD </a:t>
            </a:r>
            <a:r>
              <a:rPr lang="en-US" sz="1400" dirty="0"/>
              <a:t>93, </a:t>
            </a:r>
            <a:r>
              <a:rPr lang="en-US" sz="1400" dirty="0" smtClean="0"/>
              <a:t>2016</a:t>
            </a:r>
            <a:endParaRPr lang="en-US" sz="1400" dirty="0"/>
          </a:p>
        </p:txBody>
      </p:sp>
      <p:sp>
        <p:nvSpPr>
          <p:cNvPr id="30" name="Rectangle 29"/>
          <p:cNvSpPr/>
          <p:nvPr/>
        </p:nvSpPr>
        <p:spPr>
          <a:xfrm>
            <a:off x="3381744" y="6453336"/>
            <a:ext cx="19103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sym typeface="Wingdings" charset="0"/>
              </a:rPr>
              <a:t> arXiv:</a:t>
            </a:r>
            <a:r>
              <a:rPr lang="en-US" sz="1400" dirty="0" smtClean="0"/>
              <a:t>1703.06298</a:t>
            </a:r>
            <a:endParaRPr lang="en-US" sz="1400" dirty="0"/>
          </a:p>
        </p:txBody>
      </p:sp>
      <p:sp>
        <p:nvSpPr>
          <p:cNvPr id="31" name="Accolade fermante 30"/>
          <p:cNvSpPr/>
          <p:nvPr/>
        </p:nvSpPr>
        <p:spPr bwMode="auto">
          <a:xfrm rot="5813441">
            <a:off x="4181214" y="5181690"/>
            <a:ext cx="388945" cy="218325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51520" y="2618909"/>
            <a:ext cx="4450933" cy="95410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 counterpart observed so far</a:t>
            </a:r>
          </a:p>
          <a:p>
            <a:pPr algn="ctr">
              <a:spcBef>
                <a:spcPts val="600"/>
              </a:spcBef>
            </a:pPr>
            <a:r>
              <a:rPr lang="en-US" sz="1400" dirty="0"/>
              <a:t>Limits from ANTARES </a:t>
            </a:r>
            <a:r>
              <a:rPr lang="en-US" sz="1400" dirty="0" smtClean="0"/>
              <a:t>dominate E</a:t>
            </a:r>
            <a:r>
              <a:rPr lang="en-US" sz="1400" dirty="0" smtClean="0">
                <a:latin typeface="Symbol" panose="05050102010706020507" pitchFamily="18" charset="2"/>
              </a:rPr>
              <a:t>n</a:t>
            </a:r>
            <a:r>
              <a:rPr lang="en-US" sz="1400" dirty="0" smtClean="0"/>
              <a:t> </a:t>
            </a:r>
            <a:r>
              <a:rPr lang="en-US" sz="1400" dirty="0"/>
              <a:t>&lt; 100 </a:t>
            </a:r>
            <a:r>
              <a:rPr lang="en-US" sz="1400" dirty="0" err="1" smtClean="0"/>
              <a:t>TeV</a:t>
            </a:r>
            <a:r>
              <a:rPr lang="en-US" sz="1400" dirty="0" smtClean="0"/>
              <a:t> </a:t>
            </a:r>
            <a:r>
              <a:rPr lang="en-US" sz="1400" dirty="0" err="1" smtClean="0"/>
              <a:t>wrt</a:t>
            </a:r>
            <a:r>
              <a:rPr lang="en-US" sz="1400" dirty="0" smtClean="0"/>
              <a:t> IC</a:t>
            </a:r>
            <a:endParaRPr lang="en-US" sz="1400" dirty="0"/>
          </a:p>
          <a:p>
            <a:pPr algn="ctr">
              <a:spcBef>
                <a:spcPts val="600"/>
              </a:spcBef>
            </a:pPr>
            <a:r>
              <a:rPr lang="en-US" sz="1400" dirty="0" smtClean="0"/>
              <a:t>Limit </a:t>
            </a:r>
            <a:r>
              <a:rPr lang="en-US" sz="1400" dirty="0"/>
              <a:t>on total energy radiated in neutrinos:  &lt;10% </a:t>
            </a:r>
            <a:r>
              <a:rPr lang="en-US" sz="1400" dirty="0" smtClean="0"/>
              <a:t>GW</a:t>
            </a:r>
            <a:endParaRPr lang="en-US" sz="1400" dirty="0"/>
          </a:p>
        </p:txBody>
      </p:sp>
      <p:sp>
        <p:nvSpPr>
          <p:cNvPr id="33" name="ZoneTexte 32"/>
          <p:cNvSpPr txBox="1"/>
          <p:nvPr/>
        </p:nvSpPr>
        <p:spPr>
          <a:xfrm>
            <a:off x="188190" y="6093296"/>
            <a:ext cx="2583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Now real time follow-up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of ongoing science run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16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29317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>
            <a:spLocks noGrp="1"/>
          </p:cNvSpPr>
          <p:nvPr>
            <p:ph type="body" idx="13"/>
          </p:nvPr>
        </p:nvSpPr>
        <p:spPr>
          <a:xfrm>
            <a:off x="285750" y="508286"/>
            <a:ext cx="7858125" cy="134652"/>
          </a:xfrm>
          <a:prstGeom prst="rect">
            <a:avLst/>
          </a:prstGeom>
        </p:spPr>
        <p:txBody>
          <a:bodyPr/>
          <a:lstStyle>
            <a:lvl1pPr>
              <a:defRPr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lang="en-US" sz="1050" smtClean="0"/>
              <a:t>ICecube HE events</a:t>
            </a:r>
            <a:endParaRPr lang="en-US" sz="1050"/>
          </a:p>
        </p:txBody>
      </p:sp>
      <p:sp>
        <p:nvSpPr>
          <p:cNvPr id="516" name="Shape 516"/>
          <p:cNvSpPr>
            <a:spLocks noGrp="1"/>
          </p:cNvSpPr>
          <p:nvPr>
            <p:ph type="title"/>
          </p:nvPr>
        </p:nvSpPr>
        <p:spPr>
          <a:xfrm>
            <a:off x="319980" y="1071562"/>
            <a:ext cx="8572500" cy="517922"/>
          </a:xfrm>
          <a:prstGeom prst="rect">
            <a:avLst/>
          </a:prstGeom>
        </p:spPr>
        <p:txBody>
          <a:bodyPr/>
          <a:lstStyle>
            <a:lvl1pPr defTabSz="373887">
              <a:spcBef>
                <a:spcPts val="1700"/>
              </a:spcBef>
              <a:defRPr sz="3839">
                <a:solidFill>
                  <a:schemeClr val="accent1">
                    <a:hueOff val="262910"/>
                    <a:satOff val="3867"/>
                    <a:lumOff val="-18039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lang="en-US" sz="2000" dirty="0" err="1" smtClean="0"/>
              <a:t>Icecube</a:t>
            </a:r>
            <a:r>
              <a:rPr lang="en-US" sz="2000" dirty="0" smtClean="0"/>
              <a:t> ALERTs</a:t>
            </a:r>
            <a:endParaRPr lang="en-US" sz="2000" dirty="0"/>
          </a:p>
        </p:txBody>
      </p:sp>
      <p:pic>
        <p:nvPicPr>
          <p:cNvPr id="517" name="160814.png"/>
          <p:cNvPicPr>
            <a:picLocks noChangeAspect="1"/>
          </p:cNvPicPr>
          <p:nvPr/>
        </p:nvPicPr>
        <p:blipFill>
          <a:blip r:embed="rId2">
            <a:extLst/>
          </a:blip>
          <a:srcRect t="19753"/>
          <a:stretch>
            <a:fillRect/>
          </a:stretch>
        </p:blipFill>
        <p:spPr>
          <a:xfrm>
            <a:off x="4283968" y="2060848"/>
            <a:ext cx="4689662" cy="2822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160731.png"/>
          <p:cNvPicPr>
            <a:picLocks noChangeAspect="1"/>
          </p:cNvPicPr>
          <p:nvPr/>
        </p:nvPicPr>
        <p:blipFill>
          <a:blip r:embed="rId3">
            <a:extLst/>
          </a:blip>
          <a:srcRect l="7044" t="18993"/>
          <a:stretch>
            <a:fillRect/>
          </a:stretch>
        </p:blipFill>
        <p:spPr>
          <a:xfrm>
            <a:off x="86819" y="1976371"/>
            <a:ext cx="4359417" cy="2849285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Shape 519"/>
          <p:cNvSpPr/>
          <p:nvPr/>
        </p:nvSpPr>
        <p:spPr>
          <a:xfrm>
            <a:off x="6527794" y="1584048"/>
            <a:ext cx="656107" cy="233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z="1050" smtClean="0"/>
              <a:t>IC160814</a:t>
            </a:r>
            <a:endParaRPr lang="en-US" sz="1050"/>
          </a:p>
        </p:txBody>
      </p:sp>
      <p:sp>
        <p:nvSpPr>
          <p:cNvPr id="520" name="Shape 520"/>
          <p:cNvSpPr/>
          <p:nvPr/>
        </p:nvSpPr>
        <p:spPr>
          <a:xfrm>
            <a:off x="1974839" y="1584048"/>
            <a:ext cx="656107" cy="233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z="1050" smtClean="0"/>
              <a:t>IC160731</a:t>
            </a:r>
            <a:endParaRPr lang="en-US" sz="1050"/>
          </a:p>
        </p:txBody>
      </p:sp>
      <p:pic>
        <p:nvPicPr>
          <p:cNvPr id="521" name="HESE_03112016.png"/>
          <p:cNvPicPr>
            <a:picLocks noChangeAspect="1"/>
          </p:cNvPicPr>
          <p:nvPr/>
        </p:nvPicPr>
        <p:blipFill rotWithShape="1">
          <a:blip r:embed="rId4">
            <a:extLst/>
          </a:blip>
          <a:srcRect l="5385" t="18168" b="20967"/>
          <a:stretch/>
        </p:blipFill>
        <p:spPr>
          <a:xfrm>
            <a:off x="0" y="4586941"/>
            <a:ext cx="4437245" cy="2140799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Shape 522"/>
          <p:cNvSpPr/>
          <p:nvPr/>
        </p:nvSpPr>
        <p:spPr>
          <a:xfrm>
            <a:off x="1974839" y="4328816"/>
            <a:ext cx="646113" cy="233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z="1050" smtClean="0"/>
              <a:t>IC161103</a:t>
            </a:r>
            <a:endParaRPr lang="en-US" sz="1050"/>
          </a:p>
        </p:txBody>
      </p:sp>
      <p:sp>
        <p:nvSpPr>
          <p:cNvPr id="525" name="Shape 525"/>
          <p:cNvSpPr/>
          <p:nvPr/>
        </p:nvSpPr>
        <p:spPr>
          <a:xfrm rot="10800000">
            <a:off x="3012373" y="766613"/>
            <a:ext cx="3370679" cy="989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03" y="0"/>
                </a:moveTo>
                <a:cubicBezTo>
                  <a:pt x="315" y="0"/>
                  <a:pt x="0" y="1072"/>
                  <a:pt x="0" y="2393"/>
                </a:cubicBezTo>
                <a:lnTo>
                  <a:pt x="0" y="19207"/>
                </a:lnTo>
                <a:cubicBezTo>
                  <a:pt x="0" y="20528"/>
                  <a:pt x="315" y="21600"/>
                  <a:pt x="703" y="21600"/>
                </a:cubicBezTo>
                <a:lnTo>
                  <a:pt x="18592" y="21600"/>
                </a:lnTo>
                <a:cubicBezTo>
                  <a:pt x="18980" y="21600"/>
                  <a:pt x="19295" y="20528"/>
                  <a:pt x="19295" y="19207"/>
                </a:cubicBezTo>
                <a:lnTo>
                  <a:pt x="19295" y="12666"/>
                </a:lnTo>
                <a:lnTo>
                  <a:pt x="21600" y="9104"/>
                </a:lnTo>
                <a:lnTo>
                  <a:pt x="19295" y="5542"/>
                </a:lnTo>
                <a:lnTo>
                  <a:pt x="19295" y="2393"/>
                </a:lnTo>
                <a:cubicBezTo>
                  <a:pt x="19295" y="1072"/>
                  <a:pt x="18980" y="0"/>
                  <a:pt x="18592" y="0"/>
                </a:cubicBezTo>
                <a:lnTo>
                  <a:pt x="703" y="0"/>
                </a:lnTo>
                <a:close/>
              </a:path>
            </a:pathLst>
          </a:custGeom>
          <a:solidFill>
            <a:schemeClr val="accent1">
              <a:hueOff val="262910"/>
              <a:satOff val="3867"/>
              <a:lumOff val="-18039"/>
            </a:schemeClr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lang="en-US" sz="2000"/>
          </a:p>
        </p:txBody>
      </p:sp>
      <p:sp>
        <p:nvSpPr>
          <p:cNvPr id="526" name="Shape 526"/>
          <p:cNvSpPr/>
          <p:nvPr/>
        </p:nvSpPr>
        <p:spPr>
          <a:xfrm>
            <a:off x="3478458" y="908720"/>
            <a:ext cx="2904593" cy="718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spcBef>
                <a:spcPts val="0"/>
              </a:spcBef>
              <a:defRPr sz="27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lang="en-US" sz="1400" dirty="0" err="1" smtClean="0"/>
              <a:t>IceCube</a:t>
            </a:r>
            <a:r>
              <a:rPr lang="en-US" sz="1400" dirty="0" smtClean="0"/>
              <a:t> High Energy Starting Events and Extremely High Energy (&gt;1 </a:t>
            </a:r>
            <a:r>
              <a:rPr lang="en-US" sz="1400" dirty="0" err="1" smtClean="0"/>
              <a:t>PeV</a:t>
            </a:r>
            <a:r>
              <a:rPr lang="en-US" sz="1400" dirty="0" smtClean="0"/>
              <a:t>) events.</a:t>
            </a:r>
            <a:endParaRPr lang="en-US" sz="1400" dirty="0"/>
          </a:p>
        </p:txBody>
      </p:sp>
      <p:sp>
        <p:nvSpPr>
          <p:cNvPr id="15" name="Titre 52"/>
          <p:cNvSpPr txBox="1">
            <a:spLocks/>
          </p:cNvSpPr>
          <p:nvPr/>
        </p:nvSpPr>
        <p:spPr bwMode="auto">
          <a:xfrm>
            <a:off x="-785814" y="-27012"/>
            <a:ext cx="9929814" cy="719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1079500" indent="-215900">
              <a:lnSpc>
                <a:spcPct val="122000"/>
              </a:lnSpc>
              <a:buClr>
                <a:srgbClr val="000000"/>
              </a:buClr>
              <a:buSzPct val="45000"/>
              <a:buFont typeface="StarSymbol"/>
              <a:buNone/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Search for </a:t>
            </a:r>
            <a:r>
              <a:rPr lang="en-US" sz="3600" smtClean="0">
                <a:solidFill>
                  <a:schemeClr val="bg1"/>
                </a:solidFill>
                <a:latin typeface="Arial" charset="0"/>
              </a:rPr>
              <a:t>counterpart to IceCube events</a:t>
            </a:r>
            <a:endParaRPr lang="en-US" sz="3600" ker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195229" y="4293096"/>
            <a:ext cx="4750018" cy="230832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 event found in coincidence (ROI=2°),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ea typeface="Avenir Next Demi Bold"/>
                <a:cs typeface="Avenir Next Demi Bold"/>
                <a:sym typeface="Avenir Next Demi Bold"/>
              </a:rPr>
              <a:t>± 500 s ; ± 1h</a:t>
            </a:r>
          </a:p>
          <a:p>
            <a:pPr algn="ctr"/>
            <a:endParaRPr lang="en-US" dirty="0">
              <a:solidFill>
                <a:srgbClr val="000000"/>
              </a:solidFill>
              <a:ea typeface="Avenir Next Demi Bold"/>
              <a:cs typeface="Avenir Next Demi Bold"/>
              <a:sym typeface="Avenir Next Demi Bold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/>
              <a:t>Upper limit </a:t>
            </a:r>
            <a:r>
              <a:rPr lang="en-US" dirty="0"/>
              <a:t>on the radiant neutrino </a:t>
            </a:r>
            <a:r>
              <a:rPr lang="en-US" dirty="0" err="1"/>
              <a:t>fluence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for E</a:t>
            </a:r>
            <a:r>
              <a:rPr lang="en-US" baseline="30000" dirty="0"/>
              <a:t>-2 </a:t>
            </a:r>
            <a:r>
              <a:rPr lang="en-US" dirty="0"/>
              <a:t>and E</a:t>
            </a:r>
            <a:r>
              <a:rPr lang="en-US" baseline="30000" dirty="0"/>
              <a:t>-2.5 </a:t>
            </a:r>
            <a:r>
              <a:rPr lang="en-US" dirty="0"/>
              <a:t>spectra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dirty="0"/>
              <a:t>~15 </a:t>
            </a:r>
            <a:r>
              <a:rPr lang="en-US" dirty="0" err="1"/>
              <a:t>GeV</a:t>
            </a:r>
            <a:r>
              <a:rPr lang="en-US" dirty="0"/>
              <a:t>/cm2 in [2.8 </a:t>
            </a:r>
            <a:r>
              <a:rPr lang="en-US" dirty="0" err="1"/>
              <a:t>TeV</a:t>
            </a:r>
            <a:r>
              <a:rPr lang="en-US" dirty="0"/>
              <a:t>, 3.3 </a:t>
            </a:r>
            <a:r>
              <a:rPr lang="en-US" dirty="0" err="1"/>
              <a:t>PeV</a:t>
            </a:r>
            <a:r>
              <a:rPr lang="en-US" dirty="0"/>
              <a:t>] for E</a:t>
            </a:r>
            <a:r>
              <a:rPr lang="en-US" baseline="30000" dirty="0"/>
              <a:t>-2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~30 </a:t>
            </a:r>
            <a:r>
              <a:rPr lang="en-US" dirty="0" err="1"/>
              <a:t>GeV</a:t>
            </a:r>
            <a:r>
              <a:rPr lang="en-US" dirty="0"/>
              <a:t>/cm2 in [0.4 </a:t>
            </a:r>
            <a:r>
              <a:rPr lang="en-US" dirty="0" err="1"/>
              <a:t>TeV</a:t>
            </a:r>
            <a:r>
              <a:rPr lang="en-US" dirty="0"/>
              <a:t>, 280 </a:t>
            </a:r>
            <a:r>
              <a:rPr lang="en-US" dirty="0" err="1"/>
              <a:t>TeV</a:t>
            </a:r>
            <a:r>
              <a:rPr lang="en-US" dirty="0"/>
              <a:t>] for E</a:t>
            </a:r>
            <a:r>
              <a:rPr lang="en-US" baseline="30000" dirty="0"/>
              <a:t>-</a:t>
            </a:r>
            <a:r>
              <a:rPr lang="en-US" baseline="30000" dirty="0" smtClean="0"/>
              <a:t>2.5</a:t>
            </a:r>
            <a:endParaRPr lang="en-US" baseline="30000" dirty="0"/>
          </a:p>
        </p:txBody>
      </p:sp>
      <p:sp>
        <p:nvSpPr>
          <p:cNvPr id="22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17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1343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2" y="-76220"/>
            <a:ext cx="8964520" cy="719138"/>
          </a:xfrm>
        </p:spPr>
        <p:txBody>
          <a:bodyPr/>
          <a:lstStyle/>
          <a:p>
            <a:r>
              <a:rPr lang="en-AU" dirty="0" smtClean="0"/>
              <a:t>The multi-messenger program: </a:t>
            </a:r>
            <a:r>
              <a:rPr lang="en-AU" sz="3200" dirty="0" smtClean="0"/>
              <a:t>TATOO</a:t>
            </a:r>
            <a:endParaRPr lang="en-AU" sz="3200" dirty="0"/>
          </a:p>
        </p:txBody>
      </p:sp>
      <p:pic>
        <p:nvPicPr>
          <p:cNvPr id="28" name="pasted-image.tiff"/>
          <p:cNvPicPr>
            <a:picLocks/>
          </p:cNvPicPr>
          <p:nvPr/>
        </p:nvPicPr>
        <p:blipFill>
          <a:blip r:embed="rId3">
            <a:alphaModFix amt="52000"/>
            <a:extLst/>
          </a:blip>
          <a:srcRect t="7372"/>
          <a:stretch>
            <a:fillRect/>
          </a:stretch>
        </p:blipFill>
        <p:spPr>
          <a:xfrm>
            <a:off x="-267054" y="3805799"/>
            <a:ext cx="9678108" cy="4213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9" extrusionOk="0">
                <a:moveTo>
                  <a:pt x="10751" y="0"/>
                </a:moveTo>
                <a:cubicBezTo>
                  <a:pt x="7255" y="-21"/>
                  <a:pt x="3764" y="2219"/>
                  <a:pt x="679" y="6722"/>
                </a:cubicBezTo>
                <a:lnTo>
                  <a:pt x="0" y="7714"/>
                </a:lnTo>
                <a:lnTo>
                  <a:pt x="0" y="14646"/>
                </a:lnTo>
                <a:lnTo>
                  <a:pt x="0" y="21579"/>
                </a:lnTo>
                <a:lnTo>
                  <a:pt x="10800" y="21579"/>
                </a:lnTo>
                <a:lnTo>
                  <a:pt x="21600" y="21579"/>
                </a:lnTo>
                <a:lnTo>
                  <a:pt x="21600" y="14760"/>
                </a:lnTo>
                <a:lnTo>
                  <a:pt x="21600" y="7941"/>
                </a:lnTo>
                <a:lnTo>
                  <a:pt x="20849" y="6843"/>
                </a:lnTo>
                <a:cubicBezTo>
                  <a:pt x="17747" y="2303"/>
                  <a:pt x="14246" y="21"/>
                  <a:pt x="1075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4" name="Shape 274"/>
          <p:cNvSpPr/>
          <p:nvPr/>
        </p:nvSpPr>
        <p:spPr>
          <a:xfrm>
            <a:off x="285750" y="1606313"/>
            <a:ext cx="785812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b">
            <a:spAutoFit/>
          </a:bodyPr>
          <a:lstStyle>
            <a:lvl1pPr defTabSz="457200">
              <a:lnSpc>
                <a:spcPct val="80000"/>
              </a:lnSpc>
              <a:spcBef>
                <a:spcPts val="0"/>
              </a:spcBef>
              <a:defRPr sz="2400" cap="all" spc="120"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rPr dirty="0" smtClean="0"/>
              <a:t>2</a:t>
            </a:r>
            <a:r>
              <a:rPr lang="fr-FR" baseline="30000" dirty="0" err="1" smtClean="0"/>
              <a:t>nd</a:t>
            </a:r>
            <a:r>
              <a:rPr dirty="0" smtClean="0"/>
              <a:t> approach:</a:t>
            </a:r>
            <a:endParaRPr dirty="0"/>
          </a:p>
        </p:txBody>
      </p:sp>
      <p:grpSp>
        <p:nvGrpSpPr>
          <p:cNvPr id="75" name="Group 306"/>
          <p:cNvGrpSpPr/>
          <p:nvPr/>
        </p:nvGrpSpPr>
        <p:grpSpPr>
          <a:xfrm>
            <a:off x="3368368" y="4687567"/>
            <a:ext cx="1262435" cy="2060781"/>
            <a:chOff x="0" y="0"/>
            <a:chExt cx="1795462" cy="2930886"/>
          </a:xfrm>
        </p:grpSpPr>
        <p:sp>
          <p:nvSpPr>
            <p:cNvPr id="76" name="Shape 275"/>
            <p:cNvSpPr/>
            <p:nvPr/>
          </p:nvSpPr>
          <p:spPr>
            <a:xfrm>
              <a:off x="192581" y="320615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77" name="Shape 276"/>
            <p:cNvSpPr/>
            <p:nvPr/>
          </p:nvSpPr>
          <p:spPr>
            <a:xfrm>
              <a:off x="192581" y="760623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78" name="Shape 277"/>
            <p:cNvSpPr/>
            <p:nvPr/>
          </p:nvSpPr>
          <p:spPr>
            <a:xfrm>
              <a:off x="192581" y="1200630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79" name="Shape 278"/>
            <p:cNvSpPr/>
            <p:nvPr/>
          </p:nvSpPr>
          <p:spPr>
            <a:xfrm>
              <a:off x="192581" y="1640638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80" name="Shape 279"/>
            <p:cNvSpPr/>
            <p:nvPr/>
          </p:nvSpPr>
          <p:spPr>
            <a:xfrm>
              <a:off x="192581" y="2080645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81" name="Shape 280"/>
            <p:cNvSpPr/>
            <p:nvPr/>
          </p:nvSpPr>
          <p:spPr>
            <a:xfrm flipV="1">
              <a:off x="332338" y="152827"/>
              <a:ext cx="1" cy="2375121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82" name="Shape 281"/>
            <p:cNvSpPr/>
            <p:nvPr/>
          </p:nvSpPr>
          <p:spPr>
            <a:xfrm>
              <a:off x="475830" y="603864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83" name="Shape 282"/>
            <p:cNvSpPr/>
            <p:nvPr/>
          </p:nvSpPr>
          <p:spPr>
            <a:xfrm>
              <a:off x="475830" y="1043871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84" name="Shape 283"/>
            <p:cNvSpPr/>
            <p:nvPr/>
          </p:nvSpPr>
          <p:spPr>
            <a:xfrm>
              <a:off x="475830" y="1483879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85" name="Shape 284"/>
            <p:cNvSpPr/>
            <p:nvPr/>
          </p:nvSpPr>
          <p:spPr>
            <a:xfrm>
              <a:off x="475830" y="1923887"/>
              <a:ext cx="279515" cy="279514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86" name="Shape 285"/>
            <p:cNvSpPr/>
            <p:nvPr/>
          </p:nvSpPr>
          <p:spPr>
            <a:xfrm>
              <a:off x="475830" y="2363894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87" name="Shape 286"/>
            <p:cNvSpPr/>
            <p:nvPr/>
          </p:nvSpPr>
          <p:spPr>
            <a:xfrm flipV="1">
              <a:off x="615587" y="436076"/>
              <a:ext cx="1" cy="2375121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88" name="Shape 287"/>
            <p:cNvSpPr/>
            <p:nvPr/>
          </p:nvSpPr>
          <p:spPr>
            <a:xfrm>
              <a:off x="759079" y="320615"/>
              <a:ext cx="279514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89" name="Shape 288"/>
            <p:cNvSpPr/>
            <p:nvPr/>
          </p:nvSpPr>
          <p:spPr>
            <a:xfrm>
              <a:off x="759079" y="760623"/>
              <a:ext cx="279514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90" name="Shape 289"/>
            <p:cNvSpPr/>
            <p:nvPr/>
          </p:nvSpPr>
          <p:spPr>
            <a:xfrm>
              <a:off x="759079" y="1200630"/>
              <a:ext cx="279514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91" name="Shape 290"/>
            <p:cNvSpPr/>
            <p:nvPr/>
          </p:nvSpPr>
          <p:spPr>
            <a:xfrm>
              <a:off x="759079" y="1640638"/>
              <a:ext cx="279514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92" name="Shape 291"/>
            <p:cNvSpPr/>
            <p:nvPr/>
          </p:nvSpPr>
          <p:spPr>
            <a:xfrm>
              <a:off x="759079" y="2080645"/>
              <a:ext cx="279514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93" name="Shape 292"/>
            <p:cNvSpPr/>
            <p:nvPr/>
          </p:nvSpPr>
          <p:spPr>
            <a:xfrm flipV="1">
              <a:off x="898836" y="152827"/>
              <a:ext cx="1" cy="2375121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94" name="Shape 293"/>
            <p:cNvSpPr/>
            <p:nvPr/>
          </p:nvSpPr>
          <p:spPr>
            <a:xfrm>
              <a:off x="1042327" y="603864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95" name="Shape 294"/>
            <p:cNvSpPr/>
            <p:nvPr/>
          </p:nvSpPr>
          <p:spPr>
            <a:xfrm>
              <a:off x="1042327" y="1043871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96" name="Shape 295"/>
            <p:cNvSpPr/>
            <p:nvPr/>
          </p:nvSpPr>
          <p:spPr>
            <a:xfrm>
              <a:off x="1042327" y="1483879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97" name="Shape 296"/>
            <p:cNvSpPr/>
            <p:nvPr/>
          </p:nvSpPr>
          <p:spPr>
            <a:xfrm>
              <a:off x="1042327" y="1923887"/>
              <a:ext cx="279515" cy="279514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98" name="Shape 297"/>
            <p:cNvSpPr/>
            <p:nvPr/>
          </p:nvSpPr>
          <p:spPr>
            <a:xfrm>
              <a:off x="1042327" y="2363894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99" name="Shape 298"/>
            <p:cNvSpPr/>
            <p:nvPr/>
          </p:nvSpPr>
          <p:spPr>
            <a:xfrm flipV="1">
              <a:off x="1182084" y="436076"/>
              <a:ext cx="1" cy="2375121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100" name="Shape 299"/>
            <p:cNvSpPr/>
            <p:nvPr/>
          </p:nvSpPr>
          <p:spPr>
            <a:xfrm>
              <a:off x="1325576" y="320615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101" name="Shape 300"/>
            <p:cNvSpPr/>
            <p:nvPr/>
          </p:nvSpPr>
          <p:spPr>
            <a:xfrm>
              <a:off x="1325576" y="760623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102" name="Shape 301"/>
            <p:cNvSpPr/>
            <p:nvPr/>
          </p:nvSpPr>
          <p:spPr>
            <a:xfrm>
              <a:off x="1325576" y="1200630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103" name="Shape 302"/>
            <p:cNvSpPr/>
            <p:nvPr/>
          </p:nvSpPr>
          <p:spPr>
            <a:xfrm>
              <a:off x="1325576" y="1640638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104" name="Shape 303"/>
            <p:cNvSpPr/>
            <p:nvPr/>
          </p:nvSpPr>
          <p:spPr>
            <a:xfrm>
              <a:off x="1325576" y="2080645"/>
              <a:ext cx="279515" cy="279515"/>
            </a:xfrm>
            <a:prstGeom prst="ellipse">
              <a:avLst/>
            </a:prstGeom>
            <a:solidFill>
              <a:schemeClr val="accent1">
                <a:hueOff val="262910"/>
                <a:satOff val="3867"/>
                <a:lumOff val="-18039"/>
              </a:schemeClr>
            </a:solidFill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105" name="Shape 304"/>
            <p:cNvSpPr/>
            <p:nvPr/>
          </p:nvSpPr>
          <p:spPr>
            <a:xfrm flipV="1">
              <a:off x="1465333" y="152827"/>
              <a:ext cx="1" cy="2375121"/>
            </a:xfrm>
            <a:prstGeom prst="line">
              <a:avLst/>
            </a:prstGeom>
            <a:noFill/>
            <a:ln w="25400" cap="flat">
              <a:solidFill>
                <a:schemeClr val="accent1">
                  <a:hueOff val="262910"/>
                  <a:satOff val="3867"/>
                  <a:lumOff val="-18039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106" name="Shape 305"/>
            <p:cNvSpPr/>
            <p:nvPr/>
          </p:nvSpPr>
          <p:spPr>
            <a:xfrm>
              <a:off x="0" y="0"/>
              <a:ext cx="1795463" cy="2930887"/>
            </a:xfrm>
            <a:prstGeom prst="roundRect">
              <a:avLst>
                <a:gd name="adj" fmla="val 1500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</p:grpSp>
      <p:sp>
        <p:nvSpPr>
          <p:cNvPr id="107" name="Shape 307"/>
          <p:cNvSpPr/>
          <p:nvPr/>
        </p:nvSpPr>
        <p:spPr>
          <a:xfrm flipV="1">
            <a:off x="1108215" y="3648748"/>
            <a:ext cx="1" cy="2093809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08" name="Shape 308"/>
          <p:cNvSpPr/>
          <p:nvPr/>
        </p:nvSpPr>
        <p:spPr>
          <a:xfrm>
            <a:off x="91566" y="3133084"/>
            <a:ext cx="3039447" cy="503019"/>
          </a:xfrm>
          <a:prstGeom prst="rect">
            <a:avLst/>
          </a:prstGeom>
          <a:ln w="25400">
            <a:solidFill>
              <a:schemeClr val="accent1">
                <a:hueOff val="262910"/>
                <a:satOff val="3867"/>
                <a:lumOff val="-18039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700">
                <a:solidFill>
                  <a:schemeClr val="accent5">
                    <a:hueOff val="-180946"/>
                    <a:satOff val="-2351"/>
                    <a:lumOff val="-8716"/>
                  </a:schemeClr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rPr sz="2800"/>
              <a:t>Real-time analysis</a:t>
            </a:r>
          </a:p>
        </p:txBody>
      </p:sp>
      <p:sp>
        <p:nvSpPr>
          <p:cNvPr id="109" name="Shape 309"/>
          <p:cNvSpPr/>
          <p:nvPr/>
        </p:nvSpPr>
        <p:spPr>
          <a:xfrm>
            <a:off x="1091704" y="5726887"/>
            <a:ext cx="2270006" cy="1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35717" tIns="35717" rIns="35717" bIns="35717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10" name="Shape 310"/>
          <p:cNvSpPr/>
          <p:nvPr/>
        </p:nvSpPr>
        <p:spPr>
          <a:xfrm>
            <a:off x="1059634" y="2372673"/>
            <a:ext cx="2168708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11" name="Shape 311"/>
          <p:cNvSpPr/>
          <p:nvPr/>
        </p:nvSpPr>
        <p:spPr>
          <a:xfrm flipV="1">
            <a:off x="1082091" y="2351037"/>
            <a:ext cx="1" cy="766214"/>
          </a:xfrm>
          <a:prstGeom prst="line">
            <a:avLst/>
          </a:prstGeom>
          <a:ln w="63500">
            <a:solidFill>
              <a:srgbClr val="000000"/>
            </a:solidFill>
            <a:miter lim="400000"/>
          </a:ln>
        </p:spPr>
        <p:txBody>
          <a:bodyPr lIns="35717" tIns="35717" rIns="35717" bIns="35717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112" name="Shape 312"/>
          <p:cNvSpPr/>
          <p:nvPr/>
        </p:nvSpPr>
        <p:spPr>
          <a:xfrm>
            <a:off x="3175115" y="1923580"/>
            <a:ext cx="1756767" cy="933906"/>
          </a:xfrm>
          <a:prstGeom prst="rect">
            <a:avLst/>
          </a:prstGeom>
          <a:ln w="25400">
            <a:solidFill>
              <a:schemeClr val="accent1">
                <a:hueOff val="262910"/>
                <a:satOff val="3867"/>
                <a:lumOff val="-18039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>
              <a:defRPr sz="3700">
                <a:solidFill>
                  <a:schemeClr val="accent5">
                    <a:hueOff val="-180946"/>
                    <a:satOff val="-2351"/>
                    <a:lumOff val="-8716"/>
                  </a:schemeClr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sz="2800"/>
              <a:t>Alert</a:t>
            </a:r>
            <a:br>
              <a:rPr sz="2800"/>
            </a:br>
            <a:r>
              <a:rPr sz="2800"/>
              <a:t>triggering</a:t>
            </a:r>
          </a:p>
        </p:txBody>
      </p:sp>
      <p:sp>
        <p:nvSpPr>
          <p:cNvPr id="113" name="Shape 313"/>
          <p:cNvSpPr/>
          <p:nvPr/>
        </p:nvSpPr>
        <p:spPr>
          <a:xfrm>
            <a:off x="4869636" y="2376639"/>
            <a:ext cx="1202606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pic>
        <p:nvPicPr>
          <p:cNvPr id="114" name="pasted-image.tiff"/>
          <p:cNvPicPr>
            <a:picLocks noChangeAspect="1"/>
          </p:cNvPicPr>
          <p:nvPr/>
        </p:nvPicPr>
        <p:blipFill>
          <a:blip r:embed="rId4">
            <a:extLst/>
          </a:blip>
          <a:srcRect l="2114" t="5726" r="4786" b="14747"/>
          <a:stretch>
            <a:fillRect/>
          </a:stretch>
        </p:blipFill>
        <p:spPr>
          <a:xfrm rot="20213857">
            <a:off x="6049436" y="3613620"/>
            <a:ext cx="1739156" cy="472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0805" extrusionOk="0">
                <a:moveTo>
                  <a:pt x="9565" y="0"/>
                </a:moveTo>
                <a:lnTo>
                  <a:pt x="8349" y="454"/>
                </a:lnTo>
                <a:cubicBezTo>
                  <a:pt x="7126" y="917"/>
                  <a:pt x="5742" y="3331"/>
                  <a:pt x="5740" y="4999"/>
                </a:cubicBezTo>
                <a:cubicBezTo>
                  <a:pt x="5739" y="5486"/>
                  <a:pt x="5839" y="6801"/>
                  <a:pt x="5961" y="7923"/>
                </a:cubicBezTo>
                <a:cubicBezTo>
                  <a:pt x="6084" y="9044"/>
                  <a:pt x="6106" y="10216"/>
                  <a:pt x="6013" y="10527"/>
                </a:cubicBezTo>
                <a:cubicBezTo>
                  <a:pt x="5920" y="10838"/>
                  <a:pt x="4566" y="11397"/>
                  <a:pt x="3002" y="11767"/>
                </a:cubicBezTo>
                <a:cubicBezTo>
                  <a:pt x="1438" y="12138"/>
                  <a:pt x="97" y="12650"/>
                  <a:pt x="22" y="12910"/>
                </a:cubicBezTo>
                <a:cubicBezTo>
                  <a:pt x="3" y="12975"/>
                  <a:pt x="-3" y="13101"/>
                  <a:pt x="1" y="13278"/>
                </a:cubicBezTo>
                <a:cubicBezTo>
                  <a:pt x="14" y="13808"/>
                  <a:pt x="123" y="14771"/>
                  <a:pt x="289" y="15747"/>
                </a:cubicBezTo>
                <a:lnTo>
                  <a:pt x="691" y="18118"/>
                </a:lnTo>
                <a:lnTo>
                  <a:pt x="3498" y="17995"/>
                </a:lnTo>
                <a:cubicBezTo>
                  <a:pt x="5041" y="17927"/>
                  <a:pt x="6559" y="18207"/>
                  <a:pt x="6873" y="18621"/>
                </a:cubicBezTo>
                <a:cubicBezTo>
                  <a:pt x="7236" y="19101"/>
                  <a:pt x="7488" y="19116"/>
                  <a:pt x="7569" y="18658"/>
                </a:cubicBezTo>
                <a:cubicBezTo>
                  <a:pt x="7793" y="17401"/>
                  <a:pt x="8350" y="17882"/>
                  <a:pt x="8467" y="19432"/>
                </a:cubicBezTo>
                <a:cubicBezTo>
                  <a:pt x="8630" y="21600"/>
                  <a:pt x="8879" y="21299"/>
                  <a:pt x="9801" y="17823"/>
                </a:cubicBezTo>
                <a:cubicBezTo>
                  <a:pt x="10602" y="14806"/>
                  <a:pt x="10637" y="14757"/>
                  <a:pt x="11128" y="15956"/>
                </a:cubicBezTo>
                <a:cubicBezTo>
                  <a:pt x="11689" y="17324"/>
                  <a:pt x="14703" y="17607"/>
                  <a:pt x="19199" y="16705"/>
                </a:cubicBezTo>
                <a:lnTo>
                  <a:pt x="21597" y="16226"/>
                </a:lnTo>
                <a:lnTo>
                  <a:pt x="21479" y="12038"/>
                </a:lnTo>
                <a:cubicBezTo>
                  <a:pt x="21414" y="9734"/>
                  <a:pt x="21340" y="7758"/>
                  <a:pt x="21316" y="7652"/>
                </a:cubicBezTo>
                <a:cubicBezTo>
                  <a:pt x="21186" y="7075"/>
                  <a:pt x="11225" y="9824"/>
                  <a:pt x="10990" y="10502"/>
                </a:cubicBezTo>
                <a:cubicBezTo>
                  <a:pt x="10653" y="11475"/>
                  <a:pt x="10485" y="10483"/>
                  <a:pt x="9943" y="4299"/>
                </a:cubicBezTo>
                <a:lnTo>
                  <a:pt x="956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15" name="pasted-image.tiff"/>
          <p:cNvPicPr>
            <a:picLocks noChangeAspect="1"/>
          </p:cNvPicPr>
          <p:nvPr/>
        </p:nvPicPr>
        <p:blipFill>
          <a:blip r:embed="rId5">
            <a:extLst/>
          </a:blip>
          <a:srcRect t="7380" r="9" b="2"/>
          <a:stretch>
            <a:fillRect/>
          </a:stretch>
        </p:blipFill>
        <p:spPr>
          <a:xfrm>
            <a:off x="6322407" y="2135291"/>
            <a:ext cx="911108" cy="1124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5" extrusionOk="0">
                <a:moveTo>
                  <a:pt x="10671" y="2"/>
                </a:moveTo>
                <a:cubicBezTo>
                  <a:pt x="8673" y="48"/>
                  <a:pt x="6743" y="815"/>
                  <a:pt x="5974" y="2117"/>
                </a:cubicBezTo>
                <a:cubicBezTo>
                  <a:pt x="5752" y="2493"/>
                  <a:pt x="5631" y="2994"/>
                  <a:pt x="5603" y="3451"/>
                </a:cubicBezTo>
                <a:cubicBezTo>
                  <a:pt x="5610" y="3743"/>
                  <a:pt x="5631" y="4041"/>
                  <a:pt x="5663" y="4211"/>
                </a:cubicBezTo>
                <a:cubicBezTo>
                  <a:pt x="5719" y="4406"/>
                  <a:pt x="5809" y="4550"/>
                  <a:pt x="5934" y="4607"/>
                </a:cubicBezTo>
                <a:cubicBezTo>
                  <a:pt x="6109" y="4686"/>
                  <a:pt x="6106" y="4711"/>
                  <a:pt x="5888" y="4875"/>
                </a:cubicBezTo>
                <a:cubicBezTo>
                  <a:pt x="5757" y="4973"/>
                  <a:pt x="5684" y="5092"/>
                  <a:pt x="5723" y="5142"/>
                </a:cubicBezTo>
                <a:cubicBezTo>
                  <a:pt x="5761" y="5193"/>
                  <a:pt x="5699" y="5313"/>
                  <a:pt x="5590" y="5410"/>
                </a:cubicBezTo>
                <a:cubicBezTo>
                  <a:pt x="5481" y="5508"/>
                  <a:pt x="5428" y="5587"/>
                  <a:pt x="5471" y="5587"/>
                </a:cubicBezTo>
                <a:cubicBezTo>
                  <a:pt x="5514" y="5587"/>
                  <a:pt x="5424" y="5765"/>
                  <a:pt x="5266" y="5983"/>
                </a:cubicBezTo>
                <a:cubicBezTo>
                  <a:pt x="5108" y="6201"/>
                  <a:pt x="5014" y="6411"/>
                  <a:pt x="5061" y="6449"/>
                </a:cubicBezTo>
                <a:cubicBezTo>
                  <a:pt x="5107" y="6486"/>
                  <a:pt x="5068" y="6567"/>
                  <a:pt x="4975" y="6626"/>
                </a:cubicBezTo>
                <a:cubicBezTo>
                  <a:pt x="4933" y="6652"/>
                  <a:pt x="4881" y="6704"/>
                  <a:pt x="4823" y="6770"/>
                </a:cubicBezTo>
                <a:cubicBezTo>
                  <a:pt x="4833" y="7012"/>
                  <a:pt x="4695" y="7239"/>
                  <a:pt x="4459" y="7354"/>
                </a:cubicBezTo>
                <a:cubicBezTo>
                  <a:pt x="4098" y="8046"/>
                  <a:pt x="3516" y="9339"/>
                  <a:pt x="3480" y="9554"/>
                </a:cubicBezTo>
                <a:cubicBezTo>
                  <a:pt x="3459" y="9682"/>
                  <a:pt x="3315" y="9895"/>
                  <a:pt x="3162" y="10026"/>
                </a:cubicBezTo>
                <a:cubicBezTo>
                  <a:pt x="2947" y="10211"/>
                  <a:pt x="2816" y="10248"/>
                  <a:pt x="2567" y="10208"/>
                </a:cubicBezTo>
                <a:cubicBezTo>
                  <a:pt x="2088" y="10130"/>
                  <a:pt x="1813" y="10289"/>
                  <a:pt x="1813" y="10641"/>
                </a:cubicBezTo>
                <a:cubicBezTo>
                  <a:pt x="1813" y="10805"/>
                  <a:pt x="1753" y="10984"/>
                  <a:pt x="1687" y="11038"/>
                </a:cubicBezTo>
                <a:cubicBezTo>
                  <a:pt x="1602" y="11106"/>
                  <a:pt x="1641" y="11242"/>
                  <a:pt x="1819" y="11493"/>
                </a:cubicBezTo>
                <a:cubicBezTo>
                  <a:pt x="2051" y="11819"/>
                  <a:pt x="2077" y="11956"/>
                  <a:pt x="2064" y="13190"/>
                </a:cubicBezTo>
                <a:cubicBezTo>
                  <a:pt x="2054" y="14217"/>
                  <a:pt x="2002" y="14599"/>
                  <a:pt x="1866" y="14812"/>
                </a:cubicBezTo>
                <a:cubicBezTo>
                  <a:pt x="1768" y="14966"/>
                  <a:pt x="1644" y="15091"/>
                  <a:pt x="1588" y="15091"/>
                </a:cubicBezTo>
                <a:cubicBezTo>
                  <a:pt x="1531" y="15091"/>
                  <a:pt x="1469" y="15205"/>
                  <a:pt x="1449" y="15343"/>
                </a:cubicBezTo>
                <a:cubicBezTo>
                  <a:pt x="1403" y="15663"/>
                  <a:pt x="865" y="15903"/>
                  <a:pt x="549" y="15744"/>
                </a:cubicBezTo>
                <a:cubicBezTo>
                  <a:pt x="436" y="15687"/>
                  <a:pt x="316" y="15637"/>
                  <a:pt x="284" y="15637"/>
                </a:cubicBezTo>
                <a:cubicBezTo>
                  <a:pt x="253" y="15637"/>
                  <a:pt x="225" y="16828"/>
                  <a:pt x="225" y="18282"/>
                </a:cubicBezTo>
                <a:cubicBezTo>
                  <a:pt x="225" y="19946"/>
                  <a:pt x="184" y="20945"/>
                  <a:pt x="112" y="20981"/>
                </a:cubicBezTo>
                <a:cubicBezTo>
                  <a:pt x="50" y="21012"/>
                  <a:pt x="0" y="21159"/>
                  <a:pt x="0" y="21307"/>
                </a:cubicBezTo>
                <a:lnTo>
                  <a:pt x="0" y="21575"/>
                </a:lnTo>
                <a:lnTo>
                  <a:pt x="10803" y="21575"/>
                </a:lnTo>
                <a:lnTo>
                  <a:pt x="21600" y="21575"/>
                </a:lnTo>
                <a:lnTo>
                  <a:pt x="21600" y="15867"/>
                </a:lnTo>
                <a:cubicBezTo>
                  <a:pt x="21600" y="10811"/>
                  <a:pt x="21580" y="10166"/>
                  <a:pt x="21428" y="10213"/>
                </a:cubicBezTo>
                <a:cubicBezTo>
                  <a:pt x="21334" y="10242"/>
                  <a:pt x="21189" y="10222"/>
                  <a:pt x="21104" y="10165"/>
                </a:cubicBezTo>
                <a:cubicBezTo>
                  <a:pt x="20985" y="10085"/>
                  <a:pt x="20936" y="10092"/>
                  <a:pt x="20886" y="10197"/>
                </a:cubicBezTo>
                <a:cubicBezTo>
                  <a:pt x="20850" y="10273"/>
                  <a:pt x="20610" y="10362"/>
                  <a:pt x="20356" y="10395"/>
                </a:cubicBezTo>
                <a:cubicBezTo>
                  <a:pt x="19841" y="10462"/>
                  <a:pt x="19622" y="10680"/>
                  <a:pt x="19622" y="11118"/>
                </a:cubicBezTo>
                <a:cubicBezTo>
                  <a:pt x="19622" y="11330"/>
                  <a:pt x="19569" y="11391"/>
                  <a:pt x="19397" y="11391"/>
                </a:cubicBezTo>
                <a:cubicBezTo>
                  <a:pt x="19086" y="11391"/>
                  <a:pt x="18842" y="10727"/>
                  <a:pt x="19073" y="10513"/>
                </a:cubicBezTo>
                <a:cubicBezTo>
                  <a:pt x="19244" y="10354"/>
                  <a:pt x="19167" y="9790"/>
                  <a:pt x="18974" y="9790"/>
                </a:cubicBezTo>
                <a:cubicBezTo>
                  <a:pt x="18791" y="9790"/>
                  <a:pt x="17981" y="9235"/>
                  <a:pt x="17981" y="9110"/>
                </a:cubicBezTo>
                <a:cubicBezTo>
                  <a:pt x="17981" y="9046"/>
                  <a:pt x="17867" y="8892"/>
                  <a:pt x="17723" y="8767"/>
                </a:cubicBezTo>
                <a:cubicBezTo>
                  <a:pt x="17575" y="8638"/>
                  <a:pt x="17402" y="8309"/>
                  <a:pt x="17320" y="8002"/>
                </a:cubicBezTo>
                <a:cubicBezTo>
                  <a:pt x="17240" y="7705"/>
                  <a:pt x="16892" y="6558"/>
                  <a:pt x="16552" y="5453"/>
                </a:cubicBezTo>
                <a:cubicBezTo>
                  <a:pt x="15874" y="3247"/>
                  <a:pt x="15902" y="3330"/>
                  <a:pt x="15778" y="2776"/>
                </a:cubicBezTo>
                <a:cubicBezTo>
                  <a:pt x="15730" y="2561"/>
                  <a:pt x="15647" y="2364"/>
                  <a:pt x="15593" y="2337"/>
                </a:cubicBezTo>
                <a:cubicBezTo>
                  <a:pt x="15539" y="2310"/>
                  <a:pt x="15494" y="2225"/>
                  <a:pt x="15494" y="2144"/>
                </a:cubicBezTo>
                <a:cubicBezTo>
                  <a:pt x="15494" y="1824"/>
                  <a:pt x="14764" y="1082"/>
                  <a:pt x="14111" y="741"/>
                </a:cubicBezTo>
                <a:cubicBezTo>
                  <a:pt x="13094" y="210"/>
                  <a:pt x="11870" y="-25"/>
                  <a:pt x="10671" y="2"/>
                </a:cubicBezTo>
                <a:close/>
                <a:moveTo>
                  <a:pt x="10631" y="843"/>
                </a:moveTo>
                <a:cubicBezTo>
                  <a:pt x="11312" y="843"/>
                  <a:pt x="11989" y="862"/>
                  <a:pt x="12021" y="907"/>
                </a:cubicBezTo>
                <a:cubicBezTo>
                  <a:pt x="12047" y="945"/>
                  <a:pt x="11898" y="1195"/>
                  <a:pt x="11683" y="1464"/>
                </a:cubicBezTo>
                <a:cubicBezTo>
                  <a:pt x="11408" y="1808"/>
                  <a:pt x="11251" y="1923"/>
                  <a:pt x="11167" y="1855"/>
                </a:cubicBezTo>
                <a:cubicBezTo>
                  <a:pt x="11083" y="1787"/>
                  <a:pt x="10967" y="1815"/>
                  <a:pt x="10770" y="1941"/>
                </a:cubicBezTo>
                <a:cubicBezTo>
                  <a:pt x="10616" y="2039"/>
                  <a:pt x="10445" y="2117"/>
                  <a:pt x="10393" y="2117"/>
                </a:cubicBezTo>
                <a:cubicBezTo>
                  <a:pt x="10254" y="2117"/>
                  <a:pt x="9173" y="988"/>
                  <a:pt x="9235" y="907"/>
                </a:cubicBezTo>
                <a:cubicBezTo>
                  <a:pt x="9270" y="862"/>
                  <a:pt x="9951" y="843"/>
                  <a:pt x="10631" y="843"/>
                </a:cubicBezTo>
                <a:close/>
                <a:moveTo>
                  <a:pt x="12669" y="918"/>
                </a:moveTo>
                <a:cubicBezTo>
                  <a:pt x="12908" y="931"/>
                  <a:pt x="13227" y="1075"/>
                  <a:pt x="13655" y="1352"/>
                </a:cubicBezTo>
                <a:cubicBezTo>
                  <a:pt x="14711" y="2035"/>
                  <a:pt x="15053" y="2321"/>
                  <a:pt x="15289" y="2722"/>
                </a:cubicBezTo>
                <a:cubicBezTo>
                  <a:pt x="15501" y="3084"/>
                  <a:pt x="15500" y="3121"/>
                  <a:pt x="15322" y="3590"/>
                </a:cubicBezTo>
                <a:cubicBezTo>
                  <a:pt x="15219" y="3859"/>
                  <a:pt x="15082" y="4194"/>
                  <a:pt x="15017" y="4334"/>
                </a:cubicBezTo>
                <a:cubicBezTo>
                  <a:pt x="14806" y="4790"/>
                  <a:pt x="14624" y="4788"/>
                  <a:pt x="13344" y="4280"/>
                </a:cubicBezTo>
                <a:lnTo>
                  <a:pt x="12160" y="3809"/>
                </a:lnTo>
                <a:lnTo>
                  <a:pt x="12040" y="3215"/>
                </a:lnTo>
                <a:cubicBezTo>
                  <a:pt x="11974" y="2888"/>
                  <a:pt x="11851" y="2537"/>
                  <a:pt x="11769" y="2433"/>
                </a:cubicBezTo>
                <a:cubicBezTo>
                  <a:pt x="11644" y="2274"/>
                  <a:pt x="11647" y="2193"/>
                  <a:pt x="11796" y="1930"/>
                </a:cubicBezTo>
                <a:cubicBezTo>
                  <a:pt x="11893" y="1758"/>
                  <a:pt x="12052" y="1460"/>
                  <a:pt x="12146" y="1271"/>
                </a:cubicBezTo>
                <a:cubicBezTo>
                  <a:pt x="12270" y="1024"/>
                  <a:pt x="12430" y="905"/>
                  <a:pt x="12669" y="918"/>
                </a:cubicBezTo>
                <a:close/>
                <a:moveTo>
                  <a:pt x="8825" y="1293"/>
                </a:moveTo>
                <a:cubicBezTo>
                  <a:pt x="8882" y="1293"/>
                  <a:pt x="9101" y="1502"/>
                  <a:pt x="9315" y="1759"/>
                </a:cubicBezTo>
                <a:lnTo>
                  <a:pt x="9705" y="2230"/>
                </a:lnTo>
                <a:lnTo>
                  <a:pt x="9480" y="2535"/>
                </a:lnTo>
                <a:cubicBezTo>
                  <a:pt x="9355" y="2706"/>
                  <a:pt x="9245" y="2846"/>
                  <a:pt x="9235" y="2840"/>
                </a:cubicBezTo>
                <a:cubicBezTo>
                  <a:pt x="9226" y="2835"/>
                  <a:pt x="8885" y="2780"/>
                  <a:pt x="8481" y="2722"/>
                </a:cubicBezTo>
                <a:cubicBezTo>
                  <a:pt x="7626" y="2601"/>
                  <a:pt x="7576" y="2529"/>
                  <a:pt x="7919" y="1903"/>
                </a:cubicBezTo>
                <a:cubicBezTo>
                  <a:pt x="8134" y="1510"/>
                  <a:pt x="8455" y="1293"/>
                  <a:pt x="8825" y="1293"/>
                </a:cubicBezTo>
                <a:close/>
                <a:moveTo>
                  <a:pt x="7760" y="2803"/>
                </a:moveTo>
                <a:cubicBezTo>
                  <a:pt x="7926" y="2805"/>
                  <a:pt x="8168" y="2830"/>
                  <a:pt x="8481" y="2878"/>
                </a:cubicBezTo>
                <a:cubicBezTo>
                  <a:pt x="9186" y="2984"/>
                  <a:pt x="9216" y="2998"/>
                  <a:pt x="9216" y="3252"/>
                </a:cubicBezTo>
                <a:cubicBezTo>
                  <a:pt x="9216" y="3399"/>
                  <a:pt x="9165" y="3529"/>
                  <a:pt x="9103" y="3542"/>
                </a:cubicBezTo>
                <a:cubicBezTo>
                  <a:pt x="9041" y="3554"/>
                  <a:pt x="8677" y="3448"/>
                  <a:pt x="8296" y="3306"/>
                </a:cubicBezTo>
                <a:cubicBezTo>
                  <a:pt x="7433" y="2985"/>
                  <a:pt x="7262" y="2797"/>
                  <a:pt x="7760" y="2803"/>
                </a:cubicBezTo>
                <a:close/>
                <a:moveTo>
                  <a:pt x="7185" y="2883"/>
                </a:moveTo>
                <a:cubicBezTo>
                  <a:pt x="7235" y="2885"/>
                  <a:pt x="7282" y="2929"/>
                  <a:pt x="7310" y="3017"/>
                </a:cubicBezTo>
                <a:cubicBezTo>
                  <a:pt x="7351" y="3143"/>
                  <a:pt x="7666" y="3301"/>
                  <a:pt x="8296" y="3520"/>
                </a:cubicBezTo>
                <a:cubicBezTo>
                  <a:pt x="9383" y="3898"/>
                  <a:pt x="9411" y="3951"/>
                  <a:pt x="9361" y="5250"/>
                </a:cubicBezTo>
                <a:cubicBezTo>
                  <a:pt x="9332" y="6014"/>
                  <a:pt x="9309" y="6094"/>
                  <a:pt x="9103" y="6112"/>
                </a:cubicBezTo>
                <a:cubicBezTo>
                  <a:pt x="8533" y="6161"/>
                  <a:pt x="7081" y="5400"/>
                  <a:pt x="6589" y="4794"/>
                </a:cubicBezTo>
                <a:cubicBezTo>
                  <a:pt x="6344" y="4492"/>
                  <a:pt x="6390" y="4050"/>
                  <a:pt x="6695" y="3788"/>
                </a:cubicBezTo>
                <a:cubicBezTo>
                  <a:pt x="6828" y="3673"/>
                  <a:pt x="6895" y="3579"/>
                  <a:pt x="6841" y="3579"/>
                </a:cubicBezTo>
                <a:cubicBezTo>
                  <a:pt x="6786" y="3579"/>
                  <a:pt x="6799" y="3532"/>
                  <a:pt x="6874" y="3472"/>
                </a:cubicBezTo>
                <a:cubicBezTo>
                  <a:pt x="6948" y="3412"/>
                  <a:pt x="7013" y="3269"/>
                  <a:pt x="7013" y="3156"/>
                </a:cubicBezTo>
                <a:cubicBezTo>
                  <a:pt x="7013" y="2987"/>
                  <a:pt x="7100" y="2880"/>
                  <a:pt x="7185" y="2883"/>
                </a:cubicBezTo>
                <a:close/>
                <a:moveTo>
                  <a:pt x="6563" y="2894"/>
                </a:moveTo>
                <a:cubicBezTo>
                  <a:pt x="6653" y="2894"/>
                  <a:pt x="6742" y="2961"/>
                  <a:pt x="6761" y="3044"/>
                </a:cubicBezTo>
                <a:cubicBezTo>
                  <a:pt x="6781" y="3126"/>
                  <a:pt x="6671" y="3312"/>
                  <a:pt x="6516" y="3456"/>
                </a:cubicBezTo>
                <a:cubicBezTo>
                  <a:pt x="6257" y="3698"/>
                  <a:pt x="6230" y="3703"/>
                  <a:pt x="6153" y="3542"/>
                </a:cubicBezTo>
                <a:cubicBezTo>
                  <a:pt x="6051" y="3331"/>
                  <a:pt x="6328" y="2894"/>
                  <a:pt x="6563" y="2894"/>
                </a:cubicBezTo>
                <a:close/>
                <a:moveTo>
                  <a:pt x="12603" y="4147"/>
                </a:moveTo>
                <a:cubicBezTo>
                  <a:pt x="12686" y="4151"/>
                  <a:pt x="12792" y="4184"/>
                  <a:pt x="12960" y="4248"/>
                </a:cubicBezTo>
                <a:cubicBezTo>
                  <a:pt x="13178" y="4332"/>
                  <a:pt x="13329" y="4445"/>
                  <a:pt x="13291" y="4495"/>
                </a:cubicBezTo>
                <a:cubicBezTo>
                  <a:pt x="13192" y="4624"/>
                  <a:pt x="12635" y="4608"/>
                  <a:pt x="12398" y="4468"/>
                </a:cubicBezTo>
                <a:cubicBezTo>
                  <a:pt x="12212" y="4358"/>
                  <a:pt x="12207" y="4336"/>
                  <a:pt x="12378" y="4222"/>
                </a:cubicBezTo>
                <a:cubicBezTo>
                  <a:pt x="12456" y="4169"/>
                  <a:pt x="12519" y="4142"/>
                  <a:pt x="12603" y="4147"/>
                </a:cubicBezTo>
                <a:close/>
                <a:moveTo>
                  <a:pt x="15600" y="4628"/>
                </a:moveTo>
                <a:cubicBezTo>
                  <a:pt x="15649" y="4653"/>
                  <a:pt x="15774" y="5092"/>
                  <a:pt x="15877" y="5608"/>
                </a:cubicBezTo>
                <a:cubicBezTo>
                  <a:pt x="15981" y="6125"/>
                  <a:pt x="16161" y="7009"/>
                  <a:pt x="16274" y="7573"/>
                </a:cubicBezTo>
                <a:cubicBezTo>
                  <a:pt x="16388" y="8138"/>
                  <a:pt x="16452" y="8624"/>
                  <a:pt x="16420" y="8650"/>
                </a:cubicBezTo>
                <a:cubicBezTo>
                  <a:pt x="16245" y="8791"/>
                  <a:pt x="16005" y="8594"/>
                  <a:pt x="15110" y="7579"/>
                </a:cubicBezTo>
                <a:cubicBezTo>
                  <a:pt x="13569" y="5830"/>
                  <a:pt x="13625" y="6102"/>
                  <a:pt x="14640" y="5282"/>
                </a:cubicBezTo>
                <a:cubicBezTo>
                  <a:pt x="15119" y="4895"/>
                  <a:pt x="15550" y="4604"/>
                  <a:pt x="15600" y="4628"/>
                </a:cubicBezTo>
                <a:close/>
                <a:moveTo>
                  <a:pt x="12993" y="4784"/>
                </a:moveTo>
                <a:cubicBezTo>
                  <a:pt x="13100" y="4781"/>
                  <a:pt x="13242" y="4796"/>
                  <a:pt x="13430" y="4816"/>
                </a:cubicBezTo>
                <a:cubicBezTo>
                  <a:pt x="14293" y="4909"/>
                  <a:pt x="14319" y="4926"/>
                  <a:pt x="14012" y="5191"/>
                </a:cubicBezTo>
                <a:cubicBezTo>
                  <a:pt x="13514" y="5621"/>
                  <a:pt x="13399" y="5622"/>
                  <a:pt x="13013" y="5228"/>
                </a:cubicBezTo>
                <a:cubicBezTo>
                  <a:pt x="12705" y="4914"/>
                  <a:pt x="12674" y="4791"/>
                  <a:pt x="12993" y="4784"/>
                </a:cubicBezTo>
                <a:close/>
                <a:moveTo>
                  <a:pt x="6391" y="5726"/>
                </a:moveTo>
                <a:cubicBezTo>
                  <a:pt x="6501" y="5726"/>
                  <a:pt x="6608" y="5790"/>
                  <a:pt x="6629" y="5865"/>
                </a:cubicBezTo>
                <a:cubicBezTo>
                  <a:pt x="6727" y="6226"/>
                  <a:pt x="7149" y="8340"/>
                  <a:pt x="7204" y="8757"/>
                </a:cubicBezTo>
                <a:cubicBezTo>
                  <a:pt x="7280" y="9331"/>
                  <a:pt x="7316" y="9310"/>
                  <a:pt x="5484" y="9704"/>
                </a:cubicBezTo>
                <a:cubicBezTo>
                  <a:pt x="4745" y="9864"/>
                  <a:pt x="4077" y="10013"/>
                  <a:pt x="4002" y="10036"/>
                </a:cubicBezTo>
                <a:cubicBezTo>
                  <a:pt x="3816" y="10094"/>
                  <a:pt x="3762" y="9981"/>
                  <a:pt x="3797" y="9624"/>
                </a:cubicBezTo>
                <a:cubicBezTo>
                  <a:pt x="3814" y="9456"/>
                  <a:pt x="3924" y="9242"/>
                  <a:pt x="4049" y="9148"/>
                </a:cubicBezTo>
                <a:cubicBezTo>
                  <a:pt x="4175" y="9053"/>
                  <a:pt x="4256" y="8901"/>
                  <a:pt x="4227" y="8810"/>
                </a:cubicBezTo>
                <a:cubicBezTo>
                  <a:pt x="4199" y="8720"/>
                  <a:pt x="4343" y="8446"/>
                  <a:pt x="4545" y="8194"/>
                </a:cubicBezTo>
                <a:cubicBezTo>
                  <a:pt x="4747" y="7943"/>
                  <a:pt x="4917" y="7716"/>
                  <a:pt x="4922" y="7691"/>
                </a:cubicBezTo>
                <a:cubicBezTo>
                  <a:pt x="4927" y="7666"/>
                  <a:pt x="4986" y="7561"/>
                  <a:pt x="5061" y="7461"/>
                </a:cubicBezTo>
                <a:cubicBezTo>
                  <a:pt x="5135" y="7360"/>
                  <a:pt x="5423" y="6930"/>
                  <a:pt x="5696" y="6503"/>
                </a:cubicBezTo>
                <a:cubicBezTo>
                  <a:pt x="6037" y="5969"/>
                  <a:pt x="6252" y="5726"/>
                  <a:pt x="6391" y="5726"/>
                </a:cubicBezTo>
                <a:close/>
                <a:moveTo>
                  <a:pt x="6973" y="5849"/>
                </a:moveTo>
                <a:cubicBezTo>
                  <a:pt x="7076" y="5857"/>
                  <a:pt x="7234" y="5914"/>
                  <a:pt x="7462" y="6010"/>
                </a:cubicBezTo>
                <a:cubicBezTo>
                  <a:pt x="7768" y="6139"/>
                  <a:pt x="8392" y="6304"/>
                  <a:pt x="8845" y="6379"/>
                </a:cubicBezTo>
                <a:cubicBezTo>
                  <a:pt x="9298" y="6455"/>
                  <a:pt x="9743" y="6567"/>
                  <a:pt x="9831" y="6626"/>
                </a:cubicBezTo>
                <a:cubicBezTo>
                  <a:pt x="9921" y="6686"/>
                  <a:pt x="10372" y="6732"/>
                  <a:pt x="10869" y="6733"/>
                </a:cubicBezTo>
                <a:cubicBezTo>
                  <a:pt x="11354" y="6734"/>
                  <a:pt x="11775" y="6759"/>
                  <a:pt x="11809" y="6786"/>
                </a:cubicBezTo>
                <a:cubicBezTo>
                  <a:pt x="11875" y="6840"/>
                  <a:pt x="11440" y="8242"/>
                  <a:pt x="11326" y="8344"/>
                </a:cubicBezTo>
                <a:cubicBezTo>
                  <a:pt x="11288" y="8379"/>
                  <a:pt x="10473" y="8574"/>
                  <a:pt x="9520" y="8778"/>
                </a:cubicBezTo>
                <a:cubicBezTo>
                  <a:pt x="8567" y="8983"/>
                  <a:pt x="7740" y="9153"/>
                  <a:pt x="7681" y="9153"/>
                </a:cubicBezTo>
                <a:cubicBezTo>
                  <a:pt x="7621" y="9153"/>
                  <a:pt x="7527" y="9057"/>
                  <a:pt x="7476" y="8944"/>
                </a:cubicBezTo>
                <a:cubicBezTo>
                  <a:pt x="7366" y="8704"/>
                  <a:pt x="6980" y="6676"/>
                  <a:pt x="7019" y="6545"/>
                </a:cubicBezTo>
                <a:cubicBezTo>
                  <a:pt x="7034" y="6496"/>
                  <a:pt x="6993" y="6340"/>
                  <a:pt x="6920" y="6197"/>
                </a:cubicBezTo>
                <a:cubicBezTo>
                  <a:pt x="6793" y="5950"/>
                  <a:pt x="6800" y="5836"/>
                  <a:pt x="6973" y="5849"/>
                </a:cubicBezTo>
                <a:close/>
                <a:moveTo>
                  <a:pt x="12457" y="6663"/>
                </a:moveTo>
                <a:cubicBezTo>
                  <a:pt x="12651" y="6675"/>
                  <a:pt x="12876" y="6858"/>
                  <a:pt x="13185" y="7204"/>
                </a:cubicBezTo>
                <a:cubicBezTo>
                  <a:pt x="13678" y="7756"/>
                  <a:pt x="13687" y="7773"/>
                  <a:pt x="13456" y="7873"/>
                </a:cubicBezTo>
                <a:cubicBezTo>
                  <a:pt x="13326" y="7930"/>
                  <a:pt x="12937" y="8037"/>
                  <a:pt x="12596" y="8109"/>
                </a:cubicBezTo>
                <a:cubicBezTo>
                  <a:pt x="11495" y="8340"/>
                  <a:pt x="11439" y="8292"/>
                  <a:pt x="11776" y="7488"/>
                </a:cubicBezTo>
                <a:cubicBezTo>
                  <a:pt x="12016" y="6915"/>
                  <a:pt x="12208" y="6648"/>
                  <a:pt x="12457" y="666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6" name="pasted-image.tiff"/>
          <p:cNvPicPr>
            <a:picLocks noChangeAspect="1"/>
          </p:cNvPicPr>
          <p:nvPr/>
        </p:nvPicPr>
        <p:blipFill>
          <a:blip r:embed="rId6">
            <a:extLst/>
          </a:blip>
          <a:srcRect l="78" t="814" r="9" b="7"/>
          <a:stretch>
            <a:fillRect/>
          </a:stretch>
        </p:blipFill>
        <p:spPr>
          <a:xfrm>
            <a:off x="7642099" y="2202163"/>
            <a:ext cx="1130444" cy="9906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0" h="21208" extrusionOk="0">
                <a:moveTo>
                  <a:pt x="4911" y="0"/>
                </a:moveTo>
                <a:cubicBezTo>
                  <a:pt x="4781" y="26"/>
                  <a:pt x="4681" y="55"/>
                  <a:pt x="4633" y="90"/>
                </a:cubicBezTo>
                <a:cubicBezTo>
                  <a:pt x="4429" y="234"/>
                  <a:pt x="3298" y="505"/>
                  <a:pt x="2122" y="693"/>
                </a:cubicBezTo>
                <a:lnTo>
                  <a:pt x="0" y="1033"/>
                </a:lnTo>
                <a:cubicBezTo>
                  <a:pt x="84" y="2980"/>
                  <a:pt x="1451" y="4968"/>
                  <a:pt x="3251" y="5699"/>
                </a:cubicBezTo>
                <a:cubicBezTo>
                  <a:pt x="3528" y="5811"/>
                  <a:pt x="4066" y="5912"/>
                  <a:pt x="4444" y="5920"/>
                </a:cubicBezTo>
                <a:lnTo>
                  <a:pt x="5132" y="5932"/>
                </a:lnTo>
                <a:lnTo>
                  <a:pt x="5074" y="3059"/>
                </a:lnTo>
                <a:cubicBezTo>
                  <a:pt x="5043" y="1476"/>
                  <a:pt x="4975" y="104"/>
                  <a:pt x="4922" y="6"/>
                </a:cubicBezTo>
                <a:cubicBezTo>
                  <a:pt x="4921" y="5"/>
                  <a:pt x="4913" y="1"/>
                  <a:pt x="4911" y="0"/>
                </a:cubicBezTo>
                <a:close/>
                <a:moveTo>
                  <a:pt x="3919" y="717"/>
                </a:moveTo>
                <a:cubicBezTo>
                  <a:pt x="4184" y="727"/>
                  <a:pt x="4283" y="825"/>
                  <a:pt x="4470" y="1022"/>
                </a:cubicBezTo>
                <a:cubicBezTo>
                  <a:pt x="4812" y="1382"/>
                  <a:pt x="4843" y="1597"/>
                  <a:pt x="4843" y="3286"/>
                </a:cubicBezTo>
                <a:cubicBezTo>
                  <a:pt x="4843" y="4311"/>
                  <a:pt x="4780" y="5196"/>
                  <a:pt x="4701" y="5251"/>
                </a:cubicBezTo>
                <a:cubicBezTo>
                  <a:pt x="4539" y="5365"/>
                  <a:pt x="616" y="1676"/>
                  <a:pt x="630" y="1422"/>
                </a:cubicBezTo>
                <a:cubicBezTo>
                  <a:pt x="635" y="1331"/>
                  <a:pt x="1419" y="1112"/>
                  <a:pt x="2369" y="938"/>
                </a:cubicBezTo>
                <a:cubicBezTo>
                  <a:pt x="3223" y="781"/>
                  <a:pt x="3653" y="707"/>
                  <a:pt x="3919" y="717"/>
                </a:cubicBezTo>
                <a:close/>
                <a:moveTo>
                  <a:pt x="15139" y="4158"/>
                </a:moveTo>
                <a:cubicBezTo>
                  <a:pt x="15041" y="4168"/>
                  <a:pt x="14949" y="4254"/>
                  <a:pt x="14798" y="4427"/>
                </a:cubicBezTo>
                <a:cubicBezTo>
                  <a:pt x="14535" y="4725"/>
                  <a:pt x="13604" y="4960"/>
                  <a:pt x="10080" y="5598"/>
                </a:cubicBezTo>
                <a:lnTo>
                  <a:pt x="5684" y="6392"/>
                </a:lnTo>
                <a:lnTo>
                  <a:pt x="5684" y="7001"/>
                </a:lnTo>
                <a:cubicBezTo>
                  <a:pt x="5684" y="7899"/>
                  <a:pt x="6273" y="9917"/>
                  <a:pt x="6824" y="10902"/>
                </a:cubicBezTo>
                <a:cubicBezTo>
                  <a:pt x="7912" y="12853"/>
                  <a:pt x="10102" y="14798"/>
                  <a:pt x="11966" y="15478"/>
                </a:cubicBezTo>
                <a:cubicBezTo>
                  <a:pt x="12649" y="15727"/>
                  <a:pt x="13369" y="15834"/>
                  <a:pt x="14157" y="15807"/>
                </a:cubicBezTo>
                <a:lnTo>
                  <a:pt x="15328" y="15771"/>
                </a:lnTo>
                <a:lnTo>
                  <a:pt x="15339" y="10574"/>
                </a:lnTo>
                <a:cubicBezTo>
                  <a:pt x="15349" y="5947"/>
                  <a:pt x="15382" y="5334"/>
                  <a:pt x="15638" y="5012"/>
                </a:cubicBezTo>
                <a:cubicBezTo>
                  <a:pt x="15911" y="4669"/>
                  <a:pt x="15908" y="4632"/>
                  <a:pt x="15528" y="4349"/>
                </a:cubicBezTo>
                <a:cubicBezTo>
                  <a:pt x="15343" y="4211"/>
                  <a:pt x="15237" y="4148"/>
                  <a:pt x="15139" y="4158"/>
                </a:cubicBezTo>
                <a:close/>
                <a:moveTo>
                  <a:pt x="13689" y="5323"/>
                </a:moveTo>
                <a:lnTo>
                  <a:pt x="14383" y="5848"/>
                </a:lnTo>
                <a:lnTo>
                  <a:pt x="15076" y="6368"/>
                </a:lnTo>
                <a:lnTo>
                  <a:pt x="15076" y="10627"/>
                </a:lnTo>
                <a:cubicBezTo>
                  <a:pt x="15076" y="12970"/>
                  <a:pt x="15017" y="14932"/>
                  <a:pt x="14945" y="14982"/>
                </a:cubicBezTo>
                <a:cubicBezTo>
                  <a:pt x="14872" y="15033"/>
                  <a:pt x="12907" y="13264"/>
                  <a:pt x="10574" y="11052"/>
                </a:cubicBezTo>
                <a:cubicBezTo>
                  <a:pt x="7144" y="7798"/>
                  <a:pt x="6371" y="6981"/>
                  <a:pt x="6550" y="6792"/>
                </a:cubicBezTo>
                <a:cubicBezTo>
                  <a:pt x="6672" y="6664"/>
                  <a:pt x="8331" y="6284"/>
                  <a:pt x="10233" y="5944"/>
                </a:cubicBezTo>
                <a:lnTo>
                  <a:pt x="13689" y="5323"/>
                </a:lnTo>
                <a:close/>
                <a:moveTo>
                  <a:pt x="4827" y="6541"/>
                </a:moveTo>
                <a:cubicBezTo>
                  <a:pt x="4774" y="6555"/>
                  <a:pt x="4709" y="6586"/>
                  <a:pt x="4649" y="6631"/>
                </a:cubicBezTo>
                <a:cubicBezTo>
                  <a:pt x="4527" y="6720"/>
                  <a:pt x="3446" y="6968"/>
                  <a:pt x="2248" y="7181"/>
                </a:cubicBezTo>
                <a:cubicBezTo>
                  <a:pt x="-278" y="7630"/>
                  <a:pt x="-316" y="7675"/>
                  <a:pt x="409" y="9307"/>
                </a:cubicBezTo>
                <a:cubicBezTo>
                  <a:pt x="950" y="10525"/>
                  <a:pt x="2076" y="11719"/>
                  <a:pt x="3057" y="12115"/>
                </a:cubicBezTo>
                <a:cubicBezTo>
                  <a:pt x="3442" y="12270"/>
                  <a:pt x="4066" y="12405"/>
                  <a:pt x="4444" y="12414"/>
                </a:cubicBezTo>
                <a:lnTo>
                  <a:pt x="5132" y="12426"/>
                </a:lnTo>
                <a:lnTo>
                  <a:pt x="5074" y="9534"/>
                </a:lnTo>
                <a:cubicBezTo>
                  <a:pt x="5043" y="7943"/>
                  <a:pt x="4984" y="6600"/>
                  <a:pt x="4943" y="6553"/>
                </a:cubicBezTo>
                <a:cubicBezTo>
                  <a:pt x="4922" y="6530"/>
                  <a:pt x="4881" y="6527"/>
                  <a:pt x="4827" y="6541"/>
                </a:cubicBezTo>
                <a:close/>
                <a:moveTo>
                  <a:pt x="4081" y="7097"/>
                </a:moveTo>
                <a:lnTo>
                  <a:pt x="4465" y="7503"/>
                </a:lnTo>
                <a:cubicBezTo>
                  <a:pt x="4812" y="7874"/>
                  <a:pt x="4843" y="8086"/>
                  <a:pt x="4843" y="9779"/>
                </a:cubicBezTo>
                <a:cubicBezTo>
                  <a:pt x="4843" y="10805"/>
                  <a:pt x="4784" y="11684"/>
                  <a:pt x="4707" y="11739"/>
                </a:cubicBezTo>
                <a:cubicBezTo>
                  <a:pt x="4556" y="11845"/>
                  <a:pt x="674" y="8252"/>
                  <a:pt x="609" y="7945"/>
                </a:cubicBezTo>
                <a:cubicBezTo>
                  <a:pt x="587" y="7844"/>
                  <a:pt x="1361" y="7609"/>
                  <a:pt x="2327" y="7426"/>
                </a:cubicBezTo>
                <a:lnTo>
                  <a:pt x="4081" y="7097"/>
                </a:lnTo>
                <a:close/>
                <a:moveTo>
                  <a:pt x="20870" y="8680"/>
                </a:moveTo>
                <a:cubicBezTo>
                  <a:pt x="20824" y="8687"/>
                  <a:pt x="20774" y="8710"/>
                  <a:pt x="20718" y="8752"/>
                </a:cubicBezTo>
                <a:cubicBezTo>
                  <a:pt x="20613" y="8829"/>
                  <a:pt x="19548" y="9070"/>
                  <a:pt x="18349" y="9283"/>
                </a:cubicBezTo>
                <a:cubicBezTo>
                  <a:pt x="16342" y="9641"/>
                  <a:pt x="16161" y="9703"/>
                  <a:pt x="16111" y="10096"/>
                </a:cubicBezTo>
                <a:cubicBezTo>
                  <a:pt x="15955" y="11332"/>
                  <a:pt x="17224" y="13295"/>
                  <a:pt x="18685" y="14080"/>
                </a:cubicBezTo>
                <a:cubicBezTo>
                  <a:pt x="19288" y="14405"/>
                  <a:pt x="19758" y="14517"/>
                  <a:pt x="20361" y="14481"/>
                </a:cubicBezTo>
                <a:lnTo>
                  <a:pt x="21196" y="14433"/>
                </a:lnTo>
                <a:lnTo>
                  <a:pt x="21243" y="11786"/>
                </a:lnTo>
                <a:cubicBezTo>
                  <a:pt x="21284" y="9482"/>
                  <a:pt x="21193" y="8634"/>
                  <a:pt x="20870" y="8680"/>
                </a:cubicBezTo>
                <a:close/>
                <a:moveTo>
                  <a:pt x="19925" y="9337"/>
                </a:moveTo>
                <a:cubicBezTo>
                  <a:pt x="20189" y="9352"/>
                  <a:pt x="20273" y="9452"/>
                  <a:pt x="20445" y="9660"/>
                </a:cubicBezTo>
                <a:cubicBezTo>
                  <a:pt x="20752" y="10032"/>
                  <a:pt x="20787" y="10283"/>
                  <a:pt x="20744" y="11954"/>
                </a:cubicBezTo>
                <a:cubicBezTo>
                  <a:pt x="20717" y="12996"/>
                  <a:pt x="20622" y="13851"/>
                  <a:pt x="20529" y="13877"/>
                </a:cubicBezTo>
                <a:cubicBezTo>
                  <a:pt x="20319" y="13937"/>
                  <a:pt x="16533" y="10264"/>
                  <a:pt x="16557" y="10024"/>
                </a:cubicBezTo>
                <a:cubicBezTo>
                  <a:pt x="16567" y="9928"/>
                  <a:pt x="17368" y="9712"/>
                  <a:pt x="18338" y="9546"/>
                </a:cubicBezTo>
                <a:cubicBezTo>
                  <a:pt x="19219" y="9396"/>
                  <a:pt x="19661" y="9323"/>
                  <a:pt x="19925" y="9337"/>
                </a:cubicBezTo>
                <a:close/>
                <a:moveTo>
                  <a:pt x="20860" y="15209"/>
                </a:moveTo>
                <a:cubicBezTo>
                  <a:pt x="20797" y="15197"/>
                  <a:pt x="20746" y="15206"/>
                  <a:pt x="20713" y="15245"/>
                </a:cubicBezTo>
                <a:cubicBezTo>
                  <a:pt x="20646" y="15323"/>
                  <a:pt x="19591" y="15558"/>
                  <a:pt x="18375" y="15771"/>
                </a:cubicBezTo>
                <a:cubicBezTo>
                  <a:pt x="16181" y="16155"/>
                  <a:pt x="16164" y="16161"/>
                  <a:pt x="16111" y="16685"/>
                </a:cubicBezTo>
                <a:cubicBezTo>
                  <a:pt x="15986" y="17909"/>
                  <a:pt x="17161" y="19644"/>
                  <a:pt x="18780" y="20628"/>
                </a:cubicBezTo>
                <a:cubicBezTo>
                  <a:pt x="19395" y="21002"/>
                  <a:pt x="19947" y="21186"/>
                  <a:pt x="20487" y="21195"/>
                </a:cubicBezTo>
                <a:lnTo>
                  <a:pt x="21280" y="21207"/>
                </a:lnTo>
                <a:lnTo>
                  <a:pt x="21280" y="18370"/>
                </a:lnTo>
                <a:cubicBezTo>
                  <a:pt x="21280" y="16226"/>
                  <a:pt x="21224" y="15477"/>
                  <a:pt x="21054" y="15317"/>
                </a:cubicBezTo>
                <a:cubicBezTo>
                  <a:pt x="20992" y="15258"/>
                  <a:pt x="20923" y="15222"/>
                  <a:pt x="20860" y="15209"/>
                </a:cubicBezTo>
                <a:close/>
                <a:moveTo>
                  <a:pt x="19851" y="15807"/>
                </a:moveTo>
                <a:cubicBezTo>
                  <a:pt x="20115" y="15817"/>
                  <a:pt x="20217" y="15918"/>
                  <a:pt x="20403" y="16111"/>
                </a:cubicBezTo>
                <a:cubicBezTo>
                  <a:pt x="20745" y="16467"/>
                  <a:pt x="20776" y="16679"/>
                  <a:pt x="20776" y="18370"/>
                </a:cubicBezTo>
                <a:cubicBezTo>
                  <a:pt x="20776" y="19395"/>
                  <a:pt x="20712" y="20282"/>
                  <a:pt x="20629" y="20341"/>
                </a:cubicBezTo>
                <a:cubicBezTo>
                  <a:pt x="20442" y="20472"/>
                  <a:pt x="16363" y="16632"/>
                  <a:pt x="16510" y="16464"/>
                </a:cubicBezTo>
                <a:cubicBezTo>
                  <a:pt x="16568" y="16398"/>
                  <a:pt x="17379" y="16199"/>
                  <a:pt x="18317" y="16028"/>
                </a:cubicBezTo>
                <a:cubicBezTo>
                  <a:pt x="19157" y="15874"/>
                  <a:pt x="19587" y="15797"/>
                  <a:pt x="19851" y="15807"/>
                </a:cubicBezTo>
                <a:close/>
                <a:moveTo>
                  <a:pt x="2427" y="17581"/>
                </a:moveTo>
                <a:cubicBezTo>
                  <a:pt x="2269" y="17581"/>
                  <a:pt x="2167" y="17830"/>
                  <a:pt x="2132" y="18298"/>
                </a:cubicBezTo>
                <a:cubicBezTo>
                  <a:pt x="2082" y="18996"/>
                  <a:pt x="2062" y="19015"/>
                  <a:pt x="1408" y="19015"/>
                </a:cubicBezTo>
                <a:cubicBezTo>
                  <a:pt x="751" y="19015"/>
                  <a:pt x="734" y="18998"/>
                  <a:pt x="683" y="18286"/>
                </a:cubicBezTo>
                <a:cubicBezTo>
                  <a:pt x="642" y="17724"/>
                  <a:pt x="570" y="17575"/>
                  <a:pt x="352" y="17623"/>
                </a:cubicBezTo>
                <a:cubicBezTo>
                  <a:pt x="192" y="17658"/>
                  <a:pt x="119" y="17833"/>
                  <a:pt x="73" y="18376"/>
                </a:cubicBezTo>
                <a:cubicBezTo>
                  <a:pt x="126" y="20151"/>
                  <a:pt x="197" y="21207"/>
                  <a:pt x="283" y="21207"/>
                </a:cubicBezTo>
                <a:cubicBezTo>
                  <a:pt x="449" y="21207"/>
                  <a:pt x="631" y="20833"/>
                  <a:pt x="688" y="20377"/>
                </a:cubicBezTo>
                <a:cubicBezTo>
                  <a:pt x="756" y="19832"/>
                  <a:pt x="1010" y="19552"/>
                  <a:pt x="1434" y="19552"/>
                </a:cubicBezTo>
                <a:cubicBezTo>
                  <a:pt x="1857" y="19552"/>
                  <a:pt x="2117" y="19832"/>
                  <a:pt x="2185" y="20377"/>
                </a:cubicBezTo>
                <a:lnTo>
                  <a:pt x="2285" y="21207"/>
                </a:lnTo>
                <a:lnTo>
                  <a:pt x="2668" y="21207"/>
                </a:lnTo>
                <a:lnTo>
                  <a:pt x="2668" y="19397"/>
                </a:lnTo>
                <a:cubicBezTo>
                  <a:pt x="2668" y="17946"/>
                  <a:pt x="2620" y="17581"/>
                  <a:pt x="2427" y="17581"/>
                </a:cubicBezTo>
                <a:close/>
                <a:moveTo>
                  <a:pt x="4843" y="17581"/>
                </a:moveTo>
                <a:lnTo>
                  <a:pt x="4843" y="19397"/>
                </a:lnTo>
                <a:lnTo>
                  <a:pt x="4843" y="21207"/>
                </a:lnTo>
                <a:lnTo>
                  <a:pt x="5852" y="21207"/>
                </a:lnTo>
                <a:cubicBezTo>
                  <a:pt x="6616" y="21207"/>
                  <a:pt x="6860" y="21142"/>
                  <a:pt x="6860" y="20932"/>
                </a:cubicBezTo>
                <a:cubicBezTo>
                  <a:pt x="6860" y="20745"/>
                  <a:pt x="6631" y="20644"/>
                  <a:pt x="6146" y="20604"/>
                </a:cubicBezTo>
                <a:cubicBezTo>
                  <a:pt x="5511" y="20552"/>
                  <a:pt x="5431" y="20485"/>
                  <a:pt x="5431" y="20060"/>
                </a:cubicBezTo>
                <a:cubicBezTo>
                  <a:pt x="5431" y="19646"/>
                  <a:pt x="5517" y="19580"/>
                  <a:pt x="6062" y="19529"/>
                </a:cubicBezTo>
                <a:cubicBezTo>
                  <a:pt x="6408" y="19496"/>
                  <a:pt x="6692" y="19394"/>
                  <a:pt x="6692" y="19302"/>
                </a:cubicBezTo>
                <a:cubicBezTo>
                  <a:pt x="6692" y="19209"/>
                  <a:pt x="6408" y="19107"/>
                  <a:pt x="6062" y="19075"/>
                </a:cubicBezTo>
                <a:cubicBezTo>
                  <a:pt x="5517" y="19023"/>
                  <a:pt x="5431" y="18951"/>
                  <a:pt x="5431" y="18537"/>
                </a:cubicBezTo>
                <a:cubicBezTo>
                  <a:pt x="5431" y="18112"/>
                  <a:pt x="5511" y="18052"/>
                  <a:pt x="6146" y="17999"/>
                </a:cubicBezTo>
                <a:cubicBezTo>
                  <a:pt x="7228" y="17910"/>
                  <a:pt x="6997" y="17581"/>
                  <a:pt x="5852" y="17581"/>
                </a:cubicBezTo>
                <a:lnTo>
                  <a:pt x="4843" y="17581"/>
                </a:lnTo>
                <a:close/>
                <a:moveTo>
                  <a:pt x="13952" y="17617"/>
                </a:moveTo>
                <a:cubicBezTo>
                  <a:pt x="13777" y="17630"/>
                  <a:pt x="13605" y="17672"/>
                  <a:pt x="13458" y="17748"/>
                </a:cubicBezTo>
                <a:cubicBezTo>
                  <a:pt x="13118" y="17925"/>
                  <a:pt x="13053" y="18080"/>
                  <a:pt x="13096" y="18585"/>
                </a:cubicBezTo>
                <a:cubicBezTo>
                  <a:pt x="13141" y="19119"/>
                  <a:pt x="13242" y="19242"/>
                  <a:pt x="13821" y="19457"/>
                </a:cubicBezTo>
                <a:cubicBezTo>
                  <a:pt x="14682" y="19777"/>
                  <a:pt x="14847" y="19970"/>
                  <a:pt x="14577" y="20341"/>
                </a:cubicBezTo>
                <a:cubicBezTo>
                  <a:pt x="14304" y="20715"/>
                  <a:pt x="13838" y="20723"/>
                  <a:pt x="13568" y="20353"/>
                </a:cubicBezTo>
                <a:cubicBezTo>
                  <a:pt x="13336" y="20033"/>
                  <a:pt x="12896" y="19962"/>
                  <a:pt x="12896" y="20245"/>
                </a:cubicBezTo>
                <a:cubicBezTo>
                  <a:pt x="12896" y="20346"/>
                  <a:pt x="13062" y="20605"/>
                  <a:pt x="13264" y="20819"/>
                </a:cubicBezTo>
                <a:cubicBezTo>
                  <a:pt x="14000" y="21600"/>
                  <a:pt x="15328" y="21033"/>
                  <a:pt x="15218" y="19983"/>
                </a:cubicBezTo>
                <a:cubicBezTo>
                  <a:pt x="15172" y="19543"/>
                  <a:pt x="15023" y="19387"/>
                  <a:pt x="14404" y="19128"/>
                </a:cubicBezTo>
                <a:cubicBezTo>
                  <a:pt x="13858" y="18900"/>
                  <a:pt x="13653" y="18707"/>
                  <a:pt x="13653" y="18435"/>
                </a:cubicBezTo>
                <a:cubicBezTo>
                  <a:pt x="13653" y="17962"/>
                  <a:pt x="14361" y="17799"/>
                  <a:pt x="14509" y="18238"/>
                </a:cubicBezTo>
                <a:cubicBezTo>
                  <a:pt x="14664" y="18698"/>
                  <a:pt x="15236" y="18627"/>
                  <a:pt x="15129" y="18161"/>
                </a:cubicBezTo>
                <a:cubicBezTo>
                  <a:pt x="15047" y="17805"/>
                  <a:pt x="14477" y="17578"/>
                  <a:pt x="13952" y="17617"/>
                </a:cubicBezTo>
                <a:close/>
                <a:moveTo>
                  <a:pt x="9944" y="17623"/>
                </a:moveTo>
                <a:cubicBezTo>
                  <a:pt x="9508" y="17612"/>
                  <a:pt x="9047" y="17783"/>
                  <a:pt x="8872" y="18155"/>
                </a:cubicBezTo>
                <a:cubicBezTo>
                  <a:pt x="8605" y="18723"/>
                  <a:pt x="8935" y="19256"/>
                  <a:pt x="9707" y="19493"/>
                </a:cubicBezTo>
                <a:cubicBezTo>
                  <a:pt x="10473" y="19727"/>
                  <a:pt x="10659" y="19969"/>
                  <a:pt x="10375" y="20359"/>
                </a:cubicBezTo>
                <a:cubicBezTo>
                  <a:pt x="10113" y="20718"/>
                  <a:pt x="9636" y="20717"/>
                  <a:pt x="9371" y="20353"/>
                </a:cubicBezTo>
                <a:cubicBezTo>
                  <a:pt x="9138" y="20033"/>
                  <a:pt x="8704" y="19962"/>
                  <a:pt x="8704" y="20245"/>
                </a:cubicBezTo>
                <a:cubicBezTo>
                  <a:pt x="8704" y="20346"/>
                  <a:pt x="8870" y="20605"/>
                  <a:pt x="9072" y="20819"/>
                </a:cubicBezTo>
                <a:cubicBezTo>
                  <a:pt x="9544" y="21320"/>
                  <a:pt x="10217" y="21320"/>
                  <a:pt x="10695" y="20813"/>
                </a:cubicBezTo>
                <a:cubicBezTo>
                  <a:pt x="11190" y="20288"/>
                  <a:pt x="11095" y="19670"/>
                  <a:pt x="10464" y="19307"/>
                </a:cubicBezTo>
                <a:cubicBezTo>
                  <a:pt x="9277" y="18626"/>
                  <a:pt x="9177" y="18527"/>
                  <a:pt x="9387" y="18238"/>
                </a:cubicBezTo>
                <a:cubicBezTo>
                  <a:pt x="9648" y="17880"/>
                  <a:pt x="10200" y="17887"/>
                  <a:pt x="10322" y="18250"/>
                </a:cubicBezTo>
                <a:cubicBezTo>
                  <a:pt x="10458" y="18652"/>
                  <a:pt x="10922" y="18616"/>
                  <a:pt x="10853" y="18208"/>
                </a:cubicBezTo>
                <a:cubicBezTo>
                  <a:pt x="10789" y="17831"/>
                  <a:pt x="10380" y="17634"/>
                  <a:pt x="9944" y="17623"/>
                </a:cubicBezTo>
                <a:close/>
                <a:moveTo>
                  <a:pt x="3756" y="20634"/>
                </a:moveTo>
                <a:cubicBezTo>
                  <a:pt x="3617" y="20634"/>
                  <a:pt x="3504" y="20769"/>
                  <a:pt x="3504" y="20926"/>
                </a:cubicBezTo>
                <a:cubicBezTo>
                  <a:pt x="3504" y="21084"/>
                  <a:pt x="3617" y="21207"/>
                  <a:pt x="3756" y="21207"/>
                </a:cubicBezTo>
                <a:cubicBezTo>
                  <a:pt x="3894" y="21207"/>
                  <a:pt x="4008" y="21084"/>
                  <a:pt x="4008" y="20926"/>
                </a:cubicBezTo>
                <a:cubicBezTo>
                  <a:pt x="4008" y="20769"/>
                  <a:pt x="3894" y="20634"/>
                  <a:pt x="3756" y="20634"/>
                </a:cubicBezTo>
                <a:close/>
                <a:moveTo>
                  <a:pt x="7780" y="20634"/>
                </a:moveTo>
                <a:cubicBezTo>
                  <a:pt x="7641" y="20634"/>
                  <a:pt x="7533" y="20769"/>
                  <a:pt x="7533" y="20926"/>
                </a:cubicBezTo>
                <a:cubicBezTo>
                  <a:pt x="7533" y="21084"/>
                  <a:pt x="7641" y="21207"/>
                  <a:pt x="7780" y="21207"/>
                </a:cubicBezTo>
                <a:cubicBezTo>
                  <a:pt x="7918" y="21207"/>
                  <a:pt x="8032" y="21084"/>
                  <a:pt x="8032" y="20926"/>
                </a:cubicBezTo>
                <a:cubicBezTo>
                  <a:pt x="8032" y="20769"/>
                  <a:pt x="7918" y="20634"/>
                  <a:pt x="7780" y="20634"/>
                </a:cubicBezTo>
                <a:close/>
                <a:moveTo>
                  <a:pt x="11977" y="20634"/>
                </a:moveTo>
                <a:cubicBezTo>
                  <a:pt x="11838" y="20634"/>
                  <a:pt x="11719" y="20769"/>
                  <a:pt x="11719" y="20926"/>
                </a:cubicBezTo>
                <a:cubicBezTo>
                  <a:pt x="11719" y="21084"/>
                  <a:pt x="11838" y="21207"/>
                  <a:pt x="11977" y="21207"/>
                </a:cubicBezTo>
                <a:cubicBezTo>
                  <a:pt x="12115" y="21207"/>
                  <a:pt x="12224" y="21084"/>
                  <a:pt x="12224" y="20926"/>
                </a:cubicBezTo>
                <a:cubicBezTo>
                  <a:pt x="12224" y="20769"/>
                  <a:pt x="12115" y="20634"/>
                  <a:pt x="11977" y="20634"/>
                </a:cubicBezTo>
                <a:close/>
                <a:moveTo>
                  <a:pt x="16164" y="20634"/>
                </a:moveTo>
                <a:cubicBezTo>
                  <a:pt x="15902" y="20634"/>
                  <a:pt x="15834" y="20862"/>
                  <a:pt x="16027" y="21082"/>
                </a:cubicBezTo>
                <a:cubicBezTo>
                  <a:pt x="16220" y="21301"/>
                  <a:pt x="16421" y="21225"/>
                  <a:pt x="16421" y="20926"/>
                </a:cubicBezTo>
                <a:cubicBezTo>
                  <a:pt x="16421" y="20769"/>
                  <a:pt x="16302" y="20634"/>
                  <a:pt x="16164" y="2063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7" name="Shape 317"/>
          <p:cNvSpPr/>
          <p:nvPr/>
        </p:nvSpPr>
        <p:spPr>
          <a:xfrm>
            <a:off x="7812360" y="3536051"/>
            <a:ext cx="1087940" cy="718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4200">
                <a:solidFill>
                  <a:srgbClr val="000000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r>
              <a:t>+ …</a:t>
            </a:r>
          </a:p>
        </p:txBody>
      </p:sp>
      <p:sp>
        <p:nvSpPr>
          <p:cNvPr id="118" name="Shape 318"/>
          <p:cNvSpPr/>
          <p:nvPr/>
        </p:nvSpPr>
        <p:spPr>
          <a:xfrm>
            <a:off x="6087961" y="1810130"/>
            <a:ext cx="2895081" cy="2705700"/>
          </a:xfrm>
          <a:prstGeom prst="rect">
            <a:avLst/>
          </a:prstGeom>
          <a:ln w="25400">
            <a:solidFill>
              <a:schemeClr val="accent1">
                <a:hueOff val="262910"/>
                <a:satOff val="3867"/>
                <a:lumOff val="-18039"/>
              </a:schemeClr>
            </a:solidFill>
            <a:miter lim="400000"/>
          </a:ln>
        </p:spPr>
        <p:txBody>
          <a:bodyPr lIns="35717" tIns="35717" rIns="35717" bIns="35717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/>
          </a:p>
        </p:txBody>
      </p:sp>
      <p:sp>
        <p:nvSpPr>
          <p:cNvPr id="52" name="Shape 576"/>
          <p:cNvSpPr/>
          <p:nvPr/>
        </p:nvSpPr>
        <p:spPr>
          <a:xfrm>
            <a:off x="-396552" y="4044553"/>
            <a:ext cx="10259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sz="2000" dirty="0"/>
          </a:p>
        </p:txBody>
      </p:sp>
      <p:sp>
        <p:nvSpPr>
          <p:cNvPr id="3" name="Rectangle 2"/>
          <p:cNvSpPr/>
          <p:nvPr/>
        </p:nvSpPr>
        <p:spPr>
          <a:xfrm>
            <a:off x="4860032" y="494116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- Time to send an alert: ~5 s</a:t>
            </a:r>
            <a:br>
              <a:rPr lang="en-US" dirty="0"/>
            </a:br>
            <a:r>
              <a:rPr lang="en-US" dirty="0"/>
              <a:t>- First optical image &lt;20 s</a:t>
            </a:r>
            <a:br>
              <a:rPr lang="en-US" dirty="0"/>
            </a:br>
            <a:r>
              <a:rPr lang="en-US" dirty="0"/>
              <a:t>- Median angular resolution: ~0.3°</a:t>
            </a:r>
            <a:br>
              <a:rPr lang="en-US" dirty="0"/>
            </a:br>
            <a:r>
              <a:rPr lang="en-US" dirty="0" smtClean="0"/>
              <a:t>- Triggers</a:t>
            </a:r>
            <a:r>
              <a:rPr lang="en-US" dirty="0"/>
              <a:t>: single HE, preferred direction, 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 err="1"/>
              <a:t>multiplets</a:t>
            </a:r>
            <a:endParaRPr lang="en-US" dirty="0"/>
          </a:p>
        </p:txBody>
      </p:sp>
      <p:sp>
        <p:nvSpPr>
          <p:cNvPr id="54" name="ZoneTexte 53"/>
          <p:cNvSpPr txBox="1"/>
          <p:nvPr/>
        </p:nvSpPr>
        <p:spPr>
          <a:xfrm>
            <a:off x="4860032" y="683404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ea typeface="Futura"/>
                <a:cs typeface="Futura"/>
                <a:sym typeface="Futura"/>
              </a:rPr>
              <a:t>Telescope-</a:t>
            </a:r>
            <a:r>
              <a:rPr lang="en-US" dirty="0">
                <a:solidFill>
                  <a:schemeClr val="accent2"/>
                </a:solidFill>
                <a:ea typeface="Futura"/>
                <a:cs typeface="Futura"/>
                <a:sym typeface="Futura"/>
              </a:rPr>
              <a:t>A</a:t>
            </a:r>
            <a:r>
              <a:rPr lang="en-US" dirty="0" smtClean="0">
                <a:solidFill>
                  <a:schemeClr val="accent2"/>
                </a:solidFill>
                <a:ea typeface="Futura"/>
                <a:cs typeface="Futura"/>
                <a:sym typeface="Futura"/>
              </a:rPr>
              <a:t>ntares </a:t>
            </a:r>
            <a:r>
              <a:rPr lang="en-US" dirty="0">
                <a:solidFill>
                  <a:schemeClr val="accent2"/>
                </a:solidFill>
                <a:ea typeface="Futura"/>
                <a:cs typeface="Futura"/>
                <a:sym typeface="Futura"/>
              </a:rPr>
              <a:t>T</a:t>
            </a:r>
            <a:r>
              <a:rPr lang="en-US" dirty="0" smtClean="0">
                <a:solidFill>
                  <a:schemeClr val="accent2"/>
                </a:solidFill>
                <a:ea typeface="Futura"/>
                <a:cs typeface="Futura"/>
                <a:sym typeface="Futura"/>
              </a:rPr>
              <a:t>arget of Opportunity</a:t>
            </a:r>
            <a:endParaRPr lang="en-US" dirty="0">
              <a:solidFill>
                <a:schemeClr val="accent2"/>
              </a:solidFill>
              <a:ea typeface="Futura"/>
              <a:cs typeface="Futura"/>
              <a:sym typeface="Futura"/>
            </a:endParaRPr>
          </a:p>
        </p:txBody>
      </p:sp>
      <p:sp>
        <p:nvSpPr>
          <p:cNvPr id="57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18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05855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2" y="-76220"/>
            <a:ext cx="8964520" cy="719138"/>
          </a:xfrm>
        </p:spPr>
        <p:txBody>
          <a:bodyPr/>
          <a:lstStyle/>
          <a:p>
            <a:r>
              <a:rPr lang="en-US" smtClean="0"/>
              <a:t>TATOO and the GRBs</a:t>
            </a:r>
            <a:endParaRPr lang="en-US" sz="3200"/>
          </a:p>
        </p:txBody>
      </p:sp>
      <p:sp>
        <p:nvSpPr>
          <p:cNvPr id="54" name="Shape 582"/>
          <p:cNvSpPr/>
          <p:nvPr/>
        </p:nvSpPr>
        <p:spPr>
          <a:xfrm>
            <a:off x="251520" y="980728"/>
            <a:ext cx="7775739" cy="889359"/>
          </a:xfrm>
          <a:prstGeom prst="rightArrow">
            <a:avLst>
              <a:gd name="adj1" fmla="val 30559"/>
              <a:gd name="adj2" fmla="val 116970"/>
            </a:avLst>
          </a:prstGeom>
          <a:solidFill>
            <a:schemeClr val="accent6">
              <a:lumMod val="40000"/>
              <a:lumOff val="60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"/>
              </a:defRPr>
            </a:pPr>
            <a:endParaRPr lang="en-US"/>
          </a:p>
        </p:txBody>
      </p:sp>
      <p:sp>
        <p:nvSpPr>
          <p:cNvPr id="55" name="Shape 583"/>
          <p:cNvSpPr/>
          <p:nvPr/>
        </p:nvSpPr>
        <p:spPr>
          <a:xfrm>
            <a:off x="240648" y="836712"/>
            <a:ext cx="70571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222222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lang="en-US" sz="1800" smtClean="0"/>
              <a:t>Radio</a:t>
            </a:r>
            <a:endParaRPr lang="en-US" sz="1800"/>
          </a:p>
        </p:txBody>
      </p:sp>
      <p:sp>
        <p:nvSpPr>
          <p:cNvPr id="56" name="Shape 584"/>
          <p:cNvSpPr/>
          <p:nvPr/>
        </p:nvSpPr>
        <p:spPr>
          <a:xfrm>
            <a:off x="1446731" y="836712"/>
            <a:ext cx="82101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222222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lang="en-US" sz="1800" smtClean="0"/>
              <a:t>Optical</a:t>
            </a:r>
            <a:endParaRPr lang="en-US" sz="1800"/>
          </a:p>
        </p:txBody>
      </p:sp>
      <p:sp>
        <p:nvSpPr>
          <p:cNvPr id="57" name="Shape 585"/>
          <p:cNvSpPr/>
          <p:nvPr/>
        </p:nvSpPr>
        <p:spPr>
          <a:xfrm>
            <a:off x="2765784" y="836712"/>
            <a:ext cx="65408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222222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lang="en-US" sz="1800" smtClean="0"/>
              <a:t>X-ray</a:t>
            </a:r>
            <a:endParaRPr lang="en-US" sz="1800"/>
          </a:p>
        </p:txBody>
      </p:sp>
      <p:sp>
        <p:nvSpPr>
          <p:cNvPr id="58" name="Shape 586"/>
          <p:cNvSpPr/>
          <p:nvPr/>
        </p:nvSpPr>
        <p:spPr>
          <a:xfrm>
            <a:off x="3895593" y="836712"/>
            <a:ext cx="12524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222222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lang="en-US" sz="1800" smtClean="0"/>
              <a:t>GeV ɣ-rays</a:t>
            </a:r>
            <a:endParaRPr lang="en-US" sz="1800"/>
          </a:p>
        </p:txBody>
      </p:sp>
      <p:sp>
        <p:nvSpPr>
          <p:cNvPr id="59" name="Shape 587"/>
          <p:cNvSpPr/>
          <p:nvPr/>
        </p:nvSpPr>
        <p:spPr>
          <a:xfrm>
            <a:off x="5508104" y="836712"/>
            <a:ext cx="118833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rgbClr val="222222"/>
                </a:solidFill>
                <a:latin typeface="+mn-lt"/>
                <a:ea typeface="+mn-ea"/>
                <a:cs typeface="+mn-cs"/>
                <a:sym typeface="DIN Condensed"/>
              </a:defRPr>
            </a:lvl1pPr>
          </a:lstStyle>
          <a:p>
            <a:r>
              <a:rPr lang="en-US" sz="1800" smtClean="0"/>
              <a:t>TeV ɣ-rays</a:t>
            </a:r>
            <a:endParaRPr lang="en-US" sz="1800"/>
          </a:p>
        </p:txBody>
      </p:sp>
      <p:sp>
        <p:nvSpPr>
          <p:cNvPr id="60" name="Shape 588"/>
          <p:cNvSpPr/>
          <p:nvPr/>
        </p:nvSpPr>
        <p:spPr>
          <a:xfrm>
            <a:off x="251520" y="1628800"/>
            <a:ext cx="99175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>
                <a:latin typeface="Futura"/>
                <a:ea typeface="Futura"/>
                <a:cs typeface="Futura"/>
                <a:sym typeface="Futura"/>
              </a:defRPr>
            </a:pPr>
            <a:r>
              <a:rPr lang="en-US" sz="2000" dirty="0" smtClean="0">
                <a:solidFill>
                  <a:schemeClr val="accent4">
                    <a:hueOff val="-1395324"/>
                    <a:satOff val="-3373"/>
                    <a:lumOff val="-9849"/>
                  </a:schemeClr>
                </a:solidFill>
              </a:rPr>
              <a:t>MWA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(12/</a:t>
            </a:r>
            <a:r>
              <a:rPr lang="en-US" sz="2000" dirty="0" err="1" smtClean="0"/>
              <a:t>yr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61" name="Shape 589"/>
          <p:cNvSpPr/>
          <p:nvPr/>
        </p:nvSpPr>
        <p:spPr>
          <a:xfrm>
            <a:off x="1475103" y="1628800"/>
            <a:ext cx="100866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>
                <a:latin typeface="Futura"/>
                <a:ea typeface="Futura"/>
                <a:cs typeface="Futura"/>
                <a:sym typeface="Futura"/>
              </a:defRPr>
            </a:pPr>
            <a:r>
              <a:rPr lang="en-US" sz="2000" dirty="0" smtClean="0">
                <a:solidFill>
                  <a:schemeClr val="accent4">
                    <a:hueOff val="-1395324"/>
                    <a:satOff val="-3373"/>
                    <a:lumOff val="-9849"/>
                  </a:schemeClr>
                </a:solidFill>
              </a:rPr>
              <a:t>TAROT</a:t>
            </a:r>
            <a:br>
              <a:rPr lang="en-US" sz="2000" dirty="0" smtClean="0">
                <a:solidFill>
                  <a:schemeClr val="accent4">
                    <a:hueOff val="-1395324"/>
                    <a:satOff val="-3373"/>
                    <a:lumOff val="-9849"/>
                  </a:schemeClr>
                </a:solidFill>
              </a:rPr>
            </a:br>
            <a:r>
              <a:rPr lang="en-US" sz="2000" dirty="0" smtClean="0">
                <a:solidFill>
                  <a:schemeClr val="accent4">
                    <a:hueOff val="-1395324"/>
                    <a:satOff val="-3373"/>
                    <a:lumOff val="-9849"/>
                  </a:schemeClr>
                </a:solidFill>
              </a:rPr>
              <a:t>ZADKO</a:t>
            </a:r>
            <a:br>
              <a:rPr lang="en-US" sz="2000" dirty="0" smtClean="0">
                <a:solidFill>
                  <a:schemeClr val="accent4">
                    <a:hueOff val="-1395324"/>
                    <a:satOff val="-3373"/>
                    <a:lumOff val="-9849"/>
                  </a:schemeClr>
                </a:solidFill>
              </a:rPr>
            </a:br>
            <a:r>
              <a:rPr lang="en-US" sz="2000" dirty="0" smtClean="0">
                <a:solidFill>
                  <a:schemeClr val="accent4">
                    <a:hueOff val="-1395324"/>
                    <a:satOff val="-3373"/>
                    <a:lumOff val="-9849"/>
                  </a:schemeClr>
                </a:solidFill>
              </a:rPr>
              <a:t>MASTER</a:t>
            </a:r>
            <a:br>
              <a:rPr lang="en-US" sz="2000" dirty="0" smtClean="0">
                <a:solidFill>
                  <a:schemeClr val="accent4">
                    <a:hueOff val="-1395324"/>
                    <a:satOff val="-3373"/>
                    <a:lumOff val="-9849"/>
                  </a:schemeClr>
                </a:solidFill>
              </a:rPr>
            </a:br>
            <a:r>
              <a:rPr lang="en-US" sz="2000" dirty="0" smtClean="0">
                <a:solidFill>
                  <a:schemeClr val="accent4">
                    <a:hueOff val="-1395324"/>
                    <a:satOff val="-3373"/>
                    <a:lumOff val="-9849"/>
                  </a:schemeClr>
                </a:solidFill>
              </a:rPr>
              <a:t>(GWAC)</a:t>
            </a:r>
            <a:br>
              <a:rPr lang="en-US" sz="2000" dirty="0" smtClean="0">
                <a:solidFill>
                  <a:schemeClr val="accent4">
                    <a:hueOff val="-1395324"/>
                    <a:satOff val="-3373"/>
                    <a:lumOff val="-9849"/>
                  </a:schemeClr>
                </a:solidFill>
              </a:rPr>
            </a:br>
            <a:r>
              <a:rPr lang="en-US" sz="2000" dirty="0" smtClean="0"/>
              <a:t>(30/</a:t>
            </a:r>
            <a:r>
              <a:rPr lang="en-US" sz="2000" dirty="0" err="1" smtClean="0"/>
              <a:t>yr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62" name="Shape 590"/>
          <p:cNvSpPr/>
          <p:nvPr/>
        </p:nvSpPr>
        <p:spPr>
          <a:xfrm>
            <a:off x="2781520" y="1630735"/>
            <a:ext cx="854376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>
                <a:latin typeface="Futura"/>
                <a:ea typeface="Futura"/>
                <a:cs typeface="Futura"/>
                <a:sym typeface="Futura"/>
              </a:defRPr>
            </a:pPr>
            <a:r>
              <a:rPr lang="en-US" sz="2000" smtClean="0">
                <a:solidFill>
                  <a:schemeClr val="accent4">
                    <a:hueOff val="-1395324"/>
                    <a:satOff val="-3373"/>
                    <a:lumOff val="-9849"/>
                  </a:schemeClr>
                </a:solidFill>
              </a:rPr>
              <a:t>Swift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(6/yr)</a:t>
            </a:r>
            <a:endParaRPr lang="en-US" sz="2000"/>
          </a:p>
        </p:txBody>
      </p:sp>
      <p:sp>
        <p:nvSpPr>
          <p:cNvPr id="63" name="Shape 591"/>
          <p:cNvSpPr/>
          <p:nvPr/>
        </p:nvSpPr>
        <p:spPr>
          <a:xfrm>
            <a:off x="3995936" y="1628800"/>
            <a:ext cx="103959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>
                <a:latin typeface="Futura"/>
                <a:ea typeface="Futura"/>
                <a:cs typeface="Futura"/>
                <a:sym typeface="Futura"/>
              </a:defRPr>
            </a:pPr>
            <a:r>
              <a:rPr lang="en-US" sz="2000" smtClean="0">
                <a:solidFill>
                  <a:schemeClr val="accent4">
                    <a:hueOff val="-1395324"/>
                    <a:satOff val="-3373"/>
                    <a:lumOff val="-9849"/>
                  </a:schemeClr>
                </a:solidFill>
              </a:rPr>
              <a:t>Fermi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(offline)</a:t>
            </a:r>
            <a:endParaRPr lang="en-US" sz="2000"/>
          </a:p>
        </p:txBody>
      </p:sp>
      <p:sp>
        <p:nvSpPr>
          <p:cNvPr id="64" name="Shape 592"/>
          <p:cNvSpPr/>
          <p:nvPr/>
        </p:nvSpPr>
        <p:spPr>
          <a:xfrm>
            <a:off x="5580112" y="1663254"/>
            <a:ext cx="103959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>
                <a:latin typeface="Futura"/>
                <a:ea typeface="Futura"/>
                <a:cs typeface="Futura"/>
                <a:sym typeface="Futura"/>
              </a:defRPr>
            </a:pPr>
            <a:r>
              <a:rPr lang="en-US" sz="2000" smtClean="0">
                <a:solidFill>
                  <a:schemeClr val="accent4">
                    <a:hueOff val="-1395324"/>
                    <a:satOff val="-3373"/>
                    <a:lumOff val="-9849"/>
                  </a:schemeClr>
                </a:solidFill>
              </a:rPr>
              <a:t>HESS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(2/yr)</a:t>
            </a:r>
            <a:br>
              <a:rPr lang="en-US" sz="2000" smtClean="0"/>
            </a:br>
            <a:r>
              <a:rPr lang="en-US" sz="2000" smtClean="0">
                <a:solidFill>
                  <a:schemeClr val="accent4">
                    <a:hueOff val="-1395324"/>
                    <a:satOff val="-3373"/>
                    <a:lumOff val="-9849"/>
                  </a:schemeClr>
                </a:solidFill>
              </a:rPr>
              <a:t>HAWC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(offline)</a:t>
            </a:r>
            <a:endParaRPr lang="en-US" sz="2000"/>
          </a:p>
        </p:txBody>
      </p:sp>
      <p:pic>
        <p:nvPicPr>
          <p:cNvPr id="6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2040" y="3068960"/>
            <a:ext cx="4104494" cy="377671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ZoneTexte 5"/>
          <p:cNvSpPr txBox="1"/>
          <p:nvPr/>
        </p:nvSpPr>
        <p:spPr>
          <a:xfrm>
            <a:off x="179513" y="3501008"/>
            <a:ext cx="4824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93 alerts with early (&lt;24h) follow-up (01/2010- 01/2015)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13 follow-ups with delay &lt; 1min (best 17s) 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13 X-ray Swift follow-up (5-6hr delay)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transient candidate associated to neutrinos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1403648" y="5877272"/>
            <a:ext cx="214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CC"/>
                </a:solidFill>
              </a:rPr>
              <a:t>GRB origin unlikely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107504" y="6433591"/>
            <a:ext cx="20567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  <a:sym typeface="Wingdings" charset="0"/>
              </a:rPr>
              <a:t> </a:t>
            </a:r>
            <a:r>
              <a:rPr lang="fr-FR" sz="1400" dirty="0" smtClean="0"/>
              <a:t>JCAP </a:t>
            </a:r>
            <a:r>
              <a:rPr lang="fr-FR" sz="1400" dirty="0"/>
              <a:t>02:062, 2016</a:t>
            </a:r>
            <a:endParaRPr lang="en-US" sz="1400" dirty="0"/>
          </a:p>
        </p:txBody>
      </p:sp>
      <p:sp>
        <p:nvSpPr>
          <p:cNvPr id="121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19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94304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57120" y="3314942"/>
            <a:ext cx="8775148" cy="872792"/>
          </a:xfrm>
          <a:prstGeom prst="rect">
            <a:avLst/>
          </a:prstGeom>
          <a:solidFill>
            <a:srgbClr val="FFFFC3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003363" y="3324913"/>
            <a:ext cx="2136595" cy="53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>
              <a:lnSpc>
                <a:spcPct val="90000"/>
              </a:lnSpc>
            </a:pPr>
            <a:r>
              <a:rPr lang="en-US" sz="1600">
                <a:solidFill>
                  <a:srgbClr val="2D2DB9"/>
                </a:solidFill>
                <a:latin typeface="+mn-lt"/>
              </a:rPr>
              <a:t>Low Energy </a:t>
            </a:r>
          </a:p>
          <a:p>
            <a:pPr marL="457200" indent="-457200" algn="ctr">
              <a:lnSpc>
                <a:spcPct val="90000"/>
              </a:lnSpc>
            </a:pPr>
            <a:r>
              <a:rPr lang="en-US" sz="1600" smtClean="0">
                <a:solidFill>
                  <a:srgbClr val="2D2DB9"/>
                </a:solidFill>
                <a:latin typeface="+mn-lt"/>
              </a:rPr>
              <a:t>&gt; 10 GeV</a:t>
            </a:r>
            <a:endParaRPr lang="en-US">
              <a:solidFill>
                <a:srgbClr val="2D2DB9"/>
              </a:solidFill>
              <a:latin typeface="+mn-lt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577730" y="3272077"/>
            <a:ext cx="210720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+mn-lt"/>
              </a:rPr>
              <a:t>Medium Energy </a:t>
            </a:r>
          </a:p>
          <a:p>
            <a:pPr algn="ctr"/>
            <a:r>
              <a:rPr lang="en-US" sz="1600">
                <a:latin typeface="+mn-lt"/>
              </a:rPr>
              <a:t>10 GeV &lt; E</a:t>
            </a:r>
            <a:r>
              <a:rPr lang="en-US" baseline="-12000">
                <a:latin typeface="+mn-lt"/>
                <a:sym typeface="Symbol" pitchFamily="-1" charset="2"/>
              </a:rPr>
              <a:t></a:t>
            </a:r>
            <a:r>
              <a:rPr lang="en-US" sz="1600">
                <a:latin typeface="+mn-lt"/>
              </a:rPr>
              <a:t> &lt; 1 TeV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600964" y="3324912"/>
            <a:ext cx="135376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A50021"/>
                </a:solidFill>
                <a:latin typeface="+mn-lt"/>
              </a:rPr>
              <a:t>High Energy </a:t>
            </a:r>
          </a:p>
          <a:p>
            <a:pPr algn="ctr"/>
            <a:r>
              <a:rPr lang="en-US" sz="1600">
                <a:solidFill>
                  <a:srgbClr val="A50021"/>
                </a:solidFill>
                <a:latin typeface="+mn-lt"/>
              </a:rPr>
              <a:t>E</a:t>
            </a:r>
            <a:r>
              <a:rPr lang="en-US" baseline="-12000">
                <a:solidFill>
                  <a:srgbClr val="A50021"/>
                </a:solidFill>
                <a:latin typeface="+mn-lt"/>
                <a:sym typeface="Symbol" pitchFamily="-1" charset="2"/>
              </a:rPr>
              <a:t></a:t>
            </a:r>
            <a:r>
              <a:rPr lang="en-US" sz="1600">
                <a:solidFill>
                  <a:srgbClr val="A50021"/>
                </a:solidFill>
                <a:latin typeface="+mn-lt"/>
              </a:rPr>
              <a:t> &gt; 1 TeV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096760" y="4451342"/>
            <a:ext cx="1861300" cy="32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en-US" altLang="fr-FR" sz="1600">
                <a:solidFill>
                  <a:schemeClr val="accent6"/>
                </a:solidFill>
                <a:latin typeface="Symbol" charset="2"/>
                <a:cs typeface="Symbol" charset="2"/>
              </a:rPr>
              <a:t>n</a:t>
            </a:r>
            <a:r>
              <a:rPr lang="en-US" altLang="fr-FR" sz="1600" smtClean="0">
                <a:solidFill>
                  <a:schemeClr val="accent6"/>
                </a:solidFill>
                <a:latin typeface="+mn-lt"/>
              </a:rPr>
              <a:t> Oscillations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3646775" y="4392726"/>
            <a:ext cx="2039013" cy="79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>
                <a:latin typeface="+mn-lt"/>
              </a:rPr>
              <a:t>Dark matter </a:t>
            </a:r>
            <a:r>
              <a:rPr lang="en-US" sz="1600" smtClean="0">
                <a:latin typeface="+mn-lt"/>
              </a:rPr>
              <a:t>search</a:t>
            </a:r>
          </a:p>
          <a:p>
            <a:pPr algn="ctr">
              <a:lnSpc>
                <a:spcPct val="95000"/>
              </a:lnSpc>
            </a:pPr>
            <a:r>
              <a:rPr lang="en-US" sz="1600" u="sng" smtClean="0">
                <a:latin typeface="+mn-lt"/>
                <a:sym typeface="Wingdings"/>
              </a:rPr>
              <a:t></a:t>
            </a:r>
            <a:r>
              <a:rPr lang="en-US" sz="1600" u="sng" smtClean="0">
                <a:latin typeface="+mn-lt"/>
              </a:rPr>
              <a:t>Tonnis’ presentation</a:t>
            </a:r>
            <a:endParaRPr lang="en-US" sz="1600" u="sng">
              <a:latin typeface="+mn-lt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5791151" y="4477297"/>
            <a:ext cx="2925050" cy="84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75000"/>
              </a:lnSpc>
              <a:buFont typeface="Symbol" pitchFamily="-1" charset="2"/>
              <a:buChar char="n"/>
            </a:pPr>
            <a:r>
              <a:rPr lang="en-US" sz="1600">
                <a:solidFill>
                  <a:srgbClr val="A50021"/>
                </a:solidFill>
                <a:latin typeface="+mn-lt"/>
              </a:rPr>
              <a:t> from extra-terrestrial </a:t>
            </a:r>
            <a:r>
              <a:rPr lang="en-US" sz="1600" smtClean="0">
                <a:solidFill>
                  <a:srgbClr val="A50021"/>
                </a:solidFill>
                <a:latin typeface="+mn-lt"/>
              </a:rPr>
              <a:t>sources</a:t>
            </a:r>
            <a:endParaRPr lang="en-US" sz="1600">
              <a:solidFill>
                <a:srgbClr val="A82874"/>
              </a:solidFill>
              <a:latin typeface="+mn-lt"/>
            </a:endParaRPr>
          </a:p>
          <a:p>
            <a:pPr algn="ctr">
              <a:lnSpc>
                <a:spcPct val="75000"/>
              </a:lnSpc>
              <a:buFont typeface="Symbol" pitchFamily="-1" charset="2"/>
              <a:buNone/>
            </a:pPr>
            <a:r>
              <a:rPr lang="en-US" sz="1600">
                <a:solidFill>
                  <a:srgbClr val="A50021"/>
                </a:solidFill>
                <a:latin typeface="+mn-lt"/>
              </a:rPr>
              <a:t>Origin and production mechanism of HE CR</a:t>
            </a:r>
          </a:p>
        </p:txBody>
      </p: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7392" y="1214682"/>
            <a:ext cx="213483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5817" y="1308691"/>
            <a:ext cx="2394394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ZoneTexte 16"/>
          <p:cNvSpPr txBox="1">
            <a:spLocks noChangeArrowheads="1"/>
          </p:cNvSpPr>
          <p:nvPr/>
        </p:nvSpPr>
        <p:spPr bwMode="auto">
          <a:xfrm>
            <a:off x="4860032" y="5373216"/>
            <a:ext cx="18427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smtClean="0">
                <a:solidFill>
                  <a:srgbClr val="00664D"/>
                </a:solidFill>
                <a:latin typeface="+mn-lt"/>
              </a:rPr>
              <a:t>+ Exotic searches</a:t>
            </a:r>
            <a:endParaRPr lang="en-US" sz="1600">
              <a:solidFill>
                <a:srgbClr val="00664D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62548" y="1211404"/>
            <a:ext cx="1320182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9" name="Espace réservé du numéro de diapositive 4"/>
          <p:cNvSpPr txBox="1">
            <a:spLocks/>
          </p:cNvSpPr>
          <p:nvPr/>
        </p:nvSpPr>
        <p:spPr bwMode="auto">
          <a:xfrm>
            <a:off x="8932268" y="356659"/>
            <a:ext cx="320253" cy="40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2C6BC299-03DE-A74E-A815-CB8C1B5903FB}" type="slidenum">
              <a:rPr lang="en-US" sz="1000" smtClean="0">
                <a:latin typeface="+mn-lt"/>
              </a:rPr>
              <a:pPr eaLnBrk="1" hangingPunct="1"/>
              <a:t>2</a:t>
            </a:fld>
            <a:endParaRPr lang="en-US" sz="1000">
              <a:latin typeface="+mn-lt"/>
            </a:endParaRPr>
          </a:p>
        </p:txBody>
      </p:sp>
      <p:pic>
        <p:nvPicPr>
          <p:cNvPr id="5" name="Image 4" descr="NuMu_to_NuX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5"/>
          <a:stretch/>
        </p:blipFill>
        <p:spPr>
          <a:xfrm>
            <a:off x="578485" y="1111984"/>
            <a:ext cx="2746758" cy="2141519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scope</a:t>
            </a:r>
            <a:endParaRPr lang="en-US" dirty="0"/>
          </a:p>
        </p:txBody>
      </p:sp>
      <p:sp>
        <p:nvSpPr>
          <p:cNvPr id="8" name="Flèche vers le bas 7"/>
          <p:cNvSpPr/>
          <p:nvPr/>
        </p:nvSpPr>
        <p:spPr bwMode="auto">
          <a:xfrm>
            <a:off x="7668344" y="5373216"/>
            <a:ext cx="484632" cy="43204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732240" y="5805264"/>
            <a:ext cx="244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Main focus in this talk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638132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 Earth and Sea Sciences: oceanography, biology, geology, climate monitoring …</a:t>
            </a:r>
            <a:endParaRPr lang="en-US"/>
          </a:p>
        </p:txBody>
      </p:sp>
      <p:sp>
        <p:nvSpPr>
          <p:cNvPr id="27" name="ZoneTexte 206"/>
          <p:cNvSpPr txBox="1">
            <a:spLocks noChangeArrowheads="1"/>
          </p:cNvSpPr>
          <p:nvPr/>
        </p:nvSpPr>
        <p:spPr bwMode="auto">
          <a:xfrm>
            <a:off x="179512" y="5805264"/>
            <a:ext cx="594726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660066"/>
                </a:solidFill>
              </a:rPr>
              <a:t>ANTARES = multi-disciplinary </a:t>
            </a:r>
            <a:r>
              <a:rPr lang="en-US" sz="2400" smtClean="0">
                <a:solidFill>
                  <a:srgbClr val="660066"/>
                </a:solidFill>
              </a:rPr>
              <a:t>observatory</a:t>
            </a:r>
            <a:endParaRPr lang="en-US" sz="2400">
              <a:solidFill>
                <a:srgbClr val="660066"/>
              </a:solidFill>
            </a:endParaRPr>
          </a:p>
        </p:txBody>
      </p:sp>
      <p:sp>
        <p:nvSpPr>
          <p:cNvPr id="30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2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  <p:sp>
        <p:nvSpPr>
          <p:cNvPr id="3" name="Multiplication 2"/>
          <p:cNvSpPr/>
          <p:nvPr/>
        </p:nvSpPr>
        <p:spPr bwMode="auto">
          <a:xfrm>
            <a:off x="4211960" y="4509120"/>
            <a:ext cx="914400" cy="914400"/>
          </a:xfrm>
          <a:prstGeom prst="mathMultiply">
            <a:avLst>
              <a:gd name="adj1" fmla="val 11020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78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24944"/>
            <a:ext cx="4572000" cy="3386708"/>
          </a:xfrm>
          <a:prstGeom prst="rect">
            <a:avLst/>
          </a:prstGeom>
        </p:spPr>
      </p:pic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755718" y="800500"/>
            <a:ext cx="7704714" cy="1984574"/>
            <a:chOff x="-220" y="1256"/>
            <a:chExt cx="5881" cy="2164"/>
          </a:xfrm>
        </p:grpSpPr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-220" y="1256"/>
              <a:ext cx="5881" cy="216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ＭＳ Ｐゴシック" pitchFamily="80" charset="-128"/>
                <a:cs typeface="ＭＳ Ｐゴシック" pitchFamily="80" charset="-128"/>
              </a:endParaRPr>
            </a:p>
          </p:txBody>
        </p:sp>
        <p:pic>
          <p:nvPicPr>
            <p:cNvPr id="9" name="Picture 3" descr="mbluemarble"/>
            <p:cNvPicPr>
              <a:picLocks noChangeAspect="1" noChangeArrowheads="1"/>
            </p:cNvPicPr>
            <p:nvPr/>
          </p:nvPicPr>
          <p:blipFill>
            <a:blip r:embed="rId4"/>
            <a:srcRect b="7780"/>
            <a:stretch>
              <a:fillRect/>
            </a:stretch>
          </p:blipFill>
          <p:spPr bwMode="auto">
            <a:xfrm>
              <a:off x="4452" y="2016"/>
              <a:ext cx="819" cy="1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5"/>
            <a:srcRect b="6618"/>
            <a:stretch/>
          </p:blipFill>
          <p:spPr bwMode="auto">
            <a:xfrm>
              <a:off x="440" y="1672"/>
              <a:ext cx="1231" cy="1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4698" y="1555"/>
              <a:ext cx="743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1" dirty="0" smtClean="0">
                  <a:solidFill>
                    <a:srgbClr val="CC9900"/>
                  </a:solidFill>
                  <a:latin typeface="+mn-lt"/>
                  <a:ea typeface="ＭＳ Ｐゴシック" pitchFamily="80" charset="-128"/>
                  <a:cs typeface="ＭＳ Ｐゴシック" pitchFamily="80" charset="-128"/>
                </a:rPr>
                <a:t>Earth</a:t>
              </a:r>
              <a:endParaRPr lang="en-US" sz="1600" b="1" dirty="0">
                <a:solidFill>
                  <a:srgbClr val="CC9900"/>
                </a:solidFill>
                <a:latin typeface="+mn-lt"/>
                <a:ea typeface="ＭＳ Ｐゴシック" pitchFamily="80" charset="-128"/>
                <a:cs typeface="ＭＳ Ｐゴシック" pitchFamily="80" charset="-128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3102" y="2140"/>
              <a:ext cx="204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b="1" dirty="0" smtClean="0">
                  <a:solidFill>
                    <a:srgbClr val="D2D2F4"/>
                  </a:solidFill>
                  <a:ea typeface="ＭＳ Ｐゴシック" pitchFamily="80" charset="-128"/>
                  <a:cs typeface="ＭＳ Ｐゴシック" pitchFamily="80" charset="-128"/>
                  <a:sym typeface="Symbol" pitchFamily="80" charset="2"/>
                </a:rPr>
                <a:t></a:t>
              </a:r>
              <a:endParaRPr lang="en-US" b="1" dirty="0">
                <a:solidFill>
                  <a:srgbClr val="D2D2F4"/>
                </a:solidFill>
                <a:ea typeface="ＭＳ Ｐゴシック" pitchFamily="80" charset="-128"/>
                <a:cs typeface="ＭＳ Ｐゴシック" pitchFamily="80" charset="-128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 rot="13742483">
              <a:off x="5170" y="2808"/>
              <a:ext cx="96" cy="9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6FCF"/>
                </a:solidFill>
                <a:ea typeface="ＭＳ Ｐゴシック" pitchFamily="80" charset="-128"/>
                <a:cs typeface="ＭＳ Ｐゴシック" pitchFamily="80" charset="-128"/>
              </a:endParaRPr>
            </a:p>
          </p:txBody>
        </p:sp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126" y="1320"/>
              <a:ext cx="1784" cy="2000"/>
              <a:chOff x="-98" y="1104"/>
              <a:chExt cx="1784" cy="2000"/>
            </a:xfrm>
          </p:grpSpPr>
          <p:grpSp>
            <p:nvGrpSpPr>
              <p:cNvPr id="25" name="Group 11"/>
              <p:cNvGrpSpPr>
                <a:grpSpLocks/>
              </p:cNvGrpSpPr>
              <p:nvPr/>
            </p:nvGrpSpPr>
            <p:grpSpPr bwMode="auto">
              <a:xfrm>
                <a:off x="-98" y="1104"/>
                <a:ext cx="1784" cy="2000"/>
                <a:chOff x="-98" y="192"/>
                <a:chExt cx="1784" cy="2000"/>
              </a:xfrm>
            </p:grpSpPr>
            <p:sp>
              <p:nvSpPr>
                <p:cNvPr id="29" name="Freeform 12"/>
                <p:cNvSpPr>
                  <a:spLocks/>
                </p:cNvSpPr>
                <p:nvPr/>
              </p:nvSpPr>
              <p:spPr bwMode="auto">
                <a:xfrm>
                  <a:off x="-98" y="648"/>
                  <a:ext cx="1784" cy="1544"/>
                </a:xfrm>
                <a:custGeom>
                  <a:avLst/>
                  <a:gdLst>
                    <a:gd name="T0" fmla="*/ 608 w 1784"/>
                    <a:gd name="T1" fmla="*/ 592 h 1544"/>
                    <a:gd name="T2" fmla="*/ 272 w 1784"/>
                    <a:gd name="T3" fmla="*/ 1120 h 1544"/>
                    <a:gd name="T4" fmla="*/ 176 w 1784"/>
                    <a:gd name="T5" fmla="*/ 1408 h 1544"/>
                    <a:gd name="T6" fmla="*/ 320 w 1784"/>
                    <a:gd name="T7" fmla="*/ 1456 h 1544"/>
                    <a:gd name="T8" fmla="*/ 1088 w 1784"/>
                    <a:gd name="T9" fmla="*/ 880 h 1544"/>
                    <a:gd name="T10" fmla="*/ 1568 w 1784"/>
                    <a:gd name="T11" fmla="*/ 400 h 1544"/>
                    <a:gd name="T12" fmla="*/ 1760 w 1784"/>
                    <a:gd name="T13" fmla="*/ 160 h 1544"/>
                    <a:gd name="T14" fmla="*/ 1712 w 1784"/>
                    <a:gd name="T15" fmla="*/ 16 h 1544"/>
                    <a:gd name="T16" fmla="*/ 1472 w 1784"/>
                    <a:gd name="T17" fmla="*/ 64 h 1544"/>
                    <a:gd name="T18" fmla="*/ 944 w 1784"/>
                    <a:gd name="T19" fmla="*/ 304 h 1544"/>
                    <a:gd name="T20" fmla="*/ 224 w 1784"/>
                    <a:gd name="T21" fmla="*/ 736 h 1544"/>
                    <a:gd name="T22" fmla="*/ 32 w 1784"/>
                    <a:gd name="T23" fmla="*/ 880 h 1544"/>
                    <a:gd name="T24" fmla="*/ 32 w 1784"/>
                    <a:gd name="T25" fmla="*/ 1024 h 1544"/>
                    <a:gd name="T26" fmla="*/ 128 w 1784"/>
                    <a:gd name="T27" fmla="*/ 1072 h 1544"/>
                    <a:gd name="T28" fmla="*/ 320 w 1784"/>
                    <a:gd name="T29" fmla="*/ 1120 h 1544"/>
                    <a:gd name="T30" fmla="*/ 656 w 1784"/>
                    <a:gd name="T31" fmla="*/ 1072 h 1544"/>
                    <a:gd name="T32" fmla="*/ 1232 w 1784"/>
                    <a:gd name="T33" fmla="*/ 976 h 15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84"/>
                    <a:gd name="T52" fmla="*/ 0 h 1544"/>
                    <a:gd name="T53" fmla="*/ 1784 w 1784"/>
                    <a:gd name="T54" fmla="*/ 1544 h 15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84" h="1544">
                      <a:moveTo>
                        <a:pt x="608" y="592"/>
                      </a:moveTo>
                      <a:cubicBezTo>
                        <a:pt x="476" y="788"/>
                        <a:pt x="344" y="984"/>
                        <a:pt x="272" y="1120"/>
                      </a:cubicBezTo>
                      <a:cubicBezTo>
                        <a:pt x="200" y="1256"/>
                        <a:pt x="168" y="1352"/>
                        <a:pt x="176" y="1408"/>
                      </a:cubicBezTo>
                      <a:cubicBezTo>
                        <a:pt x="184" y="1464"/>
                        <a:pt x="168" y="1544"/>
                        <a:pt x="320" y="1456"/>
                      </a:cubicBezTo>
                      <a:cubicBezTo>
                        <a:pt x="472" y="1368"/>
                        <a:pt x="880" y="1056"/>
                        <a:pt x="1088" y="880"/>
                      </a:cubicBezTo>
                      <a:cubicBezTo>
                        <a:pt x="1296" y="704"/>
                        <a:pt x="1456" y="520"/>
                        <a:pt x="1568" y="400"/>
                      </a:cubicBezTo>
                      <a:cubicBezTo>
                        <a:pt x="1680" y="280"/>
                        <a:pt x="1736" y="224"/>
                        <a:pt x="1760" y="160"/>
                      </a:cubicBezTo>
                      <a:cubicBezTo>
                        <a:pt x="1784" y="96"/>
                        <a:pt x="1760" y="32"/>
                        <a:pt x="1712" y="16"/>
                      </a:cubicBezTo>
                      <a:cubicBezTo>
                        <a:pt x="1664" y="0"/>
                        <a:pt x="1600" y="16"/>
                        <a:pt x="1472" y="64"/>
                      </a:cubicBezTo>
                      <a:cubicBezTo>
                        <a:pt x="1344" y="112"/>
                        <a:pt x="1152" y="192"/>
                        <a:pt x="944" y="304"/>
                      </a:cubicBezTo>
                      <a:cubicBezTo>
                        <a:pt x="736" y="416"/>
                        <a:pt x="376" y="640"/>
                        <a:pt x="224" y="736"/>
                      </a:cubicBezTo>
                      <a:cubicBezTo>
                        <a:pt x="72" y="832"/>
                        <a:pt x="64" y="832"/>
                        <a:pt x="32" y="880"/>
                      </a:cubicBezTo>
                      <a:cubicBezTo>
                        <a:pt x="0" y="928"/>
                        <a:pt x="16" y="992"/>
                        <a:pt x="32" y="1024"/>
                      </a:cubicBezTo>
                      <a:cubicBezTo>
                        <a:pt x="48" y="1056"/>
                        <a:pt x="80" y="1056"/>
                        <a:pt x="128" y="1072"/>
                      </a:cubicBezTo>
                      <a:cubicBezTo>
                        <a:pt x="176" y="1088"/>
                        <a:pt x="232" y="1120"/>
                        <a:pt x="320" y="1120"/>
                      </a:cubicBezTo>
                      <a:cubicBezTo>
                        <a:pt x="408" y="1120"/>
                        <a:pt x="504" y="1096"/>
                        <a:pt x="656" y="1072"/>
                      </a:cubicBezTo>
                      <a:cubicBezTo>
                        <a:pt x="808" y="1048"/>
                        <a:pt x="1136" y="992"/>
                        <a:pt x="1232" y="976"/>
                      </a:cubicBezTo>
                    </a:path>
                  </a:pathLst>
                </a:cu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ＭＳ Ｐゴシック" pitchFamily="80" charset="-128"/>
                    <a:cs typeface="ＭＳ Ｐゴシック" pitchFamily="80" charset="-128"/>
                  </a:endParaRPr>
                </a:p>
              </p:txBody>
            </p:sp>
            <p:sp>
              <p:nvSpPr>
                <p:cNvPr id="30" name="Line 13"/>
                <p:cNvSpPr>
                  <a:spLocks noChangeShapeType="1"/>
                </p:cNvSpPr>
                <p:nvPr/>
              </p:nvSpPr>
              <p:spPr bwMode="auto">
                <a:xfrm>
                  <a:off x="181" y="192"/>
                  <a:ext cx="336" cy="1056"/>
                </a:xfrm>
                <a:prstGeom prst="line">
                  <a:avLst/>
                </a:pr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14"/>
                <p:cNvSpPr>
                  <a:spLocks/>
                </p:cNvSpPr>
                <p:nvPr/>
              </p:nvSpPr>
              <p:spPr bwMode="auto">
                <a:xfrm>
                  <a:off x="683" y="600"/>
                  <a:ext cx="467" cy="1032"/>
                </a:xfrm>
                <a:custGeom>
                  <a:avLst/>
                  <a:gdLst>
                    <a:gd name="T0" fmla="*/ 584 w 632"/>
                    <a:gd name="T1" fmla="*/ 1032 h 1032"/>
                    <a:gd name="T2" fmla="*/ 632 w 632"/>
                    <a:gd name="T3" fmla="*/ 600 h 1032"/>
                    <a:gd name="T4" fmla="*/ 584 w 632"/>
                    <a:gd name="T5" fmla="*/ 168 h 1032"/>
                    <a:gd name="T6" fmla="*/ 536 w 632"/>
                    <a:gd name="T7" fmla="*/ 24 h 1032"/>
                    <a:gd name="T8" fmla="*/ 488 w 632"/>
                    <a:gd name="T9" fmla="*/ 24 h 1032"/>
                    <a:gd name="T10" fmla="*/ 392 w 632"/>
                    <a:gd name="T11" fmla="*/ 120 h 1032"/>
                    <a:gd name="T12" fmla="*/ 200 w 632"/>
                    <a:gd name="T13" fmla="*/ 456 h 1032"/>
                    <a:gd name="T14" fmla="*/ 56 w 632"/>
                    <a:gd name="T15" fmla="*/ 696 h 1032"/>
                    <a:gd name="T16" fmla="*/ 8 w 632"/>
                    <a:gd name="T17" fmla="*/ 840 h 1032"/>
                    <a:gd name="T18" fmla="*/ 104 w 632"/>
                    <a:gd name="T19" fmla="*/ 936 h 103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32"/>
                    <a:gd name="T31" fmla="*/ 0 h 1032"/>
                    <a:gd name="T32" fmla="*/ 632 w 632"/>
                    <a:gd name="T33" fmla="*/ 1032 h 103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32" h="1032">
                      <a:moveTo>
                        <a:pt x="584" y="1032"/>
                      </a:moveTo>
                      <a:cubicBezTo>
                        <a:pt x="608" y="888"/>
                        <a:pt x="632" y="744"/>
                        <a:pt x="632" y="600"/>
                      </a:cubicBezTo>
                      <a:cubicBezTo>
                        <a:pt x="632" y="456"/>
                        <a:pt x="600" y="264"/>
                        <a:pt x="584" y="168"/>
                      </a:cubicBezTo>
                      <a:cubicBezTo>
                        <a:pt x="568" y="72"/>
                        <a:pt x="552" y="48"/>
                        <a:pt x="536" y="24"/>
                      </a:cubicBezTo>
                      <a:cubicBezTo>
                        <a:pt x="520" y="0"/>
                        <a:pt x="512" y="8"/>
                        <a:pt x="488" y="24"/>
                      </a:cubicBezTo>
                      <a:cubicBezTo>
                        <a:pt x="464" y="40"/>
                        <a:pt x="440" y="48"/>
                        <a:pt x="392" y="120"/>
                      </a:cubicBezTo>
                      <a:cubicBezTo>
                        <a:pt x="344" y="192"/>
                        <a:pt x="256" y="360"/>
                        <a:pt x="200" y="456"/>
                      </a:cubicBezTo>
                      <a:cubicBezTo>
                        <a:pt x="144" y="552"/>
                        <a:pt x="88" y="632"/>
                        <a:pt x="56" y="696"/>
                      </a:cubicBezTo>
                      <a:cubicBezTo>
                        <a:pt x="24" y="760"/>
                        <a:pt x="0" y="800"/>
                        <a:pt x="8" y="840"/>
                      </a:cubicBezTo>
                      <a:cubicBezTo>
                        <a:pt x="16" y="880"/>
                        <a:pt x="60" y="908"/>
                        <a:pt x="104" y="936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ＭＳ Ｐゴシック" pitchFamily="80" charset="-128"/>
                    <a:cs typeface="ＭＳ Ｐゴシック" pitchFamily="80" charset="-128"/>
                  </a:endParaRPr>
                </a:p>
              </p:txBody>
            </p:sp>
            <p:sp>
              <p:nvSpPr>
                <p:cNvPr id="32" name="Freeform 15"/>
                <p:cNvSpPr>
                  <a:spLocks/>
                </p:cNvSpPr>
                <p:nvPr/>
              </p:nvSpPr>
              <p:spPr bwMode="auto">
                <a:xfrm>
                  <a:off x="768" y="1328"/>
                  <a:ext cx="256" cy="208"/>
                </a:xfrm>
                <a:custGeom>
                  <a:avLst/>
                  <a:gdLst>
                    <a:gd name="T0" fmla="*/ 0 w 256"/>
                    <a:gd name="T1" fmla="*/ 208 h 208"/>
                    <a:gd name="T2" fmla="*/ 192 w 256"/>
                    <a:gd name="T3" fmla="*/ 112 h 208"/>
                    <a:gd name="T4" fmla="*/ 240 w 256"/>
                    <a:gd name="T5" fmla="*/ 16 h 208"/>
                    <a:gd name="T6" fmla="*/ 96 w 256"/>
                    <a:gd name="T7" fmla="*/ 16 h 208"/>
                    <a:gd name="T8" fmla="*/ 48 w 256"/>
                    <a:gd name="T9" fmla="*/ 112 h 208"/>
                    <a:gd name="T10" fmla="*/ 96 w 256"/>
                    <a:gd name="T11" fmla="*/ 112 h 20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6"/>
                    <a:gd name="T19" fmla="*/ 0 h 208"/>
                    <a:gd name="T20" fmla="*/ 256 w 256"/>
                    <a:gd name="T21" fmla="*/ 208 h 20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6" h="208">
                      <a:moveTo>
                        <a:pt x="0" y="208"/>
                      </a:moveTo>
                      <a:cubicBezTo>
                        <a:pt x="76" y="176"/>
                        <a:pt x="152" y="144"/>
                        <a:pt x="192" y="112"/>
                      </a:cubicBezTo>
                      <a:cubicBezTo>
                        <a:pt x="232" y="80"/>
                        <a:pt x="256" y="32"/>
                        <a:pt x="240" y="16"/>
                      </a:cubicBezTo>
                      <a:cubicBezTo>
                        <a:pt x="224" y="0"/>
                        <a:pt x="128" y="0"/>
                        <a:pt x="96" y="16"/>
                      </a:cubicBezTo>
                      <a:cubicBezTo>
                        <a:pt x="64" y="32"/>
                        <a:pt x="48" y="96"/>
                        <a:pt x="48" y="112"/>
                      </a:cubicBezTo>
                      <a:cubicBezTo>
                        <a:pt x="48" y="128"/>
                        <a:pt x="72" y="120"/>
                        <a:pt x="96" y="112"/>
                      </a:cubicBezTo>
                    </a:path>
                  </a:pathLst>
                </a:custGeom>
                <a:noFill/>
                <a:ln w="1905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ＭＳ Ｐゴシック" pitchFamily="80" charset="-128"/>
                    <a:cs typeface="ＭＳ Ｐゴシック" pitchFamily="80" charset="-128"/>
                  </a:endParaRPr>
                </a:p>
              </p:txBody>
            </p:sp>
          </p:grp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181" y="1104"/>
                <a:ext cx="144" cy="480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Line 18"/>
              <p:cNvSpPr>
                <a:spLocks noChangeShapeType="1"/>
              </p:cNvSpPr>
              <p:nvPr/>
            </p:nvSpPr>
            <p:spPr bwMode="auto">
              <a:xfrm flipH="1">
                <a:off x="768" y="1968"/>
                <a:ext cx="96" cy="144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330" y="1607"/>
              <a:ext cx="21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b="1" smtClean="0">
                  <a:solidFill>
                    <a:srgbClr val="FFFFFF"/>
                  </a:solidFill>
                  <a:ea typeface="ＭＳ Ｐゴシック" pitchFamily="80" charset="-128"/>
                  <a:cs typeface="ＭＳ Ｐゴシック" pitchFamily="80" charset="-128"/>
                  <a:sym typeface="Symbol" pitchFamily="80" charset="2"/>
                </a:rPr>
                <a:t></a:t>
              </a:r>
              <a:endParaRPr lang="en-US" b="1">
                <a:solidFill>
                  <a:srgbClr val="FFFFFF"/>
                </a:solidFill>
                <a:ea typeface="ＭＳ Ｐゴシック" pitchFamily="80" charset="-128"/>
                <a:cs typeface="ＭＳ Ｐゴシック" pitchFamily="80" charset="-128"/>
              </a:endParaRPr>
            </a:p>
          </p:txBody>
        </p:sp>
        <p:sp>
          <p:nvSpPr>
            <p:cNvPr id="16" name="Text Box 20"/>
            <p:cNvSpPr txBox="1">
              <a:spLocks noChangeArrowheads="1"/>
            </p:cNvSpPr>
            <p:nvPr/>
          </p:nvSpPr>
          <p:spPr bwMode="auto">
            <a:xfrm>
              <a:off x="1157" y="2278"/>
              <a:ext cx="20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b="1" smtClean="0">
                  <a:solidFill>
                    <a:srgbClr val="FFFFFF"/>
                  </a:solidFill>
                  <a:ea typeface="ＭＳ Ｐゴシック" pitchFamily="80" charset="-128"/>
                  <a:cs typeface="ＭＳ Ｐゴシック" pitchFamily="80" charset="-128"/>
                  <a:sym typeface="Symbol" pitchFamily="80" charset="2"/>
                </a:rPr>
                <a:t></a:t>
              </a:r>
              <a:endParaRPr lang="en-US" b="1">
                <a:solidFill>
                  <a:srgbClr val="FFFFFF"/>
                </a:solidFill>
                <a:ea typeface="ＭＳ Ｐゴシック" pitchFamily="80" charset="-128"/>
                <a:cs typeface="ＭＳ Ｐゴシック" pitchFamily="80" charset="-128"/>
              </a:endParaRPr>
            </a:p>
          </p:txBody>
        </p:sp>
        <p:sp>
          <p:nvSpPr>
            <p:cNvPr id="17" name="Text Box 21"/>
            <p:cNvSpPr txBox="1">
              <a:spLocks noChangeArrowheads="1"/>
            </p:cNvSpPr>
            <p:nvPr/>
          </p:nvSpPr>
          <p:spPr bwMode="auto">
            <a:xfrm>
              <a:off x="989" y="2543"/>
              <a:ext cx="21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b="1" dirty="0" smtClean="0">
                  <a:solidFill>
                    <a:srgbClr val="FFFFFF"/>
                  </a:solidFill>
                  <a:ea typeface="ＭＳ Ｐゴシック" pitchFamily="80" charset="-128"/>
                  <a:cs typeface="ＭＳ Ｐゴシック" pitchFamily="80" charset="-128"/>
                  <a:sym typeface="Symbol" pitchFamily="80" charset="2"/>
                </a:rPr>
                <a:t></a:t>
              </a:r>
              <a:endParaRPr lang="en-US" b="1" dirty="0">
                <a:solidFill>
                  <a:srgbClr val="FFFFFF"/>
                </a:solidFill>
                <a:ea typeface="ＭＳ Ｐゴシック" pitchFamily="80" charset="-128"/>
                <a:cs typeface="ＭＳ Ｐゴシック" pitchFamily="80" charset="-128"/>
              </a:endParaRPr>
            </a:p>
          </p:txBody>
        </p:sp>
        <p:sp>
          <p:nvSpPr>
            <p:cNvPr id="18" name="Text Box 22"/>
            <p:cNvSpPr txBox="1">
              <a:spLocks noChangeArrowheads="1"/>
            </p:cNvSpPr>
            <p:nvPr/>
          </p:nvSpPr>
          <p:spPr bwMode="auto">
            <a:xfrm>
              <a:off x="1055" y="1915"/>
              <a:ext cx="20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b="1" dirty="0" smtClean="0">
                  <a:solidFill>
                    <a:srgbClr val="FFFFFF"/>
                  </a:solidFill>
                  <a:ea typeface="ＭＳ Ｐゴシック" pitchFamily="80" charset="-128"/>
                  <a:cs typeface="ＭＳ Ｐゴシック" pitchFamily="80" charset="-128"/>
                  <a:sym typeface="Symbol" pitchFamily="80" charset="2"/>
                </a:rPr>
                <a:t></a:t>
              </a:r>
              <a:endParaRPr lang="en-US" b="1" dirty="0">
                <a:solidFill>
                  <a:srgbClr val="FFFFFF"/>
                </a:solidFill>
                <a:ea typeface="ＭＳ Ｐゴシック" pitchFamily="80" charset="-128"/>
                <a:cs typeface="ＭＳ Ｐゴシック" pitchFamily="80" charset="-128"/>
              </a:endParaRPr>
            </a:p>
          </p:txBody>
        </p:sp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>
              <a:off x="715" y="2146"/>
              <a:ext cx="208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b="1" dirty="0" smtClean="0">
                  <a:solidFill>
                    <a:srgbClr val="FFFFFF"/>
                  </a:solidFill>
                  <a:ea typeface="ＭＳ Ｐゴシック" pitchFamily="80" charset="-128"/>
                  <a:cs typeface="ＭＳ Ｐゴシック" pitchFamily="80" charset="-128"/>
                  <a:sym typeface="Symbol" pitchFamily="80" charset="2"/>
                </a:rPr>
                <a:t></a:t>
              </a:r>
              <a:endParaRPr lang="en-US" b="1" dirty="0">
                <a:solidFill>
                  <a:srgbClr val="FFFFFF"/>
                </a:solidFill>
                <a:ea typeface="ＭＳ Ｐゴシック" pitchFamily="80" charset="-128"/>
                <a:cs typeface="ＭＳ Ｐゴシック" pitchFamily="80" charset="-128"/>
              </a:endParaRPr>
            </a:p>
          </p:txBody>
        </p:sp>
        <p:sp>
          <p:nvSpPr>
            <p:cNvPr id="21" name="Line 25"/>
            <p:cNvSpPr>
              <a:spLocks noChangeShapeType="1"/>
            </p:cNvSpPr>
            <p:nvPr/>
          </p:nvSpPr>
          <p:spPr bwMode="auto">
            <a:xfrm>
              <a:off x="1099" y="2565"/>
              <a:ext cx="4117" cy="244"/>
            </a:xfrm>
            <a:prstGeom prst="line">
              <a:avLst/>
            </a:prstGeom>
            <a:noFill/>
            <a:ln w="28575">
              <a:solidFill>
                <a:schemeClr val="accent6">
                  <a:lumMod val="20000"/>
                  <a:lumOff val="80000"/>
                </a:schemeClr>
              </a:solidFill>
              <a:prstDash val="sysDash"/>
              <a:round/>
              <a:headEnd type="none"/>
              <a:tailEnd type="arrow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Text Box 38"/>
            <p:cNvSpPr txBox="1">
              <a:spLocks noChangeArrowheads="1"/>
            </p:cNvSpPr>
            <p:nvPr/>
          </p:nvSpPr>
          <p:spPr bwMode="auto">
            <a:xfrm>
              <a:off x="1210" y="1335"/>
              <a:ext cx="4067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ctr" defTabSz="828675" eaLnBrk="0" hangingPunct="0">
                <a:buClr>
                  <a:srgbClr val="000000"/>
                </a:buClr>
                <a:buSzPct val="45000"/>
                <a:buFont typeface="StarBats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</a:tabLst>
              </a:pPr>
              <a:r>
                <a:rPr lang="en-US" sz="1400" dirty="0" smtClean="0">
                  <a:solidFill>
                    <a:schemeClr val="bg1"/>
                  </a:solidFill>
                  <a:latin typeface="+mn-lt"/>
                  <a:ea typeface="ＭＳ Ｐゴシック" pitchFamily="80" charset="-128"/>
                  <a:cs typeface="ＭＳ Ｐゴシック" pitchFamily="80" charset="-128"/>
                </a:rPr>
                <a:t>Relic WIMPs gravitationally bound / elastic collisions</a:t>
              </a:r>
            </a:p>
            <a:p>
              <a:pPr algn="ctr" defTabSz="828675" eaLnBrk="0" hangingPunct="0">
                <a:buClr>
                  <a:srgbClr val="000000"/>
                </a:buClr>
                <a:buSzPct val="45000"/>
                <a:buFont typeface="StarBats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  <a:tab pos="4595813" algn="l"/>
                  <a:tab pos="5253038" algn="l"/>
                  <a:tab pos="5910263" algn="l"/>
                  <a:tab pos="6565900" algn="l"/>
                  <a:tab pos="7223125" algn="l"/>
                </a:tabLst>
              </a:pPr>
              <a:r>
                <a:rPr lang="en-US" sz="1400" dirty="0" smtClean="0">
                  <a:solidFill>
                    <a:schemeClr val="bg1"/>
                  </a:solidFill>
                  <a:latin typeface="+mn-lt"/>
                  <a:ea typeface="ＭＳ Ｐゴシック" pitchFamily="80" charset="-128"/>
                  <a:cs typeface="ＭＳ Ｐゴシック" pitchFamily="80" charset="-128"/>
                </a:rPr>
                <a:t>(Sun, Earth, Galactic Center)</a:t>
              </a:r>
              <a:endParaRPr lang="en-US" sz="1400" dirty="0">
                <a:solidFill>
                  <a:schemeClr val="bg1"/>
                </a:solidFill>
                <a:latin typeface="+mn-lt"/>
                <a:ea typeface="ＭＳ Ｐゴシック" pitchFamily="80" charset="-128"/>
                <a:cs typeface="ＭＳ Ｐゴシック" pitchFamily="80" charset="-128"/>
              </a:endParaRPr>
            </a:p>
          </p:txBody>
        </p:sp>
        <p:sp>
          <p:nvSpPr>
            <p:cNvPr id="23" name="Text Box 39"/>
            <p:cNvSpPr txBox="1">
              <a:spLocks noChangeArrowheads="1"/>
            </p:cNvSpPr>
            <p:nvPr/>
          </p:nvSpPr>
          <p:spPr bwMode="auto">
            <a:xfrm>
              <a:off x="2743" y="2776"/>
              <a:ext cx="1598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+mn-lt"/>
                  <a:ea typeface="ＭＳ Ｐゴシック" pitchFamily="80" charset="-128"/>
                  <a:cs typeface="ＭＳ Ｐゴシック" pitchFamily="80" charset="-128"/>
                </a:rPr>
                <a:t>&lt;E</a:t>
              </a:r>
              <a:r>
                <a:rPr lang="en-US" sz="1600" baseline="-250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+mn-lt"/>
                  <a:ea typeface="ＭＳ Ｐゴシック" pitchFamily="80" charset="-128"/>
                  <a:cs typeface="ＭＳ Ｐゴシック" pitchFamily="80" charset="-128"/>
                  <a:sym typeface="Symbol" pitchFamily="80" charset="2"/>
                </a:rPr>
                <a:t></a:t>
              </a:r>
              <a:r>
                <a:rPr lang="en-US" sz="1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+mn-lt"/>
                  <a:ea typeface="ＭＳ Ｐゴシック" pitchFamily="80" charset="-128"/>
                  <a:cs typeface="ＭＳ Ｐゴシック" pitchFamily="80" charset="-128"/>
                  <a:sym typeface="Symbol" pitchFamily="80" charset="2"/>
                </a:rPr>
                <a:t>&gt; ~ M</a:t>
              </a:r>
              <a:r>
                <a:rPr lang="en-US" sz="1600" baseline="-250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+mn-lt"/>
                  <a:ea typeface="ＭＳ Ｐゴシック" pitchFamily="80" charset="-128"/>
                  <a:cs typeface="ＭＳ Ｐゴシック" pitchFamily="80" charset="-128"/>
                  <a:sym typeface="Symbol" pitchFamily="80" charset="2"/>
                </a:rPr>
                <a:t></a:t>
              </a:r>
              <a:r>
                <a:rPr lang="en-US" sz="160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+mn-lt"/>
                  <a:ea typeface="ＭＳ Ｐゴシック" pitchFamily="80" charset="-128"/>
                  <a:cs typeface="ＭＳ Ｐゴシック" pitchFamily="80" charset="-128"/>
                  <a:sym typeface="Symbol" pitchFamily="80" charset="2"/>
                </a:rPr>
                <a:t>/3</a:t>
              </a:r>
            </a:p>
          </p:txBody>
        </p:sp>
        <p:sp>
          <p:nvSpPr>
            <p:cNvPr id="24" name="Text Box 43"/>
            <p:cNvSpPr txBox="1">
              <a:spLocks noChangeArrowheads="1"/>
            </p:cNvSpPr>
            <p:nvPr/>
          </p:nvSpPr>
          <p:spPr bwMode="auto">
            <a:xfrm>
              <a:off x="4408" y="3033"/>
              <a:ext cx="1143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4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+mn-lt"/>
                  <a:ea typeface="ＭＳ Ｐゴシック" pitchFamily="80" charset="-128"/>
                  <a:cs typeface="ＭＳ Ｐゴシック" pitchFamily="80" charset="-128"/>
                </a:rPr>
                <a:t>ANTARES</a:t>
              </a:r>
              <a:endPara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ＭＳ Ｐゴシック" pitchFamily="80" charset="-128"/>
                <a:cs typeface="ＭＳ Ｐゴシック" pitchFamily="80" charset="-128"/>
              </a:endParaRPr>
            </a:p>
          </p:txBody>
        </p:sp>
      </p:grpSp>
      <p:sp>
        <p:nvSpPr>
          <p:cNvPr id="7" name="Rectangle 27"/>
          <p:cNvSpPr>
            <a:spLocks noChangeArrowheads="1"/>
          </p:cNvSpPr>
          <p:nvPr/>
        </p:nvSpPr>
        <p:spPr bwMode="auto">
          <a:xfrm>
            <a:off x="1658093" y="836686"/>
            <a:ext cx="6355308" cy="2494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50800" indent="-50800" algn="ctr">
              <a:spcBef>
                <a:spcPct val="20000"/>
              </a:spcBef>
              <a:buClr>
                <a:srgbClr val="1E2E53"/>
              </a:buClr>
              <a:buFont typeface="Wingdings" pitchFamily="80" charset="2"/>
              <a:buNone/>
            </a:pPr>
            <a:endParaRPr lang="en-US" sz="1800">
              <a:solidFill>
                <a:srgbClr val="FF0000"/>
              </a:solidFill>
              <a:ea typeface="ＭＳ Ｐゴシック" pitchFamily="80" charset="-128"/>
              <a:cs typeface="ＭＳ Ｐゴシック" pitchFamily="80" charset="-128"/>
              <a:sym typeface="Symbol" pitchFamily="80" charset="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76256" y="2948947"/>
            <a:ext cx="21521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+mn-lt"/>
                <a:sym typeface="Wingdings" pitchFamily="-1" charset="2"/>
              </a:rPr>
              <a:t> </a:t>
            </a:r>
            <a:r>
              <a:rPr lang="en-US" sz="1100" dirty="0" smtClean="0"/>
              <a:t>Phys</a:t>
            </a:r>
            <a:r>
              <a:rPr lang="en-US" sz="1100" dirty="0"/>
              <a:t>. Let. B 769 (2017) 249</a:t>
            </a:r>
            <a:endParaRPr lang="en-US" sz="1100" dirty="0">
              <a:latin typeface="+mn-lt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8037854" y="6172296"/>
            <a:ext cx="1070650" cy="2090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300" dirty="0" smtClean="0">
                <a:latin typeface="+mn-lt"/>
              </a:rPr>
              <a:t>M</a:t>
            </a:r>
            <a:r>
              <a:rPr lang="en-US" sz="1300" baseline="-25000" dirty="0" smtClean="0">
                <a:latin typeface="+mn-lt"/>
              </a:rPr>
              <a:t>WIMP</a:t>
            </a:r>
            <a:r>
              <a:rPr lang="en-US" sz="1300" dirty="0" smtClean="0">
                <a:latin typeface="+mn-lt"/>
              </a:rPr>
              <a:t>(</a:t>
            </a:r>
            <a:r>
              <a:rPr lang="en-US" sz="1300" dirty="0" err="1" smtClean="0">
                <a:latin typeface="+mn-lt"/>
              </a:rPr>
              <a:t>GeV</a:t>
            </a:r>
            <a:r>
              <a:rPr lang="en-US" sz="1300" dirty="0" smtClean="0">
                <a:latin typeface="+mn-lt"/>
              </a:rPr>
              <a:t>)</a:t>
            </a:r>
            <a:endParaRPr lang="en-US" sz="1300" dirty="0">
              <a:latin typeface="+mn-lt"/>
            </a:endParaRPr>
          </a:p>
        </p:txBody>
      </p:sp>
      <p:sp>
        <p:nvSpPr>
          <p:cNvPr id="47" name="Espace réservé du numéro de diapositive 4"/>
          <p:cNvSpPr txBox="1">
            <a:spLocks/>
          </p:cNvSpPr>
          <p:nvPr/>
        </p:nvSpPr>
        <p:spPr bwMode="auto">
          <a:xfrm>
            <a:off x="8932268" y="384700"/>
            <a:ext cx="320253" cy="40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2C6BC299-03DE-A74E-A815-CB8C1B5903FB}" type="slidenum">
              <a:rPr lang="en-GB" sz="1000" smtClean="0">
                <a:latin typeface="+mn-lt"/>
              </a:rPr>
              <a:pPr eaLnBrk="1" hangingPunct="1"/>
              <a:t>20</a:t>
            </a:fld>
            <a:endParaRPr lang="en-GB" sz="1000" dirty="0">
              <a:latin typeface="+mn-lt"/>
            </a:endParaRPr>
          </a:p>
        </p:txBody>
      </p:sp>
      <p:sp>
        <p:nvSpPr>
          <p:cNvPr id="35" name="Titre 3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Indirect Search for Dark Matter</a:t>
            </a: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4" y="2996952"/>
            <a:ext cx="4623544" cy="3382640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>
            <a:off x="3203848" y="6244304"/>
            <a:ext cx="1070650" cy="2090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300" dirty="0" smtClean="0">
                <a:latin typeface="+mn-lt"/>
              </a:rPr>
              <a:t>M</a:t>
            </a:r>
            <a:r>
              <a:rPr lang="en-US" sz="1300" baseline="-25000" dirty="0" smtClean="0">
                <a:latin typeface="+mn-lt"/>
              </a:rPr>
              <a:t>WIMP</a:t>
            </a:r>
            <a:r>
              <a:rPr lang="en-US" sz="1300" dirty="0" smtClean="0">
                <a:latin typeface="+mn-lt"/>
              </a:rPr>
              <a:t>(</a:t>
            </a:r>
            <a:r>
              <a:rPr lang="en-US" sz="1300" dirty="0" err="1" smtClean="0">
                <a:latin typeface="+mn-lt"/>
              </a:rPr>
              <a:t>GeV</a:t>
            </a:r>
            <a:r>
              <a:rPr lang="en-US" sz="1300" dirty="0" smtClean="0">
                <a:latin typeface="+mn-lt"/>
              </a:rPr>
              <a:t>)</a:t>
            </a:r>
            <a:endParaRPr lang="en-US" sz="1300" dirty="0">
              <a:latin typeface="+mn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5537" y="2984176"/>
            <a:ext cx="22383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latin typeface="+mn-lt"/>
                <a:sym typeface="Wingdings" pitchFamily="-1" charset="2"/>
              </a:rPr>
              <a:t> </a:t>
            </a:r>
            <a:r>
              <a:rPr lang="hu-HU" sz="1100" dirty="0">
                <a:latin typeface="Arial"/>
                <a:cs typeface="Arial"/>
              </a:rPr>
              <a:t>Phys.Lett. B759 (2016) 69-</a:t>
            </a:r>
            <a:r>
              <a:rPr lang="hu-HU" sz="1100" dirty="0" smtClean="0">
                <a:latin typeface="Arial"/>
                <a:cs typeface="Arial"/>
              </a:rPr>
              <a:t>74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707904" y="2852936"/>
            <a:ext cx="2113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Track channel only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757243" y="6551766"/>
            <a:ext cx="6277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  <a:sym typeface="Wingdings" pitchFamily="-1" charset="2"/>
              </a:rPr>
              <a:t>Also DM from the Center of the Earth :  </a:t>
            </a:r>
            <a:r>
              <a:rPr lang="en-US" sz="1200" dirty="0"/>
              <a:t>Physics of the Dark Universe, 16 (2017) 41–48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956376" y="3296017"/>
            <a:ext cx="10061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2007 </a:t>
            </a:r>
            <a:r>
              <a:rPr lang="en-US" sz="1200" dirty="0" smtClean="0"/>
              <a:t>- 2015</a:t>
            </a:r>
            <a:endParaRPr lang="en-US" sz="1200" dirty="0"/>
          </a:p>
        </p:txBody>
      </p:sp>
      <p:sp>
        <p:nvSpPr>
          <p:cNvPr id="51" name="Rectangle 50"/>
          <p:cNvSpPr/>
          <p:nvPr/>
        </p:nvSpPr>
        <p:spPr>
          <a:xfrm>
            <a:off x="467544" y="5661248"/>
            <a:ext cx="10061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2007 </a:t>
            </a:r>
            <a:r>
              <a:rPr lang="en-US" sz="1200" dirty="0" smtClean="0"/>
              <a:t>- 2012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83536479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1" descr="\\.host\Shared Folders\kouchner sur mon Mac\Documents\Antares\Presentations\HDR\cosmic_neutrin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142875" y="-76200"/>
            <a:ext cx="8858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Summary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3159670" y="-27384"/>
            <a:ext cx="6236866" cy="554461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ctr" defTabSz="449263" rtl="0" eaLnBrk="0" fontAlgn="base" hangingPunct="0">
              <a:lnSpc>
                <a:spcPct val="122000"/>
              </a:lnSpc>
              <a:spcBef>
                <a:spcPts val="800"/>
              </a:spcBef>
              <a:spcAft>
                <a:spcPct val="0"/>
              </a:spcAft>
              <a:buClr>
                <a:srgbClr val="CC99FF"/>
              </a:buClr>
              <a:buSzPct val="80000"/>
              <a:buFont typeface="Wingdings" pitchFamily="-1" charset="2"/>
              <a:buNone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49263" rtl="0" eaLnBrk="0" fontAlgn="base" hangingPunct="0">
              <a:lnSpc>
                <a:spcPct val="122000"/>
              </a:lnSpc>
              <a:spcBef>
                <a:spcPts val="700"/>
              </a:spcBef>
              <a:spcAft>
                <a:spcPct val="0"/>
              </a:spcAft>
              <a:buClr>
                <a:srgbClr val="CCFFFF"/>
              </a:buClr>
              <a:buSzPct val="70000"/>
              <a:buFont typeface="Wingdings" pitchFamily="-1" charset="2"/>
              <a:buNone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indent="0" algn="ctr" defTabSz="449263" rtl="0" eaLnBrk="0" fontAlgn="base" hangingPunct="0">
              <a:lnSpc>
                <a:spcPct val="122000"/>
              </a:lnSpc>
              <a:spcBef>
                <a:spcPts val="600"/>
              </a:spcBef>
              <a:spcAft>
                <a:spcPct val="0"/>
              </a:spcAft>
              <a:buClr>
                <a:srgbClr val="CC99FF"/>
              </a:buClr>
              <a:buSzPct val="65000"/>
              <a:buFont typeface="Wingdings" pitchFamily="-1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371600" indent="0" algn="ctr" defTabSz="449263" rtl="0" eaLnBrk="0" fontAlgn="base" hangingPunct="0">
              <a:lnSpc>
                <a:spcPct val="122000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pitchFamily="-1" charset="0"/>
              <a:buNone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828800" indent="0" algn="ctr" defTabSz="449263" rtl="0" eaLnBrk="0" fontAlgn="base" hangingPunct="0">
              <a:lnSpc>
                <a:spcPct val="122000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55000"/>
              <a:buFont typeface="Wingdings" pitchFamily="-1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286000" indent="0" algn="ctr" defTabSz="449263" rtl="0" fontAlgn="base">
              <a:lnSpc>
                <a:spcPct val="122000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55000"/>
              <a:buFont typeface="Wingdings" pitchFamily="16" charset="2"/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defTabSz="449263" rtl="0" fontAlgn="base">
              <a:lnSpc>
                <a:spcPct val="122000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55000"/>
              <a:buFont typeface="Wingdings" pitchFamily="16" charset="2"/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defTabSz="449263" rtl="0" fontAlgn="base">
              <a:lnSpc>
                <a:spcPct val="122000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55000"/>
              <a:buFont typeface="Wingdings" pitchFamily="16" charset="2"/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defTabSz="449263" rtl="0" fontAlgn="base">
              <a:lnSpc>
                <a:spcPct val="122000"/>
              </a:lnSpc>
              <a:spcBef>
                <a:spcPts val="500"/>
              </a:spcBef>
              <a:spcAft>
                <a:spcPct val="0"/>
              </a:spcAft>
              <a:buClr>
                <a:srgbClr val="FFFFFF"/>
              </a:buClr>
              <a:buSzPct val="55000"/>
              <a:buFont typeface="Wingdings" pitchFamily="16" charset="2"/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lnSpc>
                <a:spcPct val="110000"/>
              </a:lnSpc>
              <a:buClr>
                <a:schemeClr val="bg1"/>
              </a:buClr>
              <a:buFont typeface="Wingdings" charset="0"/>
              <a:buNone/>
            </a:pPr>
            <a:r>
              <a:rPr lang="en-US" sz="1700" b="1" dirty="0" smtClean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bg1"/>
              </a:buClr>
              <a:buFont typeface="Wingdings" charset="0"/>
              <a:buChar char="Ø"/>
            </a:pPr>
            <a:endParaRPr lang="en-US" sz="1700" b="1" dirty="0" smtClean="0">
              <a:solidFill>
                <a:schemeClr val="bg1"/>
              </a:solidFill>
              <a:latin typeface="Arial" charset="0"/>
            </a:endParaRPr>
          </a:p>
          <a:p>
            <a:pPr algn="l">
              <a:lnSpc>
                <a:spcPct val="110000"/>
              </a:lnSpc>
              <a:buClr>
                <a:schemeClr val="bg1"/>
              </a:buClr>
              <a:buFont typeface="Wingdings" charset="0"/>
              <a:buChar char="Ø"/>
            </a:pPr>
            <a:r>
              <a:rPr lang="en-US" sz="1700" b="1" dirty="0" smtClean="0">
                <a:solidFill>
                  <a:schemeClr val="bg1"/>
                </a:solidFill>
                <a:latin typeface="Arial" charset="0"/>
              </a:rPr>
              <a:t> ANTARES </a:t>
            </a:r>
            <a:r>
              <a:rPr lang="en-US" sz="1700" b="1" dirty="0">
                <a:solidFill>
                  <a:schemeClr val="bg1"/>
                </a:solidFill>
                <a:latin typeface="Arial" charset="0"/>
              </a:rPr>
              <a:t>is the largest NT in the Northern hemisphere. </a:t>
            </a:r>
          </a:p>
          <a:p>
            <a:pPr algn="l">
              <a:lnSpc>
                <a:spcPct val="110000"/>
              </a:lnSpc>
              <a:buClr>
                <a:schemeClr val="bg1"/>
              </a:buClr>
            </a:pPr>
            <a:r>
              <a:rPr lang="en-US" sz="1700" b="1" dirty="0">
                <a:solidFill>
                  <a:schemeClr val="bg1"/>
                </a:solidFill>
                <a:latin typeface="Arial" charset="0"/>
              </a:rPr>
              <a:t>  </a:t>
            </a:r>
            <a:r>
              <a:rPr lang="en-US" sz="1700" b="1" dirty="0" smtClean="0">
                <a:solidFill>
                  <a:schemeClr val="bg1"/>
                </a:solidFill>
                <a:latin typeface="Arial" charset="0"/>
              </a:rPr>
              <a:t> A </a:t>
            </a:r>
            <a:r>
              <a:rPr lang="en-US" sz="1700" b="1" dirty="0">
                <a:solidFill>
                  <a:schemeClr val="bg1"/>
                </a:solidFill>
                <a:latin typeface="Arial" charset="0"/>
              </a:rPr>
              <a:t>multi disciplinary observatory (associated sciences).</a:t>
            </a:r>
          </a:p>
          <a:p>
            <a:pPr algn="l">
              <a:lnSpc>
                <a:spcPct val="110000"/>
              </a:lnSpc>
              <a:buClr>
                <a:schemeClr val="bg1"/>
              </a:buClr>
            </a:pPr>
            <a:r>
              <a:rPr lang="en-US" sz="1700" b="1" dirty="0" smtClean="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bg1"/>
              </a:buClr>
            </a:pPr>
            <a:endParaRPr lang="en-US" sz="1700" b="1" dirty="0" smtClean="0">
              <a:solidFill>
                <a:srgbClr val="FFFFFF"/>
              </a:solidFill>
              <a:latin typeface="Arial" charset="0"/>
            </a:endParaRPr>
          </a:p>
          <a:p>
            <a:pPr algn="l">
              <a:lnSpc>
                <a:spcPct val="110000"/>
              </a:lnSpc>
              <a:buClr>
                <a:schemeClr val="bg1"/>
              </a:buClr>
              <a:buFont typeface="Wingdings" charset="0"/>
              <a:buChar char="Ø"/>
            </a:pPr>
            <a:r>
              <a:rPr lang="en-US" sz="1700" b="1" dirty="0" smtClean="0">
                <a:solidFill>
                  <a:schemeClr val="bg1"/>
                </a:solidFill>
                <a:latin typeface="Arial" charset="0"/>
              </a:rPr>
              <a:t> Competitive </a:t>
            </a:r>
            <a:r>
              <a:rPr lang="en-US" sz="1700" b="1" dirty="0">
                <a:solidFill>
                  <a:schemeClr val="bg1"/>
                </a:solidFill>
                <a:latin typeface="Arial" charset="0"/>
              </a:rPr>
              <a:t>physics results</a:t>
            </a:r>
            <a:r>
              <a:rPr lang="en-US" sz="1700" b="1" dirty="0" smtClean="0">
                <a:solidFill>
                  <a:schemeClr val="bg1"/>
                </a:solidFill>
                <a:latin typeface="Arial" charset="0"/>
              </a:rPr>
              <a:t>.</a:t>
            </a:r>
          </a:p>
          <a:p>
            <a:pPr algn="l">
              <a:lnSpc>
                <a:spcPct val="110000"/>
              </a:lnSpc>
              <a:buClr>
                <a:schemeClr val="bg1"/>
              </a:buClr>
              <a:buFont typeface="Wingdings" charset="0"/>
              <a:buChar char="Ø"/>
            </a:pPr>
            <a:r>
              <a:rPr lang="en-US" sz="1700" b="1" dirty="0" smtClean="0">
                <a:solidFill>
                  <a:schemeClr val="bg1"/>
                </a:solidFill>
                <a:latin typeface="Arial" charset="0"/>
              </a:rPr>
              <a:t> Constraints on neutrinos as seen by </a:t>
            </a:r>
            <a:r>
              <a:rPr lang="en-US" sz="1700" b="1" dirty="0" err="1" smtClean="0">
                <a:solidFill>
                  <a:schemeClr val="bg1"/>
                </a:solidFill>
                <a:latin typeface="Arial" charset="0"/>
              </a:rPr>
              <a:t>IceCube</a:t>
            </a:r>
            <a:r>
              <a:rPr lang="en-US" sz="1700" b="1" dirty="0" smtClean="0">
                <a:solidFill>
                  <a:schemeClr val="bg1"/>
                </a:solidFill>
                <a:latin typeface="Arial" charset="0"/>
              </a:rPr>
              <a:t>. </a:t>
            </a:r>
            <a:endParaRPr lang="en-US" sz="1700" b="1" dirty="0">
              <a:solidFill>
                <a:schemeClr val="bg1"/>
              </a:solidFill>
              <a:latin typeface="Arial" charset="0"/>
            </a:endParaRPr>
          </a:p>
          <a:p>
            <a:pPr algn="l">
              <a:lnSpc>
                <a:spcPct val="110000"/>
              </a:lnSpc>
              <a:buClr>
                <a:schemeClr val="bg1"/>
              </a:buClr>
              <a:buFont typeface="Wingdings" charset="0"/>
              <a:buChar char="Ø"/>
            </a:pPr>
            <a:r>
              <a:rPr lang="en-US" sz="17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700" b="1" dirty="0" smtClean="0">
                <a:solidFill>
                  <a:schemeClr val="bg1"/>
                </a:solidFill>
                <a:latin typeface="Arial" charset="0"/>
              </a:rPr>
              <a:t>Includes cascade</a:t>
            </a:r>
            <a:r>
              <a:rPr lang="en-US" sz="1700" b="1" dirty="0">
                <a:solidFill>
                  <a:schemeClr val="bg1"/>
                </a:solidFill>
                <a:latin typeface="Arial" charset="0"/>
              </a:rPr>
              <a:t>-like </a:t>
            </a:r>
            <a:r>
              <a:rPr lang="en-US" sz="1700" b="1" dirty="0" smtClean="0">
                <a:solidFill>
                  <a:schemeClr val="bg1"/>
                </a:solidFill>
                <a:latin typeface="Arial" charset="0"/>
              </a:rPr>
              <a:t>events various analyses</a:t>
            </a:r>
          </a:p>
          <a:p>
            <a:pPr lvl="1" algn="l">
              <a:lnSpc>
                <a:spcPct val="110000"/>
              </a:lnSpc>
              <a:buClr>
                <a:schemeClr val="bg1"/>
              </a:buClr>
              <a:buFont typeface="Wingdings" charset="0"/>
              <a:buChar char="Ø"/>
            </a:pPr>
            <a:r>
              <a:rPr lang="en-US" sz="13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300" b="1" dirty="0" smtClean="0">
                <a:solidFill>
                  <a:schemeClr val="bg1"/>
                </a:solidFill>
                <a:latin typeface="Arial" charset="0"/>
              </a:rPr>
              <a:t>Good pointing power</a:t>
            </a:r>
          </a:p>
          <a:p>
            <a:pPr lvl="1" algn="l">
              <a:lnSpc>
                <a:spcPct val="110000"/>
              </a:lnSpc>
              <a:buClr>
                <a:schemeClr val="bg1"/>
              </a:buClr>
              <a:buFont typeface="Wingdings" charset="0"/>
              <a:buChar char="Ø"/>
            </a:pPr>
            <a:endParaRPr lang="en-US" sz="1300" b="1" dirty="0">
              <a:solidFill>
                <a:schemeClr val="bg1"/>
              </a:solidFill>
              <a:latin typeface="Arial" charset="0"/>
            </a:endParaRPr>
          </a:p>
          <a:p>
            <a:pPr algn="l">
              <a:lnSpc>
                <a:spcPct val="110000"/>
              </a:lnSpc>
              <a:buClr>
                <a:schemeClr val="bg1"/>
              </a:buClr>
              <a:buFont typeface="Wingdings" charset="0"/>
              <a:buChar char="Ø"/>
            </a:pPr>
            <a:r>
              <a:rPr lang="en-US" sz="1700" b="1" dirty="0">
                <a:solidFill>
                  <a:schemeClr val="bg1"/>
                </a:solidFill>
                <a:latin typeface="Arial" charset="0"/>
              </a:rPr>
              <a:t> Extensive multi-messenger program. </a:t>
            </a:r>
          </a:p>
          <a:p>
            <a:pPr algn="l">
              <a:lnSpc>
                <a:spcPct val="110000"/>
              </a:lnSpc>
              <a:buClr>
                <a:schemeClr val="bg1"/>
              </a:buClr>
            </a:pPr>
            <a:endParaRPr lang="en-US" sz="1700" b="1" dirty="0">
              <a:solidFill>
                <a:srgbClr val="FFFFFF"/>
              </a:solidFill>
              <a:latin typeface="Arial" charset="0"/>
            </a:endParaRPr>
          </a:p>
          <a:p>
            <a:pPr algn="l">
              <a:lnSpc>
                <a:spcPct val="110000"/>
              </a:lnSpc>
              <a:buClr>
                <a:schemeClr val="bg1"/>
              </a:buClr>
            </a:pPr>
            <a:endParaRPr lang="en-US" sz="1700" b="1" dirty="0">
              <a:solidFill>
                <a:srgbClr val="FFFFFF"/>
              </a:solidFill>
              <a:latin typeface="Arial" charset="0"/>
            </a:endParaRPr>
          </a:p>
          <a:p>
            <a:pPr algn="l">
              <a:lnSpc>
                <a:spcPct val="110000"/>
              </a:lnSpc>
              <a:buClr>
                <a:schemeClr val="bg1"/>
              </a:buClr>
              <a:buFont typeface="Wingdings" charset="0"/>
              <a:buChar char="Ø"/>
            </a:pPr>
            <a:r>
              <a:rPr lang="en-US" sz="1700" b="1" dirty="0" smtClean="0">
                <a:solidFill>
                  <a:schemeClr val="bg1"/>
                </a:solidFill>
                <a:latin typeface="Arial" charset="0"/>
              </a:rPr>
              <a:t> Although technologically challenging ANTARES </a:t>
            </a:r>
          </a:p>
          <a:p>
            <a:pPr algn="l">
              <a:lnSpc>
                <a:spcPct val="110000"/>
              </a:lnSpc>
              <a:buClr>
                <a:schemeClr val="bg1"/>
              </a:buClr>
            </a:pPr>
            <a:r>
              <a:rPr lang="en-US" sz="17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1700" b="1" dirty="0" smtClean="0">
                <a:solidFill>
                  <a:schemeClr val="bg1"/>
                </a:solidFill>
                <a:latin typeface="Arial" charset="0"/>
              </a:rPr>
              <a:t>  is working according to specifications.</a:t>
            </a:r>
          </a:p>
          <a:p>
            <a:pPr algn="l">
              <a:lnSpc>
                <a:spcPct val="110000"/>
              </a:lnSpc>
              <a:buClr>
                <a:schemeClr val="bg1"/>
              </a:buClr>
            </a:pPr>
            <a:r>
              <a:rPr lang="en-US" sz="1700" b="1" dirty="0" smtClean="0">
                <a:solidFill>
                  <a:schemeClr val="bg1"/>
                </a:solidFill>
                <a:latin typeface="Arial" charset="0"/>
              </a:rPr>
              <a:t>   Proves the </a:t>
            </a:r>
            <a:r>
              <a:rPr lang="en-US" sz="1700" b="1" dirty="0">
                <a:solidFill>
                  <a:schemeClr val="bg1"/>
                </a:solidFill>
                <a:latin typeface="Arial" charset="0"/>
              </a:rPr>
              <a:t>feasibility of a deep sea Neutrino </a:t>
            </a:r>
            <a:r>
              <a:rPr lang="en-US" sz="1700" b="1" dirty="0" smtClean="0">
                <a:solidFill>
                  <a:schemeClr val="bg1"/>
                </a:solidFill>
                <a:latin typeface="Arial" charset="0"/>
              </a:rPr>
              <a:t>Telescope.</a:t>
            </a:r>
          </a:p>
          <a:p>
            <a:pPr algn="l">
              <a:lnSpc>
                <a:spcPct val="110000"/>
              </a:lnSpc>
              <a:buClr>
                <a:schemeClr val="bg1"/>
              </a:buClr>
            </a:pPr>
            <a:r>
              <a:rPr lang="en-US" sz="1700" b="1" dirty="0" smtClean="0">
                <a:solidFill>
                  <a:schemeClr val="bg1"/>
                </a:solidFill>
                <a:latin typeface="Arial" charset="0"/>
                <a:sym typeface="Wingdings"/>
              </a:rPr>
              <a:t>    KM3NeT</a:t>
            </a:r>
            <a:endParaRPr lang="en-US" sz="17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36096" y="6453336"/>
            <a:ext cx="3031749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Clr>
                <a:schemeClr val="bg1"/>
              </a:buClr>
            </a:pP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charset="0"/>
              </a:rPr>
              <a:t>Thanks for your 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charset="0"/>
              </a:rPr>
              <a:t>attention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561014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2"/>
          <p:cNvSpPr txBox="1">
            <a:spLocks/>
          </p:cNvSpPr>
          <p:nvPr/>
        </p:nvSpPr>
        <p:spPr bwMode="auto">
          <a:xfrm>
            <a:off x="-785814" y="-71438"/>
            <a:ext cx="9822309" cy="719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1079500" indent="-215900">
              <a:lnSpc>
                <a:spcPct val="122000"/>
              </a:lnSpc>
              <a:buClr>
                <a:srgbClr val="000000"/>
              </a:buClr>
              <a:buSzPct val="45000"/>
              <a:buFont typeface="StarSymbol"/>
              <a:buNone/>
              <a:defRPr/>
            </a:pPr>
            <a:r>
              <a:rPr lang="en-US" sz="3600">
                <a:solidFill>
                  <a:schemeClr val="bg1"/>
                </a:solidFill>
                <a:latin typeface="Arial" charset="0"/>
              </a:rPr>
              <a:t>Absolute Pointing</a:t>
            </a:r>
            <a:endParaRPr lang="en-US" sz="3600" ker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Segnaposto numero diapositiva 54"/>
          <p:cNvSpPr txBox="1">
            <a:spLocks noGrp="1"/>
          </p:cNvSpPr>
          <p:nvPr/>
        </p:nvSpPr>
        <p:spPr bwMode="auto">
          <a:xfrm>
            <a:off x="8475260" y="6572822"/>
            <a:ext cx="6823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0384B9F-80DD-48E5-A412-E0F094834FD1}" type="slidenum">
              <a:rPr lang="en-US" sz="1400" smtClean="0">
                <a:solidFill>
                  <a:srgbClr val="FFFFFF"/>
                </a:solidFill>
                <a:cs typeface="Arial" pitchFamily="34" charset="0"/>
              </a:rPr>
              <a:pPr algn="r"/>
              <a:t>22</a:t>
            </a:fld>
            <a:endParaRPr lang="en-US" sz="14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" name="AutoShape 1"/>
          <p:cNvSpPr>
            <a:spLocks noChangeArrowheads="1"/>
          </p:cNvSpPr>
          <p:nvPr/>
        </p:nvSpPr>
        <p:spPr bwMode="auto">
          <a:xfrm flipH="1" flipV="1">
            <a:off x="4588197" y="1124744"/>
            <a:ext cx="3870325" cy="2213577"/>
          </a:xfrm>
          <a:prstGeom prst="flowChartDocument">
            <a:avLst/>
          </a:prstGeom>
          <a:gradFill rotWithShape="0">
            <a:gsLst>
              <a:gs pos="0">
                <a:srgbClr val="333399"/>
              </a:gs>
              <a:gs pos="100000">
                <a:srgbClr val="CCECFF"/>
              </a:gs>
            </a:gsLst>
            <a:lin ang="5400000" scaled="1"/>
          </a:gra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5045" t="29025" r="12960" b="13767"/>
          <a:stretch/>
        </p:blipFill>
        <p:spPr bwMode="auto">
          <a:xfrm>
            <a:off x="5148064" y="980728"/>
            <a:ext cx="1282701" cy="812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5372422" y="1065325"/>
            <a:ext cx="1749425" cy="2190651"/>
          </a:xfrm>
          <a:prstGeom prst="line">
            <a:avLst/>
          </a:prstGeom>
          <a:noFill/>
          <a:ln w="9360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6149059" y="2132856"/>
            <a:ext cx="1173726" cy="1224503"/>
            <a:chOff x="2893" y="2681"/>
            <a:chExt cx="979" cy="1785"/>
          </a:xfrm>
        </p:grpSpPr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3332" y="3118"/>
              <a:ext cx="538" cy="212"/>
            </a:xfrm>
            <a:prstGeom prst="ellipse">
              <a:avLst/>
            </a:prstGeom>
            <a:noFill/>
            <a:ln w="9360">
              <a:solidFill>
                <a:srgbClr val="7F7F7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3332" y="3965"/>
              <a:ext cx="538" cy="212"/>
            </a:xfrm>
            <a:prstGeom prst="ellipse">
              <a:avLst/>
            </a:prstGeom>
            <a:noFill/>
            <a:ln w="9360">
              <a:solidFill>
                <a:srgbClr val="7F7F7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3871" y="3214"/>
              <a:ext cx="1" cy="866"/>
            </a:xfrm>
            <a:prstGeom prst="line">
              <a:avLst/>
            </a:prstGeom>
            <a:noFill/>
            <a:ln w="9360">
              <a:solidFill>
                <a:srgbClr val="7F7F7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3332" y="3214"/>
              <a:ext cx="1" cy="866"/>
            </a:xfrm>
            <a:prstGeom prst="line">
              <a:avLst/>
            </a:prstGeom>
            <a:noFill/>
            <a:ln w="9360">
              <a:solidFill>
                <a:srgbClr val="7F7F7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2"/>
            <p:cNvGrpSpPr>
              <a:grpSpLocks/>
            </p:cNvGrpSpPr>
            <p:nvPr/>
          </p:nvGrpSpPr>
          <p:grpSpPr bwMode="auto">
            <a:xfrm>
              <a:off x="3350" y="3195"/>
              <a:ext cx="82" cy="1271"/>
              <a:chOff x="3350" y="3195"/>
              <a:chExt cx="82" cy="1271"/>
            </a:xfrm>
          </p:grpSpPr>
          <p:sp>
            <p:nvSpPr>
              <p:cNvPr id="159" name="Line 13"/>
              <p:cNvSpPr>
                <a:spLocks noChangeShapeType="1"/>
              </p:cNvSpPr>
              <p:nvPr/>
            </p:nvSpPr>
            <p:spPr bwMode="auto">
              <a:xfrm>
                <a:off x="3391" y="3195"/>
                <a:ext cx="1" cy="1271"/>
              </a:xfrm>
              <a:prstGeom prst="line">
                <a:avLst/>
              </a:prstGeom>
              <a:noFill/>
              <a:ln w="936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0" name="Group 14"/>
              <p:cNvGrpSpPr>
                <a:grpSpLocks/>
              </p:cNvGrpSpPr>
              <p:nvPr/>
            </p:nvGrpSpPr>
            <p:grpSpPr bwMode="auto">
              <a:xfrm>
                <a:off x="3350" y="3214"/>
                <a:ext cx="82" cy="49"/>
                <a:chOff x="3350" y="3214"/>
                <a:chExt cx="82" cy="49"/>
              </a:xfrm>
            </p:grpSpPr>
            <p:sp>
              <p:nvSpPr>
                <p:cNvPr id="189" name="Oval 15"/>
                <p:cNvSpPr>
                  <a:spLocks noChangeArrowheads="1"/>
                </p:cNvSpPr>
                <p:nvPr/>
              </p:nvSpPr>
              <p:spPr bwMode="auto">
                <a:xfrm>
                  <a:off x="3350" y="3214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0" name="Oval 16"/>
                <p:cNvSpPr>
                  <a:spLocks noChangeArrowheads="1"/>
                </p:cNvSpPr>
                <p:nvPr/>
              </p:nvSpPr>
              <p:spPr bwMode="auto">
                <a:xfrm>
                  <a:off x="3375" y="3233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1" name="Oval 17"/>
                <p:cNvSpPr>
                  <a:spLocks noChangeArrowheads="1"/>
                </p:cNvSpPr>
                <p:nvPr/>
              </p:nvSpPr>
              <p:spPr bwMode="auto">
                <a:xfrm>
                  <a:off x="3404" y="3214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1" name="Group 18"/>
              <p:cNvGrpSpPr>
                <a:grpSpLocks/>
              </p:cNvGrpSpPr>
              <p:nvPr/>
            </p:nvGrpSpPr>
            <p:grpSpPr bwMode="auto">
              <a:xfrm>
                <a:off x="3350" y="3453"/>
                <a:ext cx="82" cy="49"/>
                <a:chOff x="3350" y="3453"/>
                <a:chExt cx="82" cy="49"/>
              </a:xfrm>
            </p:grpSpPr>
            <p:sp>
              <p:nvSpPr>
                <p:cNvPr id="186" name="Oval 19"/>
                <p:cNvSpPr>
                  <a:spLocks noChangeArrowheads="1"/>
                </p:cNvSpPr>
                <p:nvPr/>
              </p:nvSpPr>
              <p:spPr bwMode="auto">
                <a:xfrm>
                  <a:off x="3350" y="3453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" name="Oval 20"/>
                <p:cNvSpPr>
                  <a:spLocks noChangeArrowheads="1"/>
                </p:cNvSpPr>
                <p:nvPr/>
              </p:nvSpPr>
              <p:spPr bwMode="auto">
                <a:xfrm>
                  <a:off x="3375" y="3472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8" name="Oval 21"/>
                <p:cNvSpPr>
                  <a:spLocks noChangeArrowheads="1"/>
                </p:cNvSpPr>
                <p:nvPr/>
              </p:nvSpPr>
              <p:spPr bwMode="auto">
                <a:xfrm>
                  <a:off x="3404" y="3453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2" name="Group 22"/>
              <p:cNvGrpSpPr>
                <a:grpSpLocks/>
              </p:cNvGrpSpPr>
              <p:nvPr/>
            </p:nvGrpSpPr>
            <p:grpSpPr bwMode="auto">
              <a:xfrm>
                <a:off x="3350" y="3561"/>
                <a:ext cx="82" cy="48"/>
                <a:chOff x="3350" y="3561"/>
                <a:chExt cx="82" cy="48"/>
              </a:xfrm>
            </p:grpSpPr>
            <p:sp>
              <p:nvSpPr>
                <p:cNvPr id="183" name="Oval 23"/>
                <p:cNvSpPr>
                  <a:spLocks noChangeArrowheads="1"/>
                </p:cNvSpPr>
                <p:nvPr/>
              </p:nvSpPr>
              <p:spPr bwMode="auto">
                <a:xfrm>
                  <a:off x="3350" y="3561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" name="Oval 24"/>
                <p:cNvSpPr>
                  <a:spLocks noChangeArrowheads="1"/>
                </p:cNvSpPr>
                <p:nvPr/>
              </p:nvSpPr>
              <p:spPr bwMode="auto">
                <a:xfrm>
                  <a:off x="3375" y="3579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" name="Oval 25"/>
                <p:cNvSpPr>
                  <a:spLocks noChangeArrowheads="1"/>
                </p:cNvSpPr>
                <p:nvPr/>
              </p:nvSpPr>
              <p:spPr bwMode="auto">
                <a:xfrm>
                  <a:off x="3404" y="3561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3" name="Group 26"/>
              <p:cNvGrpSpPr>
                <a:grpSpLocks/>
              </p:cNvGrpSpPr>
              <p:nvPr/>
            </p:nvGrpSpPr>
            <p:grpSpPr bwMode="auto">
              <a:xfrm>
                <a:off x="3350" y="3685"/>
                <a:ext cx="82" cy="49"/>
                <a:chOff x="3350" y="3685"/>
                <a:chExt cx="82" cy="49"/>
              </a:xfrm>
            </p:grpSpPr>
            <p:sp>
              <p:nvSpPr>
                <p:cNvPr id="180" name="Oval 27"/>
                <p:cNvSpPr>
                  <a:spLocks noChangeArrowheads="1"/>
                </p:cNvSpPr>
                <p:nvPr/>
              </p:nvSpPr>
              <p:spPr bwMode="auto">
                <a:xfrm>
                  <a:off x="3350" y="3685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1" name="Oval 28"/>
                <p:cNvSpPr>
                  <a:spLocks noChangeArrowheads="1"/>
                </p:cNvSpPr>
                <p:nvPr/>
              </p:nvSpPr>
              <p:spPr bwMode="auto">
                <a:xfrm>
                  <a:off x="3375" y="3704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" name="Oval 29"/>
                <p:cNvSpPr>
                  <a:spLocks noChangeArrowheads="1"/>
                </p:cNvSpPr>
                <p:nvPr/>
              </p:nvSpPr>
              <p:spPr bwMode="auto">
                <a:xfrm>
                  <a:off x="3404" y="3685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4" name="Group 30"/>
              <p:cNvGrpSpPr>
                <a:grpSpLocks/>
              </p:cNvGrpSpPr>
              <p:nvPr/>
            </p:nvGrpSpPr>
            <p:grpSpPr bwMode="auto">
              <a:xfrm>
                <a:off x="3350" y="3811"/>
                <a:ext cx="82" cy="49"/>
                <a:chOff x="3350" y="3811"/>
                <a:chExt cx="82" cy="49"/>
              </a:xfrm>
            </p:grpSpPr>
            <p:sp>
              <p:nvSpPr>
                <p:cNvPr id="177" name="Oval 31"/>
                <p:cNvSpPr>
                  <a:spLocks noChangeArrowheads="1"/>
                </p:cNvSpPr>
                <p:nvPr/>
              </p:nvSpPr>
              <p:spPr bwMode="auto">
                <a:xfrm>
                  <a:off x="3350" y="3811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8" name="Oval 32"/>
                <p:cNvSpPr>
                  <a:spLocks noChangeArrowheads="1"/>
                </p:cNvSpPr>
                <p:nvPr/>
              </p:nvSpPr>
              <p:spPr bwMode="auto">
                <a:xfrm>
                  <a:off x="3375" y="3830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9" name="Oval 33"/>
                <p:cNvSpPr>
                  <a:spLocks noChangeArrowheads="1"/>
                </p:cNvSpPr>
                <p:nvPr/>
              </p:nvSpPr>
              <p:spPr bwMode="auto">
                <a:xfrm>
                  <a:off x="3404" y="3811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" name="Group 34"/>
              <p:cNvGrpSpPr>
                <a:grpSpLocks/>
              </p:cNvGrpSpPr>
              <p:nvPr/>
            </p:nvGrpSpPr>
            <p:grpSpPr bwMode="auto">
              <a:xfrm>
                <a:off x="3350" y="3927"/>
                <a:ext cx="82" cy="48"/>
                <a:chOff x="3350" y="3927"/>
                <a:chExt cx="82" cy="48"/>
              </a:xfrm>
            </p:grpSpPr>
            <p:sp>
              <p:nvSpPr>
                <p:cNvPr id="174" name="Oval 35"/>
                <p:cNvSpPr>
                  <a:spLocks noChangeArrowheads="1"/>
                </p:cNvSpPr>
                <p:nvPr/>
              </p:nvSpPr>
              <p:spPr bwMode="auto">
                <a:xfrm>
                  <a:off x="3350" y="3927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5" name="Oval 36"/>
                <p:cNvSpPr>
                  <a:spLocks noChangeArrowheads="1"/>
                </p:cNvSpPr>
                <p:nvPr/>
              </p:nvSpPr>
              <p:spPr bwMode="auto">
                <a:xfrm>
                  <a:off x="3375" y="3945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6" name="Oval 37"/>
                <p:cNvSpPr>
                  <a:spLocks noChangeArrowheads="1"/>
                </p:cNvSpPr>
                <p:nvPr/>
              </p:nvSpPr>
              <p:spPr bwMode="auto">
                <a:xfrm>
                  <a:off x="3404" y="3927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" name="Group 38"/>
              <p:cNvGrpSpPr>
                <a:grpSpLocks/>
              </p:cNvGrpSpPr>
              <p:nvPr/>
            </p:nvGrpSpPr>
            <p:grpSpPr bwMode="auto">
              <a:xfrm>
                <a:off x="3350" y="4042"/>
                <a:ext cx="82" cy="49"/>
                <a:chOff x="3350" y="4042"/>
                <a:chExt cx="82" cy="49"/>
              </a:xfrm>
            </p:grpSpPr>
            <p:sp>
              <p:nvSpPr>
                <p:cNvPr id="171" name="Oval 39"/>
                <p:cNvSpPr>
                  <a:spLocks noChangeArrowheads="1"/>
                </p:cNvSpPr>
                <p:nvPr/>
              </p:nvSpPr>
              <p:spPr bwMode="auto">
                <a:xfrm>
                  <a:off x="3350" y="4042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2" name="Oval 40"/>
                <p:cNvSpPr>
                  <a:spLocks noChangeArrowheads="1"/>
                </p:cNvSpPr>
                <p:nvPr/>
              </p:nvSpPr>
              <p:spPr bwMode="auto">
                <a:xfrm>
                  <a:off x="3375" y="4061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3" name="Oval 41"/>
                <p:cNvSpPr>
                  <a:spLocks noChangeArrowheads="1"/>
                </p:cNvSpPr>
                <p:nvPr/>
              </p:nvSpPr>
              <p:spPr bwMode="auto">
                <a:xfrm>
                  <a:off x="3404" y="4042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7" name="Group 42"/>
              <p:cNvGrpSpPr>
                <a:grpSpLocks/>
              </p:cNvGrpSpPr>
              <p:nvPr/>
            </p:nvGrpSpPr>
            <p:grpSpPr bwMode="auto">
              <a:xfrm>
                <a:off x="3350" y="3329"/>
                <a:ext cx="82" cy="49"/>
                <a:chOff x="3350" y="3329"/>
                <a:chExt cx="82" cy="49"/>
              </a:xfrm>
            </p:grpSpPr>
            <p:sp>
              <p:nvSpPr>
                <p:cNvPr id="168" name="Oval 43"/>
                <p:cNvSpPr>
                  <a:spLocks noChangeArrowheads="1"/>
                </p:cNvSpPr>
                <p:nvPr/>
              </p:nvSpPr>
              <p:spPr bwMode="auto">
                <a:xfrm>
                  <a:off x="3350" y="3329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9" name="Oval 44"/>
                <p:cNvSpPr>
                  <a:spLocks noChangeArrowheads="1"/>
                </p:cNvSpPr>
                <p:nvPr/>
              </p:nvSpPr>
              <p:spPr bwMode="auto">
                <a:xfrm>
                  <a:off x="3375" y="3348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0" name="Oval 45"/>
                <p:cNvSpPr>
                  <a:spLocks noChangeArrowheads="1"/>
                </p:cNvSpPr>
                <p:nvPr/>
              </p:nvSpPr>
              <p:spPr bwMode="auto">
                <a:xfrm>
                  <a:off x="3404" y="3329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7" name="Group 46"/>
            <p:cNvGrpSpPr>
              <a:grpSpLocks/>
            </p:cNvGrpSpPr>
            <p:nvPr/>
          </p:nvGrpSpPr>
          <p:grpSpPr bwMode="auto">
            <a:xfrm>
              <a:off x="3458" y="3118"/>
              <a:ext cx="82" cy="1271"/>
              <a:chOff x="3458" y="3118"/>
              <a:chExt cx="82" cy="1271"/>
            </a:xfrm>
          </p:grpSpPr>
          <p:sp>
            <p:nvSpPr>
              <p:cNvPr id="126" name="Line 47"/>
              <p:cNvSpPr>
                <a:spLocks noChangeShapeType="1"/>
              </p:cNvSpPr>
              <p:nvPr/>
            </p:nvSpPr>
            <p:spPr bwMode="auto">
              <a:xfrm>
                <a:off x="3498" y="3118"/>
                <a:ext cx="1" cy="1271"/>
              </a:xfrm>
              <a:prstGeom prst="line">
                <a:avLst/>
              </a:prstGeom>
              <a:noFill/>
              <a:ln w="936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7" name="Group 48"/>
              <p:cNvGrpSpPr>
                <a:grpSpLocks/>
              </p:cNvGrpSpPr>
              <p:nvPr/>
            </p:nvGrpSpPr>
            <p:grpSpPr bwMode="auto">
              <a:xfrm>
                <a:off x="3458" y="3136"/>
                <a:ext cx="82" cy="49"/>
                <a:chOff x="3458" y="3136"/>
                <a:chExt cx="82" cy="49"/>
              </a:xfrm>
            </p:grpSpPr>
            <p:sp>
              <p:nvSpPr>
                <p:cNvPr id="156" name="Oval 49"/>
                <p:cNvSpPr>
                  <a:spLocks noChangeArrowheads="1"/>
                </p:cNvSpPr>
                <p:nvPr/>
              </p:nvSpPr>
              <p:spPr bwMode="auto">
                <a:xfrm>
                  <a:off x="3458" y="3136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7" name="Oval 50"/>
                <p:cNvSpPr>
                  <a:spLocks noChangeArrowheads="1"/>
                </p:cNvSpPr>
                <p:nvPr/>
              </p:nvSpPr>
              <p:spPr bwMode="auto">
                <a:xfrm>
                  <a:off x="3483" y="3155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" name="Oval 51"/>
                <p:cNvSpPr>
                  <a:spLocks noChangeArrowheads="1"/>
                </p:cNvSpPr>
                <p:nvPr/>
              </p:nvSpPr>
              <p:spPr bwMode="auto">
                <a:xfrm>
                  <a:off x="3512" y="3136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8" name="Group 52"/>
              <p:cNvGrpSpPr>
                <a:grpSpLocks/>
              </p:cNvGrpSpPr>
              <p:nvPr/>
            </p:nvGrpSpPr>
            <p:grpSpPr bwMode="auto">
              <a:xfrm>
                <a:off x="3458" y="3376"/>
                <a:ext cx="82" cy="49"/>
                <a:chOff x="3458" y="3376"/>
                <a:chExt cx="82" cy="49"/>
              </a:xfrm>
            </p:grpSpPr>
            <p:sp>
              <p:nvSpPr>
                <p:cNvPr id="153" name="Oval 53"/>
                <p:cNvSpPr>
                  <a:spLocks noChangeArrowheads="1"/>
                </p:cNvSpPr>
                <p:nvPr/>
              </p:nvSpPr>
              <p:spPr bwMode="auto">
                <a:xfrm>
                  <a:off x="3458" y="3376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" name="Oval 54"/>
                <p:cNvSpPr>
                  <a:spLocks noChangeArrowheads="1"/>
                </p:cNvSpPr>
                <p:nvPr/>
              </p:nvSpPr>
              <p:spPr bwMode="auto">
                <a:xfrm>
                  <a:off x="3483" y="3395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" name="Oval 55"/>
                <p:cNvSpPr>
                  <a:spLocks noChangeArrowheads="1"/>
                </p:cNvSpPr>
                <p:nvPr/>
              </p:nvSpPr>
              <p:spPr bwMode="auto">
                <a:xfrm>
                  <a:off x="3512" y="3376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9" name="Group 56"/>
              <p:cNvGrpSpPr>
                <a:grpSpLocks/>
              </p:cNvGrpSpPr>
              <p:nvPr/>
            </p:nvGrpSpPr>
            <p:grpSpPr bwMode="auto">
              <a:xfrm>
                <a:off x="3458" y="3483"/>
                <a:ext cx="82" cy="49"/>
                <a:chOff x="3458" y="3483"/>
                <a:chExt cx="82" cy="49"/>
              </a:xfrm>
            </p:grpSpPr>
            <p:sp>
              <p:nvSpPr>
                <p:cNvPr id="150" name="Oval 57"/>
                <p:cNvSpPr>
                  <a:spLocks noChangeArrowheads="1"/>
                </p:cNvSpPr>
                <p:nvPr/>
              </p:nvSpPr>
              <p:spPr bwMode="auto">
                <a:xfrm>
                  <a:off x="3458" y="3483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1" name="Oval 58"/>
                <p:cNvSpPr>
                  <a:spLocks noChangeArrowheads="1"/>
                </p:cNvSpPr>
                <p:nvPr/>
              </p:nvSpPr>
              <p:spPr bwMode="auto">
                <a:xfrm>
                  <a:off x="3483" y="3502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2" name="Oval 59"/>
                <p:cNvSpPr>
                  <a:spLocks noChangeArrowheads="1"/>
                </p:cNvSpPr>
                <p:nvPr/>
              </p:nvSpPr>
              <p:spPr bwMode="auto">
                <a:xfrm>
                  <a:off x="3512" y="3483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0" name="Group 60"/>
              <p:cNvGrpSpPr>
                <a:grpSpLocks/>
              </p:cNvGrpSpPr>
              <p:nvPr/>
            </p:nvGrpSpPr>
            <p:grpSpPr bwMode="auto">
              <a:xfrm>
                <a:off x="3458" y="3607"/>
                <a:ext cx="82" cy="49"/>
                <a:chOff x="3458" y="3607"/>
                <a:chExt cx="82" cy="49"/>
              </a:xfrm>
            </p:grpSpPr>
            <p:sp>
              <p:nvSpPr>
                <p:cNvPr id="147" name="Oval 61"/>
                <p:cNvSpPr>
                  <a:spLocks noChangeArrowheads="1"/>
                </p:cNvSpPr>
                <p:nvPr/>
              </p:nvSpPr>
              <p:spPr bwMode="auto">
                <a:xfrm>
                  <a:off x="3458" y="3607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8" name="Oval 62"/>
                <p:cNvSpPr>
                  <a:spLocks noChangeArrowheads="1"/>
                </p:cNvSpPr>
                <p:nvPr/>
              </p:nvSpPr>
              <p:spPr bwMode="auto">
                <a:xfrm>
                  <a:off x="3483" y="3626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9" name="Oval 63"/>
                <p:cNvSpPr>
                  <a:spLocks noChangeArrowheads="1"/>
                </p:cNvSpPr>
                <p:nvPr/>
              </p:nvSpPr>
              <p:spPr bwMode="auto">
                <a:xfrm>
                  <a:off x="3512" y="3607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1" name="Group 64"/>
              <p:cNvGrpSpPr>
                <a:grpSpLocks/>
              </p:cNvGrpSpPr>
              <p:nvPr/>
            </p:nvGrpSpPr>
            <p:grpSpPr bwMode="auto">
              <a:xfrm>
                <a:off x="3458" y="3734"/>
                <a:ext cx="82" cy="48"/>
                <a:chOff x="3458" y="3734"/>
                <a:chExt cx="82" cy="48"/>
              </a:xfrm>
            </p:grpSpPr>
            <p:sp>
              <p:nvSpPr>
                <p:cNvPr id="144" name="Oval 65"/>
                <p:cNvSpPr>
                  <a:spLocks noChangeArrowheads="1"/>
                </p:cNvSpPr>
                <p:nvPr/>
              </p:nvSpPr>
              <p:spPr bwMode="auto">
                <a:xfrm>
                  <a:off x="3458" y="3734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" name="Oval 66"/>
                <p:cNvSpPr>
                  <a:spLocks noChangeArrowheads="1"/>
                </p:cNvSpPr>
                <p:nvPr/>
              </p:nvSpPr>
              <p:spPr bwMode="auto">
                <a:xfrm>
                  <a:off x="3483" y="3752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6" name="Oval 67"/>
                <p:cNvSpPr>
                  <a:spLocks noChangeArrowheads="1"/>
                </p:cNvSpPr>
                <p:nvPr/>
              </p:nvSpPr>
              <p:spPr bwMode="auto">
                <a:xfrm>
                  <a:off x="3512" y="3734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2" name="Group 68"/>
              <p:cNvGrpSpPr>
                <a:grpSpLocks/>
              </p:cNvGrpSpPr>
              <p:nvPr/>
            </p:nvGrpSpPr>
            <p:grpSpPr bwMode="auto">
              <a:xfrm>
                <a:off x="3458" y="3849"/>
                <a:ext cx="82" cy="49"/>
                <a:chOff x="3458" y="3849"/>
                <a:chExt cx="82" cy="49"/>
              </a:xfrm>
            </p:grpSpPr>
            <p:sp>
              <p:nvSpPr>
                <p:cNvPr id="141" name="Oval 69"/>
                <p:cNvSpPr>
                  <a:spLocks noChangeArrowheads="1"/>
                </p:cNvSpPr>
                <p:nvPr/>
              </p:nvSpPr>
              <p:spPr bwMode="auto">
                <a:xfrm>
                  <a:off x="3458" y="3849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" name="Oval 70"/>
                <p:cNvSpPr>
                  <a:spLocks noChangeArrowheads="1"/>
                </p:cNvSpPr>
                <p:nvPr/>
              </p:nvSpPr>
              <p:spPr bwMode="auto">
                <a:xfrm>
                  <a:off x="3483" y="3868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" name="Oval 71"/>
                <p:cNvSpPr>
                  <a:spLocks noChangeArrowheads="1"/>
                </p:cNvSpPr>
                <p:nvPr/>
              </p:nvSpPr>
              <p:spPr bwMode="auto">
                <a:xfrm>
                  <a:off x="3512" y="3849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3" name="Group 72"/>
              <p:cNvGrpSpPr>
                <a:grpSpLocks/>
              </p:cNvGrpSpPr>
              <p:nvPr/>
            </p:nvGrpSpPr>
            <p:grpSpPr bwMode="auto">
              <a:xfrm>
                <a:off x="3458" y="3964"/>
                <a:ext cx="82" cy="49"/>
                <a:chOff x="3458" y="3964"/>
                <a:chExt cx="82" cy="49"/>
              </a:xfrm>
            </p:grpSpPr>
            <p:sp>
              <p:nvSpPr>
                <p:cNvPr id="138" name="Oval 73"/>
                <p:cNvSpPr>
                  <a:spLocks noChangeArrowheads="1"/>
                </p:cNvSpPr>
                <p:nvPr/>
              </p:nvSpPr>
              <p:spPr bwMode="auto">
                <a:xfrm>
                  <a:off x="3458" y="3964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9" name="Oval 74"/>
                <p:cNvSpPr>
                  <a:spLocks noChangeArrowheads="1"/>
                </p:cNvSpPr>
                <p:nvPr/>
              </p:nvSpPr>
              <p:spPr bwMode="auto">
                <a:xfrm>
                  <a:off x="3483" y="3983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0" name="Oval 75"/>
                <p:cNvSpPr>
                  <a:spLocks noChangeArrowheads="1"/>
                </p:cNvSpPr>
                <p:nvPr/>
              </p:nvSpPr>
              <p:spPr bwMode="auto">
                <a:xfrm>
                  <a:off x="3512" y="3964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4" name="Group 76"/>
              <p:cNvGrpSpPr>
                <a:grpSpLocks/>
              </p:cNvGrpSpPr>
              <p:nvPr/>
            </p:nvGrpSpPr>
            <p:grpSpPr bwMode="auto">
              <a:xfrm>
                <a:off x="3458" y="3252"/>
                <a:ext cx="82" cy="49"/>
                <a:chOff x="3458" y="3252"/>
                <a:chExt cx="82" cy="49"/>
              </a:xfrm>
            </p:grpSpPr>
            <p:sp>
              <p:nvSpPr>
                <p:cNvPr id="135" name="Oval 77"/>
                <p:cNvSpPr>
                  <a:spLocks noChangeArrowheads="1"/>
                </p:cNvSpPr>
                <p:nvPr/>
              </p:nvSpPr>
              <p:spPr bwMode="auto">
                <a:xfrm>
                  <a:off x="3458" y="3252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6" name="Oval 78"/>
                <p:cNvSpPr>
                  <a:spLocks noChangeArrowheads="1"/>
                </p:cNvSpPr>
                <p:nvPr/>
              </p:nvSpPr>
              <p:spPr bwMode="auto">
                <a:xfrm>
                  <a:off x="3483" y="3271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7" name="Oval 79"/>
                <p:cNvSpPr>
                  <a:spLocks noChangeArrowheads="1"/>
                </p:cNvSpPr>
                <p:nvPr/>
              </p:nvSpPr>
              <p:spPr bwMode="auto">
                <a:xfrm>
                  <a:off x="3512" y="3252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" name="Group 80"/>
            <p:cNvGrpSpPr>
              <a:grpSpLocks/>
            </p:cNvGrpSpPr>
            <p:nvPr/>
          </p:nvGrpSpPr>
          <p:grpSpPr bwMode="auto">
            <a:xfrm>
              <a:off x="3566" y="3176"/>
              <a:ext cx="82" cy="1271"/>
              <a:chOff x="3566" y="3176"/>
              <a:chExt cx="82" cy="1271"/>
            </a:xfrm>
          </p:grpSpPr>
          <p:sp>
            <p:nvSpPr>
              <p:cNvPr id="93" name="Line 81"/>
              <p:cNvSpPr>
                <a:spLocks noChangeShapeType="1"/>
              </p:cNvSpPr>
              <p:nvPr/>
            </p:nvSpPr>
            <p:spPr bwMode="auto">
              <a:xfrm>
                <a:off x="3607" y="3176"/>
                <a:ext cx="1" cy="1271"/>
              </a:xfrm>
              <a:prstGeom prst="line">
                <a:avLst/>
              </a:prstGeom>
              <a:noFill/>
              <a:ln w="936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4" name="Group 82"/>
              <p:cNvGrpSpPr>
                <a:grpSpLocks/>
              </p:cNvGrpSpPr>
              <p:nvPr/>
            </p:nvGrpSpPr>
            <p:grpSpPr bwMode="auto">
              <a:xfrm>
                <a:off x="3566" y="3195"/>
                <a:ext cx="82" cy="49"/>
                <a:chOff x="3566" y="3195"/>
                <a:chExt cx="82" cy="49"/>
              </a:xfrm>
            </p:grpSpPr>
            <p:sp>
              <p:nvSpPr>
                <p:cNvPr id="123" name="Oval 83"/>
                <p:cNvSpPr>
                  <a:spLocks noChangeArrowheads="1"/>
                </p:cNvSpPr>
                <p:nvPr/>
              </p:nvSpPr>
              <p:spPr bwMode="auto">
                <a:xfrm>
                  <a:off x="3566" y="3195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4" name="Oval 84"/>
                <p:cNvSpPr>
                  <a:spLocks noChangeArrowheads="1"/>
                </p:cNvSpPr>
                <p:nvPr/>
              </p:nvSpPr>
              <p:spPr bwMode="auto">
                <a:xfrm>
                  <a:off x="3592" y="3214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5" name="Oval 85"/>
                <p:cNvSpPr>
                  <a:spLocks noChangeArrowheads="1"/>
                </p:cNvSpPr>
                <p:nvPr/>
              </p:nvSpPr>
              <p:spPr bwMode="auto">
                <a:xfrm>
                  <a:off x="3620" y="3195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5" name="Group 86"/>
              <p:cNvGrpSpPr>
                <a:grpSpLocks/>
              </p:cNvGrpSpPr>
              <p:nvPr/>
            </p:nvGrpSpPr>
            <p:grpSpPr bwMode="auto">
              <a:xfrm>
                <a:off x="3566" y="3434"/>
                <a:ext cx="82" cy="49"/>
                <a:chOff x="3566" y="3434"/>
                <a:chExt cx="82" cy="49"/>
              </a:xfrm>
            </p:grpSpPr>
            <p:sp>
              <p:nvSpPr>
                <p:cNvPr id="120" name="Oval 87"/>
                <p:cNvSpPr>
                  <a:spLocks noChangeArrowheads="1"/>
                </p:cNvSpPr>
                <p:nvPr/>
              </p:nvSpPr>
              <p:spPr bwMode="auto">
                <a:xfrm>
                  <a:off x="3566" y="3434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" name="Oval 88"/>
                <p:cNvSpPr>
                  <a:spLocks noChangeArrowheads="1"/>
                </p:cNvSpPr>
                <p:nvPr/>
              </p:nvSpPr>
              <p:spPr bwMode="auto">
                <a:xfrm>
                  <a:off x="3592" y="3453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2" name="Oval 89"/>
                <p:cNvSpPr>
                  <a:spLocks noChangeArrowheads="1"/>
                </p:cNvSpPr>
                <p:nvPr/>
              </p:nvSpPr>
              <p:spPr bwMode="auto">
                <a:xfrm>
                  <a:off x="3620" y="3434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6" name="Group 94"/>
              <p:cNvGrpSpPr>
                <a:grpSpLocks/>
              </p:cNvGrpSpPr>
              <p:nvPr/>
            </p:nvGrpSpPr>
            <p:grpSpPr bwMode="auto">
              <a:xfrm>
                <a:off x="3566" y="3541"/>
                <a:ext cx="82" cy="49"/>
                <a:chOff x="3566" y="3541"/>
                <a:chExt cx="82" cy="49"/>
              </a:xfrm>
            </p:grpSpPr>
            <p:sp>
              <p:nvSpPr>
                <p:cNvPr id="117" name="Oval 91"/>
                <p:cNvSpPr>
                  <a:spLocks noChangeArrowheads="1"/>
                </p:cNvSpPr>
                <p:nvPr/>
              </p:nvSpPr>
              <p:spPr bwMode="auto">
                <a:xfrm>
                  <a:off x="3566" y="3541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8" name="Oval 92"/>
                <p:cNvSpPr>
                  <a:spLocks noChangeArrowheads="1"/>
                </p:cNvSpPr>
                <p:nvPr/>
              </p:nvSpPr>
              <p:spPr bwMode="auto">
                <a:xfrm>
                  <a:off x="3592" y="3560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9" name="Oval 93"/>
                <p:cNvSpPr>
                  <a:spLocks noChangeArrowheads="1"/>
                </p:cNvSpPr>
                <p:nvPr/>
              </p:nvSpPr>
              <p:spPr bwMode="auto">
                <a:xfrm>
                  <a:off x="3620" y="3541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7" name="Group 94"/>
              <p:cNvGrpSpPr>
                <a:grpSpLocks/>
              </p:cNvGrpSpPr>
              <p:nvPr/>
            </p:nvGrpSpPr>
            <p:grpSpPr bwMode="auto">
              <a:xfrm>
                <a:off x="3566" y="3666"/>
                <a:ext cx="82" cy="48"/>
                <a:chOff x="3566" y="3666"/>
                <a:chExt cx="82" cy="48"/>
              </a:xfrm>
            </p:grpSpPr>
            <p:sp>
              <p:nvSpPr>
                <p:cNvPr id="114" name="Oval 95"/>
                <p:cNvSpPr>
                  <a:spLocks noChangeArrowheads="1"/>
                </p:cNvSpPr>
                <p:nvPr/>
              </p:nvSpPr>
              <p:spPr bwMode="auto">
                <a:xfrm>
                  <a:off x="3566" y="3666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5" name="Oval 96"/>
                <p:cNvSpPr>
                  <a:spLocks noChangeArrowheads="1"/>
                </p:cNvSpPr>
                <p:nvPr/>
              </p:nvSpPr>
              <p:spPr bwMode="auto">
                <a:xfrm>
                  <a:off x="3592" y="3684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6" name="Oval 97"/>
                <p:cNvSpPr>
                  <a:spLocks noChangeArrowheads="1"/>
                </p:cNvSpPr>
                <p:nvPr/>
              </p:nvSpPr>
              <p:spPr bwMode="auto">
                <a:xfrm>
                  <a:off x="3620" y="3666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8" name="Group 98"/>
              <p:cNvGrpSpPr>
                <a:grpSpLocks/>
              </p:cNvGrpSpPr>
              <p:nvPr/>
            </p:nvGrpSpPr>
            <p:grpSpPr bwMode="auto">
              <a:xfrm>
                <a:off x="3566" y="3792"/>
                <a:ext cx="82" cy="49"/>
                <a:chOff x="3566" y="3792"/>
                <a:chExt cx="82" cy="49"/>
              </a:xfrm>
            </p:grpSpPr>
            <p:sp>
              <p:nvSpPr>
                <p:cNvPr id="111" name="Oval 99"/>
                <p:cNvSpPr>
                  <a:spLocks noChangeArrowheads="1"/>
                </p:cNvSpPr>
                <p:nvPr/>
              </p:nvSpPr>
              <p:spPr bwMode="auto">
                <a:xfrm>
                  <a:off x="3566" y="3792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" name="Oval 100"/>
                <p:cNvSpPr>
                  <a:spLocks noChangeArrowheads="1"/>
                </p:cNvSpPr>
                <p:nvPr/>
              </p:nvSpPr>
              <p:spPr bwMode="auto">
                <a:xfrm>
                  <a:off x="3592" y="3811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3" name="Oval 101"/>
                <p:cNvSpPr>
                  <a:spLocks noChangeArrowheads="1"/>
                </p:cNvSpPr>
                <p:nvPr/>
              </p:nvSpPr>
              <p:spPr bwMode="auto">
                <a:xfrm>
                  <a:off x="3620" y="3792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9" name="Group 102"/>
              <p:cNvGrpSpPr>
                <a:grpSpLocks/>
              </p:cNvGrpSpPr>
              <p:nvPr/>
            </p:nvGrpSpPr>
            <p:grpSpPr bwMode="auto">
              <a:xfrm>
                <a:off x="3566" y="3907"/>
                <a:ext cx="82" cy="49"/>
                <a:chOff x="3566" y="3907"/>
                <a:chExt cx="82" cy="49"/>
              </a:xfrm>
            </p:grpSpPr>
            <p:sp>
              <p:nvSpPr>
                <p:cNvPr id="108" name="Oval 103"/>
                <p:cNvSpPr>
                  <a:spLocks noChangeArrowheads="1"/>
                </p:cNvSpPr>
                <p:nvPr/>
              </p:nvSpPr>
              <p:spPr bwMode="auto">
                <a:xfrm>
                  <a:off x="3566" y="3907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9" name="Oval 104"/>
                <p:cNvSpPr>
                  <a:spLocks noChangeArrowheads="1"/>
                </p:cNvSpPr>
                <p:nvPr/>
              </p:nvSpPr>
              <p:spPr bwMode="auto">
                <a:xfrm>
                  <a:off x="3592" y="3926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" name="Oval 105"/>
                <p:cNvSpPr>
                  <a:spLocks noChangeArrowheads="1"/>
                </p:cNvSpPr>
                <p:nvPr/>
              </p:nvSpPr>
              <p:spPr bwMode="auto">
                <a:xfrm>
                  <a:off x="3620" y="3907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0" name="Group 106"/>
              <p:cNvGrpSpPr>
                <a:grpSpLocks/>
              </p:cNvGrpSpPr>
              <p:nvPr/>
            </p:nvGrpSpPr>
            <p:grpSpPr bwMode="auto">
              <a:xfrm>
                <a:off x="3566" y="4023"/>
                <a:ext cx="82" cy="49"/>
                <a:chOff x="3566" y="4023"/>
                <a:chExt cx="82" cy="49"/>
              </a:xfrm>
            </p:grpSpPr>
            <p:sp>
              <p:nvSpPr>
                <p:cNvPr id="105" name="Oval 107"/>
                <p:cNvSpPr>
                  <a:spLocks noChangeArrowheads="1"/>
                </p:cNvSpPr>
                <p:nvPr/>
              </p:nvSpPr>
              <p:spPr bwMode="auto">
                <a:xfrm>
                  <a:off x="3566" y="4023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" name="Oval 108"/>
                <p:cNvSpPr>
                  <a:spLocks noChangeArrowheads="1"/>
                </p:cNvSpPr>
                <p:nvPr/>
              </p:nvSpPr>
              <p:spPr bwMode="auto">
                <a:xfrm>
                  <a:off x="3592" y="4042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" name="Oval 109"/>
                <p:cNvSpPr>
                  <a:spLocks noChangeArrowheads="1"/>
                </p:cNvSpPr>
                <p:nvPr/>
              </p:nvSpPr>
              <p:spPr bwMode="auto">
                <a:xfrm>
                  <a:off x="3620" y="4023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1" name="Group 110"/>
              <p:cNvGrpSpPr>
                <a:grpSpLocks/>
              </p:cNvGrpSpPr>
              <p:nvPr/>
            </p:nvGrpSpPr>
            <p:grpSpPr bwMode="auto">
              <a:xfrm>
                <a:off x="3566" y="3310"/>
                <a:ext cx="82" cy="49"/>
                <a:chOff x="3566" y="3310"/>
                <a:chExt cx="82" cy="49"/>
              </a:xfrm>
            </p:grpSpPr>
            <p:sp>
              <p:nvSpPr>
                <p:cNvPr id="102" name="Oval 111"/>
                <p:cNvSpPr>
                  <a:spLocks noChangeArrowheads="1"/>
                </p:cNvSpPr>
                <p:nvPr/>
              </p:nvSpPr>
              <p:spPr bwMode="auto">
                <a:xfrm>
                  <a:off x="3566" y="3310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" name="Oval 112"/>
                <p:cNvSpPr>
                  <a:spLocks noChangeArrowheads="1"/>
                </p:cNvSpPr>
                <p:nvPr/>
              </p:nvSpPr>
              <p:spPr bwMode="auto">
                <a:xfrm>
                  <a:off x="3592" y="3329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" name="Oval 113"/>
                <p:cNvSpPr>
                  <a:spLocks noChangeArrowheads="1"/>
                </p:cNvSpPr>
                <p:nvPr/>
              </p:nvSpPr>
              <p:spPr bwMode="auto">
                <a:xfrm>
                  <a:off x="3620" y="3310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9" name="Group 114"/>
            <p:cNvGrpSpPr>
              <a:grpSpLocks/>
            </p:cNvGrpSpPr>
            <p:nvPr/>
          </p:nvGrpSpPr>
          <p:grpSpPr bwMode="auto">
            <a:xfrm>
              <a:off x="3789" y="3176"/>
              <a:ext cx="82" cy="1271"/>
              <a:chOff x="3789" y="3176"/>
              <a:chExt cx="82" cy="1271"/>
            </a:xfrm>
          </p:grpSpPr>
          <p:sp>
            <p:nvSpPr>
              <p:cNvPr id="60" name="Line 115"/>
              <p:cNvSpPr>
                <a:spLocks noChangeShapeType="1"/>
              </p:cNvSpPr>
              <p:nvPr/>
            </p:nvSpPr>
            <p:spPr bwMode="auto">
              <a:xfrm>
                <a:off x="3829" y="3176"/>
                <a:ext cx="1" cy="1271"/>
              </a:xfrm>
              <a:prstGeom prst="line">
                <a:avLst/>
              </a:prstGeom>
              <a:noFill/>
              <a:ln w="936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1" name="Group 116"/>
              <p:cNvGrpSpPr>
                <a:grpSpLocks/>
              </p:cNvGrpSpPr>
              <p:nvPr/>
            </p:nvGrpSpPr>
            <p:grpSpPr bwMode="auto">
              <a:xfrm>
                <a:off x="3789" y="3195"/>
                <a:ext cx="82" cy="49"/>
                <a:chOff x="3789" y="3195"/>
                <a:chExt cx="82" cy="49"/>
              </a:xfrm>
            </p:grpSpPr>
            <p:sp>
              <p:nvSpPr>
                <p:cNvPr id="90" name="Oval 117"/>
                <p:cNvSpPr>
                  <a:spLocks noChangeArrowheads="1"/>
                </p:cNvSpPr>
                <p:nvPr/>
              </p:nvSpPr>
              <p:spPr bwMode="auto">
                <a:xfrm>
                  <a:off x="3789" y="3195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" name="Oval 118"/>
                <p:cNvSpPr>
                  <a:spLocks noChangeArrowheads="1"/>
                </p:cNvSpPr>
                <p:nvPr/>
              </p:nvSpPr>
              <p:spPr bwMode="auto">
                <a:xfrm>
                  <a:off x="3814" y="3214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" name="Oval 119"/>
                <p:cNvSpPr>
                  <a:spLocks noChangeArrowheads="1"/>
                </p:cNvSpPr>
                <p:nvPr/>
              </p:nvSpPr>
              <p:spPr bwMode="auto">
                <a:xfrm>
                  <a:off x="3843" y="3195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2" name="Group 120"/>
              <p:cNvGrpSpPr>
                <a:grpSpLocks/>
              </p:cNvGrpSpPr>
              <p:nvPr/>
            </p:nvGrpSpPr>
            <p:grpSpPr bwMode="auto">
              <a:xfrm>
                <a:off x="3789" y="3434"/>
                <a:ext cx="82" cy="49"/>
                <a:chOff x="3789" y="3434"/>
                <a:chExt cx="82" cy="49"/>
              </a:xfrm>
            </p:grpSpPr>
            <p:sp>
              <p:nvSpPr>
                <p:cNvPr id="87" name="Oval 121"/>
                <p:cNvSpPr>
                  <a:spLocks noChangeArrowheads="1"/>
                </p:cNvSpPr>
                <p:nvPr/>
              </p:nvSpPr>
              <p:spPr bwMode="auto">
                <a:xfrm>
                  <a:off x="3789" y="3434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Oval 122"/>
                <p:cNvSpPr>
                  <a:spLocks noChangeArrowheads="1"/>
                </p:cNvSpPr>
                <p:nvPr/>
              </p:nvSpPr>
              <p:spPr bwMode="auto">
                <a:xfrm>
                  <a:off x="3814" y="3453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Oval 123"/>
                <p:cNvSpPr>
                  <a:spLocks noChangeArrowheads="1"/>
                </p:cNvSpPr>
                <p:nvPr/>
              </p:nvSpPr>
              <p:spPr bwMode="auto">
                <a:xfrm>
                  <a:off x="3843" y="3434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" name="Group 124"/>
              <p:cNvGrpSpPr>
                <a:grpSpLocks/>
              </p:cNvGrpSpPr>
              <p:nvPr/>
            </p:nvGrpSpPr>
            <p:grpSpPr bwMode="auto">
              <a:xfrm>
                <a:off x="3789" y="3541"/>
                <a:ext cx="82" cy="49"/>
                <a:chOff x="3789" y="3541"/>
                <a:chExt cx="82" cy="49"/>
              </a:xfrm>
            </p:grpSpPr>
            <p:sp>
              <p:nvSpPr>
                <p:cNvPr id="84" name="Oval 125"/>
                <p:cNvSpPr>
                  <a:spLocks noChangeArrowheads="1"/>
                </p:cNvSpPr>
                <p:nvPr/>
              </p:nvSpPr>
              <p:spPr bwMode="auto">
                <a:xfrm>
                  <a:off x="3789" y="3541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" name="Oval 126"/>
                <p:cNvSpPr>
                  <a:spLocks noChangeArrowheads="1"/>
                </p:cNvSpPr>
                <p:nvPr/>
              </p:nvSpPr>
              <p:spPr bwMode="auto">
                <a:xfrm>
                  <a:off x="3814" y="3560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Oval 127"/>
                <p:cNvSpPr>
                  <a:spLocks noChangeArrowheads="1"/>
                </p:cNvSpPr>
                <p:nvPr/>
              </p:nvSpPr>
              <p:spPr bwMode="auto">
                <a:xfrm>
                  <a:off x="3843" y="3541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4" name="Group 128"/>
              <p:cNvGrpSpPr>
                <a:grpSpLocks/>
              </p:cNvGrpSpPr>
              <p:nvPr/>
            </p:nvGrpSpPr>
            <p:grpSpPr bwMode="auto">
              <a:xfrm>
                <a:off x="3789" y="3666"/>
                <a:ext cx="82" cy="48"/>
                <a:chOff x="3789" y="3666"/>
                <a:chExt cx="82" cy="48"/>
              </a:xfrm>
            </p:grpSpPr>
            <p:sp>
              <p:nvSpPr>
                <p:cNvPr id="81" name="Oval 129"/>
                <p:cNvSpPr>
                  <a:spLocks noChangeArrowheads="1"/>
                </p:cNvSpPr>
                <p:nvPr/>
              </p:nvSpPr>
              <p:spPr bwMode="auto">
                <a:xfrm>
                  <a:off x="3789" y="3666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Oval 130"/>
                <p:cNvSpPr>
                  <a:spLocks noChangeArrowheads="1"/>
                </p:cNvSpPr>
                <p:nvPr/>
              </p:nvSpPr>
              <p:spPr bwMode="auto">
                <a:xfrm>
                  <a:off x="3814" y="3684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Oval 131"/>
                <p:cNvSpPr>
                  <a:spLocks noChangeArrowheads="1"/>
                </p:cNvSpPr>
                <p:nvPr/>
              </p:nvSpPr>
              <p:spPr bwMode="auto">
                <a:xfrm>
                  <a:off x="3843" y="3666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5" name="Group 132"/>
              <p:cNvGrpSpPr>
                <a:grpSpLocks/>
              </p:cNvGrpSpPr>
              <p:nvPr/>
            </p:nvGrpSpPr>
            <p:grpSpPr bwMode="auto">
              <a:xfrm>
                <a:off x="3789" y="3792"/>
                <a:ext cx="82" cy="49"/>
                <a:chOff x="3789" y="3792"/>
                <a:chExt cx="82" cy="49"/>
              </a:xfrm>
            </p:grpSpPr>
            <p:sp>
              <p:nvSpPr>
                <p:cNvPr id="78" name="Oval 133"/>
                <p:cNvSpPr>
                  <a:spLocks noChangeArrowheads="1"/>
                </p:cNvSpPr>
                <p:nvPr/>
              </p:nvSpPr>
              <p:spPr bwMode="auto">
                <a:xfrm>
                  <a:off x="3789" y="3792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Oval 134"/>
                <p:cNvSpPr>
                  <a:spLocks noChangeArrowheads="1"/>
                </p:cNvSpPr>
                <p:nvPr/>
              </p:nvSpPr>
              <p:spPr bwMode="auto">
                <a:xfrm>
                  <a:off x="3814" y="3811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Oval 135"/>
                <p:cNvSpPr>
                  <a:spLocks noChangeArrowheads="1"/>
                </p:cNvSpPr>
                <p:nvPr/>
              </p:nvSpPr>
              <p:spPr bwMode="auto">
                <a:xfrm>
                  <a:off x="3843" y="3792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6" name="Group 136"/>
              <p:cNvGrpSpPr>
                <a:grpSpLocks/>
              </p:cNvGrpSpPr>
              <p:nvPr/>
            </p:nvGrpSpPr>
            <p:grpSpPr bwMode="auto">
              <a:xfrm>
                <a:off x="3789" y="3907"/>
                <a:ext cx="82" cy="49"/>
                <a:chOff x="3789" y="3907"/>
                <a:chExt cx="82" cy="49"/>
              </a:xfrm>
            </p:grpSpPr>
            <p:sp>
              <p:nvSpPr>
                <p:cNvPr id="75" name="Oval 137"/>
                <p:cNvSpPr>
                  <a:spLocks noChangeArrowheads="1"/>
                </p:cNvSpPr>
                <p:nvPr/>
              </p:nvSpPr>
              <p:spPr bwMode="auto">
                <a:xfrm>
                  <a:off x="3789" y="3907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Oval 138"/>
                <p:cNvSpPr>
                  <a:spLocks noChangeArrowheads="1"/>
                </p:cNvSpPr>
                <p:nvPr/>
              </p:nvSpPr>
              <p:spPr bwMode="auto">
                <a:xfrm>
                  <a:off x="3814" y="3926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Oval 139"/>
                <p:cNvSpPr>
                  <a:spLocks noChangeArrowheads="1"/>
                </p:cNvSpPr>
                <p:nvPr/>
              </p:nvSpPr>
              <p:spPr bwMode="auto">
                <a:xfrm>
                  <a:off x="3843" y="3907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7" name="Group 140"/>
              <p:cNvGrpSpPr>
                <a:grpSpLocks/>
              </p:cNvGrpSpPr>
              <p:nvPr/>
            </p:nvGrpSpPr>
            <p:grpSpPr bwMode="auto">
              <a:xfrm>
                <a:off x="3789" y="4023"/>
                <a:ext cx="82" cy="49"/>
                <a:chOff x="3789" y="4023"/>
                <a:chExt cx="82" cy="49"/>
              </a:xfrm>
            </p:grpSpPr>
            <p:sp>
              <p:nvSpPr>
                <p:cNvPr id="72" name="Oval 141"/>
                <p:cNvSpPr>
                  <a:spLocks noChangeArrowheads="1"/>
                </p:cNvSpPr>
                <p:nvPr/>
              </p:nvSpPr>
              <p:spPr bwMode="auto">
                <a:xfrm>
                  <a:off x="3789" y="4023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Oval 142"/>
                <p:cNvSpPr>
                  <a:spLocks noChangeArrowheads="1"/>
                </p:cNvSpPr>
                <p:nvPr/>
              </p:nvSpPr>
              <p:spPr bwMode="auto">
                <a:xfrm>
                  <a:off x="3814" y="4042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Oval 143"/>
                <p:cNvSpPr>
                  <a:spLocks noChangeArrowheads="1"/>
                </p:cNvSpPr>
                <p:nvPr/>
              </p:nvSpPr>
              <p:spPr bwMode="auto">
                <a:xfrm>
                  <a:off x="3843" y="4023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8" name="Group 144"/>
              <p:cNvGrpSpPr>
                <a:grpSpLocks/>
              </p:cNvGrpSpPr>
              <p:nvPr/>
            </p:nvGrpSpPr>
            <p:grpSpPr bwMode="auto">
              <a:xfrm>
                <a:off x="3789" y="3310"/>
                <a:ext cx="82" cy="49"/>
                <a:chOff x="3789" y="3310"/>
                <a:chExt cx="82" cy="49"/>
              </a:xfrm>
            </p:grpSpPr>
            <p:sp>
              <p:nvSpPr>
                <p:cNvPr id="69" name="Oval 145"/>
                <p:cNvSpPr>
                  <a:spLocks noChangeArrowheads="1"/>
                </p:cNvSpPr>
                <p:nvPr/>
              </p:nvSpPr>
              <p:spPr bwMode="auto">
                <a:xfrm>
                  <a:off x="3789" y="3310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Oval 146"/>
                <p:cNvSpPr>
                  <a:spLocks noChangeArrowheads="1"/>
                </p:cNvSpPr>
                <p:nvPr/>
              </p:nvSpPr>
              <p:spPr bwMode="auto">
                <a:xfrm>
                  <a:off x="3814" y="3329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Oval 147"/>
                <p:cNvSpPr>
                  <a:spLocks noChangeArrowheads="1"/>
                </p:cNvSpPr>
                <p:nvPr/>
              </p:nvSpPr>
              <p:spPr bwMode="auto">
                <a:xfrm>
                  <a:off x="3843" y="3310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148"/>
            <p:cNvGrpSpPr>
              <a:grpSpLocks/>
            </p:cNvGrpSpPr>
            <p:nvPr/>
          </p:nvGrpSpPr>
          <p:grpSpPr bwMode="auto">
            <a:xfrm>
              <a:off x="3674" y="3099"/>
              <a:ext cx="82" cy="1271"/>
              <a:chOff x="3674" y="3099"/>
              <a:chExt cx="82" cy="1271"/>
            </a:xfrm>
          </p:grpSpPr>
          <p:sp>
            <p:nvSpPr>
              <p:cNvPr id="27" name="Line 149"/>
              <p:cNvSpPr>
                <a:spLocks noChangeShapeType="1"/>
              </p:cNvSpPr>
              <p:nvPr/>
            </p:nvSpPr>
            <p:spPr bwMode="auto">
              <a:xfrm>
                <a:off x="3715" y="3099"/>
                <a:ext cx="1" cy="1271"/>
              </a:xfrm>
              <a:prstGeom prst="line">
                <a:avLst/>
              </a:prstGeom>
              <a:noFill/>
              <a:ln w="9360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8" name="Group 150"/>
              <p:cNvGrpSpPr>
                <a:grpSpLocks/>
              </p:cNvGrpSpPr>
              <p:nvPr/>
            </p:nvGrpSpPr>
            <p:grpSpPr bwMode="auto">
              <a:xfrm>
                <a:off x="3674" y="3118"/>
                <a:ext cx="82" cy="48"/>
                <a:chOff x="3674" y="3118"/>
                <a:chExt cx="82" cy="48"/>
              </a:xfrm>
            </p:grpSpPr>
            <p:sp>
              <p:nvSpPr>
                <p:cNvPr id="57" name="Oval 151"/>
                <p:cNvSpPr>
                  <a:spLocks noChangeArrowheads="1"/>
                </p:cNvSpPr>
                <p:nvPr/>
              </p:nvSpPr>
              <p:spPr bwMode="auto">
                <a:xfrm>
                  <a:off x="3674" y="3118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Oval 152"/>
                <p:cNvSpPr>
                  <a:spLocks noChangeArrowheads="1"/>
                </p:cNvSpPr>
                <p:nvPr/>
              </p:nvSpPr>
              <p:spPr bwMode="auto">
                <a:xfrm>
                  <a:off x="3700" y="3136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Oval 153"/>
                <p:cNvSpPr>
                  <a:spLocks noChangeArrowheads="1"/>
                </p:cNvSpPr>
                <p:nvPr/>
              </p:nvSpPr>
              <p:spPr bwMode="auto">
                <a:xfrm>
                  <a:off x="3728" y="3118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" name="Group 154"/>
              <p:cNvGrpSpPr>
                <a:grpSpLocks/>
              </p:cNvGrpSpPr>
              <p:nvPr/>
            </p:nvGrpSpPr>
            <p:grpSpPr bwMode="auto">
              <a:xfrm>
                <a:off x="3674" y="3357"/>
                <a:ext cx="82" cy="49"/>
                <a:chOff x="3674" y="3357"/>
                <a:chExt cx="82" cy="49"/>
              </a:xfrm>
            </p:grpSpPr>
            <p:sp>
              <p:nvSpPr>
                <p:cNvPr id="54" name="Oval 155"/>
                <p:cNvSpPr>
                  <a:spLocks noChangeArrowheads="1"/>
                </p:cNvSpPr>
                <p:nvPr/>
              </p:nvSpPr>
              <p:spPr bwMode="auto">
                <a:xfrm>
                  <a:off x="3674" y="3357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Oval 156"/>
                <p:cNvSpPr>
                  <a:spLocks noChangeArrowheads="1"/>
                </p:cNvSpPr>
                <p:nvPr/>
              </p:nvSpPr>
              <p:spPr bwMode="auto">
                <a:xfrm>
                  <a:off x="3700" y="3376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Oval 157"/>
                <p:cNvSpPr>
                  <a:spLocks noChangeArrowheads="1"/>
                </p:cNvSpPr>
                <p:nvPr/>
              </p:nvSpPr>
              <p:spPr bwMode="auto">
                <a:xfrm>
                  <a:off x="3728" y="3357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" name="Group 158"/>
              <p:cNvGrpSpPr>
                <a:grpSpLocks/>
              </p:cNvGrpSpPr>
              <p:nvPr/>
            </p:nvGrpSpPr>
            <p:grpSpPr bwMode="auto">
              <a:xfrm>
                <a:off x="3674" y="3464"/>
                <a:ext cx="82" cy="49"/>
                <a:chOff x="3674" y="3464"/>
                <a:chExt cx="82" cy="49"/>
              </a:xfrm>
            </p:grpSpPr>
            <p:sp>
              <p:nvSpPr>
                <p:cNvPr id="51" name="Oval 159"/>
                <p:cNvSpPr>
                  <a:spLocks noChangeArrowheads="1"/>
                </p:cNvSpPr>
                <p:nvPr/>
              </p:nvSpPr>
              <p:spPr bwMode="auto">
                <a:xfrm>
                  <a:off x="3674" y="3464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Oval 160"/>
                <p:cNvSpPr>
                  <a:spLocks noChangeArrowheads="1"/>
                </p:cNvSpPr>
                <p:nvPr/>
              </p:nvSpPr>
              <p:spPr bwMode="auto">
                <a:xfrm>
                  <a:off x="3700" y="3483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Oval 161"/>
                <p:cNvSpPr>
                  <a:spLocks noChangeArrowheads="1"/>
                </p:cNvSpPr>
                <p:nvPr/>
              </p:nvSpPr>
              <p:spPr bwMode="auto">
                <a:xfrm>
                  <a:off x="3728" y="3464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162"/>
              <p:cNvGrpSpPr>
                <a:grpSpLocks/>
              </p:cNvGrpSpPr>
              <p:nvPr/>
            </p:nvGrpSpPr>
            <p:grpSpPr bwMode="auto">
              <a:xfrm>
                <a:off x="3674" y="3588"/>
                <a:ext cx="82" cy="49"/>
                <a:chOff x="3674" y="3588"/>
                <a:chExt cx="82" cy="49"/>
              </a:xfrm>
            </p:grpSpPr>
            <p:sp>
              <p:nvSpPr>
                <p:cNvPr id="48" name="Oval 163"/>
                <p:cNvSpPr>
                  <a:spLocks noChangeArrowheads="1"/>
                </p:cNvSpPr>
                <p:nvPr/>
              </p:nvSpPr>
              <p:spPr bwMode="auto">
                <a:xfrm>
                  <a:off x="3674" y="3588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Oval 164"/>
                <p:cNvSpPr>
                  <a:spLocks noChangeArrowheads="1"/>
                </p:cNvSpPr>
                <p:nvPr/>
              </p:nvSpPr>
              <p:spPr bwMode="auto">
                <a:xfrm>
                  <a:off x="3700" y="3607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Oval 165"/>
                <p:cNvSpPr>
                  <a:spLocks noChangeArrowheads="1"/>
                </p:cNvSpPr>
                <p:nvPr/>
              </p:nvSpPr>
              <p:spPr bwMode="auto">
                <a:xfrm>
                  <a:off x="3728" y="3588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" name="Group 166"/>
              <p:cNvGrpSpPr>
                <a:grpSpLocks/>
              </p:cNvGrpSpPr>
              <p:nvPr/>
            </p:nvGrpSpPr>
            <p:grpSpPr bwMode="auto">
              <a:xfrm>
                <a:off x="3674" y="3715"/>
                <a:ext cx="82" cy="49"/>
                <a:chOff x="3674" y="3715"/>
                <a:chExt cx="82" cy="49"/>
              </a:xfrm>
            </p:grpSpPr>
            <p:sp>
              <p:nvSpPr>
                <p:cNvPr id="45" name="Oval 167"/>
                <p:cNvSpPr>
                  <a:spLocks noChangeArrowheads="1"/>
                </p:cNvSpPr>
                <p:nvPr/>
              </p:nvSpPr>
              <p:spPr bwMode="auto">
                <a:xfrm>
                  <a:off x="3674" y="3715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Oval 168"/>
                <p:cNvSpPr>
                  <a:spLocks noChangeArrowheads="1"/>
                </p:cNvSpPr>
                <p:nvPr/>
              </p:nvSpPr>
              <p:spPr bwMode="auto">
                <a:xfrm>
                  <a:off x="3700" y="3734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Oval 169"/>
                <p:cNvSpPr>
                  <a:spLocks noChangeArrowheads="1"/>
                </p:cNvSpPr>
                <p:nvPr/>
              </p:nvSpPr>
              <p:spPr bwMode="auto">
                <a:xfrm>
                  <a:off x="3728" y="3715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170"/>
              <p:cNvGrpSpPr>
                <a:grpSpLocks/>
              </p:cNvGrpSpPr>
              <p:nvPr/>
            </p:nvGrpSpPr>
            <p:grpSpPr bwMode="auto">
              <a:xfrm>
                <a:off x="3674" y="3830"/>
                <a:ext cx="82" cy="49"/>
                <a:chOff x="3674" y="3830"/>
                <a:chExt cx="82" cy="49"/>
              </a:xfrm>
            </p:grpSpPr>
            <p:sp>
              <p:nvSpPr>
                <p:cNvPr id="42" name="Oval 171"/>
                <p:cNvSpPr>
                  <a:spLocks noChangeArrowheads="1"/>
                </p:cNvSpPr>
                <p:nvPr/>
              </p:nvSpPr>
              <p:spPr bwMode="auto">
                <a:xfrm>
                  <a:off x="3674" y="3830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Oval 172"/>
                <p:cNvSpPr>
                  <a:spLocks noChangeArrowheads="1"/>
                </p:cNvSpPr>
                <p:nvPr/>
              </p:nvSpPr>
              <p:spPr bwMode="auto">
                <a:xfrm>
                  <a:off x="3700" y="3849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Oval 173"/>
                <p:cNvSpPr>
                  <a:spLocks noChangeArrowheads="1"/>
                </p:cNvSpPr>
                <p:nvPr/>
              </p:nvSpPr>
              <p:spPr bwMode="auto">
                <a:xfrm>
                  <a:off x="3728" y="3830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" name="Group 174"/>
              <p:cNvGrpSpPr>
                <a:grpSpLocks/>
              </p:cNvGrpSpPr>
              <p:nvPr/>
            </p:nvGrpSpPr>
            <p:grpSpPr bwMode="auto">
              <a:xfrm>
                <a:off x="3674" y="3946"/>
                <a:ext cx="82" cy="48"/>
                <a:chOff x="3674" y="3946"/>
                <a:chExt cx="82" cy="48"/>
              </a:xfrm>
            </p:grpSpPr>
            <p:sp>
              <p:nvSpPr>
                <p:cNvPr id="39" name="Oval 175"/>
                <p:cNvSpPr>
                  <a:spLocks noChangeArrowheads="1"/>
                </p:cNvSpPr>
                <p:nvPr/>
              </p:nvSpPr>
              <p:spPr bwMode="auto">
                <a:xfrm>
                  <a:off x="3674" y="3946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Oval 176"/>
                <p:cNvSpPr>
                  <a:spLocks noChangeArrowheads="1"/>
                </p:cNvSpPr>
                <p:nvPr/>
              </p:nvSpPr>
              <p:spPr bwMode="auto">
                <a:xfrm>
                  <a:off x="3700" y="3964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Oval 177"/>
                <p:cNvSpPr>
                  <a:spLocks noChangeArrowheads="1"/>
                </p:cNvSpPr>
                <p:nvPr/>
              </p:nvSpPr>
              <p:spPr bwMode="auto">
                <a:xfrm>
                  <a:off x="3728" y="3946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5" name="Group 178"/>
              <p:cNvGrpSpPr>
                <a:grpSpLocks/>
              </p:cNvGrpSpPr>
              <p:nvPr/>
            </p:nvGrpSpPr>
            <p:grpSpPr bwMode="auto">
              <a:xfrm>
                <a:off x="3674" y="3233"/>
                <a:ext cx="82" cy="49"/>
                <a:chOff x="3674" y="3233"/>
                <a:chExt cx="82" cy="49"/>
              </a:xfrm>
            </p:grpSpPr>
            <p:sp>
              <p:nvSpPr>
                <p:cNvPr id="36" name="Oval 179"/>
                <p:cNvSpPr>
                  <a:spLocks noChangeArrowheads="1"/>
                </p:cNvSpPr>
                <p:nvPr/>
              </p:nvSpPr>
              <p:spPr bwMode="auto">
                <a:xfrm>
                  <a:off x="3674" y="3233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Oval 180"/>
                <p:cNvSpPr>
                  <a:spLocks noChangeArrowheads="1"/>
                </p:cNvSpPr>
                <p:nvPr/>
              </p:nvSpPr>
              <p:spPr bwMode="auto">
                <a:xfrm>
                  <a:off x="3700" y="3252"/>
                  <a:ext cx="29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Oval 181"/>
                <p:cNvSpPr>
                  <a:spLocks noChangeArrowheads="1"/>
                </p:cNvSpPr>
                <p:nvPr/>
              </p:nvSpPr>
              <p:spPr bwMode="auto">
                <a:xfrm>
                  <a:off x="3728" y="3233"/>
                  <a:ext cx="28" cy="30"/>
                </a:xfrm>
                <a:prstGeom prst="ellipse">
                  <a:avLst/>
                </a:prstGeom>
                <a:solidFill>
                  <a:srgbClr val="410082"/>
                </a:solidFill>
                <a:ln w="9360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1" name="Line 182"/>
            <p:cNvSpPr>
              <a:spLocks noChangeShapeType="1"/>
            </p:cNvSpPr>
            <p:nvPr/>
          </p:nvSpPr>
          <p:spPr bwMode="auto">
            <a:xfrm>
              <a:off x="3260" y="3156"/>
              <a:ext cx="1" cy="905"/>
            </a:xfrm>
            <a:prstGeom prst="line">
              <a:avLst/>
            </a:prstGeom>
            <a:noFill/>
            <a:ln w="9360">
              <a:solidFill>
                <a:srgbClr val="7F7F7F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Box 183"/>
            <p:cNvSpPr txBox="1">
              <a:spLocks noChangeArrowheads="1"/>
            </p:cNvSpPr>
            <p:nvPr/>
          </p:nvSpPr>
          <p:spPr bwMode="auto">
            <a:xfrm>
              <a:off x="2908" y="3542"/>
              <a:ext cx="449" cy="3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55620" rIns="90000" bIns="46800">
              <a:spAutoFit/>
            </a:bodyPr>
            <a:lstStyle/>
            <a:p>
              <a:pPr algn="ctr" eaLnBrk="0"/>
              <a:r>
                <a:rPr lang="en-US" sz="1000">
                  <a:cs typeface="Times New Roman" pitchFamily="18" charset="0"/>
                </a:rPr>
                <a:t>350 m</a:t>
              </a:r>
            </a:p>
          </p:txBody>
        </p:sp>
        <p:sp>
          <p:nvSpPr>
            <p:cNvPr id="23" name="Line 184"/>
            <p:cNvSpPr>
              <a:spLocks noChangeShapeType="1"/>
            </p:cNvSpPr>
            <p:nvPr/>
          </p:nvSpPr>
          <p:spPr bwMode="auto">
            <a:xfrm>
              <a:off x="3351" y="3060"/>
              <a:ext cx="521" cy="1"/>
            </a:xfrm>
            <a:prstGeom prst="line">
              <a:avLst/>
            </a:prstGeom>
            <a:noFill/>
            <a:ln w="9360">
              <a:solidFill>
                <a:srgbClr val="7F7F7F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 Box 185"/>
            <p:cNvSpPr txBox="1">
              <a:spLocks noChangeArrowheads="1"/>
            </p:cNvSpPr>
            <p:nvPr/>
          </p:nvSpPr>
          <p:spPr bwMode="auto">
            <a:xfrm>
              <a:off x="3379" y="2681"/>
              <a:ext cx="449" cy="3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55620" rIns="90000" bIns="46800">
              <a:spAutoFit/>
            </a:bodyPr>
            <a:lstStyle/>
            <a:p>
              <a:pPr algn="ctr" eaLnBrk="0"/>
              <a:r>
                <a:rPr lang="en-US" sz="1000">
                  <a:cs typeface="Times New Roman" pitchFamily="18" charset="0"/>
                </a:rPr>
                <a:t>180 m</a:t>
              </a:r>
            </a:p>
          </p:txBody>
        </p:sp>
        <p:sp>
          <p:nvSpPr>
            <p:cNvPr id="25" name="Line 186"/>
            <p:cNvSpPr>
              <a:spLocks noChangeShapeType="1"/>
            </p:cNvSpPr>
            <p:nvPr/>
          </p:nvSpPr>
          <p:spPr bwMode="auto">
            <a:xfrm>
              <a:off x="3260" y="4061"/>
              <a:ext cx="1" cy="346"/>
            </a:xfrm>
            <a:prstGeom prst="line">
              <a:avLst/>
            </a:prstGeom>
            <a:noFill/>
            <a:ln w="9360">
              <a:solidFill>
                <a:srgbClr val="7F7F7F"/>
              </a:solidFill>
              <a:miter lim="800000"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187"/>
            <p:cNvSpPr txBox="1">
              <a:spLocks noChangeArrowheads="1"/>
            </p:cNvSpPr>
            <p:nvPr/>
          </p:nvSpPr>
          <p:spPr bwMode="auto">
            <a:xfrm>
              <a:off x="2893" y="3940"/>
              <a:ext cx="449" cy="3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55620" rIns="90000" bIns="46800">
              <a:spAutoFit/>
            </a:bodyPr>
            <a:lstStyle/>
            <a:p>
              <a:pPr algn="ctr" eaLnBrk="0"/>
              <a:r>
                <a:rPr lang="en-US" sz="1000">
                  <a:cs typeface="Times New Roman" pitchFamily="18" charset="0"/>
                </a:rPr>
                <a:t>100 m</a:t>
              </a:r>
            </a:p>
          </p:txBody>
        </p:sp>
      </p:grpSp>
      <p:grpSp>
        <p:nvGrpSpPr>
          <p:cNvPr id="192" name="Group 188"/>
          <p:cNvGrpSpPr>
            <a:grpSpLocks/>
          </p:cNvGrpSpPr>
          <p:nvPr/>
        </p:nvGrpSpPr>
        <p:grpSpPr bwMode="auto">
          <a:xfrm>
            <a:off x="5148064" y="843253"/>
            <a:ext cx="1255712" cy="1217595"/>
            <a:chOff x="1277" y="334"/>
            <a:chExt cx="1612" cy="1811"/>
          </a:xfrm>
        </p:grpSpPr>
        <p:sp>
          <p:nvSpPr>
            <p:cNvPr id="193" name="Line 189"/>
            <p:cNvSpPr>
              <a:spLocks noChangeShapeType="1"/>
            </p:cNvSpPr>
            <p:nvPr/>
          </p:nvSpPr>
          <p:spPr bwMode="auto">
            <a:xfrm>
              <a:off x="1277" y="334"/>
              <a:ext cx="241" cy="312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" name="Line 190"/>
            <p:cNvSpPr>
              <a:spLocks noChangeShapeType="1"/>
            </p:cNvSpPr>
            <p:nvPr/>
          </p:nvSpPr>
          <p:spPr bwMode="auto">
            <a:xfrm>
              <a:off x="1516" y="644"/>
              <a:ext cx="322" cy="1043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" name="Line 191"/>
            <p:cNvSpPr>
              <a:spLocks noChangeShapeType="1"/>
            </p:cNvSpPr>
            <p:nvPr/>
          </p:nvSpPr>
          <p:spPr bwMode="auto">
            <a:xfrm>
              <a:off x="1511" y="634"/>
              <a:ext cx="597" cy="1020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" name="Line 192"/>
            <p:cNvSpPr>
              <a:spLocks noChangeShapeType="1"/>
            </p:cNvSpPr>
            <p:nvPr/>
          </p:nvSpPr>
          <p:spPr bwMode="auto">
            <a:xfrm>
              <a:off x="1514" y="642"/>
              <a:ext cx="524" cy="990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" name="Line 193"/>
            <p:cNvSpPr>
              <a:spLocks noChangeShapeType="1"/>
            </p:cNvSpPr>
            <p:nvPr/>
          </p:nvSpPr>
          <p:spPr bwMode="auto">
            <a:xfrm>
              <a:off x="1519" y="644"/>
              <a:ext cx="818" cy="1293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Line 194"/>
            <p:cNvSpPr>
              <a:spLocks noChangeShapeType="1"/>
            </p:cNvSpPr>
            <p:nvPr/>
          </p:nvSpPr>
          <p:spPr bwMode="auto">
            <a:xfrm>
              <a:off x="1551" y="687"/>
              <a:ext cx="1098" cy="1323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9" name="Line 195"/>
            <p:cNvSpPr>
              <a:spLocks noChangeShapeType="1"/>
            </p:cNvSpPr>
            <p:nvPr/>
          </p:nvSpPr>
          <p:spPr bwMode="auto">
            <a:xfrm>
              <a:off x="1519" y="650"/>
              <a:ext cx="1191" cy="1269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0" name="Line 196"/>
            <p:cNvSpPr>
              <a:spLocks noChangeShapeType="1"/>
            </p:cNvSpPr>
            <p:nvPr/>
          </p:nvSpPr>
          <p:spPr bwMode="auto">
            <a:xfrm>
              <a:off x="1535" y="668"/>
              <a:ext cx="1355" cy="1298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Line 197"/>
            <p:cNvSpPr>
              <a:spLocks noChangeShapeType="1"/>
            </p:cNvSpPr>
            <p:nvPr/>
          </p:nvSpPr>
          <p:spPr bwMode="auto">
            <a:xfrm>
              <a:off x="1524" y="653"/>
              <a:ext cx="1033" cy="1399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2" name="Line 198"/>
            <p:cNvSpPr>
              <a:spLocks noChangeShapeType="1"/>
            </p:cNvSpPr>
            <p:nvPr/>
          </p:nvSpPr>
          <p:spPr bwMode="auto">
            <a:xfrm>
              <a:off x="1518" y="644"/>
              <a:ext cx="1116" cy="1469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3" name="Line 199"/>
            <p:cNvSpPr>
              <a:spLocks noChangeShapeType="1"/>
            </p:cNvSpPr>
            <p:nvPr/>
          </p:nvSpPr>
          <p:spPr bwMode="auto">
            <a:xfrm>
              <a:off x="1530" y="679"/>
              <a:ext cx="621" cy="1161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" name="Line 200"/>
            <p:cNvSpPr>
              <a:spLocks noChangeShapeType="1"/>
            </p:cNvSpPr>
            <p:nvPr/>
          </p:nvSpPr>
          <p:spPr bwMode="auto">
            <a:xfrm>
              <a:off x="1528" y="661"/>
              <a:ext cx="900" cy="1485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" name="Line 201"/>
            <p:cNvSpPr>
              <a:spLocks noChangeShapeType="1"/>
            </p:cNvSpPr>
            <p:nvPr/>
          </p:nvSpPr>
          <p:spPr bwMode="auto">
            <a:xfrm>
              <a:off x="1531" y="665"/>
              <a:ext cx="875" cy="1267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6" name="Line 202"/>
            <p:cNvSpPr>
              <a:spLocks noChangeShapeType="1"/>
            </p:cNvSpPr>
            <p:nvPr/>
          </p:nvSpPr>
          <p:spPr bwMode="auto">
            <a:xfrm>
              <a:off x="1525" y="658"/>
              <a:ext cx="570" cy="1337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" name="Line 203"/>
            <p:cNvSpPr>
              <a:spLocks noChangeShapeType="1"/>
            </p:cNvSpPr>
            <p:nvPr/>
          </p:nvSpPr>
          <p:spPr bwMode="auto">
            <a:xfrm>
              <a:off x="1532" y="687"/>
              <a:ext cx="681" cy="1372"/>
            </a:xfrm>
            <a:prstGeom prst="line">
              <a:avLst/>
            </a:prstGeom>
            <a:noFill/>
            <a:ln w="284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8" name="Text Box 204"/>
          <p:cNvSpPr txBox="1">
            <a:spLocks noChangeArrowheads="1"/>
          </p:cNvSpPr>
          <p:nvPr/>
        </p:nvSpPr>
        <p:spPr bwMode="auto">
          <a:xfrm>
            <a:off x="5292080" y="620688"/>
            <a:ext cx="3965376" cy="72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69695" rIns="90000" bIns="45000"/>
          <a:lstStyle/>
          <a:p>
            <a:pPr>
              <a:tabLst>
                <a:tab pos="723900" algn="l"/>
                <a:tab pos="1447800" algn="l"/>
                <a:tab pos="2171700" algn="l"/>
              </a:tabLst>
            </a:pPr>
            <a:r>
              <a:rPr lang="en-US" smtClean="0">
                <a:solidFill>
                  <a:srgbClr val="000000"/>
                </a:solidFill>
                <a:ea typeface="DejaVu Sans"/>
                <a:cs typeface="DejaVu Sans"/>
              </a:rPr>
              <a:t>Atmospheric shower</a:t>
            </a:r>
            <a:endParaRPr lang="en-US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209" name="Text Box 205"/>
          <p:cNvSpPr txBox="1">
            <a:spLocks noChangeArrowheads="1"/>
          </p:cNvSpPr>
          <p:nvPr/>
        </p:nvSpPr>
        <p:spPr bwMode="auto">
          <a:xfrm>
            <a:off x="6516216" y="1124744"/>
            <a:ext cx="1935162" cy="1502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600">
                <a:solidFill>
                  <a:schemeClr val="bg1"/>
                </a:solidFill>
                <a:ea typeface="DejaVu Sans"/>
                <a:cs typeface="DejaVu Sans"/>
              </a:rPr>
              <a:t>Array of </a:t>
            </a:r>
            <a:r>
              <a:rPr lang="en-US" sz="1600" smtClean="0">
                <a:solidFill>
                  <a:schemeClr val="bg1"/>
                </a:solidFill>
                <a:ea typeface="DejaVu Sans"/>
                <a:cs typeface="DejaVu Sans"/>
              </a:rPr>
              <a:t>15 scintillator units </a:t>
            </a:r>
            <a:endParaRPr lang="en-US" sz="1600">
              <a:solidFill>
                <a:schemeClr val="bg1"/>
              </a:solidFill>
              <a:ea typeface="DejaVu Sans"/>
              <a:cs typeface="DejaVu Sans"/>
            </a:endParaRP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600">
                <a:solidFill>
                  <a:schemeClr val="bg1"/>
                </a:solidFill>
                <a:ea typeface="DejaVu Sans"/>
                <a:cs typeface="DejaVu Sans"/>
              </a:rPr>
              <a:t>(0.8 m</a:t>
            </a:r>
            <a:r>
              <a:rPr lang="en-US" sz="1600" baseline="33000">
                <a:solidFill>
                  <a:schemeClr val="bg1"/>
                </a:solidFill>
                <a:ea typeface="DejaVu Sans"/>
                <a:cs typeface="DejaVu Sans"/>
              </a:rPr>
              <a:t>2</a:t>
            </a:r>
            <a:r>
              <a:rPr lang="en-US" sz="1600">
                <a:solidFill>
                  <a:schemeClr val="bg1"/>
                </a:solidFill>
                <a:ea typeface="DejaVu Sans"/>
                <a:cs typeface="DejaVu Sans"/>
              </a:rPr>
              <a:t> each)</a:t>
            </a:r>
          </a:p>
        </p:txBody>
      </p:sp>
      <p:sp>
        <p:nvSpPr>
          <p:cNvPr id="210" name="Text Box 212"/>
          <p:cNvSpPr txBox="1">
            <a:spLocks noChangeArrowheads="1"/>
          </p:cNvSpPr>
          <p:nvPr/>
        </p:nvSpPr>
        <p:spPr bwMode="auto">
          <a:xfrm>
            <a:off x="5292080" y="2348557"/>
            <a:ext cx="1329084" cy="321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>
              <a:tabLst>
                <a:tab pos="723900" algn="l"/>
                <a:tab pos="1447800" algn="l"/>
                <a:tab pos="2171700" algn="l"/>
              </a:tabLst>
            </a:pPr>
            <a:r>
              <a:rPr lang="en-US" sz="1200">
                <a:solidFill>
                  <a:srgbClr val="FF0000"/>
                </a:solidFill>
                <a:ea typeface="DejaVu Sans"/>
                <a:cs typeface="DejaVu Sans"/>
              </a:rPr>
              <a:t>Reconstructed track</a:t>
            </a:r>
          </a:p>
        </p:txBody>
      </p:sp>
      <p:sp>
        <p:nvSpPr>
          <p:cNvPr id="212" name="ZoneTexte 211"/>
          <p:cNvSpPr txBox="1"/>
          <p:nvPr/>
        </p:nvSpPr>
        <p:spPr>
          <a:xfrm>
            <a:off x="6012160" y="4149080"/>
            <a:ext cx="1512168" cy="58477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u="sng" smtClean="0">
                <a:solidFill>
                  <a:schemeClr val="bg1"/>
                </a:solidFill>
              </a:rPr>
              <a:t>Constraints:</a:t>
            </a:r>
          </a:p>
          <a:p>
            <a:pPr algn="ctr"/>
            <a:r>
              <a:rPr lang="en-US" sz="1600" smtClean="0">
                <a:solidFill>
                  <a:schemeClr val="bg1"/>
                </a:solidFill>
              </a:rPr>
              <a:t>-0.056±0.861°</a:t>
            </a:r>
          </a:p>
        </p:txBody>
      </p:sp>
      <p:pic>
        <p:nvPicPr>
          <p:cNvPr id="2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639384"/>
            <a:ext cx="1273540" cy="7733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17" name="Image 216"/>
          <p:cNvPicPr>
            <a:picLocks noChangeAspect="1"/>
          </p:cNvPicPr>
          <p:nvPr/>
        </p:nvPicPr>
        <p:blipFill rotWithShape="1">
          <a:blip r:embed="rId5"/>
          <a:srcRect t="10044" b="20087"/>
          <a:stretch/>
        </p:blipFill>
        <p:spPr>
          <a:xfrm>
            <a:off x="395536" y="1093422"/>
            <a:ext cx="3349683" cy="2403360"/>
          </a:xfrm>
          <a:prstGeom prst="rect">
            <a:avLst/>
          </a:prstGeom>
        </p:spPr>
      </p:pic>
      <p:pic>
        <p:nvPicPr>
          <p:cNvPr id="219" name="Image 218"/>
          <p:cNvPicPr>
            <a:picLocks noChangeAspect="1"/>
          </p:cNvPicPr>
          <p:nvPr/>
        </p:nvPicPr>
        <p:blipFill rotWithShape="1">
          <a:blip r:embed="rId6"/>
          <a:srcRect l="3360" r="5925"/>
          <a:stretch/>
        </p:blipFill>
        <p:spPr>
          <a:xfrm>
            <a:off x="37165" y="4077072"/>
            <a:ext cx="3742747" cy="2520280"/>
          </a:xfrm>
          <a:prstGeom prst="rect">
            <a:avLst/>
          </a:prstGeom>
        </p:spPr>
      </p:pic>
      <p:sp>
        <p:nvSpPr>
          <p:cNvPr id="220" name="ZoneTexte 219"/>
          <p:cNvSpPr txBox="1"/>
          <p:nvPr/>
        </p:nvSpPr>
        <p:spPr>
          <a:xfrm>
            <a:off x="683568" y="1988840"/>
            <a:ext cx="15194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mtClean="0">
                <a:solidFill>
                  <a:schemeClr val="bg1"/>
                </a:solidFill>
              </a:rPr>
              <a:t>Moon shadow </a:t>
            </a:r>
          </a:p>
          <a:p>
            <a:pPr algn="ctr"/>
            <a:r>
              <a:rPr lang="en-US" sz="1600" smtClean="0">
                <a:solidFill>
                  <a:schemeClr val="bg1"/>
                </a:solidFill>
              </a:rPr>
              <a:t>as seen </a:t>
            </a:r>
          </a:p>
          <a:p>
            <a:pPr algn="ctr"/>
            <a:r>
              <a:rPr lang="en-US" sz="1600" smtClean="0">
                <a:solidFill>
                  <a:schemeClr val="bg1"/>
                </a:solidFill>
              </a:rPr>
              <a:t>by ANTARES</a:t>
            </a:r>
          </a:p>
          <a:p>
            <a:pPr algn="ctr"/>
            <a:r>
              <a:rPr lang="en-US" sz="1600" smtClean="0">
                <a:solidFill>
                  <a:schemeClr val="bg1"/>
                </a:solidFill>
              </a:rPr>
              <a:t> (3 </a:t>
            </a:r>
            <a:r>
              <a:rPr lang="en-US" sz="1600" smtClean="0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  <a:r>
              <a:rPr lang="en-US" sz="1600" smtClean="0">
                <a:solidFill>
                  <a:schemeClr val="bg1"/>
                </a:solidFill>
              </a:rPr>
              <a:t>)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21" name="ZoneTexte 220"/>
          <p:cNvSpPr txBox="1"/>
          <p:nvPr/>
        </p:nvSpPr>
        <p:spPr>
          <a:xfrm>
            <a:off x="1403648" y="5157192"/>
            <a:ext cx="133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Preliminary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23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22</a:t>
            </a:fld>
            <a:endParaRPr lang="en-US" sz="1100" smtClean="0">
              <a:solidFill>
                <a:schemeClr val="bg1"/>
              </a:solidFill>
            </a:endParaRPr>
          </a:p>
        </p:txBody>
      </p:sp>
      <p:pic>
        <p:nvPicPr>
          <p:cNvPr id="5" name="Image 4" descr="Azimuthal absolute pointing from Surface Arr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73016"/>
            <a:ext cx="3960440" cy="2970330"/>
          </a:xfrm>
          <a:prstGeom prst="rect">
            <a:avLst/>
          </a:prstGeom>
        </p:spPr>
      </p:pic>
      <p:sp>
        <p:nvSpPr>
          <p:cNvPr id="213" name="Rectangle 212"/>
          <p:cNvSpPr/>
          <p:nvPr/>
        </p:nvSpPr>
        <p:spPr>
          <a:xfrm>
            <a:off x="5764157" y="6381328"/>
            <a:ext cx="180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mtClean="0">
                <a:solidFill>
                  <a:srgbClr val="660066"/>
                </a:solidFill>
              </a:rPr>
              <a:t>2 sea compains</a:t>
            </a:r>
            <a:endParaRPr lang="en-US">
              <a:solidFill>
                <a:srgbClr val="660066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9552" y="3645024"/>
            <a:ext cx="28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To be updated @ ICRC17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731861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2"/>
          <p:cNvSpPr txBox="1">
            <a:spLocks/>
          </p:cNvSpPr>
          <p:nvPr/>
        </p:nvSpPr>
        <p:spPr bwMode="auto">
          <a:xfrm>
            <a:off x="-785814" y="-71438"/>
            <a:ext cx="9822309" cy="719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1079500" indent="-215900">
              <a:lnSpc>
                <a:spcPct val="122000"/>
              </a:lnSpc>
              <a:buClr>
                <a:srgbClr val="000000"/>
              </a:buClr>
              <a:buSzPct val="45000"/>
              <a:buFont typeface="StarSymbol"/>
              <a:buNone/>
              <a:defRPr/>
            </a:pPr>
            <a:r>
              <a:rPr lang="en-US" sz="3600" dirty="0">
                <a:solidFill>
                  <a:schemeClr val="bg1"/>
                </a:solidFill>
                <a:latin typeface="Arial" charset="0"/>
              </a:rPr>
              <a:t>Basic neutrino detector element: </a:t>
            </a:r>
            <a:r>
              <a:rPr lang="en-US" sz="3600" dirty="0" err="1">
                <a:solidFill>
                  <a:schemeClr val="bg1"/>
                </a:solidFill>
                <a:latin typeface="Arial" charset="0"/>
              </a:rPr>
              <a:t>storey</a:t>
            </a:r>
            <a:endParaRPr lang="en-US" sz="36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925888" y="4365625"/>
            <a:ext cx="4318000" cy="2366963"/>
            <a:chOff x="2881" y="2710"/>
            <a:chExt cx="2720" cy="1491"/>
          </a:xfrm>
        </p:grpSpPr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881" y="3748"/>
              <a:ext cx="1813" cy="453"/>
              <a:chOff x="2688" y="3456"/>
              <a:chExt cx="1825" cy="518"/>
            </a:xfrm>
          </p:grpSpPr>
          <p:sp>
            <p:nvSpPr>
              <p:cNvPr id="7" name="Line 5"/>
              <p:cNvSpPr>
                <a:spLocks noChangeShapeType="1"/>
              </p:cNvSpPr>
              <p:nvPr/>
            </p:nvSpPr>
            <p:spPr bwMode="auto">
              <a:xfrm flipH="1" flipV="1">
                <a:off x="2688" y="3456"/>
                <a:ext cx="510" cy="518"/>
              </a:xfrm>
              <a:prstGeom prst="line">
                <a:avLst/>
              </a:prstGeom>
              <a:noFill/>
              <a:ln w="28575">
                <a:solidFill>
                  <a:srgbClr val="A5002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" name="Line 6"/>
              <p:cNvSpPr>
                <a:spLocks noChangeShapeType="1"/>
              </p:cNvSpPr>
              <p:nvPr/>
            </p:nvSpPr>
            <p:spPr bwMode="auto">
              <a:xfrm>
                <a:off x="3198" y="3974"/>
                <a:ext cx="1315" cy="0"/>
              </a:xfrm>
              <a:prstGeom prst="line">
                <a:avLst/>
              </a:prstGeom>
              <a:noFill/>
              <a:ln w="28575">
                <a:solidFill>
                  <a:srgbClr val="A5002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4422" y="3725"/>
              <a:ext cx="1179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580" tIns="43790" rIns="87580" bIns="43790" anchor="ctr" anchorCtr="1">
              <a:spAutoFit/>
            </a:bodyPr>
            <a:lstStyle>
              <a:lvl1pPr defTabSz="868363">
                <a:tabLst>
                  <a:tab pos="687388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68363">
                <a:tabLst>
                  <a:tab pos="687388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68363">
                <a:tabLst>
                  <a:tab pos="687388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68363">
                <a:tabLst>
                  <a:tab pos="687388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68363">
                <a:tabLst>
                  <a:tab pos="687388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7388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7388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7388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7388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buSzPct val="99000"/>
              </a:pPr>
              <a:r>
                <a:rPr lang="en-GB" sz="1400">
                  <a:solidFill>
                    <a:schemeClr val="accent2"/>
                  </a:solidFill>
                  <a:latin typeface="Tahoma" charset="0"/>
                </a:rPr>
                <a:t>Hydrophone</a:t>
              </a:r>
              <a:r>
                <a:rPr lang="de-DE" sz="1400">
                  <a:solidFill>
                    <a:schemeClr val="accent2"/>
                  </a:solidFill>
                  <a:latin typeface="Tahoma" charset="0"/>
                </a:rPr>
                <a:t>:</a:t>
              </a:r>
              <a:endParaRPr lang="de-DE" sz="1400">
                <a:latin typeface="Tahoma" charset="0"/>
              </a:endParaRPr>
            </a:p>
            <a:p>
              <a:pPr algn="ctr">
                <a:buSzPct val="99000"/>
              </a:pPr>
              <a:r>
                <a:rPr lang="de-DE" sz="1400" i="1">
                  <a:solidFill>
                    <a:srgbClr val="A50021"/>
                  </a:solidFill>
                  <a:latin typeface="Tahoma" charset="0"/>
                </a:rPr>
                <a:t>acoustic positioning</a:t>
              </a:r>
            </a:p>
            <a:p>
              <a:pPr algn="ctr">
                <a:buSzPct val="99000"/>
              </a:pPr>
              <a:r>
                <a:rPr lang="en-US" sz="1400">
                  <a:latin typeface="American Typewriter Condensed" charset="0"/>
                  <a:sym typeface="Wingdings" charset="0"/>
                </a:rPr>
                <a:t> </a:t>
              </a:r>
              <a:r>
                <a:rPr lang="fr-FR" sz="1400"/>
                <a:t>JINST 7 T08002</a:t>
              </a:r>
              <a:endParaRPr lang="en-GB" sz="1400" i="1">
                <a:solidFill>
                  <a:srgbClr val="A50021"/>
                </a:solidFill>
                <a:latin typeface="Tahoma" charset="0"/>
              </a:endParaRPr>
            </a:p>
          </p:txBody>
        </p:sp>
        <p:pic>
          <p:nvPicPr>
            <p:cNvPr id="6" name="Picture 8" descr="Transducteur G-207403_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7" y="2710"/>
              <a:ext cx="1155" cy="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5448300" y="1066800"/>
            <a:ext cx="2959100" cy="3284538"/>
            <a:chOff x="3840" y="672"/>
            <a:chExt cx="1864" cy="2069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4357" y="1792"/>
              <a:ext cx="1347" cy="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7580" tIns="43790" rIns="87580" bIns="43790" anchor="ctr" anchorCtr="1">
              <a:spAutoFit/>
            </a:bodyPr>
            <a:lstStyle>
              <a:lvl1pPr defTabSz="868363">
                <a:tabLst>
                  <a:tab pos="687388" algn="l"/>
                  <a:tab pos="1376363" algn="l"/>
                  <a:tab pos="2063750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68363">
                <a:tabLst>
                  <a:tab pos="687388" algn="l"/>
                  <a:tab pos="1376363" algn="l"/>
                  <a:tab pos="2063750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68363">
                <a:tabLst>
                  <a:tab pos="687388" algn="l"/>
                  <a:tab pos="1376363" algn="l"/>
                  <a:tab pos="2063750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68363">
                <a:tabLst>
                  <a:tab pos="687388" algn="l"/>
                  <a:tab pos="1376363" algn="l"/>
                  <a:tab pos="2063750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68363">
                <a:tabLst>
                  <a:tab pos="687388" algn="l"/>
                  <a:tab pos="1376363" algn="l"/>
                  <a:tab pos="2063750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7388" algn="l"/>
                  <a:tab pos="1376363" algn="l"/>
                  <a:tab pos="2063750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7388" algn="l"/>
                  <a:tab pos="1376363" algn="l"/>
                  <a:tab pos="2063750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7388" algn="l"/>
                  <a:tab pos="1376363" algn="l"/>
                  <a:tab pos="2063750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7388" algn="l"/>
                  <a:tab pos="1376363" algn="l"/>
                  <a:tab pos="2063750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10000"/>
                </a:lnSpc>
                <a:buSzPct val="99000"/>
                <a:defRPr/>
              </a:pPr>
              <a:r>
                <a:rPr lang="en-GB" sz="1400" dirty="0" smtClean="0">
                  <a:solidFill>
                    <a:schemeClr val="accent2"/>
                  </a:solidFill>
                  <a:latin typeface="Tahoma" charset="0"/>
                </a:rPr>
                <a:t>Optical Module:</a:t>
              </a:r>
              <a:r>
                <a:rPr lang="en-GB" sz="1400" dirty="0" smtClean="0">
                  <a:latin typeface="Tahoma" charset="0"/>
                </a:rPr>
                <a:t> </a:t>
              </a:r>
              <a:br>
                <a:rPr lang="en-GB" sz="1400" dirty="0" smtClean="0">
                  <a:latin typeface="Tahoma" charset="0"/>
                </a:rPr>
              </a:br>
              <a:r>
                <a:rPr lang="en-GB" sz="1400" dirty="0" smtClean="0">
                  <a:latin typeface="Tahoma" charset="0"/>
                </a:rPr>
                <a:t>10</a:t>
              </a:r>
              <a:r>
                <a:rPr lang="ja-JP" altLang="en-GB" sz="1400" dirty="0" smtClean="0">
                  <a:latin typeface="Tahoma" charset="0"/>
                </a:rPr>
                <a:t>”</a:t>
              </a:r>
              <a:r>
                <a:rPr lang="en-GB" altLang="ja-JP" sz="1400" dirty="0" smtClean="0">
                  <a:latin typeface="Tahoma" charset="0"/>
                </a:rPr>
                <a:t> </a:t>
              </a:r>
              <a:r>
                <a:rPr lang="de-DE" altLang="ja-JP" sz="1400" dirty="0" smtClean="0">
                  <a:latin typeface="Tahoma" charset="0"/>
                </a:rPr>
                <a:t>Hamamatsu PMT in</a:t>
              </a:r>
            </a:p>
            <a:p>
              <a:pPr algn="ctr">
                <a:lnSpc>
                  <a:spcPct val="110000"/>
                </a:lnSpc>
                <a:buSzPct val="99000"/>
                <a:defRPr/>
              </a:pPr>
              <a:r>
                <a:rPr lang="en-GB" sz="1400" dirty="0" smtClean="0">
                  <a:latin typeface="Tahoma" charset="0"/>
                </a:rPr>
                <a:t>17</a:t>
              </a:r>
              <a:r>
                <a:rPr lang="ja-JP" altLang="en-GB" sz="1400" dirty="0" smtClean="0">
                  <a:latin typeface="Tahoma" charset="0"/>
                </a:rPr>
                <a:t>”</a:t>
              </a:r>
              <a:r>
                <a:rPr lang="en-GB" altLang="ja-JP" sz="1400" dirty="0" smtClean="0">
                  <a:latin typeface="Tahoma" charset="0"/>
                </a:rPr>
                <a:t> glass sphere</a:t>
              </a:r>
            </a:p>
            <a:p>
              <a:pPr algn="ctr">
                <a:lnSpc>
                  <a:spcPct val="110000"/>
                </a:lnSpc>
                <a:buSzPct val="99000"/>
                <a:defRPr/>
              </a:pPr>
              <a:r>
                <a:rPr lang="de-DE" sz="1400" i="1" dirty="0" smtClean="0">
                  <a:solidFill>
                    <a:srgbClr val="A50021"/>
                  </a:solidFill>
                  <a:latin typeface="Tahoma" charset="0"/>
                </a:rPr>
                <a:t>photon detection</a:t>
              </a:r>
            </a:p>
            <a:p>
              <a:pPr algn="ctr">
                <a:lnSpc>
                  <a:spcPct val="110000"/>
                </a:lnSpc>
                <a:buFont typeface="Wingdings" charset="0"/>
                <a:buChar char="&amp;"/>
                <a:defRPr/>
              </a:pPr>
              <a:r>
                <a:rPr lang="en-US" sz="1400" dirty="0" smtClean="0">
                  <a:latin typeface="American Typewriter Condensed" charset="0"/>
                </a:rPr>
                <a:t> </a:t>
              </a:r>
              <a:r>
                <a:rPr lang="en-US" sz="1400" dirty="0" smtClean="0">
                  <a:latin typeface="+mn-lt"/>
                </a:rPr>
                <a:t>NIM A484 (2002) 369</a:t>
              </a:r>
            </a:p>
            <a:p>
              <a:pPr algn="ctr">
                <a:lnSpc>
                  <a:spcPct val="110000"/>
                </a:lnSpc>
                <a:buFont typeface="Wingdings" charset="0"/>
                <a:buChar char="&amp;"/>
                <a:defRPr/>
              </a:pPr>
              <a:r>
                <a:rPr lang="en-US" sz="1400" dirty="0" smtClean="0">
                  <a:latin typeface="+mn-lt"/>
                </a:rPr>
                <a:t> NIM A555 (2005) 132</a:t>
              </a:r>
              <a:endParaRPr lang="en-GB" sz="1400" dirty="0" smtClean="0">
                <a:latin typeface="+mn-lt"/>
              </a:endParaRPr>
            </a:p>
          </p:txBody>
        </p:sp>
        <p:pic>
          <p:nvPicPr>
            <p:cNvPr id="11" name="Picture 11" descr="Low_hemi_ready_h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7" y="672"/>
              <a:ext cx="1344" cy="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3840" y="1824"/>
              <a:ext cx="576" cy="912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1196975"/>
            <a:ext cx="2952750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4"/>
          <p:cNvGrpSpPr>
            <a:grpSpLocks/>
          </p:cNvGrpSpPr>
          <p:nvPr/>
        </p:nvGrpSpPr>
        <p:grpSpPr bwMode="auto">
          <a:xfrm>
            <a:off x="2628900" y="1052513"/>
            <a:ext cx="3581400" cy="1008062"/>
            <a:chOff x="2166" y="663"/>
            <a:chExt cx="2256" cy="635"/>
          </a:xfrm>
        </p:grpSpPr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801" y="890"/>
              <a:ext cx="397" cy="408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2166" y="663"/>
              <a:ext cx="225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  <a:latin typeface="Tahoma" charset="0"/>
                </a:rPr>
                <a:t>Titanium frame</a:t>
              </a:r>
              <a:r>
                <a:rPr lang="en-US" sz="1400" dirty="0">
                  <a:latin typeface="Tahoma" charset="0"/>
                </a:rPr>
                <a:t>: </a:t>
              </a:r>
              <a:r>
                <a:rPr lang="en-US" sz="1400" i="1" dirty="0">
                  <a:solidFill>
                    <a:srgbClr val="A50021"/>
                  </a:solidFill>
                  <a:latin typeface="Tahoma" charset="0"/>
                </a:rPr>
                <a:t>support structure</a:t>
              </a:r>
              <a:r>
                <a:rPr lang="en-US" sz="1400" dirty="0">
                  <a:latin typeface="Tahoma" charset="0"/>
                </a:rPr>
                <a:t> </a:t>
              </a:r>
            </a:p>
          </p:txBody>
        </p:sp>
      </p:grp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900113" y="1219200"/>
            <a:ext cx="3481387" cy="1774825"/>
            <a:chOff x="975" y="861"/>
            <a:chExt cx="2193" cy="1118"/>
          </a:xfrm>
        </p:grpSpPr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474" y="912"/>
              <a:ext cx="1406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accent2"/>
                  </a:solidFill>
                  <a:latin typeface="Tahoma" charset="0"/>
                </a:rPr>
                <a:t>Optical Beacon</a:t>
              </a:r>
              <a:br>
                <a:rPr lang="en-US" sz="1400" dirty="0">
                  <a:solidFill>
                    <a:schemeClr val="accent2"/>
                  </a:solidFill>
                  <a:latin typeface="Tahoma" charset="0"/>
                </a:rPr>
              </a:br>
              <a:r>
                <a:rPr lang="en-US" sz="1400" dirty="0">
                  <a:latin typeface="Tahoma" charset="0"/>
                </a:rPr>
                <a:t>with blue LEDs:</a:t>
              </a:r>
            </a:p>
            <a:p>
              <a:pPr algn="ctr">
                <a:defRPr/>
              </a:pPr>
              <a:r>
                <a:rPr lang="en-US" sz="1400" i="1" dirty="0">
                  <a:solidFill>
                    <a:srgbClr val="A50021"/>
                  </a:solidFill>
                  <a:latin typeface="Tahoma" charset="0"/>
                </a:rPr>
                <a:t>timing calibration</a:t>
              </a:r>
              <a:r>
                <a:rPr lang="en-US" sz="1400" dirty="0">
                  <a:latin typeface="Tahoma" charset="0"/>
                </a:rPr>
                <a:t> </a:t>
              </a:r>
            </a:p>
            <a:p>
              <a:pPr algn="ctr">
                <a:defRPr/>
              </a:pPr>
              <a:r>
                <a:rPr lang="en-US" sz="1400" dirty="0">
                  <a:latin typeface="American Typewriter Condensed" charset="0"/>
                  <a:sym typeface="Wingdings" charset="0"/>
                </a:rPr>
                <a:t> </a:t>
              </a:r>
              <a:r>
                <a:rPr lang="en-US" sz="1400" dirty="0">
                  <a:latin typeface="+mn-lt"/>
                </a:rPr>
                <a:t>NIM A578 (2007) 498</a:t>
              </a:r>
            </a:p>
          </p:txBody>
        </p:sp>
        <p:pic>
          <p:nvPicPr>
            <p:cNvPr id="19" name="Picture 19" descr="lob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861"/>
              <a:ext cx="537" cy="1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1519" y="1480"/>
              <a:ext cx="1649" cy="344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539750" y="3357563"/>
            <a:ext cx="4105275" cy="3011487"/>
            <a:chOff x="748" y="2180"/>
            <a:chExt cx="2586" cy="1897"/>
          </a:xfrm>
        </p:grpSpPr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946" y="3188"/>
              <a:ext cx="1480" cy="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7580" tIns="43790" rIns="87580" bIns="43790" anchor="ctr" anchorCtr="1">
              <a:spAutoFit/>
            </a:bodyPr>
            <a:lstStyle>
              <a:lvl1pPr defTabSz="868363">
                <a:tabLst>
                  <a:tab pos="687388" algn="l"/>
                  <a:tab pos="1376363" algn="l"/>
                  <a:tab pos="2063750" algn="l"/>
                  <a:tab pos="2751138" algn="l"/>
                  <a:tab pos="3440113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68363">
                <a:tabLst>
                  <a:tab pos="687388" algn="l"/>
                  <a:tab pos="1376363" algn="l"/>
                  <a:tab pos="2063750" algn="l"/>
                  <a:tab pos="2751138" algn="l"/>
                  <a:tab pos="3440113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68363">
                <a:tabLst>
                  <a:tab pos="687388" algn="l"/>
                  <a:tab pos="1376363" algn="l"/>
                  <a:tab pos="2063750" algn="l"/>
                  <a:tab pos="2751138" algn="l"/>
                  <a:tab pos="3440113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68363">
                <a:tabLst>
                  <a:tab pos="687388" algn="l"/>
                  <a:tab pos="1376363" algn="l"/>
                  <a:tab pos="2063750" algn="l"/>
                  <a:tab pos="2751138" algn="l"/>
                  <a:tab pos="3440113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68363">
                <a:tabLst>
                  <a:tab pos="687388" algn="l"/>
                  <a:tab pos="1376363" algn="l"/>
                  <a:tab pos="2063750" algn="l"/>
                  <a:tab pos="2751138" algn="l"/>
                  <a:tab pos="3440113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7388" algn="l"/>
                  <a:tab pos="1376363" algn="l"/>
                  <a:tab pos="2063750" algn="l"/>
                  <a:tab pos="2751138" algn="l"/>
                  <a:tab pos="3440113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7388" algn="l"/>
                  <a:tab pos="1376363" algn="l"/>
                  <a:tab pos="2063750" algn="l"/>
                  <a:tab pos="2751138" algn="l"/>
                  <a:tab pos="3440113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7388" algn="l"/>
                  <a:tab pos="1376363" algn="l"/>
                  <a:tab pos="2063750" algn="l"/>
                  <a:tab pos="2751138" algn="l"/>
                  <a:tab pos="3440113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87388" algn="l"/>
                  <a:tab pos="1376363" algn="l"/>
                  <a:tab pos="2063750" algn="l"/>
                  <a:tab pos="2751138" algn="l"/>
                  <a:tab pos="3440113" algn="l"/>
                </a:tabLs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buSzPct val="99000"/>
              </a:pPr>
              <a:r>
                <a:rPr lang="en-GB" sz="1400" dirty="0">
                  <a:solidFill>
                    <a:schemeClr val="accent2"/>
                  </a:solidFill>
                  <a:latin typeface="Tahoma" charset="0"/>
                </a:rPr>
                <a:t>Local </a:t>
              </a:r>
              <a:r>
                <a:rPr lang="de-DE" sz="1400" dirty="0">
                  <a:solidFill>
                    <a:schemeClr val="accent2"/>
                  </a:solidFill>
                  <a:latin typeface="Tahoma" charset="0"/>
                </a:rPr>
                <a:t>Control Module</a:t>
              </a:r>
              <a:r>
                <a:rPr lang="de-DE" sz="1400" dirty="0">
                  <a:latin typeface="Tahoma" charset="0"/>
                </a:rPr>
                <a:t> </a:t>
              </a:r>
              <a:r>
                <a:rPr lang="de-DE" sz="1400" dirty="0">
                  <a:solidFill>
                    <a:schemeClr val="accent2"/>
                  </a:solidFill>
                  <a:latin typeface="Tahoma" charset="0"/>
                </a:rPr>
                <a:t>(Ti):</a:t>
              </a:r>
              <a:endParaRPr lang="de-DE" sz="1400" dirty="0">
                <a:latin typeface="Tahoma" charset="0"/>
              </a:endParaRPr>
            </a:p>
            <a:p>
              <a:pPr algn="ctr">
                <a:buSzPct val="99000"/>
              </a:pPr>
              <a:r>
                <a:rPr lang="de-DE" sz="1400" i="1" dirty="0">
                  <a:solidFill>
                    <a:srgbClr val="A50021"/>
                  </a:solidFill>
                  <a:latin typeface="Tahoma" charset="0"/>
                </a:rPr>
                <a:t>Front-end ASIC, DAQ/SC, DWDM, </a:t>
              </a:r>
              <a:br>
                <a:rPr lang="de-DE" sz="1400" i="1" dirty="0">
                  <a:solidFill>
                    <a:srgbClr val="A50021"/>
                  </a:solidFill>
                  <a:latin typeface="Tahoma" charset="0"/>
                </a:rPr>
              </a:br>
              <a:r>
                <a:rPr lang="de-DE" sz="1400" i="1" dirty="0">
                  <a:solidFill>
                    <a:srgbClr val="A50021"/>
                  </a:solidFill>
                  <a:latin typeface="Tahoma" charset="0"/>
                </a:rPr>
                <a:t>Clock, tilt/compass, power distribution…</a:t>
              </a:r>
            </a:p>
            <a:p>
              <a:pPr algn="ctr">
                <a:buSzPct val="99000"/>
              </a:pPr>
              <a:r>
                <a:rPr lang="en-US" sz="1200" dirty="0">
                  <a:latin typeface="American Typewriter Condensed" charset="0"/>
                  <a:sym typeface="Wingdings" charset="0"/>
                </a:rPr>
                <a:t></a:t>
              </a:r>
              <a:r>
                <a:rPr lang="en-US" sz="1600" dirty="0">
                  <a:latin typeface="American Typewriter Condensed" charset="0"/>
                  <a:sym typeface="Wingdings" charset="0"/>
                </a:rPr>
                <a:t> </a:t>
              </a:r>
              <a:r>
                <a:rPr lang="en-US" sz="1400" dirty="0"/>
                <a:t>NIMA 622 (2010) 59-73</a:t>
              </a:r>
            </a:p>
          </p:txBody>
        </p:sp>
        <p:pic>
          <p:nvPicPr>
            <p:cNvPr id="23" name="Picture 23" descr="lcm1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00FF"/>
                </a:clrFrom>
                <a:clrTo>
                  <a:srgbClr val="FF00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2180"/>
              <a:ext cx="1859" cy="1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1753" y="2669"/>
              <a:ext cx="1581" cy="139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5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800" smtClean="0">
                <a:solidFill>
                  <a:schemeClr val="bg1"/>
                </a:solidFill>
              </a:rPr>
              <a:pPr algn="r">
                <a:defRPr/>
              </a:pPr>
              <a:t>23</a:t>
            </a:fld>
            <a:endParaRPr lang="en-US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6689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2"/>
          <p:cNvSpPr txBox="1">
            <a:spLocks/>
          </p:cNvSpPr>
          <p:nvPr/>
        </p:nvSpPr>
        <p:spPr bwMode="auto">
          <a:xfrm>
            <a:off x="-785814" y="-71438"/>
            <a:ext cx="9822309" cy="719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1079500" indent="-215900">
              <a:lnSpc>
                <a:spcPct val="122000"/>
              </a:lnSpc>
              <a:buClr>
                <a:srgbClr val="000000"/>
              </a:buClr>
              <a:buSzPct val="45000"/>
              <a:buFont typeface="StarSymbol"/>
              <a:buNone/>
              <a:defRPr/>
            </a:pPr>
            <a:r>
              <a:rPr lang="en-US" sz="3600" dirty="0">
                <a:solidFill>
                  <a:schemeClr val="bg1"/>
                </a:solidFill>
                <a:latin typeface="Arial" charset="0"/>
              </a:rPr>
              <a:t>Detector 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Calibration</a:t>
            </a:r>
            <a:endParaRPr lang="en-US" sz="36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" y="648072"/>
            <a:ext cx="1042988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324600" y="2592065"/>
            <a:ext cx="2590800" cy="1196975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algn="ctr"/>
            <a:r>
              <a:rPr lang="en-US" sz="2400" dirty="0">
                <a:latin typeface="Arial" charset="0"/>
              </a:rPr>
              <a:t>Timing resolution </a:t>
            </a:r>
          </a:p>
          <a:p>
            <a:pPr algn="ctr"/>
            <a:r>
              <a:rPr lang="en-US" sz="2400" dirty="0">
                <a:latin typeface="Arial" charset="0"/>
              </a:rPr>
              <a:t>of electronics</a:t>
            </a:r>
          </a:p>
          <a:p>
            <a:pPr algn="ctr"/>
            <a:r>
              <a:rPr lang="en-US" sz="2400" dirty="0">
                <a:latin typeface="Arial" charset="0"/>
              </a:rPr>
              <a:t> </a:t>
            </a:r>
            <a:r>
              <a:rPr lang="en-US" altLang="ja-JP" sz="2400" dirty="0">
                <a:latin typeface="Arial" charset="0"/>
                <a:cs typeface="ＭＳ Ｐゴシック" charset="0"/>
              </a:rPr>
              <a:t>~ </a:t>
            </a:r>
            <a:r>
              <a:rPr lang="en-US" sz="2400" dirty="0" smtClean="0">
                <a:latin typeface="Arial" charset="0"/>
              </a:rPr>
              <a:t>0.5 ns</a:t>
            </a:r>
            <a:endParaRPr lang="en-US" sz="2400" dirty="0">
              <a:latin typeface="Arial" charset="0"/>
            </a:endParaRP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6732240" y="1124744"/>
            <a:ext cx="1871663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/>
                </a:solidFill>
                <a:latin typeface="Arial" charset="0"/>
              </a:rPr>
              <a:t>Led/laser beacons</a:t>
            </a:r>
            <a:endParaRPr lang="en-US" sz="1600" dirty="0">
              <a:solidFill>
                <a:schemeClr val="accent2"/>
              </a:solidFill>
              <a:latin typeface="Arial" charset="0"/>
            </a:endParaRPr>
          </a:p>
          <a:p>
            <a:pPr algn="ctr"/>
            <a:r>
              <a:rPr lang="en-US" sz="1600" dirty="0">
                <a:solidFill>
                  <a:schemeClr val="accent2"/>
                </a:solidFill>
                <a:latin typeface="Arial" charset="0"/>
              </a:rPr>
              <a:t>Intense light:</a:t>
            </a:r>
            <a:br>
              <a:rPr lang="en-US" sz="1600" dirty="0">
                <a:solidFill>
                  <a:schemeClr val="accent2"/>
                </a:solidFill>
                <a:latin typeface="Arial" charset="0"/>
              </a:rPr>
            </a:br>
            <a:r>
              <a:rPr lang="en-US" sz="1600" dirty="0">
                <a:solidFill>
                  <a:schemeClr val="accent2"/>
                </a:solidFill>
                <a:latin typeface="Arial" charset="0"/>
              </a:rPr>
              <a:t>PMT TTS negligible</a:t>
            </a:r>
          </a:p>
        </p:txBody>
      </p:sp>
      <p:sp>
        <p:nvSpPr>
          <p:cNvPr id="6" name="AutoShape 15"/>
          <p:cNvSpPr>
            <a:spLocks noChangeAspect="1" noChangeArrowheads="1"/>
          </p:cNvSpPr>
          <p:nvPr/>
        </p:nvSpPr>
        <p:spPr bwMode="auto">
          <a:xfrm rot="5400000">
            <a:off x="493713" y="3802063"/>
            <a:ext cx="242887" cy="725487"/>
          </a:xfrm>
          <a:prstGeom prst="moon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7" name="Group 54"/>
          <p:cNvGrpSpPr>
            <a:grpSpLocks/>
          </p:cNvGrpSpPr>
          <p:nvPr/>
        </p:nvGrpSpPr>
        <p:grpSpPr bwMode="auto">
          <a:xfrm>
            <a:off x="1259632" y="764704"/>
            <a:ext cx="4926013" cy="5845175"/>
            <a:chOff x="816" y="635"/>
            <a:chExt cx="3103" cy="3682"/>
          </a:xfrm>
        </p:grpSpPr>
        <p:grpSp>
          <p:nvGrpSpPr>
            <p:cNvPr id="8" name="Group 42"/>
            <p:cNvGrpSpPr>
              <a:grpSpLocks/>
            </p:cNvGrpSpPr>
            <p:nvPr/>
          </p:nvGrpSpPr>
          <p:grpSpPr bwMode="auto">
            <a:xfrm>
              <a:off x="816" y="635"/>
              <a:ext cx="1769" cy="3682"/>
              <a:chOff x="113" y="638"/>
              <a:chExt cx="1769" cy="3682"/>
            </a:xfrm>
          </p:grpSpPr>
          <p:sp>
            <p:nvSpPr>
              <p:cNvPr id="18" name="Rectangle 43"/>
              <p:cNvSpPr>
                <a:spLocks noChangeArrowheads="1"/>
              </p:cNvSpPr>
              <p:nvPr/>
            </p:nvSpPr>
            <p:spPr bwMode="auto">
              <a:xfrm>
                <a:off x="113" y="638"/>
                <a:ext cx="1769" cy="368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pic>
            <p:nvPicPr>
              <p:cNvPr id="19" name="Picture 44" descr="Pyr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0" y="3656"/>
                <a:ext cx="540" cy="6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45" descr="antares_line1_hydro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" y="679"/>
                <a:ext cx="128" cy="34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Line 46"/>
              <p:cNvSpPr>
                <a:spLocks noChangeShapeType="1"/>
              </p:cNvSpPr>
              <p:nvPr/>
            </p:nvSpPr>
            <p:spPr bwMode="auto">
              <a:xfrm flipH="1" flipV="1">
                <a:off x="306" y="3362"/>
                <a:ext cx="1043" cy="32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Line 47"/>
              <p:cNvSpPr>
                <a:spLocks noChangeShapeType="1"/>
              </p:cNvSpPr>
              <p:nvPr/>
            </p:nvSpPr>
            <p:spPr bwMode="auto">
              <a:xfrm flipH="1" flipV="1">
                <a:off x="293" y="2637"/>
                <a:ext cx="1056" cy="104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" name="Line 48"/>
              <p:cNvSpPr>
                <a:spLocks noChangeShapeType="1"/>
              </p:cNvSpPr>
              <p:nvPr/>
            </p:nvSpPr>
            <p:spPr bwMode="auto">
              <a:xfrm flipH="1" flipV="1">
                <a:off x="297" y="2012"/>
                <a:ext cx="1052" cy="167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Line 49"/>
              <p:cNvSpPr>
                <a:spLocks noChangeShapeType="1"/>
              </p:cNvSpPr>
              <p:nvPr/>
            </p:nvSpPr>
            <p:spPr bwMode="auto">
              <a:xfrm flipH="1" flipV="1">
                <a:off x="296" y="1412"/>
                <a:ext cx="1053" cy="227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Line 50"/>
              <p:cNvSpPr>
                <a:spLocks noChangeShapeType="1"/>
              </p:cNvSpPr>
              <p:nvPr/>
            </p:nvSpPr>
            <p:spPr bwMode="auto">
              <a:xfrm flipH="1" flipV="1">
                <a:off x="279" y="948"/>
                <a:ext cx="1070" cy="273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Text Box 51"/>
              <p:cNvSpPr txBox="1">
                <a:spLocks noChangeArrowheads="1"/>
              </p:cNvSpPr>
              <p:nvPr/>
            </p:nvSpPr>
            <p:spPr bwMode="auto">
              <a:xfrm>
                <a:off x="347" y="3702"/>
                <a:ext cx="842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1420" tIns="45711" rIns="91420" bIns="45711">
                <a:spAutoFit/>
              </a:bodyPr>
              <a:lstStyle/>
              <a:p>
                <a:pPr algn="ctr"/>
                <a:r>
                  <a:rPr 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charset="0"/>
                  </a:rPr>
                  <a:t>Autonomous</a:t>
                </a:r>
                <a:br>
                  <a:rPr 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charset="0"/>
                  </a:rPr>
                </a:br>
                <a:r>
                  <a:rPr lang="en-US" sz="16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Arial" charset="0"/>
                  </a:rPr>
                  <a:t>Transponder</a:t>
                </a:r>
              </a:p>
            </p:txBody>
          </p:sp>
          <p:sp>
            <p:nvSpPr>
              <p:cNvPr id="27" name="Line 52"/>
              <p:cNvSpPr>
                <a:spLocks noChangeShapeType="1"/>
              </p:cNvSpPr>
              <p:nvPr/>
            </p:nvSpPr>
            <p:spPr bwMode="auto">
              <a:xfrm flipV="1">
                <a:off x="1334" y="3653"/>
                <a:ext cx="0" cy="32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diamond" w="med" len="med"/>
                <a:tailEnd type="diamond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fr-FR"/>
              </a:p>
            </p:txBody>
          </p:sp>
          <p:sp>
            <p:nvSpPr>
              <p:cNvPr id="28" name="Text Box 53"/>
              <p:cNvSpPr txBox="1">
                <a:spLocks noChangeArrowheads="1"/>
              </p:cNvSpPr>
              <p:nvPr/>
            </p:nvSpPr>
            <p:spPr bwMode="auto">
              <a:xfrm>
                <a:off x="431" y="799"/>
                <a:ext cx="910" cy="3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1420" tIns="45711" rIns="91420" bIns="45711">
                <a:spAutoFit/>
              </a:bodyPr>
              <a:lstStyle/>
              <a:p>
                <a:pPr algn="ctr">
                  <a:buSzPct val="140000"/>
                  <a:buFontTx/>
                  <a:buChar char="•"/>
                </a:pPr>
                <a:r>
                  <a:rPr lang="en-US" sz="1600">
                    <a:solidFill>
                      <a:srgbClr val="FF3300"/>
                    </a:solidFill>
                    <a:latin typeface="Arial" charset="0"/>
                  </a:rPr>
                  <a:t> </a:t>
                </a:r>
                <a:r>
                  <a:rPr lang="en-US" sz="1600">
                    <a:solidFill>
                      <a:schemeClr val="tx2"/>
                    </a:solidFill>
                    <a:latin typeface="Arial" charset="0"/>
                  </a:rPr>
                  <a:t>Hydrophone</a:t>
                </a:r>
              </a:p>
            </p:txBody>
          </p:sp>
        </p:grpSp>
        <p:grpSp>
          <p:nvGrpSpPr>
            <p:cNvPr id="9" name="Group 33"/>
            <p:cNvGrpSpPr>
              <a:grpSpLocks/>
            </p:cNvGrpSpPr>
            <p:nvPr/>
          </p:nvGrpSpPr>
          <p:grpSpPr bwMode="auto">
            <a:xfrm>
              <a:off x="2383" y="912"/>
              <a:ext cx="1536" cy="3209"/>
              <a:chOff x="4080" y="1008"/>
              <a:chExt cx="1536" cy="3209"/>
            </a:xfrm>
          </p:grpSpPr>
          <p:pic>
            <p:nvPicPr>
              <p:cNvPr id="10" name="Picture 3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387"/>
              <a:stretch>
                <a:fillRect/>
              </a:stretch>
            </p:blipFill>
            <p:spPr bwMode="auto">
              <a:xfrm>
                <a:off x="4080" y="1008"/>
                <a:ext cx="1536" cy="3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48387"/>
                      <a:stretch>
                        <a:fillRect/>
                      </a:stretch>
                    </a:blipFill>
                  </a14:hiddenFill>
                </a:ext>
              </a:extLst>
            </p:spPr>
          </p:pic>
          <p:sp>
            <p:nvSpPr>
              <p:cNvPr id="11" name="Oval 35"/>
              <p:cNvSpPr>
                <a:spLocks noChangeArrowheads="1"/>
              </p:cNvSpPr>
              <p:nvPr/>
            </p:nvSpPr>
            <p:spPr bwMode="auto">
              <a:xfrm>
                <a:off x="4882" y="3840"/>
                <a:ext cx="107" cy="48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2" name="Text Box 36"/>
              <p:cNvSpPr txBox="1">
                <a:spLocks noChangeArrowheads="1"/>
              </p:cNvSpPr>
              <p:nvPr/>
            </p:nvSpPr>
            <p:spPr bwMode="auto">
              <a:xfrm>
                <a:off x="4416" y="2208"/>
                <a:ext cx="80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de-DE" sz="1200">
                    <a:latin typeface="Arial" charset="0"/>
                  </a:rPr>
                  <a:t>storey positions fit</a:t>
                </a:r>
                <a:endParaRPr lang="en-GB" sz="1200">
                  <a:latin typeface="Arial" charset="0"/>
                </a:endParaRPr>
              </a:p>
            </p:txBody>
          </p:sp>
          <p:sp>
            <p:nvSpPr>
              <p:cNvPr id="13" name="Line 37"/>
              <p:cNvSpPr>
                <a:spLocks noChangeShapeType="1"/>
              </p:cNvSpPr>
              <p:nvPr/>
            </p:nvSpPr>
            <p:spPr bwMode="auto">
              <a:xfrm>
                <a:off x="4900" y="2448"/>
                <a:ext cx="323" cy="28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4" name="Line 38"/>
              <p:cNvSpPr>
                <a:spLocks noChangeShapeType="1"/>
              </p:cNvSpPr>
              <p:nvPr/>
            </p:nvSpPr>
            <p:spPr bwMode="auto">
              <a:xfrm>
                <a:off x="4846" y="2496"/>
                <a:ext cx="323" cy="52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5" name="Text Box 39"/>
              <p:cNvSpPr txBox="1">
                <a:spLocks noChangeArrowheads="1"/>
              </p:cNvSpPr>
              <p:nvPr/>
            </p:nvSpPr>
            <p:spPr bwMode="auto">
              <a:xfrm>
                <a:off x="4464" y="1699"/>
                <a:ext cx="75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99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 sz="1200">
                    <a:solidFill>
                      <a:srgbClr val="FF0000"/>
                    </a:solidFill>
                    <a:latin typeface="Arial" charset="0"/>
                  </a:rPr>
                  <a:t>hydrophones</a:t>
                </a:r>
                <a:endParaRPr lang="en-GB" sz="120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16" name="Line 40"/>
              <p:cNvSpPr>
                <a:spLocks noChangeShapeType="1"/>
              </p:cNvSpPr>
              <p:nvPr/>
            </p:nvSpPr>
            <p:spPr bwMode="auto">
              <a:xfrm>
                <a:off x="5061" y="1872"/>
                <a:ext cx="323" cy="14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17" name="Line 41"/>
              <p:cNvSpPr>
                <a:spLocks noChangeShapeType="1"/>
              </p:cNvSpPr>
              <p:nvPr/>
            </p:nvSpPr>
            <p:spPr bwMode="auto">
              <a:xfrm flipV="1">
                <a:off x="5061" y="1680"/>
                <a:ext cx="323" cy="4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endParaRPr lang="fr-FR"/>
              </a:p>
            </p:txBody>
          </p:sp>
        </p:grpSp>
      </p:grpSp>
      <p:sp>
        <p:nvSpPr>
          <p:cNvPr id="29" name="Text Box 55"/>
          <p:cNvSpPr txBox="1">
            <a:spLocks noChangeArrowheads="1"/>
          </p:cNvSpPr>
          <p:nvPr/>
        </p:nvSpPr>
        <p:spPr bwMode="auto">
          <a:xfrm>
            <a:off x="6324600" y="4437112"/>
            <a:ext cx="2590800" cy="1196975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0" tIns="45711" rIns="91420" bIns="45711">
            <a:spAutoFit/>
          </a:bodyPr>
          <a:lstStyle/>
          <a:p>
            <a:pPr algn="ctr"/>
            <a:r>
              <a:rPr lang="en-US" sz="2400">
                <a:latin typeface="Arial" charset="0"/>
              </a:rPr>
              <a:t>Positioning resolution </a:t>
            </a:r>
          </a:p>
          <a:p>
            <a:pPr algn="ctr"/>
            <a:r>
              <a:rPr lang="en-US" sz="2400">
                <a:latin typeface="Arial" charset="0"/>
              </a:rPr>
              <a:t>&lt; 10 cm</a:t>
            </a:r>
          </a:p>
        </p:txBody>
      </p:sp>
      <p:sp>
        <p:nvSpPr>
          <p:cNvPr id="30" name="AutoShape 15"/>
          <p:cNvSpPr>
            <a:spLocks noChangeAspect="1" noChangeArrowheads="1"/>
          </p:cNvSpPr>
          <p:nvPr/>
        </p:nvSpPr>
        <p:spPr bwMode="auto">
          <a:xfrm rot="5400000">
            <a:off x="487413" y="3619748"/>
            <a:ext cx="242887" cy="725487"/>
          </a:xfrm>
          <a:prstGeom prst="moon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AutoShape 15"/>
          <p:cNvSpPr>
            <a:spLocks noChangeAspect="1" noChangeArrowheads="1"/>
          </p:cNvSpPr>
          <p:nvPr/>
        </p:nvSpPr>
        <p:spPr bwMode="auto">
          <a:xfrm rot="5400000">
            <a:off x="487413" y="3403724"/>
            <a:ext cx="242887" cy="725487"/>
          </a:xfrm>
          <a:prstGeom prst="moon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800" smtClean="0">
                <a:solidFill>
                  <a:schemeClr val="bg1"/>
                </a:solidFill>
              </a:rPr>
              <a:pPr algn="r">
                <a:defRPr/>
              </a:pPr>
              <a:t>24</a:t>
            </a:fld>
            <a:endParaRPr lang="en-US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59997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2"/>
          <p:cNvSpPr txBox="1">
            <a:spLocks/>
          </p:cNvSpPr>
          <p:nvPr/>
        </p:nvSpPr>
        <p:spPr bwMode="auto">
          <a:xfrm>
            <a:off x="-785813" y="-71438"/>
            <a:ext cx="8569326" cy="719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1079500" indent="-215900">
              <a:lnSpc>
                <a:spcPct val="122000"/>
              </a:lnSpc>
              <a:buClr>
                <a:srgbClr val="000000"/>
              </a:buClr>
              <a:buSzPct val="45000"/>
              <a:buFont typeface="StarSymbol"/>
              <a:buNone/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ANTARES Infrastructure</a:t>
            </a:r>
            <a:endParaRPr lang="en-US" sz="36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5" descr="IL and site"/>
          <p:cNvPicPr>
            <a:picLocks noChangeAspect="1" noChangeArrowheads="1"/>
          </p:cNvPicPr>
          <p:nvPr/>
        </p:nvPicPr>
        <p:blipFill rotWithShape="1">
          <a:blip r:embed="rId2" cstate="print"/>
          <a:srcRect l="25691" t="1071" r="722" b="2845"/>
          <a:stretch/>
        </p:blipFill>
        <p:spPr bwMode="auto">
          <a:xfrm>
            <a:off x="-36512" y="620688"/>
            <a:ext cx="9180512" cy="62373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Oval 12"/>
          <p:cNvSpPr>
            <a:spLocks noChangeArrowheads="1"/>
          </p:cNvSpPr>
          <p:nvPr/>
        </p:nvSpPr>
        <p:spPr bwMode="auto">
          <a:xfrm>
            <a:off x="7065963" y="1116013"/>
            <a:ext cx="676275" cy="519351"/>
          </a:xfrm>
          <a:prstGeom prst="ellips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-36512" y="5652536"/>
            <a:ext cx="137589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0000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Connected 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0000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30 Oct 2010</a:t>
            </a:r>
            <a:endParaRPr lang="en-US" sz="1600" dirty="0">
              <a:solidFill>
                <a:srgbClr val="FF0000"/>
              </a:solidFill>
              <a:latin typeface="Arial Rounded MT Bold"/>
              <a:ea typeface="ＭＳ Ｐゴシック" pitchFamily="-1" charset="-128"/>
              <a:cs typeface="Arial Rounded MT Bold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716016" y="5949280"/>
            <a:ext cx="3919662" cy="2746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srgbClr val="00B05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DeepSeaNeT</a:t>
            </a:r>
            <a:r>
              <a:rPr lang="en-US" sz="1200" dirty="0">
                <a:solidFill>
                  <a:srgbClr val="00B05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: optical </a:t>
            </a:r>
            <a:r>
              <a:rPr lang="en-US" sz="1200" dirty="0" err="1">
                <a:solidFill>
                  <a:srgbClr val="00B05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fibre</a:t>
            </a:r>
            <a:r>
              <a:rPr lang="en-US" sz="1200" dirty="0">
                <a:solidFill>
                  <a:srgbClr val="00B05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cable with seismographs</a:t>
            </a:r>
          </a:p>
        </p:txBody>
      </p:sp>
      <p:pic>
        <p:nvPicPr>
          <p:cNvPr id="7" name="Picture 3" descr="101030152107A"/>
          <p:cNvPicPr>
            <a:picLocks noChangeAspect="1" noChangeArrowheads="1"/>
          </p:cNvPicPr>
          <p:nvPr/>
        </p:nvPicPr>
        <p:blipFill>
          <a:blip r:embed="rId3" cstate="print"/>
          <a:srcRect b="9805"/>
          <a:stretch>
            <a:fillRect/>
          </a:stretch>
        </p:blipFill>
        <p:spPr bwMode="auto">
          <a:xfrm>
            <a:off x="1509564" y="3886448"/>
            <a:ext cx="2448272" cy="12038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792" y="692696"/>
            <a:ext cx="309634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buFontTx/>
              <a:buNone/>
              <a:defRPr/>
            </a:pPr>
            <a:endParaRPr lang="en-US" sz="1400" b="1" kern="0" smtClean="0">
              <a:solidFill>
                <a:srgbClr val="000000"/>
              </a:solidFill>
              <a:latin typeface="Arial"/>
            </a:endParaRPr>
          </a:p>
          <a:p>
            <a:pPr defTabSz="914400">
              <a:buFontTx/>
              <a:buNone/>
              <a:defRPr/>
            </a:pPr>
            <a:endParaRPr lang="en-US" sz="1400" b="1" kern="0" smtClean="0">
              <a:solidFill>
                <a:srgbClr val="000000"/>
              </a:solidFill>
              <a:latin typeface="Arial"/>
            </a:endParaRPr>
          </a:p>
          <a:p>
            <a:pPr defTabSz="914400">
              <a:buFontTx/>
              <a:buNone/>
              <a:defRPr/>
            </a:pPr>
            <a:endParaRPr lang="en-US" sz="1400" b="1" kern="0" smtClean="0">
              <a:solidFill>
                <a:srgbClr val="000000"/>
              </a:solidFill>
              <a:latin typeface="Arial"/>
            </a:endParaRPr>
          </a:p>
          <a:p>
            <a:pPr defTabSz="914400">
              <a:buFontTx/>
              <a:buNone/>
              <a:defRPr/>
            </a:pPr>
            <a:r>
              <a:rPr lang="en-US" sz="1400" b="1" kern="0" smtClean="0">
                <a:solidFill>
                  <a:srgbClr val="000000"/>
                </a:solidFill>
                <a:latin typeface="Arial"/>
              </a:rPr>
              <a:t>Junction box 	  2001</a:t>
            </a:r>
          </a:p>
          <a:p>
            <a:pPr defTabSz="914400">
              <a:buFontTx/>
              <a:buNone/>
              <a:defRPr/>
            </a:pPr>
            <a:r>
              <a:rPr lang="en-US" sz="1400" b="1" kern="0" smtClean="0">
                <a:solidFill>
                  <a:srgbClr val="000000"/>
                </a:solidFill>
                <a:latin typeface="Arial"/>
              </a:rPr>
              <a:t>Main cable 	  2002</a:t>
            </a:r>
          </a:p>
          <a:p>
            <a:pPr defTabSz="914400">
              <a:buFontTx/>
              <a:buNone/>
              <a:defRPr/>
            </a:pPr>
            <a:endParaRPr lang="en-US" sz="1400" b="1" kern="0" smtClean="0">
              <a:solidFill>
                <a:srgbClr val="000000"/>
              </a:solidFill>
              <a:latin typeface="Arial"/>
            </a:endParaRPr>
          </a:p>
          <a:p>
            <a:pPr defTabSz="914400">
              <a:buFontTx/>
              <a:buNone/>
              <a:defRPr/>
            </a:pPr>
            <a:endParaRPr lang="en-US" sz="1400" b="1" kern="0" smtClean="0">
              <a:solidFill>
                <a:srgbClr val="000000"/>
              </a:solidFill>
              <a:latin typeface="Arial"/>
            </a:endParaRPr>
          </a:p>
          <a:p>
            <a:pPr defTabSz="914400">
              <a:buFontTx/>
              <a:buNone/>
              <a:defRPr/>
            </a:pPr>
            <a:r>
              <a:rPr lang="en-US" sz="1400" b="1" kern="0" smtClean="0">
                <a:solidFill>
                  <a:srgbClr val="000000"/>
                </a:solidFill>
                <a:latin typeface="Arial"/>
              </a:rPr>
              <a:t>Line 1, 2</a:t>
            </a:r>
            <a:r>
              <a:rPr lang="en-US" sz="1400" kern="0" smtClean="0">
                <a:solidFill>
                  <a:srgbClr val="000000"/>
                </a:solidFill>
                <a:latin typeface="Arial"/>
              </a:rPr>
              <a:t>	                    2006</a:t>
            </a:r>
            <a:endParaRPr lang="en-US" sz="500" kern="0" smtClean="0">
              <a:solidFill>
                <a:srgbClr val="000000"/>
              </a:solidFill>
              <a:latin typeface="Arial"/>
            </a:endParaRPr>
          </a:p>
          <a:p>
            <a:pPr defTabSz="914400">
              <a:buFontTx/>
              <a:buNone/>
              <a:defRPr/>
            </a:pPr>
            <a:r>
              <a:rPr lang="en-US" sz="1400" b="1" kern="0" smtClean="0">
                <a:solidFill>
                  <a:srgbClr val="000000"/>
                </a:solidFill>
                <a:latin typeface="Arial"/>
              </a:rPr>
              <a:t>Line 3, 4, 5</a:t>
            </a:r>
            <a:r>
              <a:rPr lang="en-US" sz="1400" kern="0" smtClean="0">
                <a:solidFill>
                  <a:srgbClr val="000000"/>
                </a:solidFill>
                <a:latin typeface="Arial"/>
              </a:rPr>
              <a:t>                    01 / 2007</a:t>
            </a:r>
            <a:endParaRPr lang="en-US" sz="500" kern="0" smtClean="0">
              <a:solidFill>
                <a:srgbClr val="000000"/>
              </a:solidFill>
              <a:latin typeface="Arial"/>
            </a:endParaRPr>
          </a:p>
          <a:p>
            <a:pPr defTabSz="914400">
              <a:buFontTx/>
              <a:buNone/>
              <a:defRPr/>
            </a:pPr>
            <a:r>
              <a:rPr lang="en-US" sz="1400" b="1" kern="0" smtClean="0">
                <a:solidFill>
                  <a:srgbClr val="000000"/>
                </a:solidFill>
                <a:latin typeface="Arial"/>
              </a:rPr>
              <a:t>Line 6, 7, 8, 9, 10</a:t>
            </a:r>
            <a:r>
              <a:rPr lang="en-US" sz="1400" kern="0" smtClean="0">
                <a:solidFill>
                  <a:srgbClr val="000000"/>
                </a:solidFill>
                <a:latin typeface="Arial"/>
              </a:rPr>
              <a:t>          12 / 2007</a:t>
            </a:r>
            <a:endParaRPr lang="en-US" sz="500" kern="0" smtClean="0">
              <a:solidFill>
                <a:srgbClr val="000000"/>
              </a:solidFill>
              <a:latin typeface="Arial"/>
            </a:endParaRPr>
          </a:p>
          <a:p>
            <a:pPr defTabSz="914400">
              <a:buFontTx/>
              <a:buNone/>
              <a:defRPr/>
            </a:pPr>
            <a:r>
              <a:rPr lang="en-US" sz="1400" b="1" kern="0" smtClean="0">
                <a:solidFill>
                  <a:srgbClr val="000000"/>
                </a:solidFill>
                <a:latin typeface="Arial"/>
              </a:rPr>
              <a:t>Line 11, 12</a:t>
            </a:r>
            <a:r>
              <a:rPr lang="en-US" sz="1400" kern="0" smtClean="0">
                <a:solidFill>
                  <a:srgbClr val="000000"/>
                </a:solidFill>
                <a:latin typeface="Arial"/>
              </a:rPr>
              <a:t>	                     05 / 2008</a:t>
            </a:r>
            <a:endParaRPr lang="en-US" sz="1400" kern="0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" name="Picture 6" descr="101101225820A"/>
          <p:cNvPicPr>
            <a:picLocks noChangeAspect="1" noChangeArrowheads="1"/>
          </p:cNvPicPr>
          <p:nvPr/>
        </p:nvPicPr>
        <p:blipFill rotWithShape="1">
          <a:blip r:embed="rId4" cstate="print"/>
          <a:srcRect l="45115" t="10608" b="34301"/>
          <a:stretch/>
        </p:blipFill>
        <p:spPr bwMode="auto">
          <a:xfrm>
            <a:off x="3491880" y="6059388"/>
            <a:ext cx="1067420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8532440" y="3573016"/>
            <a:ext cx="432048" cy="21602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FFFFFF"/>
                </a:solidFill>
                <a:latin typeface="Arial" charset="0"/>
                <a:ea typeface="ＭＳ Ｐゴシック" pitchFamily="-1" charset="-128"/>
                <a:cs typeface="ＭＳ Ｐゴシック" pitchFamily="-1" charset="-128"/>
              </a:rPr>
              <a:t>IL13</a:t>
            </a:r>
            <a:endParaRPr lang="en-US" sz="1000" dirty="0">
              <a:solidFill>
                <a:srgbClr val="FFFFFF"/>
              </a:solidFill>
              <a:latin typeface="Arial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4635500" y="3632200"/>
            <a:ext cx="4140200" cy="1092200"/>
          </a:xfrm>
          <a:custGeom>
            <a:avLst/>
            <a:gdLst>
              <a:gd name="connsiteX0" fmla="*/ 1104900 w 4140200"/>
              <a:gd name="connsiteY0" fmla="*/ 914400 h 1092200"/>
              <a:gd name="connsiteX1" fmla="*/ 1104900 w 4140200"/>
              <a:gd name="connsiteY1" fmla="*/ 914400 h 1092200"/>
              <a:gd name="connsiteX2" fmla="*/ 2832100 w 4140200"/>
              <a:gd name="connsiteY2" fmla="*/ 889000 h 1092200"/>
              <a:gd name="connsiteX3" fmla="*/ 2921000 w 4140200"/>
              <a:gd name="connsiteY3" fmla="*/ 863600 h 1092200"/>
              <a:gd name="connsiteX4" fmla="*/ 3035300 w 4140200"/>
              <a:gd name="connsiteY4" fmla="*/ 838200 h 1092200"/>
              <a:gd name="connsiteX5" fmla="*/ 3086100 w 4140200"/>
              <a:gd name="connsiteY5" fmla="*/ 825500 h 1092200"/>
              <a:gd name="connsiteX6" fmla="*/ 3124200 w 4140200"/>
              <a:gd name="connsiteY6" fmla="*/ 800100 h 1092200"/>
              <a:gd name="connsiteX7" fmla="*/ 3225800 w 4140200"/>
              <a:gd name="connsiteY7" fmla="*/ 749300 h 1092200"/>
              <a:gd name="connsiteX8" fmla="*/ 3276600 w 4140200"/>
              <a:gd name="connsiteY8" fmla="*/ 711200 h 1092200"/>
              <a:gd name="connsiteX9" fmla="*/ 3162300 w 4140200"/>
              <a:gd name="connsiteY9" fmla="*/ 762000 h 1092200"/>
              <a:gd name="connsiteX10" fmla="*/ 2857500 w 4140200"/>
              <a:gd name="connsiteY10" fmla="*/ 914400 h 1092200"/>
              <a:gd name="connsiteX11" fmla="*/ 2514600 w 4140200"/>
              <a:gd name="connsiteY11" fmla="*/ 990600 h 1092200"/>
              <a:gd name="connsiteX12" fmla="*/ 2425700 w 4140200"/>
              <a:gd name="connsiteY12" fmla="*/ 1016000 h 1092200"/>
              <a:gd name="connsiteX13" fmla="*/ 2374900 w 4140200"/>
              <a:gd name="connsiteY13" fmla="*/ 1041400 h 1092200"/>
              <a:gd name="connsiteX14" fmla="*/ 2501900 w 4140200"/>
              <a:gd name="connsiteY14" fmla="*/ 1028700 h 1092200"/>
              <a:gd name="connsiteX15" fmla="*/ 2578100 w 4140200"/>
              <a:gd name="connsiteY15" fmla="*/ 1016000 h 1092200"/>
              <a:gd name="connsiteX16" fmla="*/ 2705100 w 4140200"/>
              <a:gd name="connsiteY16" fmla="*/ 1003300 h 1092200"/>
              <a:gd name="connsiteX17" fmla="*/ 3759200 w 4140200"/>
              <a:gd name="connsiteY17" fmla="*/ 431800 h 1092200"/>
              <a:gd name="connsiteX18" fmla="*/ 4140200 w 4140200"/>
              <a:gd name="connsiteY18" fmla="*/ 0 h 1092200"/>
              <a:gd name="connsiteX19" fmla="*/ 2933700 w 4140200"/>
              <a:gd name="connsiteY19" fmla="*/ 1092200 h 1092200"/>
              <a:gd name="connsiteX20" fmla="*/ 0 w 4140200"/>
              <a:gd name="connsiteY20" fmla="*/ 27940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40200" h="1092200">
                <a:moveTo>
                  <a:pt x="1104900" y="914400"/>
                </a:moveTo>
                <a:lnTo>
                  <a:pt x="1104900" y="914400"/>
                </a:lnTo>
                <a:lnTo>
                  <a:pt x="2832100" y="889000"/>
                </a:lnTo>
                <a:cubicBezTo>
                  <a:pt x="2862907" y="888138"/>
                  <a:pt x="2891267" y="871709"/>
                  <a:pt x="2921000" y="863600"/>
                </a:cubicBezTo>
                <a:cubicBezTo>
                  <a:pt x="2989140" y="845016"/>
                  <a:pt x="2959139" y="855125"/>
                  <a:pt x="3035300" y="838200"/>
                </a:cubicBezTo>
                <a:cubicBezTo>
                  <a:pt x="3052339" y="834414"/>
                  <a:pt x="3069167" y="829733"/>
                  <a:pt x="3086100" y="825500"/>
                </a:cubicBezTo>
                <a:cubicBezTo>
                  <a:pt x="3098800" y="817033"/>
                  <a:pt x="3110800" y="807409"/>
                  <a:pt x="3124200" y="800100"/>
                </a:cubicBezTo>
                <a:cubicBezTo>
                  <a:pt x="3157441" y="781969"/>
                  <a:pt x="3195509" y="772018"/>
                  <a:pt x="3225800" y="749300"/>
                </a:cubicBezTo>
                <a:cubicBezTo>
                  <a:pt x="3242733" y="736600"/>
                  <a:pt x="3297356" y="707049"/>
                  <a:pt x="3276600" y="711200"/>
                </a:cubicBezTo>
                <a:cubicBezTo>
                  <a:pt x="3235716" y="719377"/>
                  <a:pt x="3199816" y="743810"/>
                  <a:pt x="3162300" y="762000"/>
                </a:cubicBezTo>
                <a:cubicBezTo>
                  <a:pt x="3060088" y="811557"/>
                  <a:pt x="2968886" y="892123"/>
                  <a:pt x="2857500" y="914400"/>
                </a:cubicBezTo>
                <a:cubicBezTo>
                  <a:pt x="2671105" y="951679"/>
                  <a:pt x="2684986" y="945762"/>
                  <a:pt x="2514600" y="990600"/>
                </a:cubicBezTo>
                <a:cubicBezTo>
                  <a:pt x="2484796" y="998443"/>
                  <a:pt x="2454664" y="1005468"/>
                  <a:pt x="2425700" y="1016000"/>
                </a:cubicBezTo>
                <a:cubicBezTo>
                  <a:pt x="2407908" y="1022470"/>
                  <a:pt x="2356226" y="1038288"/>
                  <a:pt x="2374900" y="1041400"/>
                </a:cubicBezTo>
                <a:cubicBezTo>
                  <a:pt x="2416866" y="1048394"/>
                  <a:pt x="2459684" y="1033977"/>
                  <a:pt x="2501900" y="1028700"/>
                </a:cubicBezTo>
                <a:cubicBezTo>
                  <a:pt x="2527452" y="1025506"/>
                  <a:pt x="2552576" y="1019403"/>
                  <a:pt x="2578100" y="1016000"/>
                </a:cubicBezTo>
                <a:cubicBezTo>
                  <a:pt x="2676856" y="1002833"/>
                  <a:pt x="2656247" y="1003300"/>
                  <a:pt x="2705100" y="1003300"/>
                </a:cubicBezTo>
                <a:lnTo>
                  <a:pt x="3759200" y="431800"/>
                </a:lnTo>
                <a:lnTo>
                  <a:pt x="4140200" y="0"/>
                </a:lnTo>
                <a:lnTo>
                  <a:pt x="2933700" y="1092200"/>
                </a:lnTo>
                <a:lnTo>
                  <a:pt x="0" y="279400"/>
                </a:ln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cxnSp>
        <p:nvCxnSpPr>
          <p:cNvPr id="12" name="Connecteur en arc 11"/>
          <p:cNvCxnSpPr>
            <a:endCxn id="10" idx="2"/>
          </p:cNvCxnSpPr>
          <p:nvPr/>
        </p:nvCxnSpPr>
        <p:spPr bwMode="auto">
          <a:xfrm flipV="1">
            <a:off x="5724128" y="3789040"/>
            <a:ext cx="3024336" cy="72008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avec flèche vers la droite 12"/>
          <p:cNvSpPr/>
          <p:nvPr/>
        </p:nvSpPr>
        <p:spPr bwMode="auto">
          <a:xfrm rot="5400000">
            <a:off x="1547664" y="3789040"/>
            <a:ext cx="2376264" cy="2520280"/>
          </a:xfrm>
          <a:prstGeom prst="rightArrowCallout">
            <a:avLst>
              <a:gd name="adj1" fmla="val 6009"/>
              <a:gd name="adj2" fmla="val 9215"/>
              <a:gd name="adj3" fmla="val 23110"/>
              <a:gd name="adj4" fmla="val 52631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4" name="Rectangle avec flèche vers la droite 13"/>
          <p:cNvSpPr/>
          <p:nvPr/>
        </p:nvSpPr>
        <p:spPr bwMode="auto">
          <a:xfrm rot="10800000">
            <a:off x="3275856" y="6021288"/>
            <a:ext cx="1296144" cy="836712"/>
          </a:xfrm>
          <a:prstGeom prst="rightArrowCallout">
            <a:avLst>
              <a:gd name="adj1" fmla="val 14828"/>
              <a:gd name="adj2" fmla="val 18034"/>
              <a:gd name="adj3" fmla="val 15762"/>
              <a:gd name="adj4" fmla="val 84724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201824" y="4315081"/>
            <a:ext cx="2906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Reconnected in </a:t>
            </a:r>
          </a:p>
          <a:p>
            <a:pPr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April 2013 with KM3NeT OM. </a:t>
            </a:r>
          </a:p>
          <a:p>
            <a:pPr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660066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Houses together with L12  the </a:t>
            </a:r>
            <a:r>
              <a:rPr lang="en-US" sz="1200" smtClean="0">
                <a:solidFill>
                  <a:srgbClr val="660066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sensors of </a:t>
            </a:r>
            <a:r>
              <a:rPr lang="en-US" sz="1200" dirty="0" smtClean="0">
                <a:solidFill>
                  <a:srgbClr val="660066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the </a:t>
            </a:r>
            <a:r>
              <a:rPr lang="en-US" sz="1200" u="sng" dirty="0" smtClean="0">
                <a:solidFill>
                  <a:srgbClr val="660066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AMADEUS</a:t>
            </a:r>
            <a:r>
              <a:rPr lang="en-US" sz="1200" dirty="0">
                <a:solidFill>
                  <a:srgbClr val="660066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 </a:t>
            </a:r>
            <a:r>
              <a:rPr lang="en-US" sz="1200" dirty="0" smtClean="0">
                <a:solidFill>
                  <a:srgbClr val="660066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acoustic </a:t>
            </a:r>
            <a:r>
              <a:rPr lang="en-US" sz="1200" dirty="0">
                <a:solidFill>
                  <a:srgbClr val="660066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neutrino </a:t>
            </a:r>
            <a:r>
              <a:rPr lang="en-US" sz="1200" dirty="0" smtClean="0">
                <a:solidFill>
                  <a:srgbClr val="660066"/>
                </a:solidFill>
                <a:latin typeface="Arial Rounded MT Bold"/>
                <a:ea typeface="ＭＳ Ｐゴシック" pitchFamily="-1" charset="-128"/>
                <a:cs typeface="Arial Rounded MT Bold"/>
              </a:rPr>
              <a:t>detection test system.</a:t>
            </a:r>
            <a:endParaRPr lang="en-US" sz="1200" dirty="0">
              <a:solidFill>
                <a:srgbClr val="660066"/>
              </a:solidFill>
              <a:latin typeface="Arial Rounded MT Bold"/>
              <a:ea typeface="ＭＳ Ｐゴシック" pitchFamily="-1" charset="-128"/>
              <a:cs typeface="Arial Rounded MT Bold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8100392" y="1052736"/>
            <a:ext cx="720080" cy="2880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cxnSp>
        <p:nvCxnSpPr>
          <p:cNvPr id="17" name="Connecteur droit avec flèche 16"/>
          <p:cNvCxnSpPr/>
          <p:nvPr/>
        </p:nvCxnSpPr>
        <p:spPr bwMode="auto">
          <a:xfrm>
            <a:off x="8820472" y="1412776"/>
            <a:ext cx="0" cy="21602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ot"/>
            <a:round/>
            <a:headEnd type="none" w="med" len="med"/>
            <a:tailEnd type="arrow"/>
          </a:ln>
          <a:effectLst/>
        </p:spPr>
      </p:cxnSp>
      <p:cxnSp>
        <p:nvCxnSpPr>
          <p:cNvPr id="18" name="Connecteur en arc 17"/>
          <p:cNvCxnSpPr/>
          <p:nvPr/>
        </p:nvCxnSpPr>
        <p:spPr bwMode="auto">
          <a:xfrm rot="16200000" flipV="1">
            <a:off x="4646104" y="3465004"/>
            <a:ext cx="1872208" cy="216024"/>
          </a:xfrm>
          <a:prstGeom prst="curvedConnector3">
            <a:avLst/>
          </a:prstGeom>
          <a:solidFill>
            <a:schemeClr val="accent1"/>
          </a:solidFill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Connecteur en arc 18"/>
          <p:cNvCxnSpPr/>
          <p:nvPr/>
        </p:nvCxnSpPr>
        <p:spPr bwMode="auto">
          <a:xfrm rot="5400000" flipH="1" flipV="1">
            <a:off x="5256076" y="3969060"/>
            <a:ext cx="1008112" cy="72008"/>
          </a:xfrm>
          <a:prstGeom prst="curvedConnector3">
            <a:avLst>
              <a:gd name="adj1" fmla="val 43701"/>
            </a:avLst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Connecteur en arc 19"/>
          <p:cNvCxnSpPr/>
          <p:nvPr/>
        </p:nvCxnSpPr>
        <p:spPr bwMode="auto">
          <a:xfrm rot="5400000" flipH="1" flipV="1">
            <a:off x="5273340" y="3375732"/>
            <a:ext cx="1549648" cy="64807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Connecteur en arc 20"/>
          <p:cNvCxnSpPr/>
          <p:nvPr/>
        </p:nvCxnSpPr>
        <p:spPr bwMode="auto">
          <a:xfrm flipV="1">
            <a:off x="5652120" y="3861048"/>
            <a:ext cx="1152128" cy="648072"/>
          </a:xfrm>
          <a:prstGeom prst="curvedConnector3">
            <a:avLst>
              <a:gd name="adj1" fmla="val 105115"/>
            </a:avLst>
          </a:prstGeom>
          <a:solidFill>
            <a:schemeClr val="accent1"/>
          </a:solidFill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Connecteur en arc 21"/>
          <p:cNvCxnSpPr/>
          <p:nvPr/>
        </p:nvCxnSpPr>
        <p:spPr bwMode="auto">
          <a:xfrm flipV="1">
            <a:off x="5724128" y="3645024"/>
            <a:ext cx="2160240" cy="936104"/>
          </a:xfrm>
          <a:prstGeom prst="curvedConnector3">
            <a:avLst>
              <a:gd name="adj1" fmla="val 101735"/>
            </a:avLst>
          </a:prstGeom>
          <a:solidFill>
            <a:schemeClr val="accent1"/>
          </a:solidFill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Connecteur en arc 22"/>
          <p:cNvCxnSpPr/>
          <p:nvPr/>
        </p:nvCxnSpPr>
        <p:spPr bwMode="auto">
          <a:xfrm flipV="1">
            <a:off x="5796136" y="2924944"/>
            <a:ext cx="2736304" cy="1584176"/>
          </a:xfrm>
          <a:prstGeom prst="curvedConnector3">
            <a:avLst>
              <a:gd name="adj1" fmla="val 93628"/>
            </a:avLst>
          </a:prstGeom>
          <a:solidFill>
            <a:schemeClr val="accent1"/>
          </a:solidFill>
          <a:ln w="31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cteur en arc 23"/>
          <p:cNvCxnSpPr/>
          <p:nvPr/>
        </p:nvCxnSpPr>
        <p:spPr bwMode="auto">
          <a:xfrm>
            <a:off x="6876256" y="3140968"/>
            <a:ext cx="360040" cy="72008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Espace réservé du numéro de diapositive 8"/>
          <p:cNvSpPr txBox="1">
            <a:spLocks/>
          </p:cNvSpPr>
          <p:nvPr/>
        </p:nvSpPr>
        <p:spPr>
          <a:xfrm>
            <a:off x="8604448" y="-49932"/>
            <a:ext cx="539552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800" smtClean="0">
                <a:solidFill>
                  <a:schemeClr val="bg1"/>
                </a:solidFill>
              </a:rPr>
              <a:pPr algn="r">
                <a:defRPr/>
              </a:pPr>
              <a:t>25</a:t>
            </a:fld>
            <a:endParaRPr lang="en-US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82393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Search for diffuse flux from Galactic ridge</a:t>
            </a:r>
            <a:endParaRPr lang="en-US" sz="3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443" y="692696"/>
            <a:ext cx="4610557" cy="51807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64704"/>
            <a:ext cx="3685873" cy="186233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263532" y="2411596"/>
            <a:ext cx="3379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</a:t>
            </a:r>
            <a:r>
              <a:rPr lang="en-US" baseline="30000" dirty="0" smtClean="0">
                <a:solidFill>
                  <a:schemeClr val="bg1"/>
                </a:solidFill>
              </a:rPr>
              <a:t>-2.6 </a:t>
            </a:r>
            <a:r>
              <a:rPr lang="en-US" dirty="0" smtClean="0">
                <a:solidFill>
                  <a:schemeClr val="bg1"/>
                </a:solidFill>
              </a:rPr>
              <a:t>spectrum usually expected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636912"/>
            <a:ext cx="3457510" cy="143041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232528" y="6381328"/>
            <a:ext cx="3587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660066"/>
                </a:solidFill>
              </a:rPr>
              <a:t>Search with </a:t>
            </a:r>
            <a:r>
              <a:rPr lang="en-US" i="1" dirty="0" err="1" smtClean="0">
                <a:solidFill>
                  <a:srgbClr val="660066"/>
                </a:solidFill>
              </a:rPr>
              <a:t>muon</a:t>
            </a:r>
            <a:r>
              <a:rPr lang="en-US" i="1" dirty="0" smtClean="0">
                <a:solidFill>
                  <a:srgbClr val="660066"/>
                </a:solidFill>
              </a:rPr>
              <a:t> neutrinos only</a:t>
            </a:r>
            <a:endParaRPr lang="en-US" i="1" dirty="0">
              <a:solidFill>
                <a:srgbClr val="660066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0" y="4146395"/>
            <a:ext cx="4536504" cy="2699773"/>
          </a:xfrm>
          <a:prstGeom prst="rect">
            <a:avLst/>
          </a:prstGeom>
        </p:spPr>
      </p:pic>
      <p:sp>
        <p:nvSpPr>
          <p:cNvPr id="10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800" smtClean="0">
                <a:solidFill>
                  <a:schemeClr val="bg1"/>
                </a:solidFill>
              </a:rPr>
              <a:pPr algn="r">
                <a:defRPr/>
              </a:pPr>
              <a:t>26</a:t>
            </a:fld>
            <a:endParaRPr lang="en-US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62341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1676400"/>
            <a:ext cx="4927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77851"/>
      </p:ext>
    </p:extLst>
  </p:cSld>
  <p:clrMapOvr>
    <a:masterClrMapping/>
  </p:clrMapOvr>
  <p:transition xmlns:p14="http://schemas.microsoft.com/office/powerpoint/2010/main" advTm="576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-32" y="-71462"/>
            <a:ext cx="8893175" cy="719138"/>
          </a:xfrm>
        </p:spPr>
        <p:txBody>
          <a:bodyPr/>
          <a:lstStyle/>
          <a:p>
            <a:r>
              <a:rPr lang="en-US" sz="3600" dirty="0" smtClean="0"/>
              <a:t>Search for diffuse flux from Galactic ridge</a:t>
            </a:r>
            <a:endParaRPr lang="en-US" sz="3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0300"/>
            <a:ext cx="9144000" cy="4589227"/>
          </a:xfrm>
          <a:prstGeom prst="rect">
            <a:avLst/>
          </a:prstGeom>
        </p:spPr>
      </p:pic>
      <p:sp>
        <p:nvSpPr>
          <p:cNvPr id="4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800" smtClean="0">
                <a:solidFill>
                  <a:schemeClr val="bg1"/>
                </a:solidFill>
              </a:rPr>
              <a:pPr algn="r">
                <a:defRPr/>
              </a:pPr>
              <a:t>28</a:t>
            </a:fld>
            <a:endParaRPr lang="en-US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29129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ermisk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192" y="989814"/>
            <a:ext cx="5102807" cy="2551404"/>
          </a:xfrm>
          <a:prstGeom prst="rect">
            <a:avLst/>
          </a:prstGeom>
        </p:spPr>
      </p:pic>
      <p:pic>
        <p:nvPicPr>
          <p:cNvPr id="7" name="Picture 6" descr="fermi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2" y="3501008"/>
            <a:ext cx="4570980" cy="3096344"/>
          </a:xfrm>
          <a:prstGeom prst="rect">
            <a:avLst/>
          </a:prstGeom>
        </p:spPr>
      </p:pic>
      <p:pic>
        <p:nvPicPr>
          <p:cNvPr id="6" name="Picture 5" descr="fermi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" r="2855"/>
          <a:stretch/>
        </p:blipFill>
        <p:spPr>
          <a:xfrm>
            <a:off x="4283968" y="3505200"/>
            <a:ext cx="4771132" cy="32507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1340768"/>
            <a:ext cx="3943057" cy="1754327"/>
          </a:xfrm>
          <a:prstGeom prst="rect">
            <a:avLst/>
          </a:prstGeom>
          <a:noFill/>
          <a:ln>
            <a:solidFill>
              <a:srgbClr val="2D2DB9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analysis 2008-2015</a:t>
            </a:r>
          </a:p>
          <a:p>
            <a:endParaRPr lang="en-US" b="1" dirty="0" smtClean="0"/>
          </a:p>
          <a:p>
            <a:r>
              <a:rPr lang="en-US" dirty="0" smtClean="0"/>
              <a:t>  - </a:t>
            </a:r>
            <a:r>
              <a:rPr lang="en-US" u="sng" dirty="0" smtClean="0">
                <a:solidFill>
                  <a:srgbClr val="FF0000"/>
                </a:solidFill>
              </a:rPr>
              <a:t>only tracks</a:t>
            </a:r>
          </a:p>
          <a:p>
            <a:r>
              <a:rPr lang="en-US" dirty="0"/>
              <a:t> </a:t>
            </a:r>
            <a:r>
              <a:rPr lang="en-US" dirty="0" smtClean="0"/>
              <a:t> - energy threshold</a:t>
            </a:r>
          </a:p>
          <a:p>
            <a:r>
              <a:rPr lang="en-US" dirty="0"/>
              <a:t> </a:t>
            </a:r>
            <a:r>
              <a:rPr lang="en-US" dirty="0" smtClean="0"/>
              <a:t> - no significant excess</a:t>
            </a:r>
          </a:p>
          <a:p>
            <a:r>
              <a:rPr lang="en-US" dirty="0"/>
              <a:t> </a:t>
            </a:r>
            <a:r>
              <a:rPr lang="en-US" dirty="0" smtClean="0"/>
              <a:t> - ongoing work to include cascades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34311" y="803066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Visibility signal and off-zones</a:t>
            </a:r>
            <a:endParaRPr lang="en-US" dirty="0"/>
          </a:p>
        </p:txBody>
      </p:sp>
      <p:sp>
        <p:nvSpPr>
          <p:cNvPr id="11" name="Titre 3"/>
          <p:cNvSpPr>
            <a:spLocks noGrp="1"/>
          </p:cNvSpPr>
          <p:nvPr>
            <p:ph type="title"/>
          </p:nvPr>
        </p:nvSpPr>
        <p:spPr>
          <a:xfrm>
            <a:off x="-32" y="-76220"/>
            <a:ext cx="9036528" cy="719138"/>
          </a:xfrm>
        </p:spPr>
        <p:txBody>
          <a:bodyPr/>
          <a:lstStyle/>
          <a:p>
            <a:r>
              <a:rPr lang="en-US" sz="3600" dirty="0" smtClean="0"/>
              <a:t>Probing neutrinos from the Fermi Bubbles</a:t>
            </a:r>
            <a:endParaRPr lang="en-US" sz="3600" dirty="0"/>
          </a:p>
        </p:txBody>
      </p:sp>
      <p:sp>
        <p:nvSpPr>
          <p:cNvPr id="14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29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83568" y="3140968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2D2DB9"/>
                </a:solidFill>
              </a:rPr>
              <a:t>To be </a:t>
            </a:r>
            <a:r>
              <a:rPr lang="en-US" sz="1400" dirty="0" smtClean="0">
                <a:solidFill>
                  <a:srgbClr val="2D2DB9"/>
                </a:solidFill>
              </a:rPr>
              <a:t>updated @ </a:t>
            </a:r>
            <a:r>
              <a:rPr lang="en-US" sz="1400" dirty="0" smtClean="0">
                <a:solidFill>
                  <a:srgbClr val="2D2DB9"/>
                </a:solidFill>
              </a:rPr>
              <a:t>ICRC17</a:t>
            </a:r>
            <a:endParaRPr lang="en-US" sz="1400" dirty="0">
              <a:solidFill>
                <a:srgbClr val="2D2D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64849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t="7945" r="10055" b="6028"/>
          <a:stretch/>
        </p:blipFill>
        <p:spPr>
          <a:xfrm>
            <a:off x="4788025" y="1034152"/>
            <a:ext cx="4248472" cy="3600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468560" y="1014988"/>
            <a:ext cx="8623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1400" dirty="0" smtClean="0">
                <a:solidFill>
                  <a:srgbClr val="000000"/>
                </a:solidFill>
                <a:latin typeface="+mn-lt"/>
                <a:sym typeface="Wingdings" charset="0"/>
              </a:rPr>
              <a:t></a:t>
            </a:r>
            <a:r>
              <a:rPr lang="en-GB" sz="1400" dirty="0" smtClean="0">
                <a:latin typeface="+mn-lt"/>
              </a:rPr>
              <a:t> </a:t>
            </a:r>
            <a:r>
              <a:rPr lang="en-GB" sz="1400" dirty="0" err="1" smtClean="0">
                <a:latin typeface="+mn-lt"/>
              </a:rPr>
              <a:t>PLoS</a:t>
            </a:r>
            <a:r>
              <a:rPr lang="en-GB" sz="1400" dirty="0" smtClean="0">
                <a:latin typeface="+mn-lt"/>
              </a:rPr>
              <a:t> ONE 8 (7) 2013</a:t>
            </a:r>
          </a:p>
          <a:p>
            <a:pPr lvl="1"/>
            <a:r>
              <a:rPr lang="en-GB" sz="1400" i="1" dirty="0" smtClean="0">
                <a:solidFill>
                  <a:srgbClr val="000099"/>
                </a:solidFill>
                <a:latin typeface="+mn-lt"/>
              </a:rPr>
              <a:t>Deep-sea bioluminescence blooms after dense water formation at the ocean surface </a:t>
            </a:r>
            <a:endParaRPr lang="en-GB" sz="1400" i="1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68560" y="5714672"/>
            <a:ext cx="87095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GB" sz="1400" dirty="0" smtClean="0">
              <a:solidFill>
                <a:srgbClr val="000000"/>
              </a:solidFill>
              <a:latin typeface="Arial"/>
            </a:endParaRPr>
          </a:p>
          <a:p>
            <a:pPr marL="742950" lvl="1" indent="-285750">
              <a:buFont typeface="Wingdings" charset="0"/>
              <a:buChar char="&amp;"/>
            </a:pPr>
            <a:r>
              <a:rPr lang="en-GB" sz="1400" dirty="0" smtClean="0">
                <a:solidFill>
                  <a:srgbClr val="000000"/>
                </a:solidFill>
                <a:latin typeface="Arial"/>
              </a:rPr>
              <a:t>Ocean Dynamics, April 2014, 64, 4,  507-517</a:t>
            </a:r>
          </a:p>
          <a:p>
            <a:pPr lvl="1"/>
            <a:r>
              <a:rPr lang="en-US" sz="1400" i="1" dirty="0">
                <a:solidFill>
                  <a:srgbClr val="2D2DB9"/>
                </a:solidFill>
              </a:rPr>
              <a:t>High-frequency internal wave motions at the ANTARES site in the deep Western Mediterranean</a:t>
            </a:r>
            <a:endParaRPr lang="en-GB" sz="1400" dirty="0" smtClean="0">
              <a:solidFill>
                <a:srgbClr val="2D2DB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468560" y="3194392"/>
            <a:ext cx="53901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0"/>
              <a:buChar char="&amp;"/>
            </a:pPr>
            <a:r>
              <a:rPr lang="en-GB" sz="1400" dirty="0" smtClean="0">
                <a:solidFill>
                  <a:srgbClr val="000000"/>
                </a:solidFill>
                <a:latin typeface="Arial"/>
              </a:rPr>
              <a:t>Deep-Sea Research I 58 (2011) 875–884</a:t>
            </a:r>
          </a:p>
          <a:p>
            <a:pPr lvl="1"/>
            <a:r>
              <a:rPr lang="fr-FR" sz="1400" i="1" dirty="0" err="1">
                <a:solidFill>
                  <a:schemeClr val="accent6"/>
                </a:solidFill>
              </a:rPr>
              <a:t>Acoustic</a:t>
            </a:r>
            <a:r>
              <a:rPr lang="fr-FR" sz="1400" i="1" dirty="0">
                <a:solidFill>
                  <a:schemeClr val="accent6"/>
                </a:solidFill>
              </a:rPr>
              <a:t> and </a:t>
            </a:r>
            <a:r>
              <a:rPr lang="fr-FR" sz="1400" i="1" dirty="0" err="1">
                <a:solidFill>
                  <a:schemeClr val="accent6"/>
                </a:solidFill>
              </a:rPr>
              <a:t>optical</a:t>
            </a:r>
            <a:r>
              <a:rPr lang="fr-FR" sz="1400" i="1" dirty="0">
                <a:solidFill>
                  <a:schemeClr val="accent6"/>
                </a:solidFill>
              </a:rPr>
              <a:t> variations </a:t>
            </a:r>
            <a:r>
              <a:rPr lang="fr-FR" sz="1400" i="1" dirty="0" err="1">
                <a:solidFill>
                  <a:schemeClr val="accent6"/>
                </a:solidFill>
              </a:rPr>
              <a:t>during</a:t>
            </a:r>
            <a:r>
              <a:rPr lang="fr-FR" sz="1400" i="1" dirty="0">
                <a:solidFill>
                  <a:schemeClr val="accent6"/>
                </a:solidFill>
              </a:rPr>
              <a:t> </a:t>
            </a:r>
            <a:r>
              <a:rPr lang="fr-FR" sz="1400" i="1" dirty="0" err="1">
                <a:solidFill>
                  <a:schemeClr val="accent6"/>
                </a:solidFill>
              </a:rPr>
              <a:t>rapid</a:t>
            </a:r>
            <a:r>
              <a:rPr lang="fr-FR" sz="1400" i="1" dirty="0">
                <a:solidFill>
                  <a:schemeClr val="accent6"/>
                </a:solidFill>
              </a:rPr>
              <a:t> </a:t>
            </a:r>
            <a:r>
              <a:rPr lang="fr-FR" sz="1400" i="1" dirty="0" err="1">
                <a:solidFill>
                  <a:schemeClr val="accent6"/>
                </a:solidFill>
              </a:rPr>
              <a:t>downward</a:t>
            </a:r>
            <a:r>
              <a:rPr lang="fr-FR" sz="1400" i="1" dirty="0">
                <a:solidFill>
                  <a:schemeClr val="accent6"/>
                </a:solidFill>
              </a:rPr>
              <a:t> motion </a:t>
            </a:r>
            <a:r>
              <a:rPr lang="fr-FR" sz="1400" i="1" dirty="0" err="1">
                <a:solidFill>
                  <a:schemeClr val="accent6"/>
                </a:solidFill>
              </a:rPr>
              <a:t>episodes</a:t>
            </a:r>
            <a:r>
              <a:rPr lang="fr-FR" sz="1400" i="1" dirty="0">
                <a:solidFill>
                  <a:schemeClr val="accent6"/>
                </a:solidFill>
              </a:rPr>
              <a:t> in the </a:t>
            </a:r>
            <a:r>
              <a:rPr lang="fr-FR" sz="1400" i="1" dirty="0" err="1">
                <a:solidFill>
                  <a:schemeClr val="accent6"/>
                </a:solidFill>
              </a:rPr>
              <a:t>deep</a:t>
            </a:r>
            <a:r>
              <a:rPr lang="fr-FR" sz="1400" i="1" dirty="0">
                <a:solidFill>
                  <a:schemeClr val="accent6"/>
                </a:solidFill>
              </a:rPr>
              <a:t> </a:t>
            </a:r>
            <a:r>
              <a:rPr lang="fr-FR" sz="1400" i="1" dirty="0" err="1">
                <a:solidFill>
                  <a:schemeClr val="accent6"/>
                </a:solidFill>
              </a:rPr>
              <a:t>North</a:t>
            </a:r>
            <a:r>
              <a:rPr lang="fr-FR" sz="1400" i="1" dirty="0">
                <a:solidFill>
                  <a:schemeClr val="accent6"/>
                </a:solidFill>
              </a:rPr>
              <a:t> Western </a:t>
            </a:r>
            <a:r>
              <a:rPr lang="fr-FR" sz="1400" i="1" dirty="0" err="1">
                <a:solidFill>
                  <a:schemeClr val="accent6"/>
                </a:solidFill>
              </a:rPr>
              <a:t>Mediterranean</a:t>
            </a:r>
            <a:endParaRPr lang="fr-FR" sz="1400" i="1" dirty="0">
              <a:solidFill>
                <a:schemeClr val="accent6"/>
              </a:solidFill>
            </a:endParaRPr>
          </a:p>
          <a:p>
            <a:pPr lvl="1"/>
            <a:endParaRPr lang="en-GB" sz="1400" dirty="0" smtClean="0">
              <a:solidFill>
                <a:schemeClr val="accent6"/>
              </a:solidFill>
              <a:latin typeface="Arial"/>
            </a:endParaRP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457200" y="170222"/>
            <a:ext cx="8229600" cy="622694"/>
          </a:xfrm>
          <a:prstGeom prst="rect">
            <a:avLst/>
          </a:prstGeom>
          <a:ln>
            <a:noFill/>
          </a:ln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dirty="0" smtClean="0"/>
              <a:t>Publications associées</a:t>
            </a:r>
            <a:endParaRPr lang="fr-CA" dirty="0"/>
          </a:p>
        </p:txBody>
      </p:sp>
      <p:sp>
        <p:nvSpPr>
          <p:cNvPr id="9" name="Titre 5"/>
          <p:cNvSpPr>
            <a:spLocks noGrp="1"/>
          </p:cNvSpPr>
          <p:nvPr>
            <p:ph type="title"/>
          </p:nvPr>
        </p:nvSpPr>
        <p:spPr>
          <a:xfrm>
            <a:off x="-32" y="-76220"/>
            <a:ext cx="8569325" cy="719138"/>
          </a:xfrm>
        </p:spPr>
        <p:txBody>
          <a:bodyPr/>
          <a:lstStyle/>
          <a:p>
            <a:r>
              <a:rPr lang="en-US" sz="3600" dirty="0" smtClean="0"/>
              <a:t>Connections to Earth and Sea sciences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-468560" y="1951672"/>
            <a:ext cx="86233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0"/>
              <a:buChar char="&amp;"/>
            </a:pPr>
            <a:r>
              <a:rPr lang="en-US" sz="1400" i="1" dirty="0" smtClean="0"/>
              <a:t>Journal </a:t>
            </a:r>
            <a:r>
              <a:rPr lang="en-US" sz="1400" i="1" dirty="0"/>
              <a:t>of Geophysical Research: Oceans, </a:t>
            </a:r>
            <a:r>
              <a:rPr lang="en-US" sz="1400" i="1" dirty="0" err="1"/>
              <a:t>Vol</a:t>
            </a:r>
            <a:r>
              <a:rPr lang="en-US" sz="1400" i="1" dirty="0"/>
              <a:t> 122, </a:t>
            </a:r>
            <a:r>
              <a:rPr lang="en-US" sz="1400" i="1" dirty="0" smtClean="0"/>
              <a:t>3, 2017</a:t>
            </a:r>
          </a:p>
          <a:p>
            <a:pPr lvl="1"/>
            <a:r>
              <a:rPr lang="en-US" sz="1400" i="1" dirty="0">
                <a:solidFill>
                  <a:srgbClr val="000099"/>
                </a:solidFill>
                <a:latin typeface="+mn-lt"/>
              </a:rPr>
              <a:t>Deep sediment </a:t>
            </a:r>
            <a:r>
              <a:rPr lang="en-US" sz="1400" i="1" dirty="0" err="1">
                <a:solidFill>
                  <a:srgbClr val="000099"/>
                </a:solidFill>
                <a:latin typeface="+mn-lt"/>
              </a:rPr>
              <a:t>resuspension</a:t>
            </a:r>
            <a:r>
              <a:rPr lang="en-US" sz="1400" i="1" dirty="0">
                <a:solidFill>
                  <a:srgbClr val="000099"/>
                </a:solidFill>
                <a:latin typeface="+mn-lt"/>
              </a:rPr>
              <a:t> and thick </a:t>
            </a:r>
            <a:r>
              <a:rPr lang="en-US" sz="1400" i="1" dirty="0" err="1">
                <a:solidFill>
                  <a:srgbClr val="000099"/>
                </a:solidFill>
                <a:latin typeface="+mn-lt"/>
              </a:rPr>
              <a:t>nepheloid</a:t>
            </a:r>
            <a:r>
              <a:rPr lang="en-US" sz="1400" i="1" dirty="0">
                <a:solidFill>
                  <a:srgbClr val="000099"/>
                </a:solidFill>
                <a:latin typeface="+mn-lt"/>
              </a:rPr>
              <a:t> layer </a:t>
            </a:r>
            <a:endParaRPr lang="en-US" sz="1400" i="1" dirty="0" smtClean="0">
              <a:solidFill>
                <a:srgbClr val="000099"/>
              </a:solidFill>
              <a:latin typeface="+mn-lt"/>
            </a:endParaRPr>
          </a:p>
          <a:p>
            <a:pPr lvl="1"/>
            <a:r>
              <a:rPr lang="en-US" sz="1400" i="1" dirty="0" smtClean="0">
                <a:solidFill>
                  <a:srgbClr val="000099"/>
                </a:solidFill>
                <a:latin typeface="+mn-lt"/>
              </a:rPr>
              <a:t>generation </a:t>
            </a:r>
            <a:r>
              <a:rPr lang="en-US" sz="1400" i="1" dirty="0">
                <a:solidFill>
                  <a:srgbClr val="000099"/>
                </a:solidFill>
                <a:latin typeface="+mn-lt"/>
              </a:rPr>
              <a:t>by open-ocean convection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450900" y="4634552"/>
            <a:ext cx="8623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charset="0"/>
              <a:buChar char="&amp;"/>
            </a:pPr>
            <a:r>
              <a:rPr lang="fr-FR" sz="1400" i="1" dirty="0" err="1"/>
              <a:t>Sci</a:t>
            </a:r>
            <a:r>
              <a:rPr lang="fr-FR" sz="1400" i="1" dirty="0"/>
              <a:t>. </a:t>
            </a:r>
            <a:r>
              <a:rPr lang="fr-FR" sz="1400" i="1" dirty="0" err="1"/>
              <a:t>Rep</a:t>
            </a:r>
            <a:r>
              <a:rPr lang="fr-FR" sz="1400" i="1" dirty="0"/>
              <a:t>. 7 (2017) 45517 </a:t>
            </a:r>
            <a:endParaRPr lang="fr-FR" sz="1400" i="1" dirty="0" smtClean="0"/>
          </a:p>
          <a:p>
            <a:pPr lvl="1"/>
            <a:r>
              <a:rPr lang="fr-FR" sz="1400" i="1" dirty="0" err="1">
                <a:solidFill>
                  <a:srgbClr val="000099"/>
                </a:solidFill>
                <a:latin typeface="+mn-lt"/>
              </a:rPr>
              <a:t>Sperm</a:t>
            </a:r>
            <a:r>
              <a:rPr lang="fr-FR" sz="1400" i="1" dirty="0">
                <a:solidFill>
                  <a:srgbClr val="000099"/>
                </a:solidFill>
                <a:latin typeface="+mn-lt"/>
              </a:rPr>
              <a:t> </a:t>
            </a:r>
            <a:r>
              <a:rPr lang="fr-FR" sz="1400" i="1" dirty="0" err="1">
                <a:solidFill>
                  <a:srgbClr val="000099"/>
                </a:solidFill>
                <a:latin typeface="+mn-lt"/>
              </a:rPr>
              <a:t>whale</a:t>
            </a:r>
            <a:r>
              <a:rPr lang="fr-FR" sz="1400" i="1" dirty="0">
                <a:solidFill>
                  <a:srgbClr val="000099"/>
                </a:solidFill>
                <a:latin typeface="+mn-lt"/>
              </a:rPr>
              <a:t> </a:t>
            </a:r>
            <a:r>
              <a:rPr lang="fr-FR" sz="1400" i="1" dirty="0" err="1">
                <a:solidFill>
                  <a:srgbClr val="000099"/>
                </a:solidFill>
                <a:latin typeface="+mn-lt"/>
              </a:rPr>
              <a:t>diel</a:t>
            </a:r>
            <a:r>
              <a:rPr lang="fr-FR" sz="1400" i="1" dirty="0">
                <a:solidFill>
                  <a:srgbClr val="000099"/>
                </a:solidFill>
                <a:latin typeface="+mn-lt"/>
              </a:rPr>
              <a:t> </a:t>
            </a:r>
            <a:r>
              <a:rPr lang="fr-FR" sz="1400" i="1" dirty="0" err="1">
                <a:solidFill>
                  <a:srgbClr val="000099"/>
                </a:solidFill>
                <a:latin typeface="+mn-lt"/>
              </a:rPr>
              <a:t>behaviour</a:t>
            </a:r>
            <a:r>
              <a:rPr lang="fr-FR" sz="1400" i="1" dirty="0">
                <a:solidFill>
                  <a:srgbClr val="000099"/>
                </a:solidFill>
                <a:latin typeface="+mn-lt"/>
              </a:rPr>
              <a:t> </a:t>
            </a:r>
            <a:r>
              <a:rPr lang="fr-FR" sz="1400" i="1" dirty="0" err="1">
                <a:solidFill>
                  <a:srgbClr val="000099"/>
                </a:solidFill>
                <a:latin typeface="+mn-lt"/>
              </a:rPr>
              <a:t>revealed</a:t>
            </a:r>
            <a:r>
              <a:rPr lang="fr-FR" sz="1400" i="1" dirty="0">
                <a:solidFill>
                  <a:srgbClr val="000099"/>
                </a:solidFill>
                <a:latin typeface="+mn-lt"/>
              </a:rPr>
              <a:t> by ANTARES, a </a:t>
            </a:r>
            <a:r>
              <a:rPr lang="fr-FR" sz="1400" i="1" dirty="0" err="1">
                <a:solidFill>
                  <a:srgbClr val="000099"/>
                </a:solidFill>
                <a:latin typeface="+mn-lt"/>
              </a:rPr>
              <a:t>deep-sea</a:t>
            </a:r>
            <a:r>
              <a:rPr lang="fr-FR" sz="1400" i="1" dirty="0">
                <a:solidFill>
                  <a:srgbClr val="000099"/>
                </a:solidFill>
                <a:latin typeface="+mn-lt"/>
              </a:rPr>
              <a:t> neutrino </a:t>
            </a:r>
            <a:r>
              <a:rPr lang="fr-FR" sz="1400" i="1" dirty="0" err="1">
                <a:solidFill>
                  <a:srgbClr val="000099"/>
                </a:solidFill>
                <a:latin typeface="+mn-lt"/>
              </a:rPr>
              <a:t>telescope</a:t>
            </a:r>
            <a:endParaRPr lang="fr-FR" sz="1400" i="1" dirty="0">
              <a:solidFill>
                <a:srgbClr val="000099"/>
              </a:solidFill>
              <a:latin typeface="+mn-lt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/>
          <a:srcRect l="50776" t="18573" r="24286" b="47975"/>
          <a:stretch/>
        </p:blipFill>
        <p:spPr>
          <a:xfrm>
            <a:off x="7020272" y="4850576"/>
            <a:ext cx="1800200" cy="1239788"/>
          </a:xfrm>
          <a:prstGeom prst="rect">
            <a:avLst/>
          </a:prstGeom>
        </p:spPr>
      </p:pic>
      <p:sp>
        <p:nvSpPr>
          <p:cNvPr id="19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3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7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The multi-messenger program</a:t>
            </a:r>
            <a:endParaRPr lang="en-AU"/>
          </a:p>
        </p:txBody>
      </p:sp>
      <p:sp>
        <p:nvSpPr>
          <p:cNvPr id="5" name="Rounded Rectangle 2"/>
          <p:cNvSpPr>
            <a:spLocks noChangeArrowheads="1"/>
          </p:cNvSpPr>
          <p:nvPr/>
        </p:nvSpPr>
        <p:spPr bwMode="auto">
          <a:xfrm>
            <a:off x="3755504" y="2414588"/>
            <a:ext cx="1752600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878DE">
                  <a:gamma/>
                  <a:shade val="46275"/>
                  <a:invGamma/>
                </a:srgbClr>
              </a:gs>
              <a:gs pos="100000">
                <a:srgbClr val="7878DE"/>
              </a:gs>
            </a:gsLst>
            <a:lin ang="5400000" scaled="1"/>
          </a:gradFill>
          <a:ln w="9525">
            <a:solidFill>
              <a:srgbClr val="66006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AU" sz="160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HE neutrinos</a:t>
            </a:r>
            <a:endParaRPr lang="en-AU" sz="16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ounded Rectangle 3"/>
          <p:cNvSpPr>
            <a:spLocks noChangeArrowheads="1"/>
          </p:cNvSpPr>
          <p:nvPr/>
        </p:nvSpPr>
        <p:spPr bwMode="auto">
          <a:xfrm>
            <a:off x="5603304" y="1423989"/>
            <a:ext cx="1752600" cy="6608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878DE">
                  <a:gamma/>
                  <a:shade val="46275"/>
                  <a:invGamma/>
                </a:srgbClr>
              </a:gs>
              <a:gs pos="100000">
                <a:srgbClr val="7878DE"/>
              </a:gs>
            </a:gsLst>
            <a:lin ang="5400000" scaled="1"/>
          </a:gradFill>
          <a:ln w="9525">
            <a:solidFill>
              <a:srgbClr val="66006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AU" sz="160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UHECR</a:t>
            </a:r>
            <a:endParaRPr lang="en-AU" sz="16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ounded Rectangle 4"/>
          <p:cNvSpPr>
            <a:spLocks noChangeArrowheads="1"/>
          </p:cNvSpPr>
          <p:nvPr/>
        </p:nvSpPr>
        <p:spPr bwMode="auto">
          <a:xfrm>
            <a:off x="5627712" y="3481389"/>
            <a:ext cx="1752600" cy="81170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878DE">
                  <a:gamma/>
                  <a:shade val="46275"/>
                  <a:invGamma/>
                </a:srgbClr>
              </a:gs>
              <a:gs pos="100000">
                <a:srgbClr val="7878DE"/>
              </a:gs>
            </a:gsLst>
            <a:lin ang="5400000" scaled="1"/>
          </a:gradFill>
          <a:ln w="9525">
            <a:solidFill>
              <a:srgbClr val="66006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AU" sz="160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Grav. Waves</a:t>
            </a:r>
            <a:endParaRPr lang="en-AU" sz="16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ounded Rectangle 5"/>
          <p:cNvSpPr>
            <a:spLocks noChangeArrowheads="1"/>
          </p:cNvSpPr>
          <p:nvPr/>
        </p:nvSpPr>
        <p:spPr bwMode="auto">
          <a:xfrm>
            <a:off x="1690569" y="3481389"/>
            <a:ext cx="1752600" cy="81170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878DE">
                  <a:gamma/>
                  <a:shade val="46275"/>
                  <a:invGamma/>
                </a:srgbClr>
              </a:gs>
              <a:gs pos="100000">
                <a:srgbClr val="7878DE"/>
              </a:gs>
            </a:gsLst>
            <a:lin ang="5400000" scaled="1"/>
          </a:gradFill>
          <a:ln w="9525">
            <a:solidFill>
              <a:srgbClr val="66006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AU" sz="1600" smtClean="0">
                <a:solidFill>
                  <a:srgbClr val="FFFFFF"/>
                </a:solidFill>
                <a:latin typeface="+mn-lt"/>
                <a:cs typeface="+mn-cs"/>
              </a:rPr>
              <a:t>Radio-Visible-X</a:t>
            </a:r>
            <a:endParaRPr lang="en-AU" sz="1600">
              <a:solidFill>
                <a:srgbClr val="FFFFFF"/>
              </a:solidFill>
              <a:latin typeface="+mn-lt"/>
              <a:cs typeface="+mn-cs"/>
            </a:endParaRPr>
          </a:p>
        </p:txBody>
      </p:sp>
      <p:pic>
        <p:nvPicPr>
          <p:cNvPr id="9" name="Picture 10" descr="aug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24" y="1423991"/>
            <a:ext cx="1187450" cy="92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ferm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24091"/>
            <a:ext cx="1600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Swif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44" y="4243389"/>
            <a:ext cx="1027112" cy="92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telescope-taro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5"/>
          <a:stretch>
            <a:fillRect/>
          </a:stretch>
        </p:blipFill>
        <p:spPr bwMode="auto">
          <a:xfrm>
            <a:off x="395537" y="3100393"/>
            <a:ext cx="9954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telescope_hes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0"/>
          <a:stretch>
            <a:fillRect/>
          </a:stretch>
        </p:blipFill>
        <p:spPr bwMode="auto">
          <a:xfrm>
            <a:off x="395536" y="1071568"/>
            <a:ext cx="936104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virgo_ciel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24" y="3328994"/>
            <a:ext cx="12192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6"/>
          <p:cNvSpPr>
            <a:spLocks noChangeArrowheads="1"/>
          </p:cNvSpPr>
          <p:nvPr/>
        </p:nvSpPr>
        <p:spPr bwMode="auto">
          <a:xfrm>
            <a:off x="1690569" y="1423989"/>
            <a:ext cx="1752600" cy="6608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878DE">
                  <a:gamma/>
                  <a:shade val="46275"/>
                  <a:invGamma/>
                </a:srgbClr>
              </a:gs>
              <a:gs pos="100000">
                <a:srgbClr val="7878DE"/>
              </a:gs>
            </a:gsLst>
            <a:lin ang="5400000" scaled="1"/>
          </a:gradFill>
          <a:ln w="9525">
            <a:solidFill>
              <a:srgbClr val="660066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AU" sz="1600" smtClean="0">
                <a:solidFill>
                  <a:srgbClr val="FFFFFF"/>
                </a:solidFill>
                <a:latin typeface="+mn-lt"/>
                <a:cs typeface="+mn-cs"/>
              </a:rPr>
              <a:t>GeV-TeV γ-rays</a:t>
            </a:r>
            <a:endParaRPr lang="en-AU" sz="1600">
              <a:solidFill>
                <a:srgbClr val="FFFFFF"/>
              </a:solidFill>
              <a:latin typeface="+mn-lt"/>
              <a:cs typeface="+mn-cs"/>
            </a:endParaRPr>
          </a:p>
        </p:txBody>
      </p:sp>
      <p:pic>
        <p:nvPicPr>
          <p:cNvPr id="16" name="Picture 16" descr="ligo-facility-in-livingsto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046" y="4319591"/>
            <a:ext cx="1245426" cy="83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20"/>
          <p:cNvCxnSpPr>
            <a:cxnSpLocks noChangeShapeType="1"/>
          </p:cNvCxnSpPr>
          <p:nvPr/>
        </p:nvCxnSpPr>
        <p:spPr bwMode="auto">
          <a:xfrm flipH="1">
            <a:off x="5004048" y="1844824"/>
            <a:ext cx="432048" cy="480053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22"/>
          <p:cNvCxnSpPr>
            <a:cxnSpLocks noChangeShapeType="1"/>
          </p:cNvCxnSpPr>
          <p:nvPr/>
        </p:nvCxnSpPr>
        <p:spPr bwMode="auto">
          <a:xfrm flipH="1">
            <a:off x="3563888" y="3429001"/>
            <a:ext cx="550168" cy="509588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 type="arrow" w="med" len="med"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26"/>
          <p:cNvCxnSpPr>
            <a:cxnSpLocks noChangeShapeType="1"/>
          </p:cNvCxnSpPr>
          <p:nvPr/>
        </p:nvCxnSpPr>
        <p:spPr bwMode="auto">
          <a:xfrm>
            <a:off x="5038328" y="3429001"/>
            <a:ext cx="541784" cy="509588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 type="arrow" w="med" len="med"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 flipV="1">
            <a:off x="3563888" y="1844824"/>
            <a:ext cx="576064" cy="480053"/>
          </a:xfrm>
          <a:prstGeom prst="straightConnector1">
            <a:avLst/>
          </a:prstGeom>
          <a:noFill/>
          <a:ln w="25400">
            <a:solidFill>
              <a:srgbClr val="3333CC"/>
            </a:solidFill>
            <a:round/>
            <a:headEnd type="arrow" w="med" len="med"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" name="ZoneTexte 2"/>
          <p:cNvSpPr txBox="1"/>
          <p:nvPr/>
        </p:nvSpPr>
        <p:spPr>
          <a:xfrm>
            <a:off x="1642970" y="2029328"/>
            <a:ext cx="1920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i="1" smtClean="0">
                <a:latin typeface="+mn-lt"/>
              </a:rPr>
              <a:t>Fermi, HESS, HAWC</a:t>
            </a:r>
            <a:endParaRPr lang="en-AU" sz="1400" i="1">
              <a:latin typeface="+mn-lt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989304" y="2018038"/>
            <a:ext cx="1006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i="1" smtClean="0">
                <a:latin typeface="+mn-lt"/>
              </a:rPr>
              <a:t>Auger, TA</a:t>
            </a:r>
            <a:endParaRPr lang="en-AU" sz="1400" i="1">
              <a:latin typeface="+mn-l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547664" y="4266770"/>
            <a:ext cx="210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AU" sz="1200" i="1" smtClean="0">
                <a:latin typeface="+mn-lt"/>
              </a:rPr>
              <a:t>MWA,</a:t>
            </a:r>
            <a:r>
              <a:rPr lang="en-AU" sz="1200" i="1" smtClean="0">
                <a:solidFill>
                  <a:srgbClr val="000000"/>
                </a:solidFill>
                <a:latin typeface="Arial"/>
              </a:rPr>
              <a:t> SUPERB</a:t>
            </a:r>
          </a:p>
          <a:p>
            <a:pPr algn="ctr"/>
            <a:r>
              <a:rPr lang="en-AU" sz="1200" i="1" smtClean="0">
                <a:latin typeface="+mn-lt"/>
              </a:rPr>
              <a:t>TAROT, ZADKO, MASTER, </a:t>
            </a:r>
          </a:p>
          <a:p>
            <a:pPr algn="ctr"/>
            <a:r>
              <a:rPr lang="en-AU" sz="1200" i="1" smtClean="0">
                <a:latin typeface="+mn-lt"/>
              </a:rPr>
              <a:t>Swift</a:t>
            </a:r>
            <a:endParaRPr lang="en-AU" sz="1200" i="1">
              <a:latin typeface="+mn-lt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790898" y="4293097"/>
            <a:ext cx="1530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i="1" smtClean="0">
                <a:latin typeface="+mn-lt"/>
              </a:rPr>
              <a:t>LIGO-VIRGO-EGO</a:t>
            </a:r>
            <a:endParaRPr lang="en-AU" sz="1200" i="1">
              <a:latin typeface="+mn-lt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411387" y="3356992"/>
            <a:ext cx="3766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200" i="1" smtClean="0">
                <a:latin typeface="+mn-lt"/>
              </a:rPr>
              <a:t>IC</a:t>
            </a:r>
            <a:endParaRPr lang="en-AU" sz="1200" i="1">
              <a:latin typeface="+mn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2438" y="5590981"/>
            <a:ext cx="9392315" cy="820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AU" sz="2000" dirty="0" smtClean="0"/>
              <a:t>Neutrino telescopes suited for transient sources: continuous monitoring &gt;2</a:t>
            </a:r>
            <a:r>
              <a:rPr lang="en-AU" sz="2000" dirty="0" smtClean="0">
                <a:latin typeface="Symbol" charset="2"/>
                <a:ea typeface="Futura"/>
                <a:cs typeface="Symbol" charset="2"/>
                <a:sym typeface="Futura"/>
              </a:rPr>
              <a:t>p</a:t>
            </a:r>
            <a:r>
              <a:rPr lang="en-AU" sz="2000" dirty="0" smtClean="0"/>
              <a:t> </a:t>
            </a:r>
            <a:r>
              <a:rPr lang="en-AU" sz="2000" dirty="0" err="1" smtClean="0"/>
              <a:t>sr</a:t>
            </a:r>
            <a:endParaRPr lang="en-AU" sz="2000" dirty="0" smtClean="0"/>
          </a:p>
          <a:p>
            <a:pPr>
              <a:lnSpc>
                <a:spcPct val="120000"/>
              </a:lnSpc>
            </a:pPr>
            <a:r>
              <a:rPr lang="en-AU" sz="2000" dirty="0" smtClean="0"/>
              <a:t>Background reduction + increase of statistical significance</a:t>
            </a:r>
            <a:endParaRPr lang="en-AU" sz="2000" dirty="0"/>
          </a:p>
        </p:txBody>
      </p:sp>
      <p:sp>
        <p:nvSpPr>
          <p:cNvPr id="37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30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21998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r 15"/>
          <p:cNvGrpSpPr/>
          <p:nvPr/>
        </p:nvGrpSpPr>
        <p:grpSpPr>
          <a:xfrm>
            <a:off x="288053" y="793592"/>
            <a:ext cx="8547358" cy="5917764"/>
            <a:chOff x="813404" y="595193"/>
            <a:chExt cx="7574953" cy="4438323"/>
          </a:xfrm>
        </p:grpSpPr>
        <p:grpSp>
          <p:nvGrpSpPr>
            <p:cNvPr id="18434" name="Grouper 22"/>
            <p:cNvGrpSpPr>
              <a:grpSpLocks/>
            </p:cNvGrpSpPr>
            <p:nvPr/>
          </p:nvGrpSpPr>
          <p:grpSpPr bwMode="auto">
            <a:xfrm>
              <a:off x="813404" y="595193"/>
              <a:ext cx="7574953" cy="4412070"/>
              <a:chOff x="812800" y="1289319"/>
              <a:chExt cx="7575624" cy="5164016"/>
            </a:xfrm>
          </p:grpSpPr>
          <p:grpSp>
            <p:nvGrpSpPr>
              <p:cNvPr id="18466" name="Grouper 18"/>
              <p:cNvGrpSpPr>
                <a:grpSpLocks/>
              </p:cNvGrpSpPr>
              <p:nvPr/>
            </p:nvGrpSpPr>
            <p:grpSpPr bwMode="auto">
              <a:xfrm>
                <a:off x="812800" y="1289319"/>
                <a:ext cx="7575624" cy="5164016"/>
                <a:chOff x="812800" y="1289319"/>
                <a:chExt cx="7575624" cy="5164016"/>
              </a:xfrm>
            </p:grpSpPr>
            <p:sp>
              <p:nvSpPr>
                <p:cNvPr id="6" name="ZoneTexte 5"/>
                <p:cNvSpPr txBox="1"/>
                <p:nvPr/>
              </p:nvSpPr>
              <p:spPr>
                <a:xfrm>
                  <a:off x="956679" y="1341447"/>
                  <a:ext cx="2198032" cy="405260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2400" kern="1000" dirty="0">
                      <a:solidFill>
                        <a:schemeClr val="accent3"/>
                      </a:solidFill>
                      <a:latin typeface="Helvetica"/>
                      <a:cs typeface="Helvetica"/>
                    </a:rPr>
                    <a:t>and ANTARES</a:t>
                  </a:r>
                  <a:endParaRPr lang="en-US" sz="2400" kern="1000" dirty="0">
                    <a:solidFill>
                      <a:srgbClr val="FFFF00"/>
                    </a:solidFill>
                    <a:latin typeface="Helvetica"/>
                    <a:cs typeface="Helvetica"/>
                  </a:endParaRPr>
                </a:p>
              </p:txBody>
            </p:sp>
            <p:grpSp>
              <p:nvGrpSpPr>
                <p:cNvPr id="18470" name="Grouper 12"/>
                <p:cNvGrpSpPr>
                  <a:grpSpLocks/>
                </p:cNvGrpSpPr>
                <p:nvPr/>
              </p:nvGrpSpPr>
              <p:grpSpPr bwMode="auto">
                <a:xfrm>
                  <a:off x="812800" y="1339568"/>
                  <a:ext cx="7575624" cy="5113767"/>
                  <a:chOff x="-1279514" y="1430443"/>
                  <a:chExt cx="9667939" cy="6445431"/>
                </a:xfrm>
              </p:grpSpPr>
              <p:pic>
                <p:nvPicPr>
                  <p:cNvPr id="18475" name="Image 4" descr="Europe-and Marocco-with-text.png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195" t="28924" r="1" b="1"/>
                  <a:stretch/>
                </p:blipFill>
                <p:spPr bwMode="auto">
                  <a:xfrm>
                    <a:off x="-1279514" y="1430443"/>
                    <a:ext cx="9667939" cy="64454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8" name="Rectangle 7"/>
                  <p:cNvSpPr/>
                  <p:nvPr/>
                </p:nvSpPr>
                <p:spPr>
                  <a:xfrm>
                    <a:off x="2611923" y="4470667"/>
                    <a:ext cx="358625" cy="510792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2400" kern="1000" dirty="0">
                        <a:latin typeface="Helvetica"/>
                        <a:cs typeface="Helvetica"/>
                      </a:rPr>
                      <a:t>*</a:t>
                    </a:r>
                  </a:p>
                </p:txBody>
              </p:sp>
              <p:sp>
                <p:nvSpPr>
                  <p:cNvPr id="9" name="Rectangle 8"/>
                  <p:cNvSpPr/>
                  <p:nvPr/>
                </p:nvSpPr>
                <p:spPr>
                  <a:xfrm>
                    <a:off x="2611923" y="4361689"/>
                    <a:ext cx="358625" cy="510792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2400" kern="1000" dirty="0">
                        <a:latin typeface="Helvetica"/>
                        <a:cs typeface="Helvetica"/>
                      </a:rPr>
                      <a:t>*</a:t>
                    </a:r>
                  </a:p>
                </p:txBody>
              </p:sp>
              <p:sp>
                <p:nvSpPr>
                  <p:cNvPr id="10" name="Rectangle 9"/>
                  <p:cNvSpPr/>
                  <p:nvPr/>
                </p:nvSpPr>
                <p:spPr>
                  <a:xfrm>
                    <a:off x="3314990" y="4340523"/>
                    <a:ext cx="360651" cy="510792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2400" kern="1000" dirty="0">
                        <a:latin typeface="Helvetica"/>
                        <a:cs typeface="Helvetica"/>
                      </a:rPr>
                      <a:t>*</a:t>
                    </a:r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3314990" y="4200599"/>
                    <a:ext cx="360651" cy="510792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2400" kern="1000" dirty="0">
                        <a:latin typeface="Helvetica"/>
                        <a:cs typeface="Helvetica"/>
                      </a:rPr>
                      <a:t>*</a:t>
                    </a:r>
                  </a:p>
                </p:txBody>
              </p:sp>
            </p:grpSp>
            <p:sp>
              <p:nvSpPr>
                <p:cNvPr id="14" name="Rectangle 13"/>
                <p:cNvSpPr/>
                <p:nvPr/>
              </p:nvSpPr>
              <p:spPr>
                <a:xfrm>
                  <a:off x="3276221" y="3626939"/>
                  <a:ext cx="281013" cy="40526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2400" kern="1000" dirty="0">
                      <a:latin typeface="Helvetica"/>
                      <a:cs typeface="Helvetica"/>
                    </a:rPr>
                    <a:t>*</a:t>
                  </a:r>
                </a:p>
              </p:txBody>
            </p:sp>
            <p:sp>
              <p:nvSpPr>
                <p:cNvPr id="17" name="ZoneTexte 16"/>
                <p:cNvSpPr txBox="1"/>
                <p:nvPr/>
              </p:nvSpPr>
              <p:spPr>
                <a:xfrm>
                  <a:off x="898995" y="1289319"/>
                  <a:ext cx="3384148" cy="7294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sz="2400" dirty="0" smtClean="0">
                      <a:solidFill>
                        <a:schemeClr val="accent3">
                          <a:lumMod val="95000"/>
                        </a:schemeClr>
                      </a:solidFill>
                      <a:latin typeface="+mj-lt"/>
                      <a:cs typeface="Arial Hebrew"/>
                    </a:rPr>
                    <a:t>  ANTARES</a:t>
                  </a:r>
                </a:p>
                <a:p>
                  <a:pPr>
                    <a:defRPr/>
                  </a:pPr>
                  <a:r>
                    <a:rPr lang="en-US" sz="2400" dirty="0">
                      <a:solidFill>
                        <a:schemeClr val="accent3">
                          <a:lumMod val="95000"/>
                        </a:schemeClr>
                      </a:solidFill>
                      <a:latin typeface="+mj-lt"/>
                      <a:cs typeface="Arial Hebrew"/>
                    </a:rPr>
                    <a:t> </a:t>
                  </a:r>
                  <a:r>
                    <a:rPr lang="en-US" sz="2400" dirty="0" smtClean="0">
                      <a:solidFill>
                        <a:schemeClr val="accent3">
                          <a:lumMod val="95000"/>
                        </a:schemeClr>
                      </a:solidFill>
                      <a:latin typeface="+mj-lt"/>
                      <a:cs typeface="Arial Hebrew"/>
                    </a:rPr>
                    <a:t> KM3NeT </a:t>
                  </a:r>
                  <a:endParaRPr lang="en-US" sz="2400" dirty="0">
                    <a:solidFill>
                      <a:schemeClr val="accent3">
                        <a:lumMod val="95000"/>
                      </a:schemeClr>
                    </a:solidFill>
                    <a:latin typeface="+mj-lt"/>
                    <a:cs typeface="Arial Hebrew"/>
                  </a:endParaRP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816820" y="1356441"/>
                  <a:ext cx="282600" cy="459294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2800" kern="1000" dirty="0">
                      <a:latin typeface="Helvetica"/>
                      <a:cs typeface="Helvetica"/>
                    </a:rPr>
                    <a:t>*</a:t>
                  </a:r>
                </a:p>
              </p:txBody>
            </p:sp>
          </p:grpSp>
          <p:sp>
            <p:nvSpPr>
              <p:cNvPr id="20" name="Rectangle 19"/>
              <p:cNvSpPr/>
              <p:nvPr/>
            </p:nvSpPr>
            <p:spPr>
              <a:xfrm>
                <a:off x="3209540" y="3688359"/>
                <a:ext cx="282600" cy="4052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kern="1000" dirty="0">
                    <a:latin typeface="Helvetica"/>
                    <a:cs typeface="Helvetica"/>
                  </a:rPr>
                  <a:t>*</a:t>
                </a:r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2801852" y="3691217"/>
                <a:ext cx="571542" cy="22964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100" dirty="0" err="1">
                    <a:solidFill>
                      <a:schemeClr val="accent3">
                        <a:lumMod val="95000"/>
                      </a:schemeClr>
                    </a:solidFill>
                    <a:latin typeface="Arial Hebrew"/>
                    <a:cs typeface="Arial Hebrew"/>
                  </a:rPr>
                  <a:t>Saclay</a:t>
                </a:r>
                <a:endParaRPr lang="en-US" sz="1100" dirty="0">
                  <a:solidFill>
                    <a:schemeClr val="accent3">
                      <a:lumMod val="95000"/>
                    </a:schemeClr>
                  </a:solidFill>
                  <a:latin typeface="Arial Hebrew"/>
                  <a:cs typeface="Arial Hebrew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6092192" y="3072214"/>
              <a:ext cx="282575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kern="1000" dirty="0">
                  <a:latin typeface="Helvetica"/>
                  <a:cs typeface="Helvetica"/>
                </a:rPr>
                <a:t>*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398970" y="3338065"/>
              <a:ext cx="280987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kern="1000" dirty="0">
                  <a:latin typeface="Helvetica"/>
                  <a:cs typeface="Helvetica"/>
                </a:rPr>
                <a:t>*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03695" y="3294758"/>
              <a:ext cx="282575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kern="1000" dirty="0">
                  <a:latin typeface="Helvetica"/>
                  <a:cs typeface="Helvetica"/>
                </a:rPr>
                <a:t>*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47993" y="3452099"/>
              <a:ext cx="282575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kern="1000" dirty="0">
                  <a:latin typeface="Helvetica"/>
                  <a:cs typeface="Helvetica"/>
                </a:rPr>
                <a:t>*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00551" y="3620364"/>
              <a:ext cx="280988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kern="1000" dirty="0">
                  <a:latin typeface="Helvetica"/>
                  <a:cs typeface="Helvetica"/>
                </a:rPr>
                <a:t>*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948880" y="3778775"/>
              <a:ext cx="280987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kern="1000" dirty="0">
                  <a:latin typeface="Helvetica"/>
                  <a:cs typeface="Helvetica"/>
                </a:rPr>
                <a:t>*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589469" y="3792338"/>
              <a:ext cx="280987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kern="1000" dirty="0">
                  <a:latin typeface="Helvetica"/>
                  <a:cs typeface="Helvetica"/>
                </a:rPr>
                <a:t>*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873632" y="4474428"/>
              <a:ext cx="282575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kern="1000" dirty="0">
                  <a:latin typeface="Helvetica"/>
                  <a:cs typeface="Helvetica"/>
                </a:rPr>
                <a:t>*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473326" y="3879148"/>
              <a:ext cx="280988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kern="1000" dirty="0">
                  <a:latin typeface="Helvetica"/>
                  <a:cs typeface="Helvetica"/>
                </a:rPr>
                <a:t>*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563945" y="3448546"/>
              <a:ext cx="282575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kern="1000" dirty="0">
                  <a:latin typeface="Helvetica"/>
                  <a:cs typeface="Helvetica"/>
                </a:rPr>
                <a:t>*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968632" y="3616066"/>
              <a:ext cx="282575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kern="1000" dirty="0">
                  <a:latin typeface="Helvetica"/>
                  <a:cs typeface="Helvetica"/>
                </a:rPr>
                <a:t>*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276482" y="4687267"/>
              <a:ext cx="282575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kern="1000" dirty="0">
                  <a:latin typeface="Helvetica"/>
                  <a:cs typeface="Helvetica"/>
                </a:rPr>
                <a:t>*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2686437" y="3202647"/>
              <a:ext cx="723275" cy="1962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chemeClr val="accent3">
                      <a:lumMod val="95000"/>
                    </a:schemeClr>
                  </a:solidFill>
                  <a:latin typeface="Arial Hebrew"/>
                  <a:cs typeface="Arial Hebrew"/>
                </a:rPr>
                <a:t>Clermont</a:t>
              </a:r>
            </a:p>
          </p:txBody>
        </p:sp>
        <p:grpSp>
          <p:nvGrpSpPr>
            <p:cNvPr id="18449" name="Grouper 40"/>
            <p:cNvGrpSpPr>
              <a:grpSpLocks/>
            </p:cNvGrpSpPr>
            <p:nvPr/>
          </p:nvGrpSpPr>
          <p:grpSpPr bwMode="auto">
            <a:xfrm>
              <a:off x="1358907" y="4557108"/>
              <a:ext cx="282575" cy="346249"/>
              <a:chOff x="918242" y="2798142"/>
              <a:chExt cx="282121" cy="404774"/>
            </a:xfrm>
          </p:grpSpPr>
          <p:sp>
            <p:nvSpPr>
              <p:cNvPr id="18464" name="Ellipse 39"/>
              <p:cNvSpPr>
                <a:spLocks noChangeArrowheads="1"/>
              </p:cNvSpPr>
              <p:nvPr/>
            </p:nvSpPr>
            <p:spPr bwMode="auto">
              <a:xfrm>
                <a:off x="1001190" y="2958812"/>
                <a:ext cx="122810" cy="1101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918242" y="2798142"/>
                <a:ext cx="282121" cy="40477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kern="1000" dirty="0">
                    <a:latin typeface="Helvetica"/>
                    <a:cs typeface="Helvetica"/>
                  </a:rPr>
                  <a:t>*</a:t>
                </a:r>
              </a:p>
            </p:txBody>
          </p:sp>
        </p:grpSp>
        <p:sp>
          <p:nvSpPr>
            <p:cNvPr id="42" name="ZoneTexte 41"/>
            <p:cNvSpPr txBox="1"/>
            <p:nvPr/>
          </p:nvSpPr>
          <p:spPr>
            <a:xfrm>
              <a:off x="1185869" y="4775996"/>
              <a:ext cx="530915" cy="1962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chemeClr val="accent3">
                      <a:lumMod val="95000"/>
                    </a:schemeClr>
                  </a:solidFill>
                  <a:latin typeface="Arial Hebrew"/>
                  <a:cs typeface="Arial Hebrew"/>
                </a:rPr>
                <a:t>Rabat</a:t>
              </a:r>
            </a:p>
          </p:txBody>
        </p:sp>
        <p:grpSp>
          <p:nvGrpSpPr>
            <p:cNvPr id="18451" name="Grouper 42"/>
            <p:cNvGrpSpPr>
              <a:grpSpLocks/>
            </p:cNvGrpSpPr>
            <p:nvPr/>
          </p:nvGrpSpPr>
          <p:grpSpPr bwMode="auto">
            <a:xfrm>
              <a:off x="1941517" y="4131259"/>
              <a:ext cx="282576" cy="346249"/>
              <a:chOff x="918242" y="2785522"/>
              <a:chExt cx="282121" cy="404774"/>
            </a:xfrm>
          </p:grpSpPr>
          <p:sp>
            <p:nvSpPr>
              <p:cNvPr id="18462" name="Ellipse 43"/>
              <p:cNvSpPr>
                <a:spLocks noChangeArrowheads="1"/>
              </p:cNvSpPr>
              <p:nvPr/>
            </p:nvSpPr>
            <p:spPr bwMode="auto">
              <a:xfrm>
                <a:off x="1001190" y="2958812"/>
                <a:ext cx="122810" cy="11014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5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918242" y="2785522"/>
                <a:ext cx="282121" cy="40477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kern="1000" dirty="0">
                    <a:latin typeface="Helvetica"/>
                    <a:cs typeface="Helvetica"/>
                  </a:rPr>
                  <a:t>*</a:t>
                </a:r>
              </a:p>
            </p:txBody>
          </p:sp>
        </p:grpSp>
        <p:sp>
          <p:nvSpPr>
            <p:cNvPr id="46" name="ZoneTexte 45"/>
            <p:cNvSpPr txBox="1"/>
            <p:nvPr/>
          </p:nvSpPr>
          <p:spPr>
            <a:xfrm>
              <a:off x="1739907" y="4010912"/>
              <a:ext cx="671979" cy="1962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chemeClr val="accent3">
                      <a:lumMod val="95000"/>
                    </a:schemeClr>
                  </a:solidFill>
                  <a:latin typeface="Arial Hebrew"/>
                  <a:cs typeface="Arial Hebrew"/>
                </a:rPr>
                <a:t>Granada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249745" y="2550123"/>
              <a:ext cx="282575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kern="1000" dirty="0">
                  <a:latin typeface="Helvetica"/>
                  <a:cs typeface="Helvetica"/>
                </a:rPr>
                <a:t>*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767145" y="1904792"/>
              <a:ext cx="282575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kern="1000" dirty="0">
                  <a:latin typeface="Helvetica"/>
                  <a:cs typeface="Helvetica"/>
                </a:rPr>
                <a:t>*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697295" y="1964280"/>
              <a:ext cx="280987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kern="1000" dirty="0">
                  <a:latin typeface="Helvetica"/>
                  <a:cs typeface="Helvetica"/>
                </a:rPr>
                <a:t>*</a:t>
              </a:r>
            </a:p>
          </p:txBody>
        </p:sp>
        <p:sp>
          <p:nvSpPr>
            <p:cNvPr id="18458" name="ZoneTexte 51"/>
            <p:cNvSpPr txBox="1">
              <a:spLocks noChangeArrowheads="1"/>
            </p:cNvSpPr>
            <p:nvPr/>
          </p:nvSpPr>
          <p:spPr bwMode="auto">
            <a:xfrm>
              <a:off x="7235826" y="1254163"/>
              <a:ext cx="659656" cy="196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>
                  <a:solidFill>
                    <a:schemeClr val="bg1"/>
                  </a:solidFill>
                  <a:latin typeface="Arial Hebrew" charset="0"/>
                  <a:cs typeface="Arial Hebrew" charset="0"/>
                </a:rPr>
                <a:t>Moscow</a:t>
              </a:r>
            </a:p>
          </p:txBody>
        </p:sp>
        <p:pic>
          <p:nvPicPr>
            <p:cNvPr id="18459" name="Image 33" descr="KM3NeT_logo.gif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783" y="4779387"/>
              <a:ext cx="287337" cy="226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0" name="Picture 11" descr="logo_huge_trans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245" y="3748543"/>
              <a:ext cx="287337" cy="24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61" name="Image 33" descr="KM3NeT_logo.gif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345" y="3748541"/>
              <a:ext cx="287337" cy="245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Connecteur droit avec flèche 6"/>
            <p:cNvCxnSpPr/>
            <p:nvPr/>
          </p:nvCxnSpPr>
          <p:spPr bwMode="auto">
            <a:xfrm flipV="1">
              <a:off x="3851920" y="4011910"/>
              <a:ext cx="0" cy="43204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Connecteur droit avec flèche 12"/>
            <p:cNvCxnSpPr/>
            <p:nvPr/>
          </p:nvCxnSpPr>
          <p:spPr bwMode="auto">
            <a:xfrm>
              <a:off x="3923928" y="4587974"/>
              <a:ext cx="1368152" cy="2880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" name="ZoneTexte 14"/>
            <p:cNvSpPr txBox="1"/>
            <p:nvPr/>
          </p:nvSpPr>
          <p:spPr>
            <a:xfrm>
              <a:off x="2223147" y="4357972"/>
              <a:ext cx="1661720" cy="2539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FFFF00"/>
                  </a:solidFill>
                  <a:latin typeface="+mn-lt"/>
                  <a:cs typeface="American Typewriter"/>
                </a:rPr>
                <a:t>Deployment sites</a:t>
              </a:r>
              <a:endParaRPr lang="en-US" sz="1600" i="1" dirty="0">
                <a:solidFill>
                  <a:srgbClr val="FFFF00"/>
                </a:solidFill>
                <a:latin typeface="+mn-lt"/>
                <a:cs typeface="American Typewriter"/>
              </a:endParaRPr>
            </a:p>
          </p:txBody>
        </p:sp>
        <p:sp>
          <p:nvSpPr>
            <p:cNvPr id="56" name="Ellipse 55"/>
            <p:cNvSpPr/>
            <p:nvPr/>
          </p:nvSpPr>
          <p:spPr bwMode="auto">
            <a:xfrm>
              <a:off x="7532982" y="1513334"/>
              <a:ext cx="144016" cy="12231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" name="Ellipse 11"/>
            <p:cNvSpPr/>
            <p:nvPr/>
          </p:nvSpPr>
          <p:spPr bwMode="auto">
            <a:xfrm>
              <a:off x="877284" y="985062"/>
              <a:ext cx="144016" cy="122312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052119" y="3910285"/>
              <a:ext cx="799801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i="1" dirty="0" smtClean="0">
                  <a:solidFill>
                    <a:srgbClr val="FFFF00"/>
                  </a:solidFill>
                  <a:latin typeface="Arial Narrow"/>
                  <a:cs typeface="Arial Narrow"/>
                </a:rPr>
                <a:t>ANTARES</a:t>
              </a:r>
            </a:p>
            <a:p>
              <a:pPr algn="r"/>
              <a:r>
                <a:rPr lang="en-US" sz="1200" i="1" dirty="0" smtClean="0">
                  <a:solidFill>
                    <a:srgbClr val="FFFF00"/>
                  </a:solidFill>
                  <a:latin typeface="Arial Narrow"/>
                  <a:cs typeface="Arial Narrow"/>
                </a:rPr>
                <a:t>ORCA</a:t>
              </a:r>
              <a:endParaRPr lang="en-US" sz="1200" i="1" dirty="0">
                <a:solidFill>
                  <a:srgbClr val="FFFF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5584803" y="4731990"/>
              <a:ext cx="557321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FFFF00"/>
                  </a:solidFill>
                  <a:latin typeface="Arial Narrow"/>
                  <a:cs typeface="Arial Narrow"/>
                </a:rPr>
                <a:t>ARCA</a:t>
              </a:r>
              <a:endParaRPr lang="en-US" sz="1200" i="1" dirty="0">
                <a:solidFill>
                  <a:srgbClr val="FFFF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452320" y="1391400"/>
              <a:ext cx="282575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kern="1000" dirty="0">
                  <a:latin typeface="Helvetica"/>
                  <a:cs typeface="Helvetica"/>
                </a:rPr>
                <a:t>*</a:t>
              </a:r>
            </a:p>
          </p:txBody>
        </p:sp>
        <p:sp>
          <p:nvSpPr>
            <p:cNvPr id="58" name="Ellipse 57"/>
            <p:cNvSpPr/>
            <p:nvPr/>
          </p:nvSpPr>
          <p:spPr bwMode="auto">
            <a:xfrm>
              <a:off x="4139952" y="2191984"/>
              <a:ext cx="108000" cy="91734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9" name="ZoneTexte 58"/>
            <p:cNvSpPr txBox="1"/>
            <p:nvPr/>
          </p:nvSpPr>
          <p:spPr bwMode="auto">
            <a:xfrm>
              <a:off x="4182285" y="1604171"/>
              <a:ext cx="671979" cy="19620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100" dirty="0" err="1" smtClean="0">
                  <a:solidFill>
                    <a:schemeClr val="accent3">
                      <a:lumMod val="95000"/>
                    </a:schemeClr>
                  </a:solidFill>
                  <a:latin typeface="Arial Hebrew"/>
                  <a:cs typeface="Arial Hebrew"/>
                </a:rPr>
                <a:t>Münster</a:t>
              </a:r>
              <a:endParaRPr lang="en-US" sz="1100" dirty="0">
                <a:solidFill>
                  <a:schemeClr val="accent3">
                    <a:lumMod val="95000"/>
                  </a:schemeClr>
                </a:solidFill>
                <a:latin typeface="Arial Hebrew"/>
                <a:cs typeface="Arial Hebrew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700585" y="1807893"/>
              <a:ext cx="282575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kern="1000" dirty="0">
                  <a:latin typeface="Helvetica"/>
                  <a:cs typeface="Helvetica"/>
                </a:rPr>
                <a:t>*</a:t>
              </a:r>
            </a:p>
          </p:txBody>
        </p:sp>
        <p:grpSp>
          <p:nvGrpSpPr>
            <p:cNvPr id="5" name="Grouper 4"/>
            <p:cNvGrpSpPr/>
            <p:nvPr/>
          </p:nvGrpSpPr>
          <p:grpSpPr>
            <a:xfrm>
              <a:off x="2850330" y="2799884"/>
              <a:ext cx="1073598" cy="419938"/>
              <a:chOff x="-23100" y="2849994"/>
              <a:chExt cx="1112012" cy="419938"/>
            </a:xfrm>
          </p:grpSpPr>
          <p:pic>
            <p:nvPicPr>
              <p:cNvPr id="62" name="Image 4" descr="Europe-and Marocco-with-text.p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93" t="71282" r="60985" b="26047"/>
              <a:stretch/>
            </p:blipFill>
            <p:spPr bwMode="auto">
              <a:xfrm>
                <a:off x="-23100" y="2931790"/>
                <a:ext cx="1007181" cy="338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ctangle 2"/>
              <p:cNvSpPr/>
              <p:nvPr/>
            </p:nvSpPr>
            <p:spPr>
              <a:xfrm>
                <a:off x="224814" y="2849994"/>
                <a:ext cx="864098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100" dirty="0" smtClean="0">
                    <a:solidFill>
                      <a:srgbClr val="FFFFFF">
                        <a:lumMod val="95000"/>
                      </a:srgbClr>
                    </a:solidFill>
                    <a:latin typeface="Arial Hebrew"/>
                    <a:cs typeface="Arial Hebrew"/>
                  </a:rPr>
                  <a:t>Strasbourg</a:t>
                </a:r>
              </a:p>
              <a:p>
                <a:pPr lvl="0">
                  <a:defRPr/>
                </a:pPr>
                <a:r>
                  <a:rPr lang="en-US" sz="1100" dirty="0" smtClean="0">
                    <a:solidFill>
                      <a:srgbClr val="FFFFFF">
                        <a:lumMod val="95000"/>
                      </a:srgbClr>
                    </a:solidFill>
                    <a:latin typeface="Arial Hebrew"/>
                    <a:cs typeface="Arial Hebrew"/>
                  </a:rPr>
                  <a:t>Mulhouse</a:t>
                </a: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3132145" y="3037060"/>
              <a:ext cx="282575" cy="3462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kern="1000" dirty="0">
                  <a:latin typeface="Helvetica"/>
                  <a:cs typeface="Helvetica"/>
                </a:rPr>
                <a:t>*</a:t>
              </a: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5750377" y="2732147"/>
            <a:ext cx="3087567" cy="1368928"/>
            <a:chOff x="5940152" y="618242"/>
            <a:chExt cx="2736304" cy="1026696"/>
          </a:xfrm>
        </p:grpSpPr>
        <p:grpSp>
          <p:nvGrpSpPr>
            <p:cNvPr id="19" name="Grouper 18"/>
            <p:cNvGrpSpPr/>
            <p:nvPr/>
          </p:nvGrpSpPr>
          <p:grpSpPr>
            <a:xfrm>
              <a:off x="5940152" y="618242"/>
              <a:ext cx="2664296" cy="1026696"/>
              <a:chOff x="5724128" y="1993498"/>
              <a:chExt cx="2664296" cy="1026696"/>
            </a:xfrm>
          </p:grpSpPr>
          <p:sp>
            <p:nvSpPr>
              <p:cNvPr id="66" name="ZoneTexte 65"/>
              <p:cNvSpPr txBox="1"/>
              <p:nvPr/>
            </p:nvSpPr>
            <p:spPr>
              <a:xfrm>
                <a:off x="5724128" y="1993498"/>
                <a:ext cx="2664296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800" dirty="0">
                    <a:latin typeface="+mj-lt"/>
                  </a:rPr>
                  <a:t>C</a:t>
                </a:r>
                <a:r>
                  <a:rPr lang="en-GB" sz="1800" dirty="0" smtClean="0">
                    <a:latin typeface="+mj-lt"/>
                  </a:rPr>
                  <a:t>onnection nodes of</a:t>
                </a:r>
                <a:endParaRPr lang="en-GB" sz="1800" dirty="0">
                  <a:latin typeface="+mj-lt"/>
                </a:endParaRPr>
              </a:p>
            </p:txBody>
          </p:sp>
          <p:pic>
            <p:nvPicPr>
              <p:cNvPr id="67" name="Schermata 2016-05-12 alle 19.55.34.png"/>
              <p:cNvPicPr/>
              <p:nvPr/>
            </p:nvPicPr>
            <p:blipFill rotWithShape="1">
              <a:blip r:embed="rId5">
                <a:extLst/>
              </a:blip>
              <a:srcRect t="26418" b="15613"/>
              <a:stretch/>
            </p:blipFill>
            <p:spPr>
              <a:xfrm>
                <a:off x="5724128" y="2283718"/>
                <a:ext cx="2664296" cy="736476"/>
              </a:xfrm>
              <a:prstGeom prst="rect">
                <a:avLst/>
              </a:prstGeom>
              <a:ln w="12700">
                <a:noFill/>
                <a:miter lim="400000"/>
              </a:ln>
            </p:spPr>
          </p:pic>
        </p:grpSp>
        <p:sp>
          <p:nvSpPr>
            <p:cNvPr id="22" name="Rectangle 21"/>
            <p:cNvSpPr/>
            <p:nvPr/>
          </p:nvSpPr>
          <p:spPr bwMode="auto">
            <a:xfrm>
              <a:off x="5940152" y="627534"/>
              <a:ext cx="2736304" cy="1008112"/>
            </a:xfrm>
            <a:prstGeom prst="rect">
              <a:avLst/>
            </a:prstGeom>
            <a:noFill/>
            <a:ln w="9525" cap="flat" cmpd="sng" algn="ctr">
              <a:solidFill>
                <a:srgbClr val="00009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68" name="Titre 52"/>
          <p:cNvSpPr txBox="1">
            <a:spLocks/>
          </p:cNvSpPr>
          <p:nvPr/>
        </p:nvSpPr>
        <p:spPr bwMode="auto">
          <a:xfrm>
            <a:off x="-785813" y="-71438"/>
            <a:ext cx="8569326" cy="719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1079500" indent="-215900">
              <a:lnSpc>
                <a:spcPct val="122000"/>
              </a:lnSpc>
              <a:buClr>
                <a:srgbClr val="000000"/>
              </a:buClr>
              <a:buSzPct val="45000"/>
              <a:buFont typeface="StarSymbol"/>
              <a:buNone/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ANTARES Collaboration</a:t>
            </a:r>
            <a:endParaRPr lang="en-US" sz="36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9" name="TextBox 50"/>
          <p:cNvSpPr txBox="1">
            <a:spLocks noChangeArrowheads="1"/>
          </p:cNvSpPr>
          <p:nvPr/>
        </p:nvSpPr>
        <p:spPr bwMode="auto">
          <a:xfrm>
            <a:off x="395536" y="3140968"/>
            <a:ext cx="1704288" cy="692497"/>
          </a:xfrm>
          <a:prstGeom prst="rect">
            <a:avLst/>
          </a:prstGeom>
          <a:solidFill>
            <a:schemeClr val="accent6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300" dirty="0" smtClean="0">
                <a:solidFill>
                  <a:schemeClr val="bg1"/>
                </a:solidFill>
              </a:rPr>
              <a:t>+ Since April 2017:</a:t>
            </a:r>
          </a:p>
          <a:p>
            <a:pPr algn="ctr"/>
            <a:r>
              <a:rPr lang="en-US" sz="1300" dirty="0" smtClean="0">
                <a:solidFill>
                  <a:schemeClr val="bg1"/>
                </a:solidFill>
              </a:rPr>
              <a:t>CIRA Perth Australia</a:t>
            </a:r>
          </a:p>
          <a:p>
            <a:pPr algn="ctr"/>
            <a:r>
              <a:rPr lang="en-US" sz="1300" dirty="0" smtClean="0">
                <a:solidFill>
                  <a:schemeClr val="bg1"/>
                </a:solidFill>
              </a:rPr>
              <a:t>as observer</a:t>
            </a: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262987" y="6613799"/>
            <a:ext cx="318851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kern="1000" dirty="0">
                <a:latin typeface="Helvetica"/>
                <a:cs typeface="Helvetica"/>
              </a:rPr>
              <a:t>*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251520" y="6021288"/>
            <a:ext cx="79851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accent3">
                    <a:lumMod val="95000"/>
                  </a:schemeClr>
                </a:solidFill>
                <a:latin typeface="Arial Hebrew"/>
                <a:cs typeface="Arial Hebrew"/>
              </a:rPr>
              <a:t>Marrakech</a:t>
            </a:r>
            <a:endParaRPr lang="en-US" sz="1100" dirty="0">
              <a:solidFill>
                <a:schemeClr val="accent3">
                  <a:lumMod val="95000"/>
                </a:schemeClr>
              </a:solidFill>
              <a:latin typeface="Arial Hebrew"/>
              <a:cs typeface="Arial Hebrew"/>
            </a:endParaRPr>
          </a:p>
        </p:txBody>
      </p:sp>
      <p:cxnSp>
        <p:nvCxnSpPr>
          <p:cNvPr id="51" name="Connecteur droit avec flèche 50"/>
          <p:cNvCxnSpPr/>
          <p:nvPr/>
        </p:nvCxnSpPr>
        <p:spPr bwMode="auto">
          <a:xfrm>
            <a:off x="395536" y="6288112"/>
            <a:ext cx="0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8" name="Ellipse 77"/>
          <p:cNvSpPr/>
          <p:nvPr/>
        </p:nvSpPr>
        <p:spPr bwMode="auto">
          <a:xfrm>
            <a:off x="2483768" y="3769973"/>
            <a:ext cx="90495" cy="91075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2195736" y="3815461"/>
            <a:ext cx="597940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 smtClean="0">
                <a:solidFill>
                  <a:schemeClr val="accent3">
                    <a:lumMod val="95000"/>
                  </a:schemeClr>
                </a:solidFill>
                <a:latin typeface="Arial Hebrew"/>
                <a:cs typeface="Arial Hebrew"/>
              </a:rPr>
              <a:t>Nantes</a:t>
            </a:r>
            <a:endParaRPr lang="en-US" sz="1100" dirty="0">
              <a:solidFill>
                <a:schemeClr val="accent3">
                  <a:lumMod val="95000"/>
                </a:schemeClr>
              </a:solidFill>
              <a:latin typeface="Arial Hebrew"/>
              <a:cs typeface="Arial Hebrew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971600" y="6021288"/>
            <a:ext cx="318849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kern="1000" dirty="0">
                <a:latin typeface="Helvetica"/>
                <a:cs typeface="Helvetica"/>
              </a:rPr>
              <a:t>*</a:t>
            </a:r>
          </a:p>
        </p:txBody>
      </p:sp>
      <p:sp>
        <p:nvSpPr>
          <p:cNvPr id="52" name="Ellipse 51"/>
          <p:cNvSpPr/>
          <p:nvPr/>
        </p:nvSpPr>
        <p:spPr bwMode="auto">
          <a:xfrm>
            <a:off x="323528" y="6707460"/>
            <a:ext cx="144016" cy="144016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7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4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15472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52"/>
          <p:cNvSpPr txBox="1">
            <a:spLocks/>
          </p:cNvSpPr>
          <p:nvPr/>
        </p:nvSpPr>
        <p:spPr bwMode="auto">
          <a:xfrm>
            <a:off x="-785813" y="-71438"/>
            <a:ext cx="8569326" cy="719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marL="1079500" indent="-215900">
              <a:lnSpc>
                <a:spcPct val="122000"/>
              </a:lnSpc>
              <a:buClr>
                <a:srgbClr val="000000"/>
              </a:buClr>
              <a:buSzPct val="45000"/>
              <a:buFont typeface="StarSymbol"/>
              <a:buNone/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36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ANTARES Neutrino Telescope</a:t>
            </a:r>
            <a:endParaRPr lang="en-US" sz="36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ntares_p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775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891199" y="5857875"/>
            <a:ext cx="1015389" cy="535220"/>
            <a:chOff x="590" y="3600"/>
            <a:chExt cx="658" cy="395"/>
          </a:xfrm>
        </p:grpSpPr>
        <p:sp>
          <p:nvSpPr>
            <p:cNvPr id="5" name="Line 7"/>
            <p:cNvSpPr>
              <a:spLocks noChangeShapeType="1"/>
            </p:cNvSpPr>
            <p:nvPr/>
          </p:nvSpPr>
          <p:spPr bwMode="auto">
            <a:xfrm>
              <a:off x="590" y="3600"/>
              <a:ext cx="658" cy="15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590" y="3734"/>
              <a:ext cx="516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700" smtClean="0">
                  <a:solidFill>
                    <a:schemeClr val="bg1"/>
                  </a:solidFill>
                </a:rPr>
                <a:t>~70 m</a:t>
              </a:r>
              <a:endParaRPr lang="en-US" sz="170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42875" y="3143250"/>
            <a:ext cx="87153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700" smtClean="0">
                <a:solidFill>
                  <a:schemeClr val="bg1"/>
                </a:solidFill>
              </a:rPr>
              <a:t>350 m</a:t>
            </a:r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0" y="5286375"/>
            <a:ext cx="8826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700" smtClean="0">
                <a:solidFill>
                  <a:schemeClr val="bg1"/>
                </a:solidFill>
              </a:rPr>
              <a:t>100 </a:t>
            </a:r>
            <a:r>
              <a:rPr lang="en-US" smtClean="0">
                <a:solidFill>
                  <a:schemeClr val="bg1"/>
                </a:solidFill>
              </a:rPr>
              <a:t>m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rot="368779" flipV="1">
            <a:off x="493713" y="5143500"/>
            <a:ext cx="50800" cy="70643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rot="203297" flipV="1">
            <a:off x="804863" y="1739900"/>
            <a:ext cx="249237" cy="326548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6500813" y="4000500"/>
            <a:ext cx="49212" cy="5746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419850" y="4071938"/>
            <a:ext cx="938213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700" smtClean="0">
                <a:solidFill>
                  <a:schemeClr val="bg1"/>
                </a:solidFill>
              </a:rPr>
              <a:t>14.5 m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391275" y="6432550"/>
            <a:ext cx="180340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700">
                <a:solidFill>
                  <a:schemeClr val="bg1"/>
                </a:solidFill>
              </a:rPr>
              <a:t>Interlink cables 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7759700" y="5589588"/>
            <a:ext cx="1384300" cy="72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700">
                <a:solidFill>
                  <a:schemeClr val="bg1"/>
                </a:solidFill>
              </a:rPr>
              <a:t>Junction box</a:t>
            </a:r>
          </a:p>
          <a:p>
            <a:pPr algn="ctr">
              <a:lnSpc>
                <a:spcPct val="80000"/>
              </a:lnSpc>
            </a:pPr>
            <a:r>
              <a:rPr lang="en-US" sz="1700">
                <a:solidFill>
                  <a:schemeClr val="bg1"/>
                </a:solidFill>
              </a:rPr>
              <a:t>(since 2002)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199438" y="4572000"/>
            <a:ext cx="1123950" cy="31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z="1700" smtClean="0">
                <a:solidFill>
                  <a:schemeClr val="bg1"/>
                </a:solidFill>
              </a:rPr>
              <a:t>40 km</a:t>
            </a:r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H="1" flipV="1">
            <a:off x="8561388" y="4211638"/>
            <a:ext cx="239712" cy="36036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" name="Group 19"/>
          <p:cNvGrpSpPr>
            <a:grpSpLocks/>
          </p:cNvGrpSpPr>
          <p:nvPr/>
        </p:nvGrpSpPr>
        <p:grpSpPr bwMode="auto">
          <a:xfrm>
            <a:off x="3357563" y="5932488"/>
            <a:ext cx="1970087" cy="854075"/>
            <a:chOff x="2190" y="3600"/>
            <a:chExt cx="1280" cy="630"/>
          </a:xfrm>
        </p:grpSpPr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2190" y="3969"/>
              <a:ext cx="1280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700">
                  <a:solidFill>
                    <a:schemeClr val="bg1"/>
                  </a:solidFill>
                </a:rPr>
                <a:t>Anchor/line socket</a:t>
              </a:r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 flipV="1">
              <a:off x="2448" y="3600"/>
              <a:ext cx="288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71438" y="6613525"/>
            <a:ext cx="8969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smtClean="0">
                <a:solidFill>
                  <a:schemeClr val="bg1"/>
                </a:solidFill>
              </a:rPr>
              <a:t>©Montanet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7226300" y="3525838"/>
            <a:ext cx="134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smtClean="0">
                <a:solidFill>
                  <a:schemeClr val="bg1"/>
                </a:solidFill>
              </a:rPr>
              <a:t>Deployed </a:t>
            </a:r>
          </a:p>
          <a:p>
            <a:r>
              <a:rPr lang="en-US" sz="1800" smtClean="0">
                <a:solidFill>
                  <a:schemeClr val="bg1"/>
                </a:solidFill>
              </a:rPr>
              <a:t>in 2001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>
            <a:off x="8169275" y="3860800"/>
            <a:ext cx="320675" cy="730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 flipH="1" flipV="1">
            <a:off x="8416925" y="5357813"/>
            <a:ext cx="155575" cy="2143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6660232" y="980728"/>
            <a:ext cx="24352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Tx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 25 </a:t>
            </a:r>
            <a:r>
              <a:rPr lang="en-US" sz="2000" b="1" dirty="0" err="1" smtClean="0">
                <a:solidFill>
                  <a:schemeClr val="bg1"/>
                </a:solidFill>
              </a:rPr>
              <a:t>storeys</a:t>
            </a:r>
            <a:r>
              <a:rPr lang="en-US" sz="2000" b="1" dirty="0" smtClean="0">
                <a:solidFill>
                  <a:schemeClr val="bg1"/>
                </a:solidFill>
              </a:rPr>
              <a:t> / line</a:t>
            </a:r>
          </a:p>
          <a:p>
            <a:pPr algn="ctr">
              <a:buFontTx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 3 PMTs / </a:t>
            </a:r>
            <a:r>
              <a:rPr lang="en-US" sz="2000" b="1" dirty="0" err="1" smtClean="0">
                <a:solidFill>
                  <a:schemeClr val="bg1"/>
                </a:solidFill>
              </a:rPr>
              <a:t>storey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ctr">
              <a:buFontTx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 885 PMTs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35496" y="611396"/>
            <a:ext cx="35274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Wingdings" charset="0"/>
              <a:buChar char="&amp;"/>
            </a:pPr>
            <a:r>
              <a:rPr lang="en-US" sz="1600" dirty="0" smtClean="0">
                <a:solidFill>
                  <a:srgbClr val="FFFFFF"/>
                </a:solidFill>
              </a:rPr>
              <a:t>NIM </a:t>
            </a:r>
            <a:r>
              <a:rPr lang="en-US" sz="1600" dirty="0" smtClean="0">
                <a:solidFill>
                  <a:srgbClr val="FFFFFF"/>
                </a:solidFill>
              </a:rPr>
              <a:t>A 656 (2011) 11-</a:t>
            </a:r>
            <a:r>
              <a:rPr lang="en-US" sz="1600" dirty="0" smtClean="0">
                <a:solidFill>
                  <a:srgbClr val="FFFFFF"/>
                </a:solidFill>
              </a:rPr>
              <a:t>38</a:t>
            </a:r>
          </a:p>
          <a:p>
            <a:endParaRPr lang="en-US" sz="1600" dirty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2500 m depth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29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5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916348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rack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32" y="764704"/>
            <a:ext cx="3851567" cy="2721634"/>
          </a:xfrm>
          <a:prstGeom prst="rect">
            <a:avLst/>
          </a:prstGeom>
        </p:spPr>
      </p:pic>
      <p:pic>
        <p:nvPicPr>
          <p:cNvPr id="10" name="Picture 9" descr="showerr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32" y="3997987"/>
            <a:ext cx="4034533" cy="279055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16200000">
            <a:off x="4418008" y="1368119"/>
            <a:ext cx="154050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angular resolution </a:t>
            </a:r>
            <a:r>
              <a:rPr lang="en-US" sz="1200" dirty="0" smtClean="0"/>
              <a:t> (°)</a:t>
            </a:r>
            <a:endParaRPr lang="it-IT" sz="12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7530693" y="93571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racks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6070865" y="3486338"/>
            <a:ext cx="1895396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median </a:t>
            </a:r>
            <a:r>
              <a:rPr lang="en-US" dirty="0"/>
              <a:t>resolution</a:t>
            </a:r>
          </a:p>
        </p:txBody>
      </p:sp>
      <p:cxnSp>
        <p:nvCxnSpPr>
          <p:cNvPr id="18" name="Connettore 2 17"/>
          <p:cNvCxnSpPr>
            <a:stCxn id="16" idx="0"/>
          </p:cNvCxnSpPr>
          <p:nvPr/>
        </p:nvCxnSpPr>
        <p:spPr>
          <a:xfrm flipV="1">
            <a:off x="7018563" y="2421819"/>
            <a:ext cx="709043" cy="10645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 rot="16200000">
            <a:off x="4228575" y="4740123"/>
            <a:ext cx="182291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angular </a:t>
            </a:r>
            <a:r>
              <a:rPr lang="en-US" sz="1200" dirty="0" smtClean="0"/>
              <a:t>resolution (°) </a:t>
            </a:r>
            <a:endParaRPr lang="it-IT" sz="12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5715135" y="4123497"/>
            <a:ext cx="1233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008000"/>
                </a:solidFill>
              </a:rPr>
              <a:t>cascades</a:t>
            </a:r>
            <a:endParaRPr lang="it-IT" b="1" dirty="0">
              <a:solidFill>
                <a:srgbClr val="008000"/>
              </a:solidFill>
            </a:endParaRPr>
          </a:p>
        </p:txBody>
      </p:sp>
      <p:cxnSp>
        <p:nvCxnSpPr>
          <p:cNvPr id="22" name="Connettore 2 17"/>
          <p:cNvCxnSpPr>
            <a:stCxn id="16" idx="2"/>
          </p:cNvCxnSpPr>
          <p:nvPr/>
        </p:nvCxnSpPr>
        <p:spPr>
          <a:xfrm>
            <a:off x="7018563" y="3855670"/>
            <a:ext cx="1344450" cy="232485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contenuto 6"/>
          <p:cNvSpPr>
            <a:spLocks noGrp="1"/>
          </p:cNvSpPr>
          <p:nvPr>
            <p:ph idx="1"/>
          </p:nvPr>
        </p:nvSpPr>
        <p:spPr>
          <a:xfrm>
            <a:off x="107504" y="1352193"/>
            <a:ext cx="4505221" cy="1349250"/>
          </a:xfr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30000"/>
              </a:lnSpc>
              <a:buClrTx/>
              <a:buSzPct val="100000"/>
              <a:buFont typeface="Arial"/>
              <a:buChar char="•"/>
            </a:pPr>
            <a:r>
              <a:rPr lang="it-IT" sz="1800" dirty="0" err="1" smtClean="0">
                <a:solidFill>
                  <a:srgbClr val="000000"/>
                </a:solidFill>
              </a:rPr>
              <a:t>Upgoing</a:t>
            </a:r>
            <a:r>
              <a:rPr lang="it-IT" sz="1800" dirty="0" smtClean="0">
                <a:solidFill>
                  <a:srgbClr val="000000"/>
                </a:solidFill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</a:rPr>
              <a:t>track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</a:rPr>
              <a:t>events</a:t>
            </a:r>
            <a:r>
              <a:rPr lang="it-IT" sz="1800" dirty="0" smtClean="0">
                <a:solidFill>
                  <a:srgbClr val="FF0000"/>
                </a:solidFill>
              </a:rPr>
              <a:t> </a:t>
            </a:r>
            <a:r>
              <a:rPr lang="it-IT" sz="1800" dirty="0" smtClean="0">
                <a:solidFill>
                  <a:srgbClr val="000000"/>
                </a:solidFill>
              </a:rPr>
              <a:t>(</a:t>
            </a:r>
            <a:r>
              <a:rPr lang="it-IT" sz="1800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ν</a:t>
            </a:r>
            <a:r>
              <a:rPr lang="it-IT" sz="1800" baseline="-25000" dirty="0" err="1" smtClean="0">
                <a:solidFill>
                  <a:srgbClr val="000000"/>
                </a:solidFill>
              </a:rPr>
              <a:t>μ</a:t>
            </a:r>
            <a:r>
              <a:rPr lang="it-IT" sz="1800" dirty="0" err="1" smtClean="0">
                <a:solidFill>
                  <a:srgbClr val="000000"/>
                </a:solidFill>
              </a:rPr>
              <a:t>CC</a:t>
            </a:r>
            <a:r>
              <a:rPr lang="it-IT" sz="1800" dirty="0" smtClean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130000"/>
              </a:lnSpc>
              <a:buClrTx/>
              <a:buSzPct val="100000"/>
              <a:buFont typeface="Arial"/>
              <a:buChar char="•"/>
            </a:pPr>
            <a:r>
              <a:rPr lang="it-IT" sz="1800" dirty="0" err="1" smtClean="0">
                <a:solidFill>
                  <a:srgbClr val="000000"/>
                </a:solidFill>
              </a:rPr>
              <a:t>Angular</a:t>
            </a:r>
            <a:r>
              <a:rPr lang="it-IT" sz="1800" dirty="0" smtClean="0">
                <a:solidFill>
                  <a:srgbClr val="000000"/>
                </a:solidFill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</a:rPr>
              <a:t>resolution</a:t>
            </a:r>
            <a:r>
              <a:rPr lang="it-IT" sz="1800" dirty="0" smtClean="0"/>
              <a:t> </a:t>
            </a:r>
            <a:r>
              <a:rPr lang="it-IT" sz="1800" dirty="0" smtClean="0">
                <a:solidFill>
                  <a:srgbClr val="000000"/>
                </a:solidFill>
              </a:rPr>
              <a:t>&lt;0.4° for E</a:t>
            </a:r>
            <a:r>
              <a:rPr lang="it-IT" sz="1800" baseline="-25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it-IT" sz="1800" dirty="0" smtClean="0">
                <a:solidFill>
                  <a:srgbClr val="000000"/>
                </a:solidFill>
              </a:rPr>
              <a:t>&gt;10 </a:t>
            </a:r>
            <a:r>
              <a:rPr lang="it-IT" sz="1800" dirty="0" err="1" smtClean="0">
                <a:solidFill>
                  <a:srgbClr val="000000"/>
                </a:solidFill>
              </a:rPr>
              <a:t>TeV</a:t>
            </a:r>
            <a:r>
              <a:rPr lang="it-IT" sz="1800" dirty="0" smtClean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30000"/>
              </a:lnSpc>
              <a:buClrTx/>
              <a:buSzPct val="100000"/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90% </a:t>
            </a:r>
            <a:r>
              <a:rPr lang="en-US" sz="1800" dirty="0" smtClean="0">
                <a:solidFill>
                  <a:srgbClr val="000000"/>
                </a:solidFill>
              </a:rPr>
              <a:t>purity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5496" y="4240217"/>
            <a:ext cx="5040560" cy="11587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dirty="0" err="1" smtClean="0">
                <a:solidFill>
                  <a:srgbClr val="000000"/>
                </a:solidFill>
              </a:rPr>
              <a:t>Upgoing</a:t>
            </a:r>
            <a:r>
              <a:rPr lang="it-IT" dirty="0" smtClean="0">
                <a:solidFill>
                  <a:srgbClr val="0038C4"/>
                </a:solidFill>
              </a:rPr>
              <a:t> </a:t>
            </a:r>
            <a:r>
              <a:rPr lang="it-IT" dirty="0" err="1">
                <a:solidFill>
                  <a:srgbClr val="008000"/>
                </a:solidFill>
              </a:rPr>
              <a:t>c</a:t>
            </a:r>
            <a:r>
              <a:rPr lang="it-IT" dirty="0" err="1" smtClean="0">
                <a:solidFill>
                  <a:srgbClr val="008000"/>
                </a:solidFill>
              </a:rPr>
              <a:t>ascade</a:t>
            </a:r>
            <a:r>
              <a:rPr lang="it-IT" dirty="0" smtClean="0">
                <a:solidFill>
                  <a:srgbClr val="008000"/>
                </a:solidFill>
              </a:rPr>
              <a:t> </a:t>
            </a:r>
            <a:r>
              <a:rPr lang="it-IT" dirty="0" err="1" smtClean="0">
                <a:solidFill>
                  <a:srgbClr val="008000"/>
                </a:solidFill>
              </a:rPr>
              <a:t>events</a:t>
            </a:r>
            <a:r>
              <a:rPr lang="it-IT" dirty="0" smtClean="0">
                <a:solidFill>
                  <a:srgbClr val="008000"/>
                </a:solidFill>
              </a:rPr>
              <a:t> </a:t>
            </a:r>
            <a:r>
              <a:rPr lang="it-IT" dirty="0" smtClean="0">
                <a:solidFill>
                  <a:srgbClr val="000000"/>
                </a:solidFill>
              </a:rPr>
              <a:t>(</a:t>
            </a:r>
            <a:r>
              <a:rPr lang="it-IT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ν</a:t>
            </a:r>
            <a:r>
              <a:rPr lang="it-IT" baseline="-25000" dirty="0" err="1" smtClean="0">
                <a:solidFill>
                  <a:srgbClr val="000000"/>
                </a:solidFill>
              </a:rPr>
              <a:t>e</a:t>
            </a:r>
            <a:r>
              <a:rPr lang="it-IT" baseline="-25000" dirty="0" smtClean="0">
                <a:solidFill>
                  <a:srgbClr val="000000"/>
                </a:solidFill>
              </a:rPr>
              <a:t>/</a:t>
            </a:r>
            <a:r>
              <a:rPr lang="it-IT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ν</a:t>
            </a:r>
            <a:r>
              <a:rPr lang="it-IT" baseline="-25000" dirty="0" err="1" smtClean="0">
                <a:solidFill>
                  <a:srgbClr val="000000"/>
                </a:solidFill>
              </a:rPr>
              <a:t>t</a:t>
            </a:r>
            <a:r>
              <a:rPr lang="it-IT" baseline="-25000" dirty="0" smtClean="0">
                <a:solidFill>
                  <a:srgbClr val="000000"/>
                </a:solidFill>
              </a:rPr>
              <a:t> </a:t>
            </a:r>
            <a:r>
              <a:rPr lang="it-IT" dirty="0" smtClean="0">
                <a:solidFill>
                  <a:srgbClr val="000000"/>
                </a:solidFill>
              </a:rPr>
              <a:t>CC</a:t>
            </a:r>
            <a:r>
              <a:rPr lang="it-IT" dirty="0">
                <a:solidFill>
                  <a:srgbClr val="000000"/>
                </a:solidFill>
              </a:rPr>
              <a:t>, </a:t>
            </a:r>
            <a:r>
              <a:rPr lang="it-IT" dirty="0" smtClean="0">
                <a:solidFill>
                  <a:srgbClr val="000000"/>
                </a:solidFill>
              </a:rPr>
              <a:t>NC)</a:t>
            </a:r>
            <a:r>
              <a:rPr lang="it-IT" dirty="0">
                <a:solidFill>
                  <a:srgbClr val="000000"/>
                </a:solidFill>
              </a:rPr>
              <a:t> </a:t>
            </a:r>
            <a:endParaRPr lang="it-IT" dirty="0" smtClean="0">
              <a:solidFill>
                <a:srgbClr val="000000"/>
              </a:solidFill>
            </a:endParaRP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it-IT" dirty="0" err="1">
                <a:solidFill>
                  <a:srgbClr val="000000"/>
                </a:solidFill>
              </a:rPr>
              <a:t>Angular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>
                <a:solidFill>
                  <a:srgbClr val="000000"/>
                </a:solidFill>
              </a:rPr>
              <a:t>resolution</a:t>
            </a:r>
            <a:r>
              <a:rPr lang="it-IT" dirty="0">
                <a:solidFill>
                  <a:srgbClr val="000000"/>
                </a:solidFill>
              </a:rPr>
              <a:t> &lt;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>
                <a:solidFill>
                  <a:srgbClr val="000000"/>
                </a:solidFill>
              </a:rPr>
              <a:t>3°</a:t>
            </a:r>
          </a:p>
          <a:p>
            <a:pPr marL="342900" lvl="0" indent="-342900">
              <a:lnSpc>
                <a:spcPct val="130000"/>
              </a:lnSpc>
              <a:buFont typeface="Arial"/>
              <a:buChar char="•"/>
            </a:pPr>
            <a:r>
              <a:rPr lang="it-IT" dirty="0" smtClean="0">
                <a:solidFill>
                  <a:srgbClr val="000000"/>
                </a:solidFill>
              </a:rPr>
              <a:t>Energy </a:t>
            </a:r>
            <a:r>
              <a:rPr lang="it-IT" dirty="0" err="1" smtClean="0">
                <a:solidFill>
                  <a:srgbClr val="000000"/>
                </a:solidFill>
              </a:rPr>
              <a:t>resolution</a:t>
            </a:r>
            <a:r>
              <a:rPr lang="it-IT" dirty="0" smtClean="0">
                <a:solidFill>
                  <a:srgbClr val="000000"/>
                </a:solidFill>
              </a:rPr>
              <a:t> for </a:t>
            </a:r>
            <a:r>
              <a:rPr lang="it-IT" dirty="0" err="1" smtClean="0">
                <a:solidFill>
                  <a:srgbClr val="000000"/>
                </a:solidFill>
                <a:latin typeface="Symbol" panose="05050102010706020507" pitchFamily="18" charset="2"/>
              </a:rPr>
              <a:t>ν</a:t>
            </a:r>
            <a:r>
              <a:rPr lang="it-IT" baseline="-25000" dirty="0" err="1" smtClean="0">
                <a:solidFill>
                  <a:srgbClr val="000000"/>
                </a:solidFill>
              </a:rPr>
              <a:t>e</a:t>
            </a:r>
            <a:r>
              <a:rPr lang="it-IT" dirty="0" err="1" smtClean="0">
                <a:solidFill>
                  <a:srgbClr val="000000"/>
                </a:solidFill>
              </a:rPr>
              <a:t>CC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better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r>
              <a:rPr lang="it-IT" dirty="0" err="1" smtClean="0">
                <a:solidFill>
                  <a:srgbClr val="000000"/>
                </a:solidFill>
              </a:rPr>
              <a:t>than</a:t>
            </a:r>
            <a:r>
              <a:rPr lang="it-IT" dirty="0" smtClean="0">
                <a:solidFill>
                  <a:srgbClr val="000000"/>
                </a:solidFill>
              </a:rPr>
              <a:t> 10%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performances</a:t>
            </a:r>
            <a:endParaRPr lang="en-US" dirty="0"/>
          </a:p>
        </p:txBody>
      </p:sp>
      <p:sp>
        <p:nvSpPr>
          <p:cNvPr id="21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6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71309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iffu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0168" y="2952640"/>
            <a:ext cx="2771241" cy="5020106"/>
          </a:xfrm>
          <a:prstGeom prst="rect">
            <a:avLst/>
          </a:prstGeom>
        </p:spPr>
      </p:pic>
      <p:pic>
        <p:nvPicPr>
          <p:cNvPr id="9" name="Shape 79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5214" y="1899108"/>
            <a:ext cx="3593373" cy="206678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tangolo 13"/>
          <p:cNvSpPr/>
          <p:nvPr/>
        </p:nvSpPr>
        <p:spPr>
          <a:xfrm>
            <a:off x="5700392" y="3792571"/>
            <a:ext cx="1813317" cy="30777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Reconstructed Energy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680180"/>
            <a:ext cx="4326294" cy="10823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>
                <a:solidFill>
                  <a:srgbClr val="FF0000"/>
                </a:solidFill>
              </a:rPr>
              <a:t>                         Tracks</a:t>
            </a:r>
            <a:endParaRPr lang="en-US" sz="1600" b="1" dirty="0">
              <a:solidFill>
                <a:srgbClr val="FF0000"/>
              </a:solidFill>
            </a:endParaRPr>
          </a:p>
          <a:p>
            <a:pPr lvl="0"/>
            <a:r>
              <a:rPr lang="en-US" sz="1400" dirty="0" smtClean="0">
                <a:solidFill>
                  <a:srgbClr val="000000"/>
                </a:solidFill>
              </a:rPr>
              <a:t>Data</a:t>
            </a:r>
            <a:r>
              <a:rPr lang="en-US" sz="1400" dirty="0">
                <a:solidFill>
                  <a:srgbClr val="000000"/>
                </a:solidFill>
              </a:rPr>
              <a:t>: 2007-2015 </a:t>
            </a:r>
            <a:r>
              <a:rPr lang="en-US" sz="1400" b="1" dirty="0">
                <a:solidFill>
                  <a:srgbClr val="000000"/>
                </a:solidFill>
              </a:rPr>
              <a:t>(2451 </a:t>
            </a:r>
            <a:r>
              <a:rPr lang="en-US" sz="1400" b="1" dirty="0" err="1">
                <a:solidFill>
                  <a:srgbClr val="000000"/>
                </a:solidFill>
              </a:rPr>
              <a:t>livedays</a:t>
            </a:r>
            <a:r>
              <a:rPr lang="en-US" sz="1400" b="1" dirty="0" smtClean="0">
                <a:solidFill>
                  <a:srgbClr val="000000"/>
                </a:solidFill>
              </a:rPr>
              <a:t>)</a:t>
            </a:r>
          </a:p>
          <a:p>
            <a:pPr lvl="0"/>
            <a:r>
              <a:rPr lang="it-IT" sz="1400" b="1" dirty="0" err="1" smtClean="0">
                <a:solidFill>
                  <a:srgbClr val="000000"/>
                </a:solidFill>
              </a:rPr>
              <a:t>Above</a:t>
            </a:r>
            <a:r>
              <a:rPr lang="it-IT" sz="1400" b="1" dirty="0" smtClean="0">
                <a:solidFill>
                  <a:srgbClr val="000000"/>
                </a:solidFill>
              </a:rPr>
              <a:t> </a:t>
            </a:r>
            <a:r>
              <a:rPr lang="it-IT" sz="1400" b="1" dirty="0" err="1">
                <a:solidFill>
                  <a:srgbClr val="000000"/>
                </a:solidFill>
              </a:rPr>
              <a:t>E</a:t>
            </a:r>
            <a:r>
              <a:rPr lang="it-IT" sz="1400" b="1" baseline="-25000" dirty="0" err="1">
                <a:solidFill>
                  <a:srgbClr val="000000"/>
                </a:solidFill>
              </a:rPr>
              <a:t>cut</a:t>
            </a:r>
            <a:r>
              <a:rPr lang="it-IT" sz="1400" dirty="0">
                <a:solidFill>
                  <a:srgbClr val="000000"/>
                </a:solidFill>
              </a:rPr>
              <a:t>:  </a:t>
            </a:r>
            <a:r>
              <a:rPr lang="it-IT" sz="1400" dirty="0" err="1">
                <a:solidFill>
                  <a:srgbClr val="000000"/>
                </a:solidFill>
              </a:rPr>
              <a:t>Bkg</a:t>
            </a:r>
            <a:r>
              <a:rPr lang="it-IT" sz="1400" dirty="0">
                <a:solidFill>
                  <a:srgbClr val="000000"/>
                </a:solidFill>
              </a:rPr>
              <a:t>: 13.5</a:t>
            </a:r>
            <a:r>
              <a:rPr lang="it-IT" sz="1400" dirty="0">
                <a:solidFill>
                  <a:srgbClr val="000000"/>
                </a:solidFill>
                <a:sym typeface="Symbol"/>
              </a:rPr>
              <a:t> ±</a:t>
            </a:r>
            <a:r>
              <a:rPr lang="it-IT" sz="1400" dirty="0">
                <a:solidFill>
                  <a:srgbClr val="000000"/>
                </a:solidFill>
              </a:rPr>
              <a:t> 3 </a:t>
            </a:r>
            <a:r>
              <a:rPr lang="it-IT" sz="1400" dirty="0" err="1" smtClean="0">
                <a:solidFill>
                  <a:srgbClr val="000000"/>
                </a:solidFill>
              </a:rPr>
              <a:t>evts</a:t>
            </a:r>
            <a:r>
              <a:rPr lang="it-IT" sz="1400" dirty="0" smtClean="0">
                <a:solidFill>
                  <a:srgbClr val="000000"/>
                </a:solidFill>
              </a:rPr>
              <a:t>, IC-</a:t>
            </a:r>
            <a:r>
              <a:rPr lang="it-IT" sz="1400" dirty="0" err="1" smtClean="0">
                <a:solidFill>
                  <a:srgbClr val="000000"/>
                </a:solidFill>
              </a:rPr>
              <a:t>like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</a:rPr>
              <a:t>signal</a:t>
            </a:r>
            <a:r>
              <a:rPr lang="it-IT" sz="1400" dirty="0" smtClean="0">
                <a:solidFill>
                  <a:srgbClr val="000000"/>
                </a:solidFill>
              </a:rPr>
              <a:t>: 3 </a:t>
            </a:r>
            <a:r>
              <a:rPr lang="it-IT" sz="1400" dirty="0" err="1" smtClean="0">
                <a:solidFill>
                  <a:srgbClr val="000000"/>
                </a:solidFill>
              </a:rPr>
              <a:t>evts</a:t>
            </a:r>
            <a:endParaRPr lang="en-US" sz="1400" baseline="-25000" dirty="0">
              <a:solidFill>
                <a:srgbClr val="000000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1500" dirty="0" smtClean="0">
                <a:solidFill>
                  <a:srgbClr val="FF0000"/>
                </a:solidFill>
              </a:rPr>
              <a:t>Observed</a:t>
            </a:r>
            <a:r>
              <a:rPr lang="en-US" sz="1500" dirty="0">
                <a:solidFill>
                  <a:srgbClr val="FF0000"/>
                </a:solidFill>
              </a:rPr>
              <a:t>: </a:t>
            </a:r>
            <a:r>
              <a:rPr lang="en-US" sz="1500" b="1" dirty="0">
                <a:solidFill>
                  <a:srgbClr val="FF0000"/>
                </a:solidFill>
              </a:rPr>
              <a:t>19 </a:t>
            </a:r>
            <a:r>
              <a:rPr lang="en-US" sz="1500" b="1" dirty="0" err="1" smtClean="0">
                <a:solidFill>
                  <a:srgbClr val="FF0000"/>
                </a:solidFill>
              </a:rPr>
              <a:t>evts</a:t>
            </a:r>
            <a:endParaRPr lang="it-IT" sz="1500" dirty="0">
              <a:solidFill>
                <a:srgbClr val="FF0000"/>
              </a:solidFill>
            </a:endParaRPr>
          </a:p>
        </p:txBody>
      </p:sp>
      <p:pic>
        <p:nvPicPr>
          <p:cNvPr id="18" name="Shape 78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r="2553"/>
          <a:stretch/>
        </p:blipFill>
        <p:spPr>
          <a:xfrm>
            <a:off x="604709" y="1857611"/>
            <a:ext cx="3341421" cy="209852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ttangolo 12"/>
          <p:cNvSpPr/>
          <p:nvPr/>
        </p:nvSpPr>
        <p:spPr>
          <a:xfrm>
            <a:off x="1088474" y="3771473"/>
            <a:ext cx="1479892" cy="30777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Energy</a:t>
            </a:r>
            <a:r>
              <a:rPr lang="en-US" sz="1400" dirty="0" smtClean="0">
                <a:solidFill>
                  <a:prstClr val="black"/>
                </a:solidFill>
              </a:rPr>
              <a:t>  Estimator</a:t>
            </a:r>
            <a:endParaRPr lang="en-US" sz="1400" dirty="0"/>
          </a:p>
        </p:txBody>
      </p:sp>
      <p:sp>
        <p:nvSpPr>
          <p:cNvPr id="35" name="CasellaDiTesto 7"/>
          <p:cNvSpPr txBox="1"/>
          <p:nvPr/>
        </p:nvSpPr>
        <p:spPr>
          <a:xfrm>
            <a:off x="3831392" y="5942330"/>
            <a:ext cx="1820728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PRELIMINARY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44008" y="692696"/>
            <a:ext cx="4320480" cy="10464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>
                <a:solidFill>
                  <a:srgbClr val="FF0000"/>
                </a:solidFill>
              </a:rPr>
              <a:t>                         Cascades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lvl="0"/>
            <a:r>
              <a:rPr lang="en-US" sz="1400" dirty="0" smtClean="0">
                <a:solidFill>
                  <a:srgbClr val="000000"/>
                </a:solidFill>
              </a:rPr>
              <a:t>Data: 2007-2013 </a:t>
            </a:r>
            <a:r>
              <a:rPr lang="en-US" sz="1400" b="1" dirty="0" smtClean="0">
                <a:solidFill>
                  <a:srgbClr val="000000"/>
                </a:solidFill>
              </a:rPr>
              <a:t>(1405 </a:t>
            </a:r>
            <a:r>
              <a:rPr lang="en-US" sz="1400" b="1" dirty="0" err="1" smtClean="0">
                <a:solidFill>
                  <a:srgbClr val="000000"/>
                </a:solidFill>
              </a:rPr>
              <a:t>livedays</a:t>
            </a:r>
            <a:r>
              <a:rPr lang="en-US" sz="1400" b="1" dirty="0" smtClean="0">
                <a:solidFill>
                  <a:srgbClr val="000000"/>
                </a:solidFill>
              </a:rPr>
              <a:t>)</a:t>
            </a:r>
          </a:p>
          <a:p>
            <a:pPr lvl="0"/>
            <a:r>
              <a:rPr lang="it-IT" sz="1400" b="1" dirty="0" err="1" smtClean="0">
                <a:solidFill>
                  <a:srgbClr val="000000"/>
                </a:solidFill>
              </a:rPr>
              <a:t>Above</a:t>
            </a:r>
            <a:r>
              <a:rPr lang="it-IT" sz="1400" b="1" dirty="0" smtClean="0">
                <a:solidFill>
                  <a:srgbClr val="000000"/>
                </a:solidFill>
              </a:rPr>
              <a:t> </a:t>
            </a:r>
            <a:r>
              <a:rPr lang="it-IT" sz="1400" b="1" dirty="0" err="1" smtClean="0">
                <a:solidFill>
                  <a:srgbClr val="000000"/>
                </a:solidFill>
              </a:rPr>
              <a:t>E</a:t>
            </a:r>
            <a:r>
              <a:rPr lang="it-IT" sz="1400" b="1" baseline="-25000" dirty="0" err="1" smtClean="0">
                <a:solidFill>
                  <a:srgbClr val="000000"/>
                </a:solidFill>
              </a:rPr>
              <a:t>cut</a:t>
            </a:r>
            <a:r>
              <a:rPr lang="it-IT" sz="1400" dirty="0" smtClean="0">
                <a:solidFill>
                  <a:srgbClr val="000000"/>
                </a:solidFill>
              </a:rPr>
              <a:t>:  </a:t>
            </a:r>
            <a:r>
              <a:rPr lang="it-IT" sz="1400" dirty="0" err="1" smtClean="0">
                <a:solidFill>
                  <a:srgbClr val="000000"/>
                </a:solidFill>
              </a:rPr>
              <a:t>Bkg</a:t>
            </a:r>
            <a:r>
              <a:rPr lang="it-IT" sz="1400" dirty="0" smtClean="0">
                <a:solidFill>
                  <a:srgbClr val="000000"/>
                </a:solidFill>
              </a:rPr>
              <a:t>: 5</a:t>
            </a:r>
            <a:r>
              <a:rPr lang="it-IT" sz="1400" dirty="0" smtClean="0">
                <a:solidFill>
                  <a:srgbClr val="000000"/>
                </a:solidFill>
                <a:sym typeface="Symbol"/>
              </a:rPr>
              <a:t> ±</a:t>
            </a:r>
            <a:r>
              <a:rPr lang="it-IT" sz="1400" dirty="0" smtClean="0">
                <a:solidFill>
                  <a:srgbClr val="000000"/>
                </a:solidFill>
              </a:rPr>
              <a:t> 2 </a:t>
            </a:r>
            <a:r>
              <a:rPr lang="it-IT" sz="1400" dirty="0" err="1" smtClean="0">
                <a:solidFill>
                  <a:srgbClr val="000000"/>
                </a:solidFill>
              </a:rPr>
              <a:t>evts</a:t>
            </a:r>
            <a:r>
              <a:rPr lang="it-IT" sz="1400" dirty="0" smtClean="0">
                <a:solidFill>
                  <a:srgbClr val="000000"/>
                </a:solidFill>
              </a:rPr>
              <a:t>, IC-</a:t>
            </a:r>
            <a:r>
              <a:rPr lang="it-IT" sz="1400" dirty="0" err="1" smtClean="0">
                <a:solidFill>
                  <a:srgbClr val="000000"/>
                </a:solidFill>
              </a:rPr>
              <a:t>like</a:t>
            </a:r>
            <a:r>
              <a:rPr lang="it-IT" sz="1400" dirty="0" smtClean="0">
                <a:solidFill>
                  <a:srgbClr val="000000"/>
                </a:solidFill>
              </a:rPr>
              <a:t> </a:t>
            </a:r>
            <a:r>
              <a:rPr lang="it-IT" sz="1400" dirty="0" err="1" smtClean="0">
                <a:solidFill>
                  <a:srgbClr val="000000"/>
                </a:solidFill>
              </a:rPr>
              <a:t>signal</a:t>
            </a:r>
            <a:r>
              <a:rPr lang="it-IT" sz="1400" dirty="0" smtClean="0">
                <a:solidFill>
                  <a:srgbClr val="000000"/>
                </a:solidFill>
              </a:rPr>
              <a:t>: 1.5 </a:t>
            </a:r>
            <a:r>
              <a:rPr lang="it-IT" sz="1500" dirty="0" err="1" smtClean="0">
                <a:solidFill>
                  <a:srgbClr val="000000"/>
                </a:solidFill>
              </a:rPr>
              <a:t>evts</a:t>
            </a:r>
            <a:endParaRPr lang="en-US" sz="1500" baseline="-25000" dirty="0" smtClean="0">
              <a:solidFill>
                <a:srgbClr val="000000"/>
              </a:solidFill>
            </a:endParaRPr>
          </a:p>
          <a:p>
            <a:pPr lvl="0"/>
            <a:r>
              <a:rPr lang="en-US" sz="1500" dirty="0" smtClean="0">
                <a:solidFill>
                  <a:srgbClr val="FF0000"/>
                </a:solidFill>
              </a:rPr>
              <a:t>Observed: </a:t>
            </a:r>
            <a:r>
              <a:rPr lang="en-US" sz="1500" b="1" dirty="0" smtClean="0">
                <a:solidFill>
                  <a:srgbClr val="FF0000"/>
                </a:solidFill>
              </a:rPr>
              <a:t>7 </a:t>
            </a:r>
            <a:r>
              <a:rPr lang="en-US" sz="1500" b="1" dirty="0" err="1" smtClean="0">
                <a:solidFill>
                  <a:srgbClr val="FF0000"/>
                </a:solidFill>
              </a:rPr>
              <a:t>evts</a:t>
            </a:r>
            <a:endParaRPr lang="it-IT" sz="15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2008" y="692696"/>
            <a:ext cx="4427984" cy="1080120"/>
          </a:xfrm>
          <a:prstGeom prst="rect">
            <a:avLst/>
          </a:prstGeom>
          <a:noFill/>
          <a:ln w="9525" cap="flat" cmpd="sng" algn="ctr">
            <a:solidFill>
              <a:srgbClr val="2D2DB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608512" y="692696"/>
            <a:ext cx="4427984" cy="1080120"/>
          </a:xfrm>
          <a:prstGeom prst="rect">
            <a:avLst/>
          </a:prstGeom>
          <a:noFill/>
          <a:ln w="9525" cap="flat" cmpd="sng" algn="ctr">
            <a:solidFill>
              <a:srgbClr val="2D2DB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-32" y="-76220"/>
            <a:ext cx="9036528" cy="719138"/>
          </a:xfrm>
        </p:spPr>
        <p:txBody>
          <a:bodyPr/>
          <a:lstStyle/>
          <a:p>
            <a:r>
              <a:rPr lang="en-US" dirty="0" smtClean="0"/>
              <a:t>Diffuse flux (all flavors) PRELIMINARY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211666" y="4797152"/>
            <a:ext cx="18400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Compatible with</a:t>
            </a:r>
          </a:p>
          <a:p>
            <a:pPr algn="ctr"/>
            <a:r>
              <a:rPr lang="en-US" dirty="0" smtClean="0"/>
              <a:t>both </a:t>
            </a:r>
            <a:r>
              <a:rPr lang="en-US" dirty="0" err="1" smtClean="0"/>
              <a:t>bkg</a:t>
            </a:r>
            <a:r>
              <a:rPr lang="en-US" dirty="0"/>
              <a:t> </a:t>
            </a:r>
            <a:r>
              <a:rPr lang="en-US" dirty="0" smtClean="0"/>
              <a:t>and IC</a:t>
            </a:r>
          </a:p>
          <a:p>
            <a:pPr algn="ctr"/>
            <a:r>
              <a:rPr lang="en-US" dirty="0" smtClean="0"/>
              <a:t>expectations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7236296" y="5013176"/>
            <a:ext cx="1647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2D2DB9"/>
                </a:solidFill>
              </a:rPr>
              <a:t>To be updated</a:t>
            </a:r>
          </a:p>
          <a:p>
            <a:pPr algn="ctr"/>
            <a:r>
              <a:rPr lang="en-US" dirty="0" smtClean="0">
                <a:solidFill>
                  <a:srgbClr val="2D2DB9"/>
                </a:solidFill>
              </a:rPr>
              <a:t>@ ICRC17</a:t>
            </a:r>
            <a:endParaRPr lang="en-US" dirty="0">
              <a:solidFill>
                <a:srgbClr val="2D2DB9"/>
              </a:solidFill>
            </a:endParaRPr>
          </a:p>
        </p:txBody>
      </p:sp>
      <p:sp>
        <p:nvSpPr>
          <p:cNvPr id="22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7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48676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NTARES_upper_limit_5PeV_50PeV_final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12" y="3573016"/>
            <a:ext cx="4392488" cy="3284984"/>
          </a:xfrm>
          <a:prstGeom prst="rect">
            <a:avLst/>
          </a:prstGeom>
        </p:spPr>
      </p:pic>
      <p:pic>
        <p:nvPicPr>
          <p:cNvPr id="5" name="Picture 4" descr="Screen Shot 2017-03-09 at 4.59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63353"/>
            <a:ext cx="4211959" cy="2512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3068960"/>
            <a:ext cx="4661272" cy="1200329"/>
          </a:xfrm>
          <a:prstGeom prst="rect">
            <a:avLst/>
          </a:prstGeom>
          <a:noFill/>
          <a:ln>
            <a:solidFill>
              <a:srgbClr val="2D2DB9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all-</a:t>
            </a:r>
            <a:r>
              <a:rPr lang="en-US" b="1" dirty="0" err="1" smtClean="0"/>
              <a:t>flavour</a:t>
            </a:r>
            <a:r>
              <a:rPr lang="en-US" b="1" dirty="0" smtClean="0"/>
              <a:t> analysis </a:t>
            </a:r>
          </a:p>
          <a:p>
            <a:r>
              <a:rPr lang="en-US" dirty="0" smtClean="0"/>
              <a:t>   2007-2015 data, track &amp; cascade events</a:t>
            </a:r>
          </a:p>
          <a:p>
            <a:r>
              <a:rPr lang="en-US" dirty="0" smtClean="0"/>
              <a:t>   Likelihood approach probing </a:t>
            </a:r>
            <a:r>
              <a:rPr lang="en-US" dirty="0" err="1" smtClean="0"/>
              <a:t>KRA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model </a:t>
            </a:r>
          </a:p>
          <a:p>
            <a:r>
              <a:rPr lang="en-US" dirty="0"/>
              <a:t> </a:t>
            </a:r>
            <a:r>
              <a:rPr lang="en-US" dirty="0" smtClean="0"/>
              <a:t>  Limit at 1.25 x </a:t>
            </a:r>
            <a:r>
              <a:rPr lang="en-US" dirty="0" err="1" smtClean="0"/>
              <a:t>KRA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</a:t>
            </a:r>
            <a:r>
              <a:rPr lang="en-US" dirty="0"/>
              <a:t>model </a:t>
            </a:r>
          </a:p>
        </p:txBody>
      </p:sp>
      <p:pic>
        <p:nvPicPr>
          <p:cNvPr id="7" name="Picture 6" descr="Screen Shot 2017-03-09 at 5.01.1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37112"/>
            <a:ext cx="4513341" cy="3635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1268760"/>
            <a:ext cx="4245310" cy="1200329"/>
          </a:xfrm>
          <a:prstGeom prst="rect">
            <a:avLst/>
          </a:prstGeom>
          <a:solidFill>
            <a:srgbClr val="FFFFFF"/>
          </a:solidFill>
          <a:ln>
            <a:solidFill>
              <a:srgbClr val="2D2DB9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Previously: Signal/off-zone analysis</a:t>
            </a:r>
          </a:p>
          <a:p>
            <a:r>
              <a:rPr lang="en-US" dirty="0" smtClean="0"/>
              <a:t>     2007-2013 data, track events</a:t>
            </a:r>
          </a:p>
          <a:p>
            <a:r>
              <a:rPr lang="en-US" dirty="0"/>
              <a:t> </a:t>
            </a:r>
            <a:r>
              <a:rPr lang="en-US" dirty="0" smtClean="0"/>
              <a:t>    no excess found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smtClean="0">
                <a:sym typeface="Wingdings" charset="0"/>
              </a:rPr>
              <a:t> </a:t>
            </a:r>
            <a:r>
              <a:rPr lang="en-US" dirty="0" smtClean="0"/>
              <a:t>PLB 760, 143 (2016</a:t>
            </a:r>
            <a:r>
              <a:rPr lang="en-US" i="1" dirty="0" smtClean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61087" y="692696"/>
            <a:ext cx="3517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PDF for track events according to </a:t>
            </a:r>
            <a:r>
              <a:rPr lang="en-US" sz="1400" dirty="0" err="1" smtClean="0"/>
              <a:t>KRA</a:t>
            </a:r>
            <a:r>
              <a:rPr lang="en-US" sz="1400" dirty="0" err="1" smtClean="0">
                <a:latin typeface="Symbol" charset="2"/>
                <a:cs typeface="Symbol" charset="2"/>
              </a:rPr>
              <a:t>g</a:t>
            </a:r>
            <a:r>
              <a:rPr lang="en-US" sz="1400" dirty="0" smtClean="0">
                <a:latin typeface="Symbol" charset="2"/>
                <a:cs typeface="Symbol" charset="2"/>
              </a:rPr>
              <a:t> </a:t>
            </a:r>
            <a:r>
              <a:rPr lang="en-US" sz="1400" dirty="0" smtClean="0"/>
              <a:t>model</a:t>
            </a:r>
            <a:endParaRPr lang="en-US" sz="1400" dirty="0"/>
          </a:p>
        </p:txBody>
      </p:sp>
      <p:sp>
        <p:nvSpPr>
          <p:cNvPr id="12" name="CasellaDiTesto 5"/>
          <p:cNvSpPr txBox="1"/>
          <p:nvPr/>
        </p:nvSpPr>
        <p:spPr>
          <a:xfrm>
            <a:off x="5436096" y="5693767"/>
            <a:ext cx="1872208" cy="61555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0000"/>
                </a:solidFill>
              </a:rPr>
              <a:t>PRELIMINARY</a:t>
            </a:r>
          </a:p>
          <a:p>
            <a:pPr algn="ctr"/>
            <a:r>
              <a:rPr lang="en-US" sz="1600" dirty="0" smtClean="0"/>
              <a:t>arXiv1705.00497</a:t>
            </a:r>
            <a:endParaRPr lang="en-US" sz="1600" dirty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-32" y="-71462"/>
            <a:ext cx="8893175" cy="719138"/>
          </a:xfrm>
        </p:spPr>
        <p:txBody>
          <a:bodyPr/>
          <a:lstStyle/>
          <a:p>
            <a:r>
              <a:rPr lang="en-US" sz="3600" dirty="0" smtClean="0"/>
              <a:t>Search for diffuse flux from Galactic ridge</a:t>
            </a:r>
            <a:endParaRPr lang="en-US" sz="3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86797" y="5264040"/>
            <a:ext cx="47012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At </a:t>
            </a:r>
            <a:r>
              <a:rPr lang="en-US" dirty="0"/>
              <a:t>most 19% of </a:t>
            </a:r>
            <a:r>
              <a:rPr lang="en-US" dirty="0" smtClean="0"/>
              <a:t>HESE </a:t>
            </a:r>
            <a:r>
              <a:rPr lang="en-US" dirty="0"/>
              <a:t>dataset can originate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from </a:t>
            </a:r>
            <a:r>
              <a:rPr lang="en-US" dirty="0"/>
              <a:t>CR diffusion. </a:t>
            </a:r>
          </a:p>
          <a:p>
            <a:r>
              <a:rPr lang="en-US" dirty="0"/>
              <a:t>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 smtClean="0"/>
              <a:t>5.6 </a:t>
            </a:r>
            <a:r>
              <a:rPr lang="en-US" dirty="0"/>
              <a:t>out of the 30 HESE </a:t>
            </a:r>
            <a:r>
              <a:rPr lang="en-US" dirty="0" smtClean="0"/>
              <a:t>with E&gt;60TeV </a:t>
            </a:r>
            <a:endParaRPr lang="en-US" dirty="0"/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Combination with IC ongoing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8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53033" y="3717032"/>
            <a:ext cx="15232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|l| &lt; 40◦ and |b| &lt; 3◦</a:t>
            </a:r>
          </a:p>
        </p:txBody>
      </p:sp>
    </p:spTree>
    <p:extLst>
      <p:ext uri="{BB962C8B-B14F-4D97-AF65-F5344CB8AC3E}">
        <p14:creationId xmlns:p14="http://schemas.microsoft.com/office/powerpoint/2010/main" val="3564263874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2" y="-76220"/>
            <a:ext cx="9144032" cy="719138"/>
          </a:xfrm>
        </p:spPr>
        <p:txBody>
          <a:bodyPr/>
          <a:lstStyle/>
          <a:p>
            <a:r>
              <a:rPr lang="en-US" sz="3600" dirty="0"/>
              <a:t>Combined ANTARES-</a:t>
            </a:r>
            <a:r>
              <a:rPr lang="en-US" sz="3600" dirty="0" err="1"/>
              <a:t>IceCube</a:t>
            </a:r>
            <a:r>
              <a:rPr lang="en-US" sz="3600" dirty="0"/>
              <a:t> PS </a:t>
            </a:r>
            <a:r>
              <a:rPr lang="en-US" sz="3600" dirty="0" smtClean="0"/>
              <a:t>search</a:t>
            </a:r>
            <a:endParaRPr lang="en-US" sz="3600" dirty="0"/>
          </a:p>
        </p:txBody>
      </p:sp>
      <p:sp>
        <p:nvSpPr>
          <p:cNvPr id="4" name="ZoneTexte 3"/>
          <p:cNvSpPr txBox="1"/>
          <p:nvPr/>
        </p:nvSpPr>
        <p:spPr>
          <a:xfrm>
            <a:off x="169476" y="692696"/>
            <a:ext cx="894294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accent6"/>
                </a:solidFill>
              </a:rPr>
              <a:t>ANTARES 2007-2012 and the IC40, IC59, and IC79 samples for the Southern Hemisphere</a:t>
            </a:r>
          </a:p>
        </p:txBody>
      </p:sp>
      <p:sp>
        <p:nvSpPr>
          <p:cNvPr id="3" name="Rectangle 2"/>
          <p:cNvSpPr/>
          <p:nvPr/>
        </p:nvSpPr>
        <p:spPr>
          <a:xfrm>
            <a:off x="679207" y="1048822"/>
            <a:ext cx="62632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0"/>
              <a:buChar char="&amp;"/>
            </a:pPr>
            <a:r>
              <a:rPr lang="en-US" sz="1600" dirty="0"/>
              <a:t>ApJ‐L.786:L5 (2014</a:t>
            </a:r>
            <a:r>
              <a:rPr lang="en-US" sz="1600" dirty="0" smtClean="0"/>
              <a:t>) </a:t>
            </a:r>
            <a:r>
              <a:rPr lang="en-US" sz="1600" dirty="0" smtClean="0">
                <a:sym typeface="Wingdings"/>
              </a:rPr>
              <a:t> Public </a:t>
            </a:r>
            <a:r>
              <a:rPr lang="en-US" sz="1600" dirty="0">
                <a:sym typeface="Wingdings"/>
              </a:rPr>
              <a:t>Sample @ http://antares.in2p3.fr </a:t>
            </a:r>
            <a:endParaRPr lang="en-US" sz="1600" dirty="0"/>
          </a:p>
        </p:txBody>
      </p:sp>
      <p:sp>
        <p:nvSpPr>
          <p:cNvPr id="11" name="Flèche à angle droit 10"/>
          <p:cNvSpPr/>
          <p:nvPr/>
        </p:nvSpPr>
        <p:spPr bwMode="auto">
          <a:xfrm rot="5400000">
            <a:off x="359532" y="982952"/>
            <a:ext cx="275460" cy="372612"/>
          </a:xfrm>
          <a:prstGeom prst="bentUpArrow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ttangolo 7"/>
          <p:cNvSpPr/>
          <p:nvPr/>
        </p:nvSpPr>
        <p:spPr>
          <a:xfrm>
            <a:off x="4499992" y="4437112"/>
            <a:ext cx="46440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Combined</a:t>
            </a:r>
            <a:r>
              <a:rPr lang="en-US" dirty="0" smtClean="0"/>
              <a:t> sensitivities (</a:t>
            </a:r>
            <a:r>
              <a:rPr lang="en-US" dirty="0" smtClean="0">
                <a:solidFill>
                  <a:srgbClr val="008000"/>
                </a:solidFill>
              </a:rPr>
              <a:t>green line</a:t>
            </a:r>
            <a:r>
              <a:rPr lang="en-US" dirty="0" smtClean="0"/>
              <a:t>) and </a:t>
            </a:r>
          </a:p>
          <a:p>
            <a:r>
              <a:rPr lang="en-US" dirty="0"/>
              <a:t> </a:t>
            </a:r>
            <a:r>
              <a:rPr lang="en-US" dirty="0" smtClean="0"/>
              <a:t>     90% CL </a:t>
            </a:r>
            <a:r>
              <a:rPr lang="en-US" dirty="0"/>
              <a:t>limits </a:t>
            </a:r>
            <a:r>
              <a:rPr lang="en-US" dirty="0" smtClean="0"/>
              <a:t>(points) for  E</a:t>
            </a:r>
            <a:r>
              <a:rPr lang="en-US" baseline="30000" dirty="0" smtClean="0"/>
              <a:t>-2</a:t>
            </a:r>
            <a:r>
              <a:rPr lang="en-US" dirty="0" smtClean="0"/>
              <a:t> spectrum.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46FF"/>
                </a:solidFill>
              </a:rPr>
              <a:t>Blue </a:t>
            </a:r>
            <a:r>
              <a:rPr lang="en-US" dirty="0" smtClean="0">
                <a:solidFill>
                  <a:srgbClr val="FF0000"/>
                </a:solidFill>
              </a:rPr>
              <a:t>(Red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curves/points indicate </a:t>
            </a:r>
            <a:r>
              <a:rPr lang="en-US" dirty="0">
                <a:solidFill>
                  <a:srgbClr val="0046FF"/>
                </a:solidFill>
              </a:rPr>
              <a:t>ANTARES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ysClr val="windowText" lastClr="00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(IceCube) </a:t>
            </a:r>
            <a:r>
              <a:rPr lang="en-US" dirty="0" smtClean="0"/>
              <a:t>sensitivities/limits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" r="996"/>
          <a:stretch/>
        </p:blipFill>
        <p:spPr bwMode="auto">
          <a:xfrm>
            <a:off x="72008" y="1484784"/>
            <a:ext cx="8820472" cy="271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"/>
          <p:cNvSpPr txBox="1"/>
          <p:nvPr/>
        </p:nvSpPr>
        <p:spPr>
          <a:xfrm>
            <a:off x="2558195" y="3421237"/>
            <a:ext cx="1797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err="1" smtClean="0"/>
              <a:t>Effective</a:t>
            </a:r>
            <a:r>
              <a:rPr lang="it-IT" b="1" dirty="0" smtClean="0"/>
              <a:t> </a:t>
            </a:r>
            <a:r>
              <a:rPr lang="it-IT" b="1" dirty="0" err="1" smtClean="0"/>
              <a:t>areas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2"/>
          <a:stretch/>
        </p:blipFill>
        <p:spPr bwMode="auto">
          <a:xfrm>
            <a:off x="179512" y="4221088"/>
            <a:ext cx="4320480" cy="253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"/>
          <p:cNvSpPr txBox="1"/>
          <p:nvPr/>
        </p:nvSpPr>
        <p:spPr>
          <a:xfrm>
            <a:off x="1156096" y="2723605"/>
            <a:ext cx="1399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</a:t>
            </a:r>
            <a:r>
              <a:rPr lang="en-US" dirty="0" err="1" smtClean="0"/>
              <a:t>δ</a:t>
            </a:r>
            <a:r>
              <a:rPr lang="en-US" dirty="0" smtClean="0"/>
              <a:t> = -30°</a:t>
            </a:r>
            <a:endParaRPr lang="en-US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6516216" y="3421237"/>
            <a:ext cx="228257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it-IT" b="1" dirty="0" err="1" smtClean="0"/>
              <a:t>Angular</a:t>
            </a:r>
            <a:r>
              <a:rPr lang="it-IT" b="1" dirty="0" smtClean="0"/>
              <a:t> </a:t>
            </a:r>
            <a:r>
              <a:rPr lang="it-IT" b="1" dirty="0" err="1" smtClean="0"/>
              <a:t>resolution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08104" y="6021288"/>
            <a:ext cx="27767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ym typeface="Wingdings" charset="0"/>
              </a:rPr>
              <a:t> </a:t>
            </a:r>
            <a:r>
              <a:rPr lang="en-US" sz="1600" dirty="0" err="1" smtClean="0"/>
              <a:t>ApJ</a:t>
            </a:r>
            <a:r>
              <a:rPr lang="en-US" sz="1600" dirty="0" smtClean="0"/>
              <a:t> 823 </a:t>
            </a:r>
            <a:r>
              <a:rPr lang="en-US" sz="1600" dirty="0"/>
              <a:t>(2016) no.1, 65 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4499992" y="4437112"/>
            <a:ext cx="4536504" cy="2016224"/>
          </a:xfrm>
          <a:prstGeom prst="rect">
            <a:avLst/>
          </a:prstGeom>
          <a:noFill/>
          <a:ln w="9525" cap="flat" cmpd="sng" algn="ctr">
            <a:solidFill>
              <a:srgbClr val="2D2DB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Espace réservé du numéro de diapositive 8"/>
          <p:cNvSpPr txBox="1">
            <a:spLocks/>
          </p:cNvSpPr>
          <p:nvPr/>
        </p:nvSpPr>
        <p:spPr>
          <a:xfrm>
            <a:off x="8676456" y="-49932"/>
            <a:ext cx="467544" cy="331788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E1F6008F-5151-954C-A8CA-F1FAB3EFDAA4}" type="slidenum">
              <a:rPr lang="en-US" sz="1100" smtClean="0">
                <a:solidFill>
                  <a:schemeClr val="bg1"/>
                </a:solidFill>
              </a:rPr>
              <a:pPr algn="r">
                <a:defRPr/>
              </a:pPr>
              <a:t>9</a:t>
            </a:fld>
            <a:endParaRPr lang="en-US" sz="11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43875"/>
      </p:ext>
    </p:extLst>
  </p:cSld>
  <p:clrMapOvr>
    <a:masterClrMapping/>
  </p:clrMapOvr>
  <p:transition xmlns:p14="http://schemas.microsoft.com/office/powerpoint/2010/main" advTm="5760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Modèle par défaut">
  <a:themeElements>
    <a:clrScheme name="1_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52477</TotalTime>
  <Words>1924</Words>
  <Application>Microsoft Macintosh PowerPoint</Application>
  <PresentationFormat>Présentation à l'écran (4:3)</PresentationFormat>
  <Paragraphs>481</Paragraphs>
  <Slides>30</Slides>
  <Notes>14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1_Modèle par défaut</vt:lpstr>
      <vt:lpstr>Présentation PowerPoint</vt:lpstr>
      <vt:lpstr>Science scope</vt:lpstr>
      <vt:lpstr>Connections to Earth and Sea sciences</vt:lpstr>
      <vt:lpstr>Présentation PowerPoint</vt:lpstr>
      <vt:lpstr>Présentation PowerPoint</vt:lpstr>
      <vt:lpstr>Reconstruction performances</vt:lpstr>
      <vt:lpstr>Diffuse flux (all flavors) PRELIMINARY</vt:lpstr>
      <vt:lpstr>Search for diffuse flux from Galactic ridge</vt:lpstr>
      <vt:lpstr>Combined ANTARES-IceCube PS search</vt:lpstr>
      <vt:lpstr>All flavor point source search</vt:lpstr>
      <vt:lpstr>Special focuses</vt:lpstr>
      <vt:lpstr>The multi-messenger program</vt:lpstr>
      <vt:lpstr>Présentation PowerPoint</vt:lpstr>
      <vt:lpstr>Gamma-ray bursts</vt:lpstr>
      <vt:lpstr>Fast Radio Bursts</vt:lpstr>
      <vt:lpstr>Présentation PowerPoint</vt:lpstr>
      <vt:lpstr>Icecube ALERTs</vt:lpstr>
      <vt:lpstr>The multi-messenger program: TATOO</vt:lpstr>
      <vt:lpstr>TATOO and the GRBs</vt:lpstr>
      <vt:lpstr>Indirect Search for Dark Matter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Search for diffuse flux from Galactic ridge</vt:lpstr>
      <vt:lpstr>Présentation PowerPoint</vt:lpstr>
      <vt:lpstr>Search for diffuse flux from Galactic ridge</vt:lpstr>
      <vt:lpstr>Probing neutrinos from the Fermi Bubbles</vt:lpstr>
      <vt:lpstr>The multi-messenger program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Outlook...</dc:title>
  <cp:lastModifiedBy>Antoine Kouchner</cp:lastModifiedBy>
  <cp:revision>3820</cp:revision>
  <cp:lastPrinted>2013-07-03T00:46:02Z</cp:lastPrinted>
  <dcterms:created xsi:type="dcterms:W3CDTF">2012-10-16T09:49:41Z</dcterms:created>
  <dcterms:modified xsi:type="dcterms:W3CDTF">2017-05-08T20:00:36Z</dcterms:modified>
</cp:coreProperties>
</file>