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1"/>
  </p:sldMasterIdLst>
  <p:notesMasterIdLst>
    <p:notesMasterId r:id="rId19"/>
  </p:notesMasterIdLst>
  <p:handoutMasterIdLst>
    <p:handoutMasterId r:id="rId20"/>
  </p:handoutMasterIdLst>
  <p:sldIdLst>
    <p:sldId id="256" r:id="rId2"/>
    <p:sldId id="296" r:id="rId3"/>
    <p:sldId id="283" r:id="rId4"/>
    <p:sldId id="298" r:id="rId5"/>
    <p:sldId id="284" r:id="rId6"/>
    <p:sldId id="285" r:id="rId7"/>
    <p:sldId id="295" r:id="rId8"/>
    <p:sldId id="300" r:id="rId9"/>
    <p:sldId id="286" r:id="rId10"/>
    <p:sldId id="299" r:id="rId11"/>
    <p:sldId id="287" r:id="rId12"/>
    <p:sldId id="288" r:id="rId13"/>
    <p:sldId id="302" r:id="rId14"/>
    <p:sldId id="278" r:id="rId15"/>
    <p:sldId id="293" r:id="rId16"/>
    <p:sldId id="289" r:id="rId17"/>
    <p:sldId id="301" r:id="rId18"/>
  </p:sldIdLst>
  <p:sldSz cx="12192000" cy="6858000"/>
  <p:notesSz cx="6881813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6433" autoAdjust="0"/>
  </p:normalViewPr>
  <p:slideViewPr>
    <p:cSldViewPr snapToGrid="0">
      <p:cViewPr varScale="1">
        <p:scale>
          <a:sx n="82" d="100"/>
          <a:sy n="82" d="100"/>
        </p:scale>
        <p:origin x="678" y="13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7" d="100"/>
          <a:sy n="87" d="100"/>
        </p:scale>
        <p:origin x="3840" y="13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913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7313" y="0"/>
            <a:ext cx="2982912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CE35F2-2A5D-407A-9CE9-9D5C6DD81888}" type="datetimeFigureOut">
              <a:rPr lang="en-US" smtClean="0"/>
              <a:pPr/>
              <a:t>5/5/2017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2982913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7313" y="8829675"/>
            <a:ext cx="2982912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1A9C77-DCE9-4475-A185-F4448DC07A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837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643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643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F580480E-0009-40E0-9BD1-B26E076A5C0F}" type="datetimeFigureOut">
              <a:rPr lang="en-US" smtClean="0"/>
              <a:pPr/>
              <a:t>5/5/2017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540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73892"/>
            <a:ext cx="5505450" cy="3660458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82119" cy="46643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7"/>
            <a:ext cx="2982119" cy="46643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205F7B1A-F0B4-4374-A0A6-E23C129FD6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218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5F7B1A-F0B4-4374-A0A6-E23C129FD6C6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2033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5F7B1A-F0B4-4374-A0A6-E23C129FD6C6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0348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5F7B1A-F0B4-4374-A0A6-E23C129FD6C6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8255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5F7B1A-F0B4-4374-A0A6-E23C129FD6C6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9855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5F7B1A-F0B4-4374-A0A6-E23C129FD6C6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2536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5F7B1A-F0B4-4374-A0A6-E23C129FD6C6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1408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5F7B1A-F0B4-4374-A0A6-E23C129FD6C6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1209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5F7B1A-F0B4-4374-A0A6-E23C129FD6C6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83241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5F7B1A-F0B4-4374-A0A6-E23C129FD6C6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9605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99" name="Shape 9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7161505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5F7B1A-F0B4-4374-A0A6-E23C129FD6C6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8418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378222-EF9A-7346-AFFA-0A6C99246333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4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041727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5F7B1A-F0B4-4374-A0A6-E23C129FD6C6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1419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5F7B1A-F0B4-4374-A0A6-E23C129FD6C6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2433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5F7B1A-F0B4-4374-A0A6-E23C129FD6C6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3339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5F7B1A-F0B4-4374-A0A6-E23C129FD6C6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9737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5F7B1A-F0B4-4374-A0A6-E23C129FD6C6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7933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1219200" y="6593838"/>
            <a:ext cx="2844800" cy="26416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prstClr val="black"/>
                </a:solidFill>
                <a:latin typeface="Calibri" charset="0"/>
                <a:ea typeface="ＭＳ Ｐゴシック" charset="0"/>
              </a:rPr>
              <a:t>Leon Mualem -- May 8 2017</a:t>
            </a:r>
            <a:endParaRPr lang="en-US" dirty="0">
              <a:solidFill>
                <a:prstClr val="black"/>
              </a:solidFill>
              <a:latin typeface="Calibri" charset="0"/>
              <a:ea typeface="ＭＳ Ｐゴシック" charset="0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593840"/>
            <a:ext cx="3860800" cy="264159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Calibri" charset="0"/>
              <a:ea typeface="ＭＳ Ｐゴシック" charset="0"/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593838"/>
            <a:ext cx="2844800" cy="26416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C249100C-E46F-1741-9046-9C10E26E9E1F}" type="slidenum">
              <a:rPr lang="en-US" smtClean="0">
                <a:solidFill>
                  <a:prstClr val="black"/>
                </a:solidFill>
                <a:latin typeface="Calibri" charset="0"/>
                <a:ea typeface="ＭＳ Ｐゴシック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latin typeface="Calibri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04165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593840"/>
            <a:ext cx="3860800" cy="264159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Calibri" charset="0"/>
              <a:ea typeface="ＭＳ Ｐゴシック" charset="0"/>
            </a:endParaRP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1219200" y="6593838"/>
            <a:ext cx="2844800" cy="26416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prstClr val="black"/>
                </a:solidFill>
                <a:latin typeface="Calibri" charset="0"/>
                <a:ea typeface="ＭＳ Ｐゴシック" charset="0"/>
              </a:rPr>
              <a:t>Leon Mualem -- May 8 2017</a:t>
            </a:r>
            <a:endParaRPr lang="en-US" dirty="0">
              <a:solidFill>
                <a:prstClr val="black"/>
              </a:solidFill>
              <a:latin typeface="Calibri" charset="0"/>
              <a:ea typeface="ＭＳ Ｐゴシック" charset="0"/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593838"/>
            <a:ext cx="2844800" cy="26416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C249100C-E46F-1741-9046-9C10E26E9E1F}" type="slidenum">
              <a:rPr lang="en-US" smtClean="0">
                <a:solidFill>
                  <a:prstClr val="black"/>
                </a:solidFill>
                <a:latin typeface="Calibri" charset="0"/>
                <a:ea typeface="ＭＳ Ｐゴシック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latin typeface="Calibri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51794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593840"/>
            <a:ext cx="3860800" cy="264159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Calibri" charset="0"/>
              <a:ea typeface="ＭＳ Ｐゴシック" charset="0"/>
            </a:endParaRP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1219200" y="6593838"/>
            <a:ext cx="2844800" cy="26416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prstClr val="black"/>
                </a:solidFill>
                <a:latin typeface="Calibri" charset="0"/>
                <a:ea typeface="ＭＳ Ｐゴシック" charset="0"/>
              </a:rPr>
              <a:t>Leon Mualem -- May 8 2017</a:t>
            </a:r>
            <a:endParaRPr lang="en-US" dirty="0">
              <a:solidFill>
                <a:prstClr val="black"/>
              </a:solidFill>
              <a:latin typeface="Calibri" charset="0"/>
              <a:ea typeface="ＭＳ Ｐゴシック" charset="0"/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593838"/>
            <a:ext cx="2844800" cy="26416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C249100C-E46F-1741-9046-9C10E26E9E1F}" type="slidenum">
              <a:rPr lang="en-US" smtClean="0">
                <a:solidFill>
                  <a:prstClr val="black"/>
                </a:solidFill>
                <a:latin typeface="Calibri" charset="0"/>
                <a:ea typeface="ＭＳ Ｐゴシック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latin typeface="Calibri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82818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593840"/>
            <a:ext cx="3860800" cy="264159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Calibri" charset="0"/>
              <a:ea typeface="ＭＳ Ｐゴシック" charset="0"/>
            </a:endParaRP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1219200" y="6593838"/>
            <a:ext cx="2844800" cy="26416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prstClr val="black"/>
                </a:solidFill>
                <a:latin typeface="Calibri" charset="0"/>
                <a:ea typeface="ＭＳ Ｐゴシック" charset="0"/>
              </a:rPr>
              <a:t>Leon Mualem -- May 8 2017</a:t>
            </a:r>
            <a:endParaRPr lang="en-US" dirty="0">
              <a:solidFill>
                <a:prstClr val="black"/>
              </a:solidFill>
              <a:latin typeface="Calibri" charset="0"/>
              <a:ea typeface="ＭＳ Ｐゴシック" charset="0"/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593838"/>
            <a:ext cx="2844800" cy="26416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C249100C-E46F-1741-9046-9C10E26E9E1F}" type="slidenum">
              <a:rPr lang="en-US" smtClean="0">
                <a:solidFill>
                  <a:prstClr val="black"/>
                </a:solidFill>
                <a:latin typeface="Calibri" charset="0"/>
                <a:ea typeface="ＭＳ Ｐゴシック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latin typeface="Calibri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93046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593840"/>
            <a:ext cx="3860800" cy="264159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Calibri" charset="0"/>
              <a:ea typeface="ＭＳ Ｐゴシック" charset="0"/>
            </a:endParaRP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1219200" y="6593838"/>
            <a:ext cx="2844800" cy="26416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prstClr val="black"/>
                </a:solidFill>
                <a:latin typeface="Calibri" charset="0"/>
                <a:ea typeface="ＭＳ Ｐゴシック" charset="0"/>
              </a:rPr>
              <a:t>Leon Mualem -- May 8 2017</a:t>
            </a:r>
            <a:endParaRPr lang="en-US" dirty="0">
              <a:solidFill>
                <a:prstClr val="black"/>
              </a:solidFill>
              <a:latin typeface="Calibri" charset="0"/>
              <a:ea typeface="ＭＳ Ｐゴシック" charset="0"/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593838"/>
            <a:ext cx="2844800" cy="26416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C249100C-E46F-1741-9046-9C10E26E9E1F}" type="slidenum">
              <a:rPr lang="en-US" smtClean="0">
                <a:solidFill>
                  <a:prstClr val="black"/>
                </a:solidFill>
                <a:latin typeface="Calibri" charset="0"/>
                <a:ea typeface="ＭＳ Ｐゴシック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latin typeface="Calibri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13379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593840"/>
            <a:ext cx="3860800" cy="264159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Calibri" charset="0"/>
              <a:ea typeface="ＭＳ Ｐゴシック" charset="0"/>
            </a:endParaRP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0" y="6593838"/>
            <a:ext cx="2844800" cy="26416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prstClr val="black"/>
                </a:solidFill>
                <a:latin typeface="Calibri" charset="0"/>
                <a:ea typeface="ＭＳ Ｐゴシック" charset="0"/>
              </a:rPr>
              <a:t>Leon Mualem -- May 8 2017</a:t>
            </a:r>
            <a:endParaRPr lang="en-US" dirty="0">
              <a:solidFill>
                <a:prstClr val="black"/>
              </a:solidFill>
              <a:latin typeface="Calibri" charset="0"/>
              <a:ea typeface="ＭＳ Ｐゴシック" charset="0"/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593838"/>
            <a:ext cx="2844800" cy="26416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C249100C-E46F-1741-9046-9C10E26E9E1F}" type="slidenum">
              <a:rPr lang="en-US" smtClean="0">
                <a:solidFill>
                  <a:prstClr val="black"/>
                </a:solidFill>
                <a:latin typeface="Calibri" charset="0"/>
                <a:ea typeface="ＭＳ Ｐゴシック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latin typeface="Calibri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77139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4165600" y="6593840"/>
            <a:ext cx="3860800" cy="264159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Calibri" charset="0"/>
              <a:ea typeface="ＭＳ Ｐゴシック" charset="0"/>
            </a:endParaRP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4"/>
          </p:nvPr>
        </p:nvSpPr>
        <p:spPr>
          <a:xfrm>
            <a:off x="1219200" y="6593838"/>
            <a:ext cx="2844800" cy="26416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prstClr val="black"/>
                </a:solidFill>
                <a:latin typeface="Calibri" charset="0"/>
                <a:ea typeface="ＭＳ Ｐゴシック" charset="0"/>
              </a:rPr>
              <a:t>Leon Mualem -- May 8 2017</a:t>
            </a:r>
            <a:endParaRPr lang="en-US" dirty="0">
              <a:solidFill>
                <a:prstClr val="black"/>
              </a:solidFill>
              <a:latin typeface="Calibri" charset="0"/>
              <a:ea typeface="ＭＳ Ｐゴシック" charset="0"/>
            </a:endParaRP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8737600" y="6593838"/>
            <a:ext cx="2844800" cy="26416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C249100C-E46F-1741-9046-9C10E26E9E1F}" type="slidenum">
              <a:rPr lang="en-US" smtClean="0">
                <a:solidFill>
                  <a:prstClr val="black"/>
                </a:solidFill>
                <a:latin typeface="Calibri" charset="0"/>
                <a:ea typeface="ＭＳ Ｐゴシック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latin typeface="Calibri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65001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593840"/>
            <a:ext cx="3860800" cy="264159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Calibri" charset="0"/>
              <a:ea typeface="ＭＳ Ｐゴシック" charset="0"/>
            </a:endParaRP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219200" y="6593838"/>
            <a:ext cx="2844800" cy="26416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prstClr val="black"/>
                </a:solidFill>
                <a:latin typeface="Calibri" charset="0"/>
                <a:ea typeface="ＭＳ Ｐゴシック" charset="0"/>
              </a:rPr>
              <a:t>Leon Mualem -- May 8 2017</a:t>
            </a:r>
            <a:endParaRPr lang="en-US" dirty="0">
              <a:solidFill>
                <a:prstClr val="black"/>
              </a:solidFill>
              <a:latin typeface="Calibri" charset="0"/>
              <a:ea typeface="ＭＳ Ｐゴシック" charset="0"/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593838"/>
            <a:ext cx="2844800" cy="26416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C249100C-E46F-1741-9046-9C10E26E9E1F}" type="slidenum">
              <a:rPr lang="en-US" smtClean="0">
                <a:solidFill>
                  <a:prstClr val="black"/>
                </a:solidFill>
                <a:latin typeface="Calibri" charset="0"/>
                <a:ea typeface="ＭＳ Ｐゴシック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latin typeface="Calibri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2147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593840"/>
            <a:ext cx="3860800" cy="264159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Calibri" charset="0"/>
              <a:ea typeface="ＭＳ Ｐゴシック" charset="0"/>
            </a:endParaRP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1219200" y="6593838"/>
            <a:ext cx="2844800" cy="26416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prstClr val="black"/>
                </a:solidFill>
                <a:latin typeface="Calibri" charset="0"/>
                <a:ea typeface="ＭＳ Ｐゴシック" charset="0"/>
              </a:rPr>
              <a:t>Leon Mualem -- May 8 2017</a:t>
            </a:r>
            <a:endParaRPr lang="en-US" dirty="0">
              <a:solidFill>
                <a:prstClr val="black"/>
              </a:solidFill>
              <a:latin typeface="Calibri" charset="0"/>
              <a:ea typeface="ＭＳ Ｐゴシック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593838"/>
            <a:ext cx="2844800" cy="26416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C249100C-E46F-1741-9046-9C10E26E9E1F}" type="slidenum">
              <a:rPr lang="en-US" smtClean="0">
                <a:solidFill>
                  <a:prstClr val="black"/>
                </a:solidFill>
                <a:latin typeface="Calibri" charset="0"/>
                <a:ea typeface="ＭＳ Ｐゴシック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latin typeface="Calibri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18099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593840"/>
            <a:ext cx="3860800" cy="264159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Calibri" charset="0"/>
              <a:ea typeface="ＭＳ Ｐゴシック" charset="0"/>
            </a:endParaRP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0" y="6593838"/>
            <a:ext cx="2844800" cy="26416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prstClr val="black"/>
                </a:solidFill>
                <a:latin typeface="Calibri" charset="0"/>
                <a:ea typeface="ＭＳ Ｐゴシック" charset="0"/>
              </a:rPr>
              <a:t>Leon Mualem -- May 8 2017</a:t>
            </a:r>
            <a:endParaRPr lang="en-US" dirty="0">
              <a:solidFill>
                <a:prstClr val="black"/>
              </a:solidFill>
              <a:latin typeface="Calibri" charset="0"/>
              <a:ea typeface="ＭＳ Ｐゴシック" charset="0"/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593838"/>
            <a:ext cx="2844800" cy="26416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C249100C-E46F-1741-9046-9C10E26E9E1F}" type="slidenum">
              <a:rPr lang="en-US" smtClean="0">
                <a:solidFill>
                  <a:prstClr val="black"/>
                </a:solidFill>
                <a:latin typeface="Calibri" charset="0"/>
                <a:ea typeface="ＭＳ Ｐゴシック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latin typeface="Calibri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87535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593840"/>
            <a:ext cx="3860800" cy="264159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Calibri" charset="0"/>
              <a:ea typeface="ＭＳ Ｐゴシック" charset="0"/>
            </a:endParaRP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0" y="6593838"/>
            <a:ext cx="2844800" cy="26416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prstClr val="black"/>
                </a:solidFill>
                <a:latin typeface="Calibri" charset="0"/>
                <a:ea typeface="ＭＳ Ｐゴシック" charset="0"/>
              </a:rPr>
              <a:t>Leon Mualem -- May 8 2017</a:t>
            </a:r>
            <a:endParaRPr lang="en-US" dirty="0">
              <a:solidFill>
                <a:prstClr val="black"/>
              </a:solidFill>
              <a:latin typeface="Calibri" charset="0"/>
              <a:ea typeface="ＭＳ Ｐゴシック" charset="0"/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593838"/>
            <a:ext cx="2844800" cy="26416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C249100C-E46F-1741-9046-9C10E26E9E1F}" type="slidenum">
              <a:rPr lang="en-US" smtClean="0">
                <a:solidFill>
                  <a:prstClr val="black"/>
                </a:solidFill>
                <a:latin typeface="Calibri" charset="0"/>
                <a:ea typeface="ＭＳ Ｐゴシック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latin typeface="Calibri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91589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599" y="-189346"/>
            <a:ext cx="1388932" cy="1073266"/>
          </a:xfrm>
          <a:prstGeom prst="rect">
            <a:avLst/>
          </a:prstGeom>
        </p:spPr>
      </p:pic>
      <p:sp>
        <p:nvSpPr>
          <p:cNvPr id="3" name="Date Placeholder 3"/>
          <p:cNvSpPr>
            <a:spLocks noGrp="1"/>
          </p:cNvSpPr>
          <p:nvPr>
            <p:ph type="dt" sz="half" idx="2"/>
          </p:nvPr>
        </p:nvSpPr>
        <p:spPr>
          <a:xfrm>
            <a:off x="1219200" y="6593838"/>
            <a:ext cx="2844800" cy="26416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prstClr val="black"/>
                </a:solidFill>
                <a:latin typeface="Calibri" charset="0"/>
                <a:ea typeface="ＭＳ Ｐゴシック" charset="0"/>
              </a:rPr>
              <a:t>Leon Mualem -- May 8 2017</a:t>
            </a:r>
            <a:endParaRPr lang="en-US" dirty="0">
              <a:solidFill>
                <a:prstClr val="black"/>
              </a:solidFill>
              <a:latin typeface="Calibri" charset="0"/>
              <a:ea typeface="ＭＳ Ｐゴシック" charset="0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593840"/>
            <a:ext cx="3860800" cy="264159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Calibri" charset="0"/>
              <a:ea typeface="ＭＳ Ｐゴシック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593838"/>
            <a:ext cx="2844800" cy="26416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C249100C-E46F-1741-9046-9C10E26E9E1F}" type="slidenum">
              <a:rPr lang="en-US" smtClean="0">
                <a:solidFill>
                  <a:prstClr val="black"/>
                </a:solidFill>
                <a:latin typeface="Calibri" charset="0"/>
                <a:ea typeface="ＭＳ Ｐゴシック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latin typeface="Calibri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8072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emf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Recent </a:t>
            </a:r>
            <a:r>
              <a:rPr lang="en-US" dirty="0" err="1" smtClean="0"/>
              <a:t>NOvA</a:t>
            </a:r>
            <a:r>
              <a:rPr lang="en-US" dirty="0" smtClean="0"/>
              <a:t> Experiment Results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Leon Mualem </a:t>
            </a:r>
          </a:p>
          <a:p>
            <a:r>
              <a:rPr lang="en-US" dirty="0" smtClean="0"/>
              <a:t>For the </a:t>
            </a:r>
            <a:r>
              <a:rPr lang="en-US" dirty="0" err="1" smtClean="0"/>
              <a:t>NOvA</a:t>
            </a:r>
            <a:r>
              <a:rPr lang="en-US" dirty="0" smtClean="0"/>
              <a:t> Collaboration</a:t>
            </a:r>
          </a:p>
          <a:p>
            <a:r>
              <a:rPr lang="en-US" dirty="0" smtClean="0"/>
              <a:t>Caltech</a:t>
            </a:r>
          </a:p>
          <a:p>
            <a:r>
              <a:rPr lang="en-US" dirty="0" smtClean="0"/>
              <a:t>May </a:t>
            </a:r>
            <a:r>
              <a:rPr lang="en-US" dirty="0" smtClean="0"/>
              <a:t>8, </a:t>
            </a:r>
            <a:r>
              <a:rPr lang="en-US" dirty="0" smtClean="0"/>
              <a:t>2017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1742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9243" y="274638"/>
            <a:ext cx="10439821" cy="1143000"/>
          </a:xfrm>
        </p:spPr>
        <p:txBody>
          <a:bodyPr/>
          <a:lstStyle/>
          <a:p>
            <a:r>
              <a:rPr lang="en-US" dirty="0" smtClean="0"/>
              <a:t>Newly developed CVN classifier for electron neutrino events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872050"/>
            <a:ext cx="10972800" cy="4525963"/>
          </a:xfrm>
        </p:spPr>
        <p:txBody>
          <a:bodyPr/>
          <a:lstStyle/>
          <a:p>
            <a:r>
              <a:rPr lang="en-US" dirty="0" smtClean="0"/>
              <a:t>Machine learning technique used to select electron neutrino events and predict background</a:t>
            </a:r>
          </a:p>
          <a:p>
            <a:r>
              <a:rPr lang="en-US" dirty="0" smtClean="0"/>
              <a:t>Deeper description </a:t>
            </a:r>
          </a:p>
          <a:p>
            <a:pPr lvl="1"/>
            <a:r>
              <a:rPr lang="en-US" dirty="0" smtClean="0"/>
              <a:t>A</a:t>
            </a:r>
            <a:r>
              <a:rPr lang="en-US" dirty="0"/>
              <a:t>. </a:t>
            </a:r>
            <a:r>
              <a:rPr lang="en-US" dirty="0" err="1"/>
              <a:t>Aurisano</a:t>
            </a:r>
            <a:r>
              <a:rPr lang="en-US" dirty="0"/>
              <a:t> and A. </a:t>
            </a:r>
            <a:r>
              <a:rPr lang="en-US" dirty="0" err="1"/>
              <a:t>Radovic</a:t>
            </a:r>
            <a:r>
              <a:rPr lang="en-US" dirty="0"/>
              <a:t> and D. Rocco </a:t>
            </a:r>
            <a:r>
              <a:rPr lang="en-US" dirty="0" smtClean="0"/>
              <a:t>et al.</a:t>
            </a:r>
            <a:br>
              <a:rPr lang="en-US" dirty="0" smtClean="0"/>
            </a:br>
            <a:r>
              <a:rPr lang="en-US" dirty="0" smtClean="0"/>
              <a:t>JINST </a:t>
            </a:r>
            <a:r>
              <a:rPr lang="en-US" b="1" dirty="0"/>
              <a:t>11 </a:t>
            </a:r>
            <a:r>
              <a:rPr lang="en-US" dirty="0"/>
              <a:t>P09001 (2016</a:t>
            </a:r>
            <a:r>
              <a:rPr lang="en-US" dirty="0" smtClean="0"/>
              <a:t>)</a:t>
            </a:r>
          </a:p>
          <a:p>
            <a:r>
              <a:rPr lang="en-US" dirty="0" smtClean="0"/>
              <a:t>Results arXiv:1703.03328v1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prstClr val="black"/>
                </a:solidFill>
                <a:latin typeface="Calibri" charset="0"/>
                <a:ea typeface="ＭＳ Ｐゴシック" charset="0"/>
              </a:rPr>
              <a:t>Leon Mualem -- May 8 2017</a:t>
            </a:r>
            <a:endParaRPr lang="en-US" dirty="0">
              <a:solidFill>
                <a:prstClr val="black"/>
              </a:solidFill>
              <a:latin typeface="Calibri" charset="0"/>
              <a:ea typeface="ＭＳ Ｐゴシック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C249100C-E46F-1741-9046-9C10E26E9E1F}" type="slidenum">
              <a:rPr lang="en-US" smtClean="0">
                <a:solidFill>
                  <a:prstClr val="black"/>
                </a:solidFill>
                <a:latin typeface="Calibri" charset="0"/>
                <a:ea typeface="ＭＳ Ｐゴシック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>
              <a:solidFill>
                <a:prstClr val="black"/>
              </a:solidFill>
              <a:latin typeface="Calibri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1637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6540843" cy="1143000"/>
          </a:xfrm>
        </p:spPr>
        <p:txBody>
          <a:bodyPr/>
          <a:lstStyle/>
          <a:p>
            <a:r>
              <a:rPr lang="en-US" dirty="0" smtClean="0"/>
              <a:t>CVN Classifier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557" y="1417638"/>
            <a:ext cx="5873578" cy="4525963"/>
          </a:xfrm>
        </p:spPr>
        <p:txBody>
          <a:bodyPr/>
          <a:lstStyle/>
          <a:p>
            <a:r>
              <a:rPr lang="en-US" dirty="0" smtClean="0"/>
              <a:t>Use CVN classifier with near detector data to measure and extrapolate backgrounds expected at the far detector.</a:t>
            </a:r>
          </a:p>
          <a:p>
            <a:r>
              <a:rPr lang="en-US" dirty="0" smtClean="0"/>
              <a:t>Also use to predict oscillated electron neutrino signal</a:t>
            </a:r>
          </a:p>
          <a:p>
            <a:r>
              <a:rPr lang="en-US" dirty="0" smtClean="0"/>
              <a:t>Increases sensitivity compared to previous selection techniques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prstClr val="black"/>
                </a:solidFill>
                <a:latin typeface="Calibri" charset="0"/>
                <a:ea typeface="ＭＳ Ｐゴシック" charset="0"/>
              </a:rPr>
              <a:t>Leon Mualem -- May 8 2017</a:t>
            </a:r>
            <a:endParaRPr lang="en-US" dirty="0">
              <a:solidFill>
                <a:prstClr val="black"/>
              </a:solidFill>
              <a:latin typeface="Calibri" charset="0"/>
              <a:ea typeface="ＭＳ Ｐゴシック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C249100C-E46F-1741-9046-9C10E26E9E1F}" type="slidenum">
              <a:rPr lang="en-US" smtClean="0">
                <a:solidFill>
                  <a:prstClr val="black"/>
                </a:solidFill>
                <a:latin typeface="Calibri" charset="0"/>
                <a:ea typeface="ＭＳ Ｐゴシック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US">
              <a:solidFill>
                <a:prstClr val="black"/>
              </a:solidFill>
              <a:latin typeface="Calibri" charset="0"/>
              <a:ea typeface="ＭＳ Ｐゴシック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6483179" y="205946"/>
            <a:ext cx="4553742" cy="6112867"/>
            <a:chOff x="6483178" y="2412914"/>
            <a:chExt cx="4158325" cy="5800601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/>
            <a:srcRect l="46276"/>
            <a:stretch/>
          </p:blipFill>
          <p:spPr>
            <a:xfrm>
              <a:off x="6483178" y="2412914"/>
              <a:ext cx="4158325" cy="5800601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8788881" y="2477686"/>
              <a:ext cx="1548714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sz="1000" dirty="0"/>
            </a:p>
          </p:txBody>
        </p:sp>
      </p:grpSp>
    </p:spTree>
    <p:extLst>
      <p:ext uri="{BB962C8B-B14F-4D97-AF65-F5344CB8AC3E}">
        <p14:creationId xmlns:p14="http://schemas.microsoft.com/office/powerpoint/2010/main" val="3566326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9507" y="27268"/>
            <a:ext cx="9102055" cy="1143000"/>
          </a:xfrm>
        </p:spPr>
        <p:txBody>
          <a:bodyPr/>
          <a:lstStyle/>
          <a:p>
            <a:r>
              <a:rPr lang="en-US" dirty="0" smtClean="0"/>
              <a:t>Electron Neutrino Appearance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4984" y="1600201"/>
            <a:ext cx="3786359" cy="4525963"/>
          </a:xfrm>
        </p:spPr>
        <p:txBody>
          <a:bodyPr/>
          <a:lstStyle/>
          <a:p>
            <a:r>
              <a:rPr lang="en-US" dirty="0" smtClean="0"/>
              <a:t>New Results using CVN technique found 33 events in 6.05E20 Protons on Target in the </a:t>
            </a:r>
            <a:r>
              <a:rPr lang="en-US" dirty="0" err="1" smtClean="0"/>
              <a:t>NuMI</a:t>
            </a:r>
            <a:r>
              <a:rPr lang="en-US" dirty="0" smtClean="0"/>
              <a:t> beamline</a:t>
            </a:r>
          </a:p>
          <a:p>
            <a:r>
              <a:rPr lang="en-US" dirty="0" smtClean="0"/>
              <a:t>Background of 8.2+-0.8</a:t>
            </a:r>
          </a:p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prstClr val="black"/>
                </a:solidFill>
                <a:latin typeface="Calibri" charset="0"/>
                <a:ea typeface="ＭＳ Ｐゴシック" charset="0"/>
              </a:rPr>
              <a:t>Leon Mualem -- May 8 2017</a:t>
            </a:r>
            <a:endParaRPr lang="en-US" dirty="0">
              <a:solidFill>
                <a:prstClr val="black"/>
              </a:solidFill>
              <a:latin typeface="Calibri" charset="0"/>
              <a:ea typeface="ＭＳ Ｐゴシック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C249100C-E46F-1741-9046-9C10E26E9E1F}" type="slidenum">
              <a:rPr lang="en-US" smtClean="0">
                <a:solidFill>
                  <a:prstClr val="black"/>
                </a:solidFill>
                <a:latin typeface="Calibri" charset="0"/>
                <a:ea typeface="ＭＳ Ｐゴシック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US">
              <a:solidFill>
                <a:prstClr val="black"/>
              </a:solidFill>
              <a:latin typeface="Calibri" charset="0"/>
              <a:ea typeface="ＭＳ Ｐゴシック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13893" t="3051" r="14668" b="686"/>
          <a:stretch/>
        </p:blipFill>
        <p:spPr>
          <a:xfrm>
            <a:off x="3951343" y="836701"/>
            <a:ext cx="6973691" cy="5378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477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143000"/>
          </a:xfrm>
        </p:spPr>
        <p:txBody>
          <a:bodyPr/>
          <a:lstStyle/>
          <a:p>
            <a:r>
              <a:rPr lang="en-US" dirty="0" smtClean="0"/>
              <a:t>Combined fit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842" y="1545116"/>
            <a:ext cx="5692048" cy="4525963"/>
          </a:xfrm>
        </p:spPr>
        <p:txBody>
          <a:bodyPr/>
          <a:lstStyle/>
          <a:p>
            <a:r>
              <a:rPr lang="en-US" dirty="0" smtClean="0"/>
              <a:t>Combined fit with muon disappearance measurements disfavoring inverted mass ordering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prstClr val="black"/>
                </a:solidFill>
                <a:latin typeface="Calibri" charset="0"/>
                <a:ea typeface="ＭＳ Ｐゴシック" charset="0"/>
              </a:rPr>
              <a:t>Leon Mualem -- May 8 2017</a:t>
            </a:r>
            <a:endParaRPr lang="en-US" dirty="0">
              <a:solidFill>
                <a:prstClr val="black"/>
              </a:solidFill>
              <a:latin typeface="Calibri" charset="0"/>
              <a:ea typeface="ＭＳ Ｐゴシック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C249100C-E46F-1741-9046-9C10E26E9E1F}" type="slidenum">
              <a:rPr lang="en-US" smtClean="0">
                <a:solidFill>
                  <a:prstClr val="black"/>
                </a:solidFill>
                <a:latin typeface="Calibri" charset="0"/>
                <a:ea typeface="ＭＳ Ｐゴシック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US">
              <a:solidFill>
                <a:prstClr val="black"/>
              </a:solidFill>
              <a:latin typeface="Calibri" charset="0"/>
              <a:ea typeface="ＭＳ Ｐゴシック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5890" y="910118"/>
            <a:ext cx="4953601" cy="5606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963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09600" y="81203"/>
            <a:ext cx="10972800" cy="1143000"/>
          </a:xfrm>
        </p:spPr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609600" y="879224"/>
            <a:ext cx="10972800" cy="4525963"/>
          </a:xfrm>
        </p:spPr>
        <p:txBody>
          <a:bodyPr/>
          <a:lstStyle/>
          <a:p>
            <a:r>
              <a:rPr lang="en-US" dirty="0" smtClean="0"/>
              <a:t>Detectors are running well</a:t>
            </a:r>
          </a:p>
          <a:p>
            <a:r>
              <a:rPr lang="en-US" dirty="0" smtClean="0"/>
              <a:t>Data taking very efficient, 99%+ typical beam weeks</a:t>
            </a:r>
          </a:p>
          <a:p>
            <a:r>
              <a:rPr lang="en-US" dirty="0" smtClean="0"/>
              <a:t>Beam running well, hitting new records</a:t>
            </a:r>
          </a:p>
          <a:p>
            <a:pPr lvl="1"/>
            <a:r>
              <a:rPr lang="en-US" dirty="0" smtClean="0"/>
              <a:t>Routinely over 700kW to </a:t>
            </a:r>
            <a:r>
              <a:rPr lang="en-US" dirty="0" err="1" smtClean="0"/>
              <a:t>NOvA</a:t>
            </a:r>
            <a:endParaRPr lang="en-US" dirty="0" smtClean="0"/>
          </a:p>
          <a:p>
            <a:r>
              <a:rPr lang="en-US" dirty="0" smtClean="0"/>
              <a:t>New results have been interesting </a:t>
            </a:r>
          </a:p>
          <a:p>
            <a:r>
              <a:rPr lang="en-US" dirty="0" smtClean="0"/>
              <a:t>Anti-Neutrino data coming in now until the Summer Shutdown</a:t>
            </a:r>
          </a:p>
          <a:p>
            <a:pPr lvl="1"/>
            <a:r>
              <a:rPr lang="en-US" dirty="0" smtClean="0"/>
              <a:t>Ready for this after 1 month of Anti-Neutrino running in FY16</a:t>
            </a:r>
          </a:p>
          <a:p>
            <a:r>
              <a:rPr lang="en-US" dirty="0" smtClean="0"/>
              <a:t>Additional analyses and improvements are actively being developed for the interesting times ahead</a:t>
            </a:r>
          </a:p>
          <a:p>
            <a:endParaRPr lang="en-US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prstClr val="black"/>
                </a:solidFill>
                <a:latin typeface="Calibri" charset="0"/>
                <a:ea typeface="ＭＳ Ｐゴシック" charset="0"/>
              </a:rPr>
              <a:t>Leon Mualem -- May 8 2017</a:t>
            </a:r>
            <a:endParaRPr lang="en-US" dirty="0">
              <a:solidFill>
                <a:prstClr val="black"/>
              </a:solidFill>
              <a:latin typeface="Calibri" charset="0"/>
              <a:ea typeface="ＭＳ Ｐゴシック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C249100C-E46F-1741-9046-9C10E26E9E1F}" type="slidenum">
              <a:rPr lang="en-US" smtClean="0">
                <a:solidFill>
                  <a:prstClr val="black"/>
                </a:solidFill>
                <a:latin typeface="Calibri" charset="0"/>
                <a:ea typeface="ＭＳ Ｐゴシック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US">
              <a:solidFill>
                <a:prstClr val="black"/>
              </a:solidFill>
              <a:latin typeface="Calibri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0333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283" y="0"/>
            <a:ext cx="9671236" cy="643782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09776" y="266401"/>
            <a:ext cx="5758249" cy="722140"/>
          </a:xfrm>
          <a:solidFill>
            <a:schemeClr val="accent5">
              <a:lumMod val="75000"/>
            </a:schemeClr>
          </a:solidFill>
        </p:spPr>
        <p:txBody>
          <a:bodyPr/>
          <a:lstStyle/>
          <a:p>
            <a:r>
              <a:rPr lang="en-US" dirty="0" err="1" smtClean="0"/>
              <a:t>NOvA</a:t>
            </a:r>
            <a:r>
              <a:rPr lang="en-US" dirty="0" smtClean="0"/>
              <a:t> Collaboration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prstClr val="black"/>
                </a:solidFill>
                <a:latin typeface="Calibri" charset="0"/>
                <a:ea typeface="ＭＳ Ｐゴシック" charset="0"/>
              </a:rPr>
              <a:t>Leon Mualem -- May 8 2017</a:t>
            </a:r>
            <a:endParaRPr lang="en-US" dirty="0">
              <a:solidFill>
                <a:prstClr val="black"/>
              </a:solidFill>
              <a:latin typeface="Calibri" charset="0"/>
              <a:ea typeface="ＭＳ Ｐゴシック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C249100C-E46F-1741-9046-9C10E26E9E1F}" type="slidenum">
              <a:rPr lang="en-US" smtClean="0">
                <a:solidFill>
                  <a:prstClr val="black"/>
                </a:solidFill>
                <a:latin typeface="Calibri" charset="0"/>
                <a:ea typeface="ＭＳ Ｐゴシック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en-US">
              <a:solidFill>
                <a:prstClr val="black"/>
              </a:solidFill>
              <a:latin typeface="Calibri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8356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4125" y="99041"/>
            <a:ext cx="7740001" cy="5800601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prstClr val="black"/>
                </a:solidFill>
                <a:latin typeface="Calibri" charset="0"/>
                <a:ea typeface="ＭＳ Ｐゴシック" charset="0"/>
              </a:rPr>
              <a:t>Leon Mualem -- May 8 2017</a:t>
            </a:r>
            <a:endParaRPr lang="en-US" dirty="0">
              <a:solidFill>
                <a:prstClr val="black"/>
              </a:solidFill>
              <a:latin typeface="Calibri" charset="0"/>
              <a:ea typeface="ＭＳ Ｐゴシック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C249100C-E46F-1741-9046-9C10E26E9E1F}" type="slidenum">
              <a:rPr lang="en-US" smtClean="0">
                <a:solidFill>
                  <a:prstClr val="black"/>
                </a:solidFill>
                <a:latin typeface="Calibri" charset="0"/>
                <a:ea typeface="ＭＳ Ｐゴシック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en-US">
              <a:solidFill>
                <a:prstClr val="black"/>
              </a:solidFill>
              <a:latin typeface="Calibri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6051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Backup: Max mixing comparison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prstClr val="black"/>
                </a:solidFill>
                <a:latin typeface="Calibri" charset="0"/>
                <a:ea typeface="ＭＳ Ｐゴシック" charset="0"/>
              </a:rPr>
              <a:t>Leon Mualem -- May 8 2017</a:t>
            </a:r>
            <a:endParaRPr lang="en-US" dirty="0">
              <a:solidFill>
                <a:prstClr val="black"/>
              </a:solidFill>
              <a:latin typeface="Calibri" charset="0"/>
              <a:ea typeface="ＭＳ Ｐゴシック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C249100C-E46F-1741-9046-9C10E26E9E1F}" type="slidenum">
              <a:rPr lang="en-US" smtClean="0">
                <a:solidFill>
                  <a:prstClr val="black"/>
                </a:solidFill>
                <a:latin typeface="Calibri" charset="0"/>
                <a:ea typeface="ＭＳ Ｐゴシック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en-US">
              <a:solidFill>
                <a:prstClr val="black"/>
              </a:solidFill>
              <a:latin typeface="Calibri" charset="0"/>
              <a:ea typeface="ＭＳ Ｐゴシック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0021" y="1132527"/>
            <a:ext cx="7503282" cy="5119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54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droppedImage.pdf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782" y="-2"/>
            <a:ext cx="9397871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86" name="Shape 86"/>
          <p:cNvSpPr/>
          <p:nvPr/>
        </p:nvSpPr>
        <p:spPr>
          <a:xfrm>
            <a:off x="1579930" y="39963"/>
            <a:ext cx="3438752" cy="9541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b">
            <a:spAutoFit/>
          </a:bodyPr>
          <a:lstStyle/>
          <a:p>
            <a:pPr>
              <a:defRPr sz="1800"/>
            </a:pPr>
            <a:r>
              <a:rPr sz="3000" b="1" i="1" dirty="0">
                <a:solidFill>
                  <a:srgbClr val="FFFFFF"/>
                </a:solidFill>
                <a:latin typeface="Calibri"/>
              </a:rPr>
              <a:t>NO</a:t>
            </a:r>
            <a:r>
              <a:rPr lang="en-US" sz="3200" dirty="0">
                <a:solidFill>
                  <a:prstClr val="white"/>
                </a:solidFill>
                <a:latin typeface="Calibri"/>
              </a:rPr>
              <a:t>𝜈</a:t>
            </a:r>
            <a:r>
              <a:rPr sz="3000" b="1" i="1" dirty="0">
                <a:solidFill>
                  <a:srgbClr val="FFFFFF"/>
                </a:solidFill>
                <a:latin typeface="Calibri"/>
              </a:rPr>
              <a:t>A Experiment</a:t>
            </a:r>
          </a:p>
          <a:p>
            <a:pPr>
              <a:defRPr sz="1800"/>
            </a:pPr>
            <a:endParaRPr sz="3000" b="1" i="1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91" name="Shape 91"/>
          <p:cNvSpPr/>
          <p:nvPr/>
        </p:nvSpPr>
        <p:spPr>
          <a:xfrm>
            <a:off x="7018054" y="3995996"/>
            <a:ext cx="3651599" cy="615553"/>
          </a:xfrm>
          <a:prstGeom prst="rect">
            <a:avLst/>
          </a:prstGeom>
          <a:ln w="12700">
            <a:miter lim="400000"/>
          </a:ln>
          <a:effectLst>
            <a:outerShdw blurRad="127000" dist="76200" dir="2700000" rotWithShape="0">
              <a:srgbClr val="000000"/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b">
            <a:spAutoFit/>
          </a:bodyPr>
          <a:lstStyle/>
          <a:p>
            <a:pPr>
              <a:defRPr sz="1800"/>
            </a:pPr>
            <a:r>
              <a:rPr sz="2000" b="1" i="1" dirty="0">
                <a:solidFill>
                  <a:srgbClr val="FFFFFF"/>
                </a:solidFill>
                <a:latin typeface="Calibri"/>
              </a:rPr>
              <a:t>NuMI beam at</a:t>
            </a:r>
            <a:r>
              <a:rPr lang="en-US" sz="2000" b="1" i="1" dirty="0">
                <a:solidFill>
                  <a:srgbClr val="FFFFFF"/>
                </a:solidFill>
                <a:latin typeface="Calibri"/>
              </a:rPr>
              <a:t> up to</a:t>
            </a:r>
            <a:r>
              <a:rPr sz="2000" b="1" i="1" dirty="0">
                <a:solidFill>
                  <a:srgbClr val="FFFFFF"/>
                </a:solidFill>
                <a:latin typeface="Calibri"/>
              </a:rPr>
              <a:t> 700 kW and</a:t>
            </a:r>
          </a:p>
          <a:p>
            <a:pPr>
              <a:defRPr sz="1800"/>
            </a:pPr>
            <a:r>
              <a:rPr sz="2000" b="1" i="1" dirty="0">
                <a:solidFill>
                  <a:srgbClr val="FFFFFF"/>
                </a:solidFill>
                <a:latin typeface="Calibri"/>
              </a:rPr>
              <a:t>Near detector </a:t>
            </a:r>
            <a:r>
              <a:rPr lang="en-US" sz="2000" b="1" i="1" dirty="0">
                <a:solidFill>
                  <a:srgbClr val="FFFFFF"/>
                </a:solidFill>
                <a:latin typeface="Calibri"/>
              </a:rPr>
              <a:t>100 m </a:t>
            </a:r>
            <a:r>
              <a:rPr sz="2000" b="1" i="1" dirty="0">
                <a:solidFill>
                  <a:srgbClr val="FFFFFF"/>
                </a:solidFill>
                <a:latin typeface="Calibri"/>
              </a:rPr>
              <a:t>underground</a:t>
            </a:r>
          </a:p>
        </p:txBody>
      </p:sp>
      <p:pic>
        <p:nvPicPr>
          <p:cNvPr id="92" name="IMGP5904.jp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428387" y="8019"/>
            <a:ext cx="3763613" cy="2585373"/>
          </a:xfrm>
          <a:prstGeom prst="rect">
            <a:avLst/>
          </a:prstGeom>
          <a:ln w="12700">
            <a:miter lim="400000"/>
          </a:ln>
        </p:spPr>
      </p:pic>
      <p:sp>
        <p:nvSpPr>
          <p:cNvPr id="93" name="Shape 93"/>
          <p:cNvSpPr/>
          <p:nvPr/>
        </p:nvSpPr>
        <p:spPr>
          <a:xfrm flipV="1">
            <a:off x="5765603" y="1"/>
            <a:ext cx="1458451" cy="931333"/>
          </a:xfrm>
          <a:prstGeom prst="line">
            <a:avLst/>
          </a:prstGeom>
          <a:ln w="25400" cap="rnd">
            <a:solidFill>
              <a:srgbClr val="F5EC00"/>
            </a:solidFill>
            <a:custDash>
              <a:ds d="100000" sp="200000"/>
            </a:custDash>
            <a:miter lim="400000"/>
          </a:ln>
        </p:spPr>
        <p:txBody>
          <a:bodyPr lIns="0" tIns="0" rIns="0" bIns="0" anchor="ctr"/>
          <a:lstStyle/>
          <a:p>
            <a:pPr defTabSz="321457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200">
              <a:solidFill>
                <a:prstClr val="black"/>
              </a:solidFill>
              <a:latin typeface="Helvetica"/>
              <a:ea typeface="Helvetica"/>
              <a:cs typeface="Helvetica"/>
              <a:sym typeface="Helvetica"/>
            </a:endParaRPr>
          </a:p>
        </p:txBody>
      </p:sp>
      <p:sp>
        <p:nvSpPr>
          <p:cNvPr id="94" name="Shape 94"/>
          <p:cNvSpPr/>
          <p:nvPr/>
        </p:nvSpPr>
        <p:spPr>
          <a:xfrm>
            <a:off x="5762256" y="931333"/>
            <a:ext cx="1465810" cy="738746"/>
          </a:xfrm>
          <a:prstGeom prst="line">
            <a:avLst/>
          </a:prstGeom>
          <a:ln w="25400" cap="rnd">
            <a:solidFill>
              <a:srgbClr val="F5EC00"/>
            </a:solidFill>
            <a:custDash>
              <a:ds d="100000" sp="200000"/>
            </a:custDash>
            <a:miter lim="400000"/>
          </a:ln>
        </p:spPr>
        <p:txBody>
          <a:bodyPr lIns="0" tIns="0" rIns="0" bIns="0" anchor="ctr"/>
          <a:lstStyle/>
          <a:p>
            <a:pPr defTabSz="321457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200">
              <a:solidFill>
                <a:prstClr val="black"/>
              </a:solidFill>
              <a:latin typeface="Helvetica"/>
              <a:ea typeface="Helvetica"/>
              <a:cs typeface="Helvetica"/>
              <a:sym typeface="Helvetica"/>
            </a:endParaRPr>
          </a:p>
        </p:txBody>
      </p:sp>
      <p:sp>
        <p:nvSpPr>
          <p:cNvPr id="96" name="Shape 96"/>
          <p:cNvSpPr/>
          <p:nvPr/>
        </p:nvSpPr>
        <p:spPr>
          <a:xfrm flipV="1">
            <a:off x="5997773" y="4830891"/>
            <a:ext cx="990076" cy="125086"/>
          </a:xfrm>
          <a:prstGeom prst="line">
            <a:avLst/>
          </a:prstGeom>
          <a:ln w="25400" cap="rnd">
            <a:solidFill>
              <a:srgbClr val="F5EC00"/>
            </a:solidFill>
            <a:custDash>
              <a:ds d="100000" sp="200000"/>
            </a:custDash>
            <a:miter lim="400000"/>
          </a:ln>
        </p:spPr>
        <p:txBody>
          <a:bodyPr lIns="0" tIns="0" rIns="0" bIns="0" anchor="ctr"/>
          <a:lstStyle/>
          <a:p>
            <a:pPr defTabSz="321457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200">
              <a:solidFill>
                <a:prstClr val="black"/>
              </a:solidFill>
              <a:latin typeface="Helvetica"/>
              <a:ea typeface="Helvetica"/>
              <a:cs typeface="Helvetica"/>
              <a:sym typeface="Helvetica"/>
            </a:endParaRPr>
          </a:p>
        </p:txBody>
      </p:sp>
      <p:sp>
        <p:nvSpPr>
          <p:cNvPr id="97" name="Shape 97"/>
          <p:cNvSpPr/>
          <p:nvPr/>
        </p:nvSpPr>
        <p:spPr>
          <a:xfrm>
            <a:off x="5998097" y="4955983"/>
            <a:ext cx="983204" cy="1647410"/>
          </a:xfrm>
          <a:prstGeom prst="line">
            <a:avLst/>
          </a:prstGeom>
          <a:ln w="25400" cap="rnd">
            <a:solidFill>
              <a:srgbClr val="F5EC00"/>
            </a:solidFill>
            <a:custDash>
              <a:ds d="100000" sp="200000"/>
            </a:custDash>
            <a:miter lim="400000"/>
          </a:ln>
        </p:spPr>
        <p:txBody>
          <a:bodyPr lIns="0" tIns="0" rIns="0" bIns="0" anchor="ctr"/>
          <a:lstStyle/>
          <a:p>
            <a:pPr defTabSz="321457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200">
              <a:solidFill>
                <a:prstClr val="black"/>
              </a:solidFill>
              <a:latin typeface="Helvetica"/>
              <a:ea typeface="Helvetica"/>
              <a:cs typeface="Helvetica"/>
              <a:sym typeface="Helvetica"/>
            </a:endParaRPr>
          </a:p>
        </p:txBody>
      </p:sp>
      <p:sp>
        <p:nvSpPr>
          <p:cNvPr id="15" name="Shape 91"/>
          <p:cNvSpPr/>
          <p:nvPr/>
        </p:nvSpPr>
        <p:spPr>
          <a:xfrm>
            <a:off x="8673411" y="120747"/>
            <a:ext cx="3223618" cy="615553"/>
          </a:xfrm>
          <a:prstGeom prst="rect">
            <a:avLst/>
          </a:prstGeom>
          <a:ln w="12700">
            <a:miter lim="400000"/>
          </a:ln>
          <a:effectLst>
            <a:outerShdw blurRad="127000" dist="76200" dir="2700000" rotWithShape="0">
              <a:srgbClr val="000000"/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b">
            <a:spAutoFit/>
          </a:bodyPr>
          <a:lstStyle/>
          <a:p>
            <a:pPr>
              <a:defRPr sz="1800"/>
            </a:pPr>
            <a:r>
              <a:rPr lang="en-US" sz="2000" b="1" i="1" dirty="0">
                <a:solidFill>
                  <a:srgbClr val="FFFFFF"/>
                </a:solidFill>
                <a:latin typeface="Calibri"/>
              </a:rPr>
              <a:t>Far detector on the surface and slightly off the beam axis</a:t>
            </a:r>
            <a:endParaRPr sz="2000" b="1" i="1" dirty="0">
              <a:solidFill>
                <a:srgbClr val="FFFFFF"/>
              </a:solidFill>
              <a:latin typeface="Calibri"/>
            </a:endParaRPr>
          </a:p>
        </p:txBody>
      </p:sp>
      <p:grpSp>
        <p:nvGrpSpPr>
          <p:cNvPr id="90" name="Group 90"/>
          <p:cNvGrpSpPr/>
          <p:nvPr/>
        </p:nvGrpSpPr>
        <p:grpSpPr>
          <a:xfrm>
            <a:off x="363328" y="2593392"/>
            <a:ext cx="3795117" cy="3806824"/>
            <a:chOff x="0" y="0"/>
            <a:chExt cx="5397499" cy="5414148"/>
          </a:xfrm>
        </p:grpSpPr>
        <p:sp>
          <p:nvSpPr>
            <p:cNvPr id="87" name="Shape 87"/>
            <p:cNvSpPr/>
            <p:nvPr/>
          </p:nvSpPr>
          <p:spPr>
            <a:xfrm>
              <a:off x="62" y="292430"/>
              <a:ext cx="5397438" cy="512171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pic>
          <p:nvPicPr>
            <p:cNvPr id="88" name="Picture 1.png"/>
            <p:cNvPicPr/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522970" y="2974438"/>
              <a:ext cx="4645488" cy="191603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89" name="me-spectra.pdf"/>
            <p:cNvPicPr/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0" y="0"/>
              <a:ext cx="5230417" cy="533061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95" name="droppedImage.png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7146140" y="4806583"/>
            <a:ext cx="2696766" cy="2027842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TextBox 4"/>
          <p:cNvSpPr txBox="1"/>
          <p:nvPr/>
        </p:nvSpPr>
        <p:spPr>
          <a:xfrm>
            <a:off x="3299306" y="736300"/>
            <a:ext cx="242887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 sz="1800"/>
            </a:pPr>
            <a:r>
              <a:rPr lang="en-US" i="1" dirty="0">
                <a:solidFill>
                  <a:srgbClr val="FFFFFF"/>
                </a:solidFill>
              </a:rPr>
              <a:t>Ash River, MN</a:t>
            </a:r>
          </a:p>
          <a:p>
            <a:pPr>
              <a:defRPr sz="1800"/>
            </a:pPr>
            <a:r>
              <a:rPr lang="en-US" i="1" dirty="0">
                <a:solidFill>
                  <a:srgbClr val="FFFFFF"/>
                </a:solidFill>
              </a:rPr>
              <a:t>810 km from </a:t>
            </a:r>
            <a:r>
              <a:rPr lang="en-US" i="1" dirty="0" err="1">
                <a:solidFill>
                  <a:srgbClr val="FFFFFF"/>
                </a:solidFill>
              </a:rPr>
              <a:t>Fermilab</a:t>
            </a:r>
            <a:endParaRPr lang="en-US" i="1" dirty="0">
              <a:solidFill>
                <a:srgbClr val="FFFFFF"/>
              </a:solidFill>
            </a:endParaRP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655876" y="4954735"/>
            <a:ext cx="1082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Fermilab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prstClr val="black"/>
                </a:solidFill>
                <a:latin typeface="Calibri" charset="0"/>
                <a:ea typeface="ＭＳ Ｐゴシック" charset="0"/>
              </a:rPr>
              <a:t>Leon Mualem -- May 8 2017</a:t>
            </a:r>
            <a:endParaRPr lang="en-US" dirty="0">
              <a:solidFill>
                <a:prstClr val="black"/>
              </a:solidFill>
              <a:latin typeface="Calibri" charset="0"/>
              <a:ea typeface="ＭＳ Ｐゴシック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C249100C-E46F-1741-9046-9C10E26E9E1F}" type="slidenum">
              <a:rPr lang="en-US" smtClean="0">
                <a:solidFill>
                  <a:prstClr val="black"/>
                </a:solidFill>
                <a:latin typeface="Calibri" charset="0"/>
                <a:ea typeface="ＭＳ Ｐゴシック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>
              <a:solidFill>
                <a:prstClr val="black"/>
              </a:solidFill>
              <a:latin typeface="Calibri" charset="0"/>
              <a:ea typeface="ＭＳ Ｐゴシック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71460" y="3521595"/>
            <a:ext cx="7633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accent2"/>
                </a:solidFill>
              </a:rPr>
              <a:t>Madison</a:t>
            </a:r>
            <a:endParaRPr lang="en-US" sz="12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3619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883" y="949759"/>
            <a:ext cx="2616927" cy="4525963"/>
          </a:xfrm>
        </p:spPr>
        <p:txBody>
          <a:bodyPr/>
          <a:lstStyle/>
          <a:p>
            <a:r>
              <a:rPr lang="en-US" sz="2400" dirty="0" smtClean="0"/>
              <a:t>700kW running achieved routinely in FY17</a:t>
            </a:r>
          </a:p>
          <a:p>
            <a:r>
              <a:rPr lang="en-US" sz="2400" dirty="0" smtClean="0"/>
              <a:t>Antineutrino running </a:t>
            </a:r>
          </a:p>
          <a:p>
            <a:pPr lvl="1"/>
            <a:r>
              <a:rPr lang="en-US" sz="2000" dirty="0" smtClean="0"/>
              <a:t>~July 2016 for tuning</a:t>
            </a:r>
          </a:p>
          <a:p>
            <a:pPr lvl="1"/>
            <a:r>
              <a:rPr lang="en-US" sz="2000" dirty="0" smtClean="0"/>
              <a:t>Feb 20, 2017 until ~summer shutdown planned for 6/24/2017</a:t>
            </a:r>
            <a:endParaRPr lang="en-US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2679" y="274638"/>
            <a:ext cx="8779721" cy="52686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7758" y="274638"/>
            <a:ext cx="8654642" cy="1143000"/>
          </a:xfrm>
        </p:spPr>
        <p:txBody>
          <a:bodyPr/>
          <a:lstStyle/>
          <a:p>
            <a:r>
              <a:rPr lang="en-US" dirty="0" smtClean="0"/>
              <a:t>Beam Performance and plan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prstClr val="black"/>
                </a:solidFill>
                <a:latin typeface="Calibri" charset="0"/>
                <a:ea typeface="ＭＳ Ｐゴシック" charset="0"/>
              </a:rPr>
              <a:t>Leon Mualem -- May 8 2017</a:t>
            </a:r>
            <a:endParaRPr lang="en-US" dirty="0">
              <a:solidFill>
                <a:prstClr val="black"/>
              </a:solidFill>
              <a:latin typeface="Calibri" charset="0"/>
              <a:ea typeface="ＭＳ Ｐゴシック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C249100C-E46F-1741-9046-9C10E26E9E1F}" type="slidenum">
              <a:rPr lang="en-US" smtClean="0">
                <a:solidFill>
                  <a:prstClr val="black"/>
                </a:solidFill>
                <a:latin typeface="Calibri" charset="0"/>
                <a:ea typeface="ＭＳ Ｐゴシック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>
              <a:solidFill>
                <a:prstClr val="black"/>
              </a:solidFill>
              <a:latin typeface="Calibri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1682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840" y="1159934"/>
            <a:ext cx="10546320" cy="595356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44961" y="2237615"/>
            <a:ext cx="2489198" cy="22492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84467" y="1"/>
            <a:ext cx="1598029" cy="176953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36108" y="692571"/>
            <a:ext cx="863600" cy="532130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7082496" y="-118533"/>
            <a:ext cx="14393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>
              <a:solidFill>
                <a:prstClr val="black"/>
              </a:solidFill>
              <a:latin typeface="Calibri"/>
            </a:endParaRPr>
          </a:p>
          <a:p>
            <a:r>
              <a:rPr lang="en-US" b="1" i="1" dirty="0">
                <a:solidFill>
                  <a:prstClr val="black"/>
                </a:solidFill>
                <a:latin typeface="Calibri"/>
              </a:rPr>
              <a:t>32-pixel APD 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099428" y="920976"/>
            <a:ext cx="149013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>
              <a:solidFill>
                <a:prstClr val="black"/>
              </a:solidFill>
              <a:latin typeface="Calibri"/>
            </a:endParaRPr>
          </a:p>
          <a:p>
            <a:r>
              <a:rPr lang="en-US" b="1" i="1" dirty="0">
                <a:solidFill>
                  <a:prstClr val="black"/>
                </a:solidFill>
                <a:latin typeface="Calibri"/>
              </a:rPr>
              <a:t>Fiber pairs from 32 cells 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7603197" y="1159933"/>
            <a:ext cx="664631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7099427" y="553198"/>
            <a:ext cx="65617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654300" y="3098800"/>
            <a:ext cx="242819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b="1" dirty="0">
                <a:solidFill>
                  <a:prstClr val="black"/>
                </a:solidFill>
                <a:latin typeface="Calibri"/>
              </a:rPr>
              <a:t>Far Detector</a:t>
            </a:r>
          </a:p>
          <a:p>
            <a:pPr algn="ctr"/>
            <a:r>
              <a:rPr lang="en-US" sz="2200" dirty="0">
                <a:solidFill>
                  <a:prstClr val="black"/>
                </a:solidFill>
                <a:latin typeface="Calibri"/>
              </a:rPr>
              <a:t>14 </a:t>
            </a:r>
            <a:r>
              <a:rPr lang="en-US" sz="2200" dirty="0" err="1">
                <a:solidFill>
                  <a:prstClr val="black"/>
                </a:solidFill>
                <a:latin typeface="Calibri"/>
              </a:rPr>
              <a:t>kton</a:t>
            </a:r>
            <a:r>
              <a:rPr lang="en-US" sz="2200" dirty="0">
                <a:solidFill>
                  <a:prstClr val="black"/>
                </a:solidFill>
                <a:latin typeface="Calibri"/>
              </a:rPr>
              <a:t>, 896 layers,</a:t>
            </a:r>
          </a:p>
          <a:p>
            <a:pPr algn="ctr"/>
            <a:r>
              <a:rPr lang="en-US" sz="2200" dirty="0">
                <a:solidFill>
                  <a:prstClr val="black"/>
                </a:solidFill>
                <a:latin typeface="Calibri"/>
              </a:rPr>
              <a:t>344,000 Channels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524001" y="0"/>
            <a:ext cx="4148666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Calibri"/>
              </a:rPr>
              <a:t>NO𝜈A Detectors: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solidFill>
                  <a:prstClr val="black"/>
                </a:solidFill>
                <a:latin typeface="Calibri"/>
              </a:rPr>
              <a:t>Fine-grained, low-</a:t>
            </a:r>
            <a:r>
              <a:rPr lang="en-US" sz="2400" i="1" dirty="0">
                <a:solidFill>
                  <a:prstClr val="black"/>
                </a:solidFill>
                <a:latin typeface="Calibri"/>
              </a:rPr>
              <a:t>Z</a:t>
            </a:r>
            <a:r>
              <a:rPr lang="en-US" sz="2400" dirty="0">
                <a:solidFill>
                  <a:prstClr val="black"/>
                </a:solidFill>
                <a:latin typeface="Calibri"/>
              </a:rPr>
              <a:t>, highly-active tracking calorimeters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solidFill>
                  <a:prstClr val="black"/>
                </a:solidFill>
                <a:latin typeface="Calibri"/>
              </a:rPr>
              <a:t>11 M liters of scintillator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solidFill>
                  <a:prstClr val="black"/>
                </a:solidFill>
                <a:latin typeface="Calibri"/>
              </a:rPr>
              <a:t>𝜆-shifting fiber and APDs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031154" y="5389482"/>
            <a:ext cx="249941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b="1" dirty="0">
                <a:solidFill>
                  <a:prstClr val="black"/>
                </a:solidFill>
                <a:latin typeface="Calibri"/>
              </a:rPr>
              <a:t>Near Detector</a:t>
            </a:r>
          </a:p>
          <a:p>
            <a:pPr algn="ctr"/>
            <a:r>
              <a:rPr lang="en-US" sz="2200" dirty="0">
                <a:solidFill>
                  <a:prstClr val="black"/>
                </a:solidFill>
                <a:latin typeface="Calibri"/>
              </a:rPr>
              <a:t>0.3 </a:t>
            </a:r>
            <a:r>
              <a:rPr lang="en-US" sz="2200" dirty="0" err="1">
                <a:solidFill>
                  <a:prstClr val="black"/>
                </a:solidFill>
                <a:latin typeface="Calibri"/>
              </a:rPr>
              <a:t>kton</a:t>
            </a:r>
            <a:r>
              <a:rPr lang="en-US" sz="2200" dirty="0">
                <a:solidFill>
                  <a:prstClr val="black"/>
                </a:solidFill>
                <a:latin typeface="Calibri"/>
              </a:rPr>
              <a:t>, 206 layers,</a:t>
            </a:r>
          </a:p>
          <a:p>
            <a:pPr algn="ctr"/>
            <a:r>
              <a:rPr lang="en-US" sz="2200" dirty="0">
                <a:solidFill>
                  <a:prstClr val="black"/>
                </a:solidFill>
                <a:latin typeface="Calibri"/>
              </a:rPr>
              <a:t>18,000 Channels</a:t>
            </a:r>
          </a:p>
        </p:txBody>
      </p:sp>
      <p:cxnSp>
        <p:nvCxnSpPr>
          <p:cNvPr id="27" name="Straight Connector 26"/>
          <p:cNvCxnSpPr/>
          <p:nvPr/>
        </p:nvCxnSpPr>
        <p:spPr>
          <a:xfrm>
            <a:off x="4047069" y="6180667"/>
            <a:ext cx="556433" cy="237066"/>
          </a:xfrm>
          <a:prstGeom prst="line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 rot="1443843">
            <a:off x="3914394" y="6232676"/>
            <a:ext cx="71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Calibri"/>
              </a:rPr>
              <a:t>4.1 m</a:t>
            </a:r>
          </a:p>
        </p:txBody>
      </p:sp>
      <p:cxnSp>
        <p:nvCxnSpPr>
          <p:cNvPr id="32" name="Straight Connector 31"/>
          <p:cNvCxnSpPr/>
          <p:nvPr/>
        </p:nvCxnSpPr>
        <p:spPr>
          <a:xfrm flipH="1" flipV="1">
            <a:off x="1828801" y="2607735"/>
            <a:ext cx="389468" cy="2641599"/>
          </a:xfrm>
          <a:prstGeom prst="line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 rot="15507448">
            <a:off x="1447309" y="3473024"/>
            <a:ext cx="13048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Calibri"/>
              </a:rPr>
              <a:t>15.6 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03647" y="1"/>
            <a:ext cx="1716211" cy="1769533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7755597" y="4486890"/>
            <a:ext cx="19651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Calibri"/>
              </a:rPr>
              <a:t>Alternating planes</a:t>
            </a:r>
          </a:p>
          <a:p>
            <a:r>
              <a:rPr lang="en-US" dirty="0">
                <a:solidFill>
                  <a:prstClr val="black"/>
                </a:solidFill>
                <a:latin typeface="Calibri"/>
              </a:rPr>
              <a:t>(x view and y view)</a:t>
            </a:r>
          </a:p>
        </p:txBody>
      </p:sp>
      <p:cxnSp>
        <p:nvCxnSpPr>
          <p:cNvPr id="37" name="Straight Connector 36"/>
          <p:cNvCxnSpPr/>
          <p:nvPr/>
        </p:nvCxnSpPr>
        <p:spPr>
          <a:xfrm flipV="1">
            <a:off x="3335868" y="2000548"/>
            <a:ext cx="5253693" cy="776520"/>
          </a:xfrm>
          <a:prstGeom prst="line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 rot="21111395">
            <a:off x="5797218" y="1998842"/>
            <a:ext cx="13048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Calibri"/>
              </a:rPr>
              <a:t>~60 m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prstClr val="black"/>
                </a:solidFill>
                <a:latin typeface="Calibri" charset="0"/>
                <a:ea typeface="ＭＳ Ｐゴシック" charset="0"/>
              </a:rPr>
              <a:t>Leon Mualem -- May 8 2017</a:t>
            </a:r>
            <a:endParaRPr lang="en-US" dirty="0">
              <a:solidFill>
                <a:prstClr val="black"/>
              </a:solidFill>
              <a:latin typeface="Calibri" charset="0"/>
              <a:ea typeface="ＭＳ Ｐゴシック" charset="0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C249100C-E46F-1741-9046-9C10E26E9E1F}" type="slidenum">
              <a:rPr lang="en-US" smtClean="0">
                <a:solidFill>
                  <a:prstClr val="black"/>
                </a:solidFill>
                <a:latin typeface="Calibri" charset="0"/>
                <a:ea typeface="ＭＳ Ｐゴシック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>
              <a:solidFill>
                <a:prstClr val="black"/>
              </a:solidFill>
              <a:latin typeface="Calibri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7466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93041"/>
            <a:ext cx="10972800" cy="1143000"/>
          </a:xfrm>
        </p:spPr>
        <p:txBody>
          <a:bodyPr/>
          <a:lstStyle/>
          <a:p>
            <a:r>
              <a:rPr lang="en-US" dirty="0" smtClean="0"/>
              <a:t>Event Topologies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8246" y="1445965"/>
            <a:ext cx="2926814" cy="4525963"/>
          </a:xfrm>
        </p:spPr>
        <p:txBody>
          <a:bodyPr/>
          <a:lstStyle/>
          <a:p>
            <a:r>
              <a:rPr lang="en-US" sz="2800" dirty="0" smtClean="0"/>
              <a:t>Muon Neutrino Charged Current</a:t>
            </a:r>
          </a:p>
          <a:p>
            <a:r>
              <a:rPr lang="en-US" sz="2800" dirty="0" smtClean="0"/>
              <a:t>Electron Neutrino Charged Current</a:t>
            </a:r>
          </a:p>
          <a:p>
            <a:r>
              <a:rPr lang="en-US" sz="2800" dirty="0" smtClean="0"/>
              <a:t>Neutrino Neutral Current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2857" y="1062160"/>
            <a:ext cx="7381247" cy="5531678"/>
          </a:xfrm>
          <a:prstGeom prst="rect">
            <a:avLst/>
          </a:prstGeom>
        </p:spPr>
      </p:pic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prstClr val="black"/>
                </a:solidFill>
                <a:latin typeface="Calibri" charset="0"/>
                <a:ea typeface="ＭＳ Ｐゴシック" charset="0"/>
              </a:rPr>
              <a:t>Leon Mualem -- May 8 2017</a:t>
            </a:r>
            <a:endParaRPr lang="en-US" dirty="0">
              <a:solidFill>
                <a:prstClr val="black"/>
              </a:solidFill>
              <a:latin typeface="Calibri" charset="0"/>
              <a:ea typeface="ＭＳ Ｐゴシック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C249100C-E46F-1741-9046-9C10E26E9E1F}" type="slidenum">
              <a:rPr lang="en-US" smtClean="0">
                <a:solidFill>
                  <a:prstClr val="black"/>
                </a:solidFill>
                <a:latin typeface="Calibri" charset="0"/>
                <a:ea typeface="ＭＳ Ｐゴシック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>
              <a:solidFill>
                <a:prstClr val="black"/>
              </a:solidFill>
              <a:latin typeface="Calibri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3528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Muon Neutrino Disappearance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586" y="1132527"/>
            <a:ext cx="4151925" cy="4525963"/>
          </a:xfrm>
        </p:spPr>
        <p:txBody>
          <a:bodyPr/>
          <a:lstStyle/>
          <a:p>
            <a:r>
              <a:rPr lang="en-US" dirty="0" smtClean="0"/>
              <a:t>Spectrum predicted in absence of oscillations has 473 events</a:t>
            </a:r>
          </a:p>
          <a:p>
            <a:r>
              <a:rPr lang="en-US" dirty="0" smtClean="0"/>
              <a:t>Observed spectrum has 78 events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prstClr val="black"/>
                </a:solidFill>
                <a:latin typeface="Calibri" charset="0"/>
                <a:ea typeface="ＭＳ Ｐゴシック" charset="0"/>
              </a:rPr>
              <a:t>Leon Mualem -- May 8 2017</a:t>
            </a:r>
            <a:endParaRPr lang="en-US" dirty="0">
              <a:solidFill>
                <a:prstClr val="black"/>
              </a:solidFill>
              <a:latin typeface="Calibri" charset="0"/>
              <a:ea typeface="ＭＳ Ｐゴシック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C249100C-E46F-1741-9046-9C10E26E9E1F}" type="slidenum">
              <a:rPr lang="en-US" smtClean="0">
                <a:solidFill>
                  <a:prstClr val="black"/>
                </a:solidFill>
                <a:latin typeface="Calibri" charset="0"/>
                <a:ea typeface="ＭＳ Ｐゴシック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>
              <a:solidFill>
                <a:prstClr val="black"/>
              </a:solidFill>
              <a:latin typeface="Calibri" charset="0"/>
              <a:ea typeface="ＭＳ Ｐゴシック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t="9208"/>
          <a:stretch/>
        </p:blipFill>
        <p:spPr>
          <a:xfrm>
            <a:off x="4296683" y="1515762"/>
            <a:ext cx="7285717" cy="4501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210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2649" y="1273886"/>
            <a:ext cx="3530076" cy="4525963"/>
          </a:xfrm>
        </p:spPr>
        <p:txBody>
          <a:bodyPr/>
          <a:lstStyle/>
          <a:p>
            <a:r>
              <a:rPr lang="en-US" dirty="0" smtClean="0"/>
              <a:t>Energy spectrum of 78 selected events</a:t>
            </a:r>
          </a:p>
          <a:p>
            <a:r>
              <a:rPr lang="en-US" dirty="0" smtClean="0"/>
              <a:t>Small background determined by extrapolation from near detector data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8637"/>
          <a:stretch/>
        </p:blipFill>
        <p:spPr>
          <a:xfrm>
            <a:off x="4236832" y="1433384"/>
            <a:ext cx="7315200" cy="4592339"/>
          </a:xfrm>
          <a:prstGeom prst="rect">
            <a:avLst/>
          </a:prstGeom>
        </p:spPr>
      </p:pic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prstClr val="black"/>
                </a:solidFill>
                <a:latin typeface="Calibri" charset="0"/>
                <a:ea typeface="ＭＳ Ｐゴシック" charset="0"/>
              </a:rPr>
              <a:t>Leon Mualem -- May 8 2017</a:t>
            </a:r>
            <a:endParaRPr lang="en-US" dirty="0">
              <a:solidFill>
                <a:prstClr val="black"/>
              </a:solidFill>
              <a:latin typeface="Calibri" charset="0"/>
              <a:ea typeface="ＭＳ Ｐゴシック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C249100C-E46F-1741-9046-9C10E26E9E1F}" type="slidenum">
              <a:rPr lang="en-US" smtClean="0">
                <a:solidFill>
                  <a:prstClr val="black"/>
                </a:solidFill>
                <a:latin typeface="Calibri" charset="0"/>
                <a:ea typeface="ＭＳ Ｐゴシック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>
              <a:solidFill>
                <a:prstClr val="black"/>
              </a:solidFill>
              <a:latin typeface="Calibri" charset="0"/>
              <a:ea typeface="ＭＳ Ｐゴシック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t="8238"/>
          <a:stretch/>
        </p:blipFill>
        <p:spPr>
          <a:xfrm>
            <a:off x="4236832" y="1458097"/>
            <a:ext cx="7315200" cy="4567626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762000" y="199728"/>
            <a:ext cx="10972800" cy="1143000"/>
          </a:xfrm>
          <a:prstGeom prst="rect">
            <a:avLst/>
          </a:prstGeom>
        </p:spPr>
        <p:txBody>
          <a:bodyPr/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 smtClean="0"/>
              <a:t>Muon Neutrino Disappearance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3471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578" y="1499760"/>
            <a:ext cx="4061254" cy="4525963"/>
          </a:xfrm>
        </p:spPr>
        <p:txBody>
          <a:bodyPr/>
          <a:lstStyle/>
          <a:p>
            <a:r>
              <a:rPr lang="en-US" dirty="0" smtClean="0"/>
              <a:t>Background subtracted ratio to </a:t>
            </a:r>
            <a:r>
              <a:rPr lang="en-US" dirty="0" err="1" smtClean="0"/>
              <a:t>unoscillated</a:t>
            </a:r>
            <a:r>
              <a:rPr lang="en-US" dirty="0" smtClean="0"/>
              <a:t> prediction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8309"/>
          <a:stretch/>
        </p:blipFill>
        <p:spPr>
          <a:xfrm>
            <a:off x="4236832" y="1416908"/>
            <a:ext cx="7315200" cy="4608815"/>
          </a:xfrm>
          <a:prstGeom prst="rect">
            <a:avLst/>
          </a:prstGeom>
        </p:spPr>
      </p:pic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prstClr val="black"/>
                </a:solidFill>
                <a:latin typeface="Calibri" charset="0"/>
                <a:ea typeface="ＭＳ Ｐゴシック" charset="0"/>
              </a:rPr>
              <a:t>Leon Mualem -- May 8 2017</a:t>
            </a:r>
            <a:endParaRPr lang="en-US" dirty="0">
              <a:solidFill>
                <a:prstClr val="black"/>
              </a:solidFill>
              <a:latin typeface="Calibri" charset="0"/>
              <a:ea typeface="ＭＳ Ｐゴシック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C249100C-E46F-1741-9046-9C10E26E9E1F}" type="slidenum">
              <a:rPr lang="en-US" smtClean="0">
                <a:solidFill>
                  <a:prstClr val="black"/>
                </a:solidFill>
                <a:latin typeface="Calibri" charset="0"/>
                <a:ea typeface="ＭＳ Ｐゴシック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US">
              <a:solidFill>
                <a:prstClr val="black"/>
              </a:solidFill>
              <a:latin typeface="Calibri" charset="0"/>
              <a:ea typeface="ＭＳ Ｐゴシック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762000" y="427038"/>
            <a:ext cx="10972800" cy="1143000"/>
          </a:xfrm>
          <a:prstGeom prst="rect">
            <a:avLst/>
          </a:prstGeom>
        </p:spPr>
        <p:txBody>
          <a:bodyPr/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mtClean="0"/>
              <a:t>Muon Neutrino Disappearance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1225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t="8356"/>
          <a:stretch/>
        </p:blipFill>
        <p:spPr>
          <a:xfrm>
            <a:off x="4591538" y="1007581"/>
            <a:ext cx="7391367" cy="46092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4334" y="274638"/>
            <a:ext cx="11487665" cy="1143000"/>
          </a:xfrm>
        </p:spPr>
        <p:txBody>
          <a:bodyPr/>
          <a:lstStyle/>
          <a:p>
            <a:r>
              <a:rPr lang="en-US" dirty="0" smtClean="0"/>
              <a:t>Mixing parameter measurements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1600201"/>
                <a:ext cx="4176583" cy="4525963"/>
              </a:xfrm>
            </p:spPr>
            <p:txBody>
              <a:bodyPr/>
              <a:lstStyle/>
              <a:p>
                <a:r>
                  <a:rPr lang="en-US" dirty="0" smtClean="0"/>
                  <a:t>Measurements:</a:t>
                </a:r>
              </a:p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32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=2.67±0.11</m:t>
                    </m:r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𝑠𝑖𝑛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23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0.404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−0.022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+0.030</m:t>
                        </m:r>
                      </m:sup>
                    </m:sSubSup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0.63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−0.030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+0.022</m:t>
                            </m:r>
                          </m:sup>
                        </m:sSubSup>
                      </m:e>
                    </m:d>
                  </m:oMath>
                </a14:m>
                <a:endParaRPr lang="en-US" dirty="0" smtClean="0"/>
              </a:p>
              <a:p>
                <a:r>
                  <a:rPr lang="en-US" dirty="0" smtClean="0"/>
                  <a:t>Excludes maximal mixing at 2.6</a:t>
                </a:r>
                <a:r>
                  <a:rPr lang="el-GR" dirty="0" smtClean="0"/>
                  <a:t>σ</a:t>
                </a:r>
                <a:r>
                  <a:rPr lang="en-US" dirty="0" smtClean="0"/>
                  <a:t>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600201"/>
                <a:ext cx="4176583" cy="4525963"/>
              </a:xfrm>
              <a:blipFill rotWithShape="0">
                <a:blip r:embed="rId4"/>
                <a:stretch>
                  <a:fillRect l="-3358" t="-1752" r="-64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prstClr val="black"/>
                </a:solidFill>
                <a:latin typeface="Calibri" charset="0"/>
                <a:ea typeface="ＭＳ Ｐゴシック" charset="0"/>
              </a:rPr>
              <a:t>Leon Mualem -- May 8 2017</a:t>
            </a:r>
            <a:endParaRPr lang="en-US" dirty="0">
              <a:solidFill>
                <a:prstClr val="black"/>
              </a:solidFill>
              <a:latin typeface="Calibri" charset="0"/>
              <a:ea typeface="ＭＳ Ｐゴシック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C249100C-E46F-1741-9046-9C10E26E9E1F}" type="slidenum">
              <a:rPr lang="en-US" smtClean="0">
                <a:solidFill>
                  <a:prstClr val="black"/>
                </a:solidFill>
                <a:latin typeface="Calibri" charset="0"/>
                <a:ea typeface="ＭＳ Ｐゴシック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US">
              <a:solidFill>
                <a:prstClr val="black"/>
              </a:solidFill>
              <a:latin typeface="Calibri" charset="0"/>
              <a:ea typeface="ＭＳ Ｐゴシック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06207" y="932462"/>
            <a:ext cx="7353001" cy="4759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508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Caltech Identity Color Palette">
      <a:dk1>
        <a:sysClr val="windowText" lastClr="000000"/>
      </a:dk1>
      <a:lt1>
        <a:sysClr val="window" lastClr="FFFFFF"/>
      </a:lt1>
      <a:dk2>
        <a:srgbClr val="76777B"/>
      </a:dk2>
      <a:lt2>
        <a:srgbClr val="EEECE1"/>
      </a:lt2>
      <a:accent1>
        <a:srgbClr val="FF6E1E"/>
      </a:accent1>
      <a:accent2>
        <a:srgbClr val="C8C8C8"/>
      </a:accent2>
      <a:accent3>
        <a:srgbClr val="AAA99F"/>
      </a:accent3>
      <a:accent4>
        <a:srgbClr val="7A303F"/>
      </a:accent4>
      <a:accent5>
        <a:srgbClr val="00AFAB"/>
      </a:accent5>
      <a:accent6>
        <a:srgbClr val="849895"/>
      </a:accent6>
      <a:hlink>
        <a:srgbClr val="FF6E1E"/>
      </a:hlink>
      <a:folHlink>
        <a:srgbClr val="00A8E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11470</TotalTime>
  <Words>519</Words>
  <Application>Microsoft Office PowerPoint</Application>
  <PresentationFormat>Widescreen</PresentationFormat>
  <Paragraphs>127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ＭＳ Ｐゴシック</vt:lpstr>
      <vt:lpstr>Arial</vt:lpstr>
      <vt:lpstr>Calibri</vt:lpstr>
      <vt:lpstr>Cambria Math</vt:lpstr>
      <vt:lpstr>Helvetica</vt:lpstr>
      <vt:lpstr>1_Office Theme</vt:lpstr>
      <vt:lpstr>Recent NOvA Experiment Results</vt:lpstr>
      <vt:lpstr>PowerPoint Presentation</vt:lpstr>
      <vt:lpstr>Beam Performance and plan</vt:lpstr>
      <vt:lpstr>PowerPoint Presentation</vt:lpstr>
      <vt:lpstr>Event Topologies</vt:lpstr>
      <vt:lpstr>Muon Neutrino Disappearance</vt:lpstr>
      <vt:lpstr>PowerPoint Presentation</vt:lpstr>
      <vt:lpstr>PowerPoint Presentation</vt:lpstr>
      <vt:lpstr>Mixing parameter measurements</vt:lpstr>
      <vt:lpstr>Newly developed CVN classifier for electron neutrino events</vt:lpstr>
      <vt:lpstr>CVN Classifier</vt:lpstr>
      <vt:lpstr>Electron Neutrino Appearance</vt:lpstr>
      <vt:lpstr>Combined fit results</vt:lpstr>
      <vt:lpstr>Conclusions</vt:lpstr>
      <vt:lpstr>NOvA Collaboration</vt:lpstr>
      <vt:lpstr>PowerPoint Presentation</vt:lpstr>
      <vt:lpstr>Backup: Max mixing comparison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APD Repair Results</dc:title>
  <dc:creator>mualem</dc:creator>
  <cp:lastModifiedBy>Leon Mualem</cp:lastModifiedBy>
  <cp:revision>93</cp:revision>
  <cp:lastPrinted>2015-01-28T20:37:06Z</cp:lastPrinted>
  <dcterms:created xsi:type="dcterms:W3CDTF">2014-12-15T23:51:26Z</dcterms:created>
  <dcterms:modified xsi:type="dcterms:W3CDTF">2017-05-08T01:26:10Z</dcterms:modified>
</cp:coreProperties>
</file>