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4" r:id="rId1"/>
  </p:sldMasterIdLst>
  <p:notesMasterIdLst>
    <p:notesMasterId r:id="rId26"/>
  </p:notesMasterIdLst>
  <p:sldIdLst>
    <p:sldId id="256" r:id="rId2"/>
    <p:sldId id="295" r:id="rId3"/>
    <p:sldId id="488" r:id="rId4"/>
    <p:sldId id="338" r:id="rId5"/>
    <p:sldId id="487" r:id="rId6"/>
    <p:sldId id="333" r:id="rId7"/>
    <p:sldId id="330" r:id="rId8"/>
    <p:sldId id="334" r:id="rId9"/>
    <p:sldId id="503" r:id="rId10"/>
    <p:sldId id="504" r:id="rId11"/>
    <p:sldId id="484" r:id="rId12"/>
    <p:sldId id="332" r:id="rId13"/>
    <p:sldId id="492" r:id="rId14"/>
    <p:sldId id="496" r:id="rId15"/>
    <p:sldId id="345" r:id="rId16"/>
    <p:sldId id="495" r:id="rId17"/>
    <p:sldId id="471" r:id="rId18"/>
    <p:sldId id="500" r:id="rId19"/>
    <p:sldId id="375" r:id="rId20"/>
    <p:sldId id="456" r:id="rId21"/>
    <p:sldId id="499" r:id="rId22"/>
    <p:sldId id="502" r:id="rId23"/>
    <p:sldId id="367" r:id="rId24"/>
    <p:sldId id="5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7"/>
    <p:restoredTop sz="94595"/>
  </p:normalViewPr>
  <p:slideViewPr>
    <p:cSldViewPr snapToGrid="0" snapToObjects="1">
      <p:cViewPr varScale="1">
        <p:scale>
          <a:sx n="125" d="100"/>
          <a:sy n="125" d="100"/>
        </p:scale>
        <p:origin x="168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541D-B1AC-C14B-911E-2E3255BC5599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A72E-3600-F146-B9F2-623E58B0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2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D0CF8-DC80-1B4F-AC65-7D40BD571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D0CF8-DC80-1B4F-AC65-7D40BD571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D0CF8-DC80-1B4F-AC65-7D40BD571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7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5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A72E-3600-F146-B9F2-623E58B00D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7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3019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3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6023" y="1122363"/>
            <a:ext cx="7491953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DarkSide</a:t>
            </a:r>
            <a:r>
              <a:rPr lang="en-US" dirty="0" smtClean="0"/>
              <a:t>:</a:t>
            </a:r>
            <a:r>
              <a:rPr lang="en-US" dirty="0" smtClean="0"/>
              <a:t> A Background-Free Search for WIMP Dark Matter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Andrew Renshaw</a:t>
            </a:r>
          </a:p>
          <a:p>
            <a:r>
              <a:rPr lang="en-US" dirty="0" smtClean="0"/>
              <a:t>University of Houston</a:t>
            </a:r>
            <a:endParaRPr lang="en-US" dirty="0" smtClean="0"/>
          </a:p>
          <a:p>
            <a:r>
              <a:rPr lang="en-US" dirty="0" err="1" smtClean="0"/>
              <a:t>IceCube</a:t>
            </a:r>
            <a:r>
              <a:rPr lang="en-US" dirty="0" smtClean="0"/>
              <a:t> Particle Astrophysics Symposium</a:t>
            </a:r>
          </a:p>
          <a:p>
            <a:r>
              <a:rPr lang="en-US" dirty="0" smtClean="0"/>
              <a:t>WIPAC Madison, Wisconsin</a:t>
            </a:r>
            <a:endParaRPr lang="en-US" dirty="0" smtClean="0"/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Mitigation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LNGS: Deep underground site to shield cosmic </a:t>
            </a:r>
            <a:r>
              <a:rPr lang="en-US" dirty="0" smtClean="0"/>
              <a:t>rays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Screening and selection of detector materials</a:t>
            </a:r>
          </a:p>
          <a:p>
            <a:endParaRPr lang="en-US" dirty="0"/>
          </a:p>
          <a:p>
            <a:r>
              <a:rPr lang="en-US" dirty="0" smtClean="0"/>
              <a:t>Two-phase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/>
              <a:t>TPC: 3D-TPC </a:t>
            </a:r>
            <a:r>
              <a:rPr lang="en-US" dirty="0" err="1" smtClean="0"/>
              <a:t>fiducialization</a:t>
            </a:r>
            <a:r>
              <a:rPr lang="en-US" dirty="0" smtClean="0"/>
              <a:t>; S1 PSD, S2/S1 cut</a:t>
            </a:r>
          </a:p>
          <a:p>
            <a:endParaRPr lang="en-US" dirty="0"/>
          </a:p>
          <a:p>
            <a:r>
              <a:rPr lang="en-US" dirty="0" smtClean="0"/>
              <a:t>Active boron-loaded liquid scintillator </a:t>
            </a:r>
            <a:r>
              <a:rPr lang="en-US" dirty="0"/>
              <a:t>neutron </a:t>
            </a:r>
            <a:r>
              <a:rPr lang="en-US" dirty="0" smtClean="0"/>
              <a:t>veto</a:t>
            </a:r>
          </a:p>
          <a:p>
            <a:endParaRPr lang="en-US" dirty="0"/>
          </a:p>
          <a:p>
            <a:r>
              <a:rPr lang="en-US" dirty="0" smtClean="0"/>
              <a:t>Water Cherenkov veto for muon detection and shielding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Underground argon (</a:t>
            </a:r>
            <a:r>
              <a:rPr lang="en-US" dirty="0" err="1" smtClean="0"/>
              <a:t>UAr</a:t>
            </a:r>
            <a:r>
              <a:rPr lang="en-US" dirty="0" smtClean="0"/>
              <a:t>) with reduced </a:t>
            </a:r>
            <a:r>
              <a:rPr lang="en-US" baseline="30000" dirty="0" smtClean="0"/>
              <a:t>39</a:t>
            </a:r>
            <a:r>
              <a:rPr lang="en-US" dirty="0" smtClean="0"/>
              <a:t>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44" y="1690689"/>
            <a:ext cx="6591300" cy="44704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86142" cy="1325563"/>
          </a:xfrm>
        </p:spPr>
        <p:txBody>
          <a:bodyPr/>
          <a:lstStyle/>
          <a:p>
            <a:r>
              <a:rPr lang="en-US" b="1" smtClean="0"/>
              <a:t>Pulse Shape Discrimination </a:t>
            </a:r>
            <a:r>
              <a:rPr lang="en-US" b="1" smtClean="0"/>
              <a:t>with </a:t>
            </a:r>
            <a:r>
              <a:rPr lang="en-US" b="1" smtClean="0"/>
              <a:t>S1</a:t>
            </a:r>
            <a:endParaRPr lang="en-US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87568"/>
              </p:ext>
            </p:extLst>
          </p:nvPr>
        </p:nvGraphicFramePr>
        <p:xfrm>
          <a:off x="3439983" y="2387104"/>
          <a:ext cx="2440011" cy="67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5" imgW="1739900" imgH="482600" progId="Equation.3">
                  <p:embed/>
                </p:oleObj>
              </mc:Choice>
              <mc:Fallback>
                <p:oleObj name="Equation" r:id="rId5" imgW="1739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9983" y="2387104"/>
                        <a:ext cx="2440011" cy="676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3956"/>
              </p:ext>
            </p:extLst>
          </p:nvPr>
        </p:nvGraphicFramePr>
        <p:xfrm>
          <a:off x="6431311" y="3224062"/>
          <a:ext cx="1871967" cy="128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7" imgW="1384300" imgH="952500" progId="Equation.3">
                  <p:embed/>
                </p:oleObj>
              </mc:Choice>
              <mc:Fallback>
                <p:oleObj name="Equation" r:id="rId7" imgW="13843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1311" y="3224062"/>
                        <a:ext cx="1871967" cy="128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-60059" y="3141059"/>
            <a:ext cx="262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 Singlet and triplet fraction difference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gives </a:t>
            </a:r>
            <a:r>
              <a:rPr lang="en-US" sz="2400" dirty="0" smtClean="0">
                <a:solidFill>
                  <a:srgbClr val="FFFFFF"/>
                </a:solidFill>
              </a:rPr>
              <a:t>&gt;</a:t>
            </a:r>
            <a:r>
              <a:rPr lang="en-US" sz="2400" dirty="0" smtClean="0">
                <a:solidFill>
                  <a:srgbClr val="FFFFFF"/>
                </a:solidFill>
              </a:rPr>
              <a:t>10</a:t>
            </a:r>
            <a:r>
              <a:rPr lang="en-US" sz="2400" baseline="30000" dirty="0">
                <a:solidFill>
                  <a:srgbClr val="FFFFFF"/>
                </a:solidFill>
              </a:rPr>
              <a:t>9</a:t>
            </a:r>
            <a:r>
              <a:rPr lang="en-US" sz="2400" dirty="0" smtClean="0">
                <a:solidFill>
                  <a:srgbClr val="FFFFFF"/>
                </a:solidFill>
              </a:rPr>
              <a:t> rejection between NR and ER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3" name="Rectangle 13"/>
          <p:cNvSpPr>
            <a:spLocks/>
          </p:cNvSpPr>
          <p:nvPr/>
        </p:nvSpPr>
        <p:spPr bwMode="auto">
          <a:xfrm>
            <a:off x="1206752" y="5203273"/>
            <a:ext cx="282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S1</a:t>
            </a:r>
          </a:p>
        </p:txBody>
      </p:sp>
      <p:sp>
        <p:nvSpPr>
          <p:cNvPr id="117774" name="Rectangle 14"/>
          <p:cNvSpPr>
            <a:spLocks/>
          </p:cNvSpPr>
          <p:nvPr/>
        </p:nvSpPr>
        <p:spPr bwMode="auto">
          <a:xfrm>
            <a:off x="1244189" y="2570246"/>
            <a:ext cx="28273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S2</a:t>
            </a:r>
          </a:p>
        </p:txBody>
      </p:sp>
      <p:sp>
        <p:nvSpPr>
          <p:cNvPr id="8" name="Freeform 7"/>
          <p:cNvSpPr/>
          <p:nvPr/>
        </p:nvSpPr>
        <p:spPr>
          <a:xfrm rot="16200000">
            <a:off x="602532" y="2377520"/>
            <a:ext cx="582667" cy="554035"/>
          </a:xfrm>
          <a:custGeom>
            <a:avLst/>
            <a:gdLst>
              <a:gd name="connsiteX0" fmla="*/ 0 w 1095723"/>
              <a:gd name="connsiteY0" fmla="*/ 99617 h 722223"/>
              <a:gd name="connsiteX1" fmla="*/ 12451 w 1095723"/>
              <a:gd name="connsiteY1" fmla="*/ 261495 h 722223"/>
              <a:gd name="connsiteX2" fmla="*/ 24903 w 1095723"/>
              <a:gd name="connsiteY2" fmla="*/ 298851 h 722223"/>
              <a:gd name="connsiteX3" fmla="*/ 49806 w 1095723"/>
              <a:gd name="connsiteY3" fmla="*/ 261495 h 722223"/>
              <a:gd name="connsiteX4" fmla="*/ 62257 w 1095723"/>
              <a:gd name="connsiteY4" fmla="*/ 448276 h 722223"/>
              <a:gd name="connsiteX5" fmla="*/ 99611 w 1095723"/>
              <a:gd name="connsiteY5" fmla="*/ 473181 h 722223"/>
              <a:gd name="connsiteX6" fmla="*/ 112063 w 1095723"/>
              <a:gd name="connsiteY6" fmla="*/ 647510 h 722223"/>
              <a:gd name="connsiteX7" fmla="*/ 124514 w 1095723"/>
              <a:gd name="connsiteY7" fmla="*/ 722223 h 722223"/>
              <a:gd name="connsiteX8" fmla="*/ 149417 w 1095723"/>
              <a:gd name="connsiteY8" fmla="*/ 684866 h 722223"/>
              <a:gd name="connsiteX9" fmla="*/ 174320 w 1095723"/>
              <a:gd name="connsiteY9" fmla="*/ 535441 h 722223"/>
              <a:gd name="connsiteX10" fmla="*/ 186771 w 1095723"/>
              <a:gd name="connsiteY10" fmla="*/ 622606 h 722223"/>
              <a:gd name="connsiteX11" fmla="*/ 211674 w 1095723"/>
              <a:gd name="connsiteY11" fmla="*/ 585250 h 722223"/>
              <a:gd name="connsiteX12" fmla="*/ 224125 w 1095723"/>
              <a:gd name="connsiteY12" fmla="*/ 672414 h 722223"/>
              <a:gd name="connsiteX13" fmla="*/ 224125 w 1095723"/>
              <a:gd name="connsiteY13" fmla="*/ 224138 h 722223"/>
              <a:gd name="connsiteX14" fmla="*/ 236577 w 1095723"/>
              <a:gd name="connsiteY14" fmla="*/ 298851 h 722223"/>
              <a:gd name="connsiteX15" fmla="*/ 249028 w 1095723"/>
              <a:gd name="connsiteY15" fmla="*/ 348659 h 722223"/>
              <a:gd name="connsiteX16" fmla="*/ 286382 w 1095723"/>
              <a:gd name="connsiteY16" fmla="*/ 336207 h 722223"/>
              <a:gd name="connsiteX17" fmla="*/ 298834 w 1095723"/>
              <a:gd name="connsiteY17" fmla="*/ 298851 h 722223"/>
              <a:gd name="connsiteX18" fmla="*/ 311285 w 1095723"/>
              <a:gd name="connsiteY18" fmla="*/ 336207 h 722223"/>
              <a:gd name="connsiteX19" fmla="*/ 323736 w 1095723"/>
              <a:gd name="connsiteY19" fmla="*/ 398468 h 722223"/>
              <a:gd name="connsiteX20" fmla="*/ 348639 w 1095723"/>
              <a:gd name="connsiteY20" fmla="*/ 498085 h 722223"/>
              <a:gd name="connsiteX21" fmla="*/ 361091 w 1095723"/>
              <a:gd name="connsiteY21" fmla="*/ 535441 h 722223"/>
              <a:gd name="connsiteX22" fmla="*/ 373542 w 1095723"/>
              <a:gd name="connsiteY22" fmla="*/ 498085 h 722223"/>
              <a:gd name="connsiteX23" fmla="*/ 385993 w 1095723"/>
              <a:gd name="connsiteY23" fmla="*/ 435824 h 722223"/>
              <a:gd name="connsiteX24" fmla="*/ 410896 w 1095723"/>
              <a:gd name="connsiteY24" fmla="*/ 373564 h 722223"/>
              <a:gd name="connsiteX25" fmla="*/ 423348 w 1095723"/>
              <a:gd name="connsiteY25" fmla="*/ 286399 h 722223"/>
              <a:gd name="connsiteX26" fmla="*/ 448250 w 1095723"/>
              <a:gd name="connsiteY26" fmla="*/ 361112 h 722223"/>
              <a:gd name="connsiteX27" fmla="*/ 460702 w 1095723"/>
              <a:gd name="connsiteY27" fmla="*/ 236590 h 722223"/>
              <a:gd name="connsiteX28" fmla="*/ 473153 w 1095723"/>
              <a:gd name="connsiteY28" fmla="*/ 311303 h 722223"/>
              <a:gd name="connsiteX29" fmla="*/ 485605 w 1095723"/>
              <a:gd name="connsiteY29" fmla="*/ 348659 h 722223"/>
              <a:gd name="connsiteX30" fmla="*/ 498056 w 1095723"/>
              <a:gd name="connsiteY30" fmla="*/ 398468 h 722223"/>
              <a:gd name="connsiteX31" fmla="*/ 522959 w 1095723"/>
              <a:gd name="connsiteY31" fmla="*/ 261495 h 722223"/>
              <a:gd name="connsiteX32" fmla="*/ 547862 w 1095723"/>
              <a:gd name="connsiteY32" fmla="*/ 186782 h 722223"/>
              <a:gd name="connsiteX33" fmla="*/ 560313 w 1095723"/>
              <a:gd name="connsiteY33" fmla="*/ 149426 h 722223"/>
              <a:gd name="connsiteX34" fmla="*/ 585216 w 1095723"/>
              <a:gd name="connsiteY34" fmla="*/ 186782 h 722223"/>
              <a:gd name="connsiteX35" fmla="*/ 610119 w 1095723"/>
              <a:gd name="connsiteY35" fmla="*/ 261495 h 722223"/>
              <a:gd name="connsiteX36" fmla="*/ 622570 w 1095723"/>
              <a:gd name="connsiteY36" fmla="*/ 99617 h 722223"/>
              <a:gd name="connsiteX37" fmla="*/ 635022 w 1095723"/>
              <a:gd name="connsiteY37" fmla="*/ 149426 h 722223"/>
              <a:gd name="connsiteX38" fmla="*/ 672376 w 1095723"/>
              <a:gd name="connsiteY38" fmla="*/ 249043 h 722223"/>
              <a:gd name="connsiteX39" fmla="*/ 684827 w 1095723"/>
              <a:gd name="connsiteY39" fmla="*/ 286399 h 722223"/>
              <a:gd name="connsiteX40" fmla="*/ 709730 w 1095723"/>
              <a:gd name="connsiteY40" fmla="*/ 249043 h 722223"/>
              <a:gd name="connsiteX41" fmla="*/ 734633 w 1095723"/>
              <a:gd name="connsiteY41" fmla="*/ 149426 h 722223"/>
              <a:gd name="connsiteX42" fmla="*/ 747084 w 1095723"/>
              <a:gd name="connsiteY42" fmla="*/ 186782 h 722223"/>
              <a:gd name="connsiteX43" fmla="*/ 784438 w 1095723"/>
              <a:gd name="connsiteY43" fmla="*/ 124521 h 722223"/>
              <a:gd name="connsiteX44" fmla="*/ 809341 w 1095723"/>
              <a:gd name="connsiteY44" fmla="*/ 0 h 722223"/>
              <a:gd name="connsiteX45" fmla="*/ 821793 w 1095723"/>
              <a:gd name="connsiteY45" fmla="*/ 49809 h 722223"/>
              <a:gd name="connsiteX46" fmla="*/ 834244 w 1095723"/>
              <a:gd name="connsiteY46" fmla="*/ 124521 h 722223"/>
              <a:gd name="connsiteX47" fmla="*/ 946307 w 1095723"/>
              <a:gd name="connsiteY47" fmla="*/ 74713 h 722223"/>
              <a:gd name="connsiteX48" fmla="*/ 1095723 w 1095723"/>
              <a:gd name="connsiteY48" fmla="*/ 74713 h 7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5723" h="722223">
                <a:moveTo>
                  <a:pt x="0" y="99617"/>
                </a:moveTo>
                <a:cubicBezTo>
                  <a:pt x="4150" y="153576"/>
                  <a:pt x="5739" y="207794"/>
                  <a:pt x="12451" y="261495"/>
                </a:cubicBezTo>
                <a:cubicBezTo>
                  <a:pt x="14079" y="274519"/>
                  <a:pt x="11777" y="298851"/>
                  <a:pt x="24903" y="298851"/>
                </a:cubicBezTo>
                <a:cubicBezTo>
                  <a:pt x="39868" y="298851"/>
                  <a:pt x="41505" y="273947"/>
                  <a:pt x="49806" y="261495"/>
                </a:cubicBezTo>
                <a:cubicBezTo>
                  <a:pt x="53956" y="323755"/>
                  <a:pt x="47966" y="387536"/>
                  <a:pt x="62257" y="448276"/>
                </a:cubicBezTo>
                <a:cubicBezTo>
                  <a:pt x="65684" y="462843"/>
                  <a:pt x="95982" y="458663"/>
                  <a:pt x="99611" y="473181"/>
                </a:cubicBezTo>
                <a:cubicBezTo>
                  <a:pt x="113740" y="529699"/>
                  <a:pt x="106266" y="589541"/>
                  <a:pt x="112063" y="647510"/>
                </a:cubicBezTo>
                <a:cubicBezTo>
                  <a:pt x="114575" y="672633"/>
                  <a:pt x="120364" y="697319"/>
                  <a:pt x="124514" y="722223"/>
                </a:cubicBezTo>
                <a:cubicBezTo>
                  <a:pt x="132815" y="709771"/>
                  <a:pt x="142725" y="698252"/>
                  <a:pt x="149417" y="684866"/>
                </a:cubicBezTo>
                <a:cubicBezTo>
                  <a:pt x="170276" y="643145"/>
                  <a:pt x="170375" y="570944"/>
                  <a:pt x="174320" y="535441"/>
                </a:cubicBezTo>
                <a:cubicBezTo>
                  <a:pt x="178470" y="564496"/>
                  <a:pt x="169162" y="599125"/>
                  <a:pt x="186771" y="622606"/>
                </a:cubicBezTo>
                <a:cubicBezTo>
                  <a:pt x="195750" y="634579"/>
                  <a:pt x="202695" y="573278"/>
                  <a:pt x="211674" y="585250"/>
                </a:cubicBezTo>
                <a:cubicBezTo>
                  <a:pt x="229283" y="608730"/>
                  <a:pt x="219975" y="643359"/>
                  <a:pt x="224125" y="672414"/>
                </a:cubicBezTo>
                <a:cubicBezTo>
                  <a:pt x="212485" y="497802"/>
                  <a:pt x="199455" y="409175"/>
                  <a:pt x="224125" y="224138"/>
                </a:cubicBezTo>
                <a:cubicBezTo>
                  <a:pt x="227462" y="199112"/>
                  <a:pt x="231626" y="274093"/>
                  <a:pt x="236577" y="298851"/>
                </a:cubicBezTo>
                <a:cubicBezTo>
                  <a:pt x="239933" y="315632"/>
                  <a:pt x="244878" y="332056"/>
                  <a:pt x="249028" y="348659"/>
                </a:cubicBezTo>
                <a:cubicBezTo>
                  <a:pt x="261479" y="344508"/>
                  <a:pt x="277101" y="345488"/>
                  <a:pt x="286382" y="336207"/>
                </a:cubicBezTo>
                <a:cubicBezTo>
                  <a:pt x="295663" y="326926"/>
                  <a:pt x="285708" y="298851"/>
                  <a:pt x="298834" y="298851"/>
                </a:cubicBezTo>
                <a:cubicBezTo>
                  <a:pt x="311959" y="298851"/>
                  <a:pt x="308102" y="323473"/>
                  <a:pt x="311285" y="336207"/>
                </a:cubicBezTo>
                <a:cubicBezTo>
                  <a:pt x="316418" y="356740"/>
                  <a:pt x="319586" y="377714"/>
                  <a:pt x="323736" y="398468"/>
                </a:cubicBezTo>
                <a:cubicBezTo>
                  <a:pt x="352248" y="312932"/>
                  <a:pt x="329543" y="364410"/>
                  <a:pt x="348639" y="498085"/>
                </a:cubicBezTo>
                <a:cubicBezTo>
                  <a:pt x="350495" y="511079"/>
                  <a:pt x="356940" y="522989"/>
                  <a:pt x="361091" y="535441"/>
                </a:cubicBezTo>
                <a:cubicBezTo>
                  <a:pt x="365241" y="522989"/>
                  <a:pt x="370359" y="510819"/>
                  <a:pt x="373542" y="498085"/>
                </a:cubicBezTo>
                <a:cubicBezTo>
                  <a:pt x="378675" y="477552"/>
                  <a:pt x="379912" y="456096"/>
                  <a:pt x="385993" y="435824"/>
                </a:cubicBezTo>
                <a:cubicBezTo>
                  <a:pt x="392415" y="414415"/>
                  <a:pt x="402595" y="394317"/>
                  <a:pt x="410896" y="373564"/>
                </a:cubicBezTo>
                <a:cubicBezTo>
                  <a:pt x="415047" y="344509"/>
                  <a:pt x="395504" y="295681"/>
                  <a:pt x="423348" y="286399"/>
                </a:cubicBezTo>
                <a:cubicBezTo>
                  <a:pt x="448252" y="278097"/>
                  <a:pt x="448250" y="361112"/>
                  <a:pt x="448250" y="361112"/>
                </a:cubicBezTo>
                <a:cubicBezTo>
                  <a:pt x="452401" y="319605"/>
                  <a:pt x="442048" y="273901"/>
                  <a:pt x="460702" y="236590"/>
                </a:cubicBezTo>
                <a:cubicBezTo>
                  <a:pt x="471993" y="214007"/>
                  <a:pt x="467676" y="286656"/>
                  <a:pt x="473153" y="311303"/>
                </a:cubicBezTo>
                <a:cubicBezTo>
                  <a:pt x="476000" y="324116"/>
                  <a:pt x="481999" y="336038"/>
                  <a:pt x="485605" y="348659"/>
                </a:cubicBezTo>
                <a:cubicBezTo>
                  <a:pt x="490306" y="365114"/>
                  <a:pt x="493906" y="381865"/>
                  <a:pt x="498056" y="398468"/>
                </a:cubicBezTo>
                <a:cubicBezTo>
                  <a:pt x="506827" y="337069"/>
                  <a:pt x="506946" y="314874"/>
                  <a:pt x="522959" y="261495"/>
                </a:cubicBezTo>
                <a:cubicBezTo>
                  <a:pt x="530502" y="236351"/>
                  <a:pt x="539561" y="211686"/>
                  <a:pt x="547862" y="186782"/>
                </a:cubicBezTo>
                <a:lnTo>
                  <a:pt x="560313" y="149426"/>
                </a:lnTo>
                <a:cubicBezTo>
                  <a:pt x="568614" y="161878"/>
                  <a:pt x="579138" y="173106"/>
                  <a:pt x="585216" y="186782"/>
                </a:cubicBezTo>
                <a:cubicBezTo>
                  <a:pt x="595877" y="210771"/>
                  <a:pt x="610119" y="261495"/>
                  <a:pt x="610119" y="261495"/>
                </a:cubicBezTo>
                <a:cubicBezTo>
                  <a:pt x="614269" y="207536"/>
                  <a:pt x="610831" y="152447"/>
                  <a:pt x="622570" y="99617"/>
                </a:cubicBezTo>
                <a:cubicBezTo>
                  <a:pt x="626282" y="82911"/>
                  <a:pt x="631310" y="132720"/>
                  <a:pt x="635022" y="149426"/>
                </a:cubicBezTo>
                <a:cubicBezTo>
                  <a:pt x="652973" y="230209"/>
                  <a:pt x="633920" y="191355"/>
                  <a:pt x="672376" y="249043"/>
                </a:cubicBezTo>
                <a:cubicBezTo>
                  <a:pt x="676526" y="261495"/>
                  <a:pt x="671702" y="286399"/>
                  <a:pt x="684827" y="286399"/>
                </a:cubicBezTo>
                <a:cubicBezTo>
                  <a:pt x="699792" y="286399"/>
                  <a:pt x="703038" y="262429"/>
                  <a:pt x="709730" y="249043"/>
                </a:cubicBezTo>
                <a:cubicBezTo>
                  <a:pt x="722491" y="223520"/>
                  <a:pt x="729898" y="173100"/>
                  <a:pt x="734633" y="149426"/>
                </a:cubicBezTo>
                <a:cubicBezTo>
                  <a:pt x="738783" y="161878"/>
                  <a:pt x="735344" y="192652"/>
                  <a:pt x="747084" y="186782"/>
                </a:cubicBezTo>
                <a:cubicBezTo>
                  <a:pt x="768731" y="175958"/>
                  <a:pt x="774609" y="146638"/>
                  <a:pt x="784438" y="124521"/>
                </a:cubicBezTo>
                <a:cubicBezTo>
                  <a:pt x="794347" y="102226"/>
                  <a:pt x="806863" y="14868"/>
                  <a:pt x="809341" y="0"/>
                </a:cubicBezTo>
                <a:cubicBezTo>
                  <a:pt x="813492" y="16603"/>
                  <a:pt x="818437" y="33027"/>
                  <a:pt x="821793" y="49809"/>
                </a:cubicBezTo>
                <a:cubicBezTo>
                  <a:pt x="826744" y="74566"/>
                  <a:pt x="812323" y="111994"/>
                  <a:pt x="834244" y="124521"/>
                </a:cubicBezTo>
                <a:cubicBezTo>
                  <a:pt x="887588" y="155005"/>
                  <a:pt x="907384" y="79903"/>
                  <a:pt x="946307" y="74713"/>
                </a:cubicBezTo>
                <a:cubicBezTo>
                  <a:pt x="995675" y="68130"/>
                  <a:pt x="1045918" y="74713"/>
                  <a:pt x="1095723" y="747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6200000">
            <a:off x="773130" y="5098485"/>
            <a:ext cx="305384" cy="344638"/>
          </a:xfrm>
          <a:custGeom>
            <a:avLst/>
            <a:gdLst>
              <a:gd name="connsiteX0" fmla="*/ 13872 w 574185"/>
              <a:gd name="connsiteY0" fmla="*/ 26240 h 935881"/>
              <a:gd name="connsiteX1" fmla="*/ 1421 w 574185"/>
              <a:gd name="connsiteY1" fmla="*/ 872984 h 935881"/>
              <a:gd name="connsiteX2" fmla="*/ 13872 w 574185"/>
              <a:gd name="connsiteY2" fmla="*/ 935244 h 935881"/>
              <a:gd name="connsiteX3" fmla="*/ 38775 w 574185"/>
              <a:gd name="connsiteY3" fmla="*/ 860531 h 935881"/>
              <a:gd name="connsiteX4" fmla="*/ 63678 w 574185"/>
              <a:gd name="connsiteY4" fmla="*/ 773367 h 935881"/>
              <a:gd name="connsiteX5" fmla="*/ 76129 w 574185"/>
              <a:gd name="connsiteY5" fmla="*/ 648846 h 935881"/>
              <a:gd name="connsiteX6" fmla="*/ 88580 w 574185"/>
              <a:gd name="connsiteY6" fmla="*/ 611489 h 935881"/>
              <a:gd name="connsiteX7" fmla="*/ 101032 w 574185"/>
              <a:gd name="connsiteY7" fmla="*/ 536777 h 935881"/>
              <a:gd name="connsiteX8" fmla="*/ 113483 w 574185"/>
              <a:gd name="connsiteY8" fmla="*/ 474516 h 935881"/>
              <a:gd name="connsiteX9" fmla="*/ 138386 w 574185"/>
              <a:gd name="connsiteY9" fmla="*/ 325091 h 935881"/>
              <a:gd name="connsiteX10" fmla="*/ 163289 w 574185"/>
              <a:gd name="connsiteY10" fmla="*/ 300186 h 935881"/>
              <a:gd name="connsiteX11" fmla="*/ 213094 w 574185"/>
              <a:gd name="connsiteY11" fmla="*/ 275282 h 935881"/>
              <a:gd name="connsiteX12" fmla="*/ 250449 w 574185"/>
              <a:gd name="connsiteY12" fmla="*/ 250378 h 935881"/>
              <a:gd name="connsiteX13" fmla="*/ 262900 w 574185"/>
              <a:gd name="connsiteY13" fmla="*/ 213022 h 935881"/>
              <a:gd name="connsiteX14" fmla="*/ 337608 w 574185"/>
              <a:gd name="connsiteY14" fmla="*/ 163213 h 935881"/>
              <a:gd name="connsiteX15" fmla="*/ 362511 w 574185"/>
              <a:gd name="connsiteY15" fmla="*/ 113405 h 935881"/>
              <a:gd name="connsiteX16" fmla="*/ 387414 w 574185"/>
              <a:gd name="connsiteY16" fmla="*/ 76048 h 935881"/>
              <a:gd name="connsiteX17" fmla="*/ 399865 w 574185"/>
              <a:gd name="connsiteY17" fmla="*/ 38692 h 935881"/>
              <a:gd name="connsiteX18" fmla="*/ 474574 w 574185"/>
              <a:gd name="connsiteY18" fmla="*/ 1336 h 935881"/>
              <a:gd name="connsiteX19" fmla="*/ 574185 w 574185"/>
              <a:gd name="connsiteY19" fmla="*/ 1336 h 9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4185" h="935881">
                <a:moveTo>
                  <a:pt x="13872" y="26240"/>
                </a:moveTo>
                <a:cubicBezTo>
                  <a:pt x="9722" y="308488"/>
                  <a:pt x="1421" y="590705"/>
                  <a:pt x="1421" y="872984"/>
                </a:cubicBezTo>
                <a:cubicBezTo>
                  <a:pt x="1421" y="894148"/>
                  <a:pt x="-6206" y="941938"/>
                  <a:pt x="13872" y="935244"/>
                </a:cubicBezTo>
                <a:cubicBezTo>
                  <a:pt x="38776" y="926942"/>
                  <a:pt x="30474" y="885435"/>
                  <a:pt x="38775" y="860531"/>
                </a:cubicBezTo>
                <a:cubicBezTo>
                  <a:pt x="56636" y="806943"/>
                  <a:pt x="48044" y="835904"/>
                  <a:pt x="63678" y="773367"/>
                </a:cubicBezTo>
                <a:cubicBezTo>
                  <a:pt x="67828" y="731860"/>
                  <a:pt x="69787" y="690075"/>
                  <a:pt x="76129" y="648846"/>
                </a:cubicBezTo>
                <a:cubicBezTo>
                  <a:pt x="78125" y="635873"/>
                  <a:pt x="85733" y="624302"/>
                  <a:pt x="88580" y="611489"/>
                </a:cubicBezTo>
                <a:cubicBezTo>
                  <a:pt x="94057" y="586843"/>
                  <a:pt x="96516" y="561617"/>
                  <a:pt x="101032" y="536777"/>
                </a:cubicBezTo>
                <a:cubicBezTo>
                  <a:pt x="104818" y="515954"/>
                  <a:pt x="109805" y="495359"/>
                  <a:pt x="113483" y="474516"/>
                </a:cubicBezTo>
                <a:cubicBezTo>
                  <a:pt x="122258" y="424789"/>
                  <a:pt x="124515" y="373644"/>
                  <a:pt x="138386" y="325091"/>
                </a:cubicBezTo>
                <a:cubicBezTo>
                  <a:pt x="141611" y="313803"/>
                  <a:pt x="153521" y="306698"/>
                  <a:pt x="163289" y="300186"/>
                </a:cubicBezTo>
                <a:cubicBezTo>
                  <a:pt x="178733" y="289889"/>
                  <a:pt x="196978" y="284491"/>
                  <a:pt x="213094" y="275282"/>
                </a:cubicBezTo>
                <a:cubicBezTo>
                  <a:pt x="226087" y="267857"/>
                  <a:pt x="237997" y="258679"/>
                  <a:pt x="250449" y="250378"/>
                </a:cubicBezTo>
                <a:cubicBezTo>
                  <a:pt x="254599" y="237926"/>
                  <a:pt x="253619" y="222303"/>
                  <a:pt x="262900" y="213022"/>
                </a:cubicBezTo>
                <a:cubicBezTo>
                  <a:pt x="284063" y="191858"/>
                  <a:pt x="337608" y="163213"/>
                  <a:pt x="337608" y="163213"/>
                </a:cubicBezTo>
                <a:cubicBezTo>
                  <a:pt x="345909" y="146610"/>
                  <a:pt x="353302" y="129522"/>
                  <a:pt x="362511" y="113405"/>
                </a:cubicBezTo>
                <a:cubicBezTo>
                  <a:pt x="369936" y="100411"/>
                  <a:pt x="380722" y="89434"/>
                  <a:pt x="387414" y="76048"/>
                </a:cubicBezTo>
                <a:cubicBezTo>
                  <a:pt x="393284" y="64308"/>
                  <a:pt x="391666" y="48941"/>
                  <a:pt x="399865" y="38692"/>
                </a:cubicBezTo>
                <a:cubicBezTo>
                  <a:pt x="411551" y="24084"/>
                  <a:pt x="455113" y="3105"/>
                  <a:pt x="474574" y="1336"/>
                </a:cubicBezTo>
                <a:cubicBezTo>
                  <a:pt x="507641" y="-1670"/>
                  <a:pt x="540981" y="1336"/>
                  <a:pt x="574185" y="13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9"/>
          </p:cNvCxnSpPr>
          <p:nvPr/>
        </p:nvCxnSpPr>
        <p:spPr>
          <a:xfrm flipH="1" flipV="1">
            <a:off x="662342" y="2970810"/>
            <a:ext cx="91653" cy="2147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64737" y="2130437"/>
            <a:ext cx="9551" cy="214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2-Phase TPC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11871" y="2945871"/>
            <a:ext cx="0" cy="2477625"/>
          </a:xfrm>
          <a:prstGeom prst="line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99737" y="361426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drift time gives the z-position with mm precision</a:t>
            </a:r>
            <a:endParaRPr lang="en-US" sz="2000" b="1" dirty="0"/>
          </a:p>
        </p:txBody>
      </p:sp>
      <p:pic>
        <p:nvPicPr>
          <p:cNvPr id="12" name="Picture 11" descr="Screen Shot 2015-02-21 at 3.57.0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82" y="2130437"/>
            <a:ext cx="3630827" cy="3564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9391" y="1690689"/>
            <a:ext cx="507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</a:t>
            </a:r>
            <a:r>
              <a:rPr lang="en-US" dirty="0" err="1" smtClean="0"/>
              <a:t>ArrayPMT</a:t>
            </a:r>
            <a:r>
              <a:rPr lang="en-US" dirty="0" smtClean="0"/>
              <a:t> </a:t>
            </a:r>
            <a:r>
              <a:rPr lang="en-US" dirty="0" smtClean="0"/>
              <a:t>light fractions </a:t>
            </a:r>
            <a:r>
              <a:rPr lang="en-US" dirty="0" smtClean="0"/>
              <a:t>for S2 give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Calibration System</a:t>
            </a:r>
            <a:endParaRPr lang="en-US" b="1" dirty="0"/>
          </a:p>
        </p:txBody>
      </p:sp>
      <p:pic>
        <p:nvPicPr>
          <p:cNvPr id="4" name="Picture 3" descr="Screen Shot 2015-02-22 at 11.46.25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87" y="608948"/>
            <a:ext cx="3256826" cy="2910894"/>
          </a:xfrm>
          <a:prstGeom prst="rect">
            <a:avLst/>
          </a:prstGeom>
        </p:spPr>
      </p:pic>
      <p:pic>
        <p:nvPicPr>
          <p:cNvPr id="7" name="Picture 6" descr="SourcePod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1330"/>
            <a:ext cx="2157367" cy="3107997"/>
          </a:xfrm>
          <a:prstGeom prst="rect">
            <a:avLst/>
          </a:prstGeom>
        </p:spPr>
      </p:pic>
      <p:pic>
        <p:nvPicPr>
          <p:cNvPr id="5" name="Picture 4" descr="Screen Shot 2015-02-22 at 11.46.52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20" y="2698705"/>
            <a:ext cx="3072315" cy="3921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89770" y="2960322"/>
            <a:ext cx="2537925" cy="45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Veto Detectors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58270"/>
            <a:ext cx="5418871" cy="5097094"/>
          </a:xfrm>
          <a:prstGeom prst="rect">
            <a:avLst/>
          </a:prstGeom>
        </p:spPr>
        <p:txBody>
          <a:bodyPr rIns="91348" bIns="45672">
            <a:normAutofit fontScale="85000" lnSpcReduction="10000"/>
          </a:bodyPr>
          <a:lstStyle/>
          <a:p>
            <a:r>
              <a:rPr lang="en-US" dirty="0" smtClean="0"/>
              <a:t>Water Cherenkov Veto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flux reduced by 10</a:t>
            </a:r>
            <a:r>
              <a:rPr lang="en-US" baseline="30000" dirty="0" smtClean="0"/>
              <a:t>6 </a:t>
            </a:r>
            <a:r>
              <a:rPr lang="en-US" dirty="0" smtClean="0"/>
              <a:t>(&gt;99% efficient)</a:t>
            </a:r>
          </a:p>
          <a:p>
            <a:pPr lvl="1"/>
            <a:r>
              <a:rPr lang="en-US" dirty="0" smtClean="0"/>
              <a:t>80 PMTs, 11 m diameter x 10 m high</a:t>
            </a:r>
          </a:p>
          <a:p>
            <a:pPr lvl="1"/>
            <a:r>
              <a:rPr lang="en-US" dirty="0" smtClean="0"/>
              <a:t>Detect the Cerenkov light produced by the </a:t>
            </a:r>
            <a:r>
              <a:rPr lang="en-US" dirty="0" err="1" smtClean="0"/>
              <a:t>muons</a:t>
            </a:r>
            <a:r>
              <a:rPr lang="en-US" dirty="0" smtClean="0"/>
              <a:t> and other showering particles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passive gamma and neutron </a:t>
            </a:r>
            <a:r>
              <a:rPr lang="en-US" dirty="0" smtClean="0"/>
              <a:t>shielding</a:t>
            </a:r>
          </a:p>
          <a:p>
            <a:r>
              <a:rPr lang="en-US" dirty="0" smtClean="0"/>
              <a:t>Liquid Scintillator Veto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m boron-loaded liquid scintillator </a:t>
            </a:r>
            <a:r>
              <a:rPr lang="en-US" dirty="0" smtClean="0"/>
              <a:t>(PC:TMB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110 8” PMTs</a:t>
            </a:r>
          </a:p>
          <a:p>
            <a:pPr lvl="1"/>
            <a:r>
              <a:rPr lang="en-US" dirty="0"/>
              <a:t>Efficiently detect escaping neutrons and veto any associated nuclear recoil backgrounds</a:t>
            </a:r>
          </a:p>
          <a:p>
            <a:pPr lvl="2"/>
            <a:r>
              <a:rPr lang="en-US" dirty="0"/>
              <a:t>&gt;</a:t>
            </a:r>
            <a:r>
              <a:rPr lang="en-US" dirty="0" smtClean="0"/>
              <a:t>99% </a:t>
            </a:r>
            <a:r>
              <a:rPr lang="en-US" dirty="0"/>
              <a:t>efficiency for </a:t>
            </a:r>
            <a:r>
              <a:rPr lang="en-US" dirty="0" smtClean="0"/>
              <a:t>neutrons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i="1" dirty="0"/>
              <a:t>in situ</a:t>
            </a:r>
            <a:r>
              <a:rPr lang="en-US" dirty="0"/>
              <a:t> measurement of the neutron background rate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52" y="1417638"/>
            <a:ext cx="3789948" cy="44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Underground Argon (</a:t>
            </a:r>
            <a:r>
              <a:rPr lang="en-US" b="1" dirty="0" err="1" smtClean="0"/>
              <a:t>UAr</a:t>
            </a:r>
            <a:r>
              <a:rPr lang="en-US" b="1" dirty="0" smtClean="0"/>
              <a:t>)</a:t>
            </a:r>
            <a:endParaRPr lang="en-US" b="1" cap="none" dirty="0"/>
          </a:p>
        </p:txBody>
      </p:sp>
      <p:sp>
        <p:nvSpPr>
          <p:cNvPr id="21" name="Shape 207"/>
          <p:cNvSpPr txBox="1">
            <a:spLocks/>
          </p:cNvSpPr>
          <p:nvPr/>
        </p:nvSpPr>
        <p:spPr>
          <a:xfrm>
            <a:off x="0" y="1419820"/>
            <a:ext cx="8966623" cy="5354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baseline="30000" dirty="0" smtClean="0">
                <a:solidFill>
                  <a:srgbClr val="FFFFFF"/>
                </a:solidFill>
              </a:rPr>
              <a:t>40</a:t>
            </a:r>
            <a:r>
              <a:rPr lang="en-US" sz="2800" dirty="0" smtClean="0">
                <a:solidFill>
                  <a:srgbClr val="FFFFFF"/>
                </a:solidFill>
              </a:rPr>
              <a:t>Ar(n,2n)</a:t>
            </a:r>
            <a:r>
              <a:rPr lang="en-US" sz="2800" baseline="30000" dirty="0" smtClean="0">
                <a:solidFill>
                  <a:srgbClr val="FFFFFF"/>
                </a:solidFill>
              </a:rPr>
              <a:t>39</a:t>
            </a:r>
            <a:r>
              <a:rPr lang="en-US" sz="2800" dirty="0" smtClean="0">
                <a:solidFill>
                  <a:srgbClr val="FFFFFF"/>
                </a:solidFill>
              </a:rPr>
              <a:t>Ar occurs in </a:t>
            </a:r>
            <a:r>
              <a:rPr lang="en-US" sz="2800" dirty="0">
                <a:solidFill>
                  <a:srgbClr val="FFFFFF"/>
                </a:solidFill>
              </a:rPr>
              <a:t>the </a:t>
            </a:r>
            <a:r>
              <a:rPr lang="en-US" sz="2800" dirty="0" smtClean="0">
                <a:solidFill>
                  <a:srgbClr val="FFFFFF"/>
                </a:solidFill>
              </a:rPr>
              <a:t>atmosphere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500" dirty="0" smtClean="0">
                <a:solidFill>
                  <a:srgbClr val="FFFFFF"/>
                </a:solidFill>
              </a:rPr>
              <a:t>Argon </a:t>
            </a:r>
            <a:r>
              <a:rPr lang="en-US" sz="2500" dirty="0" smtClean="0">
                <a:solidFill>
                  <a:srgbClr val="FFFFFF"/>
                </a:solidFill>
              </a:rPr>
              <a:t>that has remained underground can therefore have extremely low levels of </a:t>
            </a:r>
            <a:r>
              <a:rPr lang="en-US" sz="2500" baseline="30000" dirty="0" smtClean="0">
                <a:solidFill>
                  <a:srgbClr val="FFFFFF"/>
                </a:solidFill>
              </a:rPr>
              <a:t>39</a:t>
            </a:r>
            <a:r>
              <a:rPr lang="en-US" sz="2500" dirty="0" smtClean="0">
                <a:solidFill>
                  <a:srgbClr val="FFFFFF"/>
                </a:solidFill>
              </a:rPr>
              <a:t>Ar</a:t>
            </a:r>
            <a:endParaRPr lang="en-US" sz="25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500" dirty="0" smtClean="0">
                <a:solidFill>
                  <a:srgbClr val="FFFFFF"/>
                </a:solidFill>
              </a:rPr>
              <a:t>DS-50 </a:t>
            </a:r>
            <a:r>
              <a:rPr lang="en-US" sz="2500" dirty="0" err="1" smtClean="0">
                <a:solidFill>
                  <a:srgbClr val="FFFFFF"/>
                </a:solidFill>
              </a:rPr>
              <a:t>UAr</a:t>
            </a:r>
            <a:r>
              <a:rPr lang="en-US" sz="2500" dirty="0" smtClean="0">
                <a:solidFill>
                  <a:srgbClr val="FFFFFF"/>
                </a:solidFill>
              </a:rPr>
              <a:t> fill measured the </a:t>
            </a:r>
            <a:r>
              <a:rPr lang="en-US" sz="2500" baseline="30000" dirty="0" smtClean="0">
                <a:solidFill>
                  <a:srgbClr val="FFFFFF"/>
                </a:solidFill>
              </a:rPr>
              <a:t>39</a:t>
            </a:r>
            <a:r>
              <a:rPr lang="en-US" sz="2500" dirty="0" smtClean="0">
                <a:solidFill>
                  <a:srgbClr val="FFFFFF"/>
                </a:solidFill>
              </a:rPr>
              <a:t>Ar reduction factor: &gt;10</a:t>
            </a:r>
            <a:r>
              <a:rPr lang="en-US" sz="2500" baseline="30000" dirty="0" smtClean="0">
                <a:solidFill>
                  <a:srgbClr val="FFFFFF"/>
                </a:solidFill>
              </a:rPr>
              <a:t>3</a:t>
            </a:r>
            <a:r>
              <a:rPr lang="en-US" sz="2500" dirty="0" smtClean="0">
                <a:solidFill>
                  <a:srgbClr val="FFFFFF"/>
                </a:solidFill>
              </a:rPr>
              <a:t>!!</a:t>
            </a:r>
          </a:p>
          <a:p>
            <a:pPr marL="967703" lvl="1" indent="-344418">
              <a:defRPr sz="1800">
                <a:solidFill>
                  <a:srgbClr val="000000"/>
                </a:solidFill>
              </a:defRPr>
            </a:pP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053" y="2936551"/>
            <a:ext cx="5577002" cy="31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88674" y="-397324"/>
            <a:ext cx="5366653" cy="91440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1422 kg day </a:t>
            </a:r>
            <a:r>
              <a:rPr lang="en-US" b="1" dirty="0" err="1" smtClean="0"/>
              <a:t>AAr</a:t>
            </a:r>
            <a:r>
              <a:rPr lang="en-US" b="1" dirty="0" smtClean="0"/>
              <a:t> exposure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35898" y="2203873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0-days of data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9746" y="-397324"/>
            <a:ext cx="5144509" cy="91440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2616 kg day </a:t>
            </a:r>
            <a:r>
              <a:rPr lang="en-US" b="1" dirty="0" err="1"/>
              <a:t>U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smtClean="0"/>
              <a:t>exposure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35898" y="2203873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70-days of data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9746" y="-397324"/>
            <a:ext cx="5144509" cy="9144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2616 kg day </a:t>
            </a:r>
            <a:r>
              <a:rPr lang="en-US" b="1" dirty="0" err="1"/>
              <a:t>U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smtClean="0"/>
              <a:t>exposure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35898" y="2203873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70-days of data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5897" y="4086808"/>
            <a:ext cx="435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With S2 cuts </a:t>
            </a:r>
            <a:r>
              <a:rPr lang="en-US" sz="3600" b="1" dirty="0" smtClean="0">
                <a:solidFill>
                  <a:srgbClr val="FF0000"/>
                </a:solidFill>
              </a:rPr>
              <a:t>applied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</a:t>
            </a:r>
            <a:r>
              <a:rPr lang="en-US" b="1" dirty="0" smtClean="0"/>
              <a:t>Darkside-50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1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operation with atmospheric argon since Oct 2013, underground argon since April </a:t>
            </a:r>
            <a:r>
              <a:rPr lang="en-US" dirty="0" smtClean="0"/>
              <a:t>2015</a:t>
            </a:r>
          </a:p>
          <a:p>
            <a:endParaRPr lang="en-US" dirty="0" smtClean="0"/>
          </a:p>
          <a:p>
            <a:r>
              <a:rPr lang="en-US" dirty="0" smtClean="0"/>
              <a:t>Cryogenics and gas handling system very </a:t>
            </a:r>
            <a:r>
              <a:rPr lang="en-US" dirty="0" smtClean="0"/>
              <a:t>stable</a:t>
            </a:r>
          </a:p>
          <a:p>
            <a:endParaRPr lang="en-US" dirty="0" smtClean="0"/>
          </a:p>
          <a:p>
            <a:r>
              <a:rPr lang="en-US" dirty="0" smtClean="0"/>
              <a:t>TPC HV system </a:t>
            </a:r>
            <a:r>
              <a:rPr lang="en-US" dirty="0" smtClean="0"/>
              <a:t>stable for years</a:t>
            </a:r>
          </a:p>
          <a:p>
            <a:endParaRPr lang="en-US" dirty="0" smtClean="0"/>
          </a:p>
          <a:p>
            <a:r>
              <a:rPr lang="en-US" dirty="0" smtClean="0"/>
              <a:t>LY </a:t>
            </a:r>
            <a:r>
              <a:rPr lang="en-US" dirty="0"/>
              <a:t>@ null field ~8 </a:t>
            </a:r>
            <a:r>
              <a:rPr lang="en-US" dirty="0" err="1" smtClean="0"/>
              <a:t>pe</a:t>
            </a:r>
            <a:r>
              <a:rPr lang="en-US" dirty="0" smtClean="0"/>
              <a:t>/</a:t>
            </a:r>
            <a:r>
              <a:rPr lang="en-US" dirty="0" err="1" smtClean="0"/>
              <a:t>keV</a:t>
            </a:r>
            <a:r>
              <a:rPr lang="en-US" baseline="-25000" dirty="0" err="1" smtClean="0"/>
              <a:t>ee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1422 </a:t>
            </a:r>
            <a:r>
              <a:rPr lang="en-US" dirty="0" smtClean="0"/>
              <a:t>kg-days </a:t>
            </a:r>
            <a:r>
              <a:rPr lang="en-US" dirty="0" err="1" smtClean="0"/>
              <a:t>AAr</a:t>
            </a:r>
            <a:r>
              <a:rPr lang="en-US" dirty="0" smtClean="0"/>
              <a:t> + 2616 kg-days </a:t>
            </a:r>
            <a:r>
              <a:rPr lang="en-US" dirty="0" err="1" smtClean="0"/>
              <a:t>UAr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No </a:t>
            </a:r>
            <a:r>
              <a:rPr lang="en-US" dirty="0" smtClean="0"/>
              <a:t>remaining background </a:t>
            </a:r>
            <a:r>
              <a:rPr lang="en-US" dirty="0"/>
              <a:t>in WIMP </a:t>
            </a:r>
            <a:r>
              <a:rPr lang="en-US" dirty="0" smtClean="0"/>
              <a:t>search region!!!</a:t>
            </a:r>
          </a:p>
          <a:p>
            <a:endParaRPr lang="en-US" dirty="0"/>
          </a:p>
          <a:p>
            <a:r>
              <a:rPr lang="en-US" dirty="0" smtClean="0"/>
              <a:t>Blind analysis now ongoing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Results expected this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D</a:t>
            </a:r>
            <a:r>
              <a:rPr lang="en-US" b="1" dirty="0" err="1" smtClean="0"/>
              <a:t>arkSide</a:t>
            </a:r>
            <a:r>
              <a:rPr lang="en-US" b="1" dirty="0" smtClean="0"/>
              <a:t> Program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16224"/>
            <a:ext cx="7924800" cy="5257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detection search for WIMP dark matter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wo-phase </a:t>
            </a:r>
            <a:r>
              <a:rPr lang="en-US" dirty="0" smtClean="0"/>
              <a:t>liquid argon time projection chamber (TPC</a:t>
            </a:r>
            <a:r>
              <a:rPr lang="en-US" dirty="0" smtClean="0"/>
              <a:t>) technology</a:t>
            </a:r>
            <a:endParaRPr lang="en-US" dirty="0"/>
          </a:p>
          <a:p>
            <a:r>
              <a:rPr lang="en-US" dirty="0" smtClean="0"/>
              <a:t>Design philosophy based on having very low background levels that can be further reduced through active suppression, for background-free operation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Multi-stage program at Gran </a:t>
            </a:r>
            <a:r>
              <a:rPr lang="en-US" dirty="0" err="1" smtClean="0"/>
              <a:t>Sasso</a:t>
            </a:r>
            <a:r>
              <a:rPr lang="en-US" dirty="0" smtClean="0"/>
              <a:t> National Laboratory</a:t>
            </a:r>
            <a:endParaRPr lang="en-US" dirty="0"/>
          </a:p>
          <a:p>
            <a:r>
              <a:rPr lang="en-US" dirty="0" smtClean="0"/>
              <a:t>DarkSide-10</a:t>
            </a:r>
          </a:p>
          <a:p>
            <a:pPr lvl="1"/>
            <a:r>
              <a:rPr lang="en-US" dirty="0" smtClean="0"/>
              <a:t>10 kg full prototype </a:t>
            </a:r>
          </a:p>
          <a:p>
            <a:r>
              <a:rPr lang="en-US" dirty="0" smtClean="0"/>
              <a:t>DarkSide-50</a:t>
            </a:r>
          </a:p>
          <a:p>
            <a:pPr lvl="1"/>
            <a:r>
              <a:rPr lang="en-US" dirty="0" smtClean="0"/>
              <a:t>First physics detector: 50 kg, physics goal ~ 10</a:t>
            </a:r>
            <a:r>
              <a:rPr lang="en-US" baseline="30000" dirty="0" smtClean="0"/>
              <a:t>-45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for 100 GeV </a:t>
            </a:r>
            <a:r>
              <a:rPr lang="en-US" dirty="0" smtClean="0"/>
              <a:t>WIMP</a:t>
            </a:r>
          </a:p>
          <a:p>
            <a:pPr lvl="1"/>
            <a:r>
              <a:rPr lang="en-US" dirty="0" smtClean="0"/>
              <a:t>O(.01 </a:t>
            </a:r>
            <a:r>
              <a:rPr lang="en-US" dirty="0" err="1" smtClean="0"/>
              <a:t>tonne</a:t>
            </a:r>
            <a:r>
              <a:rPr lang="en-US" dirty="0"/>
              <a:t> </a:t>
            </a:r>
            <a:r>
              <a:rPr lang="en-US" dirty="0" smtClean="0"/>
              <a:t>year) exposure </a:t>
            </a:r>
            <a:endParaRPr lang="en-US" dirty="0" smtClean="0"/>
          </a:p>
          <a:p>
            <a:r>
              <a:rPr lang="en-US" dirty="0" smtClean="0"/>
              <a:t>DarkSide</a:t>
            </a:r>
            <a:r>
              <a:rPr lang="en-US" dirty="0" smtClean="0"/>
              <a:t>-20k</a:t>
            </a:r>
            <a:endParaRPr lang="en-US" dirty="0" smtClean="0"/>
          </a:p>
          <a:p>
            <a:pPr lvl="1"/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err="1" smtClean="0"/>
              <a:t>tonne</a:t>
            </a:r>
            <a:r>
              <a:rPr lang="en-US" dirty="0" smtClean="0"/>
              <a:t> fiducial volume, scalable detector: physics goal &lt; 10</a:t>
            </a:r>
            <a:r>
              <a:rPr lang="en-US" baseline="30000" dirty="0" smtClean="0"/>
              <a:t>-47 </a:t>
            </a:r>
            <a:r>
              <a:rPr lang="en-US" dirty="0" smtClean="0"/>
              <a:t>cm</a:t>
            </a:r>
            <a:r>
              <a:rPr lang="en-US" baseline="30000" dirty="0" smtClean="0"/>
              <a:t>2 </a:t>
            </a:r>
            <a:r>
              <a:rPr lang="en-US" dirty="0" smtClean="0"/>
              <a:t>for 100 GeV WIMP (approved by INFN in April 2017)</a:t>
            </a:r>
          </a:p>
          <a:p>
            <a:r>
              <a:rPr lang="en-US" dirty="0" smtClean="0"/>
              <a:t>Multi-hundred </a:t>
            </a:r>
            <a:r>
              <a:rPr lang="en-US" dirty="0" err="1" smtClean="0"/>
              <a:t>tonne</a:t>
            </a:r>
            <a:r>
              <a:rPr lang="en-US" dirty="0" smtClean="0"/>
              <a:t> detector to reach the neutrino floor</a:t>
            </a:r>
          </a:p>
          <a:p>
            <a:pPr lvl="1"/>
            <a:r>
              <a:rPr lang="en-US" dirty="0" smtClean="0"/>
              <a:t>Will also observe and provide further insight to solar neutrinos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6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Darkside-20k: A United Front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2" y="1690689"/>
            <a:ext cx="4409250" cy="2425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Brings together all existing </a:t>
            </a:r>
            <a:r>
              <a:rPr lang="en-US" dirty="0" err="1" smtClean="0"/>
              <a:t>LAr</a:t>
            </a:r>
            <a:r>
              <a:rPr lang="en-US" dirty="0" smtClean="0"/>
              <a:t> dark collaborations</a:t>
            </a:r>
          </a:p>
          <a:p>
            <a:pPr lvl="1"/>
            <a:r>
              <a:rPr lang="en-US" dirty="0" smtClean="0"/>
              <a:t>DarkSide-50</a:t>
            </a:r>
          </a:p>
          <a:p>
            <a:pPr lvl="1"/>
            <a:r>
              <a:rPr lang="en-US" dirty="0" smtClean="0"/>
              <a:t>DEAP-3600</a:t>
            </a:r>
          </a:p>
          <a:p>
            <a:pPr lvl="1"/>
            <a:r>
              <a:rPr lang="en-US" dirty="0" err="1" smtClean="0"/>
              <a:t>ArDM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iniCLEAN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05" y="2315621"/>
            <a:ext cx="4729395" cy="36016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4477" y="4116429"/>
            <a:ext cx="8806885" cy="2425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 </a:t>
            </a:r>
            <a:r>
              <a:rPr lang="en-US" dirty="0" err="1" smtClean="0"/>
              <a:t>tonne</a:t>
            </a:r>
            <a:r>
              <a:rPr lang="en-US" dirty="0" smtClean="0"/>
              <a:t> fiducial volume</a:t>
            </a:r>
          </a:p>
          <a:p>
            <a:endParaRPr lang="en-US" dirty="0"/>
          </a:p>
          <a:p>
            <a:r>
              <a:rPr lang="en-US" dirty="0" smtClean="0"/>
              <a:t>Underground argon</a:t>
            </a:r>
          </a:p>
          <a:p>
            <a:endParaRPr lang="en-US" dirty="0"/>
          </a:p>
          <a:p>
            <a:r>
              <a:rPr lang="en-US" dirty="0" smtClean="0"/>
              <a:t>Silicon </a:t>
            </a:r>
            <a:r>
              <a:rPr lang="en-US" dirty="0" err="1" smtClean="0"/>
              <a:t>photomulitipliers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Darkside-20k: Large Area </a:t>
            </a:r>
            <a:r>
              <a:rPr lang="en-US" b="1" dirty="0" err="1" smtClean="0"/>
              <a:t>SiPMs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478" y="1557192"/>
            <a:ext cx="8610942" cy="503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ym typeface="Wingdings"/>
              </a:rPr>
              <a:t>SiPMs</a:t>
            </a:r>
            <a:r>
              <a:rPr lang="en-US" dirty="0" smtClean="0">
                <a:sym typeface="Wingdings"/>
              </a:rPr>
              <a:t> for improved performance</a:t>
            </a:r>
            <a:endParaRPr lang="en-US" dirty="0"/>
          </a:p>
          <a:p>
            <a:pPr lvl="1"/>
            <a:r>
              <a:rPr lang="en-US" dirty="0" smtClean="0"/>
              <a:t>45% PDE requirement met</a:t>
            </a:r>
          </a:p>
          <a:p>
            <a:pPr lvl="1"/>
            <a:r>
              <a:rPr lang="en-US" dirty="0" smtClean="0"/>
              <a:t>0.1 Hz/mm2 requirement met and surpassed</a:t>
            </a:r>
          </a:p>
          <a:p>
            <a:endParaRPr lang="en-US" dirty="0" smtClean="0"/>
          </a:p>
          <a:p>
            <a:r>
              <a:rPr lang="en-US" dirty="0" err="1" smtClean="0"/>
              <a:t>SiPM</a:t>
            </a:r>
            <a:r>
              <a:rPr lang="en-US" dirty="0" smtClean="0"/>
              <a:t> tiles assembled into photodetector modules</a:t>
            </a:r>
          </a:p>
          <a:p>
            <a:pPr lvl="1"/>
            <a:r>
              <a:rPr lang="en-US" dirty="0" smtClean="0"/>
              <a:t>5 cm x 5 cm tiles tested and meet specifications</a:t>
            </a:r>
          </a:p>
          <a:p>
            <a:endParaRPr lang="en-US" dirty="0" smtClean="0"/>
          </a:p>
          <a:p>
            <a:r>
              <a:rPr lang="en-US" dirty="0" smtClean="0"/>
              <a:t>~14 m</a:t>
            </a:r>
            <a:r>
              <a:rPr lang="en-US" baseline="30000" dirty="0" smtClean="0"/>
              <a:t>2</a:t>
            </a:r>
            <a:r>
              <a:rPr lang="en-US" dirty="0" smtClean="0"/>
              <a:t> of </a:t>
            </a:r>
            <a:r>
              <a:rPr lang="en-US" dirty="0" err="1" smtClean="0"/>
              <a:t>SiPMs</a:t>
            </a:r>
            <a:r>
              <a:rPr lang="en-US" dirty="0" smtClean="0"/>
              <a:t> total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40254" y="3821662"/>
            <a:ext cx="2584579" cy="2584581"/>
            <a:chOff x="5085183" y="3966742"/>
            <a:chExt cx="2934219" cy="27979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062" y="3966742"/>
              <a:ext cx="2514340" cy="26583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85183" y="6465896"/>
              <a:ext cx="1390261" cy="298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115" y="4819619"/>
            <a:ext cx="2445139" cy="158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3" y="5437547"/>
            <a:ext cx="3516086" cy="11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DarkSide-20k: </a:t>
            </a:r>
            <a:r>
              <a:rPr lang="en-US" b="1" dirty="0" err="1" smtClean="0"/>
              <a:t>UAr</a:t>
            </a:r>
            <a:endParaRPr lang="en-US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333621"/>
            <a:ext cx="2823677" cy="305295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3200400" y="1474237"/>
            <a:ext cx="5314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Urania project will procure 50 </a:t>
            </a:r>
            <a:r>
              <a:rPr lang="en-US" dirty="0" err="1" smtClean="0"/>
              <a:t>tonnes</a:t>
            </a:r>
            <a:r>
              <a:rPr lang="en-US" dirty="0" smtClean="0"/>
              <a:t> of </a:t>
            </a:r>
            <a:r>
              <a:rPr lang="en-US" dirty="0" err="1" smtClean="0"/>
              <a:t>UAr</a:t>
            </a:r>
            <a:r>
              <a:rPr lang="en-US" dirty="0" smtClean="0"/>
              <a:t> from same Colorado source as for DS-50</a:t>
            </a:r>
          </a:p>
          <a:p>
            <a:endParaRPr lang="en-US" dirty="0"/>
          </a:p>
          <a:p>
            <a:r>
              <a:rPr lang="en-US" dirty="0" smtClean="0"/>
              <a:t>Will extract 100 kg/day, with 99.9% purity</a:t>
            </a:r>
          </a:p>
          <a:p>
            <a:endParaRPr lang="en-US" dirty="0"/>
          </a:p>
          <a:p>
            <a:r>
              <a:rPr lang="en-US" dirty="0" err="1" smtClean="0"/>
              <a:t>UAr</a:t>
            </a:r>
            <a:r>
              <a:rPr lang="en-US" dirty="0" smtClean="0"/>
              <a:t> will be transported to Sardinia for final chemical purification at Aria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450" y="4614673"/>
            <a:ext cx="5314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Aria project will make the final chemical purification of the </a:t>
            </a:r>
            <a:r>
              <a:rPr lang="en-US" dirty="0" err="1" smtClean="0"/>
              <a:t>UAr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process O(1 </a:t>
            </a:r>
            <a:r>
              <a:rPr lang="en-US" dirty="0" err="1" smtClean="0"/>
              <a:t>tonne</a:t>
            </a:r>
            <a:r>
              <a:rPr lang="en-US" dirty="0" smtClean="0"/>
              <a:t>/day) with 10</a:t>
            </a:r>
            <a:r>
              <a:rPr lang="en-US" baseline="30000" dirty="0" smtClean="0"/>
              <a:t>3</a:t>
            </a:r>
            <a:r>
              <a:rPr lang="en-US" dirty="0" smtClean="0"/>
              <a:t> reduction of all chemical impurities </a:t>
            </a:r>
          </a:p>
          <a:p>
            <a:endParaRPr lang="en-US" dirty="0"/>
          </a:p>
          <a:p>
            <a:r>
              <a:rPr lang="en-US" dirty="0" smtClean="0"/>
              <a:t>Ultimate goal is to isotopically separate </a:t>
            </a:r>
            <a:r>
              <a:rPr lang="en-US" baseline="30000" dirty="0" smtClean="0"/>
              <a:t>39</a:t>
            </a:r>
            <a:r>
              <a:rPr lang="en-US" dirty="0" smtClean="0"/>
              <a:t>Ar from </a:t>
            </a:r>
            <a:r>
              <a:rPr lang="en-US" baseline="30000" dirty="0" smtClean="0"/>
              <a:t>40</a:t>
            </a:r>
            <a:r>
              <a:rPr lang="en-US" dirty="0" smtClean="0"/>
              <a:t>Ar </a:t>
            </a:r>
            <a:endParaRPr lang="en-US" dirty="0"/>
          </a:p>
        </p:txBody>
      </p:sp>
      <p:pic>
        <p:nvPicPr>
          <p:cNvPr id="11" name="Picture 10" descr="Screen Shot 2017-02-22 at 14.0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800" y="78148"/>
            <a:ext cx="1778000" cy="9601200"/>
          </a:xfrm>
          <a:prstGeom prst="rect">
            <a:avLst/>
          </a:prstGeom>
        </p:spPr>
      </p:pic>
      <p:pic>
        <p:nvPicPr>
          <p:cNvPr id="12" name="Picture 11" descr="Screen Shot 2017-02-22 at 14.0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200" y="230548"/>
            <a:ext cx="1778000" cy="9601200"/>
          </a:xfrm>
          <a:prstGeom prst="rect">
            <a:avLst/>
          </a:prstGeom>
        </p:spPr>
      </p:pic>
      <p:pic>
        <p:nvPicPr>
          <p:cNvPr id="13" name="Picture 12" descr="Screen Shot 2017-02-22 at 14.0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600" y="382948"/>
            <a:ext cx="1778000" cy="9601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406" y="3266319"/>
            <a:ext cx="657381" cy="3545806"/>
          </a:xfrm>
          <a:prstGeom prst="rect">
            <a:avLst/>
          </a:prstGeom>
        </p:spPr>
      </p:pic>
      <p:pic>
        <p:nvPicPr>
          <p:cNvPr id="15" name="Picture 14" descr="IMG_14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960" y="3266320"/>
            <a:ext cx="2688843" cy="2016632"/>
          </a:xfrm>
          <a:prstGeom prst="rect">
            <a:avLst/>
          </a:prstGeom>
        </p:spPr>
      </p:pic>
      <p:pic>
        <p:nvPicPr>
          <p:cNvPr id="16" name="Picture 15" descr="IMG_156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961" y="4795493"/>
            <a:ext cx="2688842" cy="20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3580" y="-521042"/>
            <a:ext cx="5271798" cy="91690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</a:t>
            </a:r>
            <a:r>
              <a:rPr lang="en-US" dirty="0" smtClean="0"/>
              <a:t>Sensitivities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2" t="21497" r="12058" b="17551"/>
          <a:stretch/>
        </p:blipFill>
        <p:spPr>
          <a:xfrm>
            <a:off x="2066730" y="1464905"/>
            <a:ext cx="5010540" cy="5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Darkside-50 </a:t>
            </a:r>
            <a:r>
              <a:rPr lang="en-US" b="1" dirty="0"/>
              <a:t>D</a:t>
            </a:r>
            <a:r>
              <a:rPr lang="en-US" b="1" dirty="0" smtClean="0"/>
              <a:t>etectors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586" y="2266990"/>
            <a:ext cx="4597400" cy="3261374"/>
          </a:xfrm>
          <a:prstGeom prst="rect">
            <a:avLst/>
          </a:prstGeom>
        </p:spPr>
      </p:pic>
      <p:sp>
        <p:nvSpPr>
          <p:cNvPr id="5" name="CasellaDiTesto 6"/>
          <p:cNvSpPr txBox="1"/>
          <p:nvPr/>
        </p:nvSpPr>
        <p:spPr>
          <a:xfrm>
            <a:off x="8942" y="1877302"/>
            <a:ext cx="438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"/>
                <a:cs typeface="Arial"/>
              </a:rPr>
              <a:t>Rn</a:t>
            </a:r>
            <a:r>
              <a:rPr lang="en-US" sz="2000" b="1" dirty="0" smtClean="0">
                <a:latin typeface="Arial"/>
                <a:cs typeface="Arial"/>
              </a:rPr>
              <a:t>-free clean room 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(10-15 </a:t>
            </a:r>
            <a:r>
              <a:rPr lang="en-US" sz="2000" dirty="0" err="1" smtClean="0">
                <a:latin typeface="Arial"/>
                <a:cs typeface="Arial"/>
              </a:rPr>
              <a:t>mBq</a:t>
            </a:r>
            <a:r>
              <a:rPr lang="en-US" sz="2000" dirty="0" smtClean="0">
                <a:latin typeface="Arial"/>
                <a:cs typeface="Arial"/>
              </a:rPr>
              <a:t>/m</a:t>
            </a:r>
            <a:r>
              <a:rPr lang="en-US" sz="2000" baseline="30000" dirty="0" smtClean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 in 110 m</a:t>
            </a:r>
            <a:r>
              <a:rPr lang="en-US" sz="2000" baseline="30000" dirty="0" smtClean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CasellaDiTesto 7"/>
          <p:cNvSpPr txBox="1"/>
          <p:nvPr/>
        </p:nvSpPr>
        <p:spPr>
          <a:xfrm>
            <a:off x="287789" y="2935456"/>
            <a:ext cx="37963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Water Cherenkov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muon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veto: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kton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H</a:t>
            </a:r>
            <a:r>
              <a:rPr lang="en-US" sz="2000" baseline="-250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7" name="CasellaDiTesto 8"/>
          <p:cNvSpPr txBox="1"/>
          <p:nvPr/>
        </p:nvSpPr>
        <p:spPr>
          <a:xfrm>
            <a:off x="0" y="3832089"/>
            <a:ext cx="42071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Boron-loaded liquid scintillator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~30 ton (50% TMB + 50% PC)</a:t>
            </a:r>
          </a:p>
        </p:txBody>
      </p:sp>
      <p:sp>
        <p:nvSpPr>
          <p:cNvPr id="8" name="CasellaDiTesto 9"/>
          <p:cNvSpPr txBox="1"/>
          <p:nvPr/>
        </p:nvSpPr>
        <p:spPr>
          <a:xfrm>
            <a:off x="0" y="5056991"/>
            <a:ext cx="4367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Two-Phase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LAr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TPC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50 kg active volume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8281" y="2231245"/>
            <a:ext cx="1703371" cy="2368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01291" y="3303764"/>
            <a:ext cx="1230677" cy="93190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31594" y="4235673"/>
            <a:ext cx="2281657" cy="29951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38281" y="4699022"/>
            <a:ext cx="3060574" cy="69958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99929" y="2266990"/>
            <a:ext cx="0" cy="313161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06654" y="3042154"/>
            <a:ext cx="108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04823" y="3955380"/>
            <a:ext cx="0" cy="144322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510" y="4535192"/>
            <a:ext cx="108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62276" y="5398608"/>
            <a:ext cx="3918444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41652" y="5398608"/>
            <a:ext cx="108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11 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 smtClean="0"/>
              <a:t>Liquid </a:t>
            </a:r>
            <a:r>
              <a:rPr lang="en-US" b="1" dirty="0" smtClean="0"/>
              <a:t>A</a:t>
            </a:r>
            <a:r>
              <a:rPr lang="en-US" b="1" dirty="0" smtClean="0"/>
              <a:t>rgon (</a:t>
            </a:r>
            <a:r>
              <a:rPr lang="en-US" b="1" dirty="0" err="1" smtClean="0"/>
              <a:t>LAr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8580" y="1810139"/>
            <a:ext cx="9256900" cy="50478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Efficient Scintillator </a:t>
            </a:r>
            <a:endParaRPr lang="en-US" dirty="0" smtClean="0"/>
          </a:p>
          <a:p>
            <a:pPr lvl="1"/>
            <a:r>
              <a:rPr lang="en-US" dirty="0" smtClean="0"/>
              <a:t>40 </a:t>
            </a:r>
            <a:r>
              <a:rPr lang="en-US" dirty="0" smtClean="0"/>
              <a:t>photons/</a:t>
            </a:r>
            <a:r>
              <a:rPr lang="en-US" dirty="0" err="1" smtClean="0"/>
              <a:t>keV</a:t>
            </a:r>
            <a:r>
              <a:rPr lang="en-US" baseline="-25000" dirty="0" err="1" smtClean="0"/>
              <a:t>ee</a:t>
            </a:r>
            <a:r>
              <a:rPr lang="en-US" dirty="0" smtClean="0"/>
              <a:t> @ 128 </a:t>
            </a:r>
            <a:r>
              <a:rPr lang="en-US" dirty="0" smtClean="0"/>
              <a:t>nm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ransparent to own </a:t>
            </a:r>
            <a:r>
              <a:rPr lang="en-US" dirty="0" smtClean="0"/>
              <a:t>scintillation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High </a:t>
            </a:r>
            <a:r>
              <a:rPr lang="en-US" dirty="0"/>
              <a:t>ionization </a:t>
            </a:r>
            <a:r>
              <a:rPr lang="en-US" dirty="0" smtClean="0"/>
              <a:t>yield</a:t>
            </a:r>
          </a:p>
          <a:p>
            <a:pPr lvl="1"/>
            <a:r>
              <a:rPr lang="en-US" dirty="0" smtClean="0"/>
              <a:t>W ~ 10-20 eV with a high electron mobility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background discrimination with S2/S1 (factor of ~10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Powerful </a:t>
            </a:r>
            <a:r>
              <a:rPr lang="en-US" dirty="0" smtClean="0"/>
              <a:t>PSD in the scintillation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Separate ER background from the WIMP induced NR signal</a:t>
            </a:r>
          </a:p>
          <a:p>
            <a:pPr lvl="1"/>
            <a:r>
              <a:rPr lang="en-US" dirty="0" smtClean="0"/>
              <a:t>Rejection factor of &gt;10</a:t>
            </a:r>
            <a:r>
              <a:rPr lang="en-US" baseline="30000" dirty="0"/>
              <a:t>9</a:t>
            </a:r>
            <a:endParaRPr lang="en-US" dirty="0" smtClean="0"/>
          </a:p>
          <a:p>
            <a:r>
              <a:rPr lang="en-US" dirty="0" smtClean="0"/>
              <a:t>Simple </a:t>
            </a:r>
            <a:r>
              <a:rPr lang="en-US" dirty="0" smtClean="0"/>
              <a:t>cryogenic and gas handling with inline filter</a:t>
            </a:r>
          </a:p>
          <a:p>
            <a:pPr lvl="1"/>
            <a:r>
              <a:rPr lang="en-US" dirty="0" smtClean="0"/>
              <a:t>Easily purified to achieve long electron drift </a:t>
            </a:r>
            <a:r>
              <a:rPr lang="en-US" dirty="0" smtClean="0"/>
              <a:t>lengths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0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Darkside-50 </a:t>
            </a:r>
            <a:r>
              <a:rPr lang="en-US" b="1" dirty="0" smtClean="0"/>
              <a:t>TPC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40430"/>
            <a:ext cx="5717373" cy="54403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PTFE Cylinder</a:t>
            </a:r>
          </a:p>
          <a:p>
            <a:pPr lvl="1"/>
            <a:r>
              <a:rPr lang="en-US" dirty="0" smtClean="0"/>
              <a:t>h=36 cm, d=36 cm, 46 kg (44 kg </a:t>
            </a:r>
            <a:r>
              <a:rPr lang="en-US" dirty="0" err="1" smtClean="0"/>
              <a:t>fiducial</a:t>
            </a:r>
            <a:r>
              <a:rPr lang="en-US" dirty="0"/>
              <a:t>), inner surface is coated with </a:t>
            </a:r>
            <a:r>
              <a:rPr lang="en-US" dirty="0" smtClean="0"/>
              <a:t>TPB</a:t>
            </a:r>
          </a:p>
          <a:p>
            <a:pPr indent="-285750"/>
            <a:r>
              <a:rPr lang="en-US" dirty="0" smtClean="0"/>
              <a:t>38 3” Hamamatsu PMTs:</a:t>
            </a:r>
          </a:p>
          <a:p>
            <a:pPr lvl="1"/>
            <a:r>
              <a:rPr lang="en-US" dirty="0" smtClean="0"/>
              <a:t>R11065: 19(top) + 19(bottom)</a:t>
            </a:r>
          </a:p>
          <a:p>
            <a:pPr lvl="1"/>
            <a:r>
              <a:rPr lang="en-US" dirty="0" smtClean="0"/>
              <a:t>Cold amplifier (low PMT HV)</a:t>
            </a:r>
          </a:p>
          <a:p>
            <a:pPr indent="-285750"/>
            <a:r>
              <a:rPr lang="en-US" dirty="0" smtClean="0"/>
              <a:t>Cathode and anode windows:</a:t>
            </a:r>
          </a:p>
          <a:p>
            <a:pPr lvl="1"/>
            <a:r>
              <a:rPr lang="en-US" dirty="0" smtClean="0"/>
              <a:t>Fused silica w/ ITO transparent layers (15 nm) &amp; TPB</a:t>
            </a:r>
          </a:p>
          <a:p>
            <a:pPr indent="-285750"/>
            <a:r>
              <a:rPr lang="en-US" dirty="0"/>
              <a:t>Field shaping copper rings:</a:t>
            </a:r>
          </a:p>
          <a:p>
            <a:pPr lvl="1"/>
            <a:r>
              <a:rPr lang="en-US" dirty="0"/>
              <a:t>Uniform electric field: </a:t>
            </a:r>
            <a:r>
              <a:rPr lang="en-US" dirty="0" err="1"/>
              <a:t>E</a:t>
            </a:r>
            <a:r>
              <a:rPr lang="en-US" baseline="-25000" dirty="0" err="1"/>
              <a:t>drift</a:t>
            </a:r>
            <a:r>
              <a:rPr lang="en-US" dirty="0"/>
              <a:t>=220 V/cm </a:t>
            </a:r>
            <a:r>
              <a:rPr lang="en-US" dirty="0" err="1"/>
              <a:t>E</a:t>
            </a:r>
            <a:r>
              <a:rPr lang="en-US" baseline="-25000" dirty="0" err="1"/>
              <a:t>gas</a:t>
            </a:r>
            <a:r>
              <a:rPr lang="en-US" dirty="0"/>
              <a:t>= 2.8kV/cm</a:t>
            </a:r>
          </a:p>
          <a:p>
            <a:pPr indent="-285750"/>
            <a:r>
              <a:rPr lang="en-US" dirty="0" smtClean="0"/>
              <a:t>Fused silica diving bell</a:t>
            </a:r>
          </a:p>
          <a:p>
            <a:pPr lvl="1"/>
            <a:r>
              <a:rPr lang="en-US" dirty="0" smtClean="0"/>
              <a:t>Gas pocket holding for S2 signal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73" y="1790863"/>
            <a:ext cx="3426627" cy="474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1425" y="3135531"/>
            <a:ext cx="19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LAr</a:t>
            </a:r>
            <a:r>
              <a:rPr lang="en-US" b="1" dirty="0" smtClean="0">
                <a:solidFill>
                  <a:schemeClr val="bg1"/>
                </a:solidFill>
              </a:rPr>
              <a:t> active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1533" y="3819317"/>
            <a:ext cx="36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 field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964249" y="4177060"/>
            <a:ext cx="943475" cy="111355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3" y="599986"/>
            <a:ext cx="3604925" cy="4988039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S1 Signal</a:t>
            </a:r>
            <a:endParaRPr lang="en-US" b="1" dirty="0"/>
          </a:p>
        </p:txBody>
      </p:sp>
      <p:pic>
        <p:nvPicPr>
          <p:cNvPr id="2" name="Picture 1" descr="Stylised_Lithium_Ato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10" y="2455331"/>
            <a:ext cx="1358452" cy="15343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556000" y="2065868"/>
            <a:ext cx="2709333" cy="6942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599" y="1693331"/>
            <a:ext cx="96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e,γ</a:t>
            </a:r>
            <a:endParaRPr lang="en-US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6666" y="3115733"/>
            <a:ext cx="2606744" cy="143934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92406" y="2743201"/>
            <a:ext cx="96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χ,n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85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3" y="599986"/>
            <a:ext cx="3604925" cy="4988039"/>
          </a:xfrm>
          <a:prstGeom prst="rect">
            <a:avLst/>
          </a:prstGeom>
        </p:spPr>
      </p:pic>
      <p:sp>
        <p:nvSpPr>
          <p:cNvPr id="117770" name="AutoShape 10"/>
          <p:cNvSpPr>
            <a:spLocks/>
          </p:cNvSpPr>
          <p:nvPr/>
        </p:nvSpPr>
        <p:spPr bwMode="auto">
          <a:xfrm>
            <a:off x="6195792" y="3878917"/>
            <a:ext cx="287707" cy="287707"/>
          </a:xfrm>
          <a:custGeom>
            <a:avLst/>
            <a:gdLst/>
            <a:ahLst/>
            <a:cxnLst/>
            <a:rect l="0" t="0" r="r" b="b"/>
            <a:pathLst>
              <a:path w="21822" h="22047">
                <a:moveTo>
                  <a:pt x="10911" y="0"/>
                </a:moveTo>
                <a:lnTo>
                  <a:pt x="12448" y="5735"/>
                </a:lnTo>
                <a:lnTo>
                  <a:pt x="16810" y="1750"/>
                </a:lnTo>
                <a:lnTo>
                  <a:pt x="15034" y="7414"/>
                </a:lnTo>
                <a:lnTo>
                  <a:pt x="20836" y="6444"/>
                </a:lnTo>
                <a:lnTo>
                  <a:pt x="16311" y="10239"/>
                </a:lnTo>
                <a:lnTo>
                  <a:pt x="21711" y="12592"/>
                </a:lnTo>
                <a:lnTo>
                  <a:pt x="15874" y="13313"/>
                </a:lnTo>
                <a:lnTo>
                  <a:pt x="19157" y="18242"/>
                </a:lnTo>
                <a:lnTo>
                  <a:pt x="13860" y="15660"/>
                </a:lnTo>
                <a:lnTo>
                  <a:pt x="13985" y="21600"/>
                </a:lnTo>
                <a:lnTo>
                  <a:pt x="10911" y="16535"/>
                </a:lnTo>
                <a:lnTo>
                  <a:pt x="7837" y="21600"/>
                </a:lnTo>
                <a:lnTo>
                  <a:pt x="7962" y="15660"/>
                </a:lnTo>
                <a:lnTo>
                  <a:pt x="2665" y="18242"/>
                </a:lnTo>
                <a:lnTo>
                  <a:pt x="5948" y="13313"/>
                </a:lnTo>
                <a:lnTo>
                  <a:pt x="111" y="12592"/>
                </a:lnTo>
                <a:lnTo>
                  <a:pt x="5511" y="10239"/>
                </a:lnTo>
                <a:lnTo>
                  <a:pt x="986" y="6444"/>
                </a:lnTo>
                <a:lnTo>
                  <a:pt x="6788" y="7414"/>
                </a:lnTo>
                <a:lnTo>
                  <a:pt x="5012" y="1750"/>
                </a:lnTo>
                <a:lnTo>
                  <a:pt x="9374" y="5735"/>
                </a:lnTo>
                <a:lnTo>
                  <a:pt x="10911" y="0"/>
                </a:lnTo>
                <a:close/>
                <a:moveTo>
                  <a:pt x="10911" y="0"/>
                </a:moveTo>
              </a:path>
            </a:pathLst>
          </a:custGeom>
          <a:solidFill>
            <a:schemeClr val="accent1"/>
          </a:solidFill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6328916" y="2893925"/>
            <a:ext cx="0" cy="862859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3" name="Rectangle 13"/>
          <p:cNvSpPr>
            <a:spLocks/>
          </p:cNvSpPr>
          <p:nvPr/>
        </p:nvSpPr>
        <p:spPr bwMode="auto">
          <a:xfrm>
            <a:off x="8713525" y="3858847"/>
            <a:ext cx="282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S1</a:t>
            </a:r>
          </a:p>
        </p:txBody>
      </p:sp>
      <p:sp>
        <p:nvSpPr>
          <p:cNvPr id="117776" name="Rectangle 16"/>
          <p:cNvSpPr>
            <a:spLocks/>
          </p:cNvSpPr>
          <p:nvPr/>
        </p:nvSpPr>
        <p:spPr bwMode="auto">
          <a:xfrm>
            <a:off x="1927652" y="2681634"/>
            <a:ext cx="2163561" cy="139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Field shaping rings keep uniform       200 V/cm drift field</a:t>
            </a:r>
            <a:endParaRPr lang="en-US" sz="20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235265" y="4054545"/>
            <a:ext cx="9551" cy="214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16200000">
            <a:off x="8279903" y="3754059"/>
            <a:ext cx="305384" cy="344638"/>
          </a:xfrm>
          <a:custGeom>
            <a:avLst/>
            <a:gdLst>
              <a:gd name="connsiteX0" fmla="*/ 13872 w 574185"/>
              <a:gd name="connsiteY0" fmla="*/ 26240 h 935881"/>
              <a:gd name="connsiteX1" fmla="*/ 1421 w 574185"/>
              <a:gd name="connsiteY1" fmla="*/ 872984 h 935881"/>
              <a:gd name="connsiteX2" fmla="*/ 13872 w 574185"/>
              <a:gd name="connsiteY2" fmla="*/ 935244 h 935881"/>
              <a:gd name="connsiteX3" fmla="*/ 38775 w 574185"/>
              <a:gd name="connsiteY3" fmla="*/ 860531 h 935881"/>
              <a:gd name="connsiteX4" fmla="*/ 63678 w 574185"/>
              <a:gd name="connsiteY4" fmla="*/ 773367 h 935881"/>
              <a:gd name="connsiteX5" fmla="*/ 76129 w 574185"/>
              <a:gd name="connsiteY5" fmla="*/ 648846 h 935881"/>
              <a:gd name="connsiteX6" fmla="*/ 88580 w 574185"/>
              <a:gd name="connsiteY6" fmla="*/ 611489 h 935881"/>
              <a:gd name="connsiteX7" fmla="*/ 101032 w 574185"/>
              <a:gd name="connsiteY7" fmla="*/ 536777 h 935881"/>
              <a:gd name="connsiteX8" fmla="*/ 113483 w 574185"/>
              <a:gd name="connsiteY8" fmla="*/ 474516 h 935881"/>
              <a:gd name="connsiteX9" fmla="*/ 138386 w 574185"/>
              <a:gd name="connsiteY9" fmla="*/ 325091 h 935881"/>
              <a:gd name="connsiteX10" fmla="*/ 163289 w 574185"/>
              <a:gd name="connsiteY10" fmla="*/ 300186 h 935881"/>
              <a:gd name="connsiteX11" fmla="*/ 213094 w 574185"/>
              <a:gd name="connsiteY11" fmla="*/ 275282 h 935881"/>
              <a:gd name="connsiteX12" fmla="*/ 250449 w 574185"/>
              <a:gd name="connsiteY12" fmla="*/ 250378 h 935881"/>
              <a:gd name="connsiteX13" fmla="*/ 262900 w 574185"/>
              <a:gd name="connsiteY13" fmla="*/ 213022 h 935881"/>
              <a:gd name="connsiteX14" fmla="*/ 337608 w 574185"/>
              <a:gd name="connsiteY14" fmla="*/ 163213 h 935881"/>
              <a:gd name="connsiteX15" fmla="*/ 362511 w 574185"/>
              <a:gd name="connsiteY15" fmla="*/ 113405 h 935881"/>
              <a:gd name="connsiteX16" fmla="*/ 387414 w 574185"/>
              <a:gd name="connsiteY16" fmla="*/ 76048 h 935881"/>
              <a:gd name="connsiteX17" fmla="*/ 399865 w 574185"/>
              <a:gd name="connsiteY17" fmla="*/ 38692 h 935881"/>
              <a:gd name="connsiteX18" fmla="*/ 474574 w 574185"/>
              <a:gd name="connsiteY18" fmla="*/ 1336 h 935881"/>
              <a:gd name="connsiteX19" fmla="*/ 574185 w 574185"/>
              <a:gd name="connsiteY19" fmla="*/ 1336 h 9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4185" h="935881">
                <a:moveTo>
                  <a:pt x="13872" y="26240"/>
                </a:moveTo>
                <a:cubicBezTo>
                  <a:pt x="9722" y="308488"/>
                  <a:pt x="1421" y="590705"/>
                  <a:pt x="1421" y="872984"/>
                </a:cubicBezTo>
                <a:cubicBezTo>
                  <a:pt x="1421" y="894148"/>
                  <a:pt x="-6206" y="941938"/>
                  <a:pt x="13872" y="935244"/>
                </a:cubicBezTo>
                <a:cubicBezTo>
                  <a:pt x="38776" y="926942"/>
                  <a:pt x="30474" y="885435"/>
                  <a:pt x="38775" y="860531"/>
                </a:cubicBezTo>
                <a:cubicBezTo>
                  <a:pt x="56636" y="806943"/>
                  <a:pt x="48044" y="835904"/>
                  <a:pt x="63678" y="773367"/>
                </a:cubicBezTo>
                <a:cubicBezTo>
                  <a:pt x="67828" y="731860"/>
                  <a:pt x="69787" y="690075"/>
                  <a:pt x="76129" y="648846"/>
                </a:cubicBezTo>
                <a:cubicBezTo>
                  <a:pt x="78125" y="635873"/>
                  <a:pt x="85733" y="624302"/>
                  <a:pt x="88580" y="611489"/>
                </a:cubicBezTo>
                <a:cubicBezTo>
                  <a:pt x="94057" y="586843"/>
                  <a:pt x="96516" y="561617"/>
                  <a:pt x="101032" y="536777"/>
                </a:cubicBezTo>
                <a:cubicBezTo>
                  <a:pt x="104818" y="515954"/>
                  <a:pt x="109805" y="495359"/>
                  <a:pt x="113483" y="474516"/>
                </a:cubicBezTo>
                <a:cubicBezTo>
                  <a:pt x="122258" y="424789"/>
                  <a:pt x="124515" y="373644"/>
                  <a:pt x="138386" y="325091"/>
                </a:cubicBezTo>
                <a:cubicBezTo>
                  <a:pt x="141611" y="313803"/>
                  <a:pt x="153521" y="306698"/>
                  <a:pt x="163289" y="300186"/>
                </a:cubicBezTo>
                <a:cubicBezTo>
                  <a:pt x="178733" y="289889"/>
                  <a:pt x="196978" y="284491"/>
                  <a:pt x="213094" y="275282"/>
                </a:cubicBezTo>
                <a:cubicBezTo>
                  <a:pt x="226087" y="267857"/>
                  <a:pt x="237997" y="258679"/>
                  <a:pt x="250449" y="250378"/>
                </a:cubicBezTo>
                <a:cubicBezTo>
                  <a:pt x="254599" y="237926"/>
                  <a:pt x="253619" y="222303"/>
                  <a:pt x="262900" y="213022"/>
                </a:cubicBezTo>
                <a:cubicBezTo>
                  <a:pt x="284063" y="191858"/>
                  <a:pt x="337608" y="163213"/>
                  <a:pt x="337608" y="163213"/>
                </a:cubicBezTo>
                <a:cubicBezTo>
                  <a:pt x="345909" y="146610"/>
                  <a:pt x="353302" y="129522"/>
                  <a:pt x="362511" y="113405"/>
                </a:cubicBezTo>
                <a:cubicBezTo>
                  <a:pt x="369936" y="100411"/>
                  <a:pt x="380722" y="89434"/>
                  <a:pt x="387414" y="76048"/>
                </a:cubicBezTo>
                <a:cubicBezTo>
                  <a:pt x="393284" y="64308"/>
                  <a:pt x="391666" y="48941"/>
                  <a:pt x="399865" y="38692"/>
                </a:cubicBezTo>
                <a:cubicBezTo>
                  <a:pt x="411551" y="24084"/>
                  <a:pt x="455113" y="3105"/>
                  <a:pt x="474574" y="1336"/>
                </a:cubicBezTo>
                <a:cubicBezTo>
                  <a:pt x="507641" y="-1670"/>
                  <a:pt x="540981" y="1336"/>
                  <a:pt x="574185" y="13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9"/>
          </p:cNvCxnSpPr>
          <p:nvPr/>
        </p:nvCxnSpPr>
        <p:spPr>
          <a:xfrm flipH="1" flipV="1">
            <a:off x="8200883" y="2370667"/>
            <a:ext cx="59885" cy="1403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03786" y="4512627"/>
            <a:ext cx="974281" cy="923330"/>
          </a:xfrm>
          <a:prstGeom prst="rect">
            <a:avLst/>
          </a:prstGeom>
          <a:ln w="28575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S1: 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ns &amp; 1.6μs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0"/>
          </p:cNvCxnSpPr>
          <p:nvPr/>
        </p:nvCxnSpPr>
        <p:spPr>
          <a:xfrm flipH="1" flipV="1">
            <a:off x="8480977" y="4166624"/>
            <a:ext cx="109950" cy="346003"/>
          </a:xfrm>
          <a:prstGeom prst="straightConnector1">
            <a:avLst/>
          </a:prstGeom>
          <a:ln>
            <a:solidFill>
              <a:srgbClr val="FF66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S1 Signal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59864" y="3773686"/>
            <a:ext cx="145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Scinitllation</a:t>
            </a:r>
            <a:r>
              <a:rPr lang="en-US" dirty="0" smtClean="0">
                <a:solidFill>
                  <a:srgbClr val="000000"/>
                </a:solidFill>
              </a:rPr>
              <a:t>: S1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2264" y="2893926"/>
            <a:ext cx="145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Ionization: e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animBg="1"/>
      <p:bldP spid="117771" grpId="0" animBg="1"/>
      <p:bldP spid="117773" grpId="0"/>
      <p:bldP spid="9" grpId="0" animBg="1"/>
      <p:bldP spid="18" grpId="0" animBg="1"/>
      <p:bldP spid="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3" y="599986"/>
            <a:ext cx="3604925" cy="4988039"/>
          </a:xfrm>
          <a:prstGeom prst="rect">
            <a:avLst/>
          </a:prstGeom>
        </p:spPr>
      </p:pic>
      <p:sp>
        <p:nvSpPr>
          <p:cNvPr id="117764" name="Rectangle 4"/>
          <p:cNvSpPr>
            <a:spLocks/>
          </p:cNvSpPr>
          <p:nvPr/>
        </p:nvSpPr>
        <p:spPr bwMode="auto">
          <a:xfrm>
            <a:off x="304798" y="1667342"/>
            <a:ext cx="3188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Extraction Field = ~3 kV/cm</a:t>
            </a:r>
            <a:endParaRPr lang="en-US" sz="20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3461647" y="1860569"/>
            <a:ext cx="1098754" cy="857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0" name="AutoShape 10"/>
          <p:cNvSpPr>
            <a:spLocks/>
          </p:cNvSpPr>
          <p:nvPr/>
        </p:nvSpPr>
        <p:spPr bwMode="auto">
          <a:xfrm>
            <a:off x="6195792" y="3878917"/>
            <a:ext cx="287707" cy="287707"/>
          </a:xfrm>
          <a:custGeom>
            <a:avLst/>
            <a:gdLst/>
            <a:ahLst/>
            <a:cxnLst/>
            <a:rect l="0" t="0" r="r" b="b"/>
            <a:pathLst>
              <a:path w="21822" h="22047">
                <a:moveTo>
                  <a:pt x="10911" y="0"/>
                </a:moveTo>
                <a:lnTo>
                  <a:pt x="12448" y="5735"/>
                </a:lnTo>
                <a:lnTo>
                  <a:pt x="16810" y="1750"/>
                </a:lnTo>
                <a:lnTo>
                  <a:pt x="15034" y="7414"/>
                </a:lnTo>
                <a:lnTo>
                  <a:pt x="20836" y="6444"/>
                </a:lnTo>
                <a:lnTo>
                  <a:pt x="16311" y="10239"/>
                </a:lnTo>
                <a:lnTo>
                  <a:pt x="21711" y="12592"/>
                </a:lnTo>
                <a:lnTo>
                  <a:pt x="15874" y="13313"/>
                </a:lnTo>
                <a:lnTo>
                  <a:pt x="19157" y="18242"/>
                </a:lnTo>
                <a:lnTo>
                  <a:pt x="13860" y="15660"/>
                </a:lnTo>
                <a:lnTo>
                  <a:pt x="13985" y="21600"/>
                </a:lnTo>
                <a:lnTo>
                  <a:pt x="10911" y="16535"/>
                </a:lnTo>
                <a:lnTo>
                  <a:pt x="7837" y="21600"/>
                </a:lnTo>
                <a:lnTo>
                  <a:pt x="7962" y="15660"/>
                </a:lnTo>
                <a:lnTo>
                  <a:pt x="2665" y="18242"/>
                </a:lnTo>
                <a:lnTo>
                  <a:pt x="5948" y="13313"/>
                </a:lnTo>
                <a:lnTo>
                  <a:pt x="111" y="12592"/>
                </a:lnTo>
                <a:lnTo>
                  <a:pt x="5511" y="10239"/>
                </a:lnTo>
                <a:lnTo>
                  <a:pt x="986" y="6444"/>
                </a:lnTo>
                <a:lnTo>
                  <a:pt x="6788" y="7414"/>
                </a:lnTo>
                <a:lnTo>
                  <a:pt x="5012" y="1750"/>
                </a:lnTo>
                <a:lnTo>
                  <a:pt x="9374" y="5735"/>
                </a:lnTo>
                <a:lnTo>
                  <a:pt x="10911" y="0"/>
                </a:lnTo>
                <a:close/>
                <a:moveTo>
                  <a:pt x="10911" y="0"/>
                </a:moveTo>
              </a:path>
            </a:pathLst>
          </a:custGeom>
          <a:solidFill>
            <a:schemeClr val="accent1"/>
          </a:solidFill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6326556" y="2060167"/>
            <a:ext cx="2360" cy="1696618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2" name="AutoShape 12"/>
          <p:cNvSpPr>
            <a:spLocks/>
          </p:cNvSpPr>
          <p:nvPr/>
        </p:nvSpPr>
        <p:spPr bwMode="auto">
          <a:xfrm>
            <a:off x="5865636" y="1780800"/>
            <a:ext cx="897374" cy="150704"/>
          </a:xfrm>
          <a:custGeom>
            <a:avLst/>
            <a:gdLst/>
            <a:ahLst/>
            <a:cxnLst/>
            <a:rect l="0" t="0" r="r" b="b"/>
            <a:pathLst>
              <a:path w="21822" h="22047">
                <a:moveTo>
                  <a:pt x="10911" y="0"/>
                </a:moveTo>
                <a:lnTo>
                  <a:pt x="12448" y="5735"/>
                </a:lnTo>
                <a:lnTo>
                  <a:pt x="16810" y="1750"/>
                </a:lnTo>
                <a:lnTo>
                  <a:pt x="15034" y="7414"/>
                </a:lnTo>
                <a:lnTo>
                  <a:pt x="20836" y="6444"/>
                </a:lnTo>
                <a:lnTo>
                  <a:pt x="16311" y="10239"/>
                </a:lnTo>
                <a:lnTo>
                  <a:pt x="21711" y="12592"/>
                </a:lnTo>
                <a:lnTo>
                  <a:pt x="15874" y="13313"/>
                </a:lnTo>
                <a:lnTo>
                  <a:pt x="19157" y="18242"/>
                </a:lnTo>
                <a:lnTo>
                  <a:pt x="13860" y="15660"/>
                </a:lnTo>
                <a:lnTo>
                  <a:pt x="13985" y="21600"/>
                </a:lnTo>
                <a:lnTo>
                  <a:pt x="10911" y="16535"/>
                </a:lnTo>
                <a:lnTo>
                  <a:pt x="7837" y="21600"/>
                </a:lnTo>
                <a:lnTo>
                  <a:pt x="7962" y="15660"/>
                </a:lnTo>
                <a:lnTo>
                  <a:pt x="2665" y="18242"/>
                </a:lnTo>
                <a:lnTo>
                  <a:pt x="5948" y="13313"/>
                </a:lnTo>
                <a:lnTo>
                  <a:pt x="111" y="12592"/>
                </a:lnTo>
                <a:lnTo>
                  <a:pt x="5511" y="10239"/>
                </a:lnTo>
                <a:lnTo>
                  <a:pt x="986" y="6444"/>
                </a:lnTo>
                <a:lnTo>
                  <a:pt x="6788" y="7414"/>
                </a:lnTo>
                <a:lnTo>
                  <a:pt x="5012" y="1750"/>
                </a:lnTo>
                <a:lnTo>
                  <a:pt x="9374" y="5735"/>
                </a:lnTo>
                <a:lnTo>
                  <a:pt x="10911" y="0"/>
                </a:lnTo>
                <a:close/>
                <a:moveTo>
                  <a:pt x="10911" y="0"/>
                </a:moveTo>
              </a:path>
            </a:pathLst>
          </a:custGeom>
          <a:solidFill>
            <a:schemeClr val="accent1"/>
          </a:solidFill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7773" name="Rectangle 13"/>
          <p:cNvSpPr>
            <a:spLocks/>
          </p:cNvSpPr>
          <p:nvPr/>
        </p:nvSpPr>
        <p:spPr bwMode="auto">
          <a:xfrm>
            <a:off x="8713525" y="3858847"/>
            <a:ext cx="282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S1</a:t>
            </a:r>
          </a:p>
        </p:txBody>
      </p:sp>
      <p:sp>
        <p:nvSpPr>
          <p:cNvPr id="117774" name="Rectangle 14"/>
          <p:cNvSpPr>
            <a:spLocks/>
          </p:cNvSpPr>
          <p:nvPr/>
        </p:nvSpPr>
        <p:spPr bwMode="auto">
          <a:xfrm>
            <a:off x="8750962" y="1225820"/>
            <a:ext cx="28273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S2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235265" y="4054545"/>
            <a:ext cx="9551" cy="214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16200000">
            <a:off x="8109305" y="1033094"/>
            <a:ext cx="582667" cy="554035"/>
          </a:xfrm>
          <a:custGeom>
            <a:avLst/>
            <a:gdLst>
              <a:gd name="connsiteX0" fmla="*/ 0 w 1095723"/>
              <a:gd name="connsiteY0" fmla="*/ 99617 h 722223"/>
              <a:gd name="connsiteX1" fmla="*/ 12451 w 1095723"/>
              <a:gd name="connsiteY1" fmla="*/ 261495 h 722223"/>
              <a:gd name="connsiteX2" fmla="*/ 24903 w 1095723"/>
              <a:gd name="connsiteY2" fmla="*/ 298851 h 722223"/>
              <a:gd name="connsiteX3" fmla="*/ 49806 w 1095723"/>
              <a:gd name="connsiteY3" fmla="*/ 261495 h 722223"/>
              <a:gd name="connsiteX4" fmla="*/ 62257 w 1095723"/>
              <a:gd name="connsiteY4" fmla="*/ 448276 h 722223"/>
              <a:gd name="connsiteX5" fmla="*/ 99611 w 1095723"/>
              <a:gd name="connsiteY5" fmla="*/ 473181 h 722223"/>
              <a:gd name="connsiteX6" fmla="*/ 112063 w 1095723"/>
              <a:gd name="connsiteY6" fmla="*/ 647510 h 722223"/>
              <a:gd name="connsiteX7" fmla="*/ 124514 w 1095723"/>
              <a:gd name="connsiteY7" fmla="*/ 722223 h 722223"/>
              <a:gd name="connsiteX8" fmla="*/ 149417 w 1095723"/>
              <a:gd name="connsiteY8" fmla="*/ 684866 h 722223"/>
              <a:gd name="connsiteX9" fmla="*/ 174320 w 1095723"/>
              <a:gd name="connsiteY9" fmla="*/ 535441 h 722223"/>
              <a:gd name="connsiteX10" fmla="*/ 186771 w 1095723"/>
              <a:gd name="connsiteY10" fmla="*/ 622606 h 722223"/>
              <a:gd name="connsiteX11" fmla="*/ 211674 w 1095723"/>
              <a:gd name="connsiteY11" fmla="*/ 585250 h 722223"/>
              <a:gd name="connsiteX12" fmla="*/ 224125 w 1095723"/>
              <a:gd name="connsiteY12" fmla="*/ 672414 h 722223"/>
              <a:gd name="connsiteX13" fmla="*/ 224125 w 1095723"/>
              <a:gd name="connsiteY13" fmla="*/ 224138 h 722223"/>
              <a:gd name="connsiteX14" fmla="*/ 236577 w 1095723"/>
              <a:gd name="connsiteY14" fmla="*/ 298851 h 722223"/>
              <a:gd name="connsiteX15" fmla="*/ 249028 w 1095723"/>
              <a:gd name="connsiteY15" fmla="*/ 348659 h 722223"/>
              <a:gd name="connsiteX16" fmla="*/ 286382 w 1095723"/>
              <a:gd name="connsiteY16" fmla="*/ 336207 h 722223"/>
              <a:gd name="connsiteX17" fmla="*/ 298834 w 1095723"/>
              <a:gd name="connsiteY17" fmla="*/ 298851 h 722223"/>
              <a:gd name="connsiteX18" fmla="*/ 311285 w 1095723"/>
              <a:gd name="connsiteY18" fmla="*/ 336207 h 722223"/>
              <a:gd name="connsiteX19" fmla="*/ 323736 w 1095723"/>
              <a:gd name="connsiteY19" fmla="*/ 398468 h 722223"/>
              <a:gd name="connsiteX20" fmla="*/ 348639 w 1095723"/>
              <a:gd name="connsiteY20" fmla="*/ 498085 h 722223"/>
              <a:gd name="connsiteX21" fmla="*/ 361091 w 1095723"/>
              <a:gd name="connsiteY21" fmla="*/ 535441 h 722223"/>
              <a:gd name="connsiteX22" fmla="*/ 373542 w 1095723"/>
              <a:gd name="connsiteY22" fmla="*/ 498085 h 722223"/>
              <a:gd name="connsiteX23" fmla="*/ 385993 w 1095723"/>
              <a:gd name="connsiteY23" fmla="*/ 435824 h 722223"/>
              <a:gd name="connsiteX24" fmla="*/ 410896 w 1095723"/>
              <a:gd name="connsiteY24" fmla="*/ 373564 h 722223"/>
              <a:gd name="connsiteX25" fmla="*/ 423348 w 1095723"/>
              <a:gd name="connsiteY25" fmla="*/ 286399 h 722223"/>
              <a:gd name="connsiteX26" fmla="*/ 448250 w 1095723"/>
              <a:gd name="connsiteY26" fmla="*/ 361112 h 722223"/>
              <a:gd name="connsiteX27" fmla="*/ 460702 w 1095723"/>
              <a:gd name="connsiteY27" fmla="*/ 236590 h 722223"/>
              <a:gd name="connsiteX28" fmla="*/ 473153 w 1095723"/>
              <a:gd name="connsiteY28" fmla="*/ 311303 h 722223"/>
              <a:gd name="connsiteX29" fmla="*/ 485605 w 1095723"/>
              <a:gd name="connsiteY29" fmla="*/ 348659 h 722223"/>
              <a:gd name="connsiteX30" fmla="*/ 498056 w 1095723"/>
              <a:gd name="connsiteY30" fmla="*/ 398468 h 722223"/>
              <a:gd name="connsiteX31" fmla="*/ 522959 w 1095723"/>
              <a:gd name="connsiteY31" fmla="*/ 261495 h 722223"/>
              <a:gd name="connsiteX32" fmla="*/ 547862 w 1095723"/>
              <a:gd name="connsiteY32" fmla="*/ 186782 h 722223"/>
              <a:gd name="connsiteX33" fmla="*/ 560313 w 1095723"/>
              <a:gd name="connsiteY33" fmla="*/ 149426 h 722223"/>
              <a:gd name="connsiteX34" fmla="*/ 585216 w 1095723"/>
              <a:gd name="connsiteY34" fmla="*/ 186782 h 722223"/>
              <a:gd name="connsiteX35" fmla="*/ 610119 w 1095723"/>
              <a:gd name="connsiteY35" fmla="*/ 261495 h 722223"/>
              <a:gd name="connsiteX36" fmla="*/ 622570 w 1095723"/>
              <a:gd name="connsiteY36" fmla="*/ 99617 h 722223"/>
              <a:gd name="connsiteX37" fmla="*/ 635022 w 1095723"/>
              <a:gd name="connsiteY37" fmla="*/ 149426 h 722223"/>
              <a:gd name="connsiteX38" fmla="*/ 672376 w 1095723"/>
              <a:gd name="connsiteY38" fmla="*/ 249043 h 722223"/>
              <a:gd name="connsiteX39" fmla="*/ 684827 w 1095723"/>
              <a:gd name="connsiteY39" fmla="*/ 286399 h 722223"/>
              <a:gd name="connsiteX40" fmla="*/ 709730 w 1095723"/>
              <a:gd name="connsiteY40" fmla="*/ 249043 h 722223"/>
              <a:gd name="connsiteX41" fmla="*/ 734633 w 1095723"/>
              <a:gd name="connsiteY41" fmla="*/ 149426 h 722223"/>
              <a:gd name="connsiteX42" fmla="*/ 747084 w 1095723"/>
              <a:gd name="connsiteY42" fmla="*/ 186782 h 722223"/>
              <a:gd name="connsiteX43" fmla="*/ 784438 w 1095723"/>
              <a:gd name="connsiteY43" fmla="*/ 124521 h 722223"/>
              <a:gd name="connsiteX44" fmla="*/ 809341 w 1095723"/>
              <a:gd name="connsiteY44" fmla="*/ 0 h 722223"/>
              <a:gd name="connsiteX45" fmla="*/ 821793 w 1095723"/>
              <a:gd name="connsiteY45" fmla="*/ 49809 h 722223"/>
              <a:gd name="connsiteX46" fmla="*/ 834244 w 1095723"/>
              <a:gd name="connsiteY46" fmla="*/ 124521 h 722223"/>
              <a:gd name="connsiteX47" fmla="*/ 946307 w 1095723"/>
              <a:gd name="connsiteY47" fmla="*/ 74713 h 722223"/>
              <a:gd name="connsiteX48" fmla="*/ 1095723 w 1095723"/>
              <a:gd name="connsiteY48" fmla="*/ 74713 h 7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5723" h="722223">
                <a:moveTo>
                  <a:pt x="0" y="99617"/>
                </a:moveTo>
                <a:cubicBezTo>
                  <a:pt x="4150" y="153576"/>
                  <a:pt x="5739" y="207794"/>
                  <a:pt x="12451" y="261495"/>
                </a:cubicBezTo>
                <a:cubicBezTo>
                  <a:pt x="14079" y="274519"/>
                  <a:pt x="11777" y="298851"/>
                  <a:pt x="24903" y="298851"/>
                </a:cubicBezTo>
                <a:cubicBezTo>
                  <a:pt x="39868" y="298851"/>
                  <a:pt x="41505" y="273947"/>
                  <a:pt x="49806" y="261495"/>
                </a:cubicBezTo>
                <a:cubicBezTo>
                  <a:pt x="53956" y="323755"/>
                  <a:pt x="47966" y="387536"/>
                  <a:pt x="62257" y="448276"/>
                </a:cubicBezTo>
                <a:cubicBezTo>
                  <a:pt x="65684" y="462843"/>
                  <a:pt x="95982" y="458663"/>
                  <a:pt x="99611" y="473181"/>
                </a:cubicBezTo>
                <a:cubicBezTo>
                  <a:pt x="113740" y="529699"/>
                  <a:pt x="106266" y="589541"/>
                  <a:pt x="112063" y="647510"/>
                </a:cubicBezTo>
                <a:cubicBezTo>
                  <a:pt x="114575" y="672633"/>
                  <a:pt x="120364" y="697319"/>
                  <a:pt x="124514" y="722223"/>
                </a:cubicBezTo>
                <a:cubicBezTo>
                  <a:pt x="132815" y="709771"/>
                  <a:pt x="142725" y="698252"/>
                  <a:pt x="149417" y="684866"/>
                </a:cubicBezTo>
                <a:cubicBezTo>
                  <a:pt x="170276" y="643145"/>
                  <a:pt x="170375" y="570944"/>
                  <a:pt x="174320" y="535441"/>
                </a:cubicBezTo>
                <a:cubicBezTo>
                  <a:pt x="178470" y="564496"/>
                  <a:pt x="169162" y="599125"/>
                  <a:pt x="186771" y="622606"/>
                </a:cubicBezTo>
                <a:cubicBezTo>
                  <a:pt x="195750" y="634579"/>
                  <a:pt x="202695" y="573278"/>
                  <a:pt x="211674" y="585250"/>
                </a:cubicBezTo>
                <a:cubicBezTo>
                  <a:pt x="229283" y="608730"/>
                  <a:pt x="219975" y="643359"/>
                  <a:pt x="224125" y="672414"/>
                </a:cubicBezTo>
                <a:cubicBezTo>
                  <a:pt x="212485" y="497802"/>
                  <a:pt x="199455" y="409175"/>
                  <a:pt x="224125" y="224138"/>
                </a:cubicBezTo>
                <a:cubicBezTo>
                  <a:pt x="227462" y="199112"/>
                  <a:pt x="231626" y="274093"/>
                  <a:pt x="236577" y="298851"/>
                </a:cubicBezTo>
                <a:cubicBezTo>
                  <a:pt x="239933" y="315632"/>
                  <a:pt x="244878" y="332056"/>
                  <a:pt x="249028" y="348659"/>
                </a:cubicBezTo>
                <a:cubicBezTo>
                  <a:pt x="261479" y="344508"/>
                  <a:pt x="277101" y="345488"/>
                  <a:pt x="286382" y="336207"/>
                </a:cubicBezTo>
                <a:cubicBezTo>
                  <a:pt x="295663" y="326926"/>
                  <a:pt x="285708" y="298851"/>
                  <a:pt x="298834" y="298851"/>
                </a:cubicBezTo>
                <a:cubicBezTo>
                  <a:pt x="311959" y="298851"/>
                  <a:pt x="308102" y="323473"/>
                  <a:pt x="311285" y="336207"/>
                </a:cubicBezTo>
                <a:cubicBezTo>
                  <a:pt x="316418" y="356740"/>
                  <a:pt x="319586" y="377714"/>
                  <a:pt x="323736" y="398468"/>
                </a:cubicBezTo>
                <a:cubicBezTo>
                  <a:pt x="352248" y="312932"/>
                  <a:pt x="329543" y="364410"/>
                  <a:pt x="348639" y="498085"/>
                </a:cubicBezTo>
                <a:cubicBezTo>
                  <a:pt x="350495" y="511079"/>
                  <a:pt x="356940" y="522989"/>
                  <a:pt x="361091" y="535441"/>
                </a:cubicBezTo>
                <a:cubicBezTo>
                  <a:pt x="365241" y="522989"/>
                  <a:pt x="370359" y="510819"/>
                  <a:pt x="373542" y="498085"/>
                </a:cubicBezTo>
                <a:cubicBezTo>
                  <a:pt x="378675" y="477552"/>
                  <a:pt x="379912" y="456096"/>
                  <a:pt x="385993" y="435824"/>
                </a:cubicBezTo>
                <a:cubicBezTo>
                  <a:pt x="392415" y="414415"/>
                  <a:pt x="402595" y="394317"/>
                  <a:pt x="410896" y="373564"/>
                </a:cubicBezTo>
                <a:cubicBezTo>
                  <a:pt x="415047" y="344509"/>
                  <a:pt x="395504" y="295681"/>
                  <a:pt x="423348" y="286399"/>
                </a:cubicBezTo>
                <a:cubicBezTo>
                  <a:pt x="448252" y="278097"/>
                  <a:pt x="448250" y="361112"/>
                  <a:pt x="448250" y="361112"/>
                </a:cubicBezTo>
                <a:cubicBezTo>
                  <a:pt x="452401" y="319605"/>
                  <a:pt x="442048" y="273901"/>
                  <a:pt x="460702" y="236590"/>
                </a:cubicBezTo>
                <a:cubicBezTo>
                  <a:pt x="471993" y="214007"/>
                  <a:pt x="467676" y="286656"/>
                  <a:pt x="473153" y="311303"/>
                </a:cubicBezTo>
                <a:cubicBezTo>
                  <a:pt x="476000" y="324116"/>
                  <a:pt x="481999" y="336038"/>
                  <a:pt x="485605" y="348659"/>
                </a:cubicBezTo>
                <a:cubicBezTo>
                  <a:pt x="490306" y="365114"/>
                  <a:pt x="493906" y="381865"/>
                  <a:pt x="498056" y="398468"/>
                </a:cubicBezTo>
                <a:cubicBezTo>
                  <a:pt x="506827" y="337069"/>
                  <a:pt x="506946" y="314874"/>
                  <a:pt x="522959" y="261495"/>
                </a:cubicBezTo>
                <a:cubicBezTo>
                  <a:pt x="530502" y="236351"/>
                  <a:pt x="539561" y="211686"/>
                  <a:pt x="547862" y="186782"/>
                </a:cubicBezTo>
                <a:lnTo>
                  <a:pt x="560313" y="149426"/>
                </a:lnTo>
                <a:cubicBezTo>
                  <a:pt x="568614" y="161878"/>
                  <a:pt x="579138" y="173106"/>
                  <a:pt x="585216" y="186782"/>
                </a:cubicBezTo>
                <a:cubicBezTo>
                  <a:pt x="595877" y="210771"/>
                  <a:pt x="610119" y="261495"/>
                  <a:pt x="610119" y="261495"/>
                </a:cubicBezTo>
                <a:cubicBezTo>
                  <a:pt x="614269" y="207536"/>
                  <a:pt x="610831" y="152447"/>
                  <a:pt x="622570" y="99617"/>
                </a:cubicBezTo>
                <a:cubicBezTo>
                  <a:pt x="626282" y="82911"/>
                  <a:pt x="631310" y="132720"/>
                  <a:pt x="635022" y="149426"/>
                </a:cubicBezTo>
                <a:cubicBezTo>
                  <a:pt x="652973" y="230209"/>
                  <a:pt x="633920" y="191355"/>
                  <a:pt x="672376" y="249043"/>
                </a:cubicBezTo>
                <a:cubicBezTo>
                  <a:pt x="676526" y="261495"/>
                  <a:pt x="671702" y="286399"/>
                  <a:pt x="684827" y="286399"/>
                </a:cubicBezTo>
                <a:cubicBezTo>
                  <a:pt x="699792" y="286399"/>
                  <a:pt x="703038" y="262429"/>
                  <a:pt x="709730" y="249043"/>
                </a:cubicBezTo>
                <a:cubicBezTo>
                  <a:pt x="722491" y="223520"/>
                  <a:pt x="729898" y="173100"/>
                  <a:pt x="734633" y="149426"/>
                </a:cubicBezTo>
                <a:cubicBezTo>
                  <a:pt x="738783" y="161878"/>
                  <a:pt x="735344" y="192652"/>
                  <a:pt x="747084" y="186782"/>
                </a:cubicBezTo>
                <a:cubicBezTo>
                  <a:pt x="768731" y="175958"/>
                  <a:pt x="774609" y="146638"/>
                  <a:pt x="784438" y="124521"/>
                </a:cubicBezTo>
                <a:cubicBezTo>
                  <a:pt x="794347" y="102226"/>
                  <a:pt x="806863" y="14868"/>
                  <a:pt x="809341" y="0"/>
                </a:cubicBezTo>
                <a:cubicBezTo>
                  <a:pt x="813492" y="16603"/>
                  <a:pt x="818437" y="33027"/>
                  <a:pt x="821793" y="49809"/>
                </a:cubicBezTo>
                <a:cubicBezTo>
                  <a:pt x="826744" y="74566"/>
                  <a:pt x="812323" y="111994"/>
                  <a:pt x="834244" y="124521"/>
                </a:cubicBezTo>
                <a:cubicBezTo>
                  <a:pt x="887588" y="155005"/>
                  <a:pt x="907384" y="79903"/>
                  <a:pt x="946307" y="74713"/>
                </a:cubicBezTo>
                <a:cubicBezTo>
                  <a:pt x="995675" y="68130"/>
                  <a:pt x="1045918" y="74713"/>
                  <a:pt x="1095723" y="747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6200000">
            <a:off x="8279903" y="3754059"/>
            <a:ext cx="305384" cy="344638"/>
          </a:xfrm>
          <a:custGeom>
            <a:avLst/>
            <a:gdLst>
              <a:gd name="connsiteX0" fmla="*/ 13872 w 574185"/>
              <a:gd name="connsiteY0" fmla="*/ 26240 h 935881"/>
              <a:gd name="connsiteX1" fmla="*/ 1421 w 574185"/>
              <a:gd name="connsiteY1" fmla="*/ 872984 h 935881"/>
              <a:gd name="connsiteX2" fmla="*/ 13872 w 574185"/>
              <a:gd name="connsiteY2" fmla="*/ 935244 h 935881"/>
              <a:gd name="connsiteX3" fmla="*/ 38775 w 574185"/>
              <a:gd name="connsiteY3" fmla="*/ 860531 h 935881"/>
              <a:gd name="connsiteX4" fmla="*/ 63678 w 574185"/>
              <a:gd name="connsiteY4" fmla="*/ 773367 h 935881"/>
              <a:gd name="connsiteX5" fmla="*/ 76129 w 574185"/>
              <a:gd name="connsiteY5" fmla="*/ 648846 h 935881"/>
              <a:gd name="connsiteX6" fmla="*/ 88580 w 574185"/>
              <a:gd name="connsiteY6" fmla="*/ 611489 h 935881"/>
              <a:gd name="connsiteX7" fmla="*/ 101032 w 574185"/>
              <a:gd name="connsiteY7" fmla="*/ 536777 h 935881"/>
              <a:gd name="connsiteX8" fmla="*/ 113483 w 574185"/>
              <a:gd name="connsiteY8" fmla="*/ 474516 h 935881"/>
              <a:gd name="connsiteX9" fmla="*/ 138386 w 574185"/>
              <a:gd name="connsiteY9" fmla="*/ 325091 h 935881"/>
              <a:gd name="connsiteX10" fmla="*/ 163289 w 574185"/>
              <a:gd name="connsiteY10" fmla="*/ 300186 h 935881"/>
              <a:gd name="connsiteX11" fmla="*/ 213094 w 574185"/>
              <a:gd name="connsiteY11" fmla="*/ 275282 h 935881"/>
              <a:gd name="connsiteX12" fmla="*/ 250449 w 574185"/>
              <a:gd name="connsiteY12" fmla="*/ 250378 h 935881"/>
              <a:gd name="connsiteX13" fmla="*/ 262900 w 574185"/>
              <a:gd name="connsiteY13" fmla="*/ 213022 h 935881"/>
              <a:gd name="connsiteX14" fmla="*/ 337608 w 574185"/>
              <a:gd name="connsiteY14" fmla="*/ 163213 h 935881"/>
              <a:gd name="connsiteX15" fmla="*/ 362511 w 574185"/>
              <a:gd name="connsiteY15" fmla="*/ 113405 h 935881"/>
              <a:gd name="connsiteX16" fmla="*/ 387414 w 574185"/>
              <a:gd name="connsiteY16" fmla="*/ 76048 h 935881"/>
              <a:gd name="connsiteX17" fmla="*/ 399865 w 574185"/>
              <a:gd name="connsiteY17" fmla="*/ 38692 h 935881"/>
              <a:gd name="connsiteX18" fmla="*/ 474574 w 574185"/>
              <a:gd name="connsiteY18" fmla="*/ 1336 h 935881"/>
              <a:gd name="connsiteX19" fmla="*/ 574185 w 574185"/>
              <a:gd name="connsiteY19" fmla="*/ 1336 h 9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4185" h="935881">
                <a:moveTo>
                  <a:pt x="13872" y="26240"/>
                </a:moveTo>
                <a:cubicBezTo>
                  <a:pt x="9722" y="308488"/>
                  <a:pt x="1421" y="590705"/>
                  <a:pt x="1421" y="872984"/>
                </a:cubicBezTo>
                <a:cubicBezTo>
                  <a:pt x="1421" y="894148"/>
                  <a:pt x="-6206" y="941938"/>
                  <a:pt x="13872" y="935244"/>
                </a:cubicBezTo>
                <a:cubicBezTo>
                  <a:pt x="38776" y="926942"/>
                  <a:pt x="30474" y="885435"/>
                  <a:pt x="38775" y="860531"/>
                </a:cubicBezTo>
                <a:cubicBezTo>
                  <a:pt x="56636" y="806943"/>
                  <a:pt x="48044" y="835904"/>
                  <a:pt x="63678" y="773367"/>
                </a:cubicBezTo>
                <a:cubicBezTo>
                  <a:pt x="67828" y="731860"/>
                  <a:pt x="69787" y="690075"/>
                  <a:pt x="76129" y="648846"/>
                </a:cubicBezTo>
                <a:cubicBezTo>
                  <a:pt x="78125" y="635873"/>
                  <a:pt x="85733" y="624302"/>
                  <a:pt x="88580" y="611489"/>
                </a:cubicBezTo>
                <a:cubicBezTo>
                  <a:pt x="94057" y="586843"/>
                  <a:pt x="96516" y="561617"/>
                  <a:pt x="101032" y="536777"/>
                </a:cubicBezTo>
                <a:cubicBezTo>
                  <a:pt x="104818" y="515954"/>
                  <a:pt x="109805" y="495359"/>
                  <a:pt x="113483" y="474516"/>
                </a:cubicBezTo>
                <a:cubicBezTo>
                  <a:pt x="122258" y="424789"/>
                  <a:pt x="124515" y="373644"/>
                  <a:pt x="138386" y="325091"/>
                </a:cubicBezTo>
                <a:cubicBezTo>
                  <a:pt x="141611" y="313803"/>
                  <a:pt x="153521" y="306698"/>
                  <a:pt x="163289" y="300186"/>
                </a:cubicBezTo>
                <a:cubicBezTo>
                  <a:pt x="178733" y="289889"/>
                  <a:pt x="196978" y="284491"/>
                  <a:pt x="213094" y="275282"/>
                </a:cubicBezTo>
                <a:cubicBezTo>
                  <a:pt x="226087" y="267857"/>
                  <a:pt x="237997" y="258679"/>
                  <a:pt x="250449" y="250378"/>
                </a:cubicBezTo>
                <a:cubicBezTo>
                  <a:pt x="254599" y="237926"/>
                  <a:pt x="253619" y="222303"/>
                  <a:pt x="262900" y="213022"/>
                </a:cubicBezTo>
                <a:cubicBezTo>
                  <a:pt x="284063" y="191858"/>
                  <a:pt x="337608" y="163213"/>
                  <a:pt x="337608" y="163213"/>
                </a:cubicBezTo>
                <a:cubicBezTo>
                  <a:pt x="345909" y="146610"/>
                  <a:pt x="353302" y="129522"/>
                  <a:pt x="362511" y="113405"/>
                </a:cubicBezTo>
                <a:cubicBezTo>
                  <a:pt x="369936" y="100411"/>
                  <a:pt x="380722" y="89434"/>
                  <a:pt x="387414" y="76048"/>
                </a:cubicBezTo>
                <a:cubicBezTo>
                  <a:pt x="393284" y="64308"/>
                  <a:pt x="391666" y="48941"/>
                  <a:pt x="399865" y="38692"/>
                </a:cubicBezTo>
                <a:cubicBezTo>
                  <a:pt x="411551" y="24084"/>
                  <a:pt x="455113" y="3105"/>
                  <a:pt x="474574" y="1336"/>
                </a:cubicBezTo>
                <a:cubicBezTo>
                  <a:pt x="507641" y="-1670"/>
                  <a:pt x="540981" y="1336"/>
                  <a:pt x="574185" y="133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9"/>
          </p:cNvCxnSpPr>
          <p:nvPr/>
        </p:nvCxnSpPr>
        <p:spPr>
          <a:xfrm flipH="1" flipV="1">
            <a:off x="8169115" y="1626384"/>
            <a:ext cx="91653" cy="2147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171510" y="786011"/>
            <a:ext cx="9551" cy="214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S2 Signal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59864" y="3773686"/>
            <a:ext cx="145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Scinitllation</a:t>
            </a:r>
            <a:r>
              <a:rPr lang="en-US" dirty="0" smtClean="0">
                <a:solidFill>
                  <a:srgbClr val="000000"/>
                </a:solidFill>
              </a:rPr>
              <a:t>: S1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2264" y="2893926"/>
            <a:ext cx="145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Ionization: e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5872" y="1842046"/>
            <a:ext cx="216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Electro-luminescence: S2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7" grpId="0" animBg="1"/>
      <p:bldP spid="117772" grpId="0" animBg="1"/>
      <p:bldP spid="117774" grpId="0" animBg="1"/>
      <p:bldP spid="8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S50-assembly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729" y="1994874"/>
            <a:ext cx="5697490" cy="349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</a:t>
            </a:r>
            <a:r>
              <a:rPr lang="en-US" b="1" dirty="0" smtClean="0"/>
              <a:t>ackgrounds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0964"/>
            <a:ext cx="3996729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radioactivity</a:t>
            </a:r>
          </a:p>
          <a:p>
            <a:endParaRPr lang="en-US" dirty="0" smtClean="0"/>
          </a:p>
          <a:p>
            <a:r>
              <a:rPr lang="en-US" dirty="0" smtClean="0"/>
              <a:t>Gamma </a:t>
            </a:r>
            <a:r>
              <a:rPr lang="en-US" dirty="0" smtClean="0"/>
              <a:t>Rays</a:t>
            </a:r>
          </a:p>
          <a:p>
            <a:endParaRPr lang="en-US" dirty="0" smtClean="0"/>
          </a:p>
          <a:p>
            <a:r>
              <a:rPr lang="en-US" dirty="0" smtClean="0"/>
              <a:t>Cosmic </a:t>
            </a:r>
            <a:r>
              <a:rPr lang="en-US" dirty="0"/>
              <a:t>m</a:t>
            </a:r>
            <a:r>
              <a:rPr lang="en-US" dirty="0" smtClean="0"/>
              <a:t>uons</a:t>
            </a:r>
          </a:p>
          <a:p>
            <a:endParaRPr lang="en-US" dirty="0" smtClean="0"/>
          </a:p>
          <a:p>
            <a:r>
              <a:rPr lang="en-US" dirty="0" smtClean="0"/>
              <a:t>Radiogenic </a:t>
            </a:r>
            <a:r>
              <a:rPr lang="en-US" dirty="0" smtClean="0"/>
              <a:t>neutrons</a:t>
            </a:r>
          </a:p>
          <a:p>
            <a:endParaRPr lang="en-US" dirty="0" smtClean="0"/>
          </a:p>
          <a:p>
            <a:r>
              <a:rPr lang="en-US" dirty="0" smtClean="0"/>
              <a:t>Fast neutrons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02967" y="1861688"/>
            <a:ext cx="2320052" cy="3036667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064886" y="4002165"/>
            <a:ext cx="521587" cy="2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6125637" y="4103202"/>
            <a:ext cx="521588" cy="121502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09138" y="3989746"/>
            <a:ext cx="411439" cy="1304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6351965" y="4245068"/>
            <a:ext cx="545735" cy="112284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634201" y="4099775"/>
            <a:ext cx="395100" cy="177651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1578" y="3471812"/>
            <a:ext cx="537929" cy="289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366FF"/>
                </a:solidFill>
              </a:rPr>
              <a:t>α,β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7966" y="1640964"/>
            <a:ext cx="253264" cy="289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</a:rPr>
              <a:t>μ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4146" y="3506383"/>
            <a:ext cx="756430" cy="138563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5019" y="4240554"/>
            <a:ext cx="840376" cy="369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n, </a:t>
            </a:r>
            <a:r>
              <a:rPr lang="en-US" b="1" dirty="0" err="1" smtClean="0">
                <a:solidFill>
                  <a:srgbClr val="FF6600"/>
                </a:solidFill>
              </a:rPr>
              <a:t>p</a:t>
            </a:r>
            <a:r>
              <a:rPr lang="en-US" b="1" dirty="0" smtClean="0">
                <a:solidFill>
                  <a:srgbClr val="FF6600"/>
                </a:solidFill>
              </a:rPr>
              <a:t>, </a:t>
            </a:r>
            <a:r>
              <a:rPr lang="en-US" b="1" dirty="0" err="1" smtClean="0">
                <a:solidFill>
                  <a:srgbClr val="FF6600"/>
                </a:solidFill>
              </a:rPr>
              <a:t>γ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726552" y="3677331"/>
            <a:ext cx="747107" cy="128082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/>
          </p:cNvPicPr>
          <p:nvPr/>
        </p:nvPicPr>
        <p:blipFill>
          <a:blip r:embed="rId3" cstate="screen">
            <a:alphaModFix/>
            <a:duotone>
              <a:srgbClr val="FF0000"/>
              <a:srgbClr val="FFF1C1"/>
            </a:duotone>
            <a:lum contras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947178" y="2778223"/>
            <a:ext cx="485348" cy="607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246109" y="2810083"/>
            <a:ext cx="295701" cy="369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γ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7187" y="3102719"/>
            <a:ext cx="249182" cy="25264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6206" y="2800502"/>
            <a:ext cx="244341" cy="289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n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942149" y="3490064"/>
            <a:ext cx="1725070" cy="1119821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524907" y="2712985"/>
            <a:ext cx="417244" cy="777080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36373" y="4232384"/>
            <a:ext cx="367967" cy="369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>
            <a:off x="6911852" y="3314238"/>
            <a:ext cx="66362" cy="7521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5" grpId="0"/>
      <p:bldP spid="18" grpId="0"/>
      <p:bldP spid="20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17002</TotalTime>
  <Words>886</Words>
  <Application>Microsoft Macintosh PowerPoint</Application>
  <PresentationFormat>On-screen Show (4:3)</PresentationFormat>
  <Paragraphs>201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Calibri Light</vt:lpstr>
      <vt:lpstr>Gill Sans</vt:lpstr>
      <vt:lpstr>Lucida Grande</vt:lpstr>
      <vt:lpstr>ＭＳ Ｐゴシック</vt:lpstr>
      <vt:lpstr>Wingdings</vt:lpstr>
      <vt:lpstr>Arial</vt:lpstr>
      <vt:lpstr>Office Theme</vt:lpstr>
      <vt:lpstr>Equation</vt:lpstr>
      <vt:lpstr>DarkSide: A Background-Free Search for WIMP Dark Matter</vt:lpstr>
      <vt:lpstr>The DarkSide Program</vt:lpstr>
      <vt:lpstr>The Darkside-50 Detectors</vt:lpstr>
      <vt:lpstr>Why Liquid Argon (LAr)</vt:lpstr>
      <vt:lpstr>Darkside-50 TPC</vt:lpstr>
      <vt:lpstr>S1 Signal</vt:lpstr>
      <vt:lpstr>S1 Signal</vt:lpstr>
      <vt:lpstr>S2 Signal</vt:lpstr>
      <vt:lpstr>Backgrounds</vt:lpstr>
      <vt:lpstr>Background Mitigation Strategy</vt:lpstr>
      <vt:lpstr>Pulse Shape Discrimination with S1</vt:lpstr>
      <vt:lpstr>2-Phase TPC</vt:lpstr>
      <vt:lpstr>Calibration System</vt:lpstr>
      <vt:lpstr>Veto Detectors</vt:lpstr>
      <vt:lpstr>Underground Argon (UAr)</vt:lpstr>
      <vt:lpstr>1422 kg day AAr exposure</vt:lpstr>
      <vt:lpstr>2616 kg day UAr exposure</vt:lpstr>
      <vt:lpstr>2616 kg day UAr exposure</vt:lpstr>
      <vt:lpstr>Summary of Darkside-50</vt:lpstr>
      <vt:lpstr>Darkside-20k: A United Front</vt:lpstr>
      <vt:lpstr>Darkside-20k: Large Area SiPMs</vt:lpstr>
      <vt:lpstr>DarkSide-20k: UAr</vt:lpstr>
      <vt:lpstr>Projected Sensitivities</vt:lpstr>
      <vt:lpstr>Thank You!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Search for Dark Matter and the darkside experiment</dc:title>
  <dc:creator>Andrew Renshaw</dc:creator>
  <cp:lastModifiedBy>Andrew Renshaw</cp:lastModifiedBy>
  <cp:revision>268</cp:revision>
  <cp:lastPrinted>2017-05-05T19:01:25Z</cp:lastPrinted>
  <dcterms:created xsi:type="dcterms:W3CDTF">2015-02-18T18:39:44Z</dcterms:created>
  <dcterms:modified xsi:type="dcterms:W3CDTF">2017-05-08T12:40:54Z</dcterms:modified>
</cp:coreProperties>
</file>