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63" r:id="rId2"/>
    <p:sldId id="529" r:id="rId3"/>
    <p:sldId id="491" r:id="rId4"/>
    <p:sldId id="492" r:id="rId5"/>
    <p:sldId id="532" r:id="rId6"/>
    <p:sldId id="533" r:id="rId7"/>
    <p:sldId id="542" r:id="rId8"/>
    <p:sldId id="550" r:id="rId9"/>
    <p:sldId id="564" r:id="rId10"/>
    <p:sldId id="444" r:id="rId11"/>
    <p:sldId id="551" r:id="rId12"/>
    <p:sldId id="557" r:id="rId13"/>
    <p:sldId id="565" r:id="rId14"/>
    <p:sldId id="536" r:id="rId15"/>
    <p:sldId id="539" r:id="rId16"/>
    <p:sldId id="538" r:id="rId17"/>
    <p:sldId id="549" r:id="rId18"/>
    <p:sldId id="500" r:id="rId19"/>
    <p:sldId id="505" r:id="rId20"/>
    <p:sldId id="531" r:id="rId21"/>
    <p:sldId id="543" r:id="rId22"/>
    <p:sldId id="566" r:id="rId23"/>
    <p:sldId id="548" r:id="rId24"/>
    <p:sldId id="544" r:id="rId25"/>
    <p:sldId id="558" r:id="rId26"/>
    <p:sldId id="554" r:id="rId27"/>
    <p:sldId id="555" r:id="rId28"/>
    <p:sldId id="561" r:id="rId29"/>
    <p:sldId id="547" r:id="rId30"/>
    <p:sldId id="562" r:id="rId31"/>
    <p:sldId id="567" r:id="rId32"/>
    <p:sldId id="553" r:id="rId33"/>
    <p:sldId id="563" r:id="rId34"/>
    <p:sldId id="559" r:id="rId35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5FF6B"/>
    <a:srgbClr val="EF4166"/>
    <a:srgbClr val="9C9E9F"/>
    <a:srgbClr val="FFFFFF"/>
    <a:srgbClr val="DDDDDD"/>
    <a:srgbClr val="00A5EB"/>
    <a:srgbClr val="FFCC00"/>
    <a:srgbClr val="FF00FF"/>
    <a:srgbClr val="4219D9"/>
    <a:srgbClr val="EF1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3" autoAdjust="0"/>
    <p:restoredTop sz="89695" autoAdjust="0"/>
  </p:normalViewPr>
  <p:slideViewPr>
    <p:cSldViewPr>
      <p:cViewPr varScale="1">
        <p:scale>
          <a:sx n="109" d="100"/>
          <a:sy n="109" d="100"/>
        </p:scale>
        <p:origin x="-1544" y="-10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104"/>
    </p:cViewPr>
  </p:sorterViewPr>
  <p:notesViewPr>
    <p:cSldViewPr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CE4731-C010-47BB-AC03-2C3F6F58DF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680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4EC81-F93C-DA4A-8F33-FCBDA63398BF}" type="slidenum">
              <a:rPr lang="en-US"/>
              <a:pPr/>
              <a:t>4</a:t>
            </a:fld>
            <a:endParaRPr lang="en-US"/>
          </a:p>
        </p:txBody>
      </p:sp>
      <p:sp>
        <p:nvSpPr>
          <p:cNvPr id="172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DA865-037E-D84F-A1D8-55AAEF99B95D}" type="slidenum">
              <a:rPr lang="en-US"/>
              <a:pPr/>
              <a:t>9</a:t>
            </a:fld>
            <a:endParaRPr lang="en-US"/>
          </a:p>
        </p:txBody>
      </p:sp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DA865-037E-D84F-A1D8-55AAEF99B95D}" type="slidenum">
              <a:rPr lang="en-US"/>
              <a:pPr/>
              <a:t>17</a:t>
            </a:fld>
            <a:endParaRPr lang="en-US"/>
          </a:p>
        </p:txBody>
      </p:sp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DA865-037E-D84F-A1D8-55AAEF99B95D}" type="slidenum">
              <a:rPr lang="en-US"/>
              <a:pPr/>
              <a:t>31</a:t>
            </a:fld>
            <a:endParaRPr lang="en-US"/>
          </a:p>
        </p:txBody>
      </p:sp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de-DE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/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/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rIns="0" anchor="ctr"/>
          <a:lstStyle/>
          <a:p>
            <a:pPr algn="r">
              <a:defRPr/>
            </a:pPr>
            <a:r>
              <a:rPr lang="en-GB" sz="900" b="1">
                <a:solidFill>
                  <a:schemeClr val="bg2"/>
                </a:solidFill>
              </a:rPr>
              <a:t>Walter Winter </a:t>
            </a:r>
            <a:r>
              <a:rPr lang="en-GB" sz="900">
                <a:solidFill>
                  <a:schemeClr val="bg2"/>
                </a:solidFill>
              </a:rPr>
              <a:t> |  IPA 2017 |  May 8-10, 2017  |  </a:t>
            </a:r>
            <a:r>
              <a:rPr lang="en-GB" sz="900" b="1">
                <a:solidFill>
                  <a:schemeClr val="bg2"/>
                </a:solidFill>
              </a:rPr>
              <a:t>Page </a:t>
            </a:r>
            <a:fld id="{5A49C290-6BEC-4E5C-8054-9C2BC658ABC6}" type="slidenum">
              <a:rPr lang="en-GB" sz="900" b="1">
                <a:solidFill>
                  <a:schemeClr val="bg2"/>
                </a:solidFill>
              </a:rPr>
              <a:pPr algn="r">
                <a:defRPr/>
              </a:pPr>
              <a:t>‹#›</a:t>
            </a:fld>
            <a:endParaRPr lang="en-GB" sz="900" b="1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5"/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Relationship Id="rId3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282575" y="1"/>
            <a:ext cx="8520113" cy="1088740"/>
          </a:xfrm>
          <a:ln>
            <a:noFill/>
          </a:ln>
        </p:spPr>
        <p:txBody>
          <a:bodyPr/>
          <a:lstStyle/>
          <a:p>
            <a:pPr eaLnBrk="1" hangingPunct="1"/>
            <a:r>
              <a:rPr lang="de-DE" sz="3200" dirty="0" smtClean="0"/>
              <a:t>Multi-messenger particle astrophysics</a:t>
            </a:r>
            <a:endParaRPr lang="de-DE" sz="3200" dirty="0" smtClean="0">
              <a:latin typeface="Arial Rounded MT Bold"/>
              <a:cs typeface="Arial Rounded MT Bold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TexPoint fonts used in EMF: 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3923928" y="3212976"/>
            <a:ext cx="45365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>
                <a:solidFill>
                  <a:srgbClr val="00A5EB"/>
                </a:solidFill>
              </a:rPr>
              <a:t>Walter Winter</a:t>
            </a:r>
          </a:p>
          <a:p>
            <a:pPr eaLnBrk="0" hangingPunct="0"/>
            <a:r>
              <a:rPr lang="de-DE"/>
              <a:t>DESY, Zeuthen, Germany</a:t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>IPA 2017</a:t>
            </a:r>
            <a:br>
              <a:rPr lang="de-DE"/>
            </a:br>
            <a:r>
              <a:rPr lang="de-DE"/>
              <a:t>Madison, WI, USA	</a:t>
            </a:r>
            <a:endParaRPr lang="de-DE" i="1">
              <a:effectLst/>
            </a:endParaRPr>
          </a:p>
          <a:p>
            <a:pPr eaLnBrk="0" hangingPunct="0"/>
            <a:endParaRPr lang="de-DE" i="1"/>
          </a:p>
          <a:p>
            <a:pPr eaLnBrk="0" hangingPunct="0"/>
            <a:r>
              <a:rPr lang="de-DE"/>
              <a:t>May 8-10, 2017</a:t>
            </a:r>
            <a:endParaRPr lang="en-GB"/>
          </a:p>
        </p:txBody>
      </p:sp>
      <p:pic>
        <p:nvPicPr>
          <p:cNvPr id="7" name="Picture 6" descr="Bildschirmfoto 2014-09-15 um 15.47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697252"/>
            <a:ext cx="1395929" cy="101522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ildschirmfoto 2015-02-26 um 16.26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5841268"/>
            <a:ext cx="1113193" cy="759904"/>
          </a:xfrm>
          <a:prstGeom prst="rect">
            <a:avLst/>
          </a:prstGeom>
        </p:spPr>
      </p:pic>
      <p:pic>
        <p:nvPicPr>
          <p:cNvPr id="4" name="Picture 3" descr="Bildschirmfoto 2015-02-26 um 16.26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697252"/>
            <a:ext cx="967345" cy="975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319972" y="5949280"/>
            <a:ext cx="4824028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theoretical paradigms (from propagation models)</a:t>
            </a:r>
          </a:p>
        </p:txBody>
      </p:sp>
      <p:pic>
        <p:nvPicPr>
          <p:cNvPr id="6" name="Picture 5" descr="Bildschirmfoto 2015-09-09 um 11.1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81028"/>
            <a:ext cx="2988332" cy="2173333"/>
          </a:xfrm>
          <a:prstGeom prst="rect">
            <a:avLst/>
          </a:prstGeom>
        </p:spPr>
      </p:pic>
      <p:pic>
        <p:nvPicPr>
          <p:cNvPr id="7" name="Picture 6" descr="Bildschirmfoto 2015-09-09 um 11.16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04764"/>
            <a:ext cx="3276364" cy="2313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1620" y="728700"/>
            <a:ext cx="2664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TA </a:t>
            </a:r>
            <a:r>
              <a:rPr lang="en-US" b="1"/>
              <a:t>(Telescope Array)</a:t>
            </a:r>
            <a:endParaRPr lang="en-US" sz="3200" b="1"/>
          </a:p>
        </p:txBody>
      </p:sp>
      <p:sp>
        <p:nvSpPr>
          <p:cNvPr id="12" name="TextBox 11"/>
          <p:cNvSpPr txBox="1"/>
          <p:nvPr/>
        </p:nvSpPr>
        <p:spPr>
          <a:xfrm>
            <a:off x="5724128" y="728700"/>
            <a:ext cx="14761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Auger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7904" y="764704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vs.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 rot="5400000">
            <a:off x="7367609" y="2577607"/>
            <a:ext cx="28122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rgbClr val="00A5EB"/>
                </a:solidFill>
                <a:latin typeface="Times New Roman" charset="0"/>
              </a:rPr>
              <a:t>Auger global fit, 1612.07155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5400000">
            <a:off x="2022975" y="2809673"/>
            <a:ext cx="39964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rgbClr val="00A5EB"/>
                </a:solidFill>
                <a:latin typeface="Times New Roman" charset="0"/>
              </a:rPr>
              <a:t>Jui @ ICRC 2015; talk by D. Ivanov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27884" y="6165304"/>
            <a:ext cx="2052228" cy="61206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What can neutrinos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-rays tell us?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5536" y="3429000"/>
            <a:ext cx="13321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588" y="141277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Pair </a:t>
            </a:r>
            <a:br>
              <a:rPr lang="en-US" sz="1200" b="1"/>
            </a:br>
            <a:r>
              <a:rPr lang="en-US" sz="1200" b="1"/>
              <a:t>prod. </a:t>
            </a:r>
            <a:br>
              <a:rPr lang="en-US" sz="1200" b="1"/>
            </a:br>
            <a:r>
              <a:rPr lang="en-US" sz="1200" b="1"/>
              <a:t>dip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9692" y="21328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GZK</a:t>
            </a:r>
            <a:br>
              <a:rPr lang="en-US" sz="1200" b="1"/>
            </a:br>
            <a:r>
              <a:rPr lang="en-US" sz="1200" b="1"/>
              <a:t>cutoff</a:t>
            </a:r>
            <a:br>
              <a:rPr lang="en-US" sz="1200" b="1"/>
            </a:br>
            <a:r>
              <a:rPr lang="en-US" sz="1200" b="1"/>
              <a:t>(p + </a:t>
            </a:r>
            <a:r>
              <a:rPr lang="en-US" sz="1200" b="1">
                <a:latin typeface="Symbol" charset="2"/>
                <a:cs typeface="Symbol" charset="2"/>
              </a:rPr>
              <a:t>g</a:t>
            </a:r>
            <a:r>
              <a:rPr lang="en-US" sz="1200" b="1" baseline="-25000"/>
              <a:t>CMB</a:t>
            </a:r>
            <a:r>
              <a:rPr lang="en-US" sz="1200" b="1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752020" y="3356992"/>
            <a:ext cx="165618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0" descr="Bildschirmfoto 2017-04-05 um 13.50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70" y="3753036"/>
            <a:ext cx="3626988" cy="2340260"/>
          </a:xfrm>
          <a:prstGeom prst="rect">
            <a:avLst/>
          </a:prstGeom>
        </p:spPr>
      </p:pic>
      <p:pic>
        <p:nvPicPr>
          <p:cNvPr id="22" name="Picture 21" descr="Bildschirmfoto 2017-04-05 um 13.50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88" y="1268760"/>
            <a:ext cx="3447984" cy="234026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28184" y="5337212"/>
            <a:ext cx="2772308" cy="1368152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Hard spectra from </a:t>
            </a:r>
            <a:br>
              <a:rPr lang="en-US"/>
            </a:br>
            <a:r>
              <a:rPr lang="en-US"/>
              <a:t>sources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~1 (best-fit).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Elements up to </a:t>
            </a:r>
            <a:br>
              <a:rPr lang="en-US"/>
            </a:br>
            <a:r>
              <a:rPr lang="en-US"/>
              <a:t>silicon from sources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508" y="5337212"/>
            <a:ext cx="2700300" cy="1368152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en-US"/>
              <a:t>Soft spectra from sources.</a:t>
            </a:r>
            <a:br>
              <a:rPr lang="en-US"/>
            </a:br>
            <a:r>
              <a:rPr lang="en-US"/>
              <a:t>Possibly hydrogen only.</a:t>
            </a:r>
            <a:br>
              <a:rPr lang="en-US"/>
            </a:br>
            <a:r>
              <a:rPr lang="en-US"/>
              <a:t>Proton dip model?</a:t>
            </a:r>
            <a:br>
              <a:rPr lang="en-US"/>
            </a:br>
            <a:r>
              <a:rPr lang="en-US" b="1">
                <a:solidFill>
                  <a:schemeClr val="bg1"/>
                </a:solidFill>
                <a:latin typeface="Times"/>
                <a:cs typeface="Times"/>
              </a:rPr>
              <a:t>Berezinsky, Gazizov, </a:t>
            </a:r>
            <a:br>
              <a:rPr lang="en-US" b="1">
                <a:solidFill>
                  <a:schemeClr val="bg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bg1"/>
                </a:solidFill>
                <a:latin typeface="Times"/>
                <a:cs typeface="Times"/>
              </a:rPr>
              <a:t>Grigorieva, 2005</a:t>
            </a:r>
            <a:br>
              <a:rPr lang="en-US" b="1">
                <a:solidFill>
                  <a:schemeClr val="bg1"/>
                </a:solidFill>
                <a:latin typeface="Times"/>
                <a:cs typeface="Times"/>
              </a:rPr>
            </a:br>
            <a:endParaRPr lang="en-US" b="1">
              <a:solidFill>
                <a:schemeClr val="bg1"/>
              </a:solidFill>
              <a:latin typeface="Times"/>
              <a:cs typeface="Time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3537012"/>
            <a:ext cx="1152128" cy="1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44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1800"/>
              <a:t>Testing the TA paradigm: </a:t>
            </a:r>
            <a:br>
              <a:rPr lang="en-US" sz="1800"/>
            </a:br>
            <a:r>
              <a:rPr lang="en-US"/>
              <a:t>Cosmogenic neutrinos from proton primaries</a:t>
            </a:r>
            <a:endParaRPr lang="en-US" sz="160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800708"/>
            <a:ext cx="9000492" cy="5547444"/>
          </a:xfrm>
        </p:spPr>
        <p:txBody>
          <a:bodyPr/>
          <a:lstStyle/>
          <a:p>
            <a:r>
              <a:rPr lang="en-US"/>
              <a:t>Propagation in known environment (CMB </a:t>
            </a:r>
            <a:r>
              <a:rPr lang="en-US" sz="1800"/>
              <a:t>[well known]</a:t>
            </a:r>
            <a:r>
              <a:rPr lang="en-US"/>
              <a:t>+CIB </a:t>
            </a:r>
            <a:r>
              <a:rPr lang="en-US" sz="1800"/>
              <a:t>[roughly known]</a:t>
            </a:r>
            <a:r>
              <a:rPr lang="en-US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330" y="569725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Kotera et al 2010; Ahlers+ 2010; Ahlers, Halzen, 2012; Heinze et a, 2016; many others;  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Figures: arXiv:1401.1820/Bustamante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Bildschirmfoto 2014-10-20 um 14.1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2" y="1376772"/>
            <a:ext cx="4427984" cy="430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386" y="1556792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injected</a:t>
            </a:r>
          </a:p>
        </p:txBody>
      </p:sp>
      <p:pic>
        <p:nvPicPr>
          <p:cNvPr id="2" name="Picture 1" descr="Bildschirmfoto 2017-04-25 um 13.48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6" y="1376772"/>
            <a:ext cx="4466022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Describing TA data – from predictions to postdictions</a:t>
            </a:r>
            <a:endParaRPr lang="en-US" sz="160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846211"/>
            <a:ext cx="3383868" cy="5547444"/>
          </a:xfrm>
        </p:spPr>
        <p:txBody>
          <a:bodyPr/>
          <a:lstStyle/>
          <a:p>
            <a:r>
              <a:rPr lang="en-US"/>
              <a:t>Fit of 7-year TA data. Systematics: free normalization, </a:t>
            </a:r>
            <a:br>
              <a:rPr lang="en-US"/>
            </a:br>
            <a:r>
              <a:rPr lang="en-US"/>
              <a:t>20% energy scale </a:t>
            </a:r>
          </a:p>
          <a:p>
            <a:r>
              <a:rPr lang="en-US"/>
              <a:t>Model parameters:</a:t>
            </a:r>
            <a:br>
              <a:rPr lang="en-US"/>
            </a:br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>
                <a:solidFill>
                  <a:srgbClr val="FF0000"/>
                </a:solidFill>
              </a:rPr>
              <a:t>, E</a:t>
            </a:r>
            <a:r>
              <a:rPr lang="en-US" baseline="-25000">
                <a:solidFill>
                  <a:srgbClr val="FF0000"/>
                </a:solidFill>
              </a:rPr>
              <a:t>max</a:t>
            </a:r>
            <a:r>
              <a:rPr lang="en-US">
                <a:solidFill>
                  <a:srgbClr val="FF0000"/>
                </a:solidFill>
              </a:rPr>
              <a:t>, m</a:t>
            </a:r>
            <a:r>
              <a:rPr lang="en-US"/>
              <a:t>.</a:t>
            </a:r>
            <a:r>
              <a:rPr lang="en-US" sz="1000"/>
              <a:t/>
            </a:r>
            <a:br>
              <a:rPr lang="en-US" sz="1000"/>
            </a:br>
            <a:r>
              <a:rPr lang="en-US"/>
              <a:t>Injection (comoving):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1000"/>
              <a:t/>
            </a:r>
            <a:br>
              <a:rPr lang="en-US" sz="1000"/>
            </a:br>
            <a:r>
              <a:rPr lang="en-US"/>
              <a:t>Evolution:</a:t>
            </a:r>
            <a:br>
              <a:rPr lang="en-US"/>
            </a:br>
            <a:r>
              <a:rPr lang="en-US"/>
              <a:t>(1+z)</a:t>
            </a:r>
            <a:r>
              <a:rPr lang="en-US" baseline="30000"/>
              <a:t>m</a:t>
            </a:r>
            <a:r>
              <a:rPr lang="en-US"/>
              <a:t> x SFR evol.</a:t>
            </a:r>
            <a:br>
              <a:rPr lang="en-US"/>
            </a:br>
            <a:r>
              <a:rPr lang="en-US" sz="1600"/>
              <a:t>[Neutrinos are sensitive to sources at z&gt;1!]</a:t>
            </a:r>
          </a:p>
        </p:txBody>
      </p:sp>
      <p:pic>
        <p:nvPicPr>
          <p:cNvPr id="12" name="Picture 11" descr="Bildschirmfoto 2015-12-08 um 12.56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0" t="23170"/>
          <a:stretch/>
        </p:blipFill>
        <p:spPr>
          <a:xfrm>
            <a:off x="323528" y="3284984"/>
            <a:ext cx="2573180" cy="312192"/>
          </a:xfrm>
          <a:prstGeom prst="rect">
            <a:avLst/>
          </a:prstGeom>
        </p:spPr>
      </p:pic>
      <p:pic>
        <p:nvPicPr>
          <p:cNvPr id="3" name="Picture 2" descr="Bildschirmfoto 2017-04-21 um 13.33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26" y="800708"/>
            <a:ext cx="5832648" cy="5545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0212" y="2708920"/>
            <a:ext cx="26637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Heinze, Boncioli, Bustamante, Winter, Astrophys. J. 825 (2016) 122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30125" y="1369194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(fit for E&gt;10</a:t>
            </a:r>
            <a:r>
              <a:rPr lang="en-US" baseline="30000"/>
              <a:t>9</a:t>
            </a:r>
            <a:r>
              <a:rPr lang="en-US"/>
              <a:t> GeV)</a:t>
            </a:r>
          </a:p>
        </p:txBody>
      </p:sp>
    </p:spTree>
    <p:extLst>
      <p:ext uri="{BB962C8B-B14F-4D97-AF65-F5344CB8AC3E}">
        <p14:creationId xmlns:p14="http://schemas.microsoft.com/office/powerpoint/2010/main" val="359795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Describing TA data – from predictions to postdictions </a:t>
            </a:r>
            <a:endParaRPr lang="en-US" sz="160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846211"/>
            <a:ext cx="3383868" cy="5547444"/>
          </a:xfrm>
        </p:spPr>
        <p:txBody>
          <a:bodyPr/>
          <a:lstStyle/>
          <a:p>
            <a:r>
              <a:rPr lang="en-US"/>
              <a:t>Fit of 7-year TA data. Systematics: free normalization, </a:t>
            </a:r>
            <a:br>
              <a:rPr lang="en-US"/>
            </a:br>
            <a:r>
              <a:rPr lang="en-US"/>
              <a:t>20% energy scale </a:t>
            </a:r>
          </a:p>
          <a:p>
            <a:r>
              <a:rPr lang="en-US"/>
              <a:t>Model parameters:</a:t>
            </a:r>
            <a:br>
              <a:rPr lang="en-US"/>
            </a:br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>
                <a:solidFill>
                  <a:srgbClr val="FF0000"/>
                </a:solidFill>
              </a:rPr>
              <a:t>, E</a:t>
            </a:r>
            <a:r>
              <a:rPr lang="en-US" baseline="-25000">
                <a:solidFill>
                  <a:srgbClr val="FF0000"/>
                </a:solidFill>
              </a:rPr>
              <a:t>max</a:t>
            </a:r>
            <a:r>
              <a:rPr lang="en-US">
                <a:solidFill>
                  <a:srgbClr val="FF0000"/>
                </a:solidFill>
              </a:rPr>
              <a:t>, m</a:t>
            </a:r>
            <a:r>
              <a:rPr lang="en-US"/>
              <a:t>.</a:t>
            </a:r>
            <a:r>
              <a:rPr lang="en-US" sz="1000"/>
              <a:t/>
            </a:r>
            <a:br>
              <a:rPr lang="en-US" sz="1000"/>
            </a:br>
            <a:r>
              <a:rPr lang="en-US"/>
              <a:t>Injection (comoving):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1000"/>
              <a:t/>
            </a:r>
            <a:br>
              <a:rPr lang="en-US" sz="1000"/>
            </a:br>
            <a:r>
              <a:rPr lang="en-US"/>
              <a:t>Evolution:</a:t>
            </a:r>
            <a:br>
              <a:rPr lang="en-US"/>
            </a:br>
            <a:r>
              <a:rPr lang="en-US"/>
              <a:t>(1+z)</a:t>
            </a:r>
            <a:r>
              <a:rPr lang="en-US" baseline="30000"/>
              <a:t>m</a:t>
            </a:r>
            <a:r>
              <a:rPr lang="en-US"/>
              <a:t> x SFR evol.</a:t>
            </a:r>
            <a:br>
              <a:rPr lang="en-US"/>
            </a:br>
            <a:r>
              <a:rPr lang="en-US" sz="1600"/>
              <a:t>[Neutrinos are sensitive to sources at z&gt;1!]</a:t>
            </a:r>
          </a:p>
          <a:p>
            <a:r>
              <a:rPr lang="en-US"/>
              <a:t>Parameter space changes if 3D marginalization taken </a:t>
            </a:r>
            <a:br>
              <a:rPr lang="en-US"/>
            </a:br>
            <a:r>
              <a:rPr lang="en-US"/>
              <a:t>into account</a:t>
            </a:r>
          </a:p>
          <a:p>
            <a:endParaRPr lang="en-US" sz="1600"/>
          </a:p>
        </p:txBody>
      </p:sp>
      <p:pic>
        <p:nvPicPr>
          <p:cNvPr id="12" name="Picture 11" descr="Bildschirmfoto 2015-12-08 um 12.56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0" t="23170"/>
          <a:stretch/>
        </p:blipFill>
        <p:spPr>
          <a:xfrm>
            <a:off x="323528" y="3284984"/>
            <a:ext cx="2573180" cy="312192"/>
          </a:xfrm>
          <a:prstGeom prst="rect">
            <a:avLst/>
          </a:prstGeom>
        </p:spPr>
      </p:pic>
      <p:pic>
        <p:nvPicPr>
          <p:cNvPr id="3" name="Picture 2" descr="Bildschirmfoto 2017-04-21 um 13.33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26" y="800708"/>
            <a:ext cx="5832648" cy="5545658"/>
          </a:xfrm>
          <a:prstGeom prst="rect">
            <a:avLst/>
          </a:prstGeom>
        </p:spPr>
      </p:pic>
      <p:pic>
        <p:nvPicPr>
          <p:cNvPr id="6" name="Picture 5" descr="Bildschirmfoto 2017-04-21 um 13.34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49" y="865138"/>
            <a:ext cx="5544616" cy="5460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0212" y="2708920"/>
            <a:ext cx="26637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Heinze, Boncioli, Bustamante, Winter, Astrophys. J. 825 (2016) 122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30125" y="1369194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(fit for E&gt;10</a:t>
            </a:r>
            <a:r>
              <a:rPr lang="en-US" baseline="30000"/>
              <a:t>9</a:t>
            </a:r>
            <a:r>
              <a:rPr lang="en-US"/>
              <a:t> GeV)</a:t>
            </a:r>
          </a:p>
        </p:txBody>
      </p:sp>
    </p:spTree>
    <p:extLst>
      <p:ext uri="{BB962C8B-B14F-4D97-AF65-F5344CB8AC3E}">
        <p14:creationId xmlns:p14="http://schemas.microsoft.com/office/powerpoint/2010/main" val="299929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040" y="6021288"/>
            <a:ext cx="38884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Cosmogenic neutrinos challenge the proton dip model</a:t>
            </a:r>
            <a:endParaRPr lang="en-US" sz="160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504" y="656692"/>
            <a:ext cx="9145016" cy="6201308"/>
          </a:xfrm>
        </p:spPr>
        <p:txBody>
          <a:bodyPr/>
          <a:lstStyle/>
          <a:p>
            <a:r>
              <a:rPr lang="en-US"/>
              <a:t>3D fit with fully marginalized parameters: TA 7-year meets IceCube 2014</a:t>
            </a:r>
            <a:br>
              <a:rPr lang="en-US"/>
            </a:br>
            <a:r>
              <a:rPr lang="en-US" sz="1600" b="1">
                <a:solidFill>
                  <a:schemeClr val="accent1"/>
                </a:solidFill>
                <a:latin typeface="Times"/>
                <a:cs typeface="Times"/>
              </a:rPr>
              <a:t>Heinze, Boncioli, Bustamante, Winter, Astrophysical Journal 825 (2016) 122</a:t>
            </a:r>
            <a:br>
              <a:rPr lang="en-US" sz="1600" b="1">
                <a:solidFill>
                  <a:schemeClr val="accent1"/>
                </a:solidFill>
                <a:latin typeface="Times"/>
                <a:cs typeface="Times"/>
              </a:rPr>
            </a:br>
            <a:endParaRPr lang="en-US" sz="16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pPr marL="0" indent="0">
              <a:buNone/>
            </a:pPr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sz="300"/>
              <a:t/>
            </a:r>
            <a:br>
              <a:rPr lang="en-US" sz="300"/>
            </a:br>
            <a:r>
              <a:rPr lang="en-US" sz="300"/>
              <a:t/>
            </a:r>
            <a:br>
              <a:rPr lang="en-US" sz="300"/>
            </a:br>
            <a:r>
              <a:rPr lang="en-US" sz="300"/>
              <a:t/>
            </a:r>
            <a:br>
              <a:rPr lang="en-US" sz="300"/>
            </a:br>
            <a:r>
              <a:rPr lang="en-US" sz="300"/>
              <a:t/>
            </a:r>
            <a:br>
              <a:rPr lang="en-US" sz="300"/>
            </a:br>
            <a:r>
              <a:rPr lang="en-US" sz="300"/>
              <a:t/>
            </a:r>
            <a:br>
              <a:rPr lang="en-US" sz="300"/>
            </a:br>
            <a:endParaRPr lang="en-US" sz="300"/>
          </a:p>
          <a:p>
            <a:r>
              <a:rPr lang="en-US"/>
              <a:t>Possible interpretations:</a:t>
            </a:r>
          </a:p>
          <a:p>
            <a:pPr marL="820737" lvl="1" indent="-457200">
              <a:buAutoNum type="arabicParenR"/>
            </a:pPr>
            <a:r>
              <a:rPr lang="en-US" b="1"/>
              <a:t>The composition is not dominated by protons at the highest energies</a:t>
            </a:r>
          </a:p>
          <a:p>
            <a:pPr marL="820737" lvl="1" indent="-457200">
              <a:buAutoNum type="arabicParenR"/>
            </a:pPr>
            <a:r>
              <a:rPr lang="en-US"/>
              <a:t>Transition between populations occurs at ankle, not below it (less constraining)</a:t>
            </a:r>
          </a:p>
          <a:p>
            <a:pPr marL="820737" lvl="1" indent="-457200">
              <a:buAutoNum type="arabicParenR"/>
            </a:pPr>
            <a:r>
              <a:rPr lang="en-US"/>
              <a:t>There is a </a:t>
            </a:r>
            <a:r>
              <a:rPr lang="en-US" b="1"/>
              <a:t>sharp</a:t>
            </a:r>
            <a:r>
              <a:rPr lang="en-US"/>
              <a:t> injection cutoff at z ~ 1 (but: note that negative values of m tested!)</a:t>
            </a:r>
          </a:p>
          <a:p>
            <a:r>
              <a:rPr lang="en-US"/>
              <a:t>Similar arguments from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-rays  </a:t>
            </a:r>
            <a:r>
              <a:rPr lang="en-US" sz="1600" b="1">
                <a:solidFill>
                  <a:srgbClr val="00A5EB"/>
                </a:solidFill>
                <a:latin typeface="Times"/>
                <a:cs typeface="Times"/>
              </a:rPr>
              <a:t>e. g. Supanitsky, 2016</a:t>
            </a:r>
            <a:r>
              <a:rPr lang="en-US" sz="1400" b="1">
                <a:solidFill>
                  <a:srgbClr val="00A5EB"/>
                </a:solidFill>
                <a:latin typeface="Times"/>
                <a:cs typeface="Times"/>
              </a:rPr>
              <a:t/>
            </a:r>
            <a:br>
              <a:rPr lang="en-US" sz="1400" b="1">
                <a:solidFill>
                  <a:srgbClr val="00A5EB"/>
                </a:solidFill>
                <a:latin typeface="Times"/>
                <a:cs typeface="Times"/>
              </a:rPr>
            </a:br>
            <a:endParaRPr lang="en-US" sz="1600" b="1">
              <a:solidFill>
                <a:srgbClr val="00A5EB"/>
              </a:solidFill>
              <a:latin typeface="Times"/>
              <a:cs typeface="Times"/>
            </a:endParaRPr>
          </a:p>
        </p:txBody>
      </p:sp>
      <p:pic>
        <p:nvPicPr>
          <p:cNvPr id="5" name="Picture 4" descr="Bildschirmfoto 2016-08-15 um 11.4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6" y="1340768"/>
            <a:ext cx="3722838" cy="3444434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4211960" y="2744924"/>
            <a:ext cx="620473" cy="594066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 descr="Bildschirmfoto 2016-01-06 um 11.4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1340768"/>
            <a:ext cx="3809191" cy="3545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8124" y="3501008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4.9 events</a:t>
            </a:r>
            <a:br>
              <a:rPr lang="en-US" sz="1400"/>
            </a:br>
            <a:r>
              <a:rPr lang="en-US" sz="1400"/>
              <a:t>95% CL</a:t>
            </a:r>
            <a:br>
              <a:rPr lang="en-US" sz="1400"/>
            </a:br>
            <a:r>
              <a:rPr lang="en-US" sz="1400"/>
              <a:t>excluded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048164" y="3140968"/>
            <a:ext cx="216024" cy="396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045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 of a heavier composition for </a:t>
            </a:r>
            <a:r>
              <a:rPr lang="en-US">
                <a:latin typeface="Symbol" charset="2"/>
                <a:cs typeface="Symbol" charset="2"/>
              </a:rPr>
              <a:t>n</a:t>
            </a:r>
            <a:r>
              <a:rPr lang="en-US"/>
              <a:t>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72716"/>
            <a:ext cx="8520113" cy="4792663"/>
          </a:xfrm>
        </p:spPr>
        <p:txBody>
          <a:bodyPr/>
          <a:lstStyle/>
          <a:p>
            <a:r>
              <a:rPr lang="en-US"/>
              <a:t>Virtually almost all neutrino flux predictions rely on proton primaries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if Auger is right? </a:t>
            </a:r>
            <a:r>
              <a:rPr lang="en-US" b="1"/>
              <a:t>The UHECR compositon may be one of the central challenges in multi-messenger particle astrophysics</a:t>
            </a:r>
          </a:p>
          <a:p>
            <a:r>
              <a:rPr lang="en-US"/>
              <a:t>How to interpret neutrino observations in that case? </a:t>
            </a:r>
            <a:br>
              <a:rPr lang="en-US"/>
            </a:br>
            <a:r>
              <a:rPr lang="en-US"/>
              <a:t>What can we learn about the origin of the UHECRs?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060848"/>
            <a:ext cx="2291645" cy="212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563888" y="1268760"/>
            <a:ext cx="20162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chemeClr val="accent1"/>
                </a:solidFill>
                <a:latin typeface="Times New Roman" charset="0"/>
              </a:rPr>
              <a:t>GRBs, from: Hümmer,  Baerwald,  </a:t>
            </a:r>
            <a:br>
              <a:rPr lang="de-DE" b="1">
                <a:solidFill>
                  <a:schemeClr val="accent1"/>
                </a:solidFill>
                <a:latin typeface="Times New Roman" charset="0"/>
              </a:rPr>
            </a:br>
            <a:r>
              <a:rPr lang="de-DE" b="1">
                <a:solidFill>
                  <a:schemeClr val="accent1"/>
                </a:solidFill>
                <a:latin typeface="Times New Roman" charset="0"/>
              </a:rPr>
              <a:t>Winter, 2012</a:t>
            </a:r>
          </a:p>
        </p:txBody>
      </p:sp>
      <p:pic>
        <p:nvPicPr>
          <p:cNvPr id="8" name="Picture 7" descr="Bildschirmfoto 2016-08-15 um 13.4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502046" cy="172819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7504" y="3212976"/>
            <a:ext cx="2880320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rgbClr val="00A5EB"/>
                </a:solidFill>
                <a:latin typeface="Times New Roman" charset="0"/>
              </a:rPr>
              <a:t>AGNs, from: Murase, </a:t>
            </a:r>
            <a:br>
              <a:rPr lang="de-DE" b="1">
                <a:solidFill>
                  <a:srgbClr val="00A5EB"/>
                </a:solidFill>
                <a:latin typeface="Times New Roman" charset="0"/>
              </a:rPr>
            </a:br>
            <a:r>
              <a:rPr lang="de-DE" b="1">
                <a:solidFill>
                  <a:srgbClr val="00A5EB"/>
                </a:solidFill>
                <a:latin typeface="Times New Roman" charset="0"/>
              </a:rPr>
              <a:t>Inoue, Dermer, 2014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084168" y="1376772"/>
            <a:ext cx="2520280" cy="1728192"/>
            <a:chOff x="4139952" y="1736812"/>
            <a:chExt cx="4782771" cy="3276364"/>
          </a:xfrm>
        </p:grpSpPr>
        <p:pic>
          <p:nvPicPr>
            <p:cNvPr id="12" name="Picture 11" descr="Bildschirmfoto 2016-08-15 um 11.33.2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736812"/>
              <a:ext cx="4782771" cy="2753928"/>
            </a:xfrm>
            <a:prstGeom prst="rect">
              <a:avLst/>
            </a:prstGeom>
          </p:spPr>
        </p:pic>
        <p:pic>
          <p:nvPicPr>
            <p:cNvPr id="13" name="Picture 12" descr="Bildschirmfoto 2016-08-15 um 11.33.3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4473116"/>
              <a:ext cx="4112762" cy="540060"/>
            </a:xfrm>
            <a:prstGeom prst="rect">
              <a:avLst/>
            </a:prstGeom>
          </p:spPr>
        </p:pic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940152" y="3212976"/>
            <a:ext cx="3024336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rgbClr val="00A5EB"/>
                </a:solidFill>
                <a:latin typeface="Times New Roman" charset="0"/>
              </a:rPr>
              <a:t>GRBs, from Ahlers, </a:t>
            </a:r>
            <a:br>
              <a:rPr lang="de-DE" b="1">
                <a:solidFill>
                  <a:srgbClr val="00A5EB"/>
                </a:solidFill>
                <a:latin typeface="Times New Roman" charset="0"/>
              </a:rPr>
            </a:br>
            <a:r>
              <a:rPr lang="de-DE" b="1">
                <a:solidFill>
                  <a:srgbClr val="00A5EB"/>
                </a:solidFill>
                <a:latin typeface="Times New Roman" charset="0"/>
              </a:rPr>
              <a:t>Gonzalez-Garcia, Halzen, 2011</a:t>
            </a:r>
          </a:p>
        </p:txBody>
      </p:sp>
    </p:spTree>
    <p:extLst>
      <p:ext uri="{BB962C8B-B14F-4D97-AF65-F5344CB8AC3E}">
        <p14:creationId xmlns:p14="http://schemas.microsoft.com/office/powerpoint/2010/main" val="126250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Future challenges and methods for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UHECR-nuclei loaded sources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(source and source-propagation models)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8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460375"/>
          </a:xfrm>
          <a:prstGeom prst="rect">
            <a:avLst/>
          </a:prstGeom>
        </p:spPr>
        <p:txBody>
          <a:bodyPr/>
          <a:lstStyle/>
          <a:p>
            <a:fld id="{A24DCF7B-AFC4-6648-8CCD-F12509BC617D}" type="slidenum">
              <a:rPr lang="de-DE"/>
              <a:pPr/>
              <a:t>17</a:t>
            </a:fld>
            <a:endParaRPr lang="de-DE"/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0060" name="Rectangle 12"/>
          <p:cNvSpPr>
            <a:spLocks noChangeArrowheads="1"/>
          </p:cNvSpPr>
          <p:nvPr/>
        </p:nvSpPr>
        <p:spPr bwMode="auto">
          <a:xfrm>
            <a:off x="3581400" y="762000"/>
            <a:ext cx="5486400" cy="2278063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625512"/>
          </a:xfrm>
          <a:solidFill>
            <a:schemeClr val="tx1"/>
          </a:solidFill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Challenges for multi-messenger models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347864" y="944724"/>
            <a:ext cx="2484276" cy="115212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2:</a:t>
            </a:r>
            <a:br>
              <a:rPr lang="de-DE"/>
            </a:br>
            <a:r>
              <a:rPr lang="de-DE"/>
              <a:t>How do cosmic rays</a:t>
            </a:r>
            <a:br>
              <a:rPr lang="de-DE"/>
            </a:br>
            <a:r>
              <a:rPr lang="de-DE"/>
              <a:t>escape from the source?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4499992" y="4833156"/>
            <a:ext cx="1764196" cy="1512168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Propaga-tion effects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048164" y="944724"/>
            <a:ext cx="2484276" cy="115212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3:</a:t>
            </a:r>
            <a:br>
              <a:rPr lang="de-DE"/>
            </a:br>
            <a:r>
              <a:rPr lang="de-DE"/>
              <a:t>Secondary production</a:t>
            </a:r>
            <a:br>
              <a:rPr lang="de-DE"/>
            </a:br>
            <a:r>
              <a:rPr lang="de-DE"/>
              <a:t>very sensitive to</a:t>
            </a:r>
            <a:br>
              <a:rPr lang="de-DE"/>
            </a:br>
            <a:r>
              <a:rPr lang="de-DE"/>
              <a:t>geometry estimators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048164" y="2240868"/>
            <a:ext cx="2484276" cy="115212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4:</a:t>
            </a:r>
            <a:br>
              <a:rPr lang="de-DE"/>
            </a:br>
            <a:r>
              <a:rPr lang="de-DE"/>
              <a:t>Baryonic </a:t>
            </a:r>
            <a:br>
              <a:rPr lang="de-DE"/>
            </a:br>
            <a:r>
              <a:rPr lang="de-DE"/>
              <a:t>loading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4" name="Up-Down Arrow Callout 3"/>
          <p:cNvSpPr/>
          <p:nvPr/>
        </p:nvSpPr>
        <p:spPr>
          <a:xfrm rot="744524">
            <a:off x="7020272" y="3320988"/>
            <a:ext cx="1152128" cy="2880320"/>
          </a:xfrm>
          <a:prstGeom prst="upDownArrow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Idea: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Determine by fit to UHECR data?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07604" y="3032956"/>
            <a:ext cx="1944216" cy="75608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1:</a:t>
            </a:r>
            <a:br>
              <a:rPr lang="de-DE"/>
            </a:br>
            <a:r>
              <a:rPr lang="de-DE"/>
              <a:t>Composition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504" y="4833156"/>
            <a:ext cx="1548172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" name="5-Point Star 1"/>
          <p:cNvSpPr/>
          <p:nvPr/>
        </p:nvSpPr>
        <p:spPr bwMode="auto">
          <a:xfrm>
            <a:off x="2411760" y="2204864"/>
            <a:ext cx="1800200" cy="154817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Radiation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7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44724"/>
            <a:ext cx="3835772" cy="267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production: Particle physics 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5477557" cy="4792663"/>
          </a:xfrm>
        </p:spPr>
        <p:txBody>
          <a:bodyPr/>
          <a:lstStyle/>
          <a:p>
            <a:r>
              <a:rPr lang="en-US"/>
              <a:t>Beam dump picture (particle physics)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  <a:p>
            <a:r>
              <a:rPr lang="en-US"/>
              <a:t>Interaction rate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 ~ c  N [cm</a:t>
            </a:r>
            <a:r>
              <a:rPr lang="en-US" baseline="30000"/>
              <a:t>-3</a:t>
            </a:r>
            <a:r>
              <a:rPr lang="en-US"/>
              <a:t>]  </a:t>
            </a:r>
            <a:r>
              <a:rPr lang="en-US">
                <a:latin typeface="Symbol" charset="2"/>
                <a:cs typeface="Symbol" charset="2"/>
              </a:rPr>
              <a:t>s</a:t>
            </a:r>
            <a:r>
              <a:rPr lang="en-US"/>
              <a:t> [cm</a:t>
            </a:r>
            <a:r>
              <a:rPr lang="en-US" baseline="30000"/>
              <a:t>2</a:t>
            </a:r>
            <a:r>
              <a:rPr lang="en-US"/>
              <a:t>]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1"/>
              <a:t>Target density (e.g. N</a:t>
            </a:r>
            <a:r>
              <a:rPr lang="en-US" b="1" baseline="-25000">
                <a:latin typeface="Symbol" charset="2"/>
                <a:cs typeface="Symbol" charset="2"/>
              </a:rPr>
              <a:t>g</a:t>
            </a:r>
            <a:r>
              <a:rPr lang="en-US" b="1"/>
              <a:t>) </a:t>
            </a:r>
            <a:br>
              <a:rPr lang="en-US" b="1"/>
            </a:br>
            <a:r>
              <a:rPr lang="en-US" b="1"/>
              <a:t>critical for production! </a:t>
            </a:r>
            <a:endParaRPr lang="en-US"/>
          </a:p>
          <a:p>
            <a:r>
              <a:rPr lang="en-US"/>
              <a:t>Astrophysical challenge:</a:t>
            </a:r>
          </a:p>
          <a:p>
            <a:pPr lvl="1"/>
            <a:r>
              <a:rPr lang="en-US" sz="1800"/>
              <a:t>Feedback between beam and target (e.g. photons from </a:t>
            </a:r>
            <a:r>
              <a:rPr lang="en-US" sz="1800">
                <a:latin typeface="Symbol" charset="2"/>
                <a:cs typeface="Symbol" charset="2"/>
              </a:rPr>
              <a:t>p</a:t>
            </a:r>
            <a:r>
              <a:rPr lang="en-US" sz="1800" baseline="30000"/>
              <a:t>0</a:t>
            </a:r>
            <a:r>
              <a:rPr lang="en-US" sz="1800"/>
              <a:t> decays); need self-consistent description called </a:t>
            </a:r>
            <a:r>
              <a:rPr lang="en-US" sz="1800" b="1"/>
              <a:t>radiation model</a:t>
            </a:r>
            <a:br>
              <a:rPr lang="en-US" sz="1800" b="1"/>
            </a:br>
            <a:endParaRPr lang="en-US" sz="1800" b="1"/>
          </a:p>
          <a:p>
            <a:pPr lvl="1"/>
            <a:r>
              <a:rPr lang="en-US" sz="1800" i="1"/>
              <a:t>What you see is</a:t>
            </a:r>
            <a:r>
              <a:rPr lang="en-US" sz="1800"/>
              <a:t>, in general, </a:t>
            </a:r>
            <a:r>
              <a:rPr lang="en-US" sz="1800" b="1"/>
              <a:t>not</a:t>
            </a:r>
            <a:r>
              <a:rPr lang="en-US" sz="1800"/>
              <a:t> </a:t>
            </a:r>
            <a:r>
              <a:rPr lang="en-US" sz="1800" i="1"/>
              <a:t>what you get</a:t>
            </a:r>
            <a:r>
              <a:rPr lang="en-US" sz="1800"/>
              <a:t> in the source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768244" y="3573016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>
                <a:latin typeface="Arial" charset="0"/>
              </a:rPr>
              <a:t>(Photon energy in nucleon rest frame)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732240" y="2168860"/>
            <a:ext cx="20785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sz="1400" b="1">
                <a:solidFill>
                  <a:schemeClr val="hlink"/>
                </a:solidFill>
                <a:latin typeface="Times New Roman"/>
                <a:cs typeface="Times New Roman"/>
              </a:rPr>
              <a:t>(Mücke, Rachen, Engel, </a:t>
            </a:r>
            <a:br>
              <a:rPr lang="de-DE" sz="1400" b="1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de-DE" sz="1400" b="1">
                <a:solidFill>
                  <a:schemeClr val="hlink"/>
                </a:solidFill>
                <a:latin typeface="Times New Roman"/>
                <a:cs typeface="Times New Roman"/>
              </a:rPr>
              <a:t>Protheroe, Stanev, 2008; </a:t>
            </a:r>
            <a:br>
              <a:rPr lang="de-DE" sz="1400" b="1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de-DE" sz="1400" b="1">
                <a:solidFill>
                  <a:schemeClr val="hlink"/>
                </a:solidFill>
                <a:latin typeface="Times New Roman"/>
                <a:cs typeface="Times New Roman"/>
              </a:rPr>
              <a:t>SOPHIA)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264188" y="1124744"/>
            <a:ext cx="7200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>
                <a:latin typeface="Symbol" charset="0"/>
              </a:rPr>
              <a:t>D</a:t>
            </a:r>
            <a:r>
              <a:rPr lang="de-DE"/>
              <a:t>-res.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023828" y="1592796"/>
            <a:ext cx="1368152" cy="684076"/>
          </a:xfrm>
          <a:prstGeom prst="rect">
            <a:avLst/>
          </a:prstGeom>
          <a:solidFill>
            <a:srgbClr val="EF41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Target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(p,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A, …)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55576" y="1844824"/>
            <a:ext cx="20522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14300">
              <a:schemeClr val="accent1">
                <a:alpha val="61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11" name="TextBox 10"/>
          <p:cNvSpPr txBox="1"/>
          <p:nvPr/>
        </p:nvSpPr>
        <p:spPr>
          <a:xfrm>
            <a:off x="719572" y="1412776"/>
            <a:ext cx="1764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Beam of p, A, …</a:t>
            </a:r>
          </a:p>
        </p:txBody>
      </p:sp>
      <p:cxnSp>
        <p:nvCxnSpPr>
          <p:cNvPr id="13" name="Curved Connector 12"/>
          <p:cNvCxnSpPr/>
          <p:nvPr/>
        </p:nvCxnSpPr>
        <p:spPr bwMode="auto">
          <a:xfrm>
            <a:off x="4211960" y="2888940"/>
            <a:ext cx="1044116" cy="252028"/>
          </a:xfrm>
          <a:prstGeom prst="curvedConnector3">
            <a:avLst>
              <a:gd name="adj1" fmla="val -384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al 22"/>
          <p:cNvSpPr/>
          <p:nvPr/>
        </p:nvSpPr>
        <p:spPr bwMode="auto">
          <a:xfrm>
            <a:off x="5940152" y="4545124"/>
            <a:ext cx="1764196" cy="1584176"/>
          </a:xfrm>
          <a:prstGeom prst="ellipse">
            <a:avLst/>
          </a:prstGeom>
          <a:solidFill>
            <a:srgbClr val="EF41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Radiation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zone: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N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Interactions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92080" y="5337212"/>
            <a:ext cx="4680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14300">
              <a:schemeClr val="accent1">
                <a:alpha val="61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32" name="TextBox 31"/>
          <p:cNvSpPr txBox="1"/>
          <p:nvPr/>
        </p:nvSpPr>
        <p:spPr>
          <a:xfrm>
            <a:off x="5184068" y="4869160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Q</a:t>
            </a:r>
            <a:r>
              <a:rPr lang="en-US" sz="1800" baseline="-25000"/>
              <a:t>p,in</a:t>
            </a:r>
            <a:endParaRPr lang="en-US" sz="1800"/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7848364" y="533721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14300">
              <a:schemeClr val="accent1">
                <a:alpha val="61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35" name="TextBox 34"/>
          <p:cNvSpPr txBox="1"/>
          <p:nvPr/>
        </p:nvSpPr>
        <p:spPr>
          <a:xfrm>
            <a:off x="7740352" y="4869160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Q</a:t>
            </a:r>
            <a:r>
              <a:rPr lang="en-US" sz="1800" baseline="-25000"/>
              <a:t>p,out</a:t>
            </a:r>
            <a:endParaRPr lang="en-US" sz="1800"/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7632340" y="4509120"/>
            <a:ext cx="288032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14300">
              <a:srgbClr val="FFFF00">
                <a:alpha val="61000"/>
              </a:srgb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48" name="TextBox 47"/>
          <p:cNvSpPr txBox="1"/>
          <p:nvPr/>
        </p:nvSpPr>
        <p:spPr>
          <a:xfrm>
            <a:off x="7920372" y="42570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Q</a:t>
            </a:r>
            <a:r>
              <a:rPr lang="en-US" sz="1800" baseline="-25000">
                <a:latin typeface="Symbol" charset="2"/>
                <a:cs typeface="Symbol" charset="2"/>
              </a:rPr>
              <a:t>n</a:t>
            </a:r>
            <a:r>
              <a:rPr lang="en-US" sz="1800" baseline="-25000"/>
              <a:t>,out</a:t>
            </a:r>
            <a:endParaRPr lang="en-US" sz="1800"/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7596336" y="5805264"/>
            <a:ext cx="432048" cy="766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14300">
              <a:srgbClr val="FF0000">
                <a:alpha val="61000"/>
              </a:srgb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52" name="TextBox 51"/>
          <p:cNvSpPr txBox="1"/>
          <p:nvPr/>
        </p:nvSpPr>
        <p:spPr>
          <a:xfrm>
            <a:off x="7380312" y="59132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Q</a:t>
            </a:r>
            <a:r>
              <a:rPr lang="en-US" sz="1800" baseline="-25000">
                <a:latin typeface="Symbol" charset="2"/>
                <a:cs typeface="Symbol" charset="2"/>
              </a:rPr>
              <a:t>g</a:t>
            </a:r>
            <a:r>
              <a:rPr lang="en-US" sz="1800" baseline="-25000"/>
              <a:t>,out</a:t>
            </a:r>
            <a:endParaRPr lang="en-US" sz="1800"/>
          </a:p>
        </p:txBody>
      </p:sp>
      <p:cxnSp>
        <p:nvCxnSpPr>
          <p:cNvPr id="58" name="Straight Arrow Connector 57"/>
          <p:cNvCxnSpPr>
            <a:stCxn id="7" idx="1"/>
          </p:cNvCxnSpPr>
          <p:nvPr/>
        </p:nvCxnSpPr>
        <p:spPr bwMode="auto">
          <a:xfrm flipH="1">
            <a:off x="6120172" y="1294021"/>
            <a:ext cx="144016" cy="190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3527884" y="3248980"/>
            <a:ext cx="1872208" cy="54006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40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/>
              <a:t>Key challenge 3:</a:t>
            </a:r>
            <a:br>
              <a:rPr lang="de-DE"/>
            </a:br>
            <a:r>
              <a:rPr lang="de-DE"/>
              <a:t>N ~ E / Volume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9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116632"/>
            <a:ext cx="8520113" cy="544512"/>
          </a:xfrm>
        </p:spPr>
        <p:txBody>
          <a:bodyPr/>
          <a:lstStyle/>
          <a:p>
            <a:r>
              <a:rPr lang="en-US"/>
              <a:t>Global radiation models </a:t>
            </a:r>
            <a:br>
              <a:rPr lang="en-US"/>
            </a:br>
            <a:r>
              <a:rPr lang="en-US" sz="1800"/>
              <a:t>(the standard tool in multi-messenger and multi-wavelength astrophysics)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764704"/>
            <a:ext cx="8520113" cy="5259412"/>
          </a:xfrm>
        </p:spPr>
        <p:txBody>
          <a:bodyPr/>
          <a:lstStyle/>
          <a:p>
            <a:r>
              <a:rPr lang="en-US"/>
              <a:t>Time-dependent PDE system, one PDE per particle species </a:t>
            </a:r>
            <a:r>
              <a:rPr lang="en-US" i="1"/>
              <a:t>i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de-DE"/>
              <a:t>b(E)=-E t</a:t>
            </a:r>
            <a:r>
              <a:rPr lang="de-DE" baseline="30000"/>
              <a:t>-1</a:t>
            </a:r>
            <a:r>
              <a:rPr lang="de-DE" baseline="-25000"/>
              <a:t>loss</a:t>
            </a:r>
            <a:r>
              <a:rPr lang="de-DE"/>
              <a:t/>
            </a:r>
            <a:br>
              <a:rPr lang="de-DE"/>
            </a:br>
            <a:r>
              <a:rPr lang="de-DE"/>
              <a:t>Q(E,t) [GeV</a:t>
            </a:r>
            <a:r>
              <a:rPr lang="de-DE" baseline="30000"/>
              <a:t>-1</a:t>
            </a:r>
            <a:r>
              <a:rPr lang="de-DE"/>
              <a:t> cm</a:t>
            </a:r>
            <a:r>
              <a:rPr lang="de-DE" baseline="30000"/>
              <a:t>-3</a:t>
            </a:r>
            <a:r>
              <a:rPr lang="de-DE"/>
              <a:t> s</a:t>
            </a:r>
            <a:r>
              <a:rPr lang="de-DE" baseline="30000"/>
              <a:t>-1</a:t>
            </a:r>
            <a:r>
              <a:rPr lang="de-DE"/>
              <a:t>] </a:t>
            </a:r>
            <a:br>
              <a:rPr lang="de-DE"/>
            </a:br>
            <a:r>
              <a:rPr lang="de-DE"/>
              <a:t>N(E,t) [GeV</a:t>
            </a:r>
            <a:r>
              <a:rPr lang="de-DE" baseline="30000"/>
              <a:t>-1</a:t>
            </a:r>
            <a:r>
              <a:rPr lang="de-DE"/>
              <a:t> cm</a:t>
            </a:r>
            <a:r>
              <a:rPr lang="de-DE" baseline="30000"/>
              <a:t>-3</a:t>
            </a:r>
            <a:r>
              <a:rPr lang="de-DE"/>
              <a:t>] particle spectrum including spectral effects</a:t>
            </a:r>
            <a:endParaRPr lang="en-US"/>
          </a:p>
          <a:p>
            <a:r>
              <a:rPr lang="en-US"/>
              <a:t>Injection: species </a:t>
            </a:r>
            <a:r>
              <a:rPr lang="en-US" i="1"/>
              <a:t>i</a:t>
            </a:r>
            <a:r>
              <a:rPr lang="en-US"/>
              <a:t> from acceleration zone, and from other species </a:t>
            </a:r>
            <a:r>
              <a:rPr lang="en-US" i="1"/>
              <a:t>j</a:t>
            </a:r>
            <a:r>
              <a:rPr lang="en-US"/>
              <a:t>: 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Bildschirmfoto 2015-10-28 um 15.2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85" y="1163576"/>
            <a:ext cx="6444716" cy="977569"/>
          </a:xfrm>
          <a:prstGeom prst="rect">
            <a:avLst/>
          </a:prstGeom>
        </p:spPr>
      </p:pic>
      <p:pic>
        <p:nvPicPr>
          <p:cNvPr id="6" name="Picture 5" descr="Bildschirmfoto 2015-10-28 um 15.22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0"/>
          <a:stretch/>
        </p:blipFill>
        <p:spPr>
          <a:xfrm>
            <a:off x="3886871" y="4185084"/>
            <a:ext cx="5230252" cy="10897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4465" y="4542296"/>
            <a:ext cx="1008112" cy="432048"/>
          </a:xfrm>
          <a:prstGeom prst="rect">
            <a:avLst/>
          </a:prstGeom>
          <a:solidFill>
            <a:srgbClr val="FF00FF">
              <a:alpha val="18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98581" y="4542296"/>
            <a:ext cx="1116124" cy="432048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3295" y="4326272"/>
            <a:ext cx="2016224" cy="828092"/>
          </a:xfrm>
          <a:prstGeom prst="rect">
            <a:avLst/>
          </a:prstGeom>
          <a:solidFill>
            <a:srgbClr val="DDDDDD">
              <a:alpha val="28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4465" y="5190368"/>
            <a:ext cx="1008112" cy="864096"/>
          </a:xfrm>
          <a:prstGeom prst="rect">
            <a:avLst/>
          </a:prstGeom>
          <a:solidFill>
            <a:srgbClr val="FF00FF">
              <a:alpha val="18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Density other species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8581" y="5190368"/>
            <a:ext cx="1116124" cy="864096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Inter-action rate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4705" y="5190368"/>
            <a:ext cx="2124236" cy="864096"/>
          </a:xfrm>
          <a:prstGeom prst="rect">
            <a:avLst/>
          </a:prstGeom>
          <a:solidFill>
            <a:srgbClr val="DDDDDD">
              <a:alpha val="41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Re-distribution function +secondary multiplicity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3788" y="2096852"/>
            <a:ext cx="2376264" cy="324036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Cooling/acceleration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72100" y="2096852"/>
            <a:ext cx="1116124" cy="32403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Escape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32240" y="2096852"/>
            <a:ext cx="1116124" cy="324036"/>
          </a:xfrm>
          <a:prstGeom prst="rect">
            <a:avLst/>
          </a:prstGeom>
          <a:solidFill>
            <a:srgbClr val="CCFFCC">
              <a:alpha val="41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Injection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 descr="Bildschirmfoto 2017-04-05 um 16.32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" y="4329100"/>
            <a:ext cx="2651054" cy="2384884"/>
          </a:xfrm>
          <a:prstGeom prst="rect">
            <a:avLst/>
          </a:prstGeom>
        </p:spPr>
      </p:pic>
      <p:pic>
        <p:nvPicPr>
          <p:cNvPr id="22" name="Picture 21" descr="Bildschirmfoto 2015-10-28 um 15.22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8521"/>
          <a:stretch/>
        </p:blipFill>
        <p:spPr>
          <a:xfrm>
            <a:off x="2303130" y="4185084"/>
            <a:ext cx="1571833" cy="1089776"/>
          </a:xfrm>
          <a:prstGeom prst="rect">
            <a:avLst/>
          </a:prstGeom>
        </p:spPr>
      </p:pic>
      <p:pic>
        <p:nvPicPr>
          <p:cNvPr id="5" name="Picture 4" descr="Bildschirmfoto 2015-10-28 um 15.22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3753036"/>
            <a:ext cx="3641192" cy="576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5956" y="2456892"/>
            <a:ext cx="3924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“radiation processes”</a:t>
            </a:r>
          </a:p>
        </p:txBody>
      </p:sp>
    </p:spTree>
    <p:extLst>
      <p:ext uri="{BB962C8B-B14F-4D97-AF65-F5344CB8AC3E}">
        <p14:creationId xmlns:p14="http://schemas.microsoft.com/office/powerpoint/2010/main" val="64773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Introduction</a:t>
            </a:r>
          </a:p>
          <a:p>
            <a:r>
              <a:rPr lang="en-US"/>
              <a:t>Generic multi-messenger relationships</a:t>
            </a:r>
          </a:p>
          <a:p>
            <a:r>
              <a:rPr lang="en-US"/>
              <a:t>Different UHECR paradigms; cosmogenic neutrinos</a:t>
            </a:r>
          </a:p>
          <a:p>
            <a:r>
              <a:rPr lang="en-US"/>
              <a:t>The future of multi-messenger particle astrophysics: </a:t>
            </a:r>
            <a:br>
              <a:rPr lang="en-US"/>
            </a:br>
            <a:r>
              <a:rPr lang="en-US"/>
              <a:t>What if Auger is right? Challenges and methods</a:t>
            </a:r>
          </a:p>
          <a:p>
            <a:r>
              <a:rPr lang="en-US"/>
              <a:t>Conclusions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6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3188"/>
            <a:ext cx="9145016" cy="544512"/>
          </a:xfrm>
        </p:spPr>
        <p:txBody>
          <a:bodyPr/>
          <a:lstStyle/>
          <a:p>
            <a:r>
              <a:rPr lang="en-US"/>
              <a:t>Typical radiation processes of nucleons and nuclei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08" y="836712"/>
            <a:ext cx="3780420" cy="5727464"/>
          </a:xfrm>
        </p:spPr>
        <p:txBody>
          <a:bodyPr/>
          <a:lstStyle/>
          <a:p>
            <a:r>
              <a:rPr lang="en-US"/>
              <a:t>Nucleons (protons, neutrons)</a:t>
            </a:r>
          </a:p>
          <a:p>
            <a:pPr lvl="1"/>
            <a:r>
              <a:rPr lang="en-US"/>
              <a:t>Photo-meson production, e.g.</a:t>
            </a:r>
          </a:p>
          <a:p>
            <a:pPr marL="444500" lvl="1" indent="0">
              <a:buNone/>
            </a:pPr>
            <a:r>
              <a:rPr lang="en-US"/>
              <a:t/>
            </a:r>
            <a:br>
              <a:rPr lang="en-US"/>
            </a:br>
            <a:endParaRPr lang="en-US" sz="1100"/>
          </a:p>
          <a:p>
            <a:pPr lvl="1"/>
            <a:r>
              <a:rPr lang="en-US"/>
              <a:t>p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 </a:t>
            </a:r>
            <a:r>
              <a:rPr lang="en-US" sz="120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>
                <a:ea typeface="Wingdings"/>
                <a:cs typeface="Wingdings"/>
                <a:sym typeface="Wingdings"/>
              </a:rPr>
              <a:t> p</a:t>
            </a:r>
            <a:r>
              <a:rPr lang="en-US"/>
              <a:t>e</a:t>
            </a:r>
            <a:r>
              <a:rPr lang="en-US" baseline="30000"/>
              <a:t>+</a:t>
            </a:r>
            <a:r>
              <a:rPr lang="en-US"/>
              <a:t>e</a:t>
            </a:r>
            <a:r>
              <a:rPr lang="en-US" baseline="30000"/>
              <a:t>-</a:t>
            </a:r>
            <a:r>
              <a:rPr lang="en-US"/>
              <a:t> pair production</a:t>
            </a:r>
          </a:p>
          <a:p>
            <a:pPr lvl="1"/>
            <a:r>
              <a:rPr lang="en-US">
                <a:cs typeface=""/>
              </a:rPr>
              <a:t>pp collisions</a:t>
            </a:r>
          </a:p>
          <a:p>
            <a:pPr lvl="1"/>
            <a:r>
              <a:rPr lang="en-US">
                <a:latin typeface=""/>
                <a:cs typeface=""/>
              </a:rPr>
              <a:t>Beta decay (neutrons)</a:t>
            </a:r>
          </a:p>
          <a:p>
            <a:r>
              <a:rPr lang="en-US"/>
              <a:t>Heavy nuclei</a:t>
            </a:r>
          </a:p>
          <a:p>
            <a:pPr lvl="1"/>
            <a:r>
              <a:rPr lang="en-US"/>
              <a:t>Photo-disintegration (produces unstable isotopes)</a:t>
            </a:r>
          </a:p>
          <a:p>
            <a:pPr lvl="1"/>
            <a:r>
              <a:rPr lang="en-US"/>
              <a:t>Photo-meson production</a:t>
            </a:r>
          </a:p>
          <a:p>
            <a:pPr lvl="1"/>
            <a:r>
              <a:rPr lang="en-US">
                <a:cs typeface="Symbol" charset="2"/>
              </a:rPr>
              <a:t>A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 </a:t>
            </a:r>
            <a:r>
              <a:rPr lang="en-US" sz="120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>
                <a:ea typeface="Wingdings"/>
                <a:cs typeface="Wingdings"/>
                <a:sym typeface="Wingdings"/>
              </a:rPr>
              <a:t> A</a:t>
            </a:r>
            <a:r>
              <a:rPr lang="en-US"/>
              <a:t>e</a:t>
            </a:r>
            <a:r>
              <a:rPr lang="en-US" baseline="30000"/>
              <a:t>+</a:t>
            </a:r>
            <a:r>
              <a:rPr lang="en-US"/>
              <a:t>e</a:t>
            </a:r>
            <a:r>
              <a:rPr lang="en-US" baseline="30000"/>
              <a:t>-</a:t>
            </a:r>
            <a:r>
              <a:rPr lang="en-US"/>
              <a:t> pair production</a:t>
            </a:r>
          </a:p>
          <a:p>
            <a:pPr lvl="1"/>
            <a:r>
              <a:rPr lang="en-US"/>
              <a:t>Beta decay, spontaneous emission of nucleons</a:t>
            </a:r>
          </a:p>
          <a:p>
            <a:pPr lvl="1"/>
            <a:r>
              <a:rPr lang="en-US">
                <a:latin typeface="Arial"/>
                <a:cs typeface="Arial"/>
              </a:rPr>
              <a:t>Ap collisions</a:t>
            </a:r>
            <a:endParaRPr lang="en-US"/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16016" y="1700808"/>
            <a:ext cx="1476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Color coding:</a:t>
            </a:r>
            <a:br>
              <a:rPr lang="en-US"/>
            </a:br>
            <a:r>
              <a:rPr lang="en-US"/>
              <a:t>lifetime</a:t>
            </a:r>
            <a:br>
              <a:rPr lang="en-US"/>
            </a:br>
            <a:r>
              <a:rPr lang="en-US" sz="1200"/>
              <a:t>(red: unknown</a:t>
            </a:r>
            <a:br>
              <a:rPr lang="en-US" sz="1200"/>
            </a:br>
            <a:r>
              <a:rPr lang="en-US" sz="1200"/>
              <a:t>dark blue: stable</a:t>
            </a:r>
            <a:br>
              <a:rPr lang="en-US" sz="1200"/>
            </a:br>
            <a:r>
              <a:rPr lang="en-US" sz="1200"/>
              <a:t>white: very fast decay)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0"/>
          <a:stretch/>
        </p:blipFill>
        <p:spPr bwMode="auto">
          <a:xfrm>
            <a:off x="863588" y="1664804"/>
            <a:ext cx="247080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3311860" y="4941168"/>
            <a:ext cx="792088" cy="3240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 descr="Bildschirmfoto 2017-04-05 um 11.1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57" y="1160748"/>
            <a:ext cx="4728784" cy="4032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972" y="5229200"/>
            <a:ext cx="48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Biehl, Boncioli, Fedynitch, WW, to appear</a:t>
            </a:r>
          </a:p>
        </p:txBody>
      </p:sp>
    </p:spTree>
    <p:extLst>
      <p:ext uri="{BB962C8B-B14F-4D97-AF65-F5344CB8AC3E}">
        <p14:creationId xmlns:p14="http://schemas.microsoft.com/office/powerpoint/2010/main" val="245152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otopechart3_ps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0788"/>
            <a:ext cx="4285086" cy="3824500"/>
          </a:xfrm>
          <a:prstGeom prst="rect">
            <a:avLst/>
          </a:prstGeom>
        </p:spPr>
      </p:pic>
      <p:pic>
        <p:nvPicPr>
          <p:cNvPr id="14" name="Picture 13" descr="isotopechart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520788"/>
            <a:ext cx="4284476" cy="38239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6" y="836712"/>
            <a:ext cx="8520113" cy="4792663"/>
          </a:xfrm>
        </p:spPr>
        <p:txBody>
          <a:bodyPr/>
          <a:lstStyle/>
          <a:p>
            <a:r>
              <a:rPr lang="en-US"/>
              <a:t>Example: disintegration of </a:t>
            </a:r>
            <a:r>
              <a:rPr lang="en-US" baseline="30000"/>
              <a:t>56</a:t>
            </a:r>
            <a:r>
              <a:rPr lang="en-US"/>
              <a:t>Fe </a:t>
            </a:r>
            <a:r>
              <a:rPr lang="en-US" b="1" i="1"/>
              <a:t>within</a:t>
            </a:r>
            <a:r>
              <a:rPr lang="en-US"/>
              <a:t> a GRB shell (L</a:t>
            </a:r>
            <a:r>
              <a:rPr lang="en-US" baseline="-25000">
                <a:latin typeface="Symbol" charset="2"/>
                <a:cs typeface="Symbol" charset="2"/>
              </a:rPr>
              <a:t>g</a:t>
            </a:r>
            <a:r>
              <a:rPr lang="en-US"/>
              <a:t>=10</a:t>
            </a:r>
            <a:r>
              <a:rPr lang="en-US" baseline="30000"/>
              <a:t>52</a:t>
            </a:r>
            <a:r>
              <a:rPr lang="en-US"/>
              <a:t> erg/s)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nuclear cascade: model dependence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606" y="533721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Puget, Stecker, Bredekamp, 1976; Khan et al,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3843" y="5337212"/>
            <a:ext cx="4013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TALYS 1.8, CRPropa 2 (low mass isotopes)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642" y="1160748"/>
            <a:ext cx="54905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From: Boncioli, Fedynitch, Winter, 2017; arXiv:1607.07989</a:t>
            </a:r>
          </a:p>
          <a:p>
            <a:endParaRPr lang="en-US" b="1">
              <a:solidFill>
                <a:srgbClr val="00A5EB"/>
              </a:solidFill>
              <a:latin typeface="Times"/>
              <a:cs typeface="Times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355976" y="1664804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8640452" y="1520788"/>
            <a:ext cx="243644" cy="8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9462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6" y="836712"/>
            <a:ext cx="8520113" cy="4792663"/>
          </a:xfrm>
        </p:spPr>
        <p:txBody>
          <a:bodyPr/>
          <a:lstStyle/>
          <a:p>
            <a:r>
              <a:rPr lang="en-US"/>
              <a:t>Example: disintegration of </a:t>
            </a:r>
            <a:r>
              <a:rPr lang="en-US" baseline="30000"/>
              <a:t>56</a:t>
            </a:r>
            <a:r>
              <a:rPr lang="en-US"/>
              <a:t>Fe </a:t>
            </a:r>
            <a:r>
              <a:rPr lang="en-US" b="1" i="1"/>
              <a:t>within</a:t>
            </a:r>
            <a:r>
              <a:rPr lang="en-US"/>
              <a:t> a GRB shell (L</a:t>
            </a:r>
            <a:r>
              <a:rPr lang="en-US" baseline="-25000">
                <a:latin typeface="Symbol" charset="2"/>
                <a:cs typeface="Symbol" charset="2"/>
              </a:rPr>
              <a:t>g</a:t>
            </a:r>
            <a:r>
              <a:rPr lang="en-US"/>
              <a:t>=10</a:t>
            </a:r>
            <a:r>
              <a:rPr lang="en-US" baseline="30000"/>
              <a:t>52</a:t>
            </a:r>
            <a:r>
              <a:rPr lang="en-US"/>
              <a:t> erg/s)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500"/>
          </a:p>
          <a:p>
            <a:r>
              <a:rPr lang="en-US"/>
              <a:t>Underestimation of intermediate and light nuclei in PSB (consequences for UHECR composition, neutrinos)</a:t>
            </a:r>
            <a:br>
              <a:rPr lang="en-US"/>
            </a:br>
            <a:endParaRPr lang="en-US"/>
          </a:p>
        </p:txBody>
      </p:sp>
      <p:pic>
        <p:nvPicPr>
          <p:cNvPr id="5" name="Picture 4" descr="Bildschirmfoto 2017-04-05 um 15.2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0" y="1375792"/>
            <a:ext cx="9144000" cy="3961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nuclear cascade: model dependence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606" y="533721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Puget, Stecker, Bredekamp, 1976; Khan et al,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3843" y="5337212"/>
            <a:ext cx="4013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TALYS 1.8, CRPropa 2 (low mass isotopes)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642" y="1160748"/>
            <a:ext cx="545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From: Boncioli, Fedynitch, Winter, 2017; arXiv:1607.07989</a:t>
            </a:r>
          </a:p>
        </p:txBody>
      </p:sp>
      <p:sp>
        <p:nvSpPr>
          <p:cNvPr id="9" name="Oval 8"/>
          <p:cNvSpPr/>
          <p:nvPr/>
        </p:nvSpPr>
        <p:spPr>
          <a:xfrm>
            <a:off x="4842122" y="3897052"/>
            <a:ext cx="1296144" cy="1296144"/>
          </a:xfrm>
          <a:prstGeom prst="ellipse">
            <a:avLst/>
          </a:prstGeom>
          <a:solidFill>
            <a:srgbClr val="00A5EB">
              <a:alpha val="2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10274" y="2672916"/>
            <a:ext cx="1296144" cy="1296144"/>
          </a:xfrm>
          <a:prstGeom prst="ellipse">
            <a:avLst/>
          </a:prstGeom>
          <a:solidFill>
            <a:srgbClr val="00A5EB">
              <a:alpha val="23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355976" y="1664804"/>
            <a:ext cx="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8640452" y="1520788"/>
            <a:ext cx="243644" cy="8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1924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does the nuclear cascade develop (GRB)?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00708"/>
            <a:ext cx="8520113" cy="4792663"/>
          </a:xfrm>
        </p:spPr>
        <p:txBody>
          <a:bodyPr/>
          <a:lstStyle/>
          <a:p>
            <a:r>
              <a:rPr lang="en-US"/>
              <a:t>Example: Pure iron (</a:t>
            </a:r>
            <a:r>
              <a:rPr lang="en-US" baseline="30000"/>
              <a:t>56</a:t>
            </a:r>
            <a:r>
              <a:rPr lang="en-US"/>
              <a:t>Fe) composition injected into a GRB shell</a:t>
            </a:r>
          </a:p>
        </p:txBody>
      </p:sp>
      <p:pic>
        <p:nvPicPr>
          <p:cNvPr id="4" name="Picture 3" descr="Bildschirmfoto 2017-04-05 um 15.5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800"/>
            <a:ext cx="4705768" cy="44284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2123728" y="4401108"/>
            <a:ext cx="1764196" cy="360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195736" y="1556792"/>
            <a:ext cx="1260140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6228184" y="2564904"/>
            <a:ext cx="756084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175956" y="1592796"/>
            <a:ext cx="324036" cy="3240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4572000" y="134076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Log</a:t>
            </a:r>
            <a:r>
              <a:rPr lang="en-US" baseline="-25000"/>
              <a:t>10</a:t>
            </a:r>
            <a:r>
              <a:rPr lang="en-US"/>
              <a:t> E</a:t>
            </a:r>
            <a:r>
              <a:rPr lang="en-US" sz="1400" baseline="-25000"/>
              <a:t>max</a:t>
            </a:r>
            <a:endParaRPr lang="en-US" baseline="-25000"/>
          </a:p>
        </p:txBody>
      </p:sp>
      <p:sp>
        <p:nvSpPr>
          <p:cNvPr id="17" name="TextBox 16"/>
          <p:cNvSpPr txBox="1"/>
          <p:nvPr/>
        </p:nvSpPr>
        <p:spPr>
          <a:xfrm>
            <a:off x="2555776" y="6057292"/>
            <a:ext cx="48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Biehl, Boncioli, Fedynitch, WW, to appear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9712" y="5049180"/>
            <a:ext cx="54006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7822" y="4257092"/>
            <a:ext cx="2304256" cy="212423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Populated cascade</a:t>
            </a:r>
            <a:b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- Nuclear cascade</a:t>
            </a:r>
            <a:b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  populated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- Neutrino production</a:t>
            </a:r>
            <a:br>
              <a:rPr lang="en-US"/>
            </a:br>
            <a:r>
              <a:rPr lang="en-US"/>
              <a:t>  by secondaries </a:t>
            </a:r>
            <a:br>
              <a:rPr lang="en-US"/>
            </a:br>
            <a:r>
              <a:rPr lang="en-US"/>
              <a:t>  produced in</a:t>
            </a:r>
            <a:br>
              <a:rPr lang="en-US"/>
            </a:br>
            <a:r>
              <a:rPr lang="en-US"/>
              <a:t>  disintegration chain</a:t>
            </a:r>
            <a:br>
              <a:rPr lang="en-US"/>
            </a:br>
            <a:r>
              <a:rPr lang="en-US"/>
              <a:t>- No Peters cycle!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706" y="1304764"/>
            <a:ext cx="2278450" cy="259228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Empty cascade</a:t>
            </a:r>
            <a:b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- Nuclear cascade  </a:t>
            </a:r>
            <a:b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  cannot develop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- Primaries (here Fe) </a:t>
            </a:r>
            <a:br>
              <a:rPr lang="en-US"/>
            </a:br>
            <a:r>
              <a:rPr lang="en-US"/>
              <a:t>  dominate UHECRs;</a:t>
            </a:r>
            <a:br>
              <a:rPr lang="en-US"/>
            </a:br>
            <a:r>
              <a:rPr lang="en-US"/>
              <a:t>  Peters cycle!</a:t>
            </a:r>
            <a:endParaRPr kumimoji="0" lang="en-US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- Neutrino</a:t>
            </a:r>
            <a:br>
              <a:rPr lang="en-US"/>
            </a:br>
            <a:r>
              <a:rPr lang="en-US"/>
              <a:t>  production by</a:t>
            </a:r>
            <a:br>
              <a:rPr lang="en-US"/>
            </a:br>
            <a:r>
              <a:rPr lang="en-US"/>
              <a:t>  primaries (iron)</a:t>
            </a:r>
            <a:br>
              <a:rPr lang="en-US"/>
            </a:br>
            <a:r>
              <a:rPr lang="en-US"/>
              <a:t>  dominates; X-sec?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8263" y="2384884"/>
            <a:ext cx="2182855" cy="28803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Optically thick to all nuclei and nucleons</a:t>
            </a:r>
            <a:r>
              <a:rPr kumimoji="0" lang="en-US" sz="18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sz="18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- Nuclear cascade</a:t>
            </a:r>
            <a:b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  “dumped” into</a:t>
            </a:r>
            <a:b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  nucleons, primaries</a:t>
            </a:r>
            <a:b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</a:rPr>
              <a:t>  cannot escape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/>
              <a:t>-</a:t>
            </a:r>
            <a:r>
              <a:rPr lang="en-US"/>
              <a:t> Efficient neutrino</a:t>
            </a:r>
            <a:br>
              <a:rPr lang="en-US"/>
            </a:br>
            <a:r>
              <a:rPr lang="en-US"/>
              <a:t>  production</a:t>
            </a:r>
            <a:br>
              <a:rPr lang="en-US"/>
            </a:br>
            <a:r>
              <a:rPr lang="en-US"/>
              <a:t>  dominated by split-</a:t>
            </a:r>
            <a:br>
              <a:rPr lang="en-US"/>
            </a:br>
            <a:r>
              <a:rPr lang="en-US"/>
              <a:t>  off nucleons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412776"/>
            <a:ext cx="18768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=300, internal shock model</a:t>
            </a:r>
          </a:p>
        </p:txBody>
      </p:sp>
    </p:spTree>
    <p:extLst>
      <p:ext uri="{BB962C8B-B14F-4D97-AF65-F5344CB8AC3E}">
        <p14:creationId xmlns:p14="http://schemas.microsoft.com/office/powerpoint/2010/main" val="416298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 dependence of neutrino fluence from GRBs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800708"/>
            <a:ext cx="9000492" cy="4792663"/>
          </a:xfrm>
        </p:spPr>
        <p:txBody>
          <a:bodyPr/>
          <a:lstStyle/>
          <a:p>
            <a:r>
              <a:rPr lang="en-US"/>
              <a:t>The neutrino fluence (per shell) hardly depends on the injection composition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1600"/>
              <a:t>[Consequence of E</a:t>
            </a:r>
            <a:r>
              <a:rPr lang="en-US" sz="1600" baseline="30000"/>
              <a:t>-2</a:t>
            </a:r>
            <a:r>
              <a:rPr lang="en-US" sz="1600"/>
              <a:t> injection, conserved energy per nucleon in the disintegration chain, magnetic field effects on secondaries, and interaction rate flat in energy above threshold]</a:t>
            </a:r>
          </a:p>
          <a:p>
            <a:r>
              <a:rPr lang="en-US"/>
              <a:t>The neutrino bounds on GRBs will roughly apply if UHECRs are nuclei</a:t>
            </a:r>
          </a:p>
        </p:txBody>
      </p:sp>
      <p:pic>
        <p:nvPicPr>
          <p:cNvPr id="4" name="Picture 3" descr="Bildschirmfoto 2017-04-05 um 15.4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232756"/>
            <a:ext cx="4140460" cy="3887822"/>
          </a:xfrm>
          <a:prstGeom prst="rect">
            <a:avLst/>
          </a:prstGeom>
        </p:spPr>
      </p:pic>
      <p:pic>
        <p:nvPicPr>
          <p:cNvPr id="5" name="Picture 4" descr="Bildschirmfoto 2017-04-05 um 15.46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196752"/>
            <a:ext cx="4167828" cy="3930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6165304"/>
            <a:ext cx="48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Biehl, Boncioli, Fedynitch, WW, to appear</a:t>
            </a:r>
          </a:p>
        </p:txBody>
      </p:sp>
    </p:spTree>
    <p:extLst>
      <p:ext uri="{BB962C8B-B14F-4D97-AF65-F5344CB8AC3E}">
        <p14:creationId xmlns:p14="http://schemas.microsoft.com/office/powerpoint/2010/main" val="33821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14" y="1556792"/>
            <a:ext cx="3563888" cy="339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744396" cy="544512"/>
          </a:xfrm>
        </p:spPr>
        <p:txBody>
          <a:bodyPr/>
          <a:lstStyle/>
          <a:p>
            <a:r>
              <a:rPr lang="de-DE"/>
              <a:t>How do cosmic rays escape from the source?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8" y="800708"/>
            <a:ext cx="8892988" cy="5364596"/>
          </a:xfrm>
        </p:spPr>
        <p:txBody>
          <a:bodyPr/>
          <a:lstStyle/>
          <a:p>
            <a:r>
              <a:rPr lang="en-US" b="1">
                <a:solidFill>
                  <a:srgbClr val="4219D9"/>
                </a:solidFill>
              </a:rPr>
              <a:t>Neutron model</a:t>
            </a:r>
            <a:r>
              <a:rPr lang="en-US" b="1"/>
              <a:t/>
            </a:r>
            <a:br>
              <a:rPr lang="en-US" b="1"/>
            </a:br>
            <a:r>
              <a:rPr lang="en-US" i="1"/>
              <a:t>Only neutrons can escape</a:t>
            </a:r>
            <a:endParaRPr lang="en-US" b="1" i="1">
              <a:solidFill>
                <a:srgbClr val="008000"/>
              </a:solidFill>
            </a:endParaRPr>
          </a:p>
          <a:p>
            <a:r>
              <a:rPr lang="en-US" b="1">
                <a:solidFill>
                  <a:srgbClr val="008000"/>
                </a:solidFill>
              </a:rPr>
              <a:t>Direct escape </a:t>
            </a:r>
            <a:r>
              <a:rPr lang="en-US" sz="1600"/>
              <a:t>(aka “high pass filter”, “leakage”, …)</a:t>
            </a:r>
            <a:r>
              <a:rPr lang="en-US"/>
              <a:t> </a:t>
            </a:r>
            <a:br>
              <a:rPr lang="en-US"/>
            </a:br>
            <a:r>
              <a:rPr lang="en-US"/>
              <a:t>Charged </a:t>
            </a:r>
            <a:r>
              <a:rPr lang="en-US" i="1"/>
              <a:t>cosmic rays can efficiently escape </a:t>
            </a:r>
            <a:br>
              <a:rPr lang="en-US" i="1"/>
            </a:br>
            <a:r>
              <a:rPr lang="en-US" i="1"/>
              <a:t>if Larmor radius reaches size of region </a:t>
            </a:r>
            <a:br>
              <a:rPr lang="en-US" i="1"/>
            </a:br>
            <a:r>
              <a:rPr lang="en-US" sz="1600"/>
              <a:t>(conservative escape contribution, green curve, hard)</a:t>
            </a:r>
            <a:br>
              <a:rPr lang="en-US" sz="1600"/>
            </a:br>
            <a:r>
              <a:rPr lang="de-DE" sz="1600" b="1">
                <a:solidFill>
                  <a:srgbClr val="00A5EB"/>
                </a:solidFill>
                <a:latin typeface="Times New Roman" charset="0"/>
              </a:rPr>
              <a:t>(from: Baerwald et al,  ApJ  768 (2013) 186; </a:t>
            </a:r>
            <a:br>
              <a:rPr lang="de-DE" sz="1600" b="1">
                <a:solidFill>
                  <a:srgbClr val="00A5EB"/>
                </a:solidFill>
                <a:latin typeface="Times New Roman" charset="0"/>
              </a:rPr>
            </a:br>
            <a:r>
              <a:rPr lang="de-DE" sz="1600" b="1">
                <a:solidFill>
                  <a:srgbClr val="00A5EB"/>
                </a:solidFill>
                <a:latin typeface="Times New Roman" charset="0"/>
              </a:rPr>
              <a:t>similar assumptions in </a:t>
            </a:r>
            <a:r>
              <a:rPr lang="de-DE" sz="1600" b="1">
                <a:solidFill>
                  <a:schemeClr val="accent1"/>
                </a:solidFill>
                <a:latin typeface="Times"/>
                <a:cs typeface="Times"/>
              </a:rPr>
              <a:t>Globus et al, 2014)</a:t>
            </a:r>
          </a:p>
          <a:p>
            <a:r>
              <a:rPr lang="en-US" b="1"/>
              <a:t>All escape</a:t>
            </a:r>
            <a:r>
              <a:rPr lang="en-US"/>
              <a:t>, advective/free-streaming escape </a:t>
            </a:r>
            <a:br>
              <a:rPr lang="en-US"/>
            </a:br>
            <a:r>
              <a:rPr lang="en-US" sz="1600"/>
              <a:t>(most aggressive scenario, dashed curve, ~ E</a:t>
            </a:r>
            <a:r>
              <a:rPr lang="en-US" sz="1600" baseline="30000"/>
              <a:t>-2</a:t>
            </a:r>
            <a:r>
              <a:rPr lang="en-US" sz="1600"/>
              <a:t>)</a:t>
            </a:r>
          </a:p>
          <a:p>
            <a:r>
              <a:rPr lang="de-DE" b="1">
                <a:latin typeface="Arial"/>
                <a:cs typeface="Arial"/>
              </a:rPr>
              <a:t>Diffusive escape: </a:t>
            </a:r>
            <a:r>
              <a:rPr lang="de-DE">
                <a:latin typeface="Arial"/>
                <a:cs typeface="Arial"/>
              </a:rPr>
              <a:t>e. g. Escape rate ~ (R</a:t>
            </a:r>
            <a:r>
              <a:rPr lang="de-DE" baseline="-25000">
                <a:latin typeface="Arial"/>
                <a:cs typeface="Arial"/>
              </a:rPr>
              <a:t>L</a:t>
            </a:r>
            <a:r>
              <a:rPr lang="de-DE">
                <a:latin typeface="Arial"/>
                <a:cs typeface="Arial"/>
              </a:rPr>
              <a:t>)</a:t>
            </a:r>
            <a:r>
              <a:rPr lang="de-DE" baseline="30000">
                <a:latin typeface="Symbol" charset="2"/>
                <a:cs typeface="Symbol" charset="2"/>
              </a:rPr>
              <a:t>a</a:t>
            </a:r>
            <a:r>
              <a:rPr lang="de-DE">
                <a:latin typeface="Arial"/>
                <a:cs typeface="Arial"/>
              </a:rPr>
              <a:t/>
            </a:r>
            <a:br>
              <a:rPr lang="de-DE">
                <a:latin typeface="Arial"/>
                <a:cs typeface="Arial"/>
              </a:rPr>
            </a:br>
            <a:r>
              <a:rPr lang="de-DE" sz="1600">
                <a:latin typeface="Arial"/>
                <a:cs typeface="Arial"/>
              </a:rPr>
              <a:t>(compromise, but highly assumption dependent)</a:t>
            </a:r>
            <a:br>
              <a:rPr lang="de-DE" sz="1600">
                <a:latin typeface="Arial"/>
                <a:cs typeface="Arial"/>
              </a:rPr>
            </a:br>
            <a:r>
              <a:rPr lang="de-DE" sz="1600" b="1">
                <a:solidFill>
                  <a:schemeClr val="accent1"/>
                </a:solidFill>
                <a:latin typeface="Times"/>
                <a:cs typeface="Times"/>
              </a:rPr>
              <a:t>e.g. Unger et al, 2015; Kachelrieß et al, 2017; Fang, Murase, 2017; ...</a:t>
            </a:r>
            <a:r>
              <a:rPr lang="en-US" i="1">
                <a:cs typeface="Times"/>
              </a:rPr>
              <a:t> </a:t>
            </a:r>
            <a:endParaRPr lang="en-US" sz="1800"/>
          </a:p>
          <a:p>
            <a:r>
              <a:rPr lang="en-US">
                <a:solidFill>
                  <a:srgbClr val="FF0000"/>
                </a:solidFill>
              </a:rPr>
              <a:t>Current Auger best-fit supports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direct escape hypothesis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 sz="1600">
                <a:solidFill>
                  <a:srgbClr val="FF0000"/>
                </a:solidFill>
              </a:rPr>
              <a:t>(requires E</a:t>
            </a:r>
            <a:r>
              <a:rPr lang="en-US" sz="1600" baseline="30000">
                <a:solidFill>
                  <a:srgbClr val="FF0000"/>
                </a:solidFill>
              </a:rPr>
              <a:t>-1</a:t>
            </a:r>
            <a:r>
              <a:rPr lang="en-US" sz="1600">
                <a:solidFill>
                  <a:srgbClr val="FF0000"/>
                </a:solidFill>
              </a:rPr>
              <a:t> from sources); </a:t>
            </a:r>
            <a:br>
              <a:rPr lang="en-US" sz="1600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possibly neutrons below ankle?</a:t>
            </a:r>
            <a:br>
              <a:rPr lang="en-US">
                <a:solidFill>
                  <a:srgbClr val="FF0000"/>
                </a:solidFill>
              </a:rPr>
            </a:br>
            <a:r>
              <a:rPr lang="en-US" sz="1600" b="1">
                <a:solidFill>
                  <a:schemeClr val="accent1"/>
                </a:solidFill>
                <a:latin typeface="Times"/>
                <a:cs typeface="Times"/>
              </a:rPr>
              <a:t>(e. g. </a:t>
            </a:r>
            <a:r>
              <a:rPr lang="de-DE" sz="1600" b="1">
                <a:solidFill>
                  <a:schemeClr val="accent1"/>
                </a:solidFill>
                <a:latin typeface="Times"/>
                <a:cs typeface="Times"/>
              </a:rPr>
              <a:t>Unger, Farrar, Anchordoqui, 2015)</a:t>
            </a:r>
            <a:endParaRPr lang="en-US" sz="1600" b="1">
              <a:solidFill>
                <a:schemeClr val="accent1"/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7"/>
          <a:stretch/>
        </p:blipFill>
        <p:spPr bwMode="auto">
          <a:xfrm>
            <a:off x="5580112" y="800708"/>
            <a:ext cx="3243317" cy="7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0372" y="872716"/>
            <a:ext cx="972108" cy="288032"/>
          </a:xfrm>
          <a:prstGeom prst="rect">
            <a:avLst/>
          </a:prstGeom>
          <a:solidFill>
            <a:srgbClr val="3366FF">
              <a:alpha val="29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8104" y="1088740"/>
            <a:ext cx="360040" cy="288032"/>
          </a:xfrm>
          <a:prstGeom prst="rect">
            <a:avLst/>
          </a:prstGeom>
          <a:solidFill>
            <a:srgbClr val="008000">
              <a:alpha val="49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3414" y="3140969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softer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5482" y="3537013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008000"/>
                </a:solidFill>
              </a:rPr>
              <a:t>hard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9438" y="2672917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  <a:r>
              <a:rPr lang="en-US" baseline="30000"/>
              <a:t>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9338" y="4977173"/>
            <a:ext cx="24842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(GRB, protons, without propagation effects)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200292" y="152636"/>
            <a:ext cx="1799692" cy="468052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2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13" name="Picture 12" descr="Bildschirmfoto 2017-04-05 um 13.50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5367337"/>
            <a:ext cx="2196244" cy="14906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64188" y="591327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Auger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572000" y="2888940"/>
            <a:ext cx="3240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319972" y="4869160"/>
            <a:ext cx="1827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Talk by K. Fang</a:t>
            </a:r>
          </a:p>
        </p:txBody>
      </p:sp>
    </p:spTree>
    <p:extLst>
      <p:ext uri="{BB962C8B-B14F-4D97-AF65-F5344CB8AC3E}">
        <p14:creationId xmlns:p14="http://schemas.microsoft.com/office/powerpoint/2010/main" val="105819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dschirmfoto 2017-04-25 um 15.0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5" y="1232756"/>
            <a:ext cx="4608004" cy="4386913"/>
          </a:xfrm>
          <a:prstGeom prst="rect">
            <a:avLst/>
          </a:prstGeom>
        </p:spPr>
      </p:pic>
      <p:pic>
        <p:nvPicPr>
          <p:cNvPr id="17" name="Picture 16" descr="Bildschirmfoto 2017-04-25 um 15.0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69" y="1232756"/>
            <a:ext cx="4562331" cy="43924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1800"/>
              <a:t>Combined source-propagation model (best-fit):</a:t>
            </a:r>
            <a:br>
              <a:rPr lang="en-US" sz="1800"/>
            </a:br>
            <a:r>
              <a:rPr lang="en-US"/>
              <a:t>Description of Auger data with </a:t>
            </a:r>
            <a:r>
              <a:rPr lang="en-US" baseline="30000"/>
              <a:t>28</a:t>
            </a:r>
            <a:r>
              <a:rPr lang="en-US"/>
              <a:t>Si injection into GRB only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5516" y="800708"/>
            <a:ext cx="4183063" cy="4792663"/>
          </a:xfrm>
        </p:spPr>
        <p:txBody>
          <a:bodyPr/>
          <a:lstStyle/>
          <a:p>
            <a:r>
              <a:rPr lang="en-US" sz="2000" b="1"/>
              <a:t>Mixed composition dip model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08004" y="800708"/>
            <a:ext cx="4392488" cy="4792663"/>
          </a:xfrm>
        </p:spPr>
        <p:txBody>
          <a:bodyPr/>
          <a:lstStyle/>
          <a:p>
            <a:r>
              <a:rPr lang="en-US" sz="2000" b="1"/>
              <a:t>Mixed composition ankle model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3023828" y="5913276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Biehl, Boncioli, Fedynitch, WW, to appear</a:t>
            </a:r>
          </a:p>
        </p:txBody>
      </p:sp>
      <p:sp>
        <p:nvSpPr>
          <p:cNvPr id="11" name="Rectangle 10"/>
          <p:cNvSpPr/>
          <p:nvPr/>
        </p:nvSpPr>
        <p:spPr>
          <a:xfrm rot="20148062">
            <a:off x="2455139" y="3130589"/>
            <a:ext cx="41569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10" name="Pentagon 9"/>
          <p:cNvSpPr/>
          <p:nvPr/>
        </p:nvSpPr>
        <p:spPr>
          <a:xfrm>
            <a:off x="611560" y="1412776"/>
            <a:ext cx="1188132" cy="360040"/>
          </a:xfrm>
          <a:prstGeom prst="homePlat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Fit range</a:t>
            </a:r>
          </a:p>
        </p:txBody>
      </p:sp>
      <p:sp>
        <p:nvSpPr>
          <p:cNvPr id="15" name="Pentagon 14"/>
          <p:cNvSpPr/>
          <p:nvPr/>
        </p:nvSpPr>
        <p:spPr>
          <a:xfrm>
            <a:off x="6336196" y="1412776"/>
            <a:ext cx="1188132" cy="360040"/>
          </a:xfrm>
          <a:prstGeom prst="homePlat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Fit range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516" y="5733256"/>
            <a:ext cx="3348372" cy="9807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Baryonic loading is a consequence of the fit!</a:t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(no free parameter anymore)</a:t>
            </a:r>
          </a:p>
        </p:txBody>
      </p:sp>
    </p:spTree>
    <p:extLst>
      <p:ext uri="{BB962C8B-B14F-4D97-AF65-F5344CB8AC3E}">
        <p14:creationId xmlns:p14="http://schemas.microsoft.com/office/powerpoint/2010/main" val="47917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schirmfoto 2017-05-05 um 13.5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0748"/>
            <a:ext cx="4520444" cy="3960440"/>
          </a:xfrm>
          <a:prstGeom prst="rect">
            <a:avLst/>
          </a:prstGeom>
        </p:spPr>
      </p:pic>
      <p:pic>
        <p:nvPicPr>
          <p:cNvPr id="4" name="Picture 3" descr="Bildschirmfoto 2017-05-05 um 13.5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124744"/>
            <a:ext cx="4486972" cy="3960440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04661" y="764705"/>
            <a:ext cx="418306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20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/>
              <a:t>Mixed composition dip model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4597148" y="764705"/>
            <a:ext cx="454685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20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/>
              <a:t>Mixed composition ankle model</a:t>
            </a: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exclusion power of prompt GRB 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5733256"/>
            <a:ext cx="8064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From: Biehl, Boncioli, Fedynitch, WW, to appear;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see also Baerwald, Bustamante, Winter,  Astropart. Phys. 62 (2015) 66 for proton injection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93293" y="4149080"/>
            <a:ext cx="360040" cy="10441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821284" y="5157192"/>
            <a:ext cx="289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Log</a:t>
            </a:r>
            <a:r>
              <a:rPr lang="en-US" baseline="-25000"/>
              <a:t>10</a:t>
            </a:r>
            <a:r>
              <a:rPr lang="en-US"/>
              <a:t> f</a:t>
            </a:r>
            <a:r>
              <a:rPr lang="en-US" sz="1400" baseline="-25000"/>
              <a:t>B</a:t>
            </a:r>
            <a:r>
              <a:rPr lang="en-US"/>
              <a:t> (baryonic loading)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1800" y="5085184"/>
            <a:ext cx="31128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7764" y="2240868"/>
            <a:ext cx="1656184" cy="830997"/>
          </a:xfrm>
          <a:prstGeom prst="rect">
            <a:avLst/>
          </a:prstGeom>
          <a:solidFill>
            <a:schemeClr val="tx2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IceCube 2017 prompt bound;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1702.06868</a:t>
            </a:r>
            <a:endParaRPr lang="en-US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 bwMode="auto">
          <a:xfrm flipH="1" flipV="1">
            <a:off x="2159732" y="2204868"/>
            <a:ext cx="288032" cy="4514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663788" y="4149080"/>
            <a:ext cx="1404156" cy="584776"/>
          </a:xfrm>
          <a:prstGeom prst="rect">
            <a:avLst/>
          </a:prstGeom>
          <a:solidFill>
            <a:schemeClr val="tx2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IceCube 2014 cosmogenic</a:t>
            </a:r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 bwMode="auto">
          <a:xfrm flipH="1" flipV="1">
            <a:off x="2375756" y="4113078"/>
            <a:ext cx="288032" cy="328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>
          <a:xfrm>
            <a:off x="6840252" y="1844824"/>
            <a:ext cx="1692188" cy="2484276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GRB</a:t>
            </a:r>
            <a:b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“standard”</a:t>
            </a:r>
            <a:b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params?</a:t>
            </a:r>
            <a:b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(from 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-rays!)</a:t>
            </a:r>
          </a:p>
        </p:txBody>
      </p:sp>
    </p:spTree>
    <p:extLst>
      <p:ext uri="{BB962C8B-B14F-4D97-AF65-F5344CB8AC3E}">
        <p14:creationId xmlns:p14="http://schemas.microsoft.com/office/powerpoint/2010/main" val="155019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37112"/>
            <a:ext cx="9036496" cy="2312876"/>
          </a:xfrm>
        </p:spPr>
        <p:txBody>
          <a:bodyPr/>
          <a:lstStyle/>
          <a:p>
            <a:r>
              <a:rPr lang="en-US"/>
              <a:t>The different messengers originate from different regimes </a:t>
            </a:r>
            <a:br>
              <a:rPr lang="en-US"/>
            </a:br>
            <a:r>
              <a:rPr lang="en-US"/>
              <a:t>of the GRB </a:t>
            </a:r>
            <a:r>
              <a:rPr lang="en-US" i="1"/>
              <a:t>where the photon densities are very different</a:t>
            </a:r>
          </a:p>
          <a:p>
            <a:r>
              <a:rPr lang="en-US"/>
              <a:t>Neutrino flux is dominated by a few collisions with high densities</a:t>
            </a:r>
          </a:p>
          <a:p>
            <a:r>
              <a:rPr lang="en-US">
                <a:solidFill>
                  <a:srgbClr val="FF0000"/>
                </a:solidFill>
              </a:rPr>
              <a:t>Fundamental problem? Quantities (e.g. geometry estimators) inferred from </a:t>
            </a:r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>
                <a:solidFill>
                  <a:srgbClr val="FF0000"/>
                </a:solidFill>
              </a:rPr>
              <a:t>-ray observations not representative for neutrinos and UHECRs?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4357" y="2024844"/>
            <a:ext cx="2052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  <a:t>Bustamante, Baerwald, Heinze, Murase, Winter, </a:t>
            </a:r>
            <a:b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  <a:t>Nature Commun. 6, 6783 (2015) + </a:t>
            </a:r>
            <a:b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  <a:t>ApJ 837 (2017) 33;</a:t>
            </a:r>
            <a:b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sz="1400" b="1">
                <a:solidFill>
                  <a:srgbClr val="00A5EB"/>
                </a:solidFill>
                <a:latin typeface="Times"/>
                <a:cs typeface="Times"/>
              </a:rPr>
              <a:t>see also Globus et al, 2014+2015</a:t>
            </a:r>
          </a:p>
          <a:p>
            <a:r>
              <a:rPr lang="en-US" sz="1400" b="1">
                <a:solidFill>
                  <a:schemeClr val="accent1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Caveat: The GRB emission comes from multiple zones</a:t>
            </a:r>
          </a:p>
        </p:txBody>
      </p:sp>
      <p:pic>
        <p:nvPicPr>
          <p:cNvPr id="4" name="Picture 3" descr="Bildschirmfoto 2017-02-24 um 16.3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00708"/>
            <a:ext cx="3770450" cy="3741668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236296" y="836712"/>
            <a:ext cx="1835696" cy="79208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400"/>
              <a:t>Better handle on</a:t>
            </a:r>
            <a:br>
              <a:rPr lang="de-DE" sz="1400"/>
            </a:br>
            <a:r>
              <a:rPr lang="de-DE" sz="1400"/>
              <a:t>Key challenge 3?</a:t>
            </a:r>
            <a:br>
              <a:rPr lang="de-DE" sz="1400"/>
            </a:br>
            <a:r>
              <a:rPr lang="de-DE" sz="1400"/>
              <a:t>(geometry estimators)</a:t>
            </a:r>
            <a:endParaRPr lang="de-DE" sz="1400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636" y="6381328"/>
            <a:ext cx="4140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Talk by M. Bustamante</a:t>
            </a:r>
          </a:p>
        </p:txBody>
      </p:sp>
      <p:pic>
        <p:nvPicPr>
          <p:cNvPr id="9" name="Picture 8" descr="Bildschirmfoto 2015-09-10 um 11.3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" y="764704"/>
            <a:ext cx="3493084" cy="370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about neutrinos from AGN blazars?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800708"/>
            <a:ext cx="5112568" cy="5940660"/>
          </a:xfrm>
        </p:spPr>
        <p:txBody>
          <a:bodyPr/>
          <a:lstStyle/>
          <a:p>
            <a:r>
              <a:rPr lang="en-US"/>
              <a:t>Interaction rates increase strongly </a:t>
            </a:r>
            <a:br>
              <a:rPr lang="en-US"/>
            </a:br>
            <a:r>
              <a:rPr lang="en-US"/>
              <a:t>with energy: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r>
              <a:rPr lang="en-US"/>
              <a:t>Peaked neutrino spectra with maximal energy following the primary</a:t>
            </a:r>
          </a:p>
          <a:p>
            <a:r>
              <a:rPr lang="en-US"/>
              <a:t>N</a:t>
            </a:r>
            <a:r>
              <a:rPr lang="en-US"/>
              <a:t>eutrino fluence depends on composition</a:t>
            </a:r>
          </a:p>
        </p:txBody>
      </p:sp>
      <p:pic>
        <p:nvPicPr>
          <p:cNvPr id="5" name="Picture 4" descr="Bildschirmfoto 2017-04-21 um 16.0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482594" cy="2295004"/>
          </a:xfrm>
          <a:prstGeom prst="rect">
            <a:avLst/>
          </a:prstGeom>
        </p:spPr>
      </p:pic>
      <p:pic>
        <p:nvPicPr>
          <p:cNvPr id="6" name="Picture 5" descr="Bildschirmfoto 2017-04-21 um 16.0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77" y="836712"/>
            <a:ext cx="4293801" cy="4356484"/>
          </a:xfrm>
          <a:prstGeom prst="rect">
            <a:avLst/>
          </a:prstGeom>
        </p:spPr>
      </p:pic>
      <p:pic>
        <p:nvPicPr>
          <p:cNvPr id="7" name="Picture 6" descr="Bildschirmfoto 2017-04-21 um 16.07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5" y="1628800"/>
            <a:ext cx="3435885" cy="3204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833614">
            <a:off x="1799292" y="1506556"/>
            <a:ext cx="41569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0092" y="5301208"/>
            <a:ext cx="32763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Rodrigues, Fedynitch, Boncioli, Gao, WW, in prep.;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AGN model similar to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de-DE" b="1">
                <a:solidFill>
                  <a:srgbClr val="00A5EB"/>
                </a:solidFill>
                <a:latin typeface="Times New Roman" charset="0"/>
              </a:rPr>
              <a:t>Murase, Inoue, Dermer, 2014</a:t>
            </a:r>
          </a:p>
          <a:p>
            <a:endParaRPr lang="en-US" sz="1400" b="1">
              <a:solidFill>
                <a:schemeClr val="accent1"/>
              </a:solidFill>
              <a:latin typeface="Times"/>
              <a:cs typeface="Time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896036" y="4941168"/>
            <a:ext cx="324036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831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24328" y="6093296"/>
            <a:ext cx="504056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03188"/>
            <a:ext cx="8892480" cy="553504"/>
          </a:xfrm>
        </p:spPr>
        <p:txBody>
          <a:bodyPr/>
          <a:lstStyle/>
          <a:p>
            <a:r>
              <a:rPr lang="en-US"/>
              <a:t>Definition of “multi-messenger astrophysics” (this talk)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184068" y="3681028"/>
            <a:ext cx="1296144" cy="1224136"/>
          </a:xfrm>
          <a:prstGeom prst="ellips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50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/>
              <a:t>CR</a:t>
            </a: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980728"/>
            <a:ext cx="1296144" cy="1224136"/>
          </a:xfrm>
          <a:prstGeom prst="ellipse">
            <a:avLst/>
          </a:prstGeom>
          <a:solidFill>
            <a:srgbClr val="FF00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600" baseline="30000">
                <a:latin typeface="Symbol" charset="2"/>
                <a:cs typeface="Symbol" charset="2"/>
              </a:rPr>
              <a:t>g</a:t>
            </a:r>
            <a:endParaRPr kumimoji="0" lang="en-US" sz="13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Symbol" charset="2"/>
              <a:cs typeface="Symbol" charset="2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439652" y="3681028"/>
            <a:ext cx="1296144" cy="1224136"/>
          </a:xfrm>
          <a:prstGeom prst="ellipse">
            <a:avLst/>
          </a:prstGeom>
          <a:solidFill>
            <a:srgbClr val="FFFF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00"/>
              <a:t/>
            </a:r>
            <a:br>
              <a:rPr lang="en-US" sz="500"/>
            </a:br>
            <a:endParaRPr lang="en-US" sz="50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800" baseline="30000">
                <a:latin typeface="Symbol" charset="2"/>
                <a:cs typeface="Symbol" charset="2"/>
              </a:rPr>
              <a:t>n</a:t>
            </a:r>
            <a:endParaRPr kumimoji="0" lang="en-US" sz="8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Symbol" charset="2"/>
              <a:cs typeface="Symbol" charset="2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>
            <a:off x="3023828" y="4005064"/>
            <a:ext cx="1872208" cy="50405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Left-Right Arrow 7"/>
          <p:cNvSpPr/>
          <p:nvPr/>
        </p:nvSpPr>
        <p:spPr bwMode="auto">
          <a:xfrm rot="18252752">
            <a:off x="2041543" y="2623283"/>
            <a:ext cx="1556615" cy="50405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3104964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Require baryon acceleration in sources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167788">
            <a:off x="4321017" y="2653132"/>
            <a:ext cx="1556615" cy="50405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1016732"/>
            <a:ext cx="341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Photon </a:t>
            </a:r>
            <a:r>
              <a:rPr lang="en-US" sz="2000"/>
              <a:t>observations can be often described without cosmic rays</a:t>
            </a:r>
            <a:endParaRPr lang="en-US" b="1"/>
          </a:p>
        </p:txBody>
      </p:sp>
      <p:grpSp>
        <p:nvGrpSpPr>
          <p:cNvPr id="16" name="Group 15"/>
          <p:cNvGrpSpPr/>
          <p:nvPr/>
        </p:nvGrpSpPr>
        <p:grpSpPr>
          <a:xfrm rot="12081401">
            <a:off x="6492673" y="3597956"/>
            <a:ext cx="1309585" cy="1020628"/>
            <a:chOff x="6228184" y="4905164"/>
            <a:chExt cx="1309585" cy="1020628"/>
          </a:xfrm>
        </p:grpSpPr>
        <p:sp>
          <p:nvSpPr>
            <p:cNvPr id="17" name="Freeform 16"/>
            <p:cNvSpPr/>
            <p:nvPr/>
          </p:nvSpPr>
          <p:spPr>
            <a:xfrm>
              <a:off x="6228184" y="4905164"/>
              <a:ext cx="1072877" cy="775734"/>
            </a:xfrm>
            <a:custGeom>
              <a:avLst/>
              <a:gdLst>
                <a:gd name="connsiteX0" fmla="*/ 1522440 w 1522440"/>
                <a:gd name="connsiteY0" fmla="*/ 217233 h 1234451"/>
                <a:gd name="connsiteX1" fmla="*/ 640273 w 1522440"/>
                <a:gd name="connsiteY1" fmla="*/ 643813 h 1234451"/>
                <a:gd name="connsiteX2" fmla="*/ 504555 w 1522440"/>
                <a:gd name="connsiteY2" fmla="*/ 314183 h 1234451"/>
                <a:gd name="connsiteX3" fmla="*/ 407614 w 1522440"/>
                <a:gd name="connsiteY3" fmla="*/ 1118868 h 1234451"/>
                <a:gd name="connsiteX4" fmla="*/ 1086204 w 1522440"/>
                <a:gd name="connsiteY4" fmla="*/ 1118868 h 1234451"/>
                <a:gd name="connsiteX5" fmla="*/ 10154 w 1522440"/>
                <a:gd name="connsiteY5" fmla="*/ 81503 h 1234451"/>
                <a:gd name="connsiteX6" fmla="*/ 591802 w 1522440"/>
                <a:gd name="connsiteY6" fmla="*/ 129978 h 1234451"/>
                <a:gd name="connsiteX7" fmla="*/ 1357640 w 1522440"/>
                <a:gd name="connsiteY7" fmla="*/ 634118 h 1234451"/>
                <a:gd name="connsiteX0" fmla="*/ 1522440 w 1522440"/>
                <a:gd name="connsiteY0" fmla="*/ 217233 h 1223497"/>
                <a:gd name="connsiteX1" fmla="*/ 640273 w 1522440"/>
                <a:gd name="connsiteY1" fmla="*/ 643813 h 1223497"/>
                <a:gd name="connsiteX2" fmla="*/ 262807 w 1522440"/>
                <a:gd name="connsiteY2" fmla="*/ 509042 h 1223497"/>
                <a:gd name="connsiteX3" fmla="*/ 407614 w 1522440"/>
                <a:gd name="connsiteY3" fmla="*/ 1118868 h 1223497"/>
                <a:gd name="connsiteX4" fmla="*/ 1086204 w 1522440"/>
                <a:gd name="connsiteY4" fmla="*/ 1118868 h 1223497"/>
                <a:gd name="connsiteX5" fmla="*/ 10154 w 1522440"/>
                <a:gd name="connsiteY5" fmla="*/ 81503 h 1223497"/>
                <a:gd name="connsiteX6" fmla="*/ 591802 w 1522440"/>
                <a:gd name="connsiteY6" fmla="*/ 129978 h 1223497"/>
                <a:gd name="connsiteX7" fmla="*/ 1357640 w 1522440"/>
                <a:gd name="connsiteY7" fmla="*/ 634118 h 1223497"/>
                <a:gd name="connsiteX0" fmla="*/ 1515609 w 1515609"/>
                <a:gd name="connsiteY0" fmla="*/ 198662 h 1114337"/>
                <a:gd name="connsiteX1" fmla="*/ 633442 w 1515609"/>
                <a:gd name="connsiteY1" fmla="*/ 625242 h 1114337"/>
                <a:gd name="connsiteX2" fmla="*/ 255976 w 1515609"/>
                <a:gd name="connsiteY2" fmla="*/ 490471 h 1114337"/>
                <a:gd name="connsiteX3" fmla="*/ 400783 w 1515609"/>
                <a:gd name="connsiteY3" fmla="*/ 1100297 h 1114337"/>
                <a:gd name="connsiteX4" fmla="*/ 848137 w 1515609"/>
                <a:gd name="connsiteY4" fmla="*/ 848125 h 1114337"/>
                <a:gd name="connsiteX5" fmla="*/ 3323 w 1515609"/>
                <a:gd name="connsiteY5" fmla="*/ 62932 h 1114337"/>
                <a:gd name="connsiteX6" fmla="*/ 584971 w 1515609"/>
                <a:gd name="connsiteY6" fmla="*/ 111407 h 1114337"/>
                <a:gd name="connsiteX7" fmla="*/ 1350809 w 1515609"/>
                <a:gd name="connsiteY7" fmla="*/ 615547 h 1114337"/>
                <a:gd name="connsiteX0" fmla="*/ 1515772 w 1515772"/>
                <a:gd name="connsiteY0" fmla="*/ 203240 h 1118916"/>
                <a:gd name="connsiteX1" fmla="*/ 633605 w 1515772"/>
                <a:gd name="connsiteY1" fmla="*/ 629820 h 1118916"/>
                <a:gd name="connsiteX2" fmla="*/ 256139 w 1515772"/>
                <a:gd name="connsiteY2" fmla="*/ 495049 h 1118916"/>
                <a:gd name="connsiteX3" fmla="*/ 400946 w 1515772"/>
                <a:gd name="connsiteY3" fmla="*/ 1104875 h 1118916"/>
                <a:gd name="connsiteX4" fmla="*/ 848300 w 1515772"/>
                <a:gd name="connsiteY4" fmla="*/ 852703 h 1118916"/>
                <a:gd name="connsiteX5" fmla="*/ 3486 w 1515772"/>
                <a:gd name="connsiteY5" fmla="*/ 67510 h 1118916"/>
                <a:gd name="connsiteX6" fmla="*/ 585134 w 1515772"/>
                <a:gd name="connsiteY6" fmla="*/ 115985 h 1118916"/>
                <a:gd name="connsiteX7" fmla="*/ 1477102 w 1515772"/>
                <a:gd name="connsiteY7" fmla="*/ 723286 h 1118916"/>
                <a:gd name="connsiteX0" fmla="*/ 1515772 w 1515772"/>
                <a:gd name="connsiteY0" fmla="*/ 203240 h 1118916"/>
                <a:gd name="connsiteX1" fmla="*/ 749224 w 1515772"/>
                <a:gd name="connsiteY1" fmla="*/ 400574 h 1118916"/>
                <a:gd name="connsiteX2" fmla="*/ 256139 w 1515772"/>
                <a:gd name="connsiteY2" fmla="*/ 495049 h 1118916"/>
                <a:gd name="connsiteX3" fmla="*/ 400946 w 1515772"/>
                <a:gd name="connsiteY3" fmla="*/ 1104875 h 1118916"/>
                <a:gd name="connsiteX4" fmla="*/ 848300 w 1515772"/>
                <a:gd name="connsiteY4" fmla="*/ 852703 h 1118916"/>
                <a:gd name="connsiteX5" fmla="*/ 3486 w 1515772"/>
                <a:gd name="connsiteY5" fmla="*/ 67510 h 1118916"/>
                <a:gd name="connsiteX6" fmla="*/ 585134 w 1515772"/>
                <a:gd name="connsiteY6" fmla="*/ 115985 h 1118916"/>
                <a:gd name="connsiteX7" fmla="*/ 1477102 w 1515772"/>
                <a:gd name="connsiteY7" fmla="*/ 723286 h 1118916"/>
                <a:gd name="connsiteX0" fmla="*/ 1515772 w 1515772"/>
                <a:gd name="connsiteY0" fmla="*/ 203240 h 905173"/>
                <a:gd name="connsiteX1" fmla="*/ 749224 w 1515772"/>
                <a:gd name="connsiteY1" fmla="*/ 400574 h 905173"/>
                <a:gd name="connsiteX2" fmla="*/ 256139 w 1515772"/>
                <a:gd name="connsiteY2" fmla="*/ 495049 h 905173"/>
                <a:gd name="connsiteX3" fmla="*/ 442990 w 1515772"/>
                <a:gd name="connsiteY3" fmla="*/ 795392 h 905173"/>
                <a:gd name="connsiteX4" fmla="*/ 848300 w 1515772"/>
                <a:gd name="connsiteY4" fmla="*/ 852703 h 905173"/>
                <a:gd name="connsiteX5" fmla="*/ 3486 w 1515772"/>
                <a:gd name="connsiteY5" fmla="*/ 67510 h 905173"/>
                <a:gd name="connsiteX6" fmla="*/ 585134 w 1515772"/>
                <a:gd name="connsiteY6" fmla="*/ 115985 h 905173"/>
                <a:gd name="connsiteX7" fmla="*/ 1477102 w 1515772"/>
                <a:gd name="connsiteY7" fmla="*/ 723286 h 905173"/>
                <a:gd name="connsiteX0" fmla="*/ 1515017 w 1515017"/>
                <a:gd name="connsiteY0" fmla="*/ 282318 h 984251"/>
                <a:gd name="connsiteX1" fmla="*/ 748469 w 1515017"/>
                <a:gd name="connsiteY1" fmla="*/ 479652 h 984251"/>
                <a:gd name="connsiteX2" fmla="*/ 255384 w 1515017"/>
                <a:gd name="connsiteY2" fmla="*/ 574127 h 984251"/>
                <a:gd name="connsiteX3" fmla="*/ 442235 w 1515017"/>
                <a:gd name="connsiteY3" fmla="*/ 874470 h 984251"/>
                <a:gd name="connsiteX4" fmla="*/ 847545 w 1515017"/>
                <a:gd name="connsiteY4" fmla="*/ 931781 h 984251"/>
                <a:gd name="connsiteX5" fmla="*/ 2731 w 1515017"/>
                <a:gd name="connsiteY5" fmla="*/ 146588 h 984251"/>
                <a:gd name="connsiteX6" fmla="*/ 584379 w 1515017"/>
                <a:gd name="connsiteY6" fmla="*/ 195063 h 984251"/>
                <a:gd name="connsiteX7" fmla="*/ 772126 w 1515017"/>
                <a:gd name="connsiteY7" fmla="*/ 0 h 984251"/>
                <a:gd name="connsiteX0" fmla="*/ 1514947 w 1514947"/>
                <a:gd name="connsiteY0" fmla="*/ 186711 h 888644"/>
                <a:gd name="connsiteX1" fmla="*/ 748399 w 1514947"/>
                <a:gd name="connsiteY1" fmla="*/ 384045 h 888644"/>
                <a:gd name="connsiteX2" fmla="*/ 255314 w 1514947"/>
                <a:gd name="connsiteY2" fmla="*/ 478520 h 888644"/>
                <a:gd name="connsiteX3" fmla="*/ 442165 w 1514947"/>
                <a:gd name="connsiteY3" fmla="*/ 778863 h 888644"/>
                <a:gd name="connsiteX4" fmla="*/ 847475 w 1514947"/>
                <a:gd name="connsiteY4" fmla="*/ 836174 h 888644"/>
                <a:gd name="connsiteX5" fmla="*/ 2661 w 1514947"/>
                <a:gd name="connsiteY5" fmla="*/ 50981 h 888644"/>
                <a:gd name="connsiteX6" fmla="*/ 584309 w 1514947"/>
                <a:gd name="connsiteY6" fmla="*/ 99456 h 888644"/>
                <a:gd name="connsiteX7" fmla="*/ 687970 w 1514947"/>
                <a:gd name="connsiteY7" fmla="*/ 282650 h 888644"/>
                <a:gd name="connsiteX0" fmla="*/ 1515786 w 1515786"/>
                <a:gd name="connsiteY0" fmla="*/ 201160 h 903093"/>
                <a:gd name="connsiteX1" fmla="*/ 749238 w 1515786"/>
                <a:gd name="connsiteY1" fmla="*/ 398494 h 903093"/>
                <a:gd name="connsiteX2" fmla="*/ 256153 w 1515786"/>
                <a:gd name="connsiteY2" fmla="*/ 492969 h 903093"/>
                <a:gd name="connsiteX3" fmla="*/ 443004 w 1515786"/>
                <a:gd name="connsiteY3" fmla="*/ 793312 h 903093"/>
                <a:gd name="connsiteX4" fmla="*/ 848314 w 1515786"/>
                <a:gd name="connsiteY4" fmla="*/ 850623 h 903093"/>
                <a:gd name="connsiteX5" fmla="*/ 3500 w 1515786"/>
                <a:gd name="connsiteY5" fmla="*/ 65430 h 903093"/>
                <a:gd name="connsiteX6" fmla="*/ 585148 w 1515786"/>
                <a:gd name="connsiteY6" fmla="*/ 113905 h 903093"/>
                <a:gd name="connsiteX7" fmla="*/ 1487627 w 1515786"/>
                <a:gd name="connsiteY7" fmla="*/ 675356 h 90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5786" h="903093">
                  <a:moveTo>
                    <a:pt x="1515786" y="201160"/>
                  </a:moveTo>
                  <a:cubicBezTo>
                    <a:pt x="1159526" y="406371"/>
                    <a:pt x="959177" y="349859"/>
                    <a:pt x="749238" y="398494"/>
                  </a:cubicBezTo>
                  <a:cubicBezTo>
                    <a:pt x="539299" y="447129"/>
                    <a:pt x="307192" y="427166"/>
                    <a:pt x="256153" y="492969"/>
                  </a:cubicBezTo>
                  <a:cubicBezTo>
                    <a:pt x="205114" y="558772"/>
                    <a:pt x="344311" y="733703"/>
                    <a:pt x="443004" y="793312"/>
                  </a:cubicBezTo>
                  <a:cubicBezTo>
                    <a:pt x="541698" y="852921"/>
                    <a:pt x="921565" y="971937"/>
                    <a:pt x="848314" y="850623"/>
                  </a:cubicBezTo>
                  <a:cubicBezTo>
                    <a:pt x="775063" y="729309"/>
                    <a:pt x="47361" y="188216"/>
                    <a:pt x="3500" y="65430"/>
                  </a:cubicBezTo>
                  <a:cubicBezTo>
                    <a:pt x="-40361" y="-57356"/>
                    <a:pt x="337794" y="12251"/>
                    <a:pt x="585148" y="113905"/>
                  </a:cubicBezTo>
                  <a:cubicBezTo>
                    <a:pt x="832502" y="215559"/>
                    <a:pt x="1487627" y="675356"/>
                    <a:pt x="1487627" y="675356"/>
                  </a:cubicBezTo>
                </a:path>
              </a:pathLst>
            </a:custGeom>
            <a:ln w="22225">
              <a:solidFill>
                <a:schemeClr val="accent1"/>
              </a:solidFill>
              <a:tailEnd type="triangle"/>
            </a:ln>
            <a:effectLst>
              <a:glow rad="63500">
                <a:srgbClr val="3366FF">
                  <a:alpha val="23000"/>
                </a:srgb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20922391">
              <a:off x="6863630" y="5252690"/>
              <a:ext cx="674139" cy="673102"/>
            </a:xfrm>
            <a:custGeom>
              <a:avLst/>
              <a:gdLst>
                <a:gd name="connsiteX0" fmla="*/ 697430 w 1327663"/>
                <a:gd name="connsiteY0" fmla="*/ 0 h 953321"/>
                <a:gd name="connsiteX1" fmla="*/ 18840 w 1327663"/>
                <a:gd name="connsiteY1" fmla="*/ 484750 h 953321"/>
                <a:gd name="connsiteX2" fmla="*/ 290276 w 1327663"/>
                <a:gd name="connsiteY2" fmla="*/ 940415 h 953321"/>
                <a:gd name="connsiteX3" fmla="*/ 1327549 w 1327663"/>
                <a:gd name="connsiteY3" fmla="*/ 785295 h 953321"/>
                <a:gd name="connsiteX4" fmla="*/ 222417 w 1327663"/>
                <a:gd name="connsiteY4" fmla="*/ 339325 h 953321"/>
                <a:gd name="connsiteX5" fmla="*/ 115781 w 1327663"/>
                <a:gd name="connsiteY5" fmla="*/ 281155 h 953321"/>
                <a:gd name="connsiteX0" fmla="*/ 697430 w 1327663"/>
                <a:gd name="connsiteY0" fmla="*/ 0 h 953321"/>
                <a:gd name="connsiteX1" fmla="*/ 18840 w 1327663"/>
                <a:gd name="connsiteY1" fmla="*/ 484750 h 953321"/>
                <a:gd name="connsiteX2" fmla="*/ 290276 w 1327663"/>
                <a:gd name="connsiteY2" fmla="*/ 940415 h 953321"/>
                <a:gd name="connsiteX3" fmla="*/ 1327549 w 1327663"/>
                <a:gd name="connsiteY3" fmla="*/ 785295 h 953321"/>
                <a:gd name="connsiteX4" fmla="*/ 222417 w 1327663"/>
                <a:gd name="connsiteY4" fmla="*/ 339325 h 953321"/>
                <a:gd name="connsiteX5" fmla="*/ 7386 w 1327663"/>
                <a:gd name="connsiteY5" fmla="*/ 180417 h 953321"/>
                <a:gd name="connsiteX0" fmla="*/ 691538 w 759125"/>
                <a:gd name="connsiteY0" fmla="*/ 0 h 942255"/>
                <a:gd name="connsiteX1" fmla="*/ 12948 w 759125"/>
                <a:gd name="connsiteY1" fmla="*/ 484750 h 942255"/>
                <a:gd name="connsiteX2" fmla="*/ 284384 w 759125"/>
                <a:gd name="connsiteY2" fmla="*/ 940415 h 942255"/>
                <a:gd name="connsiteX3" fmla="*/ 758866 w 759125"/>
                <a:gd name="connsiteY3" fmla="*/ 633359 h 942255"/>
                <a:gd name="connsiteX4" fmla="*/ 216525 w 759125"/>
                <a:gd name="connsiteY4" fmla="*/ 339325 h 942255"/>
                <a:gd name="connsiteX5" fmla="*/ 1494 w 759125"/>
                <a:gd name="connsiteY5" fmla="*/ 180417 h 942255"/>
                <a:gd name="connsiteX0" fmla="*/ 690044 w 760008"/>
                <a:gd name="connsiteY0" fmla="*/ 0 h 780865"/>
                <a:gd name="connsiteX1" fmla="*/ 11454 w 760008"/>
                <a:gd name="connsiteY1" fmla="*/ 484750 h 780865"/>
                <a:gd name="connsiteX2" fmla="*/ 404521 w 760008"/>
                <a:gd name="connsiteY2" fmla="*/ 776863 h 780865"/>
                <a:gd name="connsiteX3" fmla="*/ 757372 w 760008"/>
                <a:gd name="connsiteY3" fmla="*/ 633359 h 780865"/>
                <a:gd name="connsiteX4" fmla="*/ 215031 w 760008"/>
                <a:gd name="connsiteY4" fmla="*/ 339325 h 780865"/>
                <a:gd name="connsiteX5" fmla="*/ 0 w 760008"/>
                <a:gd name="connsiteY5" fmla="*/ 180417 h 78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008" h="780865">
                  <a:moveTo>
                    <a:pt x="690044" y="0"/>
                  </a:moveTo>
                  <a:cubicBezTo>
                    <a:pt x="384678" y="164007"/>
                    <a:pt x="59041" y="355273"/>
                    <a:pt x="11454" y="484750"/>
                  </a:cubicBezTo>
                  <a:cubicBezTo>
                    <a:pt x="-36133" y="614227"/>
                    <a:pt x="280201" y="752095"/>
                    <a:pt x="404521" y="776863"/>
                  </a:cubicBezTo>
                  <a:cubicBezTo>
                    <a:pt x="528841" y="801631"/>
                    <a:pt x="788954" y="706282"/>
                    <a:pt x="757372" y="633359"/>
                  </a:cubicBezTo>
                  <a:cubicBezTo>
                    <a:pt x="725790" y="560436"/>
                    <a:pt x="341260" y="414815"/>
                    <a:pt x="215031" y="339325"/>
                  </a:cubicBezTo>
                  <a:cubicBezTo>
                    <a:pt x="88802" y="263835"/>
                    <a:pt x="17773" y="191728"/>
                    <a:pt x="0" y="180417"/>
                  </a:cubicBezTo>
                </a:path>
              </a:pathLst>
            </a:custGeom>
            <a:ln w="22225">
              <a:solidFill>
                <a:schemeClr val="accent1"/>
              </a:solidFill>
              <a:tailEnd type="triangle"/>
            </a:ln>
            <a:effectLst>
              <a:glow rad="63500">
                <a:srgbClr val="3366FF">
                  <a:alpha val="23000"/>
                </a:srgb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16200000">
            <a:off x="1421650" y="3410998"/>
            <a:ext cx="612068" cy="504056"/>
            <a:chOff x="1079612" y="3392996"/>
            <a:chExt cx="612068" cy="504056"/>
          </a:xfrm>
        </p:grpSpPr>
        <p:cxnSp>
          <p:nvCxnSpPr>
            <p:cNvPr id="20" name="Straight Connector 19"/>
            <p:cNvCxnSpPr/>
            <p:nvPr/>
          </p:nvCxnSpPr>
          <p:spPr bwMode="auto">
            <a:xfrm flipV="1">
              <a:off x="1079612" y="3392996"/>
              <a:ext cx="468052" cy="28803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76200">
                <a:schemeClr val="accent5">
                  <a:alpha val="31000"/>
                </a:schemeClr>
              </a:glow>
              <a:outerShdw dist="35941" dir="3120000" algn="tl" rotWithShape="0">
                <a:schemeClr val="bg2">
                  <a:alpha val="84000"/>
                </a:schemeClr>
              </a:outerShdw>
            </a:effectLst>
            <a:ex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1223628" y="3465004"/>
              <a:ext cx="468052" cy="28803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76200">
                <a:schemeClr val="accent5">
                  <a:alpha val="31000"/>
                </a:schemeClr>
              </a:glow>
              <a:outerShdw dist="35941" dir="3120000" algn="tl" rotWithShape="0">
                <a:schemeClr val="bg2">
                  <a:alpha val="84000"/>
                </a:schemeClr>
              </a:outerShdw>
            </a:effectLst>
            <a:ex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1223628" y="3609020"/>
              <a:ext cx="468052" cy="28803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76200">
                <a:schemeClr val="accent5">
                  <a:alpha val="31000"/>
                </a:schemeClr>
              </a:glow>
              <a:outerShdw dist="35941" dir="3120000" algn="tl" rotWithShape="0">
                <a:schemeClr val="bg2">
                  <a:alpha val="84000"/>
                </a:schemeClr>
              </a:outerShdw>
            </a:effectLst>
            <a:extLst/>
          </p:spPr>
        </p:cxnSp>
      </p:grpSp>
      <p:sp>
        <p:nvSpPr>
          <p:cNvPr id="25" name="Rectangle 24"/>
          <p:cNvSpPr/>
          <p:nvPr/>
        </p:nvSpPr>
        <p:spPr bwMode="auto">
          <a:xfrm>
            <a:off x="4247964" y="5013176"/>
            <a:ext cx="3384376" cy="9721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Extragalactic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origin?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 Beyond ankle: Yes</a:t>
            </a:r>
            <a:b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 Beyond 10</a:t>
            </a:r>
            <a:r>
              <a:rPr kumimoji="0" 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18</a:t>
            </a:r>
            <a: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eV: Probably</a:t>
            </a:r>
            <a:b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 Between knee and ankle: Maybe</a:t>
            </a:r>
            <a:b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sz="1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75556" y="5013176"/>
            <a:ext cx="2772308" cy="6120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Most of these of extragalactic origin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87524" y="908720"/>
            <a:ext cx="1296144" cy="1224136"/>
          </a:xfrm>
          <a:prstGeom prst="ellipse">
            <a:avLst/>
          </a:prstGeom>
          <a:solidFill>
            <a:srgbClr val="CCFFCC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aseline="30000">
                <a:latin typeface="Arial"/>
                <a:cs typeface="Arial"/>
              </a:rPr>
              <a:t> </a:t>
            </a:r>
            <a:br>
              <a:rPr lang="en-US" sz="2800" baseline="30000">
                <a:latin typeface="Arial"/>
                <a:cs typeface="Arial"/>
              </a:rPr>
            </a:br>
            <a:r>
              <a:rPr lang="en-US" sz="4800" baseline="30000">
                <a:latin typeface="Arial"/>
                <a:cs typeface="Arial"/>
              </a:rPr>
              <a:t>GW</a:t>
            </a:r>
            <a:endParaRPr kumimoji="0" lang="en-US" sz="60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4" name="Left-Right Arrow 23"/>
          <p:cNvSpPr/>
          <p:nvPr/>
        </p:nvSpPr>
        <p:spPr bwMode="auto">
          <a:xfrm>
            <a:off x="1655676" y="1196752"/>
            <a:ext cx="1556615" cy="648632"/>
          </a:xfrm>
          <a:prstGeom prst="leftRightArrow">
            <a:avLst/>
          </a:prstGeom>
          <a:solidFill>
            <a:schemeClr val="accent1"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Exception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24128" y="2132856"/>
            <a:ext cx="341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Multi-messenger relationships involve </a:t>
            </a:r>
            <a:r>
              <a:rPr lang="en-US" sz="2000" b="1"/>
              <a:t>baryonic loading</a:t>
            </a:r>
            <a:endParaRPr lang="en-US" b="1"/>
          </a:p>
        </p:txBody>
      </p:sp>
      <p:sp>
        <p:nvSpPr>
          <p:cNvPr id="29" name="Oval 28"/>
          <p:cNvSpPr/>
          <p:nvPr/>
        </p:nvSpPr>
        <p:spPr bwMode="auto">
          <a:xfrm>
            <a:off x="-252536" y="2276872"/>
            <a:ext cx="1296144" cy="1224136"/>
          </a:xfrm>
          <a:prstGeom prst="ellipse">
            <a:avLst/>
          </a:prstGeom>
          <a:solidFill>
            <a:schemeClr val="bg2">
              <a:alpha val="16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aseline="30000">
                <a:latin typeface="Arial"/>
                <a:cs typeface="Arial"/>
              </a:rPr>
              <a:t> </a:t>
            </a:r>
            <a:br>
              <a:rPr lang="en-US" sz="2800" baseline="30000">
                <a:latin typeface="Arial"/>
                <a:cs typeface="Arial"/>
              </a:rPr>
            </a:br>
            <a:r>
              <a:rPr lang="en-US" sz="4800" baseline="30000">
                <a:latin typeface="Arial"/>
                <a:cs typeface="Arial"/>
              </a:rPr>
              <a:t>DM</a:t>
            </a:r>
            <a:endParaRPr kumimoji="0" lang="en-US" sz="60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537012"/>
            <a:ext cx="13676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(yet undetected)</a:t>
            </a:r>
          </a:p>
        </p:txBody>
      </p:sp>
      <p:sp>
        <p:nvSpPr>
          <p:cNvPr id="27" name="Left-Right Arrow 26"/>
          <p:cNvSpPr/>
          <p:nvPr/>
        </p:nvSpPr>
        <p:spPr bwMode="auto">
          <a:xfrm rot="3460042">
            <a:off x="919596" y="2423608"/>
            <a:ext cx="1556615" cy="648632"/>
          </a:xfrm>
          <a:prstGeom prst="leftRightArrow">
            <a:avLst/>
          </a:prstGeom>
          <a:solidFill>
            <a:schemeClr val="accent1"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Exception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7847856" y="4761148"/>
            <a:ext cx="1296144" cy="1224136"/>
          </a:xfrm>
          <a:prstGeom prst="ellipse">
            <a:avLst/>
          </a:prstGeom>
          <a:solidFill>
            <a:schemeClr val="accent2">
              <a:alpha val="49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aseline="30000">
                <a:latin typeface="Arial"/>
                <a:cs typeface="Arial"/>
              </a:rPr>
              <a:t> </a:t>
            </a:r>
            <a:r>
              <a:rPr lang="en-US" sz="4800">
                <a:latin typeface="Arial"/>
                <a:cs typeface="Arial"/>
              </a:rPr>
              <a:t>e</a:t>
            </a:r>
            <a:r>
              <a:rPr lang="en-US" sz="4800" baseline="30000">
                <a:latin typeface="Arial"/>
                <a:cs typeface="Arial"/>
              </a:rPr>
              <a:t>±</a:t>
            </a:r>
            <a:endParaRPr kumimoji="0" lang="en-US" sz="60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556" y="6201308"/>
            <a:ext cx="7056784" cy="36004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Focus on extragalactic, baryonically loaded sources at extremest energies 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692696"/>
            <a:ext cx="2088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Talks: Barish/Franckowiak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8136396" y="3176972"/>
            <a:ext cx="1296144" cy="1224136"/>
          </a:xfrm>
          <a:prstGeom prst="ellipse">
            <a:avLst/>
          </a:prstGeom>
          <a:solidFill>
            <a:schemeClr val="accent2">
              <a:alpha val="49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aseline="30000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n</a:t>
            </a:r>
            <a:endParaRPr kumimoji="0" lang="en-US" sz="5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11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1" grpId="0" animBg="1"/>
      <p:bldP spid="25" grpId="0" animBg="1"/>
      <p:bldP spid="26" grpId="0" animBg="1"/>
      <p:bldP spid="23" grpId="0" animBg="1"/>
      <p:bldP spid="24" grpId="0" animBg="1"/>
      <p:bldP spid="28" grpId="0"/>
      <p:bldP spid="29" grpId="0" animBg="1"/>
      <p:bldP spid="10" grpId="0"/>
      <p:bldP spid="27" grpId="0" animBg="1"/>
      <p:bldP spid="30" grpId="0" animBg="1"/>
      <p:bldP spid="3" grpId="0" animBg="1"/>
      <p:bldP spid="12" grpId="0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paradigms for multi-messenger astrophysics with gravitational waves?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7380950" cy="5535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19464"/>
            <a:ext cx="8604448" cy="33853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1"/>
                </a:solidFill>
                <a:latin typeface="Times"/>
                <a:cs typeface="Times"/>
              </a:rPr>
              <a:t>Bartos+ 2016; see e.g. arXiv:1602.06961, arXiv:1602.06938, arXiv:1609.09832 for theory papers</a:t>
            </a:r>
            <a:endParaRPr lang="en-US" b="1" dirty="0">
              <a:solidFill>
                <a:schemeClr val="accent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378904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1736812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904148" y="1088740"/>
            <a:ext cx="180020" cy="3240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084168" y="836712"/>
            <a:ext cx="140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Observer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0272" y="54868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460375"/>
          </a:xfrm>
          <a:prstGeom prst="rect">
            <a:avLst/>
          </a:prstGeom>
        </p:spPr>
        <p:txBody>
          <a:bodyPr/>
          <a:lstStyle/>
          <a:p>
            <a:fld id="{A24DCF7B-AFC4-6648-8CCD-F12509BC617D}" type="slidenum">
              <a:rPr lang="de-DE"/>
              <a:pPr/>
              <a:t>31</a:t>
            </a:fld>
            <a:endParaRPr lang="de-DE"/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0060" name="Rectangle 12"/>
          <p:cNvSpPr>
            <a:spLocks noChangeArrowheads="1"/>
          </p:cNvSpPr>
          <p:nvPr/>
        </p:nvSpPr>
        <p:spPr bwMode="auto">
          <a:xfrm>
            <a:off x="3581400" y="762000"/>
            <a:ext cx="5486400" cy="2278063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625512"/>
          </a:xfrm>
          <a:solidFill>
            <a:schemeClr val="tx1"/>
          </a:solidFill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Summary: Key challenges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131840" y="1520788"/>
            <a:ext cx="2484276" cy="115212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2:</a:t>
            </a:r>
            <a:br>
              <a:rPr lang="de-DE"/>
            </a:br>
            <a:r>
              <a:rPr lang="de-DE"/>
              <a:t>How do cosmic rays</a:t>
            </a:r>
            <a:br>
              <a:rPr lang="de-DE"/>
            </a:br>
            <a:r>
              <a:rPr lang="de-DE"/>
              <a:t>escape from the source?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408204" y="2132856"/>
            <a:ext cx="2484276" cy="115212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3:</a:t>
            </a:r>
            <a:br>
              <a:rPr lang="de-DE"/>
            </a:br>
            <a:r>
              <a:rPr lang="de-DE"/>
              <a:t>Secondary production</a:t>
            </a:r>
            <a:br>
              <a:rPr lang="de-DE"/>
            </a:br>
            <a:r>
              <a:rPr lang="de-DE"/>
              <a:t>very sensitive to</a:t>
            </a:r>
            <a:br>
              <a:rPr lang="de-DE"/>
            </a:br>
            <a:r>
              <a:rPr lang="de-DE"/>
              <a:t>geometry estimators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408204" y="3451973"/>
            <a:ext cx="2484276" cy="115212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4:</a:t>
            </a:r>
            <a:br>
              <a:rPr lang="de-DE"/>
            </a:br>
            <a:r>
              <a:rPr lang="de-DE"/>
              <a:t>Baryonic </a:t>
            </a:r>
            <a:br>
              <a:rPr lang="de-DE"/>
            </a:br>
            <a:r>
              <a:rPr lang="de-DE"/>
              <a:t>loading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07604" y="3032956"/>
            <a:ext cx="1944216" cy="75608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Key challenge 1:</a:t>
            </a:r>
            <a:br>
              <a:rPr lang="de-DE"/>
            </a:br>
            <a:r>
              <a:rPr lang="de-DE"/>
              <a:t>Composition</a:t>
            </a:r>
            <a:endParaRPr lang="de-DE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504" y="4833156"/>
            <a:ext cx="1548172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467544" y="3645024"/>
            <a:ext cx="2916324" cy="2340260"/>
          </a:xfrm>
          <a:prstGeom prst="cloud">
            <a:avLst/>
          </a:prstGeom>
          <a:solidFill>
            <a:srgbClr val="FFFF00">
              <a:alpha val="79000"/>
            </a:srgb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Condensing evidence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for nuclei; need to take this into account in multi-messenger models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71500" y="728700"/>
            <a:ext cx="3384376" cy="2196244"/>
          </a:xfrm>
          <a:prstGeom prst="cloud">
            <a:avLst/>
          </a:prstGeom>
          <a:solidFill>
            <a:srgbClr val="FFFF00">
              <a:alpha val="79000"/>
            </a:srgb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Often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(hidden?) assumption; 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Auger global fit favors “direct escape” hypothesis; escape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r</a:t>
            </a:r>
            <a:r>
              <a:rPr lang="en-US" baseline="0"/>
              <a:t>equires further study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56548" y="4576481"/>
            <a:ext cx="2916324" cy="2268252"/>
          </a:xfrm>
          <a:prstGeom prst="cloud">
            <a:avLst/>
          </a:prstGeom>
          <a:solidFill>
            <a:srgbClr val="FFFF00">
              <a:alpha val="79000"/>
            </a:srgb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Can be obtained from UHECR fit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(under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the assumption that unique source class of UHECRs)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5904148" y="80628"/>
            <a:ext cx="3238343" cy="2124236"/>
          </a:xfrm>
          <a:prstGeom prst="cloud">
            <a:avLst/>
          </a:prstGeom>
          <a:solidFill>
            <a:srgbClr val="FFFF00">
              <a:alpha val="79000"/>
            </a:srgb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en-US"/>
              <a:t>Can be used to learn about source. </a:t>
            </a:r>
            <a:r>
              <a:rPr lang="en-US"/>
              <a:t>Reduced uncertainty in multi-zone models or generic relation-ships 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7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9728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204661" y="764705"/>
            <a:ext cx="418306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20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/>
              <a:t>Mixed composition dip model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point neutrino plots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4597149" y="764705"/>
            <a:ext cx="418465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20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/>
              <a:t>Mixed composition ankle model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516" y="6417332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Biehl, Boncioli, Fedynitch, Winter, to appear</a:t>
            </a:r>
          </a:p>
        </p:txBody>
      </p:sp>
      <p:pic>
        <p:nvPicPr>
          <p:cNvPr id="3" name="Picture 2" descr="Bildschirmfoto 2017-05-05 um 14.0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81029"/>
            <a:ext cx="3497608" cy="2412268"/>
          </a:xfrm>
          <a:prstGeom prst="rect">
            <a:avLst/>
          </a:prstGeom>
        </p:spPr>
      </p:pic>
      <p:pic>
        <p:nvPicPr>
          <p:cNvPr id="10" name="Picture 9" descr="Bildschirmfoto 2017-05-05 um 14.06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1174979"/>
            <a:ext cx="3470207" cy="2420908"/>
          </a:xfrm>
          <a:prstGeom prst="rect">
            <a:avLst/>
          </a:prstGeom>
        </p:spPr>
      </p:pic>
      <p:pic>
        <p:nvPicPr>
          <p:cNvPr id="11" name="Picture 10" descr="Bildschirmfoto 2017-05-05 um 14.05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81028"/>
            <a:ext cx="3456384" cy="2372934"/>
          </a:xfrm>
          <a:prstGeom prst="rect">
            <a:avLst/>
          </a:prstGeom>
        </p:spPr>
      </p:pic>
      <p:pic>
        <p:nvPicPr>
          <p:cNvPr id="12" name="Picture 11" descr="Bildschirmfoto 2017-05-05 um 14.05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491880" cy="2421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062351">
            <a:off x="2019097" y="3477182"/>
            <a:ext cx="41569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7712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cascade: Astrophysical model-dependence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Dependence</a:t>
            </a:r>
            <a:br>
              <a:rPr lang="en-US"/>
            </a:br>
            <a:r>
              <a:rPr lang="en-US"/>
              <a:t>on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, t</a:t>
            </a:r>
            <a:r>
              <a:rPr lang="en-US" baseline="-25000"/>
              <a:t>v</a:t>
            </a:r>
            <a:r>
              <a:rPr lang="en-US"/>
              <a:t> mild</a:t>
            </a:r>
          </a:p>
        </p:txBody>
      </p:sp>
      <p:pic>
        <p:nvPicPr>
          <p:cNvPr id="6" name="Picture 5" descr="Bildschirmfoto 2017-04-21 um 14.3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10055"/>
            <a:ext cx="6155731" cy="58479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556" y="3104964"/>
            <a:ext cx="1836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Biehl,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Boncioli,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Fedynitch,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Winter, </a:t>
            </a:r>
            <a:br>
              <a:rPr lang="en-US" b="1">
                <a:solidFill>
                  <a:srgbClr val="00A5EB"/>
                </a:solidFill>
                <a:latin typeface="Times"/>
                <a:cs typeface="Times"/>
              </a:rPr>
            </a:br>
            <a:r>
              <a:rPr lang="en-US" b="1">
                <a:solidFill>
                  <a:srgbClr val="00A5EB"/>
                </a:solidFill>
                <a:latin typeface="Times"/>
                <a:cs typeface="Times"/>
              </a:rPr>
              <a:t>to appear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556" y="1916832"/>
            <a:ext cx="1876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=300, t</a:t>
            </a:r>
            <a:r>
              <a:rPr lang="en-US" baseline="-25000"/>
              <a:t>v</a:t>
            </a:r>
            <a:r>
              <a:rPr lang="en-US"/>
              <a:t>=0.01s</a:t>
            </a:r>
          </a:p>
        </p:txBody>
      </p:sp>
    </p:spTree>
    <p:extLst>
      <p:ext uri="{BB962C8B-B14F-4D97-AF65-F5344CB8AC3E}">
        <p14:creationId xmlns:p14="http://schemas.microsoft.com/office/powerpoint/2010/main" val="299290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252" y="2889920"/>
            <a:ext cx="8582025" cy="32797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de-DE" sz="2400">
                <a:latin typeface="Symbol" charset="2"/>
                <a:cs typeface="Symbol" charset="2"/>
              </a:rPr>
              <a:t>D</a:t>
            </a:r>
            <a:r>
              <a:rPr lang="de-DE" sz="2400"/>
              <a:t>-resonance approximation:</a:t>
            </a:r>
          </a:p>
        </p:txBody>
      </p:sp>
      <p:pic>
        <p:nvPicPr>
          <p:cNvPr id="1725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2" y="3270920"/>
            <a:ext cx="7239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54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52" y="1746920"/>
            <a:ext cx="3505200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54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2" y="1823120"/>
            <a:ext cx="3352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5446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88" y="5692552"/>
            <a:ext cx="2514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5448" name="Rectangle 8"/>
          <p:cNvSpPr>
            <a:spLocks noChangeArrowheads="1"/>
          </p:cNvSpPr>
          <p:nvPr/>
        </p:nvSpPr>
        <p:spPr bwMode="auto">
          <a:xfrm>
            <a:off x="3923928" y="5589240"/>
            <a:ext cx="4038600" cy="72008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/>
              <a:t>High energetic gamma-rays;</a:t>
            </a:r>
            <a:br>
              <a:rPr lang="de-DE" sz="2000"/>
            </a:br>
            <a:r>
              <a:rPr lang="de-DE" sz="2000"/>
              <a:t>typically cascade down to lower E</a:t>
            </a:r>
          </a:p>
        </p:txBody>
      </p:sp>
      <p:sp>
        <p:nvSpPr>
          <p:cNvPr id="1725449" name="Rectangle 9"/>
          <p:cNvSpPr>
            <a:spLocks noChangeArrowheads="1"/>
          </p:cNvSpPr>
          <p:nvPr/>
        </p:nvSpPr>
        <p:spPr bwMode="auto">
          <a:xfrm>
            <a:off x="239452" y="908720"/>
            <a:ext cx="3810000" cy="762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/>
              <a:t>If neutrons can escape:</a:t>
            </a:r>
            <a:br>
              <a:rPr lang="de-DE" sz="2000"/>
            </a:br>
            <a:r>
              <a:rPr lang="de-DE" sz="2000"/>
              <a:t>Source of cosmic rays</a:t>
            </a:r>
          </a:p>
        </p:txBody>
      </p:sp>
      <p:sp>
        <p:nvSpPr>
          <p:cNvPr id="1725450" name="Rectangle 10"/>
          <p:cNvSpPr>
            <a:spLocks noChangeArrowheads="1"/>
          </p:cNvSpPr>
          <p:nvPr/>
        </p:nvSpPr>
        <p:spPr bwMode="auto">
          <a:xfrm>
            <a:off x="5040052" y="908720"/>
            <a:ext cx="3810000" cy="762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/>
              <a:t>Neutrinos produced in</a:t>
            </a:r>
            <a:br>
              <a:rPr lang="de-DE" sz="2000"/>
            </a:br>
            <a:r>
              <a:rPr lang="de-DE" sz="2000"/>
              <a:t>ratio (</a:t>
            </a:r>
            <a:r>
              <a:rPr lang="de-DE" sz="2000">
                <a:latin typeface="Symbol" charset="0"/>
              </a:rPr>
              <a:t>n</a:t>
            </a:r>
            <a:r>
              <a:rPr lang="de-DE" sz="2000" baseline="-25000"/>
              <a:t>e</a:t>
            </a:r>
            <a:r>
              <a:rPr lang="de-DE" sz="2000"/>
              <a:t>:</a:t>
            </a:r>
            <a:r>
              <a:rPr lang="de-DE" sz="2000">
                <a:latin typeface="Symbol" charset="0"/>
              </a:rPr>
              <a:t>n</a:t>
            </a:r>
            <a:r>
              <a:rPr lang="de-DE" sz="2000" baseline="-25000">
                <a:latin typeface="Symbol" charset="0"/>
              </a:rPr>
              <a:t>m</a:t>
            </a:r>
            <a:r>
              <a:rPr lang="de-DE" sz="2000"/>
              <a:t>:</a:t>
            </a:r>
            <a:r>
              <a:rPr lang="de-DE" sz="2000">
                <a:latin typeface="Symbol" charset="0"/>
              </a:rPr>
              <a:t>n</a:t>
            </a:r>
            <a:r>
              <a:rPr lang="de-DE" sz="2000" baseline="-25000">
                <a:latin typeface="Symbol" charset="0"/>
              </a:rPr>
              <a:t>t</a:t>
            </a:r>
            <a:r>
              <a:rPr lang="de-DE" sz="2000"/>
              <a:t>)=(1:2:0)</a:t>
            </a:r>
          </a:p>
        </p:txBody>
      </p:sp>
      <p:sp>
        <p:nvSpPr>
          <p:cNvPr id="1725451" name="Oval 11"/>
          <p:cNvSpPr>
            <a:spLocks noChangeArrowheads="1"/>
          </p:cNvSpPr>
          <p:nvPr/>
        </p:nvSpPr>
        <p:spPr bwMode="auto">
          <a:xfrm>
            <a:off x="3854190" y="3355058"/>
            <a:ext cx="381000" cy="381000"/>
          </a:xfrm>
          <a:prstGeom prst="ellipse">
            <a:avLst/>
          </a:prstGeom>
          <a:solidFill>
            <a:srgbClr val="FF33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2" name="Oval 12"/>
          <p:cNvSpPr>
            <a:spLocks noChangeArrowheads="1"/>
          </p:cNvSpPr>
          <p:nvPr/>
        </p:nvSpPr>
        <p:spPr bwMode="auto">
          <a:xfrm>
            <a:off x="449002" y="1840583"/>
            <a:ext cx="381000" cy="381000"/>
          </a:xfrm>
          <a:prstGeom prst="ellipse">
            <a:avLst/>
          </a:prstGeom>
          <a:solidFill>
            <a:srgbClr val="FF33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3" name="Oval 13"/>
          <p:cNvSpPr>
            <a:spLocks noChangeArrowheads="1"/>
          </p:cNvSpPr>
          <p:nvPr/>
        </p:nvSpPr>
        <p:spPr bwMode="auto">
          <a:xfrm>
            <a:off x="4600315" y="3331245"/>
            <a:ext cx="457200" cy="381000"/>
          </a:xfrm>
          <a:prstGeom prst="ellipse">
            <a:avLst/>
          </a:prstGeom>
          <a:solidFill>
            <a:schemeClr val="accent2">
              <a:alpha val="24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4" name="Oval 14"/>
          <p:cNvSpPr>
            <a:spLocks noChangeArrowheads="1"/>
          </p:cNvSpPr>
          <p:nvPr/>
        </p:nvSpPr>
        <p:spPr bwMode="auto">
          <a:xfrm>
            <a:off x="4598727" y="3796383"/>
            <a:ext cx="457200" cy="381000"/>
          </a:xfrm>
          <a:prstGeom prst="ellipse">
            <a:avLst/>
          </a:prstGeom>
          <a:solidFill>
            <a:srgbClr val="66FF66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5" name="Oval 15"/>
          <p:cNvSpPr>
            <a:spLocks noChangeArrowheads="1"/>
          </p:cNvSpPr>
          <p:nvPr/>
        </p:nvSpPr>
        <p:spPr bwMode="auto">
          <a:xfrm>
            <a:off x="5276590" y="1788195"/>
            <a:ext cx="457200" cy="381000"/>
          </a:xfrm>
          <a:prstGeom prst="ellipse">
            <a:avLst/>
          </a:prstGeom>
          <a:solidFill>
            <a:schemeClr val="accent2">
              <a:alpha val="24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6" name="Oval 16"/>
          <p:cNvSpPr>
            <a:spLocks noChangeArrowheads="1"/>
          </p:cNvSpPr>
          <p:nvPr/>
        </p:nvSpPr>
        <p:spPr bwMode="auto">
          <a:xfrm>
            <a:off x="730188" y="5692552"/>
            <a:ext cx="685800" cy="457200"/>
          </a:xfrm>
          <a:prstGeom prst="ellipse">
            <a:avLst/>
          </a:prstGeom>
          <a:solidFill>
            <a:srgbClr val="66FF66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7" name="Rectangle 17"/>
          <p:cNvSpPr>
            <a:spLocks noChangeArrowheads="1"/>
          </p:cNvSpPr>
          <p:nvPr/>
        </p:nvSpPr>
        <p:spPr bwMode="auto">
          <a:xfrm>
            <a:off x="1649152" y="1831058"/>
            <a:ext cx="4572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8" name="Rectangle 18"/>
          <p:cNvSpPr>
            <a:spLocks noChangeArrowheads="1"/>
          </p:cNvSpPr>
          <p:nvPr/>
        </p:nvSpPr>
        <p:spPr bwMode="auto">
          <a:xfrm>
            <a:off x="7097452" y="1823120"/>
            <a:ext cx="304800" cy="3048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9" name="Rectangle 19"/>
          <p:cNvSpPr>
            <a:spLocks noChangeArrowheads="1"/>
          </p:cNvSpPr>
          <p:nvPr/>
        </p:nvSpPr>
        <p:spPr bwMode="auto">
          <a:xfrm>
            <a:off x="7859452" y="2356520"/>
            <a:ext cx="304800" cy="3048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0" name="Rectangle 20"/>
          <p:cNvSpPr>
            <a:spLocks noChangeArrowheads="1"/>
          </p:cNvSpPr>
          <p:nvPr/>
        </p:nvSpPr>
        <p:spPr bwMode="auto">
          <a:xfrm>
            <a:off x="8469052" y="2356520"/>
            <a:ext cx="304800" cy="3048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1" name="Rectangle 21"/>
          <p:cNvSpPr>
            <a:spLocks noChangeArrowheads="1"/>
          </p:cNvSpPr>
          <p:nvPr/>
        </p:nvSpPr>
        <p:spPr bwMode="auto">
          <a:xfrm>
            <a:off x="2101788" y="5844952"/>
            <a:ext cx="3810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2" name="Rectangle 22"/>
          <p:cNvSpPr>
            <a:spLocks noChangeArrowheads="1"/>
          </p:cNvSpPr>
          <p:nvPr/>
        </p:nvSpPr>
        <p:spPr bwMode="auto">
          <a:xfrm>
            <a:off x="2939988" y="5844952"/>
            <a:ext cx="3810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3" name="Rectangle 23"/>
          <p:cNvSpPr>
            <a:spLocks noChangeArrowheads="1"/>
          </p:cNvSpPr>
          <p:nvPr/>
        </p:nvSpPr>
        <p:spPr bwMode="auto">
          <a:xfrm>
            <a:off x="215516" y="2528900"/>
            <a:ext cx="2286000" cy="381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Cosmic messengers</a:t>
            </a:r>
          </a:p>
        </p:txBody>
      </p:sp>
      <p:sp>
        <p:nvSpPr>
          <p:cNvPr id="1725464" name="Rectangle 24"/>
          <p:cNvSpPr>
            <a:spLocks noChangeArrowheads="1"/>
          </p:cNvSpPr>
          <p:nvPr/>
        </p:nvSpPr>
        <p:spPr bwMode="auto">
          <a:xfrm>
            <a:off x="3268402" y="1823120"/>
            <a:ext cx="4572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7" name="Rectangle 27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744396" cy="544512"/>
          </a:xfrm>
          <a:noFill/>
          <a:ln/>
        </p:spPr>
        <p:txBody>
          <a:bodyPr/>
          <a:lstStyle/>
          <a:p>
            <a:r>
              <a:rPr lang="de-DE"/>
              <a:t>A simple multi-messenger toy model for the source</a:t>
            </a:r>
            <a:endParaRPr lang="de-DE" sz="2000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367644" y="3609020"/>
            <a:ext cx="4572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79912" y="3284984"/>
            <a:ext cx="1404156" cy="972108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3908" y="4401108"/>
            <a:ext cx="2700300" cy="646331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1) Generic relationships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among secondaries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3508" y="4077072"/>
            <a:ext cx="3420380" cy="646331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/>
              <a:t>2) Interactions in known environments (e.g. CMB)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3508" y="4797152"/>
            <a:ext cx="3420380" cy="646331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3) Interactions in guesstimated densities (e.g. in sources)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2240" y="4401108"/>
            <a:ext cx="2124236" cy="936104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Levels</a:t>
            </a: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of technical “sophistication”</a:t>
            </a:r>
            <a:b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(no of parameters)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92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0" grpId="0" animBg="1"/>
      <p:bldP spid="31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dschirmfoto 2017-04-05 um 11.3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83" y="803536"/>
            <a:ext cx="6259426" cy="1440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Generic relationships: pp versus p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00708"/>
            <a:ext cx="8520113" cy="4792663"/>
          </a:xfrm>
        </p:spPr>
        <p:txBody>
          <a:bodyPr/>
          <a:lstStyle/>
          <a:p>
            <a:r>
              <a:rPr lang="en-US" b="1"/>
              <a:t>pp interactions</a:t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r>
              <a:rPr lang="en-US"/>
              <a:t>Generic relationship (if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-rays can escape from source)</a:t>
            </a:r>
          </a:p>
          <a:p>
            <a:endParaRPr lang="en-US"/>
          </a:p>
          <a:p>
            <a:r>
              <a:rPr lang="en-US" b="1"/>
              <a:t>p</a:t>
            </a:r>
            <a:r>
              <a:rPr lang="en-US" b="1">
                <a:latin typeface="Symbol" charset="2"/>
                <a:cs typeface="Symbol" charset="2"/>
              </a:rPr>
              <a:t>g</a:t>
            </a:r>
            <a:r>
              <a:rPr lang="en-US" b="1"/>
              <a:t> interactions</a:t>
            </a:r>
            <a:r>
              <a:rPr lang="en-US"/>
              <a:t>: more sophisticated, as relativistic target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r>
              <a:rPr lang="en-US"/>
              <a:t>Generic multi-messenger relationships more challenging </a:t>
            </a:r>
            <a:br>
              <a:rPr lang="en-US"/>
            </a:br>
            <a:r>
              <a:rPr lang="en-US" sz="1600" b="1">
                <a:solidFill>
                  <a:srgbClr val="00A5EB"/>
                </a:solidFill>
                <a:latin typeface="Times"/>
                <a:cs typeface="Times"/>
              </a:rPr>
              <a:t>(e.g. </a:t>
            </a:r>
            <a:r>
              <a:rPr lang="de-DE" sz="1600" b="1">
                <a:solidFill>
                  <a:srgbClr val="00A5EB"/>
                </a:solidFill>
                <a:latin typeface="Times New Roman" charset="0"/>
              </a:rPr>
              <a:t>Ahlers, Gonzalez-Garcia, Halzen, Astropart. Phys. 35 (2011) 87; </a:t>
            </a:r>
            <a:r>
              <a:rPr lang="en-US" sz="1600" b="1">
                <a:solidFill>
                  <a:srgbClr val="00A5EB"/>
                </a:solidFill>
                <a:latin typeface="Times"/>
                <a:cs typeface="Times"/>
              </a:rPr>
              <a:t>Murase, Guetta, Ahlers, </a:t>
            </a:r>
            <a:r>
              <a:rPr lang="hu-HU" sz="1600" b="1">
                <a:solidFill>
                  <a:srgbClr val="00A5EB"/>
                </a:solidFill>
                <a:latin typeface="Times"/>
                <a:cs typeface="Times"/>
              </a:rPr>
              <a:t>PRL 116 (2016) 071101; ...)</a:t>
            </a:r>
            <a:endParaRPr lang="en-US" sz="1800" b="1">
              <a:solidFill>
                <a:srgbClr val="00A5EB"/>
              </a:solidFill>
              <a:latin typeface="Times"/>
              <a:cs typeface="Times"/>
            </a:endParaRP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3" y="4041068"/>
            <a:ext cx="7239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Bildschirmfoto 2017-04-05 um 11.39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76972"/>
            <a:ext cx="4464496" cy="548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5841" y="4113076"/>
            <a:ext cx="504056" cy="9001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4781" y="911548"/>
            <a:ext cx="432048" cy="1224136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413" y="504918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 baseline="30000">
                <a:solidFill>
                  <a:srgbClr val="FF0000"/>
                </a:solidFill>
              </a:rPr>
              <a:t>-</a:t>
            </a:r>
            <a:r>
              <a:rPr lang="en-US" sz="2400" baseline="3000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7489" y="504918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 baseline="30000">
                <a:solidFill>
                  <a:srgbClr val="FF0000"/>
                </a:solidFill>
              </a:rPr>
              <a:t>-</a:t>
            </a:r>
            <a:r>
              <a:rPr lang="en-US" sz="2400" baseline="3000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3948" y="5049180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 baseline="30000">
                <a:solidFill>
                  <a:srgbClr val="FF0000"/>
                </a:solidFill>
              </a:rPr>
              <a:t>-</a:t>
            </a:r>
            <a:r>
              <a:rPr lang="en-US" sz="2400" baseline="30000">
                <a:solidFill>
                  <a:srgbClr val="FF0000"/>
                </a:solidFill>
                <a:latin typeface="Symbol" charset="2"/>
                <a:cs typeface="Symbol" charset="2"/>
              </a:rPr>
              <a:t>a+b-1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0605" y="217168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 baseline="30000">
                <a:solidFill>
                  <a:srgbClr val="FF0000"/>
                </a:solidFill>
              </a:rPr>
              <a:t>-</a:t>
            </a:r>
            <a:r>
              <a:rPr lang="en-US" sz="2400" baseline="3000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9712" y="2168860"/>
            <a:ext cx="14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non-rel.</a:t>
            </a:r>
            <a:endParaRPr lang="en-US" sz="2400" baseline="3000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7844" y="2168860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 baseline="30000">
                <a:solidFill>
                  <a:srgbClr val="FF0000"/>
                </a:solidFill>
              </a:rPr>
              <a:t>-</a:t>
            </a:r>
            <a:r>
              <a:rPr lang="en-US" sz="2400" baseline="3000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1696629" y="1811648"/>
            <a:ext cx="31055" cy="4292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2272693" y="1811648"/>
            <a:ext cx="319087" cy="5012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752020" y="216886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(Branchings actually not exactly 1/3;</a:t>
            </a:r>
            <a:br>
              <a:rPr lang="en-US" sz="1200">
                <a:latin typeface="Arial"/>
                <a:cs typeface="Arial"/>
              </a:rPr>
            </a:br>
            <a:r>
              <a:rPr lang="en-US" sz="1200">
                <a:latin typeface="Arial"/>
                <a:cs typeface="Arial"/>
              </a:rPr>
              <a:t> see </a:t>
            </a:r>
            <a:r>
              <a:rPr lang="en-US" sz="1200" b="1">
                <a:solidFill>
                  <a:schemeClr val="accent1"/>
                </a:solidFill>
                <a:latin typeface="Times"/>
                <a:cs typeface="Times"/>
              </a:rPr>
              <a:t>JCAP 1701 (2017) 033</a:t>
            </a:r>
            <a:r>
              <a:rPr lang="en-US" sz="1200">
                <a:latin typeface="Arial"/>
                <a:cs typeface="Arial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168860"/>
            <a:ext cx="1835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Spectrum:</a:t>
            </a:r>
            <a:endParaRPr lang="en-US" sz="2400" baseline="3000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9004" y="5046352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E</a:t>
            </a:r>
            <a:r>
              <a:rPr lang="en-US" sz="1800" baseline="30000">
                <a:solidFill>
                  <a:srgbClr val="FF0000"/>
                </a:solidFill>
              </a:rPr>
              <a:t>-</a:t>
            </a:r>
            <a:r>
              <a:rPr lang="en-US" sz="1800" baseline="3000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1800">
                <a:solidFill>
                  <a:srgbClr val="FF0000"/>
                </a:solidFill>
              </a:rPr>
              <a:t> only if </a:t>
            </a:r>
            <a:r>
              <a:rPr lang="en-US" sz="180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>
                <a:solidFill>
                  <a:srgbClr val="FF0000"/>
                </a:solidFill>
              </a:rPr>
              <a:t>=1! Often “ad hoc” implied assumption. Not for AGN!</a:t>
            </a:r>
            <a:endParaRPr lang="en-US" sz="1800" baseline="3000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4952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95536" y="6057292"/>
            <a:ext cx="756084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 New Roman"/>
                <a:cs typeface="Times New Roman"/>
              </a:rPr>
              <a:t>Bechtol, Ahlers, di Mauro, Ajello, Vandenbroucke, </a:t>
            </a:r>
            <a:r>
              <a:rPr lang="de-DE" b="1">
                <a:solidFill>
                  <a:schemeClr val="accent1"/>
                </a:solidFill>
                <a:latin typeface="Times New Roman"/>
                <a:cs typeface="Times New Roman"/>
              </a:rPr>
              <a:t>2017; </a:t>
            </a:r>
            <a:br>
              <a:rPr lang="de-DE" b="1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de-DE" b="1">
                <a:solidFill>
                  <a:schemeClr val="accent1"/>
                </a:solidFill>
                <a:latin typeface="Times New Roman"/>
                <a:cs typeface="Times New Roman"/>
              </a:rPr>
              <a:t>see also talks by M. Ajello, Z. Li</a:t>
            </a:r>
            <a:endParaRPr lang="de-DE" b="1">
              <a:solidFill>
                <a:srgbClr val="00A5EB"/>
              </a:solidFill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708392" cy="544512"/>
          </a:xfrm>
        </p:spPr>
        <p:txBody>
          <a:bodyPr/>
          <a:lstStyle/>
          <a:p>
            <a:r>
              <a:rPr lang="en-US"/>
              <a:t>Example: Constraints from diffuse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-ray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764704"/>
            <a:ext cx="8892988" cy="5796644"/>
          </a:xfrm>
        </p:spPr>
        <p:txBody>
          <a:bodyPr/>
          <a:lstStyle/>
          <a:p>
            <a:r>
              <a:rPr lang="en-US"/>
              <a:t>Limits any pp source class with a neutrino spectrum much softer than ~ E</a:t>
            </a:r>
            <a:r>
              <a:rPr lang="en-US" baseline="30000"/>
              <a:t>-2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1600" b="1">
                <a:solidFill>
                  <a:schemeClr val="accent1"/>
                </a:solidFill>
                <a:latin typeface="Times New Roman"/>
                <a:cs typeface="Times New Roman"/>
              </a:rPr>
              <a:t>		</a:t>
            </a:r>
          </a:p>
          <a:p>
            <a:r>
              <a:rPr lang="en-US"/>
              <a:t>The constraints may be even stronger if the non-blazar contribution to the extragalactic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-ray background is small</a:t>
            </a:r>
            <a:endParaRPr lang="en-US" b="1" baseline="3000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Bildschirmfoto 2015-01-08 um 11.1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32756"/>
            <a:ext cx="5436604" cy="4004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884" y="3717032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EM cascade on photon BGs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707904" y="3717032"/>
            <a:ext cx="129614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 rot="5400000">
            <a:off x="5933601" y="3039507"/>
            <a:ext cx="373603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chemeClr val="accent1"/>
                </a:solidFill>
                <a:latin typeface="Times New Roman"/>
                <a:cs typeface="Times New Roman"/>
              </a:rPr>
              <a:t>Murase, Ahlers, Lacki, 2013</a:t>
            </a:r>
            <a:endParaRPr lang="de-DE" b="1">
              <a:solidFill>
                <a:srgbClr val="00A5EB"/>
              </a:solidFill>
              <a:latin typeface="Times New Roman" charset="0"/>
            </a:endParaRPr>
          </a:p>
        </p:txBody>
      </p:sp>
      <p:pic>
        <p:nvPicPr>
          <p:cNvPr id="9" name="Picture 8" descr="Bildschirmfoto 2017-04-05 um 11.32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0"/>
          <a:stretch/>
        </p:blipFill>
        <p:spPr>
          <a:xfrm>
            <a:off x="99018" y="1340768"/>
            <a:ext cx="1363039" cy="9721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15616" y="1412776"/>
            <a:ext cx="324036" cy="9001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Neutrino production in AGN blazar flares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5" y="944724"/>
            <a:ext cx="4860540" cy="3276364"/>
          </a:xfrm>
        </p:spPr>
        <p:txBody>
          <a:bodyPr/>
          <a:lstStyle/>
          <a:p>
            <a:r>
              <a:rPr lang="en-US"/>
              <a:t>Assume that 2</a:t>
            </a:r>
            <a:r>
              <a:rPr lang="en-US" baseline="30000"/>
              <a:t>nd</a:t>
            </a:r>
            <a:r>
              <a:rPr lang="en-US"/>
              <a:t> peak </a:t>
            </a:r>
            <a:br>
              <a:rPr lang="en-US"/>
            </a:br>
            <a:r>
              <a:rPr lang="en-US"/>
              <a:t>from hadronic </a:t>
            </a:r>
            <a:r>
              <a:rPr lang="en-US">
                <a:latin typeface="Symbol" charset="2"/>
                <a:cs typeface="Symbol" charset="2"/>
              </a:rPr>
              <a:t>g</a:t>
            </a:r>
            <a:r>
              <a:rPr lang="en-US"/>
              <a:t>-rays </a:t>
            </a:r>
          </a:p>
          <a:p>
            <a:r>
              <a:rPr lang="de-DE"/>
              <a:t>One</a:t>
            </a:r>
            <a:r>
              <a:rPr lang="hr-HR"/>
              <a:t> neutrino event from blazar </a:t>
            </a:r>
            <a:br>
              <a:rPr lang="hr-HR"/>
            </a:br>
            <a:r>
              <a:rPr lang="hr-HR"/>
              <a:t>PKS B1424-418?</a:t>
            </a:r>
            <a:br>
              <a:rPr lang="hr-HR"/>
            </a:br>
            <a:endParaRPr lang="hr-HR"/>
          </a:p>
          <a:p>
            <a:r>
              <a:rPr lang="hr-HR"/>
              <a:t>Limitation: hadronic processes are sub-dominant in 2</a:t>
            </a:r>
            <a:r>
              <a:rPr lang="hr-HR" baseline="30000"/>
              <a:t>nd</a:t>
            </a:r>
            <a:r>
              <a:rPr lang="hr-HR"/>
              <a:t> peak in SED for this object (self-consist. rad. </a:t>
            </a:r>
            <a:r>
              <a:rPr lang="en-US"/>
              <a:t>m</a:t>
            </a:r>
            <a:r>
              <a:rPr lang="hr-HR"/>
              <a:t>odel):</a:t>
            </a:r>
          </a:p>
          <a:p>
            <a:endParaRPr lang="hr-HR"/>
          </a:p>
        </p:txBody>
      </p:sp>
      <p:pic>
        <p:nvPicPr>
          <p:cNvPr id="7" name="Picture 6" descr="Bildschirmfoto 2016-08-15 um 11.1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03" y="1556792"/>
            <a:ext cx="4597197" cy="293448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00708"/>
            <a:ext cx="4572507" cy="60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020272" y="4437112"/>
            <a:ext cx="212372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de-DE" b="1">
                <a:solidFill>
                  <a:srgbClr val="00A5EB"/>
                </a:solidFill>
                <a:latin typeface="Times New Roman" charset="0"/>
              </a:rPr>
              <a:t>Kadler et al, </a:t>
            </a:r>
            <a:br>
              <a:rPr lang="de-DE" b="1">
                <a:solidFill>
                  <a:srgbClr val="00A5EB"/>
                </a:solidFill>
                <a:latin typeface="Times New Roman" charset="0"/>
              </a:rPr>
            </a:br>
            <a:r>
              <a:rPr lang="de-DE" b="1">
                <a:solidFill>
                  <a:srgbClr val="00A5EB"/>
                </a:solidFill>
                <a:latin typeface="Times New Roman" charset="0"/>
              </a:rPr>
              <a:t>arXiv:1602.02012, </a:t>
            </a:r>
            <a:br>
              <a:rPr lang="de-DE" b="1">
                <a:solidFill>
                  <a:srgbClr val="00A5EB"/>
                </a:solidFill>
                <a:latin typeface="Times New Roman" charset="0"/>
              </a:rPr>
            </a:br>
            <a:r>
              <a:rPr lang="de-DE" b="1">
                <a:solidFill>
                  <a:srgbClr val="00A5EB"/>
                </a:solidFill>
                <a:latin typeface="Times New Roman" charset="0"/>
              </a:rPr>
              <a:t>Nature Physics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876256" y="1592796"/>
            <a:ext cx="864096" cy="6480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427984" y="5373216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Blue:</a:t>
            </a:r>
            <a:br>
              <a:rPr lang="en-US"/>
            </a:br>
            <a:r>
              <a:rPr lang="en-US"/>
              <a:t>leptonic origin</a:t>
            </a:r>
            <a:br>
              <a:rPr lang="en-US"/>
            </a:br>
            <a:r>
              <a:rPr lang="en-US"/>
              <a:t>Red/brown: hadronic origin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976156" y="5805264"/>
            <a:ext cx="248427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00A5EB"/>
                </a:solidFill>
                <a:latin typeface="Times New Roman" charset="0"/>
              </a:rPr>
              <a:t>Gao, Pohl, Winter,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2300" y="1556792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" name="Picture 3" descr="Bildschirmfoto 2017-04-20 um 16.08.5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" y="3861048"/>
            <a:ext cx="4334740" cy="2880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9992" y="4725144"/>
            <a:ext cx="2520280" cy="64807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Multi-messenger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– 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multi-wavelength models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0232" y="764704"/>
            <a:ext cx="432048" cy="72008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3868" y="461713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~</a:t>
            </a:r>
            <a:r>
              <a:rPr lang="en-US" sz="1400"/>
              <a:t>0.1 events</a:t>
            </a:r>
          </a:p>
        </p:txBody>
      </p:sp>
    </p:spTree>
    <p:extLst>
      <p:ext uri="{BB962C8B-B14F-4D97-AF65-F5344CB8AC3E}">
        <p14:creationId xmlns:p14="http://schemas.microsoft.com/office/powerpoint/2010/main" val="23413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5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Different UHECR paradigms; cosmogenic neutrinos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796136" y="3573016"/>
            <a:ext cx="1296144" cy="1224136"/>
          </a:xfrm>
          <a:prstGeom prst="ellips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50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/>
              <a:t>CR</a:t>
            </a: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051720" y="3573016"/>
            <a:ext cx="1296144" cy="1224136"/>
          </a:xfrm>
          <a:prstGeom prst="ellipse">
            <a:avLst/>
          </a:prstGeom>
          <a:solidFill>
            <a:srgbClr val="FFFF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rgbClr val="0000FF">
                <a:alpha val="13000"/>
              </a:srgbClr>
            </a:glow>
            <a:outerShdw dist="35921" dir="2700000" algn="ctr" rotWithShape="0">
              <a:schemeClr val="bg2"/>
            </a:outerShdw>
            <a:softEdge rad="762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00"/>
              <a:t/>
            </a:r>
            <a:br>
              <a:rPr lang="en-US" sz="500"/>
            </a:br>
            <a:endParaRPr lang="en-US" sz="50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800" baseline="30000">
                <a:latin typeface="Symbol" charset="2"/>
                <a:cs typeface="Symbol" charset="2"/>
              </a:rPr>
              <a:t>n</a:t>
            </a:r>
            <a:endParaRPr kumimoji="0" lang="en-US" sz="88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Symbol" charset="2"/>
              <a:cs typeface="Symbol" charset="2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>
            <a:off x="3635896" y="3897052"/>
            <a:ext cx="1872208" cy="50405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6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460375"/>
          </a:xfrm>
          <a:prstGeom prst="rect">
            <a:avLst/>
          </a:prstGeom>
        </p:spPr>
        <p:txBody>
          <a:bodyPr/>
          <a:lstStyle/>
          <a:p>
            <a:fld id="{A24DCF7B-AFC4-6648-8CCD-F12509BC617D}" type="slidenum">
              <a:rPr lang="de-DE"/>
              <a:pPr/>
              <a:t>9</a:t>
            </a:fld>
            <a:endParaRPr lang="de-DE"/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0060" name="Rectangle 12"/>
          <p:cNvSpPr>
            <a:spLocks noChangeArrowheads="1"/>
          </p:cNvSpPr>
          <p:nvPr/>
        </p:nvSpPr>
        <p:spPr bwMode="auto">
          <a:xfrm>
            <a:off x="3581400" y="762000"/>
            <a:ext cx="5486400" cy="2278063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625512"/>
          </a:xfrm>
          <a:solidFill>
            <a:schemeClr val="tx1"/>
          </a:solidFill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Ultra-high energy cosmic rays: Propagation models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463988" y="4293096"/>
            <a:ext cx="1764196" cy="1512168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Propaga-tion effects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2780928"/>
            <a:ext cx="2340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CRPropa, 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SimProp, 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HERMES, 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TransportCR, 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PriNCE,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proprietary codes,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…</a:t>
            </a:r>
          </a:p>
        </p:txBody>
      </p:sp>
      <p:sp>
        <p:nvSpPr>
          <p:cNvPr id="17" name="5-Point Star 16"/>
          <p:cNvSpPr/>
          <p:nvPr/>
        </p:nvSpPr>
        <p:spPr bwMode="auto">
          <a:xfrm>
            <a:off x="5688124" y="4833156"/>
            <a:ext cx="1764196" cy="1512168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(magn.</a:t>
            </a:r>
            <a:b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field</a:t>
            </a:r>
            <a:b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effects)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5-Point Star 19"/>
          <p:cNvSpPr/>
          <p:nvPr/>
        </p:nvSpPr>
        <p:spPr bwMode="auto">
          <a:xfrm>
            <a:off x="359532" y="1160748"/>
            <a:ext cx="1800200" cy="154817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Jet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1295636" y="1664804"/>
            <a:ext cx="1800200" cy="154817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Accel. model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487055">
            <a:off x="4423597" y="2894325"/>
            <a:ext cx="2628292" cy="900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Propagation models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707904" y="2420888"/>
            <a:ext cx="828092" cy="1800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4896036" y="872716"/>
            <a:ext cx="3600400" cy="183620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Typical ingredients:</a:t>
            </a:r>
            <a:endParaRPr kumimoji="0" lang="en-US" sz="1600" b="1" i="0" u="none" strike="noStrike" cap="none" normalizeH="0" smtClean="0">
              <a:ln>
                <a:noFill/>
              </a:ln>
              <a:solidFill>
                <a:srgbClr val="FF0000"/>
              </a:solidFill>
              <a:effectLst/>
              <a:latin typeface="Symbol" charset="2"/>
              <a:cs typeface="Symbol" charset="2"/>
            </a:endParaRPr>
          </a:p>
          <a:p>
            <a:pPr marL="285750" indent="-285750" eaLnBrk="0" hangingPunct="0">
              <a:buFontTx/>
              <a:buChar char="-"/>
            </a:pPr>
            <a:r>
              <a:rPr lang="en-US"/>
              <a:t>Power law injection spectrum from sources </a:t>
            </a:r>
            <a:r>
              <a:rPr lang="en-US" b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baseline="0"/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aseline="0"/>
              <a:t>Maximal energy </a:t>
            </a:r>
            <a:r>
              <a:rPr lang="en-US" b="1" baseline="0">
                <a:solidFill>
                  <a:srgbClr val="FF0000"/>
                </a:solidFill>
              </a:rPr>
              <a:t>E</a:t>
            </a:r>
            <a:r>
              <a:rPr lang="en-US" b="1" baseline="-25000">
                <a:solidFill>
                  <a:srgbClr val="FF0000"/>
                </a:solidFill>
              </a:rPr>
              <a:t>max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/>
              <a:t>Source distribution, e.g. (1+z)</a:t>
            </a:r>
            <a:r>
              <a:rPr lang="en-US" b="1" baseline="30000">
                <a:solidFill>
                  <a:srgbClr val="FF0000"/>
                </a:solidFill>
              </a:rPr>
              <a:t>k</a:t>
            </a:r>
            <a:endParaRPr lang="en-US"/>
          </a:p>
          <a:p>
            <a:pPr marL="285750" indent="-285750" eaLnBrk="0" hangingPunct="0">
              <a:buFontTx/>
              <a:buChar char="-"/>
            </a:pP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Composition (if nuclei);</a:t>
            </a:r>
            <a:b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rigidity-dep.</a:t>
            </a:r>
            <a:r>
              <a:rPr kumimoji="0" lang="en-US" sz="1600" i="0" u="none" strike="noStrike" cap="none" normalizeH="0" smtClean="0">
                <a:ln>
                  <a:noFill/>
                </a:ln>
                <a:effectLst/>
              </a:rPr>
              <a:t> </a:t>
            </a:r>
            <a:r>
              <a:rPr lang="en-US"/>
              <a:t>E</a:t>
            </a:r>
            <a:r>
              <a:rPr lang="en-US" baseline="-25000"/>
              <a:t>max</a:t>
            </a:r>
            <a:r>
              <a:rPr lang="en-US" b="1" baseline="-25000">
                <a:solidFill>
                  <a:srgbClr val="FF0000"/>
                </a:solidFill>
              </a:rPr>
              <a:t> </a:t>
            </a:r>
            <a:r>
              <a:rPr lang="en-US"/>
              <a:t> (“Peters cycle”)?</a:t>
            </a:r>
            <a:endParaRPr lang="en-US" b="1" baseline="-25000">
              <a:solidFill>
                <a:srgbClr val="FF0000"/>
              </a:solidFill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6300490"/>
            <a:ext cx="4195121" cy="55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400092" y="6596390"/>
            <a:ext cx="753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CMB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7504" y="4833156"/>
            <a:ext cx="1548172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>
          <a:xfrm rot="1524416">
            <a:off x="3053492" y="3497524"/>
            <a:ext cx="3675341" cy="900100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19000">
                <a:schemeClr val="accent1"/>
              </a:gs>
            </a:gsLst>
            <a:lin ang="0" scaled="1"/>
            <a:tileRect/>
          </a:gra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    Source-propagation models</a:t>
            </a:r>
          </a:p>
        </p:txBody>
      </p:sp>
      <p:sp>
        <p:nvSpPr>
          <p:cNvPr id="18" name="5-Point Star 17"/>
          <p:cNvSpPr/>
          <p:nvPr/>
        </p:nvSpPr>
        <p:spPr bwMode="auto">
          <a:xfrm>
            <a:off x="2339752" y="2204864"/>
            <a:ext cx="1800200" cy="154817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Radiation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6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2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^0 \rightarrow \gamma + \gamma$&#10;\end{document}&#10;"/>
  <p:tag name="EXTERNALNAME" val="TP_tmp"/>
  <p:tag name="BLEND" val="1"/>
  <p:tag name="TRANSPARENT" val="0"/>
  <p:tag name="RESOLUTION" val="1200"/>
  <p:tag name="WORKAROUNDTRANSPARENCYBUG" val="0"/>
  <p:tag name="ALLOWFONTSUBSTITUTION" val="0"/>
  <p:tag name="BITMAPFORMAT" val="png256"/>
  <p:tag name="ORIGWIDTH" val="51"/>
  <p:tag name="PICTUREFILESIZE" val="3059"/>
</p:tagLst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47613</TotalTime>
  <Words>1347</Words>
  <Application>Microsoft Macintosh PowerPoint</Application>
  <PresentationFormat>On-screen Show (4:3)</PresentationFormat>
  <Paragraphs>329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2_DESY_Vortrag_3-1</vt:lpstr>
      <vt:lpstr>Multi-messenger particle astrophysics</vt:lpstr>
      <vt:lpstr>Contents</vt:lpstr>
      <vt:lpstr>Definition of “multi-messenger astrophysics” (this talk)</vt:lpstr>
      <vt:lpstr>A simple multi-messenger toy model for the source</vt:lpstr>
      <vt:lpstr>Generic relationships: pp versus pg interactions</vt:lpstr>
      <vt:lpstr>Example: Constraints from diffuse g-ray background</vt:lpstr>
      <vt:lpstr>Example: Neutrino production in AGN blazar flares</vt:lpstr>
      <vt:lpstr>Different UHECR paradigms; cosmogenic neutrinos</vt:lpstr>
      <vt:lpstr>Ultra-high energy cosmic rays: Propagation models</vt:lpstr>
      <vt:lpstr>Current theoretical paradigms (from propagation models)</vt:lpstr>
      <vt:lpstr>Testing the TA paradigm:  Cosmogenic neutrinos from proton primaries</vt:lpstr>
      <vt:lpstr>Describing TA data – from predictions to postdictions</vt:lpstr>
      <vt:lpstr>Describing TA data – from predictions to postdictions </vt:lpstr>
      <vt:lpstr>Cosmogenic neutrinos challenge the proton dip model</vt:lpstr>
      <vt:lpstr>Consequences of a heavier composition for n searches</vt:lpstr>
      <vt:lpstr>Future challenges and methods for  UHECR-nuclei loaded sources (source and source-propagation models)</vt:lpstr>
      <vt:lpstr>Challenges for multi-messenger models</vt:lpstr>
      <vt:lpstr>Secondary production: Particle physics 101</vt:lpstr>
      <vt:lpstr>Global radiation models  (the standard tool in multi-messenger and multi-wavelength astrophysics)</vt:lpstr>
      <vt:lpstr>Typical radiation processes of nucleons and nuclei</vt:lpstr>
      <vt:lpstr>Development of nuclear cascade: model dependence</vt:lpstr>
      <vt:lpstr>Development of nuclear cascade: model dependence</vt:lpstr>
      <vt:lpstr>When does the nuclear cascade develop (GRB)?</vt:lpstr>
      <vt:lpstr>Composition dependence of neutrino fluence from GRBs</vt:lpstr>
      <vt:lpstr>How do cosmic rays escape from the source?</vt:lpstr>
      <vt:lpstr>Combined source-propagation model (best-fit): Description of Auger data with 28Si injection into GRB only</vt:lpstr>
      <vt:lpstr>The exclusion power of prompt GRB searches</vt:lpstr>
      <vt:lpstr>Caveat: The GRB emission comes from multiple zones</vt:lpstr>
      <vt:lpstr>How about neutrinos from AGN blazars?</vt:lpstr>
      <vt:lpstr>Theoretical paradigms for multi-messenger astrophysics with gravitational waves?</vt:lpstr>
      <vt:lpstr>Summary: Key challenges</vt:lpstr>
      <vt:lpstr>PowerPoint Presentation</vt:lpstr>
      <vt:lpstr>Test point neutrino plots</vt:lpstr>
      <vt:lpstr>Nuclear cascade: Astrophysical model-dependence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Winter Walter</dc:creator>
  <cp:lastModifiedBy>Walter Winter</cp:lastModifiedBy>
  <cp:revision>1970</cp:revision>
  <cp:lastPrinted>2017-05-09T19:23:00Z</cp:lastPrinted>
  <dcterms:created xsi:type="dcterms:W3CDTF">2008-04-14T12:45:38Z</dcterms:created>
  <dcterms:modified xsi:type="dcterms:W3CDTF">2017-05-09T22:21:35Z</dcterms:modified>
</cp:coreProperties>
</file>