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79" r:id="rId2"/>
    <p:sldId id="406" r:id="rId3"/>
    <p:sldId id="451" r:id="rId4"/>
    <p:sldId id="452" r:id="rId5"/>
    <p:sldId id="453" r:id="rId6"/>
    <p:sldId id="415" r:id="rId7"/>
    <p:sldId id="416" r:id="rId8"/>
    <p:sldId id="417" r:id="rId9"/>
    <p:sldId id="462" r:id="rId10"/>
    <p:sldId id="455" r:id="rId11"/>
    <p:sldId id="419" r:id="rId12"/>
    <p:sldId id="454" r:id="rId13"/>
    <p:sldId id="459" r:id="rId14"/>
    <p:sldId id="460" r:id="rId15"/>
    <p:sldId id="456" r:id="rId16"/>
    <p:sldId id="461" r:id="rId17"/>
    <p:sldId id="421" r:id="rId18"/>
    <p:sldId id="458" r:id="rId19"/>
    <p:sldId id="463" r:id="rId20"/>
    <p:sldId id="423" r:id="rId21"/>
    <p:sldId id="446" r:id="rId22"/>
    <p:sldId id="457" r:id="rId23"/>
    <p:sldId id="350" r:id="rId24"/>
    <p:sldId id="450" r:id="rId25"/>
    <p:sldId id="449" r:id="rId26"/>
    <p:sldId id="424" r:id="rId27"/>
    <p:sldId id="425" r:id="rId28"/>
    <p:sldId id="426" r:id="rId29"/>
    <p:sldId id="427" r:id="rId30"/>
    <p:sldId id="428" r:id="rId31"/>
    <p:sldId id="429" r:id="rId32"/>
    <p:sldId id="430" r:id="rId33"/>
    <p:sldId id="431" r:id="rId34"/>
    <p:sldId id="432" r:id="rId35"/>
    <p:sldId id="433" r:id="rId3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F6"/>
    <a:srgbClr val="877AFE"/>
    <a:srgbClr val="F42CD3"/>
    <a:srgbClr val="4BFF9C"/>
    <a:srgbClr val="CF0BAE"/>
    <a:srgbClr val="0900B4"/>
    <a:srgbClr val="6454FE"/>
    <a:srgbClr val="FF65ED"/>
    <a:srgbClr val="019119"/>
    <a:srgbClr val="00D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6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D7F3-7D65-4EDA-9BD3-3E8489DDCD9D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F3AC9-FE72-4031-AC3B-D2B885EFA5B9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0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2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2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6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4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5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04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6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0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1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0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oo.gl/CJyFoK" TargetMode="Externa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antares.in2p3.fr/users/pradier/orca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24" y="4660423"/>
            <a:ext cx="1551146" cy="15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52400"/>
            <a:ext cx="9154886" cy="1676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" y="206375"/>
            <a:ext cx="8229600" cy="147002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New Physics with ORCA/PINGU</a:t>
            </a:r>
            <a:endParaRPr lang="en-US" sz="2400" b="1" baseline="-250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590800"/>
            <a:ext cx="7620000" cy="25908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João</a:t>
            </a:r>
            <a:r>
              <a:rPr lang="en-US" dirty="0" smtClean="0">
                <a:solidFill>
                  <a:schemeClr val="tx1"/>
                </a:solidFill>
              </a:rPr>
              <a:t> Coelho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1st October 2016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 descr="F:\Estudos\PostDoc\Talks\NeuTel2015\minos_logo_lowres.png"/>
          <p:cNvPicPr>
            <a:picLocks noChangeAspect="1" noChangeArrowheads="1"/>
          </p:cNvPicPr>
          <p:nvPr/>
        </p:nvPicPr>
        <p:blipFill rotWithShape="1">
          <a:blip r:embed="rId4" cstate="print"/>
          <a:srcRect l="6703" t="3970" b="8353"/>
          <a:stretch/>
        </p:blipFill>
        <p:spPr bwMode="auto">
          <a:xfrm>
            <a:off x="3688599" y="4550866"/>
            <a:ext cx="1788574" cy="1877814"/>
          </a:xfrm>
          <a:prstGeom prst="rect">
            <a:avLst/>
          </a:prstGeom>
          <a:noFill/>
        </p:spPr>
      </p:pic>
      <p:pic>
        <p:nvPicPr>
          <p:cNvPr id="8194" name="Picture 2" descr="http://www.km3net.org/logo/oldLogo/KM3NeT_logo_web_no_shad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0022" y="4578754"/>
            <a:ext cx="1656503" cy="1714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40000" pencilSize="5"/>
                    </a14:imgEffect>
                    <a14:imgEffect>
                      <a14:colorTemperature colorTemp="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" t="2922" r="3939" b="3559"/>
          <a:stretch/>
        </p:blipFill>
        <p:spPr bwMode="auto">
          <a:xfrm>
            <a:off x="1676400" y="2743200"/>
            <a:ext cx="4038600" cy="2971939"/>
          </a:xfrm>
          <a:prstGeom prst="rect">
            <a:avLst/>
          </a:prstGeom>
          <a:noFill/>
          <a:ln w="152400" cmpd="thinThick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439126"/>
            <a:ext cx="7543800" cy="115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NSI Motivation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Non-Standard Interactions (NSI)</a:t>
            </a:r>
            <a:endParaRPr lang="en-US" sz="28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Ellipse 1"/>
          <p:cNvSpPr/>
          <p:nvPr/>
        </p:nvSpPr>
        <p:spPr>
          <a:xfrm>
            <a:off x="5791200" y="1176010"/>
            <a:ext cx="2514600" cy="16433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7315200" y="457200"/>
            <a:ext cx="1405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Arbitrary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Perturbation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5715000"/>
            <a:ext cx="72294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r="-5752"/>
          <a:stretch/>
        </p:blipFill>
        <p:spPr bwMode="auto">
          <a:xfrm>
            <a:off x="6231635" y="4076700"/>
            <a:ext cx="1464565" cy="1257300"/>
          </a:xfrm>
          <a:prstGeom prst="rect">
            <a:avLst/>
          </a:prstGeom>
          <a:noFill/>
          <a:ln w="28575">
            <a:solidFill>
              <a:srgbClr val="877A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6155436" y="3352800"/>
            <a:ext cx="1488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77AFE"/>
                </a:solidFill>
              </a:rPr>
              <a:t>Dimension-6</a:t>
            </a:r>
          </a:p>
          <a:p>
            <a:pPr algn="ctr"/>
            <a:r>
              <a:rPr lang="en-US" b="1" dirty="0" smtClean="0">
                <a:solidFill>
                  <a:srgbClr val="877AFE"/>
                </a:solidFill>
              </a:rPr>
              <a:t>+ Naturalness</a:t>
            </a:r>
            <a:endParaRPr lang="en-GB" b="1" dirty="0">
              <a:solidFill>
                <a:srgbClr val="877AFE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882001" y="4382869"/>
            <a:ext cx="1125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877AFE"/>
                </a:solidFill>
              </a:rPr>
              <a:t>TeV</a:t>
            </a:r>
            <a:r>
              <a:rPr lang="en-US" b="1" dirty="0" smtClean="0">
                <a:solidFill>
                  <a:srgbClr val="877AFE"/>
                </a:solidFill>
              </a:rPr>
              <a:t> Scale </a:t>
            </a:r>
          </a:p>
          <a:p>
            <a:pPr algn="ctr"/>
            <a:r>
              <a:rPr lang="en-US" b="1" dirty="0" smtClean="0">
                <a:solidFill>
                  <a:srgbClr val="877AFE"/>
                </a:solidFill>
              </a:rPr>
              <a:t>~ 10</a:t>
            </a:r>
            <a:r>
              <a:rPr lang="en-US" b="1" baseline="30000" dirty="0" smtClean="0">
                <a:solidFill>
                  <a:srgbClr val="877AFE"/>
                </a:solidFill>
              </a:rPr>
              <a:t>-2</a:t>
            </a:r>
            <a:endParaRPr lang="en-GB" b="1" baseline="30000" dirty="0">
              <a:solidFill>
                <a:srgbClr val="877A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4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inspirehep.net/record/1185811/files/Epsil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20182"/>
            <a:ext cx="3124200" cy="61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Non-Standard Interactions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90525" y="781050"/>
            <a:ext cx="4714875" cy="3257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/>
              <a:t>Direct limits are very weak on 3 of the 6 possible new couplings</a:t>
            </a:r>
          </a:p>
          <a:p>
            <a:pPr marL="182880" indent="-182880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/>
              <a:t>Rich phenomenology, i.e. complicated analysis with many free parameters</a:t>
            </a:r>
          </a:p>
          <a:p>
            <a:pPr marL="182880" indent="-182880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/>
              <a:t>Still need to study the ideal approach for ORCA</a:t>
            </a:r>
          </a:p>
          <a:p>
            <a:pPr marL="182880" indent="-182880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/>
              <a:t>Often correlated: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rot="5400000">
            <a:off x="7351264" y="3599889"/>
            <a:ext cx="3063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J. Coelho et al., Phys. Rev</a:t>
            </a:r>
            <a:r>
              <a:rPr lang="en-GB" sz="1200" dirty="0"/>
              <a:t>. </a:t>
            </a:r>
            <a:r>
              <a:rPr lang="en-GB" sz="1200" dirty="0" smtClean="0"/>
              <a:t>D86, 113015  (2012</a:t>
            </a:r>
            <a:r>
              <a:rPr lang="en-GB" sz="1200" dirty="0"/>
              <a:t>)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76200" y="4953000"/>
            <a:ext cx="5405437" cy="1345961"/>
            <a:chOff x="76200" y="4750039"/>
            <a:chExt cx="5405437" cy="1345961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750039"/>
              <a:ext cx="5405437" cy="1345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Ellipse 4"/>
            <p:cNvSpPr/>
            <p:nvPr/>
          </p:nvSpPr>
          <p:spPr>
            <a:xfrm>
              <a:off x="452437" y="4826239"/>
              <a:ext cx="1371600" cy="5839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Ellipse 15"/>
            <p:cNvSpPr/>
            <p:nvPr/>
          </p:nvSpPr>
          <p:spPr>
            <a:xfrm>
              <a:off x="3576637" y="4800600"/>
              <a:ext cx="13716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Ellipse 16"/>
            <p:cNvSpPr/>
            <p:nvPr/>
          </p:nvSpPr>
          <p:spPr>
            <a:xfrm>
              <a:off x="3576637" y="5486400"/>
              <a:ext cx="1371600" cy="5839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31509"/>
            <a:ext cx="27717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905000" y="6172200"/>
            <a:ext cx="150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Bounds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447800" y="6504801"/>
            <a:ext cx="41862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See T. </a:t>
            </a:r>
            <a:r>
              <a:rPr lang="en-GB" sz="1200" dirty="0" err="1" smtClean="0"/>
              <a:t>Ohlsson</a:t>
            </a:r>
            <a:r>
              <a:rPr lang="en-GB" sz="1200" dirty="0" smtClean="0"/>
              <a:t>, Rep</a:t>
            </a:r>
            <a:r>
              <a:rPr lang="en-GB" sz="1200" dirty="0"/>
              <a:t>. </a:t>
            </a:r>
            <a:r>
              <a:rPr lang="en-GB" sz="1200" dirty="0" err="1"/>
              <a:t>Prog</a:t>
            </a:r>
            <a:r>
              <a:rPr lang="en-GB" sz="1200" dirty="0"/>
              <a:t>. Phys. </a:t>
            </a:r>
            <a:r>
              <a:rPr lang="en-GB" sz="1200" dirty="0" smtClean="0"/>
              <a:t>76, 044201 </a:t>
            </a:r>
            <a:r>
              <a:rPr lang="en-GB" sz="1200" dirty="0"/>
              <a:t>(2013</a:t>
            </a:r>
            <a:r>
              <a:rPr lang="en-GB" sz="1200" dirty="0" smtClean="0"/>
              <a:t>) for a review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3713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106" y="5468278"/>
            <a:ext cx="7543800" cy="115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Resonances w/ NSI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214086" y="1299865"/>
            <a:ext cx="4281714" cy="3657600"/>
            <a:chOff x="1836605" y="762000"/>
            <a:chExt cx="5050170" cy="430947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36605" y="762000"/>
              <a:ext cx="5050170" cy="4309478"/>
            </a:xfrm>
            <a:prstGeom prst="rect">
              <a:avLst/>
            </a:prstGeom>
            <a:noFill/>
            <a:ln w="38100">
              <a:solidFill>
                <a:srgbClr val="F42CD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35190" y="17526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76595" y="3025747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51205" y="1109079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7" name="Groupe 16"/>
          <p:cNvGrpSpPr>
            <a:grpSpLocks noChangeAspect="1"/>
          </p:cNvGrpSpPr>
          <p:nvPr/>
        </p:nvGrpSpPr>
        <p:grpSpPr>
          <a:xfrm>
            <a:off x="4724400" y="1299865"/>
            <a:ext cx="4286249" cy="3657600"/>
            <a:chOff x="1836605" y="762000"/>
            <a:chExt cx="5050169" cy="4309478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36605" y="762000"/>
              <a:ext cx="5050169" cy="4309478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22"/>
            <p:cNvSpPr txBox="1"/>
            <p:nvPr/>
          </p:nvSpPr>
          <p:spPr>
            <a:xfrm>
              <a:off x="3335190" y="17526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0" name="TextBox 23"/>
            <p:cNvSpPr txBox="1"/>
            <p:nvPr/>
          </p:nvSpPr>
          <p:spPr>
            <a:xfrm>
              <a:off x="5876741" y="2193232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4"/>
            <p:cNvSpPr txBox="1"/>
            <p:nvPr/>
          </p:nvSpPr>
          <p:spPr>
            <a:xfrm>
              <a:off x="4351205" y="1109079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1752600" y="762000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42CD3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 smtClean="0">
                <a:solidFill>
                  <a:srgbClr val="F42CD3"/>
                </a:solidFill>
              </a:rPr>
              <a:t>ee</a:t>
            </a:r>
            <a:r>
              <a:rPr lang="en-US" sz="2400" b="1" dirty="0" smtClean="0">
                <a:solidFill>
                  <a:srgbClr val="F42CD3"/>
                </a:solidFill>
              </a:rPr>
              <a:t> = 1</a:t>
            </a:r>
            <a:endParaRPr lang="en-GB" sz="2400" b="1" dirty="0">
              <a:solidFill>
                <a:srgbClr val="F42CD3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791200" y="762000"/>
            <a:ext cx="247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= 0.5, </a:t>
            </a:r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US" sz="2400" b="1" dirty="0">
                <a:solidFill>
                  <a:schemeClr val="accent4"/>
                </a:solidFill>
              </a:rPr>
              <a:t>= </a:t>
            </a:r>
            <a:r>
              <a:rPr lang="en-US" sz="2400" b="1" dirty="0" smtClean="0">
                <a:solidFill>
                  <a:schemeClr val="accent4"/>
                </a:solidFill>
              </a:rPr>
              <a:t>0.25</a:t>
            </a:r>
            <a:endParaRPr lang="en-GB" sz="2400" b="1" dirty="0">
              <a:solidFill>
                <a:schemeClr val="accent4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02158" y="5468062"/>
            <a:ext cx="475042" cy="475538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/>
          <p:cNvSpPr/>
          <p:nvPr/>
        </p:nvSpPr>
        <p:spPr>
          <a:xfrm>
            <a:off x="7620000" y="6163310"/>
            <a:ext cx="475042" cy="46609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Ellipse 29"/>
          <p:cNvSpPr/>
          <p:nvPr/>
        </p:nvSpPr>
        <p:spPr>
          <a:xfrm>
            <a:off x="6324600" y="5486400"/>
            <a:ext cx="475042" cy="475538"/>
          </a:xfrm>
          <a:prstGeom prst="ellipse">
            <a:avLst/>
          </a:prstGeom>
          <a:noFill/>
          <a:ln>
            <a:solidFill>
              <a:srgbClr val="F42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08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825" y="3090951"/>
            <a:ext cx="4295775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3090951"/>
            <a:ext cx="4297677" cy="33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NSI Phase Space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533400" y="83820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Very different from MH for </a:t>
            </a:r>
            <a:r>
              <a:rPr lang="en-US" sz="2400" dirty="0" err="1" smtClean="0"/>
              <a:t>nue</a:t>
            </a:r>
            <a:endParaRPr lang="en-US" sz="2400" dirty="0" smtClean="0"/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Sensitivity in both channels, but </a:t>
            </a:r>
            <a:r>
              <a:rPr lang="en-US" sz="2400" dirty="0" err="1" smtClean="0"/>
              <a:t>numu</a:t>
            </a:r>
            <a:r>
              <a:rPr lang="en-US" sz="2400" dirty="0" smtClean="0"/>
              <a:t> is correlated with MH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/>
              <a:t>Still under unrealistic assumptions: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/>
              <a:t>Perfect </a:t>
            </a:r>
            <a:r>
              <a:rPr lang="en-US" sz="2000" dirty="0" err="1"/>
              <a:t>flavour</a:t>
            </a:r>
            <a:r>
              <a:rPr lang="en-US" sz="2000" dirty="0"/>
              <a:t> selection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/>
              <a:t>No systematics or nuisance </a:t>
            </a:r>
            <a:r>
              <a:rPr lang="en-US" sz="2000" dirty="0" smtClean="0"/>
              <a:t>pars</a:t>
            </a:r>
            <a:r>
              <a:rPr lang="en-US" sz="2000" dirty="0"/>
              <a:t>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91200" y="2129135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= 0.2, </a:t>
            </a:r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US" sz="2400" b="1" dirty="0">
                <a:solidFill>
                  <a:schemeClr val="accent4"/>
                </a:solidFill>
              </a:rPr>
              <a:t>= </a:t>
            </a:r>
            <a:r>
              <a:rPr lang="en-US" sz="2400" b="1" dirty="0" smtClean="0">
                <a:solidFill>
                  <a:schemeClr val="accent4"/>
                </a:solidFill>
              </a:rPr>
              <a:t>0.04</a:t>
            </a:r>
            <a:endParaRPr lang="en-GB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124200"/>
            <a:ext cx="4297680" cy="3386051"/>
          </a:xfrm>
          <a:prstGeom prst="rect">
            <a:avLst/>
          </a:prstGeom>
          <a:noFill/>
          <a:ln w="50800">
            <a:noFill/>
          </a:ln>
          <a:extLst/>
        </p:spPr>
      </p:pic>
      <p:pic>
        <p:nvPicPr>
          <p:cNvPr id="4098" name="Picture 2" descr="D:\Estudos\JobHunting\Fellowships\MarieCurie\MSCF_Paris_2016\Contours_Nue_NSI_v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3124200"/>
            <a:ext cx="4297680" cy="3386350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NSI Phase Space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533400" y="83820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Very different from MH for </a:t>
            </a:r>
            <a:r>
              <a:rPr lang="en-US" sz="2400" dirty="0" err="1" smtClean="0"/>
              <a:t>nue</a:t>
            </a:r>
            <a:endParaRPr lang="en-US" sz="2400" dirty="0" smtClean="0"/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Sensitivity in both channels, but </a:t>
            </a:r>
            <a:r>
              <a:rPr lang="en-US" sz="2400" dirty="0" err="1" smtClean="0"/>
              <a:t>numu</a:t>
            </a:r>
            <a:r>
              <a:rPr lang="en-US" sz="2400" dirty="0" smtClean="0"/>
              <a:t> is correlated with MH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/>
              <a:t>Still under unrealistic assumptions: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/>
              <a:t>Perfect </a:t>
            </a:r>
            <a:r>
              <a:rPr lang="en-US" sz="2000" dirty="0" err="1"/>
              <a:t>flavour</a:t>
            </a:r>
            <a:r>
              <a:rPr lang="en-US" sz="2000" dirty="0"/>
              <a:t> selection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/>
              <a:t>No systematics or nuisance </a:t>
            </a:r>
            <a:r>
              <a:rPr lang="en-US" sz="2000" dirty="0" smtClean="0"/>
              <a:t>pars</a:t>
            </a:r>
            <a:r>
              <a:rPr lang="en-US" sz="2000" dirty="0"/>
              <a:t>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91200" y="2129135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= 0.2, </a:t>
            </a:r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US" sz="2400" b="1" dirty="0">
                <a:solidFill>
                  <a:schemeClr val="accent4"/>
                </a:solidFill>
              </a:rPr>
              <a:t>= </a:t>
            </a:r>
            <a:r>
              <a:rPr lang="en-US" sz="2400" b="1" dirty="0" smtClean="0">
                <a:solidFill>
                  <a:schemeClr val="accent4"/>
                </a:solidFill>
              </a:rPr>
              <a:t>0.04</a:t>
            </a:r>
            <a:endParaRPr lang="en-GB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3657600"/>
            <a:ext cx="347918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ORCA et al.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020" y="762000"/>
            <a:ext cx="347918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762001"/>
            <a:ext cx="4829576" cy="4571999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105400" y="5334000"/>
            <a:ext cx="33441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en-GB" sz="1200" dirty="0"/>
              <a:t>JHEP </a:t>
            </a:r>
            <a:r>
              <a:rPr lang="en-GB" sz="1200" dirty="0" smtClean="0"/>
              <a:t>0908:090 (2009)</a:t>
            </a:r>
          </a:p>
          <a:p>
            <a:r>
              <a:rPr lang="en-US" sz="1200" dirty="0" smtClean="0">
                <a:solidFill>
                  <a:srgbClr val="7030A0"/>
                </a:solidFill>
              </a:rPr>
              <a:t>[2] </a:t>
            </a:r>
            <a:r>
              <a:rPr lang="en-GB" sz="1200" dirty="0" smtClean="0">
                <a:solidFill>
                  <a:srgbClr val="7030A0"/>
                </a:solidFill>
              </a:rPr>
              <a:t>Phys. Lett. B594:347 (2004)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[3] </a:t>
            </a:r>
            <a:r>
              <a:rPr lang="en-GB" sz="1200" dirty="0" smtClean="0">
                <a:solidFill>
                  <a:srgbClr val="FF0000"/>
                </a:solidFill>
              </a:rPr>
              <a:t>PRD </a:t>
            </a:r>
            <a:r>
              <a:rPr lang="en-GB" sz="1200" dirty="0">
                <a:solidFill>
                  <a:srgbClr val="FF0000"/>
                </a:solidFill>
              </a:rPr>
              <a:t>86, 113015 (2012</a:t>
            </a:r>
            <a:r>
              <a:rPr lang="en-GB" sz="1200" dirty="0" smtClean="0">
                <a:solidFill>
                  <a:srgbClr val="FF0000"/>
                </a:solidFill>
              </a:rPr>
              <a:t>); PRD </a:t>
            </a:r>
            <a:r>
              <a:rPr lang="en-GB" sz="1200" dirty="0">
                <a:solidFill>
                  <a:srgbClr val="FF0000"/>
                </a:solidFill>
              </a:rPr>
              <a:t>88, 072011 (2013</a:t>
            </a:r>
            <a:r>
              <a:rPr lang="en-GB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>
                <a:solidFill>
                  <a:srgbClr val="0C00F6"/>
                </a:solidFill>
              </a:rPr>
              <a:t>[4] Phys. Rev. D 84, </a:t>
            </a:r>
            <a:r>
              <a:rPr lang="en-US" sz="1200" dirty="0" smtClean="0">
                <a:solidFill>
                  <a:srgbClr val="0C00F6"/>
                </a:solidFill>
              </a:rPr>
              <a:t>113008 (2011)</a:t>
            </a:r>
          </a:p>
          <a:p>
            <a:r>
              <a:rPr lang="en-US" sz="1200" dirty="0">
                <a:solidFill>
                  <a:schemeClr val="accent6"/>
                </a:solidFill>
              </a:rPr>
              <a:t>[5] </a:t>
            </a:r>
            <a:r>
              <a:rPr lang="en-GB" sz="1200" dirty="0">
                <a:solidFill>
                  <a:schemeClr val="accent6"/>
                </a:solidFill>
              </a:rPr>
              <a:t>M. Day and A. Karle</a:t>
            </a:r>
            <a:r>
              <a:rPr lang="en-US" sz="1200" dirty="0" smtClean="0">
                <a:solidFill>
                  <a:schemeClr val="accent6"/>
                </a:solidFill>
              </a:rPr>
              <a:t>, P3.093 Neutrino 2016</a:t>
            </a:r>
          </a:p>
          <a:p>
            <a:r>
              <a:rPr lang="en-US" sz="1200" dirty="0" smtClean="0">
                <a:solidFill>
                  <a:srgbClr val="00B050"/>
                </a:solidFill>
              </a:rPr>
              <a:t>[6] Joao Coelho, P2.026 Neutrino 2016</a:t>
            </a:r>
          </a:p>
          <a:p>
            <a:r>
              <a:rPr lang="en-US" sz="1200" dirty="0" smtClean="0">
                <a:solidFill>
                  <a:srgbClr val="00B0F0"/>
                </a:solidFill>
              </a:rPr>
              <a:t>[7] </a:t>
            </a:r>
            <a:r>
              <a:rPr lang="en-GB" sz="1200" dirty="0">
                <a:solidFill>
                  <a:srgbClr val="00B0F0"/>
                </a:solidFill>
              </a:rPr>
              <a:t>Phys. Lett. </a:t>
            </a:r>
            <a:r>
              <a:rPr lang="en-GB" sz="1200" dirty="0" smtClean="0">
                <a:solidFill>
                  <a:srgbClr val="00B0F0"/>
                </a:solidFill>
              </a:rPr>
              <a:t>B739:357 </a:t>
            </a:r>
            <a:r>
              <a:rPr lang="en-GB" sz="1200" dirty="0">
                <a:solidFill>
                  <a:srgbClr val="00B0F0"/>
                </a:solidFill>
              </a:rPr>
              <a:t>(2014)</a:t>
            </a:r>
          </a:p>
        </p:txBody>
      </p:sp>
    </p:spTree>
    <p:extLst>
      <p:ext uri="{BB962C8B-B14F-4D97-AF65-F5344CB8AC3E}">
        <p14:creationId xmlns:p14="http://schemas.microsoft.com/office/powerpoint/2010/main" val="35563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659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Sterile Neutrinos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0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6324600" y="3917260"/>
            <a:ext cx="2819400" cy="2712140"/>
            <a:chOff x="6248400" y="3962400"/>
            <a:chExt cx="2819400" cy="2712140"/>
          </a:xfrm>
        </p:grpSpPr>
        <p:grpSp>
          <p:nvGrpSpPr>
            <p:cNvPr id="18" name="Groupe 17"/>
            <p:cNvGrpSpPr/>
            <p:nvPr/>
          </p:nvGrpSpPr>
          <p:grpSpPr>
            <a:xfrm>
              <a:off x="6248400" y="3962400"/>
              <a:ext cx="2819400" cy="2712140"/>
              <a:chOff x="1943100" y="2842592"/>
              <a:chExt cx="3238500" cy="3115296"/>
            </a:xfrm>
          </p:grpSpPr>
          <p:pic>
            <p:nvPicPr>
              <p:cNvPr id="20485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3100" y="2842592"/>
                <a:ext cx="3238500" cy="3115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3" name="Connecteur droit 22"/>
              <p:cNvCxnSpPr/>
              <p:nvPr/>
            </p:nvCxnSpPr>
            <p:spPr>
              <a:xfrm>
                <a:off x="3225108" y="3048000"/>
                <a:ext cx="0" cy="2217599"/>
              </a:xfrm>
              <a:prstGeom prst="line">
                <a:avLst/>
              </a:prstGeom>
              <a:ln w="19050">
                <a:solidFill>
                  <a:srgbClr val="0C00F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2590800" y="4876800"/>
                <a:ext cx="2286000" cy="0"/>
              </a:xfrm>
              <a:prstGeom prst="line">
                <a:avLst/>
              </a:prstGeom>
              <a:ln w="19050">
                <a:solidFill>
                  <a:srgbClr val="0C00F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/>
              <p:cNvSpPr txBox="1"/>
              <p:nvPr/>
            </p:nvSpPr>
            <p:spPr>
              <a:xfrm>
                <a:off x="3733800" y="4572000"/>
                <a:ext cx="821582" cy="353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C00F6"/>
                    </a:solidFill>
                  </a:rPr>
                  <a:t>MINOS</a:t>
                </a:r>
                <a:endParaRPr lang="en-GB" b="1" dirty="0">
                  <a:solidFill>
                    <a:srgbClr val="0C00F6"/>
                  </a:solidFill>
                </a:endParaRP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 rot="5400000">
                <a:off x="2882894" y="3799077"/>
                <a:ext cx="924695" cy="353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C00F6"/>
                    </a:solidFill>
                  </a:rPr>
                  <a:t>MINOS+</a:t>
                </a:r>
                <a:endParaRPr lang="en-GB" sz="1400" b="1" dirty="0">
                  <a:solidFill>
                    <a:srgbClr val="0C00F6"/>
                  </a:solidFill>
                </a:endParaRPr>
              </a:p>
            </p:txBody>
          </p:sp>
        </p:grpSp>
        <p:cxnSp>
          <p:nvCxnSpPr>
            <p:cNvPr id="32" name="Connecteur droit 31"/>
            <p:cNvCxnSpPr/>
            <p:nvPr/>
          </p:nvCxnSpPr>
          <p:spPr>
            <a:xfrm>
              <a:off x="7285323" y="4159940"/>
              <a:ext cx="0" cy="1930616"/>
            </a:xfrm>
            <a:prstGeom prst="line">
              <a:avLst/>
            </a:prstGeom>
            <a:ln w="19050">
              <a:solidFill>
                <a:srgbClr val="FC3ED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 rot="5400000">
              <a:off x="6724104" y="4813819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FC3ED3"/>
                  </a:solidFill>
                </a:rPr>
                <a:t>IceCube</a:t>
              </a:r>
              <a:endParaRPr lang="en-GB" sz="1400" b="1" dirty="0">
                <a:solidFill>
                  <a:srgbClr val="FC3ED3"/>
                </a:solidFill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537641" y="4159940"/>
              <a:ext cx="768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Super-K</a:t>
              </a:r>
              <a:endParaRPr lang="en-GB" sz="1400" b="1" dirty="0"/>
            </a:p>
          </p:txBody>
        </p:sp>
      </p:grpSp>
      <p:pic>
        <p:nvPicPr>
          <p:cNvPr id="13" name="Picture 14" descr="nu_mixing_steri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062482"/>
            <a:ext cx="3505200" cy="3966718"/>
          </a:xfrm>
          <a:prstGeom prst="rect">
            <a:avLst/>
          </a:prstGeom>
        </p:spPr>
      </p:pic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Sterile Neutrinos (3+1)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ZoneTexte 20"/>
          <p:cNvSpPr txBox="1"/>
          <p:nvPr/>
        </p:nvSpPr>
        <p:spPr>
          <a:xfrm>
            <a:off x="-48696" y="183615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CC33"/>
                </a:solidFill>
              </a:rPr>
              <a:t>|U</a:t>
            </a:r>
            <a:r>
              <a:rPr lang="en-US" b="1" baseline="-25000" dirty="0" smtClean="0">
                <a:solidFill>
                  <a:srgbClr val="33CC33"/>
                </a:solidFill>
              </a:rPr>
              <a:t>e4</a:t>
            </a:r>
            <a:r>
              <a:rPr lang="en-US" b="1" dirty="0" smtClean="0">
                <a:solidFill>
                  <a:srgbClr val="33CC33"/>
                </a:solidFill>
              </a:rPr>
              <a:t>|</a:t>
            </a:r>
            <a:r>
              <a:rPr lang="en-US" b="1" baseline="30000" dirty="0" smtClean="0">
                <a:solidFill>
                  <a:srgbClr val="33CC33"/>
                </a:solidFill>
              </a:rPr>
              <a:t>2</a:t>
            </a:r>
            <a:endParaRPr lang="en-GB" b="1" baseline="30000" dirty="0">
              <a:solidFill>
                <a:srgbClr val="33CC33"/>
              </a:solidFill>
            </a:endParaRPr>
          </a:p>
        </p:txBody>
      </p:sp>
      <p:cxnSp>
        <p:nvCxnSpPr>
          <p:cNvPr id="25" name="Connecteur droit avec flèche 24"/>
          <p:cNvCxnSpPr>
            <a:stCxn id="21" idx="0"/>
          </p:cNvCxnSpPr>
          <p:nvPr/>
        </p:nvCxnSpPr>
        <p:spPr>
          <a:xfrm flipV="1">
            <a:off x="318552" y="1373302"/>
            <a:ext cx="138648" cy="462848"/>
          </a:xfrm>
          <a:prstGeom prst="straightConnector1">
            <a:avLst/>
          </a:prstGeom>
          <a:ln w="19050">
            <a:solidFill>
              <a:srgbClr val="33CC3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713304" y="1830130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|U</a:t>
            </a:r>
            <a:r>
              <a:rPr lang="en-US" b="1" baseline="-25000" dirty="0" smtClean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baseline="-25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|</a:t>
            </a:r>
            <a:r>
              <a:rPr lang="en-US" b="1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b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8" name="Connecteur droit avec flèche 37"/>
          <p:cNvCxnSpPr>
            <a:stCxn id="37" idx="0"/>
          </p:cNvCxnSpPr>
          <p:nvPr/>
        </p:nvCxnSpPr>
        <p:spPr>
          <a:xfrm flipH="1" flipV="1">
            <a:off x="609601" y="1373302"/>
            <a:ext cx="472554" cy="456828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637104" y="3763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F0BAE"/>
                </a:solidFill>
              </a:rPr>
              <a:t>|U</a:t>
            </a:r>
            <a:r>
              <a:rPr lang="en-US" b="1" baseline="-25000" dirty="0">
                <a:solidFill>
                  <a:srgbClr val="CF0BAE"/>
                </a:solidFill>
                <a:latin typeface="Symbol" panose="05050102010706020507" pitchFamily="18" charset="2"/>
              </a:rPr>
              <a:t>t</a:t>
            </a:r>
            <a:r>
              <a:rPr lang="en-US" b="1" baseline="-25000" dirty="0" smtClean="0">
                <a:solidFill>
                  <a:srgbClr val="CF0BAE"/>
                </a:solidFill>
              </a:rPr>
              <a:t>4</a:t>
            </a:r>
            <a:r>
              <a:rPr lang="en-US" b="1" dirty="0" smtClean="0">
                <a:solidFill>
                  <a:srgbClr val="CF0BAE"/>
                </a:solidFill>
              </a:rPr>
              <a:t>|</a:t>
            </a:r>
            <a:r>
              <a:rPr lang="en-US" b="1" baseline="30000" dirty="0" smtClean="0">
                <a:solidFill>
                  <a:srgbClr val="CF0BAE"/>
                </a:solidFill>
              </a:rPr>
              <a:t>2</a:t>
            </a:r>
            <a:endParaRPr lang="en-GB" b="1" baseline="30000" dirty="0">
              <a:solidFill>
                <a:srgbClr val="CF0BAE"/>
              </a:solidFill>
            </a:endParaRPr>
          </a:p>
        </p:txBody>
      </p:sp>
      <p:cxnSp>
        <p:nvCxnSpPr>
          <p:cNvPr id="41" name="Connecteur droit avec flèche 40"/>
          <p:cNvCxnSpPr>
            <a:stCxn id="40" idx="2"/>
          </p:cNvCxnSpPr>
          <p:nvPr/>
        </p:nvCxnSpPr>
        <p:spPr>
          <a:xfrm flipH="1">
            <a:off x="713305" y="745642"/>
            <a:ext cx="282231" cy="316840"/>
          </a:xfrm>
          <a:prstGeom prst="straightConnector1">
            <a:avLst/>
          </a:prstGeom>
          <a:ln w="19050">
            <a:solidFill>
              <a:srgbClr val="CF0BA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52050" y="5334000"/>
            <a:ext cx="35817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Super-</a:t>
            </a:r>
            <a:r>
              <a:rPr lang="en-US" sz="1200" dirty="0" err="1" smtClean="0"/>
              <a:t>Kamiokande</a:t>
            </a:r>
            <a:r>
              <a:rPr lang="en-US" sz="1200" dirty="0" smtClean="0"/>
              <a:t>:</a:t>
            </a:r>
            <a:r>
              <a:rPr lang="en-GB" sz="1200" dirty="0"/>
              <a:t> </a:t>
            </a:r>
            <a:r>
              <a:rPr lang="en-GB" sz="1200" dirty="0" smtClean="0"/>
              <a:t>Phys</a:t>
            </a:r>
            <a:r>
              <a:rPr lang="en-GB" sz="1200" dirty="0"/>
              <a:t>. Rev. D 91, </a:t>
            </a:r>
            <a:r>
              <a:rPr lang="en-GB" sz="1200" dirty="0" smtClean="0"/>
              <a:t>052019 (2015)</a:t>
            </a:r>
          </a:p>
          <a:p>
            <a:r>
              <a:rPr lang="en-US" sz="1200" dirty="0" err="1" smtClean="0"/>
              <a:t>IceCube</a:t>
            </a:r>
            <a:r>
              <a:rPr lang="en-US" sz="1200" dirty="0" smtClean="0"/>
              <a:t>: </a:t>
            </a:r>
            <a:r>
              <a:rPr lang="en-GB" sz="1200" dirty="0" smtClean="0"/>
              <a:t>Phys</a:t>
            </a:r>
            <a:r>
              <a:rPr lang="en-GB" sz="1200" dirty="0"/>
              <a:t>. Rev. Lett. 117, 071801 (2016</a:t>
            </a:r>
            <a:r>
              <a:rPr lang="en-GB" sz="1200" dirty="0" smtClean="0"/>
              <a:t>)</a:t>
            </a:r>
          </a:p>
          <a:p>
            <a:r>
              <a:rPr lang="en-US" sz="1200" dirty="0" smtClean="0"/>
              <a:t>MINOS+: Justin Evans, Neutrino 2016</a:t>
            </a:r>
          </a:p>
          <a:p>
            <a:r>
              <a:rPr lang="en-US" sz="1200" dirty="0" err="1" smtClean="0"/>
              <a:t>Solar+Reactors</a:t>
            </a:r>
            <a:r>
              <a:rPr lang="en-US" sz="1200" dirty="0" smtClean="0"/>
              <a:t>: </a:t>
            </a:r>
            <a:r>
              <a:rPr lang="en-GB" sz="1200" dirty="0"/>
              <a:t>Mod. Phys. Lett. A 28, 1330004 (2013)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92988"/>
            <a:ext cx="4519675" cy="299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 rot="844205">
            <a:off x="7344770" y="1857381"/>
            <a:ext cx="873760" cy="95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 rot="831009">
            <a:off x="7320889" y="1943746"/>
            <a:ext cx="962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App. Hints</a:t>
            </a:r>
            <a:endParaRPr lang="en-GB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639401" y="3962400"/>
            <a:ext cx="2761399" cy="2653197"/>
            <a:chOff x="3505199" y="4007540"/>
            <a:chExt cx="2761399" cy="2653197"/>
          </a:xfrm>
        </p:grpSpPr>
        <p:grpSp>
          <p:nvGrpSpPr>
            <p:cNvPr id="19" name="Groupe 18"/>
            <p:cNvGrpSpPr/>
            <p:nvPr/>
          </p:nvGrpSpPr>
          <p:grpSpPr>
            <a:xfrm>
              <a:off x="3505199" y="4007540"/>
              <a:ext cx="2761399" cy="2653197"/>
              <a:chOff x="5181600" y="3050159"/>
              <a:chExt cx="3182798" cy="3058084"/>
            </a:xfrm>
          </p:grpSpPr>
          <p:pic>
            <p:nvPicPr>
              <p:cNvPr id="20486" name="Picture 6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44"/>
              <a:stretch/>
            </p:blipFill>
            <p:spPr bwMode="auto">
              <a:xfrm>
                <a:off x="5181600" y="3050159"/>
                <a:ext cx="3182798" cy="3058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Connecteur droit 4"/>
              <p:cNvCxnSpPr/>
              <p:nvPr/>
            </p:nvCxnSpPr>
            <p:spPr>
              <a:xfrm>
                <a:off x="5867400" y="4536000"/>
                <a:ext cx="2362200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>
                <a:off x="6086358" y="3258000"/>
                <a:ext cx="0" cy="2217600"/>
              </a:xfrm>
              <a:prstGeom prst="line">
                <a:avLst/>
              </a:prstGeom>
              <a:ln w="19050">
                <a:solidFill>
                  <a:srgbClr val="0C00F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ZoneTexte 29"/>
              <p:cNvSpPr txBox="1"/>
              <p:nvPr/>
            </p:nvSpPr>
            <p:spPr>
              <a:xfrm rot="5400000">
                <a:off x="5769885" y="3646070"/>
                <a:ext cx="927879" cy="354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C00F6"/>
                    </a:solidFill>
                  </a:rPr>
                  <a:t>MINOS+</a:t>
                </a:r>
                <a:endParaRPr lang="en-GB" sz="1400" b="1" dirty="0">
                  <a:solidFill>
                    <a:srgbClr val="0C00F6"/>
                  </a:solidFill>
                </a:endParaRP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6477000" y="4202668"/>
                <a:ext cx="1733444" cy="354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 smtClean="0">
                    <a:solidFill>
                      <a:srgbClr val="C00000"/>
                    </a:solidFill>
                  </a:rPr>
                  <a:t>Solar+Reactors</a:t>
                </a:r>
                <a:endParaRPr lang="en-GB" sz="1400" b="1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34" name="Connecteur droit 33"/>
            <p:cNvCxnSpPr/>
            <p:nvPr/>
          </p:nvCxnSpPr>
          <p:spPr>
            <a:xfrm>
              <a:off x="4234346" y="4159940"/>
              <a:ext cx="0" cy="1930616"/>
            </a:xfrm>
            <a:prstGeom prst="line">
              <a:avLst/>
            </a:prstGeom>
            <a:ln w="19050">
              <a:solidFill>
                <a:srgbClr val="FC3ED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 rot="5400000">
              <a:off x="3980904" y="5547067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FC3ED3"/>
                  </a:solidFill>
                </a:rPr>
                <a:t>IceCube</a:t>
              </a:r>
              <a:endParaRPr lang="en-GB" sz="1400" b="1" dirty="0">
                <a:solidFill>
                  <a:srgbClr val="FC3ED3"/>
                </a:solidFill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794441" y="4159940"/>
              <a:ext cx="768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Super-K</a:t>
              </a:r>
              <a:endParaRPr lang="en-GB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1316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Resonances w/ </a:t>
            </a:r>
            <a:r>
              <a:rPr lang="en-US" sz="4400" dirty="0" err="1" smtClean="0"/>
              <a:t>Steriles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" name="Groupe 1"/>
          <p:cNvGrpSpPr/>
          <p:nvPr/>
        </p:nvGrpSpPr>
        <p:grpSpPr>
          <a:xfrm>
            <a:off x="100782" y="2209800"/>
            <a:ext cx="8791054" cy="4000806"/>
            <a:chOff x="100782" y="2514600"/>
            <a:chExt cx="8791054" cy="400080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782" y="2814362"/>
              <a:ext cx="4480560" cy="3681527"/>
            </a:xfrm>
            <a:prstGeom prst="rect">
              <a:avLst/>
            </a:prstGeom>
            <a:noFill/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4156" y="2819400"/>
              <a:ext cx="4297680" cy="3696006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3429000" y="46482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b="1" baseline="30000" dirty="0" smtClean="0">
                  <a:solidFill>
                    <a:srgbClr val="FF0000"/>
                  </a:solidFill>
                </a:rPr>
                <a:t>2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78831" y="534566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</a:t>
              </a:r>
              <a:r>
                <a:rPr lang="en-US" b="1" baseline="30000" dirty="0" smtClean="0">
                  <a:solidFill>
                    <a:srgbClr val="0C00F6"/>
                  </a:solidFill>
                </a:rPr>
                <a:t>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6800" y="4812268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3</a:t>
              </a:r>
              <a:r>
                <a:rPr lang="en-US" b="1" baseline="30000" dirty="0" smtClean="0">
                  <a:solidFill>
                    <a:srgbClr val="00B050"/>
                  </a:solidFill>
                </a:rPr>
                <a:t>2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66800" y="38862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4</a:t>
              </a:r>
              <a:r>
                <a:rPr lang="en-US" b="1" baseline="30000" dirty="0" smtClean="0">
                  <a:solidFill>
                    <a:srgbClr val="CF0BAE"/>
                  </a:solidFill>
                </a:rPr>
                <a:t>2</a:t>
              </a:r>
              <a:endParaRPr lang="en-US" b="1" baseline="30000" dirty="0">
                <a:solidFill>
                  <a:srgbClr val="CF0BA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75447" y="3288268"/>
              <a:ext cx="386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>
                      <a:lumMod val="50000"/>
                    </a:schemeClr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e</a:t>
              </a:r>
              <a:endParaRPr lang="en-US" b="1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10268" y="3733800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</a:t>
              </a:r>
              <a:endParaRPr lang="en-US" b="1" baseline="-25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19800" y="3124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40390" y="4572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92790" y="3135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72400" y="3124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14</a:t>
              </a:r>
              <a:endParaRPr lang="en-US" b="1" baseline="30000" dirty="0">
                <a:solidFill>
                  <a:srgbClr val="CF0BA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21390" y="5421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A8504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A8504"/>
                  </a:solidFill>
                </a:rPr>
                <a:t>24</a:t>
              </a:r>
              <a:endParaRPr lang="en-US" b="1" baseline="30000" dirty="0">
                <a:solidFill>
                  <a:srgbClr val="FA8504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62800" y="3886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Symbol" pitchFamily="18" charset="2"/>
                </a:rPr>
                <a:t>q</a:t>
              </a:r>
              <a:r>
                <a:rPr lang="en-US" b="1" baseline="-25000" dirty="0" smtClean="0"/>
                <a:t>34</a:t>
              </a:r>
              <a:endParaRPr lang="en-US" b="1" baseline="30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06892" y="2514600"/>
              <a:ext cx="1674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r>
                <a:rPr lang="en-US" b="1" dirty="0" smtClean="0">
                  <a:solidFill>
                    <a:srgbClr val="00B050"/>
                  </a:solidFill>
                </a:rPr>
                <a:t> Suppression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32" name="CaixaDeTexto 8"/>
          <p:cNvSpPr txBox="1"/>
          <p:nvPr/>
        </p:nvSpPr>
        <p:spPr>
          <a:xfrm>
            <a:off x="990600" y="838200"/>
            <a:ext cx="7543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New resonant peak due to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Some intermediate </a:t>
            </a:r>
            <a:r>
              <a:rPr lang="en-US" sz="2200" dirty="0" err="1" smtClean="0"/>
              <a:t>behaviour</a:t>
            </a:r>
            <a:r>
              <a:rPr lang="en-US" sz="2200" dirty="0" smtClean="0"/>
              <a:t> between </a:t>
            </a:r>
            <a:r>
              <a:rPr lang="en-US" sz="2200" dirty="0" smtClean="0">
                <a:latin typeface="Symbol" pitchFamily="18" charset="2"/>
              </a:rPr>
              <a:t>q</a:t>
            </a:r>
            <a:r>
              <a:rPr lang="en-US" sz="2200" baseline="-25000" dirty="0" smtClean="0"/>
              <a:t>13</a:t>
            </a:r>
            <a:r>
              <a:rPr lang="en-US" sz="2200" dirty="0" smtClean="0"/>
              <a:t> and </a:t>
            </a:r>
            <a:r>
              <a:rPr lang="en-US" sz="2200" dirty="0" smtClean="0">
                <a:latin typeface="Symbol" pitchFamily="18" charset="2"/>
              </a:rPr>
              <a:t>q</a:t>
            </a:r>
            <a:r>
              <a:rPr lang="en-US" sz="2200" baseline="-25000" dirty="0" smtClean="0"/>
              <a:t>14</a:t>
            </a:r>
            <a:r>
              <a:rPr lang="en-US" sz="2200" dirty="0" smtClean="0"/>
              <a:t> resonances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>
                <a:latin typeface="Symbol" panose="05050102010706020507" pitchFamily="18" charset="2"/>
              </a:rPr>
              <a:t>q</a:t>
            </a:r>
            <a:r>
              <a:rPr lang="en-US" sz="2200" baseline="-25000" dirty="0" smtClean="0"/>
              <a:t>23</a:t>
            </a:r>
            <a:r>
              <a:rPr lang="en-US" sz="2200" dirty="0" smtClean="0"/>
              <a:t> suppression seems to be fairly independent of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  <a:endParaRPr lang="en-US" sz="2200" dirty="0" smtClean="0"/>
          </a:p>
        </p:txBody>
      </p:sp>
      <p:sp>
        <p:nvSpPr>
          <p:cNvPr id="33" name="TextBox 29"/>
          <p:cNvSpPr txBox="1"/>
          <p:nvPr/>
        </p:nvSpPr>
        <p:spPr>
          <a:xfrm>
            <a:off x="1905000" y="2297668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7030A0"/>
                </a:solidFill>
              </a:rPr>
              <a:t>m</a:t>
            </a:r>
            <a:r>
              <a:rPr lang="en-US" b="1" baseline="30000" dirty="0" smtClean="0">
                <a:solidFill>
                  <a:srgbClr val="7030A0"/>
                </a:solidFill>
              </a:rPr>
              <a:t>2</a:t>
            </a:r>
            <a:r>
              <a:rPr lang="en-US" b="1" baseline="-25000" dirty="0" smtClean="0">
                <a:solidFill>
                  <a:srgbClr val="7030A0"/>
                </a:solidFill>
              </a:rPr>
              <a:t>41</a:t>
            </a:r>
            <a:r>
              <a:rPr lang="en-US" b="1" dirty="0" smtClean="0">
                <a:solidFill>
                  <a:srgbClr val="7030A0"/>
                </a:solidFill>
              </a:rPr>
              <a:t> = 0.3 eV</a:t>
            </a:r>
            <a:r>
              <a:rPr lang="en-US" b="1" baseline="30000" dirty="0" smtClean="0">
                <a:solidFill>
                  <a:srgbClr val="7030A0"/>
                </a:solidFill>
              </a:rPr>
              <a:t>2</a:t>
            </a:r>
            <a:endParaRPr lang="en-US" b="1" baseline="30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3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Resonances w/ </a:t>
            </a:r>
            <a:r>
              <a:rPr lang="en-US" sz="4400" dirty="0" err="1" smtClean="0"/>
              <a:t>Steriles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9" name="CaixaDeTexto 8"/>
          <p:cNvSpPr txBox="1"/>
          <p:nvPr/>
        </p:nvSpPr>
        <p:spPr>
          <a:xfrm>
            <a:off x="990600" y="838200"/>
            <a:ext cx="7543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New resonant peak due to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Some intermediate </a:t>
            </a:r>
            <a:r>
              <a:rPr lang="en-US" sz="2200" dirty="0" err="1" smtClean="0"/>
              <a:t>behaviour</a:t>
            </a:r>
            <a:r>
              <a:rPr lang="en-US" sz="2200" dirty="0" smtClean="0"/>
              <a:t> between </a:t>
            </a:r>
            <a:r>
              <a:rPr lang="en-US" sz="2200" dirty="0" smtClean="0">
                <a:latin typeface="Symbol" pitchFamily="18" charset="2"/>
              </a:rPr>
              <a:t>q</a:t>
            </a:r>
            <a:r>
              <a:rPr lang="en-US" sz="2200" baseline="-25000" dirty="0" smtClean="0"/>
              <a:t>13</a:t>
            </a:r>
            <a:r>
              <a:rPr lang="en-US" sz="2200" dirty="0" smtClean="0"/>
              <a:t> and </a:t>
            </a:r>
            <a:r>
              <a:rPr lang="en-US" sz="2200" dirty="0" smtClean="0">
                <a:latin typeface="Symbol" pitchFamily="18" charset="2"/>
              </a:rPr>
              <a:t>q</a:t>
            </a:r>
            <a:r>
              <a:rPr lang="en-US" sz="2200" baseline="-25000" dirty="0" smtClean="0"/>
              <a:t>14</a:t>
            </a:r>
            <a:r>
              <a:rPr lang="en-US" sz="2200" dirty="0" smtClean="0"/>
              <a:t> resonances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>
                <a:latin typeface="Symbol" panose="05050102010706020507" pitchFamily="18" charset="2"/>
              </a:rPr>
              <a:t>q</a:t>
            </a:r>
            <a:r>
              <a:rPr lang="en-US" sz="2200" baseline="-25000" dirty="0" smtClean="0"/>
              <a:t>23</a:t>
            </a:r>
            <a:r>
              <a:rPr lang="en-US" sz="2200" dirty="0" smtClean="0"/>
              <a:t> suppression seems to be fairly independent of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  <a:endParaRPr lang="en-US" sz="2200" dirty="0" smtClean="0"/>
          </a:p>
        </p:txBody>
      </p:sp>
      <p:grpSp>
        <p:nvGrpSpPr>
          <p:cNvPr id="2" name="Groupe 1"/>
          <p:cNvGrpSpPr/>
          <p:nvPr/>
        </p:nvGrpSpPr>
        <p:grpSpPr>
          <a:xfrm>
            <a:off x="100782" y="2209800"/>
            <a:ext cx="8791054" cy="4000805"/>
            <a:chOff x="100782" y="2514600"/>
            <a:chExt cx="8791054" cy="400080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782" y="2814362"/>
              <a:ext cx="4480560" cy="3681526"/>
            </a:xfrm>
            <a:prstGeom prst="rect">
              <a:avLst/>
            </a:prstGeom>
            <a:noFill/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4156" y="2819400"/>
              <a:ext cx="4297680" cy="3696005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3429000" y="46482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b="1" baseline="30000" dirty="0" smtClean="0">
                  <a:solidFill>
                    <a:srgbClr val="FF0000"/>
                  </a:solidFill>
                </a:rPr>
                <a:t>2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78831" y="534566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</a:t>
              </a:r>
              <a:r>
                <a:rPr lang="en-US" b="1" baseline="30000" dirty="0" smtClean="0">
                  <a:solidFill>
                    <a:srgbClr val="0C00F6"/>
                  </a:solidFill>
                </a:rPr>
                <a:t>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6800" y="4812268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3</a:t>
              </a:r>
              <a:r>
                <a:rPr lang="en-US" b="1" baseline="30000" dirty="0" smtClean="0">
                  <a:solidFill>
                    <a:srgbClr val="00B050"/>
                  </a:solidFill>
                </a:rPr>
                <a:t>2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66800" y="38862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4</a:t>
              </a:r>
              <a:r>
                <a:rPr lang="en-US" b="1" baseline="30000" dirty="0" smtClean="0">
                  <a:solidFill>
                    <a:srgbClr val="CF0BAE"/>
                  </a:solidFill>
                </a:rPr>
                <a:t>2</a:t>
              </a:r>
              <a:endParaRPr lang="en-US" b="1" baseline="30000" dirty="0">
                <a:solidFill>
                  <a:srgbClr val="CF0BA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00400" y="3593068"/>
              <a:ext cx="386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>
                      <a:lumMod val="50000"/>
                    </a:schemeClr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e</a:t>
              </a:r>
              <a:endParaRPr lang="en-US" b="1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38868" y="3505200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</a:t>
              </a:r>
              <a:endParaRPr lang="en-US" b="1" baseline="-25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19800" y="3124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40390" y="4572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92790" y="3135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24800" y="3124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14</a:t>
              </a:r>
              <a:endParaRPr lang="en-US" b="1" baseline="30000" dirty="0">
                <a:solidFill>
                  <a:srgbClr val="CF0BA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07190" y="5421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A8504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A8504"/>
                  </a:solidFill>
                </a:rPr>
                <a:t>24</a:t>
              </a:r>
              <a:endParaRPr lang="en-US" b="1" baseline="30000" dirty="0">
                <a:solidFill>
                  <a:srgbClr val="FA8504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26190" y="3886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Symbol" pitchFamily="18" charset="2"/>
                </a:rPr>
                <a:t>q</a:t>
              </a:r>
              <a:r>
                <a:rPr lang="en-US" b="1" baseline="-25000" dirty="0" smtClean="0"/>
                <a:t>34</a:t>
              </a:r>
              <a:endParaRPr lang="en-US" b="1" baseline="30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06892" y="2514600"/>
              <a:ext cx="1674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r>
                <a:rPr lang="en-US" b="1" dirty="0" smtClean="0">
                  <a:solidFill>
                    <a:srgbClr val="00B050"/>
                  </a:solidFill>
                </a:rPr>
                <a:t> Suppression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31" name="TextBox 29"/>
          <p:cNvSpPr txBox="1"/>
          <p:nvPr/>
        </p:nvSpPr>
        <p:spPr>
          <a:xfrm>
            <a:off x="1905000" y="2297668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7030A0"/>
                </a:solidFill>
              </a:rPr>
              <a:t>m</a:t>
            </a:r>
            <a:r>
              <a:rPr lang="en-US" b="1" baseline="30000" dirty="0" smtClean="0">
                <a:solidFill>
                  <a:srgbClr val="7030A0"/>
                </a:solidFill>
              </a:rPr>
              <a:t>2</a:t>
            </a:r>
            <a:r>
              <a:rPr lang="en-US" b="1" baseline="-25000" dirty="0" smtClean="0">
                <a:solidFill>
                  <a:srgbClr val="7030A0"/>
                </a:solidFill>
              </a:rPr>
              <a:t>41</a:t>
            </a:r>
            <a:r>
              <a:rPr lang="en-US" b="1" dirty="0" smtClean="0">
                <a:solidFill>
                  <a:srgbClr val="7030A0"/>
                </a:solidFill>
              </a:rPr>
              <a:t> = 10 eV</a:t>
            </a:r>
            <a:r>
              <a:rPr lang="en-US" b="1" baseline="30000" dirty="0" smtClean="0">
                <a:solidFill>
                  <a:srgbClr val="7030A0"/>
                </a:solidFill>
              </a:rPr>
              <a:t>2</a:t>
            </a:r>
            <a:endParaRPr lang="en-US" b="1" baseline="30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0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6429" y="381000"/>
            <a:ext cx="3887971" cy="377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685800" y="874582"/>
            <a:ext cx="3200400" cy="3200400"/>
            <a:chOff x="609600" y="1066800"/>
            <a:chExt cx="2133600" cy="2133600"/>
          </a:xfrm>
        </p:grpSpPr>
        <p:cxnSp>
          <p:nvCxnSpPr>
            <p:cNvPr id="11" name="Connecteur droit avec flèche 10"/>
            <p:cNvCxnSpPr>
              <a:stCxn id="12" idx="0"/>
            </p:cNvCxnSpPr>
            <p:nvPr/>
          </p:nvCxnSpPr>
          <p:spPr>
            <a:xfrm>
              <a:off x="1714500" y="1066800"/>
              <a:ext cx="723900" cy="1828800"/>
            </a:xfrm>
            <a:prstGeom prst="straightConnector1">
              <a:avLst/>
            </a:prstGeom>
            <a:ln w="25400">
              <a:solidFill>
                <a:srgbClr val="0C00F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>
              <a:stCxn id="12" idx="0"/>
            </p:cNvCxnSpPr>
            <p:nvPr/>
          </p:nvCxnSpPr>
          <p:spPr>
            <a:xfrm>
              <a:off x="1714500" y="1066800"/>
              <a:ext cx="419100" cy="2057400"/>
            </a:xfrm>
            <a:prstGeom prst="straightConnector1">
              <a:avLst/>
            </a:prstGeom>
            <a:ln w="25400">
              <a:solidFill>
                <a:srgbClr val="0C00F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12" idx="0"/>
            </p:cNvCxnSpPr>
            <p:nvPr/>
          </p:nvCxnSpPr>
          <p:spPr>
            <a:xfrm>
              <a:off x="1714500" y="1066800"/>
              <a:ext cx="9776" cy="2133600"/>
            </a:xfrm>
            <a:prstGeom prst="straightConnector1">
              <a:avLst/>
            </a:prstGeom>
            <a:ln w="25400">
              <a:solidFill>
                <a:srgbClr val="0C00F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>
              <a:stCxn id="12" idx="0"/>
            </p:cNvCxnSpPr>
            <p:nvPr/>
          </p:nvCxnSpPr>
          <p:spPr>
            <a:xfrm flipH="1">
              <a:off x="1371600" y="1066800"/>
              <a:ext cx="342900" cy="2057400"/>
            </a:xfrm>
            <a:prstGeom prst="straightConnector1">
              <a:avLst/>
            </a:prstGeom>
            <a:ln w="25400">
              <a:solidFill>
                <a:srgbClr val="0C00F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>
              <a:stCxn id="12" idx="0"/>
            </p:cNvCxnSpPr>
            <p:nvPr/>
          </p:nvCxnSpPr>
          <p:spPr>
            <a:xfrm flipH="1">
              <a:off x="1066800" y="1066800"/>
              <a:ext cx="647700" cy="1905000"/>
            </a:xfrm>
            <a:prstGeom prst="straightConnector1">
              <a:avLst/>
            </a:prstGeom>
            <a:ln w="25400">
              <a:solidFill>
                <a:srgbClr val="0C00F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>
              <a:stCxn id="12" idx="0"/>
            </p:cNvCxnSpPr>
            <p:nvPr/>
          </p:nvCxnSpPr>
          <p:spPr>
            <a:xfrm flipH="1">
              <a:off x="838200" y="1066800"/>
              <a:ext cx="876300" cy="1676400"/>
            </a:xfrm>
            <a:prstGeom prst="straightConnector1">
              <a:avLst/>
            </a:prstGeom>
            <a:ln w="25400">
              <a:solidFill>
                <a:srgbClr val="0C00F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>
              <a:stCxn id="12" idx="0"/>
            </p:cNvCxnSpPr>
            <p:nvPr/>
          </p:nvCxnSpPr>
          <p:spPr>
            <a:xfrm flipH="1">
              <a:off x="685800" y="1066800"/>
              <a:ext cx="1028700" cy="1295400"/>
            </a:xfrm>
            <a:prstGeom prst="straightConnector1">
              <a:avLst/>
            </a:prstGeom>
            <a:ln w="25400">
              <a:solidFill>
                <a:srgbClr val="0C00F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>
              <a:stCxn id="12" idx="0"/>
            </p:cNvCxnSpPr>
            <p:nvPr/>
          </p:nvCxnSpPr>
          <p:spPr>
            <a:xfrm flipH="1">
              <a:off x="609600" y="1066800"/>
              <a:ext cx="1104900" cy="1028700"/>
            </a:xfrm>
            <a:prstGeom prst="straightConnector1">
              <a:avLst/>
            </a:prstGeom>
            <a:ln w="25400">
              <a:solidFill>
                <a:srgbClr val="0C00F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>
              <a:off x="1714500" y="1066800"/>
              <a:ext cx="876300" cy="1600200"/>
            </a:xfrm>
            <a:prstGeom prst="straightConnector1">
              <a:avLst/>
            </a:prstGeom>
            <a:ln w="25400">
              <a:solidFill>
                <a:srgbClr val="0C00F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>
              <a:off x="1714500" y="1066800"/>
              <a:ext cx="1028700" cy="990600"/>
            </a:xfrm>
            <a:prstGeom prst="straightConnector1">
              <a:avLst/>
            </a:prstGeom>
            <a:ln w="25400">
              <a:solidFill>
                <a:srgbClr val="0C00F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>
              <a:off x="1714500" y="1066800"/>
              <a:ext cx="952500" cy="1295400"/>
            </a:xfrm>
            <a:prstGeom prst="straightConnector1">
              <a:avLst/>
            </a:prstGeom>
            <a:ln w="25400">
              <a:solidFill>
                <a:srgbClr val="0C00F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lipse 11"/>
            <p:cNvSpPr/>
            <p:nvPr/>
          </p:nvSpPr>
          <p:spPr>
            <a:xfrm>
              <a:off x="762000" y="1066800"/>
              <a:ext cx="1905000" cy="1828800"/>
            </a:xfrm>
            <a:prstGeom prst="ellipse">
              <a:avLst/>
            </a:prstGeom>
            <a:blipFill dpi="0" rotWithShape="1">
              <a:blip r:embed="rId4">
                <a:alphaModFix amt="61000"/>
              </a:blip>
              <a:srcRect/>
              <a:stretch>
                <a:fillRect r="-6000" b="-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054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Matter Effects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895600" y="4191000"/>
            <a:ext cx="48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 smtClean="0"/>
              <a:t>Interplay between these two terms</a:t>
            </a:r>
            <a:r>
              <a:rPr lang="en-US" dirty="0" smtClean="0"/>
              <a:t> 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cxnSp>
        <p:nvCxnSpPr>
          <p:cNvPr id="31" name="Connecteur droit avec flèche 30"/>
          <p:cNvCxnSpPr>
            <a:stCxn id="29" idx="2"/>
          </p:cNvCxnSpPr>
          <p:nvPr/>
        </p:nvCxnSpPr>
        <p:spPr>
          <a:xfrm flipH="1">
            <a:off x="3962402" y="4652665"/>
            <a:ext cx="1333498" cy="528935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29" idx="2"/>
          </p:cNvCxnSpPr>
          <p:nvPr/>
        </p:nvCxnSpPr>
        <p:spPr>
          <a:xfrm>
            <a:off x="5295900" y="4652665"/>
            <a:ext cx="1028700" cy="605135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8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Tau Coupling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CaixaDeTexto 8"/>
          <p:cNvSpPr txBox="1"/>
          <p:nvPr/>
        </p:nvSpPr>
        <p:spPr>
          <a:xfrm>
            <a:off x="1143000" y="5257800"/>
            <a:ext cx="716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/>
              <a:t> ORCA/PINGU can probe the U</a:t>
            </a:r>
            <a:r>
              <a:rPr lang="en-US" sz="2200" baseline="-25000" dirty="0">
                <a:latin typeface="Symbol" panose="05050102010706020507" pitchFamily="18" charset="2"/>
              </a:rPr>
              <a:t>t</a:t>
            </a:r>
            <a:r>
              <a:rPr lang="en-US" sz="2200" baseline="-25000" dirty="0"/>
              <a:t>4</a:t>
            </a:r>
            <a:r>
              <a:rPr lang="en-US" sz="2200" dirty="0"/>
              <a:t> coupling at low energies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At high energies, effect is related to U</a:t>
            </a:r>
            <a:r>
              <a:rPr lang="en-US" sz="2200" baseline="-25000" dirty="0" smtClean="0">
                <a:latin typeface="Symbol" panose="05050102010706020507" pitchFamily="18" charset="2"/>
              </a:rPr>
              <a:t>m</a:t>
            </a:r>
            <a:r>
              <a:rPr lang="en-US" sz="2200" baseline="-25000" dirty="0" smtClean="0"/>
              <a:t>4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New constraints on </a:t>
            </a:r>
            <a:r>
              <a:rPr lang="en-US" sz="2200" dirty="0"/>
              <a:t>U</a:t>
            </a:r>
            <a:r>
              <a:rPr lang="en-US" sz="2200" baseline="-25000" dirty="0">
                <a:latin typeface="Symbol" panose="05050102010706020507" pitchFamily="18" charset="2"/>
              </a:rPr>
              <a:t>m</a:t>
            </a:r>
            <a:r>
              <a:rPr lang="en-US" sz="2200" baseline="-25000" dirty="0"/>
              <a:t>4 </a:t>
            </a:r>
            <a:r>
              <a:rPr lang="en-US" sz="2200" baseline="-25000" dirty="0" smtClean="0"/>
              <a:t> </a:t>
            </a:r>
            <a:r>
              <a:rPr lang="en-US" sz="2200" dirty="0" smtClean="0"/>
              <a:t>impact sensitivity at low energy too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381000" y="927588"/>
            <a:ext cx="5105400" cy="4025412"/>
            <a:chOff x="152400" y="773257"/>
            <a:chExt cx="5784356" cy="4560743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2400" y="773257"/>
              <a:ext cx="5784356" cy="4560743"/>
            </a:xfrm>
            <a:prstGeom prst="rect">
              <a:avLst/>
            </a:prstGeom>
            <a:noFill/>
            <a:ln w="508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2057398" y="2141046"/>
              <a:ext cx="16161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|U</a:t>
              </a:r>
              <a:r>
                <a:rPr lang="en-US" sz="2000" b="1" baseline="-250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t</a:t>
              </a:r>
              <a:r>
                <a:rPr lang="en-US" sz="2000" b="1" baseline="-25000" dirty="0" smtClean="0">
                  <a:solidFill>
                    <a:srgbClr val="FF0000"/>
                  </a:solidFill>
                </a:rPr>
                <a:t>4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|</a:t>
              </a:r>
              <a:r>
                <a:rPr lang="en-US" sz="2000" b="1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= 0.18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 flipH="1">
              <a:off x="1676398" y="2341101"/>
              <a:ext cx="381001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H="1">
              <a:off x="1676398" y="2445846"/>
              <a:ext cx="381002" cy="2286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81198" y="2653518"/>
              <a:ext cx="24785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2000" b="1" baseline="-25000" dirty="0" smtClean="0">
                  <a:solidFill>
                    <a:srgbClr val="FF0000"/>
                  </a:solidFill>
                </a:rPr>
                <a:t>24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= {</a:t>
              </a:r>
              <a:r>
                <a:rPr lang="en-US" sz="2000" b="1" dirty="0" smtClean="0">
                  <a:solidFill>
                    <a:srgbClr val="FFC000"/>
                  </a:solidFill>
                  <a:latin typeface="Symbol" panose="05050102010706020507" pitchFamily="18" charset="2"/>
                </a:rPr>
                <a:t>0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, </a:t>
              </a:r>
              <a:r>
                <a:rPr lang="en-US" sz="2000" b="1" dirty="0" smtClean="0">
                  <a:solidFill>
                    <a:srgbClr val="00B050"/>
                  </a:solidFill>
                  <a:latin typeface="Symbol" panose="05050102010706020507" pitchFamily="18" charset="2"/>
                </a:rPr>
                <a:t>p/2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, </a:t>
              </a:r>
              <a:r>
                <a:rPr lang="en-US" sz="2000" b="1" dirty="0" smtClean="0">
                  <a:solidFill>
                    <a:srgbClr val="7030A0"/>
                  </a:solidFill>
                  <a:latin typeface="Symbol" panose="05050102010706020507" pitchFamily="18" charset="2"/>
                </a:rPr>
                <a:t>p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, </a:t>
              </a:r>
              <a:r>
                <a:rPr lang="en-US" sz="2000" b="1" dirty="0" smtClean="0">
                  <a:solidFill>
                    <a:srgbClr val="0C00F6"/>
                  </a:solidFill>
                  <a:latin typeface="Symbol" panose="05050102010706020507" pitchFamily="18" charset="2"/>
                </a:rPr>
                <a:t>3p/2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}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523998" y="1455246"/>
              <a:ext cx="20233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|U</a:t>
              </a:r>
              <a:r>
                <a:rPr lang="en-US" sz="2000" b="1" baseline="-250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2000" b="1" baseline="-25000" dirty="0" smtClean="0">
                  <a:solidFill>
                    <a:srgbClr val="FF0000"/>
                  </a:solidFill>
                </a:rPr>
                <a:t>4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|</a:t>
              </a:r>
              <a:r>
                <a:rPr lang="en-US" sz="2000" b="1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at IC limit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827255" y="3722136"/>
              <a:ext cx="9733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U</a:t>
              </a:r>
              <a:r>
                <a:rPr lang="en-US" sz="2000" b="1" baseline="-25000" dirty="0" smtClean="0">
                  <a:latin typeface="Symbol" panose="05050102010706020507" pitchFamily="18" charset="2"/>
                </a:rPr>
                <a:t>t</a:t>
              </a:r>
              <a:r>
                <a:rPr lang="en-US" sz="2000" b="1" baseline="-25000" dirty="0" smtClean="0"/>
                <a:t>4</a:t>
              </a:r>
              <a:r>
                <a:rPr lang="en-US" sz="2000" b="1" dirty="0" smtClean="0"/>
                <a:t> = 0</a:t>
              </a:r>
              <a:endParaRPr lang="en-GB" sz="2000" b="1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809998" y="1150446"/>
              <a:ext cx="1576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</a:t>
              </a:r>
              <a:r>
                <a:rPr lang="en-US" sz="2000" b="1" dirty="0" err="1" smtClean="0"/>
                <a:t>os</a:t>
              </a:r>
              <a:r>
                <a:rPr lang="en-US" sz="2000" b="1" dirty="0" err="1" smtClean="0">
                  <a:latin typeface="Symbol" panose="05050102010706020507" pitchFamily="18" charset="2"/>
                </a:rPr>
                <a:t>q</a:t>
              </a:r>
              <a:r>
                <a:rPr lang="en-US" sz="2000" b="1" baseline="-25000" dirty="0" err="1" smtClean="0"/>
                <a:t>z</a:t>
              </a:r>
              <a:r>
                <a:rPr lang="en-US" sz="2000" b="1" dirty="0" smtClean="0"/>
                <a:t> &lt; -0.9</a:t>
              </a:r>
              <a:endParaRPr lang="en-GB" sz="20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22902" y="3131646"/>
              <a:ext cx="2221992" cy="1633728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 smtClean="0">
                <a:solidFill>
                  <a:srgbClr val="92D050"/>
                </a:solidFill>
              </a:endParaRPr>
            </a:p>
            <a:p>
              <a:pPr algn="r"/>
              <a:r>
                <a:rPr lang="en-US" b="1" dirty="0" err="1" smtClean="0">
                  <a:solidFill>
                    <a:srgbClr val="92D050"/>
                  </a:solidFill>
                </a:rPr>
                <a:t>IceCube</a:t>
              </a:r>
              <a:r>
                <a:rPr lang="en-US" b="1" dirty="0" smtClean="0">
                  <a:solidFill>
                    <a:srgbClr val="92D050"/>
                  </a:solidFill>
                </a:rPr>
                <a:t> Analysis</a:t>
              </a:r>
            </a:p>
            <a:p>
              <a:pPr algn="r"/>
              <a:r>
                <a:rPr lang="en-US" b="1" dirty="0" smtClean="0">
                  <a:solidFill>
                    <a:srgbClr val="92D050"/>
                  </a:solidFill>
                </a:rPr>
                <a:t> Region</a:t>
              </a:r>
            </a:p>
            <a:p>
              <a:pPr algn="r"/>
              <a:endParaRPr lang="en-US" b="1" dirty="0">
                <a:solidFill>
                  <a:srgbClr val="92D050"/>
                </a:solidFill>
              </a:endParaRPr>
            </a:p>
            <a:p>
              <a:pPr algn="r"/>
              <a:endParaRPr lang="en-US" b="1" dirty="0" smtClean="0">
                <a:solidFill>
                  <a:srgbClr val="92D050"/>
                </a:solidFill>
              </a:endParaRPr>
            </a:p>
            <a:p>
              <a:pPr algn="r"/>
              <a:endParaRPr lang="en-US" b="1" dirty="0">
                <a:solidFill>
                  <a:srgbClr val="92D050"/>
                </a:solidFill>
              </a:endParaRPr>
            </a:p>
            <a:p>
              <a:pPr algn="r"/>
              <a:endParaRPr lang="en-GB" b="1" dirty="0">
                <a:solidFill>
                  <a:srgbClr val="92D050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52488"/>
            <a:ext cx="3540325" cy="32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750125" y="1066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Super-K and </a:t>
            </a:r>
            <a:r>
              <a:rPr lang="en-US" b="1" dirty="0" err="1" smtClean="0"/>
              <a:t>DeepCore</a:t>
            </a:r>
            <a:r>
              <a:rPr lang="en-US" b="1" dirty="0" smtClean="0"/>
              <a:t> probed low-E with similar sensitivity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>
            <a:off x="6206762" y="4892793"/>
            <a:ext cx="22109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A. </a:t>
            </a:r>
            <a:r>
              <a:rPr lang="en-GB" sz="1200" dirty="0" err="1" smtClean="0"/>
              <a:t>Terliuk</a:t>
            </a:r>
            <a:r>
              <a:rPr lang="en-GB" sz="1200" dirty="0" smtClean="0"/>
              <a:t>, P2.024 Neutrino 2016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533400" y="496669"/>
            <a:ext cx="2239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B0F0"/>
                </a:solidFill>
              </a:rPr>
              <a:t>DeepCore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ORCA/PINGU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990600" y="1295400"/>
            <a:ext cx="1371600" cy="0"/>
          </a:xfrm>
          <a:prstGeom prst="straightConnector1">
            <a:avLst/>
          </a:prstGeom>
          <a:ln w="50800">
            <a:solidFill>
              <a:srgbClr val="00B0F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 rot="16200000">
            <a:off x="-849211" y="2591454"/>
            <a:ext cx="222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Probability Difference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71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Estudos\JobHunting\Fellowships\MarieCurie\MSCF_Paris_2016\Contours_NuMu_Sterile_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3352799" cy="2641832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3352800"/>
            <a:ext cx="4297677" cy="33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825" y="3352800"/>
            <a:ext cx="4295775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ORCA Studies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4086224" y="914400"/>
            <a:ext cx="4981576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Strong sensitivity with </a:t>
            </a:r>
            <a:r>
              <a:rPr lang="en-US" sz="2400" dirty="0" smtClean="0">
                <a:latin typeface="Symbol" panose="05050102010706020507" pitchFamily="18" charset="2"/>
              </a:rPr>
              <a:t>n</a:t>
            </a:r>
            <a:r>
              <a:rPr lang="en-US" sz="2400" baseline="-250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 channel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Very different from 3</a:t>
            </a:r>
            <a:r>
              <a:rPr lang="en-US" sz="2400" dirty="0" smtClean="0">
                <a:latin typeface="Symbol" panose="05050102010706020507" pitchFamily="18" charset="2"/>
              </a:rPr>
              <a:t>n</a:t>
            </a:r>
            <a:r>
              <a:rPr lang="en-US" sz="2400" dirty="0" smtClean="0"/>
              <a:t> resonance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Still under unrealistic assumptions: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 smtClean="0"/>
              <a:t>Perfect </a:t>
            </a:r>
            <a:r>
              <a:rPr lang="en-US" sz="2000" dirty="0" err="1" smtClean="0"/>
              <a:t>flavour</a:t>
            </a:r>
            <a:r>
              <a:rPr lang="en-US" sz="2000" dirty="0" smtClean="0"/>
              <a:t> selection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 smtClean="0"/>
              <a:t>No systematics or nuisance pars.</a:t>
            </a:r>
          </a:p>
          <a:p>
            <a:pPr marL="182880" indent="-274320">
              <a:spcBef>
                <a:spcPts val="600"/>
              </a:spcBef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906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Preliminary Sensitivities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1219200" y="914400"/>
            <a:ext cx="69342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Promising sensitivity in U</a:t>
            </a:r>
            <a:r>
              <a:rPr lang="en-US" sz="2400" baseline="-25000" dirty="0" smtClean="0">
                <a:latin typeface="Symbol" panose="05050102010706020507" pitchFamily="18" charset="2"/>
              </a:rPr>
              <a:t>t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mixing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Consider only 1-year of data (statistics dominated)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2214200"/>
            <a:ext cx="4250966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414" y="2209800"/>
            <a:ext cx="4252222" cy="42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2133600" y="76200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57200" y="1179255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/>
              <a:t>ORCA and PINGU</a:t>
            </a:r>
            <a:r>
              <a:rPr lang="en-US" sz="2400" dirty="0" smtClean="0"/>
              <a:t> were designed to look for </a:t>
            </a:r>
            <a:r>
              <a:rPr lang="en-US" sz="2400" b="1" dirty="0" smtClean="0"/>
              <a:t>matter effects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The full structure of the MSW potential is poorly known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We should take advantage of that to look for </a:t>
            </a:r>
            <a:r>
              <a:rPr lang="en-US" sz="2400" b="1" dirty="0" smtClean="0"/>
              <a:t>new physics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 smtClean="0">
                <a:solidFill>
                  <a:srgbClr val="0C00F6"/>
                </a:solidFill>
              </a:rPr>
              <a:t>Sterile neutrinos</a:t>
            </a:r>
            <a:r>
              <a:rPr lang="en-US" sz="2400" dirty="0" smtClean="0"/>
              <a:t> and </a:t>
            </a:r>
            <a:r>
              <a:rPr lang="en-US" sz="2400" b="1" dirty="0" smtClean="0">
                <a:solidFill>
                  <a:srgbClr val="0C00F6"/>
                </a:solidFill>
              </a:rPr>
              <a:t>NSI</a:t>
            </a:r>
            <a:r>
              <a:rPr lang="en-US" sz="2400" dirty="0" smtClean="0"/>
              <a:t> are good examples in that direction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 smtClean="0">
                <a:solidFill>
                  <a:srgbClr val="0C00F6"/>
                </a:solidFill>
              </a:rPr>
              <a:t>Promising results</a:t>
            </a:r>
            <a:r>
              <a:rPr lang="en-US" sz="2400" dirty="0" smtClean="0"/>
              <a:t> so far from preliminary studies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659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Backup Slides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0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Estudos\APC\KM3NeT_Talks\Sterile_HE\ProbabilityNuMu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57490" y="2116930"/>
            <a:ext cx="5333818" cy="4587084"/>
          </a:xfrm>
          <a:prstGeom prst="rect">
            <a:avLst/>
          </a:prstGeom>
          <a:noFill/>
        </p:spPr>
      </p:pic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“</a:t>
            </a:r>
            <a:r>
              <a:rPr lang="en-US" sz="4400" dirty="0" smtClean="0">
                <a:latin typeface="Symbol" pitchFamily="18" charset="2"/>
              </a:rPr>
              <a:t>n</a:t>
            </a:r>
            <a:r>
              <a:rPr lang="en-US" sz="4400" baseline="-25000" dirty="0" smtClean="0">
                <a:latin typeface="Symbol" pitchFamily="18" charset="2"/>
              </a:rPr>
              <a:t>m</a:t>
            </a:r>
            <a:r>
              <a:rPr lang="en-US" sz="4400" dirty="0" smtClean="0"/>
              <a:t>” “Probability”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7" name="CaixaDeTexto 8"/>
          <p:cNvSpPr txBox="1"/>
          <p:nvPr/>
        </p:nvSpPr>
        <p:spPr>
          <a:xfrm>
            <a:off x="1981200" y="794028"/>
            <a:ext cx="5562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20% energy resolution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Weighted according to neutrino flux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</a:t>
            </a:r>
            <a:r>
              <a:rPr lang="en-US" sz="2200" dirty="0" smtClean="0">
                <a:latin typeface="Symbol" pitchFamily="18" charset="2"/>
              </a:rPr>
              <a:t>n</a:t>
            </a:r>
            <a:r>
              <a:rPr lang="en-US" sz="2200" baseline="-25000" dirty="0" smtClean="0">
                <a:latin typeface="Symbol" pitchFamily="18" charset="2"/>
              </a:rPr>
              <a:t>m</a:t>
            </a:r>
            <a:r>
              <a:rPr lang="en-US" sz="2200" dirty="0" smtClean="0"/>
              <a:t> at the detector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03843" y="3364468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</a:t>
            </a:r>
            <a:r>
              <a:rPr lang="en-US" b="1" baseline="-25000" dirty="0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b="1" baseline="-25000" dirty="0" smtClean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 = 0.2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5421868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00F6"/>
                </a:solidFill>
              </a:rPr>
              <a:t>U</a:t>
            </a:r>
            <a:r>
              <a:rPr lang="en-US" b="1" baseline="-25000" dirty="0" smtClean="0">
                <a:solidFill>
                  <a:srgbClr val="0C00F6"/>
                </a:solidFill>
                <a:latin typeface="Symbol" pitchFamily="18" charset="2"/>
              </a:rPr>
              <a:t>t</a:t>
            </a:r>
            <a:r>
              <a:rPr lang="en-US" b="1" baseline="-25000" dirty="0" smtClean="0">
                <a:solidFill>
                  <a:srgbClr val="0C00F6"/>
                </a:solidFill>
              </a:rPr>
              <a:t>4</a:t>
            </a:r>
            <a:r>
              <a:rPr lang="en-US" b="1" dirty="0" smtClean="0">
                <a:solidFill>
                  <a:srgbClr val="0C00F6"/>
                </a:solidFill>
              </a:rPr>
              <a:t> = 0</a:t>
            </a:r>
            <a:endParaRPr lang="en-US" b="1" dirty="0">
              <a:solidFill>
                <a:srgbClr val="0C00F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4860" y="260246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Std. </a:t>
            </a:r>
            <a:r>
              <a:rPr lang="en-US" b="1" dirty="0" err="1" smtClean="0"/>
              <a:t>Osc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95800" y="473606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Why the suppression?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5950" y="2477869"/>
            <a:ext cx="1457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cos</a:t>
            </a:r>
            <a:r>
              <a:rPr lang="en-US" b="1" dirty="0" err="1" smtClean="0">
                <a:latin typeface="Symbol" pitchFamily="18" charset="2"/>
              </a:rPr>
              <a:t>q</a:t>
            </a:r>
            <a:r>
              <a:rPr lang="en-US" b="1" baseline="-25000" dirty="0" err="1" smtClean="0"/>
              <a:t>Z</a:t>
            </a:r>
            <a:r>
              <a:rPr lang="en-US" b="1" dirty="0" smtClean="0"/>
              <a:t> = -0.9</a:t>
            </a:r>
          </a:p>
          <a:p>
            <a:r>
              <a:rPr lang="en-US" b="1" dirty="0" smtClean="0">
                <a:latin typeface="Symbol" pitchFamily="18" charset="2"/>
              </a:rPr>
              <a:t>r</a:t>
            </a:r>
            <a:r>
              <a:rPr lang="en-US" b="1" dirty="0" smtClean="0"/>
              <a:t> = 8 g/cm</a:t>
            </a:r>
            <a:r>
              <a:rPr lang="en-US" b="1" baseline="30000" dirty="0" smtClean="0"/>
              <a:t>3</a:t>
            </a:r>
            <a:endParaRPr lang="en-US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5200634" y="3810000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C00F6"/>
                </a:solidFill>
              </a:rPr>
              <a:t>TeV</a:t>
            </a:r>
            <a:r>
              <a:rPr lang="en-US" b="1" dirty="0" smtClean="0">
                <a:solidFill>
                  <a:srgbClr val="0C00F6"/>
                </a:solidFill>
              </a:rPr>
              <a:t> Resonance</a:t>
            </a:r>
            <a:endParaRPr lang="en-US" b="1" dirty="0">
              <a:solidFill>
                <a:srgbClr val="0C00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New </a:t>
            </a:r>
            <a:r>
              <a:rPr lang="en-US" sz="4400" dirty="0" err="1" smtClean="0"/>
              <a:t>IceCube</a:t>
            </a:r>
            <a:r>
              <a:rPr lang="en-US" sz="4400" dirty="0" smtClean="0"/>
              <a:t> Paper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838200" y="978098"/>
            <a:ext cx="28696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IceCube</a:t>
            </a:r>
            <a:r>
              <a:rPr lang="en-GB" sz="1400" dirty="0" smtClean="0"/>
              <a:t> arXiv:1605.01990 (2016)</a:t>
            </a:r>
            <a:endParaRPr lang="en-GB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85875"/>
            <a:ext cx="46672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:\Estudos\APC\KM3NeT_Talks\ANTARES_Sterile\IC_Plots\IC_Re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64" y="1409699"/>
            <a:ext cx="43972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5791200" y="1047690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My reproduction</a:t>
            </a:r>
            <a:endParaRPr lang="en-GB" sz="2000" dirty="0"/>
          </a:p>
        </p:txBody>
      </p:sp>
      <p:sp>
        <p:nvSpPr>
          <p:cNvPr id="8" name="Rectangle 7"/>
          <p:cNvSpPr/>
          <p:nvPr/>
        </p:nvSpPr>
        <p:spPr>
          <a:xfrm>
            <a:off x="5257800" y="1554480"/>
            <a:ext cx="19050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Nu Absorption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4" name="CaixaDeTexto 8"/>
          <p:cNvSpPr txBox="1"/>
          <p:nvPr/>
        </p:nvSpPr>
        <p:spPr>
          <a:xfrm>
            <a:off x="1676400" y="5326559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Simplified model with U</a:t>
            </a:r>
            <a:r>
              <a:rPr lang="en-US" sz="2200" baseline="-25000" dirty="0" smtClean="0"/>
              <a:t>e4</a:t>
            </a:r>
            <a:r>
              <a:rPr lang="en-US" sz="2200" dirty="0" smtClean="0"/>
              <a:t> = U</a:t>
            </a:r>
            <a:r>
              <a:rPr lang="en-US" sz="2200" baseline="-25000" dirty="0" smtClean="0">
                <a:latin typeface="Symbol" panose="05050102010706020507" pitchFamily="18" charset="2"/>
              </a:rPr>
              <a:t>t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 = 0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Most sensitive to few </a:t>
            </a:r>
            <a:r>
              <a:rPr lang="en-US" sz="2200" dirty="0" err="1" smtClean="0"/>
              <a:t>TeV</a:t>
            </a:r>
            <a:r>
              <a:rPr lang="en-US" sz="2200" dirty="0" smtClean="0"/>
              <a:t> resonance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257800" y="2209800"/>
            <a:ext cx="3048000" cy="16764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 smtClean="0">
              <a:solidFill>
                <a:srgbClr val="92D050"/>
              </a:solidFill>
            </a:endParaRPr>
          </a:p>
          <a:p>
            <a:pPr algn="r"/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err="1" smtClean="0">
                <a:solidFill>
                  <a:srgbClr val="92D050"/>
                </a:solidFill>
              </a:rPr>
              <a:t>IceCube</a:t>
            </a:r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smtClean="0">
                <a:solidFill>
                  <a:srgbClr val="92D050"/>
                </a:solidFill>
              </a:rPr>
              <a:t>Analysis Region</a:t>
            </a:r>
            <a:endParaRPr lang="en-GB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Reality Check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D:\Estudos\APC\KM3NeT_Talks\ANTARES_Sterile\IC_Plots\IC_Re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78052"/>
            <a:ext cx="5784363" cy="456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3581400" y="849452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My reproduction</a:t>
            </a:r>
            <a:endParaRPr lang="en-GB" sz="2000" dirty="0"/>
          </a:p>
        </p:txBody>
      </p:sp>
      <p:sp>
        <p:nvSpPr>
          <p:cNvPr id="8" name="Rectangle 7"/>
          <p:cNvSpPr/>
          <p:nvPr/>
        </p:nvSpPr>
        <p:spPr>
          <a:xfrm>
            <a:off x="2362200" y="1306652"/>
            <a:ext cx="20574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Nu Absorption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4" name="CaixaDeTexto 8"/>
          <p:cNvSpPr txBox="1"/>
          <p:nvPr/>
        </p:nvSpPr>
        <p:spPr>
          <a:xfrm>
            <a:off x="1676400" y="5741313"/>
            <a:ext cx="601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Starting point: Reproduce plot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62200" y="2144852"/>
            <a:ext cx="4038600" cy="22098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 smtClean="0">
              <a:solidFill>
                <a:srgbClr val="92D050"/>
              </a:solidFill>
            </a:endParaRPr>
          </a:p>
          <a:p>
            <a:pPr algn="r"/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err="1" smtClean="0">
                <a:solidFill>
                  <a:srgbClr val="92D050"/>
                </a:solidFill>
              </a:rPr>
              <a:t>IceCube</a:t>
            </a:r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smtClean="0">
                <a:solidFill>
                  <a:srgbClr val="92D050"/>
                </a:solidFill>
              </a:rPr>
              <a:t>Analysis Region</a:t>
            </a:r>
            <a:endParaRPr lang="en-GB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3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Reality Check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1078052"/>
            <a:ext cx="5784363" cy="456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8"/>
          <p:cNvSpPr txBox="1"/>
          <p:nvPr/>
        </p:nvSpPr>
        <p:spPr>
          <a:xfrm>
            <a:off x="1676400" y="5741313"/>
            <a:ext cx="601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Step 1: Look at lower energies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62200" y="1295400"/>
            <a:ext cx="4038600" cy="17526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 smtClean="0">
              <a:solidFill>
                <a:srgbClr val="92D050"/>
              </a:solidFill>
            </a:endParaRPr>
          </a:p>
          <a:p>
            <a:pPr algn="r"/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err="1" smtClean="0">
                <a:solidFill>
                  <a:srgbClr val="92D050"/>
                </a:solidFill>
              </a:rPr>
              <a:t>IceCube</a:t>
            </a:r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smtClean="0">
                <a:solidFill>
                  <a:srgbClr val="92D050"/>
                </a:solidFill>
              </a:rPr>
              <a:t>Analysis Region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 rot="817811">
            <a:off x="2743200" y="4566428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Std. </a:t>
            </a:r>
            <a:r>
              <a:rPr lang="en-US" sz="2000" b="1" dirty="0" err="1" smtClean="0"/>
              <a:t>Osc</a:t>
            </a:r>
            <a:r>
              <a:rPr lang="en-US" sz="2000" b="1" dirty="0" smtClean="0"/>
              <a:t>.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70105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Reality Check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1078052"/>
            <a:ext cx="5784362" cy="456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8"/>
          <p:cNvSpPr txBox="1"/>
          <p:nvPr/>
        </p:nvSpPr>
        <p:spPr>
          <a:xfrm>
            <a:off x="1371600" y="5741312"/>
            <a:ext cx="662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Step 2: Account for mixed </a:t>
            </a:r>
            <a:r>
              <a:rPr lang="en-US" sz="2200" dirty="0" err="1" smtClean="0"/>
              <a:t>flavour</a:t>
            </a:r>
            <a:r>
              <a:rPr lang="en-US" sz="2200" dirty="0" smtClean="0"/>
              <a:t> content from flux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62200" y="1295400"/>
            <a:ext cx="4038600" cy="17526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 smtClean="0">
              <a:solidFill>
                <a:srgbClr val="92D050"/>
              </a:solidFill>
            </a:endParaRPr>
          </a:p>
          <a:p>
            <a:pPr algn="r"/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err="1" smtClean="0">
                <a:solidFill>
                  <a:srgbClr val="92D050"/>
                </a:solidFill>
              </a:rPr>
              <a:t>IceCube</a:t>
            </a:r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smtClean="0">
                <a:solidFill>
                  <a:srgbClr val="92D050"/>
                </a:solidFill>
              </a:rPr>
              <a:t>Analysis Region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 rot="817811">
            <a:off x="2743200" y="4566428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Std. </a:t>
            </a:r>
            <a:r>
              <a:rPr lang="en-US" sz="2000" b="1" dirty="0" err="1" smtClean="0"/>
              <a:t>Osc</a:t>
            </a:r>
            <a:r>
              <a:rPr lang="en-US" sz="2000" b="1" dirty="0" smtClean="0"/>
              <a:t>.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69762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1836605" y="762000"/>
            <a:ext cx="5050170" cy="4309479"/>
            <a:chOff x="533400" y="795921"/>
            <a:chExt cx="5050170" cy="430947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0" y="795921"/>
              <a:ext cx="5050170" cy="4309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420790" y="2373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3390" y="30596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8000" y="1143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56" name="TextBox 23"/>
            <p:cNvSpPr txBox="1"/>
            <p:nvPr/>
          </p:nvSpPr>
          <p:spPr>
            <a:xfrm>
              <a:off x="3733800" y="3974068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IH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TextBox 23"/>
            <p:cNvSpPr txBox="1"/>
            <p:nvPr/>
          </p:nvSpPr>
          <p:spPr>
            <a:xfrm>
              <a:off x="4114800" y="2133600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</a:t>
              </a:r>
              <a:r>
                <a:rPr lang="en-US" b="1" dirty="0" smtClean="0">
                  <a:solidFill>
                    <a:srgbClr val="FF0000"/>
                  </a:solidFill>
                </a:rPr>
                <a:t>H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58" name="Connecteur droit avec flèche 57"/>
          <p:cNvCxnSpPr/>
          <p:nvPr/>
        </p:nvCxnSpPr>
        <p:spPr>
          <a:xfrm rot="5400000" flipH="1" flipV="1">
            <a:off x="3449140" y="5346335"/>
            <a:ext cx="1024520" cy="474810"/>
          </a:xfrm>
          <a:prstGeom prst="bentConnector3">
            <a:avLst>
              <a:gd name="adj1" fmla="val 999"/>
            </a:avLst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H="1" flipV="1">
            <a:off x="4648200" y="5071480"/>
            <a:ext cx="1371600" cy="64352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7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Reality Check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1" y="1078052"/>
            <a:ext cx="5784360" cy="456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8"/>
          <p:cNvSpPr txBox="1"/>
          <p:nvPr/>
        </p:nvSpPr>
        <p:spPr>
          <a:xfrm>
            <a:off x="1371600" y="5741312"/>
            <a:ext cx="662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Step 3: Add some finite resolution (20% in Energy)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62200" y="1295400"/>
            <a:ext cx="4038600" cy="17526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 smtClean="0">
              <a:solidFill>
                <a:srgbClr val="92D050"/>
              </a:solidFill>
            </a:endParaRPr>
          </a:p>
          <a:p>
            <a:pPr algn="r"/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err="1" smtClean="0">
                <a:solidFill>
                  <a:srgbClr val="92D050"/>
                </a:solidFill>
              </a:rPr>
              <a:t>IceCube</a:t>
            </a:r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smtClean="0">
                <a:solidFill>
                  <a:srgbClr val="92D050"/>
                </a:solidFill>
              </a:rPr>
              <a:t>Analysis Region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 rot="817811">
            <a:off x="2743200" y="4566428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Std. </a:t>
            </a:r>
            <a:r>
              <a:rPr lang="en-US" sz="2000" b="1" dirty="0" err="1" smtClean="0"/>
              <a:t>Osc</a:t>
            </a:r>
            <a:r>
              <a:rPr lang="en-US" sz="2000" b="1" dirty="0" smtClean="0"/>
              <a:t>.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98369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Residuals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1" y="842011"/>
            <a:ext cx="5784360" cy="45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8"/>
          <p:cNvSpPr txBox="1"/>
          <p:nvPr/>
        </p:nvSpPr>
        <p:spPr>
          <a:xfrm>
            <a:off x="1447800" y="5402759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We can look at deviations from the Std. </a:t>
            </a:r>
            <a:r>
              <a:rPr lang="en-US" sz="2200" dirty="0" err="1" smtClean="0"/>
              <a:t>Osc</a:t>
            </a:r>
            <a:r>
              <a:rPr lang="en-US" sz="22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Roughly a 20% effect with sin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2</a:t>
            </a:r>
            <a:r>
              <a:rPr lang="en-US" sz="2200" dirty="0" smtClean="0">
                <a:latin typeface="Symbol" panose="05050102010706020507" pitchFamily="18" charset="2"/>
              </a:rPr>
              <a:t>q</a:t>
            </a:r>
            <a:r>
              <a:rPr lang="en-US" sz="2200" baseline="-25000" dirty="0" smtClean="0"/>
              <a:t>24</a:t>
            </a:r>
            <a:r>
              <a:rPr lang="en-US" sz="2200" dirty="0" smtClean="0"/>
              <a:t> = 0.1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62200" y="1059359"/>
            <a:ext cx="4038600" cy="17526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 smtClean="0">
              <a:solidFill>
                <a:srgbClr val="92D050"/>
              </a:solidFill>
            </a:endParaRPr>
          </a:p>
          <a:p>
            <a:pPr algn="r"/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err="1" smtClean="0">
                <a:solidFill>
                  <a:srgbClr val="92D050"/>
                </a:solidFill>
              </a:rPr>
              <a:t>IceCube</a:t>
            </a:r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smtClean="0">
                <a:solidFill>
                  <a:srgbClr val="92D050"/>
                </a:solidFill>
              </a:rPr>
              <a:t>Analysis Region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 rot="817811">
            <a:off x="2743200" y="4330387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Std. </a:t>
            </a:r>
            <a:r>
              <a:rPr lang="en-US" sz="2000" b="1" dirty="0" err="1" smtClean="0"/>
              <a:t>Osc</a:t>
            </a:r>
            <a:r>
              <a:rPr lang="en-US" sz="2000" b="1" dirty="0" smtClean="0"/>
              <a:t>.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26768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Residuals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1" y="842011"/>
            <a:ext cx="5784359" cy="45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8"/>
          <p:cNvSpPr txBox="1"/>
          <p:nvPr/>
        </p:nvSpPr>
        <p:spPr>
          <a:xfrm>
            <a:off x="1447800" y="5402759"/>
            <a:ext cx="678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Much larger effect at current U</a:t>
            </a:r>
            <a:r>
              <a:rPr lang="en-US" sz="2200" baseline="-25000" dirty="0" smtClean="0">
                <a:latin typeface="Symbol" panose="05050102010706020507" pitchFamily="18" charset="2"/>
              </a:rPr>
              <a:t>t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 limit (|U</a:t>
            </a:r>
            <a:r>
              <a:rPr lang="en-US" sz="2200" baseline="-25000" dirty="0" smtClean="0">
                <a:latin typeface="Symbol" panose="05050102010706020507" pitchFamily="18" charset="2"/>
              </a:rPr>
              <a:t>t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|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= 0.18)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Extra sensitivity from few 100 GeV region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Large effect in the Std. </a:t>
            </a:r>
            <a:r>
              <a:rPr lang="en-US" sz="2200" dirty="0" err="1" smtClean="0"/>
              <a:t>Osc</a:t>
            </a:r>
            <a:r>
              <a:rPr lang="en-US" sz="2200" dirty="0" smtClean="0"/>
              <a:t>. Region (Super-K)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62200" y="1059359"/>
            <a:ext cx="4038600" cy="17526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 smtClean="0">
              <a:solidFill>
                <a:srgbClr val="92D050"/>
              </a:solidFill>
            </a:endParaRPr>
          </a:p>
          <a:p>
            <a:pPr algn="r"/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err="1" smtClean="0">
                <a:solidFill>
                  <a:srgbClr val="92D050"/>
                </a:solidFill>
              </a:rPr>
              <a:t>IceCube</a:t>
            </a:r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smtClean="0">
                <a:solidFill>
                  <a:srgbClr val="92D050"/>
                </a:solidFill>
              </a:rPr>
              <a:t>Analysis Region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 rot="817811">
            <a:off x="2743200" y="4330387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Std. </a:t>
            </a:r>
            <a:r>
              <a:rPr lang="en-US" sz="2000" b="1" dirty="0" err="1" smtClean="0"/>
              <a:t>Osc</a:t>
            </a:r>
            <a:r>
              <a:rPr lang="en-US" sz="2000" b="1" dirty="0" smtClean="0"/>
              <a:t>.</a:t>
            </a:r>
            <a:endParaRPr lang="en-GB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352800" y="3124200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U</a:t>
            </a:r>
            <a:r>
              <a:rPr lang="en-US" sz="2000" b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 effect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2819400" y="3124200"/>
            <a:ext cx="549001" cy="22659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2714276" y="3524310"/>
            <a:ext cx="675896" cy="65924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735256" y="3562290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24</a:t>
            </a:r>
            <a:r>
              <a:rPr lang="en-US" sz="2000" b="1" dirty="0" smtClean="0">
                <a:solidFill>
                  <a:srgbClr val="FF0000"/>
                </a:solidFill>
              </a:rPr>
              <a:t> = 0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4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Residuals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1" y="842011"/>
            <a:ext cx="5784359" cy="456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8"/>
          <p:cNvSpPr txBox="1"/>
          <p:nvPr/>
        </p:nvSpPr>
        <p:spPr>
          <a:xfrm>
            <a:off x="1447800" y="5402759"/>
            <a:ext cx="678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Much larger effect at current U</a:t>
            </a:r>
            <a:r>
              <a:rPr lang="en-US" sz="2200" baseline="-25000" dirty="0" smtClean="0">
                <a:latin typeface="Symbol" panose="05050102010706020507" pitchFamily="18" charset="2"/>
              </a:rPr>
              <a:t>t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 limit (|U</a:t>
            </a:r>
            <a:r>
              <a:rPr lang="en-US" sz="2200" baseline="-25000" dirty="0" smtClean="0">
                <a:latin typeface="Symbol" panose="05050102010706020507" pitchFamily="18" charset="2"/>
              </a:rPr>
              <a:t>t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|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= 0.18)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Extra sensitivity from few 100 GeV region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Very dependent on new CP phase at low energy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62200" y="1059359"/>
            <a:ext cx="4038600" cy="17526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 smtClean="0">
              <a:solidFill>
                <a:srgbClr val="92D050"/>
              </a:solidFill>
            </a:endParaRPr>
          </a:p>
          <a:p>
            <a:pPr algn="r"/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err="1" smtClean="0">
                <a:solidFill>
                  <a:srgbClr val="92D050"/>
                </a:solidFill>
              </a:rPr>
              <a:t>IceCube</a:t>
            </a:r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smtClean="0">
                <a:solidFill>
                  <a:srgbClr val="92D050"/>
                </a:solidFill>
              </a:rPr>
              <a:t>Analysis Region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 rot="817811">
            <a:off x="2743200" y="4330387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Std. </a:t>
            </a:r>
            <a:r>
              <a:rPr lang="en-US" sz="2000" b="1" dirty="0" err="1" smtClean="0"/>
              <a:t>Osc</a:t>
            </a:r>
            <a:r>
              <a:rPr lang="en-US" sz="2000" b="1" dirty="0" smtClean="0"/>
              <a:t>.</a:t>
            </a:r>
            <a:endParaRPr lang="en-GB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352800" y="3124200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U</a:t>
            </a:r>
            <a:r>
              <a:rPr lang="en-US" sz="2000" b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 effect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2819400" y="3124200"/>
            <a:ext cx="549001" cy="22659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2714276" y="3524310"/>
            <a:ext cx="675896" cy="65924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735256" y="3562290"/>
            <a:ext cx="116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24</a:t>
            </a:r>
            <a:r>
              <a:rPr lang="en-US" sz="2000" b="1" dirty="0" smtClean="0">
                <a:solidFill>
                  <a:srgbClr val="FF0000"/>
                </a:solidFill>
              </a:rPr>
              <a:t> = </a:t>
            </a:r>
            <a:r>
              <a:rPr lang="en-US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sz="2000" b="1" dirty="0" smtClean="0">
                <a:solidFill>
                  <a:srgbClr val="FF0000"/>
                </a:solidFill>
              </a:rPr>
              <a:t>/2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7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Residuals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1" y="842011"/>
            <a:ext cx="5784358" cy="456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2362200" y="1059359"/>
            <a:ext cx="4038600" cy="17526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 smtClean="0">
              <a:solidFill>
                <a:srgbClr val="92D050"/>
              </a:solidFill>
            </a:endParaRPr>
          </a:p>
          <a:p>
            <a:pPr algn="r"/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err="1" smtClean="0">
                <a:solidFill>
                  <a:srgbClr val="92D050"/>
                </a:solidFill>
              </a:rPr>
              <a:t>IceCube</a:t>
            </a:r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smtClean="0">
                <a:solidFill>
                  <a:srgbClr val="92D050"/>
                </a:solidFill>
              </a:rPr>
              <a:t>Analysis Region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 rot="817811">
            <a:off x="2743200" y="4330387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Std. </a:t>
            </a:r>
            <a:r>
              <a:rPr lang="en-US" sz="2000" b="1" dirty="0" err="1" smtClean="0"/>
              <a:t>Osc</a:t>
            </a:r>
            <a:r>
              <a:rPr lang="en-US" sz="2000" b="1" dirty="0" smtClean="0"/>
              <a:t>.</a:t>
            </a:r>
            <a:endParaRPr lang="en-GB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352800" y="3124200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U</a:t>
            </a:r>
            <a:r>
              <a:rPr lang="en-US" sz="2000" b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 effect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2819400" y="3124200"/>
            <a:ext cx="549001" cy="22659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2714276" y="3524310"/>
            <a:ext cx="675896" cy="65924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735256" y="3562290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24</a:t>
            </a:r>
            <a:r>
              <a:rPr lang="en-US" sz="2000" b="1" dirty="0" smtClean="0">
                <a:solidFill>
                  <a:srgbClr val="FF0000"/>
                </a:solidFill>
              </a:rPr>
              <a:t> = </a:t>
            </a:r>
            <a:r>
              <a:rPr lang="en-US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5" name="CaixaDeTexto 8"/>
          <p:cNvSpPr txBox="1"/>
          <p:nvPr/>
        </p:nvSpPr>
        <p:spPr>
          <a:xfrm>
            <a:off x="1447800" y="5402759"/>
            <a:ext cx="678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Much larger effect at current U</a:t>
            </a:r>
            <a:r>
              <a:rPr lang="en-US" sz="2200" baseline="-25000" dirty="0" smtClean="0">
                <a:latin typeface="Symbol" panose="05050102010706020507" pitchFamily="18" charset="2"/>
              </a:rPr>
              <a:t>t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 limit (|U</a:t>
            </a:r>
            <a:r>
              <a:rPr lang="en-US" sz="2200" baseline="-25000" dirty="0" smtClean="0">
                <a:latin typeface="Symbol" panose="05050102010706020507" pitchFamily="18" charset="2"/>
              </a:rPr>
              <a:t>t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|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= 0.18)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Extra sensitivity from few 100 GeV region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Very dependent on new CP phase at low energy </a:t>
            </a:r>
          </a:p>
        </p:txBody>
      </p:sp>
    </p:spTree>
    <p:extLst>
      <p:ext uri="{BB962C8B-B14F-4D97-AF65-F5344CB8AC3E}">
        <p14:creationId xmlns:p14="http://schemas.microsoft.com/office/powerpoint/2010/main" val="42166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Reality Check 2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1" y="842011"/>
            <a:ext cx="5784358" cy="456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2362200" y="1059359"/>
            <a:ext cx="4038600" cy="17526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 smtClean="0">
              <a:solidFill>
                <a:srgbClr val="92D050"/>
              </a:solidFill>
            </a:endParaRPr>
          </a:p>
          <a:p>
            <a:pPr algn="r"/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err="1" smtClean="0">
                <a:solidFill>
                  <a:srgbClr val="92D050"/>
                </a:solidFill>
              </a:rPr>
              <a:t>IceCube</a:t>
            </a:r>
            <a:endParaRPr lang="en-US" b="1" dirty="0">
              <a:solidFill>
                <a:srgbClr val="92D050"/>
              </a:solidFill>
            </a:endParaRPr>
          </a:p>
          <a:p>
            <a:pPr algn="r"/>
            <a:r>
              <a:rPr lang="en-US" b="1" dirty="0" smtClean="0">
                <a:solidFill>
                  <a:srgbClr val="92D050"/>
                </a:solidFill>
              </a:rPr>
              <a:t>Analysis Region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 rot="817811">
            <a:off x="2743200" y="4330387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Std. </a:t>
            </a:r>
            <a:r>
              <a:rPr lang="en-US" sz="2000" b="1" dirty="0" err="1" smtClean="0"/>
              <a:t>Osc</a:t>
            </a:r>
            <a:r>
              <a:rPr lang="en-US" sz="2000" b="1" dirty="0" smtClean="0"/>
              <a:t>.</a:t>
            </a:r>
            <a:endParaRPr lang="en-GB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352800" y="3124200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U</a:t>
            </a:r>
            <a:r>
              <a:rPr lang="en-US" sz="2000" b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 effect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2819400" y="3124200"/>
            <a:ext cx="549001" cy="22659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2714276" y="3524310"/>
            <a:ext cx="675896" cy="65924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735256" y="3562290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24</a:t>
            </a:r>
            <a:r>
              <a:rPr lang="en-US" sz="2000" b="1" dirty="0" smtClean="0">
                <a:solidFill>
                  <a:srgbClr val="FF0000"/>
                </a:solidFill>
              </a:rPr>
              <a:t> = 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0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5" name="CaixaDeTexto 8"/>
          <p:cNvSpPr txBox="1"/>
          <p:nvPr/>
        </p:nvSpPr>
        <p:spPr>
          <a:xfrm>
            <a:off x="1447800" y="5402759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At high energies, effect is very linked to U</a:t>
            </a:r>
            <a:r>
              <a:rPr lang="en-US" sz="2200" baseline="-25000" dirty="0" smtClean="0">
                <a:latin typeface="Symbol" panose="05050102010706020507" pitchFamily="18" charset="2"/>
              </a:rPr>
              <a:t>m</a:t>
            </a:r>
            <a:r>
              <a:rPr lang="en-US" sz="2200" baseline="-25000" dirty="0" smtClean="0"/>
              <a:t>4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Constraints from </a:t>
            </a:r>
            <a:r>
              <a:rPr lang="en-US" sz="2200" dirty="0" err="1" smtClean="0"/>
              <a:t>IceCube</a:t>
            </a:r>
            <a:r>
              <a:rPr lang="en-US" sz="2200" dirty="0" smtClean="0"/>
              <a:t> are very strong already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048000" y="1524000"/>
            <a:ext cx="2023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|U</a:t>
            </a:r>
            <a:r>
              <a:rPr lang="en-US" sz="2000" b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|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 at IC limit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0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1836605" y="762000"/>
            <a:ext cx="5050170" cy="4309479"/>
            <a:chOff x="533400" y="795921"/>
            <a:chExt cx="5050170" cy="430947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0" y="795921"/>
              <a:ext cx="5050170" cy="4309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420790" y="2373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3390" y="30596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8000" y="1143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64" name="TextBox 23"/>
          <p:cNvSpPr txBox="1"/>
          <p:nvPr/>
        </p:nvSpPr>
        <p:spPr>
          <a:xfrm rot="16200000">
            <a:off x="2715932" y="2639732"/>
            <a:ext cx="15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cos2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b="1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TextBox 23"/>
          <p:cNvSpPr txBox="1"/>
          <p:nvPr/>
        </p:nvSpPr>
        <p:spPr>
          <a:xfrm rot="16200000">
            <a:off x="5535332" y="2715932"/>
            <a:ext cx="15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31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cos2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b="1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9" name="Connecteur droit avec flèche 28"/>
          <p:cNvCxnSpPr>
            <a:stCxn id="65" idx="0"/>
          </p:cNvCxnSpPr>
          <p:nvPr/>
        </p:nvCxnSpPr>
        <p:spPr>
          <a:xfrm flipH="1" flipV="1">
            <a:off x="5492995" y="2814872"/>
            <a:ext cx="614673" cy="857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3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1836605" y="762000"/>
            <a:ext cx="6621595" cy="4309479"/>
            <a:chOff x="533400" y="795921"/>
            <a:chExt cx="6621595" cy="430947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0" y="795921"/>
              <a:ext cx="5050170" cy="4309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Connecteur droit avec flèche 30"/>
            <p:cNvCxnSpPr>
              <a:stCxn id="44" idx="2"/>
            </p:cNvCxnSpPr>
            <p:nvPr/>
          </p:nvCxnSpPr>
          <p:spPr>
            <a:xfrm>
              <a:off x="3513342" y="3276600"/>
              <a:ext cx="68058" cy="50113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420790" y="2373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3390" y="30596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8000" y="1143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38" name="TextBox 23"/>
            <p:cNvSpPr txBox="1"/>
            <p:nvPr/>
          </p:nvSpPr>
          <p:spPr>
            <a:xfrm>
              <a:off x="4038600" y="1270516"/>
              <a:ext cx="1463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F0"/>
                  </a:solidFill>
                </a:rPr>
                <a:t>ORCA/PINGU</a:t>
              </a:r>
              <a:endParaRPr lang="en-US" b="1" dirty="0">
                <a:solidFill>
                  <a:srgbClr val="00B0F0"/>
                </a:solidFill>
              </a:endParaRPr>
            </a:p>
          </p:txBody>
        </p:sp>
        <p:sp>
          <p:nvSpPr>
            <p:cNvPr id="40" name="TextBox 23"/>
            <p:cNvSpPr txBox="1"/>
            <p:nvPr/>
          </p:nvSpPr>
          <p:spPr>
            <a:xfrm>
              <a:off x="5585398" y="2373868"/>
              <a:ext cx="1569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F0"/>
                  </a:solidFill>
                </a:rPr>
                <a:t>ARCA/</a:t>
              </a:r>
              <a:r>
                <a:rPr lang="en-US" b="1" dirty="0" err="1" smtClean="0">
                  <a:solidFill>
                    <a:srgbClr val="00B0F0"/>
                  </a:solidFill>
                </a:rPr>
                <a:t>IceCube</a:t>
              </a:r>
              <a:endParaRPr lang="en-US" b="1" dirty="0">
                <a:solidFill>
                  <a:srgbClr val="00B0F0"/>
                </a:solidFill>
              </a:endParaRPr>
            </a:p>
          </p:txBody>
        </p:sp>
        <p:sp>
          <p:nvSpPr>
            <p:cNvPr id="41" name="TextBox 23"/>
            <p:cNvSpPr txBox="1"/>
            <p:nvPr/>
          </p:nvSpPr>
          <p:spPr>
            <a:xfrm>
              <a:off x="1743864" y="3593068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T2K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3" name="TextBox 23"/>
            <p:cNvSpPr txBox="1"/>
            <p:nvPr/>
          </p:nvSpPr>
          <p:spPr>
            <a:xfrm>
              <a:off x="2286000" y="3212068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NOvA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4" name="TextBox 23"/>
            <p:cNvSpPr txBox="1"/>
            <p:nvPr/>
          </p:nvSpPr>
          <p:spPr>
            <a:xfrm>
              <a:off x="3140483" y="2907268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DUNE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2970929" y="3527167"/>
              <a:ext cx="381871" cy="40296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>
              <a:stCxn id="41" idx="3"/>
            </p:cNvCxnSpPr>
            <p:nvPr/>
          </p:nvCxnSpPr>
          <p:spPr>
            <a:xfrm>
              <a:off x="2286000" y="3777734"/>
              <a:ext cx="609600" cy="26086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flipH="1" flipV="1">
              <a:off x="5583571" y="2057400"/>
              <a:ext cx="393313" cy="316468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84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Effect on Oscillation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C:\Users\Joao Coelho\Desktop\diffplots\myanimation-lowre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895350"/>
            <a:ext cx="5581650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90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39126"/>
            <a:ext cx="7543800" cy="115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71221"/>
            <a:ext cx="9144000" cy="22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Extended Models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Non-Standard Interactions (NSI)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97180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Sterile Neutrinos (3+N </a:t>
            </a:r>
            <a:r>
              <a:rPr lang="en-US" sz="2800" dirty="0" err="1" smtClean="0"/>
              <a:t>Flavours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5857220"/>
            <a:ext cx="66294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Ellipse 1"/>
          <p:cNvSpPr/>
          <p:nvPr/>
        </p:nvSpPr>
        <p:spPr>
          <a:xfrm>
            <a:off x="5791200" y="1176010"/>
            <a:ext cx="2514600" cy="16433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/>
          <p:cNvSpPr/>
          <p:nvPr/>
        </p:nvSpPr>
        <p:spPr>
          <a:xfrm rot="1962302">
            <a:off x="7373557" y="4706786"/>
            <a:ext cx="1541153" cy="668209"/>
          </a:xfrm>
          <a:prstGeom prst="ellipse">
            <a:avLst/>
          </a:prstGeom>
          <a:noFill/>
          <a:ln>
            <a:solidFill>
              <a:srgbClr val="877A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7315200" y="457200"/>
            <a:ext cx="1405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Arbitrary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Perturbation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 rot="1997602">
            <a:off x="7027489" y="5390307"/>
            <a:ext cx="172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77AFE"/>
                </a:solidFill>
              </a:rPr>
              <a:t>NC Contribution</a:t>
            </a:r>
            <a:endParaRPr lang="en-GB" b="1" dirty="0">
              <a:solidFill>
                <a:srgbClr val="877A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Enhanced Matter Effects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0" name="Picture 2" descr="C:\Users\Joao Coelho\Desktop\diffplots\myanimation-lowres_nue_varz_60p_nsi_0p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ao Coelho\Desktop\diffplots\myanimation-lowres_mutau_varz_40p_steril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0" y="11430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F0BAE"/>
                </a:solidFill>
              </a:rPr>
              <a:t>NSI (</a:t>
            </a:r>
            <a:r>
              <a:rPr lang="en-US" sz="2800" b="1" dirty="0" err="1" smtClean="0">
                <a:solidFill>
                  <a:srgbClr val="CF0BAE"/>
                </a:solidFill>
                <a:latin typeface="Symbol" panose="05050102010706020507" pitchFamily="18" charset="2"/>
              </a:rPr>
              <a:t>e</a:t>
            </a:r>
            <a:r>
              <a:rPr lang="en-US" sz="2800" b="1" baseline="-25000" dirty="0" err="1" smtClean="0">
                <a:solidFill>
                  <a:srgbClr val="CF0BAE"/>
                </a:solidFill>
              </a:rPr>
              <a:t>e</a:t>
            </a:r>
            <a:r>
              <a:rPr lang="en-US" sz="2800" b="1" baseline="-25000" dirty="0" err="1" smtClean="0">
                <a:solidFill>
                  <a:srgbClr val="CF0BAE"/>
                </a:solidFill>
                <a:latin typeface="Symbol" panose="05050102010706020507" pitchFamily="18" charset="2"/>
              </a:rPr>
              <a:t>t</a:t>
            </a:r>
            <a:r>
              <a:rPr lang="en-US" sz="2800" b="1" dirty="0" smtClean="0">
                <a:solidFill>
                  <a:srgbClr val="CF0BAE"/>
                </a:solidFill>
              </a:rPr>
              <a:t> = 0.2)</a:t>
            </a:r>
            <a:endParaRPr lang="en-US" sz="2800" b="1" dirty="0">
              <a:solidFill>
                <a:srgbClr val="CF0BAE"/>
              </a:solidFill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4572000" y="11430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F0BAE"/>
                </a:solidFill>
              </a:rPr>
              <a:t>Steriles</a:t>
            </a:r>
            <a:r>
              <a:rPr lang="en-US" sz="2800" b="1" dirty="0" smtClean="0">
                <a:solidFill>
                  <a:srgbClr val="CF0BAE"/>
                </a:solidFill>
              </a:rPr>
              <a:t> (“</a:t>
            </a:r>
            <a:r>
              <a:rPr lang="en-US" sz="2800" b="1" dirty="0" err="1" smtClean="0">
                <a:solidFill>
                  <a:srgbClr val="CF0BAE"/>
                </a:solidFill>
              </a:rPr>
              <a:t>Curr</a:t>
            </a:r>
            <a:r>
              <a:rPr lang="en-US" sz="2800" b="1" dirty="0" smtClean="0">
                <a:solidFill>
                  <a:srgbClr val="CF0BAE"/>
                </a:solidFill>
              </a:rPr>
              <a:t>.” Limits)</a:t>
            </a:r>
            <a:endParaRPr lang="en-US" sz="2800" b="1" dirty="0">
              <a:solidFill>
                <a:srgbClr val="CF0BA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4107" y="5955268"/>
            <a:ext cx="354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Visit </a:t>
            </a:r>
            <a:r>
              <a:rPr lang="en-GB" dirty="0" smtClean="0">
                <a:hlinkClick r:id="rId5"/>
              </a:rPr>
              <a:t>https</a:t>
            </a:r>
            <a:r>
              <a:rPr lang="en-GB" dirty="0">
                <a:hlinkClick r:id="rId5"/>
              </a:rPr>
              <a:t>://</a:t>
            </a:r>
            <a:r>
              <a:rPr lang="en-GB" dirty="0" smtClean="0">
                <a:hlinkClick r:id="rId5"/>
              </a:rPr>
              <a:t>goo.gl/CJyFoK</a:t>
            </a:r>
            <a:r>
              <a:rPr lang="en-GB" dirty="0" smtClean="0"/>
              <a:t> for more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3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659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Non-Standard Interactions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Oct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5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8486</TotalTime>
  <Words>1201</Words>
  <Application>Microsoft Office PowerPoint</Application>
  <PresentationFormat>Affichage à l'écran (4:3)</PresentationFormat>
  <Paragraphs>377</Paragraphs>
  <Slides>35</Slides>
  <Notes>31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Thème Office</vt:lpstr>
      <vt:lpstr>New Physics with ORCA/PINGU</vt:lpstr>
      <vt:lpstr>Matter Effects</vt:lpstr>
      <vt:lpstr>Resonances</vt:lpstr>
      <vt:lpstr>Resonances</vt:lpstr>
      <vt:lpstr>Resonances</vt:lpstr>
      <vt:lpstr>Effect on Oscillation</vt:lpstr>
      <vt:lpstr>Présentation PowerPoint</vt:lpstr>
      <vt:lpstr>Enhanced Matter Effects</vt:lpstr>
      <vt:lpstr>Présentation PowerPoint</vt:lpstr>
      <vt:lpstr>Présentation PowerPoint</vt:lpstr>
      <vt:lpstr>Non-Standard Interactions</vt:lpstr>
      <vt:lpstr>Resonances w/ NSI</vt:lpstr>
      <vt:lpstr>NSI Phase Space</vt:lpstr>
      <vt:lpstr>NSI Phase Space</vt:lpstr>
      <vt:lpstr>ORCA et al.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ORCA Studies</vt:lpstr>
      <vt:lpstr>Preliminary Sensitivities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Physics with ORCA/PINGU</dc:title>
  <dc:creator>Joao</dc:creator>
  <cp:lastModifiedBy>Joao Coelho</cp:lastModifiedBy>
  <cp:revision>318</cp:revision>
  <dcterms:created xsi:type="dcterms:W3CDTF">2013-08-06T21:35:27Z</dcterms:created>
  <dcterms:modified xsi:type="dcterms:W3CDTF">2016-10-01T10:38:51Z</dcterms:modified>
</cp:coreProperties>
</file>