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321" r:id="rId3"/>
    <p:sldId id="256" r:id="rId4"/>
    <p:sldId id="257" r:id="rId5"/>
    <p:sldId id="259" r:id="rId6"/>
    <p:sldId id="260" r:id="rId7"/>
    <p:sldId id="303" r:id="rId8"/>
    <p:sldId id="301" r:id="rId9"/>
    <p:sldId id="323" r:id="rId10"/>
    <p:sldId id="306" r:id="rId11"/>
    <p:sldId id="305" r:id="rId12"/>
    <p:sldId id="307" r:id="rId13"/>
    <p:sldId id="302" r:id="rId14"/>
    <p:sldId id="325" r:id="rId15"/>
    <p:sldId id="300" r:id="rId16"/>
    <p:sldId id="304" r:id="rId17"/>
    <p:sldId id="295" r:id="rId18"/>
    <p:sldId id="296" r:id="rId19"/>
    <p:sldId id="293" r:id="rId20"/>
    <p:sldId id="297" r:id="rId21"/>
    <p:sldId id="298" r:id="rId22"/>
    <p:sldId id="299" r:id="rId23"/>
    <p:sldId id="311" r:id="rId24"/>
    <p:sldId id="309" r:id="rId25"/>
    <p:sldId id="326" r:id="rId26"/>
    <p:sldId id="312" r:id="rId27"/>
    <p:sldId id="313" r:id="rId28"/>
    <p:sldId id="320" r:id="rId29"/>
    <p:sldId id="319" r:id="rId30"/>
    <p:sldId id="324" r:id="rId31"/>
    <p:sldId id="308" r:id="rId32"/>
    <p:sldId id="261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9933"/>
    <a:srgbClr val="FFFF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>
        <p:scale>
          <a:sx n="110" d="100"/>
          <a:sy n="110" d="100"/>
        </p:scale>
        <p:origin x="180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9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9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1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8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7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6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535A-6C65-466B-8BA6-55AB608325B2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AFB63-2273-4122-BEC1-96B5118D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97302/contributions/128830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828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defRPr/>
            </a:pPr>
            <a:endParaRPr lang="en-US" sz="2400" b="1" dirty="0" smtClean="0">
              <a:solidFill>
                <a:srgbClr val="0066CC"/>
              </a:solidFill>
            </a:endParaRPr>
          </a:p>
          <a:p>
            <a:pPr lvl="2">
              <a:defRPr/>
            </a:pPr>
            <a:endParaRPr lang="en-US" sz="2400" b="1" dirty="0" smtClean="0">
              <a:solidFill>
                <a:srgbClr val="0066CC"/>
              </a:solidFill>
            </a:endParaRPr>
          </a:p>
          <a:p>
            <a:pPr lvl="2">
              <a:defRPr/>
            </a:pPr>
            <a:endParaRPr lang="en-US" sz="2400" b="1" dirty="0" smtClean="0">
              <a:solidFill>
                <a:srgbClr val="0066CC"/>
              </a:solidFill>
            </a:endParaRPr>
          </a:p>
          <a:p>
            <a:pPr lvl="2">
              <a:defRPr/>
            </a:pPr>
            <a:endParaRPr lang="en-US" sz="2400" b="1" dirty="0">
              <a:solidFill>
                <a:srgbClr val="0066CC"/>
              </a:solidFill>
            </a:endParaRPr>
          </a:p>
          <a:p>
            <a:pPr lvl="2">
              <a:defRPr/>
            </a:pPr>
            <a:endParaRPr lang="en-US" sz="2400" b="1" dirty="0" smtClean="0">
              <a:solidFill>
                <a:srgbClr val="0066CC"/>
              </a:solidFill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Daniel </a:t>
            </a:r>
            <a:r>
              <a:rPr lang="en-US" sz="2800" b="1" dirty="0" err="1" smtClean="0">
                <a:solidFill>
                  <a:srgbClr val="0070C0"/>
                </a:solidFill>
              </a:rPr>
              <a:t>Ferenc</a:t>
            </a:r>
            <a:r>
              <a:rPr lang="en-US" sz="2800" b="1" dirty="0" smtClean="0">
                <a:solidFill>
                  <a:srgbClr val="0070C0"/>
                </a:solidFill>
              </a:rPr>
              <a:t>, </a:t>
            </a:r>
          </a:p>
          <a:p>
            <a:pPr algn="ctr">
              <a:defRPr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Physics </a:t>
            </a:r>
            <a:r>
              <a:rPr lang="en-US" sz="2800" b="1" dirty="0" smtClean="0">
                <a:solidFill>
                  <a:srgbClr val="0070C0"/>
                </a:solidFill>
              </a:rPr>
              <a:t>Department, UC </a:t>
            </a:r>
            <a:r>
              <a:rPr lang="en-US" sz="2800" b="1" dirty="0" smtClean="0">
                <a:solidFill>
                  <a:srgbClr val="0070C0"/>
                </a:solidFill>
              </a:rPr>
              <a:t>Davis,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and</a:t>
            </a:r>
          </a:p>
          <a:p>
            <a:pPr algn="ctr">
              <a:defRPr/>
            </a:pPr>
            <a:r>
              <a:rPr lang="en-US" sz="2800" b="1" dirty="0" err="1" smtClean="0">
                <a:solidFill>
                  <a:srgbClr val="0070C0"/>
                </a:solidFill>
              </a:rPr>
              <a:t>PhotonLab</a:t>
            </a:r>
            <a:r>
              <a:rPr lang="en-US" sz="2800" b="1" dirty="0" smtClean="0">
                <a:solidFill>
                  <a:srgbClr val="0070C0"/>
                </a:solidFill>
              </a:rPr>
              <a:t>, Inc.</a:t>
            </a:r>
          </a:p>
          <a:p>
            <a:pPr algn="ctr">
              <a:defRPr/>
            </a:pPr>
            <a:endParaRPr lang="en-US" sz="2800" b="1" dirty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* Patent Awarded in 2015, Other patent pending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>
              <a:defRPr/>
            </a:pPr>
            <a:endParaRPr lang="en-US" sz="2800" b="1" dirty="0" smtClean="0">
              <a:solidFill>
                <a:srgbClr val="0070C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117" y="549397"/>
            <a:ext cx="8229600" cy="1262270"/>
          </a:xfrm>
          <a:prstGeom prst="roundRect">
            <a:avLst/>
          </a:prstGeom>
          <a:solidFill>
            <a:srgbClr val="FFFFCC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en-US" sz="3200" b="1" dirty="0" smtClean="0">
                <a:solidFill>
                  <a:srgbClr val="0070C0"/>
                </a:solidFill>
              </a:rPr>
              <a:t>ABALONE </a:t>
            </a:r>
            <a:r>
              <a:rPr lang="en-US" sz="3200" b="1" dirty="0" smtClean="0">
                <a:solidFill>
                  <a:srgbClr val="0070C0"/>
                </a:solidFill>
              </a:rPr>
              <a:t>PHOTOSENSOR TECHNOLOGY</a:t>
            </a:r>
            <a:r>
              <a:rPr lang="en-US" sz="3200" b="1" baseline="30000" dirty="0" smtClean="0">
                <a:solidFill>
                  <a:srgbClr val="0070C0"/>
                </a:solidFill>
              </a:rPr>
              <a:t>*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84083" y="595942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Crucial contributions to our project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by 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late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Eckart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Lorenz, MPI Munich and UC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Davis, and Tom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Ypsilantis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CERN and EP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Paris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28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6583680" y="5791200"/>
            <a:ext cx="757186" cy="3962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28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-6985" r="11027" b="4812"/>
          <a:stretch/>
        </p:blipFill>
        <p:spPr>
          <a:xfrm>
            <a:off x="3718559" y="2299062"/>
            <a:ext cx="5286103" cy="4389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1" t="717" r="-9716" b="-717"/>
          <a:stretch/>
        </p:blipFill>
        <p:spPr>
          <a:xfrm>
            <a:off x="126274" y="2601266"/>
            <a:ext cx="4955177" cy="41109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6983" y="112995"/>
            <a:ext cx="7350034" cy="2342509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First </a:t>
            </a:r>
            <a:r>
              <a:rPr lang="en-US" sz="2800" b="1" dirty="0" err="1">
                <a:solidFill>
                  <a:schemeClr val="bg1"/>
                </a:solidFill>
              </a:rPr>
              <a:t>IceCube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ABALONE “Pre-Prototype”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Collaboration: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UC Davis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Uni</a:t>
            </a:r>
            <a:r>
              <a:rPr lang="en-US" sz="2400" b="1" dirty="0" smtClean="0">
                <a:solidFill>
                  <a:schemeClr val="bg1"/>
                </a:solidFill>
              </a:rPr>
              <a:t>-Mainz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PhotonLab</a:t>
            </a:r>
            <a:r>
              <a:rPr lang="en-US" sz="2400" b="1" dirty="0" smtClean="0">
                <a:solidFill>
                  <a:schemeClr val="bg1"/>
                </a:solidFill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16260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9078" t="10126" r="32624" b="3798"/>
          <a:stretch/>
        </p:blipFill>
        <p:spPr>
          <a:xfrm>
            <a:off x="1941095" y="401053"/>
            <a:ext cx="5181600" cy="63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2828997"/>
            <a:ext cx="22098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No. 9,064,678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2084" t="19630" r="24583" b="14445"/>
          <a:stretch/>
        </p:blipFill>
        <p:spPr>
          <a:xfrm>
            <a:off x="1828800" y="1716507"/>
            <a:ext cx="5470358" cy="44276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680" y="278241"/>
            <a:ext cx="8020594" cy="143826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VACUUM INTEGRITY – A 3.5 YEAR-LONG TEST: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ION FEEDBACK &amp; Time-Of-Flight ANALYSIS </a:t>
            </a:r>
          </a:p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en-US" sz="2000" b="1" dirty="0" smtClean="0">
                <a:solidFill>
                  <a:srgbClr val="FF0000"/>
                </a:solidFill>
              </a:rPr>
              <a:t>A ~100 X LOWER AFTERPULSING RATE THAN IN THE PMTs</a:t>
            </a:r>
          </a:p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en-US" sz="2000" b="1" dirty="0" smtClean="0">
                <a:solidFill>
                  <a:srgbClr val="FF0000"/>
                </a:solidFill>
              </a:rPr>
              <a:t>CONSTANTLY IMPROVING, EXCEPT FOR Helium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9303" y="6344666"/>
            <a:ext cx="8325393" cy="513334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He</a:t>
            </a:r>
            <a:r>
              <a:rPr lang="en-US" sz="2400" dirty="0" smtClean="0">
                <a:solidFill>
                  <a:srgbClr val="FF0000"/>
                </a:solidFill>
              </a:rPr>
              <a:t> is ‘omnipresent,’ so how to understand that difference?</a:t>
            </a:r>
          </a:p>
        </p:txBody>
      </p:sp>
    </p:spTree>
    <p:extLst>
      <p:ext uri="{BB962C8B-B14F-4D97-AF65-F5344CB8AC3E}">
        <p14:creationId xmlns:p14="http://schemas.microsoft.com/office/powerpoint/2010/main" val="25030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9078" t="10126" r="32624" b="41378"/>
          <a:stretch/>
        </p:blipFill>
        <p:spPr>
          <a:xfrm>
            <a:off x="1998617" y="2717533"/>
            <a:ext cx="5181600" cy="35700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93371" y="217283"/>
            <a:ext cx="6392092" cy="12544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ABALONE is 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Hans Bethe’s Little Playground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i.e. h</a:t>
            </a:r>
            <a:r>
              <a:rPr lang="en-US" sz="2400" b="1" dirty="0" smtClean="0">
                <a:solidFill>
                  <a:srgbClr val="0070C0"/>
                </a:solidFill>
              </a:rPr>
              <a:t>igher acceleration voltage is better)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" y="1571421"/>
            <a:ext cx="783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-</a:t>
            </a:r>
            <a:r>
              <a:rPr lang="en-US" sz="2800" dirty="0" err="1" smtClean="0"/>
              <a:t>dE</a:t>
            </a:r>
            <a:r>
              <a:rPr lang="en-US" sz="2800" dirty="0" smtClean="0"/>
              <a:t>/dx ~ 1/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baseline="30000" dirty="0" smtClean="0">
                <a:latin typeface="Symbol" panose="05050102010706020507" pitchFamily="18" charset="2"/>
              </a:rPr>
              <a:t>2</a:t>
            </a:r>
            <a:r>
              <a:rPr lang="en-US" sz="2800" dirty="0" smtClean="0"/>
              <a:t> ~ m/E</a:t>
            </a:r>
            <a:r>
              <a:rPr lang="en-US" sz="2800" baseline="-25000" dirty="0" smtClean="0"/>
              <a:t>K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279312"/>
            <a:ext cx="21510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IONIZATION PROBABILITY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a ‘vacuum atom’ 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By a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Photoelectron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1/E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1/HIGH-VOLTAGE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~</a:t>
            </a:r>
            <a:r>
              <a:rPr lang="en-US" b="1" dirty="0" smtClean="0">
                <a:solidFill>
                  <a:srgbClr val="FF0000"/>
                </a:solidFill>
              </a:rPr>
              <a:t> 100 X LESS IONIZATION THAN IN A PMT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4690111" y="2883043"/>
            <a:ext cx="90895" cy="236822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4642213" y="5103223"/>
            <a:ext cx="277586" cy="296092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0731" y="2147122"/>
            <a:ext cx="23741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IONIZATION Within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Photocathode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By an </a:t>
            </a:r>
            <a:r>
              <a:rPr lang="en-US" u="sng" dirty="0" smtClean="0">
                <a:solidFill>
                  <a:schemeClr val="accent1">
                    <a:lumMod val="50000"/>
                  </a:schemeClr>
                </a:solidFill>
              </a:rPr>
              <a:t>ION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1/E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1/HIGH-VOLTAGE’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~</a:t>
            </a:r>
            <a:r>
              <a:rPr lang="en-US" b="1" dirty="0" smtClean="0">
                <a:solidFill>
                  <a:srgbClr val="FF0000"/>
                </a:solidFill>
              </a:rPr>
              <a:t> 100 X LESS ENERGY DEPOOSITED IN THE PHOTOCATHODE THAN IN A PMT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FEWER AFTERPULSING ELECTRONS GENERATED PER ION IMPACT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LONG-LIVED 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50767" y="5517275"/>
            <a:ext cx="245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Photoelectron’s energy loss in the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Windwlet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coating 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1/HIGH-VOLTAGE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0336" y="2236712"/>
            <a:ext cx="168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smtClean="0">
                <a:solidFill>
                  <a:srgbClr val="FF0000"/>
                </a:solidFill>
              </a:rPr>
              <a:t>ION IMPLANTATION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51017" y="3710473"/>
            <a:ext cx="2629989" cy="154079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716510" y="2360023"/>
            <a:ext cx="2376622" cy="60940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063931" y="5818555"/>
            <a:ext cx="2387235" cy="27527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643030" y="2759567"/>
            <a:ext cx="73480" cy="2098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6028" y="1575302"/>
            <a:ext cx="8327972" cy="4035849"/>
            <a:chOff x="-172694" y="303328"/>
            <a:chExt cx="9985434" cy="6158850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/>
            <a:srcRect t="71922" b="3763"/>
            <a:stretch/>
          </p:blipFill>
          <p:spPr>
            <a:xfrm>
              <a:off x="-172694" y="2598026"/>
              <a:ext cx="9571276" cy="386415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49529" b="6164"/>
            <a:stretch/>
          </p:blipFill>
          <p:spPr>
            <a:xfrm>
              <a:off x="0" y="303328"/>
              <a:ext cx="9812740" cy="2294698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2432304" y="217283"/>
            <a:ext cx="4394008" cy="95061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SIGNAL WAVEFORMS –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RAW vs. FILTERED &amp; AMPLIFIED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8293" y="1575302"/>
            <a:ext cx="2797521" cy="4164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RAW DATA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68292" y="3486407"/>
            <a:ext cx="2797521" cy="41646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5050"/>
                </a:solidFill>
              </a:rPr>
              <a:t>FILTERED AND AMPLIFIED DATA</a:t>
            </a:r>
            <a:endParaRPr lang="en-US" sz="2400" dirty="0">
              <a:solidFill>
                <a:srgbClr val="FF505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85592" y="5595042"/>
            <a:ext cx="6980221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77144" y="5649225"/>
            <a:ext cx="774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0         10 ns                                            50 ns                                                      100 ns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5122879" y="2860071"/>
            <a:ext cx="426895" cy="516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 flipV="1">
            <a:off x="5122879" y="2909725"/>
            <a:ext cx="580804" cy="466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5122879" y="2899679"/>
            <a:ext cx="1703433" cy="476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</p:cNvCxnSpPr>
          <p:nvPr/>
        </p:nvCxnSpPr>
        <p:spPr>
          <a:xfrm>
            <a:off x="5122879" y="3376187"/>
            <a:ext cx="2509192" cy="98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22879" y="3376187"/>
            <a:ext cx="290402" cy="90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363771" y="1575302"/>
            <a:ext cx="43884" cy="4035849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3"/>
          </p:cNvCxnSpPr>
          <p:nvPr/>
        </p:nvCxnSpPr>
        <p:spPr>
          <a:xfrm flipH="1">
            <a:off x="4834551" y="3376187"/>
            <a:ext cx="288328" cy="868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445251" y="5833892"/>
            <a:ext cx="36214" cy="5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897109" y="6283723"/>
            <a:ext cx="3739081" cy="37873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LYSO Decay Time ~ 40 ns</a:t>
            </a:r>
            <a:endParaRPr lang="en-US" sz="2400" dirty="0">
              <a:solidFill>
                <a:srgbClr val="00B0F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363771" y="5649225"/>
            <a:ext cx="0" cy="634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360467" y="5314384"/>
            <a:ext cx="9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20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keV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5834" y="2987818"/>
            <a:ext cx="9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25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keV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32304" y="3186819"/>
            <a:ext cx="2690575" cy="37873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 secondary photon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2304" y="1133856"/>
            <a:ext cx="4498848" cy="5724144"/>
            <a:chOff x="1749032" y="0"/>
            <a:chExt cx="5607114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44293" b="6267"/>
            <a:stretch/>
          </p:blipFill>
          <p:spPr>
            <a:xfrm>
              <a:off x="1749032" y="5483905"/>
              <a:ext cx="5265917" cy="13740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45610" b="5760"/>
            <a:stretch/>
          </p:blipFill>
          <p:spPr>
            <a:xfrm>
              <a:off x="1969307" y="1919650"/>
              <a:ext cx="5386839" cy="138260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t="49529" b="6164"/>
            <a:stretch/>
          </p:blipFill>
          <p:spPr>
            <a:xfrm>
              <a:off x="1969308" y="659944"/>
              <a:ext cx="5386838" cy="12597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22683" b="9499"/>
            <a:stretch/>
          </p:blipFill>
          <p:spPr>
            <a:xfrm>
              <a:off x="1969307" y="3302255"/>
              <a:ext cx="5360108" cy="191858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t="64918" b="9962"/>
            <a:stretch/>
          </p:blipFill>
          <p:spPr>
            <a:xfrm>
              <a:off x="1969307" y="0"/>
              <a:ext cx="5386839" cy="714185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432304" y="217284"/>
            <a:ext cx="4394008" cy="57942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SIGNAL WAVEFORMS - RAW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31152" y="4087443"/>
            <a:ext cx="2046084" cy="516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2 photoelectrons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26312" y="2280795"/>
            <a:ext cx="2150924" cy="516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1 photoelectron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31152" y="6026520"/>
            <a:ext cx="2170921" cy="516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3  photoelectrons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4504" y="4336611"/>
            <a:ext cx="2463089" cy="2521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5050"/>
                </a:solidFill>
              </a:rPr>
              <a:t>N</a:t>
            </a:r>
            <a:r>
              <a:rPr lang="en-US" dirty="0" smtClean="0">
                <a:solidFill>
                  <a:srgbClr val="FF5050"/>
                </a:solidFill>
              </a:rPr>
              <a:t>O FILTERING</a:t>
            </a:r>
          </a:p>
          <a:p>
            <a:pPr algn="ctr"/>
            <a:r>
              <a:rPr lang="en-US" dirty="0" smtClean="0">
                <a:solidFill>
                  <a:srgbClr val="FF5050"/>
                </a:solidFill>
              </a:rPr>
              <a:t>NO AMPLIFICATION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 GHz Scope</a:t>
            </a:r>
          </a:p>
          <a:p>
            <a:pPr algn="ctr"/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 = 25 kV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3X3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SensL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J-type GAPD @ -30.5 V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26312" y="1328013"/>
            <a:ext cx="2150924" cy="516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 Back-Scattered photoelectron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9040" y="3925042"/>
            <a:ext cx="4322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0                               50 ns                        100 ns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27145" y="950614"/>
            <a:ext cx="54320" cy="5907386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51018" y="950614"/>
            <a:ext cx="36215" cy="581232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0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09" t="11718" r="8374"/>
          <a:stretch/>
        </p:blipFill>
        <p:spPr>
          <a:xfrm>
            <a:off x="389299" y="2330385"/>
            <a:ext cx="8184332" cy="45462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85987" y="1892175"/>
            <a:ext cx="2150199" cy="5160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</a:rPr>
              <a:t>whm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 = 856 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</a:rPr>
              <a:t>ps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37" t="20115" r="8948" b="6763"/>
          <a:stretch/>
        </p:blipFill>
        <p:spPr>
          <a:xfrm>
            <a:off x="959669" y="190508"/>
            <a:ext cx="3711921" cy="161113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70933" y="145048"/>
            <a:ext cx="9051" cy="170205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08847" y="1762722"/>
            <a:ext cx="2972618" cy="64550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4417" y="1762722"/>
            <a:ext cx="125567" cy="64550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479112" y="99588"/>
            <a:ext cx="4394008" cy="57942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TIMING RESOLUTION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1026" y="4158986"/>
            <a:ext cx="3530851" cy="4445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</a:rPr>
              <a:t>Constant fraction @ 15%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90931" y="4420156"/>
            <a:ext cx="99588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6817" y="6385487"/>
            <a:ext cx="4232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0    1 ns                     5 ns                      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1590" y="6402787"/>
            <a:ext cx="42320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0   0.5ns                 2.50 ns                       5ns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499796" y="145048"/>
            <a:ext cx="9051" cy="1702052"/>
          </a:xfrm>
          <a:prstGeom prst="line">
            <a:avLst/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In my Keynote lecture: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i="1" dirty="0">
                <a:solidFill>
                  <a:srgbClr val="002060"/>
                </a:solidFill>
              </a:rPr>
              <a:t>	</a:t>
            </a:r>
            <a:r>
              <a:rPr lang="en-US" sz="2400" i="1" dirty="0" smtClean="0">
                <a:solidFill>
                  <a:srgbClr val="00B050"/>
                </a:solidFill>
              </a:rPr>
              <a:t>"</a:t>
            </a:r>
            <a:r>
              <a:rPr lang="en-US" sz="2400" i="1" dirty="0">
                <a:solidFill>
                  <a:srgbClr val="00B050"/>
                </a:solidFill>
              </a:rPr>
              <a:t>The vision of photon counting in the next decade: vacuum and gaseous </a:t>
            </a:r>
            <a:r>
              <a:rPr lang="en-US" sz="2400" i="1" dirty="0" smtClean="0">
                <a:solidFill>
                  <a:srgbClr val="00B050"/>
                </a:solidFill>
              </a:rPr>
              <a:t>sensors,“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at the ASPERA Technology Forum, 21-22 </a:t>
            </a:r>
            <a:r>
              <a:rPr lang="en-US" sz="2400" dirty="0">
                <a:solidFill>
                  <a:srgbClr val="0070C0"/>
                </a:solidFill>
              </a:rPr>
              <a:t>October </a:t>
            </a:r>
            <a:r>
              <a:rPr lang="en-US" sz="2400" b="1" dirty="0" smtClean="0">
                <a:solidFill>
                  <a:srgbClr val="0070C0"/>
                </a:solidFill>
              </a:rPr>
              <a:t>2010</a:t>
            </a:r>
            <a:r>
              <a:rPr lang="en-US" sz="2400" dirty="0">
                <a:solidFill>
                  <a:srgbClr val="0070C0"/>
                </a:solidFill>
              </a:rPr>
              <a:t>, Munich (</a:t>
            </a:r>
            <a:r>
              <a:rPr lang="en-US" sz="2400" dirty="0">
                <a:solidFill>
                  <a:srgbClr val="0070C0"/>
                </a:solidFill>
                <a:hlinkClick r:id="rId2"/>
              </a:rPr>
              <a:t>https://indico.cern.ch/event/97302/contributions/1288309</a:t>
            </a:r>
            <a:r>
              <a:rPr lang="en-US" sz="2400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b="1" dirty="0" smtClean="0">
                <a:solidFill>
                  <a:srgbClr val="0070C0"/>
                </a:solidFill>
              </a:rPr>
              <a:t>I predicted that: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</a:t>
            </a:r>
            <a:r>
              <a:rPr lang="en-US" sz="2400" dirty="0" smtClean="0">
                <a:solidFill>
                  <a:srgbClr val="002060"/>
                </a:solidFill>
              </a:rPr>
              <a:t>	</a:t>
            </a:r>
            <a:r>
              <a:rPr lang="en-US" sz="2400" dirty="0" smtClean="0">
                <a:solidFill>
                  <a:srgbClr val="0070C0"/>
                </a:solidFill>
              </a:rPr>
              <a:t>- PMTs will become obsolete.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en-US" sz="2400" dirty="0" smtClean="0">
                <a:solidFill>
                  <a:srgbClr val="0070C0"/>
                </a:solidFill>
              </a:rPr>
              <a:t>	- But HPDs and some similar ideas will prove impractical.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en-US" sz="2400" dirty="0" smtClean="0">
                <a:solidFill>
                  <a:srgbClr val="0070C0"/>
                </a:solidFill>
              </a:rPr>
              <a:t>	- And promised that the ABALONE technology will be proven.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Today, I am reporting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The proof of concept of the ABALONE </a:t>
            </a:r>
            <a:r>
              <a:rPr lang="en-US" sz="24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photosensor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U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nique ABALONE </a:t>
            </a:r>
            <a:r>
              <a:rPr lang="en-US" sz="24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photosensor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The suitability for next-generation </a:t>
            </a:r>
            <a:r>
              <a:rPr lang="en-US" sz="24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astroparticle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The collaboration with </a:t>
            </a:r>
            <a:r>
              <a:rPr lang="en-US" sz="24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Uni</a:t>
            </a:r>
            <a:r>
              <a:rPr lang="en-US" sz="2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-Mainz on the development of new prototypes for IceCube2.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9112" y="99588"/>
            <a:ext cx="4394008" cy="57942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SINGLE-PHOTON RESOLUTION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22083" t="19630" r="25000" b="12963"/>
          <a:stretch/>
        </p:blipFill>
        <p:spPr>
          <a:xfrm>
            <a:off x="1484769" y="959670"/>
            <a:ext cx="6129195" cy="5604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4808" y="1104697"/>
            <a:ext cx="9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23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keV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83" r="9252"/>
          <a:stretch/>
        </p:blipFill>
        <p:spPr>
          <a:xfrm>
            <a:off x="593558" y="1362880"/>
            <a:ext cx="7956884" cy="54951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74996" y="99588"/>
            <a:ext cx="4394008" cy="126329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SINGLE-PHOTON RESOLUTION,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DYNAMIC RANGE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AND GAPD-CELL SATURATION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8633" y="1463040"/>
            <a:ext cx="182880" cy="3085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290" r="20221"/>
          <a:stretch/>
        </p:blipFill>
        <p:spPr>
          <a:xfrm>
            <a:off x="1876925" y="1543993"/>
            <a:ext cx="5245769" cy="514963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2105" y="99588"/>
            <a:ext cx="7764379" cy="126329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RE-GAINING LINEARITY –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JUST BY ATTACHING A GAPD WITH SMALLER CELLS TO THE </a:t>
            </a:r>
            <a:r>
              <a:rPr lang="en-US" sz="2400" b="1" u="sng" dirty="0" smtClean="0">
                <a:solidFill>
                  <a:srgbClr val="0070C0"/>
                </a:solidFill>
              </a:rPr>
              <a:t>VERY SAME </a:t>
            </a:r>
            <a:r>
              <a:rPr lang="en-US" sz="2400" b="1" dirty="0" smtClean="0">
                <a:solidFill>
                  <a:srgbClr val="0070C0"/>
                </a:solidFill>
              </a:rPr>
              <a:t>ABALONE PHOTOSENSOR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502442" y="2919663"/>
            <a:ext cx="0" cy="7218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8809503">
            <a:off x="4780547" y="2245894"/>
            <a:ext cx="144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Monte Carlo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ABALONE Daniel Ferenc UC Davis LIGHT'14 </a:t>
            </a:r>
            <a:endParaRPr lang="en-US"/>
          </a:p>
        </p:txBody>
      </p:sp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5713" name="Object 1"/>
          <p:cNvGraphicFramePr>
            <a:graphicFrameLocks noChangeAspect="1"/>
          </p:cNvGraphicFramePr>
          <p:nvPr>
            <p:extLst/>
          </p:nvPr>
        </p:nvGraphicFramePr>
        <p:xfrm>
          <a:off x="-38132" y="0"/>
          <a:ext cx="91694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Slide" r:id="rId3" imgW="4571323" imgH="3428148" progId="PowerPoint.Slide.12">
                  <p:embed/>
                </p:oleObj>
              </mc:Choice>
              <mc:Fallback>
                <p:oleObj name="Slide" r:id="rId3" imgW="4571323" imgH="3428148" progId="PowerPoint.Slide.12">
                  <p:embed/>
                  <p:pic>
                    <p:nvPicPr>
                      <p:cNvPr id="11571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32" y="0"/>
                        <a:ext cx="9169471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2286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THE ELECTRON FOCUSING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IS ARRANGED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“BEHIND THE (VACUUM) SCENES”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(i.e. in the ‘AIR’)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228600" y="3886200"/>
            <a:ext cx="891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758299" y="1295399"/>
            <a:ext cx="2090156" cy="3133849"/>
          </a:xfrm>
          <a:custGeom>
            <a:avLst/>
            <a:gdLst>
              <a:gd name="connsiteX0" fmla="*/ 288966 w 2165268"/>
              <a:gd name="connsiteY0" fmla="*/ 0 h 4273138"/>
              <a:gd name="connsiteX1" fmla="*/ 312717 w 2165268"/>
              <a:gd name="connsiteY1" fmla="*/ 3716977 h 4273138"/>
              <a:gd name="connsiteX2" fmla="*/ 2165268 w 2165268"/>
              <a:gd name="connsiteY2" fmla="*/ 3336967 h 4273138"/>
              <a:gd name="connsiteX0" fmla="*/ 1824512 w 1858159"/>
              <a:gd name="connsiteY0" fmla="*/ 0 h 4147292"/>
              <a:gd name="connsiteX1" fmla="*/ 5608 w 1858159"/>
              <a:gd name="connsiteY1" fmla="*/ 3609109 h 4147292"/>
              <a:gd name="connsiteX2" fmla="*/ 1858159 w 1858159"/>
              <a:gd name="connsiteY2" fmla="*/ 3229099 h 4147292"/>
              <a:gd name="connsiteX0" fmla="*/ 2065812 w 2099459"/>
              <a:gd name="connsiteY0" fmla="*/ 0 h 3969492"/>
              <a:gd name="connsiteX1" fmla="*/ 618012 w 2099459"/>
              <a:gd name="connsiteY1" fmla="*/ 1066800 h 3969492"/>
              <a:gd name="connsiteX2" fmla="*/ 246908 w 2099459"/>
              <a:gd name="connsiteY2" fmla="*/ 3609109 h 3969492"/>
              <a:gd name="connsiteX3" fmla="*/ 2099459 w 2099459"/>
              <a:gd name="connsiteY3" fmla="*/ 3229099 h 3969492"/>
              <a:gd name="connsiteX0" fmla="*/ 530480 w 1916677"/>
              <a:gd name="connsiteY0" fmla="*/ 0 h 3327015"/>
              <a:gd name="connsiteX1" fmla="*/ 435230 w 1916677"/>
              <a:gd name="connsiteY1" fmla="*/ 685800 h 3327015"/>
              <a:gd name="connsiteX2" fmla="*/ 64126 w 1916677"/>
              <a:gd name="connsiteY2" fmla="*/ 3228109 h 3327015"/>
              <a:gd name="connsiteX3" fmla="*/ 1916677 w 1916677"/>
              <a:gd name="connsiteY3" fmla="*/ 2848099 h 3327015"/>
              <a:gd name="connsiteX0" fmla="*/ 385653 w 4335295"/>
              <a:gd name="connsiteY0" fmla="*/ 0 h 2848099"/>
              <a:gd name="connsiteX1" fmla="*/ 290403 w 4335295"/>
              <a:gd name="connsiteY1" fmla="*/ 685800 h 2848099"/>
              <a:gd name="connsiteX2" fmla="*/ 4319849 w 4335295"/>
              <a:gd name="connsiteY2" fmla="*/ 1151659 h 2848099"/>
              <a:gd name="connsiteX3" fmla="*/ 1771850 w 4335295"/>
              <a:gd name="connsiteY3" fmla="*/ 2848099 h 2848099"/>
              <a:gd name="connsiteX0" fmla="*/ 385653 w 4338256"/>
              <a:gd name="connsiteY0" fmla="*/ 0 h 2752849"/>
              <a:gd name="connsiteX1" fmla="*/ 290403 w 4338256"/>
              <a:gd name="connsiteY1" fmla="*/ 685800 h 2752849"/>
              <a:gd name="connsiteX2" fmla="*/ 4319849 w 4338256"/>
              <a:gd name="connsiteY2" fmla="*/ 1151659 h 2752849"/>
              <a:gd name="connsiteX3" fmla="*/ 2248100 w 4338256"/>
              <a:gd name="connsiteY3" fmla="*/ 2752849 h 2752849"/>
              <a:gd name="connsiteX0" fmla="*/ 2869 w 3955472"/>
              <a:gd name="connsiteY0" fmla="*/ 0 h 2752849"/>
              <a:gd name="connsiteX1" fmla="*/ 3431869 w 3955472"/>
              <a:gd name="connsiteY1" fmla="*/ 247650 h 2752849"/>
              <a:gd name="connsiteX2" fmla="*/ 3937065 w 3955472"/>
              <a:gd name="connsiteY2" fmla="*/ 1151659 h 2752849"/>
              <a:gd name="connsiteX3" fmla="*/ 1865316 w 3955472"/>
              <a:gd name="connsiteY3" fmla="*/ 2752849 h 2752849"/>
              <a:gd name="connsiteX0" fmla="*/ 1299853 w 2090156"/>
              <a:gd name="connsiteY0" fmla="*/ 0 h 3133849"/>
              <a:gd name="connsiteX1" fmla="*/ 1566553 w 2090156"/>
              <a:gd name="connsiteY1" fmla="*/ 628650 h 3133849"/>
              <a:gd name="connsiteX2" fmla="*/ 2071749 w 2090156"/>
              <a:gd name="connsiteY2" fmla="*/ 1532659 h 3133849"/>
              <a:gd name="connsiteX3" fmla="*/ 0 w 2090156"/>
              <a:gd name="connsiteY3" fmla="*/ 3133849 h 313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156" h="3133849">
                <a:moveTo>
                  <a:pt x="1299853" y="0"/>
                </a:moveTo>
                <a:cubicBezTo>
                  <a:pt x="1193549" y="280811"/>
                  <a:pt x="1437904" y="373207"/>
                  <a:pt x="1566553" y="628650"/>
                </a:cubicBezTo>
                <a:cubicBezTo>
                  <a:pt x="1695202" y="884093"/>
                  <a:pt x="1824841" y="1172276"/>
                  <a:pt x="2071749" y="1532659"/>
                </a:cubicBezTo>
                <a:cubicBezTo>
                  <a:pt x="2318657" y="1893042"/>
                  <a:pt x="0" y="3133849"/>
                  <a:pt x="0" y="3133849"/>
                </a:cubicBezTo>
              </a:path>
            </a:pathLst>
          </a:cu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3000" y="416484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‘AIR’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7731" y="41106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‘AIR’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048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95675" y="3429000"/>
            <a:ext cx="19050" cy="137160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6531000" y="3680210"/>
            <a:ext cx="2305050" cy="484632"/>
          </a:xfrm>
          <a:prstGeom prst="rightArrow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flipH="1">
            <a:off x="3962400" y="3670805"/>
            <a:ext cx="2305050" cy="484632"/>
          </a:xfrm>
          <a:prstGeom prst="rightArrow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5181600"/>
            <a:ext cx="4572000" cy="1524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CUT AND “EXPORT” THE FIELD LINES TO THE NEIGHBORING UNITS IN A MATRIX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7831" y="6451892"/>
            <a:ext cx="60198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No.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9,064,678 and patent pending PCT/US15/031188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936731" y="1118114"/>
            <a:ext cx="5500193" cy="5265268"/>
            <a:chOff x="1970847" y="175644"/>
            <a:chExt cx="4953000" cy="49785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480" t="26240" r="13119" b="17533"/>
            <a:stretch/>
          </p:blipFill>
          <p:spPr>
            <a:xfrm rot="5400000">
              <a:off x="1970848" y="582158"/>
              <a:ext cx="4571997" cy="4572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861" t="4686" r="10705" b="90628"/>
            <a:stretch/>
          </p:blipFill>
          <p:spPr>
            <a:xfrm>
              <a:off x="1970847" y="175644"/>
              <a:ext cx="4953000" cy="38100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217714" y="99588"/>
            <a:ext cx="8743406" cy="954149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THE CONCEPT OF ‘TANDEM-ABALONE’ FOR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IceCube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AND OTHER WATER-CHERENKOV DETECTORS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57912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Discussions with Sebastian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Boeser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and Spencer Klein Ice Cube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5257800"/>
            <a:ext cx="22098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No. 9,064,678</a:t>
            </a:r>
          </a:p>
        </p:txBody>
      </p:sp>
    </p:spTree>
    <p:extLst>
      <p:ext uri="{BB962C8B-B14F-4D97-AF65-F5344CB8AC3E}">
        <p14:creationId xmlns:p14="http://schemas.microsoft.com/office/powerpoint/2010/main" val="169715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398" y="0"/>
            <a:ext cx="11914998" cy="67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8201" y="6267226"/>
            <a:ext cx="60198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Patent No.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9,064,678 and patent pending </a:t>
            </a:r>
            <a:r>
              <a:rPr lang="en-US" b="1" dirty="0" smtClean="0"/>
              <a:t>PCT/US15/031188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417578" y="5644055"/>
            <a:ext cx="8470232" cy="55754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 PANEL MAY BE CURVED: CONCAVE OR CONVEX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6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5882751"/>
            <a:ext cx="60198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No.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9,064,678 and patent pending PCT/US15/031188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49705" y="5085806"/>
            <a:ext cx="7086600" cy="5570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MAY BE CURVED: CONCAVE OR CONVEX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05" y="304800"/>
            <a:ext cx="60198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Patent No.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9,064,678 and patent pending PCT/US15/031188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79105" y="2875547"/>
            <a:ext cx="1636294" cy="22258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MODULES MAY BE CURVED: CONCAVE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10829">
            <a:off x="5418420" y="1865127"/>
            <a:ext cx="1749713" cy="1476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7775">
            <a:off x="3925569" y="854265"/>
            <a:ext cx="1749713" cy="147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27579">
            <a:off x="1515774" y="3008866"/>
            <a:ext cx="1749713" cy="1476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99562">
            <a:off x="2081869" y="1257689"/>
            <a:ext cx="1749713" cy="147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14916">
            <a:off x="4354543" y="4748266"/>
            <a:ext cx="1749713" cy="1476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29979">
            <a:off x="2635526" y="4563694"/>
            <a:ext cx="1749713" cy="1476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52402">
            <a:off x="5670854" y="3484779"/>
            <a:ext cx="1749713" cy="14762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790565" y="1712183"/>
            <a:ext cx="860906" cy="5395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772704" y="834856"/>
            <a:ext cx="669288" cy="772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42420" y="318747"/>
            <a:ext cx="229486" cy="6793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24801" y="4378350"/>
            <a:ext cx="958405" cy="5607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088571" y="4340689"/>
            <a:ext cx="835008" cy="37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555872" y="6092491"/>
            <a:ext cx="238820" cy="536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333998" y="5954157"/>
            <a:ext cx="176384" cy="9038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-16176" y="751376"/>
            <a:ext cx="1862716" cy="5057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5050"/>
                </a:solidFill>
              </a:rPr>
              <a:t>CONVEX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PANELS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HOSTING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ABALONE PIXELS WITH  INTEGRATED WINSTON CONES</a:t>
            </a: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5050"/>
                </a:solidFill>
              </a:rPr>
              <a:t>NO DEAD AREA,</a:t>
            </a:r>
          </a:p>
          <a:p>
            <a:pPr algn="ctr"/>
            <a:r>
              <a:rPr lang="en-US" sz="2000" b="1" dirty="0" smtClean="0">
                <a:solidFill>
                  <a:srgbClr val="FF5050"/>
                </a:solidFill>
              </a:rPr>
              <a:t>~100% ACCEPTANCE IS POSSIBLE</a:t>
            </a:r>
            <a:endParaRPr lang="en-US" sz="2000" b="1" dirty="0">
              <a:solidFill>
                <a:srgbClr val="FF505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846541" y="122840"/>
            <a:ext cx="5278260" cy="48610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Like KM3NeT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DoM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, etc.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72" y="0"/>
            <a:ext cx="92075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7714" y="162650"/>
            <a:ext cx="8743406" cy="954149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smtClean="0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ABALONE Prototype Production Facilities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714" y="1323703"/>
            <a:ext cx="8743406" cy="213555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The UC Davis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ABALONE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Photosensor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Pilot Production Plant (A4P)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Ideal as a demo for the mass-production method or research</a:t>
            </a:r>
          </a:p>
          <a:p>
            <a:pPr algn="ctr"/>
            <a:r>
              <a:rPr lang="en-US" sz="2400" b="1" dirty="0" smtClean="0">
                <a:solidFill>
                  <a:srgbClr val="FF9933"/>
                </a:solidFill>
              </a:rPr>
              <a:t>But very slow</a:t>
            </a:r>
            <a:endParaRPr lang="en-US" sz="2400" b="1" dirty="0">
              <a:solidFill>
                <a:srgbClr val="FF9933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7714" y="3731171"/>
            <a:ext cx="8743406" cy="3042745"/>
          </a:xfrm>
          <a:prstGeom prst="roundRect">
            <a:avLst/>
          </a:prstGeom>
          <a:solidFill>
            <a:srgbClr val="FFFFCC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PhotonLab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Inc.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All the equipment has been gathered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nd we are waiting for space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Optimized for quick </a:t>
            </a:r>
            <a:r>
              <a:rPr lang="en-US" sz="2800" b="1" u="sng" dirty="0" smtClean="0">
                <a:solidFill>
                  <a:srgbClr val="00B050"/>
                </a:solidFill>
              </a:rPr>
              <a:t>prototype</a:t>
            </a:r>
            <a:r>
              <a:rPr lang="en-US" sz="2800" b="1" dirty="0" smtClean="0">
                <a:solidFill>
                  <a:srgbClr val="00B050"/>
                </a:solidFill>
              </a:rPr>
              <a:t> production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Based on a recent innovation</a:t>
            </a:r>
          </a:p>
          <a:p>
            <a:pPr algn="ctr"/>
            <a:r>
              <a:rPr lang="en-US" sz="2800" b="1" dirty="0" smtClean="0">
                <a:solidFill>
                  <a:srgbClr val="FF9933"/>
                </a:solidFill>
              </a:rPr>
              <a:t>Expected to be ~20 times faster</a:t>
            </a:r>
            <a:endParaRPr lang="en-US" sz="28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9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-1524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PMT</a:t>
            </a:r>
            <a:endParaRPr lang="en-US" sz="7200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91000" y="152400"/>
            <a:ext cx="3657600" cy="685800"/>
            <a:chOff x="1447800" y="381000"/>
            <a:chExt cx="3657600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1447800" y="381000"/>
              <a:ext cx="3657600" cy="6858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4E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balone_blu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0" y="533400"/>
              <a:ext cx="2743200" cy="392777"/>
            </a:xfrm>
            <a:prstGeom prst="rect">
              <a:avLst/>
            </a:prstGeom>
            <a:solidFill>
              <a:schemeClr val="tx1"/>
            </a:solidFill>
          </p:spPr>
        </p:pic>
      </p:grp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8286" r="8286"/>
          <a:stretch>
            <a:fillRect/>
          </a:stretch>
        </p:blipFill>
        <p:spPr bwMode="auto">
          <a:xfrm>
            <a:off x="609600" y="857250"/>
            <a:ext cx="8010142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2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24" y="857066"/>
            <a:ext cx="6906151" cy="51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24" y="857066"/>
            <a:ext cx="6906151" cy="51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20"/>
            <a:ext cx="9146564" cy="68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54" y="609896"/>
            <a:ext cx="7300002" cy="54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72" y="-31134"/>
            <a:ext cx="9249344" cy="688913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45324" y="217283"/>
            <a:ext cx="6516414" cy="95061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PMTs – an 80-year </a:t>
            </a:r>
            <a:r>
              <a:rPr lang="en-US" sz="3200" b="1" dirty="0">
                <a:solidFill>
                  <a:srgbClr val="0070C0"/>
                </a:solidFill>
              </a:rPr>
              <a:t>O</a:t>
            </a:r>
            <a:r>
              <a:rPr lang="en-US" sz="3200" b="1" dirty="0" smtClean="0">
                <a:solidFill>
                  <a:srgbClr val="0070C0"/>
                </a:solidFill>
              </a:rPr>
              <a:t>ld Manufacture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7085"/>
            <a:ext cx="9144000" cy="6945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46" t="45030" r="59831" b="20052"/>
          <a:stretch/>
        </p:blipFill>
        <p:spPr>
          <a:xfrm rot="5400000">
            <a:off x="2539818" y="-1714809"/>
            <a:ext cx="4066904" cy="1002201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32304" y="217283"/>
            <a:ext cx="4394008" cy="95061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ANATOMIC DISPLAY of a PMT (only of its vacuum part)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77941" y="5329648"/>
            <a:ext cx="2490017" cy="9927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PHOTOCATHODE ‘FACTORY’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86743" y="5346115"/>
            <a:ext cx="3715155" cy="116789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&gt; 180 components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&gt; 400 spot-welds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HAND-MADE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/>
          <p:nvPr/>
        </p:nvPicPr>
        <p:blipFill rotWithShape="1">
          <a:blip r:embed="rId2"/>
          <a:srcRect l="25416" t="371" r="27500"/>
          <a:stretch/>
        </p:blipFill>
        <p:spPr>
          <a:xfrm>
            <a:off x="628851" y="-2"/>
            <a:ext cx="5325979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50358" y="5617024"/>
            <a:ext cx="1672045" cy="966652"/>
          </a:xfrm>
          <a:prstGeom prst="roundRect">
            <a:avLst/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SMALL  GAPD:</a:t>
            </a:r>
          </a:p>
          <a:p>
            <a:pPr algn="ctr"/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CHEAP </a:t>
            </a:r>
          </a:p>
          <a:p>
            <a:pPr algn="ctr"/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FAST </a:t>
            </a: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5133476" y="5791200"/>
            <a:ext cx="1816882" cy="309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505302" y="4336865"/>
            <a:ext cx="2507610" cy="1097279"/>
          </a:xfrm>
          <a:prstGeom prst="roundRect">
            <a:avLst/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10,000 X CONCENTRATION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31280" y="435425"/>
            <a:ext cx="2581632" cy="3718561"/>
          </a:xfrm>
          <a:prstGeom prst="roundRect">
            <a:avLst/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CRUCIAL:</a:t>
            </a:r>
          </a:p>
          <a:p>
            <a:pPr algn="ctr"/>
            <a:endParaRPr lang="en-US" b="1" dirty="0"/>
          </a:p>
          <a:p>
            <a:pPr algn="ctr"/>
            <a:r>
              <a:rPr lang="en-US" sz="2400" b="1" dirty="0" smtClean="0">
                <a:solidFill>
                  <a:srgbClr val="00B0F0"/>
                </a:solidFill>
              </a:rPr>
              <a:t>GLASS ONLY !</a:t>
            </a:r>
          </a:p>
          <a:p>
            <a:pPr algn="ctr"/>
            <a:endParaRPr lang="en-US" b="1" dirty="0" smtClean="0"/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92D050"/>
                </a:solidFill>
              </a:rPr>
              <a:t>NO METALS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92D050"/>
                </a:solidFill>
              </a:rPr>
              <a:t>NO CERAMICS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NO APDs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NO MCPs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US" b="1" dirty="0" smtClean="0">
              <a:solidFill>
                <a:srgbClr val="FF9999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FF9999"/>
                </a:solidFill>
                <a:sym typeface="Wingdings" panose="05000000000000000000" pitchFamily="2" charset="2"/>
              </a:rPr>
              <a:t>NO ELECTRODES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b="1" dirty="0" smtClean="0">
                <a:solidFill>
                  <a:srgbClr val="FF9999"/>
                </a:solidFill>
                <a:sym typeface="Wingdings" panose="05000000000000000000" pitchFamily="2" charset="2"/>
              </a:rPr>
              <a:t>NO FEEDTHROUGHS</a:t>
            </a:r>
            <a:endParaRPr lang="en-US" b="1" dirty="0" smtClean="0">
              <a:solidFill>
                <a:srgbClr val="FF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767" y="-87085"/>
            <a:ext cx="9144000" cy="69450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123" y="2404241"/>
            <a:ext cx="5812221" cy="435916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0109" y="217283"/>
            <a:ext cx="8071945" cy="88630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GOAL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OF THE ABALONE PHOTOSENSOR TECHNOLOGY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0109" y="1359035"/>
            <a:ext cx="8071945" cy="104520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MASS-PRODUCTION USING THE SAME BASIC TECHNIQUE LIKE THE ONE APPLIED IN THE PRODUCTION OF </a:t>
            </a:r>
            <a:r>
              <a:rPr lang="en-US" sz="2400" b="1" u="sng" dirty="0" smtClean="0">
                <a:solidFill>
                  <a:schemeClr val="bg1"/>
                </a:solidFill>
              </a:rPr>
              <a:t>COMPACT DISCS (CDs)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(Thin-film deposition on dielectric substrates)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2153</TotalTime>
  <Words>651</Words>
  <Application>Microsoft Office PowerPoint</Application>
  <PresentationFormat>On-screen Show (4:3)</PresentationFormat>
  <Paragraphs>160</Paragraphs>
  <Slides>33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AngsanaUPC</vt:lpstr>
      <vt:lpstr>Arial</vt:lpstr>
      <vt:lpstr>Calibri</vt:lpstr>
      <vt:lpstr>Calibri Light</vt:lpstr>
      <vt:lpstr>Symbol</vt:lpstr>
      <vt:lpstr>Wingdings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ferencdaniel</dc:creator>
  <cp:lastModifiedBy>ferencdaniel</cp:lastModifiedBy>
  <cp:revision>132</cp:revision>
  <dcterms:created xsi:type="dcterms:W3CDTF">2016-09-29T23:47:16Z</dcterms:created>
  <dcterms:modified xsi:type="dcterms:W3CDTF">2016-10-01T11:40:18Z</dcterms:modified>
</cp:coreProperties>
</file>