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8" r:id="rId4"/>
    <p:sldId id="279" r:id="rId5"/>
    <p:sldId id="259" r:id="rId6"/>
    <p:sldId id="282" r:id="rId7"/>
    <p:sldId id="258" r:id="rId8"/>
    <p:sldId id="266" r:id="rId9"/>
    <p:sldId id="271" r:id="rId10"/>
    <p:sldId id="275" r:id="rId11"/>
    <p:sldId id="270" r:id="rId12"/>
    <p:sldId id="272" r:id="rId13"/>
    <p:sldId id="269" r:id="rId14"/>
    <p:sldId id="268" r:id="rId15"/>
    <p:sldId id="280" r:id="rId16"/>
    <p:sldId id="289" r:id="rId17"/>
    <p:sldId id="276" r:id="rId18"/>
    <p:sldId id="261" r:id="rId19"/>
    <p:sldId id="274" r:id="rId20"/>
    <p:sldId id="273" r:id="rId21"/>
    <p:sldId id="277" r:id="rId22"/>
    <p:sldId id="286" r:id="rId23"/>
    <p:sldId id="287" r:id="rId24"/>
    <p:sldId id="288" r:id="rId25"/>
    <p:sldId id="283" r:id="rId26"/>
    <p:sldId id="285" r:id="rId27"/>
    <p:sldId id="284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0" autoAdjust="0"/>
    <p:restoredTop sz="96834" autoAdjust="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6CC9-136C-4666-8D3C-DCC9A0F4DB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9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2F1D-43E8-4543-8655-7A5A6D4329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875D-65BB-40F2-9D4C-555B6BC4B40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8A32-54EC-4731-8E25-441FE0D4C9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2373-6DDA-4B66-A139-88B5AD0262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5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600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535E-EA42-46F8-8895-76A79FAA59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E3C3-78FE-4715-8522-4EA35E5DE9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3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388D-DB49-4069-BC2A-607CF79797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A833-CF6F-4228-B1F7-AF27D6292F5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3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77A4-043C-4981-8566-753A008995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95CC-E791-4B0B-918A-727FBBCF1A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6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600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text styles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C1F1F6-4907-4BF0-BCAC-C3BDCE34CA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2740" y="2438400"/>
            <a:ext cx="4876800" cy="1905000"/>
          </a:xfrm>
        </p:spPr>
        <p:txBody>
          <a:bodyPr/>
          <a:lstStyle/>
          <a:p>
            <a:pPr eaLnBrk="1" hangingPunct="1"/>
            <a:r>
              <a:rPr lang="en-GB" altLang="de-DE" sz="6600" b="1" dirty="0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  <a:t>GNN Meeting </a:t>
            </a:r>
            <a:br>
              <a:rPr lang="en-GB" altLang="de-DE" sz="6600" b="1" dirty="0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</a:br>
            <a:r>
              <a:rPr lang="en-GB" altLang="de-DE" sz="6600" b="1" dirty="0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  <a:t>Mainz 2016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16680" y="5516880"/>
            <a:ext cx="5105400" cy="685800"/>
          </a:xfrm>
        </p:spPr>
        <p:txBody>
          <a:bodyPr/>
          <a:lstStyle/>
          <a:p>
            <a:pPr algn="r" eaLnBrk="1" hangingPunct="1"/>
            <a:r>
              <a:rPr lang="en-GB" altLang="de-DE" dirty="0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  <a:t>Christian </a:t>
            </a:r>
            <a:r>
              <a:rPr lang="en-GB" altLang="de-DE" dirty="0" err="1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  <a:t>Spiering</a:t>
            </a:r>
            <a:r>
              <a:rPr lang="en-GB" altLang="de-DE" dirty="0" smtClean="0">
                <a:latin typeface="Bernard MT Condensed" pitchFamily="18" charset="0"/>
                <a:ea typeface="Calibri" pitchFamily="34" charset="0"/>
                <a:cs typeface="Calibri" pitchFamily="34" charset="0"/>
              </a:rPr>
              <a:t>, DESY</a:t>
            </a:r>
          </a:p>
        </p:txBody>
      </p:sp>
      <p:pic>
        <p:nvPicPr>
          <p:cNvPr id="4" name="Picture 2" descr="C:\Users\nb166\Pictures\GNN_Web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54679"/>
            <a:ext cx="3075940" cy="956945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Construction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12096" y="1380232"/>
            <a:ext cx="30091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2015 (18) – 2021</a:t>
            </a:r>
          </a:p>
          <a:p>
            <a:r>
              <a:rPr lang="de-DE" sz="2000" b="1" dirty="0" smtClean="0">
                <a:latin typeface="Calibri" panose="020F0502020204030204" pitchFamily="34" charset="0"/>
              </a:rPr>
              <a:t>(</a:t>
            </a:r>
            <a:r>
              <a:rPr lang="de-DE" sz="2000" b="1" dirty="0" err="1" smtClean="0">
                <a:latin typeface="Calibri" panose="020F0502020204030204" pitchFamily="34" charset="0"/>
              </a:rPr>
              <a:t>then</a:t>
            </a:r>
            <a:r>
              <a:rPr lang="de-DE" sz="2000" b="1" dirty="0" smtClean="0">
                <a:latin typeface="Calibri" panose="020F0502020204030204" pitchFamily="34" charset="0"/>
              </a:rPr>
              <a:t> </a:t>
            </a:r>
            <a:r>
              <a:rPr lang="de-DE" sz="2000" b="1" dirty="0" err="1" smtClean="0">
                <a:latin typeface="Calibri" panose="020F0502020204030204" pitchFamily="34" charset="0"/>
              </a:rPr>
              <a:t>full</a:t>
            </a:r>
            <a:r>
              <a:rPr lang="de-DE" sz="2000" b="1" dirty="0" smtClean="0">
                <a:latin typeface="Calibri" panose="020F0502020204030204" pitchFamily="34" charset="0"/>
              </a:rPr>
              <a:t> KM3NeT)</a:t>
            </a:r>
            <a:endParaRPr lang="de-DE" sz="20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34200" y="1380232"/>
            <a:ext cx="20697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>
                <a:latin typeface="Calibri" panose="020F0502020204030204" pitchFamily="34" charset="0"/>
              </a:rPr>
              <a:t>2015 -2021</a:t>
            </a:r>
          </a:p>
          <a:p>
            <a:pPr algn="r"/>
            <a:r>
              <a:rPr lang="de-DE" sz="2000" b="1" dirty="0" smtClean="0">
                <a:latin typeface="Calibri" panose="020F0502020204030204" pitchFamily="34" charset="0"/>
              </a:rPr>
              <a:t>(</a:t>
            </a:r>
            <a:r>
              <a:rPr lang="de-DE" sz="2000" b="1" dirty="0" err="1" smtClean="0">
                <a:latin typeface="Calibri" panose="020F0502020204030204" pitchFamily="34" charset="0"/>
              </a:rPr>
              <a:t>then</a:t>
            </a:r>
            <a:r>
              <a:rPr lang="de-DE" sz="2000" b="1" dirty="0" smtClean="0">
                <a:latin typeface="Calibri" panose="020F0502020204030204" pitchFamily="34" charset="0"/>
              </a:rPr>
              <a:t> </a:t>
            </a:r>
            <a:r>
              <a:rPr lang="de-DE" sz="2000" b="1" dirty="0" err="1" smtClean="0">
                <a:latin typeface="Calibri" panose="020F0502020204030204" pitchFamily="34" charset="0"/>
              </a:rPr>
              <a:t>phase</a:t>
            </a:r>
            <a:r>
              <a:rPr lang="de-DE" sz="2000" b="1" dirty="0" smtClean="0">
                <a:latin typeface="Calibri" panose="020F0502020204030204" pitchFamily="34" charset="0"/>
              </a:rPr>
              <a:t> 2)</a:t>
            </a:r>
            <a:endParaRPr lang="de-DE" sz="20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33800" y="5823403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</a:rPr>
              <a:t>operating</a:t>
            </a:r>
            <a:r>
              <a:rPr lang="de-DE" sz="3200" b="1" dirty="0" smtClean="0">
                <a:latin typeface="Calibri" panose="020F0502020204030204" pitchFamily="34" charset="0"/>
              </a:rPr>
              <a:t>       2021 - 2031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1812096" y="2585915"/>
            <a:ext cx="7322234" cy="323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Medium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61463" y="1647582"/>
            <a:ext cx="1252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    </a:t>
            </a:r>
            <a:r>
              <a:rPr lang="de-DE" sz="3200" b="1" dirty="0" err="1" smtClean="0">
                <a:latin typeface="Calibri" panose="020F0502020204030204" pitchFamily="34" charset="0"/>
              </a:rPr>
              <a:t>Sea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 err="1" smtClean="0">
                <a:latin typeface="Calibri" panose="020F0502020204030204" pitchFamily="34" charset="0"/>
              </a:rPr>
              <a:t>Water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67600" y="1674403"/>
            <a:ext cx="13232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Fresh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Water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05570" y="5905259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              </a:t>
            </a:r>
            <a:r>
              <a:rPr lang="de-DE" sz="3200" b="1" dirty="0" err="1" smtClean="0">
                <a:latin typeface="Calibri" panose="020F0502020204030204" pitchFamily="34" charset="0"/>
              </a:rPr>
              <a:t>Ice</a:t>
            </a:r>
            <a:endParaRPr lang="de-DE" sz="32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5059" y="3442034"/>
            <a:ext cx="3740511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 err="1">
                <a:latin typeface="Calibri" panose="020F0502020204030204" pitchFamily="34" charset="0"/>
              </a:rPr>
              <a:t>o</a:t>
            </a:r>
            <a:r>
              <a:rPr lang="de-DE" sz="3200" b="1" dirty="0" err="1" smtClean="0">
                <a:latin typeface="Calibri" panose="020F0502020204030204" pitchFamily="34" charset="0"/>
              </a:rPr>
              <a:t>ptical</a:t>
            </a:r>
            <a:r>
              <a:rPr lang="de-DE" sz="3200" b="1" dirty="0" smtClean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noise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 smtClean="0">
                <a:latin typeface="Calibri" panose="020F0502020204030204" pitchFamily="34" charset="0"/>
              </a:rPr>
              <a:t>light </a:t>
            </a:r>
            <a:r>
              <a:rPr lang="de-DE" sz="3200" b="1" dirty="0" err="1" smtClean="0">
                <a:latin typeface="Calibri" panose="020F0502020204030204" pitchFamily="34" charset="0"/>
              </a:rPr>
              <a:t>scattering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>
                <a:latin typeface="Calibri" panose="020F0502020204030204" pitchFamily="34" charset="0"/>
              </a:rPr>
              <a:t>l</a:t>
            </a:r>
            <a:r>
              <a:rPr lang="de-DE" sz="3200" b="1" dirty="0" smtClean="0">
                <a:latin typeface="Calibri" panose="020F0502020204030204" pitchFamily="34" charset="0"/>
              </a:rPr>
              <a:t>ight </a:t>
            </a:r>
            <a:r>
              <a:rPr lang="de-DE" sz="3200" b="1" dirty="0" err="1" smtClean="0">
                <a:latin typeface="Calibri" panose="020F0502020204030204" pitchFamily="34" charset="0"/>
              </a:rPr>
              <a:t>absorption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>
                <a:latin typeface="Calibri" panose="020F0502020204030204" pitchFamily="34" charset="0"/>
              </a:rPr>
              <a:t>m</a:t>
            </a:r>
            <a:r>
              <a:rPr lang="de-DE" sz="3200" b="1" dirty="0" smtClean="0">
                <a:latin typeface="Calibri" panose="020F0502020204030204" pitchFamily="34" charset="0"/>
              </a:rPr>
              <a:t>edium </a:t>
            </a:r>
            <a:r>
              <a:rPr lang="de-DE" sz="3200" b="1" dirty="0" err="1" smtClean="0">
                <a:latin typeface="Calibri" panose="020F0502020204030204" pitchFamily="34" charset="0"/>
              </a:rPr>
              <a:t>homogenity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sz="3200" b="1" dirty="0" smtClean="0"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506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GB" altLang="de-DE" sz="5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ngular resolution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93385" y="1981200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high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2800" y="1676400"/>
            <a:ext cx="1845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</a:rPr>
              <a:t>m</a:t>
            </a:r>
            <a:r>
              <a:rPr lang="de-DE" sz="3200" b="1" dirty="0" smtClean="0">
                <a:latin typeface="Calibri" panose="020F0502020204030204" pitchFamily="34" charset="0"/>
              </a:rPr>
              <a:t>oderate</a:t>
            </a:r>
          </a:p>
          <a:p>
            <a:r>
              <a:rPr lang="de-DE" sz="3200" b="1" dirty="0">
                <a:latin typeface="Calibri" panose="020F0502020204030204" pitchFamily="34" charset="0"/>
              </a:rPr>
              <a:t> </a:t>
            </a:r>
            <a:r>
              <a:rPr lang="de-DE" sz="3200" b="1" dirty="0" smtClean="0">
                <a:latin typeface="Calibri" panose="020F0502020204030204" pitchFamily="34" charset="0"/>
              </a:rPr>
              <a:t>     -high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05570" y="5823404"/>
            <a:ext cx="258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</a:rPr>
              <a:t> </a:t>
            </a:r>
            <a:r>
              <a:rPr lang="de-DE" sz="3200" b="1" dirty="0" smtClean="0">
                <a:latin typeface="Calibri" panose="020F0502020204030204" pitchFamily="34" charset="0"/>
              </a:rPr>
              <a:t>       moderate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7647" y="990600"/>
            <a:ext cx="8473410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                   … </a:t>
            </a:r>
            <a:r>
              <a:rPr lang="de-DE" sz="3200" b="1" dirty="0" err="1" smtClean="0">
                <a:latin typeface="Calibri" panose="020F0502020204030204" pitchFamily="34" charset="0"/>
              </a:rPr>
              <a:t>as</a:t>
            </a:r>
            <a:r>
              <a:rPr lang="de-DE" sz="3200" b="1" dirty="0" smtClean="0">
                <a:latin typeface="Calibri" panose="020F0502020204030204" pitchFamily="34" charset="0"/>
              </a:rPr>
              <a:t> ONE </a:t>
            </a:r>
            <a:r>
              <a:rPr lang="de-DE" sz="3200" b="1" dirty="0" err="1" smtClean="0">
                <a:latin typeface="Calibri" panose="020F0502020204030204" pitchFamily="34" charset="0"/>
              </a:rPr>
              <a:t>consequence</a:t>
            </a:r>
            <a:r>
              <a:rPr lang="de-DE" sz="3200" b="1" dirty="0" smtClean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of</a:t>
            </a:r>
            <a:r>
              <a:rPr lang="de-DE" sz="3200" b="1" dirty="0" smtClean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the</a:t>
            </a:r>
            <a:r>
              <a:rPr lang="de-DE" sz="3200" b="1" dirty="0" smtClean="0">
                <a:latin typeface="Calibri" panose="020F0502020204030204" pitchFamily="34" charset="0"/>
              </a:rPr>
              <a:t> medium</a:t>
            </a:r>
          </a:p>
          <a:p>
            <a:endParaRPr lang="de-DE" sz="3200" b="1" dirty="0" smtClean="0">
              <a:latin typeface="Calibri" panose="020F0502020204030204" pitchFamily="34" charset="0"/>
            </a:endParaRPr>
          </a:p>
          <a:p>
            <a:endParaRPr lang="de-DE" sz="3200" b="1" dirty="0">
              <a:latin typeface="Calibri" panose="020F0502020204030204" pitchFamily="34" charset="0"/>
            </a:endParaRPr>
          </a:p>
          <a:p>
            <a:endParaRPr lang="de-DE" sz="3200" b="1" dirty="0" smtClean="0">
              <a:latin typeface="Calibri" panose="020F0502020204030204" pitchFamily="34" charset="0"/>
            </a:endParaRPr>
          </a:p>
          <a:p>
            <a:endParaRPr lang="de-DE" sz="3200" b="1" dirty="0">
              <a:latin typeface="Calibri" panose="020F0502020204030204" pitchFamily="34" charset="0"/>
            </a:endParaRPr>
          </a:p>
          <a:p>
            <a:endParaRPr lang="de-DE" sz="3200" b="1" dirty="0" smtClean="0">
              <a:latin typeface="Calibri" panose="020F0502020204030204" pitchFamily="34" charset="0"/>
            </a:endParaRPr>
          </a:p>
          <a:p>
            <a:endParaRPr lang="de-DE" sz="3200" b="1" dirty="0">
              <a:latin typeface="Calibri" panose="020F0502020204030204" pitchFamily="34" charset="0"/>
            </a:endParaRPr>
          </a:p>
          <a:p>
            <a:r>
              <a:rPr lang="de-DE" sz="3200" b="1" dirty="0" err="1" smtClean="0">
                <a:latin typeface="Calibri" panose="020F0502020204030204" pitchFamily="34" charset="0"/>
              </a:rPr>
              <a:t>Others</a:t>
            </a:r>
            <a:r>
              <a:rPr lang="de-DE" sz="3200" b="1" dirty="0" smtClean="0">
                <a:latin typeface="Calibri" panose="020F0502020204030204" pitchFamily="34" charset="0"/>
              </a:rPr>
              <a:t>:</a:t>
            </a:r>
          </a:p>
          <a:p>
            <a:r>
              <a:rPr lang="de-DE" sz="2800" b="1" dirty="0" err="1" smtClean="0">
                <a:latin typeface="Calibri" panose="020F0502020204030204" pitchFamily="34" charset="0"/>
              </a:rPr>
              <a:t>Energy</a:t>
            </a:r>
            <a:r>
              <a:rPr lang="de-DE" sz="2800" b="1" dirty="0" smtClean="0">
                <a:latin typeface="Calibri" panose="020F0502020204030204" pitchFamily="34" charset="0"/>
              </a:rPr>
              <a:t> </a:t>
            </a:r>
            <a:r>
              <a:rPr lang="de-DE" sz="2800" b="1" dirty="0" err="1" smtClean="0">
                <a:latin typeface="Calibri" panose="020F0502020204030204" pitchFamily="34" charset="0"/>
              </a:rPr>
              <a:t>resolution</a:t>
            </a:r>
            <a:endParaRPr lang="de-DE" sz="2800" b="1" dirty="0" smtClean="0">
              <a:latin typeface="Calibri" panose="020F0502020204030204" pitchFamily="34" charset="0"/>
            </a:endParaRPr>
          </a:p>
          <a:p>
            <a:r>
              <a:rPr lang="de-DE" sz="2800" b="1" dirty="0" smtClean="0">
                <a:latin typeface="Calibri" panose="020F0502020204030204" pitchFamily="34" charset="0"/>
              </a:rPr>
              <a:t>SN </a:t>
            </a:r>
            <a:r>
              <a:rPr lang="de-DE" sz="2800" b="1" dirty="0" err="1" smtClean="0">
                <a:latin typeface="Calibri" panose="020F0502020204030204" pitchFamily="34" charset="0"/>
              </a:rPr>
              <a:t>MeV</a:t>
            </a:r>
            <a:r>
              <a:rPr lang="de-DE" sz="2800" b="1" dirty="0" smtClean="0">
                <a:latin typeface="Calibri" panose="020F0502020204030204" pitchFamily="34" charset="0"/>
              </a:rPr>
              <a:t> </a:t>
            </a:r>
            <a:r>
              <a:rPr lang="de-DE" sz="2800" b="1" dirty="0" err="1" smtClean="0">
                <a:latin typeface="Calibri" panose="020F0502020204030204" pitchFamily="34" charset="0"/>
              </a:rPr>
              <a:t>burst</a:t>
            </a:r>
            <a:r>
              <a:rPr lang="de-DE" sz="2800" b="1" dirty="0" smtClean="0">
                <a:latin typeface="Calibri" panose="020F0502020204030204" pitchFamily="34" charset="0"/>
              </a:rPr>
              <a:t> </a:t>
            </a:r>
            <a:r>
              <a:rPr lang="de-DE" sz="2800" b="1" dirty="0" err="1" smtClean="0">
                <a:latin typeface="Calibri" panose="020F0502020204030204" pitchFamily="34" charset="0"/>
              </a:rPr>
              <a:t>detection</a:t>
            </a:r>
            <a:endParaRPr lang="de-DE" sz="2800" b="1" dirty="0" smtClean="0">
              <a:latin typeface="Calibri" panose="020F0502020204030204" pitchFamily="34" charset="0"/>
            </a:endParaRPr>
          </a:p>
          <a:p>
            <a:r>
              <a:rPr lang="de-DE" sz="2800" b="1" dirty="0" smtClean="0">
                <a:latin typeface="Calibri" panose="020F0502020204030204" pitchFamily="34" charset="0"/>
              </a:rPr>
              <a:t>….</a:t>
            </a:r>
          </a:p>
          <a:p>
            <a:endParaRPr lang="de-DE" sz="3200" b="1" dirty="0" smtClean="0">
              <a:latin typeface="Calibri" panose="020F0502020204030204" pitchFamily="34" charset="0"/>
            </a:endParaRPr>
          </a:p>
          <a:p>
            <a:endParaRPr lang="de-DE" sz="3200" b="1" dirty="0" smtClean="0">
              <a:latin typeface="Calibri" panose="020F0502020204030204" pitchFamily="34" charset="0"/>
            </a:endParaRPr>
          </a:p>
          <a:p>
            <a:endParaRPr lang="de-DE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Depth (km)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72789" y="1694467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2.7-3.3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2800" y="1676400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0.7-1.2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05570" y="5823404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1.4-2.4       1.4-2.7</a:t>
            </a:r>
            <a:endParaRPr lang="de-DE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Surface veto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07080" y="19812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</a:rPr>
              <a:t>No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2800" y="167640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</a:rPr>
              <a:t>No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10200" y="5882640"/>
            <a:ext cx="828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</a:rPr>
              <a:t>Y</a:t>
            </a:r>
            <a:r>
              <a:rPr lang="de-DE" sz="3200" b="1" dirty="0" smtClean="0">
                <a:latin typeface="Calibri" panose="020F0502020204030204" pitchFamily="34" charset="0"/>
              </a:rPr>
              <a:t>es </a:t>
            </a:r>
            <a:endParaRPr lang="de-DE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“Legacy of our field” project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12954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Digitize relevant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papers/workshops before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arXiv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time (and may be the most relevant until now).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Search function w.r.t. author, collaboration (if any), title, key words and year and conference name (if any).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Not just a CD but Web Page, possibly</a:t>
            </a:r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organized like a Wiki. </a:t>
            </a:r>
          </a:p>
          <a:p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Explore technical possibilities.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CS will come with a proposal in the next 2 months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1976 DUMAND Workshop is scanned.</a:t>
            </a:r>
          </a:p>
          <a:p>
            <a:endParaRPr 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sz="280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58" y="4876800"/>
            <a:ext cx="3919538" cy="165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“Legacy of our field” project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12954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Digitize relevant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papers/workshops before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arXiv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time (and may be the most relevant until now).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Search function w.r.t. author, collaboration (if any), title, key words and year and conference name (if any).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Not just a CD but Web Page, possibly</a:t>
            </a:r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organized like a Wiki. </a:t>
            </a:r>
          </a:p>
          <a:p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Explore technical possibilities.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CS will come with a proposal in the next 2 months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1976 DUMAND Workshop is scanned.</a:t>
            </a:r>
          </a:p>
          <a:p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/>
              <a:t>John Learned, C.S. “The </a:t>
            </a:r>
            <a:r>
              <a:rPr lang="en-US" sz="2400" b="1" dirty="0"/>
              <a:t>DUMAND 1976 Workshop and the Origins of Large Neutrino </a:t>
            </a:r>
            <a:r>
              <a:rPr lang="en-US" sz="2400" b="1" dirty="0" smtClean="0"/>
              <a:t>Detectors”   CERN Courier July/August 2016</a:t>
            </a:r>
          </a:p>
          <a:p>
            <a:pPr marL="0" indent="0">
              <a:buNone/>
            </a:pPr>
            <a:endParaRPr lang="de-DE" sz="2400" dirty="0"/>
          </a:p>
          <a:p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sz="280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534400" cy="1143000"/>
          </a:xfrm>
        </p:spPr>
        <p:txBody>
          <a:bodyPr/>
          <a:lstStyle/>
          <a:p>
            <a:pPr algn="l"/>
            <a:r>
              <a:rPr lang="de-DE" sz="9600" b="1" dirty="0" smtClean="0">
                <a:solidFill>
                  <a:schemeClr val="bg1"/>
                </a:solidFill>
              </a:rPr>
              <a:t>AIS³</a:t>
            </a:r>
            <a:endParaRPr lang="de-DE" sz="9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594"/>
            <a:ext cx="9144000" cy="10399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400" y="5334000"/>
            <a:ext cx="369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present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supported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ApPEC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DESY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76600" y="806099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</a:rPr>
              <a:t>Astroparticle</a:t>
            </a:r>
            <a:r>
              <a:rPr lang="de-DE" sz="2800" b="1" i="1" dirty="0">
                <a:solidFill>
                  <a:schemeClr val="bg1"/>
                </a:solidFill>
              </a:rPr>
              <a:t> </a:t>
            </a:r>
            <a:r>
              <a:rPr lang="de-DE" sz="2800" b="1" i="1" dirty="0" err="1">
                <a:solidFill>
                  <a:schemeClr val="bg1"/>
                </a:solidFill>
              </a:rPr>
              <a:t>Immersive</a:t>
            </a:r>
            <a:r>
              <a:rPr lang="de-DE" sz="2800" b="1" i="1" dirty="0">
                <a:solidFill>
                  <a:schemeClr val="bg1"/>
                </a:solidFill>
              </a:rPr>
              <a:t> Synthesizer</a:t>
            </a:r>
            <a:r>
              <a:rPr lang="de-DE" sz="2800" b="1" i="1" baseline="30000" dirty="0">
                <a:solidFill>
                  <a:schemeClr val="bg1"/>
                </a:solidFill>
              </a:rPr>
              <a:t>3</a:t>
            </a:r>
            <a:r>
              <a:rPr lang="de-DE" sz="2800" b="1" baseline="30000" dirty="0">
                <a:solidFill>
                  <a:schemeClr val="bg1"/>
                </a:solidFill>
              </a:rPr>
              <a:t> 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AIS³   </a:t>
            </a:r>
            <a:endParaRPr lang="en-GB" altLang="de-DE" sz="4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7199"/>
            <a:ext cx="7467600" cy="57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 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7199"/>
            <a:ext cx="7467600" cy="57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09" y="0"/>
            <a:ext cx="921791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GNN Monthly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7391400" cy="5334000"/>
          </a:xfrm>
        </p:spPr>
        <p:txBody>
          <a:bodyPr/>
          <a:lstStyle/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Should flank NEWS on the webpage, but also distribute more internal information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Make it accessible via the webpage (with or without password) ?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“Monthly” imposes a rhythm which not always follows the appearance of news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“GNN Monthly” </a:t>
            </a:r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“GNN News” ?</a:t>
            </a:r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de-DE" sz="2600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eed your assessment and advice  on quality and style</a:t>
            </a:r>
          </a:p>
          <a:p>
            <a:pPr eaLnBrk="1" hangingPunct="1"/>
            <a:r>
              <a:rPr lang="en-GB" altLang="de-DE" sz="2600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eed continuous input with appropriate news (including grants, prizes etc.)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Invited contributions?</a:t>
            </a:r>
          </a:p>
          <a:p>
            <a:pPr eaLnBrk="1" hangingPunct="1"/>
            <a:endParaRPr lang="en-GB" altLang="de-DE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6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6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143000" y="2819400"/>
            <a:ext cx="7527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Looking</a:t>
            </a:r>
            <a:r>
              <a:rPr lang="de-D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de-D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</a:t>
            </a:r>
            <a:r>
              <a:rPr lang="de-D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de-DE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exposition</a:t>
            </a:r>
            <a:endParaRPr lang="de-DE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de-DE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</a:t>
            </a:r>
            <a:r>
              <a:rPr lang="de-DE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ocations</a:t>
            </a:r>
            <a:r>
              <a:rPr lang="de-D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all </a:t>
            </a:r>
            <a:r>
              <a:rPr lang="de-DE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</a:t>
            </a:r>
            <a:r>
              <a:rPr lang="de-D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Europe</a:t>
            </a:r>
            <a:endParaRPr lang="de-D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5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GNN Dissertation Prize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0"/>
            <a:ext cx="7391400" cy="5334000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10 theses submitted  </a:t>
            </a:r>
            <a:r>
              <a:rPr lang="en-GB" altLang="de-DE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(3 Antares, 7 </a:t>
            </a:r>
            <a:r>
              <a:rPr lang="en-GB" altLang="de-DE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IceCube</a:t>
            </a:r>
            <a:r>
              <a:rPr lang="en-GB" altLang="de-DE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Criteria</a:t>
            </a:r>
          </a:p>
          <a:p>
            <a:pPr lvl="1" eaLnBrk="1" hangingPunct="1"/>
            <a:r>
              <a:rPr lang="en-GB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cientific quality</a:t>
            </a:r>
          </a:p>
          <a:p>
            <a:pPr lvl="1" eaLnBrk="1" hangingPunct="1"/>
            <a:r>
              <a:rPr lang="en-GB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orm and didactic level</a:t>
            </a:r>
          </a:p>
          <a:p>
            <a:pPr lvl="1" eaLnBrk="1" hangingPunct="1"/>
            <a:r>
              <a:rPr lang="en-GB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ntroduction &amp; description of context</a:t>
            </a:r>
          </a:p>
          <a:p>
            <a:pPr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Prize Committee</a:t>
            </a:r>
          </a:p>
          <a:p>
            <a:pPr lvl="1"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Rosa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Coniglione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Thierry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Pradier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Dorothea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Samtleben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Juande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Zornoza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(Antares)</a:t>
            </a:r>
          </a:p>
          <a:p>
            <a:pPr lvl="1"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Dmitri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Chirkin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Spencer Klein, Christian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Spiering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Ignacio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Taboada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IceCube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lvl="1"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Zhan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Djilkibaev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(Baikal)</a:t>
            </a:r>
          </a:p>
        </p:txBody>
      </p:sp>
    </p:spTree>
    <p:extLst>
      <p:ext uri="{BB962C8B-B14F-4D97-AF65-F5344CB8AC3E}">
        <p14:creationId xmlns:p14="http://schemas.microsoft.com/office/powerpoint/2010/main" val="8402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Winners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3914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Lars              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Agustín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Chris</a:t>
            </a:r>
          </a:p>
          <a:p>
            <a:pPr marL="0" indent="0" eaLnBrk="1" hangingPunct="1">
              <a:buNone/>
            </a:pPr>
            <a:r>
              <a:rPr lang="en-GB" altLang="de-D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Mohrmann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Sánchez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Losa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Weaver</a:t>
            </a: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 descr="C:\Users\nb166\AppData\Local\Temp\bild_gn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1905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nb166\AppData\Local\Temp\20160915_141611_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1981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nb166\Documents\Chris-Weav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9812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Winners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7391400" cy="5334000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Lars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Mohrmann</a:t>
            </a:r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i="1" dirty="0" smtClean="0">
                <a:latin typeface="+mj-lt"/>
              </a:rPr>
              <a:t>Characterizing </a:t>
            </a:r>
            <a:r>
              <a:rPr lang="en-US" sz="2400" i="1" dirty="0">
                <a:latin typeface="+mj-lt"/>
              </a:rPr>
              <a:t>Cosmic Neutrino Sources </a:t>
            </a:r>
            <a:r>
              <a:rPr lang="en-US" sz="2400" i="1" dirty="0" smtClean="0">
                <a:latin typeface="+mj-lt"/>
              </a:rPr>
              <a:t>                               (</a:t>
            </a:r>
            <a:r>
              <a:rPr lang="en-US" sz="2400" i="1" dirty="0">
                <a:latin typeface="+mj-lt"/>
              </a:rPr>
              <a:t>A Measurement of the </a:t>
            </a:r>
            <a:r>
              <a:rPr lang="en-US" sz="2400" i="1" dirty="0" smtClean="0">
                <a:latin typeface="+mj-lt"/>
              </a:rPr>
              <a:t>Energy Spectrum and</a:t>
            </a:r>
            <a:r>
              <a:rPr lang="de-DE" sz="2400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Flavor </a:t>
            </a:r>
            <a:r>
              <a:rPr lang="en-US" sz="2400" i="1" dirty="0">
                <a:latin typeface="+mj-lt"/>
              </a:rPr>
              <a:t>Composition of the Cosmic Neutrino Flux Observed with the </a:t>
            </a:r>
            <a:r>
              <a:rPr lang="en-US" sz="2400" i="1" dirty="0" err="1">
                <a:latin typeface="+mj-lt"/>
              </a:rPr>
              <a:t>IceCube</a:t>
            </a:r>
            <a:r>
              <a:rPr lang="en-US" sz="2400" i="1" dirty="0">
                <a:latin typeface="+mj-lt"/>
              </a:rPr>
              <a:t> Neutrino </a:t>
            </a:r>
            <a:r>
              <a:rPr lang="en-US" sz="2400" i="1" dirty="0" smtClean="0">
                <a:latin typeface="+mj-lt"/>
              </a:rPr>
              <a:t>Observatory)</a:t>
            </a:r>
            <a:endParaRPr lang="en-GB" altLang="de-DE" sz="24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Agustín</a:t>
            </a:r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Sánchez </a:t>
            </a:r>
            <a:r>
              <a:rPr lang="en-GB" altLang="de-D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Losa</a:t>
            </a:r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buNone/>
            </a:pPr>
            <a:r>
              <a:rPr lang="en-US" sz="2400" i="1" dirty="0"/>
              <a:t>Search for high energy cosmic muon neutrinos from variable gamma-ray sources and time calibration of the optical modules of the ANTARES </a:t>
            </a:r>
            <a:r>
              <a:rPr lang="en-US" sz="2400" i="1" dirty="0" smtClean="0"/>
              <a:t>telescope</a:t>
            </a:r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Chris Weaver</a:t>
            </a:r>
          </a:p>
          <a:p>
            <a:pPr marL="457200" lvl="1" indent="0" eaLnBrk="1" hangingPunct="1">
              <a:buNone/>
            </a:pPr>
            <a:r>
              <a:rPr lang="en-US" sz="2400" i="1" dirty="0"/>
              <a:t>Evidence for Astrophysical Muon Neutrinos from the Northern Sky</a:t>
            </a:r>
            <a:endParaRPr lang="en-GB" altLang="de-DE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90800" y="2895600"/>
            <a:ext cx="6338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</a:t>
            </a:r>
            <a:r>
              <a:rPr lang="de-DE" sz="8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de-DE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8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science</a:t>
            </a:r>
            <a:r>
              <a:rPr lang="de-DE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de-DE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9912" y="228600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</a:t>
            </a:r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de-D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1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76200" y="-76200"/>
            <a:ext cx="93726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7" y="404664"/>
            <a:ext cx="895779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463219" y="1225861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arXiv:1506.07981,  </a:t>
            </a:r>
            <a:r>
              <a:rPr lang="de-DE" dirty="0" err="1" smtClean="0"/>
              <a:t>Astroparticle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Journal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" b="23570"/>
          <a:stretch/>
        </p:blipFill>
        <p:spPr bwMode="auto">
          <a:xfrm>
            <a:off x="121286" y="2284831"/>
            <a:ext cx="8782050" cy="88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7" y="3168503"/>
            <a:ext cx="8620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46" y="4923741"/>
            <a:ext cx="6242376" cy="17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GNN Science Motivations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7696200" cy="5334000"/>
          </a:xfrm>
        </p:spPr>
        <p:txBody>
          <a:bodyPr/>
          <a:lstStyle/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combination of sky </a:t>
            </a: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maps</a:t>
            </a:r>
          </a:p>
          <a:p>
            <a:pPr marL="457200" lvl="1" indent="0">
              <a:buNone/>
            </a:pP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source checks in complementary </a:t>
            </a: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energy ranges</a:t>
            </a:r>
          </a:p>
          <a:p>
            <a:pPr marL="628650" lvl="1" indent="-171450">
              <a:buFontTx/>
              <a:buChar char="-"/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cross-checks of results with </a:t>
            </a: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different systematics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endParaRPr lang="en-GB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</a:rPr>
              <a:t>coordination of alert and </a:t>
            </a: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multi-messenger policies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exchange and mutual checks of software</a:t>
            </a: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creation of a common software pool</a:t>
            </a: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common standards for data representation</a:t>
            </a: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….</a:t>
            </a:r>
          </a:p>
          <a:p>
            <a:pPr marL="0" indent="0" eaLnBrk="1" hangingPunct="1">
              <a:buNone/>
            </a:pPr>
            <a:endParaRPr lang="en-GB" altLang="de-DE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GNN Science Motivations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7924800" cy="5334000"/>
          </a:xfrm>
        </p:spPr>
        <p:txBody>
          <a:bodyPr/>
          <a:lstStyle/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combination of sky </a:t>
            </a:r>
            <a:r>
              <a:rPr lang="en-US" sz="2600" b="1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maps</a:t>
            </a:r>
          </a:p>
          <a:p>
            <a:pPr marL="457200" lvl="1" indent="0">
              <a:buNone/>
            </a:pP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source checks in complementary </a:t>
            </a:r>
            <a:r>
              <a:rPr lang="en-US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energy ranges</a:t>
            </a:r>
          </a:p>
          <a:p>
            <a:pPr marL="628650" lvl="1" indent="-171450">
              <a:buFontTx/>
              <a:buChar char="-"/>
            </a:pPr>
            <a:endParaRPr lang="en-US" sz="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 cross-checks of results with </a:t>
            </a: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different systematics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endParaRPr lang="en-GB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coordination of alert and </a:t>
            </a:r>
            <a:r>
              <a:rPr lang="en-GB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multi-messenger</a:t>
            </a:r>
            <a:r>
              <a:rPr lang="en-GB" sz="1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policies</a:t>
            </a:r>
            <a:endParaRPr lang="en-US" sz="26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exchange and mutual checks of software</a:t>
            </a: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creation of a common software pool</a:t>
            </a: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(common </a:t>
            </a:r>
            <a:r>
              <a:rPr lang="en-US" sz="2600" dirty="0">
                <a:solidFill>
                  <a:srgbClr val="FFFF00"/>
                </a:solidFill>
                <a:latin typeface="Calibri" panose="020F0502020204030204" pitchFamily="34" charset="0"/>
              </a:rPr>
              <a:t>standards for data </a:t>
            </a:r>
            <a:r>
              <a:rPr lang="en-US" sz="2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representation)</a:t>
            </a:r>
            <a:endParaRPr lang="en-US" sz="26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….</a:t>
            </a:r>
          </a:p>
          <a:p>
            <a:pPr marL="0" indent="0" eaLnBrk="1" hangingPunct="1">
              <a:buNone/>
            </a:pPr>
            <a:endParaRPr lang="en-GB" altLang="de-DE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2600" y="13716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altLang="de-DE" sz="4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Published:</a:t>
            </a:r>
          </a:p>
          <a:p>
            <a:pPr eaLnBrk="1" hangingPunct="1"/>
            <a:r>
              <a:rPr lang="en-GB" altLang="de-DE" sz="2800" b="1" kern="0" dirty="0" smtClean="0">
                <a:latin typeface="Calibri" panose="020F0502020204030204" pitchFamily="34" charset="0"/>
              </a:rPr>
              <a:t>All-sky point source</a:t>
            </a:r>
          </a:p>
          <a:p>
            <a:pPr marL="0" indent="0" eaLnBrk="1" hangingPunct="1">
              <a:buNone/>
            </a:pPr>
            <a:r>
              <a:rPr lang="en-GB" altLang="de-DE" sz="40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Plan:</a:t>
            </a:r>
          </a:p>
          <a:p>
            <a:pPr eaLnBrk="1" hangingPunct="1"/>
            <a:r>
              <a:rPr lang="en-GB" altLang="de-DE" sz="2800" b="1" kern="0" dirty="0" smtClean="0">
                <a:latin typeface="Calibri" panose="020F0502020204030204" pitchFamily="34" charset="0"/>
              </a:rPr>
              <a:t>Galactic plane</a:t>
            </a:r>
          </a:p>
          <a:p>
            <a:pPr eaLnBrk="1" hangingPunct="1"/>
            <a:r>
              <a:rPr lang="en-GB" altLang="de-DE" sz="2800" b="1" kern="0" dirty="0" smtClean="0">
                <a:latin typeface="Calibri" panose="020F0502020204030204" pitchFamily="34" charset="0"/>
              </a:rPr>
              <a:t>Dark matter</a:t>
            </a:r>
          </a:p>
          <a:p>
            <a:pPr eaLnBrk="1" hangingPunct="1"/>
            <a:r>
              <a:rPr lang="en-GB" altLang="de-DE" sz="2800" b="1" kern="0" dirty="0" smtClean="0">
                <a:latin typeface="Calibri" panose="020F0502020204030204" pitchFamily="34" charset="0"/>
              </a:rPr>
              <a:t>More general paper on sensitivities and how detectors in South and North complement each other </a:t>
            </a:r>
          </a:p>
          <a:p>
            <a:pPr eaLnBrk="1" hangingPunct="1"/>
            <a:endParaRPr lang="en-GB" altLang="de-DE" b="1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Combining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pPr eaLnBrk="1" hangingPunct="1"/>
            <a:r>
              <a:rPr lang="en-GB" altLang="de-DE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Policy Aspects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7391400" cy="5334000"/>
          </a:xfrm>
        </p:spPr>
        <p:txBody>
          <a:bodyPr/>
          <a:lstStyle/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existence of GNN played (likely) a positive role in some decisions.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outside world considers us as a forum for defining a common strategy.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reality this applies only to some aspects.</a:t>
            </a: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this moment, it seems very hard to reach consensus about a “common” PINGU/ORCA strategy.  In this field, the 2 communities are just competitors.</a:t>
            </a:r>
          </a:p>
          <a:p>
            <a:pPr eaLnBrk="1" hangingPunct="1"/>
            <a:endParaRPr lang="en-GB" altLang="de-DE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de-DE" sz="2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more important is it, to work out a global policy for the high-energy part!</a:t>
            </a:r>
          </a:p>
          <a:p>
            <a:pPr eaLnBrk="1" hangingPunct="1"/>
            <a:r>
              <a:rPr lang="en-GB" altLang="de-DE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Keyword: </a:t>
            </a:r>
            <a:r>
              <a:rPr lang="en-GB" altLang="de-DE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Complementarity</a:t>
            </a: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de-D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Complementarity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93385" y="1981200"/>
            <a:ext cx="1127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ARCA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2800" y="1676400"/>
            <a:ext cx="94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GVD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05570" y="5823404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</a:rPr>
              <a:t>IceCube</a:t>
            </a:r>
            <a:r>
              <a:rPr lang="de-DE" sz="3200" b="1" dirty="0" smtClean="0">
                <a:latin typeface="Calibri" panose="020F0502020204030204" pitchFamily="34" charset="0"/>
              </a:rPr>
              <a:t>       Gen2</a:t>
            </a:r>
            <a:endParaRPr lang="de-DE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Optimized to …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38400" y="1674404"/>
            <a:ext cx="149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&gt;1 </a:t>
            </a:r>
            <a:r>
              <a:rPr lang="de-DE" sz="3200" b="1" dirty="0" err="1" smtClean="0">
                <a:latin typeface="Calibri" panose="020F0502020204030204" pitchFamily="34" charset="0"/>
              </a:rPr>
              <a:t>TeV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@ 1.4 km³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  (4-5 km³)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67600" y="1674403"/>
            <a:ext cx="1616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&gt;10 </a:t>
            </a:r>
            <a:r>
              <a:rPr lang="de-DE" sz="3200" b="1" dirty="0" err="1" smtClean="0">
                <a:latin typeface="Calibri" panose="020F0502020204030204" pitchFamily="34" charset="0"/>
              </a:rPr>
              <a:t>TeV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@ 0.4 km³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    (1.5 km³)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05570" y="5823404"/>
            <a:ext cx="3569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&gt;1 </a:t>
            </a:r>
            <a:r>
              <a:rPr lang="de-DE" sz="3200" b="1" dirty="0" err="1" smtClean="0">
                <a:latin typeface="Calibri" panose="020F0502020204030204" pitchFamily="34" charset="0"/>
              </a:rPr>
              <a:t>TeV</a:t>
            </a:r>
            <a:r>
              <a:rPr lang="de-DE" sz="3200" b="1" dirty="0" smtClean="0">
                <a:latin typeface="Calibri" panose="020F0502020204030204" pitchFamily="34" charset="0"/>
              </a:rPr>
              <a:t>          &gt;30 </a:t>
            </a:r>
            <a:r>
              <a:rPr lang="de-DE" sz="3200" b="1" dirty="0" err="1" smtClean="0">
                <a:latin typeface="Calibri" panose="020F0502020204030204" pitchFamily="34" charset="0"/>
              </a:rPr>
              <a:t>TeV</a:t>
            </a:r>
            <a:endParaRPr lang="de-DE" sz="3200" b="1" dirty="0" smtClean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@ 1 km³               @10 km³</a:t>
            </a:r>
            <a:endParaRPr 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GB" altLang="de-DE" sz="7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Construction</a:t>
            </a:r>
          </a:p>
        </p:txBody>
      </p:sp>
      <p:pic>
        <p:nvPicPr>
          <p:cNvPr id="5" name="Picture 4" descr="glob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276600" y="1676400"/>
            <a:ext cx="4553242" cy="42062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12096" y="1380232"/>
            <a:ext cx="30091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</a:rPr>
              <a:t>2015 (18) – 2021</a:t>
            </a:r>
          </a:p>
          <a:p>
            <a:r>
              <a:rPr lang="de-DE" sz="2000" b="1" dirty="0" smtClean="0">
                <a:latin typeface="Calibri" panose="020F0502020204030204" pitchFamily="34" charset="0"/>
              </a:rPr>
              <a:t>(</a:t>
            </a:r>
            <a:r>
              <a:rPr lang="de-DE" sz="2000" b="1" dirty="0" err="1" smtClean="0">
                <a:latin typeface="Calibri" panose="020F0502020204030204" pitchFamily="34" charset="0"/>
              </a:rPr>
              <a:t>then</a:t>
            </a:r>
            <a:r>
              <a:rPr lang="de-DE" sz="2000" b="1" dirty="0" smtClean="0">
                <a:latin typeface="Calibri" panose="020F0502020204030204" pitchFamily="34" charset="0"/>
              </a:rPr>
              <a:t> </a:t>
            </a:r>
            <a:r>
              <a:rPr lang="de-DE" sz="2000" b="1" dirty="0" err="1" smtClean="0">
                <a:latin typeface="Calibri" panose="020F0502020204030204" pitchFamily="34" charset="0"/>
              </a:rPr>
              <a:t>full</a:t>
            </a:r>
            <a:r>
              <a:rPr lang="de-DE" sz="2000" b="1" dirty="0" smtClean="0">
                <a:latin typeface="Calibri" panose="020F0502020204030204" pitchFamily="34" charset="0"/>
              </a:rPr>
              <a:t> KM3NeT)</a:t>
            </a:r>
            <a:endParaRPr lang="de-DE" sz="2000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34200" y="1380232"/>
            <a:ext cx="20697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>
                <a:latin typeface="Calibri" panose="020F0502020204030204" pitchFamily="34" charset="0"/>
              </a:rPr>
              <a:t>2015 -2021</a:t>
            </a:r>
          </a:p>
          <a:p>
            <a:pPr algn="r"/>
            <a:r>
              <a:rPr lang="de-DE" sz="2000" b="1" dirty="0" smtClean="0">
                <a:latin typeface="Calibri" panose="020F0502020204030204" pitchFamily="34" charset="0"/>
              </a:rPr>
              <a:t>(</a:t>
            </a:r>
            <a:r>
              <a:rPr lang="de-DE" sz="2000" b="1" dirty="0" err="1" smtClean="0">
                <a:latin typeface="Calibri" panose="020F0502020204030204" pitchFamily="34" charset="0"/>
              </a:rPr>
              <a:t>then</a:t>
            </a:r>
            <a:r>
              <a:rPr lang="de-DE" sz="2000" b="1" dirty="0" smtClean="0">
                <a:latin typeface="Calibri" panose="020F0502020204030204" pitchFamily="34" charset="0"/>
              </a:rPr>
              <a:t> </a:t>
            </a:r>
            <a:r>
              <a:rPr lang="de-DE" sz="2000" b="1" dirty="0" err="1" smtClean="0">
                <a:latin typeface="Calibri" panose="020F0502020204030204" pitchFamily="34" charset="0"/>
              </a:rPr>
              <a:t>phase</a:t>
            </a:r>
            <a:r>
              <a:rPr lang="de-DE" sz="2000" b="1" dirty="0" smtClean="0">
                <a:latin typeface="Calibri" panose="020F0502020204030204" pitchFamily="34" charset="0"/>
              </a:rPr>
              <a:t> 2)</a:t>
            </a:r>
            <a:endParaRPr lang="de-DE" sz="2000" b="1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33800" y="5823403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</a:rPr>
              <a:t>operating</a:t>
            </a:r>
            <a:r>
              <a:rPr lang="de-DE" sz="3200" b="1" dirty="0" smtClean="0">
                <a:latin typeface="Calibri" panose="020F0502020204030204" pitchFamily="34" charset="0"/>
              </a:rPr>
              <a:t>       2021 - 2031</a:t>
            </a:r>
            <a:endParaRPr lang="de-DE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ging_light">
  <a:themeElements>
    <a:clrScheme name="emerging_ligh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erging_ligh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erging_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_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_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_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_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_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_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emerging_light</Template>
  <TotalTime>0</TotalTime>
  <Words>827</Words>
  <Application>Microsoft Office PowerPoint</Application>
  <PresentationFormat>Bildschirmpräsentation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emerging_light</vt:lpstr>
      <vt:lpstr>GNN Meeting  Mainz 2016</vt:lpstr>
      <vt:lpstr>GNN Monthly</vt:lpstr>
      <vt:lpstr>GNN Science Motivations</vt:lpstr>
      <vt:lpstr>GNN Science Motivations</vt:lpstr>
      <vt:lpstr>Combining Data</vt:lpstr>
      <vt:lpstr>Global Policy Aspects</vt:lpstr>
      <vt:lpstr>Complementarity</vt:lpstr>
      <vt:lpstr>Optimized to …</vt:lpstr>
      <vt:lpstr>Construction</vt:lpstr>
      <vt:lpstr>Construction</vt:lpstr>
      <vt:lpstr>Medium</vt:lpstr>
      <vt:lpstr>Angular resolution</vt:lpstr>
      <vt:lpstr>Depth (km)</vt:lpstr>
      <vt:lpstr>Surface veto</vt:lpstr>
      <vt:lpstr>“Legacy of our field” project</vt:lpstr>
      <vt:lpstr>“Legacy of our field” project</vt:lpstr>
      <vt:lpstr>AIS³</vt:lpstr>
      <vt:lpstr>AIS³   </vt:lpstr>
      <vt:lpstr>Print Page</vt:lpstr>
      <vt:lpstr>Print Page</vt:lpstr>
      <vt:lpstr>Print Page</vt:lpstr>
      <vt:lpstr>GNN Dissertation Prize</vt:lpstr>
      <vt:lpstr>The Winners</vt:lpstr>
      <vt:lpstr>The Winners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Light</dc:title>
  <dc:creator>csspier</dc:creator>
  <cp:lastModifiedBy>DESY LocAdmin</cp:lastModifiedBy>
  <cp:revision>29</cp:revision>
  <dcterms:created xsi:type="dcterms:W3CDTF">2006-02-18T18:45:24Z</dcterms:created>
  <dcterms:modified xsi:type="dcterms:W3CDTF">2016-10-01T08:33:42Z</dcterms:modified>
</cp:coreProperties>
</file>