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80" r:id="rId5"/>
    <p:sldId id="263" r:id="rId6"/>
    <p:sldId id="283" r:id="rId7"/>
    <p:sldId id="279" r:id="rId8"/>
    <p:sldId id="272" r:id="rId9"/>
    <p:sldId id="273" r:id="rId10"/>
    <p:sldId id="262" r:id="rId11"/>
    <p:sldId id="264" r:id="rId12"/>
    <p:sldId id="274" r:id="rId13"/>
    <p:sldId id="265" r:id="rId14"/>
    <p:sldId id="284" r:id="rId15"/>
    <p:sldId id="275" r:id="rId16"/>
    <p:sldId id="278" r:id="rId17"/>
    <p:sldId id="277" r:id="rId18"/>
    <p:sldId id="276" r:id="rId19"/>
    <p:sldId id="285" r:id="rId20"/>
    <p:sldId id="267" r:id="rId21"/>
    <p:sldId id="260" r:id="rId22"/>
    <p:sldId id="269" r:id="rId23"/>
    <p:sldId id="281" r:id="rId24"/>
    <p:sldId id="282" r:id="rId25"/>
    <p:sldId id="270" r:id="rId26"/>
    <p:sldId id="271" r:id="rId27"/>
    <p:sldId id="266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710F-423B-482C-98E5-A01FD523059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16BC9-1F16-4177-91F3-EB126B8C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Blue box is simple F/F based elevation gate (probably inside sensor A)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75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16km x 20km</a:t>
            </a:r>
          </a:p>
        </p:txBody>
      </p:sp>
    </p:spTree>
    <p:extLst>
      <p:ext uri="{BB962C8B-B14F-4D97-AF65-F5344CB8AC3E}">
        <p14:creationId xmlns:p14="http://schemas.microsoft.com/office/powerpoint/2010/main" val="42914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Icecube Spring Collaboration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96EB7-383A-4599-98E2-BFBE13556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74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Icecube Spring Collaboration Meeting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D4EFC-6FF8-4C22-8A8B-D74AE40FD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8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870004-7634-4E0C-BCE4-0ECB6E41E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5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2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9ABE-9D79-4285-8A7E-A96368D48170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3CF5-C848-4C15-BDCC-97D719B5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http://10.1.9.197/ram0/getImages/image7251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iki.icecube.wisc.edu/images/6/6a/Sally-satra_string_16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r="1343" b="21101"/>
          <a:stretch/>
        </p:blipFill>
        <p:spPr>
          <a:xfrm>
            <a:off x="0" y="0"/>
            <a:ext cx="12157166" cy="6688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Time-of-Arrival </a:t>
            </a:r>
            <a:r>
              <a:rPr lang="en-US" dirty="0" smtClean="0"/>
              <a:t>Detection </a:t>
            </a:r>
            <a:r>
              <a:rPr lang="en-US" dirty="0" smtClean="0"/>
              <a:t>(TOAD) Array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Perry </a:t>
            </a:r>
            <a:r>
              <a:rPr lang="en-US" dirty="0" err="1" smtClean="0"/>
              <a:t>Sandstrom</a:t>
            </a:r>
            <a:r>
              <a:rPr lang="en-US" dirty="0" smtClean="0"/>
              <a:t> for ARA Collaboration</a:t>
            </a:r>
          </a:p>
          <a:p>
            <a:r>
              <a:rPr lang="en-US" dirty="0" smtClean="0"/>
              <a:t>July 23,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7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650B-130A-4083-A65A-B8B6BA12CB2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graphicFrame>
        <p:nvGraphicFramePr>
          <p:cNvPr id="9219" name="Object 4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82203"/>
              </p:ext>
            </p:extLst>
          </p:nvPr>
        </p:nvGraphicFramePr>
        <p:xfrm>
          <a:off x="1593908" y="1459071"/>
          <a:ext cx="6789680" cy="474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3" imgW="7077276" imgH="4943625" progId="Excel.Chart.8">
                  <p:embed/>
                </p:oleObj>
              </mc:Choice>
              <mc:Fallback>
                <p:oleObj name="Chart" r:id="rId3" imgW="7077276" imgH="49436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908" y="1459071"/>
                        <a:ext cx="6789680" cy="4743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Time Resolution Requirements </a:t>
            </a:r>
            <a:br>
              <a:rPr lang="en-US" altLang="en-US" sz="4000"/>
            </a:br>
            <a:r>
              <a:rPr lang="en-US" altLang="en-US" sz="2800" i="1"/>
              <a:t>for 1 degree broadside accuracy</a:t>
            </a:r>
          </a:p>
        </p:txBody>
      </p:sp>
      <p:sp>
        <p:nvSpPr>
          <p:cNvPr id="9221" name="Line 29"/>
          <p:cNvSpPr>
            <a:spLocks noChangeShapeType="1"/>
          </p:cNvSpPr>
          <p:nvPr/>
        </p:nvSpPr>
        <p:spPr bwMode="auto">
          <a:xfrm>
            <a:off x="4267200" y="4343400"/>
            <a:ext cx="9144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32"/>
          <p:cNvSpPr txBox="1">
            <a:spLocks noChangeArrowheads="1"/>
          </p:cNvSpPr>
          <p:nvPr/>
        </p:nvSpPr>
        <p:spPr bwMode="auto">
          <a:xfrm>
            <a:off x="3124200" y="4572000"/>
            <a:ext cx="87286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</a:rPr>
              <a:t>ANITA</a:t>
            </a:r>
          </a:p>
        </p:txBody>
      </p:sp>
      <p:sp>
        <p:nvSpPr>
          <p:cNvPr id="9223" name="Line 33"/>
          <p:cNvSpPr>
            <a:spLocks noChangeShapeType="1"/>
          </p:cNvSpPr>
          <p:nvPr/>
        </p:nvSpPr>
        <p:spPr bwMode="auto">
          <a:xfrm>
            <a:off x="3810000" y="4953000"/>
            <a:ext cx="762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35"/>
          <p:cNvSpPr txBox="1">
            <a:spLocks noChangeArrowheads="1"/>
          </p:cNvSpPr>
          <p:nvPr/>
        </p:nvSpPr>
        <p:spPr bwMode="auto">
          <a:xfrm>
            <a:off x="3276601" y="2971800"/>
            <a:ext cx="3647217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0066CC"/>
                </a:solidFill>
              </a:rPr>
              <a:t>Transient Sensor -Elevation “s”</a:t>
            </a:r>
          </a:p>
        </p:txBody>
      </p:sp>
      <p:sp>
        <p:nvSpPr>
          <p:cNvPr id="9225" name="Text Box 36"/>
          <p:cNvSpPr txBox="1">
            <a:spLocks noChangeArrowheads="1"/>
          </p:cNvSpPr>
          <p:nvPr/>
        </p:nvSpPr>
        <p:spPr bwMode="auto">
          <a:xfrm>
            <a:off x="3200400" y="3962400"/>
            <a:ext cx="162942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</a:rPr>
              <a:t>AURA &amp; ARA</a:t>
            </a:r>
          </a:p>
        </p:txBody>
      </p:sp>
      <p:sp>
        <p:nvSpPr>
          <p:cNvPr id="9226" name="Text Box 37"/>
          <p:cNvSpPr txBox="1">
            <a:spLocks noChangeArrowheads="1"/>
          </p:cNvSpPr>
          <p:nvPr/>
        </p:nvSpPr>
        <p:spPr bwMode="auto">
          <a:xfrm>
            <a:off x="3409287" y="2184545"/>
            <a:ext cx="3544625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0066CC"/>
                </a:solidFill>
              </a:rPr>
              <a:t>Transient Sensor -Azimuth “d”</a:t>
            </a:r>
          </a:p>
        </p:txBody>
      </p:sp>
      <p:sp>
        <p:nvSpPr>
          <p:cNvPr id="9227" name="Line 38"/>
          <p:cNvSpPr>
            <a:spLocks noChangeShapeType="1"/>
          </p:cNvSpPr>
          <p:nvPr/>
        </p:nvSpPr>
        <p:spPr bwMode="auto">
          <a:xfrm>
            <a:off x="5410200" y="3429000"/>
            <a:ext cx="228600" cy="16002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39"/>
          <p:cNvSpPr>
            <a:spLocks noChangeShapeType="1"/>
          </p:cNvSpPr>
          <p:nvPr/>
        </p:nvSpPr>
        <p:spPr bwMode="auto">
          <a:xfrm>
            <a:off x="6560190" y="2625754"/>
            <a:ext cx="602609" cy="346046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40"/>
          <p:cNvSpPr txBox="1">
            <a:spLocks noChangeArrowheads="1"/>
          </p:cNvSpPr>
          <p:nvPr/>
        </p:nvSpPr>
        <p:spPr bwMode="auto">
          <a:xfrm>
            <a:off x="8458200" y="3657600"/>
            <a:ext cx="1981200" cy="13398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Waveform- Capture Systems</a:t>
            </a:r>
          </a:p>
          <a:p>
            <a:pPr eaLnBrk="1" hangingPunct="1"/>
            <a:endParaRPr lang="en-US" altLang="en-US" sz="1600" b="1" i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~5-10 kilobyte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 per hit/station</a:t>
            </a:r>
          </a:p>
        </p:txBody>
      </p:sp>
      <p:sp>
        <p:nvSpPr>
          <p:cNvPr id="9230" name="Text Box 41"/>
          <p:cNvSpPr txBox="1">
            <a:spLocks noChangeArrowheads="1"/>
          </p:cNvSpPr>
          <p:nvPr/>
        </p:nvSpPr>
        <p:spPr bwMode="auto">
          <a:xfrm>
            <a:off x="8642350" y="1981201"/>
            <a:ext cx="1417638" cy="1095375"/>
          </a:xfrm>
          <a:prstGeom prst="rect">
            <a:avLst/>
          </a:prstGeom>
          <a:solidFill>
            <a:schemeClr val="bg1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i="1" dirty="0">
                <a:solidFill>
                  <a:srgbClr val="0066CC"/>
                </a:solidFill>
              </a:rPr>
              <a:t>TOA System</a:t>
            </a:r>
          </a:p>
          <a:p>
            <a:pPr eaLnBrk="1" hangingPunct="1"/>
            <a:endParaRPr lang="en-US" altLang="en-US" sz="1600" b="1" dirty="0">
              <a:solidFill>
                <a:srgbClr val="0066CC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66CC"/>
                </a:solidFill>
              </a:rPr>
              <a:t>~10 byte</a:t>
            </a:r>
          </a:p>
          <a:p>
            <a:pPr eaLnBrk="1" hangingPunct="1"/>
            <a:r>
              <a:rPr lang="en-US" altLang="en-US" sz="1600" dirty="0">
                <a:solidFill>
                  <a:srgbClr val="0066CC"/>
                </a:solidFill>
              </a:rPr>
              <a:t>per hit/hole</a:t>
            </a:r>
          </a:p>
        </p:txBody>
      </p:sp>
      <p:sp>
        <p:nvSpPr>
          <p:cNvPr id="9231" name="Text Box 45"/>
          <p:cNvSpPr txBox="1">
            <a:spLocks noChangeArrowheads="1"/>
          </p:cNvSpPr>
          <p:nvPr/>
        </p:nvSpPr>
        <p:spPr bwMode="auto">
          <a:xfrm>
            <a:off x="7467601" y="2895601"/>
            <a:ext cx="54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i="1">
                <a:solidFill>
                  <a:srgbClr val="FF00FF"/>
                </a:solidFill>
              </a:rPr>
              <a:t>Air</a:t>
            </a:r>
          </a:p>
        </p:txBody>
      </p:sp>
      <p:sp>
        <p:nvSpPr>
          <p:cNvPr id="9232" name="Text Box 46"/>
          <p:cNvSpPr txBox="1">
            <a:spLocks noChangeArrowheads="1"/>
          </p:cNvSpPr>
          <p:nvPr/>
        </p:nvSpPr>
        <p:spPr bwMode="auto">
          <a:xfrm>
            <a:off x="7543800" y="18288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i="1">
                <a:solidFill>
                  <a:srgbClr val="0000CC"/>
                </a:solidFill>
              </a:rPr>
              <a:t>Ice </a:t>
            </a:r>
          </a:p>
        </p:txBody>
      </p:sp>
    </p:spTree>
    <p:extLst>
      <p:ext uri="{BB962C8B-B14F-4D97-AF65-F5344CB8AC3E}">
        <p14:creationId xmlns:p14="http://schemas.microsoft.com/office/powerpoint/2010/main" val="20647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A29384-3E8B-4828-BA31-1C3903601A2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Transient Detector Assembly (TDA)</a:t>
            </a:r>
            <a:br>
              <a:rPr lang="en-US" altLang="en-US" sz="4000"/>
            </a:br>
            <a:r>
              <a:rPr lang="en-US" altLang="en-US" sz="2400" i="1"/>
              <a:t>Primary configuration item for TOA Detector System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629400" y="2895600"/>
            <a:ext cx="1676400" cy="838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4191000" y="30480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 flipV="1">
            <a:off x="4191000" y="3352800"/>
            <a:ext cx="457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 flipH="1" flipV="1">
            <a:off x="4191000" y="3048000"/>
            <a:ext cx="457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4800600" y="30480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 flipV="1">
            <a:off x="4800600" y="3352800"/>
            <a:ext cx="457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 flipH="1" flipV="1">
            <a:off x="4800600" y="3048000"/>
            <a:ext cx="457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1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048000"/>
            <a:ext cx="1524000" cy="585788"/>
          </a:xfrm>
          <a:noFill/>
        </p:spPr>
      </p:pic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4191001" y="2438400"/>
            <a:ext cx="1031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23dB Gain</a:t>
            </a:r>
          </a:p>
          <a:p>
            <a:pPr eaLnBrk="1" hangingPunct="1"/>
            <a:r>
              <a:rPr lang="en-US" altLang="en-US" sz="1400"/>
              <a:t>0.9dB NF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6629401" y="2362200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/>
              <a:t>80dB log Detector</a:t>
            </a:r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3886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>
            <a:off x="46482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5"/>
          <p:cNvSpPr>
            <a:spLocks noChangeShapeType="1"/>
          </p:cNvSpPr>
          <p:nvPr/>
        </p:nvSpPr>
        <p:spPr bwMode="auto">
          <a:xfrm>
            <a:off x="8686800" y="3352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1905000" y="25146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Antenna</a:t>
            </a:r>
          </a:p>
          <a:p>
            <a:pPr eaLnBrk="1" hangingPunct="1"/>
            <a:r>
              <a:rPr lang="en-US" altLang="en-US" b="1"/>
              <a:t>Input</a:t>
            </a:r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7162800" y="4114800"/>
            <a:ext cx="106680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7315200" y="4191001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Bias-T</a:t>
            </a:r>
          </a:p>
        </p:txBody>
      </p:sp>
      <p:sp>
        <p:nvSpPr>
          <p:cNvPr id="25620" name="Line 19"/>
          <p:cNvSpPr>
            <a:spLocks noChangeShapeType="1"/>
          </p:cNvSpPr>
          <p:nvPr/>
        </p:nvSpPr>
        <p:spPr bwMode="auto">
          <a:xfrm>
            <a:off x="76200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>
            <a:off x="7620000" y="4800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1"/>
          <p:cNvSpPr>
            <a:spLocks noChangeShapeType="1"/>
          </p:cNvSpPr>
          <p:nvPr/>
        </p:nvSpPr>
        <p:spPr bwMode="auto">
          <a:xfrm flipH="1">
            <a:off x="7696200" y="4800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Rectangle 22"/>
          <p:cNvSpPr>
            <a:spLocks noChangeArrowheads="1"/>
          </p:cNvSpPr>
          <p:nvPr/>
        </p:nvSpPr>
        <p:spPr bwMode="auto">
          <a:xfrm>
            <a:off x="6477001" y="4114800"/>
            <a:ext cx="549275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 flipV="1">
            <a:off x="76962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>
            <a:off x="70104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6400800" y="4114800"/>
            <a:ext cx="603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3.3V </a:t>
            </a:r>
          </a:p>
          <a:p>
            <a:pPr eaLnBrk="1" hangingPunct="1"/>
            <a:r>
              <a:rPr lang="en-US" altLang="en-US" sz="1400"/>
              <a:t>Reg</a:t>
            </a:r>
          </a:p>
        </p:txBody>
      </p:sp>
      <p:sp>
        <p:nvSpPr>
          <p:cNvPr id="25627" name="Line 26"/>
          <p:cNvSpPr>
            <a:spLocks noChangeShapeType="1"/>
          </p:cNvSpPr>
          <p:nvPr/>
        </p:nvSpPr>
        <p:spPr bwMode="auto">
          <a:xfrm flipH="1">
            <a:off x="6172200" y="4343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>
            <a:off x="64770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28"/>
          <p:cNvSpPr>
            <a:spLocks noChangeShapeType="1"/>
          </p:cNvSpPr>
          <p:nvPr/>
        </p:nvSpPr>
        <p:spPr bwMode="auto">
          <a:xfrm>
            <a:off x="8686800" y="3276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29"/>
          <p:cNvSpPr>
            <a:spLocks noChangeShapeType="1"/>
          </p:cNvSpPr>
          <p:nvPr/>
        </p:nvSpPr>
        <p:spPr bwMode="auto">
          <a:xfrm>
            <a:off x="8610600" y="3276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Line 30"/>
          <p:cNvSpPr>
            <a:spLocks noChangeShapeType="1"/>
          </p:cNvSpPr>
          <p:nvPr/>
        </p:nvSpPr>
        <p:spPr bwMode="auto">
          <a:xfrm>
            <a:off x="83058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Line 31"/>
          <p:cNvSpPr>
            <a:spLocks noChangeShapeType="1"/>
          </p:cNvSpPr>
          <p:nvPr/>
        </p:nvSpPr>
        <p:spPr bwMode="auto">
          <a:xfrm>
            <a:off x="8763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Line 32"/>
          <p:cNvSpPr>
            <a:spLocks noChangeShapeType="1"/>
          </p:cNvSpPr>
          <p:nvPr/>
        </p:nvSpPr>
        <p:spPr bwMode="auto">
          <a:xfrm>
            <a:off x="87630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Line 33"/>
          <p:cNvSpPr>
            <a:spLocks noChangeShapeType="1"/>
          </p:cNvSpPr>
          <p:nvPr/>
        </p:nvSpPr>
        <p:spPr bwMode="auto">
          <a:xfrm>
            <a:off x="6477000" y="3276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Line 34"/>
          <p:cNvSpPr>
            <a:spLocks noChangeShapeType="1"/>
          </p:cNvSpPr>
          <p:nvPr/>
        </p:nvSpPr>
        <p:spPr bwMode="auto">
          <a:xfrm>
            <a:off x="6400800" y="3276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35"/>
          <p:cNvSpPr>
            <a:spLocks noChangeShapeType="1"/>
          </p:cNvSpPr>
          <p:nvPr/>
        </p:nvSpPr>
        <p:spPr bwMode="auto">
          <a:xfrm>
            <a:off x="62484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Line 36"/>
          <p:cNvSpPr>
            <a:spLocks noChangeShapeType="1"/>
          </p:cNvSpPr>
          <p:nvPr/>
        </p:nvSpPr>
        <p:spPr bwMode="auto">
          <a:xfrm flipH="1">
            <a:off x="1828800" y="3352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Line 37"/>
          <p:cNvSpPr>
            <a:spLocks noChangeShapeType="1"/>
          </p:cNvSpPr>
          <p:nvPr/>
        </p:nvSpPr>
        <p:spPr bwMode="auto">
          <a:xfrm flipV="1">
            <a:off x="1828800" y="2514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Line 38"/>
          <p:cNvSpPr>
            <a:spLocks noChangeShapeType="1"/>
          </p:cNvSpPr>
          <p:nvPr/>
        </p:nvSpPr>
        <p:spPr bwMode="auto">
          <a:xfrm flipV="1">
            <a:off x="1828800" y="3429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Line 39"/>
          <p:cNvSpPr>
            <a:spLocks noChangeShapeType="1"/>
          </p:cNvSpPr>
          <p:nvPr/>
        </p:nvSpPr>
        <p:spPr bwMode="auto">
          <a:xfrm flipH="1">
            <a:off x="82296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Text Box 40"/>
          <p:cNvSpPr txBox="1">
            <a:spLocks noChangeArrowheads="1"/>
          </p:cNvSpPr>
          <p:nvPr/>
        </p:nvSpPr>
        <p:spPr bwMode="auto">
          <a:xfrm>
            <a:off x="5791200" y="419100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V+</a:t>
            </a:r>
          </a:p>
        </p:txBody>
      </p:sp>
      <p:sp>
        <p:nvSpPr>
          <p:cNvPr id="25642" name="Rectangle 41"/>
          <p:cNvSpPr>
            <a:spLocks noChangeArrowheads="1"/>
          </p:cNvSpPr>
          <p:nvPr/>
        </p:nvSpPr>
        <p:spPr bwMode="auto">
          <a:xfrm>
            <a:off x="3124200" y="2057400"/>
            <a:ext cx="5791200" cy="29718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3" name="Text Box 42"/>
          <p:cNvSpPr txBox="1">
            <a:spLocks noChangeArrowheads="1"/>
          </p:cNvSpPr>
          <p:nvPr/>
        </p:nvSpPr>
        <p:spPr bwMode="auto">
          <a:xfrm>
            <a:off x="4038600" y="4114801"/>
            <a:ext cx="127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/>
              <a:t>Pdis ~.5W</a:t>
            </a:r>
          </a:p>
        </p:txBody>
      </p:sp>
      <p:sp>
        <p:nvSpPr>
          <p:cNvPr id="25644" name="Text Box 43"/>
          <p:cNvSpPr txBox="1">
            <a:spLocks noChangeArrowheads="1"/>
          </p:cNvSpPr>
          <p:nvPr/>
        </p:nvSpPr>
        <p:spPr bwMode="auto">
          <a:xfrm>
            <a:off x="4191000" y="2209800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LNA1&amp;2:</a:t>
            </a:r>
          </a:p>
        </p:txBody>
      </p:sp>
      <p:sp>
        <p:nvSpPr>
          <p:cNvPr id="25645" name="Text Box 44"/>
          <p:cNvSpPr txBox="1">
            <a:spLocks noChangeArrowheads="1"/>
          </p:cNvSpPr>
          <p:nvPr/>
        </p:nvSpPr>
        <p:spPr bwMode="auto">
          <a:xfrm>
            <a:off x="2209800" y="5715000"/>
            <a:ext cx="7677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/>
              <a:t>-  Active Antenna sensor for Time Of Arrival (TOA)</a:t>
            </a:r>
          </a:p>
          <a:p>
            <a:pPr algn="l" eaLnBrk="1" hangingPunct="1"/>
            <a:r>
              <a:rPr lang="en-US" altLang="en-US" b="1"/>
              <a:t>-  Envelope signals sent to surface</a:t>
            </a:r>
          </a:p>
          <a:p>
            <a:pPr algn="l" eaLnBrk="1" hangingPunct="1"/>
            <a:r>
              <a:rPr lang="en-US" altLang="en-US" b="1"/>
              <a:t>- “Common Mode” design possible for multiple TDAs on single cable</a:t>
            </a:r>
          </a:p>
        </p:txBody>
      </p:sp>
      <p:sp>
        <p:nvSpPr>
          <p:cNvPr id="25646" name="Rectangle 45"/>
          <p:cNvSpPr>
            <a:spLocks noChangeArrowheads="1"/>
          </p:cNvSpPr>
          <p:nvPr/>
        </p:nvSpPr>
        <p:spPr bwMode="auto">
          <a:xfrm>
            <a:off x="5410200" y="3048000"/>
            <a:ext cx="838200" cy="609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7" name="Line 46"/>
          <p:cNvSpPr>
            <a:spLocks noChangeShapeType="1"/>
          </p:cNvSpPr>
          <p:nvPr/>
        </p:nvSpPr>
        <p:spPr bwMode="auto">
          <a:xfrm flipV="1">
            <a:off x="5562600" y="32004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8" name="Line 47"/>
          <p:cNvSpPr>
            <a:spLocks noChangeShapeType="1"/>
          </p:cNvSpPr>
          <p:nvPr/>
        </p:nvSpPr>
        <p:spPr bwMode="auto">
          <a:xfrm>
            <a:off x="5638800" y="3200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9" name="Line 48"/>
          <p:cNvSpPr>
            <a:spLocks noChangeShapeType="1"/>
          </p:cNvSpPr>
          <p:nvPr/>
        </p:nvSpPr>
        <p:spPr bwMode="auto">
          <a:xfrm>
            <a:off x="6019800" y="32004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0" name="Text Box 49"/>
          <p:cNvSpPr txBox="1">
            <a:spLocks noChangeArrowheads="1"/>
          </p:cNvSpPr>
          <p:nvPr/>
        </p:nvSpPr>
        <p:spPr bwMode="auto">
          <a:xfrm>
            <a:off x="5310189" y="2209800"/>
            <a:ext cx="10518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100MHz-</a:t>
            </a:r>
          </a:p>
          <a:p>
            <a:pPr eaLnBrk="1" hangingPunct="1"/>
            <a:r>
              <a:rPr lang="en-US" altLang="en-US" sz="1400"/>
              <a:t>800MHz</a:t>
            </a:r>
          </a:p>
          <a:p>
            <a:pPr eaLnBrk="1" hangingPunct="1"/>
            <a:r>
              <a:rPr lang="en-US" altLang="en-US" sz="1400"/>
              <a:t>Band Pass</a:t>
            </a:r>
          </a:p>
        </p:txBody>
      </p:sp>
      <p:sp>
        <p:nvSpPr>
          <p:cNvPr id="25651" name="Rectangle 50"/>
          <p:cNvSpPr>
            <a:spLocks noChangeArrowheads="1"/>
          </p:cNvSpPr>
          <p:nvPr/>
        </p:nvSpPr>
        <p:spPr bwMode="auto">
          <a:xfrm>
            <a:off x="3276600" y="3200400"/>
            <a:ext cx="60960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2" name="Text Box 51"/>
          <p:cNvSpPr txBox="1">
            <a:spLocks noChangeArrowheads="1"/>
          </p:cNvSpPr>
          <p:nvPr/>
        </p:nvSpPr>
        <p:spPr bwMode="auto">
          <a:xfrm>
            <a:off x="3124201" y="228600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450MHz</a:t>
            </a:r>
          </a:p>
          <a:p>
            <a:pPr eaLnBrk="1" hangingPunct="1"/>
            <a:r>
              <a:rPr lang="en-US" altLang="en-US" sz="1400"/>
              <a:t>Notch</a:t>
            </a:r>
          </a:p>
        </p:txBody>
      </p:sp>
      <p:sp>
        <p:nvSpPr>
          <p:cNvPr id="25653" name="Line 52"/>
          <p:cNvSpPr>
            <a:spLocks noChangeShapeType="1"/>
          </p:cNvSpPr>
          <p:nvPr/>
        </p:nvSpPr>
        <p:spPr bwMode="auto">
          <a:xfrm flipH="1" flipV="1">
            <a:off x="3581400" y="3429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4" name="Line 53"/>
          <p:cNvSpPr>
            <a:spLocks noChangeShapeType="1"/>
          </p:cNvSpPr>
          <p:nvPr/>
        </p:nvSpPr>
        <p:spPr bwMode="auto">
          <a:xfrm flipH="1" flipV="1">
            <a:off x="3581400" y="3429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5" name="Line 54"/>
          <p:cNvSpPr>
            <a:spLocks noChangeShapeType="1"/>
          </p:cNvSpPr>
          <p:nvPr/>
        </p:nvSpPr>
        <p:spPr bwMode="auto">
          <a:xfrm flipH="1" flipV="1">
            <a:off x="3352800" y="3429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6" name="Line 55"/>
          <p:cNvSpPr>
            <a:spLocks noChangeShapeType="1"/>
          </p:cNvSpPr>
          <p:nvPr/>
        </p:nvSpPr>
        <p:spPr bwMode="auto">
          <a:xfrm>
            <a:off x="52578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7" name="Text Box 56"/>
          <p:cNvSpPr txBox="1">
            <a:spLocks noChangeArrowheads="1"/>
          </p:cNvSpPr>
          <p:nvPr/>
        </p:nvSpPr>
        <p:spPr bwMode="auto">
          <a:xfrm>
            <a:off x="8991600" y="25908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Envelope</a:t>
            </a:r>
          </a:p>
          <a:p>
            <a:pPr eaLnBrk="1" hangingPunct="1"/>
            <a:r>
              <a:rPr lang="en-US" altLang="en-US" b="1"/>
              <a:t> Output</a:t>
            </a:r>
            <a:endParaRPr lang="en-US" altLang="en-US" sz="1600" b="1"/>
          </a:p>
        </p:txBody>
      </p:sp>
      <p:sp>
        <p:nvSpPr>
          <p:cNvPr id="25658" name="Text Box 57"/>
          <p:cNvSpPr txBox="1">
            <a:spLocks noChangeArrowheads="1"/>
          </p:cNvSpPr>
          <p:nvPr/>
        </p:nvSpPr>
        <p:spPr bwMode="auto">
          <a:xfrm>
            <a:off x="3124200" y="4648201"/>
            <a:ext cx="334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/>
              <a:t>Transient Detector Assembly</a:t>
            </a:r>
          </a:p>
        </p:txBody>
      </p:sp>
      <p:sp>
        <p:nvSpPr>
          <p:cNvPr id="25659" name="Oval 58"/>
          <p:cNvSpPr>
            <a:spLocks noChangeArrowheads="1"/>
          </p:cNvSpPr>
          <p:nvPr/>
        </p:nvSpPr>
        <p:spPr bwMode="auto">
          <a:xfrm>
            <a:off x="1981200" y="3657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0" name="Line 59"/>
          <p:cNvSpPr>
            <a:spLocks noChangeShapeType="1"/>
          </p:cNvSpPr>
          <p:nvPr/>
        </p:nvSpPr>
        <p:spPr bwMode="auto">
          <a:xfrm>
            <a:off x="20574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1" name="Oval 60"/>
          <p:cNvSpPr>
            <a:spLocks noChangeArrowheads="1"/>
          </p:cNvSpPr>
          <p:nvPr/>
        </p:nvSpPr>
        <p:spPr bwMode="auto">
          <a:xfrm>
            <a:off x="9144000" y="3657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2" name="Line 61"/>
          <p:cNvSpPr>
            <a:spLocks noChangeShapeType="1"/>
          </p:cNvSpPr>
          <p:nvPr/>
        </p:nvSpPr>
        <p:spPr bwMode="auto">
          <a:xfrm>
            <a:off x="92202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3" name="Freeform 62"/>
          <p:cNvSpPr>
            <a:spLocks/>
          </p:cNvSpPr>
          <p:nvPr/>
        </p:nvSpPr>
        <p:spPr bwMode="auto">
          <a:xfrm>
            <a:off x="9296400" y="3810000"/>
            <a:ext cx="533400" cy="304800"/>
          </a:xfrm>
          <a:custGeom>
            <a:avLst/>
            <a:gdLst>
              <a:gd name="T0" fmla="*/ 0 w 336"/>
              <a:gd name="T1" fmla="*/ 304800 h 192"/>
              <a:gd name="T2" fmla="*/ 152400 w 336"/>
              <a:gd name="T3" fmla="*/ 0 h 192"/>
              <a:gd name="T4" fmla="*/ 533400 w 336"/>
              <a:gd name="T5" fmla="*/ 3048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92">
                <a:moveTo>
                  <a:pt x="0" y="192"/>
                </a:moveTo>
                <a:cubicBezTo>
                  <a:pt x="20" y="96"/>
                  <a:pt x="40" y="0"/>
                  <a:pt x="96" y="0"/>
                </a:cubicBezTo>
                <a:cubicBezTo>
                  <a:pt x="152" y="0"/>
                  <a:pt x="288" y="160"/>
                  <a:pt x="336" y="19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4" name="Freeform 63"/>
          <p:cNvSpPr>
            <a:spLocks/>
          </p:cNvSpPr>
          <p:nvPr/>
        </p:nvSpPr>
        <p:spPr bwMode="auto">
          <a:xfrm>
            <a:off x="2133600" y="3810000"/>
            <a:ext cx="609600" cy="558800"/>
          </a:xfrm>
          <a:custGeom>
            <a:avLst/>
            <a:gdLst>
              <a:gd name="T0" fmla="*/ 0 w 624"/>
              <a:gd name="T1" fmla="*/ 304800 h 352"/>
              <a:gd name="T2" fmla="*/ 46892 w 624"/>
              <a:gd name="T3" fmla="*/ 152400 h 352"/>
              <a:gd name="T4" fmla="*/ 93785 w 624"/>
              <a:gd name="T5" fmla="*/ 533400 h 352"/>
              <a:gd name="T6" fmla="*/ 140677 w 624"/>
              <a:gd name="T7" fmla="*/ 0 h 352"/>
              <a:gd name="T8" fmla="*/ 187569 w 624"/>
              <a:gd name="T9" fmla="*/ 533400 h 352"/>
              <a:gd name="T10" fmla="*/ 234462 w 624"/>
              <a:gd name="T11" fmla="*/ 152400 h 352"/>
              <a:gd name="T12" fmla="*/ 281354 w 624"/>
              <a:gd name="T13" fmla="*/ 457200 h 352"/>
              <a:gd name="T14" fmla="*/ 328246 w 624"/>
              <a:gd name="T15" fmla="*/ 228600 h 352"/>
              <a:gd name="T16" fmla="*/ 375138 w 624"/>
              <a:gd name="T17" fmla="*/ 381000 h 352"/>
              <a:gd name="T18" fmla="*/ 422031 w 624"/>
              <a:gd name="T19" fmla="*/ 228600 h 352"/>
              <a:gd name="T20" fmla="*/ 468923 w 624"/>
              <a:gd name="T21" fmla="*/ 381000 h 352"/>
              <a:gd name="T22" fmla="*/ 515815 w 624"/>
              <a:gd name="T23" fmla="*/ 304800 h 352"/>
              <a:gd name="T24" fmla="*/ 562708 w 624"/>
              <a:gd name="T25" fmla="*/ 304800 h 352"/>
              <a:gd name="T26" fmla="*/ 609600 w 624"/>
              <a:gd name="T27" fmla="*/ 304800 h 3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24" h="352">
                <a:moveTo>
                  <a:pt x="0" y="192"/>
                </a:moveTo>
                <a:cubicBezTo>
                  <a:pt x="16" y="132"/>
                  <a:pt x="32" y="72"/>
                  <a:pt x="48" y="96"/>
                </a:cubicBezTo>
                <a:cubicBezTo>
                  <a:pt x="64" y="120"/>
                  <a:pt x="80" y="352"/>
                  <a:pt x="96" y="336"/>
                </a:cubicBezTo>
                <a:cubicBezTo>
                  <a:pt x="112" y="320"/>
                  <a:pt x="128" y="0"/>
                  <a:pt x="144" y="0"/>
                </a:cubicBezTo>
                <a:cubicBezTo>
                  <a:pt x="160" y="0"/>
                  <a:pt x="176" y="320"/>
                  <a:pt x="192" y="336"/>
                </a:cubicBezTo>
                <a:cubicBezTo>
                  <a:pt x="208" y="352"/>
                  <a:pt x="224" y="104"/>
                  <a:pt x="240" y="96"/>
                </a:cubicBezTo>
                <a:cubicBezTo>
                  <a:pt x="256" y="88"/>
                  <a:pt x="272" y="280"/>
                  <a:pt x="288" y="288"/>
                </a:cubicBezTo>
                <a:cubicBezTo>
                  <a:pt x="304" y="296"/>
                  <a:pt x="320" y="152"/>
                  <a:pt x="336" y="144"/>
                </a:cubicBezTo>
                <a:cubicBezTo>
                  <a:pt x="352" y="136"/>
                  <a:pt x="368" y="240"/>
                  <a:pt x="384" y="240"/>
                </a:cubicBezTo>
                <a:cubicBezTo>
                  <a:pt x="400" y="240"/>
                  <a:pt x="416" y="144"/>
                  <a:pt x="432" y="144"/>
                </a:cubicBezTo>
                <a:cubicBezTo>
                  <a:pt x="448" y="144"/>
                  <a:pt x="464" y="232"/>
                  <a:pt x="480" y="240"/>
                </a:cubicBezTo>
                <a:cubicBezTo>
                  <a:pt x="496" y="248"/>
                  <a:pt x="512" y="200"/>
                  <a:pt x="528" y="192"/>
                </a:cubicBezTo>
                <a:cubicBezTo>
                  <a:pt x="544" y="184"/>
                  <a:pt x="560" y="192"/>
                  <a:pt x="576" y="192"/>
                </a:cubicBezTo>
                <a:cubicBezTo>
                  <a:pt x="592" y="192"/>
                  <a:pt x="624" y="192"/>
                  <a:pt x="624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62922-A282-4AEA-A976-33D3D9A2F0C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35843" name="Picture 55" descr="TDS 3054B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4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305800" cy="1173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TDA vs. Waveform </a:t>
            </a:r>
            <a:r>
              <a:rPr lang="en-US" altLang="en-US" sz="4000" dirty="0" smtClean="0"/>
              <a:t>Capture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Low-level Sensitivity</a:t>
            </a:r>
          </a:p>
        </p:txBody>
      </p:sp>
      <p:sp>
        <p:nvSpPr>
          <p:cNvPr id="35845" name="Text Box 32"/>
          <p:cNvSpPr txBox="1">
            <a:spLocks noChangeArrowheads="1"/>
          </p:cNvSpPr>
          <p:nvPr/>
        </p:nvSpPr>
        <p:spPr bwMode="auto">
          <a:xfrm>
            <a:off x="3048000" y="1524001"/>
            <a:ext cx="628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 b="1" i="1"/>
              <a:t>With infinite persistence to show electronics noise</a:t>
            </a:r>
            <a:endParaRPr lang="en-US" altLang="en-US" sz="2000" b="1"/>
          </a:p>
        </p:txBody>
      </p:sp>
      <p:sp>
        <p:nvSpPr>
          <p:cNvPr id="35846" name="Text Box 43"/>
          <p:cNvSpPr txBox="1">
            <a:spLocks noChangeArrowheads="1"/>
          </p:cNvSpPr>
          <p:nvPr/>
        </p:nvSpPr>
        <p:spPr bwMode="auto">
          <a:xfrm>
            <a:off x="780220" y="2078038"/>
            <a:ext cx="16113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141uV</a:t>
            </a:r>
            <a:r>
              <a:rPr lang="en-US" altLang="en-US" sz="1600" b="1" baseline="-25000" dirty="0"/>
              <a:t>p-p</a:t>
            </a:r>
          </a:p>
          <a:p>
            <a:pPr eaLnBrk="1" hangingPunct="1"/>
            <a:r>
              <a:rPr lang="en-US" altLang="en-US" sz="1600" b="1" dirty="0" smtClean="0"/>
              <a:t>Input Stimulus</a:t>
            </a:r>
            <a:endParaRPr lang="en-US" altLang="en-US" sz="1600" b="1" dirty="0"/>
          </a:p>
        </p:txBody>
      </p:sp>
      <p:sp>
        <p:nvSpPr>
          <p:cNvPr id="35847" name="Text Box 44"/>
          <p:cNvSpPr txBox="1">
            <a:spLocks noChangeArrowheads="1"/>
          </p:cNvSpPr>
          <p:nvPr/>
        </p:nvSpPr>
        <p:spPr bwMode="auto">
          <a:xfrm>
            <a:off x="780220" y="3940713"/>
            <a:ext cx="16325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 dirty="0"/>
              <a:t>TDA </a:t>
            </a:r>
            <a:r>
              <a:rPr lang="en-US" altLang="en-US" sz="1600" b="1" dirty="0" smtClean="0"/>
              <a:t>Response</a:t>
            </a:r>
            <a:endParaRPr lang="en-US" altLang="en-US" sz="1600" b="1" dirty="0"/>
          </a:p>
        </p:txBody>
      </p:sp>
      <p:sp>
        <p:nvSpPr>
          <p:cNvPr id="35848" name="Text Box 45"/>
          <p:cNvSpPr txBox="1">
            <a:spLocks noChangeArrowheads="1"/>
          </p:cNvSpPr>
          <p:nvPr/>
        </p:nvSpPr>
        <p:spPr bwMode="auto">
          <a:xfrm>
            <a:off x="512325" y="4963747"/>
            <a:ext cx="1832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 dirty="0" smtClean="0"/>
              <a:t>AURA Front end</a:t>
            </a:r>
          </a:p>
          <a:p>
            <a:pPr algn="l" eaLnBrk="1" hangingPunct="1"/>
            <a:r>
              <a:rPr lang="en-US" altLang="en-US" sz="1600" b="1" dirty="0" smtClean="0"/>
              <a:t> (similar to ARA)</a:t>
            </a:r>
            <a:endParaRPr lang="en-US" altLang="en-US" sz="1600" b="1" dirty="0"/>
          </a:p>
        </p:txBody>
      </p:sp>
      <p:sp>
        <p:nvSpPr>
          <p:cNvPr id="35849" name="Text Box 52"/>
          <p:cNvSpPr txBox="1">
            <a:spLocks noChangeArrowheads="1"/>
          </p:cNvSpPr>
          <p:nvPr/>
        </p:nvSpPr>
        <p:spPr bwMode="auto">
          <a:xfrm>
            <a:off x="512325" y="2755864"/>
            <a:ext cx="230678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b="1" dirty="0"/>
              <a:t>     Min </a:t>
            </a:r>
            <a:r>
              <a:rPr lang="en-US" altLang="en-US" sz="1400" b="1" dirty="0" smtClean="0"/>
              <a:t>TDA Stimulus </a:t>
            </a:r>
            <a:r>
              <a:rPr lang="en-US" altLang="en-US" sz="1400" b="1" dirty="0"/>
              <a:t>for:</a:t>
            </a:r>
          </a:p>
          <a:p>
            <a:pPr algn="l" eaLnBrk="1" hangingPunct="1"/>
            <a:r>
              <a:rPr lang="en-US" altLang="en-US" sz="1400" b="1" dirty="0"/>
              <a:t>     ~100% detection</a:t>
            </a:r>
          </a:p>
          <a:p>
            <a:pPr algn="l" eaLnBrk="1" hangingPunct="1"/>
            <a:r>
              <a:rPr lang="en-US" altLang="en-US" sz="1400" b="1" dirty="0"/>
              <a:t>     ~0% false hits</a:t>
            </a:r>
          </a:p>
          <a:p>
            <a:pPr algn="l" eaLnBrk="1" hangingPunct="1"/>
            <a:r>
              <a:rPr lang="en-US" altLang="en-US" sz="1400" b="1" dirty="0"/>
              <a:t>   </a:t>
            </a:r>
          </a:p>
        </p:txBody>
      </p:sp>
      <p:sp>
        <p:nvSpPr>
          <p:cNvPr id="35851" name="Text Box 56"/>
          <p:cNvSpPr txBox="1">
            <a:spLocks noChangeArrowheads="1"/>
          </p:cNvSpPr>
          <p:nvPr/>
        </p:nvSpPr>
        <p:spPr bwMode="auto">
          <a:xfrm>
            <a:off x="8226454" y="2057400"/>
            <a:ext cx="1144588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200mV</a:t>
            </a:r>
            <a:r>
              <a:rPr lang="en-US" altLang="en-US" sz="1600" b="1" baseline="-25000" dirty="0"/>
              <a:t>p-p</a:t>
            </a:r>
          </a:p>
          <a:p>
            <a:pPr eaLnBrk="1" hangingPunct="1"/>
            <a:r>
              <a:rPr lang="en-US" altLang="en-US" sz="1600" b="1" dirty="0"/>
              <a:t>Stimulus</a:t>
            </a:r>
          </a:p>
          <a:p>
            <a:pPr eaLnBrk="1" hangingPunct="1"/>
            <a:r>
              <a:rPr lang="en-US" altLang="en-US" sz="1600" b="1" dirty="0" err="1"/>
              <a:t>Att</a:t>
            </a:r>
            <a:r>
              <a:rPr lang="en-US" altLang="en-US" sz="1600" b="1" dirty="0"/>
              <a:t> -63dB</a:t>
            </a:r>
            <a:r>
              <a:rPr lang="en-US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6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42A3F5-A45E-4909-B83D-B7A7E0ED79B4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TDA Development</a:t>
            </a:r>
            <a:endParaRPr lang="en-US" altLang="en-US" sz="2000"/>
          </a:p>
        </p:txBody>
      </p:sp>
      <p:pic>
        <p:nvPicPr>
          <p:cNvPr id="26628" name="Picture 12" descr="DSC01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3962400" y="1752601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2007</a:t>
            </a:r>
          </a:p>
        </p:txBody>
      </p:sp>
      <p:sp>
        <p:nvSpPr>
          <p:cNvPr id="26630" name="Text Box 15"/>
          <p:cNvSpPr txBox="1">
            <a:spLocks noChangeArrowheads="1"/>
          </p:cNvSpPr>
          <p:nvPr/>
        </p:nvSpPr>
        <p:spPr bwMode="auto">
          <a:xfrm>
            <a:off x="7315200" y="1752601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2008</a:t>
            </a:r>
          </a:p>
        </p:txBody>
      </p:sp>
      <p:sp>
        <p:nvSpPr>
          <p:cNvPr id="26631" name="Text Box 16"/>
          <p:cNvSpPr txBox="1">
            <a:spLocks noChangeArrowheads="1"/>
          </p:cNvSpPr>
          <p:nvPr/>
        </p:nvSpPr>
        <p:spPr bwMode="auto">
          <a:xfrm>
            <a:off x="7391400" y="5334001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2008</a:t>
            </a:r>
          </a:p>
        </p:txBody>
      </p:sp>
      <p:sp>
        <p:nvSpPr>
          <p:cNvPr id="26632" name="Text Box 17"/>
          <p:cNvSpPr txBox="1">
            <a:spLocks noChangeArrowheads="1"/>
          </p:cNvSpPr>
          <p:nvPr/>
        </p:nvSpPr>
        <p:spPr bwMode="auto">
          <a:xfrm>
            <a:off x="4038600" y="5181600"/>
            <a:ext cx="692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2009</a:t>
            </a:r>
          </a:p>
          <a:p>
            <a:pPr algn="l" eaLnBrk="1" hangingPunct="1"/>
            <a:r>
              <a:rPr lang="en-US" altLang="en-US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1910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cl with antennas and wavefront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657601"/>
            <a:ext cx="3810000" cy="255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Envelope / TDA Proof-of-Concept Testing</a:t>
            </a:r>
            <a:br>
              <a:rPr lang="en-US" altLang="en-US" sz="3200"/>
            </a:br>
            <a:r>
              <a:rPr lang="en-US" altLang="en-US" sz="3200" i="1"/>
              <a:t>South-Pole 08-09</a:t>
            </a:r>
          </a:p>
        </p:txBody>
      </p:sp>
      <p:pic>
        <p:nvPicPr>
          <p:cNvPr id="11268" name="Picture 4" descr="instrument screen"/>
          <p:cNvPicPr>
            <a:picLocks noChangeAspect="1" noChangeArrowheads="1"/>
          </p:cNvPicPr>
          <p:nvPr>
            <p:ph sz="half" idx="1"/>
          </p:nvPr>
        </p:nvPicPr>
        <p:blipFill>
          <a:blip r:embed="rId3" r:link="rId4" cstate="print">
            <a:lum bright="5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52601"/>
            <a:ext cx="4191000" cy="3363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 descr="DSC04262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752600"/>
            <a:ext cx="2427288" cy="1824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676400" y="5175162"/>
            <a:ext cx="579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 b="1"/>
              <a:t>Ignition noise transients from idling snowmobile</a:t>
            </a:r>
          </a:p>
          <a:p>
            <a:pPr algn="l"/>
            <a:r>
              <a:rPr lang="en-US" altLang="en-US" sz="1400" i="1"/>
              <a:t>Snowmobile was approximately 100m distance from ICL.</a:t>
            </a:r>
          </a:p>
          <a:p>
            <a:pPr algn="l"/>
            <a:r>
              <a:rPr lang="en-US" altLang="en-US" sz="1400" i="1"/>
              <a:t>Snowmobile was perpendicular with West tower.    </a:t>
            </a:r>
          </a:p>
          <a:p>
            <a:pPr algn="l"/>
            <a:r>
              <a:rPr lang="en-US" altLang="en-US" sz="1400" i="1"/>
              <a:t>Signals as acquired by</a:t>
            </a:r>
            <a:r>
              <a:rPr lang="en-US" altLang="en-US" sz="1400"/>
              <a:t> </a:t>
            </a:r>
            <a:r>
              <a:rPr lang="en-US" altLang="en-US" sz="1400" i="1"/>
              <a:t>ic-scope-ag1    </a:t>
            </a:r>
            <a:endParaRPr lang="en-US" altLang="en-US" sz="1400"/>
          </a:p>
          <a:p>
            <a:pPr algn="l"/>
            <a:r>
              <a:rPr lang="en-US" altLang="en-US" sz="1400" i="1"/>
              <a:t>Time Delay=20ns W-E, consistent with Angle-of-Arrival (AOA)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924800" y="2514600"/>
            <a:ext cx="228600" cy="15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144000" y="3657601"/>
            <a:ext cx="857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/>
              <a:t>Transient </a:t>
            </a:r>
          </a:p>
          <a:p>
            <a:pPr algn="l"/>
            <a:r>
              <a:rPr lang="en-US" altLang="en-US" sz="1200" b="1"/>
              <a:t>Wavefront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534400" y="5943601"/>
            <a:ext cx="131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Snowmobile</a:t>
            </a:r>
          </a:p>
          <a:p>
            <a:r>
              <a:rPr lang="en-US" altLang="en-US" sz="1200" b="1"/>
              <a:t>(transient source)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8458200" y="3886200"/>
            <a:ext cx="6858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 flipV="1">
            <a:off x="7848600" y="5715000"/>
            <a:ext cx="9144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086600" y="4724401"/>
            <a:ext cx="564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West</a:t>
            </a:r>
          </a:p>
          <a:p>
            <a:r>
              <a:rPr lang="en-US" altLang="en-US" sz="1200" b="1"/>
              <a:t>tower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8991600" y="4724401"/>
            <a:ext cx="564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East</a:t>
            </a:r>
          </a:p>
          <a:p>
            <a:r>
              <a:rPr lang="en-US" altLang="en-US" sz="1200" b="1"/>
              <a:t>tower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013576" y="1803400"/>
            <a:ext cx="1707519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View  of snowmobile</a:t>
            </a:r>
          </a:p>
          <a:p>
            <a:r>
              <a:rPr lang="en-US" altLang="en-US" sz="1400"/>
              <a:t>from ICL Door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133600" y="3224213"/>
            <a:ext cx="1285032" cy="338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/>
              <a:t>Delta t =20ns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3581400" y="3276600"/>
            <a:ext cx="457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E46F5D-F559-43F9-A4FE-769F3A31B2F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SATRA Deployment Pictures</a:t>
            </a:r>
          </a:p>
        </p:txBody>
      </p:sp>
      <p:pic>
        <p:nvPicPr>
          <p:cNvPr id="17412" name="Picture 3" descr="DSC00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1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DSC00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1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DSC005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1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DSC005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1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C1B8BF-B8FC-41E2-9595-69FBE5DC97A0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57200"/>
            <a:ext cx="7561263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1"/>
          <p:cNvSpPr txBox="1">
            <a:spLocks noChangeArrowheads="1"/>
          </p:cNvSpPr>
          <p:nvPr/>
        </p:nvSpPr>
        <p:spPr bwMode="auto">
          <a:xfrm>
            <a:off x="2895600" y="6400800"/>
            <a:ext cx="6019800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Hagar Landsman </a:t>
            </a:r>
            <a:r>
              <a:rPr lang="en-US" altLang="en-US" sz="1200" b="1" i="1">
                <a:solidFill>
                  <a:schemeClr val="accent2"/>
                </a:solidFill>
              </a:rPr>
              <a:t>IceCube radio extension Status and results </a:t>
            </a:r>
            <a:r>
              <a:rPr lang="en-US" altLang="en-US" sz="1200" b="1">
                <a:solidFill>
                  <a:schemeClr val="accent2"/>
                </a:solidFill>
              </a:rPr>
              <a:t>ARENA 2010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6205538" y="5656264"/>
            <a:ext cx="2481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(due to ice-firn refraction)</a:t>
            </a:r>
          </a:p>
        </p:txBody>
      </p:sp>
    </p:spTree>
    <p:extLst>
      <p:ext uri="{BB962C8B-B14F-4D97-AF65-F5344CB8AC3E}">
        <p14:creationId xmlns:p14="http://schemas.microsoft.com/office/powerpoint/2010/main" val="41058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DC9946-4089-4CD1-B532-B64D73DB4D94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13794"/>
          <a:stretch>
            <a:fillRect/>
          </a:stretch>
        </p:blipFill>
        <p:spPr bwMode="auto">
          <a:xfrm>
            <a:off x="1981200" y="914400"/>
            <a:ext cx="82438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971800" y="6400800"/>
            <a:ext cx="6019800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Hagar Landsman </a:t>
            </a:r>
            <a:r>
              <a:rPr lang="en-US" altLang="en-US" sz="1200" b="1" i="1">
                <a:solidFill>
                  <a:schemeClr val="accent2"/>
                </a:solidFill>
              </a:rPr>
              <a:t>IceCube radio extension Status and results </a:t>
            </a:r>
            <a:r>
              <a:rPr lang="en-US" altLang="en-US" sz="1200" b="1">
                <a:solidFill>
                  <a:schemeClr val="accent2"/>
                </a:solidFill>
              </a:rPr>
              <a:t>ARENA 2010</a:t>
            </a:r>
          </a:p>
        </p:txBody>
      </p:sp>
    </p:spTree>
    <p:extLst>
      <p:ext uri="{BB962C8B-B14F-4D97-AF65-F5344CB8AC3E}">
        <p14:creationId xmlns:p14="http://schemas.microsoft.com/office/powerpoint/2010/main" val="30637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DE02F1-D848-4953-8232-4232C036847D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2531" name="Espace réservé du numéro de diapositive 4"/>
          <p:cNvSpPr txBox="1">
            <a:spLocks noGrp="1"/>
          </p:cNvSpPr>
          <p:nvPr/>
        </p:nvSpPr>
        <p:spPr bwMode="auto">
          <a:xfrm>
            <a:off x="8077200" y="64230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B134B9-E2DB-478E-A45E-3F602BAF7789}" type="slidenum">
              <a:rPr lang="en-US" altLang="en-US" sz="1200">
                <a:solidFill>
                  <a:schemeClr val="bg2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006600" y="173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Ray tracing from pulser to SATRA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9498014" y="4941888"/>
            <a:ext cx="1169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at -250m</a:t>
            </a:r>
          </a:p>
        </p:txBody>
      </p:sp>
      <p:pic>
        <p:nvPicPr>
          <p:cNvPr id="22534" name="Picture 4" descr="Image:Sally-satra string 1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63373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8845551" y="4878389"/>
            <a:ext cx="504825" cy="43338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>
              <a:cs typeface="Arial" panose="020B0604020202020204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676401" y="1981201"/>
            <a:ext cx="1668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Bottom antenna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-35m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52600" y="1219201"/>
            <a:ext cx="13922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Top antenna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-5m </a:t>
            </a: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3048000" y="13716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V="1">
            <a:off x="3276600" y="1828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 rot="-5400000">
            <a:off x="3020220" y="3696495"/>
            <a:ext cx="77946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  <a:cs typeface="Arial" panose="020B0604020202020204" pitchFamily="34" charset="0"/>
              </a:rPr>
              <a:t>Depth [m]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6345239" y="5589589"/>
            <a:ext cx="1246187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  <a:cs typeface="Arial" panose="020B0604020202020204" pitchFamily="34" charset="0"/>
              </a:rPr>
              <a:t>XY separation [m]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9467851" y="11541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surface</a:t>
            </a:r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 flipH="1">
            <a:off x="9310688" y="12811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 flipH="1">
            <a:off x="4711700" y="2654300"/>
            <a:ext cx="698500" cy="9525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 flipH="1">
            <a:off x="4800600" y="2590800"/>
            <a:ext cx="1193800" cy="1041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4111625" y="3656013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Direct rays</a:t>
            </a:r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 flipV="1">
            <a:off x="6108700" y="1739900"/>
            <a:ext cx="482600" cy="2794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19"/>
          <p:cNvSpPr>
            <a:spLocks noChangeShapeType="1"/>
          </p:cNvSpPr>
          <p:nvPr/>
        </p:nvSpPr>
        <p:spPr bwMode="auto">
          <a:xfrm flipV="1">
            <a:off x="6134100" y="1778000"/>
            <a:ext cx="723900" cy="5715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Text Box 20"/>
          <p:cNvSpPr txBox="1">
            <a:spLocks noChangeArrowheads="1"/>
          </p:cNvSpPr>
          <p:nvPr/>
        </p:nvSpPr>
        <p:spPr bwMode="auto">
          <a:xfrm>
            <a:off x="6334125" y="142081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Reflected rays</a:t>
            </a:r>
          </a:p>
        </p:txBody>
      </p:sp>
      <p:sp>
        <p:nvSpPr>
          <p:cNvPr id="22550" name="Text Box 21"/>
          <p:cNvSpPr txBox="1">
            <a:spLocks noChangeArrowheads="1"/>
          </p:cNvSpPr>
          <p:nvPr/>
        </p:nvSpPr>
        <p:spPr bwMode="auto">
          <a:xfrm>
            <a:off x="3298825" y="5357814"/>
            <a:ext cx="5861050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cs typeface="Arial" panose="020B0604020202020204" pitchFamily="34" charset="0"/>
              </a:rPr>
              <a:t>Measured time differences: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Time differences between direct rays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And between direct and reflected rays can be calculated</a:t>
            </a:r>
          </a:p>
        </p:txBody>
      </p:sp>
      <p:sp>
        <p:nvSpPr>
          <p:cNvPr id="22551" name="Text Box 33"/>
          <p:cNvSpPr txBox="1">
            <a:spLocks noChangeArrowheads="1"/>
          </p:cNvSpPr>
          <p:nvPr/>
        </p:nvSpPr>
        <p:spPr bwMode="auto">
          <a:xfrm>
            <a:off x="2895600" y="6400800"/>
            <a:ext cx="6019800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Hagar Landsman </a:t>
            </a:r>
            <a:r>
              <a:rPr lang="en-US" altLang="en-US" sz="1200" b="1" i="1">
                <a:solidFill>
                  <a:schemeClr val="accent2"/>
                </a:solidFill>
              </a:rPr>
              <a:t>IceCube radio extension Status and results </a:t>
            </a:r>
            <a:r>
              <a:rPr lang="en-US" altLang="en-US" sz="1200" b="1">
                <a:solidFill>
                  <a:schemeClr val="accent2"/>
                </a:solidFill>
              </a:rPr>
              <a:t>ARENA 2010</a:t>
            </a:r>
          </a:p>
        </p:txBody>
      </p:sp>
    </p:spTree>
    <p:extLst>
      <p:ext uri="{BB962C8B-B14F-4D97-AF65-F5344CB8AC3E}">
        <p14:creationId xmlns:p14="http://schemas.microsoft.com/office/powerpoint/2010/main" val="25872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DC5B49-DD6B-4890-9544-22AD94AB03BD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Limits for N(z) found using </a:t>
            </a:r>
            <a:r>
              <a:rPr lang="en-US" altLang="en-US" sz="4000" dirty="0" smtClean="0"/>
              <a:t>SATRA</a:t>
            </a:r>
            <a:endParaRPr lang="en-US" altLang="en-US" sz="4000" dirty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69469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0" y="5181600"/>
            <a:ext cx="70802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Arial" panose="020B0604020202020204" pitchFamily="34" charset="0"/>
              </a:rPr>
              <a:t>Based on set of hit time differences between antennas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Arial" panose="020B0604020202020204" pitchFamily="34" charset="0"/>
              </a:rPr>
              <a:t>and between primary and secondary hits on the same antenna,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Arial" panose="020B0604020202020204" pitchFamily="34" charset="0"/>
              </a:rPr>
              <a:t>a limit on the index of refraction model can be obtained.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Arial" panose="020B0604020202020204" pitchFamily="34" charset="0"/>
              </a:rPr>
              <a:t>Systematics taken into account: n_deep, Geometry, timing resolution, WF features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971800" y="6400800"/>
            <a:ext cx="6019800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Hagar Landsman </a:t>
            </a:r>
            <a:r>
              <a:rPr lang="en-US" altLang="en-US" sz="1200" b="1" i="1">
                <a:solidFill>
                  <a:schemeClr val="accent2"/>
                </a:solidFill>
              </a:rPr>
              <a:t>IceCube radio extension Status and results </a:t>
            </a:r>
            <a:r>
              <a:rPr lang="en-US" altLang="en-US" sz="1200" b="1">
                <a:solidFill>
                  <a:schemeClr val="accent2"/>
                </a:solidFill>
              </a:rPr>
              <a:t>ARENA 2010</a:t>
            </a:r>
          </a:p>
        </p:txBody>
      </p:sp>
    </p:spTree>
    <p:extLst>
      <p:ext uri="{BB962C8B-B14F-4D97-AF65-F5344CB8AC3E}">
        <p14:creationId xmlns:p14="http://schemas.microsoft.com/office/powerpoint/2010/main" val="36970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 of TOA Detector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Cover large area with dense array of 50m deep RAM-drilled holes (15min/hole)</a:t>
            </a:r>
          </a:p>
          <a:p>
            <a:r>
              <a:rPr lang="en-US" dirty="0" smtClean="0"/>
              <a:t>Multiple holes involved in each detected GZK event</a:t>
            </a:r>
          </a:p>
          <a:p>
            <a:r>
              <a:rPr lang="en-US" dirty="0" smtClean="0"/>
              <a:t>Example: 64km^2 array of 1600 holes with 200m spacing =&gt; $2M-$5M of hardware</a:t>
            </a:r>
          </a:p>
          <a:p>
            <a:r>
              <a:rPr lang="en-US" dirty="0" smtClean="0"/>
              <a:t>(1) string per hole; (2-4) transient sensors per string (Vertical spacing= 10m)</a:t>
            </a:r>
          </a:p>
          <a:p>
            <a:r>
              <a:rPr lang="en-US" dirty="0" smtClean="0"/>
              <a:t>Each sensor is an integrated </a:t>
            </a:r>
            <a:r>
              <a:rPr lang="en-US" dirty="0" err="1" smtClean="0"/>
              <a:t>Vpol</a:t>
            </a:r>
            <a:r>
              <a:rPr lang="en-US" dirty="0" smtClean="0"/>
              <a:t> antenna/electronics PCB</a:t>
            </a:r>
          </a:p>
          <a:p>
            <a:r>
              <a:rPr lang="en-US" dirty="0" smtClean="0"/>
              <a:t>Each sensor provides RF envelope to surface for TOT or other digitizer</a:t>
            </a:r>
          </a:p>
          <a:p>
            <a:r>
              <a:rPr lang="en-US" dirty="0" smtClean="0"/>
              <a:t>Each sensor has azimuthally uniform detection pattern</a:t>
            </a:r>
          </a:p>
          <a:p>
            <a:r>
              <a:rPr lang="en-US" dirty="0" smtClean="0"/>
              <a:t>Determine RF elevation independently at each hole</a:t>
            </a:r>
          </a:p>
          <a:p>
            <a:r>
              <a:rPr lang="en-US" dirty="0" smtClean="0"/>
              <a:t>Real-time downward rejection at each hole</a:t>
            </a:r>
          </a:p>
          <a:p>
            <a:r>
              <a:rPr lang="en-US" dirty="0" smtClean="0"/>
              <a:t>Mass-produced array components (approximately 4 configuration items)</a:t>
            </a:r>
          </a:p>
          <a:p>
            <a:r>
              <a:rPr lang="en-US" altLang="en-US" dirty="0" smtClean="0"/>
              <a:t>Compatible </a:t>
            </a:r>
            <a:r>
              <a:rPr lang="en-US" altLang="en-US" dirty="0"/>
              <a:t>geometry for co-location with </a:t>
            </a:r>
            <a:r>
              <a:rPr lang="en-US" altLang="en-US" dirty="0" smtClean="0"/>
              <a:t>CR surface array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69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0E532D-A4FF-42F0-B679-ECC2F745DFB6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Rapid Air Movement (RAM) Drill</a:t>
            </a:r>
          </a:p>
        </p:txBody>
      </p:sp>
      <p:pic>
        <p:nvPicPr>
          <p:cNvPr id="430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3351" y="1600201"/>
            <a:ext cx="684371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238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90D51C-37CE-4071-9A5A-3BEB82E42113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pic>
        <p:nvPicPr>
          <p:cNvPr id="6147" name="Picture 2" descr="surface array4 no pol outer co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1" y="914401"/>
            <a:ext cx="51212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“</a:t>
            </a:r>
            <a:r>
              <a:rPr lang="en-US" altLang="en-US" sz="4000" dirty="0" err="1"/>
              <a:t>KiloCube</a:t>
            </a:r>
            <a:r>
              <a:rPr lang="en-US" altLang="en-US" sz="4000" dirty="0"/>
              <a:t>” </a:t>
            </a:r>
            <a:br>
              <a:rPr lang="en-US" altLang="en-US" sz="4000" dirty="0"/>
            </a:br>
            <a:r>
              <a:rPr lang="en-US" altLang="en-US" sz="2400" dirty="0"/>
              <a:t>Conceptual 1000 km</a:t>
            </a:r>
            <a:r>
              <a:rPr lang="en-US" altLang="en-US" sz="2400" baseline="30000" dirty="0"/>
              <a:t>3 </a:t>
            </a:r>
            <a:r>
              <a:rPr lang="en-US" altLang="en-US" sz="2400" dirty="0"/>
              <a:t>Time-Of-Arrival Array </a:t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943600" y="4800601"/>
            <a:ext cx="4572000" cy="1465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/>
              <a:t>~ </a:t>
            </a:r>
            <a:r>
              <a:rPr lang="en-US" altLang="en-US" dirty="0" smtClean="0"/>
              <a:t>Thousand+ holes/sensor </a:t>
            </a:r>
            <a:r>
              <a:rPr lang="en-US" altLang="en-US" dirty="0"/>
              <a:t>strings</a:t>
            </a:r>
          </a:p>
          <a:p>
            <a:pPr algn="l" eaLnBrk="1" hangingPunct="1"/>
            <a:r>
              <a:rPr lang="en-US" altLang="en-US" dirty="0"/>
              <a:t>~ $1K-$3K for each string</a:t>
            </a:r>
          </a:p>
          <a:p>
            <a:pPr algn="l" eaLnBrk="1" hangingPunct="1"/>
            <a:r>
              <a:rPr lang="en-US" altLang="en-US" dirty="0"/>
              <a:t>~ </a:t>
            </a:r>
            <a:r>
              <a:rPr lang="en-US" altLang="en-US" dirty="0" smtClean="0"/>
              <a:t>50m </a:t>
            </a:r>
            <a:r>
              <a:rPr lang="en-US" altLang="en-US" dirty="0"/>
              <a:t>hole depth</a:t>
            </a:r>
          </a:p>
          <a:p>
            <a:pPr algn="l" eaLnBrk="1" hangingPunct="1"/>
            <a:r>
              <a:rPr lang="en-US" altLang="en-US" dirty="0"/>
              <a:t>~ 200m hole spacing</a:t>
            </a:r>
          </a:p>
          <a:p>
            <a:pPr algn="l" eaLnBrk="1" hangingPunct="1"/>
            <a:r>
              <a:rPr lang="en-US" altLang="en-US" dirty="0"/>
              <a:t>~ a few watts / string</a:t>
            </a:r>
            <a:endParaRPr lang="en-US" altLang="en-US" b="1" dirty="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777877" y="4038600"/>
            <a:ext cx="38703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 dirty="0"/>
              <a:t>Conic Sections at  intersection of </a:t>
            </a:r>
            <a:r>
              <a:rPr lang="en-US" altLang="en-US" sz="1600" b="1" dirty="0" err="1"/>
              <a:t>Askaryan</a:t>
            </a:r>
            <a:r>
              <a:rPr lang="en-US" altLang="en-US" sz="1600" b="1" dirty="0"/>
              <a:t> profile and sensor plane</a:t>
            </a:r>
            <a:r>
              <a:rPr lang="en-US" altLang="en-US" sz="1600" b="1" dirty="0" smtClean="0"/>
              <a:t>.</a:t>
            </a:r>
          </a:p>
          <a:p>
            <a:pPr algn="l" eaLnBrk="1" hangingPunct="1"/>
            <a:r>
              <a:rPr lang="en-US" altLang="en-US" sz="1600" b="1" dirty="0" smtClean="0"/>
              <a:t>(Distortion by ∆N</a:t>
            </a:r>
            <a:r>
              <a:rPr lang="en-US" altLang="en-US" sz="1600" b="1" baseline="-25000" dirty="0" smtClean="0"/>
              <a:t>ice-</a:t>
            </a:r>
            <a:r>
              <a:rPr lang="en-US" altLang="en-US" sz="1600" b="1" baseline="-25000" dirty="0" err="1" smtClean="0"/>
              <a:t>firn</a:t>
            </a:r>
            <a:r>
              <a:rPr lang="en-US" altLang="en-US" sz="1600" b="1" dirty="0" smtClean="0"/>
              <a:t> not modelled)</a:t>
            </a:r>
            <a:endParaRPr lang="en-US" altLang="en-US" sz="1600" b="1" dirty="0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V="1">
            <a:off x="3048000" y="320040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8382000" y="1447801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dirty="0"/>
              <a:t>20 km x 20 </a:t>
            </a:r>
            <a:r>
              <a:rPr lang="en-US" altLang="en-US" b="1" dirty="0" smtClean="0"/>
              <a:t>km </a:t>
            </a:r>
            <a:r>
              <a:rPr lang="en-US" altLang="en-US" b="1" dirty="0" err="1" smtClean="0"/>
              <a:t>firn</a:t>
            </a:r>
            <a:r>
              <a:rPr lang="en-US" altLang="en-US" b="1" dirty="0" smtClean="0"/>
              <a:t> array</a:t>
            </a:r>
            <a:endParaRPr lang="en-US" altLang="en-US" b="1" dirty="0"/>
          </a:p>
          <a:p>
            <a:pPr algn="l" eaLnBrk="1" hangingPunct="1"/>
            <a:endParaRPr lang="en-US" altLang="en-US" sz="1400" b="1" dirty="0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8610600" y="2057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8572500" y="3390425"/>
            <a:ext cx="25907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b="1" i="1" dirty="0" smtClean="0"/>
              <a:t>Refraction </a:t>
            </a:r>
            <a:r>
              <a:rPr lang="en-US" altLang="en-US" sz="1400" b="1" i="1" dirty="0"/>
              <a:t>of </a:t>
            </a:r>
            <a:r>
              <a:rPr lang="en-US" altLang="en-US" sz="1400" b="1" i="1" dirty="0" err="1"/>
              <a:t>Askaryan</a:t>
            </a:r>
            <a:r>
              <a:rPr lang="en-US" altLang="en-US" sz="1400" b="1" i="1" dirty="0"/>
              <a:t> cone </a:t>
            </a:r>
            <a:r>
              <a:rPr lang="en-US" altLang="en-US" sz="1400" b="1" i="1" dirty="0" smtClean="0"/>
              <a:t>leaving </a:t>
            </a:r>
            <a:r>
              <a:rPr lang="en-US" altLang="en-US" sz="1400" b="1" i="1" dirty="0" err="1" smtClean="0"/>
              <a:t>firn</a:t>
            </a:r>
            <a:r>
              <a:rPr lang="en-US" altLang="en-US" sz="1400" b="1" i="1" dirty="0" smtClean="0"/>
              <a:t> </a:t>
            </a:r>
            <a:r>
              <a:rPr lang="en-US" altLang="en-US" sz="1400" b="1" i="1" dirty="0"/>
              <a:t>not shown</a:t>
            </a:r>
          </a:p>
          <a:p>
            <a:pPr algn="l" eaLnBrk="1" hangingPunct="1"/>
            <a:endParaRPr lang="en-US" altLang="en-US" sz="1400" i="1" dirty="0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2209800" y="54864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2209800" y="5791200"/>
            <a:ext cx="4572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2209800" y="6096000"/>
            <a:ext cx="4572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2590800" y="5257801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  E max (r)</a:t>
            </a: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2590800" y="5638801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~E max (r) /2</a:t>
            </a:r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2590800" y="6019801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~E max (r) /10</a:t>
            </a:r>
          </a:p>
        </p:txBody>
      </p:sp>
      <p:sp>
        <p:nvSpPr>
          <p:cNvPr id="6161" name="Text Box 18"/>
          <p:cNvSpPr txBox="1">
            <a:spLocks noChangeArrowheads="1"/>
          </p:cNvSpPr>
          <p:nvPr/>
        </p:nvSpPr>
        <p:spPr bwMode="auto">
          <a:xfrm>
            <a:off x="1676400" y="1371600"/>
            <a:ext cx="3048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/>
              <a:t>Event Confirmation by:</a:t>
            </a:r>
          </a:p>
          <a:p>
            <a:pPr algn="l" eaLnBrk="1" hangingPunct="1"/>
            <a:r>
              <a:rPr lang="en-US" altLang="en-US" sz="1600"/>
              <a:t>-spatiotemporal signature</a:t>
            </a:r>
          </a:p>
          <a:p>
            <a:pPr algn="l" eaLnBrk="1" hangingPunct="1"/>
            <a:r>
              <a:rPr lang="en-US" altLang="en-US" sz="1600"/>
              <a:t>-up-going waves at each string</a:t>
            </a:r>
          </a:p>
          <a:p>
            <a:pPr algn="l" eaLnBrk="1" hangingPunct="1"/>
            <a:r>
              <a:rPr lang="en-US" altLang="en-US" sz="1600"/>
              <a:t>-coincidence over large area</a:t>
            </a:r>
          </a:p>
          <a:p>
            <a:pPr algn="l" eaLnBrk="1" hangingPunct="1"/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4254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E2A025-90A6-4956-B7F0-D207C8C55DA4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Cost and Power Estimates</a:t>
            </a:r>
            <a:br>
              <a:rPr lang="en-US" altLang="en-US" sz="3200" dirty="0"/>
            </a:br>
            <a:r>
              <a:rPr lang="en-US" altLang="en-US" sz="2400" i="1" dirty="0"/>
              <a:t>for </a:t>
            </a:r>
            <a:r>
              <a:rPr lang="en-US" altLang="en-US" sz="2400" i="1" dirty="0" smtClean="0"/>
              <a:t>20km x 20km (1000m</a:t>
            </a:r>
            <a:r>
              <a:rPr lang="en-US" altLang="en-US" sz="2400" i="1" baseline="30000" dirty="0" smtClean="0"/>
              <a:t>3</a:t>
            </a:r>
            <a:r>
              <a:rPr lang="en-US" altLang="en-US" sz="2400" i="1" dirty="0" smtClean="0"/>
              <a:t>) </a:t>
            </a:r>
            <a:r>
              <a:rPr lang="en-US" altLang="en-US" sz="2400" i="1" dirty="0"/>
              <a:t>Array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>
            <p:ph idx="1"/>
          </p:nvPr>
        </p:nvGraphicFramePr>
        <p:xfrm>
          <a:off x="2819400" y="3200401"/>
          <a:ext cx="6553200" cy="2036763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  <a:gridCol w="1638300"/>
                <a:gridCol w="1638300"/>
              </a:tblGrid>
              <a:tr h="6951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Grid Spacing</a:t>
                      </a: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# holes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Array 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($4K /hole)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Array Power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(2.5W /hole)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200m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10000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$40 M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 kW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333m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3600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$14.4 M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9.0 kW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500m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1600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$6.4 M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4.0 kW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1000m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400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$1.6 M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 kW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2" name="Text Box 35"/>
          <p:cNvSpPr txBox="1">
            <a:spLocks noChangeArrowheads="1"/>
          </p:cNvSpPr>
          <p:nvPr/>
        </p:nvSpPr>
        <p:spPr bwMode="auto">
          <a:xfrm>
            <a:off x="2819400" y="1524000"/>
            <a:ext cx="3200400" cy="1474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i="1"/>
              <a:t>Instrumentation Cost /hole</a:t>
            </a:r>
          </a:p>
          <a:p>
            <a:pPr algn="l" eaLnBrk="1" hangingPunct="1"/>
            <a:r>
              <a:rPr lang="en-US" altLang="en-US"/>
              <a:t>TDA 1 </a:t>
            </a:r>
            <a:r>
              <a:rPr lang="en-US" altLang="en-US" sz="1400"/>
              <a:t>w/cable</a:t>
            </a:r>
            <a:r>
              <a:rPr lang="en-US" altLang="en-US"/>
              <a:t>	$500</a:t>
            </a:r>
          </a:p>
          <a:p>
            <a:pPr algn="l" eaLnBrk="1" hangingPunct="1"/>
            <a:r>
              <a:rPr lang="en-US" altLang="en-US"/>
              <a:t>TDA 2 </a:t>
            </a:r>
            <a:r>
              <a:rPr lang="en-US" altLang="en-US" sz="1400"/>
              <a:t>w/cable</a:t>
            </a:r>
            <a:r>
              <a:rPr lang="en-US" altLang="en-US"/>
              <a:t>	$500</a:t>
            </a:r>
          </a:p>
          <a:p>
            <a:pPr algn="l" eaLnBrk="1" hangingPunct="1"/>
            <a:r>
              <a:rPr lang="en-US" altLang="en-US"/>
              <a:t>SPA		$1K</a:t>
            </a:r>
          </a:p>
          <a:p>
            <a:pPr algn="l" eaLnBrk="1" hangingPunct="1"/>
            <a:r>
              <a:rPr lang="en-US" altLang="en-US" sz="1400"/>
              <a:t>Data/Power Link</a:t>
            </a:r>
            <a:r>
              <a:rPr lang="en-US" altLang="en-US"/>
              <a:t>	$1K</a:t>
            </a:r>
          </a:p>
        </p:txBody>
      </p:sp>
      <p:sp>
        <p:nvSpPr>
          <p:cNvPr id="45093" name="Text Box 36"/>
          <p:cNvSpPr txBox="1">
            <a:spLocks noChangeArrowheads="1"/>
          </p:cNvSpPr>
          <p:nvPr/>
        </p:nvSpPr>
        <p:spPr bwMode="auto">
          <a:xfrm>
            <a:off x="6324600" y="1524001"/>
            <a:ext cx="3048000" cy="925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i="1"/>
              <a:t>Deployment Cost/hole</a:t>
            </a:r>
          </a:p>
          <a:p>
            <a:pPr algn="l" eaLnBrk="1" hangingPunct="1"/>
            <a:r>
              <a:rPr lang="en-US" altLang="en-US"/>
              <a:t>Fuel (20gal)	    $300</a:t>
            </a:r>
          </a:p>
          <a:p>
            <a:pPr algn="l" eaLnBrk="1" hangingPunct="1"/>
            <a:r>
              <a:rPr lang="en-US" altLang="en-US"/>
              <a:t>0.2 operator-days	    $700</a:t>
            </a:r>
          </a:p>
        </p:txBody>
      </p:sp>
      <p:sp>
        <p:nvSpPr>
          <p:cNvPr id="45094" name="Text Box 37"/>
          <p:cNvSpPr txBox="1">
            <a:spLocks noChangeArrowheads="1"/>
          </p:cNvSpPr>
          <p:nvPr/>
        </p:nvSpPr>
        <p:spPr bwMode="auto">
          <a:xfrm>
            <a:off x="6629400" y="2514600"/>
            <a:ext cx="216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i="1"/>
              <a:t>Total Incremental </a:t>
            </a:r>
          </a:p>
          <a:p>
            <a:pPr algn="l" eaLnBrk="1" hangingPunct="1"/>
            <a:r>
              <a:rPr lang="en-US" altLang="en-US" b="1" i="1"/>
              <a:t>cost per hole</a:t>
            </a:r>
            <a:r>
              <a:rPr lang="en-US" altLang="en-US" b="1"/>
              <a:t>: $4K</a:t>
            </a:r>
          </a:p>
        </p:txBody>
      </p:sp>
      <p:sp>
        <p:nvSpPr>
          <p:cNvPr id="45095" name="Text Box 38"/>
          <p:cNvSpPr txBox="1">
            <a:spLocks noChangeArrowheads="1"/>
          </p:cNvSpPr>
          <p:nvPr/>
        </p:nvSpPr>
        <p:spPr bwMode="auto">
          <a:xfrm>
            <a:off x="4800600" y="5562601"/>
            <a:ext cx="4572000" cy="8350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/>
              <a:t> DAQ:     </a:t>
            </a:r>
            <a:r>
              <a:rPr lang="en-US" altLang="en-US" sz="1600" b="1"/>
              <a:t>$1M</a:t>
            </a:r>
            <a:r>
              <a:rPr lang="en-US" altLang="en-US" sz="1600"/>
              <a:t>             Project Overhead: </a:t>
            </a:r>
            <a:r>
              <a:rPr lang="en-US" altLang="en-US" sz="1600" b="1"/>
              <a:t>x ~1.5</a:t>
            </a:r>
          </a:p>
          <a:p>
            <a:pPr algn="l" eaLnBrk="1" hangingPunct="1"/>
            <a:r>
              <a:rPr lang="en-US" altLang="en-US" sz="1600"/>
              <a:t> R&amp;D:     </a:t>
            </a:r>
            <a:r>
              <a:rPr lang="en-US" altLang="en-US" sz="1600" b="1"/>
              <a:t>$2M</a:t>
            </a:r>
          </a:p>
          <a:p>
            <a:pPr algn="l" eaLnBrk="1" hangingPunct="1"/>
            <a:r>
              <a:rPr lang="en-US" altLang="en-US" sz="1600"/>
              <a:t> Drill(s):  </a:t>
            </a:r>
            <a:r>
              <a:rPr lang="en-US" altLang="en-US" sz="1600" b="1"/>
              <a:t>$1M</a:t>
            </a:r>
            <a:r>
              <a:rPr lang="en-US" altLang="en-US" sz="1600"/>
              <a:t> ea.		</a:t>
            </a:r>
          </a:p>
        </p:txBody>
      </p:sp>
      <p:sp>
        <p:nvSpPr>
          <p:cNvPr id="45096" name="Text Box 39"/>
          <p:cNvSpPr txBox="1">
            <a:spLocks noChangeArrowheads="1"/>
          </p:cNvSpPr>
          <p:nvPr/>
        </p:nvSpPr>
        <p:spPr bwMode="auto">
          <a:xfrm>
            <a:off x="2667001" y="5562600"/>
            <a:ext cx="1997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/>
              <a:t>Additional hardware-related costs:</a:t>
            </a:r>
          </a:p>
        </p:txBody>
      </p:sp>
    </p:spTree>
    <p:extLst>
      <p:ext uri="{BB962C8B-B14F-4D97-AF65-F5344CB8AC3E}">
        <p14:creationId xmlns:p14="http://schemas.microsoft.com/office/powerpoint/2010/main" val="28040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 with TOAD setup: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Orders of magnitude less complexity and cost per hole</a:t>
            </a:r>
          </a:p>
          <a:p>
            <a:r>
              <a:rPr lang="en-US" dirty="0" smtClean="0"/>
              <a:t>Orders of magnitude faster and cheaper hole drilling</a:t>
            </a:r>
          </a:p>
          <a:p>
            <a:r>
              <a:rPr lang="en-US" dirty="0" smtClean="0"/>
              <a:t>Depth shadowing “doesn’t matter” with dense array</a:t>
            </a:r>
          </a:p>
          <a:p>
            <a:r>
              <a:rPr lang="en-US" dirty="0" smtClean="0"/>
              <a:t>Event confirmation includes uniquely characteristic spatial signature</a:t>
            </a:r>
          </a:p>
          <a:p>
            <a:r>
              <a:rPr lang="en-US" dirty="0" err="1" smtClean="0"/>
              <a:t>Vpol</a:t>
            </a:r>
            <a:r>
              <a:rPr lang="en-US" dirty="0" smtClean="0"/>
              <a:t> sensors are responsive to strongest part of cone</a:t>
            </a:r>
          </a:p>
          <a:p>
            <a:r>
              <a:rPr lang="en-US" dirty="0" err="1" smtClean="0"/>
              <a:t>Vpol</a:t>
            </a:r>
            <a:r>
              <a:rPr lang="en-US" dirty="0" smtClean="0"/>
              <a:t> sensors allow narrower (e.g. RAM drilled) holes</a:t>
            </a:r>
          </a:p>
          <a:p>
            <a:r>
              <a:rPr lang="en-US" dirty="0" smtClean="0"/>
              <a:t>RAM drill allows more uniform holes and antenna-hole coupling</a:t>
            </a:r>
          </a:p>
          <a:p>
            <a:r>
              <a:rPr lang="en-US" dirty="0" smtClean="0"/>
              <a:t>System can be made with virtually no dead-time</a:t>
            </a:r>
          </a:p>
          <a:p>
            <a:r>
              <a:rPr lang="en-US" dirty="0" smtClean="0"/>
              <a:t>Simpler data volume may allow no </a:t>
            </a:r>
            <a:r>
              <a:rPr lang="en-US" dirty="0"/>
              <a:t>“store and forward” (live imager)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06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9BA5CF-B30B-434D-809D-C84380763505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Thank You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3810000" y="2438400"/>
            <a:ext cx="4495800" cy="3657600"/>
            <a:chOff x="1837" y="1560"/>
            <a:chExt cx="1643" cy="1643"/>
          </a:xfrm>
        </p:grpSpPr>
        <p:pic>
          <p:nvPicPr>
            <p:cNvPr id="46087" name="Picture 5" descr="event-40-anim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560"/>
              <a:ext cx="1643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1882" y="2937"/>
              <a:ext cx="54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folHlink"/>
                  </a:solidFill>
                  <a:cs typeface="Arial" panose="020B0604020202020204" pitchFamily="34" charset="0"/>
                </a:rPr>
                <a:t>Kael Hanson</a:t>
              </a:r>
            </a:p>
          </p:txBody>
        </p:sp>
      </p:grpSp>
      <p:sp>
        <p:nvSpPr>
          <p:cNvPr id="46085" name="Line 7"/>
          <p:cNvSpPr>
            <a:spLocks noChangeShapeType="1"/>
          </p:cNvSpPr>
          <p:nvPr/>
        </p:nvSpPr>
        <p:spPr bwMode="auto">
          <a:xfrm>
            <a:off x="8534400" y="24384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8534400" y="4038601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40785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15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386876-644D-424D-85E3-DCF2A6C36F94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600" dirty="0" smtClean="0"/>
              <a:t>TDA / WASP/ Array</a:t>
            </a:r>
            <a:br>
              <a:rPr lang="en-US" altLang="en-US" sz="3600" dirty="0" smtClean="0"/>
            </a:br>
            <a:r>
              <a:rPr lang="en-US" altLang="en-US" sz="3600" dirty="0" smtClean="0"/>
              <a:t> </a:t>
            </a:r>
            <a:r>
              <a:rPr lang="en-US" altLang="en-US" sz="3600" dirty="0"/>
              <a:t>Nominal </a:t>
            </a:r>
            <a:r>
              <a:rPr lang="en-US" altLang="en-US" sz="3600" dirty="0" smtClean="0"/>
              <a:t>Sensitivity Pattern</a:t>
            </a:r>
            <a:endParaRPr lang="en-US" altLang="en-US" sz="3600" dirty="0"/>
          </a:p>
        </p:txBody>
      </p:sp>
      <p:pic>
        <p:nvPicPr>
          <p:cNvPr id="52228" name="Picture 3" descr="zone of acceptance for plane waves -sne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981201"/>
            <a:ext cx="3352800" cy="301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916738" y="2133600"/>
            <a:ext cx="1460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Air/Firn </a:t>
            </a:r>
          </a:p>
          <a:p>
            <a:pPr eaLnBrk="1" hangingPunct="1"/>
            <a:r>
              <a:rPr lang="en-US" altLang="en-US" sz="1600" b="1"/>
              <a:t>Refraction</a:t>
            </a:r>
          </a:p>
          <a:p>
            <a:pPr eaLnBrk="1" hangingPunct="1"/>
            <a:r>
              <a:rPr lang="en-US" altLang="en-US" sz="1600" b="1"/>
              <a:t>of Sky waves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7239001" y="4114800"/>
            <a:ext cx="73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/>
              <a:t>Cos </a:t>
            </a:r>
            <a:r>
              <a:rPr lang="el-GR" altLang="en-US" sz="1600" b="1">
                <a:cs typeface="Arial" panose="020B0604020202020204" pitchFamily="34" charset="0"/>
              </a:rPr>
              <a:t>θ</a:t>
            </a:r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 flipH="1">
            <a:off x="6629400" y="2971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7"/>
          <p:cNvSpPr>
            <a:spLocks noChangeShapeType="1"/>
          </p:cNvSpPr>
          <p:nvPr/>
        </p:nvSpPr>
        <p:spPr bwMode="auto">
          <a:xfrm flipH="1" flipV="1">
            <a:off x="6858000" y="4114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2667000" y="5334001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/>
              <a:t>Firn modeled as homogeneous, n=1.5</a:t>
            </a:r>
          </a:p>
          <a:p>
            <a:pPr eaLnBrk="1" hangingPunct="1"/>
            <a:r>
              <a:rPr lang="en-US" altLang="en-US" sz="2000" b="1" i="1"/>
              <a:t>radio-transparent layer above sensors</a:t>
            </a:r>
          </a:p>
        </p:txBody>
      </p:sp>
      <p:sp>
        <p:nvSpPr>
          <p:cNvPr id="52234" name="Text Box 15"/>
          <p:cNvSpPr txBox="1">
            <a:spLocks noChangeArrowheads="1"/>
          </p:cNvSpPr>
          <p:nvPr/>
        </p:nvSpPr>
        <p:spPr bwMode="auto">
          <a:xfrm>
            <a:off x="2819400" y="1524001"/>
            <a:ext cx="695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 i="1"/>
              <a:t>First-order approximation for sub-firn, vertical dipole sensors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24756B-2CB7-4FF8-A889-A7E991C4527D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Sensor Prototyping for SP 2010-11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066800"/>
            <a:ext cx="4419600" cy="91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400"/>
              <a:t>Active Antenna Transient “Sensor”</a:t>
            </a:r>
          </a:p>
          <a:p>
            <a:pPr eaLnBrk="1" hangingPunct="1"/>
            <a:r>
              <a:rPr lang="en-US" altLang="en-US" sz="1400"/>
              <a:t>Azimuthal symmetry with cable pass-through</a:t>
            </a:r>
          </a:p>
          <a:p>
            <a:pPr eaLnBrk="1" hangingPunct="1"/>
            <a:r>
              <a:rPr lang="en-US" altLang="en-US" sz="1400"/>
              <a:t>Designed for RAM Drill (uniform 4” hole)</a:t>
            </a:r>
          </a:p>
        </p:txBody>
      </p:sp>
      <p:pic>
        <p:nvPicPr>
          <p:cNvPr id="32773" name="Picture 4" descr="DSC01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057401"/>
            <a:ext cx="337026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TDA_Tube_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1"/>
            <a:ext cx="5334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TDA_Tube_ANT_Steel Spr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12271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6" name="Group 21"/>
          <p:cNvGrpSpPr>
            <a:grpSpLocks/>
          </p:cNvGrpSpPr>
          <p:nvPr/>
        </p:nvGrpSpPr>
        <p:grpSpPr bwMode="auto">
          <a:xfrm>
            <a:off x="2971800" y="4038601"/>
            <a:ext cx="1073150" cy="366713"/>
            <a:chOff x="912" y="2544"/>
            <a:chExt cx="676" cy="231"/>
          </a:xfrm>
        </p:grpSpPr>
        <p:sp>
          <p:nvSpPr>
            <p:cNvPr id="32792" name="Text Box 7"/>
            <p:cNvSpPr txBox="1">
              <a:spLocks noChangeArrowheads="1"/>
            </p:cNvSpPr>
            <p:nvPr/>
          </p:nvSpPr>
          <p:spPr bwMode="auto">
            <a:xfrm>
              <a:off x="1056" y="2544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Ferrite</a:t>
              </a:r>
            </a:p>
          </p:txBody>
        </p:sp>
        <p:sp>
          <p:nvSpPr>
            <p:cNvPr id="32793" name="Line 10"/>
            <p:cNvSpPr>
              <a:spLocks noChangeShapeType="1"/>
            </p:cNvSpPr>
            <p:nvPr/>
          </p:nvSpPr>
          <p:spPr bwMode="auto">
            <a:xfrm flipH="1">
              <a:off x="912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7" name="Group 22"/>
          <p:cNvGrpSpPr>
            <a:grpSpLocks/>
          </p:cNvGrpSpPr>
          <p:nvPr/>
        </p:nvGrpSpPr>
        <p:grpSpPr bwMode="auto">
          <a:xfrm>
            <a:off x="2971800" y="3733801"/>
            <a:ext cx="1073150" cy="366713"/>
            <a:chOff x="912" y="2544"/>
            <a:chExt cx="676" cy="231"/>
          </a:xfrm>
        </p:grpSpPr>
        <p:sp>
          <p:nvSpPr>
            <p:cNvPr id="32790" name="Text Box 23"/>
            <p:cNvSpPr txBox="1">
              <a:spLocks noChangeArrowheads="1"/>
            </p:cNvSpPr>
            <p:nvPr/>
          </p:nvSpPr>
          <p:spPr bwMode="auto">
            <a:xfrm>
              <a:off x="1056" y="2544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Ferrite</a:t>
              </a: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 flipH="1">
              <a:off x="912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8" name="Group 25"/>
          <p:cNvGrpSpPr>
            <a:grpSpLocks/>
          </p:cNvGrpSpPr>
          <p:nvPr/>
        </p:nvGrpSpPr>
        <p:grpSpPr bwMode="auto">
          <a:xfrm>
            <a:off x="2971800" y="2286001"/>
            <a:ext cx="1073150" cy="366713"/>
            <a:chOff x="912" y="2544"/>
            <a:chExt cx="676" cy="231"/>
          </a:xfrm>
        </p:grpSpPr>
        <p:sp>
          <p:nvSpPr>
            <p:cNvPr id="32788" name="Text Box 26"/>
            <p:cNvSpPr txBox="1">
              <a:spLocks noChangeArrowheads="1"/>
            </p:cNvSpPr>
            <p:nvPr/>
          </p:nvSpPr>
          <p:spPr bwMode="auto">
            <a:xfrm>
              <a:off x="1056" y="2544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Ferrite</a:t>
              </a:r>
            </a:p>
          </p:txBody>
        </p:sp>
        <p:sp>
          <p:nvSpPr>
            <p:cNvPr id="32789" name="Line 27"/>
            <p:cNvSpPr>
              <a:spLocks noChangeShapeType="1"/>
            </p:cNvSpPr>
            <p:nvPr/>
          </p:nvSpPr>
          <p:spPr bwMode="auto">
            <a:xfrm flipH="1">
              <a:off x="912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9" name="Group 28"/>
          <p:cNvGrpSpPr>
            <a:grpSpLocks/>
          </p:cNvGrpSpPr>
          <p:nvPr/>
        </p:nvGrpSpPr>
        <p:grpSpPr bwMode="auto">
          <a:xfrm>
            <a:off x="2971800" y="5791201"/>
            <a:ext cx="1073150" cy="366713"/>
            <a:chOff x="912" y="2544"/>
            <a:chExt cx="676" cy="231"/>
          </a:xfrm>
        </p:grpSpPr>
        <p:sp>
          <p:nvSpPr>
            <p:cNvPr id="32786" name="Text Box 29"/>
            <p:cNvSpPr txBox="1">
              <a:spLocks noChangeArrowheads="1"/>
            </p:cNvSpPr>
            <p:nvPr/>
          </p:nvSpPr>
          <p:spPr bwMode="auto">
            <a:xfrm>
              <a:off x="1056" y="2544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Ferrite</a:t>
              </a:r>
            </a:p>
          </p:txBody>
        </p:sp>
        <p:sp>
          <p:nvSpPr>
            <p:cNvPr id="32787" name="Line 30"/>
            <p:cNvSpPr>
              <a:spLocks noChangeShapeType="1"/>
            </p:cNvSpPr>
            <p:nvPr/>
          </p:nvSpPr>
          <p:spPr bwMode="auto">
            <a:xfrm flipH="1">
              <a:off x="912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0" name="Group 31"/>
          <p:cNvGrpSpPr>
            <a:grpSpLocks/>
          </p:cNvGrpSpPr>
          <p:nvPr/>
        </p:nvGrpSpPr>
        <p:grpSpPr bwMode="auto">
          <a:xfrm>
            <a:off x="2971800" y="5486401"/>
            <a:ext cx="1073150" cy="366713"/>
            <a:chOff x="912" y="2544"/>
            <a:chExt cx="676" cy="231"/>
          </a:xfrm>
        </p:grpSpPr>
        <p:sp>
          <p:nvSpPr>
            <p:cNvPr id="32784" name="Text Box 32"/>
            <p:cNvSpPr txBox="1">
              <a:spLocks noChangeArrowheads="1"/>
            </p:cNvSpPr>
            <p:nvPr/>
          </p:nvSpPr>
          <p:spPr bwMode="auto">
            <a:xfrm>
              <a:off x="1056" y="2544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Ferrite</a:t>
              </a:r>
            </a:p>
          </p:txBody>
        </p:sp>
        <p:sp>
          <p:nvSpPr>
            <p:cNvPr id="32785" name="Line 33"/>
            <p:cNvSpPr>
              <a:spLocks noChangeShapeType="1"/>
            </p:cNvSpPr>
            <p:nvPr/>
          </p:nvSpPr>
          <p:spPr bwMode="auto">
            <a:xfrm flipH="1">
              <a:off x="912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1" name="Group 34"/>
          <p:cNvGrpSpPr>
            <a:grpSpLocks/>
          </p:cNvGrpSpPr>
          <p:nvPr/>
        </p:nvGrpSpPr>
        <p:grpSpPr bwMode="auto">
          <a:xfrm>
            <a:off x="2971800" y="1981201"/>
            <a:ext cx="1073150" cy="366713"/>
            <a:chOff x="912" y="2544"/>
            <a:chExt cx="676" cy="231"/>
          </a:xfrm>
        </p:grpSpPr>
        <p:sp>
          <p:nvSpPr>
            <p:cNvPr id="32782" name="Text Box 35"/>
            <p:cNvSpPr txBox="1">
              <a:spLocks noChangeArrowheads="1"/>
            </p:cNvSpPr>
            <p:nvPr/>
          </p:nvSpPr>
          <p:spPr bwMode="auto">
            <a:xfrm>
              <a:off x="1056" y="2544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Ferrite</a:t>
              </a:r>
            </a:p>
          </p:txBody>
        </p:sp>
        <p:sp>
          <p:nvSpPr>
            <p:cNvPr id="32783" name="Line 36"/>
            <p:cNvSpPr>
              <a:spLocks noChangeShapeType="1"/>
            </p:cNvSpPr>
            <p:nvPr/>
          </p:nvSpPr>
          <p:spPr bwMode="auto">
            <a:xfrm flipH="1">
              <a:off x="912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2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7026D0-1C30-4ADA-9F67-D5B96AA631A5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GZK Field Contours </a:t>
            </a:r>
            <a:br>
              <a:rPr lang="en-US" altLang="en-US" sz="4000" dirty="0"/>
            </a:br>
            <a:r>
              <a:rPr lang="en-US" altLang="en-US" sz="3200" i="1" dirty="0"/>
              <a:t>Confirmation by Spatial </a:t>
            </a:r>
            <a:r>
              <a:rPr lang="en-US" altLang="en-US" sz="3200" i="1" dirty="0" smtClean="0"/>
              <a:t>Signature </a:t>
            </a:r>
            <a:br>
              <a:rPr lang="en-US" altLang="en-US" sz="3200" i="1" dirty="0" smtClean="0"/>
            </a:br>
            <a:r>
              <a:rPr lang="en-US" altLang="en-US" sz="3200" i="1" dirty="0" smtClean="0"/>
              <a:t>(1km deep, horizontal event shown)</a:t>
            </a:r>
            <a:endParaRPr lang="en-US" altLang="en-US" sz="3200" i="1" dirty="0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8610600" y="4724400"/>
            <a:ext cx="4572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8610600" y="5029200"/>
            <a:ext cx="45720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8610600" y="5334000"/>
            <a:ext cx="4572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8991600" y="4495801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  E max (r)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8991600" y="4876801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~E max (r) /2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8991600" y="5257801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~E max (r) /10</a:t>
            </a: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8610600" y="3429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8747125" y="36941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1 km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8701088" y="2286001"/>
            <a:ext cx="1966912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Transient</a:t>
            </a:r>
          </a:p>
          <a:p>
            <a:pPr eaLnBrk="1" hangingPunct="1"/>
            <a:r>
              <a:rPr lang="en-US" altLang="en-US"/>
              <a:t>Sensor </a:t>
            </a:r>
          </a:p>
          <a:p>
            <a:pPr eaLnBrk="1" hangingPunct="1"/>
            <a:r>
              <a:rPr lang="en-US" altLang="en-US"/>
              <a:t>Elements</a:t>
            </a:r>
          </a:p>
          <a:p>
            <a:pPr eaLnBrk="1" hangingPunct="1"/>
            <a:r>
              <a:rPr lang="en-US" altLang="en-US" sz="1400"/>
              <a:t>(333m spacing shown)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2590800" y="3352801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Event</a:t>
            </a:r>
          </a:p>
        </p:txBody>
      </p:sp>
      <p:pic>
        <p:nvPicPr>
          <p:cNvPr id="7182" name="Picture 13" descr="profiles on sens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414" y="1600201"/>
            <a:ext cx="4827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3" name="Oval 14"/>
          <p:cNvSpPr>
            <a:spLocks noChangeArrowheads="1"/>
          </p:cNvSpPr>
          <p:nvPr/>
        </p:nvSpPr>
        <p:spPr bwMode="auto">
          <a:xfrm>
            <a:off x="1828800" y="1600200"/>
            <a:ext cx="4572000" cy="472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3352800" y="3581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H="1" flipV="1">
            <a:off x="8229600" y="2743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 flipH="1">
            <a:off x="8229600" y="30480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2617788" y="6324601"/>
            <a:ext cx="6629400" cy="3667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/>
              <a:t>“Imaging” technique proposed by </a:t>
            </a:r>
            <a:r>
              <a:rPr lang="en-US" altLang="en-US" i="1" dirty="0" err="1"/>
              <a:t>Gusev</a:t>
            </a:r>
            <a:r>
              <a:rPr lang="en-US" altLang="en-US" i="1" dirty="0"/>
              <a:t> and </a:t>
            </a:r>
            <a:r>
              <a:rPr lang="en-US" altLang="en-US" i="1" dirty="0" err="1"/>
              <a:t>Zheleznykh</a:t>
            </a:r>
            <a:r>
              <a:rPr lang="en-US" altLang="en-US" i="1" dirty="0"/>
              <a:t> ~1983</a:t>
            </a:r>
          </a:p>
        </p:txBody>
      </p:sp>
    </p:spTree>
    <p:extLst>
      <p:ext uri="{BB962C8B-B14F-4D97-AF65-F5344CB8AC3E}">
        <p14:creationId xmlns:p14="http://schemas.microsoft.com/office/powerpoint/2010/main" val="24785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Surface/CR and Radio Array</a:t>
            </a:r>
            <a:endParaRPr lang="en-US" dirty="0"/>
          </a:p>
        </p:txBody>
      </p:sp>
      <p:sp>
        <p:nvSpPr>
          <p:cNvPr id="4" name="AutoShape 1" descr="imap://sandstrom@mail.icecube.wisc.edu:993/fetch%3EUID%3E.INBOX%3E87661?header=quotebody&amp;part=1.2.2&amp;filename=gen2_layout_072215_forPerry.png"/>
          <p:cNvSpPr>
            <a:spLocks noChangeAspect="1" noChangeArrowheads="1"/>
          </p:cNvSpPr>
          <p:nvPr/>
        </p:nvSpPr>
        <p:spPr bwMode="auto">
          <a:xfrm>
            <a:off x="0" y="0"/>
            <a:ext cx="81819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map://sandstrom@mail.icecube.wisc.edu:993/fetch%3EUID%3E.INBOX%3E87661?header=quotebody&amp;part=1.2.2&amp;filename=gen2_layout_072215_forPerry.png"/>
          <p:cNvSpPr>
            <a:spLocks noChangeAspect="1" noChangeArrowheads="1"/>
          </p:cNvSpPr>
          <p:nvPr/>
        </p:nvSpPr>
        <p:spPr bwMode="auto">
          <a:xfrm>
            <a:off x="152400" y="152400"/>
            <a:ext cx="81819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7337" r="3274"/>
          <a:stretch/>
        </p:blipFill>
        <p:spPr>
          <a:xfrm>
            <a:off x="629175" y="2137210"/>
            <a:ext cx="5444455" cy="4355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t="10307" r="3302"/>
          <a:stretch/>
        </p:blipFill>
        <p:spPr>
          <a:xfrm>
            <a:off x="6073630" y="2016982"/>
            <a:ext cx="5645791" cy="447552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351402" y="2258008"/>
            <a:ext cx="446842" cy="41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3490" y="1903413"/>
            <a:ext cx="60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2km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635250" y="3480318"/>
            <a:ext cx="165142" cy="10574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34065" y="2351314"/>
            <a:ext cx="1001185" cy="1129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1400" y="201732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6968B0-773B-4DDD-8862-1F30462C596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Conceptual Transient Sensor</a:t>
            </a:r>
            <a:br>
              <a:rPr lang="en-US" altLang="en-US" sz="3200" dirty="0"/>
            </a:br>
            <a:r>
              <a:rPr lang="en-US" altLang="en-US" sz="3200" dirty="0"/>
              <a:t>Array Configuration &amp; Power Requirements</a:t>
            </a:r>
          </a:p>
        </p:txBody>
      </p:sp>
      <p:pic>
        <p:nvPicPr>
          <p:cNvPr id="10244" name="Picture 3" descr="dipole active solid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052889"/>
            <a:ext cx="1714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425825" y="1779588"/>
            <a:ext cx="762000" cy="1841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6" name="Picture 5" descr="dipole active solid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884489"/>
            <a:ext cx="171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val 6"/>
          <p:cNvSpPr>
            <a:spLocks noChangeArrowheads="1"/>
          </p:cNvSpPr>
          <p:nvPr/>
        </p:nvSpPr>
        <p:spPr bwMode="auto">
          <a:xfrm>
            <a:off x="3730625" y="2271714"/>
            <a:ext cx="152400" cy="60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3730625" y="2271714"/>
            <a:ext cx="0" cy="3254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3883025" y="2271714"/>
            <a:ext cx="0" cy="3254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 flipV="1">
            <a:off x="3806825" y="3560764"/>
            <a:ext cx="0" cy="4921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flipV="1">
            <a:off x="3806825" y="4727576"/>
            <a:ext cx="0" cy="4921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 flipV="1">
            <a:off x="3806825" y="2147888"/>
            <a:ext cx="0" cy="736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>
            <a:off x="3654425" y="1901825"/>
            <a:ext cx="0" cy="18573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3"/>
          <p:cNvSpPr>
            <a:spLocks noChangeShapeType="1"/>
          </p:cNvSpPr>
          <p:nvPr/>
        </p:nvSpPr>
        <p:spPr bwMode="auto">
          <a:xfrm flipH="1">
            <a:off x="3959225" y="1901825"/>
            <a:ext cx="0" cy="18573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 flipV="1">
            <a:off x="2895601" y="2332038"/>
            <a:ext cx="75882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2133601" y="2362200"/>
            <a:ext cx="10401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Hole 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Dry, 4” dia</a:t>
            </a:r>
            <a:r>
              <a:rPr lang="en-US" altLang="en-US" sz="12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1984375" y="3008314"/>
            <a:ext cx="11881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</a:rPr>
              <a:t>TDA 1</a:t>
            </a:r>
          </a:p>
          <a:p>
            <a:pPr eaLnBrk="1" hangingPunct="1"/>
            <a:r>
              <a:rPr lang="en-US" altLang="en-US" sz="1600" dirty="0" smtClean="0">
                <a:solidFill>
                  <a:srgbClr val="FF0000"/>
                </a:solidFill>
              </a:rPr>
              <a:t>20m </a:t>
            </a:r>
            <a:r>
              <a:rPr lang="en-US" altLang="en-US" sz="1600" dirty="0">
                <a:solidFill>
                  <a:srgbClr val="FF0000"/>
                </a:solidFill>
              </a:rPr>
              <a:t>Depth</a:t>
            </a:r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2060575" y="4175126"/>
            <a:ext cx="11881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</a:rPr>
              <a:t>TDA 2</a:t>
            </a:r>
          </a:p>
          <a:p>
            <a:pPr eaLnBrk="1" hangingPunct="1"/>
            <a:r>
              <a:rPr lang="en-US" altLang="en-US" sz="1600" dirty="0" smtClean="0">
                <a:solidFill>
                  <a:srgbClr val="FF0000"/>
                </a:solidFill>
              </a:rPr>
              <a:t>50m </a:t>
            </a:r>
            <a:r>
              <a:rPr lang="en-US" altLang="en-US" sz="1600" dirty="0">
                <a:solidFill>
                  <a:srgbClr val="FF0000"/>
                </a:solidFill>
              </a:rPr>
              <a:t>Depth</a:t>
            </a: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2968625" y="319246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19"/>
          <p:cNvSpPr>
            <a:spLocks noChangeShapeType="1"/>
          </p:cNvSpPr>
          <p:nvPr/>
        </p:nvSpPr>
        <p:spPr bwMode="auto">
          <a:xfrm flipV="1">
            <a:off x="2968625" y="43592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 flipH="1" flipV="1">
            <a:off x="3654425" y="2087564"/>
            <a:ext cx="152400" cy="603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1"/>
          <p:cNvSpPr>
            <a:spLocks noChangeShapeType="1"/>
          </p:cNvSpPr>
          <p:nvPr/>
        </p:nvSpPr>
        <p:spPr bwMode="auto">
          <a:xfrm flipH="1">
            <a:off x="3806825" y="2087564"/>
            <a:ext cx="152400" cy="603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2282826" y="1411288"/>
            <a:ext cx="87556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SPA</a:t>
            </a:r>
            <a:endParaRPr lang="en-US" altLang="en-US" sz="1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Surface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Processor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Assembly</a:t>
            </a:r>
          </a:p>
        </p:txBody>
      </p:sp>
      <p:sp>
        <p:nvSpPr>
          <p:cNvPr id="10264" name="Line 23"/>
          <p:cNvSpPr>
            <a:spLocks noChangeShapeType="1"/>
          </p:cNvSpPr>
          <p:nvPr/>
        </p:nvSpPr>
        <p:spPr bwMode="auto">
          <a:xfrm>
            <a:off x="4572000" y="1981200"/>
            <a:ext cx="7620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Oval 24"/>
          <p:cNvSpPr>
            <a:spLocks noChangeArrowheads="1"/>
          </p:cNvSpPr>
          <p:nvPr/>
        </p:nvSpPr>
        <p:spPr bwMode="auto">
          <a:xfrm>
            <a:off x="1828800" y="990600"/>
            <a:ext cx="3048000" cy="480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6" name="Line 25"/>
          <p:cNvSpPr>
            <a:spLocks noChangeShapeType="1"/>
          </p:cNvSpPr>
          <p:nvPr/>
        </p:nvSpPr>
        <p:spPr bwMode="auto">
          <a:xfrm flipH="1">
            <a:off x="4572000" y="3276600"/>
            <a:ext cx="7620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6"/>
          <p:cNvSpPr>
            <a:spLocks noChangeShapeType="1"/>
          </p:cNvSpPr>
          <p:nvPr/>
        </p:nvSpPr>
        <p:spPr bwMode="auto">
          <a:xfrm>
            <a:off x="4114800" y="32766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5257800" y="2133600"/>
            <a:ext cx="1727200" cy="1811338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5318125" y="3133726"/>
            <a:ext cx="122238" cy="125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5803900" y="2197101"/>
            <a:ext cx="120650" cy="125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5318125" y="2509838"/>
            <a:ext cx="122238" cy="12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5318125" y="3695701"/>
            <a:ext cx="122238" cy="125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5318125" y="1884363"/>
            <a:ext cx="122238" cy="1254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5378450" y="2071688"/>
            <a:ext cx="0" cy="199866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5378450" y="1447800"/>
            <a:ext cx="0" cy="623888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5803900" y="2822576"/>
            <a:ext cx="12065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5803900" y="3446463"/>
            <a:ext cx="120650" cy="12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5803900" y="1635126"/>
            <a:ext cx="120650" cy="1254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5864225" y="2071688"/>
            <a:ext cx="0" cy="199866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5864225" y="1447800"/>
            <a:ext cx="0" cy="623888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6288088" y="3133726"/>
            <a:ext cx="120650" cy="125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6773863" y="2197101"/>
            <a:ext cx="120650" cy="125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6288088" y="2509838"/>
            <a:ext cx="120650" cy="12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6288088" y="3695701"/>
            <a:ext cx="120650" cy="125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288088" y="1884363"/>
            <a:ext cx="120650" cy="1254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6348413" y="2071688"/>
            <a:ext cx="0" cy="199866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6773863" y="2822576"/>
            <a:ext cx="12065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6773863" y="3446463"/>
            <a:ext cx="120650" cy="12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6773863" y="1635126"/>
            <a:ext cx="120650" cy="1254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6834188" y="2071688"/>
            <a:ext cx="0" cy="199866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5257800" y="4070351"/>
            <a:ext cx="242888" cy="187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741989" y="4070351"/>
            <a:ext cx="242887" cy="187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6227764" y="4070351"/>
            <a:ext cx="242887" cy="187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6711950" y="4070351"/>
            <a:ext cx="242888" cy="187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258050" y="3133726"/>
            <a:ext cx="120650" cy="125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7258050" y="2509838"/>
            <a:ext cx="120650" cy="12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7258050" y="3695701"/>
            <a:ext cx="120650" cy="125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7258050" y="1884363"/>
            <a:ext cx="120650" cy="1254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7318375" y="2071688"/>
            <a:ext cx="0" cy="199866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7197725" y="4070351"/>
            <a:ext cx="242888" cy="187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57801" y="4757738"/>
            <a:ext cx="1636713" cy="500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Data Collection / </a:t>
            </a:r>
          </a:p>
          <a:p>
            <a:pPr eaLnBrk="1" hangingPunct="1"/>
            <a:r>
              <a:rPr lang="en-US" altLang="en-US" sz="1400" b="1"/>
              <a:t>Power Distribution</a:t>
            </a:r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6348413" y="1447800"/>
            <a:ext cx="0" cy="623888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7318375" y="1447800"/>
            <a:ext cx="0" cy="623888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6834188" y="1447800"/>
            <a:ext cx="0" cy="623888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H="1">
            <a:off x="5378450" y="4257676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 flipH="1">
            <a:off x="5500688" y="4383088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>
            <a:off x="5621338" y="4446588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flipH="1">
            <a:off x="5741988" y="4508500"/>
            <a:ext cx="0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 flipH="1">
            <a:off x="5864225" y="4570414"/>
            <a:ext cx="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7742239" y="2197101"/>
            <a:ext cx="122237" cy="1254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7742239" y="2822576"/>
            <a:ext cx="122237" cy="1238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auto">
          <a:xfrm>
            <a:off x="7742239" y="3446463"/>
            <a:ext cx="122237" cy="1254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7742239" y="1635126"/>
            <a:ext cx="122237" cy="1254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7804150" y="2071688"/>
            <a:ext cx="0" cy="1998662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7681914" y="4070351"/>
            <a:ext cx="242887" cy="18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7804150" y="1447800"/>
            <a:ext cx="0" cy="623888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 flipH="1">
            <a:off x="5984875" y="4633914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5500689" y="4383088"/>
            <a:ext cx="363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5621339" y="4446588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>
            <a:off x="5741988" y="45085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5864225" y="4570413"/>
            <a:ext cx="145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5924550" y="4633913"/>
            <a:ext cx="187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 flipV="1">
            <a:off x="5864225" y="4257676"/>
            <a:ext cx="0" cy="12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 flipV="1">
            <a:off x="6348413" y="4257676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 flipV="1">
            <a:off x="6834188" y="4257676"/>
            <a:ext cx="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 flipV="1">
            <a:off x="7318375" y="4257675"/>
            <a:ext cx="0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 flipV="1">
            <a:off x="7804150" y="4257675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 flipH="1">
            <a:off x="5410200" y="22860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9" name="Text Box 89"/>
          <p:cNvSpPr txBox="1">
            <a:spLocks noChangeArrowheads="1"/>
          </p:cNvSpPr>
          <p:nvPr/>
        </p:nvSpPr>
        <p:spPr bwMode="auto">
          <a:xfrm>
            <a:off x="4491038" y="1066800"/>
            <a:ext cx="5969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d</a:t>
            </a:r>
          </a:p>
          <a:p>
            <a:pPr eaLnBrk="1" hangingPunct="1"/>
            <a:r>
              <a:rPr lang="en-US" altLang="en-US" sz="1400" b="1"/>
              <a:t>(AZ.)</a:t>
            </a:r>
          </a:p>
        </p:txBody>
      </p:sp>
      <p:pic>
        <p:nvPicPr>
          <p:cNvPr id="10330" name="Picture 9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1" y="1905000"/>
            <a:ext cx="1268413" cy="1295400"/>
          </a:xfrm>
          <a:noFill/>
        </p:spPr>
      </p:pic>
      <p:sp>
        <p:nvSpPr>
          <p:cNvPr id="10331" name="Rectangle 91"/>
          <p:cNvSpPr>
            <a:spLocks noChangeArrowheads="1"/>
          </p:cNvSpPr>
          <p:nvPr/>
        </p:nvSpPr>
        <p:spPr bwMode="auto">
          <a:xfrm>
            <a:off x="8686800" y="3048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2" name="Line 92"/>
          <p:cNvSpPr>
            <a:spLocks noChangeShapeType="1"/>
          </p:cNvSpPr>
          <p:nvPr/>
        </p:nvSpPr>
        <p:spPr bwMode="auto">
          <a:xfrm flipH="1" flipV="1">
            <a:off x="7010400" y="2133600"/>
            <a:ext cx="160020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3" name="Line 93"/>
          <p:cNvSpPr>
            <a:spLocks noChangeShapeType="1"/>
          </p:cNvSpPr>
          <p:nvPr/>
        </p:nvSpPr>
        <p:spPr bwMode="auto">
          <a:xfrm flipH="1">
            <a:off x="7010400" y="3200400"/>
            <a:ext cx="16002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4" name="Text Box 94"/>
          <p:cNvSpPr txBox="1">
            <a:spLocks noChangeArrowheads="1"/>
          </p:cNvSpPr>
          <p:nvPr/>
        </p:nvSpPr>
        <p:spPr bwMode="auto">
          <a:xfrm>
            <a:off x="8915400" y="1447801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20 km</a:t>
            </a:r>
          </a:p>
        </p:txBody>
      </p:sp>
      <p:sp>
        <p:nvSpPr>
          <p:cNvPr id="10335" name="Line 95"/>
          <p:cNvSpPr>
            <a:spLocks noChangeShapeType="1"/>
          </p:cNvSpPr>
          <p:nvPr/>
        </p:nvSpPr>
        <p:spPr bwMode="auto">
          <a:xfrm>
            <a:off x="8686800" y="1828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6" name="Line 96"/>
          <p:cNvSpPr>
            <a:spLocks noChangeShapeType="1"/>
          </p:cNvSpPr>
          <p:nvPr/>
        </p:nvSpPr>
        <p:spPr bwMode="auto">
          <a:xfrm>
            <a:off x="10058400" y="1905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7" name="Text Box 97"/>
          <p:cNvSpPr txBox="1">
            <a:spLocks noChangeArrowheads="1"/>
          </p:cNvSpPr>
          <p:nvPr/>
        </p:nvSpPr>
        <p:spPr bwMode="auto">
          <a:xfrm rot="5400000">
            <a:off x="9838532" y="2429669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20 km</a:t>
            </a:r>
          </a:p>
        </p:txBody>
      </p:sp>
      <p:sp>
        <p:nvSpPr>
          <p:cNvPr id="10338" name="Text Box 98"/>
          <p:cNvSpPr txBox="1">
            <a:spLocks noChangeArrowheads="1"/>
          </p:cNvSpPr>
          <p:nvPr/>
        </p:nvSpPr>
        <p:spPr bwMode="auto">
          <a:xfrm>
            <a:off x="8526464" y="3733800"/>
            <a:ext cx="2387598" cy="120032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/>
              <a:t>Example</a:t>
            </a:r>
          </a:p>
          <a:p>
            <a:pPr eaLnBrk="1" hangingPunct="1"/>
            <a:r>
              <a:rPr lang="en-US" altLang="en-US" b="1" dirty="0" smtClean="0"/>
              <a:t>“</a:t>
            </a:r>
            <a:r>
              <a:rPr lang="en-US" altLang="en-US" b="1" dirty="0" err="1" smtClean="0"/>
              <a:t>Kilocube”Array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1000 km</a:t>
            </a:r>
            <a:r>
              <a:rPr lang="en-US" altLang="en-US" b="1" baseline="30000" dirty="0"/>
              <a:t>3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~10.8KW total</a:t>
            </a:r>
            <a:endParaRPr lang="en-US" altLang="en-US" b="1" baseline="30000" dirty="0"/>
          </a:p>
        </p:txBody>
      </p:sp>
      <p:sp>
        <p:nvSpPr>
          <p:cNvPr id="10339" name="Text Box 99"/>
          <p:cNvSpPr txBox="1">
            <a:spLocks noChangeArrowheads="1"/>
          </p:cNvSpPr>
          <p:nvPr/>
        </p:nvSpPr>
        <p:spPr bwMode="auto">
          <a:xfrm>
            <a:off x="1281385" y="5923976"/>
            <a:ext cx="341632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/>
              <a:t>Hole with (2-4) transient sensors </a:t>
            </a:r>
            <a:endParaRPr lang="en-US" altLang="en-US" sz="1600" b="1" dirty="0"/>
          </a:p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</a:rPr>
              <a:t>~3Watts per hole</a:t>
            </a:r>
          </a:p>
        </p:txBody>
      </p:sp>
      <p:sp>
        <p:nvSpPr>
          <p:cNvPr id="10340" name="Text Box 100"/>
          <p:cNvSpPr txBox="1">
            <a:spLocks noChangeArrowheads="1"/>
          </p:cNvSpPr>
          <p:nvPr/>
        </p:nvSpPr>
        <p:spPr bwMode="auto">
          <a:xfrm>
            <a:off x="5257800" y="5785050"/>
            <a:ext cx="1740605" cy="6155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/>
              <a:t>Array of holes</a:t>
            </a:r>
            <a:endParaRPr lang="en-US" altLang="en-US" sz="1600" b="1" dirty="0"/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180Watts/Row</a:t>
            </a:r>
            <a:endParaRPr lang="en-US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0341" name="Text Box 27"/>
          <p:cNvSpPr txBox="1">
            <a:spLocks noChangeArrowheads="1"/>
          </p:cNvSpPr>
          <p:nvPr/>
        </p:nvSpPr>
        <p:spPr bwMode="auto">
          <a:xfrm>
            <a:off x="4114800" y="3505200"/>
            <a:ext cx="6858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s</a:t>
            </a:r>
          </a:p>
          <a:p>
            <a:pPr eaLnBrk="1" hangingPunct="1"/>
            <a:r>
              <a:rPr lang="en-US" altLang="en-US" sz="1600" b="1"/>
              <a:t>(EL.)</a:t>
            </a:r>
          </a:p>
        </p:txBody>
      </p:sp>
      <p:sp>
        <p:nvSpPr>
          <p:cNvPr id="10342" name="Line 101"/>
          <p:cNvSpPr>
            <a:spLocks noChangeShapeType="1"/>
          </p:cNvSpPr>
          <p:nvPr/>
        </p:nvSpPr>
        <p:spPr bwMode="auto">
          <a:xfrm>
            <a:off x="4800600" y="1600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" name="Text Box 102"/>
          <p:cNvSpPr txBox="1">
            <a:spLocks noChangeArrowheads="1"/>
          </p:cNvSpPr>
          <p:nvPr/>
        </p:nvSpPr>
        <p:spPr bwMode="auto">
          <a:xfrm>
            <a:off x="7800975" y="5383213"/>
            <a:ext cx="2116138" cy="1079500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</a:rPr>
              <a:t>Daisy Chain</a:t>
            </a:r>
          </a:p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</a:rPr>
              <a:t>Wired Power</a:t>
            </a:r>
          </a:p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</a:rPr>
              <a:t>For </a:t>
            </a:r>
            <a:r>
              <a:rPr lang="en-US" altLang="en-US" sz="1600" b="1" i="1" dirty="0">
                <a:solidFill>
                  <a:srgbClr val="FF0000"/>
                </a:solidFill>
              </a:rPr>
              <a:t>Entire Row</a:t>
            </a:r>
          </a:p>
          <a:p>
            <a:pPr eaLnBrk="1" hangingPunct="1"/>
            <a:r>
              <a:rPr lang="en-US" altLang="en-US" sz="1600" b="1" i="1" dirty="0">
                <a:solidFill>
                  <a:srgbClr val="FF0000"/>
                </a:solidFill>
              </a:rPr>
              <a:t>e.g.</a:t>
            </a:r>
            <a:r>
              <a:rPr lang="en-US" altLang="en-US" sz="1600" b="1" dirty="0">
                <a:solidFill>
                  <a:srgbClr val="FF0000"/>
                </a:solidFill>
              </a:rPr>
              <a:t> #12, RG8, RG11</a:t>
            </a:r>
          </a:p>
        </p:txBody>
      </p:sp>
      <p:sp>
        <p:nvSpPr>
          <p:cNvPr id="10344" name="Line 103"/>
          <p:cNvSpPr>
            <a:spLocks noChangeShapeType="1"/>
          </p:cNvSpPr>
          <p:nvPr/>
        </p:nvSpPr>
        <p:spPr bwMode="auto">
          <a:xfrm flipH="1" flipV="1">
            <a:off x="7772400" y="47244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58AD02-0CC5-448E-95CF-E92BF4A1067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TDC-Based </a:t>
            </a:r>
            <a:br>
              <a:rPr lang="en-US" altLang="en-US" sz="3200" dirty="0"/>
            </a:br>
            <a:r>
              <a:rPr lang="en-US" altLang="en-US" sz="3200" dirty="0"/>
              <a:t>SPA Block Diagram (prelim)</a:t>
            </a:r>
            <a:br>
              <a:rPr lang="en-US" altLang="en-US" sz="3200" dirty="0"/>
            </a:br>
            <a:r>
              <a:rPr lang="en-US" altLang="en-US" sz="2000" dirty="0"/>
              <a:t>(Arbitrary Elevation Gating- Two TDA channels shown)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419600" y="2743200"/>
            <a:ext cx="1066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352800" y="1981200"/>
            <a:ext cx="381000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3962400" y="1981200"/>
            <a:ext cx="152400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3733800" y="1828800"/>
            <a:ext cx="228600" cy="152400"/>
          </a:xfrm>
          <a:custGeom>
            <a:avLst/>
            <a:gdLst>
              <a:gd name="T0" fmla="*/ 0 w 144"/>
              <a:gd name="T1" fmla="*/ 152400 h 96"/>
              <a:gd name="T2" fmla="*/ 76200 w 144"/>
              <a:gd name="T3" fmla="*/ 0 h 96"/>
              <a:gd name="T4" fmla="*/ 228600 w 144"/>
              <a:gd name="T5" fmla="*/ 1524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08" y="48"/>
                  <a:pt x="144" y="96"/>
                </a:cubicBezTo>
              </a:path>
            </a:pathLst>
          </a:cu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3352800" y="2743200"/>
            <a:ext cx="228600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810000" y="2743200"/>
            <a:ext cx="304800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3581400" y="2590800"/>
            <a:ext cx="228600" cy="152400"/>
          </a:xfrm>
          <a:custGeom>
            <a:avLst/>
            <a:gdLst>
              <a:gd name="T0" fmla="*/ 0 w 144"/>
              <a:gd name="T1" fmla="*/ 152400 h 96"/>
              <a:gd name="T2" fmla="*/ 76200 w 144"/>
              <a:gd name="T3" fmla="*/ 0 h 96"/>
              <a:gd name="T4" fmla="*/ 228600 w 144"/>
              <a:gd name="T5" fmla="*/ 1524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08" y="48"/>
                  <a:pt x="144" y="96"/>
                </a:cubicBezTo>
              </a:path>
            </a:pathLst>
          </a:cu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352800" y="2057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352800" y="2819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4419600" y="1981200"/>
            <a:ext cx="1066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419601" y="2743200"/>
            <a:ext cx="1069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Discriminator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419601" y="1981200"/>
            <a:ext cx="1069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Discriminator</a:t>
            </a: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 flipH="1">
            <a:off x="3124200" y="27432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28194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28194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 flipH="1">
            <a:off x="3124200" y="1981200"/>
            <a:ext cx="76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>
            <a:off x="28194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H="1">
            <a:off x="28194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3276601" y="28956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i="1"/>
              <a:t>Envelope</a:t>
            </a:r>
          </a:p>
          <a:p>
            <a:pPr eaLnBrk="1" hangingPunct="1"/>
            <a:r>
              <a:rPr lang="en-US" altLang="en-US" sz="1200" b="1" i="1"/>
              <a:t>Signals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2133600" y="18288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Upper</a:t>
            </a:r>
          </a:p>
          <a:p>
            <a:pPr eaLnBrk="1" hangingPunct="1"/>
            <a:r>
              <a:rPr lang="en-US" altLang="en-US" sz="1200" b="1"/>
              <a:t>TDA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2133601" y="259080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Lower</a:t>
            </a:r>
          </a:p>
          <a:p>
            <a:pPr eaLnBrk="1" hangingPunct="1"/>
            <a:r>
              <a:rPr lang="en-US" altLang="en-US" sz="1200" b="1"/>
              <a:t>TDA</a:t>
            </a: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28194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28194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42672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42672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4267200" y="2209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3810000" y="36576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3810000" y="3733800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/>
              <a:t>Threshold</a:t>
            </a:r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54864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54864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6400800" y="1905000"/>
            <a:ext cx="381000" cy="0"/>
          </a:xfrm>
          <a:prstGeom prst="line">
            <a:avLst/>
          </a:prstGeom>
          <a:noFill/>
          <a:ln w="222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 flipV="1">
            <a:off x="6781800" y="1752600"/>
            <a:ext cx="0" cy="152400"/>
          </a:xfrm>
          <a:prstGeom prst="line">
            <a:avLst/>
          </a:prstGeom>
          <a:noFill/>
          <a:ln w="222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6781800" y="1752600"/>
            <a:ext cx="228600" cy="0"/>
          </a:xfrm>
          <a:prstGeom prst="line">
            <a:avLst/>
          </a:prstGeom>
          <a:noFill/>
          <a:ln w="222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7010400" y="1752600"/>
            <a:ext cx="0" cy="152400"/>
          </a:xfrm>
          <a:prstGeom prst="line">
            <a:avLst/>
          </a:prstGeom>
          <a:noFill/>
          <a:ln w="222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7010400" y="1905000"/>
            <a:ext cx="152400" cy="0"/>
          </a:xfrm>
          <a:prstGeom prst="line">
            <a:avLst/>
          </a:prstGeom>
          <a:noFill/>
          <a:ln w="222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>
            <a:off x="6400800" y="2667000"/>
            <a:ext cx="228600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 flipV="1">
            <a:off x="6629400" y="2514600"/>
            <a:ext cx="0" cy="15240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>
            <a:off x="6629400" y="2514600"/>
            <a:ext cx="228600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>
            <a:off x="6858000" y="2514600"/>
            <a:ext cx="0" cy="15240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>
            <a:off x="6858000" y="2667000"/>
            <a:ext cx="304800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>
            <a:off x="36576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>
            <a:off x="35052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2" name="AutoShape 46"/>
          <p:cNvSpPr>
            <a:spLocks noChangeArrowheads="1"/>
          </p:cNvSpPr>
          <p:nvPr/>
        </p:nvSpPr>
        <p:spPr bwMode="auto">
          <a:xfrm rot="10800000">
            <a:off x="5943600" y="3200400"/>
            <a:ext cx="304800" cy="304800"/>
          </a:xfrm>
          <a:prstGeom prst="flowChartOnlineStora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43" name="Line 47"/>
          <p:cNvSpPr>
            <a:spLocks noChangeShapeType="1"/>
          </p:cNvSpPr>
          <p:nvPr/>
        </p:nvSpPr>
        <p:spPr bwMode="auto">
          <a:xfrm flipH="1">
            <a:off x="57912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4" name="Line 48"/>
          <p:cNvSpPr>
            <a:spLocks noChangeShapeType="1"/>
          </p:cNvSpPr>
          <p:nvPr/>
        </p:nvSpPr>
        <p:spPr bwMode="auto">
          <a:xfrm flipH="1">
            <a:off x="56388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5" name="Line 49"/>
          <p:cNvSpPr>
            <a:spLocks noChangeShapeType="1"/>
          </p:cNvSpPr>
          <p:nvPr/>
        </p:nvSpPr>
        <p:spPr bwMode="auto">
          <a:xfrm flipV="1">
            <a:off x="5791200" y="2133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auto">
          <a:xfrm flipV="1">
            <a:off x="5638800" y="2895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7" name="Line 55"/>
          <p:cNvSpPr>
            <a:spLocks noChangeShapeType="1"/>
          </p:cNvSpPr>
          <p:nvPr/>
        </p:nvSpPr>
        <p:spPr bwMode="auto">
          <a:xfrm>
            <a:off x="63246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8" name="Line 56"/>
          <p:cNvSpPr>
            <a:spLocks noChangeShapeType="1"/>
          </p:cNvSpPr>
          <p:nvPr/>
        </p:nvSpPr>
        <p:spPr bwMode="auto">
          <a:xfrm>
            <a:off x="6324600" y="2895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9" name="Line 57"/>
          <p:cNvSpPr>
            <a:spLocks noChangeShapeType="1"/>
          </p:cNvSpPr>
          <p:nvPr/>
        </p:nvSpPr>
        <p:spPr bwMode="auto">
          <a:xfrm flipV="1">
            <a:off x="6248400" y="3352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0" name="Text Box 58"/>
          <p:cNvSpPr txBox="1">
            <a:spLocks noChangeArrowheads="1"/>
          </p:cNvSpPr>
          <p:nvPr/>
        </p:nvSpPr>
        <p:spPr bwMode="auto">
          <a:xfrm>
            <a:off x="6858001" y="3124201"/>
            <a:ext cx="60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000" b="1"/>
              <a:t>START</a:t>
            </a:r>
          </a:p>
        </p:txBody>
      </p:sp>
      <p:sp>
        <p:nvSpPr>
          <p:cNvPr id="55351" name="Text Box 59"/>
          <p:cNvSpPr txBox="1">
            <a:spLocks noChangeArrowheads="1"/>
          </p:cNvSpPr>
          <p:nvPr/>
        </p:nvSpPr>
        <p:spPr bwMode="auto">
          <a:xfrm>
            <a:off x="6705601" y="1905001"/>
            <a:ext cx="817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000" b="1"/>
              <a:t>STOP CH1</a:t>
            </a:r>
          </a:p>
        </p:txBody>
      </p:sp>
      <p:sp>
        <p:nvSpPr>
          <p:cNvPr id="55352" name="Text Box 60"/>
          <p:cNvSpPr txBox="1">
            <a:spLocks noChangeArrowheads="1"/>
          </p:cNvSpPr>
          <p:nvPr/>
        </p:nvSpPr>
        <p:spPr bwMode="auto">
          <a:xfrm>
            <a:off x="6705601" y="2667001"/>
            <a:ext cx="817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000" b="1"/>
              <a:t>STOP CH2</a:t>
            </a:r>
          </a:p>
        </p:txBody>
      </p:sp>
      <p:sp>
        <p:nvSpPr>
          <p:cNvPr id="55353" name="Line 61"/>
          <p:cNvSpPr>
            <a:spLocks noChangeShapeType="1"/>
          </p:cNvSpPr>
          <p:nvPr/>
        </p:nvSpPr>
        <p:spPr bwMode="auto">
          <a:xfrm>
            <a:off x="6781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4" name="Line 62"/>
          <p:cNvSpPr>
            <a:spLocks noChangeShapeType="1"/>
          </p:cNvSpPr>
          <p:nvPr/>
        </p:nvSpPr>
        <p:spPr bwMode="auto">
          <a:xfrm>
            <a:off x="70104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Text Box 63"/>
          <p:cNvSpPr txBox="1">
            <a:spLocks noChangeArrowheads="1"/>
          </p:cNvSpPr>
          <p:nvPr/>
        </p:nvSpPr>
        <p:spPr bwMode="auto">
          <a:xfrm>
            <a:off x="7086601" y="1447800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b="1" i="1"/>
              <a:t>TOT</a:t>
            </a:r>
          </a:p>
        </p:txBody>
      </p:sp>
      <p:sp>
        <p:nvSpPr>
          <p:cNvPr id="55356" name="Line 64"/>
          <p:cNvSpPr>
            <a:spLocks noChangeShapeType="1"/>
          </p:cNvSpPr>
          <p:nvPr/>
        </p:nvSpPr>
        <p:spPr bwMode="auto">
          <a:xfrm>
            <a:off x="6629400" y="160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7" name="Line 65"/>
          <p:cNvSpPr>
            <a:spLocks noChangeShapeType="1"/>
          </p:cNvSpPr>
          <p:nvPr/>
        </p:nvSpPr>
        <p:spPr bwMode="auto">
          <a:xfrm>
            <a:off x="6858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8" name="Rectangle 66"/>
          <p:cNvSpPr>
            <a:spLocks noChangeArrowheads="1"/>
          </p:cNvSpPr>
          <p:nvPr/>
        </p:nvSpPr>
        <p:spPr bwMode="auto">
          <a:xfrm>
            <a:off x="7543800" y="1905000"/>
            <a:ext cx="19050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59" name="Text Box 67"/>
          <p:cNvSpPr txBox="1">
            <a:spLocks noChangeArrowheads="1"/>
          </p:cNvSpPr>
          <p:nvPr/>
        </p:nvSpPr>
        <p:spPr bwMode="auto">
          <a:xfrm>
            <a:off x="7572376" y="2030414"/>
            <a:ext cx="185261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Time-Digital</a:t>
            </a:r>
          </a:p>
          <a:p>
            <a:pPr eaLnBrk="1" hangingPunct="1"/>
            <a:r>
              <a:rPr lang="en-US" altLang="en-US" sz="1600" b="1"/>
              <a:t> Converter (TDC)</a:t>
            </a:r>
          </a:p>
          <a:p>
            <a:pPr eaLnBrk="1" hangingPunct="1"/>
            <a:r>
              <a:rPr lang="en-US" altLang="en-US" sz="1600"/>
              <a:t>4-fold stops/ch</a:t>
            </a:r>
          </a:p>
          <a:p>
            <a:pPr eaLnBrk="1" hangingPunct="1"/>
            <a:r>
              <a:rPr lang="en-US" altLang="en-US" sz="1600"/>
              <a:t>65ps bin size</a:t>
            </a:r>
          </a:p>
          <a:p>
            <a:pPr eaLnBrk="1" hangingPunct="1"/>
            <a:r>
              <a:rPr lang="en-US" altLang="en-US" sz="1600"/>
              <a:t>Min 200ns window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55360" name="Rectangle 68"/>
          <p:cNvSpPr>
            <a:spLocks noChangeArrowheads="1"/>
          </p:cNvSpPr>
          <p:nvPr/>
        </p:nvSpPr>
        <p:spPr bwMode="auto">
          <a:xfrm>
            <a:off x="7543800" y="3505200"/>
            <a:ext cx="7620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ALU</a:t>
            </a:r>
          </a:p>
        </p:txBody>
      </p:sp>
      <p:sp>
        <p:nvSpPr>
          <p:cNvPr id="55361" name="Rectangle 69"/>
          <p:cNvSpPr>
            <a:spLocks noChangeArrowheads="1"/>
          </p:cNvSpPr>
          <p:nvPr/>
        </p:nvSpPr>
        <p:spPr bwMode="auto">
          <a:xfrm>
            <a:off x="7696200" y="4572000"/>
            <a:ext cx="16764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Hit Processor</a:t>
            </a:r>
          </a:p>
        </p:txBody>
      </p:sp>
      <p:sp>
        <p:nvSpPr>
          <p:cNvPr id="55362" name="Rectangle 70"/>
          <p:cNvSpPr>
            <a:spLocks noChangeArrowheads="1"/>
          </p:cNvSpPr>
          <p:nvPr/>
        </p:nvSpPr>
        <p:spPr bwMode="auto">
          <a:xfrm>
            <a:off x="7696200" y="5257800"/>
            <a:ext cx="16764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Hit Buffer</a:t>
            </a:r>
          </a:p>
        </p:txBody>
      </p:sp>
      <p:sp>
        <p:nvSpPr>
          <p:cNvPr id="55363" name="Line 71"/>
          <p:cNvSpPr>
            <a:spLocks noChangeShapeType="1"/>
          </p:cNvSpPr>
          <p:nvPr/>
        </p:nvSpPr>
        <p:spPr bwMode="auto">
          <a:xfrm>
            <a:off x="81534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4" name="Line 72"/>
          <p:cNvSpPr>
            <a:spLocks noChangeShapeType="1"/>
          </p:cNvSpPr>
          <p:nvPr/>
        </p:nvSpPr>
        <p:spPr bwMode="auto">
          <a:xfrm>
            <a:off x="88392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5" name="Text Box 73"/>
          <p:cNvSpPr txBox="1">
            <a:spLocks noChangeArrowheads="1"/>
          </p:cNvSpPr>
          <p:nvPr/>
        </p:nvSpPr>
        <p:spPr bwMode="auto">
          <a:xfrm>
            <a:off x="7239001" y="3962400"/>
            <a:ext cx="922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/>
              <a:t>Elevation</a:t>
            </a:r>
          </a:p>
          <a:p>
            <a:pPr algn="l" eaLnBrk="1" hangingPunct="1"/>
            <a:r>
              <a:rPr lang="en-US" altLang="en-US" sz="1400"/>
              <a:t>&amp; Coinc.</a:t>
            </a:r>
          </a:p>
        </p:txBody>
      </p:sp>
      <p:sp>
        <p:nvSpPr>
          <p:cNvPr id="55366" name="Text Box 74"/>
          <p:cNvSpPr txBox="1">
            <a:spLocks noChangeArrowheads="1"/>
          </p:cNvSpPr>
          <p:nvPr/>
        </p:nvSpPr>
        <p:spPr bwMode="auto">
          <a:xfrm>
            <a:off x="8839201" y="3962400"/>
            <a:ext cx="969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Fine Time</a:t>
            </a:r>
          </a:p>
          <a:p>
            <a:pPr eaLnBrk="1" hangingPunct="1"/>
            <a:r>
              <a:rPr lang="en-US" altLang="en-US" sz="1400"/>
              <a:t>Data</a:t>
            </a:r>
          </a:p>
        </p:txBody>
      </p:sp>
      <p:sp>
        <p:nvSpPr>
          <p:cNvPr id="55367" name="Rectangle 75"/>
          <p:cNvSpPr>
            <a:spLocks noChangeArrowheads="1"/>
          </p:cNvSpPr>
          <p:nvPr/>
        </p:nvSpPr>
        <p:spPr bwMode="auto">
          <a:xfrm>
            <a:off x="5867400" y="4648200"/>
            <a:ext cx="15240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Coarse Time </a:t>
            </a:r>
          </a:p>
          <a:p>
            <a:pPr eaLnBrk="1" hangingPunct="1"/>
            <a:r>
              <a:rPr lang="en-US" altLang="en-US" sz="1200" b="1"/>
              <a:t>from Master clock</a:t>
            </a:r>
          </a:p>
        </p:txBody>
      </p:sp>
      <p:sp>
        <p:nvSpPr>
          <p:cNvPr id="55368" name="Line 76"/>
          <p:cNvSpPr>
            <a:spLocks noChangeShapeType="1"/>
          </p:cNvSpPr>
          <p:nvPr/>
        </p:nvSpPr>
        <p:spPr bwMode="auto">
          <a:xfrm>
            <a:off x="73914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9" name="Line 77"/>
          <p:cNvSpPr>
            <a:spLocks noChangeShapeType="1"/>
          </p:cNvSpPr>
          <p:nvPr/>
        </p:nvSpPr>
        <p:spPr bwMode="auto">
          <a:xfrm>
            <a:off x="8534400" y="5029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0" name="Rectangle 78"/>
          <p:cNvSpPr>
            <a:spLocks noChangeArrowheads="1"/>
          </p:cNvSpPr>
          <p:nvPr/>
        </p:nvSpPr>
        <p:spPr bwMode="auto">
          <a:xfrm>
            <a:off x="6400800" y="3505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71" name="Text Box 79"/>
          <p:cNvSpPr txBox="1">
            <a:spLocks noChangeArrowheads="1"/>
          </p:cNvSpPr>
          <p:nvPr/>
        </p:nvSpPr>
        <p:spPr bwMode="auto">
          <a:xfrm>
            <a:off x="6400800" y="35052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TDC </a:t>
            </a:r>
          </a:p>
          <a:p>
            <a:pPr eaLnBrk="1" hangingPunct="1"/>
            <a:r>
              <a:rPr lang="en-US" altLang="en-US" sz="1200" b="1"/>
              <a:t>Settings</a:t>
            </a:r>
          </a:p>
        </p:txBody>
      </p:sp>
      <p:sp>
        <p:nvSpPr>
          <p:cNvPr id="55372" name="Line 80"/>
          <p:cNvSpPr>
            <a:spLocks noChangeShapeType="1"/>
          </p:cNvSpPr>
          <p:nvPr/>
        </p:nvSpPr>
        <p:spPr bwMode="auto">
          <a:xfrm>
            <a:off x="7162800" y="3657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3" name="Rectangle 81"/>
          <p:cNvSpPr>
            <a:spLocks noChangeArrowheads="1"/>
          </p:cNvSpPr>
          <p:nvPr/>
        </p:nvSpPr>
        <p:spPr bwMode="auto">
          <a:xfrm>
            <a:off x="5867400" y="5257800"/>
            <a:ext cx="1524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Buffered Hit Data</a:t>
            </a:r>
          </a:p>
          <a:p>
            <a:pPr eaLnBrk="1" hangingPunct="1"/>
            <a:r>
              <a:rPr lang="en-US" altLang="en-US" sz="1200" b="1"/>
              <a:t>Serializer</a:t>
            </a:r>
          </a:p>
        </p:txBody>
      </p:sp>
      <p:sp>
        <p:nvSpPr>
          <p:cNvPr id="55374" name="Line 82"/>
          <p:cNvSpPr>
            <a:spLocks noChangeShapeType="1"/>
          </p:cNvSpPr>
          <p:nvPr/>
        </p:nvSpPr>
        <p:spPr bwMode="auto">
          <a:xfrm flipH="1">
            <a:off x="7391400" y="5562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5" name="Rectangle 83"/>
          <p:cNvSpPr>
            <a:spLocks noChangeArrowheads="1"/>
          </p:cNvSpPr>
          <p:nvPr/>
        </p:nvSpPr>
        <p:spPr bwMode="auto">
          <a:xfrm>
            <a:off x="5867400" y="57912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Get Data</a:t>
            </a:r>
          </a:p>
        </p:txBody>
      </p:sp>
      <p:sp>
        <p:nvSpPr>
          <p:cNvPr id="55376" name="Line 84"/>
          <p:cNvSpPr>
            <a:spLocks noChangeShapeType="1"/>
          </p:cNvSpPr>
          <p:nvPr/>
        </p:nvSpPr>
        <p:spPr bwMode="auto">
          <a:xfrm flipV="1">
            <a:off x="69342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7" name="Line 85"/>
          <p:cNvSpPr>
            <a:spLocks noChangeShapeType="1"/>
          </p:cNvSpPr>
          <p:nvPr/>
        </p:nvSpPr>
        <p:spPr bwMode="auto">
          <a:xfrm flipH="1">
            <a:off x="67056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8" name="Rectangle 86"/>
          <p:cNvSpPr>
            <a:spLocks noChangeArrowheads="1"/>
          </p:cNvSpPr>
          <p:nvPr/>
        </p:nvSpPr>
        <p:spPr bwMode="auto">
          <a:xfrm>
            <a:off x="3886200" y="4419600"/>
            <a:ext cx="15240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Master Clock Pair</a:t>
            </a:r>
          </a:p>
        </p:txBody>
      </p:sp>
      <p:sp>
        <p:nvSpPr>
          <p:cNvPr id="55379" name="Rectangle 87"/>
          <p:cNvSpPr>
            <a:spLocks noChangeArrowheads="1"/>
          </p:cNvSpPr>
          <p:nvPr/>
        </p:nvSpPr>
        <p:spPr bwMode="auto">
          <a:xfrm>
            <a:off x="3886200" y="4953000"/>
            <a:ext cx="1524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Data Pair</a:t>
            </a:r>
          </a:p>
        </p:txBody>
      </p:sp>
      <p:sp>
        <p:nvSpPr>
          <p:cNvPr id="55380" name="Rectangle 88"/>
          <p:cNvSpPr>
            <a:spLocks noChangeArrowheads="1"/>
          </p:cNvSpPr>
          <p:nvPr/>
        </p:nvSpPr>
        <p:spPr bwMode="auto">
          <a:xfrm>
            <a:off x="3886200" y="54864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Slow Control</a:t>
            </a:r>
          </a:p>
          <a:p>
            <a:pPr eaLnBrk="1" hangingPunct="1"/>
            <a:r>
              <a:rPr lang="en-US" altLang="en-US" sz="1200" b="1"/>
              <a:t>Pair</a:t>
            </a:r>
          </a:p>
        </p:txBody>
      </p:sp>
      <p:sp>
        <p:nvSpPr>
          <p:cNvPr id="55381" name="Rectangle 89"/>
          <p:cNvSpPr>
            <a:spLocks noChangeArrowheads="1"/>
          </p:cNvSpPr>
          <p:nvPr/>
        </p:nvSpPr>
        <p:spPr bwMode="auto">
          <a:xfrm>
            <a:off x="3048000" y="1371600"/>
            <a:ext cx="6781800" cy="480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82" name="Line 90"/>
          <p:cNvSpPr>
            <a:spLocks noChangeShapeType="1"/>
          </p:cNvSpPr>
          <p:nvPr/>
        </p:nvSpPr>
        <p:spPr bwMode="auto">
          <a:xfrm>
            <a:off x="2895600" y="4572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3" name="Line 91"/>
          <p:cNvSpPr>
            <a:spLocks noChangeShapeType="1"/>
          </p:cNvSpPr>
          <p:nvPr/>
        </p:nvSpPr>
        <p:spPr bwMode="auto">
          <a:xfrm flipH="1">
            <a:off x="2895600" y="4724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4" name="Line 92"/>
          <p:cNvSpPr>
            <a:spLocks noChangeShapeType="1"/>
          </p:cNvSpPr>
          <p:nvPr/>
        </p:nvSpPr>
        <p:spPr bwMode="auto">
          <a:xfrm>
            <a:off x="2895600" y="5105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5" name="Line 93"/>
          <p:cNvSpPr>
            <a:spLocks noChangeShapeType="1"/>
          </p:cNvSpPr>
          <p:nvPr/>
        </p:nvSpPr>
        <p:spPr bwMode="auto">
          <a:xfrm flipH="1">
            <a:off x="2819400" y="525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6" name="Line 94"/>
          <p:cNvSpPr>
            <a:spLocks noChangeShapeType="1"/>
          </p:cNvSpPr>
          <p:nvPr/>
        </p:nvSpPr>
        <p:spPr bwMode="auto">
          <a:xfrm>
            <a:off x="2895600" y="563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7" name="Line 95"/>
          <p:cNvSpPr>
            <a:spLocks noChangeShapeType="1"/>
          </p:cNvSpPr>
          <p:nvPr/>
        </p:nvSpPr>
        <p:spPr bwMode="auto">
          <a:xfrm flipH="1">
            <a:off x="2819400" y="5791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8" name="Line 96"/>
          <p:cNvSpPr>
            <a:spLocks noChangeShapeType="1"/>
          </p:cNvSpPr>
          <p:nvPr/>
        </p:nvSpPr>
        <p:spPr bwMode="auto">
          <a:xfrm>
            <a:off x="67818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9" name="Line 97"/>
          <p:cNvSpPr>
            <a:spLocks noChangeShapeType="1"/>
          </p:cNvSpPr>
          <p:nvPr/>
        </p:nvSpPr>
        <p:spPr bwMode="auto">
          <a:xfrm>
            <a:off x="66294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0" name="Text Box 98"/>
          <p:cNvSpPr txBox="1">
            <a:spLocks noChangeArrowheads="1"/>
          </p:cNvSpPr>
          <p:nvPr/>
        </p:nvSpPr>
        <p:spPr bwMode="auto">
          <a:xfrm>
            <a:off x="5867400" y="1447800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b="1" i="1"/>
              <a:t>TDOA</a:t>
            </a:r>
          </a:p>
        </p:txBody>
      </p:sp>
      <p:sp>
        <p:nvSpPr>
          <p:cNvPr id="55391" name="Text Box 99"/>
          <p:cNvSpPr txBox="1">
            <a:spLocks noChangeArrowheads="1"/>
          </p:cNvSpPr>
          <p:nvPr/>
        </p:nvSpPr>
        <p:spPr bwMode="auto">
          <a:xfrm>
            <a:off x="2057400" y="49530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Adjacent</a:t>
            </a:r>
          </a:p>
          <a:p>
            <a:pPr eaLnBrk="1" hangingPunct="1"/>
            <a:r>
              <a:rPr lang="en-US" altLang="en-US" sz="1200" b="1"/>
              <a:t>SPAs</a:t>
            </a:r>
          </a:p>
        </p:txBody>
      </p:sp>
    </p:spTree>
    <p:extLst>
      <p:ext uri="{BB962C8B-B14F-4D97-AF65-F5344CB8AC3E}">
        <p14:creationId xmlns:p14="http://schemas.microsoft.com/office/powerpoint/2010/main" val="36186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6A96F6-CA5B-4D1C-B472-EB0A41DE078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51203" name="Picture 5" descr="polar cone side vie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91887">
            <a:off x="6086476" y="2603500"/>
            <a:ext cx="1928813" cy="2044700"/>
          </a:xfrm>
        </p:spPr>
      </p:pic>
      <p:pic>
        <p:nvPicPr>
          <p:cNvPr id="51204" name="Picture 76" descr="polar cone side 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343400"/>
            <a:ext cx="1905000" cy="203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Downward Rejection </a:t>
            </a:r>
            <a:br>
              <a:rPr lang="en-US" altLang="en-US" sz="4000"/>
            </a:br>
            <a:r>
              <a:rPr lang="en-US" altLang="en-US" sz="2400"/>
              <a:t>via Priority, Coincidence</a:t>
            </a:r>
            <a:br>
              <a:rPr lang="en-US" altLang="en-US" sz="2400"/>
            </a:br>
            <a:r>
              <a:rPr lang="en-US" altLang="en-US" sz="2400"/>
              <a:t> </a:t>
            </a:r>
            <a:r>
              <a:rPr lang="en-US" altLang="en-US" sz="2400" b="1"/>
              <a:t>Real-Time, Simplest “Elevation Gating”</a:t>
            </a:r>
          </a:p>
        </p:txBody>
      </p:sp>
      <p:sp>
        <p:nvSpPr>
          <p:cNvPr id="51206" name="Line 9"/>
          <p:cNvSpPr>
            <a:spLocks noChangeShapeType="1"/>
          </p:cNvSpPr>
          <p:nvPr/>
        </p:nvSpPr>
        <p:spPr bwMode="auto">
          <a:xfrm flipH="1">
            <a:off x="5867400" y="5257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10"/>
          <p:cNvSpPr>
            <a:spLocks noChangeShapeType="1"/>
          </p:cNvSpPr>
          <p:nvPr/>
        </p:nvSpPr>
        <p:spPr bwMode="auto">
          <a:xfrm>
            <a:off x="6019800" y="2133600"/>
            <a:ext cx="762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11"/>
          <p:cNvSpPr>
            <a:spLocks noChangeShapeType="1"/>
          </p:cNvSpPr>
          <p:nvPr/>
        </p:nvSpPr>
        <p:spPr bwMode="auto">
          <a:xfrm flipH="1">
            <a:off x="6019800" y="35814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 flipH="1" flipV="1">
            <a:off x="5791200" y="5181600"/>
            <a:ext cx="1524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Line 13"/>
          <p:cNvSpPr>
            <a:spLocks noChangeShapeType="1"/>
          </p:cNvSpPr>
          <p:nvPr/>
        </p:nvSpPr>
        <p:spPr bwMode="auto">
          <a:xfrm flipH="1" flipV="1">
            <a:off x="5791200" y="3810000"/>
            <a:ext cx="152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4"/>
          <p:cNvSpPr>
            <a:spLocks noChangeShapeType="1"/>
          </p:cNvSpPr>
          <p:nvPr/>
        </p:nvSpPr>
        <p:spPr bwMode="auto">
          <a:xfrm flipH="1">
            <a:off x="5715000" y="2362200"/>
            <a:ext cx="228600" cy="76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Text Box 15"/>
          <p:cNvSpPr txBox="1">
            <a:spLocks noChangeArrowheads="1"/>
          </p:cNvSpPr>
          <p:nvPr/>
        </p:nvSpPr>
        <p:spPr bwMode="auto">
          <a:xfrm>
            <a:off x="1905000" y="3200401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0066CC"/>
                </a:solidFill>
              </a:rPr>
              <a:t>TDA (A)</a:t>
            </a:r>
          </a:p>
        </p:txBody>
      </p:sp>
      <p:sp>
        <p:nvSpPr>
          <p:cNvPr id="51213" name="Text Box 16"/>
          <p:cNvSpPr txBox="1">
            <a:spLocks noChangeArrowheads="1"/>
          </p:cNvSpPr>
          <p:nvPr/>
        </p:nvSpPr>
        <p:spPr bwMode="auto">
          <a:xfrm>
            <a:off x="1905000" y="5181601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0066CC"/>
                </a:solidFill>
              </a:rPr>
              <a:t>TDA (B)</a:t>
            </a:r>
          </a:p>
        </p:txBody>
      </p:sp>
      <p:grpSp>
        <p:nvGrpSpPr>
          <p:cNvPr id="51214" name="Group 18"/>
          <p:cNvGrpSpPr>
            <a:grpSpLocks/>
          </p:cNvGrpSpPr>
          <p:nvPr/>
        </p:nvGrpSpPr>
        <p:grpSpPr bwMode="auto">
          <a:xfrm>
            <a:off x="4648200" y="3581400"/>
            <a:ext cx="914400" cy="457200"/>
            <a:chOff x="1632" y="2256"/>
            <a:chExt cx="576" cy="288"/>
          </a:xfrm>
        </p:grpSpPr>
        <p:sp>
          <p:nvSpPr>
            <p:cNvPr id="51293" name="Line 19"/>
            <p:cNvSpPr>
              <a:spLocks noChangeShapeType="1"/>
            </p:cNvSpPr>
            <p:nvPr/>
          </p:nvSpPr>
          <p:spPr bwMode="auto">
            <a:xfrm>
              <a:off x="1632" y="2352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4" name="Line 20"/>
            <p:cNvSpPr>
              <a:spLocks noChangeShapeType="1"/>
            </p:cNvSpPr>
            <p:nvPr/>
          </p:nvSpPr>
          <p:spPr bwMode="auto">
            <a:xfrm>
              <a:off x="1776" y="2352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Line 21"/>
            <p:cNvSpPr>
              <a:spLocks noChangeShapeType="1"/>
            </p:cNvSpPr>
            <p:nvPr/>
          </p:nvSpPr>
          <p:spPr bwMode="auto">
            <a:xfrm flipV="1">
              <a:off x="1776" y="2256"/>
              <a:ext cx="0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Line 22"/>
            <p:cNvSpPr>
              <a:spLocks noChangeShapeType="1"/>
            </p:cNvSpPr>
            <p:nvPr/>
          </p:nvSpPr>
          <p:spPr bwMode="auto">
            <a:xfrm>
              <a:off x="1776" y="2256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Line 23"/>
            <p:cNvSpPr>
              <a:spLocks noChangeShapeType="1"/>
            </p:cNvSpPr>
            <p:nvPr/>
          </p:nvSpPr>
          <p:spPr bwMode="auto">
            <a:xfrm>
              <a:off x="1968" y="2256"/>
              <a:ext cx="0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Line 24"/>
            <p:cNvSpPr>
              <a:spLocks noChangeShapeType="1"/>
            </p:cNvSpPr>
            <p:nvPr/>
          </p:nvSpPr>
          <p:spPr bwMode="auto">
            <a:xfrm>
              <a:off x="1968" y="2352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Line 25"/>
            <p:cNvSpPr>
              <a:spLocks noChangeShapeType="1"/>
            </p:cNvSpPr>
            <p:nvPr/>
          </p:nvSpPr>
          <p:spPr bwMode="auto">
            <a:xfrm>
              <a:off x="1632" y="2544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Line 26"/>
            <p:cNvSpPr>
              <a:spLocks noChangeShapeType="1"/>
            </p:cNvSpPr>
            <p:nvPr/>
          </p:nvSpPr>
          <p:spPr bwMode="auto">
            <a:xfrm>
              <a:off x="1776" y="2544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Line 27"/>
            <p:cNvSpPr>
              <a:spLocks noChangeShapeType="1"/>
            </p:cNvSpPr>
            <p:nvPr/>
          </p:nvSpPr>
          <p:spPr bwMode="auto">
            <a:xfrm flipV="1">
              <a:off x="1776" y="2448"/>
              <a:ext cx="0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Line 28"/>
            <p:cNvSpPr>
              <a:spLocks noChangeShapeType="1"/>
            </p:cNvSpPr>
            <p:nvPr/>
          </p:nvSpPr>
          <p:spPr bwMode="auto">
            <a:xfrm>
              <a:off x="1776" y="2448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Line 29"/>
            <p:cNvSpPr>
              <a:spLocks noChangeShapeType="1"/>
            </p:cNvSpPr>
            <p:nvPr/>
          </p:nvSpPr>
          <p:spPr bwMode="auto">
            <a:xfrm>
              <a:off x="1968" y="2448"/>
              <a:ext cx="0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4" name="Line 30"/>
            <p:cNvSpPr>
              <a:spLocks noChangeShapeType="1"/>
            </p:cNvSpPr>
            <p:nvPr/>
          </p:nvSpPr>
          <p:spPr bwMode="auto">
            <a:xfrm>
              <a:off x="1968" y="2544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5" name="Line 32"/>
          <p:cNvSpPr>
            <a:spLocks noChangeShapeType="1"/>
          </p:cNvSpPr>
          <p:nvPr/>
        </p:nvSpPr>
        <p:spPr bwMode="auto">
          <a:xfrm>
            <a:off x="4648200" y="2362200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33"/>
          <p:cNvSpPr>
            <a:spLocks noChangeShapeType="1"/>
          </p:cNvSpPr>
          <p:nvPr/>
        </p:nvSpPr>
        <p:spPr bwMode="auto">
          <a:xfrm>
            <a:off x="4876800" y="2362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34"/>
          <p:cNvSpPr>
            <a:spLocks noChangeShapeType="1"/>
          </p:cNvSpPr>
          <p:nvPr/>
        </p:nvSpPr>
        <p:spPr bwMode="auto">
          <a:xfrm flipV="1">
            <a:off x="4876800" y="22098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35"/>
          <p:cNvSpPr>
            <a:spLocks noChangeShapeType="1"/>
          </p:cNvSpPr>
          <p:nvPr/>
        </p:nvSpPr>
        <p:spPr bwMode="auto">
          <a:xfrm>
            <a:off x="4876800" y="22098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36"/>
          <p:cNvSpPr>
            <a:spLocks noChangeShapeType="1"/>
          </p:cNvSpPr>
          <p:nvPr/>
        </p:nvSpPr>
        <p:spPr bwMode="auto">
          <a:xfrm>
            <a:off x="5181600" y="22098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37"/>
          <p:cNvSpPr>
            <a:spLocks noChangeShapeType="1"/>
          </p:cNvSpPr>
          <p:nvPr/>
        </p:nvSpPr>
        <p:spPr bwMode="auto">
          <a:xfrm>
            <a:off x="5181600" y="23622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38"/>
          <p:cNvSpPr>
            <a:spLocks noChangeShapeType="1"/>
          </p:cNvSpPr>
          <p:nvPr/>
        </p:nvSpPr>
        <p:spPr bwMode="auto">
          <a:xfrm>
            <a:off x="4953000" y="26670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39"/>
          <p:cNvSpPr>
            <a:spLocks noChangeShapeType="1"/>
          </p:cNvSpPr>
          <p:nvPr/>
        </p:nvSpPr>
        <p:spPr bwMode="auto">
          <a:xfrm>
            <a:off x="4648200" y="26670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40"/>
          <p:cNvSpPr>
            <a:spLocks noChangeShapeType="1"/>
          </p:cNvSpPr>
          <p:nvPr/>
        </p:nvSpPr>
        <p:spPr bwMode="auto">
          <a:xfrm>
            <a:off x="5029200" y="26670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41"/>
          <p:cNvSpPr>
            <a:spLocks noChangeShapeType="1"/>
          </p:cNvSpPr>
          <p:nvPr/>
        </p:nvSpPr>
        <p:spPr bwMode="auto">
          <a:xfrm flipV="1">
            <a:off x="4953000" y="25146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Line 42"/>
          <p:cNvSpPr>
            <a:spLocks noChangeShapeType="1"/>
          </p:cNvSpPr>
          <p:nvPr/>
        </p:nvSpPr>
        <p:spPr bwMode="auto">
          <a:xfrm>
            <a:off x="4953000" y="25146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Line 43"/>
          <p:cNvSpPr>
            <a:spLocks noChangeShapeType="1"/>
          </p:cNvSpPr>
          <p:nvPr/>
        </p:nvSpPr>
        <p:spPr bwMode="auto">
          <a:xfrm>
            <a:off x="5257800" y="25146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Line 44"/>
          <p:cNvSpPr>
            <a:spLocks noChangeShapeType="1"/>
          </p:cNvSpPr>
          <p:nvPr/>
        </p:nvSpPr>
        <p:spPr bwMode="auto">
          <a:xfrm>
            <a:off x="5257800" y="26670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28" name="Group 45"/>
          <p:cNvGrpSpPr>
            <a:grpSpLocks/>
          </p:cNvGrpSpPr>
          <p:nvPr/>
        </p:nvGrpSpPr>
        <p:grpSpPr bwMode="auto">
          <a:xfrm>
            <a:off x="4648200" y="5029200"/>
            <a:ext cx="914400" cy="457200"/>
            <a:chOff x="3312" y="2832"/>
            <a:chExt cx="576" cy="288"/>
          </a:xfrm>
        </p:grpSpPr>
        <p:sp>
          <p:nvSpPr>
            <p:cNvPr id="51280" name="Line 46"/>
            <p:cNvSpPr>
              <a:spLocks noChangeShapeType="1"/>
            </p:cNvSpPr>
            <p:nvPr/>
          </p:nvSpPr>
          <p:spPr bwMode="auto">
            <a:xfrm>
              <a:off x="3312" y="2928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Line 47"/>
            <p:cNvSpPr>
              <a:spLocks noChangeShapeType="1"/>
            </p:cNvSpPr>
            <p:nvPr/>
          </p:nvSpPr>
          <p:spPr bwMode="auto">
            <a:xfrm>
              <a:off x="3504" y="2928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Line 48"/>
            <p:cNvSpPr>
              <a:spLocks noChangeShapeType="1"/>
            </p:cNvSpPr>
            <p:nvPr/>
          </p:nvSpPr>
          <p:spPr bwMode="auto">
            <a:xfrm flipV="1">
              <a:off x="3504" y="2832"/>
              <a:ext cx="0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Line 49"/>
            <p:cNvSpPr>
              <a:spLocks noChangeShapeType="1"/>
            </p:cNvSpPr>
            <p:nvPr/>
          </p:nvSpPr>
          <p:spPr bwMode="auto">
            <a:xfrm>
              <a:off x="3504" y="2832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Line 50"/>
            <p:cNvSpPr>
              <a:spLocks noChangeShapeType="1"/>
            </p:cNvSpPr>
            <p:nvPr/>
          </p:nvSpPr>
          <p:spPr bwMode="auto">
            <a:xfrm>
              <a:off x="3696" y="2832"/>
              <a:ext cx="0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Line 51"/>
            <p:cNvSpPr>
              <a:spLocks noChangeShapeType="1"/>
            </p:cNvSpPr>
            <p:nvPr/>
          </p:nvSpPr>
          <p:spPr bwMode="auto">
            <a:xfrm>
              <a:off x="3696" y="2928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Line 52"/>
            <p:cNvSpPr>
              <a:spLocks noChangeShapeType="1"/>
            </p:cNvSpPr>
            <p:nvPr/>
          </p:nvSpPr>
          <p:spPr bwMode="auto">
            <a:xfrm>
              <a:off x="3408" y="3120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Line 53"/>
            <p:cNvSpPr>
              <a:spLocks noChangeShapeType="1"/>
            </p:cNvSpPr>
            <p:nvPr/>
          </p:nvSpPr>
          <p:spPr bwMode="auto">
            <a:xfrm>
              <a:off x="3312" y="312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Line 54"/>
            <p:cNvSpPr>
              <a:spLocks noChangeShapeType="1"/>
            </p:cNvSpPr>
            <p:nvPr/>
          </p:nvSpPr>
          <p:spPr bwMode="auto">
            <a:xfrm>
              <a:off x="3456" y="3120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Line 55"/>
            <p:cNvSpPr>
              <a:spLocks noChangeShapeType="1"/>
            </p:cNvSpPr>
            <p:nvPr/>
          </p:nvSpPr>
          <p:spPr bwMode="auto">
            <a:xfrm flipV="1">
              <a:off x="3456" y="3024"/>
              <a:ext cx="0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Line 56"/>
            <p:cNvSpPr>
              <a:spLocks noChangeShapeType="1"/>
            </p:cNvSpPr>
            <p:nvPr/>
          </p:nvSpPr>
          <p:spPr bwMode="auto">
            <a:xfrm>
              <a:off x="3456" y="3024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Line 57"/>
            <p:cNvSpPr>
              <a:spLocks noChangeShapeType="1"/>
            </p:cNvSpPr>
            <p:nvPr/>
          </p:nvSpPr>
          <p:spPr bwMode="auto">
            <a:xfrm>
              <a:off x="3648" y="3024"/>
              <a:ext cx="0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Line 58"/>
            <p:cNvSpPr>
              <a:spLocks noChangeShapeType="1"/>
            </p:cNvSpPr>
            <p:nvPr/>
          </p:nvSpPr>
          <p:spPr bwMode="auto">
            <a:xfrm>
              <a:off x="3648" y="3120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9" name="Text Box 59"/>
          <p:cNvSpPr txBox="1">
            <a:spLocks noChangeArrowheads="1"/>
          </p:cNvSpPr>
          <p:nvPr/>
        </p:nvSpPr>
        <p:spPr bwMode="auto">
          <a:xfrm>
            <a:off x="4267200" y="3505200"/>
            <a:ext cx="3048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66FF"/>
                </a:solidFill>
              </a:rPr>
              <a:t>A</a:t>
            </a:r>
          </a:p>
          <a:p>
            <a:pPr algn="l" eaLnBrk="1" hangingPunct="1"/>
            <a:endParaRPr lang="en-US" altLang="en-US" sz="1400">
              <a:solidFill>
                <a:srgbClr val="0066FF"/>
              </a:solidFill>
            </a:endParaRPr>
          </a:p>
          <a:p>
            <a:pPr algn="l" eaLnBrk="1" hangingPunct="1"/>
            <a:r>
              <a:rPr lang="en-US" altLang="en-US" sz="1400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51230" name="Text Box 60"/>
          <p:cNvSpPr txBox="1">
            <a:spLocks noChangeArrowheads="1"/>
          </p:cNvSpPr>
          <p:nvPr/>
        </p:nvSpPr>
        <p:spPr bwMode="auto">
          <a:xfrm>
            <a:off x="4267200" y="2057400"/>
            <a:ext cx="3048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66FF"/>
                </a:solidFill>
              </a:rPr>
              <a:t>A</a:t>
            </a:r>
          </a:p>
          <a:p>
            <a:pPr algn="l" eaLnBrk="1" hangingPunct="1"/>
            <a:endParaRPr lang="en-US" altLang="en-US" sz="1400">
              <a:solidFill>
                <a:srgbClr val="0066FF"/>
              </a:solidFill>
            </a:endParaRPr>
          </a:p>
          <a:p>
            <a:pPr algn="l" eaLnBrk="1" hangingPunct="1"/>
            <a:r>
              <a:rPr lang="en-US" altLang="en-US" sz="1400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51231" name="Text Box 61"/>
          <p:cNvSpPr txBox="1">
            <a:spLocks noChangeArrowheads="1"/>
          </p:cNvSpPr>
          <p:nvPr/>
        </p:nvSpPr>
        <p:spPr bwMode="auto">
          <a:xfrm>
            <a:off x="4267200" y="4953000"/>
            <a:ext cx="3048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66FF"/>
                </a:solidFill>
              </a:rPr>
              <a:t>A</a:t>
            </a:r>
          </a:p>
          <a:p>
            <a:pPr algn="l" eaLnBrk="1" hangingPunct="1"/>
            <a:endParaRPr lang="en-US" altLang="en-US" sz="1400">
              <a:solidFill>
                <a:srgbClr val="0066FF"/>
              </a:solidFill>
            </a:endParaRPr>
          </a:p>
          <a:p>
            <a:pPr algn="l" eaLnBrk="1" hangingPunct="1"/>
            <a:r>
              <a:rPr lang="en-US" altLang="en-US" sz="1400">
                <a:solidFill>
                  <a:srgbClr val="0066FF"/>
                </a:solidFill>
              </a:rPr>
              <a:t>B</a:t>
            </a:r>
          </a:p>
        </p:txBody>
      </p:sp>
      <p:pic>
        <p:nvPicPr>
          <p:cNvPr id="51232" name="Picture 62" descr="Snowmob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12954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3" name="Line 63"/>
          <p:cNvSpPr>
            <a:spLocks noChangeShapeType="1"/>
          </p:cNvSpPr>
          <p:nvPr/>
        </p:nvSpPr>
        <p:spPr bwMode="auto">
          <a:xfrm flipV="1">
            <a:off x="25908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Line 64"/>
          <p:cNvSpPr>
            <a:spLocks noChangeShapeType="1"/>
          </p:cNvSpPr>
          <p:nvPr/>
        </p:nvSpPr>
        <p:spPr bwMode="auto">
          <a:xfrm>
            <a:off x="25908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Text Box 65"/>
          <p:cNvSpPr txBox="1">
            <a:spLocks noChangeArrowheads="1"/>
          </p:cNvSpPr>
          <p:nvPr/>
        </p:nvSpPr>
        <p:spPr bwMode="auto">
          <a:xfrm>
            <a:off x="1981200" y="4191001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 dirty="0"/>
              <a:t>d</a:t>
            </a:r>
            <a:r>
              <a:rPr lang="en-US" altLang="en-US" dirty="0"/>
              <a:t> </a:t>
            </a:r>
            <a:r>
              <a:rPr lang="en-US" altLang="en-US" sz="1600" dirty="0" smtClean="0"/>
              <a:t>~30m</a:t>
            </a:r>
            <a:endParaRPr lang="en-US" altLang="en-US" sz="1600" dirty="0"/>
          </a:p>
        </p:txBody>
      </p:sp>
      <p:sp>
        <p:nvSpPr>
          <p:cNvPr id="51236" name="Text Box 66"/>
          <p:cNvSpPr txBox="1">
            <a:spLocks noChangeArrowheads="1"/>
          </p:cNvSpPr>
          <p:nvPr/>
        </p:nvSpPr>
        <p:spPr bwMode="auto">
          <a:xfrm>
            <a:off x="7924800" y="4876800"/>
            <a:ext cx="2362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Lowest Detectable Neutrino Trajectory</a:t>
            </a:r>
          </a:p>
          <a:p>
            <a:pPr algn="l" eaLnBrk="1" hangingPunct="1"/>
            <a:r>
              <a:rPr lang="en-US" altLang="en-US"/>
              <a:t>(93 degree zenith)</a:t>
            </a:r>
          </a:p>
        </p:txBody>
      </p:sp>
      <p:sp>
        <p:nvSpPr>
          <p:cNvPr id="51237" name="Text Box 67"/>
          <p:cNvSpPr txBox="1">
            <a:spLocks noChangeArrowheads="1"/>
          </p:cNvSpPr>
          <p:nvPr/>
        </p:nvSpPr>
        <p:spPr bwMode="auto">
          <a:xfrm>
            <a:off x="7924801" y="2133601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Surface Transients</a:t>
            </a:r>
          </a:p>
        </p:txBody>
      </p:sp>
      <p:sp>
        <p:nvSpPr>
          <p:cNvPr id="51238" name="Text Box 68"/>
          <p:cNvSpPr txBox="1">
            <a:spLocks noChangeArrowheads="1"/>
          </p:cNvSpPr>
          <p:nvPr/>
        </p:nvSpPr>
        <p:spPr bwMode="auto">
          <a:xfrm>
            <a:off x="4648200" y="1828801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/>
              <a:t>Reject</a:t>
            </a:r>
          </a:p>
        </p:txBody>
      </p:sp>
      <p:sp>
        <p:nvSpPr>
          <p:cNvPr id="51239" name="Text Box 69"/>
          <p:cNvSpPr txBox="1">
            <a:spLocks noChangeArrowheads="1"/>
          </p:cNvSpPr>
          <p:nvPr/>
        </p:nvSpPr>
        <p:spPr bwMode="auto">
          <a:xfrm>
            <a:off x="4648200" y="3200401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/>
              <a:t>Accept</a:t>
            </a:r>
          </a:p>
        </p:txBody>
      </p:sp>
      <p:sp>
        <p:nvSpPr>
          <p:cNvPr id="51240" name="Text Box 70"/>
          <p:cNvSpPr txBox="1">
            <a:spLocks noChangeArrowheads="1"/>
          </p:cNvSpPr>
          <p:nvPr/>
        </p:nvSpPr>
        <p:spPr bwMode="auto">
          <a:xfrm>
            <a:off x="4648200" y="4648201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/>
              <a:t>Accept</a:t>
            </a:r>
          </a:p>
        </p:txBody>
      </p:sp>
      <p:sp>
        <p:nvSpPr>
          <p:cNvPr id="51241" name="Text Box 71"/>
          <p:cNvSpPr txBox="1">
            <a:spLocks noChangeArrowheads="1"/>
          </p:cNvSpPr>
          <p:nvPr/>
        </p:nvSpPr>
        <p:spPr bwMode="auto">
          <a:xfrm>
            <a:off x="1828800" y="6324601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0066FF"/>
                </a:solidFill>
              </a:rPr>
              <a:t>Time Difference Of Arrival (TDOA)</a:t>
            </a:r>
          </a:p>
        </p:txBody>
      </p:sp>
      <p:sp>
        <p:nvSpPr>
          <p:cNvPr id="51242" name="Line 72"/>
          <p:cNvSpPr>
            <a:spLocks noChangeShapeType="1"/>
          </p:cNvSpPr>
          <p:nvPr/>
        </p:nvSpPr>
        <p:spPr bwMode="auto">
          <a:xfrm>
            <a:off x="4876800" y="5562600"/>
            <a:ext cx="0" cy="533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3" name="Line 73"/>
          <p:cNvSpPr>
            <a:spLocks noChangeShapeType="1"/>
          </p:cNvSpPr>
          <p:nvPr/>
        </p:nvSpPr>
        <p:spPr bwMode="auto">
          <a:xfrm>
            <a:off x="4953000" y="5562600"/>
            <a:ext cx="0" cy="533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4" name="Line 74"/>
          <p:cNvSpPr>
            <a:spLocks noChangeShapeType="1"/>
          </p:cNvSpPr>
          <p:nvPr/>
        </p:nvSpPr>
        <p:spPr bwMode="auto">
          <a:xfrm flipV="1">
            <a:off x="4495800" y="6172200"/>
            <a:ext cx="381000" cy="2286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5" name="Text Box 75"/>
          <p:cNvSpPr txBox="1">
            <a:spLocks noChangeArrowheads="1"/>
          </p:cNvSpPr>
          <p:nvPr/>
        </p:nvSpPr>
        <p:spPr bwMode="auto">
          <a:xfrm>
            <a:off x="7924800" y="3276600"/>
            <a:ext cx="2514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Highest Detectable Neutrino Trajectory</a:t>
            </a:r>
          </a:p>
          <a:p>
            <a:pPr algn="l" eaLnBrk="1" hangingPunct="1"/>
            <a:r>
              <a:rPr lang="en-US" altLang="en-US"/>
              <a:t>(36 degree zenith)</a:t>
            </a:r>
          </a:p>
        </p:txBody>
      </p:sp>
      <p:pic>
        <p:nvPicPr>
          <p:cNvPr id="51246" name="Picture 81" descr="dipole active solid-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895600"/>
            <a:ext cx="290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7" name="Line 85"/>
          <p:cNvSpPr>
            <a:spLocks noChangeShapeType="1"/>
          </p:cNvSpPr>
          <p:nvPr/>
        </p:nvSpPr>
        <p:spPr bwMode="auto">
          <a:xfrm>
            <a:off x="3200400" y="40386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48" name="Picture 86" descr="dipole active solid-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0"/>
            <a:ext cx="290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9" name="Group 97"/>
          <p:cNvGrpSpPr>
            <a:grpSpLocks/>
          </p:cNvGrpSpPr>
          <p:nvPr/>
        </p:nvGrpSpPr>
        <p:grpSpPr bwMode="auto">
          <a:xfrm>
            <a:off x="2362200" y="1828800"/>
            <a:ext cx="533400" cy="381000"/>
            <a:chOff x="768" y="1152"/>
            <a:chExt cx="336" cy="240"/>
          </a:xfrm>
        </p:grpSpPr>
        <p:sp>
          <p:nvSpPr>
            <p:cNvPr id="51272" name="Line 87"/>
            <p:cNvSpPr>
              <a:spLocks noChangeShapeType="1"/>
            </p:cNvSpPr>
            <p:nvPr/>
          </p:nvSpPr>
          <p:spPr bwMode="auto">
            <a:xfrm>
              <a:off x="768" y="1221"/>
              <a:ext cx="168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Line 88"/>
            <p:cNvSpPr>
              <a:spLocks noChangeShapeType="1"/>
            </p:cNvSpPr>
            <p:nvPr/>
          </p:nvSpPr>
          <p:spPr bwMode="auto">
            <a:xfrm>
              <a:off x="1037" y="1221"/>
              <a:ext cx="67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Freeform 89"/>
            <p:cNvSpPr>
              <a:spLocks/>
            </p:cNvSpPr>
            <p:nvPr/>
          </p:nvSpPr>
          <p:spPr bwMode="auto">
            <a:xfrm>
              <a:off x="936" y="1152"/>
              <a:ext cx="101" cy="69"/>
            </a:xfrm>
            <a:custGeom>
              <a:avLst/>
              <a:gdLst>
                <a:gd name="T0" fmla="*/ 0 w 144"/>
                <a:gd name="T1" fmla="*/ 69 h 96"/>
                <a:gd name="T2" fmla="*/ 34 w 144"/>
                <a:gd name="T3" fmla="*/ 0 h 96"/>
                <a:gd name="T4" fmla="*/ 101 w 144"/>
                <a:gd name="T5" fmla="*/ 69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96"/>
                  </a:moveTo>
                  <a:cubicBezTo>
                    <a:pt x="12" y="48"/>
                    <a:pt x="24" y="0"/>
                    <a:pt x="48" y="0"/>
                  </a:cubicBezTo>
                  <a:cubicBezTo>
                    <a:pt x="72" y="0"/>
                    <a:pt x="108" y="48"/>
                    <a:pt x="144" y="96"/>
                  </a:cubicBezTo>
                </a:path>
              </a:pathLst>
            </a:custGeom>
            <a:noFill/>
            <a:ln w="254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Line 90"/>
            <p:cNvSpPr>
              <a:spLocks noChangeShapeType="1"/>
            </p:cNvSpPr>
            <p:nvPr/>
          </p:nvSpPr>
          <p:spPr bwMode="auto">
            <a:xfrm>
              <a:off x="902" y="118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6" name="Line 91"/>
            <p:cNvSpPr>
              <a:spLocks noChangeShapeType="1"/>
            </p:cNvSpPr>
            <p:nvPr/>
          </p:nvSpPr>
          <p:spPr bwMode="auto">
            <a:xfrm>
              <a:off x="768" y="1392"/>
              <a:ext cx="101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Line 92"/>
            <p:cNvSpPr>
              <a:spLocks noChangeShapeType="1"/>
            </p:cNvSpPr>
            <p:nvPr/>
          </p:nvSpPr>
          <p:spPr bwMode="auto">
            <a:xfrm>
              <a:off x="970" y="1392"/>
              <a:ext cx="134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Freeform 93"/>
            <p:cNvSpPr>
              <a:spLocks/>
            </p:cNvSpPr>
            <p:nvPr/>
          </p:nvSpPr>
          <p:spPr bwMode="auto">
            <a:xfrm>
              <a:off x="869" y="1323"/>
              <a:ext cx="101" cy="69"/>
            </a:xfrm>
            <a:custGeom>
              <a:avLst/>
              <a:gdLst>
                <a:gd name="T0" fmla="*/ 0 w 144"/>
                <a:gd name="T1" fmla="*/ 69 h 96"/>
                <a:gd name="T2" fmla="*/ 34 w 144"/>
                <a:gd name="T3" fmla="*/ 0 h 96"/>
                <a:gd name="T4" fmla="*/ 101 w 144"/>
                <a:gd name="T5" fmla="*/ 69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96"/>
                  </a:moveTo>
                  <a:cubicBezTo>
                    <a:pt x="12" y="48"/>
                    <a:pt x="24" y="0"/>
                    <a:pt x="48" y="0"/>
                  </a:cubicBezTo>
                  <a:cubicBezTo>
                    <a:pt x="72" y="0"/>
                    <a:pt x="108" y="48"/>
                    <a:pt x="144" y="96"/>
                  </a:cubicBezTo>
                </a:path>
              </a:pathLst>
            </a:custGeom>
            <a:noFill/>
            <a:ln w="254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Line 94"/>
            <p:cNvSpPr>
              <a:spLocks noChangeShapeType="1"/>
            </p:cNvSpPr>
            <p:nvPr/>
          </p:nvSpPr>
          <p:spPr bwMode="auto">
            <a:xfrm>
              <a:off x="835" y="1358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0" name="AutoShape 99"/>
          <p:cNvSpPr>
            <a:spLocks noChangeArrowheads="1"/>
          </p:cNvSpPr>
          <p:nvPr/>
        </p:nvSpPr>
        <p:spPr bwMode="auto">
          <a:xfrm>
            <a:off x="3048000" y="19812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51" name="Group 114"/>
          <p:cNvGrpSpPr>
            <a:grpSpLocks/>
          </p:cNvGrpSpPr>
          <p:nvPr/>
        </p:nvGrpSpPr>
        <p:grpSpPr bwMode="auto">
          <a:xfrm>
            <a:off x="3352800" y="1828800"/>
            <a:ext cx="762000" cy="381000"/>
            <a:chOff x="1056" y="1152"/>
            <a:chExt cx="576" cy="336"/>
          </a:xfrm>
        </p:grpSpPr>
        <p:sp>
          <p:nvSpPr>
            <p:cNvPr id="51259" name="Line 101"/>
            <p:cNvSpPr>
              <a:spLocks noChangeShapeType="1"/>
            </p:cNvSpPr>
            <p:nvPr/>
          </p:nvSpPr>
          <p:spPr bwMode="auto">
            <a:xfrm>
              <a:off x="1056" y="124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Line 102"/>
            <p:cNvSpPr>
              <a:spLocks noChangeShapeType="1"/>
            </p:cNvSpPr>
            <p:nvPr/>
          </p:nvSpPr>
          <p:spPr bwMode="auto">
            <a:xfrm>
              <a:off x="1248" y="1248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Line 103"/>
            <p:cNvSpPr>
              <a:spLocks noChangeShapeType="1"/>
            </p:cNvSpPr>
            <p:nvPr/>
          </p:nvSpPr>
          <p:spPr bwMode="auto">
            <a:xfrm flipV="1">
              <a:off x="1248" y="1152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Line 104"/>
            <p:cNvSpPr>
              <a:spLocks noChangeShapeType="1"/>
            </p:cNvSpPr>
            <p:nvPr/>
          </p:nvSpPr>
          <p:spPr bwMode="auto">
            <a:xfrm>
              <a:off x="1248" y="1152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Line 105"/>
            <p:cNvSpPr>
              <a:spLocks noChangeShapeType="1"/>
            </p:cNvSpPr>
            <p:nvPr/>
          </p:nvSpPr>
          <p:spPr bwMode="auto">
            <a:xfrm>
              <a:off x="1440" y="1152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Line 106"/>
            <p:cNvSpPr>
              <a:spLocks noChangeShapeType="1"/>
            </p:cNvSpPr>
            <p:nvPr/>
          </p:nvSpPr>
          <p:spPr bwMode="auto">
            <a:xfrm>
              <a:off x="1440" y="124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Line 107"/>
            <p:cNvSpPr>
              <a:spLocks noChangeShapeType="1"/>
            </p:cNvSpPr>
            <p:nvPr/>
          </p:nvSpPr>
          <p:spPr bwMode="auto">
            <a:xfrm>
              <a:off x="1152" y="1488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Line 108"/>
            <p:cNvSpPr>
              <a:spLocks noChangeShapeType="1"/>
            </p:cNvSpPr>
            <p:nvPr/>
          </p:nvSpPr>
          <p:spPr bwMode="auto">
            <a:xfrm>
              <a:off x="1056" y="1488"/>
              <a:ext cx="14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Line 109"/>
            <p:cNvSpPr>
              <a:spLocks noChangeShapeType="1"/>
            </p:cNvSpPr>
            <p:nvPr/>
          </p:nvSpPr>
          <p:spPr bwMode="auto">
            <a:xfrm>
              <a:off x="1200" y="1488"/>
              <a:ext cx="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8" name="Line 110"/>
            <p:cNvSpPr>
              <a:spLocks noChangeShapeType="1"/>
            </p:cNvSpPr>
            <p:nvPr/>
          </p:nvSpPr>
          <p:spPr bwMode="auto">
            <a:xfrm flipV="1">
              <a:off x="1200" y="1392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Line 111"/>
            <p:cNvSpPr>
              <a:spLocks noChangeShapeType="1"/>
            </p:cNvSpPr>
            <p:nvPr/>
          </p:nvSpPr>
          <p:spPr bwMode="auto">
            <a:xfrm>
              <a:off x="1200" y="1392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0" name="Line 112"/>
            <p:cNvSpPr>
              <a:spLocks noChangeShapeType="1"/>
            </p:cNvSpPr>
            <p:nvPr/>
          </p:nvSpPr>
          <p:spPr bwMode="auto">
            <a:xfrm>
              <a:off x="1392" y="1392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1" name="Line 113"/>
            <p:cNvSpPr>
              <a:spLocks noChangeShapeType="1"/>
            </p:cNvSpPr>
            <p:nvPr/>
          </p:nvSpPr>
          <p:spPr bwMode="auto">
            <a:xfrm>
              <a:off x="1392" y="1488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2" name="Line 115"/>
          <p:cNvSpPr>
            <a:spLocks noChangeShapeType="1"/>
          </p:cNvSpPr>
          <p:nvPr/>
        </p:nvSpPr>
        <p:spPr bwMode="auto">
          <a:xfrm flipV="1">
            <a:off x="3200400" y="25908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3" name="Line 116"/>
          <p:cNvSpPr>
            <a:spLocks noChangeShapeType="1"/>
          </p:cNvSpPr>
          <p:nvPr/>
        </p:nvSpPr>
        <p:spPr bwMode="auto">
          <a:xfrm flipH="1">
            <a:off x="2133600" y="259080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4" name="Line 117"/>
          <p:cNvSpPr>
            <a:spLocks noChangeShapeType="1"/>
          </p:cNvSpPr>
          <p:nvPr/>
        </p:nvSpPr>
        <p:spPr bwMode="auto">
          <a:xfrm flipV="1">
            <a:off x="2133600" y="19050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5" name="Line 118"/>
          <p:cNvSpPr>
            <a:spLocks noChangeShapeType="1"/>
          </p:cNvSpPr>
          <p:nvPr/>
        </p:nvSpPr>
        <p:spPr bwMode="auto">
          <a:xfrm>
            <a:off x="2133600" y="1905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6" name="Line 119"/>
          <p:cNvSpPr>
            <a:spLocks noChangeShapeType="1"/>
          </p:cNvSpPr>
          <p:nvPr/>
        </p:nvSpPr>
        <p:spPr bwMode="auto">
          <a:xfrm>
            <a:off x="2133600" y="22098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7" name="Rectangle 120"/>
          <p:cNvSpPr>
            <a:spLocks noChangeArrowheads="1"/>
          </p:cNvSpPr>
          <p:nvPr/>
        </p:nvSpPr>
        <p:spPr bwMode="auto">
          <a:xfrm>
            <a:off x="2286000" y="1676400"/>
            <a:ext cx="190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8" name="Text Box 121"/>
          <p:cNvSpPr txBox="1">
            <a:spLocks noChangeArrowheads="1"/>
          </p:cNvSpPr>
          <p:nvPr/>
        </p:nvSpPr>
        <p:spPr bwMode="auto">
          <a:xfrm>
            <a:off x="2438400" y="2209800"/>
            <a:ext cx="143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Surface Processor</a:t>
            </a:r>
          </a:p>
        </p:txBody>
      </p:sp>
    </p:spTree>
    <p:extLst>
      <p:ext uri="{BB962C8B-B14F-4D97-AF65-F5344CB8AC3E}">
        <p14:creationId xmlns:p14="http://schemas.microsoft.com/office/powerpoint/2010/main" val="39559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40CAC3-6F07-4FE9-8C5B-3D12B8EEB29F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Programmable Elevation Gating</a:t>
            </a:r>
          </a:p>
        </p:txBody>
      </p:sp>
      <p:pic>
        <p:nvPicPr>
          <p:cNvPr id="53252" name="Picture 3" descr="zone of acceptance for plane waves -snell horizon rejec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1" y="2286001"/>
            <a:ext cx="2970213" cy="274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4" descr="zone of acceptance for plane waves -snell cr sc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1" y="2286000"/>
            <a:ext cx="2962275" cy="2744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1676400" y="5029200"/>
            <a:ext cx="5449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Horizon Reject</a:t>
            </a:r>
          </a:p>
          <a:p>
            <a:pPr eaLnBrk="1" hangingPunct="1"/>
            <a:r>
              <a:rPr lang="en-US" altLang="en-US" sz="2400" i="1" dirty="0"/>
              <a:t>Discriminator threshold can be </a:t>
            </a:r>
          </a:p>
          <a:p>
            <a:pPr eaLnBrk="1" hangingPunct="1"/>
            <a:r>
              <a:rPr lang="en-US" altLang="en-US" sz="2400" i="1" dirty="0"/>
              <a:t>lower than transients from surface</a:t>
            </a:r>
          </a:p>
          <a:p>
            <a:pPr eaLnBrk="1" hangingPunct="1"/>
            <a:r>
              <a:rPr lang="en-US" altLang="en-US" sz="2400" i="1" dirty="0"/>
              <a:t>without overwhelming data handling</a:t>
            </a:r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7270750" y="5105401"/>
            <a:ext cx="2651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Sky Scan</a:t>
            </a:r>
          </a:p>
          <a:p>
            <a:pPr eaLnBrk="1" hangingPunct="1"/>
            <a:r>
              <a:rPr lang="en-US" altLang="en-US" sz="2400" i="1"/>
              <a:t>Cosmic Ray and </a:t>
            </a:r>
          </a:p>
          <a:p>
            <a:pPr eaLnBrk="1" hangingPunct="1"/>
            <a:r>
              <a:rPr lang="en-US" altLang="en-US" sz="2400" i="1"/>
              <a:t>calibration studies</a:t>
            </a: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3581400" y="1295401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Allows real-time </a:t>
            </a:r>
            <a:r>
              <a:rPr lang="en-US" altLang="en-US" sz="2000" b="1">
                <a:solidFill>
                  <a:schemeClr val="tx2"/>
                </a:solidFill>
              </a:rPr>
              <a:t>rejection</a:t>
            </a:r>
            <a:r>
              <a:rPr lang="en-US" altLang="en-US" sz="2000">
                <a:solidFill>
                  <a:schemeClr val="tx2"/>
                </a:solidFill>
              </a:rPr>
              <a:t> or </a:t>
            </a:r>
            <a:r>
              <a:rPr lang="en-US" altLang="en-US" sz="2000" b="1">
                <a:solidFill>
                  <a:schemeClr val="tx2"/>
                </a:solidFill>
              </a:rPr>
              <a:t>acceptance</a:t>
            </a:r>
            <a:r>
              <a:rPr lang="en-US" altLang="en-US" sz="2000">
                <a:solidFill>
                  <a:schemeClr val="tx2"/>
                </a:solidFill>
              </a:rPr>
              <a:t> of arbitrary elevation ranges</a:t>
            </a:r>
          </a:p>
        </p:txBody>
      </p:sp>
    </p:spTree>
    <p:extLst>
      <p:ext uri="{BB962C8B-B14F-4D97-AF65-F5344CB8AC3E}">
        <p14:creationId xmlns:p14="http://schemas.microsoft.com/office/powerpoint/2010/main" val="32376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E492B0-2010-442F-BF31-F9A78DB771D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Elevation Gating for GZK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981201" y="5867401"/>
            <a:ext cx="2930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i="1"/>
              <a:t>Peak Vertical Field Strength </a:t>
            </a:r>
          </a:p>
          <a:p>
            <a:pPr eaLnBrk="1" hangingPunct="1"/>
            <a:r>
              <a:rPr lang="en-US" altLang="en-US" sz="1600" b="1" i="1"/>
              <a:t>In Detector Array</a:t>
            </a:r>
          </a:p>
        </p:txBody>
      </p:sp>
      <p:grpSp>
        <p:nvGrpSpPr>
          <p:cNvPr id="54277" name="Group 22"/>
          <p:cNvGrpSpPr>
            <a:grpSpLocks/>
          </p:cNvGrpSpPr>
          <p:nvPr/>
        </p:nvGrpSpPr>
        <p:grpSpPr bwMode="auto">
          <a:xfrm>
            <a:off x="5334000" y="5334000"/>
            <a:ext cx="1524000" cy="1371600"/>
            <a:chOff x="2352" y="2880"/>
            <a:chExt cx="1056" cy="1054"/>
          </a:xfrm>
        </p:grpSpPr>
        <p:pic>
          <p:nvPicPr>
            <p:cNvPr id="54294" name="Picture 4" descr="contour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880"/>
              <a:ext cx="1056" cy="1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95" name="Oval 5"/>
            <p:cNvSpPr>
              <a:spLocks noChangeArrowheads="1"/>
            </p:cNvSpPr>
            <p:nvPr/>
          </p:nvSpPr>
          <p:spPr bwMode="auto">
            <a:xfrm>
              <a:off x="2496" y="3072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4278" name="Line 6"/>
          <p:cNvSpPr>
            <a:spLocks noChangeShapeType="1"/>
          </p:cNvSpPr>
          <p:nvPr/>
        </p:nvSpPr>
        <p:spPr bwMode="auto">
          <a:xfrm flipV="1">
            <a:off x="4648200" y="5638800"/>
            <a:ext cx="8382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9" name="Picture 7" descr="zone of exclus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 r="18552" b="-2083"/>
          <a:stretch>
            <a:fillRect/>
          </a:stretch>
        </p:blipFill>
        <p:spPr>
          <a:xfrm>
            <a:off x="2322514" y="2743200"/>
            <a:ext cx="2414587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024189" y="2209801"/>
            <a:ext cx="669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Earth</a:t>
            </a:r>
          </a:p>
          <a:p>
            <a:pPr eaLnBrk="1" hangingPunct="1"/>
            <a:r>
              <a:rPr lang="en-US" altLang="en-US" sz="1600" i="1"/>
              <a:t>Axis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859213" y="2286001"/>
            <a:ext cx="2227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Cutoff due to</a:t>
            </a:r>
          </a:p>
          <a:p>
            <a:pPr eaLnBrk="1" hangingPunct="1"/>
            <a:r>
              <a:rPr lang="en-US" altLang="en-US" sz="1600" i="1"/>
              <a:t>Depth of Sensor Plane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4151314" y="2867026"/>
            <a:ext cx="585787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724401" y="4648201"/>
            <a:ext cx="12239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Earth Limb </a:t>
            </a:r>
          </a:p>
          <a:p>
            <a:pPr eaLnBrk="1" hangingPunct="1"/>
            <a:r>
              <a:rPr lang="en-US" altLang="en-US" sz="1600" i="1"/>
              <a:t>Cutoff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046288" y="4724400"/>
            <a:ext cx="882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Horizon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2474913" y="4419600"/>
            <a:ext cx="11906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 flipV="1">
            <a:off x="4532314" y="5029200"/>
            <a:ext cx="420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730751" y="3581401"/>
            <a:ext cx="1243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Polarization</a:t>
            </a:r>
          </a:p>
          <a:p>
            <a:pPr eaLnBrk="1" hangingPunct="1"/>
            <a:r>
              <a:rPr lang="en-US" altLang="en-US" sz="1600" i="1"/>
              <a:t>Response</a:t>
            </a: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075114" y="3890964"/>
            <a:ext cx="720725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9"/>
          <p:cNvSpPr txBox="1">
            <a:spLocks noChangeArrowheads="1"/>
          </p:cNvSpPr>
          <p:nvPr/>
        </p:nvSpPr>
        <p:spPr bwMode="auto">
          <a:xfrm>
            <a:off x="6781800" y="1143001"/>
            <a:ext cx="365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Corresponding</a:t>
            </a:r>
          </a:p>
          <a:p>
            <a:pPr eaLnBrk="1" hangingPunct="1"/>
            <a:r>
              <a:rPr lang="en-US" altLang="en-US" sz="2000" b="1"/>
              <a:t>Elevation Gating</a:t>
            </a:r>
          </a:p>
          <a:p>
            <a:pPr eaLnBrk="1" hangingPunct="1"/>
            <a:r>
              <a:rPr lang="en-US" altLang="en-US" sz="2000" i="1"/>
              <a:t>(RF elevation angle)</a:t>
            </a:r>
          </a:p>
        </p:txBody>
      </p:sp>
      <p:pic>
        <p:nvPicPr>
          <p:cNvPr id="54290" name="Picture 20" descr="zone of acceptance for plane waves -snell neutrino g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2362201"/>
            <a:ext cx="3297238" cy="274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1" name="Text Box 23"/>
          <p:cNvSpPr txBox="1">
            <a:spLocks noChangeArrowheads="1"/>
          </p:cNvSpPr>
          <p:nvPr/>
        </p:nvSpPr>
        <p:spPr bwMode="auto">
          <a:xfrm>
            <a:off x="7662864" y="4926014"/>
            <a:ext cx="19129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Earth/Sensor/Array</a:t>
            </a:r>
          </a:p>
          <a:p>
            <a:pPr eaLnBrk="1" hangingPunct="1"/>
            <a:r>
              <a:rPr lang="en-US" altLang="en-US" sz="1600" i="1"/>
              <a:t>Axis</a:t>
            </a:r>
          </a:p>
        </p:txBody>
      </p:sp>
      <p:sp>
        <p:nvSpPr>
          <p:cNvPr id="54292" name="Text Box 24"/>
          <p:cNvSpPr txBox="1">
            <a:spLocks noChangeArrowheads="1"/>
          </p:cNvSpPr>
          <p:nvPr/>
        </p:nvSpPr>
        <p:spPr bwMode="auto">
          <a:xfrm>
            <a:off x="2133600" y="1066801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 smtClean="0"/>
              <a:t>Vpol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Array Peak Response to GZK</a:t>
            </a:r>
          </a:p>
          <a:p>
            <a:pPr eaLnBrk="1" hangingPunct="1"/>
            <a:r>
              <a:rPr lang="en-US" altLang="en-US" sz="2000" i="1" dirty="0"/>
              <a:t>(neutrino zenith angle)</a:t>
            </a:r>
          </a:p>
        </p:txBody>
      </p:sp>
      <p:sp>
        <p:nvSpPr>
          <p:cNvPr id="54293" name="AutoShape 25"/>
          <p:cNvSpPr>
            <a:spLocks noChangeArrowheads="1"/>
          </p:cNvSpPr>
          <p:nvPr/>
        </p:nvSpPr>
        <p:spPr bwMode="auto">
          <a:xfrm>
            <a:off x="6172200" y="3581400"/>
            <a:ext cx="914400" cy="4572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1253</Words>
  <Application>Microsoft Office PowerPoint</Application>
  <PresentationFormat>Widescreen</PresentationFormat>
  <Paragraphs>365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Comic Sans MS</vt:lpstr>
      <vt:lpstr>Office Theme</vt:lpstr>
      <vt:lpstr>Chart</vt:lpstr>
      <vt:lpstr>Time-of-Arrival Detection (TOAD) Array</vt:lpstr>
      <vt:lpstr>Basic Idea of TOA Detector Array</vt:lpstr>
      <vt:lpstr>GZK Field Contours  Confirmation by Spatial Signature  (1km deep, horizontal event shown)</vt:lpstr>
      <vt:lpstr>Combined Surface/CR and Radio Array</vt:lpstr>
      <vt:lpstr>Conceptual Transient Sensor Array Configuration &amp; Power Requirements</vt:lpstr>
      <vt:lpstr>TDC-Based  SPA Block Diagram (prelim) (Arbitrary Elevation Gating- Two TDA channels shown)</vt:lpstr>
      <vt:lpstr>Downward Rejection  via Priority, Coincidence  Real-Time, Simplest “Elevation Gating”</vt:lpstr>
      <vt:lpstr>Programmable Elevation Gating</vt:lpstr>
      <vt:lpstr>Elevation Gating for GZK</vt:lpstr>
      <vt:lpstr>Time Resolution Requirements  for 1 degree broadside accuracy</vt:lpstr>
      <vt:lpstr>Transient Detector Assembly (TDA) Primary configuration item for TOA Detector System</vt:lpstr>
      <vt:lpstr>TDA vs. Waveform Capture Low-level Sensitivity</vt:lpstr>
      <vt:lpstr>TDA Development</vt:lpstr>
      <vt:lpstr>Envelope / TDA Proof-of-Concept Testing South-Pole 08-09</vt:lpstr>
      <vt:lpstr>SATRA Deployment Pictures</vt:lpstr>
      <vt:lpstr>PowerPoint Presentation</vt:lpstr>
      <vt:lpstr>PowerPoint Presentation</vt:lpstr>
      <vt:lpstr>PowerPoint Presentation</vt:lpstr>
      <vt:lpstr>Limits for N(z) found using SATRA</vt:lpstr>
      <vt:lpstr>Rapid Air Movement (RAM) Drill</vt:lpstr>
      <vt:lpstr>“KiloCube”  Conceptual 1000 km3 Time-Of-Arrival Array  </vt:lpstr>
      <vt:lpstr>Cost and Power Estimates for 20km x 20km (1000m3) Array</vt:lpstr>
      <vt:lpstr>Things to remember with TOAD setup:</vt:lpstr>
      <vt:lpstr>Thank You</vt:lpstr>
      <vt:lpstr>Supplemental Slides</vt:lpstr>
      <vt:lpstr>TDA / WASP/ Array  Nominal Sensitivity Pattern</vt:lpstr>
      <vt:lpstr>Sensor Prototyping for SP 2010-11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Time-of-Arrival Detection</dc:title>
  <dc:creator>perry</dc:creator>
  <cp:lastModifiedBy>perry</cp:lastModifiedBy>
  <cp:revision>32</cp:revision>
  <dcterms:created xsi:type="dcterms:W3CDTF">2015-07-21T16:24:30Z</dcterms:created>
  <dcterms:modified xsi:type="dcterms:W3CDTF">2015-07-23T18:53:19Z</dcterms:modified>
</cp:coreProperties>
</file>