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67" r:id="rId3"/>
    <p:sldId id="268" r:id="rId4"/>
    <p:sldId id="259" r:id="rId5"/>
    <p:sldId id="260" r:id="rId6"/>
    <p:sldId id="270" r:id="rId7"/>
    <p:sldId id="261" r:id="rId8"/>
    <p:sldId id="258" r:id="rId9"/>
    <p:sldId id="269" r:id="rId10"/>
    <p:sldId id="264" r:id="rId11"/>
    <p:sldId id="266" r:id="rId12"/>
    <p:sldId id="272" r:id="rId13"/>
    <p:sldId id="265" r:id="rId14"/>
    <p:sldId id="271" r:id="rId15"/>
    <p:sldId id="25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5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4762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94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11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075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9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966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406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010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317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75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1146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447A34-E0CA-0A44-B0C4-EF34D285F80C}" type="datetimeFigureOut">
              <a:rPr lang="en-US" smtClean="0"/>
              <a:t>7/21/15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394BA7-4979-C141-B5EC-78CB5ADB9F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170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Relationship Id="rId3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emf"/><Relationship Id="rId3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cy_landscap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7" y="0"/>
            <a:ext cx="9150350" cy="686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6349" y="589742"/>
            <a:ext cx="8592978" cy="175432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Calibration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&amp; 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Update </a:t>
            </a:r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&amp; Plans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38858" y="2782660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90"/>
                </a:solidFill>
              </a:rPr>
              <a:t>Kara Hoffman</a:t>
            </a:r>
          </a:p>
          <a:p>
            <a:r>
              <a:rPr lang="en-US" sz="2400" dirty="0" smtClean="0">
                <a:solidFill>
                  <a:srgbClr val="000090"/>
                </a:solidFill>
              </a:rPr>
              <a:t>University of Maryland</a:t>
            </a:r>
            <a:endParaRPr lang="en-US" sz="2400" dirty="0">
              <a:solidFill>
                <a:srgbClr val="00009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216" y="2691673"/>
            <a:ext cx="921984" cy="921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205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/>
        </p:nvCxnSpPr>
        <p:spPr>
          <a:xfrm>
            <a:off x="429097" y="1546225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177261" y="2323888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3048373" y="2316162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2101771" y="1546225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147763" y="6550025"/>
            <a:ext cx="2014910" cy="25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185355" y="6411912"/>
            <a:ext cx="0" cy="3270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77261" y="6345884"/>
            <a:ext cx="0" cy="3270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944" name="TextBox 12"/>
          <p:cNvSpPr txBox="1">
            <a:spLocks noChangeArrowheads="1"/>
          </p:cNvSpPr>
          <p:nvPr/>
        </p:nvSpPr>
        <p:spPr bwMode="auto">
          <a:xfrm>
            <a:off x="1599327" y="6361906"/>
            <a:ext cx="1004887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 dirty="0"/>
              <a:t>14.14m</a:t>
            </a:r>
          </a:p>
        </p:txBody>
      </p:sp>
      <p:sp>
        <p:nvSpPr>
          <p:cNvPr id="14" name="Collate 13"/>
          <p:cNvSpPr/>
          <p:nvPr/>
        </p:nvSpPr>
        <p:spPr>
          <a:xfrm>
            <a:off x="314797" y="1546225"/>
            <a:ext cx="228600" cy="363537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Collate 17"/>
          <p:cNvSpPr/>
          <p:nvPr/>
        </p:nvSpPr>
        <p:spPr>
          <a:xfrm>
            <a:off x="314797" y="4383087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ollate 18"/>
          <p:cNvSpPr/>
          <p:nvPr/>
        </p:nvSpPr>
        <p:spPr>
          <a:xfrm>
            <a:off x="2934073" y="5240337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ollate 19"/>
          <p:cNvSpPr/>
          <p:nvPr/>
        </p:nvSpPr>
        <p:spPr>
          <a:xfrm>
            <a:off x="1987471" y="4497387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ollate 20"/>
          <p:cNvSpPr/>
          <p:nvPr/>
        </p:nvSpPr>
        <p:spPr>
          <a:xfrm>
            <a:off x="1062961" y="5248063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ollate 21"/>
          <p:cNvSpPr/>
          <p:nvPr/>
        </p:nvSpPr>
        <p:spPr>
          <a:xfrm>
            <a:off x="2934073" y="2338387"/>
            <a:ext cx="228600" cy="363538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Collate 22"/>
          <p:cNvSpPr/>
          <p:nvPr/>
        </p:nvSpPr>
        <p:spPr>
          <a:xfrm>
            <a:off x="1987471" y="1546225"/>
            <a:ext cx="228600" cy="363537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Collate 23"/>
          <p:cNvSpPr/>
          <p:nvPr/>
        </p:nvSpPr>
        <p:spPr>
          <a:xfrm>
            <a:off x="1062961" y="2323888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Magnetic Disk 24"/>
          <p:cNvSpPr/>
          <p:nvPr/>
        </p:nvSpPr>
        <p:spPr>
          <a:xfrm>
            <a:off x="332259" y="2024062"/>
            <a:ext cx="195263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Magnetic Disk 25"/>
          <p:cNvSpPr/>
          <p:nvPr/>
        </p:nvSpPr>
        <p:spPr>
          <a:xfrm>
            <a:off x="1062961" y="2838238"/>
            <a:ext cx="196850" cy="312738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Magnetic Disk 26"/>
          <p:cNvSpPr/>
          <p:nvPr/>
        </p:nvSpPr>
        <p:spPr>
          <a:xfrm>
            <a:off x="2934073" y="5811837"/>
            <a:ext cx="195262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Magnetic Disk 27"/>
          <p:cNvSpPr/>
          <p:nvPr/>
        </p:nvSpPr>
        <p:spPr>
          <a:xfrm>
            <a:off x="2003346" y="5070475"/>
            <a:ext cx="196850" cy="312737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Magnetic Disk 28"/>
          <p:cNvSpPr/>
          <p:nvPr/>
        </p:nvSpPr>
        <p:spPr>
          <a:xfrm>
            <a:off x="332259" y="5008562"/>
            <a:ext cx="195263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Magnetic Disk 29"/>
          <p:cNvSpPr/>
          <p:nvPr/>
        </p:nvSpPr>
        <p:spPr>
          <a:xfrm>
            <a:off x="1083598" y="5819563"/>
            <a:ext cx="196850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1" name="Magnetic Disk 30"/>
          <p:cNvSpPr/>
          <p:nvPr/>
        </p:nvSpPr>
        <p:spPr>
          <a:xfrm>
            <a:off x="2934073" y="2825750"/>
            <a:ext cx="195262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2" name="Magnetic Disk 31"/>
          <p:cNvSpPr/>
          <p:nvPr/>
        </p:nvSpPr>
        <p:spPr>
          <a:xfrm>
            <a:off x="2003346" y="2038350"/>
            <a:ext cx="196850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3" name="Collate 32"/>
          <p:cNvSpPr/>
          <p:nvPr/>
        </p:nvSpPr>
        <p:spPr>
          <a:xfrm>
            <a:off x="3669518" y="5613188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4" name="Magnetic Disk 33"/>
          <p:cNvSpPr/>
          <p:nvPr/>
        </p:nvSpPr>
        <p:spPr>
          <a:xfrm>
            <a:off x="3993368" y="5629063"/>
            <a:ext cx="195262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963" name="TextBox 34"/>
          <p:cNvSpPr txBox="1">
            <a:spLocks noChangeArrowheads="1"/>
          </p:cNvSpPr>
          <p:nvPr/>
        </p:nvSpPr>
        <p:spPr bwMode="auto">
          <a:xfrm>
            <a:off x="4348968" y="5613188"/>
            <a:ext cx="1168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receivers</a:t>
            </a:r>
          </a:p>
        </p:txBody>
      </p:sp>
      <p:sp>
        <p:nvSpPr>
          <p:cNvPr id="36" name="Collate 35"/>
          <p:cNvSpPr/>
          <p:nvPr/>
        </p:nvSpPr>
        <p:spPr>
          <a:xfrm>
            <a:off x="314797" y="3140075"/>
            <a:ext cx="228600" cy="363537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ollate 36"/>
          <p:cNvSpPr/>
          <p:nvPr/>
        </p:nvSpPr>
        <p:spPr>
          <a:xfrm>
            <a:off x="1971596" y="3140075"/>
            <a:ext cx="228600" cy="363537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ollate 37"/>
          <p:cNvSpPr/>
          <p:nvPr/>
        </p:nvSpPr>
        <p:spPr>
          <a:xfrm>
            <a:off x="2934073" y="3965575"/>
            <a:ext cx="228600" cy="365125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Collate 38"/>
          <p:cNvSpPr/>
          <p:nvPr/>
        </p:nvSpPr>
        <p:spPr>
          <a:xfrm>
            <a:off x="1051848" y="3973301"/>
            <a:ext cx="228600" cy="365125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0" name="Collate 39"/>
          <p:cNvSpPr/>
          <p:nvPr/>
        </p:nvSpPr>
        <p:spPr>
          <a:xfrm>
            <a:off x="3669518" y="6114838"/>
            <a:ext cx="228600" cy="365125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39969" name="TextBox 40"/>
          <p:cNvSpPr txBox="1">
            <a:spLocks noChangeArrowheads="1"/>
          </p:cNvSpPr>
          <p:nvPr/>
        </p:nvSpPr>
        <p:spPr bwMode="auto">
          <a:xfrm>
            <a:off x="4188630" y="6191038"/>
            <a:ext cx="15589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transmitters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02524" y="-19417"/>
            <a:ext cx="90435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Can we integrate the antennas into the string?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9971" name="TextBox 42"/>
          <p:cNvSpPr txBox="1">
            <a:spLocks noChangeArrowheads="1"/>
          </p:cNvSpPr>
          <p:nvPr/>
        </p:nvSpPr>
        <p:spPr bwMode="auto">
          <a:xfrm>
            <a:off x="2333069" y="734056"/>
            <a:ext cx="2149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Steepest angle of sight: 35 degrees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Shallowest angle of sight: 26 degrees</a:t>
            </a:r>
          </a:p>
        </p:txBody>
      </p:sp>
      <p:cxnSp>
        <p:nvCxnSpPr>
          <p:cNvPr id="41" name="Straight Connector 40"/>
          <p:cNvCxnSpPr/>
          <p:nvPr/>
        </p:nvCxnSpPr>
        <p:spPr>
          <a:xfrm>
            <a:off x="6086867" y="2038350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7065963" y="2184400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8842767" y="2425700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920429" y="1682750"/>
            <a:ext cx="0" cy="3810000"/>
          </a:xfrm>
          <a:prstGeom prst="line">
            <a:avLst/>
          </a:prstGeom>
          <a:ln w="57150" cmpd="sng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6086867" y="6659563"/>
            <a:ext cx="2755900" cy="25400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842767" y="6546850"/>
            <a:ext cx="0" cy="3270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>
            <a:off x="6091629" y="6497638"/>
            <a:ext cx="0" cy="327025"/>
          </a:xfrm>
          <a:prstGeom prst="line">
            <a:avLst/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12"/>
          <p:cNvSpPr txBox="1">
            <a:spLocks noChangeArrowheads="1"/>
          </p:cNvSpPr>
          <p:nvPr/>
        </p:nvSpPr>
        <p:spPr bwMode="auto">
          <a:xfrm>
            <a:off x="6915542" y="6497638"/>
            <a:ext cx="1004887" cy="3762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800"/>
              <a:t>14.14m</a:t>
            </a:r>
          </a:p>
        </p:txBody>
      </p:sp>
      <p:sp>
        <p:nvSpPr>
          <p:cNvPr id="50" name="Collate 49"/>
          <p:cNvSpPr/>
          <p:nvPr/>
        </p:nvSpPr>
        <p:spPr>
          <a:xfrm>
            <a:off x="5972567" y="2038350"/>
            <a:ext cx="228600" cy="363537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Collate 50"/>
          <p:cNvSpPr/>
          <p:nvPr/>
        </p:nvSpPr>
        <p:spPr>
          <a:xfrm>
            <a:off x="5990029" y="4624387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Collate 51"/>
          <p:cNvSpPr/>
          <p:nvPr/>
        </p:nvSpPr>
        <p:spPr>
          <a:xfrm>
            <a:off x="8695129" y="4986338"/>
            <a:ext cx="228600" cy="363537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Collate 52"/>
          <p:cNvSpPr/>
          <p:nvPr/>
        </p:nvSpPr>
        <p:spPr>
          <a:xfrm>
            <a:off x="7806129" y="4633912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Collate 53"/>
          <p:cNvSpPr/>
          <p:nvPr/>
        </p:nvSpPr>
        <p:spPr>
          <a:xfrm>
            <a:off x="6951663" y="5108575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5" name="Collate 54"/>
          <p:cNvSpPr/>
          <p:nvPr/>
        </p:nvSpPr>
        <p:spPr>
          <a:xfrm>
            <a:off x="8728467" y="2447925"/>
            <a:ext cx="228600" cy="363538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6" name="Collate 55"/>
          <p:cNvSpPr/>
          <p:nvPr/>
        </p:nvSpPr>
        <p:spPr>
          <a:xfrm>
            <a:off x="7790254" y="2160587"/>
            <a:ext cx="228600" cy="363538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Collate 56"/>
          <p:cNvSpPr/>
          <p:nvPr/>
        </p:nvSpPr>
        <p:spPr>
          <a:xfrm>
            <a:off x="6938963" y="2511425"/>
            <a:ext cx="228600" cy="365125"/>
          </a:xfrm>
          <a:prstGeom prst="flowChartCollat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8" name="Magnetic Disk 57"/>
          <p:cNvSpPr/>
          <p:nvPr/>
        </p:nvSpPr>
        <p:spPr>
          <a:xfrm>
            <a:off x="5990029" y="2516187"/>
            <a:ext cx="195263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9" name="Magnetic Disk 58"/>
          <p:cNvSpPr/>
          <p:nvPr/>
        </p:nvSpPr>
        <p:spPr>
          <a:xfrm>
            <a:off x="6951663" y="3008313"/>
            <a:ext cx="196850" cy="312737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0" name="Magnetic Disk 59"/>
          <p:cNvSpPr/>
          <p:nvPr/>
        </p:nvSpPr>
        <p:spPr>
          <a:xfrm>
            <a:off x="8728467" y="5516563"/>
            <a:ext cx="195262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1" name="Magnetic Disk 60"/>
          <p:cNvSpPr/>
          <p:nvPr/>
        </p:nvSpPr>
        <p:spPr>
          <a:xfrm>
            <a:off x="7822004" y="5207000"/>
            <a:ext cx="196850" cy="312737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Magnetic Disk 61"/>
          <p:cNvSpPr/>
          <p:nvPr/>
        </p:nvSpPr>
        <p:spPr>
          <a:xfrm>
            <a:off x="5990029" y="5172075"/>
            <a:ext cx="195263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Magnetic Disk 62"/>
          <p:cNvSpPr/>
          <p:nvPr/>
        </p:nvSpPr>
        <p:spPr>
          <a:xfrm>
            <a:off x="6972300" y="5680075"/>
            <a:ext cx="196850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4" name="Magnetic Disk 63"/>
          <p:cNvSpPr/>
          <p:nvPr/>
        </p:nvSpPr>
        <p:spPr>
          <a:xfrm>
            <a:off x="8728467" y="2935288"/>
            <a:ext cx="195262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5" name="Magnetic Disk 64"/>
          <p:cNvSpPr/>
          <p:nvPr/>
        </p:nvSpPr>
        <p:spPr>
          <a:xfrm>
            <a:off x="7822004" y="2735262"/>
            <a:ext cx="196850" cy="314325"/>
          </a:xfrm>
          <a:prstGeom prst="flowChartMagneticDis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6" name="Collate 65"/>
          <p:cNvSpPr/>
          <p:nvPr/>
        </p:nvSpPr>
        <p:spPr>
          <a:xfrm>
            <a:off x="5956692" y="5848350"/>
            <a:ext cx="228600" cy="365125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Collate 66"/>
          <p:cNvSpPr/>
          <p:nvPr/>
        </p:nvSpPr>
        <p:spPr>
          <a:xfrm>
            <a:off x="7806129" y="1319212"/>
            <a:ext cx="228600" cy="365125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Collate 67"/>
          <p:cNvSpPr/>
          <p:nvPr/>
        </p:nvSpPr>
        <p:spPr>
          <a:xfrm>
            <a:off x="8715767" y="6134100"/>
            <a:ext cx="228600" cy="363538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69" name="Collate 68"/>
          <p:cNvSpPr/>
          <p:nvPr/>
        </p:nvSpPr>
        <p:spPr>
          <a:xfrm>
            <a:off x="6951663" y="1841500"/>
            <a:ext cx="228600" cy="365125"/>
          </a:xfrm>
          <a:prstGeom prst="flowChartCollate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2524" y="799060"/>
            <a:ext cx="250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Configuration 1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915542" y="799060"/>
            <a:ext cx="2501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Configuration 2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72" name="TextBox 42"/>
          <p:cNvSpPr txBox="1">
            <a:spLocks noChangeArrowheads="1"/>
          </p:cNvSpPr>
          <p:nvPr/>
        </p:nvSpPr>
        <p:spPr bwMode="auto">
          <a:xfrm>
            <a:off x="4999038" y="781090"/>
            <a:ext cx="2149475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 dirty="0"/>
              <a:t>Steepest angle of sight: 55 degrees</a:t>
            </a:r>
          </a:p>
          <a:p>
            <a:pPr eaLnBrk="1" hangingPunct="1"/>
            <a:endParaRPr lang="en-US" sz="1800" dirty="0"/>
          </a:p>
          <a:p>
            <a:pPr eaLnBrk="1" hangingPunct="1"/>
            <a:r>
              <a:rPr lang="en-US" sz="1800" dirty="0"/>
              <a:t>Shallowest angle of sight: a few degrees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48787" y="4282966"/>
            <a:ext cx="21406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3366FF"/>
                </a:solidFill>
              </a:rPr>
              <a:t>Ryan </a:t>
            </a:r>
            <a:r>
              <a:rPr lang="en-US" dirty="0" err="1" smtClean="0">
                <a:solidFill>
                  <a:srgbClr val="3366FF"/>
                </a:solidFill>
              </a:rPr>
              <a:t>Maunu</a:t>
            </a:r>
            <a:r>
              <a:rPr lang="en-US" dirty="0" smtClean="0">
                <a:solidFill>
                  <a:srgbClr val="3366FF"/>
                </a:solidFill>
              </a:rPr>
              <a:t> (UMD) </a:t>
            </a:r>
            <a:r>
              <a:rPr lang="en-US" dirty="0" smtClean="0">
                <a:solidFill>
                  <a:srgbClr val="3366FF"/>
                </a:solidFill>
              </a:rPr>
              <a:t>played with simulations on this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35480" y="2689013"/>
            <a:ext cx="21120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Could be a technical challenge to cram more stuff down the hole.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701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260" y="0"/>
            <a:ext cx="4927600" cy="364315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844" y="1913532"/>
            <a:ext cx="3416300" cy="27686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874006" y="70350"/>
            <a:ext cx="4269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Surface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pulser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09813" y="5054315"/>
            <a:ext cx="373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Mike </a:t>
            </a:r>
            <a:r>
              <a:rPr lang="en-US" dirty="0" err="1" smtClean="0"/>
              <a:t>DuVernois</a:t>
            </a:r>
            <a:r>
              <a:rPr lang="en-US" dirty="0" smtClean="0"/>
              <a:t> had plans to resurvey in 2014-2015 season with improved triggering.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727700" y="1129034"/>
            <a:ext cx="3109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2013-2014 ARA 2 and 3 were surveyed: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505200"/>
            <a:ext cx="49276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2237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279" y="1114883"/>
            <a:ext cx="5270500" cy="5511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255525" y="191553"/>
            <a:ext cx="672291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Local station calibration points</a:t>
            </a:r>
            <a:endParaRPr lang="en-US" sz="4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543536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107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6375" y="0"/>
            <a:ext cx="3857625" cy="6858000"/>
          </a:xfrm>
          <a:prstGeom prst="rect">
            <a:avLst/>
          </a:prstGeom>
        </p:spPr>
      </p:pic>
      <p:pic>
        <p:nvPicPr>
          <p:cNvPr id="3" name="Picture 2" descr="IMAG1073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4362" y="1026758"/>
            <a:ext cx="4002013" cy="711469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0"/>
            <a:ext cx="3733714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Retrievable </a:t>
            </a:r>
          </a:p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pulser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setup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4033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5868" y="192381"/>
            <a:ext cx="54257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Retrievable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Pulser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5024" y="1325351"/>
            <a:ext cx="8020629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Purpose was to lower a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on a wench, measurements from various depths.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Could be done using a calibration hole pre-deployment or, ideally, a dedicated hole a distance from the station.  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CW, high voltage, and low voltage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available, along with attenuators.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Fell off the schedule in the past, but should be considered for next deployment season.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43698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329"/>
            <a:ext cx="8229600" cy="1143000"/>
          </a:xfrm>
        </p:spPr>
        <p:txBody>
          <a:bodyPr/>
          <a:lstStyle/>
          <a:p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To Do List</a:t>
            </a:r>
            <a:endParaRPr lang="en-US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50976"/>
            <a:ext cx="8229600" cy="543436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Include recording of which antennas/</a:t>
            </a:r>
            <a:r>
              <a:rPr lang="en-US" dirty="0" err="1" smtClean="0"/>
              <a:t>pulser</a:t>
            </a:r>
            <a:r>
              <a:rPr lang="en-US" dirty="0" smtClean="0"/>
              <a:t> canisters were installed in which holes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Make an inventory of existing calibration data (including 2014-2015 data taken by Mike D.)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Use feedback from data analysis to improve characterization of remaining calibration apparatus</a:t>
            </a:r>
          </a:p>
          <a:p>
            <a:endParaRPr lang="en-US" dirty="0" smtClean="0"/>
          </a:p>
          <a:p>
            <a:r>
              <a:rPr lang="en-US" dirty="0" smtClean="0"/>
              <a:t>Try to squeeze in a retrievable </a:t>
            </a:r>
            <a:r>
              <a:rPr lang="en-US" dirty="0" err="1" smtClean="0"/>
              <a:t>pulser</a:t>
            </a:r>
            <a:r>
              <a:rPr lang="en-US" dirty="0" smtClean="0"/>
              <a:t> (or dedicated extra drilled hole)</a:t>
            </a:r>
          </a:p>
          <a:p>
            <a:endParaRPr lang="en-US" dirty="0" smtClean="0"/>
          </a:p>
          <a:p>
            <a:r>
              <a:rPr lang="en-US" dirty="0" smtClean="0"/>
              <a:t>Look for opportunities to installed additional deep </a:t>
            </a:r>
            <a:r>
              <a:rPr lang="en-US" dirty="0" err="1" smtClean="0"/>
              <a:t>pulsers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Continue efforts to look at data we have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456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3"/>
          <p:cNvSpPr>
            <a:spLocks noChangeAspect="1"/>
          </p:cNvSpPr>
          <p:nvPr/>
        </p:nvSpPr>
        <p:spPr>
          <a:xfrm>
            <a:off x="4572000" y="4149100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>
            <a:off x="5580140" y="4149100"/>
            <a:ext cx="228712" cy="2287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>
            <a:off x="6477000" y="4114800"/>
            <a:ext cx="242525" cy="242525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>
            <a:off x="6012200" y="4941210"/>
            <a:ext cx="228712" cy="2287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flipH="1">
            <a:off x="7452400" y="3733271"/>
            <a:ext cx="648000" cy="1584220"/>
          </a:xfrm>
          <a:prstGeom prst="line">
            <a:avLst/>
          </a:prstGeom>
          <a:ln w="1270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Hexagon 53"/>
          <p:cNvSpPr/>
          <p:nvPr/>
        </p:nvSpPr>
        <p:spPr>
          <a:xfrm>
            <a:off x="7287598" y="3789050"/>
            <a:ext cx="576080" cy="504070"/>
          </a:xfrm>
          <a:prstGeom prst="hexagon">
            <a:avLst/>
          </a:prstGeom>
          <a:solidFill>
            <a:schemeClr val="bg1">
              <a:lumMod val="6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7079902" y="3429000"/>
            <a:ext cx="10734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IceCube</a:t>
            </a:r>
            <a:endParaRPr lang="en-US" dirty="0"/>
          </a:p>
        </p:txBody>
      </p:sp>
      <p:sp>
        <p:nvSpPr>
          <p:cNvPr id="269" name="Oval 268"/>
          <p:cNvSpPr>
            <a:spLocks/>
          </p:cNvSpPr>
          <p:nvPr/>
        </p:nvSpPr>
        <p:spPr>
          <a:xfrm>
            <a:off x="6714310" y="3789050"/>
            <a:ext cx="90000" cy="90000"/>
          </a:xfrm>
          <a:prstGeom prst="ellipse">
            <a:avLst/>
          </a:prstGeom>
          <a:solidFill>
            <a:srgbClr val="FF000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0" name="TextBox 269"/>
          <p:cNvSpPr txBox="1"/>
          <p:nvPr/>
        </p:nvSpPr>
        <p:spPr>
          <a:xfrm>
            <a:off x="6096000" y="3516868"/>
            <a:ext cx="11448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 Bed</a:t>
            </a:r>
            <a:endParaRPr lang="en-US" dirty="0"/>
          </a:p>
        </p:txBody>
      </p:sp>
      <p:sp>
        <p:nvSpPr>
          <p:cNvPr id="116" name="Oval 115"/>
          <p:cNvSpPr>
            <a:spLocks noChangeAspect="1"/>
          </p:cNvSpPr>
          <p:nvPr/>
        </p:nvSpPr>
        <p:spPr>
          <a:xfrm>
            <a:off x="3619500" y="4162913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>
            <a:spLocks noChangeAspect="1"/>
          </p:cNvSpPr>
          <p:nvPr/>
        </p:nvSpPr>
        <p:spPr>
          <a:xfrm>
            <a:off x="2705100" y="4162913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>
            <a:off x="1781175" y="4162913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>
            <a:spLocks noChangeAspect="1"/>
          </p:cNvSpPr>
          <p:nvPr/>
        </p:nvSpPr>
        <p:spPr>
          <a:xfrm>
            <a:off x="2234045" y="49344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>
            <a:spLocks noChangeAspect="1"/>
          </p:cNvSpPr>
          <p:nvPr/>
        </p:nvSpPr>
        <p:spPr>
          <a:xfrm>
            <a:off x="3231572" y="49344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>
            <a:spLocks noChangeAspect="1"/>
          </p:cNvSpPr>
          <p:nvPr/>
        </p:nvSpPr>
        <p:spPr>
          <a:xfrm>
            <a:off x="4097482" y="49344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>
            <a:spLocks noChangeAspect="1"/>
          </p:cNvSpPr>
          <p:nvPr/>
        </p:nvSpPr>
        <p:spPr>
          <a:xfrm>
            <a:off x="2774373" y="57107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>
            <a:spLocks noChangeAspect="1"/>
          </p:cNvSpPr>
          <p:nvPr/>
        </p:nvSpPr>
        <p:spPr>
          <a:xfrm>
            <a:off x="4610100" y="57107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>
            <a:spLocks noChangeAspect="1"/>
          </p:cNvSpPr>
          <p:nvPr/>
        </p:nvSpPr>
        <p:spPr>
          <a:xfrm>
            <a:off x="5531428" y="57107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>
            <a:spLocks noChangeAspect="1"/>
          </p:cNvSpPr>
          <p:nvPr/>
        </p:nvSpPr>
        <p:spPr>
          <a:xfrm>
            <a:off x="3675784" y="57107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>
            <a:spLocks noChangeAspect="1"/>
          </p:cNvSpPr>
          <p:nvPr/>
        </p:nvSpPr>
        <p:spPr>
          <a:xfrm>
            <a:off x="5053446" y="4948292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>
            <a:spLocks noChangeAspect="1"/>
          </p:cNvSpPr>
          <p:nvPr/>
        </p:nvSpPr>
        <p:spPr>
          <a:xfrm>
            <a:off x="1296266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>
            <a:spLocks noChangeAspect="1"/>
          </p:cNvSpPr>
          <p:nvPr/>
        </p:nvSpPr>
        <p:spPr>
          <a:xfrm>
            <a:off x="2224520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>
            <a:spLocks noChangeAspect="1"/>
          </p:cNvSpPr>
          <p:nvPr/>
        </p:nvSpPr>
        <p:spPr>
          <a:xfrm>
            <a:off x="3145848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>
            <a:spLocks noChangeAspect="1"/>
          </p:cNvSpPr>
          <p:nvPr/>
        </p:nvSpPr>
        <p:spPr>
          <a:xfrm>
            <a:off x="6443229" y="2504120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>
            <a:spLocks noChangeAspect="1"/>
          </p:cNvSpPr>
          <p:nvPr/>
        </p:nvSpPr>
        <p:spPr>
          <a:xfrm>
            <a:off x="5535758" y="24896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>
            <a:spLocks noChangeAspect="1"/>
          </p:cNvSpPr>
          <p:nvPr/>
        </p:nvSpPr>
        <p:spPr>
          <a:xfrm>
            <a:off x="4559012" y="2483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>
            <a:spLocks noChangeAspect="1"/>
          </p:cNvSpPr>
          <p:nvPr/>
        </p:nvSpPr>
        <p:spPr>
          <a:xfrm>
            <a:off x="3679248" y="24896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6" name="Oval 135"/>
          <p:cNvSpPr>
            <a:spLocks noChangeAspect="1"/>
          </p:cNvSpPr>
          <p:nvPr/>
        </p:nvSpPr>
        <p:spPr>
          <a:xfrm>
            <a:off x="2723285" y="24896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Oval 136"/>
          <p:cNvSpPr>
            <a:spLocks noChangeAspect="1"/>
          </p:cNvSpPr>
          <p:nvPr/>
        </p:nvSpPr>
        <p:spPr>
          <a:xfrm>
            <a:off x="1808883" y="24896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8" name="Oval 137"/>
          <p:cNvSpPr>
            <a:spLocks noChangeAspect="1"/>
          </p:cNvSpPr>
          <p:nvPr/>
        </p:nvSpPr>
        <p:spPr>
          <a:xfrm>
            <a:off x="4115666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>
            <a:spLocks noChangeAspect="1"/>
          </p:cNvSpPr>
          <p:nvPr/>
        </p:nvSpPr>
        <p:spPr>
          <a:xfrm>
            <a:off x="5057775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>
            <a:spLocks noChangeAspect="1"/>
          </p:cNvSpPr>
          <p:nvPr/>
        </p:nvSpPr>
        <p:spPr>
          <a:xfrm>
            <a:off x="5979103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>
            <a:spLocks noChangeAspect="1"/>
          </p:cNvSpPr>
          <p:nvPr/>
        </p:nvSpPr>
        <p:spPr>
          <a:xfrm>
            <a:off x="6893503" y="324533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>
            <a:spLocks noChangeAspect="1"/>
          </p:cNvSpPr>
          <p:nvPr/>
        </p:nvSpPr>
        <p:spPr>
          <a:xfrm>
            <a:off x="2273011" y="16721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>
            <a:spLocks noChangeAspect="1"/>
          </p:cNvSpPr>
          <p:nvPr/>
        </p:nvSpPr>
        <p:spPr>
          <a:xfrm>
            <a:off x="3187412" y="16721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>
            <a:spLocks noChangeAspect="1"/>
          </p:cNvSpPr>
          <p:nvPr/>
        </p:nvSpPr>
        <p:spPr>
          <a:xfrm>
            <a:off x="4094885" y="16721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>
            <a:spLocks noChangeAspect="1"/>
          </p:cNvSpPr>
          <p:nvPr/>
        </p:nvSpPr>
        <p:spPr>
          <a:xfrm>
            <a:off x="5023139" y="16721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>
            <a:spLocks noChangeAspect="1"/>
          </p:cNvSpPr>
          <p:nvPr/>
        </p:nvSpPr>
        <p:spPr>
          <a:xfrm>
            <a:off x="5979102" y="16721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>
            <a:spLocks noChangeAspect="1"/>
          </p:cNvSpPr>
          <p:nvPr/>
        </p:nvSpPr>
        <p:spPr>
          <a:xfrm>
            <a:off x="2695575" y="8894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>
            <a:spLocks noChangeAspect="1"/>
          </p:cNvSpPr>
          <p:nvPr/>
        </p:nvSpPr>
        <p:spPr>
          <a:xfrm>
            <a:off x="3637685" y="8894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>
            <a:spLocks noChangeAspect="1"/>
          </p:cNvSpPr>
          <p:nvPr/>
        </p:nvSpPr>
        <p:spPr>
          <a:xfrm>
            <a:off x="4565939" y="8894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>
            <a:spLocks noChangeAspect="1"/>
          </p:cNvSpPr>
          <p:nvPr/>
        </p:nvSpPr>
        <p:spPr>
          <a:xfrm>
            <a:off x="5514976" y="889488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2" name="Straight Arrow Connector 151"/>
          <p:cNvCxnSpPr/>
          <p:nvPr/>
        </p:nvCxnSpPr>
        <p:spPr>
          <a:xfrm>
            <a:off x="2895222" y="6094412"/>
            <a:ext cx="952990" cy="1588"/>
          </a:xfrm>
          <a:prstGeom prst="straightConnector1">
            <a:avLst/>
          </a:prstGeom>
          <a:ln w="254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6" name="TextBox 155"/>
          <p:cNvSpPr txBox="1"/>
          <p:nvPr/>
        </p:nvSpPr>
        <p:spPr>
          <a:xfrm>
            <a:off x="2969119" y="5695890"/>
            <a:ext cx="9170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 km</a:t>
            </a:r>
            <a:endParaRPr lang="en-US" sz="2000" dirty="0"/>
          </a:p>
        </p:txBody>
      </p:sp>
      <p:sp>
        <p:nvSpPr>
          <p:cNvPr id="159" name="Rectangle 158"/>
          <p:cNvSpPr/>
          <p:nvPr/>
        </p:nvSpPr>
        <p:spPr>
          <a:xfrm>
            <a:off x="6954982" y="4426527"/>
            <a:ext cx="145473" cy="117763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1" name="Straight Connector 160"/>
          <p:cNvCxnSpPr>
            <a:endCxn id="159" idx="3"/>
          </p:cNvCxnSpPr>
          <p:nvPr/>
        </p:nvCxnSpPr>
        <p:spPr>
          <a:xfrm flipH="1">
            <a:off x="7100455" y="4066309"/>
            <a:ext cx="436418" cy="419100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/>
          <p:cNvCxnSpPr>
            <a:stCxn id="159" idx="1"/>
            <a:endCxn id="36" idx="5"/>
          </p:cNvCxnSpPr>
          <p:nvPr/>
        </p:nvCxnSpPr>
        <p:spPr>
          <a:xfrm rot="10800000">
            <a:off x="6684008" y="4321809"/>
            <a:ext cx="270974" cy="163601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7" name="Straight Connector 166"/>
          <p:cNvCxnSpPr>
            <a:stCxn id="159" idx="1"/>
            <a:endCxn id="35" idx="6"/>
          </p:cNvCxnSpPr>
          <p:nvPr/>
        </p:nvCxnSpPr>
        <p:spPr>
          <a:xfrm rot="10800000">
            <a:off x="5808852" y="4263457"/>
            <a:ext cx="1146130" cy="221953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Straight Connector 170"/>
          <p:cNvCxnSpPr>
            <a:stCxn id="159" idx="1"/>
            <a:endCxn id="45" idx="6"/>
          </p:cNvCxnSpPr>
          <p:nvPr/>
        </p:nvCxnSpPr>
        <p:spPr>
          <a:xfrm rot="10800000" flipV="1">
            <a:off x="6240912" y="4485408"/>
            <a:ext cx="714070" cy="570157"/>
          </a:xfrm>
          <a:prstGeom prst="line">
            <a:avLst/>
          </a:prstGeom>
          <a:ln w="254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TextBox 173"/>
          <p:cNvSpPr txBox="1"/>
          <p:nvPr/>
        </p:nvSpPr>
        <p:spPr>
          <a:xfrm>
            <a:off x="5257800" y="3913908"/>
            <a:ext cx="35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3</a:t>
            </a:r>
            <a:endParaRPr lang="en-US" sz="2400" b="1" dirty="0"/>
          </a:p>
        </p:txBody>
      </p:sp>
      <p:sp>
        <p:nvSpPr>
          <p:cNvPr id="175" name="TextBox 174"/>
          <p:cNvSpPr txBox="1"/>
          <p:nvPr/>
        </p:nvSpPr>
        <p:spPr>
          <a:xfrm>
            <a:off x="6172200" y="3913909"/>
            <a:ext cx="448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76" name="TextBox 175"/>
          <p:cNvSpPr txBox="1"/>
          <p:nvPr/>
        </p:nvSpPr>
        <p:spPr>
          <a:xfrm>
            <a:off x="5715000" y="4696690"/>
            <a:ext cx="353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2</a:t>
            </a:r>
            <a:endParaRPr lang="en-US" sz="2400" b="1" dirty="0"/>
          </a:p>
        </p:txBody>
      </p:sp>
      <p:sp>
        <p:nvSpPr>
          <p:cNvPr id="177" name="Oval 176"/>
          <p:cNvSpPr>
            <a:spLocks noChangeAspect="1"/>
          </p:cNvSpPr>
          <p:nvPr/>
        </p:nvSpPr>
        <p:spPr>
          <a:xfrm>
            <a:off x="594213" y="1672125"/>
            <a:ext cx="228712" cy="228712"/>
          </a:xfrm>
          <a:prstGeom prst="ellipse">
            <a:avLst/>
          </a:prstGeom>
          <a:noFill/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>
            <a:spLocks noChangeAspect="1"/>
          </p:cNvSpPr>
          <p:nvPr/>
        </p:nvSpPr>
        <p:spPr>
          <a:xfrm>
            <a:off x="594213" y="889488"/>
            <a:ext cx="228712" cy="228712"/>
          </a:xfrm>
          <a:prstGeom prst="ellipse">
            <a:avLst/>
          </a:prstGeom>
          <a:solidFill>
            <a:srgbClr val="FF0000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TextBox 178"/>
          <p:cNvSpPr txBox="1"/>
          <p:nvPr/>
        </p:nvSpPr>
        <p:spPr>
          <a:xfrm>
            <a:off x="805349" y="720436"/>
            <a:ext cx="16478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Deployed ARA Station</a:t>
            </a:r>
            <a:endParaRPr lang="en-US" sz="2000" dirty="0"/>
          </a:p>
        </p:txBody>
      </p:sp>
      <p:sp>
        <p:nvSpPr>
          <p:cNvPr id="180" name="TextBox 179"/>
          <p:cNvSpPr txBox="1"/>
          <p:nvPr/>
        </p:nvSpPr>
        <p:spPr>
          <a:xfrm>
            <a:off x="774212" y="1471125"/>
            <a:ext cx="16790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Planned ARA Station</a:t>
            </a:r>
            <a:endParaRPr lang="en-US" sz="2000" dirty="0"/>
          </a:p>
        </p:txBody>
      </p:sp>
      <p:sp>
        <p:nvSpPr>
          <p:cNvPr id="193" name="Rectangle 192"/>
          <p:cNvSpPr/>
          <p:nvPr/>
        </p:nvSpPr>
        <p:spPr>
          <a:xfrm>
            <a:off x="8316520" y="3778009"/>
            <a:ext cx="360050" cy="1359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TextBox 193"/>
          <p:cNvSpPr txBox="1"/>
          <p:nvPr/>
        </p:nvSpPr>
        <p:spPr>
          <a:xfrm>
            <a:off x="7073502" y="5317491"/>
            <a:ext cx="1018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Skiway</a:t>
            </a:r>
            <a:endParaRPr lang="en-US" dirty="0"/>
          </a:p>
        </p:txBody>
      </p:sp>
      <p:sp>
        <p:nvSpPr>
          <p:cNvPr id="198" name="TextBox 197"/>
          <p:cNvSpPr txBox="1"/>
          <p:nvPr/>
        </p:nvSpPr>
        <p:spPr>
          <a:xfrm>
            <a:off x="8092110" y="3810000"/>
            <a:ext cx="8994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Pole Station</a:t>
            </a:r>
            <a:endParaRPr lang="en-US" dirty="0"/>
          </a:p>
        </p:txBody>
      </p:sp>
      <p:sp>
        <p:nvSpPr>
          <p:cNvPr id="199" name="Oval 198"/>
          <p:cNvSpPr/>
          <p:nvPr/>
        </p:nvSpPr>
        <p:spPr>
          <a:xfrm>
            <a:off x="8460540" y="3501010"/>
            <a:ext cx="144020" cy="14402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TextBox 199"/>
          <p:cNvSpPr txBox="1"/>
          <p:nvPr/>
        </p:nvSpPr>
        <p:spPr>
          <a:xfrm>
            <a:off x="7924800" y="2971800"/>
            <a:ext cx="864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South Pole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85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9016" t="35433" r="1988" b="6125"/>
          <a:stretch/>
        </p:blipFill>
        <p:spPr>
          <a:xfrm>
            <a:off x="-865159" y="-904447"/>
            <a:ext cx="10009160" cy="7762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294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502219" y="0"/>
            <a:ext cx="8160951" cy="769441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Additional deep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pulsers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 on </a:t>
            </a:r>
            <a:r>
              <a:rPr lang="en-US" sz="4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IceCube</a:t>
            </a:r>
            <a:r>
              <a:rPr lang="en-US" sz="4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 strings</a:t>
            </a:r>
            <a:endParaRPr lang="en-US" sz="4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racked"/>
              <a:cs typeface="Cracked"/>
            </a:endParaRPr>
          </a:p>
        </p:txBody>
      </p:sp>
      <p:pic>
        <p:nvPicPr>
          <p:cNvPr id="15" name="Picture 14" descr="1450_ray_trace_morse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47"/>
          <a:stretch>
            <a:fillRect/>
          </a:stretch>
        </p:blipFill>
        <p:spPr>
          <a:xfrm>
            <a:off x="-420404" y="769441"/>
            <a:ext cx="7040880" cy="4480564"/>
          </a:xfrm>
          <a:prstGeom prst="rect">
            <a:avLst/>
          </a:prstGeom>
        </p:spPr>
      </p:pic>
      <p:pic>
        <p:nvPicPr>
          <p:cNvPr id="2" name="Picture 1" descr="V2_DP_refl.pn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14284"/>
          <a:stretch/>
        </p:blipFill>
        <p:spPr>
          <a:xfrm>
            <a:off x="1219373" y="4784552"/>
            <a:ext cx="5600010" cy="45223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7104" y="5059943"/>
            <a:ext cx="14335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Reflected ray from mirroring!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98545" y="925744"/>
            <a:ext cx="2745455" cy="4016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last access to deep </a:t>
            </a:r>
            <a:r>
              <a:rPr lang="en-US" sz="2000" dirty="0" err="1" smtClean="0">
                <a:solidFill>
                  <a:srgbClr val="0000FF"/>
                </a:solidFill>
              </a:rPr>
              <a:t>IceCube</a:t>
            </a:r>
            <a:r>
              <a:rPr lang="en-US" sz="2000" dirty="0" smtClean="0">
                <a:solidFill>
                  <a:srgbClr val="0000FF"/>
                </a:solidFill>
              </a:rPr>
              <a:t> holes in 2010-2011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3 high voltage calibration transmitters installed on </a:t>
            </a:r>
            <a:r>
              <a:rPr lang="en-US" sz="2000" dirty="0" err="1" smtClean="0">
                <a:solidFill>
                  <a:srgbClr val="0000FF"/>
                </a:solidFill>
              </a:rPr>
              <a:t>IceCube</a:t>
            </a:r>
            <a:r>
              <a:rPr lang="en-US" sz="2000" dirty="0" smtClean="0">
                <a:solidFill>
                  <a:srgbClr val="0000FF"/>
                </a:solidFill>
              </a:rPr>
              <a:t> strings- 2 at 1450 m and 1 at 2450 meters</a:t>
            </a: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Nominal 5 kV </a:t>
            </a:r>
            <a:r>
              <a:rPr lang="en-US" sz="2000" dirty="0" err="1" smtClean="0">
                <a:solidFill>
                  <a:srgbClr val="0000FF"/>
                </a:solidFill>
              </a:rPr>
              <a:t>pulsers</a:t>
            </a:r>
            <a:endParaRPr lang="en-US" sz="2000" dirty="0" smtClean="0">
              <a:solidFill>
                <a:srgbClr val="0000FF"/>
              </a:solidFill>
            </a:endParaRPr>
          </a:p>
          <a:p>
            <a:pPr>
              <a:spcAft>
                <a:spcPts val="600"/>
              </a:spcAft>
              <a:buFont typeface="Arial"/>
              <a:buChar char="•"/>
            </a:pPr>
            <a:r>
              <a:rPr lang="en-US" sz="2000" dirty="0" smtClean="0">
                <a:solidFill>
                  <a:srgbClr val="0000FF"/>
                </a:solidFill>
              </a:rPr>
              <a:t>For calibration and </a:t>
            </a:r>
            <a:r>
              <a:rPr lang="en-US" sz="2000" dirty="0" err="1" smtClean="0">
                <a:solidFill>
                  <a:srgbClr val="0000FF"/>
                </a:solidFill>
              </a:rPr>
              <a:t>radioglaciological</a:t>
            </a:r>
            <a:r>
              <a:rPr lang="en-US" sz="2000" dirty="0" smtClean="0">
                <a:solidFill>
                  <a:srgbClr val="0000FF"/>
                </a:solidFill>
              </a:rPr>
              <a:t> studies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94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2219" y="0"/>
            <a:ext cx="8160951" cy="923330"/>
          </a:xfrm>
          <a:prstGeom prst="rect">
            <a:avLst/>
          </a:prstGeom>
          <a:noFill/>
          <a:effectLst>
            <a:outerShdw blurRad="50800" dist="38100" dir="2700000">
              <a:srgbClr val="000000">
                <a:alpha val="43000"/>
              </a:srgb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D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eep </a:t>
            </a:r>
            <a:r>
              <a:rPr lang="en-US" sz="5400" b="1" dirty="0" err="1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pulser</a:t>
            </a:r>
            <a:r>
              <a:rPr lang="en-US" sz="5400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latin typeface="Cracked"/>
                <a:cs typeface="Cracked"/>
              </a:rPr>
              <a:t> installation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effectLst/>
              <a:latin typeface="Cracked"/>
              <a:cs typeface="Cracked"/>
            </a:endParaRPr>
          </a:p>
        </p:txBody>
      </p:sp>
      <p:pic>
        <p:nvPicPr>
          <p:cNvPr id="5" name="Picture 4" descr="rise_fall_pulse_100_envelope00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23330"/>
            <a:ext cx="5852160" cy="4389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4888" y="1171223"/>
            <a:ext cx="4148667" cy="5531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45434"/>
            <a:ext cx="453813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3 deployed on last </a:t>
            </a:r>
            <a:r>
              <a:rPr lang="en-US" sz="2400" dirty="0" err="1" smtClean="0">
                <a:solidFill>
                  <a:srgbClr val="000090"/>
                </a:solidFill>
              </a:rPr>
              <a:t>IceCube</a:t>
            </a:r>
            <a:r>
              <a:rPr lang="en-US" sz="2400" dirty="0" smtClean="0">
                <a:solidFill>
                  <a:srgbClr val="000090"/>
                </a:solidFill>
              </a:rPr>
              <a:t> strings in Dec 2011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2 at 1450m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1 at 2450m</a:t>
            </a:r>
            <a:endParaRPr lang="en-US" sz="2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502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00522" y="16589"/>
            <a:ext cx="7742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Deep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Pulser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Data &amp; Status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927" y="1215307"/>
            <a:ext cx="866945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All three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were run successfully the season they were installed.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The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at 2450m, was seem at the </a:t>
            </a:r>
            <a:r>
              <a:rPr lang="en-US" sz="2000" dirty="0" err="1" smtClean="0"/>
              <a:t>testbed</a:t>
            </a:r>
            <a:r>
              <a:rPr lang="en-US" sz="2000" dirty="0" smtClean="0"/>
              <a:t> 3.2 km away at a 40 degree angle.  This yielded the longest point to point measurement of ice attenuation to date, but the 2450 m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appeared to fail shortly after.</a:t>
            </a:r>
          </a:p>
          <a:p>
            <a:endParaRPr lang="en-US" sz="2000" dirty="0" smtClean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Mike </a:t>
            </a:r>
            <a:r>
              <a:rPr lang="en-US" sz="2000" dirty="0" err="1" smtClean="0"/>
              <a:t>DuVernois</a:t>
            </a:r>
            <a:r>
              <a:rPr lang="en-US" sz="2000" dirty="0" smtClean="0"/>
              <a:t> took new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runs with all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in the last Pole season. The 1450m </a:t>
            </a:r>
            <a:r>
              <a:rPr lang="en-US" sz="2000" dirty="0" err="1" smtClean="0"/>
              <a:t>pulsers</a:t>
            </a:r>
            <a:r>
              <a:rPr lang="en-US" sz="2000" dirty="0" smtClean="0"/>
              <a:t> were seen in the ARA stations. 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Despite “going rogue” and running for a long time unintentionally, the 2450m </a:t>
            </a:r>
            <a:r>
              <a:rPr lang="en-US" sz="2000" dirty="0" err="1" smtClean="0"/>
              <a:t>pulser</a:t>
            </a:r>
            <a:r>
              <a:rPr lang="en-US" sz="2000" dirty="0" smtClean="0"/>
              <a:t> has not been seen in ARA data.  This is despite the fact that the data on the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host string was unusable due to the interference.  This is a bit of a mystery. </a:t>
            </a:r>
          </a:p>
          <a:p>
            <a:pPr marL="285750" indent="-285750">
              <a:buFont typeface="Arial"/>
              <a:buChar char="•"/>
            </a:pPr>
            <a:endParaRPr lang="en-US" sz="2000" dirty="0"/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We are looking for an opportunity piggyback on deep drilling operations (Espresso? </a:t>
            </a:r>
            <a:r>
              <a:rPr lang="en-US" sz="2000" dirty="0" err="1" smtClean="0"/>
              <a:t>IceCube</a:t>
            </a:r>
            <a:r>
              <a:rPr lang="en-US" sz="2000" dirty="0" smtClean="0"/>
              <a:t> Gen2?) to  install an additional deep </a:t>
            </a:r>
            <a:r>
              <a:rPr lang="en-US" sz="2000" dirty="0" err="1" smtClean="0"/>
              <a:t>pulser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205425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73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349937" y="359910"/>
            <a:ext cx="44441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Rooftop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pulser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13373" y="1702257"/>
            <a:ext cx="42317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chemeClr val="bg1"/>
                </a:solidFill>
              </a:rPr>
              <a:t>High voltage </a:t>
            </a:r>
            <a:r>
              <a:rPr lang="en-US" sz="2400" dirty="0" err="1" smtClean="0">
                <a:solidFill>
                  <a:schemeClr val="bg1"/>
                </a:solidFill>
              </a:rPr>
              <a:t>pulser</a:t>
            </a:r>
            <a:endParaRPr lang="en-US" sz="2400" dirty="0" smtClean="0">
              <a:solidFill>
                <a:schemeClr val="bg1"/>
              </a:solidFill>
            </a:endParaRPr>
          </a:p>
          <a:p>
            <a:pPr marL="342900" indent="-342900">
              <a:buFont typeface="Arial"/>
              <a:buChar char="•"/>
            </a:pPr>
            <a:r>
              <a:rPr lang="en-US" sz="2400" dirty="0" err="1" smtClean="0">
                <a:solidFill>
                  <a:schemeClr val="bg1"/>
                </a:solidFill>
              </a:rPr>
              <a:t>Quadridge</a:t>
            </a:r>
            <a:r>
              <a:rPr lang="en-US" sz="2400" dirty="0" smtClean="0">
                <a:solidFill>
                  <a:schemeClr val="bg1"/>
                </a:solidFill>
              </a:rPr>
              <a:t> antenna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03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_077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1890" y="1143531"/>
            <a:ext cx="4202110" cy="2801406"/>
          </a:xfrm>
          <a:prstGeom prst="rect">
            <a:avLst/>
          </a:prstGeom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4750" y="3944937"/>
            <a:ext cx="4369250" cy="291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21682" y="40986"/>
            <a:ext cx="5131558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ARA local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ea typeface="+mn-ea"/>
                <a:cs typeface="+mn-cs"/>
              </a:rPr>
              <a:t>pulsers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0" y="1133911"/>
            <a:ext cx="4941890" cy="562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/>
              <a:t>Includes </a:t>
            </a:r>
            <a:r>
              <a:rPr lang="en-US" sz="2000" dirty="0" smtClean="0"/>
              <a:t>high frequency pulse generator </a:t>
            </a:r>
            <a:r>
              <a:rPr lang="en-US" sz="2000" dirty="0"/>
              <a:t>and noise </a:t>
            </a:r>
            <a:r>
              <a:rPr lang="en-US" sz="2000" dirty="0" smtClean="0"/>
              <a:t>diode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 smtClean="0"/>
              <a:t>Can pulse automatically at 1 Hz, or can accept triggers from the station clock</a:t>
            </a:r>
            <a:endParaRPr lang="en-US" sz="2000" dirty="0"/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/>
              <a:t>Remotely set attenuator can provide 31 dB of attenuation in 1 dB steps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/>
              <a:t>Can select either horizontal or vertical antenna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/>
              <a:t>System (including topside </a:t>
            </a:r>
            <a:r>
              <a:rPr lang="en-US" sz="2000" dirty="0" smtClean="0"/>
              <a:t>control board</a:t>
            </a:r>
            <a:r>
              <a:rPr lang="en-US" sz="2000" dirty="0"/>
              <a:t>) draws ~2W of power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/>
              <a:t>Power and CANBUS communication go over a single cable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r>
              <a:rPr lang="en-US" sz="2000" dirty="0"/>
              <a:t>TTL boosted clock is transmitted to the </a:t>
            </a:r>
            <a:r>
              <a:rPr lang="en-US" sz="2000" dirty="0" err="1"/>
              <a:t>downhole</a:t>
            </a:r>
            <a:r>
              <a:rPr lang="en-US" sz="2000" dirty="0"/>
              <a:t> </a:t>
            </a:r>
            <a:r>
              <a:rPr lang="en-US" sz="2000" dirty="0" err="1"/>
              <a:t>pulser</a:t>
            </a:r>
            <a:r>
              <a:rPr lang="en-US" sz="2000" dirty="0"/>
              <a:t> on a second clock</a:t>
            </a:r>
          </a:p>
          <a:p>
            <a:pPr eaLnBrk="1" hangingPunct="1">
              <a:lnSpc>
                <a:spcPct val="120000"/>
              </a:lnSpc>
              <a:buFont typeface="Arial" charset="0"/>
              <a:buChar char="•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327828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119" y="198517"/>
            <a:ext cx="5587511" cy="63287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696" y="2052377"/>
            <a:ext cx="15131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accent3">
                    <a:lumMod val="75000"/>
                  </a:schemeClr>
                </a:solidFill>
              </a:rPr>
              <a:t>Calibration </a:t>
            </a:r>
            <a:r>
              <a:rPr lang="en-US" sz="2000" i="1" dirty="0" err="1" smtClean="0">
                <a:solidFill>
                  <a:schemeClr val="accent3">
                    <a:lumMod val="75000"/>
                  </a:schemeClr>
                </a:solidFill>
              </a:rPr>
              <a:t>pulsers</a:t>
            </a:r>
            <a:endParaRPr lang="en-US" sz="2000" i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5" name="Curved Connector 4"/>
          <p:cNvCxnSpPr>
            <a:stCxn id="3" idx="3"/>
          </p:cNvCxnSpPr>
          <p:nvPr/>
        </p:nvCxnSpPr>
        <p:spPr>
          <a:xfrm>
            <a:off x="1657834" y="2199957"/>
            <a:ext cx="2081488" cy="252530"/>
          </a:xfrm>
          <a:prstGeom prst="curvedConnector3">
            <a:avLst/>
          </a:prstGeom>
          <a:ln>
            <a:solidFill>
              <a:schemeClr val="accent3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urved Connector 6"/>
          <p:cNvCxnSpPr>
            <a:stCxn id="3" idx="3"/>
          </p:cNvCxnSpPr>
          <p:nvPr/>
        </p:nvCxnSpPr>
        <p:spPr>
          <a:xfrm>
            <a:off x="1657834" y="2199957"/>
            <a:ext cx="673384" cy="2992270"/>
          </a:xfrm>
          <a:prstGeom prst="curvedConnector2">
            <a:avLst/>
          </a:prstGeom>
          <a:ln>
            <a:solidFill>
              <a:srgbClr val="9BBB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366636" y="2472220"/>
            <a:ext cx="1414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Receiver strings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6" name="Curved Connector 15"/>
          <p:cNvCxnSpPr/>
          <p:nvPr/>
        </p:nvCxnSpPr>
        <p:spPr>
          <a:xfrm rot="10800000" flipV="1">
            <a:off x="5257298" y="3118550"/>
            <a:ext cx="1109338" cy="964501"/>
          </a:xfrm>
          <a:prstGeom prst="curved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508143" y="400366"/>
            <a:ext cx="3354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Drilling is expensive and time consuming!</a:t>
            </a:r>
          </a:p>
          <a:p>
            <a:endParaRPr lang="en-US" sz="2000" i="1" dirty="0" smtClean="0"/>
          </a:p>
          <a:p>
            <a:r>
              <a:rPr lang="en-US" sz="2000" i="1" dirty="0" smtClean="0"/>
              <a:t>Would like to find a way to limit the number of holes drilled.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7691486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956</TotalTime>
  <Words>626</Words>
  <Application>Microsoft Macintosh PowerPoint</Application>
  <PresentationFormat>On-screen Show (4:3)</PresentationFormat>
  <Paragraphs>91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 Do List</vt:lpstr>
    </vt:vector>
  </TitlesOfParts>
  <Company>University of Maryland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Calibration Update</dc:title>
  <dc:creator>Kara Hoffman</dc:creator>
  <cp:lastModifiedBy>Kara Hoffman</cp:lastModifiedBy>
  <cp:revision>23</cp:revision>
  <dcterms:created xsi:type="dcterms:W3CDTF">2015-07-22T02:38:35Z</dcterms:created>
  <dcterms:modified xsi:type="dcterms:W3CDTF">2015-07-22T18:35:13Z</dcterms:modified>
</cp:coreProperties>
</file>