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3" r:id="rId8"/>
    <p:sldId id="262" r:id="rId9"/>
    <p:sldId id="265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5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44053"/>
            <a:ext cx="597695" cy="5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4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44053"/>
            <a:ext cx="597695" cy="5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44053"/>
            <a:ext cx="597695" cy="5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1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5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6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52500"/>
            <a:ext cx="10515600" cy="52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F145-75C6-4373-9BBF-4A7D343D2081}" type="datetimeFigureOut">
              <a:rPr lang="en-US" smtClean="0"/>
              <a:t>6/7/2015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DF793-E4EB-45D8-9078-D16B9588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200" baseline="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433440" cy="1775754"/>
          </a:xfrm>
          <a:solidFill>
            <a:srgbClr val="002060">
              <a:alpha val="60000"/>
            </a:srgbClr>
          </a:solidFill>
        </p:spPr>
        <p:txBody>
          <a:bodyPr anchor="ctr"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Welcome to WIPAC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33440" y="0"/>
            <a:ext cx="4758559" cy="1775754"/>
          </a:xfrm>
          <a:solidFill>
            <a:srgbClr val="C00000">
              <a:alpha val="68000"/>
            </a:srgbClr>
          </a:solidFill>
          <a:effectLst>
            <a:softEdge rad="0"/>
          </a:effectLst>
        </p:spPr>
        <p:txBody>
          <a:bodyPr anchor="ctr"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 Madison </a:t>
            </a:r>
            <a:r>
              <a:rPr lang="en-U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BootCamp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2015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Kael Hanson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Send-off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tx1">
              <a:alpha val="2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OK, enough said – the interesting </a:t>
            </a:r>
            <a:r>
              <a:rPr lang="en-U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techinal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download now begins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You will enrich not only your IceCube-specific toolbox but also get tutorials on using general Python / </a:t>
            </a:r>
            <a:r>
              <a:rPr lang="en-U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NumPy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/ </a:t>
            </a:r>
            <a:r>
              <a:rPr lang="en-U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SciPy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/ </a:t>
            </a:r>
            <a:r>
              <a:rPr lang="en-U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Matplotlib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mtClean="0">
                <a:solidFill>
                  <a:schemeClr val="bg1"/>
                </a:solidFill>
                <a:latin typeface="Candara" panose="020E0502030303020204" pitchFamily="34" charset="0"/>
              </a:rPr>
              <a:t>and statistics.  </a:t>
            </a:r>
            <a:endParaRPr lang="en-US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Cram as much as you can into this week – there is a lot of material to cover and the experts are here.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weather this week is going to be exceptionally warm – take advantage of some cool hangouts such as the Terrace and enjoy the lake view.</a:t>
            </a:r>
          </a:p>
          <a:p>
            <a:endParaRPr lang="en-US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>
              <a:alpha val="5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WIPAC – the Mission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664253"/>
              </p:ext>
            </p:extLst>
          </p:nvPr>
        </p:nvGraphicFramePr>
        <p:xfrm>
          <a:off x="8626366" y="2293210"/>
          <a:ext cx="3363310" cy="2886103"/>
        </p:xfrm>
        <a:graphic>
          <a:graphicData uri="http://schemas.openxmlformats.org/drawingml/2006/table">
            <a:tbl>
              <a:tblPr firstRow="1" bandRow="1"/>
              <a:tblGrid>
                <a:gridCol w="2313686"/>
                <a:gridCol w="1049624"/>
              </a:tblGrid>
              <a:tr h="391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smtClean="0">
                          <a:latin typeface="Candara" panose="020E0502030303020204" pitchFamily="34" charset="0"/>
                        </a:rPr>
                        <a:t>Category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ndara" panose="020E0502030303020204" pitchFamily="34" charset="0"/>
                        </a:rPr>
                        <a:t>Count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smtClean="0">
                          <a:latin typeface="Candara" panose="020E0502030303020204" pitchFamily="34" charset="0"/>
                        </a:rPr>
                        <a:t>Technical</a:t>
                      </a:r>
                      <a:r>
                        <a:rPr lang="en-US" baseline="0" dirty="0" smtClean="0">
                          <a:latin typeface="Candara" panose="020E0502030303020204" pitchFamily="34" charset="0"/>
                        </a:rPr>
                        <a:t> and Administrative 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Staff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ndara" panose="020E0502030303020204" pitchFamily="34" charset="0"/>
                        </a:rPr>
                        <a:t>46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smtClean="0">
                          <a:latin typeface="Candara" panose="020E0502030303020204" pitchFamily="34" charset="0"/>
                        </a:rPr>
                        <a:t>Faculty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ndara" panose="020E0502030303020204" pitchFamily="34" charset="0"/>
                        </a:rPr>
                        <a:t>5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 dirty="0" smtClean="0">
                          <a:latin typeface="Candara" panose="020E0502030303020204" pitchFamily="34" charset="0"/>
                        </a:rPr>
                        <a:t>Grad Students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ndara" panose="020E0502030303020204" pitchFamily="34" charset="0"/>
                        </a:rPr>
                        <a:t>22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err="1" smtClean="0">
                          <a:latin typeface="Candara" panose="020E0502030303020204" pitchFamily="34" charset="0"/>
                        </a:rPr>
                        <a:t>PostDocs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ndara" panose="020E0502030303020204" pitchFamily="34" charset="0"/>
                        </a:rPr>
                        <a:t>9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smtClean="0">
                          <a:latin typeface="Candara" panose="020E0502030303020204" pitchFamily="34" charset="0"/>
                        </a:rPr>
                        <a:t>Undergrads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latin typeface="Candara" panose="020E0502030303020204" pitchFamily="34" charset="0"/>
                        </a:rPr>
                        <a:t>22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="1" dirty="0" smtClean="0">
                          <a:latin typeface="Candara" panose="020E0502030303020204" pitchFamily="34" charset="0"/>
                        </a:rPr>
                        <a:t>Total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latin typeface="Candara" panose="020E0502030303020204" pitchFamily="34" charset="0"/>
                        </a:rPr>
                        <a:t>104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446" y="1058605"/>
            <a:ext cx="3885533" cy="535531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Educate and train future leaders in particle astrophysics through a vibrant science program.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Operate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the IceCube Neutrino Observatory in partnership with the international collaboration and extract scientific results from the data collected.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Advance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scientific opportunities by supporting the design, construction, and operation of a wide platform of experiments.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Provide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expertise and resources for the development of innovative instrumentation.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Engage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the public and students of all ages in scientific progress through education and outreach programs and activities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>
              <a:alpha val="5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Services Provided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838200" y="982239"/>
            <a:ext cx="6421822" cy="5426444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tIns="18288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 Maintenance &amp; Operations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IT services for the Collaboration: operation of 2 computing clusters with total of 2000 CPU cores, &gt;250 GPU cores, and &gt; 5 PB of online storage.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Daily operations of the IceCube detector including training and supervision of Winter-overs.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Centralization of mass data filtering and simulation production.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Management of the NSF CA including administration of sub-awards and annual reviews.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 (and general) public relations and broader impacts.</a:t>
            </a:r>
          </a:p>
          <a:p>
            <a:pPr>
              <a:lnSpc>
                <a:spcPts val="16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Advancing the scientific field: support science and engineering for ARA, HAWC, CTA, DM-Ice, Future IceCube (Gen2), CHIPS, and other initiatives.</a:t>
            </a:r>
          </a:p>
          <a:p>
            <a:pPr>
              <a:lnSpc>
                <a:spcPts val="16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Training next-generation of scientists: </a:t>
            </a:r>
            <a:r>
              <a:rPr lang="en-US" sz="1600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Bahcall</a:t>
            </a: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Fellowship program offers post-doctoral researchers opportunity to work on IceCube and autonomy pursue their own research interests.</a:t>
            </a:r>
          </a:p>
          <a:p>
            <a:pPr>
              <a:lnSpc>
                <a:spcPts val="16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Our visitor program attracts world-class researchers to work with the WIPAC team for extended periods – in 2014-2015: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Jenny Thomas (CHIPS, MINOS+) from University College London, UK</a:t>
            </a:r>
          </a:p>
          <a:p>
            <a:pPr lvl="1">
              <a:lnSpc>
                <a:spcPts val="1600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Bannanje</a:t>
            </a: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Acharya (INO) from Tata, India</a:t>
            </a:r>
          </a:p>
          <a:p>
            <a:pPr lvl="1">
              <a:lnSpc>
                <a:spcPts val="1600"/>
              </a:lnSpc>
            </a:pPr>
            <a:r>
              <a:rPr lang="en-US" sz="1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Markus Ackermann (IceCube) from DESY-Zeuthen</a:t>
            </a:r>
            <a:endParaRPr lang="en-US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580" y="1104377"/>
            <a:ext cx="3860020" cy="2172507"/>
          </a:xfrm>
          <a:prstGeom prst="rect">
            <a:avLst/>
          </a:prstGeom>
        </p:spPr>
      </p:pic>
      <p:pic>
        <p:nvPicPr>
          <p:cNvPr id="5" name="Picture 4" descr="IMG_40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45" y="3356502"/>
            <a:ext cx="3874955" cy="289425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657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 Help Wanted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2060">
              <a:alpha val="40000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do we run these boot camps?  Because we need YOU!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IceCube relies on the scientific and technical input (ideas, data analysis, code, and more) of the entire collaboration to achieve its goals.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can you help?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Finish your thesis – do a great analysis, defend it, and publish.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Give back to your IceCube peers – we all need to contribute effort to make IceCube a better system.  Maybe this is directly related to your research and maybe it is not.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Write great software and/or work on infrastructure : get plugged into S/W development.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Help with understanding the detector.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Think of new ideas for enhancing IceCube.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Mentor the students coming in behind you.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Bring IceCube to the world: have a broad impact on the science community and the general population.  People are really interested in what you are doing!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Consider spending </a:t>
            </a:r>
            <a:r>
              <a:rPr lang="en-US" i="1" dirty="0" smtClean="0">
                <a:solidFill>
                  <a:schemeClr val="bg1"/>
                </a:solidFill>
              </a:rPr>
              <a:t>an entire year at South Pole </a:t>
            </a:r>
            <a:r>
              <a:rPr lang="en-US" dirty="0" smtClean="0">
                <a:solidFill>
                  <a:schemeClr val="bg1"/>
                </a:solidFill>
              </a:rPr>
              <a:t>(a.k.a. Winter-Over).</a:t>
            </a:r>
          </a:p>
        </p:txBody>
      </p:sp>
    </p:spTree>
    <p:extLst>
      <p:ext uri="{BB962C8B-B14F-4D97-AF65-F5344CB8AC3E}">
        <p14:creationId xmlns:p14="http://schemas.microsoft.com/office/powerpoint/2010/main" val="34336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FFFF00">
              <a:alpha val="15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 History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where you come from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First there was AMANDA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952500"/>
            <a:ext cx="6286723" cy="52244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What can I say?  It was a different world back then …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In addition to the different social dynamic of the collaboration,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AMANDA modules were ANALOG!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Extremely high gain (10</a:t>
            </a:r>
            <a:r>
              <a:rPr lang="en-US" baseline="30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9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) 12-stage 8” PMTs directly driving 2 km cables.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Pulses were SLOOOOOOW and we used CAMAC instrumentation to digitize the peak ADC and the </a:t>
            </a:r>
            <a:r>
              <a:rPr lang="en-US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ToT</a:t>
            </a:r>
            <a:endParaRPr lang="en-US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Ah yes and there was crosstalk …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Strings 11-19 had optical fibers but they broke about 20% of the time.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Then there was String 18 …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Oh yes, and String 17 was stuck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And we had to re-calibrate all timing offsets each year using a really painful procedure.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971" y="952500"/>
            <a:ext cx="4366695" cy="5430378"/>
          </a:xfrm>
          <a:prstGeom prst="rect">
            <a:avLst/>
          </a:prstGeom>
        </p:spPr>
      </p:pic>
      <p:pic>
        <p:nvPicPr>
          <p:cNvPr id="5" name="Picture 4" descr="D:\talks\figures\pengi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032" y="1143000"/>
            <a:ext cx="915581" cy="10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43662"/>
            <a:ext cx="6992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One of a handful of non X-rated pictures from the AMANDA days</a:t>
            </a:r>
            <a:endParaRPr lang="en-US" sz="1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19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IceCube: the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ptimized Production Version 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chemeClr val="tx1">
              <a:alpha val="56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basic design of AMANDA was good but …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Scaling to &gt;5000 channels we realized that </a:t>
            </a:r>
            <a:r>
              <a:rPr lang="en-US" u="sng" dirty="0" smtClean="0">
                <a:solidFill>
                  <a:schemeClr val="bg1"/>
                </a:solidFill>
                <a:latin typeface="Candara" panose="020E0502030303020204" pitchFamily="34" charset="0"/>
              </a:rPr>
              <a:t>something 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had to be done.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single charge measurement of AMANDA hurt reconstructions, but the maintenance issue was the real show stopper – IceCube had to be a detector which could deliver the science </a:t>
            </a:r>
            <a:r>
              <a:rPr lang="en-US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be operated.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Then there was the small matter of getting 300 million dollars.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IceCube trivia: the first two IceCube-style DOMs deployed were called </a:t>
            </a:r>
            <a:r>
              <a:rPr lang="en-US" i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Frankendom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(it died but came back to life) and </a:t>
            </a:r>
            <a:r>
              <a:rPr lang="en-US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Scarface</a:t>
            </a:r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 (the glass sphere had obvious shearing marks on it) and were deployed in 2003-2004 at the surface in an early shipment to Pole (along with some Snickers bars).   They probably still would work …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We had to ramp up quickly and learn a lot about the mid-scale production environment – by Fall 2004 we had 400 DOMs all tested and ready to ship to Pole. 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Over the next 6 years 3 production sites (UW, DESY-Z, Sweden) would furnish the remaining 5000 modules.  And now … look where we are!</a:t>
            </a:r>
          </a:p>
          <a:p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99" y="2734497"/>
            <a:ext cx="10515600" cy="2852737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Future of Neutrino Astrophysics at the South Pole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499" y="5614222"/>
            <a:ext cx="10515600" cy="47915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ndara" panose="020E0502030303020204" pitchFamily="34" charset="0"/>
              </a:rPr>
              <a:t>IceCube Gen2</a:t>
            </a:r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ndara" panose="020E0502030303020204" pitchFamily="34" charset="0"/>
              </a:rPr>
              <a:t>The IceCube HEX/PINGU/Radio/CR Gen2 Facility</a:t>
            </a:r>
            <a:endParaRPr lang="en-US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9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913</Words>
  <Application>Microsoft Office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Candara</vt:lpstr>
      <vt:lpstr>Times New Roman</vt:lpstr>
      <vt:lpstr>Office Theme</vt:lpstr>
      <vt:lpstr>Welcome to WIPAC</vt:lpstr>
      <vt:lpstr>WIPAC – the Mission</vt:lpstr>
      <vt:lpstr>Services Provided</vt:lpstr>
      <vt:lpstr>IceCube Help Wanted</vt:lpstr>
      <vt:lpstr>IceCube History</vt:lpstr>
      <vt:lpstr>First there was AMANDA</vt:lpstr>
      <vt:lpstr>IceCube: the Optimized Production Version </vt:lpstr>
      <vt:lpstr>The Future of Neutrino Astrophysics at the South Pole</vt:lpstr>
      <vt:lpstr>The IceCube HEX/PINGU/Radio/CR Gen2 Facility</vt:lpstr>
      <vt:lpstr>Send-off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WIPAC</dc:title>
  <dc:creator>Kael Hanson</dc:creator>
  <cp:lastModifiedBy>Kael Hanson</cp:lastModifiedBy>
  <cp:revision>25</cp:revision>
  <dcterms:created xsi:type="dcterms:W3CDTF">2015-06-08T02:00:14Z</dcterms:created>
  <dcterms:modified xsi:type="dcterms:W3CDTF">2015-06-08T12:14:19Z</dcterms:modified>
</cp:coreProperties>
</file>