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435" r:id="rId3"/>
    <p:sldId id="434" r:id="rId4"/>
    <p:sldId id="260" r:id="rId5"/>
    <p:sldId id="261" r:id="rId6"/>
    <p:sldId id="262" r:id="rId7"/>
    <p:sldId id="268" r:id="rId8"/>
    <p:sldId id="283" r:id="rId9"/>
    <p:sldId id="272" r:id="rId10"/>
    <p:sldId id="284" r:id="rId11"/>
    <p:sldId id="285" r:id="rId12"/>
    <p:sldId id="390" r:id="rId13"/>
    <p:sldId id="286" r:id="rId14"/>
    <p:sldId id="360" r:id="rId15"/>
    <p:sldId id="292" r:id="rId16"/>
    <p:sldId id="291" r:id="rId17"/>
    <p:sldId id="290" r:id="rId18"/>
    <p:sldId id="300" r:id="rId19"/>
    <p:sldId id="385" r:id="rId20"/>
    <p:sldId id="302" r:id="rId21"/>
    <p:sldId id="314" r:id="rId22"/>
    <p:sldId id="317" r:id="rId23"/>
    <p:sldId id="388" r:id="rId24"/>
    <p:sldId id="367" r:id="rId25"/>
    <p:sldId id="422" r:id="rId26"/>
    <p:sldId id="415" r:id="rId27"/>
    <p:sldId id="418" r:id="rId28"/>
    <p:sldId id="419" r:id="rId29"/>
    <p:sldId id="374" r:id="rId30"/>
    <p:sldId id="273" r:id="rId31"/>
    <p:sldId id="424" r:id="rId32"/>
    <p:sldId id="383" r:id="rId33"/>
    <p:sldId id="430" r:id="rId34"/>
    <p:sldId id="423" r:id="rId35"/>
    <p:sldId id="425" r:id="rId36"/>
    <p:sldId id="315" r:id="rId37"/>
    <p:sldId id="392" r:id="rId38"/>
    <p:sldId id="397" r:id="rId39"/>
    <p:sldId id="404" r:id="rId40"/>
    <p:sldId id="405" r:id="rId41"/>
    <p:sldId id="406" r:id="rId42"/>
    <p:sldId id="407" r:id="rId43"/>
    <p:sldId id="416" r:id="rId44"/>
    <p:sldId id="41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560"/>
    <a:srgbClr val="95B8DE"/>
    <a:srgbClr val="A5C0E3"/>
    <a:srgbClr val="71C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3173D-2842-6249-8146-686B6391DE5D}" type="datetimeFigureOut">
              <a:rPr lang="en-US" smtClean="0"/>
              <a:t>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057BF-6CD2-8A4D-ADEB-066534C8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800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1FEFF-61BD-4B42-BB85-B0DB871CCDB3}" type="datetimeFigureOut">
              <a:rPr lang="en-US" smtClean="0"/>
              <a:t>6/11/15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98A9D-1FF2-C948-A31C-9C95F7CA8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580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M33: 21-cm</a:t>
            </a:r>
            <a:r>
              <a:rPr lang="en-US" baseline="0" dirty="0" smtClean="0"/>
              <a:t> line</a:t>
            </a:r>
          </a:p>
          <a:p>
            <a:r>
              <a:rPr lang="en-US" baseline="0" dirty="0" smtClean="0"/>
              <a:t>Visible: optical</a:t>
            </a:r>
          </a:p>
          <a:p>
            <a:r>
              <a:rPr lang="en-US" baseline="0" dirty="0" smtClean="0"/>
              <a:t>Gas: radio and X-ray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8A9D-1FF2-C948-A31C-9C95F7CA8D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8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Earth’s galactic velocity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8A9D-1FF2-C948-A31C-9C95F7CA8D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4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8A9D-1FF2-C948-A31C-9C95F7CA8D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7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Ice = neutron moderation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8A9D-1FF2-C948-A31C-9C95F7CA8D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5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8A9D-1FF2-C948-A31C-9C95F7CA8D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E3DCD-46D4-7E49-BDB7-5594E70C12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5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455414" y="274638"/>
            <a:ext cx="8233172" cy="1143001"/>
          </a:xfrm>
          <a:prstGeom prst="rect">
            <a:avLst/>
          </a:prstGeom>
          <a:ln>
            <a:round/>
          </a:ln>
        </p:spPr>
        <p:txBody>
          <a:bodyPr lIns="26788" tIns="26788" rIns="26788" bIns="26788"/>
          <a:lstStyle>
            <a:lvl1pPr marL="0" marR="0" defTabSz="455398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8233172" cy="4525964"/>
          </a:xfrm>
          <a:prstGeom prst="rect">
            <a:avLst/>
          </a:prstGeom>
          <a:ln>
            <a:round/>
          </a:ln>
        </p:spPr>
        <p:txBody>
          <a:bodyPr lIns="26788" tIns="26788" rIns="26788" bIns="26788"/>
          <a:lstStyle>
            <a:lvl1pPr marL="241093" marR="0" defTabSz="455398">
              <a:buClr>
                <a:srgbClr val="000000"/>
              </a:buClr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522368" marR="0" indent="-200911" defTabSz="455398">
              <a:spcBef>
                <a:spcPts val="633"/>
              </a:spcBef>
              <a:buClr>
                <a:srgbClr val="000000"/>
              </a:buClr>
              <a:buFont typeface="Arial"/>
              <a:buChar char="–"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marL="803643" marR="0" indent="-160729" defTabSz="455398">
              <a:spcBef>
                <a:spcPts val="562"/>
              </a:spcBef>
              <a:buClr>
                <a:srgbClr val="000000"/>
              </a:buClr>
              <a:buFont typeface="Arial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125101" marR="0" indent="-160729" defTabSz="455398">
              <a:spcBef>
                <a:spcPts val="422"/>
              </a:spcBef>
              <a:buClr>
                <a:srgbClr val="000000"/>
              </a:buClr>
              <a:buFont typeface="Arial"/>
              <a:buChar char="–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1446558" marR="0" indent="-160729" defTabSz="455398">
              <a:spcBef>
                <a:spcPts val="422"/>
              </a:spcBef>
              <a:buClr>
                <a:srgbClr val="000000"/>
              </a:buClr>
              <a:buFont typeface="Arial"/>
              <a:buChar char="»"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8479464" y="6494264"/>
            <a:ext cx="207337" cy="223243"/>
          </a:xfrm>
          <a:prstGeom prst="rect">
            <a:avLst/>
          </a:prstGeom>
          <a:ln>
            <a:round/>
          </a:ln>
        </p:spPr>
        <p:txBody>
          <a:bodyPr lIns="26788" tIns="26788" rIns="26788" bIns="26788" anchor="ctr"/>
          <a:lstStyle>
            <a:lvl1pPr algn="r" defTabSz="455398"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15095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8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1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1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4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9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3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4508"/>
            <a:ext cx="8229600" cy="5127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IceCube Bootcamp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Antonia Hubbard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fld id="{5F852951-DD8E-F042-B9D9-056C3406618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01478"/>
            <a:ext cx="8229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0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Light"/>
          <a:ea typeface="+mn-ea"/>
          <a:cs typeface="Helvetica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Light"/>
          <a:ea typeface="+mn-ea"/>
          <a:cs typeface="Helvetica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Light"/>
          <a:ea typeface="+mn-ea"/>
          <a:cs typeface="Helvetica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Light"/>
          <a:ea typeface="+mn-ea"/>
          <a:cs typeface="Helvetica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Light"/>
          <a:ea typeface="+mn-ea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JPG"/><Relationship Id="rId5" Type="http://schemas.openxmlformats.org/officeDocument/2006/relationships/image" Target="../media/image5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gif"/><Relationship Id="rId9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ce_cube_labora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1" y="-35999"/>
            <a:ext cx="9213732" cy="69087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28"/>
            <a:ext cx="7772400" cy="2211290"/>
          </a:xfrm>
        </p:spPr>
        <p:txBody>
          <a:bodyPr>
            <a:noAutofit/>
          </a:bodyPr>
          <a:lstStyle/>
          <a:p>
            <a:r>
              <a:rPr lang="en-US" sz="45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Headings)"/>
                <a:cs typeface="Arial (Headings)"/>
              </a:rPr>
              <a:t>DM-Ice17: Direct Dark Matter Detection at the South Pole</a:t>
            </a:r>
            <a:endParaRPr lang="en-US" sz="45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(Headings)"/>
              <a:cs typeface="Arial (Headings)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30566"/>
            <a:ext cx="6400800" cy="11116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Antonia Hubbard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University of Wisconsin - Madison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uw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40" y="2861"/>
            <a:ext cx="2294301" cy="782577"/>
          </a:xfrm>
          <a:prstGeom prst="rect">
            <a:avLst/>
          </a:prstGeom>
        </p:spPr>
      </p:pic>
      <p:pic>
        <p:nvPicPr>
          <p:cNvPr id="14" name="Picture 13" descr="nsf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102" y="68452"/>
            <a:ext cx="754698" cy="759244"/>
          </a:xfrm>
          <a:prstGeom prst="rect">
            <a:avLst/>
          </a:prstGeom>
        </p:spPr>
      </p:pic>
      <p:pic>
        <p:nvPicPr>
          <p:cNvPr id="15" name="Picture 14" descr="Squa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12" y="68453"/>
            <a:ext cx="540702" cy="716985"/>
          </a:xfrm>
          <a:prstGeom prst="rect">
            <a:avLst/>
          </a:prstGeom>
        </p:spPr>
      </p:pic>
      <p:pic>
        <p:nvPicPr>
          <p:cNvPr id="4" name="Picture 3" descr="y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68" y="68453"/>
            <a:ext cx="736125" cy="716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0176" y="87419"/>
            <a:ext cx="143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1C1B1"/>
                </a:solidFill>
                <a:latin typeface="Franklin Gothic Book"/>
                <a:cs typeface="Franklin Gothic Book"/>
              </a:rPr>
              <a:t>Wright</a:t>
            </a:r>
          </a:p>
          <a:p>
            <a:r>
              <a:rPr lang="en-US" sz="2000" dirty="0" smtClean="0">
                <a:solidFill>
                  <a:srgbClr val="71C1B1"/>
                </a:solidFill>
                <a:latin typeface="Franklin Gothic Book"/>
                <a:cs typeface="Franklin Gothic Book"/>
              </a:rPr>
              <a:t>Laboratory</a:t>
            </a:r>
            <a:endParaRPr lang="en-US" sz="2000" dirty="0">
              <a:solidFill>
                <a:srgbClr val="71C1B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9659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ma_e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6" y="2747493"/>
            <a:ext cx="3405996" cy="186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DArkMAtter</a:t>
            </a:r>
            <a:r>
              <a:rPr lang="en-US" dirty="0" smtClean="0"/>
              <a:t> (DAMA)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8652" y="1253562"/>
            <a:ext cx="8418147" cy="5127416"/>
          </a:xfrm>
        </p:spPr>
        <p:txBody>
          <a:bodyPr>
            <a:normAutofit/>
          </a:bodyPr>
          <a:lstStyle/>
          <a:p>
            <a:r>
              <a:rPr lang="en-US" sz="2500" b="1" dirty="0"/>
              <a:t>Largest signal at 9.5σ annual </a:t>
            </a:r>
            <a:r>
              <a:rPr lang="en-US" sz="2500" b="1" dirty="0" smtClean="0"/>
              <a:t>modulation over 14 years</a:t>
            </a:r>
          </a:p>
          <a:p>
            <a:pPr lvl="1"/>
            <a:r>
              <a:rPr lang="en-US" sz="2100" b="1" dirty="0" smtClean="0"/>
              <a:t>NaI(Tl) scintillation detectors</a:t>
            </a:r>
          </a:p>
          <a:p>
            <a:pPr lvl="1"/>
            <a:r>
              <a:rPr lang="en-US" sz="2100" b="1" dirty="0" smtClean="0"/>
              <a:t>1% modulation on 1 </a:t>
            </a:r>
            <a:r>
              <a:rPr lang="en-US" sz="2100" b="1" dirty="0" err="1" smtClean="0"/>
              <a:t>dru</a:t>
            </a:r>
            <a:r>
              <a:rPr lang="en-US" sz="2100" b="1" dirty="0" smtClean="0"/>
              <a:t> background</a:t>
            </a:r>
          </a:p>
          <a:p>
            <a:pPr lvl="1"/>
            <a:r>
              <a:rPr lang="en-US" sz="2100" b="1" dirty="0" smtClean="0"/>
              <a:t>1 </a:t>
            </a:r>
            <a:r>
              <a:rPr lang="en-US" sz="2100" b="1" dirty="0" err="1" smtClean="0"/>
              <a:t>yr</a:t>
            </a:r>
            <a:r>
              <a:rPr lang="en-US" sz="2100" b="1" dirty="0" smtClean="0"/>
              <a:t> period</a:t>
            </a:r>
            <a:r>
              <a:rPr lang="en-US" sz="2100" b="1" dirty="0"/>
              <a:t>; May 24</a:t>
            </a:r>
            <a:r>
              <a:rPr lang="en-US" sz="2100" b="1" dirty="0" smtClean="0"/>
              <a:t>±7 phase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IceCube </a:t>
            </a:r>
            <a:r>
              <a:rPr lang="en-US" dirty="0" err="1" smtClean="0"/>
              <a:t>Bootcamp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8" descr="CombinedDAM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1" b="734"/>
          <a:stretch/>
        </p:blipFill>
        <p:spPr>
          <a:xfrm>
            <a:off x="856445" y="4512692"/>
            <a:ext cx="7298861" cy="2243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3588" y="5894176"/>
            <a:ext cx="854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 Light"/>
                <a:cs typeface="Helvetica Light"/>
              </a:rPr>
              <a:t>2 – 6 keV</a:t>
            </a:r>
            <a:endParaRPr lang="en-US" sz="1200" dirty="0"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201" y="4092034"/>
            <a:ext cx="139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Helvetica Light"/>
                <a:cs typeface="Helvetica Light"/>
              </a:rPr>
              <a:t>DAMA 2008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pic>
        <p:nvPicPr>
          <p:cNvPr id="12" name="Picture 11" descr="Screen Shot 2015-06-06 at 9.52.3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31394"/>
            <a:ext cx="3105150" cy="23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2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 Result Controversy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Signal excluded by other experiments</a:t>
            </a:r>
          </a:p>
          <a:p>
            <a:r>
              <a:rPr lang="en-US" dirty="0" smtClean="0"/>
              <a:t>Could something else be modulating? </a:t>
            </a:r>
          </a:p>
          <a:p>
            <a:pPr lvl="1"/>
            <a:r>
              <a:rPr lang="en-US" sz="1800" dirty="0" smtClean="0"/>
              <a:t>100s of papers suggesting environmental backgrounds, internal backgrounds, experiment systematics… </a:t>
            </a:r>
          </a:p>
          <a:p>
            <a:pPr lvl="2"/>
            <a:r>
              <a:rPr lang="en-US" sz="1400" dirty="0" smtClean="0"/>
              <a:t>Is the threshold moving? Temperature change in electronics? Radon? Muons? </a:t>
            </a:r>
          </a:p>
          <a:p>
            <a:pPr lvl="1"/>
            <a:r>
              <a:rPr lang="en-US" sz="1800" dirty="0" smtClean="0"/>
              <a:t>No background explanation can successfully explain the signal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11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59232" y="3783566"/>
            <a:ext cx="3894963" cy="2391104"/>
            <a:chOff x="5751724" y="3486687"/>
            <a:chExt cx="3392276" cy="1992183"/>
          </a:xfrm>
        </p:grpSpPr>
        <p:pic>
          <p:nvPicPr>
            <p:cNvPr id="14" name="Picture 13" descr="Muon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824"/>
            <a:stretch/>
          </p:blipFill>
          <p:spPr>
            <a:xfrm>
              <a:off x="5751724" y="3695086"/>
              <a:ext cx="3315916" cy="1499043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7341361" y="3751567"/>
              <a:ext cx="0" cy="1369289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280490" y="3486687"/>
              <a:ext cx="12962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DAMA max</a:t>
              </a:r>
              <a:endParaRPr lang="en-US" sz="1200" dirty="0">
                <a:solidFill>
                  <a:srgbClr val="0000FF"/>
                </a:solidFill>
                <a:latin typeface="Helvetica"/>
                <a:cs typeface="Helvetica"/>
              </a:endParaRPr>
            </a:p>
          </p:txBody>
        </p:sp>
        <p:pic>
          <p:nvPicPr>
            <p:cNvPr id="17" name="Picture 16" descr="Muon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79"/>
            <a:stretch/>
          </p:blipFill>
          <p:spPr>
            <a:xfrm>
              <a:off x="5828084" y="5194129"/>
              <a:ext cx="3315916" cy="284741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259232" y="6174670"/>
            <a:ext cx="139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latin typeface="Helvetica Light"/>
                <a:cs typeface="Helvetica Light"/>
              </a:rPr>
              <a:t>Borexino</a:t>
            </a:r>
            <a:r>
              <a:rPr lang="en-US" sz="1200" i="1" dirty="0" smtClean="0">
                <a:latin typeface="Helvetica Light"/>
                <a:cs typeface="Helvetica Light"/>
              </a:rPr>
              <a:t> 2012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1145" y="4021600"/>
            <a:ext cx="415682" cy="18466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355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350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345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340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335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330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325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1704324" y="4464280"/>
            <a:ext cx="1390995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Muon flux [</a:t>
            </a:r>
            <a:r>
              <a:rPr lang="en-US" sz="1200" dirty="0"/>
              <a:t>k</a:t>
            </a:r>
            <a:r>
              <a:rPr lang="en-US" sz="1200" dirty="0" smtClean="0"/>
              <a:t>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0810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DAMA Controversy: Muons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>
                <a:latin typeface="Helvetica Light"/>
                <a:cs typeface="Helvetica Light"/>
              </a:rPr>
              <a:t>12</a:t>
            </a:fld>
            <a:endParaRPr lang="en-US">
              <a:latin typeface="Helvetica Light"/>
              <a:cs typeface="Helvetica Light"/>
            </a:endParaRPr>
          </a:p>
        </p:txBody>
      </p:sp>
      <p:pic>
        <p:nvPicPr>
          <p:cNvPr id="7" name="Picture 6" descr="Mu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>
          <a:xfrm>
            <a:off x="229956" y="1345882"/>
            <a:ext cx="3807288" cy="179921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055155" y="1413673"/>
            <a:ext cx="0" cy="1643480"/>
          </a:xfrm>
          <a:prstGeom prst="line">
            <a:avLst/>
          </a:prstGeom>
          <a:ln w="28575" cmpd="sng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9197" y="1341582"/>
            <a:ext cx="148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Helvetica Light"/>
                <a:cs typeface="Helvetica Light"/>
              </a:rPr>
              <a:t>DAMA max</a:t>
            </a:r>
            <a:endParaRPr lang="en-US" sz="1200" dirty="0">
              <a:solidFill>
                <a:srgbClr val="0000FF"/>
              </a:solidFill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446" y="1428219"/>
            <a:ext cx="3647264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Argument: The DAMA signal may be muons or muon-induced neutrons. </a:t>
            </a:r>
            <a:r>
              <a:rPr lang="en-US" i="1" dirty="0">
                <a:latin typeface="Helvetica Light"/>
                <a:cs typeface="Helvetica Light"/>
              </a:rPr>
              <a:t>Blum 1110.0857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4302" y="3984415"/>
            <a:ext cx="3647264" cy="120032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The muon signal may be amplified by cascades of events following muons. </a:t>
            </a:r>
          </a:p>
          <a:p>
            <a:r>
              <a:rPr lang="en-US" i="1" dirty="0" err="1" smtClean="0">
                <a:latin typeface="Helvetica Light"/>
                <a:cs typeface="Helvetica Light"/>
              </a:rPr>
              <a:t>Nygren</a:t>
            </a:r>
            <a:r>
              <a:rPr lang="en-US" i="1" dirty="0" smtClean="0">
                <a:latin typeface="Helvetica Light"/>
                <a:cs typeface="Helvetica Light"/>
              </a:rPr>
              <a:t> 1102.0815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9980" y="3482146"/>
            <a:ext cx="3647264" cy="120032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A second modulation could combine with muons to be in phase with DAMA. </a:t>
            </a:r>
          </a:p>
          <a:p>
            <a:r>
              <a:rPr lang="en-US" i="1" dirty="0" smtClean="0">
                <a:latin typeface="Helvetica Light"/>
                <a:cs typeface="Helvetica Light"/>
              </a:rPr>
              <a:t>Davis 1407.1052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445" y="2603345"/>
            <a:ext cx="431174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No. The muon rate is not high enough,</a:t>
            </a:r>
            <a:r>
              <a:rPr lang="en-US" dirty="0">
                <a:latin typeface="Helvetica Light"/>
                <a:cs typeface="Helvetica Light"/>
              </a:rPr>
              <a:t> </a:t>
            </a:r>
            <a:r>
              <a:rPr lang="en-US" dirty="0" smtClean="0">
                <a:latin typeface="Helvetica Light"/>
                <a:cs typeface="Helvetica Light"/>
              </a:rPr>
              <a:t>and it is out of phase with the modulation. </a:t>
            </a:r>
            <a:r>
              <a:rPr lang="en-US" i="1" dirty="0" err="1">
                <a:latin typeface="Helvetica Light"/>
                <a:cs typeface="Helvetica Light"/>
              </a:rPr>
              <a:t>Bernabei</a:t>
            </a:r>
            <a:r>
              <a:rPr lang="en-US" i="1" dirty="0">
                <a:latin typeface="Helvetica Light"/>
                <a:cs typeface="Helvetica Light"/>
              </a:rPr>
              <a:t> 1202.4179</a:t>
            </a:r>
            <a:r>
              <a:rPr lang="en-US" i="1" dirty="0" smtClean="0">
                <a:latin typeface="Helvetica Light"/>
                <a:cs typeface="Helvetica Light"/>
              </a:rPr>
              <a:t>, Fernandez-Martinez </a:t>
            </a:r>
            <a:r>
              <a:rPr lang="en-US" i="1" dirty="0">
                <a:latin typeface="Helvetica Light"/>
                <a:cs typeface="Helvetica Light"/>
              </a:rPr>
              <a:t>1204.5180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4248" y="5422191"/>
            <a:ext cx="408545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This has not been observed in DAMA. </a:t>
            </a:r>
            <a:r>
              <a:rPr lang="en-US" i="1" dirty="0" err="1" smtClean="0">
                <a:latin typeface="Helvetica Light"/>
                <a:cs typeface="Helvetica Light"/>
              </a:rPr>
              <a:t>Bernabei</a:t>
            </a:r>
            <a:r>
              <a:rPr lang="en-US" i="1" dirty="0">
                <a:latin typeface="Helvetica Light"/>
                <a:cs typeface="Helvetica Light"/>
              </a:rPr>
              <a:t> </a:t>
            </a:r>
            <a:r>
              <a:rPr lang="en-US" i="1" dirty="0" smtClean="0">
                <a:latin typeface="Helvetica Light"/>
                <a:cs typeface="Helvetica Light"/>
              </a:rPr>
              <a:t>1202.4179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990" y="4865714"/>
            <a:ext cx="362825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No second modulation has been shown to produce this.</a:t>
            </a:r>
          </a:p>
          <a:p>
            <a:r>
              <a:rPr lang="en-US" i="1" dirty="0" err="1" smtClean="0">
                <a:latin typeface="Helvetica Light"/>
                <a:cs typeface="Helvetica Light"/>
              </a:rPr>
              <a:t>Bernabei</a:t>
            </a:r>
            <a:r>
              <a:rPr lang="en-US" i="1" dirty="0">
                <a:latin typeface="Helvetica Light"/>
                <a:cs typeface="Helvetica Light"/>
              </a:rPr>
              <a:t> </a:t>
            </a:r>
            <a:r>
              <a:rPr lang="en-US" i="1" dirty="0" smtClean="0">
                <a:latin typeface="Helvetica Light"/>
                <a:cs typeface="Helvetica Light"/>
              </a:rPr>
              <a:t>1409.3516</a:t>
            </a:r>
            <a:r>
              <a:rPr lang="en-US" dirty="0" smtClean="0">
                <a:latin typeface="Helvetica Light"/>
                <a:cs typeface="Helvetica Light"/>
              </a:rPr>
              <a:t>, </a:t>
            </a:r>
          </a:p>
          <a:p>
            <a:r>
              <a:rPr lang="en-US" i="1" dirty="0" smtClean="0">
                <a:latin typeface="Helvetica Light"/>
                <a:cs typeface="Helvetica Light"/>
              </a:rPr>
              <a:t>Klinger 1503.07225</a:t>
            </a:r>
            <a:endParaRPr lang="en-US" i="1" dirty="0">
              <a:latin typeface="Helvetica Light"/>
              <a:cs typeface="Helvetica Light"/>
            </a:endParaRPr>
          </a:p>
        </p:txBody>
      </p:sp>
      <p:cxnSp>
        <p:nvCxnSpPr>
          <p:cNvPr id="17" name="Straight Arrow Connector 16"/>
          <p:cNvCxnSpPr>
            <a:endCxn id="11" idx="0"/>
          </p:cNvCxnSpPr>
          <p:nvPr/>
        </p:nvCxnSpPr>
        <p:spPr>
          <a:xfrm>
            <a:off x="6630046" y="3803674"/>
            <a:ext cx="247888" cy="1807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782446" y="5152195"/>
            <a:ext cx="0" cy="31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973169" y="4673835"/>
            <a:ext cx="0" cy="200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045764" y="2376608"/>
            <a:ext cx="0" cy="232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Mu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9"/>
          <a:stretch/>
        </p:blipFill>
        <p:spPr>
          <a:xfrm>
            <a:off x="151511" y="3123786"/>
            <a:ext cx="3807288" cy="34175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9333" y="6169709"/>
            <a:ext cx="6299199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New annual modulation experiments must understand their muon backgrounds and provide new information!</a:t>
            </a:r>
          </a:p>
        </p:txBody>
      </p:sp>
      <p:cxnSp>
        <p:nvCxnSpPr>
          <p:cNvPr id="18" name="Straight Arrow Connector 17"/>
          <p:cNvCxnSpPr>
            <a:stCxn id="13" idx="1"/>
          </p:cNvCxnSpPr>
          <p:nvPr/>
        </p:nvCxnSpPr>
        <p:spPr>
          <a:xfrm flipH="1">
            <a:off x="3683409" y="3203510"/>
            <a:ext cx="584036" cy="2620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45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DM-Ice Concept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68" y="1364508"/>
            <a:ext cx="4327065" cy="5127416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Complement DAMA and study modulation</a:t>
            </a:r>
          </a:p>
          <a:p>
            <a:pPr lvl="1"/>
            <a:r>
              <a:rPr lang="en-US" sz="2600" dirty="0"/>
              <a:t>NaI(Tl) </a:t>
            </a:r>
            <a:r>
              <a:rPr lang="en-US" sz="2600" dirty="0" smtClean="0"/>
              <a:t>detector of similar size </a:t>
            </a:r>
            <a:r>
              <a:rPr lang="en-US" sz="2600" dirty="0"/>
              <a:t>and </a:t>
            </a:r>
            <a:r>
              <a:rPr lang="en-US" sz="2600" dirty="0" smtClean="0"/>
              <a:t>threshold</a:t>
            </a:r>
          </a:p>
          <a:p>
            <a:r>
              <a:rPr lang="en-US" sz="3000" dirty="0" smtClean="0"/>
              <a:t>Minimize potential modulating background</a:t>
            </a:r>
          </a:p>
          <a:p>
            <a:pPr lvl="1"/>
            <a:r>
              <a:rPr lang="en-US" sz="2600" dirty="0" smtClean="0"/>
              <a:t>Constant temperature</a:t>
            </a:r>
            <a:endParaRPr lang="en-US" sz="2600" dirty="0" smtClean="0">
              <a:solidFill>
                <a:srgbClr val="0000FF"/>
              </a:solidFill>
            </a:endParaRPr>
          </a:p>
          <a:p>
            <a:pPr lvl="2"/>
            <a:r>
              <a:rPr lang="en-US" sz="2200" dirty="0" smtClean="0">
                <a:solidFill>
                  <a:srgbClr val="0000FF"/>
                </a:solidFill>
              </a:rPr>
              <a:t>Constant -20° C</a:t>
            </a:r>
          </a:p>
          <a:p>
            <a:pPr lvl="1"/>
            <a:r>
              <a:rPr lang="en-US" sz="2600" dirty="0" smtClean="0"/>
              <a:t>Understand muon background</a:t>
            </a:r>
          </a:p>
          <a:p>
            <a:pPr lvl="2"/>
            <a:r>
              <a:rPr lang="en-US" sz="2200" dirty="0" smtClean="0">
                <a:solidFill>
                  <a:srgbClr val="0000FF"/>
                </a:solidFill>
              </a:rPr>
              <a:t>IceCube coincidence</a:t>
            </a:r>
          </a:p>
          <a:p>
            <a:pPr lvl="1"/>
            <a:r>
              <a:rPr lang="en-US" sz="2600" dirty="0" smtClean="0"/>
              <a:t>Neutron moderation</a:t>
            </a:r>
          </a:p>
          <a:p>
            <a:pPr lvl="2"/>
            <a:r>
              <a:rPr lang="en-US" sz="2200" dirty="0">
                <a:solidFill>
                  <a:srgbClr val="0000FF"/>
                </a:solidFill>
              </a:rPr>
              <a:t>W</a:t>
            </a:r>
            <a:r>
              <a:rPr lang="en-US" sz="2200" dirty="0" smtClean="0">
                <a:solidFill>
                  <a:srgbClr val="0000FF"/>
                </a:solidFill>
              </a:rPr>
              <a:t>ater ice</a:t>
            </a:r>
          </a:p>
          <a:p>
            <a:pPr lvl="1"/>
            <a:r>
              <a:rPr lang="en-US" sz="2400" dirty="0" smtClean="0"/>
              <a:t>Clean environment</a:t>
            </a:r>
          </a:p>
          <a:p>
            <a:pPr lvl="2"/>
            <a:r>
              <a:rPr lang="en-US" sz="2000" dirty="0" smtClean="0">
                <a:solidFill>
                  <a:srgbClr val="0000FF"/>
                </a:solidFill>
              </a:rPr>
              <a:t>2500m overburden</a:t>
            </a:r>
          </a:p>
          <a:p>
            <a:pPr lvl="2"/>
            <a:r>
              <a:rPr lang="sv-SE" sz="2000" dirty="0" smtClean="0">
                <a:solidFill>
                  <a:srgbClr val="0000FF"/>
                </a:solidFill>
              </a:rPr>
              <a:t>U</a:t>
            </a:r>
            <a:r>
              <a:rPr lang="sv-SE" sz="2000" dirty="0">
                <a:solidFill>
                  <a:srgbClr val="0000FF"/>
                </a:solidFill>
              </a:rPr>
              <a:t>, </a:t>
            </a:r>
            <a:r>
              <a:rPr lang="sv-SE" sz="2000" dirty="0" err="1">
                <a:solidFill>
                  <a:srgbClr val="0000FF"/>
                </a:solidFill>
              </a:rPr>
              <a:t>Th</a:t>
            </a:r>
            <a:r>
              <a:rPr lang="sv-SE" sz="2000" dirty="0">
                <a:solidFill>
                  <a:srgbClr val="0000FF"/>
                </a:solidFill>
              </a:rPr>
              <a:t> ~ 0.1 – 1 </a:t>
            </a:r>
            <a:r>
              <a:rPr lang="sv-SE" sz="2000" dirty="0" err="1" smtClean="0">
                <a:solidFill>
                  <a:srgbClr val="0000FF"/>
                </a:solidFill>
              </a:rPr>
              <a:t>ppt</a:t>
            </a:r>
            <a:endParaRPr lang="sv-SE" sz="2000" dirty="0">
              <a:solidFill>
                <a:srgbClr val="0000FF"/>
              </a:solidFill>
            </a:endParaRPr>
          </a:p>
          <a:p>
            <a:pPr lvl="2"/>
            <a:r>
              <a:rPr lang="sv-SE" sz="2000" dirty="0" smtClean="0">
                <a:solidFill>
                  <a:srgbClr val="0000FF"/>
                </a:solidFill>
              </a:rPr>
              <a:t>K </a:t>
            </a:r>
            <a:r>
              <a:rPr lang="sv-SE" sz="2000" dirty="0">
                <a:solidFill>
                  <a:srgbClr val="0000FF"/>
                </a:solidFill>
              </a:rPr>
              <a:t>~ 0.1- 1 </a:t>
            </a:r>
            <a:r>
              <a:rPr lang="sv-SE" sz="2000" dirty="0" err="1">
                <a:solidFill>
                  <a:srgbClr val="0000FF"/>
                </a:solidFill>
              </a:rPr>
              <a:t>ppb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Antonia Hubbard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1843" y="1025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Mu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10299"/>
          <a:stretch/>
        </p:blipFill>
        <p:spPr>
          <a:xfrm>
            <a:off x="4754733" y="2303844"/>
            <a:ext cx="4389134" cy="33390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92304" y="5641471"/>
            <a:ext cx="2539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Southern hemisphere muons (IceCube)</a:t>
            </a:r>
            <a:endParaRPr lang="en-US" sz="1500" dirty="0">
              <a:latin typeface="Helvetica Light"/>
              <a:cs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6306" y="1739796"/>
            <a:ext cx="2042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Northern hemisphere muons (IceCube)</a:t>
            </a:r>
            <a:endParaRPr lang="en-US" sz="1500" dirty="0">
              <a:latin typeface="Helvetica Light"/>
              <a:cs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8746" y="2466295"/>
            <a:ext cx="25397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  <a:latin typeface="Helvetica Light"/>
                <a:cs typeface="Helvetica Light"/>
              </a:rPr>
              <a:t>DAMA phase</a:t>
            </a:r>
            <a:endParaRPr lang="en-US" sz="1500" dirty="0">
              <a:solidFill>
                <a:srgbClr val="0000FF"/>
              </a:solidFill>
              <a:latin typeface="Helvetica Light"/>
              <a:cs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216592" y="4681531"/>
            <a:ext cx="0" cy="96135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60165" y="2303844"/>
            <a:ext cx="0" cy="4856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08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8238" y="6492875"/>
            <a:ext cx="2895600" cy="365125"/>
          </a:xfrm>
        </p:spPr>
        <p:txBody>
          <a:bodyPr/>
          <a:lstStyle/>
          <a:p>
            <a:r>
              <a:rPr lang="en-US" dirty="0" smtClean="0"/>
              <a:t>Antonia Hubbard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 descr="DM-Ic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7" y="1314056"/>
            <a:ext cx="4261150" cy="303678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Picture 12" descr="DMFu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7" r="43210"/>
          <a:stretch/>
        </p:blipFill>
        <p:spPr>
          <a:xfrm>
            <a:off x="5332196" y="3472738"/>
            <a:ext cx="3356408" cy="329925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Picture 13" descr="DMFul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2"/>
          <a:stretch/>
        </p:blipFill>
        <p:spPr>
          <a:xfrm>
            <a:off x="7226662" y="1274346"/>
            <a:ext cx="1917338" cy="2876550"/>
          </a:xfrm>
          <a:prstGeom prst="rect">
            <a:avLst/>
          </a:prstGeom>
          <a:ln>
            <a:solidFill>
              <a:srgbClr val="F7964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584481" y="955037"/>
            <a:ext cx="1947333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95B8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/>
                <a:cs typeface="Helvetica Light"/>
              </a:rPr>
              <a:t>DM-Ice17</a:t>
            </a:r>
          </a:p>
          <a:p>
            <a:pPr algn="ctr"/>
            <a:r>
              <a:rPr lang="en-US" sz="1500" dirty="0">
                <a:latin typeface="Helvetica Light"/>
                <a:cs typeface="Helvetica Light"/>
              </a:rPr>
              <a:t>Determine </a:t>
            </a:r>
            <a:r>
              <a:rPr lang="en-US" sz="1500" dirty="0" smtClean="0">
                <a:latin typeface="Helvetica Light"/>
                <a:cs typeface="Helvetica Light"/>
              </a:rPr>
              <a:t>feasibility</a:t>
            </a:r>
            <a:endParaRPr lang="en-US" sz="1500" dirty="0">
              <a:latin typeface="Helvetica Light"/>
              <a:cs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3613" y="3049609"/>
            <a:ext cx="1876361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8A5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/>
                <a:cs typeface="Helvetica Light"/>
              </a:rPr>
              <a:t>DM-Ice250</a:t>
            </a:r>
            <a:endParaRPr lang="en-US" sz="1500" dirty="0" smtClean="0">
              <a:latin typeface="Helvetica Light"/>
              <a:cs typeface="Helvetica Light"/>
            </a:endParaRPr>
          </a:p>
          <a:p>
            <a:pPr algn="ctr"/>
            <a:r>
              <a:rPr lang="en-US" sz="1500" dirty="0">
                <a:latin typeface="Helvetica Light"/>
                <a:cs typeface="Helvetica Light"/>
              </a:rPr>
              <a:t>Set </a:t>
            </a:r>
            <a:r>
              <a:rPr lang="en-US" sz="1500" dirty="0" smtClean="0">
                <a:latin typeface="Helvetica Light"/>
                <a:cs typeface="Helvetica Light"/>
              </a:rPr>
              <a:t>limits</a:t>
            </a:r>
            <a:endParaRPr lang="en-US" sz="1500" dirty="0">
              <a:latin typeface="Helvetica Light"/>
              <a:cs typeface="Helvetica Light"/>
            </a:endParaRPr>
          </a:p>
        </p:txBody>
      </p:sp>
      <p:pic>
        <p:nvPicPr>
          <p:cNvPr id="2" name="Picture 1" descr="P10303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7" y="4451048"/>
            <a:ext cx="3081492" cy="2311119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20813" y="4446309"/>
            <a:ext cx="1615988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/>
                <a:cs typeface="Helvetica Light"/>
              </a:rPr>
              <a:t>DM-Ice37</a:t>
            </a:r>
            <a:endParaRPr lang="en-US" sz="1500" dirty="0" smtClean="0">
              <a:latin typeface="Helvetica Light"/>
              <a:cs typeface="Helvetica Light"/>
            </a:endParaRPr>
          </a:p>
          <a:p>
            <a:pPr algn="ctr"/>
            <a:r>
              <a:rPr lang="en-US" sz="1500" dirty="0">
                <a:latin typeface="Helvetica Light"/>
                <a:cs typeface="Helvetica Light"/>
              </a:rPr>
              <a:t>Detector R&amp;</a:t>
            </a:r>
            <a:r>
              <a:rPr lang="en-US" sz="1500" dirty="0" smtClean="0">
                <a:latin typeface="Helvetica Light"/>
                <a:cs typeface="Helvetica Light"/>
              </a:rPr>
              <a:t>D</a:t>
            </a:r>
            <a:endParaRPr lang="en-US" sz="1500" dirty="0">
              <a:latin typeface="Helvetica Light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429" y="1314056"/>
            <a:ext cx="26004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DM-Ice is a phased program that will run in </a:t>
            </a:r>
            <a:r>
              <a:rPr lang="en-US" u="sng" dirty="0" smtClean="0">
                <a:latin typeface="Helvetica Light"/>
                <a:cs typeface="Helvetica Light"/>
              </a:rPr>
              <a:t>both hemispheres</a:t>
            </a:r>
            <a:r>
              <a:rPr lang="en-US" b="1" dirty="0" smtClean="0">
                <a:latin typeface="Helvetica Light"/>
                <a:cs typeface="Helvetica Light"/>
              </a:rPr>
              <a:t> </a:t>
            </a:r>
            <a:r>
              <a:rPr lang="en-US" dirty="0" smtClean="0">
                <a:latin typeface="Helvetica Light"/>
                <a:cs typeface="Helvetica Light"/>
              </a:rPr>
              <a:t>to test the dark matter interpretation of the DAMA modulation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2620" y="4043059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Southern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5020" y="4543069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Northern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6259" y="3797149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Southern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3091" y="6430200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Northern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673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Neutrino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5" y="1364508"/>
            <a:ext cx="4902950" cy="5127416"/>
          </a:xfrm>
        </p:spPr>
        <p:txBody>
          <a:bodyPr anchor="ctr"/>
          <a:lstStyle/>
          <a:p>
            <a:r>
              <a:rPr lang="en-US" sz="3000" dirty="0"/>
              <a:t>5</a:t>
            </a:r>
            <a:r>
              <a:rPr lang="en-US" sz="3000" dirty="0" smtClean="0"/>
              <a:t>160 PMTs in 1km</a:t>
            </a:r>
            <a:r>
              <a:rPr lang="en-US" sz="3000" baseline="30000" dirty="0" smtClean="0"/>
              <a:t>3</a:t>
            </a:r>
          </a:p>
          <a:p>
            <a:pPr lvl="1"/>
            <a:r>
              <a:rPr lang="en-US" sz="2600" dirty="0" smtClean="0"/>
              <a:t>1500 – 2500 m deep</a:t>
            </a:r>
          </a:p>
          <a:p>
            <a:pPr lvl="1"/>
            <a:r>
              <a:rPr lang="en-US" sz="2600" dirty="0" smtClean="0"/>
              <a:t>Neutrinos: up-going</a:t>
            </a:r>
          </a:p>
          <a:p>
            <a:pPr lvl="1"/>
            <a:r>
              <a:rPr lang="en-US" sz="2600" dirty="0" smtClean="0"/>
              <a:t>Atm. muons: down-going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cherenkov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r="28346"/>
          <a:stretch/>
        </p:blipFill>
        <p:spPr>
          <a:xfrm>
            <a:off x="4858096" y="1439775"/>
            <a:ext cx="3907951" cy="5134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3424" y="2607852"/>
            <a:ext cx="1579985" cy="584776"/>
          </a:xfrm>
          <a:prstGeom prst="rect">
            <a:avLst/>
          </a:prstGeom>
          <a:solidFill>
            <a:schemeClr val="bg1"/>
          </a:solidFill>
          <a:ln>
            <a:solidFill>
              <a:srgbClr val="355D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Neutrinos are </a:t>
            </a:r>
          </a:p>
          <a:p>
            <a:pPr algn="ctr"/>
            <a:r>
              <a:rPr lang="en-US" sz="1600" dirty="0" smtClean="0">
                <a:latin typeface="Helvetica"/>
                <a:cs typeface="Helvetica"/>
              </a:rPr>
              <a:t>1/10</a:t>
            </a:r>
            <a:r>
              <a:rPr lang="en-US" sz="1600" baseline="30000" dirty="0" smtClean="0">
                <a:latin typeface="Helvetica"/>
                <a:cs typeface="Helvetica"/>
              </a:rPr>
              <a:t>6</a:t>
            </a:r>
            <a:r>
              <a:rPr lang="en-US" sz="1600" dirty="0" smtClean="0">
                <a:latin typeface="Helvetica"/>
                <a:cs typeface="Helvetica"/>
              </a:rPr>
              <a:t> events! 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691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DM-Ice17 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64508"/>
            <a:ext cx="4843884" cy="5127416"/>
          </a:xfrm>
        </p:spPr>
        <p:txBody>
          <a:bodyPr/>
          <a:lstStyle/>
          <a:p>
            <a:r>
              <a:rPr lang="en-US" dirty="0" smtClean="0"/>
              <a:t>Illustrate feasibility of NaI(Tl) detector in South Pole ice </a:t>
            </a:r>
          </a:p>
          <a:p>
            <a:endParaRPr lang="en-US" dirty="0" smtClean="0"/>
          </a:p>
          <a:p>
            <a:r>
              <a:rPr lang="en-US" dirty="0" smtClean="0"/>
              <a:t>Environmental studies</a:t>
            </a:r>
          </a:p>
          <a:p>
            <a:pPr lvl="1"/>
            <a:r>
              <a:rPr lang="en-US" dirty="0" smtClean="0"/>
              <a:t>Backgrounds, stability</a:t>
            </a:r>
          </a:p>
          <a:p>
            <a:endParaRPr lang="en-US" dirty="0" smtClean="0"/>
          </a:p>
          <a:p>
            <a:r>
              <a:rPr lang="en-US" dirty="0" smtClean="0"/>
              <a:t>IceCube muon coincidence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6" descr="DM-Ice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2" r="1906"/>
          <a:stretch/>
        </p:blipFill>
        <p:spPr>
          <a:xfrm>
            <a:off x="4907571" y="1674636"/>
            <a:ext cx="4236429" cy="4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9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7" descr="prototype_draw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3607"/>
          <a:stretch/>
        </p:blipFill>
        <p:spPr>
          <a:xfrm>
            <a:off x="132818" y="1714716"/>
            <a:ext cx="1625268" cy="4453584"/>
          </a:xfrm>
          <a:prstGeom prst="rect">
            <a:avLst/>
          </a:prstGeom>
        </p:spPr>
      </p:pic>
      <p:pic>
        <p:nvPicPr>
          <p:cNvPr id="9" name="Picture 8" descr="PSLTesting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22371"/>
          <a:stretch/>
        </p:blipFill>
        <p:spPr>
          <a:xfrm>
            <a:off x="4444641" y="1709722"/>
            <a:ext cx="2191272" cy="4458577"/>
          </a:xfrm>
          <a:prstGeom prst="rect">
            <a:avLst/>
          </a:prstGeom>
        </p:spPr>
      </p:pic>
      <p:pic>
        <p:nvPicPr>
          <p:cNvPr id="10" name="Picture 9" descr="PSLTesting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47380"/>
          <a:stretch/>
        </p:blipFill>
        <p:spPr>
          <a:xfrm>
            <a:off x="1876214" y="1706627"/>
            <a:ext cx="2459357" cy="446167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 l="6886" r="21224"/>
          <a:stretch>
            <a:fillRect/>
          </a:stretch>
        </p:blipFill>
        <p:spPr bwMode="auto">
          <a:xfrm>
            <a:off x="6777709" y="1714715"/>
            <a:ext cx="2134814" cy="44535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6914" y="5829745"/>
            <a:ext cx="14671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Summer 2010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2639" y="5829745"/>
            <a:ext cx="14671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October 2010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0868" y="5829745"/>
            <a:ext cx="18004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December 2010</a:t>
            </a:r>
            <a:endParaRPr lang="en-US" sz="16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747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DM-Ice17 Data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Stable data taking since January 2011</a:t>
            </a:r>
          </a:p>
          <a:p>
            <a:pPr lvl="1"/>
            <a:r>
              <a:rPr lang="en-US" dirty="0" smtClean="0"/>
              <a:t>99% uptime </a:t>
            </a:r>
          </a:p>
          <a:p>
            <a:endParaRPr lang="en-US" dirty="0" smtClean="0"/>
          </a:p>
          <a:p>
            <a:r>
              <a:rPr lang="en-US" dirty="0" smtClean="0"/>
              <a:t>Calibrated using internal contamination</a:t>
            </a:r>
          </a:p>
          <a:p>
            <a:pPr lvl="1"/>
            <a:r>
              <a:rPr lang="en-US" dirty="0" smtClean="0"/>
              <a:t>Source runs taken before deployment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 descr="HEwave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0413" y="31291"/>
            <a:ext cx="1137453" cy="46066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5142" y="2310190"/>
            <a:ext cx="97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700 keV</a:t>
            </a:r>
            <a:endParaRPr lang="en-US" sz="1600" dirty="0">
              <a:latin typeface="Helvetica Light"/>
              <a:cs typeface="Helvetica Light"/>
            </a:endParaRPr>
          </a:p>
        </p:txBody>
      </p:sp>
      <p:pic>
        <p:nvPicPr>
          <p:cNvPr id="13" name="Content Placeholder 6" descr="data_com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3648" r="-67"/>
          <a:stretch/>
        </p:blipFill>
        <p:spPr>
          <a:xfrm rot="5400000">
            <a:off x="5085711" y="2364442"/>
            <a:ext cx="3332469" cy="47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Background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19</a:t>
            </a:fld>
            <a:endParaRPr lang="en-US"/>
          </a:p>
        </p:txBody>
      </p:sp>
      <p:pic>
        <p:nvPicPr>
          <p:cNvPr id="26" name="Content Placeholder 6" descr="LEDataSi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6870" r="3779"/>
          <a:stretch/>
        </p:blipFill>
        <p:spPr>
          <a:xfrm>
            <a:off x="749529" y="1389063"/>
            <a:ext cx="7526959" cy="526181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2548911" y="4529211"/>
            <a:ext cx="0" cy="31184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17057" y="4793853"/>
            <a:ext cx="17465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 smtClean="0">
                <a:solidFill>
                  <a:prstClr val="black"/>
                </a:solidFill>
                <a:latin typeface="Arial"/>
                <a:cs typeface="Arial"/>
              </a:rPr>
              <a:t>210</a:t>
            </a:r>
            <a:r>
              <a:rPr lang="en-US" sz="1500" dirty="0" smtClean="0">
                <a:solidFill>
                  <a:prstClr val="black"/>
                </a:solidFill>
                <a:latin typeface="Arial"/>
                <a:cs typeface="Arial"/>
              </a:rPr>
              <a:t>Pb</a:t>
            </a:r>
            <a:endParaRPr lang="en-US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34187" y="4168113"/>
            <a:ext cx="10268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 smtClean="0">
                <a:solidFill>
                  <a:prstClr val="black"/>
                </a:solidFill>
                <a:latin typeface="Arial"/>
                <a:cs typeface="Arial"/>
              </a:rPr>
              <a:t>210</a:t>
            </a:r>
            <a:r>
              <a:rPr lang="en-US" sz="1500" dirty="0" smtClean="0">
                <a:solidFill>
                  <a:prstClr val="black"/>
                </a:solidFill>
                <a:latin typeface="Arial"/>
                <a:cs typeface="Arial"/>
              </a:rPr>
              <a:t>Pb</a:t>
            </a:r>
            <a:endParaRPr lang="en-US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4775534" y="4497119"/>
            <a:ext cx="280276" cy="29673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654965" y="4057496"/>
            <a:ext cx="222310" cy="51992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528923" y="4706535"/>
            <a:ext cx="0" cy="47260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298725" y="3980228"/>
            <a:ext cx="321025" cy="32334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897691" y="3767845"/>
            <a:ext cx="4611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aseline="30000" dirty="0" smtClean="0">
                <a:solidFill>
                  <a:prstClr val="black"/>
                </a:solidFill>
                <a:latin typeface="Arial"/>
                <a:cs typeface="Arial"/>
              </a:rPr>
              <a:t>125</a:t>
            </a:r>
            <a:r>
              <a:rPr lang="en-US" sz="1500" dirty="0" smtClean="0">
                <a:solidFill>
                  <a:prstClr val="black"/>
                </a:solidFill>
                <a:latin typeface="Arial"/>
                <a:cs typeface="Arial"/>
              </a:rPr>
              <a:t>I</a:t>
            </a:r>
            <a:endParaRPr lang="en-US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99819" y="4377651"/>
            <a:ext cx="12782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aseline="30000" dirty="0">
                <a:solidFill>
                  <a:prstClr val="black"/>
                </a:solidFill>
                <a:latin typeface="Arial"/>
                <a:cs typeface="Arial"/>
              </a:rPr>
              <a:t>125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I X-rays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33535" y="4544171"/>
            <a:ext cx="26592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>
                <a:solidFill>
                  <a:prstClr val="black"/>
                </a:solidFill>
                <a:latin typeface="Arial"/>
                <a:cs typeface="Arial"/>
              </a:rPr>
              <a:t>212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Pb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78627" y="6130787"/>
            <a:ext cx="17622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keV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936619" y="4100236"/>
            <a:ext cx="263925" cy="33858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64773" y="3829524"/>
            <a:ext cx="803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9750" y="1657438"/>
            <a:ext cx="2242155" cy="58477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Largest contamination from NaI(Tl) and PMTs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740" y="3767845"/>
            <a:ext cx="1379927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7.9±0.4 </a:t>
            </a:r>
            <a:r>
              <a:rPr lang="en-US" dirty="0" err="1" smtClean="0">
                <a:latin typeface="Helvetica Light"/>
                <a:cs typeface="Helvetica Light"/>
              </a:rPr>
              <a:t>dru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28303" y="6215876"/>
            <a:ext cx="139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Helvetica Light"/>
                <a:cs typeface="Helvetica Light"/>
              </a:rPr>
              <a:t>DM-Ice 2014</a:t>
            </a:r>
            <a:endParaRPr lang="en-US" sz="1200" i="1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919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Evidence of Dark Matter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1933: Fritz </a:t>
            </a:r>
            <a:r>
              <a:rPr lang="en-US" dirty="0" err="1" smtClean="0"/>
              <a:t>Zwicky</a:t>
            </a:r>
            <a:r>
              <a:rPr lang="en-US" dirty="0" smtClean="0"/>
              <a:t> analyzes the Coma cluster and sees a large discrepancy</a:t>
            </a:r>
          </a:p>
          <a:p>
            <a:pPr lvl="1"/>
            <a:r>
              <a:rPr lang="en-US" dirty="0" smtClean="0"/>
              <a:t>Galaxies are moving too fast! </a:t>
            </a:r>
          </a:p>
          <a:p>
            <a:r>
              <a:rPr lang="en-US" dirty="0" smtClean="0"/>
              <a:t>Infers that unseen </a:t>
            </a:r>
            <a:r>
              <a:rPr lang="en-US" dirty="0"/>
              <a:t>“dark” matter </a:t>
            </a:r>
            <a:r>
              <a:rPr lang="en-US" dirty="0" smtClean="0"/>
              <a:t>is dominating the gravitational </a:t>
            </a:r>
            <a:r>
              <a:rPr lang="en-US" dirty="0"/>
              <a:t>movement</a:t>
            </a:r>
          </a:p>
        </p:txBody>
      </p:sp>
      <p:pic>
        <p:nvPicPr>
          <p:cNvPr id="9" name="Content Placeholder 8" descr="Screen Shot 2015-06-06 at 9.34.13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7" r="-7597"/>
          <a:stretch>
            <a:fillRect/>
          </a:stretch>
        </p:blipFill>
        <p:spPr>
          <a:xfrm>
            <a:off x="4356044" y="1302324"/>
            <a:ext cx="4330756" cy="48533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53991" y="1905103"/>
            <a:ext cx="1831015" cy="280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Cosmogenic Activation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6" descr="i125-resi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r="-546"/>
          <a:stretch/>
        </p:blipFill>
        <p:spPr>
          <a:xfrm rot="5400000">
            <a:off x="995558" y="1156553"/>
            <a:ext cx="4023373" cy="6014495"/>
          </a:xfrm>
          <a:prstGeom prst="rect">
            <a:avLst/>
          </a:prstGeom>
        </p:spPr>
      </p:pic>
      <p:pic>
        <p:nvPicPr>
          <p:cNvPr id="7" name="Picture 6" descr="i125t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76" y="3332337"/>
            <a:ext cx="3340709" cy="2396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827" y="1336505"/>
            <a:ext cx="5203449" cy="36933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Short-lived isotopes verify the energy calibration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" y="5898488"/>
            <a:ext cx="139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Helvetica Light"/>
                <a:cs typeface="Helvetica Light"/>
              </a:rPr>
              <a:t>DM-Ice 2014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18000" y="4293810"/>
            <a:ext cx="1485276" cy="120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9800" y="1869141"/>
            <a:ext cx="2887603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Helvetica Light"/>
                <a:cs typeface="Helvetica Light"/>
              </a:rPr>
              <a:t>125</a:t>
            </a:r>
            <a:r>
              <a:rPr lang="en-US" dirty="0" smtClean="0">
                <a:latin typeface="Helvetica Light"/>
                <a:cs typeface="Helvetica Light"/>
              </a:rPr>
              <a:t>I verification through half-life, measured to be 59.4±2.7 days, consistent with the quoted value of 59.40</a:t>
            </a:r>
            <a:r>
              <a:rPr lang="en-US" dirty="0">
                <a:latin typeface="Helvetica Light"/>
                <a:cs typeface="Helvetica Light"/>
              </a:rPr>
              <a:t>±</a:t>
            </a:r>
            <a:r>
              <a:rPr lang="en-US" dirty="0" smtClean="0">
                <a:latin typeface="Helvetica Light"/>
                <a:cs typeface="Helvetica Light"/>
              </a:rPr>
              <a:t>0.01 days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0123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4508"/>
            <a:ext cx="8229600" cy="512741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~3 </a:t>
            </a:r>
            <a:r>
              <a:rPr lang="en-US" sz="2600" dirty="0"/>
              <a:t>muons/crystal/</a:t>
            </a:r>
            <a:r>
              <a:rPr lang="en-US" sz="2600" dirty="0" smtClean="0"/>
              <a:t>day</a:t>
            </a:r>
          </a:p>
          <a:p>
            <a:r>
              <a:rPr lang="en-US" sz="2600" dirty="0" smtClean="0"/>
              <a:t>Identified through energy and pulse shape</a:t>
            </a:r>
          </a:p>
          <a:p>
            <a:r>
              <a:rPr lang="en-US" sz="2400" dirty="0" smtClean="0"/>
              <a:t>Modulation agrees with IceCube observations</a:t>
            </a:r>
            <a:endParaRPr lang="en-US" sz="16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11" descr="co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/>
        </p:blipFill>
        <p:spPr>
          <a:xfrm rot="5400000">
            <a:off x="1021184" y="1962862"/>
            <a:ext cx="3038104" cy="48129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051" y="4677138"/>
            <a:ext cx="1451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DM-Ice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DM-Ice Fit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IceCube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mu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32" y="2931456"/>
            <a:ext cx="4027316" cy="27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8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Coincidence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4508"/>
            <a:ext cx="4054324" cy="5127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DM-Ice goals: </a:t>
            </a:r>
            <a:r>
              <a:rPr lang="en-US" dirty="0" smtClean="0"/>
              <a:t>verify muon identification; provide energy, direction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IceCube goals: </a:t>
            </a:r>
            <a:r>
              <a:rPr lang="en-US" dirty="0" smtClean="0"/>
              <a:t>improve reconstructions with known location along track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22</a:t>
            </a:fld>
            <a:endParaRPr lang="en-US"/>
          </a:p>
        </p:txBody>
      </p:sp>
      <p:pic>
        <p:nvPicPr>
          <p:cNvPr id="10" name="Content Placeholder 6" descr="DM-Ice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9" t="11171" r="16187" b="-4606"/>
          <a:stretch/>
        </p:blipFill>
        <p:spPr>
          <a:xfrm>
            <a:off x="4511524" y="1268805"/>
            <a:ext cx="4086866" cy="52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6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media3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2428" y="44304"/>
            <a:ext cx="8844983" cy="60969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3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4509"/>
            <a:ext cx="8229600" cy="17811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Up to 93% (33%) of Det-1 (2) muons are coincident</a:t>
            </a:r>
          </a:p>
          <a:p>
            <a:r>
              <a:rPr lang="en-US" dirty="0" smtClean="0"/>
              <a:t>Including DM-Ice’s location lowers the reconstruction fail rate and verifies precision</a:t>
            </a:r>
          </a:p>
          <a:p>
            <a:pPr lvl="1"/>
            <a:r>
              <a:rPr lang="en-US" dirty="0" smtClean="0"/>
              <a:t>Fewer </a:t>
            </a:r>
            <a:r>
              <a:rPr lang="en-US" dirty="0" err="1" smtClean="0"/>
              <a:t>misreconstructions</a:t>
            </a:r>
            <a:r>
              <a:rPr lang="en-US" dirty="0" smtClean="0"/>
              <a:t> particularly for low energy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7286"/>
          <a:stretch/>
        </p:blipFill>
        <p:spPr>
          <a:xfrm>
            <a:off x="5254222" y="2873007"/>
            <a:ext cx="3512355" cy="3726240"/>
          </a:xfrm>
          <a:prstGeom prst="rect">
            <a:avLst/>
          </a:prstGeom>
        </p:spPr>
      </p:pic>
      <p:pic>
        <p:nvPicPr>
          <p:cNvPr id="16" name="Content Placeholder 6" descr="ICdat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" r="9383"/>
          <a:stretch/>
        </p:blipFill>
        <p:spPr>
          <a:xfrm>
            <a:off x="246191" y="2847093"/>
            <a:ext cx="3774817" cy="37521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8149" y="6061855"/>
            <a:ext cx="134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/>
                <a:cs typeface="Helvetica Light"/>
              </a:rPr>
              <a:t>Det-1</a:t>
            </a:r>
            <a:endParaRPr lang="en-US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29413" y="6277251"/>
            <a:ext cx="615801" cy="0"/>
          </a:xfrm>
          <a:prstGeom prst="straightConnector1">
            <a:avLst/>
          </a:prstGeom>
          <a:ln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2780" y="6143145"/>
            <a:ext cx="1237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/>
                <a:cs typeface="Helvetica Light"/>
              </a:rPr>
              <a:t>Det-2</a:t>
            </a:r>
            <a:endParaRPr lang="en-US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072827" y="6327811"/>
            <a:ext cx="389953" cy="0"/>
          </a:xfrm>
          <a:prstGeom prst="straightConnector1">
            <a:avLst/>
          </a:prstGeom>
          <a:ln>
            <a:solidFill>
              <a:schemeClr val="bg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25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68238" y="6492875"/>
            <a:ext cx="2895600" cy="365125"/>
          </a:xfrm>
        </p:spPr>
        <p:txBody>
          <a:bodyPr/>
          <a:lstStyle/>
          <a:p>
            <a:r>
              <a:rPr lang="en-US" dirty="0" smtClean="0"/>
              <a:t>Antonia Hubbard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25</a:t>
            </a:fld>
            <a:endParaRPr lang="en-US"/>
          </a:p>
        </p:txBody>
      </p:sp>
      <p:pic>
        <p:nvPicPr>
          <p:cNvPr id="12" name="Picture 11" descr="DM-Ic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7" y="1314056"/>
            <a:ext cx="4261150" cy="303678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Picture 12" descr="DMFu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7" r="43210"/>
          <a:stretch/>
        </p:blipFill>
        <p:spPr>
          <a:xfrm>
            <a:off x="5332196" y="3472738"/>
            <a:ext cx="3356408" cy="329925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Picture 13" descr="DMFul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2"/>
          <a:stretch/>
        </p:blipFill>
        <p:spPr>
          <a:xfrm>
            <a:off x="7226662" y="1274346"/>
            <a:ext cx="1917338" cy="2876550"/>
          </a:xfrm>
          <a:prstGeom prst="rect">
            <a:avLst/>
          </a:prstGeom>
          <a:ln>
            <a:solidFill>
              <a:srgbClr val="F7964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584481" y="955037"/>
            <a:ext cx="1947333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95B8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/>
                <a:cs typeface="Helvetica Light"/>
              </a:rPr>
              <a:t>DM-Ice17</a:t>
            </a:r>
          </a:p>
          <a:p>
            <a:pPr algn="ctr"/>
            <a:r>
              <a:rPr lang="en-US" sz="1500" dirty="0">
                <a:latin typeface="Helvetica Light"/>
                <a:cs typeface="Helvetica Light"/>
              </a:rPr>
              <a:t>Determine </a:t>
            </a:r>
            <a:r>
              <a:rPr lang="en-US" sz="1500" dirty="0" smtClean="0">
                <a:latin typeface="Helvetica Light"/>
                <a:cs typeface="Helvetica Light"/>
              </a:rPr>
              <a:t>feasibility</a:t>
            </a:r>
            <a:endParaRPr lang="en-US" sz="1500" dirty="0">
              <a:latin typeface="Helvetica Light"/>
              <a:cs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3613" y="3049609"/>
            <a:ext cx="1876361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8A5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/>
                <a:cs typeface="Helvetica Light"/>
              </a:rPr>
              <a:t>DM-Ice250</a:t>
            </a:r>
            <a:endParaRPr lang="en-US" sz="1500" dirty="0" smtClean="0">
              <a:latin typeface="Helvetica Light"/>
              <a:cs typeface="Helvetica Light"/>
            </a:endParaRPr>
          </a:p>
          <a:p>
            <a:pPr algn="ctr"/>
            <a:r>
              <a:rPr lang="en-US" sz="1500" dirty="0">
                <a:latin typeface="Helvetica Light"/>
                <a:cs typeface="Helvetica Light"/>
              </a:rPr>
              <a:t>Set </a:t>
            </a:r>
            <a:r>
              <a:rPr lang="en-US" sz="1500" dirty="0" smtClean="0">
                <a:latin typeface="Helvetica Light"/>
                <a:cs typeface="Helvetica Light"/>
              </a:rPr>
              <a:t>limits</a:t>
            </a:r>
            <a:endParaRPr lang="en-US" sz="1500" dirty="0">
              <a:latin typeface="Helvetica Light"/>
              <a:cs typeface="Helvetica Light"/>
            </a:endParaRPr>
          </a:p>
        </p:txBody>
      </p:sp>
      <p:pic>
        <p:nvPicPr>
          <p:cNvPr id="2" name="Picture 1" descr="P10303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7" y="4451048"/>
            <a:ext cx="3081492" cy="2311119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20813" y="4446309"/>
            <a:ext cx="1615988" cy="70788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Helvetica Light"/>
                <a:cs typeface="Helvetica Light"/>
              </a:rPr>
              <a:t>DM-Ice37</a:t>
            </a:r>
            <a:endParaRPr lang="en-US" sz="1500" dirty="0" smtClean="0">
              <a:latin typeface="Helvetica Light"/>
              <a:cs typeface="Helvetica Light"/>
            </a:endParaRPr>
          </a:p>
          <a:p>
            <a:pPr algn="ctr"/>
            <a:r>
              <a:rPr lang="en-US" sz="1500" dirty="0">
                <a:latin typeface="Helvetica Light"/>
                <a:cs typeface="Helvetica Light"/>
              </a:rPr>
              <a:t>Detector R&amp;</a:t>
            </a:r>
            <a:r>
              <a:rPr lang="en-US" sz="1500" dirty="0" smtClean="0">
                <a:latin typeface="Helvetica Light"/>
                <a:cs typeface="Helvetica Light"/>
              </a:rPr>
              <a:t>D</a:t>
            </a:r>
            <a:endParaRPr lang="en-US" sz="1500" dirty="0">
              <a:latin typeface="Helvetica Light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429" y="1314056"/>
            <a:ext cx="26004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DM-Ice is a phased program that will run in </a:t>
            </a:r>
            <a:r>
              <a:rPr lang="en-US" u="sng" dirty="0" smtClean="0">
                <a:latin typeface="Helvetica Light"/>
                <a:cs typeface="Helvetica Light"/>
              </a:rPr>
              <a:t>both hemispheres</a:t>
            </a:r>
            <a:r>
              <a:rPr lang="en-US" b="1" dirty="0" smtClean="0">
                <a:latin typeface="Helvetica Light"/>
                <a:cs typeface="Helvetica Light"/>
              </a:rPr>
              <a:t> </a:t>
            </a:r>
            <a:r>
              <a:rPr lang="en-US" dirty="0" smtClean="0">
                <a:latin typeface="Helvetica Light"/>
                <a:cs typeface="Helvetica Light"/>
              </a:rPr>
              <a:t>to test the dark matter interpretation of the DAMA modulation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2620" y="4043059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Southern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5020" y="4543069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Northern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6259" y="3797149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Southern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3091" y="6430200"/>
            <a:ext cx="105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Northern</a:t>
            </a:r>
            <a:endParaRPr lang="en-US" sz="1600" b="1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3663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DM-Ice37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7" y="1443596"/>
            <a:ext cx="2961310" cy="227799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2-18.3 kg crystals</a:t>
            </a:r>
            <a:r>
              <a:rPr lang="en-US" sz="2400" dirty="0"/>
              <a:t> </a:t>
            </a:r>
            <a:r>
              <a:rPr lang="en-US" sz="2400" dirty="0" smtClean="0"/>
              <a:t>running at Boulby</a:t>
            </a:r>
          </a:p>
          <a:p>
            <a:r>
              <a:rPr lang="en-US" sz="2400" dirty="0" smtClean="0"/>
              <a:t>Background reduction from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DM-Ice/ANAIS/      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KIMS effort</a:t>
            </a:r>
          </a:p>
        </p:txBody>
      </p:sp>
      <p:pic>
        <p:nvPicPr>
          <p:cNvPr id="9" name="Content Placeholder 1" descr="P103031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r="516"/>
          <a:stretch/>
        </p:blipFill>
        <p:spPr>
          <a:xfrm>
            <a:off x="14766" y="4027091"/>
            <a:ext cx="3171069" cy="2402073"/>
          </a:xfrm>
          <a:prstGeom prst="rect">
            <a:avLst/>
          </a:prstGeom>
        </p:spPr>
      </p:pic>
      <p:pic>
        <p:nvPicPr>
          <p:cNvPr id="10" name="Assembly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6193" y="3163157"/>
            <a:ext cx="5917808" cy="33287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29261"/>
              </p:ext>
            </p:extLst>
          </p:nvPr>
        </p:nvGraphicFramePr>
        <p:xfrm>
          <a:off x="3061855" y="1413933"/>
          <a:ext cx="6008792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1476"/>
                <a:gridCol w="1524000"/>
                <a:gridCol w="1668996"/>
                <a:gridCol w="14643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Crystals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Arial"/>
                          <a:cs typeface="Arial"/>
                        </a:rPr>
                        <a:t>40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K [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mBq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/kg]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Arial"/>
                          <a:cs typeface="Arial"/>
                        </a:rPr>
                        <a:t>210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Pb [</a:t>
                      </a:r>
                      <a:r>
                        <a:rPr lang="en-US" baseline="0" dirty="0" err="1" smtClean="0">
                          <a:latin typeface="Arial"/>
                          <a:cs typeface="Arial"/>
                        </a:rPr>
                        <a:t>μBq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/kg]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Arial"/>
                          <a:cs typeface="Arial"/>
                        </a:rPr>
                        <a:t>228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Ra-</a:t>
                      </a:r>
                      <a:r>
                        <a:rPr lang="en-US" baseline="30000" dirty="0" smtClean="0">
                          <a:latin typeface="Arial"/>
                          <a:cs typeface="Arial"/>
                        </a:rPr>
                        <a:t>208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Tl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DM-Ice17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17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1500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160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DAMA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0.6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24.2 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8.5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progress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1.5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188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2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98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DM-Ice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64508"/>
            <a:ext cx="5562600" cy="51274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DM-Ice37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eached 3 </a:t>
            </a:r>
            <a:r>
              <a:rPr lang="en-US" dirty="0" err="1" smtClean="0"/>
              <a:t>dru</a:t>
            </a:r>
            <a:r>
              <a:rPr lang="en-US" dirty="0" smtClean="0"/>
              <a:t> background</a:t>
            </a:r>
          </a:p>
          <a:p>
            <a:pPr lvl="1"/>
            <a:r>
              <a:rPr lang="en-US" dirty="0" smtClean="0"/>
              <a:t>R&amp;D to get cleaner</a:t>
            </a:r>
          </a:p>
          <a:p>
            <a:pPr lvl="2"/>
            <a:r>
              <a:rPr lang="en-US" dirty="0" smtClean="0"/>
              <a:t>Goal &lt; 1 </a:t>
            </a:r>
            <a:r>
              <a:rPr lang="en-US" dirty="0" err="1" smtClean="0"/>
              <a:t>dru</a:t>
            </a:r>
            <a:endParaRPr lang="en-US" dirty="0" smtClean="0"/>
          </a:p>
          <a:p>
            <a:pPr lvl="2"/>
            <a:r>
              <a:rPr lang="en-US" dirty="0" smtClean="0"/>
              <a:t>DM-Ice17: 7.9 </a:t>
            </a:r>
            <a:r>
              <a:rPr lang="en-US" dirty="0" err="1" smtClean="0"/>
              <a:t>dru</a:t>
            </a:r>
            <a:endParaRPr lang="en-US" dirty="0" smtClean="0"/>
          </a:p>
          <a:p>
            <a:r>
              <a:rPr lang="en-US" dirty="0" smtClean="0"/>
              <a:t>DM-Ice250 North</a:t>
            </a:r>
          </a:p>
          <a:p>
            <a:pPr lvl="1"/>
            <a:r>
              <a:rPr lang="en-US" dirty="0"/>
              <a:t>Boulby: clean, well modeled environment</a:t>
            </a:r>
          </a:p>
          <a:p>
            <a:pPr lvl="2"/>
            <a:r>
              <a:rPr lang="en-US" dirty="0"/>
              <a:t>ZEPLIN shielding </a:t>
            </a:r>
            <a:r>
              <a:rPr lang="en-US" dirty="0" smtClean="0"/>
              <a:t>available</a:t>
            </a:r>
          </a:p>
          <a:p>
            <a:r>
              <a:rPr lang="en-US" dirty="0" smtClean="0"/>
              <a:t>DM-Ice250 South</a:t>
            </a:r>
          </a:p>
          <a:p>
            <a:pPr lvl="1"/>
            <a:r>
              <a:rPr lang="en-US" dirty="0" smtClean="0"/>
              <a:t>Co-deployment with PINGU will be mutually-beneficial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ZEPL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62" y="1201478"/>
            <a:ext cx="3124200" cy="3127787"/>
          </a:xfrm>
          <a:prstGeom prst="rect">
            <a:avLst/>
          </a:prstGeom>
        </p:spPr>
      </p:pic>
      <p:pic>
        <p:nvPicPr>
          <p:cNvPr id="10" name="Picture 9" descr="DMFu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/>
          <a:stretch/>
        </p:blipFill>
        <p:spPr>
          <a:xfrm>
            <a:off x="7108534" y="4329265"/>
            <a:ext cx="1578266" cy="2478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93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8" descr="positive_sensitiv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72" b="-32372"/>
          <a:stretch>
            <a:fillRect/>
          </a:stretch>
        </p:blipFill>
        <p:spPr>
          <a:xfrm>
            <a:off x="0" y="2711535"/>
            <a:ext cx="4379485" cy="490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438"/>
            <a:ext cx="8686800" cy="2519736"/>
          </a:xfrm>
        </p:spPr>
        <p:txBody>
          <a:bodyPr>
            <a:normAutofit fontScale="92500" lnSpcReduction="20000"/>
          </a:bodyPr>
          <a:lstStyle/>
          <a:p>
            <a:r>
              <a:rPr lang="en-US" sz="2900" dirty="0" smtClean="0"/>
              <a:t>This is an exciting time for dark matter!</a:t>
            </a:r>
          </a:p>
          <a:p>
            <a:r>
              <a:rPr lang="en-US" sz="2900" dirty="0" smtClean="0"/>
              <a:t>DM</a:t>
            </a:r>
            <a:r>
              <a:rPr lang="en-US" sz="2900" dirty="0" smtClean="0"/>
              <a:t>-Ice17: successful operation in the ice</a:t>
            </a:r>
          </a:p>
          <a:p>
            <a:pPr lvl="1"/>
            <a:r>
              <a:rPr lang="en-US" dirty="0" smtClean="0"/>
              <a:t>Mutually beneficial analysis</a:t>
            </a:r>
            <a:r>
              <a:rPr lang="en-US" dirty="0" smtClean="0"/>
              <a:t> with IceCube</a:t>
            </a:r>
            <a:endParaRPr lang="en-US" dirty="0"/>
          </a:p>
          <a:p>
            <a:r>
              <a:rPr lang="en-US" sz="2900" dirty="0" smtClean="0"/>
              <a:t>R&amp;D progressing swiftly</a:t>
            </a:r>
            <a:endParaRPr lang="en-US" sz="2900" dirty="0" smtClean="0"/>
          </a:p>
          <a:p>
            <a:r>
              <a:rPr lang="en-US" sz="2900" dirty="0" smtClean="0"/>
              <a:t>DM-Ice250: unique </a:t>
            </a:r>
            <a:r>
              <a:rPr lang="en-US" sz="2900" dirty="0" smtClean="0"/>
              <a:t>position </a:t>
            </a:r>
            <a:r>
              <a:rPr lang="en-US" sz="2900" dirty="0" smtClean="0"/>
              <a:t>to definitively test DAMA by running in both hemispheres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Helvetica Light"/>
                <a:cs typeface="Helvetica Light"/>
              </a:rPr>
              <a:t>IceCube Bootcamp 2015</a:t>
            </a:r>
            <a:endParaRPr lang="en-US">
              <a:latin typeface="Helvetica Light"/>
              <a:cs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9580"/>
            <a:ext cx="2895600" cy="365125"/>
          </a:xfrm>
        </p:spPr>
        <p:txBody>
          <a:bodyPr/>
          <a:lstStyle/>
          <a:p>
            <a:r>
              <a:rPr lang="en-US" dirty="0" smtClean="0">
                <a:latin typeface="Helvetica Light"/>
                <a:cs typeface="Helvetica Light"/>
              </a:rPr>
              <a:t>Antonia Hubbard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>
                <a:latin typeface="Helvetica Light"/>
                <a:cs typeface="Helvetica Light"/>
              </a:rPr>
              <a:t>28</a:t>
            </a:fld>
            <a:endParaRPr lang="en-US">
              <a:latin typeface="Helvetica Light"/>
              <a:cs typeface="Helvetica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77297" y="3825173"/>
            <a:ext cx="4861931" cy="2761410"/>
            <a:chOff x="4534889" y="3907809"/>
            <a:chExt cx="4355561" cy="25841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889" y="3907809"/>
              <a:ext cx="4355561" cy="258411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81458" y="5976930"/>
              <a:ext cx="1104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500 kg*years</a:t>
              </a:r>
              <a:endParaRPr lang="en-US" sz="1200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19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Antonia Hubbard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F1A8E24-1DC6-7541-A88C-9A2DB127D25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Content Placeholder 6" descr="penguin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9719" r="14500" b="7616"/>
          <a:stretch/>
        </p:blipFill>
        <p:spPr>
          <a:xfrm>
            <a:off x="-1" y="-14599"/>
            <a:ext cx="9156141" cy="6896342"/>
          </a:xfrm>
        </p:spPr>
      </p:pic>
      <p:sp>
        <p:nvSpPr>
          <p:cNvPr id="8" name="TextBox 7"/>
          <p:cNvSpPr txBox="1"/>
          <p:nvPr/>
        </p:nvSpPr>
        <p:spPr>
          <a:xfrm>
            <a:off x="2644587" y="4000196"/>
            <a:ext cx="4085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Helvetica Light"/>
                <a:cs typeface="Helvetica Light"/>
              </a:rPr>
              <a:t>Questions?</a:t>
            </a:r>
            <a:endParaRPr lang="en-US" sz="4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354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Evidence: </a:t>
            </a:r>
            <a:r>
              <a:rPr lang="en-US" dirty="0"/>
              <a:t>R</a:t>
            </a:r>
            <a:r>
              <a:rPr lang="en-US" dirty="0" smtClean="0">
                <a:latin typeface="Helvetica"/>
                <a:cs typeface="Helvetica"/>
              </a:rPr>
              <a:t>otation Curves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9296" y="5936101"/>
            <a:ext cx="2090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>
                <a:solidFill>
                  <a:prstClr val="black"/>
                </a:solidFill>
                <a:latin typeface="Helvetica Light"/>
                <a:cs typeface="Helvetica Light"/>
              </a:rPr>
              <a:t>Corbelli</a:t>
            </a:r>
            <a:r>
              <a:rPr lang="en-US" sz="1200" i="1" dirty="0" smtClean="0">
                <a:solidFill>
                  <a:prstClr val="black"/>
                </a:solidFill>
                <a:latin typeface="Helvetica Light"/>
                <a:cs typeface="Helvetica Light"/>
              </a:rPr>
              <a:t> and </a:t>
            </a:r>
            <a:r>
              <a:rPr lang="en-US" sz="1200" i="1" dirty="0" err="1" smtClean="0">
                <a:solidFill>
                  <a:prstClr val="black"/>
                </a:solidFill>
                <a:latin typeface="Helvetica Light"/>
                <a:cs typeface="Helvetica Light"/>
              </a:rPr>
              <a:t>Salucci</a:t>
            </a:r>
            <a:r>
              <a:rPr lang="en-US" sz="1200" i="1" dirty="0" smtClean="0">
                <a:solidFill>
                  <a:prstClr val="black"/>
                </a:solidFill>
                <a:latin typeface="Helvetica Light"/>
                <a:cs typeface="Helvetica Light"/>
              </a:rPr>
              <a:t> (2000)</a:t>
            </a:r>
            <a:endParaRPr lang="en-US" sz="1200" i="1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86"/>
          <a:stretch/>
        </p:blipFill>
        <p:spPr>
          <a:xfrm>
            <a:off x="7097850" y="2867631"/>
            <a:ext cx="1944815" cy="64649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5"/>
          <a:stretch/>
        </p:blipFill>
        <p:spPr>
          <a:xfrm>
            <a:off x="7141644" y="3781453"/>
            <a:ext cx="1693801" cy="646494"/>
          </a:xfrm>
          <a:prstGeom prst="rect">
            <a:avLst/>
          </a:prstGeom>
        </p:spPr>
      </p:pic>
      <p:pic>
        <p:nvPicPr>
          <p:cNvPr id="15" name="Picture 14" descr="Rota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9" y="1548391"/>
            <a:ext cx="6641682" cy="44661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18235" y="2366078"/>
            <a:ext cx="222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M33 observations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1765" y="3197977"/>
            <a:ext cx="158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Helvetica Light"/>
                <a:cs typeface="Helvetica Light"/>
              </a:rPr>
              <a:t>Dark matter</a:t>
            </a:r>
            <a:endParaRPr lang="en-US" dirty="0">
              <a:solidFill>
                <a:srgbClr val="008000"/>
              </a:solidFill>
              <a:latin typeface="Helvetica Light"/>
              <a:cs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4165" y="3781453"/>
            <a:ext cx="158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 Light"/>
                <a:cs typeface="Helvetica Light"/>
              </a:rPr>
              <a:t>Visible matter</a:t>
            </a:r>
            <a:endParaRPr lang="en-US" dirty="0">
              <a:solidFill>
                <a:srgbClr val="0000FF"/>
              </a:solidFill>
              <a:latin typeface="Helvetica Light"/>
              <a:cs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2283" y="4605436"/>
            <a:ext cx="158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Light"/>
                <a:cs typeface="Helvetica Light"/>
              </a:rPr>
              <a:t>Gas</a:t>
            </a:r>
            <a:endParaRPr lang="en-US" dirty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488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Detection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68778" y="1234938"/>
            <a:ext cx="6067778" cy="5394131"/>
            <a:chOff x="2240280" y="1641780"/>
            <a:chExt cx="4663440" cy="4200788"/>
          </a:xfrm>
        </p:grpSpPr>
        <p:sp>
          <p:nvSpPr>
            <p:cNvPr id="8" name="Oval 7"/>
            <p:cNvSpPr/>
            <p:nvPr/>
          </p:nvSpPr>
          <p:spPr>
            <a:xfrm>
              <a:off x="2240280" y="2733608"/>
              <a:ext cx="3108960" cy="3108960"/>
            </a:xfrm>
            <a:prstGeom prst="ellipse">
              <a:avLst/>
            </a:prstGeom>
            <a:solidFill>
              <a:srgbClr val="3CCF11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17520" y="1641780"/>
              <a:ext cx="3108960" cy="3108960"/>
            </a:xfrm>
            <a:prstGeom prst="ellipse">
              <a:avLst/>
            </a:prstGeom>
            <a:solidFill>
              <a:srgbClr val="3BC4EC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94760" y="2733608"/>
              <a:ext cx="3108960" cy="3108960"/>
            </a:xfrm>
            <a:prstGeom prst="ellipse">
              <a:avLst/>
            </a:prstGeom>
            <a:solidFill>
              <a:srgbClr val="F5FF4F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Helvetica Light"/>
                <a:cs typeface="Helvetica Ligh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55299" y="4364580"/>
            <a:ext cx="197168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Helvetica Light"/>
                <a:cs typeface="Helvetica Light"/>
              </a:rPr>
              <a:t>Scintillation</a:t>
            </a:r>
            <a:endParaRPr lang="en-US" sz="2400" b="1" dirty="0">
              <a:solidFill>
                <a:prstClr val="white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DM-Ice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DAMA</a:t>
            </a:r>
            <a:endParaRPr lang="en-US" sz="1600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Helvetica Light"/>
                <a:cs typeface="Helvetica Light"/>
              </a:rPr>
              <a:t>ANAIS</a:t>
            </a:r>
            <a:endParaRPr lang="en-US" sz="1600" dirty="0">
              <a:solidFill>
                <a:prstClr val="black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Helvetica Light"/>
                <a:cs typeface="Helvetica Light"/>
              </a:rPr>
              <a:t>SABRE</a:t>
            </a:r>
            <a:endParaRPr lang="en-US" sz="1600" dirty="0">
              <a:solidFill>
                <a:prstClr val="black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 Light"/>
                <a:cs typeface="Helvetica Light"/>
              </a:rPr>
              <a:t>KIMS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4235" y="4727741"/>
            <a:ext cx="19716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Helvetica Light"/>
                <a:cs typeface="Helvetica Light"/>
              </a:rPr>
              <a:t>Ionization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Helvetica Light"/>
                <a:cs typeface="Helvetica Light"/>
              </a:rPr>
              <a:t>CoGeNT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 Light"/>
                <a:cs typeface="Helvetica Light"/>
              </a:rPr>
              <a:t>COUPP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 Light"/>
                <a:cs typeface="Helvetica Light"/>
              </a:rPr>
              <a:t>PICASSO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Helvetica Light"/>
                <a:cs typeface="Helvetica Light"/>
              </a:rPr>
              <a:t>DRIFT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Helvetica Light"/>
                <a:cs typeface="Helvetica Light"/>
              </a:rPr>
              <a:t>PICO</a:t>
            </a:r>
            <a:endParaRPr lang="en-US" sz="16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321" y="1665629"/>
            <a:ext cx="1971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Helvetica Light"/>
                <a:cs typeface="Helvetica Light"/>
              </a:rPr>
              <a:t>Calorimetry</a:t>
            </a:r>
            <a:endParaRPr lang="en-US" sz="2400" b="1" dirty="0">
              <a:solidFill>
                <a:prstClr val="black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 Light"/>
                <a:cs typeface="Helvetica Light"/>
              </a:rPr>
              <a:t>CRESST-I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Helvetica Light"/>
                <a:cs typeface="Helvetica Light"/>
              </a:rPr>
              <a:t>CUORE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65374" y="2991963"/>
            <a:ext cx="1261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Helvetica Light"/>
                <a:cs typeface="Helvetica Light"/>
              </a:rPr>
              <a:t>CRESST-II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3775" y="2991963"/>
            <a:ext cx="1454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 Light"/>
                <a:cs typeface="Helvetica Light"/>
              </a:rPr>
              <a:t>EDELWEISS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Helvetica Light"/>
                <a:cs typeface="Helvetica Light"/>
              </a:rPr>
              <a:t>CDMS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2797" y="5310524"/>
            <a:ext cx="9928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Helvetica Light"/>
                <a:cs typeface="Helvetica Light"/>
              </a:rPr>
              <a:t>XENON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Helvetica Light"/>
                <a:cs typeface="Helvetica Light"/>
              </a:rPr>
              <a:t>PandaX</a:t>
            </a:r>
            <a:endParaRPr lang="en-US" dirty="0">
              <a:solidFill>
                <a:srgbClr val="000000"/>
              </a:solidFill>
              <a:latin typeface="Helvetica Light"/>
              <a:cs typeface="Helvetica Light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Helvetica Light"/>
                <a:cs typeface="Helvetica Light"/>
              </a:rPr>
              <a:t>LUX</a:t>
            </a:r>
          </a:p>
        </p:txBody>
      </p:sp>
    </p:spTree>
    <p:extLst>
      <p:ext uri="{BB962C8B-B14F-4D97-AF65-F5344CB8AC3E}">
        <p14:creationId xmlns:p14="http://schemas.microsoft.com/office/powerpoint/2010/main" val="391192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CombinedDA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133"/>
            <a:ext cx="4567451" cy="4876800"/>
          </a:xfrm>
          <a:prstGeom prst="rect">
            <a:avLst/>
          </a:prstGeom>
        </p:spPr>
      </p:pic>
      <p:pic>
        <p:nvPicPr>
          <p:cNvPr id="8" name="Picture 7" descr="DAMA_K4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1490133"/>
            <a:ext cx="3175000" cy="1663700"/>
          </a:xfrm>
          <a:prstGeom prst="rect">
            <a:avLst/>
          </a:prstGeom>
        </p:spPr>
      </p:pic>
      <p:pic>
        <p:nvPicPr>
          <p:cNvPr id="9" name="Picture 8" descr="DAMA_spectru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3276600"/>
            <a:ext cx="3175000" cy="1377162"/>
          </a:xfrm>
          <a:prstGeom prst="rect">
            <a:avLst/>
          </a:prstGeom>
        </p:spPr>
      </p:pic>
      <p:pic>
        <p:nvPicPr>
          <p:cNvPr id="10" name="Picture 9" descr="DAMAModSpe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917314"/>
            <a:ext cx="3416300" cy="1449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159173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Arial"/>
                <a:cs typeface="Arial"/>
              </a:rPr>
              <a:t>40</a:t>
            </a:r>
            <a:r>
              <a:rPr lang="en-US" dirty="0" smtClean="0">
                <a:latin typeface="Arial"/>
                <a:cs typeface="Arial"/>
              </a:rPr>
              <a:t>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799" y="3327399"/>
            <a:ext cx="166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Spectrum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1932" y="491731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Modulation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404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Mechanism</a:t>
            </a:r>
            <a:endParaRPr lang="en-US" dirty="0"/>
          </a:p>
        </p:txBody>
      </p:sp>
      <p:pic>
        <p:nvPicPr>
          <p:cNvPr id="7" name="Content Placeholder 6" descr="Band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02" b="-2060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0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DM-Ice17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33</a:t>
            </a:fld>
            <a:endParaRPr lang="en-US"/>
          </a:p>
        </p:txBody>
      </p:sp>
      <p:pic>
        <p:nvPicPr>
          <p:cNvPr id="8" name="Content Placeholder 7" descr="Waveforms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9" b="-3849"/>
          <a:stretch>
            <a:fillRect/>
          </a:stretch>
        </p:blipFill>
        <p:spPr>
          <a:xfrm>
            <a:off x="2185099" y="1267918"/>
            <a:ext cx="4988133" cy="55900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Pre-Deployment Source Runs</a:t>
            </a:r>
            <a:endParaRPr lang="en-US" dirty="0"/>
          </a:p>
        </p:txBody>
      </p:sp>
      <p:pic>
        <p:nvPicPr>
          <p:cNvPr id="8" name="Content Placeholder 7" descr="Det1Boulby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" r="-748"/>
          <a:stretch/>
        </p:blipFill>
        <p:spPr>
          <a:xfrm rot="5400000">
            <a:off x="791635" y="1589353"/>
            <a:ext cx="3132665" cy="4525963"/>
          </a:xfrm>
        </p:spPr>
      </p:pic>
      <p:pic>
        <p:nvPicPr>
          <p:cNvPr id="9" name="Content Placeholder 8" descr="Det-1_Bi207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" r="-748"/>
          <a:stretch/>
        </p:blipFill>
        <p:spPr>
          <a:xfrm rot="5400000">
            <a:off x="5253563" y="1589353"/>
            <a:ext cx="3132665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3733" y="1727200"/>
            <a:ext cx="2963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/>
                <a:cs typeface="Arial"/>
              </a:rPr>
              <a:t>Boulby, UK</a:t>
            </a:r>
          </a:p>
          <a:p>
            <a:pPr algn="ctr"/>
            <a:r>
              <a:rPr lang="en-US" sz="2400" i="1" baseline="30000" dirty="0" smtClean="0">
                <a:latin typeface="Arial"/>
                <a:cs typeface="Arial"/>
              </a:rPr>
              <a:t>57</a:t>
            </a:r>
            <a:r>
              <a:rPr lang="en-US" sz="2400" i="1" dirty="0" smtClean="0">
                <a:latin typeface="Arial"/>
                <a:cs typeface="Arial"/>
              </a:rPr>
              <a:t>Co, </a:t>
            </a:r>
            <a:r>
              <a:rPr lang="en-US" sz="2400" i="1" baseline="30000" dirty="0" smtClean="0">
                <a:latin typeface="Arial"/>
                <a:cs typeface="Arial"/>
              </a:rPr>
              <a:t>60</a:t>
            </a:r>
            <a:r>
              <a:rPr lang="en-US" sz="2400" i="1" dirty="0" smtClean="0">
                <a:latin typeface="Arial"/>
                <a:cs typeface="Arial"/>
              </a:rPr>
              <a:t>Co</a:t>
            </a:r>
            <a:endParaRPr lang="en-US" sz="2400" i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8733" y="1727200"/>
            <a:ext cx="2963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/>
                <a:cs typeface="Arial"/>
              </a:rPr>
              <a:t>PSL, WI</a:t>
            </a:r>
          </a:p>
          <a:p>
            <a:pPr algn="ctr"/>
            <a:r>
              <a:rPr lang="en-US" sz="2400" i="1" baseline="30000" dirty="0" smtClean="0">
                <a:latin typeface="Arial"/>
                <a:cs typeface="Arial"/>
              </a:rPr>
              <a:t>207</a:t>
            </a:r>
            <a:r>
              <a:rPr lang="en-US" sz="2400" i="1" dirty="0" smtClean="0">
                <a:latin typeface="Arial"/>
                <a:cs typeface="Arial"/>
              </a:rPr>
              <a:t>Bi</a:t>
            </a:r>
            <a:endParaRPr lang="en-US" sz="2400" i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4337" y="5841994"/>
            <a:ext cx="2665153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Calibration estimate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89867" y="5418667"/>
            <a:ext cx="355600" cy="4233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266267" y="5418667"/>
            <a:ext cx="262466" cy="4233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232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Removal</a:t>
            </a:r>
            <a:endParaRPr lang="en-US" dirty="0"/>
          </a:p>
        </p:txBody>
      </p:sp>
      <p:pic>
        <p:nvPicPr>
          <p:cNvPr id="7" name="Content Placeholder 6" descr="Peak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r="-5111"/>
          <a:stretch/>
        </p:blipFill>
        <p:spPr>
          <a:xfrm rot="5400000">
            <a:off x="1969913" y="283988"/>
            <a:ext cx="5027638" cy="739013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99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4-06 at 8.43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7"/>
          <a:stretch/>
        </p:blipFill>
        <p:spPr>
          <a:xfrm>
            <a:off x="7396827" y="1963660"/>
            <a:ext cx="1676400" cy="915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36</a:t>
            </a:fld>
            <a:endParaRPr lang="en-US"/>
          </a:p>
        </p:txBody>
      </p:sp>
      <p:pic>
        <p:nvPicPr>
          <p:cNvPr id="7" name="Content Placeholder 7" descr="ATWD1C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" r="-1330"/>
          <a:stretch/>
        </p:blipFill>
        <p:spPr>
          <a:xfrm>
            <a:off x="164353" y="1303754"/>
            <a:ext cx="5483412" cy="4899213"/>
          </a:xfrm>
          <a:prstGeom prst="rect">
            <a:avLst/>
          </a:prstGeom>
        </p:spPr>
      </p:pic>
      <p:pic>
        <p:nvPicPr>
          <p:cNvPr id="8" name="Picture 7" descr="psd_av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20" y="2885305"/>
            <a:ext cx="3902507" cy="12050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1528" y="1720023"/>
            <a:ext cx="135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Gammas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3751" y="3590659"/>
            <a:ext cx="135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Alphas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6398" y="1812659"/>
            <a:ext cx="135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Muons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mu_spectru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12" y="4108122"/>
            <a:ext cx="3589815" cy="2441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1429" y="1294192"/>
            <a:ext cx="3811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Muons are identified with their high energy depositions and pulse shape variable using the pulse height (h</a:t>
            </a:r>
            <a:r>
              <a:rPr lang="en-US" baseline="-25000" dirty="0" smtClean="0">
                <a:latin typeface="Helvetica Light"/>
                <a:cs typeface="Helvetica Light"/>
              </a:rPr>
              <a:t>i</a:t>
            </a:r>
            <a:r>
              <a:rPr lang="en-US" dirty="0" smtClean="0">
                <a:latin typeface="Helvetica Light"/>
                <a:cs typeface="Helvetica Light"/>
              </a:rPr>
              <a:t>) at time (</a:t>
            </a:r>
            <a:r>
              <a:rPr lang="en-US" dirty="0" err="1" smtClean="0">
                <a:latin typeface="Helvetica Light"/>
                <a:cs typeface="Helvetica Light"/>
              </a:rPr>
              <a:t>t</a:t>
            </a:r>
            <a:r>
              <a:rPr lang="en-US" baseline="-25000" dirty="0" err="1" smtClean="0">
                <a:latin typeface="Helvetica Light"/>
                <a:cs typeface="Helvetica Light"/>
              </a:rPr>
              <a:t>i</a:t>
            </a:r>
            <a:r>
              <a:rPr lang="en-US" dirty="0" smtClean="0">
                <a:latin typeface="Helvetica Light"/>
                <a:cs typeface="Helvetica Light"/>
              </a:rPr>
              <a:t>):  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4257" y="3848044"/>
            <a:ext cx="215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Expect 0 α, 3 </a:t>
            </a:r>
            <a:r>
              <a:rPr lang="en-US" dirty="0" err="1" smtClean="0">
                <a:latin typeface="Helvetica Light"/>
                <a:cs typeface="Helvetica Light"/>
              </a:rPr>
              <a:t>γ</a:t>
            </a:r>
            <a:r>
              <a:rPr lang="en-US" dirty="0" smtClean="0">
                <a:latin typeface="Helvetica Light"/>
                <a:cs typeface="Helvetica Light"/>
              </a:rPr>
              <a:t> in muon sample/year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307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Coincidence Processing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45AC-D7CE-1F42-895D-315D91121206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37</a:t>
            </a:fld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7108" y="1352523"/>
            <a:ext cx="4189541" cy="762000"/>
          </a:xfrm>
          <a:prstGeom prst="roundRect">
            <a:avLst/>
          </a:prstGeom>
          <a:solidFill>
            <a:srgbClr val="B8EEFC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DM-Ice17 observes a muon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8318" y="2341514"/>
            <a:ext cx="4570031" cy="762000"/>
          </a:xfrm>
          <a:prstGeom prst="roundRect">
            <a:avLst/>
          </a:prstGeom>
          <a:solidFill>
            <a:srgbClr val="B8EEFC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Was IceCube reading out?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(Is Level2 data available?) </a:t>
            </a:r>
            <a:endParaRPr lang="en-US" sz="2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33600" y="2112972"/>
            <a:ext cx="0" cy="224112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17109" y="3565984"/>
            <a:ext cx="5087014" cy="1239565"/>
          </a:xfrm>
          <a:prstGeom prst="roundRect">
            <a:avLst/>
          </a:prstGeom>
          <a:solidFill>
            <a:srgbClr val="CCFFCC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Is there a Muon Filter/sDST MinBias/sDST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NCh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event within [-1,+6]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μs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of the DM-Ice17 muon?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94136" y="3153349"/>
            <a:ext cx="0" cy="412361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630181" y="2337084"/>
            <a:ext cx="1810090" cy="766430"/>
          </a:xfrm>
          <a:prstGeom prst="roundRect">
            <a:avLst/>
          </a:prstGeom>
          <a:solidFill>
            <a:srgbClr val="FF9283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Deadtime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(1.8%)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731914" y="2710066"/>
            <a:ext cx="83446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24998" y="2167806"/>
            <a:ext cx="85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3898" y="3104045"/>
            <a:ext cx="85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Yes</a:t>
            </a:r>
            <a:endParaRPr 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16405" y="5193194"/>
            <a:ext cx="4747883" cy="1173013"/>
          </a:xfrm>
          <a:prstGeom prst="roundRect">
            <a:avLst/>
          </a:prstGeom>
          <a:solidFill>
            <a:srgbClr val="CCFFCC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Coincident: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Run missing reconstructions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Output coincident event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219777" y="4793084"/>
            <a:ext cx="1" cy="40011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273957" y="4159320"/>
            <a:ext cx="720089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35895" y="3588288"/>
            <a:ext cx="85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83898" y="4731529"/>
            <a:ext cx="85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Yes</a:t>
            </a:r>
            <a:endParaRPr lang="en-US" sz="2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21595" y="3778320"/>
            <a:ext cx="2620977" cy="762000"/>
          </a:xfrm>
          <a:prstGeom prst="roundRect">
            <a:avLst/>
          </a:prstGeom>
          <a:solidFill>
            <a:srgbClr val="FF9283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No coincidence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IceCube Bootcamp 2015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Antonia Hubbard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53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Effect on </a:t>
            </a:r>
            <a:r>
              <a:rPr lang="en-US" dirty="0" err="1" smtClean="0">
                <a:latin typeface="Arial"/>
                <a:cs typeface="Arial"/>
              </a:rPr>
              <a:t>Misreconstructions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47128980"/>
              </p:ext>
            </p:extLst>
          </p:nvPr>
        </p:nvGraphicFramePr>
        <p:xfrm>
          <a:off x="457200" y="3245574"/>
          <a:ext cx="805733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492"/>
                <a:gridCol w="829675"/>
                <a:gridCol w="1020944"/>
                <a:gridCol w="1465580"/>
                <a:gridCol w="1347547"/>
                <a:gridCol w="866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Detector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Zenith</a:t>
                      </a:r>
                    </a:p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&gt; 90°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Energy</a:t>
                      </a:r>
                    </a:p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&lt; 100GeV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Distance </a:t>
                      </a:r>
                    </a:p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&gt;</a:t>
                      </a:r>
                      <a:r>
                        <a:rPr lang="en-US" sz="22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20m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Helvetica"/>
                          <a:cs typeface="Helvetica"/>
                        </a:rPr>
                        <a:t>Nan </a:t>
                      </a:r>
                    </a:p>
                    <a:p>
                      <a:r>
                        <a:rPr lang="en-US" sz="2200" dirty="0" err="1" smtClean="0">
                          <a:latin typeface="Helvetica"/>
                          <a:cs typeface="Helvetica"/>
                        </a:rPr>
                        <a:t>Reco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Det-1</a:t>
                      </a:r>
                      <a:r>
                        <a:rPr lang="en-US" sz="2200" i="1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Traditional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1072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115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62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141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5 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Det-1 DM-Ice</a:t>
                      </a:r>
                      <a:r>
                        <a:rPr lang="en-US" sz="2200" b="0" baseline="0" dirty="0" smtClean="0">
                          <a:latin typeface="Helvetica"/>
                          <a:cs typeface="Helvetica"/>
                        </a:rPr>
                        <a:t> seed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1072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44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23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166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C8EFF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Det-2</a:t>
                      </a:r>
                      <a:r>
                        <a:rPr lang="en-US" sz="2200" i="1" baseline="0" dirty="0" smtClean="0">
                          <a:latin typeface="Helvetica"/>
                          <a:cs typeface="Helvetica"/>
                        </a:rPr>
                        <a:t> Traditional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594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145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23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94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smtClean="0">
                          <a:latin typeface="Helvetica"/>
                          <a:cs typeface="Helvetica"/>
                        </a:rPr>
                        <a:t>1 </a:t>
                      </a:r>
                      <a:endParaRPr lang="en-US" sz="2200" i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Det-2 DM-Ice</a:t>
                      </a:r>
                      <a:r>
                        <a:rPr lang="en-US" sz="2200" b="0" baseline="0" dirty="0" smtClean="0">
                          <a:latin typeface="Helvetica"/>
                          <a:cs typeface="Helvetica"/>
                        </a:rPr>
                        <a:t> seed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594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100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22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111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2200" b="0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199" y="1424755"/>
            <a:ext cx="785706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Total number coincident: 1666 (43% coincident)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Expected accidental coincidence/crystal ~ 20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>
                <a:latin typeface="Arial"/>
                <a:cs typeface="Arial"/>
              </a:rPr>
              <a:t>Misreconstruction</a:t>
            </a:r>
            <a:r>
              <a:rPr lang="en-US" sz="2200" dirty="0">
                <a:latin typeface="Arial"/>
                <a:cs typeface="Arial"/>
              </a:rPr>
              <a:t> rate reduced in Det-1 from 17% to 6.3%  </a:t>
            </a:r>
          </a:p>
          <a:p>
            <a:pPr marL="342900" indent="-342900">
              <a:buFont typeface="Arial"/>
              <a:buChar char="•"/>
            </a:pPr>
            <a:r>
              <a:rPr lang="en-US" sz="2200" u="sng" dirty="0">
                <a:latin typeface="Arial"/>
                <a:cs typeface="Arial"/>
              </a:rPr>
              <a:t>Improvement from </a:t>
            </a:r>
            <a:r>
              <a:rPr lang="en-US" sz="2200" u="sng" dirty="0" err="1">
                <a:latin typeface="Arial"/>
                <a:cs typeface="Arial"/>
              </a:rPr>
              <a:t>NCh</a:t>
            </a:r>
            <a:r>
              <a:rPr lang="en-US" sz="2200" u="sng" dirty="0">
                <a:latin typeface="Arial"/>
                <a:cs typeface="Arial"/>
              </a:rPr>
              <a:t> </a:t>
            </a:r>
            <a:r>
              <a:rPr lang="en-US" sz="2200" u="sng" dirty="0" smtClean="0">
                <a:latin typeface="Arial"/>
                <a:cs typeface="Arial"/>
              </a:rPr>
              <a:t>only</a:t>
            </a:r>
            <a:endParaRPr lang="en-US" sz="2200" u="sng" dirty="0"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45AC-D7CE-1F42-895D-315D91121206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38</a:t>
            </a:fld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IceCube Bootcamp 2015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Antonia Hubbard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57200" y="3549718"/>
            <a:ext cx="8680999" cy="1719343"/>
          </a:xfrm>
          <a:prstGeom prst="rightArrow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57200" y="4393899"/>
            <a:ext cx="8686800" cy="1719343"/>
          </a:xfrm>
          <a:prstGeom prst="rightArrow">
            <a:avLst/>
          </a:prstGeom>
          <a:solidFill>
            <a:srgbClr val="F1B6D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78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/>
          <a:stretch/>
        </p:blipFill>
        <p:spPr>
          <a:xfrm rot="5400000">
            <a:off x="395752" y="2135831"/>
            <a:ext cx="3506823" cy="3383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47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Reconstruction: Zenith &amp; Azimuth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64508"/>
            <a:ext cx="8324748" cy="512741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Comparison of reconstruction parameters with/without DM-Ice seeds confirms IceCube resolution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 descr="DiffZenith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8" r="7643"/>
          <a:stretch/>
        </p:blipFill>
        <p:spPr>
          <a:xfrm>
            <a:off x="410736" y="5601460"/>
            <a:ext cx="3399423" cy="117489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/>
          <a:stretch/>
        </p:blipFill>
        <p:spPr>
          <a:xfrm rot="5400000">
            <a:off x="4464985" y="2068441"/>
            <a:ext cx="3367026" cy="3660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6"/>
          <a:stretch/>
        </p:blipFill>
        <p:spPr>
          <a:xfrm>
            <a:off x="4318421" y="5581208"/>
            <a:ext cx="3955576" cy="1195151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6495341" y="5629999"/>
            <a:ext cx="2317583" cy="5658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500" dirty="0" smtClean="0">
                <a:latin typeface="Arial"/>
                <a:cs typeface="Arial"/>
              </a:rPr>
              <a:t>Difference distributions centered about 0 ± 0.7°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9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Dark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Imag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11198" b="28193"/>
          <a:stretch/>
        </p:blipFill>
        <p:spPr>
          <a:xfrm>
            <a:off x="2244016" y="2954374"/>
            <a:ext cx="3729200" cy="32591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77612" y="6075055"/>
            <a:ext cx="1970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  <a:latin typeface="Helvetica Light"/>
                <a:cs typeface="Helvetica Light"/>
              </a:rPr>
              <a:t>ESA/Planck Collaboration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3" y="1267026"/>
            <a:ext cx="2512179" cy="12701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643" y="2477867"/>
            <a:ext cx="13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>
                <a:solidFill>
                  <a:prstClr val="black"/>
                </a:solidFill>
                <a:latin typeface="Helvetica Light"/>
                <a:cs typeface="Helvetica Light"/>
              </a:rPr>
              <a:t>arXiv</a:t>
            </a:r>
            <a:r>
              <a:rPr lang="en-US" sz="1200" i="1" dirty="0" smtClean="0">
                <a:solidFill>
                  <a:prstClr val="black"/>
                </a:solidFill>
                <a:latin typeface="Helvetica Light"/>
                <a:cs typeface="Helvetica Light"/>
              </a:rPr>
              <a:t>: </a:t>
            </a:r>
            <a:r>
              <a:rPr lang="en-US" sz="1200" i="1" dirty="0">
                <a:solidFill>
                  <a:prstClr val="black"/>
                </a:solidFill>
                <a:latin typeface="Helvetica Light"/>
                <a:cs typeface="Helvetica Light"/>
              </a:rPr>
              <a:t>1303.5075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859" y="1723608"/>
            <a:ext cx="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CMB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10" y="1267026"/>
            <a:ext cx="3510826" cy="20407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22444" y="3240376"/>
            <a:ext cx="1979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prstClr val="black"/>
                </a:solidFill>
                <a:latin typeface="Helvetica Light"/>
                <a:cs typeface="Helvetica Light"/>
              </a:rPr>
              <a:t>ESA/Planck Collaboration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9858" y="1691342"/>
            <a:ext cx="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BAO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399" y="3505465"/>
            <a:ext cx="1746807" cy="17616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7919061" y="4439005"/>
            <a:ext cx="1971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err="1">
                <a:solidFill>
                  <a:prstClr val="black"/>
                </a:solidFill>
                <a:latin typeface="Helvetica Light"/>
                <a:cs typeface="Helvetica Light"/>
              </a:rPr>
              <a:t>doi</a:t>
            </a:r>
            <a:r>
              <a:rPr lang="en-US" sz="1200" i="1" dirty="0">
                <a:solidFill>
                  <a:prstClr val="black"/>
                </a:solidFill>
                <a:latin typeface="Helvetica Light"/>
                <a:cs typeface="Helvetica Light"/>
              </a:rPr>
              <a:t>: 10.1038/nature04805</a:t>
            </a:r>
          </a:p>
        </p:txBody>
      </p:sp>
      <p:pic>
        <p:nvPicPr>
          <p:cNvPr id="17" name="Picture 16" descr="Bulle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05" y="1267026"/>
            <a:ext cx="2255839" cy="16301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680" y="2843147"/>
            <a:ext cx="6278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Helvetica Light"/>
                <a:cs typeface="Helvetica Light"/>
              </a:rPr>
              <a:t>NASA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494" y="4308671"/>
            <a:ext cx="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LSS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3185" y="2527890"/>
            <a:ext cx="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/>
                <a:cs typeface="Helvetica Light"/>
              </a:rPr>
              <a:t>Bullet</a:t>
            </a:r>
            <a:endParaRPr lang="en-US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6" y="2777694"/>
            <a:ext cx="1944334" cy="150238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1800273" y="3024398"/>
            <a:ext cx="816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  <a:latin typeface="Helvetica Light"/>
                <a:cs typeface="Helvetica Light"/>
              </a:rPr>
              <a:t>Chandra</a:t>
            </a:r>
            <a:endParaRPr lang="en-US" sz="1200" i="1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2253" y="3912096"/>
            <a:ext cx="109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Helvetica Light"/>
                <a:cs typeface="Helvetica Light"/>
              </a:rPr>
              <a:t>Lensing</a:t>
            </a:r>
            <a:endParaRPr lang="en-US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24" name="Picture 23" descr="BB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6" y="4289941"/>
            <a:ext cx="2197314" cy="220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35145" y="5424053"/>
            <a:ext cx="77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BBN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9266" y="4516566"/>
            <a:ext cx="627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Helvetica Light"/>
                <a:cs typeface="Helvetica Light"/>
              </a:rPr>
              <a:t>Weiss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274235" y="2954374"/>
            <a:ext cx="135879" cy="76138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44549" y="3240376"/>
            <a:ext cx="750263" cy="475378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019801" y="3912096"/>
            <a:ext cx="990598" cy="367981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456910" y="2188384"/>
            <a:ext cx="2817325" cy="154691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172735" y="3715754"/>
            <a:ext cx="3101500" cy="196342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172735" y="4093882"/>
            <a:ext cx="3357392" cy="1090024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5744549" y="5271823"/>
            <a:ext cx="2102575" cy="1465910"/>
            <a:chOff x="139296" y="2474019"/>
            <a:chExt cx="5363025" cy="3739081"/>
          </a:xfrm>
        </p:grpSpPr>
        <p:sp>
          <p:nvSpPr>
            <p:cNvPr id="34" name="Rectangle 33"/>
            <p:cNvSpPr/>
            <p:nvPr/>
          </p:nvSpPr>
          <p:spPr>
            <a:xfrm>
              <a:off x="139296" y="5936101"/>
              <a:ext cx="20902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err="1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Corbelli</a:t>
              </a:r>
              <a:r>
                <a:rPr lang="en-US" sz="1200" i="1" dirty="0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 and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Salucci</a:t>
              </a:r>
              <a:r>
                <a:rPr lang="en-US" sz="1200" i="1" dirty="0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 (2000)</a:t>
              </a:r>
              <a:endParaRPr lang="en-US" sz="1200" i="1" dirty="0">
                <a:solidFill>
                  <a:prstClr val="black"/>
                </a:solidFill>
                <a:latin typeface="Helvetica Light"/>
                <a:cs typeface="Helvetica Light"/>
              </a:endParaRPr>
            </a:p>
          </p:txBody>
        </p:sp>
        <p:pic>
          <p:nvPicPr>
            <p:cNvPr id="35" name="Picture 34" descr="Rotation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69" y="2474019"/>
              <a:ext cx="5202752" cy="3498526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7159434" y="5713012"/>
            <a:ext cx="190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Rotation curves</a:t>
            </a:r>
            <a:endParaRPr lang="en-US" dirty="0">
              <a:latin typeface="Helvetica Light"/>
              <a:cs typeface="Helvetica Ligh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5773713" y="4064497"/>
            <a:ext cx="721099" cy="1119409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91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47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40</a:t>
            </a:fld>
            <a:endParaRPr lang="en-US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6847"/>
          <a:stretch/>
        </p:blipFill>
        <p:spPr>
          <a:xfrm rot="5400000">
            <a:off x="4772548" y="1217801"/>
            <a:ext cx="4244147" cy="4286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01"/>
          <a:stretch/>
        </p:blipFill>
        <p:spPr>
          <a:xfrm>
            <a:off x="4767533" y="5498206"/>
            <a:ext cx="4392806" cy="1359003"/>
          </a:xfrm>
          <a:prstGeom prst="rect">
            <a:avLst/>
          </a:prstGeom>
        </p:spPr>
      </p:pic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457200" y="1364508"/>
            <a:ext cx="4293994" cy="5127416"/>
          </a:xfrm>
        </p:spPr>
        <p:txBody>
          <a:bodyPr>
            <a:normAutofit/>
          </a:bodyPr>
          <a:lstStyle/>
          <a:p>
            <a:r>
              <a:rPr lang="en-US" sz="2600" dirty="0"/>
              <a:t>DM-Ice17 slightly prefers a higher energy </a:t>
            </a:r>
            <a:r>
              <a:rPr lang="en-US" sz="2600" dirty="0" smtClean="0"/>
              <a:t>reconstruction</a:t>
            </a:r>
          </a:p>
          <a:p>
            <a:pPr lvl="1"/>
            <a:r>
              <a:rPr lang="en-US" sz="2200" dirty="0" smtClean="0"/>
              <a:t>Through</a:t>
            </a:r>
            <a:r>
              <a:rPr lang="en-US" sz="2200" dirty="0"/>
              <a:t>-going </a:t>
            </a:r>
            <a:r>
              <a:rPr lang="en-US" sz="2200" dirty="0" smtClean="0"/>
              <a:t>events</a:t>
            </a:r>
          </a:p>
          <a:p>
            <a:pPr lvl="1"/>
            <a:r>
              <a:rPr lang="en-US" sz="2200" dirty="0" smtClean="0"/>
              <a:t>Difference </a:t>
            </a:r>
            <a:r>
              <a:rPr lang="en-US" sz="2200" dirty="0"/>
              <a:t>centered about </a:t>
            </a:r>
            <a:r>
              <a:rPr lang="en-US" sz="2200" dirty="0" smtClean="0"/>
              <a:t>84 ± 600 </a:t>
            </a:r>
            <a:r>
              <a:rPr lang="en-US" sz="2200" dirty="0" err="1"/>
              <a:t>GeV</a:t>
            </a:r>
            <a:endParaRPr lang="en-US" sz="2200" dirty="0"/>
          </a:p>
          <a:p>
            <a:endParaRPr lang="en-US" sz="26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766965" y="3615911"/>
            <a:ext cx="3163755" cy="2894211"/>
            <a:chOff x="488181" y="3987671"/>
            <a:chExt cx="3163755" cy="2894211"/>
          </a:xfrm>
        </p:grpSpPr>
        <p:pic>
          <p:nvPicPr>
            <p:cNvPr id="12" name="Content Placeholder 6" descr="IceCube_muon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028" b="-10028"/>
            <a:stretch>
              <a:fillRect/>
            </a:stretch>
          </p:blipFill>
          <p:spPr>
            <a:xfrm>
              <a:off x="488181" y="3987671"/>
              <a:ext cx="3087563" cy="284540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6198" y="6358662"/>
              <a:ext cx="303573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Helvetica"/>
                  <a:cs typeface="Helvetica"/>
                </a:rPr>
                <a:t>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0   </a:t>
              </a:r>
              <a:r>
                <a:rPr lang="en-US" sz="1400" dirty="0" smtClean="0">
                  <a:latin typeface="Helvetica"/>
                  <a:cs typeface="Helvetica"/>
                </a:rPr>
                <a:t> 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1 </a:t>
              </a:r>
              <a:r>
                <a:rPr lang="en-US" sz="1400" dirty="0" smtClean="0">
                  <a:latin typeface="Helvetica"/>
                  <a:cs typeface="Helvetica"/>
                </a:rPr>
                <a:t>   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2    </a:t>
              </a:r>
              <a:r>
                <a:rPr lang="en-US" sz="1400" dirty="0" smtClean="0">
                  <a:latin typeface="Helvetica"/>
                  <a:cs typeface="Helvetica"/>
                </a:rPr>
                <a:t> 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3   </a:t>
              </a:r>
              <a:r>
                <a:rPr lang="en-US" sz="1400" dirty="0" smtClean="0">
                  <a:latin typeface="Helvetica"/>
                  <a:cs typeface="Helvetica"/>
                </a:rPr>
                <a:t> 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4   </a:t>
              </a:r>
              <a:r>
                <a:rPr lang="en-US" sz="1400" dirty="0" smtClean="0">
                  <a:latin typeface="Helvetica"/>
                  <a:cs typeface="Helvetica"/>
                </a:rPr>
                <a:t> 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5   </a:t>
              </a:r>
              <a:r>
                <a:rPr lang="en-US" sz="1400" dirty="0" smtClean="0">
                  <a:latin typeface="Helvetica"/>
                  <a:cs typeface="Helvetica"/>
                </a:rPr>
                <a:t> 10</a:t>
              </a:r>
              <a:r>
                <a:rPr lang="en-US" sz="1400" baseline="30000" dirty="0" smtClean="0">
                  <a:latin typeface="Helvetica"/>
                  <a:cs typeface="Helvetica"/>
                </a:rPr>
                <a:t>6</a:t>
              </a:r>
            </a:p>
            <a:p>
              <a:pPr algn="r"/>
              <a:r>
                <a:rPr lang="en-US" sz="1400" dirty="0" smtClean="0">
                  <a:latin typeface="Helvetica"/>
                  <a:cs typeface="Helvetica"/>
                </a:rPr>
                <a:t>Muon energy [</a:t>
              </a:r>
              <a:r>
                <a:rPr lang="en-US" sz="1400" dirty="0" err="1" smtClean="0">
                  <a:latin typeface="Helvetica"/>
                  <a:cs typeface="Helvetica"/>
                </a:rPr>
                <a:t>GeV</a:t>
              </a:r>
              <a:r>
                <a:rPr lang="en-US" sz="1400" dirty="0" smtClean="0">
                  <a:latin typeface="Helvetica"/>
                  <a:cs typeface="Helvetica"/>
                </a:rPr>
                <a:t>]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4720" y="5516315"/>
              <a:ext cx="1666240" cy="83099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75000"/>
                    </a:schemeClr>
                  </a:solidFill>
                  <a:latin typeface="Helvetica"/>
                  <a:cs typeface="Helvetica"/>
                </a:rPr>
                <a:t>1400m</a:t>
              </a:r>
              <a:r>
                <a:rPr lang="en-US" sz="1200" dirty="0" smtClean="0">
                  <a:latin typeface="Helvetica"/>
                  <a:cs typeface="Helvetica"/>
                </a:rPr>
                <a:t>	</a:t>
              </a:r>
              <a:r>
                <a:rPr lang="en-US" sz="1200" dirty="0" smtClean="0">
                  <a:solidFill>
                    <a:srgbClr val="DBDB00"/>
                  </a:solidFill>
                  <a:latin typeface="Helvetica"/>
                  <a:cs typeface="Helvetica"/>
                </a:rPr>
                <a:t>2200m</a:t>
              </a:r>
            </a:p>
            <a:p>
              <a:r>
                <a:rPr lang="en-US" sz="1200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1600m	</a:t>
              </a:r>
              <a:r>
                <a:rPr lang="en-US" sz="1200" dirty="0" smtClean="0">
                  <a:solidFill>
                    <a:srgbClr val="FF6600"/>
                  </a:solidFill>
                  <a:latin typeface="Helvetica"/>
                  <a:cs typeface="Helvetica"/>
                </a:rPr>
                <a:t>2400m*</a:t>
              </a:r>
            </a:p>
            <a:p>
              <a:r>
                <a:rPr lang="en-US" sz="1200" dirty="0" smtClean="0">
                  <a:solidFill>
                    <a:srgbClr val="36CEC5"/>
                  </a:solidFill>
                  <a:latin typeface="Helvetica"/>
                  <a:cs typeface="Helvetica"/>
                </a:rPr>
                <a:t>1800m</a:t>
              </a:r>
              <a:r>
                <a:rPr lang="en-US" sz="1200" dirty="0" smtClean="0">
                  <a:latin typeface="Helvetica"/>
                  <a:cs typeface="Helvetica"/>
                </a:rPr>
                <a:t>	</a:t>
              </a:r>
              <a:r>
                <a:rPr lang="en-US" sz="12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2600m*</a:t>
              </a:r>
            </a:p>
            <a:p>
              <a:r>
                <a:rPr lang="en-US" sz="1200" dirty="0" smtClean="0">
                  <a:solidFill>
                    <a:srgbClr val="2CCF1B"/>
                  </a:solidFill>
                  <a:latin typeface="Helvetica"/>
                  <a:cs typeface="Helvetica"/>
                </a:rPr>
                <a:t>2000m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6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Comparisons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9391" y="1364508"/>
            <a:ext cx="4018965" cy="5127416"/>
          </a:xfrm>
        </p:spPr>
        <p:txBody>
          <a:bodyPr>
            <a:normAutofit/>
          </a:bodyPr>
          <a:lstStyle/>
          <a:p>
            <a:r>
              <a:rPr lang="en-US" sz="2200" dirty="0"/>
              <a:t>Distance of closest approach indicates room </a:t>
            </a:r>
            <a:r>
              <a:rPr lang="en-US" sz="2200" dirty="0" smtClean="0"/>
              <a:t>for improvement</a:t>
            </a:r>
          </a:p>
          <a:p>
            <a:r>
              <a:rPr lang="en-US" sz="2200" dirty="0" smtClean="0"/>
              <a:t>53% of events reconstruct closer with DM-Ice seed</a:t>
            </a:r>
            <a:endParaRPr lang="en-US" sz="2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597" y="6492875"/>
            <a:ext cx="2895600" cy="365125"/>
          </a:xfrm>
        </p:spPr>
        <p:txBody>
          <a:bodyPr/>
          <a:lstStyle/>
          <a:p>
            <a:pPr algn="r"/>
            <a:r>
              <a:rPr lang="en-US" smtClean="0"/>
              <a:t>Antonia Hubbard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41</a:t>
            </a:fld>
            <a:endParaRPr lang="en-US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7781"/>
          <a:stretch/>
        </p:blipFill>
        <p:spPr>
          <a:xfrm rot="5400000">
            <a:off x="4097285" y="1329422"/>
            <a:ext cx="4982085" cy="4987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1406" y="5994610"/>
            <a:ext cx="517298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0</a:t>
            </a:r>
            <a:r>
              <a:rPr lang="en-US" sz="1400" dirty="0" smtClean="0">
                <a:latin typeface="Arial"/>
                <a:cs typeface="Arial"/>
              </a:rPr>
              <a:t>                 10</a:t>
            </a:r>
            <a:r>
              <a:rPr lang="en-US" sz="1400" baseline="30000" dirty="0" smtClean="0">
                <a:latin typeface="Arial"/>
                <a:cs typeface="Arial"/>
              </a:rPr>
              <a:t>1                        </a:t>
            </a:r>
            <a:r>
              <a:rPr lang="en-US" sz="1400" dirty="0" smtClean="0">
                <a:latin typeface="Arial"/>
                <a:cs typeface="Arial"/>
              </a:rPr>
              <a:t> 10</a:t>
            </a:r>
            <a:r>
              <a:rPr lang="en-US" sz="1400" baseline="30000" dirty="0">
                <a:latin typeface="Arial"/>
                <a:cs typeface="Arial"/>
              </a:rPr>
              <a:t>2</a:t>
            </a:r>
            <a:r>
              <a:rPr lang="en-US" sz="1400" baseline="30000" dirty="0" smtClean="0">
                <a:latin typeface="Arial"/>
                <a:cs typeface="Arial"/>
              </a:rPr>
              <a:t>   </a:t>
            </a:r>
            <a:r>
              <a:rPr lang="en-US" sz="1400" dirty="0" smtClean="0">
                <a:latin typeface="Arial"/>
                <a:cs typeface="Arial"/>
              </a:rPr>
              <a:t>               10</a:t>
            </a:r>
            <a:r>
              <a:rPr lang="en-US" sz="1400" baseline="30000" dirty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               10</a:t>
            </a:r>
            <a:r>
              <a:rPr lang="en-US" sz="1400" baseline="30000" dirty="0" smtClean="0">
                <a:latin typeface="Arial"/>
                <a:cs typeface="Arial"/>
              </a:rPr>
              <a:t>4</a:t>
            </a:r>
            <a:endParaRPr lang="en-US" sz="1400" dirty="0" smtClean="0">
              <a:latin typeface="Arial"/>
              <a:cs typeface="Arial"/>
            </a:endParaRPr>
          </a:p>
          <a:p>
            <a:pPr algn="r"/>
            <a:r>
              <a:rPr lang="en-US" sz="1400" dirty="0" smtClean="0">
                <a:latin typeface="Arial"/>
                <a:cs typeface="Arial"/>
              </a:rPr>
              <a:t>Distance of Closest Approach [m]</a:t>
            </a:r>
            <a:endParaRPr lang="en-US" sz="1400" baseline="30000" dirty="0"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036674" y="1450510"/>
            <a:ext cx="0" cy="44439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73342" y="3778980"/>
            <a:ext cx="12508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ight"/>
                <a:cs typeface="Helvetica Light"/>
              </a:rPr>
              <a:t>MPE</a:t>
            </a:r>
            <a:endParaRPr lang="en-US" sz="1500" dirty="0">
              <a:latin typeface="Helvetica Light"/>
              <a:cs typeface="Helvetica Light"/>
            </a:endParaRPr>
          </a:p>
          <a:p>
            <a:r>
              <a:rPr lang="en-US" sz="1500" dirty="0" smtClean="0">
                <a:latin typeface="Helvetica Light"/>
                <a:cs typeface="Helvetica Light"/>
              </a:rPr>
              <a:t>resolution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1752" y="2329779"/>
            <a:ext cx="155765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MPE </a:t>
            </a:r>
          </a:p>
          <a:p>
            <a:r>
              <a:rPr lang="en-US" sz="1600" dirty="0" smtClean="0">
                <a:latin typeface="Helvetica Light"/>
                <a:cs typeface="Helvetica Light"/>
              </a:rPr>
              <a:t>resolution</a:t>
            </a:r>
            <a:endParaRPr lang="en-US" sz="1600" dirty="0">
              <a:latin typeface="Helvetica Light"/>
              <a:cs typeface="Helvetica Ligh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664135" y="4031762"/>
            <a:ext cx="37254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464863" y="4038589"/>
            <a:ext cx="37253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DiffDistanceD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37825"/>
            <a:ext cx="3504206" cy="339855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1926262" y="3658041"/>
            <a:ext cx="0" cy="1835403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06993" y="4762729"/>
            <a:ext cx="2798020" cy="1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B45AC-D7CE-1F42-895D-315D91121206}" type="slidenum">
              <a:rPr lang="en-US" smtClean="0">
                <a:solidFill>
                  <a:srgbClr val="000000"/>
                </a:solidFill>
              </a:rPr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pic>
        <p:nvPicPr>
          <p:cNvPr id="10" name="Picture 9" descr="IceCubeNoLabels.jpg"/>
          <p:cNvPicPr>
            <a:picLocks noChangeAspect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2" b="3331"/>
          <a:stretch/>
        </p:blipFill>
        <p:spPr>
          <a:xfrm>
            <a:off x="4352248" y="43903"/>
            <a:ext cx="4770446" cy="681409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95247" y="1364508"/>
            <a:ext cx="7860104" cy="51274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Successful coincidence identification</a:t>
            </a:r>
          </a:p>
          <a:p>
            <a:r>
              <a:rPr lang="en-US" dirty="0" smtClean="0"/>
              <a:t>IceCube verifies DM-Ice muon tag</a:t>
            </a:r>
          </a:p>
          <a:p>
            <a:pPr lvl="1"/>
            <a:r>
              <a:rPr lang="en-US" dirty="0" smtClean="0"/>
              <a:t>Energy and direction information</a:t>
            </a:r>
          </a:p>
          <a:p>
            <a:r>
              <a:rPr lang="en-US" dirty="0" smtClean="0"/>
              <a:t>DM-Ice17 offers a calibration tool for IceCube</a:t>
            </a:r>
          </a:p>
          <a:p>
            <a:pPr lvl="1"/>
            <a:r>
              <a:rPr lang="en-US" dirty="0" smtClean="0"/>
              <a:t>Particularly for low energy</a:t>
            </a:r>
          </a:p>
          <a:p>
            <a:r>
              <a:rPr lang="en-US" dirty="0" smtClean="0"/>
              <a:t>Interest from low energy, calibration, and reconstruction working groups</a:t>
            </a:r>
          </a:p>
          <a:p>
            <a:r>
              <a:rPr lang="en-US" dirty="0" smtClean="0"/>
              <a:t>Future: optimization of reconstruction use, integration of </a:t>
            </a:r>
            <a:r>
              <a:rPr lang="en-US" dirty="0" err="1" smtClean="0"/>
              <a:t>IceTop</a:t>
            </a:r>
            <a:r>
              <a:rPr lang="en-US" dirty="0" smtClean="0"/>
              <a:t>, PINGU development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DM-Ice17/IceCube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201478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62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DM-Ice37 Contamination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670"/>
            <a:ext cx="8229600" cy="2688797"/>
          </a:xfrm>
        </p:spPr>
        <p:txBody>
          <a:bodyPr/>
          <a:lstStyle/>
          <a:p>
            <a:r>
              <a:rPr lang="en-US" sz="2800" dirty="0" smtClean="0"/>
              <a:t>Collective NaI(Tl) effort (DM-Ice, ANAIS, KIMS)</a:t>
            </a:r>
          </a:p>
          <a:p>
            <a:pPr lvl="1"/>
            <a:r>
              <a:rPr lang="en-US" sz="2600" dirty="0" smtClean="0"/>
              <a:t>Goal set by DAMA: 1 </a:t>
            </a:r>
            <a:r>
              <a:rPr lang="en-US" sz="2600" dirty="0" err="1" smtClean="0"/>
              <a:t>dru</a:t>
            </a:r>
            <a:r>
              <a:rPr lang="en-US" sz="2600" dirty="0" smtClean="0"/>
              <a:t> in ROI</a:t>
            </a:r>
          </a:p>
          <a:p>
            <a:pPr lvl="1"/>
            <a:r>
              <a:rPr lang="en-US" sz="2600" dirty="0" smtClean="0"/>
              <a:t>Currently: 3 </a:t>
            </a:r>
            <a:r>
              <a:rPr lang="en-US" sz="2600" dirty="0" err="1" smtClean="0"/>
              <a:t>dru</a:t>
            </a:r>
            <a:r>
              <a:rPr lang="en-US" sz="2600" dirty="0" smtClean="0"/>
              <a:t> above noise energies</a:t>
            </a:r>
          </a:p>
          <a:p>
            <a:pPr lvl="2"/>
            <a:r>
              <a:rPr lang="en-US" sz="1800" dirty="0" smtClean="0"/>
              <a:t>Noise removal in progress</a:t>
            </a:r>
          </a:p>
          <a:p>
            <a:pPr lvl="2"/>
            <a:r>
              <a:rPr lang="en-US" sz="1800" dirty="0" smtClean="0"/>
              <a:t>DM-Ice17: 8 </a:t>
            </a:r>
            <a:r>
              <a:rPr lang="en-US" sz="1800" dirty="0" err="1" smtClean="0"/>
              <a:t>dru</a:t>
            </a:r>
            <a:endParaRPr lang="en-US" sz="1800" dirty="0" smtClean="0"/>
          </a:p>
          <a:p>
            <a:pPr lvl="1"/>
            <a:r>
              <a:rPr lang="en-US" sz="2200" dirty="0" smtClean="0"/>
              <a:t>3 </a:t>
            </a:r>
            <a:r>
              <a:rPr lang="en-US" sz="2200" dirty="0" err="1" smtClean="0"/>
              <a:t>mBq</a:t>
            </a:r>
            <a:r>
              <a:rPr lang="en-US" sz="2200" dirty="0" smtClean="0"/>
              <a:t>/kg </a:t>
            </a:r>
            <a:r>
              <a:rPr lang="en-US" sz="2200" baseline="30000" dirty="0" smtClean="0"/>
              <a:t>40</a:t>
            </a:r>
            <a:r>
              <a:rPr lang="en-US" sz="2200" dirty="0" smtClean="0"/>
              <a:t>K, </a:t>
            </a:r>
            <a:r>
              <a:rPr lang="en-US" sz="2200" baseline="30000" dirty="0" smtClean="0"/>
              <a:t>210</a:t>
            </a:r>
            <a:r>
              <a:rPr lang="en-US" sz="2200" dirty="0" smtClean="0"/>
              <a:t>Pb reduction in R&amp;D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35046" y="2852311"/>
            <a:ext cx="2819429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Significant improvements </a:t>
            </a:r>
          </a:p>
          <a:p>
            <a:r>
              <a:rPr lang="en-US" dirty="0" smtClean="0">
                <a:latin typeface="Arial"/>
                <a:cs typeface="Arial"/>
              </a:rPr>
              <a:t>in location and PMTs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HE_NoFermi_AH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/>
          <a:stretch/>
        </p:blipFill>
        <p:spPr>
          <a:xfrm>
            <a:off x="4510928" y="3945467"/>
            <a:ext cx="4053373" cy="2661222"/>
          </a:xfrm>
          <a:prstGeom prst="rect">
            <a:avLst/>
          </a:prstGeom>
        </p:spPr>
      </p:pic>
      <p:pic>
        <p:nvPicPr>
          <p:cNvPr id="10" name="Picture 9" descr="LE_NoFermi_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/>
          <a:stretch/>
        </p:blipFill>
        <p:spPr>
          <a:xfrm>
            <a:off x="457200" y="3945467"/>
            <a:ext cx="4053728" cy="26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6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DM-Ice37 Phosphorescence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4508"/>
            <a:ext cx="4215749" cy="51274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Phosphorescence observed with R&amp;D crystals</a:t>
            </a:r>
          </a:p>
          <a:p>
            <a:r>
              <a:rPr lang="en-US" dirty="0" smtClean="0"/>
              <a:t>~300 </a:t>
            </a:r>
            <a:r>
              <a:rPr lang="en-US" dirty="0" err="1" smtClean="0"/>
              <a:t>ms</a:t>
            </a:r>
            <a:r>
              <a:rPr lang="en-US" dirty="0" smtClean="0"/>
              <a:t> decay</a:t>
            </a:r>
          </a:p>
          <a:p>
            <a:pPr lvl="1"/>
            <a:r>
              <a:rPr lang="en-US" dirty="0" smtClean="0"/>
              <a:t>Longer time in ice likely from older crystals</a:t>
            </a:r>
          </a:p>
          <a:p>
            <a:pPr lvl="1"/>
            <a:r>
              <a:rPr lang="en-US" dirty="0" smtClean="0"/>
              <a:t>Exposure to radiation can produce crystal defects and traps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 rot="5400000">
            <a:off x="5378327" y="1225099"/>
            <a:ext cx="2931191" cy="46050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3133" y="3197187"/>
            <a:ext cx="2417405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Arial"/>
                <a:cs typeface="Arial"/>
              </a:rPr>
              <a:t>Preliminary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1861" y="2460813"/>
            <a:ext cx="17976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muon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825788" y="2214592"/>
            <a:ext cx="0" cy="24005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29672" y="4708312"/>
            <a:ext cx="46856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"/>
                <a:cs typeface="Helvetica"/>
              </a:rPr>
              <a:t>      0       0.5       1       1.5        2       2.5       3</a:t>
            </a: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Trigger time [s]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99130" y="4500081"/>
            <a:ext cx="457200" cy="369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3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Dark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478"/>
            <a:ext cx="8229600" cy="35533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Stable, massive, non-baryonic, neutral</a:t>
            </a:r>
          </a:p>
          <a:p>
            <a:r>
              <a:rPr lang="en-US" dirty="0" smtClean="0"/>
              <a:t>WIMPs: Weakly-Interacting Massive Particles</a:t>
            </a:r>
          </a:p>
          <a:p>
            <a:pPr lvl="1"/>
            <a:r>
              <a:rPr lang="en-US" dirty="0" smtClean="0"/>
              <a:t>“WIMP Miracle”: weak cross-section matches predictions</a:t>
            </a:r>
          </a:p>
          <a:p>
            <a:pPr lvl="1"/>
            <a:r>
              <a:rPr lang="en-US" dirty="0" err="1" smtClean="0"/>
              <a:t>GeV</a:t>
            </a:r>
            <a:r>
              <a:rPr lang="en-US" dirty="0" smtClean="0"/>
              <a:t> - </a:t>
            </a:r>
            <a:r>
              <a:rPr lang="en-US" dirty="0" err="1" smtClean="0"/>
              <a:t>TeV</a:t>
            </a:r>
            <a:r>
              <a:rPr lang="en-US" dirty="0" smtClean="0"/>
              <a:t> mass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WIMPre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18" y="3699902"/>
            <a:ext cx="3073566" cy="307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3588" y="1280129"/>
            <a:ext cx="3810000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  <a:latin typeface="Helvetica"/>
                <a:cs typeface="Helvetica"/>
              </a:rPr>
              <a:t>Beyond the Standard Model</a:t>
            </a:r>
            <a:endParaRPr lang="en-US" sz="22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1" name="Picture 10" descr="Screen Shot 2015-06-06 at 9.40.1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0"/>
          <a:stretch/>
        </p:blipFill>
        <p:spPr>
          <a:xfrm>
            <a:off x="590094" y="4592922"/>
            <a:ext cx="4611162" cy="18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1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</a:t>
            </a:r>
            <a:r>
              <a:rPr lang="en-US" dirty="0"/>
              <a:t>D</a:t>
            </a:r>
            <a:r>
              <a:rPr lang="en-US" dirty="0" smtClean="0"/>
              <a:t>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881" y="1404472"/>
            <a:ext cx="3461292" cy="258532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latin typeface="Helvetica Light"/>
                <a:cs typeface="Helvetica Light"/>
              </a:rPr>
              <a:t>Collider Production</a:t>
            </a:r>
          </a:p>
          <a:p>
            <a:r>
              <a:rPr lang="en-US" sz="2200" dirty="0" smtClean="0">
                <a:latin typeface="Helvetica Light"/>
                <a:cs typeface="Helvetica Light"/>
              </a:rPr>
              <a:t>Produce WIMPs and </a:t>
            </a:r>
          </a:p>
          <a:p>
            <a:r>
              <a:rPr lang="en-US" sz="2200" dirty="0" smtClean="0">
                <a:latin typeface="Helvetica Light"/>
                <a:cs typeface="Helvetica Light"/>
              </a:rPr>
              <a:t>detect them as missing energy</a:t>
            </a:r>
          </a:p>
          <a:p>
            <a:endParaRPr lang="en-US" sz="2200" dirty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29765" y="23905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4811" y="1283521"/>
            <a:ext cx="3854592" cy="529375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latin typeface="Helvetica Light"/>
                <a:cs typeface="Helvetica Light"/>
              </a:rPr>
              <a:t>Direct Detection</a:t>
            </a:r>
          </a:p>
          <a:p>
            <a:r>
              <a:rPr lang="en-US" sz="2200" dirty="0" smtClean="0">
                <a:latin typeface="Helvetica Light"/>
                <a:cs typeface="Helvetica Light"/>
              </a:rPr>
              <a:t>Detect nuclear recoil from WIMP-nucleon scattering</a:t>
            </a:r>
          </a:p>
          <a:p>
            <a:endParaRPr lang="en-US" sz="2200" dirty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 smtClean="0">
              <a:latin typeface="Helvetica Light"/>
              <a:cs typeface="Helvetica Light"/>
            </a:endParaRPr>
          </a:p>
          <a:p>
            <a:endParaRPr lang="en-US" sz="2200" dirty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881" y="4602827"/>
            <a:ext cx="4632033" cy="1908215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latin typeface="Helvetica Light"/>
                <a:cs typeface="Helvetica Light"/>
              </a:rPr>
              <a:t>Indirect Detection</a:t>
            </a:r>
          </a:p>
          <a:p>
            <a:r>
              <a:rPr lang="en-US" sz="2200" dirty="0" smtClean="0">
                <a:latin typeface="Helvetica Light"/>
                <a:cs typeface="Helvetica Light"/>
              </a:rPr>
              <a:t>Search for excess of</a:t>
            </a:r>
          </a:p>
          <a:p>
            <a:r>
              <a:rPr lang="en-US" sz="2200" dirty="0">
                <a:latin typeface="Helvetica Light"/>
                <a:cs typeface="Helvetica Light"/>
              </a:rPr>
              <a:t>a</a:t>
            </a:r>
            <a:r>
              <a:rPr lang="en-US" sz="2200" dirty="0" smtClean="0">
                <a:latin typeface="Helvetica Light"/>
                <a:cs typeface="Helvetica Light"/>
              </a:rPr>
              <a:t>nnihilation products </a:t>
            </a:r>
          </a:p>
          <a:p>
            <a:r>
              <a:rPr lang="en-US" sz="2200" dirty="0" smtClean="0">
                <a:latin typeface="Helvetica Light"/>
                <a:cs typeface="Helvetica Light"/>
              </a:rPr>
              <a:t>(solar core, GC…)</a:t>
            </a:r>
          </a:p>
          <a:p>
            <a:endParaRPr lang="en-US" sz="2200" dirty="0">
              <a:latin typeface="Helvetica Light"/>
              <a:cs typeface="Helvetica Light"/>
            </a:endParaRPr>
          </a:p>
        </p:txBody>
      </p:sp>
      <p:pic>
        <p:nvPicPr>
          <p:cNvPr id="11" name="Picture 10" descr="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44" y="2597097"/>
            <a:ext cx="2042925" cy="1361949"/>
          </a:xfrm>
          <a:prstGeom prst="rect">
            <a:avLst/>
          </a:prstGeom>
        </p:spPr>
      </p:pic>
      <p:pic>
        <p:nvPicPr>
          <p:cNvPr id="12" name="Picture 11" descr="icec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6" y="4691322"/>
            <a:ext cx="1286518" cy="1737758"/>
          </a:xfrm>
          <a:prstGeom prst="rect">
            <a:avLst/>
          </a:prstGeom>
        </p:spPr>
      </p:pic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5703875" y="2583526"/>
            <a:ext cx="2613050" cy="1514698"/>
            <a:chOff x="48" y="-24"/>
            <a:chExt cx="2341" cy="1357"/>
          </a:xfrm>
        </p:grpSpPr>
        <p:grpSp>
          <p:nvGrpSpPr>
            <p:cNvPr id="17" name="Group 33"/>
            <p:cNvGrpSpPr>
              <a:grpSpLocks/>
            </p:cNvGrpSpPr>
            <p:nvPr/>
          </p:nvGrpSpPr>
          <p:grpSpPr bwMode="auto">
            <a:xfrm rot="5400000">
              <a:off x="1005" y="611"/>
              <a:ext cx="385" cy="335"/>
              <a:chOff x="0" y="0"/>
              <a:chExt cx="384" cy="334"/>
            </a:xfrm>
          </p:grpSpPr>
          <p:pic>
            <p:nvPicPr>
              <p:cNvPr id="27" name="Picture 3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" y="0"/>
                <a:ext cx="321" cy="33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sp>
            <p:nvSpPr>
              <p:cNvPr id="28" name="Freeform 31"/>
              <p:cNvSpPr>
                <a:spLocks/>
              </p:cNvSpPr>
              <p:nvPr/>
            </p:nvSpPr>
            <p:spPr bwMode="auto">
              <a:xfrm>
                <a:off x="288" y="47"/>
                <a:ext cx="96" cy="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181" y="20937"/>
                  </a:cxn>
                  <a:cxn ang="0">
                    <a:pos x="21600" y="18821"/>
                  </a:cxn>
                  <a:cxn ang="0">
                    <a:pos x="21600" y="844"/>
                  </a:cxn>
                </a:cxnLst>
                <a:rect l="0" t="0" r="r" b="b"/>
                <a:pathLst>
                  <a:path w="21600" h="21039">
                    <a:moveTo>
                      <a:pt x="0" y="0"/>
                    </a:moveTo>
                    <a:cubicBezTo>
                      <a:pt x="0" y="0"/>
                      <a:pt x="8194" y="20368"/>
                      <a:pt x="11181" y="20937"/>
                    </a:cubicBezTo>
                    <a:cubicBezTo>
                      <a:pt x="14667" y="21600"/>
                      <a:pt x="21600" y="18821"/>
                      <a:pt x="21600" y="18821"/>
                    </a:cubicBezTo>
                    <a:lnTo>
                      <a:pt x="21600" y="844"/>
                    </a:lnTo>
                  </a:path>
                </a:pathLst>
              </a:custGeom>
              <a:solidFill>
                <a:srgbClr val="FFFFFF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32"/>
              <p:cNvSpPr>
                <a:spLocks/>
              </p:cNvSpPr>
              <p:nvPr/>
            </p:nvSpPr>
            <p:spPr bwMode="auto">
              <a:xfrm>
                <a:off x="0" y="125"/>
                <a:ext cx="47" cy="7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365" y="231"/>
              <a:ext cx="707" cy="453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 flipH="1">
              <a:off x="1301" y="234"/>
              <a:ext cx="540" cy="414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36"/>
            <p:cNvSpPr>
              <a:spLocks/>
            </p:cNvSpPr>
            <p:nvPr/>
          </p:nvSpPr>
          <p:spPr bwMode="auto">
            <a:xfrm rot="5400000">
              <a:off x="180" y="51"/>
              <a:ext cx="308" cy="314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37"/>
            <p:cNvSpPr>
              <a:spLocks/>
            </p:cNvSpPr>
            <p:nvPr/>
          </p:nvSpPr>
          <p:spPr bwMode="auto">
            <a:xfrm>
              <a:off x="189" y="-13"/>
              <a:ext cx="281" cy="3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b="1" dirty="0" err="1" smtClean="0">
                  <a:latin typeface="Symbol" charset="2"/>
                  <a:ea typeface="Helvetica" charset="0"/>
                  <a:cs typeface="Symbol" charset="2"/>
                  <a:sym typeface="Helvetica" charset="0"/>
                </a:rPr>
                <a:t>c</a:t>
              </a:r>
              <a:endParaRPr lang="en-US" b="1" dirty="0">
                <a:latin typeface="Symbol" charset="2"/>
                <a:ea typeface="Helvetica" charset="0"/>
                <a:cs typeface="Symbol" charset="2"/>
                <a:sym typeface="Helvetica" charset="0"/>
              </a:endParaRPr>
            </a:p>
          </p:txBody>
        </p:sp>
        <p:sp>
          <p:nvSpPr>
            <p:cNvPr id="22" name="Oval 38"/>
            <p:cNvSpPr>
              <a:spLocks/>
            </p:cNvSpPr>
            <p:nvPr/>
          </p:nvSpPr>
          <p:spPr bwMode="auto">
            <a:xfrm rot="5400000">
              <a:off x="1889" y="2"/>
              <a:ext cx="307" cy="314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39"/>
            <p:cNvSpPr>
              <a:spLocks/>
            </p:cNvSpPr>
            <p:nvPr/>
          </p:nvSpPr>
          <p:spPr bwMode="auto">
            <a:xfrm>
              <a:off x="48" y="270"/>
              <a:ext cx="609" cy="3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400" dirty="0"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WIMP</a:t>
              </a:r>
            </a:p>
          </p:txBody>
        </p:sp>
        <p:sp>
          <p:nvSpPr>
            <p:cNvPr id="24" name="Rectangle 40"/>
            <p:cNvSpPr>
              <a:spLocks/>
            </p:cNvSpPr>
            <p:nvPr/>
          </p:nvSpPr>
          <p:spPr bwMode="auto">
            <a:xfrm>
              <a:off x="1902" y="-24"/>
              <a:ext cx="281" cy="30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b="1" dirty="0" err="1" smtClean="0">
                  <a:latin typeface="Symbol" charset="2"/>
                  <a:ea typeface="Helvetica" charset="0"/>
                  <a:cs typeface="Symbol" charset="2"/>
                  <a:sym typeface="Helvetica" charset="0"/>
                </a:rPr>
                <a:t>c</a:t>
              </a:r>
              <a:endParaRPr lang="en-US" b="1" dirty="0">
                <a:latin typeface="Symbol" charset="2"/>
                <a:ea typeface="Helvetica" charset="0"/>
                <a:cs typeface="Symbol" charset="2"/>
                <a:sym typeface="Helvetica" charset="0"/>
              </a:endParaRPr>
            </a:p>
          </p:txBody>
        </p:sp>
        <p:sp>
          <p:nvSpPr>
            <p:cNvPr id="25" name="Line 41"/>
            <p:cNvSpPr>
              <a:spLocks noChangeShapeType="1"/>
            </p:cNvSpPr>
            <p:nvPr/>
          </p:nvSpPr>
          <p:spPr bwMode="auto">
            <a:xfrm rot="10800000">
              <a:off x="1317" y="936"/>
              <a:ext cx="163" cy="273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42"/>
            <p:cNvSpPr>
              <a:spLocks/>
            </p:cNvSpPr>
            <p:nvPr/>
          </p:nvSpPr>
          <p:spPr bwMode="auto">
            <a:xfrm>
              <a:off x="1269" y="1029"/>
              <a:ext cx="1120" cy="30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>
                <a:tabLst>
                  <a:tab pos="250022" algn="l"/>
                  <a:tab pos="500045" algn="l"/>
                  <a:tab pos="750067" algn="l"/>
                  <a:tab pos="1000089" algn="l"/>
                  <a:tab pos="1250112" algn="l"/>
                  <a:tab pos="1500134" algn="l"/>
                  <a:tab pos="1750157" algn="l"/>
                  <a:tab pos="2000179" algn="l"/>
                  <a:tab pos="2250201" algn="l"/>
                  <a:tab pos="2500224" algn="l"/>
                  <a:tab pos="2750246" algn="l"/>
                  <a:tab pos="3000268" algn="l"/>
                </a:tabLst>
              </a:pPr>
              <a:r>
                <a:rPr lang="en-US" sz="1400" dirty="0"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nuclear recoil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14920" b="6635"/>
          <a:stretch/>
        </p:blipFill>
        <p:spPr>
          <a:xfrm>
            <a:off x="5295268" y="4411418"/>
            <a:ext cx="3470721" cy="587411"/>
          </a:xfrm>
          <a:prstGeom prst="rect">
            <a:avLst/>
          </a:prstGeom>
        </p:spPr>
      </p:pic>
      <p:sp>
        <p:nvSpPr>
          <p:cNvPr id="31" name="Donut 30"/>
          <p:cNvSpPr/>
          <p:nvPr/>
        </p:nvSpPr>
        <p:spPr>
          <a:xfrm>
            <a:off x="5779536" y="4236182"/>
            <a:ext cx="1791325" cy="974874"/>
          </a:xfrm>
          <a:prstGeom prst="donut">
            <a:avLst>
              <a:gd name="adj" fmla="val 3329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7471896" y="4269784"/>
            <a:ext cx="1500976" cy="762035"/>
          </a:xfrm>
          <a:prstGeom prst="donut">
            <a:avLst>
              <a:gd name="adj" fmla="val 3329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49089" y="5423674"/>
            <a:ext cx="2221772" cy="80021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Astrophysics</a:t>
            </a:r>
          </a:p>
          <a:p>
            <a:r>
              <a:rPr lang="en-US" sz="1400" dirty="0">
                <a:latin typeface="Helvetica Light"/>
                <a:ea typeface="Lucida Grande"/>
                <a:cs typeface="Helvetica Light"/>
              </a:rPr>
              <a:t>ρ</a:t>
            </a:r>
            <a:r>
              <a:rPr lang="en-US" sz="1400" baseline="-25000" dirty="0">
                <a:latin typeface="Helvetica Light"/>
                <a:ea typeface="Lucida Grande"/>
                <a:cs typeface="Helvetica Light"/>
              </a:rPr>
              <a:t>0</a:t>
            </a:r>
            <a:r>
              <a:rPr lang="en-US" sz="1400" dirty="0">
                <a:latin typeface="Helvetica Light"/>
                <a:cs typeface="Helvetica Light"/>
              </a:rPr>
              <a:t> = 0.3 </a:t>
            </a:r>
            <a:r>
              <a:rPr lang="en-US" sz="1400" dirty="0" err="1">
                <a:latin typeface="Helvetica Light"/>
                <a:cs typeface="Helvetica Light"/>
              </a:rPr>
              <a:t>GeV</a:t>
            </a:r>
            <a:r>
              <a:rPr lang="en-US" sz="1400" dirty="0">
                <a:latin typeface="Helvetica Light"/>
                <a:cs typeface="Helvetica Light"/>
              </a:rPr>
              <a:t>/cm</a:t>
            </a:r>
            <a:r>
              <a:rPr lang="en-US" sz="1400" baseline="30000" dirty="0">
                <a:latin typeface="Helvetica Light"/>
                <a:cs typeface="Helvetica Light"/>
              </a:rPr>
              <a:t>3</a:t>
            </a:r>
          </a:p>
          <a:p>
            <a:r>
              <a:rPr lang="en-US" sz="1400" dirty="0">
                <a:latin typeface="Helvetica Light"/>
                <a:cs typeface="Helvetica Light"/>
              </a:rPr>
              <a:t>v: WIMP wind ~220 km/</a:t>
            </a:r>
            <a:r>
              <a:rPr lang="en-US" sz="1400" dirty="0" smtClean="0">
                <a:latin typeface="Helvetica Light"/>
                <a:cs typeface="Helvetica Light"/>
              </a:rPr>
              <a:t>s</a:t>
            </a:r>
            <a:endParaRPr lang="en-US" sz="1400" dirty="0">
              <a:latin typeface="Helvetica Light"/>
              <a:cs typeface="Helvetica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2813" y="5218632"/>
            <a:ext cx="1336035" cy="12926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Particle physics</a:t>
            </a:r>
          </a:p>
          <a:p>
            <a:pPr algn="ctr"/>
            <a:r>
              <a:rPr lang="en-US" sz="1400" dirty="0">
                <a:latin typeface="Helvetica Light"/>
                <a:cs typeface="Helvetica Light"/>
              </a:rPr>
              <a:t>SI </a:t>
            </a:r>
            <a:r>
              <a:rPr lang="en-US" sz="1400" dirty="0" smtClean="0">
                <a:latin typeface="Helvetica Light"/>
                <a:cs typeface="Helvetica Light"/>
              </a:rPr>
              <a:t>elastic:</a:t>
            </a:r>
          </a:p>
          <a:p>
            <a:pPr algn="ctr"/>
            <a:r>
              <a:rPr lang="en-US" sz="1400" dirty="0" err="1" smtClean="0">
                <a:latin typeface="Helvetica Light"/>
                <a:ea typeface="Lucida Grande"/>
                <a:cs typeface="Helvetica Light"/>
              </a:rPr>
              <a:t>σ</a:t>
            </a:r>
            <a:r>
              <a:rPr lang="en-US" sz="1400" dirty="0" smtClean="0">
                <a:latin typeface="Helvetica Light"/>
                <a:cs typeface="Helvetica Light"/>
              </a:rPr>
              <a:t> </a:t>
            </a:r>
            <a:r>
              <a:rPr lang="en-US" sz="1400" dirty="0">
                <a:latin typeface="Helvetica Light"/>
                <a:cs typeface="Helvetica Light"/>
              </a:rPr>
              <a:t>~ 10</a:t>
            </a:r>
            <a:r>
              <a:rPr lang="en-US" sz="1400" baseline="30000" dirty="0">
                <a:latin typeface="Helvetica Light"/>
                <a:cs typeface="Helvetica Light"/>
              </a:rPr>
              <a:t>-44</a:t>
            </a:r>
            <a:r>
              <a:rPr lang="en-US" sz="1400" dirty="0">
                <a:latin typeface="Helvetica Light"/>
                <a:cs typeface="Helvetica Light"/>
              </a:rPr>
              <a:t> </a:t>
            </a:r>
            <a:r>
              <a:rPr lang="en-US" sz="1400" dirty="0" smtClean="0">
                <a:latin typeface="Helvetica Light"/>
                <a:cs typeface="Helvetica Light"/>
              </a:rPr>
              <a:t>-10</a:t>
            </a:r>
            <a:r>
              <a:rPr lang="en-US" sz="1400" baseline="30000" dirty="0" smtClean="0">
                <a:latin typeface="Helvetica Light"/>
                <a:cs typeface="Helvetica Light"/>
              </a:rPr>
              <a:t>-47</a:t>
            </a:r>
            <a:r>
              <a:rPr lang="en-US" sz="1400" dirty="0" smtClean="0">
                <a:latin typeface="Helvetica Light"/>
                <a:cs typeface="Helvetica Light"/>
              </a:rPr>
              <a:t>cm</a:t>
            </a:r>
            <a:r>
              <a:rPr lang="en-US" sz="1400" baseline="30000" dirty="0" smtClean="0">
                <a:latin typeface="Helvetica Light"/>
                <a:cs typeface="Helvetica Light"/>
              </a:rPr>
              <a:t>2</a:t>
            </a:r>
            <a:endParaRPr lang="en-US" sz="1400" baseline="30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481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Detection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 identify signal over background: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2506" y="2076023"/>
            <a:ext cx="23834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 Light"/>
                <a:cs typeface="Helvetica Light"/>
              </a:rPr>
              <a:t>Separate electronic and nuclear recoils</a:t>
            </a:r>
            <a:endParaRPr lang="en-US" b="1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204" y="2100447"/>
            <a:ext cx="23834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 Light"/>
                <a:cs typeface="Helvetica Light"/>
              </a:rPr>
              <a:t>Observe modulation: annual or diurnal</a:t>
            </a:r>
            <a:endParaRPr lang="en-US" b="1" dirty="0">
              <a:latin typeface="Helvetica Light"/>
              <a:cs typeface="Helvetica Light"/>
            </a:endParaRPr>
          </a:p>
        </p:txBody>
      </p:sp>
      <p:pic>
        <p:nvPicPr>
          <p:cNvPr id="9" name="Picture 8" descr="Screen Shot 2014-09-16 at 7.4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6" y="2800592"/>
            <a:ext cx="3733147" cy="3533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" y="2722354"/>
            <a:ext cx="139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Helvetica Light"/>
                <a:cs typeface="Helvetica Light"/>
              </a:rPr>
              <a:t>CRESST 2001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206384" y="3912826"/>
            <a:ext cx="3844429" cy="2802277"/>
            <a:chOff x="5299571" y="2694759"/>
            <a:chExt cx="3844429" cy="2802277"/>
          </a:xfrm>
        </p:grpSpPr>
        <p:pic>
          <p:nvPicPr>
            <p:cNvPr id="14" name="Content Placeholder 7" descr="WIMPwind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3" r="-1469"/>
            <a:stretch/>
          </p:blipFill>
          <p:spPr>
            <a:xfrm>
              <a:off x="5299571" y="2694759"/>
              <a:ext cx="3844429" cy="280227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988027" y="2746777"/>
              <a:ext cx="11191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Helvetica Light"/>
                  <a:cs typeface="Helvetica Light"/>
                </a:rPr>
                <a:t>WIMP max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16661" y="4883274"/>
              <a:ext cx="11041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Helvetica Light"/>
                  <a:cs typeface="Helvetica Light"/>
                </a:rPr>
                <a:t>WIMP min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7345130" y="2923545"/>
              <a:ext cx="618474" cy="4053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7260089" y="5024921"/>
              <a:ext cx="656572" cy="122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955170" y="2871928"/>
            <a:ext cx="3655840" cy="750420"/>
            <a:chOff x="5023556" y="4607967"/>
            <a:chExt cx="4021663" cy="825500"/>
          </a:xfrm>
        </p:grpSpPr>
        <p:pic>
          <p:nvPicPr>
            <p:cNvPr id="26" name="Picture 25" descr="Modulation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92"/>
            <a:stretch/>
          </p:blipFill>
          <p:spPr>
            <a:xfrm>
              <a:off x="5587998" y="4607967"/>
              <a:ext cx="3457221" cy="825500"/>
            </a:xfrm>
            <a:prstGeom prst="rect">
              <a:avLst/>
            </a:prstGeom>
          </p:spPr>
        </p:pic>
        <p:pic>
          <p:nvPicPr>
            <p:cNvPr id="27" name="Picture 26" descr="Modulation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4" r="90052"/>
            <a:stretch/>
          </p:blipFill>
          <p:spPr>
            <a:xfrm>
              <a:off x="5023556" y="4607967"/>
              <a:ext cx="639231" cy="82550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955170" y="3577687"/>
            <a:ext cx="1657588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7</a:t>
            </a:r>
            <a:r>
              <a:rPr lang="en-US" sz="1400" dirty="0">
                <a:solidFill>
                  <a:prstClr val="black"/>
                </a:solidFill>
                <a:latin typeface="Helvetica Light"/>
                <a:cs typeface="Helvetica Light"/>
              </a:rPr>
              <a:t>% </a:t>
            </a:r>
            <a:r>
              <a:rPr lang="en-US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WIMP flux annual modulation</a:t>
            </a:r>
            <a:endParaRPr lang="en-US" sz="1400" dirty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549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Hints of Detection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Antonia Hubbard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2951-DD8E-F042-B9D9-056C3406618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05709" y="5385279"/>
            <a:ext cx="3263351" cy="1354217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Helvetica Light"/>
                <a:cs typeface="Helvetica Light"/>
              </a:rPr>
              <a:t>DAMA </a:t>
            </a:r>
            <a:r>
              <a:rPr lang="en-US" sz="2000" dirty="0" smtClean="0">
                <a:latin typeface="Helvetica Light"/>
                <a:cs typeface="Helvetica Light"/>
              </a:rPr>
              <a:t>(2013)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Scintillation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ea typeface="Lucida Grande"/>
                <a:cs typeface="Helvetica Light"/>
              </a:rPr>
              <a:t>14 annual modulations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 smtClean="0">
                <a:latin typeface="Helvetica Light"/>
                <a:ea typeface="Lucida Grande"/>
                <a:cs typeface="Helvetica Light"/>
              </a:rPr>
              <a:t>9.5σ</a:t>
            </a:r>
            <a:endParaRPr lang="en-US" sz="2000" u="sng" dirty="0">
              <a:latin typeface="Helvetica Light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211" y="2466250"/>
            <a:ext cx="3500696" cy="1354217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Helvetica Light"/>
                <a:cs typeface="Helvetica Light"/>
              </a:rPr>
              <a:t>CoGeNT </a:t>
            </a:r>
            <a:r>
              <a:rPr lang="en-US" sz="2000" dirty="0" smtClean="0">
                <a:latin typeface="Helvetica Light"/>
                <a:cs typeface="Helvetica Light"/>
              </a:rPr>
              <a:t>(2011)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Helvetica Light"/>
                <a:cs typeface="Helvetica Light"/>
              </a:rPr>
              <a:t>2.8</a:t>
            </a:r>
            <a:r>
              <a:rPr lang="en-US" sz="2000" dirty="0">
                <a:latin typeface="Helvetica Light"/>
                <a:ea typeface="Lucida Grande"/>
                <a:cs typeface="Helvetica Light"/>
              </a:rPr>
              <a:t>σ annual modulation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Postulated </a:t>
            </a:r>
            <a:r>
              <a:rPr lang="en-US" sz="2000" dirty="0">
                <a:latin typeface="Helvetica Light"/>
                <a:cs typeface="Helvetica Light"/>
              </a:rPr>
              <a:t>to be surface </a:t>
            </a:r>
            <a:r>
              <a:rPr lang="en-US" sz="2000" dirty="0" smtClean="0">
                <a:latin typeface="Helvetica Light"/>
                <a:cs typeface="Helvetica Light"/>
              </a:rPr>
              <a:t>events</a:t>
            </a:r>
            <a:endParaRPr lang="en-US" sz="2000" dirty="0">
              <a:latin typeface="Helvetica Light"/>
              <a:ea typeface="Lucida Grande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211" y="3931965"/>
            <a:ext cx="3510445" cy="1661993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Helvetica Light"/>
                <a:cs typeface="Helvetica Light"/>
              </a:rPr>
              <a:t>CRESST</a:t>
            </a:r>
            <a:r>
              <a:rPr lang="en-US" sz="2000" dirty="0" smtClean="0">
                <a:latin typeface="Helvetica Light"/>
                <a:cs typeface="Helvetica Light"/>
              </a:rPr>
              <a:t> (2011)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4</a:t>
            </a:r>
            <a:r>
              <a:rPr lang="en-US" sz="2000" dirty="0" smtClean="0">
                <a:latin typeface="Helvetica Light"/>
                <a:ea typeface="Lucida Grande"/>
                <a:cs typeface="Helvetica Light"/>
              </a:rPr>
              <a:t>σ</a:t>
            </a:r>
            <a:r>
              <a:rPr lang="en-US" sz="2000" dirty="0" smtClean="0">
                <a:latin typeface="Helvetica Light"/>
                <a:cs typeface="Helvetica Light"/>
              </a:rPr>
              <a:t> excess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Helvetica Light"/>
                <a:cs typeface="Helvetica Light"/>
              </a:rPr>
              <a:t>Signal excluded after detector upgrades and background </a:t>
            </a:r>
            <a:r>
              <a:rPr lang="en-US" sz="2000" dirty="0" smtClean="0">
                <a:latin typeface="Helvetica Light"/>
                <a:cs typeface="Helvetica Light"/>
              </a:rPr>
              <a:t>reduction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211" y="1312149"/>
            <a:ext cx="3174999" cy="104644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Helvetica Light"/>
                <a:cs typeface="Helvetica Light"/>
              </a:rPr>
              <a:t>CDMS Si</a:t>
            </a:r>
            <a:r>
              <a:rPr lang="en-US" sz="2000" dirty="0" smtClean="0">
                <a:latin typeface="Helvetica Light"/>
                <a:cs typeface="Helvetica Light"/>
              </a:rPr>
              <a:t> (2013)</a:t>
            </a:r>
            <a:endParaRPr lang="en-US" sz="20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Helvetica Light"/>
                <a:cs typeface="Helvetica Light"/>
              </a:rPr>
              <a:t>3</a:t>
            </a:r>
            <a:r>
              <a:rPr lang="en-US" sz="2000" dirty="0">
                <a:latin typeface="Helvetica Light"/>
                <a:ea typeface="Lucida Grande"/>
                <a:cs typeface="Helvetica Light"/>
              </a:rPr>
              <a:t>σ</a:t>
            </a:r>
            <a:r>
              <a:rPr lang="en-US" sz="2000" dirty="0">
                <a:latin typeface="Helvetica Light"/>
                <a:cs typeface="Helvetica Light"/>
              </a:rPr>
              <a:t> excess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Excluded </a:t>
            </a:r>
            <a:r>
              <a:rPr lang="en-US" sz="2000" dirty="0">
                <a:latin typeface="Helvetica Light"/>
                <a:cs typeface="Helvetica Light"/>
              </a:rPr>
              <a:t>by CDMS </a:t>
            </a:r>
            <a:r>
              <a:rPr lang="en-US" sz="2000" dirty="0" err="1" smtClean="0">
                <a:latin typeface="Helvetica Light"/>
                <a:cs typeface="Helvetica Light"/>
              </a:rPr>
              <a:t>Ge</a:t>
            </a: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9" name="Picture 8" descr="CDMS_S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4"/>
          <a:stretch/>
        </p:blipFill>
        <p:spPr>
          <a:xfrm>
            <a:off x="3648656" y="1245234"/>
            <a:ext cx="5495344" cy="4131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37102" y="5050160"/>
            <a:ext cx="10468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Helvetica Light"/>
                <a:cs typeface="Helvetica Light"/>
              </a:rPr>
              <a:t>CDMS 2013</a:t>
            </a:r>
            <a:endParaRPr lang="en-US" sz="1200" i="1" dirty="0"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974572" y="3736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8212" y="5569325"/>
            <a:ext cx="484502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Light"/>
                <a:cs typeface="Helvetica Light"/>
              </a:rPr>
              <a:t>DAMA: only result not excluded by same target medium/collaboration, although KIMS (using </a:t>
            </a:r>
            <a:r>
              <a:rPr lang="en-US" b="1" dirty="0" err="1" smtClean="0">
                <a:latin typeface="Helvetica Light"/>
                <a:cs typeface="Helvetica Light"/>
              </a:rPr>
              <a:t>CsI</a:t>
            </a:r>
            <a:r>
              <a:rPr lang="en-US" b="1" dirty="0" smtClean="0">
                <a:latin typeface="Helvetica Light"/>
                <a:cs typeface="Helvetica Light"/>
              </a:rPr>
              <a:t>(Tl)) has ruled out Iodine recoils</a:t>
            </a:r>
          </a:p>
        </p:txBody>
      </p:sp>
    </p:spTree>
    <p:extLst>
      <p:ext uri="{BB962C8B-B14F-4D97-AF65-F5344CB8AC3E}">
        <p14:creationId xmlns:p14="http://schemas.microsoft.com/office/powerpoint/2010/main" val="80467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IceCube Bootcamp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Antonia Hubbard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04612"/>
            <a:ext cx="533400" cy="381000"/>
          </a:xfrm>
        </p:spPr>
        <p:txBody>
          <a:bodyPr>
            <a:normAutofit/>
          </a:bodyPr>
          <a:lstStyle/>
          <a:p>
            <a:fld id="{6F1A8E24-1DC6-7541-A88C-9A2DB127D25F}" type="slidenum">
              <a:rPr lang="en-US" sz="1200" smtClean="0">
                <a:solidFill>
                  <a:schemeClr val="tx1"/>
                </a:solidFill>
              </a:rPr>
              <a:pPr/>
              <a:t>9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319"/>
            <a:ext cx="9144000" cy="6144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4672" y="4908403"/>
            <a:ext cx="273336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Helvetica Light"/>
                <a:cs typeface="Helvetica Light"/>
              </a:rPr>
              <a:t>Tension between results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196" y="5840458"/>
            <a:ext cx="139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latin typeface="Helvetica Light"/>
                <a:cs typeface="Helvetica Light"/>
              </a:rPr>
              <a:t>PandaX</a:t>
            </a:r>
            <a:r>
              <a:rPr lang="en-US" sz="1200" i="1" dirty="0" smtClean="0">
                <a:latin typeface="Helvetica Light"/>
                <a:cs typeface="Helvetica Light"/>
              </a:rPr>
              <a:t> 2015</a:t>
            </a:r>
            <a:endParaRPr lang="en-US" sz="1200" i="1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280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7222</TotalTime>
  <Words>1963</Words>
  <Application>Microsoft Macintosh PowerPoint</Application>
  <PresentationFormat>On-screen Show (4:3)</PresentationFormat>
  <Paragraphs>550</Paragraphs>
  <Slides>44</Slides>
  <Notes>6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DM-Ice17: Direct Dark Matter Detection at the South Pole</vt:lpstr>
      <vt:lpstr>First Evidence of Dark Matter</vt:lpstr>
      <vt:lpstr>Evidence: Rotation Curves</vt:lpstr>
      <vt:lpstr>Evidence for Dark Matter</vt:lpstr>
      <vt:lpstr>What is Dark Matter?</vt:lpstr>
      <vt:lpstr>Dark Matter Detection</vt:lpstr>
      <vt:lpstr>Direct Detection Techniques</vt:lpstr>
      <vt:lpstr>Positive Hints of Detection</vt:lpstr>
      <vt:lpstr>PowerPoint Presentation</vt:lpstr>
      <vt:lpstr>DArkMAtter (DAMA)</vt:lpstr>
      <vt:lpstr>DAMA Result Controversy</vt:lpstr>
      <vt:lpstr>DAMA Controversy: Muons</vt:lpstr>
      <vt:lpstr>The DM-Ice Concept </vt:lpstr>
      <vt:lpstr>DM-Ice</vt:lpstr>
      <vt:lpstr>IceCube Neutrino Observatory</vt:lpstr>
      <vt:lpstr>DM-Ice17 Goals</vt:lpstr>
      <vt:lpstr>DM-Ice17</vt:lpstr>
      <vt:lpstr>DM-Ice17 Data</vt:lpstr>
      <vt:lpstr>Low Energy Background Model</vt:lpstr>
      <vt:lpstr>Cosmogenic Activation</vt:lpstr>
      <vt:lpstr>Muon Background</vt:lpstr>
      <vt:lpstr>IceCube Coincidence</vt:lpstr>
      <vt:lpstr>PowerPoint Presentation</vt:lpstr>
      <vt:lpstr>Coincidence Results</vt:lpstr>
      <vt:lpstr>DM-Ice</vt:lpstr>
      <vt:lpstr>DM-Ice37</vt:lpstr>
      <vt:lpstr>Future of DM-Ice</vt:lpstr>
      <vt:lpstr>Conclusions</vt:lpstr>
      <vt:lpstr>Questions? </vt:lpstr>
      <vt:lpstr>Direct Detection Experiments</vt:lpstr>
      <vt:lpstr>DAMA Data</vt:lpstr>
      <vt:lpstr>Scintillation Mechanism</vt:lpstr>
      <vt:lpstr>DM-Ice17 Data</vt:lpstr>
      <vt:lpstr>Pre-Deployment Source Runs</vt:lpstr>
      <vt:lpstr>Noise Removal</vt:lpstr>
      <vt:lpstr>Muon Identification</vt:lpstr>
      <vt:lpstr>Coincidence Processing</vt:lpstr>
      <vt:lpstr>Effect on Misreconstructions</vt:lpstr>
      <vt:lpstr>Reconstruction: Zenith &amp; Azimuth</vt:lpstr>
      <vt:lpstr>Energy</vt:lpstr>
      <vt:lpstr>Reconstruction Comparisons</vt:lpstr>
      <vt:lpstr>Conclusions: DM-Ice17/IceCube</vt:lpstr>
      <vt:lpstr>DM-Ice37 Contamination</vt:lpstr>
      <vt:lpstr>DM-Ice37 Phosphorescence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Antonia Hubbard</dc:creator>
  <cp:lastModifiedBy>Antonia Hubbard</cp:lastModifiedBy>
  <cp:revision>1163</cp:revision>
  <dcterms:created xsi:type="dcterms:W3CDTF">2015-02-03T21:17:18Z</dcterms:created>
  <dcterms:modified xsi:type="dcterms:W3CDTF">2015-06-11T13:39:10Z</dcterms:modified>
</cp:coreProperties>
</file>