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10.jpg" ContentType="image/png"/>
  <Override PartName="/ppt/media/image111.jpg" ContentType="image/png"/>
  <Override PartName="/ppt/media/image112.jpg" ContentType="image/png"/>
  <Override PartName="/ppt/media/media3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433" r:id="rId3"/>
    <p:sldId id="363" r:id="rId4"/>
    <p:sldId id="443" r:id="rId5"/>
    <p:sldId id="449" r:id="rId6"/>
    <p:sldId id="448" r:id="rId7"/>
    <p:sldId id="410" r:id="rId8"/>
    <p:sldId id="412" r:id="rId9"/>
    <p:sldId id="413" r:id="rId10"/>
    <p:sldId id="414" r:id="rId11"/>
    <p:sldId id="310" r:id="rId12"/>
    <p:sldId id="441" r:id="rId13"/>
    <p:sldId id="415" r:id="rId14"/>
    <p:sldId id="450" r:id="rId15"/>
    <p:sldId id="451" r:id="rId16"/>
    <p:sldId id="452" r:id="rId17"/>
    <p:sldId id="337" r:id="rId18"/>
    <p:sldId id="436" r:id="rId19"/>
    <p:sldId id="422" r:id="rId20"/>
    <p:sldId id="460" r:id="rId21"/>
    <p:sldId id="454" r:id="rId22"/>
    <p:sldId id="455" r:id="rId23"/>
    <p:sldId id="456" r:id="rId24"/>
    <p:sldId id="424" r:id="rId25"/>
    <p:sldId id="367" r:id="rId26"/>
    <p:sldId id="425" r:id="rId27"/>
    <p:sldId id="339" r:id="rId28"/>
    <p:sldId id="459" r:id="rId29"/>
    <p:sldId id="404" r:id="rId30"/>
    <p:sldId id="374" r:id="rId31"/>
    <p:sldId id="375" r:id="rId32"/>
    <p:sldId id="376" r:id="rId33"/>
    <p:sldId id="377" r:id="rId34"/>
    <p:sldId id="378" r:id="rId35"/>
    <p:sldId id="379" r:id="rId36"/>
    <p:sldId id="380" r:id="rId37"/>
    <p:sldId id="313" r:id="rId38"/>
    <p:sldId id="407" r:id="rId39"/>
    <p:sldId id="406" r:id="rId40"/>
    <p:sldId id="408" r:id="rId41"/>
    <p:sldId id="427" r:id="rId42"/>
    <p:sldId id="356" r:id="rId43"/>
    <p:sldId id="357" r:id="rId44"/>
    <p:sldId id="359" r:id="rId45"/>
    <p:sldId id="295" r:id="rId46"/>
    <p:sldId id="428" r:id="rId47"/>
    <p:sldId id="361" r:id="rId48"/>
    <p:sldId id="261" r:id="rId49"/>
    <p:sldId id="391" r:id="rId50"/>
    <p:sldId id="381" r:id="rId51"/>
    <p:sldId id="383" r:id="rId52"/>
    <p:sldId id="385" r:id="rId53"/>
    <p:sldId id="402" r:id="rId54"/>
    <p:sldId id="431" r:id="rId55"/>
    <p:sldId id="372" r:id="rId56"/>
    <p:sldId id="389" r:id="rId57"/>
    <p:sldId id="439" r:id="rId58"/>
    <p:sldId id="390" r:id="rId59"/>
    <p:sldId id="429" r:id="rId60"/>
    <p:sldId id="386" r:id="rId61"/>
    <p:sldId id="387" r:id="rId62"/>
    <p:sldId id="395" r:id="rId63"/>
    <p:sldId id="289" r:id="rId64"/>
    <p:sldId id="401" r:id="rId65"/>
    <p:sldId id="432" r:id="rId66"/>
    <p:sldId id="355" r:id="rId67"/>
    <p:sldId id="304" r:id="rId68"/>
    <p:sldId id="303" r:id="rId69"/>
    <p:sldId id="461" r:id="rId70"/>
    <p:sldId id="398" r:id="rId71"/>
    <p:sldId id="399" r:id="rId72"/>
    <p:sldId id="437" r:id="rId73"/>
    <p:sldId id="393" r:id="rId74"/>
    <p:sldId id="382" r:id="rId75"/>
    <p:sldId id="447" r:id="rId76"/>
    <p:sldId id="438" r:id="rId77"/>
    <p:sldId id="444" r:id="rId78"/>
    <p:sldId id="446" r:id="rId79"/>
    <p:sldId id="458" r:id="rId80"/>
    <p:sldId id="445" r:id="rId81"/>
    <p:sldId id="457" r:id="rId82"/>
    <p:sldId id="260" r:id="rId83"/>
    <p:sldId id="440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3FF"/>
    <a:srgbClr val="6699FF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482" autoAdjust="0"/>
  </p:normalViewPr>
  <p:slideViewPr>
    <p:cSldViewPr snapToGrid="0" snapToObjects="1">
      <p:cViewPr varScale="1">
        <p:scale>
          <a:sx n="92" d="100"/>
          <a:sy n="92" d="100"/>
        </p:scale>
        <p:origin x="-6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E28C4-B35D-AE47-9C45-983CF4AE57A7}" type="datetimeFigureOut">
              <a:rPr lang="en-US" smtClean="0"/>
              <a:t>6/10/15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89EB5-D1CD-9D4F-AFCF-3B770A2C3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22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521F9-8466-0D48-B099-04E918384283}" type="datetimeFigureOut">
              <a:rPr lang="en-US" smtClean="0"/>
              <a:t>6/10/15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E4EC3-94D5-E24E-80EE-0BB2D5203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046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E4EC3-94D5-E24E-80EE-0BB2D5203C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8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80E2FD-D215-2344-8235-E3C284CAFAB8}" type="slidenum">
              <a:rPr lang="en-US"/>
              <a:pPr/>
              <a:t>38</a:t>
            </a:fld>
            <a:endParaRPr lang="en-US"/>
          </a:p>
        </p:txBody>
      </p:sp>
      <p:sp>
        <p:nvSpPr>
          <p:cNvPr id="104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E90BD6-489F-714D-B303-6A886C2FE62B}" type="slidenum">
              <a:rPr lang="en-US"/>
              <a:pPr/>
              <a:t>40</a:t>
            </a:fld>
            <a:endParaRPr lang="en-US"/>
          </a:p>
        </p:txBody>
      </p:sp>
      <p:sp>
        <p:nvSpPr>
          <p:cNvPr id="104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8480942D-5564-3046-8EBC-596DC75B31D6}" type="slidenum">
              <a:rPr lang="en-US" sz="1200">
                <a:latin typeface="Avenir Book"/>
              </a:rPr>
              <a:pPr eaLnBrk="1" hangingPunct="1"/>
              <a:t>50</a:t>
            </a:fld>
            <a:endParaRPr lang="en-US" sz="1200" dirty="0">
              <a:latin typeface="Avenir Book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65" name="Shape 6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spcBef>
                <a:spcPts val="0"/>
              </a:spcBef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LAT map is E&gt;50 GeV Pass 8 photons for 6 years of data projected in Mollweide and smoothed.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52B3EC-74A2-3B42-93DC-4B2D15A0F2FC}" type="slidenum">
              <a:rPr lang="en-US"/>
              <a:pPr/>
              <a:t>28</a:t>
            </a:fld>
            <a:endParaRPr lang="en-US"/>
          </a:p>
        </p:txBody>
      </p:sp>
      <p:sp>
        <p:nvSpPr>
          <p:cNvPr id="1030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0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34C5C6-A569-1049-A473-2C9A041E0484}" type="slidenum">
              <a:rPr lang="en-US"/>
              <a:pPr/>
              <a:t>30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BDB920-145C-DB48-A020-D9FEDA7686AE}" type="slidenum">
              <a:rPr lang="en-US"/>
              <a:pPr/>
              <a:t>31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822DFF-64A9-754A-9F51-353FCFF0ADB4}" type="slidenum">
              <a:rPr lang="en-US"/>
              <a:pPr/>
              <a:t>32</a:t>
            </a:fld>
            <a:endParaRPr lang="en-US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C84F66-12C9-D743-BD88-6A40CA3E5D45}" type="slidenum">
              <a:rPr lang="en-US"/>
              <a:pPr/>
              <a:t>33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C346F-2B39-DE45-8F0B-5BDF1943F651}" type="slidenum">
              <a:rPr lang="en-US"/>
              <a:pPr/>
              <a:t>34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F90569-7D0D-5A4D-843F-0A856BD56093}" type="slidenum">
              <a:rPr lang="en-US"/>
              <a:pPr/>
              <a:t>35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81666E-384B-8A49-A37A-A7EDE466276F}" type="slidenum">
              <a:rPr lang="en-US"/>
              <a:pPr/>
              <a:t>36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8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6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6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5900" dirty="0" smtClean="0">
                <a:solidFill>
                  <a:srgbClr val="164F86"/>
                </a:solidFill>
              </a:rPr>
              <a:t>Title Text</a:t>
            </a:r>
            <a:endParaRPr sz="5900" dirty="0">
              <a:solidFill>
                <a:srgbClr val="164F86"/>
              </a:solidFill>
            </a:endParaRP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FontTx/>
              <a:buChar char="•"/>
            </a:lvl2pPr>
            <a:lvl3pPr>
              <a:buFontTx/>
              <a:buChar char="-"/>
            </a:lvl3pPr>
            <a:lvl5pPr>
              <a:buFontTx/>
              <a:buChar char="•"/>
            </a:lvl5pPr>
          </a:lstStyle>
          <a:p>
            <a:pPr lvl="0">
              <a:defRPr sz="1800"/>
            </a:pPr>
            <a:r>
              <a:rPr sz="3000" dirty="0"/>
              <a:t>Body Level One</a:t>
            </a:r>
          </a:p>
          <a:p>
            <a:pPr lvl="1">
              <a:defRPr sz="1800"/>
            </a:pPr>
            <a:r>
              <a:rPr sz="3000" dirty="0"/>
              <a:t>Body Level Two</a:t>
            </a:r>
          </a:p>
          <a:p>
            <a:pPr lvl="2">
              <a:defRPr sz="1800"/>
            </a:pPr>
            <a:r>
              <a:rPr sz="3000" dirty="0"/>
              <a:t>Body Level Three</a:t>
            </a:r>
          </a:p>
          <a:p>
            <a:pPr lvl="3">
              <a:defRPr sz="1800"/>
            </a:pPr>
            <a:r>
              <a:rPr sz="3000" dirty="0"/>
              <a:t>Body Level Four</a:t>
            </a:r>
          </a:p>
          <a:p>
            <a:pPr lvl="4">
              <a:defRPr sz="1800"/>
            </a:pPr>
            <a:r>
              <a:rPr sz="3000" dirty="0"/>
              <a:t>Body Level Five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6161F-15A9-DE4C-BEE7-04D99D5351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0993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6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4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7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83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5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9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16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760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4380"/>
            <a:ext cx="8229600" cy="473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March 25,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0DF76-7F43-ED42-8220-A1AE6ACA40A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AWC TRANSPARENTE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" y="73447"/>
            <a:ext cx="1622167" cy="10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0000CC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6" Type="http://schemas.openxmlformats.org/officeDocument/2006/relationships/image" Target="../media/image55.jpe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77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8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8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image" Target="../media/image90.jpg"/><Relationship Id="rId5" Type="http://schemas.openxmlformats.org/officeDocument/2006/relationships/image" Target="../media/image91.jpg"/><Relationship Id="rId6" Type="http://schemas.openxmlformats.org/officeDocument/2006/relationships/image" Target="../media/image92.jpg"/><Relationship Id="rId7" Type="http://schemas.openxmlformats.org/officeDocument/2006/relationships/image" Target="../media/image93.jpg"/><Relationship Id="rId8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tiff"/><Relationship Id="rId3" Type="http://schemas.openxmlformats.org/officeDocument/2006/relationships/image" Target="../media/image100.tif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Relationship Id="rId3" Type="http://schemas.openxmlformats.org/officeDocument/2006/relationships/image" Target="../media/image9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4" Type="http://schemas.openxmlformats.org/officeDocument/2006/relationships/image" Target="../media/image112.jp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800px-POD201502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212" y="1570589"/>
            <a:ext cx="7772400" cy="19023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HAWC:  A New Gamma-Ray Observatory to Probe Nature's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Highest-Energy Accelerators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986" y="5514337"/>
            <a:ext cx="4389436" cy="806700"/>
          </a:xfrm>
        </p:spPr>
        <p:txBody>
          <a:bodyPr>
            <a:noAutofit/>
          </a:bodyPr>
          <a:lstStyle/>
          <a:p>
            <a:pPr marL="6350">
              <a:defRPr/>
            </a:pPr>
            <a:r>
              <a:rPr lang="en-US" sz="2400" dirty="0" smtClean="0">
                <a:solidFill>
                  <a:srgbClr val="000090"/>
                </a:solidFill>
                <a:cs typeface="Arial"/>
              </a:rPr>
              <a:t>Tom </a:t>
            </a:r>
            <a:r>
              <a:rPr lang="en-US" sz="2400" dirty="0" err="1" smtClean="0">
                <a:solidFill>
                  <a:srgbClr val="000090"/>
                </a:solidFill>
                <a:cs typeface="Arial"/>
              </a:rPr>
              <a:t>Weisgarber</a:t>
            </a:r>
            <a:endParaRPr lang="en-US" sz="2400" dirty="0">
              <a:solidFill>
                <a:srgbClr val="000090"/>
              </a:solidFill>
              <a:cs typeface="Arial"/>
            </a:endParaRPr>
          </a:p>
          <a:p>
            <a:pPr marL="6350">
              <a:defRPr/>
            </a:pPr>
            <a:r>
              <a:rPr lang="en-US" sz="2000" i="1" dirty="0">
                <a:solidFill>
                  <a:srgbClr val="000090"/>
                </a:solidFill>
                <a:cs typeface="Arial"/>
              </a:rPr>
              <a:t>University of Wisconsin-</a:t>
            </a:r>
            <a:r>
              <a:rPr lang="en-US" sz="2000" i="1" dirty="0" smtClean="0">
                <a:solidFill>
                  <a:srgbClr val="000090"/>
                </a:solidFill>
                <a:cs typeface="Arial"/>
              </a:rPr>
              <a:t>Madison</a:t>
            </a:r>
            <a:endParaRPr lang="en-US" sz="2000" i="1" dirty="0">
              <a:solidFill>
                <a:srgbClr val="000090"/>
              </a:solidFill>
              <a:cs typeface="Arial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10" y="58258"/>
            <a:ext cx="1226790" cy="122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10" descr="nsf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" y="15048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4554152" y="5514337"/>
            <a:ext cx="4389436" cy="806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>
              <a:defRPr/>
            </a:pPr>
            <a:r>
              <a:rPr lang="en-US" sz="2400" dirty="0" err="1" smtClean="0">
                <a:solidFill>
                  <a:schemeClr val="tx1"/>
                </a:solidFill>
                <a:cs typeface="Arial"/>
              </a:rPr>
              <a:t>IceCube</a:t>
            </a:r>
            <a:r>
              <a:rPr lang="en-US" sz="2400" dirty="0" smtClean="0">
                <a:solidFill>
                  <a:schemeClr val="tx1"/>
                </a:solidFill>
                <a:cs typeface="Arial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cs typeface="Arial"/>
              </a:rPr>
              <a:t>Bootcamp</a:t>
            </a:r>
            <a:endParaRPr lang="en-US" sz="2400" dirty="0" smtClean="0">
              <a:solidFill>
                <a:schemeClr val="tx1"/>
              </a:solidFill>
              <a:cs typeface="Arial"/>
            </a:endParaRPr>
          </a:p>
          <a:p>
            <a:pPr marL="6350">
              <a:defRPr/>
            </a:pPr>
            <a:r>
              <a:rPr lang="en-US" sz="2000" dirty="0" smtClean="0">
                <a:solidFill>
                  <a:schemeClr val="tx1"/>
                </a:solidFill>
                <a:cs typeface="Arial"/>
              </a:rPr>
              <a:t>10 June 2015</a:t>
            </a:r>
            <a:endParaRPr lang="en-US" sz="2000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161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Sky at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 descr="spacecraft-640x4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2" y="1400820"/>
            <a:ext cx="6933113" cy="4885679"/>
          </a:xfrm>
          <a:prstGeom prst="rect">
            <a:avLst/>
          </a:prstGeom>
        </p:spPr>
      </p:pic>
      <p:pic>
        <p:nvPicPr>
          <p:cNvPr id="9" name="Picture 8" descr="fermi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10" y="370913"/>
            <a:ext cx="2467565" cy="21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7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ermi-3-year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1" y="2240104"/>
            <a:ext cx="8045116" cy="4617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</a:t>
            </a:r>
            <a:r>
              <a:rPr lang="en-US" dirty="0" smtClean="0"/>
              <a:t> Sky (10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NASA’s Fermi </a:t>
            </a:r>
            <a:r>
              <a:rPr lang="en-US" sz="2000" b="1" dirty="0" smtClean="0">
                <a:latin typeface="+mn-lt"/>
              </a:rPr>
              <a:t>Gamma-Ray </a:t>
            </a:r>
            <a:r>
              <a:rPr lang="en-US" sz="2000" b="1" dirty="0">
                <a:latin typeface="+mn-lt"/>
              </a:rPr>
              <a:t>Telescope</a:t>
            </a:r>
          </a:p>
          <a:p>
            <a:r>
              <a:rPr lang="en-US" sz="2000" dirty="0">
                <a:latin typeface="+mn-lt"/>
              </a:rPr>
              <a:t>Fermi-LAT 2-year all-sky survey at energies &gt; </a:t>
            </a:r>
            <a:r>
              <a:rPr lang="en-US" sz="2000" dirty="0" smtClean="0">
                <a:latin typeface="+mn-lt"/>
              </a:rPr>
              <a:t>1 </a:t>
            </a:r>
            <a:r>
              <a:rPr lang="en-US" sz="2000" dirty="0" err="1" smtClean="0">
                <a:latin typeface="+mn-lt"/>
              </a:rPr>
              <a:t>GeV</a:t>
            </a:r>
            <a:r>
              <a:rPr lang="en-US" sz="2000" dirty="0">
                <a:latin typeface="+mn-lt"/>
              </a:rPr>
              <a:t>.</a:t>
            </a:r>
          </a:p>
          <a:p>
            <a:r>
              <a:rPr lang="en-US" sz="2000" dirty="0">
                <a:latin typeface="+mn-lt"/>
              </a:rPr>
              <a:t>~2000 gamma-ray sources.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2720" y="5596928"/>
            <a:ext cx="1432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</a:t>
            </a:r>
            <a:r>
              <a:rPr lang="en-US" i="1" dirty="0" smtClean="0"/>
              <a:t>alactic </a:t>
            </a:r>
          </a:p>
          <a:p>
            <a:r>
              <a:rPr lang="en-US" i="1" dirty="0" smtClean="0"/>
              <a:t>coordinates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184830" y="2258757"/>
            <a:ext cx="2736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merican Typewriter"/>
                <a:cs typeface="American Typewriter"/>
              </a:rPr>
              <a:t>arXiv:1108.1435 (</a:t>
            </a:r>
            <a:r>
              <a:rPr lang="en-US" sz="1400" dirty="0" err="1">
                <a:solidFill>
                  <a:srgbClr val="000090"/>
                </a:solidFill>
                <a:latin typeface="American Typewriter"/>
                <a:cs typeface="American Typewriter"/>
              </a:rPr>
              <a:t>ApJ</a:t>
            </a:r>
            <a:r>
              <a:rPr lang="en-US" sz="1400" dirty="0">
                <a:solidFill>
                  <a:srgbClr val="000090"/>
                </a:solidFill>
                <a:latin typeface="American Typewriter"/>
                <a:cs typeface="American Typewriter"/>
              </a:rPr>
              <a:t> Supp.)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4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ermi-3-year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88" y="3358896"/>
            <a:ext cx="6096000" cy="3499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Gamma 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Most gamma </a:t>
            </a:r>
            <a:r>
              <a:rPr lang="en-US" sz="2000" dirty="0"/>
              <a:t>rays </a:t>
            </a:r>
            <a:r>
              <a:rPr lang="en-US" sz="2000" dirty="0" smtClean="0"/>
              <a:t>with energy &gt; 100 MeV originate </a:t>
            </a:r>
            <a:r>
              <a:rPr lang="en-US" sz="2000" dirty="0"/>
              <a:t>in collisions of </a:t>
            </a:r>
            <a:r>
              <a:rPr lang="en-US" sz="2000" i="1" dirty="0">
                <a:solidFill>
                  <a:srgbClr val="0000CC"/>
                </a:solidFill>
              </a:rPr>
              <a:t>cosmic rays</a:t>
            </a:r>
            <a:r>
              <a:rPr lang="en-US" sz="2000" dirty="0"/>
              <a:t> with nuclei in interstellar </a:t>
            </a:r>
            <a:r>
              <a:rPr lang="en-US" sz="2000" dirty="0" smtClean="0"/>
              <a:t>clouds (so the Milky </a:t>
            </a:r>
            <a:r>
              <a:rPr lang="en-US" sz="2000" dirty="0"/>
              <a:t>Way is a diffuse source of gamma-ray </a:t>
            </a:r>
            <a:r>
              <a:rPr lang="en-US" sz="2000" dirty="0" smtClean="0"/>
              <a:t>light).</a:t>
            </a:r>
          </a:p>
          <a:p>
            <a:r>
              <a:rPr lang="en-US" sz="2000" dirty="0" smtClean="0"/>
              <a:t>Superimposed are </a:t>
            </a:r>
            <a:r>
              <a:rPr lang="en-US" sz="2000" dirty="0"/>
              <a:t>several </a:t>
            </a:r>
            <a:r>
              <a:rPr lang="en-US" sz="2000" i="1" dirty="0">
                <a:solidFill>
                  <a:srgbClr val="0000CC"/>
                </a:solidFill>
              </a:rPr>
              <a:t>gamma-ray pulsars</a:t>
            </a:r>
            <a:r>
              <a:rPr lang="en-US" sz="2000" dirty="0"/>
              <a:t>, e.g., the Crab, </a:t>
            </a:r>
            <a:r>
              <a:rPr lang="en-US" sz="2000" dirty="0" err="1"/>
              <a:t>Geminga</a:t>
            </a:r>
            <a:r>
              <a:rPr lang="en-US" sz="2000" dirty="0"/>
              <a:t>, and Vela pulsars along the Galactic </a:t>
            </a:r>
            <a:r>
              <a:rPr lang="en-US" sz="2000" dirty="0" smtClean="0"/>
              <a:t>plane. </a:t>
            </a:r>
          </a:p>
          <a:p>
            <a:r>
              <a:rPr lang="en-US" sz="2000" dirty="0" smtClean="0"/>
              <a:t>Away </a:t>
            </a:r>
            <a:r>
              <a:rPr lang="en-US" sz="2000" dirty="0"/>
              <a:t>from the plane, many of the sources are known to be </a:t>
            </a:r>
            <a:r>
              <a:rPr lang="en-US" sz="2000" i="1" dirty="0">
                <a:solidFill>
                  <a:srgbClr val="0000CC"/>
                </a:solidFill>
              </a:rPr>
              <a:t>active </a:t>
            </a:r>
            <a:r>
              <a:rPr lang="en-US" sz="2000" i="1" dirty="0" smtClean="0">
                <a:solidFill>
                  <a:srgbClr val="0000CC"/>
                </a:solidFill>
              </a:rPr>
              <a:t>galactic </a:t>
            </a:r>
            <a:r>
              <a:rPr lang="en-US" sz="2000" i="1" dirty="0">
                <a:solidFill>
                  <a:srgbClr val="0000CC"/>
                </a:solidFill>
              </a:rPr>
              <a:t>nuclei.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March 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1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GeV</a:t>
            </a:r>
            <a:r>
              <a:rPr lang="en-US" dirty="0" smtClean="0"/>
              <a:t> Sky (10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fermi_2fgl_187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8017086" cy="5093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7556" y="5631287"/>
            <a:ext cx="6777817" cy="58477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Can we go to </a:t>
            </a:r>
            <a:r>
              <a:rPr lang="en-US" sz="3200" i="1" dirty="0" smtClean="0"/>
              <a:t>even higher </a:t>
            </a:r>
            <a:r>
              <a:rPr lang="en-US" sz="3200" dirty="0" smtClean="0"/>
              <a:t>energies?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157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TeV</a:t>
            </a:r>
            <a:r>
              <a:rPr lang="en-US" dirty="0" smtClean="0"/>
              <a:t> Sky (10</a:t>
            </a:r>
            <a:r>
              <a:rPr lang="en-US" baseline="30000" dirty="0" smtClean="0"/>
              <a:t>12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tevcat_1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52728"/>
            <a:ext cx="8017086" cy="509320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5358656"/>
            <a:ext cx="8229600" cy="1065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TeV </a:t>
            </a:r>
            <a:r>
              <a:rPr lang="en-US" b="1" dirty="0" smtClean="0"/>
              <a:t>Catalog (2015)</a:t>
            </a:r>
          </a:p>
          <a:p>
            <a:r>
              <a:rPr lang="en-US" dirty="0" smtClean="0"/>
              <a:t>~160 sources (~100 Galactic).</a:t>
            </a:r>
          </a:p>
          <a:p>
            <a:r>
              <a:rPr lang="en-US" dirty="0" smtClean="0"/>
              <a:t>Not </a:t>
            </a:r>
            <a:r>
              <a:rPr lang="en-US" dirty="0"/>
              <a:t>an all-sky survey - catalog is strongly </a:t>
            </a:r>
            <a:r>
              <a:rPr lang="en-US" i="1" dirty="0" smtClean="0">
                <a:solidFill>
                  <a:srgbClr val="0000CC"/>
                </a:solidFill>
              </a:rPr>
              <a:t>biased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67385" y="1751979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merican Typewriter"/>
                <a:cs typeface="American Typewriter"/>
              </a:rPr>
              <a:t>http://</a:t>
            </a:r>
            <a:r>
              <a:rPr lang="en-US" sz="1400" dirty="0" err="1">
                <a:solidFill>
                  <a:srgbClr val="000090"/>
                </a:solidFill>
                <a:latin typeface="American Typewriter"/>
                <a:cs typeface="American Typewriter"/>
              </a:rPr>
              <a:t>tevcat.uchicago.edu</a:t>
            </a:r>
            <a:endParaRPr lang="en-US" sz="1400" dirty="0">
              <a:solidFill>
                <a:srgbClr val="00009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56752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TeV</a:t>
            </a:r>
            <a:r>
              <a:rPr lang="en-US" dirty="0" smtClean="0"/>
              <a:t> Sources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cr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0451"/>
            <a:ext cx="4156307" cy="41563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9649" y="5381511"/>
            <a:ext cx="3604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Galactic Sources:</a:t>
            </a:r>
          </a:p>
          <a:p>
            <a:r>
              <a:rPr lang="en-US" sz="2000" dirty="0" smtClean="0"/>
              <a:t>Supernova Remnants, pulsars,…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082124" y="5511186"/>
            <a:ext cx="360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Extragalactic Sources:</a:t>
            </a:r>
          </a:p>
          <a:p>
            <a:r>
              <a:rPr lang="en-US" sz="2000" dirty="0" smtClean="0"/>
              <a:t>Active Galactic Nuclei,…</a:t>
            </a:r>
            <a:endParaRPr lang="en-US" sz="2000" dirty="0"/>
          </a:p>
        </p:txBody>
      </p:sp>
      <p:pic>
        <p:nvPicPr>
          <p:cNvPr id="11" name="Picture 4" descr="agn_black_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81" y="1250450"/>
            <a:ext cx="3978724" cy="415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31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 1572 (</a:t>
            </a:r>
            <a:r>
              <a:rPr lang="en-US" dirty="0" err="1" smtClean="0"/>
              <a:t>Tycho’s</a:t>
            </a:r>
            <a:r>
              <a:rPr lang="en-US" dirty="0" smtClean="0"/>
              <a:t> SNR)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16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58299" y="1436808"/>
            <a:ext cx="6567928" cy="4919542"/>
            <a:chOff x="788737" y="1069457"/>
            <a:chExt cx="7660106" cy="5527517"/>
          </a:xfrm>
        </p:grpSpPr>
        <p:pic>
          <p:nvPicPr>
            <p:cNvPr id="8" name="Picture 7" descr="tycho_sed_aa080212-528-fig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37" y="1584407"/>
              <a:ext cx="7660106" cy="501256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67488" y="1370984"/>
              <a:ext cx="5835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/>
                  <a:cs typeface="Times New Roman"/>
                </a:rPr>
                <a:t>10</a:t>
              </a:r>
              <a:r>
                <a:rPr lang="en-US" sz="2000" baseline="30000" dirty="0" smtClean="0">
                  <a:latin typeface="Times New Roman"/>
                  <a:cs typeface="Times New Roman"/>
                </a:rPr>
                <a:t>-3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64203" y="1376801"/>
              <a:ext cx="5266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/>
                  <a:cs typeface="Times New Roman"/>
                </a:rPr>
                <a:t>10</a:t>
              </a:r>
              <a:r>
                <a:rPr lang="en-US" sz="2000" baseline="30000" dirty="0" smtClean="0">
                  <a:latin typeface="Times New Roman"/>
                  <a:cs typeface="Times New Roman"/>
                </a:rPr>
                <a:t>3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60928" y="1370984"/>
              <a:ext cx="5266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/>
                  <a:cs typeface="Times New Roman"/>
                </a:rPr>
                <a:t>10</a:t>
              </a:r>
              <a:r>
                <a:rPr lang="en-US" sz="2000" baseline="30000" dirty="0">
                  <a:latin typeface="Times New Roman"/>
                  <a:cs typeface="Times New Roman"/>
                </a:rPr>
                <a:t>9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70942" y="1069457"/>
              <a:ext cx="14546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Times New Roman"/>
                  <a:cs typeface="Times New Roman"/>
                </a:rPr>
                <a:t>Energy [</a:t>
              </a:r>
              <a:r>
                <a:rPr lang="en-US" sz="2000" dirty="0" err="1" smtClean="0">
                  <a:latin typeface="Times New Roman"/>
                  <a:cs typeface="Times New Roman"/>
                </a:rPr>
                <a:t>eV</a:t>
              </a:r>
              <a:r>
                <a:rPr lang="en-US" sz="2000" dirty="0" smtClean="0">
                  <a:latin typeface="Times New Roman"/>
                  <a:cs typeface="Times New Roman"/>
                </a:rPr>
                <a:t>]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553200" y="1047292"/>
            <a:ext cx="2448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American Typewriter"/>
                <a:cs typeface="American Typewriter"/>
              </a:rPr>
              <a:t>G. </a:t>
            </a:r>
            <a:r>
              <a:rPr lang="en-US" sz="1400" dirty="0" err="1" smtClean="0">
                <a:solidFill>
                  <a:srgbClr val="000090"/>
                </a:solidFill>
                <a:latin typeface="American Typewriter"/>
                <a:cs typeface="American Typewriter"/>
              </a:rPr>
              <a:t>Morlino</a:t>
            </a:r>
            <a:r>
              <a:rPr lang="en-US" sz="1400" dirty="0" smtClean="0">
                <a:solidFill>
                  <a:srgbClr val="000090"/>
                </a:solidFill>
                <a:latin typeface="American Typewriter"/>
                <a:cs typeface="American Typewriter"/>
              </a:rPr>
              <a:t> and D. </a:t>
            </a:r>
            <a:r>
              <a:rPr lang="en-US" sz="1400" dirty="0" err="1" smtClean="0">
                <a:solidFill>
                  <a:srgbClr val="000090"/>
                </a:solidFill>
                <a:latin typeface="American Typewriter"/>
                <a:cs typeface="American Typewriter"/>
              </a:rPr>
              <a:t>Caprioli</a:t>
            </a:r>
            <a:r>
              <a:rPr lang="en-US" sz="1400" dirty="0" smtClean="0">
                <a:solidFill>
                  <a:srgbClr val="000090"/>
                </a:solidFill>
                <a:latin typeface="American Typewriter"/>
                <a:cs typeface="American Typewriter"/>
              </a:rPr>
              <a:t>, A&amp;A 538 ( 2012) A81</a:t>
            </a:r>
            <a:endParaRPr lang="en-US" sz="1400" dirty="0">
              <a:solidFill>
                <a:srgbClr val="000090"/>
              </a:solidFill>
              <a:latin typeface="American Typewriter"/>
              <a:cs typeface="American Typewrite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8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C6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9" y="2047622"/>
            <a:ext cx="6933521" cy="4078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AGN 3C 66A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394380"/>
            <a:ext cx="8229600" cy="473178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Spectral Energy Distributions have a characteristic </a:t>
            </a:r>
            <a:r>
              <a:rPr lang="en-US" sz="2000" i="1" dirty="0" smtClean="0">
                <a:solidFill>
                  <a:srgbClr val="0000CC"/>
                </a:solidFill>
              </a:rPr>
              <a:t>two-hump structure</a:t>
            </a:r>
            <a:r>
              <a:rPr lang="en-US" sz="2000" dirty="0"/>
              <a:t>.</a:t>
            </a:r>
            <a:endParaRPr lang="en-US" sz="2000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88737" y="3984155"/>
            <a:ext cx="56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radio</a:t>
            </a:r>
            <a:endParaRPr lang="en-US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250133" y="2963024"/>
            <a:ext cx="667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optical</a:t>
            </a:r>
            <a:endParaRPr lang="en-US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282275" y="3283471"/>
            <a:ext cx="595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X-ray</a:t>
            </a:r>
            <a:endParaRPr lang="en-US" sz="1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85618" y="2686025"/>
            <a:ext cx="530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GeV</a:t>
            </a:r>
            <a:endParaRPr lang="en-US" sz="12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91458" y="2686025"/>
            <a:ext cx="490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TeV</a:t>
            </a:r>
            <a:endParaRPr lang="en-US" sz="1200" i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59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Variability of the </a:t>
            </a:r>
            <a:r>
              <a:rPr lang="en-US" dirty="0" err="1" smtClean="0"/>
              <a:t>TeV</a:t>
            </a:r>
            <a:r>
              <a:rPr lang="en-US" dirty="0" smtClean="0"/>
              <a:t> Sky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IC310 observed by the MAGIC telescope  (</a:t>
            </a:r>
            <a:r>
              <a:rPr lang="en-US" dirty="0" smtClean="0">
                <a:solidFill>
                  <a:srgbClr val="0000CC"/>
                </a:solidFill>
                <a:latin typeface="American Typewriter"/>
                <a:cs typeface="American Typewriter"/>
              </a:rPr>
              <a:t>Science, </a:t>
            </a:r>
            <a:r>
              <a:rPr lang="en-US" dirty="0">
                <a:solidFill>
                  <a:srgbClr val="0000CC"/>
                </a:solidFill>
                <a:latin typeface="American Typewriter"/>
                <a:cs typeface="American Typewriter"/>
              </a:rPr>
              <a:t>28 November </a:t>
            </a:r>
            <a:r>
              <a:rPr lang="en-US" dirty="0" smtClean="0">
                <a:solidFill>
                  <a:srgbClr val="0000CC"/>
                </a:solidFill>
                <a:latin typeface="American Typewriter"/>
                <a:cs typeface="American Typewriter"/>
              </a:rPr>
              <a:t>2014)</a:t>
            </a:r>
            <a:endParaRPr lang="en-US" dirty="0">
              <a:solidFill>
                <a:srgbClr val="0000CC"/>
              </a:solidFill>
              <a:latin typeface="American Typewriter"/>
              <a:cs typeface="American Typewriter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IC310_MAGIC_Scien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69" y="2080401"/>
            <a:ext cx="6443211" cy="427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4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Study the </a:t>
            </a:r>
            <a:r>
              <a:rPr lang="en-US" dirty="0" err="1" smtClean="0"/>
              <a:t>TeV</a:t>
            </a:r>
            <a:r>
              <a:rPr lang="en-US" dirty="0" smtClean="0"/>
              <a:t> Band?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err="1" smtClean="0"/>
              <a:t>TeV</a:t>
            </a:r>
            <a:r>
              <a:rPr lang="en-US" sz="2000" dirty="0" smtClean="0"/>
              <a:t> gamma rays are the highest energy gamma rays observed so far – this is the </a:t>
            </a:r>
            <a:r>
              <a:rPr lang="en-US" sz="2000" i="1" dirty="0" smtClean="0">
                <a:solidFill>
                  <a:srgbClr val="0000CC"/>
                </a:solidFill>
              </a:rPr>
              <a:t>energy frontier </a:t>
            </a:r>
            <a:r>
              <a:rPr lang="en-US" sz="2000" dirty="0" smtClean="0"/>
              <a:t>of </a:t>
            </a:r>
            <a:r>
              <a:rPr lang="en-US" sz="2000" dirty="0" smtClean="0"/>
              <a:t>(photon) astronomy</a:t>
            </a:r>
            <a:r>
              <a:rPr lang="en-US" sz="2000" dirty="0" smtClean="0"/>
              <a:t>!</a:t>
            </a:r>
          </a:p>
          <a:p>
            <a:endParaRPr lang="en-US" sz="2000" dirty="0"/>
          </a:p>
          <a:p>
            <a:r>
              <a:rPr lang="en-US" sz="2000" dirty="0" smtClean="0"/>
              <a:t>TeV sources emit radiation over more than 15 orders of magnitude in energy, from radio to TeV!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Historically</a:t>
            </a:r>
            <a:r>
              <a:rPr lang="en-US" sz="2000" dirty="0"/>
              <a:t>, opening new windows in </a:t>
            </a:r>
            <a:r>
              <a:rPr lang="en-US" sz="2000" dirty="0" smtClean="0"/>
              <a:t>astronomy </a:t>
            </a:r>
            <a:r>
              <a:rPr lang="en-US" sz="2000" dirty="0"/>
              <a:t>results in major, </a:t>
            </a:r>
            <a:r>
              <a:rPr lang="en-US" sz="2000" i="1" dirty="0">
                <a:solidFill>
                  <a:srgbClr val="0000CC"/>
                </a:solidFill>
              </a:rPr>
              <a:t>unforeseen </a:t>
            </a:r>
            <a:r>
              <a:rPr lang="en-US" sz="2000" i="1" dirty="0" smtClean="0">
                <a:solidFill>
                  <a:srgbClr val="0000CC"/>
                </a:solidFill>
              </a:rPr>
              <a:t>discoveries.</a:t>
            </a:r>
          </a:p>
          <a:p>
            <a:endParaRPr lang="en-US" sz="2000" i="1" dirty="0">
              <a:solidFill>
                <a:srgbClr val="0000CC"/>
              </a:solidFill>
            </a:endParaRPr>
          </a:p>
          <a:p>
            <a:r>
              <a:rPr lang="en-US" sz="2000" dirty="0" smtClean="0"/>
              <a:t>Among the most tantalizing possibilities: the </a:t>
            </a:r>
            <a:r>
              <a:rPr lang="en-US" sz="2000" dirty="0" err="1" smtClean="0"/>
              <a:t>TeV</a:t>
            </a:r>
            <a:r>
              <a:rPr lang="en-US" sz="2000" dirty="0" smtClean="0"/>
              <a:t> window might help to identify the </a:t>
            </a:r>
            <a:r>
              <a:rPr lang="en-US" sz="2000" i="1" dirty="0" smtClean="0">
                <a:solidFill>
                  <a:srgbClr val="0000CC"/>
                </a:solidFill>
              </a:rPr>
              <a:t>sources of cosmic rays </a:t>
            </a:r>
            <a:r>
              <a:rPr lang="en-US" sz="2000" dirty="0" smtClean="0"/>
              <a:t>and solve a hundred year old mystery…!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75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00px-POD201502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85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543" y="274638"/>
            <a:ext cx="7189258" cy="7607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High-Altitude Water Cherenkov Observatory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2</a:t>
            </a:fld>
            <a:endParaRPr lang="en-US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120586" y="1341968"/>
            <a:ext cx="8811024" cy="481548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HAWC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/>
              <a:t>is a co-planar array of 300 detectors, each of which is an instrumented 185,000 liter water tank. It is located in Mexico at 4100 meter altitude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The primary goal of the HAWC Observatory is to detect </a:t>
            </a:r>
            <a:r>
              <a:rPr lang="en-US" sz="2800" dirty="0" smtClean="0">
                <a:solidFill>
                  <a:srgbClr val="FF0000"/>
                </a:solidFill>
              </a:rPr>
              <a:t>gamma rays</a:t>
            </a:r>
            <a:r>
              <a:rPr lang="en-US" sz="2800" dirty="0" smtClean="0"/>
              <a:t> from astrophysical </a:t>
            </a:r>
            <a:r>
              <a:rPr lang="en-US" sz="2800" dirty="0" smtClean="0">
                <a:solidFill>
                  <a:srgbClr val="FF0000"/>
                </a:solidFill>
              </a:rPr>
              <a:t>sources</a:t>
            </a:r>
            <a:r>
              <a:rPr lang="en-US" sz="2800" dirty="0" smtClean="0"/>
              <a:t> (Galactic and Extragalactic)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Detection of </a:t>
            </a:r>
            <a:r>
              <a:rPr lang="en-US" sz="2800" dirty="0" smtClean="0">
                <a:solidFill>
                  <a:srgbClr val="FF0000"/>
                </a:solidFill>
              </a:rPr>
              <a:t>cosmic rays</a:t>
            </a:r>
            <a:r>
              <a:rPr lang="en-US" sz="2800" dirty="0" smtClean="0"/>
              <a:t> a secondary but important goal</a:t>
            </a:r>
          </a:p>
          <a:p>
            <a:pPr marL="0" indent="0">
              <a:lnSpc>
                <a:spcPct val="90000"/>
              </a:lnSpc>
              <a:buFont typeface="Arial"/>
              <a:buNone/>
            </a:pPr>
            <a:endParaRPr lang="en-US" sz="2800" b="1" dirty="0" smtClean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8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609" y="274638"/>
            <a:ext cx="6961192" cy="760792"/>
          </a:xfrm>
        </p:spPr>
        <p:txBody>
          <a:bodyPr/>
          <a:lstStyle/>
          <a:p>
            <a:r>
              <a:rPr lang="en-US" dirty="0" smtClean="0"/>
              <a:t>Energy Frontier, A Relative Term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mf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6" y="1035430"/>
            <a:ext cx="3260422" cy="3198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807" y="1035430"/>
            <a:ext cx="3671062" cy="3566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3" y="4484126"/>
            <a:ext cx="4984014" cy="223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spectru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46" y="1191616"/>
            <a:ext cx="6917822" cy="51074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Cosmic-Ray Energy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21</a:t>
            </a:fld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759076" y="1751912"/>
            <a:ext cx="2978051" cy="402387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737127" y="1751912"/>
            <a:ext cx="2043760" cy="4023870"/>
          </a:xfrm>
          <a:prstGeom prst="rect">
            <a:avLst/>
          </a:prstGeom>
          <a:solidFill>
            <a:srgbClr val="FF66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34778" y="3368599"/>
            <a:ext cx="243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Extragalactic?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7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asA_chandra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6250"/>
          <a:stretch>
            <a:fillRect/>
          </a:stretch>
        </p:blipFill>
        <p:spPr bwMode="auto">
          <a:xfrm>
            <a:off x="224723" y="2119875"/>
            <a:ext cx="4449955" cy="42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zwick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275" y="2071578"/>
            <a:ext cx="4133241" cy="3099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Galactic Cosmic 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20570"/>
            <a:ext cx="8506316" cy="2196146"/>
          </a:xfrm>
        </p:spPr>
        <p:txBody>
          <a:bodyPr>
            <a:noAutofit/>
          </a:bodyPr>
          <a:lstStyle/>
          <a:p>
            <a:r>
              <a:rPr lang="en-US" sz="2000" dirty="0">
                <a:ea typeface="ＭＳ Ｐゴシック" charset="0"/>
                <a:cs typeface="Helvetica Neue"/>
              </a:rPr>
              <a:t>Baade and </a:t>
            </a:r>
            <a:r>
              <a:rPr lang="en-US" sz="2000" dirty="0" err="1">
                <a:ea typeface="ＭＳ Ｐゴシック" charset="0"/>
                <a:cs typeface="Helvetica Neue"/>
              </a:rPr>
              <a:t>Zwicky</a:t>
            </a:r>
            <a:r>
              <a:rPr lang="en-US" sz="2000" dirty="0">
                <a:ea typeface="ＭＳ Ｐゴシック" charset="0"/>
                <a:cs typeface="Helvetica Neue"/>
              </a:rPr>
              <a:t> suggested in 1934 that </a:t>
            </a:r>
            <a:r>
              <a:rPr lang="en-US" sz="2000" i="1" dirty="0">
                <a:solidFill>
                  <a:srgbClr val="0000CC"/>
                </a:solidFill>
                <a:ea typeface="ＭＳ Ｐゴシック" charset="0"/>
                <a:cs typeface="Helvetica Neue"/>
              </a:rPr>
              <a:t>supernova remnants</a:t>
            </a:r>
            <a:r>
              <a:rPr lang="en-US" sz="2000" dirty="0">
                <a:solidFill>
                  <a:srgbClr val="0000CC"/>
                </a:solidFill>
                <a:ea typeface="ＭＳ Ｐゴシック" charset="0"/>
                <a:cs typeface="Helvetica Neue"/>
              </a:rPr>
              <a:t> </a:t>
            </a:r>
            <a:r>
              <a:rPr lang="en-US" sz="2000" dirty="0">
                <a:ea typeface="ＭＳ Ｐゴシック" charset="0"/>
                <a:cs typeface="Helvetica Neue"/>
              </a:rPr>
              <a:t>could be the sources of Galactic cosmic rays</a:t>
            </a:r>
            <a:r>
              <a:rPr lang="en-US" sz="2000" dirty="0" smtClean="0">
                <a:ea typeface="ＭＳ Ｐゴシック" charset="0"/>
                <a:cs typeface="Helvetica Neue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8035" y="5211746"/>
            <a:ext cx="145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"/>
                <a:cs typeface="Helvetica Neue"/>
              </a:rPr>
              <a:t>Fritz </a:t>
            </a:r>
            <a:r>
              <a:rPr lang="en-US" i="1" dirty="0" err="1" smtClean="0">
                <a:latin typeface="Helvetica Neue"/>
                <a:cs typeface="Helvetica Neue"/>
              </a:rPr>
              <a:t>Zwicky</a:t>
            </a:r>
            <a:endParaRPr lang="en-US" i="1" dirty="0">
              <a:latin typeface="Helvetica Neue"/>
              <a:cs typeface="Helvetica Neu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830275" y="6116284"/>
            <a:ext cx="2157674" cy="24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828675" eaLnBrk="0" hangingPunct="0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WP MultinationalA Roman" charset="0"/>
              <a:buNone/>
            </a:pPr>
            <a:r>
              <a:rPr lang="en-US" sz="1600" dirty="0" err="1">
                <a:latin typeface="Helvetica Neue Light"/>
                <a:cs typeface="Helvetica Neue Light"/>
              </a:rPr>
              <a:t>Cas</a:t>
            </a:r>
            <a:r>
              <a:rPr lang="en-US" sz="1600" dirty="0">
                <a:latin typeface="Helvetica Neue Light"/>
                <a:cs typeface="Helvetica Neue Light"/>
              </a:rPr>
              <a:t> A, </a:t>
            </a:r>
            <a:r>
              <a:rPr lang="en-US" sz="1600" dirty="0" smtClean="0">
                <a:latin typeface="Helvetica Neue Light"/>
                <a:cs typeface="Helvetica Neue Light"/>
              </a:rPr>
              <a:t>Chandra </a:t>
            </a:r>
            <a:r>
              <a:rPr lang="en-US" sz="1600" dirty="0">
                <a:latin typeface="Helvetica Neue Light"/>
                <a:cs typeface="Helvetica Neue Light"/>
              </a:rPr>
              <a:t>(NASA)</a:t>
            </a:r>
          </a:p>
        </p:txBody>
      </p:sp>
    </p:spTree>
    <p:extLst>
      <p:ext uri="{BB962C8B-B14F-4D97-AF65-F5344CB8AC3E}">
        <p14:creationId xmlns:p14="http://schemas.microsoft.com/office/powerpoint/2010/main" val="302637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02" y="1394380"/>
            <a:ext cx="5785816" cy="438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Extragalactic Sources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94380"/>
            <a:ext cx="2506001" cy="4731784"/>
          </a:xfrm>
        </p:spPr>
        <p:txBody>
          <a:bodyPr>
            <a:normAutofit/>
          </a:bodyPr>
          <a:lstStyle/>
          <a:p>
            <a:r>
              <a:rPr lang="en-US" sz="2000" i="1" dirty="0">
                <a:solidFill>
                  <a:srgbClr val="0000CC"/>
                </a:solidFill>
                <a:ea typeface="ＭＳ Ｐゴシック" charset="0"/>
                <a:cs typeface="Helvetica Neue"/>
              </a:rPr>
              <a:t>Active Galactic Nuclei </a:t>
            </a:r>
            <a:r>
              <a:rPr lang="en-US" sz="2000" dirty="0">
                <a:ea typeface="ＭＳ Ｐゴシック" charset="0"/>
                <a:cs typeface="Helvetica Neue"/>
              </a:rPr>
              <a:t>(AGN) are possible </a:t>
            </a:r>
            <a:r>
              <a:rPr lang="en-US" sz="2000" dirty="0" smtClean="0">
                <a:ea typeface="ＭＳ Ｐゴシック" charset="0"/>
                <a:cs typeface="Helvetica Neue"/>
              </a:rPr>
              <a:t>sources for the highest energy cosmic rays.</a:t>
            </a:r>
          </a:p>
          <a:p>
            <a:r>
              <a:rPr lang="en-US" sz="2000" dirty="0" smtClean="0">
                <a:ea typeface="ＭＳ Ｐゴシック" charset="0"/>
                <a:cs typeface="Helvetica Neue"/>
              </a:rPr>
              <a:t>AGN </a:t>
            </a:r>
            <a:r>
              <a:rPr lang="en-US" sz="2000" dirty="0">
                <a:ea typeface="ＭＳ Ｐゴシック" charset="0"/>
                <a:cs typeface="Helvetica Neue"/>
              </a:rPr>
              <a:t>consist of a supermassive black hole, an accretion disk, and two jets in which shocks move outward.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23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27793" y="5816817"/>
            <a:ext cx="4719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/>
            <a:r>
              <a:rPr lang="en-US" sz="1600" dirty="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Centaurus </a:t>
            </a:r>
            <a:r>
              <a:rPr lang="en-US" sz="1600" dirty="0" smtClean="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A (</a:t>
            </a:r>
            <a:r>
              <a:rPr lang="en-US" sz="1600" dirty="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ESO 2.2 m WFI + APEX + Chandra</a:t>
            </a:r>
            <a:r>
              <a:rPr lang="en-US" sz="1600" dirty="0" smtClean="0">
                <a:latin typeface="Helvetica Neue Light" charset="0"/>
                <a:ea typeface="ＭＳ Ｐゴシック" charset="0"/>
                <a:cs typeface="Helvetica Neue Light" charset="0"/>
                <a:sym typeface="Helvetica Neue Light" charset="0"/>
              </a:rPr>
              <a:t>)</a:t>
            </a:r>
            <a:endParaRPr lang="en-US" sz="1600" dirty="0">
              <a:latin typeface="Helvetica Neue Light" charset="0"/>
              <a:ea typeface="ＭＳ Ｐゴシック" charset="0"/>
              <a:cs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2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Cosmic-Ray Astronomy?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No source of Galactic or extragalactic cosmic rays has been identified so far.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The problem: </a:t>
            </a:r>
            <a:r>
              <a:rPr lang="en-US" sz="2000" dirty="0"/>
              <a:t>cosmic rays are </a:t>
            </a:r>
            <a:r>
              <a:rPr lang="en-US" sz="2000" dirty="0">
                <a:solidFill>
                  <a:srgbClr val="0000CC"/>
                </a:solidFill>
              </a:rPr>
              <a:t>charged</a:t>
            </a:r>
            <a:r>
              <a:rPr lang="en-US" sz="2000" dirty="0"/>
              <a:t>, and the universe is full of </a:t>
            </a:r>
            <a:r>
              <a:rPr lang="en-US" sz="2000" dirty="0">
                <a:solidFill>
                  <a:srgbClr val="0000CC"/>
                </a:solidFill>
              </a:rPr>
              <a:t>magnetic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0000CC"/>
                </a:solidFill>
              </a:rPr>
              <a:t>fields.</a:t>
            </a:r>
            <a:endParaRPr lang="en-US" sz="2000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Below 10</a:t>
            </a:r>
            <a:r>
              <a:rPr lang="en-US" sz="2000" baseline="30000" dirty="0"/>
              <a:t>19</a:t>
            </a:r>
            <a:r>
              <a:rPr lang="en-US" sz="2000" dirty="0"/>
              <a:t> </a:t>
            </a:r>
            <a:r>
              <a:rPr lang="en-US" sz="2000" dirty="0" err="1"/>
              <a:t>eV</a:t>
            </a:r>
            <a:r>
              <a:rPr lang="en-US" sz="2000" dirty="0"/>
              <a:t> (</a:t>
            </a:r>
            <a:r>
              <a:rPr lang="en-US" sz="2000" i="1" dirty="0"/>
              <a:t>at least</a:t>
            </a:r>
            <a:r>
              <a:rPr lang="en-US" sz="2000" dirty="0"/>
              <a:t>) we expect the arrival directions of cosmic rays at Earth to be </a:t>
            </a:r>
            <a:r>
              <a:rPr lang="en-US" sz="2000" dirty="0">
                <a:solidFill>
                  <a:srgbClr val="0000CC"/>
                </a:solidFill>
              </a:rPr>
              <a:t>magnetically </a:t>
            </a:r>
            <a:r>
              <a:rPr lang="en-US" sz="2000" dirty="0" smtClean="0">
                <a:solidFill>
                  <a:srgbClr val="0000CC"/>
                </a:solidFill>
              </a:rPr>
              <a:t>scrambled.</a:t>
            </a:r>
            <a:endParaRPr lang="en-US" sz="2000" dirty="0">
              <a:solidFill>
                <a:srgbClr val="0000CC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24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360234" y="3951390"/>
            <a:ext cx="7030600" cy="2040687"/>
            <a:chOff x="314160" y="2193720"/>
            <a:chExt cx="8682786" cy="2520247"/>
          </a:xfrm>
        </p:grpSpPr>
        <p:sp>
          <p:nvSpPr>
            <p:cNvPr id="7" name="Explosion 1 6"/>
            <p:cNvSpPr/>
            <p:nvPr/>
          </p:nvSpPr>
          <p:spPr>
            <a:xfrm>
              <a:off x="510192" y="3485472"/>
              <a:ext cx="823332" cy="852008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5265635" y="2933891"/>
              <a:ext cx="2198729" cy="9932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346593" y="3842766"/>
              <a:ext cx="4456450" cy="343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5644003" y="2673280"/>
              <a:ext cx="1361366" cy="1562484"/>
            </a:xfrm>
            <a:custGeom>
              <a:avLst/>
              <a:gdLst>
                <a:gd name="connsiteX0" fmla="*/ 154552 w 1322952"/>
                <a:gd name="connsiteY0" fmla="*/ 1398304 h 1444001"/>
                <a:gd name="connsiteX1" fmla="*/ 687952 w 1322952"/>
                <a:gd name="connsiteY1" fmla="*/ 1411004 h 1444001"/>
                <a:gd name="connsiteX2" fmla="*/ 726052 w 1322952"/>
                <a:gd name="connsiteY2" fmla="*/ 1398304 h 1444001"/>
                <a:gd name="connsiteX3" fmla="*/ 802252 w 1322952"/>
                <a:gd name="connsiteY3" fmla="*/ 1347504 h 1444001"/>
                <a:gd name="connsiteX4" fmla="*/ 827652 w 1322952"/>
                <a:gd name="connsiteY4" fmla="*/ 1271304 h 1444001"/>
                <a:gd name="connsiteX5" fmla="*/ 840352 w 1322952"/>
                <a:gd name="connsiteY5" fmla="*/ 1233204 h 1444001"/>
                <a:gd name="connsiteX6" fmla="*/ 814952 w 1322952"/>
                <a:gd name="connsiteY6" fmla="*/ 1118904 h 1444001"/>
                <a:gd name="connsiteX7" fmla="*/ 776852 w 1322952"/>
                <a:gd name="connsiteY7" fmla="*/ 1055404 h 1444001"/>
                <a:gd name="connsiteX8" fmla="*/ 764152 w 1322952"/>
                <a:gd name="connsiteY8" fmla="*/ 1017304 h 1444001"/>
                <a:gd name="connsiteX9" fmla="*/ 713352 w 1322952"/>
                <a:gd name="connsiteY9" fmla="*/ 941104 h 1444001"/>
                <a:gd name="connsiteX10" fmla="*/ 637152 w 1322952"/>
                <a:gd name="connsiteY10" fmla="*/ 814104 h 1444001"/>
                <a:gd name="connsiteX11" fmla="*/ 599052 w 1322952"/>
                <a:gd name="connsiteY11" fmla="*/ 750604 h 1444001"/>
                <a:gd name="connsiteX12" fmla="*/ 497452 w 1322952"/>
                <a:gd name="connsiteY12" fmla="*/ 623604 h 1444001"/>
                <a:gd name="connsiteX13" fmla="*/ 433952 w 1322952"/>
                <a:gd name="connsiteY13" fmla="*/ 547404 h 1444001"/>
                <a:gd name="connsiteX14" fmla="*/ 218052 w 1322952"/>
                <a:gd name="connsiteY14" fmla="*/ 572804 h 1444001"/>
                <a:gd name="connsiteX15" fmla="*/ 167252 w 1322952"/>
                <a:gd name="connsiteY15" fmla="*/ 598204 h 1444001"/>
                <a:gd name="connsiteX16" fmla="*/ 40252 w 1322952"/>
                <a:gd name="connsiteY16" fmla="*/ 674404 h 1444001"/>
                <a:gd name="connsiteX17" fmla="*/ 14852 w 1322952"/>
                <a:gd name="connsiteY17" fmla="*/ 750604 h 1444001"/>
                <a:gd name="connsiteX18" fmla="*/ 91052 w 1322952"/>
                <a:gd name="connsiteY18" fmla="*/ 814104 h 1444001"/>
                <a:gd name="connsiteX19" fmla="*/ 167252 w 1322952"/>
                <a:gd name="connsiteY19" fmla="*/ 864904 h 1444001"/>
                <a:gd name="connsiteX20" fmla="*/ 294252 w 1322952"/>
                <a:gd name="connsiteY20" fmla="*/ 903004 h 1444001"/>
                <a:gd name="connsiteX21" fmla="*/ 408552 w 1322952"/>
                <a:gd name="connsiteY21" fmla="*/ 979204 h 1444001"/>
                <a:gd name="connsiteX22" fmla="*/ 510152 w 1322952"/>
                <a:gd name="connsiteY22" fmla="*/ 1004604 h 1444001"/>
                <a:gd name="connsiteX23" fmla="*/ 560952 w 1322952"/>
                <a:gd name="connsiteY23" fmla="*/ 1030004 h 1444001"/>
                <a:gd name="connsiteX24" fmla="*/ 675252 w 1322952"/>
                <a:gd name="connsiteY24" fmla="*/ 1055404 h 1444001"/>
                <a:gd name="connsiteX25" fmla="*/ 1030852 w 1322952"/>
                <a:gd name="connsiteY25" fmla="*/ 1030004 h 1444001"/>
                <a:gd name="connsiteX26" fmla="*/ 1068952 w 1322952"/>
                <a:gd name="connsiteY26" fmla="*/ 1004604 h 1444001"/>
                <a:gd name="connsiteX27" fmla="*/ 1081652 w 1322952"/>
                <a:gd name="connsiteY27" fmla="*/ 966504 h 1444001"/>
                <a:gd name="connsiteX28" fmla="*/ 1132452 w 1322952"/>
                <a:gd name="connsiteY28" fmla="*/ 890304 h 1444001"/>
                <a:gd name="connsiteX29" fmla="*/ 1157852 w 1322952"/>
                <a:gd name="connsiteY29" fmla="*/ 814104 h 1444001"/>
                <a:gd name="connsiteX30" fmla="*/ 1145152 w 1322952"/>
                <a:gd name="connsiteY30" fmla="*/ 420404 h 1444001"/>
                <a:gd name="connsiteX31" fmla="*/ 1119752 w 1322952"/>
                <a:gd name="connsiteY31" fmla="*/ 382304 h 1444001"/>
                <a:gd name="connsiteX32" fmla="*/ 1094352 w 1322952"/>
                <a:gd name="connsiteY32" fmla="*/ 306104 h 1444001"/>
                <a:gd name="connsiteX33" fmla="*/ 1068952 w 1322952"/>
                <a:gd name="connsiteY33" fmla="*/ 255304 h 1444001"/>
                <a:gd name="connsiteX34" fmla="*/ 1018152 w 1322952"/>
                <a:gd name="connsiteY34" fmla="*/ 166404 h 1444001"/>
                <a:gd name="connsiteX35" fmla="*/ 929252 w 1322952"/>
                <a:gd name="connsiteY35" fmla="*/ 77504 h 1444001"/>
                <a:gd name="connsiteX36" fmla="*/ 903852 w 1322952"/>
                <a:gd name="connsiteY36" fmla="*/ 26704 h 1444001"/>
                <a:gd name="connsiteX37" fmla="*/ 827652 w 1322952"/>
                <a:gd name="connsiteY37" fmla="*/ 14004 h 1444001"/>
                <a:gd name="connsiteX38" fmla="*/ 738752 w 1322952"/>
                <a:gd name="connsiteY38" fmla="*/ 1304 h 1444001"/>
                <a:gd name="connsiteX39" fmla="*/ 586352 w 1322952"/>
                <a:gd name="connsiteY39" fmla="*/ 14004 h 1444001"/>
                <a:gd name="connsiteX40" fmla="*/ 560952 w 1322952"/>
                <a:gd name="connsiteY40" fmla="*/ 52104 h 1444001"/>
                <a:gd name="connsiteX41" fmla="*/ 535552 w 1322952"/>
                <a:gd name="connsiteY41" fmla="*/ 128304 h 1444001"/>
                <a:gd name="connsiteX42" fmla="*/ 548252 w 1322952"/>
                <a:gd name="connsiteY42" fmla="*/ 242604 h 1444001"/>
                <a:gd name="connsiteX43" fmla="*/ 611752 w 1322952"/>
                <a:gd name="connsiteY43" fmla="*/ 344204 h 1444001"/>
                <a:gd name="connsiteX44" fmla="*/ 675252 w 1322952"/>
                <a:gd name="connsiteY44" fmla="*/ 407704 h 1444001"/>
                <a:gd name="connsiteX45" fmla="*/ 713352 w 1322952"/>
                <a:gd name="connsiteY45" fmla="*/ 445804 h 1444001"/>
                <a:gd name="connsiteX46" fmla="*/ 802252 w 1322952"/>
                <a:gd name="connsiteY46" fmla="*/ 483904 h 1444001"/>
                <a:gd name="connsiteX47" fmla="*/ 916552 w 1322952"/>
                <a:gd name="connsiteY47" fmla="*/ 547404 h 1444001"/>
                <a:gd name="connsiteX48" fmla="*/ 967352 w 1322952"/>
                <a:gd name="connsiteY48" fmla="*/ 572804 h 1444001"/>
                <a:gd name="connsiteX49" fmla="*/ 1195952 w 1322952"/>
                <a:gd name="connsiteY49" fmla="*/ 636304 h 1444001"/>
                <a:gd name="connsiteX50" fmla="*/ 1284852 w 1322952"/>
                <a:gd name="connsiteY50" fmla="*/ 661704 h 1444001"/>
                <a:gd name="connsiteX51" fmla="*/ 1322952 w 1322952"/>
                <a:gd name="connsiteY51" fmla="*/ 687104 h 144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322952" h="1444001">
                  <a:moveTo>
                    <a:pt x="154552" y="1398304"/>
                  </a:moveTo>
                  <a:cubicBezTo>
                    <a:pt x="405886" y="1444001"/>
                    <a:pt x="295631" y="1434082"/>
                    <a:pt x="687952" y="1411004"/>
                  </a:cubicBezTo>
                  <a:cubicBezTo>
                    <a:pt x="701316" y="1410218"/>
                    <a:pt x="714350" y="1404805"/>
                    <a:pt x="726052" y="1398304"/>
                  </a:cubicBezTo>
                  <a:cubicBezTo>
                    <a:pt x="752737" y="1383479"/>
                    <a:pt x="802252" y="1347504"/>
                    <a:pt x="802252" y="1347504"/>
                  </a:cubicBezTo>
                  <a:lnTo>
                    <a:pt x="827652" y="1271304"/>
                  </a:lnTo>
                  <a:lnTo>
                    <a:pt x="840352" y="1233204"/>
                  </a:lnTo>
                  <a:cubicBezTo>
                    <a:pt x="835474" y="1203938"/>
                    <a:pt x="830584" y="1150168"/>
                    <a:pt x="814952" y="1118904"/>
                  </a:cubicBezTo>
                  <a:cubicBezTo>
                    <a:pt x="803913" y="1096826"/>
                    <a:pt x="787891" y="1077482"/>
                    <a:pt x="776852" y="1055404"/>
                  </a:cubicBezTo>
                  <a:cubicBezTo>
                    <a:pt x="770865" y="1043430"/>
                    <a:pt x="770653" y="1029006"/>
                    <a:pt x="764152" y="1017304"/>
                  </a:cubicBezTo>
                  <a:cubicBezTo>
                    <a:pt x="749327" y="990619"/>
                    <a:pt x="729531" y="966991"/>
                    <a:pt x="713352" y="941104"/>
                  </a:cubicBezTo>
                  <a:cubicBezTo>
                    <a:pt x="687187" y="899239"/>
                    <a:pt x="662552" y="856437"/>
                    <a:pt x="637152" y="814104"/>
                  </a:cubicBezTo>
                  <a:cubicBezTo>
                    <a:pt x="624452" y="792937"/>
                    <a:pt x="616506" y="768058"/>
                    <a:pt x="599052" y="750604"/>
                  </a:cubicBezTo>
                  <a:cubicBezTo>
                    <a:pt x="453218" y="604770"/>
                    <a:pt x="604454" y="766273"/>
                    <a:pt x="497452" y="623604"/>
                  </a:cubicBezTo>
                  <a:cubicBezTo>
                    <a:pt x="350773" y="428032"/>
                    <a:pt x="552417" y="725101"/>
                    <a:pt x="433952" y="547404"/>
                  </a:cubicBezTo>
                  <a:cubicBezTo>
                    <a:pt x="389826" y="550798"/>
                    <a:pt x="278641" y="550083"/>
                    <a:pt x="218052" y="572804"/>
                  </a:cubicBezTo>
                  <a:cubicBezTo>
                    <a:pt x="200325" y="579451"/>
                    <a:pt x="183690" y="588811"/>
                    <a:pt x="167252" y="598204"/>
                  </a:cubicBezTo>
                  <a:cubicBezTo>
                    <a:pt x="124388" y="622698"/>
                    <a:pt x="40252" y="674404"/>
                    <a:pt x="40252" y="674404"/>
                  </a:cubicBezTo>
                  <a:cubicBezTo>
                    <a:pt x="31785" y="699804"/>
                    <a:pt x="0" y="728327"/>
                    <a:pt x="14852" y="750604"/>
                  </a:cubicBezTo>
                  <a:cubicBezTo>
                    <a:pt x="56527" y="813117"/>
                    <a:pt x="19439" y="771136"/>
                    <a:pt x="91052" y="814104"/>
                  </a:cubicBezTo>
                  <a:cubicBezTo>
                    <a:pt x="117229" y="829810"/>
                    <a:pt x="139948" y="851252"/>
                    <a:pt x="167252" y="864904"/>
                  </a:cubicBezTo>
                  <a:cubicBezTo>
                    <a:pt x="198172" y="880364"/>
                    <a:pt x="257792" y="893889"/>
                    <a:pt x="294252" y="903004"/>
                  </a:cubicBezTo>
                  <a:cubicBezTo>
                    <a:pt x="332352" y="928404"/>
                    <a:pt x="364129" y="968098"/>
                    <a:pt x="408552" y="979204"/>
                  </a:cubicBezTo>
                  <a:cubicBezTo>
                    <a:pt x="442419" y="987671"/>
                    <a:pt x="477034" y="993565"/>
                    <a:pt x="510152" y="1004604"/>
                  </a:cubicBezTo>
                  <a:cubicBezTo>
                    <a:pt x="528113" y="1010591"/>
                    <a:pt x="543551" y="1022546"/>
                    <a:pt x="560952" y="1030004"/>
                  </a:cubicBezTo>
                  <a:cubicBezTo>
                    <a:pt x="600743" y="1047057"/>
                    <a:pt x="629584" y="1047793"/>
                    <a:pt x="675252" y="1055404"/>
                  </a:cubicBezTo>
                  <a:cubicBezTo>
                    <a:pt x="793785" y="1046937"/>
                    <a:pt x="912994" y="1045212"/>
                    <a:pt x="1030852" y="1030004"/>
                  </a:cubicBezTo>
                  <a:cubicBezTo>
                    <a:pt x="1045990" y="1028051"/>
                    <a:pt x="1059417" y="1016523"/>
                    <a:pt x="1068952" y="1004604"/>
                  </a:cubicBezTo>
                  <a:cubicBezTo>
                    <a:pt x="1077315" y="994151"/>
                    <a:pt x="1075151" y="978206"/>
                    <a:pt x="1081652" y="966504"/>
                  </a:cubicBezTo>
                  <a:cubicBezTo>
                    <a:pt x="1096477" y="939819"/>
                    <a:pt x="1118800" y="917608"/>
                    <a:pt x="1132452" y="890304"/>
                  </a:cubicBezTo>
                  <a:cubicBezTo>
                    <a:pt x="1144426" y="866357"/>
                    <a:pt x="1149385" y="839504"/>
                    <a:pt x="1157852" y="814104"/>
                  </a:cubicBezTo>
                  <a:cubicBezTo>
                    <a:pt x="1153619" y="682871"/>
                    <a:pt x="1156693" y="551197"/>
                    <a:pt x="1145152" y="420404"/>
                  </a:cubicBezTo>
                  <a:cubicBezTo>
                    <a:pt x="1143810" y="405200"/>
                    <a:pt x="1125951" y="396252"/>
                    <a:pt x="1119752" y="382304"/>
                  </a:cubicBezTo>
                  <a:cubicBezTo>
                    <a:pt x="1108878" y="357838"/>
                    <a:pt x="1104296" y="330963"/>
                    <a:pt x="1094352" y="306104"/>
                  </a:cubicBezTo>
                  <a:cubicBezTo>
                    <a:pt x="1087321" y="288526"/>
                    <a:pt x="1076410" y="272705"/>
                    <a:pt x="1068952" y="255304"/>
                  </a:cubicBezTo>
                  <a:cubicBezTo>
                    <a:pt x="1044595" y="198472"/>
                    <a:pt x="1072131" y="225781"/>
                    <a:pt x="1018152" y="166404"/>
                  </a:cubicBezTo>
                  <a:cubicBezTo>
                    <a:pt x="989962" y="135395"/>
                    <a:pt x="947994" y="114988"/>
                    <a:pt x="929252" y="77504"/>
                  </a:cubicBezTo>
                  <a:cubicBezTo>
                    <a:pt x="920785" y="60571"/>
                    <a:pt x="919906" y="36738"/>
                    <a:pt x="903852" y="26704"/>
                  </a:cubicBezTo>
                  <a:cubicBezTo>
                    <a:pt x="882016" y="13056"/>
                    <a:pt x="853103" y="17920"/>
                    <a:pt x="827652" y="14004"/>
                  </a:cubicBezTo>
                  <a:cubicBezTo>
                    <a:pt x="798066" y="9452"/>
                    <a:pt x="768385" y="5537"/>
                    <a:pt x="738752" y="1304"/>
                  </a:cubicBezTo>
                  <a:cubicBezTo>
                    <a:pt x="687952" y="5537"/>
                    <a:pt x="635367" y="0"/>
                    <a:pt x="586352" y="14004"/>
                  </a:cubicBezTo>
                  <a:cubicBezTo>
                    <a:pt x="571676" y="18197"/>
                    <a:pt x="567151" y="38156"/>
                    <a:pt x="560952" y="52104"/>
                  </a:cubicBezTo>
                  <a:cubicBezTo>
                    <a:pt x="550078" y="76570"/>
                    <a:pt x="535552" y="128304"/>
                    <a:pt x="535552" y="128304"/>
                  </a:cubicBezTo>
                  <a:cubicBezTo>
                    <a:pt x="539785" y="166404"/>
                    <a:pt x="539632" y="205251"/>
                    <a:pt x="548252" y="242604"/>
                  </a:cubicBezTo>
                  <a:cubicBezTo>
                    <a:pt x="556389" y="277865"/>
                    <a:pt x="592177" y="316798"/>
                    <a:pt x="611752" y="344204"/>
                  </a:cubicBezTo>
                  <a:cubicBezTo>
                    <a:pt x="666536" y="420902"/>
                    <a:pt x="603534" y="347939"/>
                    <a:pt x="675252" y="407704"/>
                  </a:cubicBezTo>
                  <a:cubicBezTo>
                    <a:pt x="689050" y="419202"/>
                    <a:pt x="697951" y="436563"/>
                    <a:pt x="713352" y="445804"/>
                  </a:cubicBezTo>
                  <a:cubicBezTo>
                    <a:pt x="740998" y="462391"/>
                    <a:pt x="772619" y="471204"/>
                    <a:pt x="802252" y="483904"/>
                  </a:cubicBezTo>
                  <a:cubicBezTo>
                    <a:pt x="866234" y="547886"/>
                    <a:pt x="812953" y="505965"/>
                    <a:pt x="916552" y="547404"/>
                  </a:cubicBezTo>
                  <a:cubicBezTo>
                    <a:pt x="934130" y="554435"/>
                    <a:pt x="949774" y="565773"/>
                    <a:pt x="967352" y="572804"/>
                  </a:cubicBezTo>
                  <a:cubicBezTo>
                    <a:pt x="1037283" y="600777"/>
                    <a:pt x="1126993" y="619064"/>
                    <a:pt x="1195952" y="636304"/>
                  </a:cubicBezTo>
                  <a:cubicBezTo>
                    <a:pt x="1212228" y="640373"/>
                    <a:pt x="1266632" y="652594"/>
                    <a:pt x="1284852" y="661704"/>
                  </a:cubicBezTo>
                  <a:cubicBezTo>
                    <a:pt x="1298504" y="668530"/>
                    <a:pt x="1322952" y="687104"/>
                    <a:pt x="1322952" y="687104"/>
                  </a:cubicBezTo>
                </a:path>
              </a:pathLst>
            </a:custGeom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earth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08291" y="2762296"/>
              <a:ext cx="1888655" cy="18601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14160" y="4406190"/>
              <a:ext cx="1739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Cosmic Accelerator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40026" y="2193720"/>
              <a:ext cx="7020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B-field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29077" y="4103866"/>
              <a:ext cx="1026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Cosmic ray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6399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94380"/>
            <a:ext cx="5711882" cy="4961970"/>
          </a:xfrm>
        </p:spPr>
        <p:txBody>
          <a:bodyPr>
            <a:no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osmic </a:t>
            </a:r>
            <a:r>
              <a:rPr lang="en-US" sz="2000" dirty="0"/>
              <a:t>rays </a:t>
            </a:r>
            <a:r>
              <a:rPr lang="en-US" sz="2000" i="1" dirty="0" smtClean="0">
                <a:solidFill>
                  <a:srgbClr val="0000CC"/>
                </a:solidFill>
              </a:rPr>
              <a:t>interact</a:t>
            </a:r>
            <a:r>
              <a:rPr lang="en-US" sz="2000" dirty="0" smtClean="0">
                <a:solidFill>
                  <a:srgbClr val="0000CC"/>
                </a:solidFill>
              </a:rPr>
              <a:t> </a:t>
            </a:r>
            <a:r>
              <a:rPr lang="en-US" sz="2000" dirty="0"/>
              <a:t>with their </a:t>
            </a:r>
            <a:r>
              <a:rPr lang="en-US" sz="2000" dirty="0" smtClean="0"/>
              <a:t>surroundings.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interactions will produce </a:t>
            </a:r>
            <a:r>
              <a:rPr lang="en-US" sz="2000" i="1" dirty="0">
                <a:solidFill>
                  <a:srgbClr val="0000CC"/>
                </a:solidFill>
              </a:rPr>
              <a:t>decay </a:t>
            </a:r>
            <a:r>
              <a:rPr lang="en-US" sz="2000" i="1" dirty="0" smtClean="0">
                <a:solidFill>
                  <a:srgbClr val="0000CC"/>
                </a:solidFill>
              </a:rPr>
              <a:t>products: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Gamma rays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Neutrinos</a:t>
            </a:r>
          </a:p>
          <a:p>
            <a:pPr lvl="1"/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smtClean="0"/>
              <a:t>Both are neutral and come to us in a straight line!</a:t>
            </a:r>
            <a:endParaRPr lang="en-US" sz="2000" dirty="0"/>
          </a:p>
          <a:p>
            <a:pPr marL="0" indent="0">
              <a:buNone/>
            </a:pPr>
            <a:endParaRPr lang="en-US" sz="2000" i="1" dirty="0" smtClean="0">
              <a:solidFill>
                <a:srgbClr val="0000CC"/>
              </a:solidFill>
              <a:ea typeface="ＭＳ Ｐゴシック" charset="0"/>
              <a:cs typeface="Helvetica Neue"/>
            </a:endParaRPr>
          </a:p>
          <a:p>
            <a:r>
              <a:rPr lang="en-US" sz="2000" dirty="0">
                <a:ea typeface="ＭＳ Ｐゴシック" charset="0"/>
                <a:cs typeface="Helvetica Neue"/>
              </a:rPr>
              <a:t>Energy escaping the source is distributed among </a:t>
            </a:r>
            <a:r>
              <a:rPr lang="en-US" sz="2000" i="1" dirty="0">
                <a:solidFill>
                  <a:srgbClr val="0000CC"/>
                </a:solidFill>
                <a:ea typeface="ＭＳ Ｐゴシック" charset="0"/>
                <a:cs typeface="Helvetica Neue"/>
              </a:rPr>
              <a:t>cosmic rays, gamma rays, </a:t>
            </a:r>
            <a:r>
              <a:rPr lang="en-US" sz="2000" dirty="0">
                <a:ea typeface="ＭＳ Ｐゴシック" charset="0"/>
                <a:cs typeface="Helvetica Neue"/>
              </a:rPr>
              <a:t>and </a:t>
            </a:r>
            <a:r>
              <a:rPr lang="en-US" sz="2000" i="1" dirty="0">
                <a:solidFill>
                  <a:srgbClr val="0000CC"/>
                </a:solidFill>
                <a:ea typeface="ＭＳ Ｐゴシック" charset="0"/>
                <a:cs typeface="Helvetica Neue"/>
              </a:rPr>
              <a:t>neutrinos.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1"/>
          <a:stretch>
            <a:fillRect/>
          </a:stretch>
        </p:blipFill>
        <p:spPr bwMode="auto">
          <a:xfrm>
            <a:off x="5451475" y="914400"/>
            <a:ext cx="3692525" cy="573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4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Multi-Messenger Astrophysics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latin typeface="+mn-lt"/>
              </a:rPr>
              <a:t>Each channel has relative strengths and weaknesses:</a:t>
            </a:r>
          </a:p>
          <a:p>
            <a:pPr lvl="1"/>
            <a:r>
              <a:rPr lang="en-US" sz="2000" dirty="0" smtClean="0">
                <a:latin typeface="+mn-lt"/>
              </a:rPr>
              <a:t>Cosmic </a:t>
            </a:r>
            <a:r>
              <a:rPr lang="en-US" sz="2000" dirty="0">
                <a:latin typeface="+mn-lt"/>
              </a:rPr>
              <a:t>rays: </a:t>
            </a:r>
            <a:r>
              <a:rPr lang="en-US" sz="2000" dirty="0">
                <a:solidFill>
                  <a:srgbClr val="008000"/>
                </a:solidFill>
                <a:latin typeface="+mn-lt"/>
                <a:ea typeface="Zapf Dingbats"/>
                <a:cs typeface="Zapf Dingbats"/>
              </a:rPr>
              <a:t>✓</a:t>
            </a:r>
            <a:r>
              <a:rPr lang="en-US" sz="2000" dirty="0">
                <a:solidFill>
                  <a:srgbClr val="008000"/>
                </a:solidFill>
                <a:latin typeface="+mn-lt"/>
              </a:rPr>
              <a:t> largest flux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Zapf Dingbats"/>
                <a:cs typeface="Zapf Dingbats"/>
              </a:rPr>
              <a:t>✗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deflected by magnetic fields</a:t>
            </a:r>
          </a:p>
          <a:p>
            <a:pPr lvl="1"/>
            <a:r>
              <a:rPr lang="en-US" sz="2000" dirty="0">
                <a:latin typeface="+mn-lt"/>
              </a:rPr>
              <a:t>Gamma-rays: </a:t>
            </a:r>
            <a:r>
              <a:rPr lang="en-US" sz="2000" dirty="0">
                <a:solidFill>
                  <a:srgbClr val="008000"/>
                </a:solidFill>
                <a:latin typeface="+mn-lt"/>
                <a:ea typeface="Zapf Dingbats"/>
                <a:cs typeface="Zapf Dingbats"/>
              </a:rPr>
              <a:t>✓</a:t>
            </a:r>
            <a:r>
              <a:rPr lang="en-US" sz="2000" dirty="0">
                <a:solidFill>
                  <a:srgbClr val="008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+mn-lt"/>
              </a:rPr>
              <a:t>undeflected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Zapf Dingbats"/>
                <a:cs typeface="Zapf Dingbats"/>
              </a:rPr>
              <a:t>✗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attenuated, 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Zapf Dingbats"/>
                <a:cs typeface="Zapf Dingbats"/>
              </a:rPr>
              <a:t>✗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ambiguous origin</a:t>
            </a:r>
          </a:p>
          <a:p>
            <a:pPr lvl="1"/>
            <a:r>
              <a:rPr lang="en-US" sz="2000" dirty="0">
                <a:latin typeface="+mn-lt"/>
              </a:rPr>
              <a:t>Neutrinos: </a:t>
            </a:r>
            <a:r>
              <a:rPr lang="en-US" sz="2000" dirty="0">
                <a:solidFill>
                  <a:srgbClr val="008000"/>
                </a:solidFill>
                <a:latin typeface="+mn-lt"/>
                <a:ea typeface="Zapf Dingbats"/>
                <a:cs typeface="Zapf Dingbats"/>
              </a:rPr>
              <a:t>✓</a:t>
            </a:r>
            <a:r>
              <a:rPr lang="en-US" sz="2000" dirty="0">
                <a:solidFill>
                  <a:srgbClr val="008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8000"/>
                </a:solidFill>
                <a:latin typeface="+mn-lt"/>
              </a:rPr>
              <a:t>undeflected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>
                <a:solidFill>
                  <a:srgbClr val="008000"/>
                </a:solidFill>
                <a:latin typeface="+mn-lt"/>
                <a:ea typeface="Zapf Dingbats"/>
                <a:cs typeface="Zapf Dingbats"/>
              </a:rPr>
              <a:t>✓ </a:t>
            </a:r>
            <a:r>
              <a:rPr lang="en-US" sz="2000" dirty="0" err="1">
                <a:solidFill>
                  <a:srgbClr val="008000"/>
                </a:solidFill>
                <a:latin typeface="+mn-lt"/>
              </a:rPr>
              <a:t>unattenuated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>
                <a:solidFill>
                  <a:srgbClr val="FF0000"/>
                </a:solidFill>
                <a:latin typeface="+mn-lt"/>
                <a:ea typeface="Zapf Dingbats"/>
                <a:cs typeface="Zapf Dingbats"/>
              </a:rPr>
              <a:t>✗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difficult to observe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26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54442" y="3495691"/>
            <a:ext cx="8660059" cy="2520247"/>
            <a:chOff x="723900" y="1981200"/>
            <a:chExt cx="8660059" cy="2520247"/>
          </a:xfrm>
        </p:grpSpPr>
        <p:sp>
          <p:nvSpPr>
            <p:cNvPr id="27" name="Cloud 26"/>
            <p:cNvSpPr/>
            <p:nvPr/>
          </p:nvSpPr>
          <p:spPr>
            <a:xfrm rot="5082595">
              <a:off x="2185462" y="2686817"/>
              <a:ext cx="1154333" cy="718782"/>
            </a:xfrm>
            <a:prstGeom prst="cloud">
              <a:avLst/>
            </a:prstGeom>
            <a:solidFill>
              <a:srgbClr val="0000CE">
                <a:alpha val="25000"/>
              </a:srgbClr>
            </a:solidFill>
            <a:ln>
              <a:solidFill>
                <a:srgbClr val="0000C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xplosion 1 27"/>
            <p:cNvSpPr/>
            <p:nvPr/>
          </p:nvSpPr>
          <p:spPr>
            <a:xfrm>
              <a:off x="919932" y="3272952"/>
              <a:ext cx="823332" cy="852008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1756333" y="3176758"/>
              <a:ext cx="954020" cy="3572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769402" y="3465341"/>
              <a:ext cx="1097777" cy="12367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5675375" y="2721371"/>
              <a:ext cx="2198729" cy="9932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756333" y="3630246"/>
              <a:ext cx="4456450" cy="3435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32"/>
            <p:cNvSpPr/>
            <p:nvPr/>
          </p:nvSpPr>
          <p:spPr>
            <a:xfrm>
              <a:off x="6053743" y="2460760"/>
              <a:ext cx="1361366" cy="1562484"/>
            </a:xfrm>
            <a:custGeom>
              <a:avLst/>
              <a:gdLst>
                <a:gd name="connsiteX0" fmla="*/ 154552 w 1322952"/>
                <a:gd name="connsiteY0" fmla="*/ 1398304 h 1444001"/>
                <a:gd name="connsiteX1" fmla="*/ 687952 w 1322952"/>
                <a:gd name="connsiteY1" fmla="*/ 1411004 h 1444001"/>
                <a:gd name="connsiteX2" fmla="*/ 726052 w 1322952"/>
                <a:gd name="connsiteY2" fmla="*/ 1398304 h 1444001"/>
                <a:gd name="connsiteX3" fmla="*/ 802252 w 1322952"/>
                <a:gd name="connsiteY3" fmla="*/ 1347504 h 1444001"/>
                <a:gd name="connsiteX4" fmla="*/ 827652 w 1322952"/>
                <a:gd name="connsiteY4" fmla="*/ 1271304 h 1444001"/>
                <a:gd name="connsiteX5" fmla="*/ 840352 w 1322952"/>
                <a:gd name="connsiteY5" fmla="*/ 1233204 h 1444001"/>
                <a:gd name="connsiteX6" fmla="*/ 814952 w 1322952"/>
                <a:gd name="connsiteY6" fmla="*/ 1118904 h 1444001"/>
                <a:gd name="connsiteX7" fmla="*/ 776852 w 1322952"/>
                <a:gd name="connsiteY7" fmla="*/ 1055404 h 1444001"/>
                <a:gd name="connsiteX8" fmla="*/ 764152 w 1322952"/>
                <a:gd name="connsiteY8" fmla="*/ 1017304 h 1444001"/>
                <a:gd name="connsiteX9" fmla="*/ 713352 w 1322952"/>
                <a:gd name="connsiteY9" fmla="*/ 941104 h 1444001"/>
                <a:gd name="connsiteX10" fmla="*/ 637152 w 1322952"/>
                <a:gd name="connsiteY10" fmla="*/ 814104 h 1444001"/>
                <a:gd name="connsiteX11" fmla="*/ 599052 w 1322952"/>
                <a:gd name="connsiteY11" fmla="*/ 750604 h 1444001"/>
                <a:gd name="connsiteX12" fmla="*/ 497452 w 1322952"/>
                <a:gd name="connsiteY12" fmla="*/ 623604 h 1444001"/>
                <a:gd name="connsiteX13" fmla="*/ 433952 w 1322952"/>
                <a:gd name="connsiteY13" fmla="*/ 547404 h 1444001"/>
                <a:gd name="connsiteX14" fmla="*/ 218052 w 1322952"/>
                <a:gd name="connsiteY14" fmla="*/ 572804 h 1444001"/>
                <a:gd name="connsiteX15" fmla="*/ 167252 w 1322952"/>
                <a:gd name="connsiteY15" fmla="*/ 598204 h 1444001"/>
                <a:gd name="connsiteX16" fmla="*/ 40252 w 1322952"/>
                <a:gd name="connsiteY16" fmla="*/ 674404 h 1444001"/>
                <a:gd name="connsiteX17" fmla="*/ 14852 w 1322952"/>
                <a:gd name="connsiteY17" fmla="*/ 750604 h 1444001"/>
                <a:gd name="connsiteX18" fmla="*/ 91052 w 1322952"/>
                <a:gd name="connsiteY18" fmla="*/ 814104 h 1444001"/>
                <a:gd name="connsiteX19" fmla="*/ 167252 w 1322952"/>
                <a:gd name="connsiteY19" fmla="*/ 864904 h 1444001"/>
                <a:gd name="connsiteX20" fmla="*/ 294252 w 1322952"/>
                <a:gd name="connsiteY20" fmla="*/ 903004 h 1444001"/>
                <a:gd name="connsiteX21" fmla="*/ 408552 w 1322952"/>
                <a:gd name="connsiteY21" fmla="*/ 979204 h 1444001"/>
                <a:gd name="connsiteX22" fmla="*/ 510152 w 1322952"/>
                <a:gd name="connsiteY22" fmla="*/ 1004604 h 1444001"/>
                <a:gd name="connsiteX23" fmla="*/ 560952 w 1322952"/>
                <a:gd name="connsiteY23" fmla="*/ 1030004 h 1444001"/>
                <a:gd name="connsiteX24" fmla="*/ 675252 w 1322952"/>
                <a:gd name="connsiteY24" fmla="*/ 1055404 h 1444001"/>
                <a:gd name="connsiteX25" fmla="*/ 1030852 w 1322952"/>
                <a:gd name="connsiteY25" fmla="*/ 1030004 h 1444001"/>
                <a:gd name="connsiteX26" fmla="*/ 1068952 w 1322952"/>
                <a:gd name="connsiteY26" fmla="*/ 1004604 h 1444001"/>
                <a:gd name="connsiteX27" fmla="*/ 1081652 w 1322952"/>
                <a:gd name="connsiteY27" fmla="*/ 966504 h 1444001"/>
                <a:gd name="connsiteX28" fmla="*/ 1132452 w 1322952"/>
                <a:gd name="connsiteY28" fmla="*/ 890304 h 1444001"/>
                <a:gd name="connsiteX29" fmla="*/ 1157852 w 1322952"/>
                <a:gd name="connsiteY29" fmla="*/ 814104 h 1444001"/>
                <a:gd name="connsiteX30" fmla="*/ 1145152 w 1322952"/>
                <a:gd name="connsiteY30" fmla="*/ 420404 h 1444001"/>
                <a:gd name="connsiteX31" fmla="*/ 1119752 w 1322952"/>
                <a:gd name="connsiteY31" fmla="*/ 382304 h 1444001"/>
                <a:gd name="connsiteX32" fmla="*/ 1094352 w 1322952"/>
                <a:gd name="connsiteY32" fmla="*/ 306104 h 1444001"/>
                <a:gd name="connsiteX33" fmla="*/ 1068952 w 1322952"/>
                <a:gd name="connsiteY33" fmla="*/ 255304 h 1444001"/>
                <a:gd name="connsiteX34" fmla="*/ 1018152 w 1322952"/>
                <a:gd name="connsiteY34" fmla="*/ 166404 h 1444001"/>
                <a:gd name="connsiteX35" fmla="*/ 929252 w 1322952"/>
                <a:gd name="connsiteY35" fmla="*/ 77504 h 1444001"/>
                <a:gd name="connsiteX36" fmla="*/ 903852 w 1322952"/>
                <a:gd name="connsiteY36" fmla="*/ 26704 h 1444001"/>
                <a:gd name="connsiteX37" fmla="*/ 827652 w 1322952"/>
                <a:gd name="connsiteY37" fmla="*/ 14004 h 1444001"/>
                <a:gd name="connsiteX38" fmla="*/ 738752 w 1322952"/>
                <a:gd name="connsiteY38" fmla="*/ 1304 h 1444001"/>
                <a:gd name="connsiteX39" fmla="*/ 586352 w 1322952"/>
                <a:gd name="connsiteY39" fmla="*/ 14004 h 1444001"/>
                <a:gd name="connsiteX40" fmla="*/ 560952 w 1322952"/>
                <a:gd name="connsiteY40" fmla="*/ 52104 h 1444001"/>
                <a:gd name="connsiteX41" fmla="*/ 535552 w 1322952"/>
                <a:gd name="connsiteY41" fmla="*/ 128304 h 1444001"/>
                <a:gd name="connsiteX42" fmla="*/ 548252 w 1322952"/>
                <a:gd name="connsiteY42" fmla="*/ 242604 h 1444001"/>
                <a:gd name="connsiteX43" fmla="*/ 611752 w 1322952"/>
                <a:gd name="connsiteY43" fmla="*/ 344204 h 1444001"/>
                <a:gd name="connsiteX44" fmla="*/ 675252 w 1322952"/>
                <a:gd name="connsiteY44" fmla="*/ 407704 h 1444001"/>
                <a:gd name="connsiteX45" fmla="*/ 713352 w 1322952"/>
                <a:gd name="connsiteY45" fmla="*/ 445804 h 1444001"/>
                <a:gd name="connsiteX46" fmla="*/ 802252 w 1322952"/>
                <a:gd name="connsiteY46" fmla="*/ 483904 h 1444001"/>
                <a:gd name="connsiteX47" fmla="*/ 916552 w 1322952"/>
                <a:gd name="connsiteY47" fmla="*/ 547404 h 1444001"/>
                <a:gd name="connsiteX48" fmla="*/ 967352 w 1322952"/>
                <a:gd name="connsiteY48" fmla="*/ 572804 h 1444001"/>
                <a:gd name="connsiteX49" fmla="*/ 1195952 w 1322952"/>
                <a:gd name="connsiteY49" fmla="*/ 636304 h 1444001"/>
                <a:gd name="connsiteX50" fmla="*/ 1284852 w 1322952"/>
                <a:gd name="connsiteY50" fmla="*/ 661704 h 1444001"/>
                <a:gd name="connsiteX51" fmla="*/ 1322952 w 1322952"/>
                <a:gd name="connsiteY51" fmla="*/ 687104 h 144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322952" h="1444001">
                  <a:moveTo>
                    <a:pt x="154552" y="1398304"/>
                  </a:moveTo>
                  <a:cubicBezTo>
                    <a:pt x="405886" y="1444001"/>
                    <a:pt x="295631" y="1434082"/>
                    <a:pt x="687952" y="1411004"/>
                  </a:cubicBezTo>
                  <a:cubicBezTo>
                    <a:pt x="701316" y="1410218"/>
                    <a:pt x="714350" y="1404805"/>
                    <a:pt x="726052" y="1398304"/>
                  </a:cubicBezTo>
                  <a:cubicBezTo>
                    <a:pt x="752737" y="1383479"/>
                    <a:pt x="802252" y="1347504"/>
                    <a:pt x="802252" y="1347504"/>
                  </a:cubicBezTo>
                  <a:lnTo>
                    <a:pt x="827652" y="1271304"/>
                  </a:lnTo>
                  <a:lnTo>
                    <a:pt x="840352" y="1233204"/>
                  </a:lnTo>
                  <a:cubicBezTo>
                    <a:pt x="835474" y="1203938"/>
                    <a:pt x="830584" y="1150168"/>
                    <a:pt x="814952" y="1118904"/>
                  </a:cubicBezTo>
                  <a:cubicBezTo>
                    <a:pt x="803913" y="1096826"/>
                    <a:pt x="787891" y="1077482"/>
                    <a:pt x="776852" y="1055404"/>
                  </a:cubicBezTo>
                  <a:cubicBezTo>
                    <a:pt x="770865" y="1043430"/>
                    <a:pt x="770653" y="1029006"/>
                    <a:pt x="764152" y="1017304"/>
                  </a:cubicBezTo>
                  <a:cubicBezTo>
                    <a:pt x="749327" y="990619"/>
                    <a:pt x="729531" y="966991"/>
                    <a:pt x="713352" y="941104"/>
                  </a:cubicBezTo>
                  <a:cubicBezTo>
                    <a:pt x="687187" y="899239"/>
                    <a:pt x="662552" y="856437"/>
                    <a:pt x="637152" y="814104"/>
                  </a:cubicBezTo>
                  <a:cubicBezTo>
                    <a:pt x="624452" y="792937"/>
                    <a:pt x="616506" y="768058"/>
                    <a:pt x="599052" y="750604"/>
                  </a:cubicBezTo>
                  <a:cubicBezTo>
                    <a:pt x="453218" y="604770"/>
                    <a:pt x="604454" y="766273"/>
                    <a:pt x="497452" y="623604"/>
                  </a:cubicBezTo>
                  <a:cubicBezTo>
                    <a:pt x="350773" y="428032"/>
                    <a:pt x="552417" y="725101"/>
                    <a:pt x="433952" y="547404"/>
                  </a:cubicBezTo>
                  <a:cubicBezTo>
                    <a:pt x="389826" y="550798"/>
                    <a:pt x="278641" y="550083"/>
                    <a:pt x="218052" y="572804"/>
                  </a:cubicBezTo>
                  <a:cubicBezTo>
                    <a:pt x="200325" y="579451"/>
                    <a:pt x="183690" y="588811"/>
                    <a:pt x="167252" y="598204"/>
                  </a:cubicBezTo>
                  <a:cubicBezTo>
                    <a:pt x="124388" y="622698"/>
                    <a:pt x="40252" y="674404"/>
                    <a:pt x="40252" y="674404"/>
                  </a:cubicBezTo>
                  <a:cubicBezTo>
                    <a:pt x="31785" y="699804"/>
                    <a:pt x="0" y="728327"/>
                    <a:pt x="14852" y="750604"/>
                  </a:cubicBezTo>
                  <a:cubicBezTo>
                    <a:pt x="56527" y="813117"/>
                    <a:pt x="19439" y="771136"/>
                    <a:pt x="91052" y="814104"/>
                  </a:cubicBezTo>
                  <a:cubicBezTo>
                    <a:pt x="117229" y="829810"/>
                    <a:pt x="139948" y="851252"/>
                    <a:pt x="167252" y="864904"/>
                  </a:cubicBezTo>
                  <a:cubicBezTo>
                    <a:pt x="198172" y="880364"/>
                    <a:pt x="257792" y="893889"/>
                    <a:pt x="294252" y="903004"/>
                  </a:cubicBezTo>
                  <a:cubicBezTo>
                    <a:pt x="332352" y="928404"/>
                    <a:pt x="364129" y="968098"/>
                    <a:pt x="408552" y="979204"/>
                  </a:cubicBezTo>
                  <a:cubicBezTo>
                    <a:pt x="442419" y="987671"/>
                    <a:pt x="477034" y="993565"/>
                    <a:pt x="510152" y="1004604"/>
                  </a:cubicBezTo>
                  <a:cubicBezTo>
                    <a:pt x="528113" y="1010591"/>
                    <a:pt x="543551" y="1022546"/>
                    <a:pt x="560952" y="1030004"/>
                  </a:cubicBezTo>
                  <a:cubicBezTo>
                    <a:pt x="600743" y="1047057"/>
                    <a:pt x="629584" y="1047793"/>
                    <a:pt x="675252" y="1055404"/>
                  </a:cubicBezTo>
                  <a:cubicBezTo>
                    <a:pt x="793785" y="1046937"/>
                    <a:pt x="912994" y="1045212"/>
                    <a:pt x="1030852" y="1030004"/>
                  </a:cubicBezTo>
                  <a:cubicBezTo>
                    <a:pt x="1045990" y="1028051"/>
                    <a:pt x="1059417" y="1016523"/>
                    <a:pt x="1068952" y="1004604"/>
                  </a:cubicBezTo>
                  <a:cubicBezTo>
                    <a:pt x="1077315" y="994151"/>
                    <a:pt x="1075151" y="978206"/>
                    <a:pt x="1081652" y="966504"/>
                  </a:cubicBezTo>
                  <a:cubicBezTo>
                    <a:pt x="1096477" y="939819"/>
                    <a:pt x="1118800" y="917608"/>
                    <a:pt x="1132452" y="890304"/>
                  </a:cubicBezTo>
                  <a:cubicBezTo>
                    <a:pt x="1144426" y="866357"/>
                    <a:pt x="1149385" y="839504"/>
                    <a:pt x="1157852" y="814104"/>
                  </a:cubicBezTo>
                  <a:cubicBezTo>
                    <a:pt x="1153619" y="682871"/>
                    <a:pt x="1156693" y="551197"/>
                    <a:pt x="1145152" y="420404"/>
                  </a:cubicBezTo>
                  <a:cubicBezTo>
                    <a:pt x="1143810" y="405200"/>
                    <a:pt x="1125951" y="396252"/>
                    <a:pt x="1119752" y="382304"/>
                  </a:cubicBezTo>
                  <a:cubicBezTo>
                    <a:pt x="1108878" y="357838"/>
                    <a:pt x="1104296" y="330963"/>
                    <a:pt x="1094352" y="306104"/>
                  </a:cubicBezTo>
                  <a:cubicBezTo>
                    <a:pt x="1087321" y="288526"/>
                    <a:pt x="1076410" y="272705"/>
                    <a:pt x="1068952" y="255304"/>
                  </a:cubicBezTo>
                  <a:cubicBezTo>
                    <a:pt x="1044595" y="198472"/>
                    <a:pt x="1072131" y="225781"/>
                    <a:pt x="1018152" y="166404"/>
                  </a:cubicBezTo>
                  <a:cubicBezTo>
                    <a:pt x="989962" y="135395"/>
                    <a:pt x="947994" y="114988"/>
                    <a:pt x="929252" y="77504"/>
                  </a:cubicBezTo>
                  <a:cubicBezTo>
                    <a:pt x="920785" y="60571"/>
                    <a:pt x="919906" y="36738"/>
                    <a:pt x="903852" y="26704"/>
                  </a:cubicBezTo>
                  <a:cubicBezTo>
                    <a:pt x="882016" y="13056"/>
                    <a:pt x="853103" y="17920"/>
                    <a:pt x="827652" y="14004"/>
                  </a:cubicBezTo>
                  <a:cubicBezTo>
                    <a:pt x="798066" y="9452"/>
                    <a:pt x="768385" y="5537"/>
                    <a:pt x="738752" y="1304"/>
                  </a:cubicBezTo>
                  <a:cubicBezTo>
                    <a:pt x="687952" y="5537"/>
                    <a:pt x="635367" y="0"/>
                    <a:pt x="586352" y="14004"/>
                  </a:cubicBezTo>
                  <a:cubicBezTo>
                    <a:pt x="571676" y="18197"/>
                    <a:pt x="567151" y="38156"/>
                    <a:pt x="560952" y="52104"/>
                  </a:cubicBezTo>
                  <a:cubicBezTo>
                    <a:pt x="550078" y="76570"/>
                    <a:pt x="535552" y="128304"/>
                    <a:pt x="535552" y="128304"/>
                  </a:cubicBezTo>
                  <a:cubicBezTo>
                    <a:pt x="539785" y="166404"/>
                    <a:pt x="539632" y="205251"/>
                    <a:pt x="548252" y="242604"/>
                  </a:cubicBezTo>
                  <a:cubicBezTo>
                    <a:pt x="556389" y="277865"/>
                    <a:pt x="592177" y="316798"/>
                    <a:pt x="611752" y="344204"/>
                  </a:cubicBezTo>
                  <a:cubicBezTo>
                    <a:pt x="666536" y="420902"/>
                    <a:pt x="603534" y="347939"/>
                    <a:pt x="675252" y="407704"/>
                  </a:cubicBezTo>
                  <a:cubicBezTo>
                    <a:pt x="689050" y="419202"/>
                    <a:pt x="697951" y="436563"/>
                    <a:pt x="713352" y="445804"/>
                  </a:cubicBezTo>
                  <a:cubicBezTo>
                    <a:pt x="740998" y="462391"/>
                    <a:pt x="772619" y="471204"/>
                    <a:pt x="802252" y="483904"/>
                  </a:cubicBezTo>
                  <a:cubicBezTo>
                    <a:pt x="866234" y="547886"/>
                    <a:pt x="812953" y="505965"/>
                    <a:pt x="916552" y="547404"/>
                  </a:cubicBezTo>
                  <a:cubicBezTo>
                    <a:pt x="934130" y="554435"/>
                    <a:pt x="949774" y="565773"/>
                    <a:pt x="967352" y="572804"/>
                  </a:cubicBezTo>
                  <a:cubicBezTo>
                    <a:pt x="1037283" y="600777"/>
                    <a:pt x="1126993" y="619064"/>
                    <a:pt x="1195952" y="636304"/>
                  </a:cubicBezTo>
                  <a:cubicBezTo>
                    <a:pt x="1212228" y="640373"/>
                    <a:pt x="1266632" y="652594"/>
                    <a:pt x="1284852" y="661704"/>
                  </a:cubicBezTo>
                  <a:cubicBezTo>
                    <a:pt x="1298504" y="668530"/>
                    <a:pt x="1322952" y="687104"/>
                    <a:pt x="1322952" y="687104"/>
                  </a:cubicBezTo>
                </a:path>
              </a:pathLst>
            </a:custGeom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earth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8031" y="2549776"/>
              <a:ext cx="1865928" cy="186012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23900" y="4193670"/>
              <a:ext cx="1739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Cosmic Accelerator</a:t>
              </a:r>
              <a:endParaRPr lang="en-US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00200" y="2118621"/>
              <a:ext cx="14173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Molecular Cloud</a:t>
              </a:r>
              <a:endParaRPr lang="en-US" sz="1400" dirty="0"/>
            </a:p>
          </p:txBody>
        </p:sp>
        <p:sp>
          <p:nvSpPr>
            <p:cNvPr id="37" name="Cloud 36"/>
            <p:cNvSpPr/>
            <p:nvPr/>
          </p:nvSpPr>
          <p:spPr>
            <a:xfrm rot="5082595">
              <a:off x="4546068" y="2081397"/>
              <a:ext cx="954226" cy="1080811"/>
            </a:xfrm>
            <a:prstGeom prst="cloud">
              <a:avLst/>
            </a:prstGeom>
            <a:solidFill>
              <a:srgbClr val="800000">
                <a:alpha val="25000"/>
              </a:srgbClr>
            </a:solidFill>
            <a:ln>
              <a:solidFill>
                <a:srgbClr val="8000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441726" y="2104879"/>
              <a:ext cx="9717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IR Starlight</a:t>
              </a:r>
              <a:endParaRPr lang="en-US" sz="1400" dirty="0"/>
            </a:p>
          </p:txBody>
        </p:sp>
        <p:cxnSp>
          <p:nvCxnSpPr>
            <p:cNvPr id="39" name="Straight Arrow Connector 38"/>
            <p:cNvCxnSpPr>
              <a:endCxn id="34" idx="1"/>
            </p:cNvCxnSpPr>
            <p:nvPr/>
          </p:nvCxnSpPr>
          <p:spPr>
            <a:xfrm>
              <a:off x="2945591" y="3465341"/>
              <a:ext cx="4572440" cy="1449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749559" y="2585849"/>
              <a:ext cx="2195553" cy="5634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349766" y="1981200"/>
              <a:ext cx="7020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B-field</a:t>
              </a:r>
              <a:endParaRPr lang="en-US" sz="1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38817" y="3891346"/>
              <a:ext cx="1026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Cosmic ray</a:t>
              </a:r>
              <a:endParaRPr lang="en-US" sz="14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330879" y="3163017"/>
              <a:ext cx="9647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neutrino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73703" y="2402456"/>
              <a:ext cx="13976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TeV gamma-ray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688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Messenger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000" i="1" dirty="0" smtClean="0">
                <a:solidFill>
                  <a:srgbClr val="0000CC"/>
                </a:solidFill>
              </a:rPr>
              <a:t>Cosmic rays</a:t>
            </a:r>
            <a:r>
              <a:rPr lang="en-US" sz="2000" i="1" dirty="0" smtClean="0"/>
              <a:t> </a:t>
            </a:r>
            <a:r>
              <a:rPr lang="en-US" sz="2000" dirty="0" smtClean="0"/>
              <a:t>are deflected by magnetic fields.  </a:t>
            </a:r>
            <a:r>
              <a:rPr lang="en-US" sz="2000" i="1" dirty="0" smtClean="0"/>
              <a:t>No sources found so far.</a:t>
            </a:r>
          </a:p>
          <a:p>
            <a:pPr>
              <a:lnSpc>
                <a:spcPct val="110000"/>
              </a:lnSpc>
            </a:pPr>
            <a:endParaRPr lang="en-US" sz="2000" dirty="0" smtClean="0"/>
          </a:p>
          <a:p>
            <a:pPr>
              <a:lnSpc>
                <a:spcPct val="110000"/>
              </a:lnSpc>
            </a:pPr>
            <a:r>
              <a:rPr lang="en-US" sz="2000" i="1" dirty="0" smtClean="0">
                <a:solidFill>
                  <a:srgbClr val="0000CC"/>
                </a:solidFill>
              </a:rPr>
              <a:t>Neutrinos</a:t>
            </a:r>
            <a:r>
              <a:rPr lang="en-US" sz="2000" dirty="0" smtClean="0">
                <a:solidFill>
                  <a:srgbClr val="0000CC"/>
                </a:solidFill>
              </a:rPr>
              <a:t> </a:t>
            </a:r>
            <a:r>
              <a:rPr lang="en-US" sz="2000" dirty="0" smtClean="0"/>
              <a:t>are the “smoking gun” for cosmic-ray acceleration, but difficult to detect.  </a:t>
            </a:r>
            <a:r>
              <a:rPr lang="en-US" sz="2000" i="1" dirty="0" smtClean="0"/>
              <a:t>No sources found </a:t>
            </a:r>
            <a:r>
              <a:rPr lang="en-US" sz="2000" b="1" i="1" dirty="0" smtClean="0">
                <a:solidFill>
                  <a:srgbClr val="FF0000"/>
                </a:solidFill>
              </a:rPr>
              <a:t>so far</a:t>
            </a:r>
            <a:r>
              <a:rPr lang="en-US" sz="2000" i="1" dirty="0" smtClean="0"/>
              <a:t>.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i="1" dirty="0" smtClean="0">
                <a:solidFill>
                  <a:srgbClr val="0000CC"/>
                </a:solidFill>
              </a:rPr>
              <a:t>Gamma rays </a:t>
            </a:r>
            <a:r>
              <a:rPr lang="en-US" sz="2000" dirty="0"/>
              <a:t>are easy to detect; we have </a:t>
            </a:r>
            <a:r>
              <a:rPr lang="en-US" sz="2000" dirty="0" smtClean="0"/>
              <a:t>identified ~</a:t>
            </a:r>
            <a:r>
              <a:rPr lang="en-US" sz="2000" dirty="0"/>
              <a:t>160 sources of TeV gamma rays</a:t>
            </a:r>
            <a:r>
              <a:rPr lang="en-US" sz="2000" dirty="0" smtClean="0"/>
              <a:t>!</a:t>
            </a:r>
          </a:p>
          <a:p>
            <a:pPr lvl="1">
              <a:lnSpc>
                <a:spcPct val="110000"/>
              </a:lnSpc>
            </a:pPr>
            <a:r>
              <a:rPr lang="en-US" sz="2000" u="sng" dirty="0" smtClean="0"/>
              <a:t>Problems: </a:t>
            </a:r>
          </a:p>
          <a:p>
            <a:pPr lvl="2">
              <a:lnSpc>
                <a:spcPct val="110000"/>
              </a:lnSpc>
            </a:pPr>
            <a:r>
              <a:rPr lang="en-US" sz="2000" dirty="0" smtClean="0"/>
              <a:t>TeV gamma rays </a:t>
            </a:r>
            <a:r>
              <a:rPr lang="en-US" sz="2000" dirty="0" smtClean="0">
                <a:solidFill>
                  <a:srgbClr val="FF0000"/>
                </a:solidFill>
              </a:rPr>
              <a:t>can be produced in other ways </a:t>
            </a:r>
            <a:r>
              <a:rPr lang="en-US" sz="2000" dirty="0" smtClean="0"/>
              <a:t>and are no “smoking gun” for cosmic-ray acceleration.</a:t>
            </a:r>
          </a:p>
          <a:p>
            <a:pPr lvl="2">
              <a:lnSpc>
                <a:spcPct val="110000"/>
              </a:lnSpc>
            </a:pPr>
            <a:r>
              <a:rPr lang="en-US" sz="2000" dirty="0" smtClean="0"/>
              <a:t>Gamma rays are </a:t>
            </a:r>
            <a:r>
              <a:rPr lang="en-US" sz="2000" dirty="0" smtClean="0">
                <a:solidFill>
                  <a:srgbClr val="FF0000"/>
                </a:solidFill>
              </a:rPr>
              <a:t>absorbed </a:t>
            </a:r>
            <a:r>
              <a:rPr lang="en-US" sz="2000" dirty="0" smtClean="0"/>
              <a:t>by other radiation on their way from the sources to us, so we cannot see across the </a:t>
            </a:r>
            <a:r>
              <a:rPr lang="en-US" sz="2000" dirty="0" smtClean="0"/>
              <a:t>Universe</a:t>
            </a: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 smtClean="0"/>
          </a:p>
          <a:p>
            <a:pPr>
              <a:lnSpc>
                <a:spcPct val="110000"/>
              </a:lnSpc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8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5, 2013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2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World-Wide Effort</a:t>
            </a:r>
          </a:p>
        </p:txBody>
      </p:sp>
      <p:pic>
        <p:nvPicPr>
          <p:cNvPr id="1029123" name="Picture 3" descr="world-map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6986588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125" name="Picture 5" descr="pm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8"/>
          <a:stretch>
            <a:fillRect/>
          </a:stretch>
        </p:blipFill>
        <p:spPr bwMode="auto">
          <a:xfrm>
            <a:off x="228600" y="2209800"/>
            <a:ext cx="1069975" cy="13414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pic>
      <p:pic>
        <p:nvPicPr>
          <p:cNvPr id="1029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57800"/>
            <a:ext cx="1289050" cy="965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029127" name="Text Box 7"/>
          <p:cNvSpPr txBox="1">
            <a:spLocks noChangeArrowheads="1"/>
          </p:cNvSpPr>
          <p:nvPr/>
        </p:nvSpPr>
        <p:spPr bwMode="auto">
          <a:xfrm>
            <a:off x="533400" y="3276600"/>
            <a:ext cx="1143000" cy="342900"/>
          </a:xfrm>
          <a:prstGeom prst="rect">
            <a:avLst/>
          </a:prstGeom>
          <a:solidFill>
            <a:srgbClr val="FF9900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HiRes/TA</a:t>
            </a:r>
            <a:endParaRPr lang="en-US" sz="1600"/>
          </a:p>
        </p:txBody>
      </p:sp>
      <p:sp>
        <p:nvSpPr>
          <p:cNvPr id="1029128" name="Line 8"/>
          <p:cNvSpPr>
            <a:spLocks noChangeShapeType="1"/>
          </p:cNvSpPr>
          <p:nvPr/>
        </p:nvSpPr>
        <p:spPr bwMode="auto">
          <a:xfrm flipV="1">
            <a:off x="1676400" y="3581400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31" name="Text Box 11"/>
          <p:cNvSpPr txBox="1">
            <a:spLocks noChangeArrowheads="1"/>
          </p:cNvSpPr>
          <p:nvPr/>
        </p:nvSpPr>
        <p:spPr bwMode="auto">
          <a:xfrm>
            <a:off x="1600200" y="5105400"/>
            <a:ext cx="838200" cy="342900"/>
          </a:xfrm>
          <a:prstGeom prst="rect">
            <a:avLst/>
          </a:prstGeom>
          <a:solidFill>
            <a:srgbClr val="FF9900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Auger </a:t>
            </a:r>
            <a:endParaRPr lang="en-US" sz="1600"/>
          </a:p>
        </p:txBody>
      </p:sp>
      <p:sp>
        <p:nvSpPr>
          <p:cNvPr id="1029132" name="Line 12"/>
          <p:cNvSpPr>
            <a:spLocks noChangeShapeType="1"/>
          </p:cNvSpPr>
          <p:nvPr/>
        </p:nvSpPr>
        <p:spPr bwMode="auto">
          <a:xfrm flipV="1">
            <a:off x="2438400" y="5334000"/>
            <a:ext cx="685800" cy="76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33" name="Text Box 13"/>
          <p:cNvSpPr txBox="1">
            <a:spLocks noChangeArrowheads="1"/>
          </p:cNvSpPr>
          <p:nvPr/>
        </p:nvSpPr>
        <p:spPr bwMode="auto">
          <a:xfrm>
            <a:off x="685800" y="3581400"/>
            <a:ext cx="612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Utah</a:t>
            </a:r>
            <a:endParaRPr lang="en-US" sz="2000" baseline="-25000"/>
          </a:p>
        </p:txBody>
      </p:sp>
      <p:sp>
        <p:nvSpPr>
          <p:cNvPr id="1029134" name="Text Box 14"/>
          <p:cNvSpPr txBox="1">
            <a:spLocks noChangeArrowheads="1"/>
          </p:cNvSpPr>
          <p:nvPr/>
        </p:nvSpPr>
        <p:spPr bwMode="auto">
          <a:xfrm>
            <a:off x="1828800" y="5410200"/>
            <a:ext cx="1054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Argentina</a:t>
            </a:r>
            <a:endParaRPr lang="en-US" sz="2000"/>
          </a:p>
        </p:txBody>
      </p:sp>
      <p:sp>
        <p:nvSpPr>
          <p:cNvPr id="1029135" name="Text Box 15"/>
          <p:cNvSpPr txBox="1">
            <a:spLocks noChangeArrowheads="1"/>
          </p:cNvSpPr>
          <p:nvPr/>
        </p:nvSpPr>
        <p:spPr bwMode="auto">
          <a:xfrm>
            <a:off x="6858000" y="3606800"/>
            <a:ext cx="796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AGASA</a:t>
            </a:r>
            <a:endParaRPr lang="en-US" sz="1600"/>
          </a:p>
        </p:txBody>
      </p:sp>
      <p:sp>
        <p:nvSpPr>
          <p:cNvPr id="1029137" name="Text Box 17"/>
          <p:cNvSpPr txBox="1">
            <a:spLocks noChangeArrowheads="1"/>
          </p:cNvSpPr>
          <p:nvPr/>
        </p:nvSpPr>
        <p:spPr bwMode="auto">
          <a:xfrm>
            <a:off x="6918325" y="5040313"/>
            <a:ext cx="81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SUGAR</a:t>
            </a:r>
            <a:endParaRPr lang="en-US" sz="2000"/>
          </a:p>
        </p:txBody>
      </p:sp>
      <p:sp>
        <p:nvSpPr>
          <p:cNvPr id="1029138" name="Text Box 18"/>
          <p:cNvSpPr txBox="1">
            <a:spLocks noChangeArrowheads="1"/>
          </p:cNvSpPr>
          <p:nvPr/>
        </p:nvSpPr>
        <p:spPr bwMode="auto">
          <a:xfrm>
            <a:off x="6400800" y="2819400"/>
            <a:ext cx="81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Yakutsk</a:t>
            </a:r>
            <a:endParaRPr lang="en-US" sz="2000"/>
          </a:p>
        </p:txBody>
      </p:sp>
      <p:sp>
        <p:nvSpPr>
          <p:cNvPr id="1029153" name="Text Box 33"/>
          <p:cNvSpPr txBox="1">
            <a:spLocks noChangeArrowheads="1"/>
          </p:cNvSpPr>
          <p:nvPr/>
        </p:nvSpPr>
        <p:spPr bwMode="auto">
          <a:xfrm>
            <a:off x="4267200" y="5791200"/>
            <a:ext cx="1066800" cy="342900"/>
          </a:xfrm>
          <a:prstGeom prst="rect">
            <a:avLst/>
          </a:prstGeom>
          <a:solidFill>
            <a:srgbClr val="FFFF99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dirty="0"/>
              <a:t>IceCube</a:t>
            </a:r>
            <a:endParaRPr lang="en-US" sz="1600" dirty="0"/>
          </a:p>
        </p:txBody>
      </p:sp>
      <p:sp>
        <p:nvSpPr>
          <p:cNvPr id="1029154" name="Text Box 34"/>
          <p:cNvSpPr txBox="1">
            <a:spLocks noChangeArrowheads="1"/>
          </p:cNvSpPr>
          <p:nvPr/>
        </p:nvSpPr>
        <p:spPr bwMode="auto">
          <a:xfrm>
            <a:off x="4343400" y="6096000"/>
            <a:ext cx="117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South Pole</a:t>
            </a:r>
            <a:endParaRPr lang="en-US" sz="2000"/>
          </a:p>
        </p:txBody>
      </p:sp>
      <p:sp>
        <p:nvSpPr>
          <p:cNvPr id="1029156" name="Line 36"/>
          <p:cNvSpPr>
            <a:spLocks noChangeShapeType="1"/>
          </p:cNvSpPr>
          <p:nvPr/>
        </p:nvSpPr>
        <p:spPr bwMode="auto">
          <a:xfrm flipV="1">
            <a:off x="4572000" y="2057400"/>
            <a:ext cx="9144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57" name="Text Box 37"/>
          <p:cNvSpPr txBox="1">
            <a:spLocks noChangeArrowheads="1"/>
          </p:cNvSpPr>
          <p:nvPr/>
        </p:nvSpPr>
        <p:spPr bwMode="auto">
          <a:xfrm>
            <a:off x="3962400" y="2971800"/>
            <a:ext cx="1271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Haverah Park</a:t>
            </a:r>
            <a:endParaRPr lang="en-US" sz="1600"/>
          </a:p>
        </p:txBody>
      </p:sp>
      <p:sp>
        <p:nvSpPr>
          <p:cNvPr id="1029158" name="Text Box 38"/>
          <p:cNvSpPr txBox="1">
            <a:spLocks noChangeArrowheads="1"/>
          </p:cNvSpPr>
          <p:nvPr/>
        </p:nvSpPr>
        <p:spPr bwMode="auto">
          <a:xfrm>
            <a:off x="5181600" y="3429000"/>
            <a:ext cx="1103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Lake Baikal</a:t>
            </a:r>
            <a:endParaRPr lang="en-US" sz="1600"/>
          </a:p>
        </p:txBody>
      </p:sp>
      <p:sp>
        <p:nvSpPr>
          <p:cNvPr id="1029160" name="Line 40"/>
          <p:cNvSpPr>
            <a:spLocks noChangeShapeType="1"/>
          </p:cNvSpPr>
          <p:nvPr/>
        </p:nvSpPr>
        <p:spPr bwMode="auto">
          <a:xfrm>
            <a:off x="2286000" y="1905000"/>
            <a:ext cx="152400" cy="182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61" name="Text Box 41"/>
          <p:cNvSpPr txBox="1">
            <a:spLocks noChangeArrowheads="1"/>
          </p:cNvSpPr>
          <p:nvPr/>
        </p:nvSpPr>
        <p:spPr bwMode="auto">
          <a:xfrm>
            <a:off x="1447800" y="1905000"/>
            <a:ext cx="873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Arizona</a:t>
            </a:r>
            <a:endParaRPr lang="en-US" sz="2000" baseline="-25000"/>
          </a:p>
        </p:txBody>
      </p:sp>
      <p:sp>
        <p:nvSpPr>
          <p:cNvPr id="1029163" name="Line 43"/>
          <p:cNvSpPr>
            <a:spLocks noChangeShapeType="1"/>
          </p:cNvSpPr>
          <p:nvPr/>
        </p:nvSpPr>
        <p:spPr bwMode="auto">
          <a:xfrm flipV="1">
            <a:off x="4724400" y="4876800"/>
            <a:ext cx="3048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64" name="Text Box 44"/>
          <p:cNvSpPr txBox="1">
            <a:spLocks noChangeArrowheads="1"/>
          </p:cNvSpPr>
          <p:nvPr/>
        </p:nvSpPr>
        <p:spPr bwMode="auto">
          <a:xfrm>
            <a:off x="5334000" y="4876800"/>
            <a:ext cx="930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Namibia</a:t>
            </a:r>
            <a:endParaRPr lang="en-US" sz="2000"/>
          </a:p>
        </p:txBody>
      </p:sp>
      <p:pic>
        <p:nvPicPr>
          <p:cNvPr id="1029165" name="Picture 45" descr="verit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70000"/>
            <a:ext cx="12954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159" name="Text Box 39"/>
          <p:cNvSpPr txBox="1">
            <a:spLocks noChangeArrowheads="1"/>
          </p:cNvSpPr>
          <p:nvPr/>
        </p:nvSpPr>
        <p:spPr bwMode="auto">
          <a:xfrm>
            <a:off x="1447800" y="1600200"/>
            <a:ext cx="914400" cy="34290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Veritas</a:t>
            </a:r>
            <a:endParaRPr lang="en-US" sz="1600"/>
          </a:p>
        </p:txBody>
      </p:sp>
      <p:sp>
        <p:nvSpPr>
          <p:cNvPr id="1029166" name="Text Box 46"/>
          <p:cNvSpPr txBox="1">
            <a:spLocks noChangeArrowheads="1"/>
          </p:cNvSpPr>
          <p:nvPr/>
        </p:nvSpPr>
        <p:spPr bwMode="auto">
          <a:xfrm>
            <a:off x="2514600" y="3581400"/>
            <a:ext cx="766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Milagro</a:t>
            </a:r>
            <a:endParaRPr lang="en-US" sz="1600"/>
          </a:p>
        </p:txBody>
      </p:sp>
      <p:sp>
        <p:nvSpPr>
          <p:cNvPr id="1029167" name="Text Box 47"/>
          <p:cNvSpPr txBox="1">
            <a:spLocks noChangeArrowheads="1"/>
          </p:cNvSpPr>
          <p:nvPr/>
        </p:nvSpPr>
        <p:spPr bwMode="auto">
          <a:xfrm>
            <a:off x="609600" y="4267200"/>
            <a:ext cx="838200" cy="34290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HAWC</a:t>
            </a:r>
            <a:endParaRPr lang="en-US" sz="1600"/>
          </a:p>
        </p:txBody>
      </p:sp>
      <p:sp>
        <p:nvSpPr>
          <p:cNvPr id="1029168" name="Line 48"/>
          <p:cNvSpPr>
            <a:spLocks noChangeShapeType="1"/>
          </p:cNvSpPr>
          <p:nvPr/>
        </p:nvSpPr>
        <p:spPr bwMode="auto">
          <a:xfrm flipV="1">
            <a:off x="1447800" y="4191000"/>
            <a:ext cx="1219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169" name="Text Box 49"/>
          <p:cNvSpPr txBox="1">
            <a:spLocks noChangeArrowheads="1"/>
          </p:cNvSpPr>
          <p:nvPr/>
        </p:nvSpPr>
        <p:spPr bwMode="auto">
          <a:xfrm>
            <a:off x="685800" y="4572000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Mexico</a:t>
            </a:r>
            <a:endParaRPr lang="en-US" sz="2000"/>
          </a:p>
        </p:txBody>
      </p:sp>
      <p:pic>
        <p:nvPicPr>
          <p:cNvPr id="1029170" name="Picture 50" descr="anta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155" name="Text Box 35"/>
          <p:cNvSpPr txBox="1">
            <a:spLocks noChangeArrowheads="1"/>
          </p:cNvSpPr>
          <p:nvPr/>
        </p:nvSpPr>
        <p:spPr bwMode="auto">
          <a:xfrm>
            <a:off x="4876800" y="1447800"/>
            <a:ext cx="1143000" cy="587375"/>
          </a:xfrm>
          <a:prstGeom prst="rect">
            <a:avLst/>
          </a:prstGeom>
          <a:solidFill>
            <a:srgbClr val="FFFF99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Antares/</a:t>
            </a:r>
          </a:p>
          <a:p>
            <a:r>
              <a:rPr lang="en-US" sz="1600" b="1"/>
              <a:t>KM3NeT</a:t>
            </a:r>
            <a:endParaRPr lang="en-US" sz="1600"/>
          </a:p>
        </p:txBody>
      </p:sp>
      <p:sp>
        <p:nvSpPr>
          <p:cNvPr id="1029162" name="Text Box 42"/>
          <p:cNvSpPr txBox="1">
            <a:spLocks noChangeArrowheads="1"/>
          </p:cNvSpPr>
          <p:nvPr/>
        </p:nvSpPr>
        <p:spPr bwMode="auto">
          <a:xfrm>
            <a:off x="4876800" y="4572000"/>
            <a:ext cx="990600" cy="34290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dirty="0"/>
              <a:t>H.E.S.S.</a:t>
            </a:r>
            <a:endParaRPr lang="en-US" sz="1600" dirty="0"/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3366142" y="3377694"/>
            <a:ext cx="901058" cy="338554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 smtClean="0"/>
              <a:t>MAGIC</a:t>
            </a:r>
            <a:endParaRPr lang="en-US" sz="1600" dirty="0"/>
          </a:p>
        </p:txBody>
      </p:sp>
      <p:sp>
        <p:nvSpPr>
          <p:cNvPr id="37" name="Line 43"/>
          <p:cNvSpPr>
            <a:spLocks noChangeShapeType="1"/>
          </p:cNvSpPr>
          <p:nvPr/>
        </p:nvSpPr>
        <p:spPr bwMode="auto">
          <a:xfrm flipH="1" flipV="1">
            <a:off x="3733799" y="3716248"/>
            <a:ext cx="322665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9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TeV Gamma 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4379"/>
            <a:ext cx="8229599" cy="515958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flux of </a:t>
            </a:r>
            <a:r>
              <a:rPr lang="en-US" sz="2000" dirty="0" err="1" smtClean="0"/>
              <a:t>TeV</a:t>
            </a:r>
            <a:r>
              <a:rPr lang="en-US" sz="2000" dirty="0" smtClean="0"/>
              <a:t> </a:t>
            </a:r>
            <a:r>
              <a:rPr lang="en-US" sz="2000" dirty="0" smtClean="0"/>
              <a:t>gamma rays is more than 6 orders of magnitude smaller than at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  <a:r>
              <a:rPr lang="en-US" sz="2000" dirty="0" smtClean="0"/>
              <a:t>energies, where the Fermi satellite operates.  To get sufficient flux, the experiment must cover a </a:t>
            </a:r>
            <a:r>
              <a:rPr lang="en-US" sz="2000" dirty="0" smtClean="0">
                <a:solidFill>
                  <a:srgbClr val="FF0000"/>
                </a:solidFill>
              </a:rPr>
              <a:t>large area</a:t>
            </a:r>
            <a:r>
              <a:rPr lang="en-US" sz="2000" dirty="0" smtClean="0">
                <a:solidFill>
                  <a:srgbClr val="292934"/>
                </a:solidFill>
              </a:rPr>
              <a:t>, </a:t>
            </a:r>
            <a:r>
              <a:rPr lang="en-US" sz="2000" dirty="0" smtClean="0"/>
              <a:t>at least soccer field size…</a:t>
            </a:r>
          </a:p>
          <a:p>
            <a:endParaRPr lang="en-US" sz="2000" dirty="0"/>
          </a:p>
          <a:p>
            <a:r>
              <a:rPr lang="en-US" sz="2000" dirty="0" smtClean="0"/>
              <a:t>… so the experiment must be </a:t>
            </a:r>
            <a:r>
              <a:rPr lang="en-US" sz="2000" dirty="0" smtClean="0">
                <a:solidFill>
                  <a:srgbClr val="FF0000"/>
                </a:solidFill>
              </a:rPr>
              <a:t>Earth-bound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The Earth’s atmosphere is 100% </a:t>
            </a:r>
            <a:r>
              <a:rPr lang="en-US" sz="2000" i="1" dirty="0" smtClean="0">
                <a:solidFill>
                  <a:srgbClr val="0000CC"/>
                </a:solidFill>
              </a:rPr>
              <a:t>opaque</a:t>
            </a:r>
            <a:r>
              <a:rPr lang="en-US" sz="2000" dirty="0" smtClean="0"/>
              <a:t> to gamma rays at TeV energies.</a:t>
            </a:r>
          </a:p>
          <a:p>
            <a:endParaRPr lang="en-US" sz="2000" dirty="0"/>
          </a:p>
          <a:p>
            <a:r>
              <a:rPr lang="en-US" sz="2000" dirty="0" smtClean="0"/>
              <a:t>Gamma rays and cosmic rays interact with air molecules and develop cascades of secondary particles, so-called </a:t>
            </a:r>
            <a:r>
              <a:rPr lang="en-US" sz="2000" i="1" dirty="0" smtClean="0">
                <a:solidFill>
                  <a:srgbClr val="0000CC"/>
                </a:solidFill>
              </a:rPr>
              <a:t>air showers.  </a:t>
            </a:r>
            <a:r>
              <a:rPr lang="en-US" sz="2000" dirty="0" smtClean="0"/>
              <a:t>The atmosphere acts as a giant calorimeter.  We can use this to our advantage!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60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IMG_1002-221379446.jpg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064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533337" y="849842"/>
            <a:ext cx="7820406" cy="550650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200" i="1" dirty="0" smtClean="0"/>
              <a:t>Outline</a:t>
            </a:r>
            <a:endParaRPr lang="en-US" sz="3200" i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3366FF"/>
                </a:solidFill>
              </a:rPr>
              <a:t>Science</a:t>
            </a:r>
          </a:p>
          <a:p>
            <a:pPr>
              <a:lnSpc>
                <a:spcPct val="90000"/>
              </a:lnSpc>
            </a:pPr>
            <a:r>
              <a:rPr lang="en-US" sz="2800" dirty="0" err="1" smtClean="0"/>
              <a:t>TeV</a:t>
            </a:r>
            <a:r>
              <a:rPr lang="en-US" sz="2800" dirty="0" smtClean="0"/>
              <a:t> Gamma-Ray Astronomy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Cosmic Rays and </a:t>
            </a:r>
            <a:r>
              <a:rPr lang="en-US" sz="2800" dirty="0" smtClean="0"/>
              <a:t>their </a:t>
            </a:r>
            <a:r>
              <a:rPr lang="en-US" sz="2800" dirty="0" smtClean="0"/>
              <a:t>Sources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3366FF"/>
                </a:solidFill>
              </a:rPr>
              <a:t>Detection Techniques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Air Showers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The HAWC Observatory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smtClean="0">
                <a:solidFill>
                  <a:srgbClr val="3366FF"/>
                </a:solidFill>
              </a:rPr>
              <a:t>Results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First Look at HAWC Data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6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pic>
        <p:nvPicPr>
          <p:cNvPr id="280578" name="Picture 2" descr="ny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7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pic>
        <p:nvPicPr>
          <p:cNvPr id="282626" name="Picture 2" descr="ny-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8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pic>
        <p:nvPicPr>
          <p:cNvPr id="284674" name="Picture 2" descr="ny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1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pic>
        <p:nvPicPr>
          <p:cNvPr id="286722" name="Picture 2" descr="ny-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pic>
        <p:nvPicPr>
          <p:cNvPr id="288770" name="Picture 2" descr="ny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9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pic>
        <p:nvPicPr>
          <p:cNvPr id="290818" name="Picture 2" descr="ny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5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7524" name="Picture 4" descr="ny-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4849648" y="4725829"/>
            <a:ext cx="2660479" cy="646331"/>
          </a:xfrm>
          <a:prstGeom prst="rect">
            <a:avLst/>
          </a:prstGeom>
          <a:solidFill>
            <a:srgbClr val="FF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muon</a:t>
            </a:r>
            <a:r>
              <a:rPr lang="en-US" b="1" dirty="0"/>
              <a:t> flux at sea level:</a:t>
            </a:r>
          </a:p>
          <a:p>
            <a:pPr algn="ctr"/>
            <a:r>
              <a:rPr lang="en-US" b="1" dirty="0"/>
              <a:t>1 per cm</a:t>
            </a:r>
            <a:r>
              <a:rPr lang="en-US" b="1" baseline="30000" dirty="0"/>
              <a:t>2</a:t>
            </a:r>
            <a:r>
              <a:rPr lang="en-US" b="1" dirty="0"/>
              <a:t> per minute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52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photon_12_0deg.x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86" y="661194"/>
            <a:ext cx="2437805" cy="480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TeV Gamma 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94379"/>
            <a:ext cx="4945936" cy="515958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(Two) methods for detecting air showers:</a:t>
            </a:r>
          </a:p>
          <a:p>
            <a:endParaRPr lang="en-US" sz="2000" dirty="0" smtClean="0"/>
          </a:p>
          <a:p>
            <a:pPr lvl="1"/>
            <a:r>
              <a:rPr lang="en-US" sz="2000" dirty="0" smtClean="0"/>
              <a:t>A fraction of the secondary particles hits the ground and can be detected by arrays of particle counters.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The air shower particles are relativistic and produce </a:t>
            </a:r>
            <a:r>
              <a:rPr lang="en-US" sz="2000" i="1" dirty="0" smtClean="0">
                <a:solidFill>
                  <a:srgbClr val="0000CC"/>
                </a:solidFill>
              </a:rPr>
              <a:t>Cherenkov light </a:t>
            </a:r>
            <a:r>
              <a:rPr lang="en-US" sz="2000" dirty="0" smtClean="0"/>
              <a:t>which can be picked up by light detectors.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Both techniques use </a:t>
            </a:r>
            <a:r>
              <a:rPr lang="en-US" sz="2000" dirty="0" smtClean="0">
                <a:solidFill>
                  <a:srgbClr val="FF0000"/>
                </a:solidFill>
              </a:rPr>
              <a:t>Cherenkov light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FF0000"/>
                </a:solidFill>
              </a:rPr>
              <a:t>photomultiplier tubes…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pic>
        <p:nvPicPr>
          <p:cNvPr id="8" name="Picture 11" descr="HAWCLayoutNew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6" y="4961032"/>
            <a:ext cx="32035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63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044483" name="Picture 3" descr="superson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33"/>
                </a:solidFill>
              </a:rPr>
              <a:t>Cherenkov Light</a:t>
            </a:r>
            <a:endParaRPr lang="en-US"/>
          </a:p>
        </p:txBody>
      </p:sp>
      <p:sp>
        <p:nvSpPr>
          <p:cNvPr id="1044484" name="Text Box 4"/>
          <p:cNvSpPr txBox="1">
            <a:spLocks noChangeArrowheads="1"/>
          </p:cNvSpPr>
          <p:nvPr/>
        </p:nvSpPr>
        <p:spPr bwMode="auto">
          <a:xfrm>
            <a:off x="4502501" y="4154415"/>
            <a:ext cx="3117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/>
              <a:t>this object is probably not emitting Cherenkov light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664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353993" y="3290108"/>
            <a:ext cx="2943975" cy="3123389"/>
          </a:xfrm>
          <a:prstGeom prst="rect">
            <a:avLst/>
          </a:prstGeom>
          <a:solidFill>
            <a:srgbClr val="0033FF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Cherenkov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4380"/>
            <a:ext cx="8229600" cy="2299777"/>
          </a:xfrm>
        </p:spPr>
        <p:txBody>
          <a:bodyPr/>
          <a:lstStyle/>
          <a:p>
            <a:r>
              <a:rPr lang="en-US" dirty="0" smtClean="0"/>
              <a:t>Cherenkov light is produced when particles travel through a medium (air, water,…) at a speed </a:t>
            </a:r>
            <a:r>
              <a:rPr lang="en-US" i="1" dirty="0" smtClean="0">
                <a:solidFill>
                  <a:srgbClr val="0000CC"/>
                </a:solidFill>
              </a:rPr>
              <a:t>faster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than the speed of light </a:t>
            </a:r>
            <a:r>
              <a:rPr lang="en-US" i="1" dirty="0" smtClean="0">
                <a:solidFill>
                  <a:srgbClr val="0000CC"/>
                </a:solidFill>
              </a:rPr>
              <a:t>in the medium.</a:t>
            </a:r>
          </a:p>
          <a:p>
            <a:endParaRPr lang="en-US" dirty="0"/>
          </a:p>
          <a:p>
            <a:r>
              <a:rPr lang="en-US" dirty="0" smtClean="0"/>
              <a:t>Cherenkov light is emitted in the forward direction, and the emission angle depends on the index of refraction </a:t>
            </a:r>
            <a:r>
              <a:rPr lang="en-US" i="1" dirty="0" smtClean="0"/>
              <a:t>n </a:t>
            </a:r>
            <a:r>
              <a:rPr lang="en-US" dirty="0" smtClean="0"/>
              <a:t>of the medium.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39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7396" y="3290108"/>
            <a:ext cx="1294958" cy="92333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ir</a:t>
            </a:r>
          </a:p>
          <a:p>
            <a:r>
              <a:rPr lang="en-US" i="1" dirty="0" smtClean="0"/>
              <a:t>n</a:t>
            </a:r>
            <a:r>
              <a:rPr lang="en-US" dirty="0" smtClean="0"/>
              <a:t> = 1.0003</a:t>
            </a:r>
          </a:p>
          <a:p>
            <a:r>
              <a:rPr lang="en-US" i="1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= 1.4°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39918" y="3288308"/>
            <a:ext cx="1172992" cy="92333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water</a:t>
            </a:r>
          </a:p>
          <a:p>
            <a:r>
              <a:rPr lang="en-US" i="1" dirty="0" smtClean="0"/>
              <a:t>n</a:t>
            </a:r>
            <a:r>
              <a:rPr lang="en-US" dirty="0" smtClean="0"/>
              <a:t> = 1.333</a:t>
            </a:r>
          </a:p>
          <a:p>
            <a:r>
              <a:rPr lang="en-US" i="1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= 41°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147082" y="4213438"/>
            <a:ext cx="161920" cy="987228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175942" y="4707052"/>
            <a:ext cx="161920" cy="987228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134353" y="3730310"/>
            <a:ext cx="161920" cy="987228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134353" y="3084116"/>
            <a:ext cx="161920" cy="987228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354896" y="5288413"/>
            <a:ext cx="147535" cy="987228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322785" y="4682015"/>
            <a:ext cx="164569" cy="987228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175942" y="5288413"/>
            <a:ext cx="161920" cy="987228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315203" y="3121038"/>
            <a:ext cx="164569" cy="987228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315203" y="4241659"/>
            <a:ext cx="164569" cy="987228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315203" y="3749973"/>
            <a:ext cx="164569" cy="987228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848499" y="3425838"/>
            <a:ext cx="817492" cy="787600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96273" y="3084116"/>
            <a:ext cx="41589" cy="3048761"/>
          </a:xfrm>
          <a:prstGeom prst="line">
            <a:avLst/>
          </a:prstGeom>
          <a:ln w="41275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848499" y="5625897"/>
            <a:ext cx="817492" cy="787600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848499" y="3972038"/>
            <a:ext cx="817492" cy="787600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819637" y="4518238"/>
            <a:ext cx="817492" cy="787600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819637" y="5056671"/>
            <a:ext cx="817492" cy="787600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6017878" y="3425838"/>
            <a:ext cx="801759" cy="787600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6019276" y="3972038"/>
            <a:ext cx="801759" cy="787600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019276" y="4518238"/>
            <a:ext cx="801759" cy="787600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6019276" y="5056671"/>
            <a:ext cx="801759" cy="787600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6046740" y="5627115"/>
            <a:ext cx="801759" cy="787600"/>
          </a:xfrm>
          <a:prstGeom prst="straightConnector1">
            <a:avLst/>
          </a:prstGeom>
          <a:ln>
            <a:solidFill>
              <a:srgbClr val="6699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19637" y="3290108"/>
            <a:ext cx="28862" cy="2842769"/>
          </a:xfrm>
          <a:prstGeom prst="line">
            <a:avLst/>
          </a:prstGeom>
          <a:ln w="41275"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18504" y="4969833"/>
            <a:ext cx="3550121" cy="461665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Air Cherenkov Detectors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5064572" y="4998054"/>
            <a:ext cx="3970558" cy="461665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Water Cherenkov Detectors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171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Astrophysics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4380"/>
            <a:ext cx="7977386" cy="4731784"/>
          </a:xfrm>
        </p:spPr>
        <p:txBody>
          <a:bodyPr/>
          <a:lstStyle/>
          <a:p>
            <a:r>
              <a:rPr lang="ja-JP" altLang="en-US" sz="2000" dirty="0">
                <a:solidFill>
                  <a:srgbClr val="0000CC"/>
                </a:solidFill>
                <a:latin typeface="+mn-lt"/>
              </a:rPr>
              <a:t>“</a:t>
            </a:r>
            <a:r>
              <a:rPr lang="en-US" sz="2000" dirty="0">
                <a:solidFill>
                  <a:srgbClr val="0000CC"/>
                </a:solidFill>
                <a:latin typeface="+mn-lt"/>
              </a:rPr>
              <a:t>Classical</a:t>
            </a:r>
            <a:r>
              <a:rPr lang="ja-JP" altLang="en-US" sz="2000" dirty="0">
                <a:solidFill>
                  <a:srgbClr val="0000CC"/>
                </a:solidFill>
                <a:latin typeface="+mn-lt"/>
              </a:rPr>
              <a:t>”</a:t>
            </a:r>
            <a:r>
              <a:rPr lang="en-US" sz="2000" dirty="0">
                <a:solidFill>
                  <a:srgbClr val="0000CC"/>
                </a:solidFill>
                <a:latin typeface="+mn-lt"/>
              </a:rPr>
              <a:t> Astronomy </a:t>
            </a:r>
            <a:r>
              <a:rPr lang="en-US" sz="2000" dirty="0">
                <a:latin typeface="+mn-lt"/>
              </a:rPr>
              <a:t>– electromagnetic spectrum from radio to X-rays.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solidFill>
                  <a:srgbClr val="0000CC"/>
                </a:solidFill>
                <a:latin typeface="+mn-lt"/>
              </a:rPr>
              <a:t>Gamma</a:t>
            </a:r>
            <a:r>
              <a:rPr lang="en-US" sz="2000" dirty="0" smtClean="0">
                <a:solidFill>
                  <a:srgbClr val="0000CC"/>
                </a:solidFill>
                <a:latin typeface="+mn-lt"/>
              </a:rPr>
              <a:t>-Ray </a:t>
            </a:r>
            <a:r>
              <a:rPr lang="en-US" sz="2000" dirty="0">
                <a:solidFill>
                  <a:srgbClr val="0000CC"/>
                </a:solidFill>
                <a:latin typeface="+mn-lt"/>
              </a:rPr>
              <a:t>Astronomy </a:t>
            </a:r>
            <a:r>
              <a:rPr lang="en-US" sz="2000" dirty="0">
                <a:latin typeface="+mn-lt"/>
              </a:rPr>
              <a:t>– photons (light particles) with energies 10</a:t>
            </a:r>
            <a:r>
              <a:rPr lang="en-US" sz="2000" baseline="30000" dirty="0">
                <a:latin typeface="+mn-lt"/>
              </a:rPr>
              <a:t>10</a:t>
            </a:r>
            <a:r>
              <a:rPr lang="en-US" sz="2000" dirty="0">
                <a:latin typeface="+mn-lt"/>
              </a:rPr>
              <a:t> larger than optical light.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solidFill>
                  <a:srgbClr val="0000CC"/>
                </a:solidFill>
                <a:latin typeface="+mn-lt"/>
              </a:rPr>
              <a:t>Cosmic Rays </a:t>
            </a:r>
            <a:r>
              <a:rPr lang="en-US" sz="2000" dirty="0">
                <a:latin typeface="+mn-lt"/>
              </a:rPr>
              <a:t>– protons and heavier nuclei with energies up to several Joule, the highest particle energies observed in the Universe.</a:t>
            </a:r>
          </a:p>
          <a:p>
            <a:endParaRPr lang="en-US" sz="2000" dirty="0">
              <a:latin typeface="+mn-lt"/>
            </a:endParaRPr>
          </a:p>
          <a:p>
            <a:r>
              <a:rPr lang="en-US" sz="2000" dirty="0">
                <a:solidFill>
                  <a:srgbClr val="0000CC"/>
                </a:solidFill>
                <a:latin typeface="+mn-lt"/>
              </a:rPr>
              <a:t>Neutrinos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– tightly connected to cosmic rays and their sources, but neutral and not subject to deflection in magnetic fields </a:t>
            </a:r>
            <a:r>
              <a:rPr lang="en-US" sz="2000" dirty="0" smtClean="0">
                <a:latin typeface="+mn-lt"/>
              </a:rPr>
              <a:t>           (</a:t>
            </a:r>
            <a:r>
              <a:rPr lang="en-US" sz="2000" dirty="0">
                <a:latin typeface="+mn-lt"/>
              </a:rPr>
              <a:t>= easier for </a:t>
            </a:r>
            <a:r>
              <a:rPr lang="ja-JP" altLang="en-US" sz="2000" dirty="0">
                <a:latin typeface="+mn-lt"/>
              </a:rPr>
              <a:t>“</a:t>
            </a:r>
            <a:r>
              <a:rPr lang="en-US" sz="2000" dirty="0">
                <a:latin typeface="+mn-lt"/>
              </a:rPr>
              <a:t>astronomy</a:t>
            </a:r>
            <a:r>
              <a:rPr lang="ja-JP" altLang="en-US" sz="2000" dirty="0">
                <a:latin typeface="+mn-lt"/>
              </a:rPr>
              <a:t>”</a:t>
            </a:r>
            <a:r>
              <a:rPr lang="en-US" sz="2000" dirty="0">
                <a:latin typeface="+mn-lt"/>
              </a:rPr>
              <a:t>).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2438076"/>
            <a:ext cx="7790830" cy="75916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14, 2010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43459" name="Object 3"/>
          <p:cNvGraphicFramePr>
            <a:graphicFrameLocks noChangeAspect="1"/>
          </p:cNvGraphicFramePr>
          <p:nvPr/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3" name="Image" r:id="rId4" imgW="13003175" imgH="9752381" progId="Photoshop.Image.8">
                  <p:embed/>
                </p:oleObj>
              </mc:Choice>
              <mc:Fallback>
                <p:oleObj name="Image" r:id="rId4" imgW="13003175" imgH="975238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521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Photomultipliers (PMTs)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94380"/>
            <a:ext cx="4608100" cy="4731784"/>
          </a:xfrm>
        </p:spPr>
        <p:txBody>
          <a:bodyPr>
            <a:noAutofit/>
          </a:bodyPr>
          <a:lstStyle/>
          <a:p>
            <a:r>
              <a:rPr lang="en-US" sz="2000" dirty="0" smtClean="0"/>
              <a:t>Photomultipliers are light detectors that act like </a:t>
            </a:r>
            <a:r>
              <a:rPr lang="en-US" sz="2000" i="1" dirty="0" smtClean="0">
                <a:solidFill>
                  <a:srgbClr val="0000CC"/>
                </a:solidFill>
              </a:rPr>
              <a:t>light bulbs in reverse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A photon hits the glass surface, which is coated with a material that easily emits electrons (</a:t>
            </a:r>
            <a:r>
              <a:rPr lang="en-US" sz="2000" i="1" dirty="0" smtClean="0">
                <a:solidFill>
                  <a:srgbClr val="0000CC"/>
                </a:solidFill>
              </a:rPr>
              <a:t>photoelectric effect</a:t>
            </a:r>
            <a:r>
              <a:rPr lang="en-US" sz="2000" dirty="0" smtClean="0"/>
              <a:t>).</a:t>
            </a:r>
          </a:p>
          <a:p>
            <a:endParaRPr lang="en-US" sz="2000" dirty="0"/>
          </a:p>
          <a:p>
            <a:r>
              <a:rPr lang="en-US" sz="2000" dirty="0" smtClean="0"/>
              <a:t>The electron is accelerated towards a metal plate at the center, where it kicks out more electrons.</a:t>
            </a:r>
          </a:p>
          <a:p>
            <a:endParaRPr lang="en-US" sz="2000" dirty="0"/>
          </a:p>
          <a:p>
            <a:r>
              <a:rPr lang="en-US" sz="2000" dirty="0" smtClean="0"/>
              <a:t>The process is repeated until there is a measurable current.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 descr="IMG_36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28" y="1432818"/>
            <a:ext cx="3502497" cy="469334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91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ew_telescope_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85" y="3642406"/>
            <a:ext cx="2827362" cy="3185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Cherenkov </a:t>
            </a:r>
            <a:r>
              <a:rPr lang="en-US" dirty="0"/>
              <a:t>T</a:t>
            </a:r>
            <a:r>
              <a:rPr lang="en-US" dirty="0" smtClean="0"/>
              <a:t>elescopes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4380"/>
            <a:ext cx="4134478" cy="4731784"/>
          </a:xfrm>
        </p:spPr>
        <p:txBody>
          <a:bodyPr/>
          <a:lstStyle/>
          <a:p>
            <a:r>
              <a:rPr lang="en-US" dirty="0" smtClean="0"/>
              <a:t>Air Cherenkov telescopes detect the </a:t>
            </a:r>
            <a:r>
              <a:rPr lang="en-US" i="1" dirty="0" smtClean="0">
                <a:solidFill>
                  <a:srgbClr val="0000CC"/>
                </a:solidFill>
              </a:rPr>
              <a:t>Cherenkov light cone</a:t>
            </a:r>
            <a:r>
              <a:rPr lang="en-US" dirty="0" smtClean="0"/>
              <a:t> produced by the particle shower.</a:t>
            </a:r>
          </a:p>
          <a:p>
            <a:endParaRPr lang="en-US" dirty="0"/>
          </a:p>
          <a:p>
            <a:r>
              <a:rPr lang="en-US" dirty="0" smtClean="0"/>
              <a:t>They consist of systems of small mirrors that reflect the light into cameras made of arrays of  photomultipliers.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 descr="cherenkov_techniq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678" y="1232899"/>
            <a:ext cx="4313678" cy="54885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23831" y="3895960"/>
            <a:ext cx="1195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Cherenkov angle ~1°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1678" y="6413698"/>
            <a:ext cx="2732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© SCIENCE magazine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8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Air Cherenkov Telescopes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43</a:t>
            </a:fld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4820694" y="1255413"/>
            <a:ext cx="3866106" cy="3134186"/>
            <a:chOff x="0" y="0"/>
            <a:chExt cx="2104" cy="1704"/>
          </a:xfrm>
        </p:grpSpPr>
        <p:pic>
          <p:nvPicPr>
            <p:cNvPr id="7" name="Picture 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40"/>
              <a:ext cx="1999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04" cy="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4"/>
          <p:cNvGrpSpPr>
            <a:grpSpLocks noChangeAspect="1"/>
          </p:cNvGrpSpPr>
          <p:nvPr/>
        </p:nvGrpSpPr>
        <p:grpSpPr bwMode="auto">
          <a:xfrm>
            <a:off x="137008" y="1182574"/>
            <a:ext cx="4121409" cy="3411958"/>
            <a:chOff x="0" y="0"/>
            <a:chExt cx="1776" cy="1472"/>
          </a:xfrm>
        </p:grpSpPr>
        <p:pic>
          <p:nvPicPr>
            <p:cNvPr id="10" name="Picture 2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40"/>
              <a:ext cx="1672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76" cy="1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9"/>
          <p:cNvGrpSpPr>
            <a:grpSpLocks noChangeAspect="1"/>
          </p:cNvGrpSpPr>
          <p:nvPr/>
        </p:nvGrpSpPr>
        <p:grpSpPr bwMode="auto">
          <a:xfrm>
            <a:off x="953009" y="4389599"/>
            <a:ext cx="7322150" cy="2102374"/>
            <a:chOff x="0" y="0"/>
            <a:chExt cx="4176" cy="1200"/>
          </a:xfrm>
        </p:grpSpPr>
        <p:pic>
          <p:nvPicPr>
            <p:cNvPr id="13" name="Picture 1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5" t="33070" r="6287" b="37399"/>
            <a:stretch>
              <a:fillRect/>
            </a:stretch>
          </p:blipFill>
          <p:spPr bwMode="auto">
            <a:xfrm>
              <a:off x="48" y="40"/>
              <a:ext cx="4064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76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2"/>
          <p:cNvSpPr>
            <a:spLocks/>
          </p:cNvSpPr>
          <p:nvPr/>
        </p:nvSpPr>
        <p:spPr bwMode="auto">
          <a:xfrm>
            <a:off x="7037732" y="4600090"/>
            <a:ext cx="9834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cs typeface="Helvetica Neue Light" charset="0"/>
              </a:rPr>
              <a:t>H.E.S.S. </a:t>
            </a: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2590800" y="1589333"/>
            <a:ext cx="10912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cs typeface="Helvetica Neue Light" charset="0"/>
              </a:rPr>
              <a:t>VERITAS</a:t>
            </a:r>
            <a:endParaRPr lang="en-US" sz="2000" dirty="0">
              <a:solidFill>
                <a:srgbClr val="FFFFFF"/>
              </a:solidFill>
              <a:cs typeface="Helvetica Neue Light" charset="0"/>
            </a:endParaRPr>
          </a:p>
        </p:txBody>
      </p:sp>
      <p:sp>
        <p:nvSpPr>
          <p:cNvPr id="17" name="Rectangle 12"/>
          <p:cNvSpPr>
            <a:spLocks/>
          </p:cNvSpPr>
          <p:nvPr/>
        </p:nvSpPr>
        <p:spPr bwMode="auto">
          <a:xfrm>
            <a:off x="7600849" y="1435444"/>
            <a:ext cx="84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cs typeface="Helvetica Neue Light" charset="0"/>
              </a:rPr>
              <a:t>MAGIC</a:t>
            </a:r>
            <a:endParaRPr lang="en-US" sz="2000" dirty="0">
              <a:solidFill>
                <a:srgbClr val="FFFFFF"/>
              </a:solidFill>
              <a:cs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0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Cherenkov Telescopes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94380"/>
            <a:ext cx="3995276" cy="49619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 smtClean="0">
                <a:solidFill>
                  <a:srgbClr val="008000"/>
                </a:solidFill>
              </a:rPr>
              <a:t>Pros:</a:t>
            </a:r>
          </a:p>
          <a:p>
            <a:r>
              <a:rPr lang="en-US" sz="2000" i="1" dirty="0">
                <a:solidFill>
                  <a:srgbClr val="0000CC"/>
                </a:solidFill>
              </a:rPr>
              <a:t>E</a:t>
            </a:r>
            <a:r>
              <a:rPr lang="en-US" sz="2000" i="1" dirty="0" smtClean="0">
                <a:solidFill>
                  <a:srgbClr val="0000CC"/>
                </a:solidFill>
              </a:rPr>
              <a:t>xcellent sensitivity, </a:t>
            </a:r>
            <a:r>
              <a:rPr lang="en-US" sz="2000" dirty="0" smtClean="0"/>
              <a:t>with</a:t>
            </a:r>
            <a:r>
              <a:rPr lang="en-US" sz="2000" i="1" dirty="0" smtClean="0">
                <a:solidFill>
                  <a:srgbClr val="0000CC"/>
                </a:solidFill>
              </a:rPr>
              <a:t> </a:t>
            </a:r>
            <a:r>
              <a:rPr lang="en-US" sz="2000" dirty="0" smtClean="0"/>
              <a:t>a typical angular resolution of about 0.1°.</a:t>
            </a:r>
            <a:endParaRPr lang="en-US" sz="2000" dirty="0"/>
          </a:p>
          <a:p>
            <a:r>
              <a:rPr lang="en-US" sz="2000" dirty="0" smtClean="0"/>
              <a:t>They produce detailed pictures of individual sources.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i="1" dirty="0" smtClean="0">
                <a:solidFill>
                  <a:srgbClr val="FF0000"/>
                </a:solidFill>
              </a:rPr>
              <a:t>Cons:</a:t>
            </a:r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dirty="0" smtClean="0"/>
              <a:t>They are </a:t>
            </a:r>
            <a:r>
              <a:rPr lang="en-US" sz="2000" i="1" dirty="0" smtClean="0">
                <a:solidFill>
                  <a:srgbClr val="0000CC"/>
                </a:solidFill>
              </a:rPr>
              <a:t>pointed</a:t>
            </a:r>
            <a:r>
              <a:rPr lang="en-US" sz="2000" dirty="0" smtClean="0"/>
              <a:t> instruments that can only observe one object at a time.</a:t>
            </a:r>
            <a:endParaRPr lang="en-US" sz="2000" dirty="0"/>
          </a:p>
          <a:p>
            <a:r>
              <a:rPr lang="en-US" sz="2000" dirty="0" smtClean="0"/>
              <a:t>Only operate during dark nights and have a </a:t>
            </a:r>
            <a:r>
              <a:rPr lang="en-US" sz="2000" i="1" dirty="0" smtClean="0">
                <a:solidFill>
                  <a:srgbClr val="0000CC"/>
                </a:solidFill>
              </a:rPr>
              <a:t>limited duty cycle </a:t>
            </a:r>
            <a:r>
              <a:rPr lang="en-US" sz="2000" dirty="0" smtClean="0"/>
              <a:t>(~1000 hours/year).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44</a:t>
            </a:fld>
            <a:endParaRPr lang="en-US"/>
          </a:p>
        </p:txBody>
      </p:sp>
      <p:pic>
        <p:nvPicPr>
          <p:cNvPr id="6" name="Content Placeholder 5" descr="cta1_verita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6" t="-1860" r="-2862" b="-2095"/>
          <a:stretch/>
        </p:blipFill>
        <p:spPr>
          <a:xfrm>
            <a:off x="4478040" y="1708113"/>
            <a:ext cx="4665959" cy="3928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8351" y="5782565"/>
            <a:ext cx="3173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 Neue Light"/>
                <a:cs typeface="Helvetica Neue Light"/>
              </a:rPr>
              <a:t>VERITAS image of the SNR CTA1 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9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Cherenkov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4380"/>
            <a:ext cx="4448482" cy="473178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Alternative approach: measure the </a:t>
            </a:r>
            <a:r>
              <a:rPr lang="en-US" sz="2000" i="1" dirty="0" smtClean="0">
                <a:solidFill>
                  <a:srgbClr val="0000CC"/>
                </a:solidFill>
              </a:rPr>
              <a:t>air shower particles </a:t>
            </a:r>
            <a:r>
              <a:rPr lang="en-US" sz="2000" dirty="0" smtClean="0"/>
              <a:t>when they hit the ground.</a:t>
            </a:r>
          </a:p>
          <a:p>
            <a:endParaRPr lang="en-US" sz="2000" dirty="0"/>
          </a:p>
          <a:p>
            <a:r>
              <a:rPr lang="en-US" sz="2000" i="1" dirty="0" smtClean="0">
                <a:solidFill>
                  <a:srgbClr val="0000CC"/>
                </a:solidFill>
              </a:rPr>
              <a:t>Water</a:t>
            </a:r>
            <a:r>
              <a:rPr lang="en-US" sz="2000" dirty="0" smtClean="0"/>
              <a:t> is the cheapest detector material: the particles of the air shower move through the water volume and generate </a:t>
            </a:r>
            <a:r>
              <a:rPr lang="en-US" sz="2000" i="1" dirty="0" smtClean="0">
                <a:solidFill>
                  <a:srgbClr val="0000CC"/>
                </a:solidFill>
              </a:rPr>
              <a:t>Cherenkov light</a:t>
            </a:r>
            <a:r>
              <a:rPr lang="en-US" sz="2000" dirty="0" smtClean="0"/>
              <a:t> that is captured by photomultipliers.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45</a:t>
            </a:fld>
            <a:endParaRPr lang="en-US"/>
          </a:p>
        </p:txBody>
      </p:sp>
      <p:pic>
        <p:nvPicPr>
          <p:cNvPr id="12" name="Picture 10" descr="photon_12_0deg.x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00">
            <a:off x="5805938" y="1035109"/>
            <a:ext cx="2437805" cy="480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HAWCLayoutNew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63" y="5347588"/>
            <a:ext cx="32035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42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Milagro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4380"/>
            <a:ext cx="2652234" cy="4731784"/>
          </a:xfrm>
        </p:spPr>
        <p:txBody>
          <a:bodyPr/>
          <a:lstStyle/>
          <a:p>
            <a:r>
              <a:rPr lang="en-US" sz="2000" dirty="0">
                <a:ea typeface="ＭＳ Ｐゴシック" charset="0"/>
                <a:cs typeface="Arial"/>
              </a:rPr>
              <a:t>Location: </a:t>
            </a:r>
            <a:r>
              <a:rPr lang="en-US" sz="2000" i="1" dirty="0">
                <a:solidFill>
                  <a:srgbClr val="0000CC"/>
                </a:solidFill>
                <a:ea typeface="ＭＳ Ｐゴシック" charset="0"/>
                <a:cs typeface="Arial"/>
              </a:rPr>
              <a:t>Jemez Mountains </a:t>
            </a:r>
            <a:r>
              <a:rPr lang="en-US" sz="2000" dirty="0">
                <a:ea typeface="ＭＳ Ｐゴシック" charset="0"/>
                <a:cs typeface="Arial"/>
              </a:rPr>
              <a:t>(near Los Alamos) at 2630 m altitude, 36º N.</a:t>
            </a:r>
          </a:p>
          <a:p>
            <a:r>
              <a:rPr lang="en-US" sz="2000" dirty="0">
                <a:ea typeface="ＭＳ Ｐゴシック" charset="0"/>
                <a:cs typeface="Arial"/>
              </a:rPr>
              <a:t>60m </a:t>
            </a:r>
            <a:r>
              <a:rPr lang="en-US" sz="2000" dirty="0">
                <a:ea typeface="ＭＳ Ｐゴシック" charset="0"/>
                <a:cs typeface="Arial"/>
                <a:sym typeface="Symbol" charset="0"/>
              </a:rPr>
              <a:t> 80m </a:t>
            </a:r>
            <a:r>
              <a:rPr lang="en-US" sz="2000" i="1" dirty="0">
                <a:solidFill>
                  <a:srgbClr val="0000CC"/>
                </a:solidFill>
                <a:ea typeface="ＭＳ Ｐゴシック" charset="0"/>
                <a:cs typeface="Arial"/>
                <a:sym typeface="Symbol" charset="0"/>
              </a:rPr>
              <a:t>water-filled pond </a:t>
            </a:r>
            <a:r>
              <a:rPr lang="en-US" sz="2000" dirty="0">
                <a:ea typeface="ＭＳ Ｐゴシック" charset="0"/>
                <a:cs typeface="Arial"/>
                <a:sym typeface="Symbol" charset="0"/>
              </a:rPr>
              <a:t>with light-tight cover and 723 8’</a:t>
            </a:r>
            <a:r>
              <a:rPr lang="en-US" sz="2000" dirty="0" smtClean="0">
                <a:ea typeface="ＭＳ Ｐゴシック" charset="0"/>
                <a:cs typeface="Arial"/>
                <a:sym typeface="Symbol" charset="0"/>
              </a:rPr>
              <a:t>’ </a:t>
            </a:r>
            <a:r>
              <a:rPr lang="en-US" sz="2000" dirty="0" err="1" smtClean="0">
                <a:ea typeface="ＭＳ Ｐゴシック" charset="0"/>
                <a:cs typeface="Arial"/>
                <a:sym typeface="Symbol" charset="0"/>
              </a:rPr>
              <a:t>PMTs.</a:t>
            </a:r>
            <a:endParaRPr lang="en-US" sz="2000" dirty="0" smtClean="0">
              <a:ea typeface="ＭＳ Ｐゴシック" charset="0"/>
              <a:cs typeface="Arial"/>
              <a:sym typeface="Symbol" charset="0"/>
            </a:endParaRPr>
          </a:p>
          <a:p>
            <a:r>
              <a:rPr lang="en-US" sz="2000" dirty="0" smtClean="0">
                <a:ea typeface="ＭＳ Ｐゴシック" charset="0"/>
                <a:cs typeface="Arial"/>
                <a:sym typeface="Symbol" charset="0"/>
              </a:rPr>
              <a:t>Operated between 2000 and 2008.</a:t>
            </a:r>
            <a:endParaRPr lang="en-US" sz="2000" dirty="0">
              <a:ea typeface="ＭＳ Ｐゴシック" charset="0"/>
              <a:cs typeface="Arial"/>
              <a:sym typeface="Symbol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 descr="aerialbest_l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563" y="1394380"/>
            <a:ext cx="5639552" cy="45022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29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115" y="274638"/>
            <a:ext cx="7694685" cy="760792"/>
          </a:xfrm>
        </p:spPr>
        <p:txBody>
          <a:bodyPr/>
          <a:lstStyle/>
          <a:p>
            <a:r>
              <a:rPr lang="en-US" dirty="0" smtClean="0"/>
              <a:t>Water Cherenkov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94379"/>
            <a:ext cx="4579209" cy="5123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 smtClean="0">
                <a:solidFill>
                  <a:srgbClr val="008000"/>
                </a:solidFill>
                <a:latin typeface="+mn-lt"/>
              </a:rPr>
              <a:t>Pros:</a:t>
            </a:r>
          </a:p>
          <a:p>
            <a:r>
              <a:rPr lang="en-US" sz="2000" i="1" dirty="0" smtClean="0">
                <a:solidFill>
                  <a:srgbClr val="0000CC"/>
                </a:solidFill>
                <a:latin typeface="+mn-lt"/>
              </a:rPr>
              <a:t>Large duty cycle </a:t>
            </a:r>
            <a:r>
              <a:rPr lang="en-US" sz="2000" dirty="0" smtClean="0">
                <a:latin typeface="+mn-lt"/>
              </a:rPr>
              <a:t>(&gt;95%), independent of weather and daylight.</a:t>
            </a:r>
          </a:p>
          <a:p>
            <a:r>
              <a:rPr lang="en-US" sz="2000" i="1" dirty="0" smtClean="0">
                <a:solidFill>
                  <a:srgbClr val="0000CC"/>
                </a:solidFill>
                <a:latin typeface="+mn-lt"/>
              </a:rPr>
              <a:t>Large field-of-view</a:t>
            </a:r>
            <a:r>
              <a:rPr lang="en-US" sz="2000" i="1" dirty="0">
                <a:solidFill>
                  <a:srgbClr val="0000CC"/>
                </a:solidFill>
                <a:latin typeface="+mn-lt"/>
              </a:rPr>
              <a:t>.</a:t>
            </a:r>
            <a:endParaRPr lang="en-US" sz="2000" dirty="0" smtClean="0">
              <a:latin typeface="+mn-lt"/>
            </a:endParaRPr>
          </a:p>
          <a:p>
            <a:r>
              <a:rPr lang="en-US" sz="2000" i="1" dirty="0" smtClean="0">
                <a:solidFill>
                  <a:srgbClr val="0000CC"/>
                </a:solidFill>
                <a:latin typeface="+mn-lt"/>
              </a:rPr>
              <a:t>Large effective area.</a:t>
            </a:r>
          </a:p>
          <a:p>
            <a:endParaRPr lang="en-US" sz="2000" i="1" dirty="0" smtClean="0">
              <a:solidFill>
                <a:srgbClr val="0000CC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000" i="1" dirty="0" smtClean="0">
                <a:solidFill>
                  <a:srgbClr val="FF0000"/>
                </a:solidFill>
                <a:latin typeface="+mn-lt"/>
              </a:rPr>
              <a:t>Cons:</a:t>
            </a:r>
          </a:p>
          <a:p>
            <a:r>
              <a:rPr lang="en-US" sz="2000" dirty="0" smtClean="0">
                <a:solidFill>
                  <a:srgbClr val="292934"/>
                </a:solidFill>
                <a:latin typeface="+mn-lt"/>
              </a:rPr>
              <a:t>Much </a:t>
            </a:r>
            <a:r>
              <a:rPr lang="en-US" sz="2000" i="1" dirty="0" smtClean="0">
                <a:solidFill>
                  <a:srgbClr val="0000CC"/>
                </a:solidFill>
                <a:latin typeface="+mn-lt"/>
              </a:rPr>
              <a:t>lower sensitivity </a:t>
            </a:r>
            <a:r>
              <a:rPr lang="en-US" sz="2000" dirty="0" smtClean="0">
                <a:solidFill>
                  <a:srgbClr val="292934"/>
                </a:solidFill>
                <a:latin typeface="+mn-lt"/>
              </a:rPr>
              <a:t>for point sources.</a:t>
            </a:r>
          </a:p>
          <a:p>
            <a:r>
              <a:rPr lang="en-US" sz="2000" dirty="0" smtClean="0">
                <a:solidFill>
                  <a:srgbClr val="292934"/>
                </a:solidFill>
                <a:latin typeface="+mn-lt"/>
              </a:rPr>
              <a:t>Angular resolution ~1°.</a:t>
            </a:r>
          </a:p>
          <a:p>
            <a:r>
              <a:rPr lang="en-US" sz="2000" dirty="0" smtClean="0">
                <a:solidFill>
                  <a:srgbClr val="292934"/>
                </a:solidFill>
                <a:latin typeface="+mn-lt"/>
              </a:rPr>
              <a:t>High energy threshold (~10 TeV).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47</a:t>
            </a:fld>
            <a:endParaRPr lang="en-US" dirty="0"/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5179702" y="1773284"/>
            <a:ext cx="3798670" cy="3342517"/>
            <a:chOff x="3168" y="1152"/>
            <a:chExt cx="2923" cy="257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152"/>
              <a:ext cx="2924" cy="2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3168" y="1152"/>
              <a:ext cx="2924" cy="2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790117" y="5153132"/>
            <a:ext cx="30718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Helvetica Neue"/>
                <a:cs typeface="Helvetica Neue"/>
              </a:rPr>
              <a:t>Significance of </a:t>
            </a:r>
            <a:r>
              <a:rPr lang="en-US" sz="1600" dirty="0" err="1" smtClean="0">
                <a:latin typeface="Helvetica Neue"/>
                <a:cs typeface="Helvetica Neue"/>
              </a:rPr>
              <a:t>Milagro</a:t>
            </a:r>
            <a:r>
              <a:rPr lang="en-US" sz="1600" dirty="0" smtClean="0">
                <a:latin typeface="Helvetica Neue"/>
                <a:cs typeface="Helvetica Neue"/>
              </a:rPr>
              <a:t> Crab signal in ~8 years of data</a:t>
            </a:r>
            <a:endParaRPr lang="en-US" sz="1600" dirty="0">
              <a:latin typeface="Helvetica Neue"/>
              <a:cs typeface="Helvetica Neue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20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0" descr="photon_12_0deg.x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45" y="15920"/>
            <a:ext cx="2437805" cy="480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Height Matters!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48</a:t>
            </a:fld>
            <a:endParaRPr lang="en-US" dirty="0"/>
          </a:p>
        </p:txBody>
      </p:sp>
      <p:pic>
        <p:nvPicPr>
          <p:cNvPr id="18" name="Picture 17" descr="x_prof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3060" y="2514821"/>
            <a:ext cx="5122041" cy="256102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1572511" y="4816743"/>
            <a:ext cx="5970801" cy="0"/>
          </a:xfrm>
          <a:prstGeom prst="line">
            <a:avLst/>
          </a:prstGeom>
          <a:ln w="38100">
            <a:solidFill>
              <a:srgbClr val="3366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421308" y="4211719"/>
            <a:ext cx="6109974" cy="0"/>
          </a:xfrm>
          <a:prstGeom prst="line">
            <a:avLst/>
          </a:prstGeom>
          <a:ln w="38100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22774" y="4602064"/>
            <a:ext cx="94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Milagro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22774" y="4027053"/>
            <a:ext cx="881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HAWC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0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AWC-PanoramaApril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0"/>
          <a:stretch>
            <a:fillRect/>
          </a:stretch>
        </p:blipFill>
        <p:spPr>
          <a:xfrm>
            <a:off x="0" y="0"/>
            <a:ext cx="9205311" cy="6858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6161F-15A9-DE4C-BEE7-04D99D5351B2}" type="slidenum">
              <a:rPr lang="en-US" smtClean="0">
                <a:solidFill>
                  <a:schemeClr val="bg1"/>
                </a:solidFill>
              </a:rPr>
              <a:t>49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HAWC_Brend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6546" y="2021697"/>
            <a:ext cx="5601774" cy="3935130"/>
          </a:xfrm>
          <a:prstGeom prst="rect">
            <a:avLst/>
          </a:prstGeom>
          <a:ln w="12700">
            <a:solidFill/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March 25, 2015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1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6894" y="1531677"/>
            <a:ext cx="2060539" cy="324504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0861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Spectrum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EM_spectr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5" y="1853186"/>
            <a:ext cx="7948313" cy="42518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313" y="1329966"/>
            <a:ext cx="1467068" cy="52322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TeV gamma-ray</a:t>
            </a:r>
          </a:p>
          <a:p>
            <a:pPr algn="ctr"/>
            <a:r>
              <a:rPr lang="en-US" sz="1400" dirty="0" smtClean="0"/>
              <a:t>astronomy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340521" y="1708883"/>
            <a:ext cx="3905593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37750" y="1491078"/>
            <a:ext cx="91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Energy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38624" y="1853186"/>
            <a:ext cx="1" cy="6989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8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5" t="3278" r="4478" b="28615"/>
          <a:stretch/>
        </p:blipFill>
        <p:spPr bwMode="auto">
          <a:xfrm>
            <a:off x="0" y="1300457"/>
            <a:ext cx="9144000" cy="555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The HAWC Observatory</a:t>
            </a:r>
          </a:p>
        </p:txBody>
      </p:sp>
      <p:sp>
        <p:nvSpPr>
          <p:cNvPr id="18436" name="TextBox 13"/>
          <p:cNvSpPr txBox="1">
            <a:spLocks noChangeArrowheads="1"/>
          </p:cNvSpPr>
          <p:nvPr/>
        </p:nvSpPr>
        <p:spPr bwMode="auto">
          <a:xfrm>
            <a:off x="1509244" y="5125088"/>
            <a:ext cx="52181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latin typeface="+mn-lt"/>
                <a:cs typeface="Avenir Book"/>
              </a:rPr>
              <a:t>Parque Nacional Pico de Orizaba, </a:t>
            </a:r>
            <a:endParaRPr lang="en-US" sz="2000" b="1" dirty="0" smtClean="0">
              <a:latin typeface="+mn-lt"/>
              <a:cs typeface="Avenir Book"/>
            </a:endParaRPr>
          </a:p>
          <a:p>
            <a:pPr eaLnBrk="1" hangingPunct="1"/>
            <a:r>
              <a:rPr lang="en-US" sz="2000" b="1" dirty="0" smtClean="0">
                <a:latin typeface="+mn-lt"/>
                <a:cs typeface="Avenir Book"/>
              </a:rPr>
              <a:t>Mexico</a:t>
            </a:r>
            <a:r>
              <a:rPr lang="en-US" sz="2000" dirty="0" smtClean="0">
                <a:latin typeface="+mn-lt"/>
                <a:cs typeface="Avenir Book"/>
              </a:rPr>
              <a:t>             </a:t>
            </a:r>
            <a:r>
              <a:rPr lang="en-US" sz="2000" b="1" dirty="0" smtClean="0">
                <a:latin typeface="+mn-lt"/>
                <a:cs typeface="Avenir Book"/>
              </a:rPr>
              <a:t>(</a:t>
            </a:r>
            <a:r>
              <a:rPr lang="en-US" sz="2000" b="1" dirty="0">
                <a:latin typeface="+mn-lt"/>
                <a:cs typeface="Avenir Book"/>
              </a:rPr>
              <a:t>97° W, 19° N)</a:t>
            </a:r>
          </a:p>
        </p:txBody>
      </p:sp>
      <p:sp>
        <p:nvSpPr>
          <p:cNvPr id="18441" name="TextBox 15"/>
          <p:cNvSpPr txBox="1">
            <a:spLocks noChangeArrowheads="1"/>
          </p:cNvSpPr>
          <p:nvPr/>
        </p:nvSpPr>
        <p:spPr bwMode="auto">
          <a:xfrm>
            <a:off x="151732" y="3635784"/>
            <a:ext cx="725488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  <a:latin typeface="Avenir Book"/>
                <a:cs typeface="Avenir Book"/>
              </a:rPr>
              <a:t>20°N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521241" y="4195585"/>
            <a:ext cx="100013" cy="10001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venir Book"/>
            </a:endParaRPr>
          </a:p>
        </p:txBody>
      </p:sp>
      <p:cxnSp>
        <p:nvCxnSpPr>
          <p:cNvPr id="20" name="Straight Arrow Connector 19"/>
          <p:cNvCxnSpPr>
            <a:endCxn id="18" idx="3"/>
          </p:cNvCxnSpPr>
          <p:nvPr/>
        </p:nvCxnSpPr>
        <p:spPr>
          <a:xfrm flipV="1">
            <a:off x="3335379" y="4281310"/>
            <a:ext cx="1200150" cy="404812"/>
          </a:xfrm>
          <a:prstGeom prst="straightConnector1">
            <a:avLst/>
          </a:prstGeom>
          <a:ln w="603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45" name="TextBox 20"/>
          <p:cNvSpPr txBox="1">
            <a:spLocks noChangeArrowheads="1"/>
          </p:cNvSpPr>
          <p:nvPr/>
        </p:nvSpPr>
        <p:spPr bwMode="auto">
          <a:xfrm>
            <a:off x="1831596" y="4474985"/>
            <a:ext cx="1614488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3400" b="1" dirty="0">
                <a:latin typeface="+mj-lt"/>
                <a:cs typeface="Avenir Book"/>
              </a:rPr>
              <a:t>HAWC</a:t>
            </a:r>
          </a:p>
        </p:txBody>
      </p:sp>
      <p:sp>
        <p:nvSpPr>
          <p:cNvPr id="18447" name="TextBox 22"/>
          <p:cNvSpPr txBox="1">
            <a:spLocks noChangeArrowheads="1"/>
          </p:cNvSpPr>
          <p:nvPr/>
        </p:nvSpPr>
        <p:spPr bwMode="auto">
          <a:xfrm>
            <a:off x="4710545" y="6000949"/>
            <a:ext cx="100445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0000"/>
                </a:solidFill>
                <a:latin typeface="Avenir Book"/>
                <a:cs typeface="Avenir Book"/>
              </a:rPr>
              <a:t>95°W</a:t>
            </a:r>
            <a:endParaRPr lang="en-US" sz="1800" b="1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6161F-15A9-DE4C-BEE7-04D99D5351B2}" type="slidenum">
              <a:rPr lang="en-US" smtClean="0"/>
              <a:t>50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245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orizabo with tanks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26" y="1"/>
            <a:ext cx="9353068" cy="69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rot="16200000" flipV="1">
            <a:off x="6331068" y="3483596"/>
            <a:ext cx="1295400" cy="874712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4" name="TextBox 11"/>
          <p:cNvSpPr txBox="1">
            <a:spLocks noChangeArrowheads="1"/>
          </p:cNvSpPr>
          <p:nvPr/>
        </p:nvSpPr>
        <p:spPr bwMode="auto">
          <a:xfrm>
            <a:off x="7355799" y="4467052"/>
            <a:ext cx="134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enir Book"/>
                <a:cs typeface="Avenir Book"/>
              </a:rPr>
              <a:t>HAWC Site</a:t>
            </a:r>
          </a:p>
          <a:p>
            <a:pPr eaLnBrk="1" hangingPunct="1"/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enir Book"/>
                <a:cs typeface="Avenir Book"/>
              </a:rPr>
              <a:t>4100m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6727228" y="1802732"/>
            <a:ext cx="557212" cy="35560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TextBox 15"/>
          <p:cNvSpPr txBox="1">
            <a:spLocks noChangeArrowheads="1"/>
          </p:cNvSpPr>
          <p:nvPr/>
        </p:nvSpPr>
        <p:spPr bwMode="auto">
          <a:xfrm>
            <a:off x="3498512" y="4279900"/>
            <a:ext cx="1841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enir Book"/>
                <a:cs typeface="Avenir Book"/>
              </a:rPr>
              <a:t>Pico de Orizaba</a:t>
            </a:r>
          </a:p>
          <a:p>
            <a:pPr eaLnBrk="1" hangingPunct="1"/>
            <a:r>
              <a:rPr lang="en-US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enir Book"/>
                <a:cs typeface="Avenir Book"/>
              </a:rPr>
              <a:t>5636m</a:t>
            </a:r>
          </a:p>
        </p:txBody>
      </p:sp>
      <p:sp>
        <p:nvSpPr>
          <p:cNvPr id="20488" name="TextBox 16"/>
          <p:cNvSpPr txBox="1">
            <a:spLocks noChangeArrowheads="1"/>
          </p:cNvSpPr>
          <p:nvPr/>
        </p:nvSpPr>
        <p:spPr bwMode="auto">
          <a:xfrm>
            <a:off x="5872736" y="2407735"/>
            <a:ext cx="1358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enir Book"/>
                <a:cs typeface="Avenir Book"/>
              </a:rPr>
              <a:t>Sierra Negra</a:t>
            </a:r>
          </a:p>
          <a:p>
            <a:pPr eaLnBrk="1" hangingPunct="1"/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enir Book"/>
                <a:cs typeface="Avenir Book"/>
              </a:rPr>
              <a:t>4640m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6161F-15A9-DE4C-BEE7-04D99D5351B2}" type="slidenum">
              <a:rPr lang="en-US" smtClean="0"/>
              <a:t>51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245" y="498319"/>
            <a:ext cx="1392793" cy="1967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221082" y="1647871"/>
            <a:ext cx="1104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enir Book"/>
                <a:cs typeface="Avenir Book"/>
              </a:rPr>
              <a:t>Large Millimeter Telescope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113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0000CC"/>
                </a:solidFill>
              </a:rPr>
              <a:t>HAWC Site</a:t>
            </a:r>
          </a:p>
        </p:txBody>
      </p:sp>
      <p:pic>
        <p:nvPicPr>
          <p:cNvPr id="73" name="parque_nacional_pico_de_orizab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7767" y="1273968"/>
            <a:ext cx="6544185" cy="5143501"/>
          </a:xfrm>
          <a:prstGeom prst="rect">
            <a:avLst/>
          </a:prstGeom>
          <a:ln w="25400">
            <a:solidFill/>
            <a:miter lim="400000"/>
          </a:ln>
        </p:spPr>
      </p:pic>
      <p:grpSp>
        <p:nvGrpSpPr>
          <p:cNvPr id="79" name="Group 79"/>
          <p:cNvGrpSpPr/>
          <p:nvPr/>
        </p:nvGrpSpPr>
        <p:grpSpPr>
          <a:xfrm>
            <a:off x="1517483" y="2831802"/>
            <a:ext cx="6171068" cy="2612332"/>
            <a:chOff x="0" y="-53481"/>
            <a:chExt cx="8776628" cy="3715315"/>
          </a:xfrm>
        </p:grpSpPr>
        <p:sp>
          <p:nvSpPr>
            <p:cNvPr id="74" name="Shape 74"/>
            <p:cNvSpPr/>
            <p:nvPr/>
          </p:nvSpPr>
          <p:spPr>
            <a:xfrm>
              <a:off x="2625468" y="2901090"/>
              <a:ext cx="768020" cy="760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75" name="Shape 75"/>
            <p:cNvSpPr/>
            <p:nvPr/>
          </p:nvSpPr>
          <p:spPr>
            <a:xfrm flipH="1" flipV="1">
              <a:off x="141229" y="1036372"/>
              <a:ext cx="2305603" cy="280967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76" name="Shape 76"/>
            <p:cNvSpPr/>
            <p:nvPr/>
          </p:nvSpPr>
          <p:spPr>
            <a:xfrm>
              <a:off x="0" y="-53481"/>
              <a:ext cx="2030862" cy="1021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algn="l">
                <a:defRPr sz="1800"/>
              </a:pPr>
              <a:r>
                <a:rPr sz="2000" dirty="0">
                  <a:solidFill>
                    <a:srgbClr val="FFFFFF"/>
                  </a:solidFill>
                </a:rPr>
                <a:t>Puebla,</a:t>
              </a:r>
            </a:p>
            <a:p>
              <a:pPr lvl="0" algn="l">
                <a:defRPr sz="1800"/>
              </a:pPr>
              <a:r>
                <a:rPr sz="2000" dirty="0">
                  <a:solidFill>
                    <a:srgbClr val="FFFFFF"/>
                  </a:solidFill>
                </a:rPr>
                <a:t>Mexico City</a:t>
              </a:r>
            </a:p>
          </p:txBody>
        </p:sp>
        <p:sp>
          <p:nvSpPr>
            <p:cNvPr id="77" name="Shape 77"/>
            <p:cNvSpPr/>
            <p:nvPr/>
          </p:nvSpPr>
          <p:spPr>
            <a:xfrm>
              <a:off x="6739431" y="1557787"/>
              <a:ext cx="2037197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78" name="Shape 78"/>
            <p:cNvSpPr/>
            <p:nvPr/>
          </p:nvSpPr>
          <p:spPr>
            <a:xfrm>
              <a:off x="6940194" y="951932"/>
              <a:ext cx="1603643" cy="58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800"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 dirty="0">
                  <a:solidFill>
                    <a:schemeClr val="bg1"/>
                  </a:solidFill>
                </a:rPr>
                <a:t>Veracruz</a:t>
              </a:r>
            </a:p>
          </p:txBody>
        </p:sp>
      </p:grpSp>
      <p:pic>
        <p:nvPicPr>
          <p:cNvPr id="80" name="HAWC_satellit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3661" y="1639584"/>
            <a:ext cx="4693132" cy="4412269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  <p:grpSp>
        <p:nvGrpSpPr>
          <p:cNvPr id="84" name="Group 84"/>
          <p:cNvGrpSpPr/>
          <p:nvPr/>
        </p:nvGrpSpPr>
        <p:grpSpPr>
          <a:xfrm>
            <a:off x="4492011" y="3239206"/>
            <a:ext cx="744144" cy="774179"/>
            <a:chOff x="0" y="-85780"/>
            <a:chExt cx="1058337" cy="1101053"/>
          </a:xfrm>
        </p:grpSpPr>
        <p:sp>
          <p:nvSpPr>
            <p:cNvPr id="82" name="Shape 82"/>
            <p:cNvSpPr/>
            <p:nvPr/>
          </p:nvSpPr>
          <p:spPr>
            <a:xfrm>
              <a:off x="32866" y="374649"/>
              <a:ext cx="631230" cy="640624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83" name="Shape 83"/>
            <p:cNvSpPr/>
            <p:nvPr/>
          </p:nvSpPr>
          <p:spPr>
            <a:xfrm>
              <a:off x="0" y="-85780"/>
              <a:ext cx="1058337" cy="539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FFFFFF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dirty="0">
                  <a:solidFill>
                    <a:srgbClr val="FFFFFF"/>
                  </a:solidFill>
                </a:rPr>
                <a:t>160 m</a:t>
              </a:r>
            </a:p>
          </p:txBody>
        </p:sp>
      </p:grpSp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AE6161F-15A9-DE4C-BEE7-04D99D5351B2}" type="slidenum">
              <a:rPr lang="en-US" smtClean="0"/>
              <a:t>52</a:t>
            </a:fld>
            <a:endParaRPr lang="en-US" dirty="0"/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March 25, 2015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28340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99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9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9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 advAuto="0"/>
      <p:bldP spid="80" grpId="0" animBg="1" advAuto="0"/>
      <p:bldP spid="84" grpId="0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HAWC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394380"/>
            <a:ext cx="4522165" cy="51849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 smtClean="0">
                <a:ea typeface="ＭＳ Ｐゴシック" charset="0"/>
                <a:cs typeface="Arial"/>
              </a:rPr>
              <a:t>Altitude 4100 meter </a:t>
            </a:r>
            <a:r>
              <a:rPr lang="en-US" sz="2000" dirty="0">
                <a:ea typeface="ＭＳ Ｐゴシック" charset="0"/>
                <a:cs typeface="Arial"/>
              </a:rPr>
              <a:t>site at </a:t>
            </a:r>
            <a:r>
              <a:rPr lang="en-US" sz="2000" i="1" dirty="0">
                <a:solidFill>
                  <a:srgbClr val="0000CC"/>
                </a:solidFill>
                <a:ea typeface="ＭＳ Ｐゴシック" charset="0"/>
                <a:cs typeface="Arial"/>
              </a:rPr>
              <a:t>Sierra </a:t>
            </a:r>
            <a:r>
              <a:rPr lang="en-US" sz="2000" i="1" dirty="0" err="1">
                <a:solidFill>
                  <a:srgbClr val="0000CC"/>
                </a:solidFill>
                <a:ea typeface="ＭＳ Ｐゴシック" charset="0"/>
                <a:cs typeface="Arial"/>
              </a:rPr>
              <a:t>Negra</a:t>
            </a:r>
            <a:r>
              <a:rPr lang="en-US" sz="2000" i="1" dirty="0">
                <a:solidFill>
                  <a:srgbClr val="0000CC"/>
                </a:solidFill>
                <a:ea typeface="ＭＳ Ｐゴシック" charset="0"/>
                <a:cs typeface="Arial"/>
              </a:rPr>
              <a:t>, Mexico</a:t>
            </a:r>
            <a:r>
              <a:rPr lang="en-US" sz="2000" dirty="0">
                <a:solidFill>
                  <a:srgbClr val="0000CC"/>
                </a:solidFill>
                <a:ea typeface="ＭＳ Ｐゴシック" charset="0"/>
                <a:cs typeface="Arial"/>
              </a:rPr>
              <a:t> </a:t>
            </a:r>
            <a:r>
              <a:rPr lang="en-US" sz="2000" dirty="0">
                <a:ea typeface="ＭＳ Ｐゴシック" charset="0"/>
                <a:cs typeface="Arial"/>
              </a:rPr>
              <a:t>(~19º N), near the Large Millimeter Telescope</a:t>
            </a:r>
            <a:r>
              <a:rPr lang="en-US" sz="2000" dirty="0" smtClean="0">
                <a:ea typeface="ＭＳ Ｐゴシック" charset="0"/>
                <a:cs typeface="Arial"/>
              </a:rPr>
              <a:t>.</a:t>
            </a:r>
          </a:p>
          <a:p>
            <a:pPr>
              <a:lnSpc>
                <a:spcPct val="110000"/>
              </a:lnSpc>
            </a:pPr>
            <a:endParaRPr lang="en-US" sz="2000" dirty="0">
              <a:ea typeface="ＭＳ Ｐゴシック" charset="0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000" dirty="0" smtClean="0">
                <a:ea typeface="ＭＳ Ｐゴシック" charset="0"/>
                <a:cs typeface="Arial"/>
              </a:rPr>
              <a:t>22,000 m</a:t>
            </a:r>
            <a:r>
              <a:rPr lang="en-US" sz="2000" baseline="30000" dirty="0" smtClean="0">
                <a:ea typeface="ＭＳ Ｐゴシック" charset="0"/>
                <a:cs typeface="Arial"/>
              </a:rPr>
              <a:t>2</a:t>
            </a:r>
            <a:r>
              <a:rPr lang="en-US" sz="2000" dirty="0" smtClean="0">
                <a:ea typeface="ＭＳ Ｐゴシック" charset="0"/>
                <a:cs typeface="Arial"/>
              </a:rPr>
              <a:t> area</a:t>
            </a:r>
            <a:r>
              <a:rPr lang="en-US" sz="2000" dirty="0">
                <a:ea typeface="ＭＳ Ｐゴシック" charset="0"/>
                <a:cs typeface="Arial"/>
              </a:rPr>
              <a:t> </a:t>
            </a:r>
            <a:r>
              <a:rPr lang="en-US" sz="2000" dirty="0" smtClean="0">
                <a:ea typeface="ＭＳ Ｐゴシック" charset="0"/>
                <a:cs typeface="Arial"/>
              </a:rPr>
              <a:t>(57% coverage).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ea typeface="ＭＳ Ｐゴシック" charset="0"/>
                <a:cs typeface="Arial"/>
              </a:rPr>
              <a:t>300 </a:t>
            </a:r>
            <a:r>
              <a:rPr lang="en-US" sz="2000" dirty="0">
                <a:ea typeface="ＭＳ Ｐゴシック" charset="0"/>
                <a:cs typeface="Arial"/>
              </a:rPr>
              <a:t>water </a:t>
            </a:r>
            <a:r>
              <a:rPr lang="en-US" sz="2000" dirty="0" smtClean="0">
                <a:ea typeface="ＭＳ Ｐゴシック" charset="0"/>
                <a:cs typeface="Arial"/>
              </a:rPr>
              <a:t>tanks:</a:t>
            </a:r>
            <a:endParaRPr lang="en-US" sz="2000" dirty="0">
              <a:ea typeface="ＭＳ Ｐゴシック" charset="0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ea typeface="ＭＳ Ｐゴシック" charset="0"/>
                <a:cs typeface="Arial"/>
              </a:rPr>
              <a:t>7.3 m diameter × 4.5 m depth.</a:t>
            </a:r>
            <a:endParaRPr lang="en-US" sz="2000" dirty="0">
              <a:ea typeface="ＭＳ Ｐゴシック" charset="0"/>
              <a:cs typeface="Arial"/>
            </a:endParaRP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ea typeface="ＭＳ Ｐゴシック" charset="0"/>
                <a:cs typeface="Arial"/>
              </a:rPr>
              <a:t>3 </a:t>
            </a:r>
            <a:r>
              <a:rPr lang="en-US" sz="2000" dirty="0">
                <a:ea typeface="ＭＳ Ｐゴシック" charset="0"/>
                <a:cs typeface="Arial"/>
              </a:rPr>
              <a:t>upward-facing </a:t>
            </a:r>
            <a:r>
              <a:rPr lang="en-US" sz="2000" dirty="0" smtClean="0">
                <a:ea typeface="ＭＳ Ｐゴシック" charset="0"/>
                <a:cs typeface="Arial"/>
              </a:rPr>
              <a:t>8’’ PMTs and one upward-facing 10’’ PMT (with high quantum efficiency) on </a:t>
            </a:r>
            <a:r>
              <a:rPr lang="en-US" sz="2000" dirty="0">
                <a:ea typeface="ＭＳ Ｐゴシック" charset="0"/>
                <a:cs typeface="Arial"/>
              </a:rPr>
              <a:t>the bottom of each </a:t>
            </a:r>
            <a:r>
              <a:rPr lang="en-US" sz="2000" dirty="0" smtClean="0">
                <a:ea typeface="ＭＳ Ｐゴシック" charset="0"/>
                <a:cs typeface="Arial"/>
              </a:rPr>
              <a:t>tank.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53</a:t>
            </a:fld>
            <a:endParaRPr lang="en-US" dirty="0"/>
          </a:p>
        </p:txBody>
      </p:sp>
      <p:pic>
        <p:nvPicPr>
          <p:cNvPr id="7" name="Picture 12" descr="track000002.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0"/>
          <a:stretch>
            <a:fillRect/>
          </a:stretch>
        </p:blipFill>
        <p:spPr bwMode="auto">
          <a:xfrm rot="668760">
            <a:off x="6434138" y="1524000"/>
            <a:ext cx="2017712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HAWCLayoutNew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638675"/>
            <a:ext cx="32035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396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The HAWC Detector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4380"/>
            <a:ext cx="3925651" cy="4731784"/>
          </a:xfrm>
        </p:spPr>
        <p:txBody>
          <a:bodyPr/>
          <a:lstStyle/>
          <a:p>
            <a:r>
              <a:rPr lang="en-US" sz="2000" dirty="0"/>
              <a:t>Charged particles from air showers penetrate </a:t>
            </a:r>
            <a:r>
              <a:rPr lang="en-US" sz="2000" dirty="0" smtClean="0"/>
              <a:t>tanks.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Particles produce </a:t>
            </a:r>
            <a:r>
              <a:rPr lang="en-US" sz="2000" i="1" dirty="0">
                <a:solidFill>
                  <a:srgbClr val="0000CC"/>
                </a:solidFill>
              </a:rPr>
              <a:t>Cherenkov </a:t>
            </a:r>
            <a:r>
              <a:rPr lang="en-US" sz="2000" i="1" dirty="0" smtClean="0">
                <a:solidFill>
                  <a:srgbClr val="0000CC"/>
                </a:solidFill>
              </a:rPr>
              <a:t>radiation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292934"/>
                </a:solidFill>
              </a:rPr>
              <a:t>which is recorded </a:t>
            </a:r>
            <a:r>
              <a:rPr lang="en-US" sz="2000" dirty="0"/>
              <a:t>in four </a:t>
            </a:r>
            <a:r>
              <a:rPr lang="en-US" sz="2000" dirty="0" err="1" smtClean="0"/>
              <a:t>PMTs.</a:t>
            </a:r>
            <a:endParaRPr lang="en-US" sz="2000" dirty="0"/>
          </a:p>
          <a:p>
            <a:endParaRPr lang="en-US" sz="2000" dirty="0"/>
          </a:p>
          <a:p>
            <a:r>
              <a:rPr lang="en-US" sz="2000" i="1" dirty="0">
                <a:solidFill>
                  <a:srgbClr val="0000CC"/>
                </a:solidFill>
              </a:rPr>
              <a:t>Timing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/>
              <a:t>and </a:t>
            </a:r>
            <a:r>
              <a:rPr lang="en-US" sz="2000" i="1" dirty="0">
                <a:solidFill>
                  <a:srgbClr val="0000CC"/>
                </a:solidFill>
              </a:rPr>
              <a:t>charge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/>
              <a:t>in each PMT used to reconstruct direction of primary </a:t>
            </a:r>
            <a:r>
              <a:rPr lang="en-US" sz="2000" dirty="0" smtClean="0"/>
              <a:t>particle.</a:t>
            </a:r>
          </a:p>
          <a:p>
            <a:endParaRPr lang="en-US" sz="2000" dirty="0"/>
          </a:p>
          <a:p>
            <a:r>
              <a:rPr lang="en-US" sz="2000" dirty="0" smtClean="0"/>
              <a:t>Angular resolution is better than 0.5° at TeV energies. 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6161F-15A9-DE4C-BEE7-04D99D5351B2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Picture 5" descr="ta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98" y="1515326"/>
            <a:ext cx="4390502" cy="4249668"/>
          </a:xfrm>
          <a:prstGeom prst="rect">
            <a:avLst/>
          </a:prstGeom>
        </p:spPr>
      </p:pic>
      <p:pic>
        <p:nvPicPr>
          <p:cNvPr id="7" name="r2105_ts140025_e8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2851" y="1515326"/>
            <a:ext cx="4761149" cy="40850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7"/>
          <p:cNvGrpSpPr/>
          <p:nvPr/>
        </p:nvGrpSpPr>
        <p:grpSpPr>
          <a:xfrm>
            <a:off x="5066440" y="3797300"/>
            <a:ext cx="3931640" cy="2559050"/>
            <a:chOff x="212824" y="1080139"/>
            <a:chExt cx="3931640" cy="25590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24" y="1080139"/>
              <a:ext cx="3931640" cy="25590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20043149">
              <a:off x="993913" y="1965739"/>
              <a:ext cx="19326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Shower Plane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57200" y="2385391"/>
              <a:ext cx="200703" cy="508001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910168" y="2187088"/>
              <a:ext cx="200703" cy="508001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590800" y="1373811"/>
              <a:ext cx="200703" cy="508001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923497" y="1223617"/>
              <a:ext cx="200703" cy="508001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35463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Rejection</a:t>
            </a:r>
            <a:endParaRPr lang="en-US" dirty="0"/>
          </a:p>
        </p:txBody>
      </p:sp>
      <p:sp>
        <p:nvSpPr>
          <p:cNvPr id="32" name="Content Placeholder 31"/>
          <p:cNvSpPr>
            <a:spLocks noGrp="1"/>
          </p:cNvSpPr>
          <p:nvPr>
            <p:ph sz="half" idx="1"/>
          </p:nvPr>
        </p:nvSpPr>
        <p:spPr>
          <a:xfrm>
            <a:off x="5256603" y="5325920"/>
            <a:ext cx="4038600" cy="938106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Gamma showers:</a:t>
            </a:r>
            <a:r>
              <a:rPr lang="en-US" sz="1800" dirty="0" smtClean="0"/>
              <a:t> electromagnetic, </a:t>
            </a:r>
            <a:r>
              <a:rPr lang="en-US" sz="1800" i="1" dirty="0" smtClean="0">
                <a:solidFill>
                  <a:srgbClr val="0000CC"/>
                </a:solidFill>
              </a:rPr>
              <a:t>smooth</a:t>
            </a:r>
            <a:r>
              <a:rPr lang="en-US" sz="1800" dirty="0" smtClean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13538" y="5325920"/>
            <a:ext cx="4038600" cy="938106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1800" b="1" dirty="0"/>
              <a:t>Hadron showers</a:t>
            </a:r>
            <a:r>
              <a:rPr lang="en-US" sz="1800" b="1" dirty="0" smtClean="0"/>
              <a:t>:                </a:t>
            </a:r>
            <a:r>
              <a:rPr lang="en-US" sz="1800" dirty="0" err="1"/>
              <a:t>muons</a:t>
            </a:r>
            <a:r>
              <a:rPr lang="en-US" sz="1800" dirty="0"/>
              <a:t> and high energy particles far from core, </a:t>
            </a:r>
            <a:r>
              <a:rPr lang="en-US" sz="1800" i="1" dirty="0">
                <a:solidFill>
                  <a:srgbClr val="0000CC"/>
                </a:solidFill>
              </a:rPr>
              <a:t>“spotty</a:t>
            </a:r>
            <a:r>
              <a:rPr lang="en-US" sz="1800" i="1" dirty="0" smtClean="0">
                <a:solidFill>
                  <a:srgbClr val="0000CC"/>
                </a:solidFill>
              </a:rPr>
              <a:t>.”</a:t>
            </a:r>
            <a:endParaRPr lang="en-US" sz="1800" i="1" dirty="0">
              <a:solidFill>
                <a:srgbClr val="0000C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55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pic>
        <p:nvPicPr>
          <p:cNvPr id="10" name="Picture 9" descr="event_2118_45004_4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/>
          <a:stretch/>
        </p:blipFill>
        <p:spPr>
          <a:xfrm>
            <a:off x="288527" y="1212844"/>
            <a:ext cx="4353371" cy="3855720"/>
          </a:xfrm>
          <a:prstGeom prst="rect">
            <a:avLst/>
          </a:prstGeom>
        </p:spPr>
      </p:pic>
      <p:pic>
        <p:nvPicPr>
          <p:cNvPr id="11" name="Picture 10" descr="event_2054_584212_22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r="2767"/>
          <a:stretch/>
        </p:blipFill>
        <p:spPr>
          <a:xfrm>
            <a:off x="4749444" y="1212844"/>
            <a:ext cx="4201207" cy="3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5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578358">
              <a:defRPr sz="831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0000CC"/>
                </a:solidFill>
              </a:rPr>
              <a:t>Tanks and Bladders</a:t>
            </a:r>
            <a:endParaRPr sz="3200" dirty="0">
              <a:solidFill>
                <a:srgbClr val="0000CC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March 25, 2015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1CE1AB5-65B9-7E49-B48D-79D006AD902E}" type="slidenum">
              <a:rPr lang="en-US" smtClean="0"/>
              <a:t>56</a:t>
            </a:fld>
            <a:endParaRPr lang="en-US" dirty="0"/>
          </a:p>
        </p:txBody>
      </p:sp>
      <p:pic>
        <p:nvPicPr>
          <p:cNvPr id="7" name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311" y="1362234"/>
            <a:ext cx="4779880" cy="4443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1252" y="1304400"/>
            <a:ext cx="3914265" cy="50519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14362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CC"/>
                </a:solidFill>
              </a:rPr>
              <a:t>Tank Construction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6161F-15A9-DE4C-BEE7-04D99D5351B2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8" name="media1.m4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23295" y="1269929"/>
            <a:ext cx="6633072" cy="49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22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0000CC"/>
                </a:solidFill>
              </a:rPr>
              <a:t>Cabling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205382" y="1178719"/>
            <a:ext cx="8695627" cy="52507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93803" indent="-381731" defTabSz="390213">
              <a:spcBef>
                <a:spcPts val="1547"/>
              </a:spcBef>
              <a:defRPr sz="1800"/>
            </a:pPr>
            <a:r>
              <a:rPr sz="2000" dirty="0"/>
              <a:t>Buried coaxial cables used to connect PMTs to </a:t>
            </a:r>
            <a:r>
              <a:rPr lang="en-US" sz="2000" dirty="0" smtClean="0"/>
              <a:t>high-voltage</a:t>
            </a:r>
            <a:r>
              <a:rPr sz="2000" dirty="0" smtClean="0"/>
              <a:t> </a:t>
            </a:r>
            <a:r>
              <a:rPr sz="2000" dirty="0"/>
              <a:t>supply and front-end electronics in the </a:t>
            </a:r>
            <a:r>
              <a:rPr lang="en-US" sz="2000" dirty="0" smtClean="0"/>
              <a:t>c</a:t>
            </a:r>
            <a:r>
              <a:rPr sz="2000" dirty="0" smtClean="0"/>
              <a:t>ounting </a:t>
            </a:r>
            <a:r>
              <a:rPr lang="en-US" sz="2000" dirty="0"/>
              <a:t>h</a:t>
            </a:r>
            <a:r>
              <a:rPr sz="2000" dirty="0" smtClean="0"/>
              <a:t>ouse</a:t>
            </a:r>
            <a:r>
              <a:rPr lang="en-US" sz="2000" dirty="0" smtClean="0"/>
              <a:t>.</a:t>
            </a:r>
            <a:endParaRPr sz="2000" dirty="0"/>
          </a:p>
          <a:p>
            <a:pPr marL="593803" indent="-381731" defTabSz="390213">
              <a:spcBef>
                <a:spcPts val="1547"/>
              </a:spcBef>
              <a:defRPr sz="1800"/>
            </a:pPr>
            <a:r>
              <a:rPr sz="2000" dirty="0"/>
              <a:t>Total length of cable used: </a:t>
            </a:r>
            <a:r>
              <a:rPr sz="2000" dirty="0">
                <a:solidFill>
                  <a:srgbClr val="FF0000"/>
                </a:solidFill>
              </a:rPr>
              <a:t>180 </a:t>
            </a:r>
            <a:r>
              <a:rPr sz="2000" dirty="0" smtClean="0">
                <a:solidFill>
                  <a:srgbClr val="FF0000"/>
                </a:solidFill>
              </a:rPr>
              <a:t>km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endParaRPr sz="2000" dirty="0">
              <a:solidFill>
                <a:srgbClr val="FF0000"/>
              </a:solidFill>
            </a:endParaRPr>
          </a:p>
        </p:txBody>
      </p:sp>
      <p:pic>
        <p:nvPicPr>
          <p:cNvPr id="147" name="cableTrenc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241" y="2509119"/>
            <a:ext cx="4893345" cy="3670008"/>
          </a:xfrm>
          <a:prstGeom prst="rect">
            <a:avLst/>
          </a:prstGeom>
          <a:ln w="12700">
            <a:solid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8" name="cableTrench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66401" y="2134564"/>
            <a:ext cx="3034608" cy="4044563"/>
          </a:xfrm>
          <a:prstGeom prst="rect">
            <a:avLst/>
          </a:prstGeom>
          <a:ln w="12700">
            <a:solid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1CE1AB5-65B9-7E49-B48D-79D006AD902E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073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1002-221379446.jpg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0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59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667961"/>
            <a:ext cx="8229600" cy="1384995"/>
          </a:xfrm>
          <a:prstGeom prst="rect">
            <a:avLst/>
          </a:prstGeom>
          <a:solidFill>
            <a:srgbClr val="FFFF00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300 water Cherenkov detectors with 185,000 liters of waters each</a:t>
            </a:r>
          </a:p>
          <a:p>
            <a:r>
              <a:rPr lang="en-US" sz="2800" dirty="0" smtClean="0"/>
              <a:t>= 55,500,000 liters of water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2522557"/>
            <a:ext cx="8229600" cy="523220"/>
          </a:xfrm>
          <a:prstGeom prst="rect">
            <a:avLst/>
          </a:prstGeom>
          <a:solidFill>
            <a:srgbClr val="FFFF00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Mexico has a population of 120,000,000.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3403571"/>
            <a:ext cx="8229600" cy="523220"/>
          </a:xfrm>
          <a:prstGeom prst="rect">
            <a:avLst/>
          </a:prstGeom>
          <a:solidFill>
            <a:srgbClr val="FFFF00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is about 0.5 liters of water per person!</a:t>
            </a:r>
          </a:p>
        </p:txBody>
      </p:sp>
      <p:pic>
        <p:nvPicPr>
          <p:cNvPr id="11" name="Picture 10" descr="Klarbrunn_Wa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85" y="547568"/>
            <a:ext cx="1902417" cy="630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3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w-col-photomosa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380"/>
            <a:ext cx="9144000" cy="4824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Multiwavelength</a:t>
            </a:r>
            <a:r>
              <a:rPr lang="en-US" dirty="0" smtClean="0"/>
              <a:t> Sky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5450" y="1596064"/>
            <a:ext cx="24426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most familiar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wavelength: optical…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Stars, low density gas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94912" y="1596064"/>
            <a:ext cx="9262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~</a:t>
            </a:r>
            <a:r>
              <a:rPr lang="en-US" sz="3200" dirty="0" err="1" smtClean="0">
                <a:solidFill>
                  <a:srgbClr val="FFFFFF"/>
                </a:solidFill>
              </a:rPr>
              <a:t>eV</a:t>
            </a:r>
            <a:endParaRPr lang="en-US" sz="3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1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2613" y="6362997"/>
            <a:ext cx="2133600" cy="365125"/>
          </a:xfrm>
        </p:spPr>
        <p:txBody>
          <a:bodyPr/>
          <a:lstStyle/>
          <a:p>
            <a:pPr lvl="0"/>
            <a:fld id="{86CB4B4D-7CA3-9044-876B-883B54F8677D}" type="slidenum">
              <a:rPr lang="en-US" smtClean="0"/>
              <a:t>60</a:t>
            </a:fld>
            <a:endParaRPr lang="en-US" dirty="0"/>
          </a:p>
        </p:txBody>
      </p:sp>
      <p:pic>
        <p:nvPicPr>
          <p:cNvPr id="5" name="Picture 4" descr="hawcs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89" y="0"/>
            <a:ext cx="6267411" cy="6878595"/>
          </a:xfrm>
          <a:prstGeom prst="rect">
            <a:avLst/>
          </a:prstGeom>
        </p:spPr>
      </p:pic>
      <p:sp>
        <p:nvSpPr>
          <p:cNvPr id="6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>
                    <a:lumMod val="50000"/>
                  </a:schemeClr>
                </a:solidFill>
                <a:latin typeface="Avenir Book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6161F-15A9-DE4C-BEE7-04D99D5351B2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March 25, 2015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7200" y="4098121"/>
            <a:ext cx="212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Data taking started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12023" y="4666347"/>
            <a:ext cx="1978777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271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 smtClean="0">
                <a:solidFill>
                  <a:srgbClr val="0000CC"/>
                </a:solidFill>
              </a:rPr>
              <a:t>Tank Construction</a:t>
            </a:r>
            <a:endParaRPr sz="3200" dirty="0">
              <a:solidFill>
                <a:srgbClr val="0000CC"/>
              </a:solidFill>
            </a:endParaRPr>
          </a:p>
        </p:txBody>
      </p:sp>
      <p:pic>
        <p:nvPicPr>
          <p:cNvPr id="388" name="HAWC 250 Construction.mp4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" y="1465507"/>
            <a:ext cx="8229601" cy="4629150"/>
          </a:xfrm>
          <a:prstGeom prst="rect">
            <a:avLst/>
          </a:prstGeom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AE6161F-15A9-DE4C-BEE7-04D99D5351B2}" type="slidenum">
              <a:rPr lang="en-US" smtClean="0"/>
              <a:t>61</a:t>
            </a:fld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March 25, 2015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18579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0" fill="hold"/>
                                        <p:tgtEl>
                                          <p:spTgt spid="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88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Inauguration Day </a:t>
            </a:r>
            <a:br>
              <a:rPr lang="en-US" dirty="0" smtClean="0"/>
            </a:br>
            <a:r>
              <a:rPr lang="en-US" dirty="0" smtClean="0"/>
              <a:t>March 20, 2015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 descr="P10003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51" y="1186541"/>
            <a:ext cx="6591366" cy="4943524"/>
          </a:xfrm>
          <a:prstGeom prst="rect">
            <a:avLst/>
          </a:prstGeom>
        </p:spPr>
      </p:pic>
      <p:pic>
        <p:nvPicPr>
          <p:cNvPr id="7" name="Picture 6" descr="P10003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51" y="1186540"/>
            <a:ext cx="6591366" cy="49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9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 Collaboration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199" y="1295400"/>
            <a:ext cx="4132990" cy="48307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4000" dirty="0" smtClean="0">
                <a:latin typeface="Arial" pitchFamily="1" charset="0"/>
              </a:rPr>
              <a:t>          México</a:t>
            </a:r>
          </a:p>
          <a:p>
            <a:pPr marL="0" indent="0">
              <a:buNone/>
              <a:defRPr/>
            </a:pPr>
            <a:endParaRPr lang="en-US" sz="1400" dirty="0">
              <a:latin typeface="Arial" pitchFamily="1" charset="0"/>
            </a:endParaRPr>
          </a:p>
          <a:p>
            <a:pPr marL="0" indent="0">
              <a:buNone/>
              <a:defRPr/>
            </a:pPr>
            <a:r>
              <a:rPr lang="en-US" sz="1400" dirty="0" smtClean="0">
                <a:latin typeface="Arial" pitchFamily="1" charset="0"/>
              </a:rPr>
              <a:t>Benemérita </a:t>
            </a:r>
            <a:r>
              <a:rPr lang="en-US" sz="1400" dirty="0">
                <a:latin typeface="Arial" pitchFamily="1" charset="0"/>
              </a:rPr>
              <a:t>Universidad </a:t>
            </a:r>
            <a:r>
              <a:rPr lang="en-US" sz="1400" dirty="0" err="1">
                <a:latin typeface="Arial" pitchFamily="1" charset="0"/>
              </a:rPr>
              <a:t>Autónoma</a:t>
            </a:r>
            <a:r>
              <a:rPr lang="en-US" sz="1400" dirty="0">
                <a:latin typeface="Arial" pitchFamily="1" charset="0"/>
              </a:rPr>
              <a:t> de </a:t>
            </a:r>
            <a:r>
              <a:rPr lang="en-US" sz="1400" dirty="0" smtClean="0">
                <a:latin typeface="Arial" pitchFamily="1" charset="0"/>
              </a:rPr>
              <a:t>Puebla</a:t>
            </a:r>
            <a:endParaRPr lang="en-US" sz="1400" dirty="0">
              <a:latin typeface="Arial" pitchFamily="1" charset="0"/>
            </a:endParaRP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Centro de </a:t>
            </a:r>
            <a:r>
              <a:rPr lang="en-US" sz="1400" dirty="0" err="1">
                <a:latin typeface="Arial" pitchFamily="1" charset="0"/>
              </a:rPr>
              <a:t>Investigación</a:t>
            </a:r>
            <a:r>
              <a:rPr lang="en-US" sz="1400" dirty="0">
                <a:latin typeface="Arial" pitchFamily="1" charset="0"/>
              </a:rPr>
              <a:t> y de </a:t>
            </a:r>
            <a:r>
              <a:rPr lang="en-US" sz="1400" dirty="0" err="1">
                <a:latin typeface="Arial" pitchFamily="1" charset="0"/>
              </a:rPr>
              <a:t>Estudios</a:t>
            </a:r>
            <a:r>
              <a:rPr lang="en-US" sz="1400" dirty="0">
                <a:latin typeface="Arial" pitchFamily="1" charset="0"/>
              </a:rPr>
              <a:t> </a:t>
            </a:r>
            <a:r>
              <a:rPr lang="en-US" sz="1400" dirty="0" err="1" smtClean="0">
                <a:latin typeface="Arial" pitchFamily="1" charset="0"/>
              </a:rPr>
              <a:t>Avanzados</a:t>
            </a:r>
            <a:endParaRPr lang="en-US" sz="1400" dirty="0">
              <a:latin typeface="Arial" pitchFamily="1" charset="0"/>
            </a:endParaRPr>
          </a:p>
          <a:p>
            <a:pPr marL="0" indent="0">
              <a:buNone/>
              <a:defRPr/>
            </a:pPr>
            <a:r>
              <a:rPr lang="en-US" sz="1400" dirty="0" err="1">
                <a:latin typeface="Arial" pitchFamily="1" charset="0"/>
              </a:rPr>
              <a:t>Instituto</a:t>
            </a:r>
            <a:r>
              <a:rPr lang="en-US" sz="1400" dirty="0">
                <a:latin typeface="Arial" pitchFamily="1" charset="0"/>
              </a:rPr>
              <a:t> </a:t>
            </a:r>
            <a:r>
              <a:rPr lang="en-US" sz="1400" dirty="0" err="1">
                <a:latin typeface="Arial" pitchFamily="1" charset="0"/>
              </a:rPr>
              <a:t>Nacional</a:t>
            </a:r>
            <a:r>
              <a:rPr lang="en-US" sz="1400" dirty="0">
                <a:latin typeface="Arial" pitchFamily="1" charset="0"/>
              </a:rPr>
              <a:t> de </a:t>
            </a:r>
            <a:r>
              <a:rPr lang="en-US" sz="1400" dirty="0" err="1">
                <a:latin typeface="Arial" pitchFamily="1" charset="0"/>
              </a:rPr>
              <a:t>Astrofísica</a:t>
            </a:r>
            <a:r>
              <a:rPr lang="en-US" sz="1400" dirty="0">
                <a:latin typeface="Arial" pitchFamily="1" charset="0"/>
              </a:rPr>
              <a:t> </a:t>
            </a:r>
            <a:r>
              <a:rPr lang="en-US" sz="1400" dirty="0" err="1">
                <a:latin typeface="Arial" pitchFamily="1" charset="0"/>
              </a:rPr>
              <a:t>Óptica</a:t>
            </a:r>
            <a:r>
              <a:rPr lang="en-US" sz="1400" dirty="0">
                <a:latin typeface="Arial" pitchFamily="1" charset="0"/>
              </a:rPr>
              <a:t> y </a:t>
            </a:r>
            <a:r>
              <a:rPr lang="en-US" sz="1400" dirty="0" err="1">
                <a:latin typeface="Arial" pitchFamily="1" charset="0"/>
              </a:rPr>
              <a:t>Electrónica</a:t>
            </a:r>
            <a:endParaRPr lang="en-US" sz="1400" dirty="0">
              <a:latin typeface="Arial" pitchFamily="1" charset="0"/>
            </a:endParaRP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Universidad </a:t>
            </a:r>
            <a:r>
              <a:rPr lang="en-US" sz="1400" dirty="0" err="1">
                <a:latin typeface="Arial" pitchFamily="1" charset="0"/>
              </a:rPr>
              <a:t>Autónoma</a:t>
            </a:r>
            <a:r>
              <a:rPr lang="en-US" sz="1400" dirty="0">
                <a:latin typeface="Arial" pitchFamily="1" charset="0"/>
              </a:rPr>
              <a:t> de </a:t>
            </a:r>
            <a:r>
              <a:rPr lang="en-US" sz="1400" dirty="0" smtClean="0">
                <a:latin typeface="Arial" pitchFamily="1" charset="0"/>
              </a:rPr>
              <a:t>Chiapas</a:t>
            </a:r>
            <a:endParaRPr lang="en-US" sz="1400" dirty="0">
              <a:latin typeface="Arial" pitchFamily="1" charset="0"/>
            </a:endParaRP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Universidad de </a:t>
            </a:r>
            <a:r>
              <a:rPr lang="en-US" sz="1400" dirty="0" smtClean="0">
                <a:latin typeface="Arial" pitchFamily="1" charset="0"/>
              </a:rPr>
              <a:t>Guadalajara</a:t>
            </a:r>
            <a:endParaRPr lang="en-US" sz="1400" dirty="0">
              <a:latin typeface="Arial" pitchFamily="1" charset="0"/>
            </a:endParaRP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Universidad de </a:t>
            </a:r>
            <a:r>
              <a:rPr lang="en-US" sz="1400" dirty="0" smtClean="0">
                <a:latin typeface="Arial" pitchFamily="1" charset="0"/>
              </a:rPr>
              <a:t>Guanajuato</a:t>
            </a:r>
            <a:endParaRPr lang="en-US" sz="1400" dirty="0">
              <a:latin typeface="Arial" pitchFamily="1" charset="0"/>
            </a:endParaRP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Universidad </a:t>
            </a:r>
            <a:r>
              <a:rPr lang="en-US" sz="1400" dirty="0" err="1">
                <a:latin typeface="Arial" pitchFamily="1" charset="0"/>
              </a:rPr>
              <a:t>Michoacana</a:t>
            </a:r>
            <a:r>
              <a:rPr lang="en-US" sz="1400" dirty="0">
                <a:latin typeface="Arial" pitchFamily="1" charset="0"/>
              </a:rPr>
              <a:t> de San </a:t>
            </a:r>
            <a:r>
              <a:rPr lang="en-US" sz="1400" dirty="0" err="1">
                <a:latin typeface="Arial" pitchFamily="1" charset="0"/>
              </a:rPr>
              <a:t>Nicolás</a:t>
            </a:r>
            <a:r>
              <a:rPr lang="en-US" sz="1400" dirty="0">
                <a:latin typeface="Arial" pitchFamily="1" charset="0"/>
              </a:rPr>
              <a:t> de Hidalgo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Universidad </a:t>
            </a:r>
            <a:r>
              <a:rPr lang="en-US" sz="1400" dirty="0" err="1">
                <a:latin typeface="Arial" pitchFamily="1" charset="0"/>
              </a:rPr>
              <a:t>Nacional</a:t>
            </a:r>
            <a:r>
              <a:rPr lang="en-US" sz="1400" dirty="0">
                <a:latin typeface="Arial" pitchFamily="1" charset="0"/>
              </a:rPr>
              <a:t> </a:t>
            </a:r>
            <a:r>
              <a:rPr lang="en-US" sz="1400" dirty="0" err="1">
                <a:latin typeface="Arial" pitchFamily="1" charset="0"/>
              </a:rPr>
              <a:t>Autónoma</a:t>
            </a:r>
            <a:r>
              <a:rPr lang="en-US" sz="1400" dirty="0">
                <a:latin typeface="Arial" pitchFamily="1" charset="0"/>
              </a:rPr>
              <a:t> de </a:t>
            </a:r>
            <a:r>
              <a:rPr lang="en-US" sz="1400" dirty="0" smtClean="0">
                <a:latin typeface="Arial" pitchFamily="1" charset="0"/>
              </a:rPr>
              <a:t>México</a:t>
            </a:r>
            <a:endParaRPr lang="en-US" sz="1400" dirty="0">
              <a:latin typeface="Arial" pitchFamily="1" charset="0"/>
            </a:endParaRPr>
          </a:p>
          <a:p>
            <a:pPr marL="457200" lvl="1" indent="0">
              <a:buNone/>
              <a:defRPr/>
            </a:pPr>
            <a:r>
              <a:rPr lang="en-US" sz="1400" dirty="0" err="1">
                <a:latin typeface="Arial" pitchFamily="1" charset="0"/>
              </a:rPr>
              <a:t>Instituto</a:t>
            </a:r>
            <a:r>
              <a:rPr lang="en-US" sz="1400" dirty="0">
                <a:latin typeface="Arial" pitchFamily="1" charset="0"/>
              </a:rPr>
              <a:t> de </a:t>
            </a:r>
            <a:r>
              <a:rPr lang="en-US" sz="1400" dirty="0" err="1">
                <a:latin typeface="Arial" pitchFamily="1" charset="0"/>
              </a:rPr>
              <a:t>Astronomía</a:t>
            </a:r>
            <a:r>
              <a:rPr lang="en-US" sz="1400" dirty="0">
                <a:latin typeface="Arial" pitchFamily="1" charset="0"/>
              </a:rPr>
              <a:t> </a:t>
            </a:r>
            <a:endParaRPr lang="en-US" sz="1400" dirty="0" smtClean="0">
              <a:latin typeface="Arial" pitchFamily="1" charset="0"/>
            </a:endParaRPr>
          </a:p>
          <a:p>
            <a:pPr marL="457200" lvl="1" indent="0">
              <a:buNone/>
              <a:defRPr/>
            </a:pPr>
            <a:r>
              <a:rPr lang="en-US" sz="1400" dirty="0" err="1" smtClean="0">
                <a:latin typeface="Arial" pitchFamily="1" charset="0"/>
              </a:rPr>
              <a:t>Instituto</a:t>
            </a:r>
            <a:r>
              <a:rPr lang="en-US" sz="1400" dirty="0" smtClean="0">
                <a:latin typeface="Arial" pitchFamily="1" charset="0"/>
              </a:rPr>
              <a:t> </a:t>
            </a:r>
            <a:r>
              <a:rPr lang="en-US" sz="1400" dirty="0">
                <a:latin typeface="Arial" pitchFamily="1" charset="0"/>
              </a:rPr>
              <a:t>de </a:t>
            </a:r>
            <a:r>
              <a:rPr lang="en-US" sz="1400" dirty="0" err="1" smtClean="0">
                <a:latin typeface="Arial" pitchFamily="1" charset="0"/>
              </a:rPr>
              <a:t>Física</a:t>
            </a:r>
            <a:endParaRPr lang="en-US" sz="1400" dirty="0">
              <a:latin typeface="Arial" pitchFamily="1" charset="0"/>
            </a:endParaRPr>
          </a:p>
          <a:p>
            <a:pPr marL="457200" lvl="1" indent="0">
              <a:buNone/>
              <a:defRPr/>
            </a:pPr>
            <a:r>
              <a:rPr lang="en-US" sz="1400" dirty="0" err="1">
                <a:latin typeface="Arial" pitchFamily="1" charset="0"/>
              </a:rPr>
              <a:t>Instituto</a:t>
            </a:r>
            <a:r>
              <a:rPr lang="en-US" sz="1400" dirty="0">
                <a:latin typeface="Arial" pitchFamily="1" charset="0"/>
              </a:rPr>
              <a:t> de </a:t>
            </a:r>
            <a:r>
              <a:rPr lang="en-US" sz="1400" dirty="0" err="1">
                <a:latin typeface="Arial" pitchFamily="1" charset="0"/>
              </a:rPr>
              <a:t>Ciencias</a:t>
            </a:r>
            <a:r>
              <a:rPr lang="en-US" sz="1400" dirty="0">
                <a:latin typeface="Arial" pitchFamily="1" charset="0"/>
              </a:rPr>
              <a:t> </a:t>
            </a:r>
            <a:r>
              <a:rPr lang="en-US" sz="1400" dirty="0" err="1" smtClean="0">
                <a:latin typeface="Arial" pitchFamily="1" charset="0"/>
              </a:rPr>
              <a:t>Nucleares</a:t>
            </a:r>
            <a:endParaRPr lang="en-US" sz="1400" dirty="0">
              <a:latin typeface="Arial" pitchFamily="1" charset="0"/>
            </a:endParaRPr>
          </a:p>
          <a:p>
            <a:pPr marL="457200" lvl="1" indent="0">
              <a:buNone/>
              <a:defRPr/>
            </a:pPr>
            <a:r>
              <a:rPr lang="en-US" sz="1400" dirty="0" err="1">
                <a:latin typeface="Arial" pitchFamily="1" charset="0"/>
              </a:rPr>
              <a:t>Instituto</a:t>
            </a:r>
            <a:r>
              <a:rPr lang="en-US" sz="1400" dirty="0">
                <a:latin typeface="Arial" pitchFamily="1" charset="0"/>
              </a:rPr>
              <a:t> de </a:t>
            </a:r>
            <a:r>
              <a:rPr lang="en-US" sz="1400" dirty="0" err="1" smtClean="0">
                <a:latin typeface="Arial" pitchFamily="1" charset="0"/>
              </a:rPr>
              <a:t>Geofísica</a:t>
            </a:r>
            <a:endParaRPr lang="en-US" sz="1400" dirty="0">
              <a:latin typeface="Arial" pitchFamily="1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67979" y="1295400"/>
            <a:ext cx="4140431" cy="48307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4000" dirty="0" smtClean="0">
                <a:latin typeface="Arial" pitchFamily="1" charset="0"/>
              </a:rPr>
              <a:t>           USA</a:t>
            </a:r>
          </a:p>
          <a:p>
            <a:pPr marL="0" indent="0">
              <a:buNone/>
              <a:defRPr/>
            </a:pPr>
            <a:endParaRPr lang="en-US" sz="1400" dirty="0" smtClean="0">
              <a:latin typeface="Arial" pitchFamily="1" charset="0"/>
            </a:endParaRPr>
          </a:p>
          <a:p>
            <a:pPr marL="0" indent="0">
              <a:buNone/>
              <a:defRPr/>
            </a:pPr>
            <a:r>
              <a:rPr lang="en-US" sz="1400" dirty="0" smtClean="0">
                <a:latin typeface="Arial" pitchFamily="1" charset="0"/>
              </a:rPr>
              <a:t>Colorado </a:t>
            </a:r>
            <a:r>
              <a:rPr lang="en-US" sz="1400" dirty="0">
                <a:latin typeface="Arial" pitchFamily="1" charset="0"/>
              </a:rPr>
              <a:t>State University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George Mason University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Georgia Institute of Technology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Harvey </a:t>
            </a:r>
            <a:r>
              <a:rPr lang="en-US" sz="1400" dirty="0" err="1">
                <a:latin typeface="Arial" pitchFamily="1" charset="0"/>
              </a:rPr>
              <a:t>Mudd</a:t>
            </a:r>
            <a:r>
              <a:rPr lang="en-US" sz="1400" dirty="0">
                <a:latin typeface="Arial" pitchFamily="1" charset="0"/>
              </a:rPr>
              <a:t> College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Los Alamos National Laboratory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Michigan State University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Michigan Technological University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NASA/Goddard Space Flight Center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Ohio State University at Lima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Pennsylvania State University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University of California, Irvine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University of California, Santa Cruz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University of Maryland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University of New Hampshire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University of New Mexico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University of Utah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 pitchFamily="1" charset="0"/>
              </a:rPr>
              <a:t>University of Wisconsin-</a:t>
            </a:r>
            <a:r>
              <a:rPr lang="en-US" sz="1400" dirty="0" smtClean="0">
                <a:latin typeface="Arial" pitchFamily="1" charset="0"/>
              </a:rPr>
              <a:t>Madison</a:t>
            </a:r>
            <a:endParaRPr lang="en-US" sz="1400" dirty="0">
              <a:latin typeface="Arial" pitchFamily="1" charset="0"/>
            </a:endParaRPr>
          </a:p>
        </p:txBody>
      </p:sp>
      <p:pic>
        <p:nvPicPr>
          <p:cNvPr id="8" name="Picture 17" descr="banderamexi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15959"/>
            <a:ext cx="1239837" cy="7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usfla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00" y="1189984"/>
            <a:ext cx="1468334" cy="101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63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9576" b="14324"/>
          <a:stretch/>
        </p:blipFill>
        <p:spPr>
          <a:xfrm>
            <a:off x="87957" y="2209561"/>
            <a:ext cx="9004464" cy="45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4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 @ UW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64</a:t>
            </a:fld>
            <a:endParaRPr lang="en-US"/>
          </a:p>
        </p:txBody>
      </p:sp>
      <p:pic>
        <p:nvPicPr>
          <p:cNvPr id="8" name="Picture 7" descr="fiori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5158"/>
            <a:ext cx="1731933" cy="2298748"/>
          </a:xfrm>
          <a:prstGeom prst="rect">
            <a:avLst/>
          </a:prstGeom>
        </p:spPr>
      </p:pic>
      <p:pic>
        <p:nvPicPr>
          <p:cNvPr id="9" name="Picture 8" descr="zhamp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81534"/>
            <a:ext cx="1715321" cy="2279717"/>
          </a:xfrm>
          <a:prstGeom prst="rect">
            <a:avLst/>
          </a:prstGeom>
        </p:spPr>
      </p:pic>
      <p:pic>
        <p:nvPicPr>
          <p:cNvPr id="10" name="Picture 9" descr="iwish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453" y="1285157"/>
            <a:ext cx="1715321" cy="2279717"/>
          </a:xfrm>
          <a:prstGeom prst="rect">
            <a:avLst/>
          </a:prstGeom>
        </p:spPr>
      </p:pic>
      <p:pic>
        <p:nvPicPr>
          <p:cNvPr id="11" name="Picture 10" descr="juancarl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20" y="1285157"/>
            <a:ext cx="1712595" cy="2276094"/>
          </a:xfrm>
          <a:prstGeom prst="rect">
            <a:avLst/>
          </a:prstGeom>
        </p:spPr>
      </p:pic>
      <p:pic>
        <p:nvPicPr>
          <p:cNvPr id="12" name="Picture 11" descr="swesterhoff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30" y="4057602"/>
            <a:ext cx="1729641" cy="2298748"/>
          </a:xfrm>
          <a:prstGeom prst="rect">
            <a:avLst/>
          </a:prstGeom>
        </p:spPr>
      </p:pic>
      <p:pic>
        <p:nvPicPr>
          <p:cNvPr id="13" name="Picture 12" descr="tweisgarbe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77" y="4057602"/>
            <a:ext cx="1720152" cy="2298748"/>
          </a:xfrm>
          <a:prstGeom prst="rect">
            <a:avLst/>
          </a:prstGeom>
        </p:spPr>
      </p:pic>
      <p:pic>
        <p:nvPicPr>
          <p:cNvPr id="14" name="Picture 13" descr="duvernoi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00" y="4057602"/>
            <a:ext cx="1729640" cy="22987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9127" y="3624909"/>
            <a:ext cx="8155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Dan </a:t>
            </a:r>
            <a:r>
              <a:rPr lang="en-US" sz="1600" dirty="0" err="1" smtClean="0"/>
              <a:t>Fiorino</a:t>
            </a:r>
            <a:r>
              <a:rPr lang="en-US" sz="1600" dirty="0" smtClean="0"/>
              <a:t>               </a:t>
            </a:r>
            <a:r>
              <a:rPr lang="en-US" sz="1600" dirty="0" err="1" smtClean="0"/>
              <a:t>Zig</a:t>
            </a:r>
            <a:r>
              <a:rPr lang="en-US" sz="1600" dirty="0" smtClean="0"/>
              <a:t> </a:t>
            </a:r>
            <a:r>
              <a:rPr lang="en-US" sz="1600" dirty="0" err="1" smtClean="0"/>
              <a:t>Hampel</a:t>
            </a:r>
            <a:r>
              <a:rPr lang="en-US" sz="1600" dirty="0" smtClean="0"/>
              <a:t>-Arias              Ian Wisher           Juan Carlos Diaz Velez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446630" y="6382921"/>
            <a:ext cx="6327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Stefan Westerhoff              Tom </a:t>
            </a:r>
            <a:r>
              <a:rPr lang="en-US" sz="1600" dirty="0" err="1" smtClean="0"/>
              <a:t>Weisgarber</a:t>
            </a:r>
            <a:r>
              <a:rPr lang="en-US" sz="1600" dirty="0" smtClean="0"/>
              <a:t>          Michael </a:t>
            </a:r>
            <a:r>
              <a:rPr lang="en-US" sz="1600" dirty="0" err="1" smtClean="0"/>
              <a:t>DuVernois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163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 Science Goals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65</a:t>
            </a:fld>
            <a:endParaRPr lang="en-US"/>
          </a:p>
        </p:txBody>
      </p:sp>
      <p:pic>
        <p:nvPicPr>
          <p:cNvPr id="9" name="Picture 8" descr="hawc-pa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342"/>
            <a:ext cx="9144000" cy="20073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1907" y="2468859"/>
            <a:ext cx="667322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Provide an unbiased survey of the northern sky at TeV energies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nd observe every northern </a:t>
            </a:r>
            <a:r>
              <a:rPr lang="en-US" dirty="0"/>
              <a:t>T</a:t>
            </a:r>
            <a:r>
              <a:rPr lang="en-US" dirty="0" smtClean="0"/>
              <a:t>eV source </a:t>
            </a:r>
            <a:r>
              <a:rPr lang="en-US" i="1" dirty="0" smtClean="0"/>
              <a:t>every day!</a:t>
            </a:r>
            <a:endParaRPr lang="en-US" dirty="0"/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0" y="3234736"/>
            <a:ext cx="52181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600" b="1" u="sng" dirty="0" smtClean="0">
                <a:latin typeface="+mn-lt"/>
                <a:cs typeface="Avenir Book"/>
              </a:rPr>
              <a:t>Galactic </a:t>
            </a:r>
            <a:r>
              <a:rPr lang="en-US" sz="1600" b="1" u="sng" dirty="0">
                <a:latin typeface="+mn-lt"/>
                <a:cs typeface="Avenir Book"/>
              </a:rPr>
              <a:t>Sources of Gamma Rays</a:t>
            </a:r>
          </a:p>
          <a:p>
            <a:pPr eaLnBrk="1" hangingPunct="1"/>
            <a:r>
              <a:rPr lang="en-US" sz="1600" dirty="0">
                <a:latin typeface="+mn-lt"/>
                <a:cs typeface="Avenir Book"/>
              </a:rPr>
              <a:t>Supernovae </a:t>
            </a:r>
            <a:r>
              <a:rPr lang="en-US" sz="1600" dirty="0" smtClean="0">
                <a:latin typeface="+mn-lt"/>
                <a:cs typeface="Avenir Book"/>
              </a:rPr>
              <a:t>remnants</a:t>
            </a:r>
            <a:endParaRPr lang="en-US" sz="1600" dirty="0">
              <a:latin typeface="+mn-lt"/>
              <a:cs typeface="Avenir Book"/>
            </a:endParaRPr>
          </a:p>
          <a:p>
            <a:pPr eaLnBrk="1" hangingPunct="1"/>
            <a:r>
              <a:rPr lang="en-US" sz="1600" dirty="0">
                <a:latin typeface="+mn-lt"/>
                <a:cs typeface="Avenir Book"/>
              </a:rPr>
              <a:t>	Crab Nebula (SN 1054) </a:t>
            </a:r>
          </a:p>
          <a:p>
            <a:pPr eaLnBrk="1" hangingPunct="1"/>
            <a:r>
              <a:rPr lang="en-US" sz="1600" dirty="0">
                <a:latin typeface="+mn-lt"/>
                <a:cs typeface="Avenir Book"/>
              </a:rPr>
              <a:t>		</a:t>
            </a:r>
            <a:r>
              <a:rPr lang="en-US" sz="1600" dirty="0" smtClean="0">
                <a:latin typeface="+mn-lt"/>
                <a:cs typeface="Avenir Book"/>
              </a:rPr>
              <a:t>Recent GeV </a:t>
            </a:r>
            <a:r>
              <a:rPr lang="en-US" sz="1600" dirty="0">
                <a:latin typeface="+mn-lt"/>
                <a:cs typeface="Avenir Book"/>
              </a:rPr>
              <a:t>f</a:t>
            </a:r>
            <a:r>
              <a:rPr lang="en-US" sz="1600" dirty="0" smtClean="0">
                <a:latin typeface="+mn-lt"/>
                <a:cs typeface="Avenir Book"/>
              </a:rPr>
              <a:t>lares</a:t>
            </a:r>
            <a:endParaRPr lang="en-US" sz="1600" dirty="0">
              <a:latin typeface="+mn-lt"/>
              <a:cs typeface="Avenir Book"/>
            </a:endParaRPr>
          </a:p>
          <a:p>
            <a:pPr eaLnBrk="1" hangingPunct="1"/>
            <a:r>
              <a:rPr lang="en-US" sz="1600" dirty="0">
                <a:latin typeface="+mn-lt"/>
                <a:cs typeface="Avenir Book"/>
              </a:rPr>
              <a:t>Extended o</a:t>
            </a:r>
            <a:r>
              <a:rPr lang="en-US" sz="1600" dirty="0" smtClean="0">
                <a:latin typeface="+mn-lt"/>
                <a:cs typeface="Avenir Book"/>
              </a:rPr>
              <a:t>bjects </a:t>
            </a:r>
            <a:r>
              <a:rPr lang="en-US" sz="1600" dirty="0">
                <a:latin typeface="+mn-lt"/>
                <a:cs typeface="Avenir Book"/>
              </a:rPr>
              <a:t>(e.g. m</a:t>
            </a:r>
            <a:r>
              <a:rPr lang="en-US" sz="1600" dirty="0" smtClean="0">
                <a:latin typeface="+mn-lt"/>
                <a:cs typeface="Avenir Book"/>
              </a:rPr>
              <a:t>olecular clouds</a:t>
            </a:r>
            <a:r>
              <a:rPr lang="en-US" sz="1600" dirty="0">
                <a:latin typeface="+mn-lt"/>
                <a:cs typeface="Avenir Book"/>
              </a:rPr>
              <a:t>)</a:t>
            </a:r>
          </a:p>
          <a:p>
            <a:pPr eaLnBrk="1" hangingPunct="1"/>
            <a:r>
              <a:rPr lang="en-US" sz="1600" dirty="0">
                <a:latin typeface="+mn-lt"/>
                <a:cs typeface="Avenir Book"/>
              </a:rPr>
              <a:t>Galactic </a:t>
            </a:r>
            <a:r>
              <a:rPr lang="en-US" sz="1600" dirty="0" smtClean="0">
                <a:latin typeface="+mn-lt"/>
                <a:cs typeface="Avenir Book"/>
              </a:rPr>
              <a:t>plane </a:t>
            </a:r>
            <a:r>
              <a:rPr lang="en-US" sz="1600" dirty="0" smtClean="0">
                <a:latin typeface="+mn-lt"/>
                <a:cs typeface="Avenir Book"/>
              </a:rPr>
              <a:t>(sources and diffuse)</a:t>
            </a:r>
            <a:endParaRPr lang="en-US" sz="1600" dirty="0">
              <a:latin typeface="+mn-lt"/>
              <a:cs typeface="Avenir Book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5031256"/>
            <a:ext cx="4914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600" b="1" u="sng" dirty="0" smtClean="0">
                <a:latin typeface="+mn-lt"/>
                <a:cs typeface="Avenir Book"/>
              </a:rPr>
              <a:t>Particle Physics</a:t>
            </a:r>
            <a:endParaRPr lang="en-US" sz="1600" b="1" dirty="0">
              <a:latin typeface="+mn-lt"/>
              <a:cs typeface="Avenir Book"/>
            </a:endParaRPr>
          </a:p>
          <a:p>
            <a:pPr eaLnBrk="1" hangingPunct="1"/>
            <a:r>
              <a:rPr lang="en-US" sz="1600" dirty="0" smtClean="0">
                <a:latin typeface="+mn-lt"/>
                <a:cs typeface="Avenir Book"/>
              </a:rPr>
              <a:t>Indirect dark matter searches</a:t>
            </a:r>
          </a:p>
          <a:p>
            <a:pPr eaLnBrk="1" hangingPunct="1"/>
            <a:r>
              <a:rPr lang="en-US" sz="1600" dirty="0" smtClean="0">
                <a:latin typeface="+mn-lt"/>
                <a:cs typeface="Avenir Book"/>
              </a:rPr>
              <a:t>Lorentz invariance violation </a:t>
            </a:r>
          </a:p>
          <a:p>
            <a:pPr eaLnBrk="1" hangingPunct="1"/>
            <a:r>
              <a:rPr lang="en-US" sz="1600" dirty="0" smtClean="0">
                <a:latin typeface="+mn-lt"/>
                <a:cs typeface="Avenir Book"/>
              </a:rPr>
              <a:t>Theoretical particle searches (e.g Q-balls)</a:t>
            </a:r>
            <a:endParaRPr lang="en-US" sz="1600" dirty="0">
              <a:latin typeface="+mn-lt"/>
              <a:cs typeface="Avenir Book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4125191" y="3234736"/>
            <a:ext cx="51227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600" b="1" u="sng" dirty="0">
                <a:latin typeface="+mn-lt"/>
                <a:cs typeface="Avenir Book"/>
              </a:rPr>
              <a:t>Extragalactic (z&lt;0.1) Sources of Gamma Rays</a:t>
            </a:r>
            <a:endParaRPr lang="en-US" sz="1600" b="1" dirty="0">
              <a:latin typeface="+mn-lt"/>
              <a:cs typeface="Avenir Book"/>
            </a:endParaRPr>
          </a:p>
          <a:p>
            <a:pPr eaLnBrk="1" hangingPunct="1"/>
            <a:r>
              <a:rPr lang="en-US" sz="1600" dirty="0">
                <a:latin typeface="+mn-lt"/>
                <a:cs typeface="Avenir Book"/>
              </a:rPr>
              <a:t>Active </a:t>
            </a:r>
            <a:r>
              <a:rPr lang="en-US" sz="1600" dirty="0" smtClean="0">
                <a:latin typeface="+mn-lt"/>
                <a:cs typeface="Avenir Book"/>
              </a:rPr>
              <a:t>galactic nuclei (AGN)</a:t>
            </a:r>
            <a:endParaRPr lang="en-US" sz="1600" dirty="0">
              <a:latin typeface="+mn-lt"/>
              <a:cs typeface="Avenir Book"/>
            </a:endParaRPr>
          </a:p>
          <a:p>
            <a:pPr eaLnBrk="1" hangingPunct="1"/>
            <a:r>
              <a:rPr lang="en-US" sz="1600" dirty="0">
                <a:latin typeface="+mn-lt"/>
                <a:cs typeface="Avenir Book"/>
              </a:rPr>
              <a:t>	</a:t>
            </a:r>
            <a:r>
              <a:rPr lang="en-US" sz="1600" dirty="0" smtClean="0">
                <a:latin typeface="+mn-lt"/>
                <a:cs typeface="Avenir Book"/>
              </a:rPr>
              <a:t>Flaring</a:t>
            </a:r>
            <a:endParaRPr lang="en-US" sz="1600" dirty="0">
              <a:latin typeface="+mn-lt"/>
              <a:cs typeface="Avenir Book"/>
            </a:endParaRPr>
          </a:p>
          <a:p>
            <a:pPr eaLnBrk="1" hangingPunct="1"/>
            <a:r>
              <a:rPr lang="en-US" sz="1600" dirty="0">
                <a:latin typeface="+mn-lt"/>
                <a:cs typeface="Avenir Book"/>
              </a:rPr>
              <a:t>	</a:t>
            </a:r>
            <a:r>
              <a:rPr lang="en-US" sz="1600" dirty="0" smtClean="0">
                <a:latin typeface="+mn-lt"/>
                <a:cs typeface="Avenir Book"/>
              </a:rPr>
              <a:t>Multiwavelength campaigns </a:t>
            </a:r>
            <a:r>
              <a:rPr lang="en-US" sz="1600" dirty="0">
                <a:latin typeface="+mn-lt"/>
                <a:cs typeface="Avenir Book"/>
              </a:rPr>
              <a:t>(Fermi-LAT)</a:t>
            </a:r>
          </a:p>
          <a:p>
            <a:pPr eaLnBrk="1" hangingPunct="1"/>
            <a:r>
              <a:rPr lang="en-US" sz="1600" dirty="0" smtClean="0">
                <a:latin typeface="+mn-lt"/>
                <a:cs typeface="Avenir Book"/>
              </a:rPr>
              <a:t>Gamma-ray bursts (GRBs)</a:t>
            </a:r>
            <a:endParaRPr lang="en-US" sz="1600" dirty="0">
              <a:latin typeface="+mn-lt"/>
              <a:cs typeface="Avenir Book"/>
            </a:endParaRPr>
          </a:p>
          <a:p>
            <a:pPr eaLnBrk="1" hangingPunct="1"/>
            <a:r>
              <a:rPr lang="en-US" sz="1600" dirty="0">
                <a:latin typeface="+mn-lt"/>
                <a:cs typeface="Avenir Book"/>
              </a:rPr>
              <a:t>	</a:t>
            </a:r>
            <a:r>
              <a:rPr lang="en-US" sz="1600" dirty="0" smtClean="0">
                <a:latin typeface="+mn-lt"/>
                <a:cs typeface="Avenir Book"/>
              </a:rPr>
              <a:t>Counterpart </a:t>
            </a:r>
            <a:r>
              <a:rPr lang="en-US" sz="1600" dirty="0">
                <a:latin typeface="+mn-lt"/>
                <a:cs typeface="Avenir Book"/>
              </a:rPr>
              <a:t>(Fermi-LAT/optical </a:t>
            </a:r>
            <a:r>
              <a:rPr lang="en-US" sz="1600" dirty="0" smtClean="0">
                <a:latin typeface="+mn-lt"/>
                <a:cs typeface="Avenir Book"/>
              </a:rPr>
              <a:t>telescope alerts</a:t>
            </a:r>
            <a:r>
              <a:rPr lang="en-US" sz="1600" dirty="0">
                <a:latin typeface="+mn-lt"/>
                <a:cs typeface="Avenir Book"/>
              </a:rPr>
              <a:t>)</a:t>
            </a:r>
          </a:p>
          <a:p>
            <a:pPr eaLnBrk="1" hangingPunct="1"/>
            <a:r>
              <a:rPr lang="en-US" sz="1600" dirty="0">
                <a:latin typeface="+mn-lt"/>
                <a:cs typeface="Avenir Book"/>
              </a:rPr>
              <a:t>C</a:t>
            </a:r>
            <a:r>
              <a:rPr lang="en-US" sz="1600" dirty="0" smtClean="0">
                <a:latin typeface="+mn-lt"/>
                <a:cs typeface="Avenir Book"/>
              </a:rPr>
              <a:t>onstrain EBL and IGMF</a:t>
            </a:r>
            <a:endParaRPr lang="en-US" sz="1600" dirty="0">
              <a:latin typeface="+mn-lt"/>
              <a:cs typeface="Avenir Book"/>
            </a:endParaRPr>
          </a:p>
          <a:p>
            <a:pPr eaLnBrk="1" hangingPunct="1"/>
            <a:r>
              <a:rPr lang="en-US" sz="1600" dirty="0">
                <a:latin typeface="+mn-lt"/>
                <a:cs typeface="Avenir Book"/>
              </a:rPr>
              <a:t>Nearby </a:t>
            </a:r>
            <a:r>
              <a:rPr lang="en-US" sz="1600" dirty="0" smtClean="0">
                <a:latin typeface="+mn-lt"/>
                <a:cs typeface="Avenir Book"/>
              </a:rPr>
              <a:t>galaxies</a:t>
            </a:r>
            <a:endParaRPr lang="en-US" sz="1600" dirty="0">
              <a:latin typeface="+mn-lt"/>
              <a:cs typeface="Avenir Book"/>
            </a:endParaRPr>
          </a:p>
          <a:p>
            <a:pPr eaLnBrk="1" hangingPunct="1"/>
            <a:r>
              <a:rPr lang="en-US" sz="1600" dirty="0">
                <a:latin typeface="+mn-lt"/>
                <a:cs typeface="Avenir Book"/>
              </a:rPr>
              <a:t>	</a:t>
            </a:r>
            <a:r>
              <a:rPr lang="en-US" sz="1600" dirty="0" smtClean="0">
                <a:latin typeface="+mn-lt"/>
                <a:cs typeface="Avenir Book"/>
              </a:rPr>
              <a:t>Starburst </a:t>
            </a:r>
            <a:r>
              <a:rPr lang="en-US" sz="1600" dirty="0">
                <a:latin typeface="+mn-lt"/>
                <a:cs typeface="Avenir Book"/>
              </a:rPr>
              <a:t>galaxies (many SNRs)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125191" y="5692975"/>
            <a:ext cx="4914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600" b="1" u="sng" dirty="0" smtClean="0">
                <a:latin typeface="+mn-lt"/>
                <a:cs typeface="Avenir Book"/>
              </a:rPr>
              <a:t>Cosmic Rays</a:t>
            </a:r>
            <a:endParaRPr lang="en-US" sz="1600" b="1" dirty="0">
              <a:latin typeface="+mn-lt"/>
              <a:cs typeface="Avenir Book"/>
            </a:endParaRPr>
          </a:p>
          <a:p>
            <a:pPr eaLnBrk="1" hangingPunct="1"/>
            <a:r>
              <a:rPr lang="en-US" sz="1600" dirty="0" smtClean="0">
                <a:latin typeface="+mn-lt"/>
                <a:cs typeface="Avenir Book"/>
              </a:rPr>
              <a:t>Cosmic-ray anisotropy</a:t>
            </a:r>
          </a:p>
          <a:p>
            <a:pPr eaLnBrk="1" hangingPunct="1"/>
            <a:r>
              <a:rPr lang="en-US" sz="1600" dirty="0" smtClean="0">
                <a:latin typeface="+mn-lt"/>
                <a:cs typeface="Avenir Book"/>
              </a:rPr>
              <a:t>Electron/positron spectrum</a:t>
            </a:r>
            <a:endParaRPr lang="en-US" sz="1600" dirty="0">
              <a:latin typeface="+mn-lt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7520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FiRst</a:t>
            </a:r>
            <a:r>
              <a:rPr lang="en-US" sz="3200" dirty="0" smtClean="0"/>
              <a:t> light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Shadow of the Moon</a:t>
            </a:r>
          </a:p>
          <a:p>
            <a:r>
              <a:rPr lang="en-US" dirty="0" smtClean="0"/>
              <a:t>First Look at the Gamma-Ray Sky</a:t>
            </a:r>
          </a:p>
          <a:p>
            <a:r>
              <a:rPr lang="en-US" dirty="0" smtClean="0"/>
              <a:t>Large Scale Cosmic-Ray Anisotropy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66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pic>
        <p:nvPicPr>
          <p:cNvPr id="8" name="Picture 7" descr="800px-HAWC_300_Panoram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6" y="207463"/>
            <a:ext cx="5085899" cy="22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6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29" y="1420476"/>
            <a:ext cx="3717271" cy="296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HAWCMoonSig_2014.07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6624" y="1035430"/>
            <a:ext cx="5213151" cy="52131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 of the Moon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931357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+mn-lt"/>
                <a:cs typeface="Arial"/>
              </a:rPr>
              <a:t>The Moon </a:t>
            </a:r>
            <a:r>
              <a:rPr lang="en-US" sz="2000" i="1" dirty="0">
                <a:solidFill>
                  <a:srgbClr val="0000CC"/>
                </a:solidFill>
                <a:latin typeface="+mn-lt"/>
                <a:cs typeface="Arial"/>
              </a:rPr>
              <a:t>blocks</a:t>
            </a:r>
            <a:r>
              <a:rPr lang="en-US" sz="2000" dirty="0">
                <a:solidFill>
                  <a:srgbClr val="0000CC"/>
                </a:solidFill>
                <a:latin typeface="+mn-lt"/>
                <a:cs typeface="Arial"/>
              </a:rPr>
              <a:t> </a:t>
            </a:r>
            <a:r>
              <a:rPr lang="en-US" sz="2000" dirty="0">
                <a:latin typeface="+mn-lt"/>
                <a:cs typeface="Arial"/>
              </a:rPr>
              <a:t>part of the nearly isotropic cosmic-ray flux causing a </a:t>
            </a:r>
            <a:r>
              <a:rPr lang="ja-JP" altLang="en-US" sz="2000" dirty="0">
                <a:latin typeface="+mn-lt"/>
                <a:cs typeface="Arial"/>
              </a:rPr>
              <a:t>“</a:t>
            </a:r>
            <a:r>
              <a:rPr lang="en-US" sz="2000" dirty="0">
                <a:latin typeface="+mn-lt"/>
                <a:cs typeface="Arial"/>
              </a:rPr>
              <a:t>cosmic-ray Moon shadow</a:t>
            </a:r>
            <a:r>
              <a:rPr lang="ja-JP" altLang="en-US" sz="2000" dirty="0">
                <a:latin typeface="+mn-lt"/>
                <a:cs typeface="Arial"/>
              </a:rPr>
              <a:t>”</a:t>
            </a:r>
            <a:r>
              <a:rPr lang="en-US" sz="2000" dirty="0">
                <a:latin typeface="+mn-lt"/>
                <a:cs typeface="Arial"/>
              </a:rPr>
              <a:t> on Earth</a:t>
            </a:r>
            <a:r>
              <a:rPr lang="en-US" sz="2000" dirty="0" smtClean="0">
                <a:latin typeface="+mn-lt"/>
                <a:cs typeface="Arial"/>
              </a:rPr>
              <a:t>.</a:t>
            </a:r>
          </a:p>
          <a:p>
            <a:endParaRPr lang="en-US" sz="2000" dirty="0">
              <a:latin typeface="+mn-lt"/>
              <a:cs typeface="Arial"/>
            </a:endParaRPr>
          </a:p>
          <a:p>
            <a:r>
              <a:rPr lang="en-US" sz="2000" dirty="0" smtClean="0">
                <a:latin typeface="+mn-lt"/>
                <a:cs typeface="Arial"/>
              </a:rPr>
              <a:t>The Moon’s apparent diameter is about 0.5°.</a:t>
            </a:r>
          </a:p>
          <a:p>
            <a:endParaRPr lang="en-US" sz="2000" dirty="0">
              <a:latin typeface="+mn-lt"/>
              <a:cs typeface="Arial"/>
            </a:endParaRPr>
          </a:p>
          <a:p>
            <a:r>
              <a:rPr lang="en-US" sz="2000" dirty="0">
                <a:latin typeface="+mn-lt"/>
                <a:cs typeface="Arial"/>
              </a:rPr>
              <a:t>Observing the </a:t>
            </a:r>
            <a:r>
              <a:rPr lang="en-US" sz="2000" i="1" dirty="0">
                <a:solidFill>
                  <a:srgbClr val="0000CC"/>
                </a:solidFill>
                <a:latin typeface="+mn-lt"/>
                <a:cs typeface="Arial"/>
              </a:rPr>
              <a:t>width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lang="en-US" sz="2000" dirty="0">
                <a:latin typeface="+mn-lt"/>
                <a:cs typeface="Arial"/>
              </a:rPr>
              <a:t>of the Moon shadow is a good way to access the </a:t>
            </a:r>
            <a:r>
              <a:rPr lang="en-US" sz="2000" i="1" dirty="0" smtClean="0">
                <a:solidFill>
                  <a:srgbClr val="0000CC"/>
                </a:solidFill>
                <a:latin typeface="+mn-lt"/>
                <a:cs typeface="Arial"/>
              </a:rPr>
              <a:t>angular resolution </a:t>
            </a:r>
            <a:r>
              <a:rPr lang="en-US" sz="2000" dirty="0">
                <a:latin typeface="+mn-lt"/>
                <a:cs typeface="Arial"/>
              </a:rPr>
              <a:t>and </a:t>
            </a:r>
            <a:r>
              <a:rPr lang="en-US" sz="2000" i="1" dirty="0">
                <a:solidFill>
                  <a:srgbClr val="0000CC"/>
                </a:solidFill>
                <a:latin typeface="+mn-lt"/>
                <a:cs typeface="Arial"/>
              </a:rPr>
              <a:t>pointing</a:t>
            </a:r>
            <a:r>
              <a:rPr lang="en-US" sz="2000" i="1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lang="en-US" sz="2000" i="1" dirty="0" smtClean="0">
                <a:solidFill>
                  <a:srgbClr val="0000CC"/>
                </a:solidFill>
                <a:latin typeface="+mn-lt"/>
                <a:cs typeface="Arial"/>
              </a:rPr>
              <a:t>accuracy</a:t>
            </a:r>
            <a:r>
              <a:rPr lang="en-US" sz="2000" dirty="0" smtClean="0">
                <a:latin typeface="+mn-lt"/>
                <a:cs typeface="Arial"/>
              </a:rPr>
              <a:t> of the detector.</a:t>
            </a:r>
            <a:endParaRPr lang="en-US" sz="2000" dirty="0">
              <a:latin typeface="+mn-lt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67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March 25,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4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Moon Shadow</a:t>
            </a:r>
            <a:endParaRPr lang="en-US" dirty="0"/>
          </a:p>
        </p:txBody>
      </p:sp>
      <p:pic>
        <p:nvPicPr>
          <p:cNvPr id="5" name="Picture 4" descr="press_BB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404805"/>
            <a:ext cx="5232400" cy="5316670"/>
          </a:xfrm>
          <a:prstGeom prst="rect">
            <a:avLst/>
          </a:prstGeom>
        </p:spPr>
      </p:pic>
      <p:pic>
        <p:nvPicPr>
          <p:cNvPr id="6" name="Picture 5" descr="press_ABC_Sydne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18" y="1035430"/>
            <a:ext cx="7558782" cy="54268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68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1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 descr="hawc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5" t="45386" r="27081" b="13623"/>
          <a:stretch/>
        </p:blipFill>
        <p:spPr>
          <a:xfrm>
            <a:off x="745462" y="1649784"/>
            <a:ext cx="7703117" cy="4454799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2981852" y="3423823"/>
            <a:ext cx="4472777" cy="1159682"/>
          </a:xfrm>
          <a:custGeom>
            <a:avLst/>
            <a:gdLst>
              <a:gd name="connsiteX0" fmla="*/ 4472777 w 4472777"/>
              <a:gd name="connsiteY0" fmla="*/ 621258 h 1159682"/>
              <a:gd name="connsiteX1" fmla="*/ 2622925 w 4472777"/>
              <a:gd name="connsiteY1" fmla="*/ 0 h 1159682"/>
              <a:gd name="connsiteX2" fmla="*/ 938731 w 4472777"/>
              <a:gd name="connsiteY2" fmla="*/ 193280 h 1159682"/>
              <a:gd name="connsiteX3" fmla="*/ 0 w 4472777"/>
              <a:gd name="connsiteY3" fmla="*/ 552229 h 1159682"/>
              <a:gd name="connsiteX4" fmla="*/ 1490926 w 4472777"/>
              <a:gd name="connsiteY4" fmla="*/ 1159682 h 1159682"/>
              <a:gd name="connsiteX5" fmla="*/ 4307119 w 4472777"/>
              <a:gd name="connsiteY5" fmla="*/ 717898 h 1159682"/>
              <a:gd name="connsiteX6" fmla="*/ 4472777 w 4472777"/>
              <a:gd name="connsiteY6" fmla="*/ 621258 h 115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2777" h="1159682">
                <a:moveTo>
                  <a:pt x="4472777" y="621258"/>
                </a:moveTo>
                <a:lnTo>
                  <a:pt x="2622925" y="0"/>
                </a:lnTo>
                <a:lnTo>
                  <a:pt x="938731" y="193280"/>
                </a:lnTo>
                <a:lnTo>
                  <a:pt x="0" y="552229"/>
                </a:lnTo>
                <a:lnTo>
                  <a:pt x="1490926" y="1159682"/>
                </a:lnTo>
                <a:lnTo>
                  <a:pt x="4307119" y="717898"/>
                </a:lnTo>
                <a:lnTo>
                  <a:pt x="4472777" y="621258"/>
                </a:lnTo>
                <a:close/>
              </a:path>
            </a:pathLst>
          </a:custGeom>
          <a:solidFill>
            <a:srgbClr val="0000FF">
              <a:alpha val="6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07120" y="3682265"/>
            <a:ext cx="1946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HAWC-111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7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to </a:t>
            </a:r>
            <a:r>
              <a:rPr lang="en-US" i="1" dirty="0" smtClean="0"/>
              <a:t>Lower</a:t>
            </a:r>
            <a:r>
              <a:rPr lang="en-US" dirty="0" smtClean="0"/>
              <a:t> Energy…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rc408_allsk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5" y="1278937"/>
            <a:ext cx="4947363" cy="3263885"/>
          </a:xfrm>
          <a:prstGeom prst="rect">
            <a:avLst/>
          </a:prstGeom>
        </p:spPr>
      </p:pic>
      <p:pic>
        <p:nvPicPr>
          <p:cNvPr id="9" name="Picture 8" descr="iras_allsk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518" y="3474768"/>
            <a:ext cx="4947363" cy="32467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18384" y="1278937"/>
            <a:ext cx="1090504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CC"/>
                </a:solidFill>
              </a:rPr>
              <a:t>r</a:t>
            </a:r>
            <a:r>
              <a:rPr lang="en-US" sz="2400" i="1" dirty="0" smtClean="0">
                <a:solidFill>
                  <a:srgbClr val="0000CC"/>
                </a:solidFill>
              </a:rPr>
              <a:t>adio</a:t>
            </a:r>
          </a:p>
          <a:p>
            <a:r>
              <a:rPr lang="en-US" sz="2400" dirty="0" smtClean="0"/>
              <a:t>2 </a:t>
            </a:r>
            <a:r>
              <a:rPr lang="en-US" sz="2400" dirty="0" err="1" smtClean="0"/>
              <a:t>meV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166028" y="5878963"/>
            <a:ext cx="1775337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CC"/>
                </a:solidFill>
              </a:rPr>
              <a:t>infrared</a:t>
            </a:r>
          </a:p>
          <a:p>
            <a:r>
              <a:rPr lang="en-US" sz="2400" dirty="0" smtClean="0"/>
              <a:t>0.01 – 2 </a:t>
            </a:r>
            <a:r>
              <a:rPr lang="en-US" sz="2400" dirty="0" err="1" smtClean="0"/>
              <a:t>eV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318384" y="2109934"/>
            <a:ext cx="2943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Scattering of free electrons</a:t>
            </a:r>
          </a:p>
          <a:p>
            <a:r>
              <a:rPr lang="en-US" dirty="0"/>
              <a:t>i</a:t>
            </a:r>
            <a:r>
              <a:rPr lang="en-US" dirty="0" smtClean="0"/>
              <a:t>n ionized interstellar gas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00602" y="4845874"/>
            <a:ext cx="2980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Interstellar dust warmed by absorbed starlight, </a:t>
            </a:r>
            <a:r>
              <a:rPr lang="en-US" dirty="0" err="1" smtClean="0"/>
              <a:t>starforming</a:t>
            </a:r>
            <a:r>
              <a:rPr lang="en-US" dirty="0" smtClean="0"/>
              <a:t> 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74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2218582" cy="16064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5-01-28 at 4.48.44 PM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90"/>
          <a:stretch/>
        </p:blipFill>
        <p:spPr>
          <a:xfrm>
            <a:off x="203691" y="1363286"/>
            <a:ext cx="8704623" cy="4229255"/>
          </a:xfrm>
          <a:prstGeom prst="rect">
            <a:avLst/>
          </a:prstGeom>
        </p:spPr>
      </p:pic>
      <p:pic>
        <p:nvPicPr>
          <p:cNvPr id="8" name="Picture 7" descr="Screen Shot 2015-01-28 at 4.48.4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83204"/>
          <a:stretch/>
        </p:blipFill>
        <p:spPr>
          <a:xfrm>
            <a:off x="1370500" y="5717512"/>
            <a:ext cx="7009708" cy="800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HAWC-111, 206 days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BAE6161F-15A9-DE4C-BEE7-04D99D5351B2}" type="slidenum">
              <a:rPr lang="en-US" smtClean="0"/>
              <a:t>70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51855" y="4933758"/>
            <a:ext cx="3126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1/3</a:t>
            </a:r>
            <a:r>
              <a:rPr lang="en-US" baseline="30000" dirty="0" smtClean="0">
                <a:latin typeface="Avenir Book"/>
                <a:cs typeface="Avenir Book"/>
              </a:rPr>
              <a:t>rd</a:t>
            </a:r>
            <a:r>
              <a:rPr lang="en-US" dirty="0" smtClean="0">
                <a:latin typeface="Avenir Book"/>
                <a:cs typeface="Avenir Book"/>
              </a:rPr>
              <a:t> of detector!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5210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1-28 at 4.48.44 PM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90"/>
          <a:stretch/>
        </p:blipFill>
        <p:spPr>
          <a:xfrm>
            <a:off x="203691" y="1363286"/>
            <a:ext cx="8704623" cy="4229255"/>
          </a:xfrm>
          <a:prstGeom prst="rect">
            <a:avLst/>
          </a:prstGeom>
        </p:spPr>
      </p:pic>
      <p:pic>
        <p:nvPicPr>
          <p:cNvPr id="8" name="Picture 7" descr="Screen Shot 2015-01-28 at 4.48.4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83204"/>
          <a:stretch/>
        </p:blipFill>
        <p:spPr>
          <a:xfrm>
            <a:off x="1370500" y="5717512"/>
            <a:ext cx="7009708" cy="800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HAWC-111, 206 days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BAE6161F-15A9-DE4C-BEE7-04D99D5351B2}" type="slidenum">
              <a:rPr lang="en-US" smtClean="0"/>
              <a:t>71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51855" y="4933758"/>
            <a:ext cx="3126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1/3</a:t>
            </a:r>
            <a:r>
              <a:rPr lang="en-US" baseline="30000" dirty="0" smtClean="0">
                <a:latin typeface="Avenir Book"/>
                <a:cs typeface="Avenir Book"/>
              </a:rPr>
              <a:t>rd</a:t>
            </a:r>
            <a:r>
              <a:rPr lang="en-US" dirty="0" smtClean="0">
                <a:latin typeface="Avenir Book"/>
                <a:cs typeface="Avenir Book"/>
              </a:rPr>
              <a:t> of detector!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9" name="Picture 8" descr="Screen Shot 2015-01-30 at 11.50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74" y="936137"/>
            <a:ext cx="1767688" cy="1833701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0" name="Picture 9" descr="Screen Shot 2015-01-30 at 11.51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3" y="1363286"/>
            <a:ext cx="1709821" cy="1709821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11" name="Picture 10" descr="Screen Shot 2015-01-30 at 11.50.5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67" y="4179936"/>
            <a:ext cx="3889676" cy="1303722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 flipH="1" flipV="1">
            <a:off x="2008604" y="1363287"/>
            <a:ext cx="427636" cy="31965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008604" y="1820640"/>
            <a:ext cx="427636" cy="1252467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4755852" y="3519054"/>
            <a:ext cx="1906991" cy="69590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773167" y="3519054"/>
            <a:ext cx="790482" cy="66088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7051974" y="2800556"/>
            <a:ext cx="1328234" cy="71849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751595" y="2756880"/>
            <a:ext cx="68067" cy="7168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98782" y="3256606"/>
            <a:ext cx="1709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Markarian 421</a:t>
            </a:r>
          </a:p>
          <a:p>
            <a:r>
              <a:rPr lang="en-US" dirty="0" smtClean="0">
                <a:latin typeface="Avenir Book"/>
                <a:cs typeface="Avenir Book"/>
              </a:rPr>
              <a:t>(AGN)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78308" y="264013"/>
            <a:ext cx="1709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Crab Nebula</a:t>
            </a:r>
          </a:p>
          <a:p>
            <a:r>
              <a:rPr lang="en-US" dirty="0" smtClean="0">
                <a:latin typeface="Avenir Book"/>
                <a:cs typeface="Avenir Book"/>
              </a:rPr>
              <a:t>(SNR)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09887" y="5410721"/>
            <a:ext cx="3780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Galactic Plane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40348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HAWC-111, 206 days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72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266" t="13002" r="7162" b="120"/>
          <a:stretch/>
        </p:blipFill>
        <p:spPr>
          <a:xfrm>
            <a:off x="-28537" y="1159881"/>
            <a:ext cx="9144001" cy="519646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65271" y="4861570"/>
            <a:ext cx="245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quatorial coordinates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543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q_bin09_31_xd-plane_gamma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58" y="1247085"/>
            <a:ext cx="8915400" cy="4509533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1" cy="760792"/>
          </a:xfrm>
        </p:spPr>
        <p:txBody>
          <a:bodyPr/>
          <a:lstStyle/>
          <a:p>
            <a:r>
              <a:rPr lang="en-US" dirty="0" smtClean="0"/>
              <a:t>HAWC-250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73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92788" y="5956240"/>
            <a:ext cx="2708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</a:t>
            </a:r>
            <a:r>
              <a:rPr lang="en-US" sz="2000" dirty="0" smtClean="0"/>
              <a:t>quatorial coordinates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244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/>
          <p:nvPr/>
        </p:nvSpPr>
        <p:spPr>
          <a:xfrm>
            <a:off x="304800" y="5464995"/>
            <a:ext cx="228600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Preliminary</a:t>
            </a:r>
          </a:p>
        </p:txBody>
      </p:sp>
      <p:sp>
        <p:nvSpPr>
          <p:cNvPr id="661" name="Shape 661"/>
          <p:cNvSpPr/>
          <p:nvPr/>
        </p:nvSpPr>
        <p:spPr>
          <a:xfrm>
            <a:off x="152400" y="5830708"/>
            <a:ext cx="899159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 sz="1800"/>
            </a:pPr>
            <a:r>
              <a:rPr lang="en-US" dirty="0" smtClean="0">
                <a:ea typeface="Calibri"/>
                <a:cs typeface="Calibri"/>
                <a:sym typeface="Calibri"/>
              </a:rPr>
              <a:t>Highest ener</a:t>
            </a:r>
            <a:r>
              <a:rPr dirty="0" smtClean="0">
                <a:ea typeface="Calibri"/>
                <a:cs typeface="Calibri"/>
                <a:sym typeface="Calibri"/>
              </a:rPr>
              <a:t>gy</a:t>
            </a:r>
            <a:r>
              <a:rPr lang="en-US" dirty="0" smtClean="0">
                <a:ea typeface="Calibri"/>
                <a:cs typeface="Calibri"/>
                <a:sym typeface="Calibri"/>
              </a:rPr>
              <a:t> γ’s </a:t>
            </a:r>
            <a:r>
              <a:rPr dirty="0" smtClean="0">
                <a:ea typeface="Calibri"/>
                <a:cs typeface="Calibri"/>
                <a:sym typeface="Calibri"/>
              </a:rPr>
              <a:t>from </a:t>
            </a:r>
            <a:r>
              <a:rPr dirty="0">
                <a:ea typeface="Calibri"/>
                <a:cs typeface="Calibri"/>
                <a:sym typeface="Calibri"/>
              </a:rPr>
              <a:t>LAT (E&gt;50 GeV) with a preliminary map from </a:t>
            </a:r>
            <a:r>
              <a:rPr dirty="0" smtClean="0">
                <a:ea typeface="Calibri"/>
                <a:cs typeface="Calibri"/>
                <a:sym typeface="Calibri"/>
              </a:rPr>
              <a:t>HAWC</a:t>
            </a:r>
            <a:r>
              <a:rPr lang="en-US" dirty="0" smtClean="0">
                <a:ea typeface="Calibri"/>
                <a:cs typeface="Calibri"/>
                <a:sym typeface="Calibri"/>
              </a:rPr>
              <a:t>-250</a:t>
            </a:r>
            <a:endParaRPr dirty="0">
              <a:ea typeface="Calibri"/>
              <a:cs typeface="Calibri"/>
              <a:sym typeface="Calibri"/>
            </a:endParaRPr>
          </a:p>
          <a:p>
            <a:pPr lvl="0">
              <a:defRPr sz="1800"/>
            </a:pPr>
            <a:r>
              <a:rPr dirty="0">
                <a:ea typeface="Calibri"/>
                <a:cs typeface="Calibri"/>
                <a:sym typeface="Calibri"/>
              </a:rPr>
              <a:t>(slide courtesy M. Ajello)</a:t>
            </a:r>
          </a:p>
        </p:txBody>
      </p:sp>
      <p:pic>
        <p:nvPicPr>
          <p:cNvPr id="662" name="image1.png" descr="Screen shot 2014-10-08 at 12.26.26 AM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" b="4617"/>
          <a:stretch/>
        </p:blipFill>
        <p:spPr>
          <a:xfrm>
            <a:off x="152400" y="1290138"/>
            <a:ext cx="8991600" cy="4365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eq_bin09_31_xd-plane_gamma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013826"/>
            <a:ext cx="8915400" cy="450000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pic>
        <p:nvPicPr>
          <p:cNvPr id="9" name="eq_bin09_31_xd-plane_gamma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" y="1013826"/>
            <a:ext cx="8915400" cy="4509533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1" cy="760792"/>
          </a:xfrm>
        </p:spPr>
        <p:txBody>
          <a:bodyPr/>
          <a:lstStyle/>
          <a:p>
            <a:r>
              <a:rPr lang="en-US" dirty="0" smtClean="0"/>
              <a:t>HAWC - Fermi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596730"/>
            <a:ext cx="2133600" cy="237359"/>
          </a:xfrm>
          <a:prstGeom prst="rect">
            <a:avLst/>
          </a:prstGeom>
        </p:spPr>
        <p:txBody>
          <a:bodyPr/>
          <a:lstStyle/>
          <a:p>
            <a:pPr algn="r"/>
            <a:fld id="{2066355A-084C-D24E-9AD2-7E4FC41EA627}" type="slidenum">
              <a:rPr lang="en-US" sz="1400" smtClean="0"/>
              <a:pPr algn="r"/>
              <a:t>74</a:t>
            </a:fld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3750" fill="hold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0" animBg="1" advAuto="0"/>
      <p:bldP spid="663" grpId="0" animBg="1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50610_HAWC111-250_equatorial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8" y="855956"/>
            <a:ext cx="8915400" cy="4900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1" cy="760792"/>
          </a:xfrm>
        </p:spPr>
        <p:txBody>
          <a:bodyPr/>
          <a:lstStyle/>
          <a:p>
            <a:r>
              <a:rPr lang="en-US" dirty="0" smtClean="0"/>
              <a:t>HAWC-250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75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92788" y="5956240"/>
            <a:ext cx="2708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</a:t>
            </a:r>
            <a:r>
              <a:rPr lang="en-US" sz="2000" dirty="0" smtClean="0"/>
              <a:t>quatorial coordinates</a:t>
            </a:r>
            <a:endParaRPr lang="en-US" sz="2000" dirty="0"/>
          </a:p>
        </p:txBody>
      </p:sp>
      <p:pic>
        <p:nvPicPr>
          <p:cNvPr id="7" name="Picture 6" descr="20150610_HAWC111-250_cra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" r="8985" b="6032"/>
          <a:stretch/>
        </p:blipFill>
        <p:spPr>
          <a:xfrm>
            <a:off x="5212157" y="1264221"/>
            <a:ext cx="3699706" cy="4492397"/>
          </a:xfrm>
          <a:prstGeom prst="rect">
            <a:avLst/>
          </a:prstGeom>
        </p:spPr>
      </p:pic>
      <p:pic>
        <p:nvPicPr>
          <p:cNvPr id="9" name="Picture 8" descr="20150610_HAWC111-250_mrk42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 r="9033" b="6244"/>
          <a:stretch/>
        </p:blipFill>
        <p:spPr>
          <a:xfrm>
            <a:off x="2527495" y="1266914"/>
            <a:ext cx="3673687" cy="4489704"/>
          </a:xfrm>
          <a:prstGeom prst="rect">
            <a:avLst/>
          </a:prstGeom>
        </p:spPr>
      </p:pic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1699638" y="2613723"/>
            <a:ext cx="3798670" cy="3342517"/>
            <a:chOff x="3168" y="1152"/>
            <a:chExt cx="2923" cy="2572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152"/>
              <a:ext cx="2924" cy="2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168" y="1152"/>
              <a:ext cx="2924" cy="2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061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Mrk</a:t>
            </a:r>
            <a:r>
              <a:rPr lang="en-US" dirty="0" smtClean="0"/>
              <a:t> 421 </a:t>
            </a:r>
            <a:br>
              <a:rPr lang="en-US" dirty="0" smtClean="0"/>
            </a:br>
            <a:r>
              <a:rPr lang="en-US" dirty="0" smtClean="0"/>
              <a:t>Time Dependence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87290"/>
            <a:ext cx="5770777" cy="4731784"/>
          </a:xfrm>
        </p:spPr>
        <p:txBody>
          <a:bodyPr/>
          <a:lstStyle/>
          <a:p>
            <a:r>
              <a:rPr lang="en-US" dirty="0" smtClean="0"/>
              <a:t>AGN </a:t>
            </a:r>
            <a:r>
              <a:rPr lang="en-US" dirty="0" err="1" smtClean="0"/>
              <a:t>Mrk</a:t>
            </a:r>
            <a:r>
              <a:rPr lang="en-US" dirty="0" smtClean="0"/>
              <a:t> 421 in HAWC-111 data (7 day periods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Currently testing alerts with an online flare monitor</a:t>
            </a:r>
          </a:p>
          <a:p>
            <a:pPr lvl="1"/>
            <a:r>
              <a:rPr lang="en-US" dirty="0"/>
              <a:t>Monitor known AGN to coordinate flare </a:t>
            </a:r>
            <a:r>
              <a:rPr lang="en-US" dirty="0" smtClean="0"/>
              <a:t>observations</a:t>
            </a:r>
            <a:endParaRPr lang="en-US" dirty="0"/>
          </a:p>
          <a:p>
            <a:pPr lvl="1"/>
            <a:r>
              <a:rPr lang="en-US" dirty="0" smtClean="0"/>
              <a:t>All-sky search for unknown transients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 descr="LC_Mrk421_2013-06-13_2014-07-09_7days_arbitrary_noUL_MW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2618"/>
            <a:ext cx="9144000" cy="3918857"/>
          </a:xfrm>
          <a:prstGeom prst="rect">
            <a:avLst/>
          </a:prstGeom>
        </p:spPr>
      </p:pic>
      <p:pic>
        <p:nvPicPr>
          <p:cNvPr id="6" name="600px-Flare_sigmap_Mrk421_2013-06-13_2013-09-04_7days_1shif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7977" y="274638"/>
            <a:ext cx="2795060" cy="27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9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 Ray Bursts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 descr="20150610_GRB130427A_limi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" y="1684861"/>
            <a:ext cx="4453904" cy="33404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2249" y="4935626"/>
            <a:ext cx="4654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American Typewriter"/>
                <a:cs typeface="American Typewriter"/>
              </a:rPr>
              <a:t>The Astrophysical Journal </a:t>
            </a:r>
            <a:r>
              <a:rPr lang="en-US" dirty="0" smtClean="0">
                <a:solidFill>
                  <a:srgbClr val="0000CC"/>
                </a:solidFill>
                <a:latin typeface="American Typewriter"/>
                <a:cs typeface="American Typewriter"/>
              </a:rPr>
              <a:t>800</a:t>
            </a:r>
            <a:r>
              <a:rPr lang="en-US" dirty="0" smtClean="0">
                <a:solidFill>
                  <a:srgbClr val="0000CC"/>
                </a:solidFill>
                <a:latin typeface="American Typewriter"/>
                <a:cs typeface="American Typewriter"/>
              </a:rPr>
              <a:t>:70, 2015</a:t>
            </a:r>
            <a:endParaRPr lang="en-US" dirty="0">
              <a:solidFill>
                <a:srgbClr val="0000CC"/>
              </a:solidFill>
              <a:latin typeface="American Typewriter"/>
              <a:cs typeface="American Typewrit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6014" y="1315528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American Typewriter"/>
                <a:cs typeface="American Typewriter"/>
              </a:rPr>
              <a:t>GRB 130427A</a:t>
            </a:r>
            <a:endParaRPr lang="en-US" dirty="0">
              <a:solidFill>
                <a:srgbClr val="0000CC"/>
              </a:solidFill>
              <a:latin typeface="American Typewriter"/>
              <a:cs typeface="American Typewrite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6127" y="152261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American Typewriter"/>
                <a:cs typeface="American Typewriter"/>
              </a:rPr>
              <a:t>GRB 130702A</a:t>
            </a:r>
            <a:endParaRPr lang="en-US" dirty="0">
              <a:solidFill>
                <a:srgbClr val="0000CC"/>
              </a:solidFill>
              <a:latin typeface="American Typewriter"/>
              <a:cs typeface="American Typewriter"/>
            </a:endParaRPr>
          </a:p>
        </p:txBody>
      </p:sp>
      <p:pic>
        <p:nvPicPr>
          <p:cNvPr id="11" name="Picture 10" descr="20150610_GRB130702A_UL_2015.03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43" y="1891946"/>
            <a:ext cx="4265357" cy="30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1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59" y="274638"/>
            <a:ext cx="7099241" cy="760792"/>
          </a:xfrm>
        </p:spPr>
        <p:txBody>
          <a:bodyPr/>
          <a:lstStyle/>
          <a:p>
            <a:r>
              <a:rPr lang="en-US" dirty="0" smtClean="0"/>
              <a:t>Large</a:t>
            </a:r>
            <a:r>
              <a:rPr lang="en-US" dirty="0" smtClean="0"/>
              <a:t> </a:t>
            </a:r>
            <a:r>
              <a:rPr lang="en-US" dirty="0" smtClean="0"/>
              <a:t>Scale Cosmic Ray Anisotropy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78</a:t>
            </a:fld>
            <a:endParaRPr lang="en-US"/>
          </a:p>
        </p:txBody>
      </p:sp>
      <p:pic>
        <p:nvPicPr>
          <p:cNvPr id="13" name="Picture 12" descr="20150610_HAWCCRAnisotropyLargeScale_2014.07.08_sig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1307592"/>
            <a:ext cx="8677656" cy="5120640"/>
          </a:xfrm>
          <a:prstGeom prst="rect">
            <a:avLst/>
          </a:prstGeom>
        </p:spPr>
      </p:pic>
      <p:sp>
        <p:nvSpPr>
          <p:cNvPr id="14" name="Content Placeholder 6"/>
          <p:cNvSpPr>
            <a:spLocks noGrp="1"/>
          </p:cNvSpPr>
          <p:nvPr>
            <p:ph idx="1"/>
          </p:nvPr>
        </p:nvSpPr>
        <p:spPr>
          <a:xfrm>
            <a:off x="457200" y="1187290"/>
            <a:ext cx="8503920" cy="4731784"/>
          </a:xfrm>
        </p:spPr>
        <p:txBody>
          <a:bodyPr/>
          <a:lstStyle/>
          <a:p>
            <a:r>
              <a:rPr lang="en-US" dirty="0" smtClean="0"/>
              <a:t>Contaminated by solar dipole</a:t>
            </a:r>
          </a:p>
          <a:p>
            <a:pPr lvl="1"/>
            <a:r>
              <a:rPr lang="en-US" dirty="0" smtClean="0"/>
              <a:t>Require full year of stable detector configuration to average over artifacts</a:t>
            </a:r>
          </a:p>
        </p:txBody>
      </p:sp>
    </p:spTree>
    <p:extLst>
      <p:ext uri="{BB962C8B-B14F-4D97-AF65-F5344CB8AC3E}">
        <p14:creationId xmlns:p14="http://schemas.microsoft.com/office/powerpoint/2010/main" val="137040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4432" y="1295265"/>
            <a:ext cx="8686800" cy="5176527"/>
            <a:chOff x="0" y="1362088"/>
            <a:chExt cx="9144000" cy="5058383"/>
          </a:xfrm>
        </p:grpSpPr>
        <p:pic>
          <p:nvPicPr>
            <p:cNvPr id="7" name="Picture 6" descr="hawcsky-v126-nhit30-dt24_N256_S10p000_multipole_sig_full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62088"/>
              <a:ext cx="9144000" cy="505838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513050" y="3823371"/>
              <a:ext cx="122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eorgia"/>
                  <a:cs typeface="Georgia"/>
                </a:rPr>
                <a:t>Region A</a:t>
              </a:r>
              <a:endParaRPr lang="en-US" dirty="0">
                <a:latin typeface="Georgia"/>
                <a:cs typeface="Georgi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84018" y="3812489"/>
              <a:ext cx="122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eorgia"/>
                  <a:cs typeface="Georgia"/>
                </a:rPr>
                <a:t>Region B</a:t>
              </a:r>
              <a:endParaRPr lang="en-US" dirty="0">
                <a:latin typeface="Georgia"/>
                <a:cs typeface="Georgi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87031" y="3039978"/>
              <a:ext cx="1227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eorgia"/>
                  <a:cs typeface="Georgia"/>
                </a:rPr>
                <a:t>Region C</a:t>
              </a:r>
              <a:endParaRPr lang="en-US" dirty="0">
                <a:latin typeface="Georgia"/>
                <a:cs typeface="Georgi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59" y="274638"/>
            <a:ext cx="7099241" cy="760792"/>
          </a:xfrm>
        </p:spPr>
        <p:txBody>
          <a:bodyPr/>
          <a:lstStyle/>
          <a:p>
            <a:r>
              <a:rPr lang="en-US" dirty="0" smtClean="0"/>
              <a:t>Small Scale Cosmic Ray Anisotropy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79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78674" y="1309696"/>
            <a:ext cx="478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American Typewriter"/>
                <a:cs typeface="American Typewriter"/>
              </a:rPr>
              <a:t>The Astrophysical Journal 796:108, 2014</a:t>
            </a:r>
            <a:endParaRPr lang="en-US" dirty="0">
              <a:solidFill>
                <a:srgbClr val="0000CC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15866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to </a:t>
            </a:r>
            <a:r>
              <a:rPr lang="en-US" i="1" dirty="0" smtClean="0"/>
              <a:t>Higher</a:t>
            </a:r>
            <a:r>
              <a:rPr lang="en-US" dirty="0" smtClean="0"/>
              <a:t>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rosat_allsk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3" y="1344035"/>
            <a:ext cx="4937760" cy="3188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8755" y="1344035"/>
            <a:ext cx="2570927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CC"/>
                </a:solidFill>
              </a:rPr>
              <a:t>X-ray</a:t>
            </a:r>
          </a:p>
          <a:p>
            <a:r>
              <a:rPr lang="en-US" sz="2400" dirty="0" smtClean="0"/>
              <a:t>1000 </a:t>
            </a:r>
            <a:r>
              <a:rPr lang="en-US" sz="2400" dirty="0" err="1" smtClean="0"/>
              <a:t>eV</a:t>
            </a:r>
            <a:r>
              <a:rPr lang="en-US" sz="2400" dirty="0" smtClean="0"/>
              <a:t> = 1 </a:t>
            </a:r>
            <a:r>
              <a:rPr lang="en-US" sz="2400" dirty="0" err="1" smtClean="0"/>
              <a:t>keV</a:t>
            </a:r>
            <a:endParaRPr lang="en-US" sz="2400" dirty="0"/>
          </a:p>
        </p:txBody>
      </p:sp>
      <p:pic>
        <p:nvPicPr>
          <p:cNvPr id="9" name="Picture 8" descr="egret_allsk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3498215"/>
            <a:ext cx="4937760" cy="322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2467" y="5871732"/>
            <a:ext cx="1868394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CC"/>
                </a:solidFill>
              </a:rPr>
              <a:t>Gamma ray</a:t>
            </a:r>
          </a:p>
          <a:p>
            <a:r>
              <a:rPr lang="en-US" sz="2400" dirty="0" smtClean="0"/>
              <a:t>&gt;100 MeV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926315" y="5218952"/>
            <a:ext cx="3579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Collisions of cosmic rays with nuclei in interstellar clouds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68755" y="2280573"/>
            <a:ext cx="98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Hot gas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9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50610_800px-HAWCCRAnisotropySmallScale_2014.07.08_relint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4" y="1309377"/>
            <a:ext cx="8674978" cy="5120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11830" y="3814034"/>
            <a:ext cx="1165860" cy="377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Region A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4249" y="3802898"/>
            <a:ext cx="1165860" cy="377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Region B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2111" y="3012344"/>
            <a:ext cx="1165860" cy="377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/>
                <a:cs typeface="Georgia"/>
              </a:rPr>
              <a:t>Region C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80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87559" y="274638"/>
            <a:ext cx="7099241" cy="760792"/>
          </a:xfrm>
        </p:spPr>
        <p:txBody>
          <a:bodyPr/>
          <a:lstStyle/>
          <a:p>
            <a:r>
              <a:rPr lang="en-US" dirty="0" smtClean="0"/>
              <a:t>Small Scale Cosmic Ray Anisotropy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78674" y="1309696"/>
            <a:ext cx="478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American Typewriter"/>
                <a:cs typeface="American Typewriter"/>
              </a:rPr>
              <a:t>The Astrophysical Journal 796:108, 2014</a:t>
            </a:r>
            <a:endParaRPr lang="en-US" dirty="0">
              <a:solidFill>
                <a:srgbClr val="0000CC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17726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81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87559" y="274638"/>
            <a:ext cx="7099241" cy="760792"/>
          </a:xfrm>
        </p:spPr>
        <p:txBody>
          <a:bodyPr/>
          <a:lstStyle/>
          <a:p>
            <a:r>
              <a:rPr lang="en-US" dirty="0" smtClean="0"/>
              <a:t>Small Scale Cosmic Ray Anisotropy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3991"/>
            <a:ext cx="9144000" cy="46523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8674" y="1309696"/>
            <a:ext cx="478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American Typewriter"/>
                <a:cs typeface="American Typewriter"/>
              </a:rPr>
              <a:t>The Astrophysical Journal 796:108, 2014</a:t>
            </a:r>
            <a:endParaRPr lang="en-US" dirty="0">
              <a:solidFill>
                <a:srgbClr val="0000CC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40669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800px-POD201502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85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4380"/>
            <a:ext cx="8229600" cy="4752144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en-US" sz="2200" dirty="0" err="1" smtClean="0"/>
              <a:t>TeV</a:t>
            </a:r>
            <a:r>
              <a:rPr lang="en-US" sz="2200" dirty="0" smtClean="0"/>
              <a:t> gamma-ray astronomy is the energy frontier of astronomy</a:t>
            </a:r>
            <a:r>
              <a:rPr lang="en-US" sz="2200" dirty="0"/>
              <a:t>.</a:t>
            </a:r>
            <a:endParaRPr lang="en-US" sz="2200" dirty="0" smtClean="0"/>
          </a:p>
          <a:p>
            <a:pPr marL="0" indent="0">
              <a:buNone/>
            </a:pPr>
            <a:endParaRPr lang="en-US" sz="2200" dirty="0" smtClean="0"/>
          </a:p>
          <a:p>
            <a:r>
              <a:rPr lang="en-US" sz="2200" dirty="0" smtClean="0"/>
              <a:t>HAWC </a:t>
            </a:r>
            <a:r>
              <a:rPr lang="en-US" sz="2200" dirty="0"/>
              <a:t>is designed to perform a </a:t>
            </a:r>
            <a:r>
              <a:rPr lang="en-US" sz="2200" i="1" dirty="0" smtClean="0">
                <a:solidFill>
                  <a:srgbClr val="0000CC"/>
                </a:solidFill>
              </a:rPr>
              <a:t>wide field</a:t>
            </a:r>
            <a:r>
              <a:rPr lang="en-US" sz="2200" i="1" dirty="0">
                <a:solidFill>
                  <a:srgbClr val="0000CC"/>
                </a:solidFill>
              </a:rPr>
              <a:t> </a:t>
            </a:r>
            <a:r>
              <a:rPr lang="en-US" sz="2200" i="1" dirty="0" smtClean="0">
                <a:solidFill>
                  <a:srgbClr val="0000CC"/>
                </a:solidFill>
              </a:rPr>
              <a:t>of view </a:t>
            </a:r>
            <a:r>
              <a:rPr lang="en-US" sz="2200" i="1" dirty="0">
                <a:solidFill>
                  <a:srgbClr val="0000CC"/>
                </a:solidFill>
              </a:rPr>
              <a:t>synoptic survey </a:t>
            </a:r>
            <a:r>
              <a:rPr lang="en-US" sz="2200" dirty="0"/>
              <a:t>of the </a:t>
            </a:r>
            <a:r>
              <a:rPr lang="en-US" sz="2200" dirty="0" err="1"/>
              <a:t>TeV</a:t>
            </a:r>
            <a:r>
              <a:rPr lang="en-US" sz="2200" dirty="0"/>
              <a:t> </a:t>
            </a:r>
            <a:r>
              <a:rPr lang="en-US" sz="2200" dirty="0" smtClean="0"/>
              <a:t>sky.</a:t>
            </a:r>
            <a:endParaRPr lang="en-US" sz="2200" dirty="0"/>
          </a:p>
          <a:p>
            <a:pPr lvl="1"/>
            <a:r>
              <a:rPr lang="en-US" sz="2200" dirty="0"/>
              <a:t>Large field of view: unbiased </a:t>
            </a:r>
            <a:r>
              <a:rPr lang="en-US" sz="2200" dirty="0" smtClean="0"/>
              <a:t>survey.</a:t>
            </a:r>
            <a:endParaRPr lang="en-US" sz="2200" dirty="0"/>
          </a:p>
          <a:p>
            <a:pPr lvl="1"/>
            <a:r>
              <a:rPr lang="en-US" sz="2200" dirty="0"/>
              <a:t>Large uptime: increased sensitivity to </a:t>
            </a:r>
            <a:r>
              <a:rPr lang="en-US" sz="2200" dirty="0" smtClean="0"/>
              <a:t>transients.</a:t>
            </a:r>
            <a:endParaRPr lang="en-US" sz="2200" dirty="0"/>
          </a:p>
          <a:p>
            <a:pPr lvl="1"/>
            <a:r>
              <a:rPr lang="en-US" sz="2200" dirty="0"/>
              <a:t>High-energy response: will help identify cosmic ray </a:t>
            </a:r>
            <a:r>
              <a:rPr lang="en-US" sz="2200" dirty="0" smtClean="0"/>
              <a:t>sources.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 smtClean="0"/>
              <a:t>It </a:t>
            </a:r>
            <a:r>
              <a:rPr lang="en-US" sz="2200" dirty="0"/>
              <a:t>is an exciting time: </a:t>
            </a:r>
            <a:r>
              <a:rPr lang="en-US" sz="2200" i="1" dirty="0">
                <a:solidFill>
                  <a:srgbClr val="0000CC"/>
                </a:solidFill>
              </a:rPr>
              <a:t>a new window on the </a:t>
            </a:r>
            <a:r>
              <a:rPr lang="en-US" sz="2200" i="1" dirty="0" smtClean="0">
                <a:solidFill>
                  <a:srgbClr val="0000CC"/>
                </a:solidFill>
              </a:rPr>
              <a:t>Universe </a:t>
            </a:r>
            <a:r>
              <a:rPr lang="en-US" sz="2200" i="1" dirty="0">
                <a:solidFill>
                  <a:srgbClr val="0000CC"/>
                </a:solidFill>
              </a:rPr>
              <a:t>is </a:t>
            </a:r>
            <a:r>
              <a:rPr lang="en-US" sz="2200" i="1" dirty="0" smtClean="0">
                <a:solidFill>
                  <a:srgbClr val="0000CC"/>
                </a:solidFill>
              </a:rPr>
              <a:t>opening!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82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83</a:t>
            </a:fld>
            <a:endParaRPr lang="en-US"/>
          </a:p>
        </p:txBody>
      </p:sp>
      <p:pic>
        <p:nvPicPr>
          <p:cNvPr id="6" name="image27.jpg" descr="HAWC-snow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1175345" y="435799"/>
            <a:ext cx="6815921" cy="646331"/>
          </a:xfrm>
          <a:prstGeom prst="rect">
            <a:avLst/>
          </a:prstGeom>
          <a:solidFill>
            <a:srgbClr val="FFFF00">
              <a:alpha val="6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Arial"/>
                <a:cs typeface="Arial"/>
              </a:rPr>
              <a:t>http://</a:t>
            </a:r>
            <a:r>
              <a:rPr lang="en-US" sz="3600" dirty="0" err="1">
                <a:solidFill>
                  <a:srgbClr val="0000CC"/>
                </a:solidFill>
                <a:latin typeface="Arial"/>
                <a:cs typeface="Arial"/>
              </a:rPr>
              <a:t>www.hawc-observatory.org</a:t>
            </a:r>
            <a:endParaRPr lang="en-US" sz="3600" dirty="0">
              <a:solidFill>
                <a:srgbClr val="0000CC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4078" y="1477199"/>
            <a:ext cx="6815921" cy="646331"/>
          </a:xfrm>
          <a:prstGeom prst="rect">
            <a:avLst/>
          </a:prstGeom>
          <a:solidFill>
            <a:srgbClr val="FFFF00">
              <a:alpha val="60000"/>
            </a:srgb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cs typeface="Arial"/>
              </a:rPr>
              <a:t>https://</a:t>
            </a:r>
            <a:r>
              <a:rPr lang="en-US" sz="3600" dirty="0" err="1" smtClean="0">
                <a:solidFill>
                  <a:srgbClr val="0000CC"/>
                </a:solidFill>
                <a:cs typeface="Arial"/>
              </a:rPr>
              <a:t>hawc.wipac.wisc.edu</a:t>
            </a:r>
            <a:endParaRPr lang="en-US" sz="3600" dirty="0">
              <a:solidFill>
                <a:srgbClr val="0000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96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 Techniques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25,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0DF76-7F43-ED42-8220-A1AE6ACA40A9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1650px-Atmospheric_electromagnetic_opac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3732"/>
            <a:ext cx="9144000" cy="4322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2382" y="584280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NASA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695248"/>
            <a:ext cx="664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Gamma Rays    X-Rays  UV Optical         Infrared             Radio           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764757" y="1385309"/>
            <a:ext cx="290759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60855" y="1189141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74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14909</TotalTime>
  <Words>2981</Words>
  <Application>Microsoft Macintosh PowerPoint</Application>
  <PresentationFormat>On-screen Show (4:3)</PresentationFormat>
  <Paragraphs>613</Paragraphs>
  <Slides>83</Slides>
  <Notes>13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5" baseType="lpstr">
      <vt:lpstr>Office Theme</vt:lpstr>
      <vt:lpstr>Image</vt:lpstr>
      <vt:lpstr>HAWC:  A New Gamma-Ray Observatory to Probe Nature's Highest-Energy Accelerators</vt:lpstr>
      <vt:lpstr>High-Altitude Water Cherenkov Observatory</vt:lpstr>
      <vt:lpstr>Outline</vt:lpstr>
      <vt:lpstr>Particle Astrophysics</vt:lpstr>
      <vt:lpstr>Electromagnetic Spectrum</vt:lpstr>
      <vt:lpstr>The Multiwavelength Sky</vt:lpstr>
      <vt:lpstr>Going to Lower Energy…</vt:lpstr>
      <vt:lpstr>Going to Higher Energy</vt:lpstr>
      <vt:lpstr>Observation Techniques</vt:lpstr>
      <vt:lpstr>The Sky at GeV</vt:lpstr>
      <vt:lpstr>GeV Sky (109 eV)</vt:lpstr>
      <vt:lpstr>Sources of Gamma Rays</vt:lpstr>
      <vt:lpstr>GeV Sky (109 eV)</vt:lpstr>
      <vt:lpstr>TeV Sky (1012 eV)</vt:lpstr>
      <vt:lpstr>TeV Sources</vt:lpstr>
      <vt:lpstr>SN 1572 (Tycho’s SNR)</vt:lpstr>
      <vt:lpstr>AGN 3C 66A</vt:lpstr>
      <vt:lpstr>Variability of the TeV Sky</vt:lpstr>
      <vt:lpstr>Why Study the TeV Band?</vt:lpstr>
      <vt:lpstr>Energy Frontier, A Relative Term</vt:lpstr>
      <vt:lpstr>Cosmic-Ray Energy Spectrum</vt:lpstr>
      <vt:lpstr>Galactic Cosmic Rays</vt:lpstr>
      <vt:lpstr>Extragalactic Sources</vt:lpstr>
      <vt:lpstr>Cosmic-Ray Astronomy?</vt:lpstr>
      <vt:lpstr>Gamma Rays</vt:lpstr>
      <vt:lpstr>Multi-Messenger Astrophysics</vt:lpstr>
      <vt:lpstr>Messenger Particles</vt:lpstr>
      <vt:lpstr>A World-Wide Effort</vt:lpstr>
      <vt:lpstr>Detecting TeV Gamma Rays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TeV Gamma Rays</vt:lpstr>
      <vt:lpstr>Cherenkov Light</vt:lpstr>
      <vt:lpstr>Cherenkov Light</vt:lpstr>
      <vt:lpstr>PowerPoint Presentation</vt:lpstr>
      <vt:lpstr>Photomultipliers (PMTs)</vt:lpstr>
      <vt:lpstr>Air Cherenkov Telescopes</vt:lpstr>
      <vt:lpstr>Air Cherenkov Telescopes</vt:lpstr>
      <vt:lpstr>Air Cherenkov Telescopes</vt:lpstr>
      <vt:lpstr>Water Cherenkov Detectors</vt:lpstr>
      <vt:lpstr>Milagro</vt:lpstr>
      <vt:lpstr>Water Cherenkov Technique</vt:lpstr>
      <vt:lpstr>Height Matters!</vt:lpstr>
      <vt:lpstr>PowerPoint Presentation</vt:lpstr>
      <vt:lpstr>The HAWC Observatory</vt:lpstr>
      <vt:lpstr>PowerPoint Presentation</vt:lpstr>
      <vt:lpstr>HAWC Site</vt:lpstr>
      <vt:lpstr>The HAWC Detector</vt:lpstr>
      <vt:lpstr>The HAWC Detector</vt:lpstr>
      <vt:lpstr>Background Rejection</vt:lpstr>
      <vt:lpstr>Tanks and Bladders</vt:lpstr>
      <vt:lpstr>Tank Construction</vt:lpstr>
      <vt:lpstr>Cabling</vt:lpstr>
      <vt:lpstr>PowerPoint Presentation</vt:lpstr>
      <vt:lpstr>PowerPoint Presentation</vt:lpstr>
      <vt:lpstr>Tank Construction</vt:lpstr>
      <vt:lpstr>Inauguration Day  March 20, 2015</vt:lpstr>
      <vt:lpstr>HAWC Collaboration</vt:lpstr>
      <vt:lpstr>HAWC @ UW</vt:lpstr>
      <vt:lpstr>HAWC Science Goals</vt:lpstr>
      <vt:lpstr>FiRst light</vt:lpstr>
      <vt:lpstr>Shadow of the Moon</vt:lpstr>
      <vt:lpstr>Moon Shadow</vt:lpstr>
      <vt:lpstr>HAWC Detector</vt:lpstr>
      <vt:lpstr>HAWC-111, 206 days </vt:lpstr>
      <vt:lpstr>HAWC-111, 206 days </vt:lpstr>
      <vt:lpstr>HAWC-111, 206 days </vt:lpstr>
      <vt:lpstr>HAWC-250</vt:lpstr>
      <vt:lpstr>HAWC - Fermi</vt:lpstr>
      <vt:lpstr>HAWC-250</vt:lpstr>
      <vt:lpstr>Mrk 421  Time Dependence</vt:lpstr>
      <vt:lpstr>Gamma Ray Bursts</vt:lpstr>
      <vt:lpstr>Large Scale Cosmic Ray Anisotropy</vt:lpstr>
      <vt:lpstr>Small Scale Cosmic Ray Anisotropy</vt:lpstr>
      <vt:lpstr>Small Scale Cosmic Ray Anisotropy</vt:lpstr>
      <vt:lpstr>Small Scale Cosmic Ray Anisotropy</vt:lpstr>
      <vt:lpstr>Summary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Search for the Sources of Ultrahigh-Energy Cosmic Rays</dc:title>
  <dc:creator>Stefan Westerhoff</dc:creator>
  <cp:lastModifiedBy>Tom</cp:lastModifiedBy>
  <cp:revision>282</cp:revision>
  <cp:lastPrinted>2012-06-26T05:34:04Z</cp:lastPrinted>
  <dcterms:created xsi:type="dcterms:W3CDTF">2012-06-05T15:02:57Z</dcterms:created>
  <dcterms:modified xsi:type="dcterms:W3CDTF">2015-06-10T13:52:43Z</dcterms:modified>
</cp:coreProperties>
</file>