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handoutMasterIdLst>
    <p:handoutMasterId r:id="rId31"/>
  </p:handoutMasterIdLst>
  <p:sldIdLst>
    <p:sldId id="256" r:id="rId3"/>
    <p:sldId id="266" r:id="rId4"/>
    <p:sldId id="260" r:id="rId5"/>
    <p:sldId id="262" r:id="rId6"/>
    <p:sldId id="257" r:id="rId7"/>
    <p:sldId id="258" r:id="rId8"/>
    <p:sldId id="263" r:id="rId9"/>
    <p:sldId id="275" r:id="rId10"/>
    <p:sldId id="276" r:id="rId11"/>
    <p:sldId id="278" r:id="rId12"/>
    <p:sldId id="267" r:id="rId13"/>
    <p:sldId id="268" r:id="rId14"/>
    <p:sldId id="269" r:id="rId15"/>
    <p:sldId id="270" r:id="rId16"/>
    <p:sldId id="273" r:id="rId17"/>
    <p:sldId id="272" r:id="rId18"/>
    <p:sldId id="271" r:id="rId19"/>
    <p:sldId id="283" r:id="rId20"/>
    <p:sldId id="282" r:id="rId21"/>
    <p:sldId id="277" r:id="rId22"/>
    <p:sldId id="279" r:id="rId23"/>
    <p:sldId id="280" r:id="rId24"/>
    <p:sldId id="264" r:id="rId25"/>
    <p:sldId id="284" r:id="rId26"/>
    <p:sldId id="285" r:id="rId27"/>
    <p:sldId id="286" r:id="rId28"/>
    <p:sldId id="28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87" autoAdjust="0"/>
  </p:normalViewPr>
  <p:slideViewPr>
    <p:cSldViewPr snapToGrid="0" snapToObjects="1">
      <p:cViewPr>
        <p:scale>
          <a:sx n="75" d="100"/>
          <a:sy n="75" d="100"/>
        </p:scale>
        <p:origin x="-1824" y="4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C2EF0-BDEC-CE49-A09F-67D044A4C5FA}" type="datetimeFigureOut">
              <a:rPr lang="en-US" smtClean="0"/>
              <a:t>1/25/15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C0245C-8DD8-8545-BFB5-FA48DF7155A2}" type="slidenum">
              <a:rPr lang="en-US" smtClean="0"/>
              <a:t>‹#›</a:t>
            </a:fld>
            <a:endParaRPr lang="en-US"/>
          </a:p>
        </p:txBody>
      </p:sp>
    </p:spTree>
    <p:extLst>
      <p:ext uri="{BB962C8B-B14F-4D97-AF65-F5344CB8AC3E}">
        <p14:creationId xmlns:p14="http://schemas.microsoft.com/office/powerpoint/2010/main" val="3499942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86FC71-8D5F-8845-82B5-42669F8957F5}" type="datetimeFigureOut">
              <a:rPr lang="en-US" smtClean="0"/>
              <a:t>1/25/15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20D26E-85C6-E94A-BBFE-920917F4CE86}" type="slidenum">
              <a:rPr lang="en-US" smtClean="0"/>
              <a:t>‹#›</a:t>
            </a:fld>
            <a:endParaRPr lang="en-US"/>
          </a:p>
        </p:txBody>
      </p:sp>
    </p:spTree>
    <p:extLst>
      <p:ext uri="{BB962C8B-B14F-4D97-AF65-F5344CB8AC3E}">
        <p14:creationId xmlns:p14="http://schemas.microsoft.com/office/powerpoint/2010/main" val="31296935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20D26E-85C6-E94A-BBFE-920917F4CE86}" type="slidenum">
              <a:rPr lang="en-US" smtClean="0"/>
              <a:t>2</a:t>
            </a:fld>
            <a:endParaRPr lang="en-US"/>
          </a:p>
        </p:txBody>
      </p:sp>
    </p:spTree>
    <p:extLst>
      <p:ext uri="{BB962C8B-B14F-4D97-AF65-F5344CB8AC3E}">
        <p14:creationId xmlns:p14="http://schemas.microsoft.com/office/powerpoint/2010/main" val="386068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Bef>
                <a:spcPct val="20000"/>
              </a:spcBef>
              <a:buFontTx/>
              <a:buChar char="–"/>
            </a:pPr>
            <a:r>
              <a:rPr lang="en-US" dirty="0" smtClean="0"/>
              <a:t>WLS fiber</a:t>
            </a:r>
            <a:r>
              <a:rPr lang="en-US" sz="2000" dirty="0" smtClean="0">
                <a:solidFill>
                  <a:srgbClr val="660033"/>
                </a:solidFill>
              </a:rPr>
              <a:t>1.20 +0.024 -0.005 mm diam.</a:t>
            </a:r>
          </a:p>
          <a:p>
            <a:pPr marL="742950" lvl="1" indent="-285750">
              <a:spcBef>
                <a:spcPct val="20000"/>
              </a:spcBef>
              <a:buFontTx/>
              <a:buChar char="–"/>
            </a:pPr>
            <a:r>
              <a:rPr lang="en-US" sz="2000" dirty="0" smtClean="0">
                <a:solidFill>
                  <a:srgbClr val="660033"/>
                </a:solidFill>
              </a:rPr>
              <a:t>175 ppm Y11 </a:t>
            </a:r>
            <a:r>
              <a:rPr lang="en-US" sz="2000" dirty="0" err="1" smtClean="0">
                <a:solidFill>
                  <a:srgbClr val="660033"/>
                </a:solidFill>
              </a:rPr>
              <a:t>fluor</a:t>
            </a:r>
            <a:r>
              <a:rPr lang="en-US" sz="2000" dirty="0" smtClean="0">
                <a:solidFill>
                  <a:srgbClr val="660033"/>
                </a:solidFill>
              </a:rPr>
              <a:t> (K27)</a:t>
            </a:r>
          </a:p>
          <a:p>
            <a:pPr marL="742950" lvl="1" indent="-285750">
              <a:spcBef>
                <a:spcPct val="20000"/>
              </a:spcBef>
              <a:buFontTx/>
              <a:buChar char="–"/>
            </a:pPr>
            <a:r>
              <a:rPr lang="en-US" sz="2000" dirty="0" smtClean="0">
                <a:solidFill>
                  <a:srgbClr val="660033"/>
                </a:solidFill>
              </a:rPr>
              <a:t>polystyrene core, double clad (PMMA and </a:t>
            </a:r>
            <a:r>
              <a:rPr lang="en-US" sz="2000" dirty="0" err="1" smtClean="0">
                <a:solidFill>
                  <a:srgbClr val="660033"/>
                </a:solidFill>
              </a:rPr>
              <a:t>polyfluor</a:t>
            </a:r>
            <a:r>
              <a:rPr lang="en-US" sz="2000" dirty="0" smtClean="0">
                <a:solidFill>
                  <a:srgbClr val="660033"/>
                </a:solidFill>
              </a:rPr>
              <a:t>)</a:t>
            </a:r>
          </a:p>
          <a:p>
            <a:r>
              <a:rPr lang="ja-JP" altLang="en-US" sz="2000" dirty="0" smtClean="0">
                <a:solidFill>
                  <a:srgbClr val="660033"/>
                </a:solidFill>
                <a:latin typeface="Arial"/>
              </a:rPr>
              <a:t>“</a:t>
            </a:r>
            <a:r>
              <a:rPr lang="en-US" sz="2000" dirty="0" smtClean="0">
                <a:solidFill>
                  <a:srgbClr val="660033"/>
                </a:solidFill>
              </a:rPr>
              <a:t>Non-S Type</a:t>
            </a:r>
            <a:r>
              <a:rPr lang="ja-JP" altLang="en-US" sz="2000" dirty="0" smtClean="0">
                <a:solidFill>
                  <a:srgbClr val="660033"/>
                </a:solidFill>
                <a:latin typeface="Arial"/>
              </a:rPr>
              <a:t>”</a:t>
            </a:r>
            <a:r>
              <a:rPr lang="en-US" altLang="ja-JP" sz="2000" dirty="0" smtClean="0">
                <a:solidFill>
                  <a:srgbClr val="660033"/>
                </a:solidFill>
                <a:latin typeface="Arial"/>
              </a:rPr>
              <a:t> </a:t>
            </a:r>
            <a:r>
              <a:rPr lang="en-US" dirty="0" smtClean="0"/>
              <a:t>PS core is of almost no oriented polystyrene chain and is optically isotropic and very transparent.</a:t>
            </a:r>
          </a:p>
          <a:p>
            <a:r>
              <a:rPr lang="en-US" dirty="0" smtClean="0"/>
              <a:t>This conventional standard type has good attenuation length, but it showed weakness against cracking caused by bending or handling during assembling.</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1D20D26E-85C6-E94A-BBFE-920917F4CE86}" type="slidenum">
              <a:rPr lang="en-US" smtClean="0"/>
              <a:t>3</a:t>
            </a:fld>
            <a:endParaRPr lang="en-US"/>
          </a:p>
        </p:txBody>
      </p:sp>
    </p:spTree>
    <p:extLst>
      <p:ext uri="{BB962C8B-B14F-4D97-AF65-F5344CB8AC3E}">
        <p14:creationId xmlns:p14="http://schemas.microsoft.com/office/powerpoint/2010/main" val="246400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384 signal fibers are routed to three Hamamatsu M multichannel PMTs through precision machined cookies.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Eight fibers are routed to each 4mmx4 mm pixel. Two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 the PMTs in a far detector MUX box see 8  x16</a:t>
            </a:r>
            <a:r>
              <a:rPr lang="en-US" sz="1200" kern="1200" baseline="0" dirty="0" smtClean="0">
                <a:solidFill>
                  <a:schemeClr val="tx1"/>
                </a:solidFill>
                <a:latin typeface="+mn-lt"/>
                <a:ea typeface="+mn-ea"/>
                <a:cs typeface="+mn-cs"/>
              </a:rPr>
              <a:t>=128</a:t>
            </a:r>
            <a:r>
              <a:rPr lang="en-US" sz="1200" kern="1200" dirty="0" smtClean="0">
                <a:solidFill>
                  <a:schemeClr val="tx1"/>
                </a:solidFill>
                <a:latin typeface="+mn-lt"/>
                <a:ea typeface="+mn-ea"/>
                <a:cs typeface="+mn-cs"/>
              </a:rPr>
              <a:t> fibers from single planes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third PMT sees  8x8=64 fibers from each plane The ribbon cable connectors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inserted into the front plate according to a pattern that minimizes fiber lengths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within the MUX box</a:t>
            </a:r>
            <a:endParaRPr lang="en-US" dirty="0"/>
          </a:p>
        </p:txBody>
      </p:sp>
      <p:sp>
        <p:nvSpPr>
          <p:cNvPr id="4" name="Slide Number Placeholder 3"/>
          <p:cNvSpPr>
            <a:spLocks noGrp="1"/>
          </p:cNvSpPr>
          <p:nvPr>
            <p:ph type="sldNum" sz="quarter" idx="10"/>
          </p:nvPr>
        </p:nvSpPr>
        <p:spPr/>
        <p:txBody>
          <a:bodyPr/>
          <a:lstStyle/>
          <a:p>
            <a:fld id="{1D20D26E-85C6-E94A-BBFE-920917F4CE86}" type="slidenum">
              <a:rPr lang="en-US" smtClean="0"/>
              <a:t>9</a:t>
            </a:fld>
            <a:endParaRPr lang="en-US"/>
          </a:p>
        </p:txBody>
      </p:sp>
    </p:spTree>
    <p:extLst>
      <p:ext uri="{BB962C8B-B14F-4D97-AF65-F5344CB8AC3E}">
        <p14:creationId xmlns:p14="http://schemas.microsoft.com/office/powerpoint/2010/main" val="173799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Optical fiber is Toray PFDU-FB1000 (datasheet is in our </a:t>
            </a:r>
            <a:r>
              <a:rPr lang="en-US" dirty="0" err="1" smtClean="0"/>
              <a:t>elog</a:t>
            </a:r>
            <a:r>
              <a:rPr lang="en-US" dirty="0" smtClean="0"/>
              <a:t> at http://</a:t>
            </a:r>
            <a:r>
              <a:rPr lang="en-US" dirty="0" err="1" smtClean="0"/>
              <a:t>elog.icecube.wisc.edu</a:t>
            </a:r>
            <a:r>
              <a:rPr lang="en-US" dirty="0" smtClean="0"/>
              <a:t>/</a:t>
            </a:r>
            <a:r>
              <a:rPr lang="en-US" dirty="0" err="1" smtClean="0"/>
              <a:t>AbsCal</a:t>
            </a:r>
            <a:r>
              <a:rPr lang="en-US" dirty="0" smtClean="0"/>
              <a:t>/154 )</a:t>
            </a:r>
          </a:p>
          <a:p>
            <a:r>
              <a:rPr lang="en-US" dirty="0" smtClean="0"/>
              <a:t>It's 1mm diameter, most of that is PMMA core and then there is the thin </a:t>
            </a:r>
            <a:r>
              <a:rPr lang="en-US" dirty="0" err="1" smtClean="0"/>
              <a:t>fluoropolymer</a:t>
            </a:r>
            <a:r>
              <a:rPr lang="en-US" dirty="0" smtClean="0"/>
              <a:t> cladding for internal reflection, see the datasheet if you want more detail.  There is a graph in there showing no effect of operating at -55C, by the way.</a:t>
            </a:r>
          </a:p>
          <a:p>
            <a:endParaRPr lang="en-US" dirty="0" smtClean="0"/>
          </a:p>
          <a:p>
            <a:r>
              <a:rPr lang="en-US" dirty="0" smtClean="0"/>
              <a:t>The DOM is called "Platypus", it was one of two that were used by John Kelley &amp; Jim Braun for testing when developing the </a:t>
            </a:r>
            <a:r>
              <a:rPr lang="en-US" dirty="0" err="1" smtClean="0"/>
              <a:t>DOMCal</a:t>
            </a:r>
            <a:r>
              <a:rPr lang="en-US" dirty="0" smtClean="0"/>
              <a:t> program.  The other one in there is "Titanium".</a:t>
            </a:r>
          </a:p>
          <a:p>
            <a:endParaRPr lang="en-US" dirty="0" smtClean="0"/>
          </a:p>
          <a:p>
            <a:r>
              <a:rPr lang="en-US" dirty="0" smtClean="0"/>
              <a:t>The 2" PMT is Hamamatsu H7195, serial number RD2759 (the same one as mentioned in the </a:t>
            </a:r>
            <a:r>
              <a:rPr lang="en-US" dirty="0" err="1" smtClean="0"/>
              <a:t>elog</a:t>
            </a:r>
            <a:r>
              <a:rPr lang="en-US" dirty="0" smtClean="0"/>
              <a:t> entry above).  We run it around 1e7 gain.</a:t>
            </a:r>
          </a:p>
          <a:p>
            <a:endParaRPr lang="en-US" dirty="0"/>
          </a:p>
        </p:txBody>
      </p:sp>
      <p:sp>
        <p:nvSpPr>
          <p:cNvPr id="4" name="Slide Number Placeholder 3"/>
          <p:cNvSpPr>
            <a:spLocks noGrp="1"/>
          </p:cNvSpPr>
          <p:nvPr>
            <p:ph type="sldNum" sz="quarter" idx="10"/>
          </p:nvPr>
        </p:nvSpPr>
        <p:spPr/>
        <p:txBody>
          <a:bodyPr/>
          <a:lstStyle/>
          <a:p>
            <a:fld id="{1D20D26E-85C6-E94A-BBFE-920917F4CE86}" type="slidenum">
              <a:rPr lang="en-US" smtClean="0"/>
              <a:t>14</a:t>
            </a:fld>
            <a:endParaRPr lang="en-US"/>
          </a:p>
        </p:txBody>
      </p:sp>
    </p:spTree>
    <p:extLst>
      <p:ext uri="{BB962C8B-B14F-4D97-AF65-F5344CB8AC3E}">
        <p14:creationId xmlns:p14="http://schemas.microsoft.com/office/powerpoint/2010/main" val="127415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211007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228769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43985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034981-5FA1-F44E-ADAF-9273F6F16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227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C3E880-582E-C54D-9EC3-833240C289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861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51EFB3-20BE-CA4A-9CCB-359C2191F8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13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7D639E-C0E8-0C47-AA07-8687FDAD82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718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AB7552E-3B69-FA44-A9D1-703B3594F6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18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7728AE7-722F-B64E-BB35-A1AE53C99B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C554CA-A30A-CB49-BC3D-CFB9E56F2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6745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6F86B2-33AA-AC4F-8A28-309AEDB0C5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632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198"/>
            <a:ext cx="9144000" cy="73152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901700"/>
            <a:ext cx="8229600" cy="5224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4242034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BA2BC4-5B2F-1B4C-8E39-D93E928461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04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A33484-07E7-154E-8B41-5040F11E3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05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103C12-FF8D-6442-952E-894289D63C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38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95092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1/26/15</a:t>
            </a:r>
            <a:endParaRPr lang="en-US"/>
          </a:p>
        </p:txBody>
      </p:sp>
      <p:sp>
        <p:nvSpPr>
          <p:cNvPr id="6" name="Footer Placeholder 5"/>
          <p:cNvSpPr>
            <a:spLocks noGrp="1"/>
          </p:cNvSpPr>
          <p:nvPr>
            <p:ph type="ftr" sz="quarter" idx="11"/>
          </p:nvPr>
        </p:nvSpPr>
        <p:spPr/>
        <p:txBody>
          <a:bodyPr/>
          <a:lstStyle/>
          <a:p>
            <a:r>
              <a:rPr lang="en-US" smtClean="0"/>
              <a:t>Gen2 Workshop</a:t>
            </a:r>
            <a:endParaRPr lang="en-US"/>
          </a:p>
        </p:txBody>
      </p:sp>
      <p:sp>
        <p:nvSpPr>
          <p:cNvPr id="7" name="Slide Number Placeholder 6"/>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111916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1/26/15</a:t>
            </a:r>
            <a:endParaRPr lang="en-US"/>
          </a:p>
        </p:txBody>
      </p:sp>
      <p:sp>
        <p:nvSpPr>
          <p:cNvPr id="8" name="Footer Placeholder 7"/>
          <p:cNvSpPr>
            <a:spLocks noGrp="1"/>
          </p:cNvSpPr>
          <p:nvPr>
            <p:ph type="ftr" sz="quarter" idx="11"/>
          </p:nvPr>
        </p:nvSpPr>
        <p:spPr/>
        <p:txBody>
          <a:bodyPr/>
          <a:lstStyle/>
          <a:p>
            <a:r>
              <a:rPr lang="en-US" smtClean="0"/>
              <a:t>Gen2 Workshop</a:t>
            </a:r>
            <a:endParaRPr lang="en-US"/>
          </a:p>
        </p:txBody>
      </p:sp>
      <p:sp>
        <p:nvSpPr>
          <p:cNvPr id="9" name="Slide Number Placeholder 8"/>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294286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1/26/15</a:t>
            </a:r>
            <a:endParaRPr lang="en-US"/>
          </a:p>
        </p:txBody>
      </p:sp>
      <p:sp>
        <p:nvSpPr>
          <p:cNvPr id="4" name="Footer Placeholder 3"/>
          <p:cNvSpPr>
            <a:spLocks noGrp="1"/>
          </p:cNvSpPr>
          <p:nvPr>
            <p:ph type="ftr" sz="quarter" idx="11"/>
          </p:nvPr>
        </p:nvSpPr>
        <p:spPr/>
        <p:txBody>
          <a:bodyPr/>
          <a:lstStyle/>
          <a:p>
            <a:r>
              <a:rPr lang="en-US" smtClean="0"/>
              <a:t>Gen2 Workshop</a:t>
            </a:r>
            <a:endParaRPr lang="en-US"/>
          </a:p>
        </p:txBody>
      </p:sp>
      <p:sp>
        <p:nvSpPr>
          <p:cNvPr id="5" name="Slide Number Placeholder 4"/>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229685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1/26/15</a:t>
            </a:r>
            <a:endParaRPr lang="en-US"/>
          </a:p>
        </p:txBody>
      </p:sp>
      <p:sp>
        <p:nvSpPr>
          <p:cNvPr id="3" name="Footer Placeholder 2"/>
          <p:cNvSpPr>
            <a:spLocks noGrp="1"/>
          </p:cNvSpPr>
          <p:nvPr>
            <p:ph type="ftr" sz="quarter" idx="11"/>
          </p:nvPr>
        </p:nvSpPr>
        <p:spPr/>
        <p:txBody>
          <a:bodyPr/>
          <a:lstStyle/>
          <a:p>
            <a:r>
              <a:rPr lang="en-US" smtClean="0"/>
              <a:t>Gen2 Workshop</a:t>
            </a:r>
            <a:endParaRPr lang="en-US"/>
          </a:p>
        </p:txBody>
      </p:sp>
      <p:sp>
        <p:nvSpPr>
          <p:cNvPr id="4" name="Slide Number Placeholder 3"/>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4178657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1/26/15</a:t>
            </a:r>
            <a:endParaRPr lang="en-US"/>
          </a:p>
        </p:txBody>
      </p:sp>
      <p:sp>
        <p:nvSpPr>
          <p:cNvPr id="6" name="Footer Placeholder 5"/>
          <p:cNvSpPr>
            <a:spLocks noGrp="1"/>
          </p:cNvSpPr>
          <p:nvPr>
            <p:ph type="ftr" sz="quarter" idx="11"/>
          </p:nvPr>
        </p:nvSpPr>
        <p:spPr/>
        <p:txBody>
          <a:bodyPr/>
          <a:lstStyle/>
          <a:p>
            <a:r>
              <a:rPr lang="en-US" smtClean="0"/>
              <a:t>Gen2 Workshop</a:t>
            </a:r>
            <a:endParaRPr lang="en-US"/>
          </a:p>
        </p:txBody>
      </p:sp>
      <p:sp>
        <p:nvSpPr>
          <p:cNvPr id="7" name="Slide Number Placeholder 6"/>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356493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1/26/15</a:t>
            </a:r>
            <a:endParaRPr lang="en-US"/>
          </a:p>
        </p:txBody>
      </p:sp>
      <p:sp>
        <p:nvSpPr>
          <p:cNvPr id="6" name="Footer Placeholder 5"/>
          <p:cNvSpPr>
            <a:spLocks noGrp="1"/>
          </p:cNvSpPr>
          <p:nvPr>
            <p:ph type="ftr" sz="quarter" idx="11"/>
          </p:nvPr>
        </p:nvSpPr>
        <p:spPr/>
        <p:txBody>
          <a:bodyPr/>
          <a:lstStyle/>
          <a:p>
            <a:r>
              <a:rPr lang="en-US" smtClean="0"/>
              <a:t>Gen2 Workshop</a:t>
            </a:r>
            <a:endParaRPr lang="en-US"/>
          </a:p>
        </p:txBody>
      </p:sp>
      <p:sp>
        <p:nvSpPr>
          <p:cNvPr id="7" name="Slide Number Placeholder 6"/>
          <p:cNvSpPr>
            <a:spLocks noGrp="1"/>
          </p:cNvSpPr>
          <p:nvPr>
            <p:ph type="sldNum" sz="quarter" idx="12"/>
          </p:nvPr>
        </p:nvSpPr>
        <p:spPr/>
        <p:txBody>
          <a:bodyPr/>
          <a:lstStyle/>
          <a:p>
            <a:fld id="{D762F1E7-34C0-614E-9FFB-5E12CC983613}" type="slidenum">
              <a:rPr lang="en-US" smtClean="0"/>
              <a:t>‹#›</a:t>
            </a:fld>
            <a:endParaRPr lang="en-US"/>
          </a:p>
        </p:txBody>
      </p:sp>
    </p:spTree>
    <p:extLst>
      <p:ext uri="{BB962C8B-B14F-4D97-AF65-F5344CB8AC3E}">
        <p14:creationId xmlns:p14="http://schemas.microsoft.com/office/powerpoint/2010/main" val="16084127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2198"/>
            <a:ext cx="9144000" cy="73060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901700"/>
            <a:ext cx="8229600" cy="5224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1/26/15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Gen2 Workshop</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2F1E7-34C0-614E-9FFB-5E12CC983613}" type="slidenum">
              <a:rPr lang="en-US" smtClean="0"/>
              <a:t>‹#›</a:t>
            </a:fld>
            <a:endParaRPr lang="en-US"/>
          </a:p>
        </p:txBody>
      </p:sp>
    </p:spTree>
    <p:extLst>
      <p:ext uri="{BB962C8B-B14F-4D97-AF65-F5344CB8AC3E}">
        <p14:creationId xmlns:p14="http://schemas.microsoft.com/office/powerpoint/2010/main" val="1702308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4CFCEB6B-56A2-7249-A3FD-E7554209188E}" type="slidenum">
              <a:rPr lang="en-US" smtClean="0">
                <a:solidFill>
                  <a:srgbClr val="000000"/>
                </a:solidFill>
                <a:latin typeface="Times New Roman" charset="0"/>
                <a:ea typeface="ＭＳ Ｐゴシック" charset="0"/>
              </a:rPr>
              <a:pPr defTabSz="914400" eaLnBrk="0" fontAlgn="base" hangingPunct="0">
                <a:spcBef>
                  <a:spcPct val="0"/>
                </a:spcBef>
                <a:spcAft>
                  <a:spcPct val="0"/>
                </a:spcAft>
              </a:pPr>
              <a:t>‹#›</a:t>
            </a:fld>
            <a:endParaRPr lang="en-US" smtClean="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019962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microsoft.com/office/2007/relationships/hdphoto" Target="../media/hdphoto1.wdp"/><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2.jpeg"/><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en-US" dirty="0" smtClean="0"/>
              <a:t>Using MINOS scintillators </a:t>
            </a:r>
            <a:br>
              <a:rPr lang="en-US" dirty="0" smtClean="0"/>
            </a:br>
            <a:r>
              <a:rPr lang="en-US" dirty="0" smtClean="0"/>
              <a:t>as a surface veto</a:t>
            </a:r>
            <a:endParaRPr lang="en-US" dirty="0"/>
          </a:p>
        </p:txBody>
      </p:sp>
      <p:sp>
        <p:nvSpPr>
          <p:cNvPr id="3" name="Subtitle 2"/>
          <p:cNvSpPr>
            <a:spLocks noGrp="1"/>
          </p:cNvSpPr>
          <p:nvPr>
            <p:ph type="subTitle" idx="1"/>
          </p:nvPr>
        </p:nvSpPr>
        <p:spPr/>
        <p:txBody>
          <a:bodyPr/>
          <a:lstStyle/>
          <a:p>
            <a:r>
              <a:rPr lang="en-US" dirty="0" smtClean="0"/>
              <a:t>Delia Tosi / Chris Wendt</a:t>
            </a:r>
          </a:p>
          <a:p>
            <a:r>
              <a:rPr lang="en-US" dirty="0" smtClean="0"/>
              <a:t>UW Madison</a:t>
            </a:r>
            <a:endParaRPr lang="en-US" dirty="0"/>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1</a:t>
            </a:fld>
            <a:endParaRPr lang="en-US"/>
          </a:p>
        </p:txBody>
      </p:sp>
    </p:spTree>
    <p:extLst>
      <p:ext uri="{BB962C8B-B14F-4D97-AF65-F5344CB8AC3E}">
        <p14:creationId xmlns:p14="http://schemas.microsoft.com/office/powerpoint/2010/main" val="131161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Expected performance</a:t>
            </a:r>
            <a:endParaRPr lang="en-US" dirty="0"/>
          </a:p>
        </p:txBody>
      </p:sp>
      <p:pic>
        <p:nvPicPr>
          <p:cNvPr id="3" name="Picture 5" descr="multistrip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00" y="965200"/>
            <a:ext cx="3962400" cy="40592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5511800" y="1016000"/>
            <a:ext cx="2641600" cy="1651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10"/>
          <p:cNvSpPr>
            <a:spLocks noChangeArrowheads="1"/>
          </p:cNvSpPr>
          <p:nvPr/>
        </p:nvSpPr>
        <p:spPr bwMode="auto">
          <a:xfrm>
            <a:off x="419100" y="914400"/>
            <a:ext cx="330200" cy="38989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12"/>
          <p:cNvSpPr>
            <a:spLocks noChangeArrowheads="1"/>
          </p:cNvSpPr>
          <p:nvPr/>
        </p:nvSpPr>
        <p:spPr bwMode="auto">
          <a:xfrm rot="16200000">
            <a:off x="3067050" y="2851150"/>
            <a:ext cx="3352800" cy="1905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800"/>
              <a:t>Number of observed photoelectrons</a:t>
            </a:r>
          </a:p>
        </p:txBody>
      </p:sp>
      <p:sp>
        <p:nvSpPr>
          <p:cNvPr id="11" name="Rectangle 13"/>
          <p:cNvSpPr>
            <a:spLocks noChangeArrowheads="1"/>
          </p:cNvSpPr>
          <p:nvPr/>
        </p:nvSpPr>
        <p:spPr bwMode="auto">
          <a:xfrm>
            <a:off x="1384300" y="1003300"/>
            <a:ext cx="2641600" cy="889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Rectangle 14"/>
          <p:cNvSpPr>
            <a:spLocks noChangeArrowheads="1"/>
          </p:cNvSpPr>
          <p:nvPr/>
        </p:nvSpPr>
        <p:spPr bwMode="auto">
          <a:xfrm>
            <a:off x="2070100" y="4686300"/>
            <a:ext cx="2336800" cy="2159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Rectangle 15"/>
          <p:cNvSpPr>
            <a:spLocks noChangeArrowheads="1"/>
          </p:cNvSpPr>
          <p:nvPr/>
        </p:nvSpPr>
        <p:spPr bwMode="auto">
          <a:xfrm>
            <a:off x="6184900" y="4775200"/>
            <a:ext cx="2336800" cy="2159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Text Box 17"/>
          <p:cNvSpPr txBox="1">
            <a:spLocks noChangeArrowheads="1"/>
          </p:cNvSpPr>
          <p:nvPr/>
        </p:nvSpPr>
        <p:spPr bwMode="auto">
          <a:xfrm>
            <a:off x="5969000" y="4686300"/>
            <a:ext cx="2708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Distance along the module (m)</a:t>
            </a:r>
          </a:p>
        </p:txBody>
      </p:sp>
      <p:sp>
        <p:nvSpPr>
          <p:cNvPr id="16" name="Text Box 18"/>
          <p:cNvSpPr txBox="1">
            <a:spLocks noChangeArrowheads="1"/>
          </p:cNvSpPr>
          <p:nvPr/>
        </p:nvSpPr>
        <p:spPr bwMode="auto">
          <a:xfrm>
            <a:off x="5622925" y="1308100"/>
            <a:ext cx="264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solidFill>
                  <a:srgbClr val="FF0000"/>
                </a:solidFill>
              </a:rPr>
              <a:t>Individual Strip Responses</a:t>
            </a:r>
          </a:p>
        </p:txBody>
      </p:sp>
      <p:sp>
        <p:nvSpPr>
          <p:cNvPr id="17" name="TextBox 16"/>
          <p:cNvSpPr txBox="1"/>
          <p:nvPr/>
        </p:nvSpPr>
        <p:spPr>
          <a:xfrm>
            <a:off x="6184900" y="6375400"/>
            <a:ext cx="1639203" cy="369332"/>
          </a:xfrm>
          <a:prstGeom prst="rect">
            <a:avLst/>
          </a:prstGeom>
          <a:noFill/>
        </p:spPr>
        <p:txBody>
          <a:bodyPr wrap="none" rtlCol="0">
            <a:spAutoFit/>
          </a:bodyPr>
          <a:lstStyle/>
          <a:p>
            <a:r>
              <a:rPr lang="en-US" dirty="0" smtClean="0"/>
              <a:t>From reference</a:t>
            </a:r>
            <a:endParaRPr lang="en-US" dirty="0"/>
          </a:p>
        </p:txBody>
      </p:sp>
      <p:sp>
        <p:nvSpPr>
          <p:cNvPr id="18" name="Date Placeholder 17"/>
          <p:cNvSpPr>
            <a:spLocks noGrp="1"/>
          </p:cNvSpPr>
          <p:nvPr>
            <p:ph type="dt" sz="half" idx="10"/>
          </p:nvPr>
        </p:nvSpPr>
        <p:spPr/>
        <p:txBody>
          <a:bodyPr/>
          <a:lstStyle/>
          <a:p>
            <a:r>
              <a:rPr lang="en-US" smtClean="0"/>
              <a:t>1/26/15</a:t>
            </a:r>
            <a:endParaRPr lang="en-US"/>
          </a:p>
        </p:txBody>
      </p:sp>
      <p:sp>
        <p:nvSpPr>
          <p:cNvPr id="19" name="Footer Placeholder 18"/>
          <p:cNvSpPr>
            <a:spLocks noGrp="1"/>
          </p:cNvSpPr>
          <p:nvPr>
            <p:ph type="ftr" sz="quarter" idx="11"/>
          </p:nvPr>
        </p:nvSpPr>
        <p:spPr/>
        <p:txBody>
          <a:bodyPr/>
          <a:lstStyle/>
          <a:p>
            <a:r>
              <a:rPr lang="en-US" smtClean="0"/>
              <a:t>Gen2 Workshop</a:t>
            </a:r>
            <a:endParaRPr lang="en-US"/>
          </a:p>
        </p:txBody>
      </p:sp>
      <p:sp>
        <p:nvSpPr>
          <p:cNvPr id="20" name="Slide Number Placeholder 19"/>
          <p:cNvSpPr>
            <a:spLocks noGrp="1"/>
          </p:cNvSpPr>
          <p:nvPr>
            <p:ph type="sldNum" sz="quarter" idx="12"/>
          </p:nvPr>
        </p:nvSpPr>
        <p:spPr/>
        <p:txBody>
          <a:bodyPr/>
          <a:lstStyle/>
          <a:p>
            <a:fld id="{D762F1E7-34C0-614E-9FFB-5E12CC983613}" type="slidenum">
              <a:rPr lang="en-US" smtClean="0"/>
              <a:t>10</a:t>
            </a:fld>
            <a:endParaRPr lang="en-US"/>
          </a:p>
        </p:txBody>
      </p:sp>
      <p:sp>
        <p:nvSpPr>
          <p:cNvPr id="21" name="Rectangle 20"/>
          <p:cNvSpPr/>
          <p:nvPr/>
        </p:nvSpPr>
        <p:spPr>
          <a:xfrm>
            <a:off x="190500" y="1092200"/>
            <a:ext cx="4572000" cy="4708981"/>
          </a:xfrm>
          <a:prstGeom prst="rect">
            <a:avLst/>
          </a:prstGeom>
        </p:spPr>
        <p:txBody>
          <a:bodyPr>
            <a:spAutoFit/>
          </a:bodyPr>
          <a:lstStyle/>
          <a:p>
            <a:pPr marL="342900" indent="-342900">
              <a:buFont typeface="Arial"/>
              <a:buChar char="•"/>
            </a:pPr>
            <a:r>
              <a:rPr lang="en-US" sz="2000" dirty="0" smtClean="0">
                <a:cs typeface="Calibri"/>
              </a:rPr>
              <a:t>Light </a:t>
            </a:r>
            <a:r>
              <a:rPr lang="en-US" sz="2000" dirty="0">
                <a:cs typeface="Calibri"/>
              </a:rPr>
              <a:t>output: </a:t>
            </a:r>
            <a:r>
              <a:rPr lang="en-US" sz="2000" dirty="0" smtClean="0">
                <a:cs typeface="Calibri"/>
                <a:sym typeface="Wingdings"/>
              </a:rPr>
              <a:t>10.6 </a:t>
            </a:r>
            <a:r>
              <a:rPr lang="en-US" sz="2000" dirty="0" err="1" smtClean="0">
                <a:cs typeface="Calibri"/>
                <a:sym typeface="Wingdings"/>
              </a:rPr>
              <a:t>p.e.</a:t>
            </a:r>
            <a:r>
              <a:rPr lang="en-US" sz="2000" dirty="0" smtClean="0">
                <a:cs typeface="Calibri"/>
                <a:sym typeface="Wingdings"/>
              </a:rPr>
              <a:t> </a:t>
            </a:r>
            <a:r>
              <a:rPr lang="en-US" sz="2000" dirty="0">
                <a:cs typeface="Calibri"/>
                <a:sym typeface="Wingdings"/>
              </a:rPr>
              <a:t>reading out from both sides for a 2 </a:t>
            </a:r>
            <a:r>
              <a:rPr lang="en-US" sz="2000" dirty="0" err="1">
                <a:cs typeface="Calibri"/>
                <a:sym typeface="Wingdings"/>
              </a:rPr>
              <a:t>GeV</a:t>
            </a:r>
            <a:r>
              <a:rPr lang="en-US" sz="2000" dirty="0">
                <a:cs typeface="Calibri"/>
                <a:sym typeface="Wingdings"/>
              </a:rPr>
              <a:t> </a:t>
            </a:r>
            <a:r>
              <a:rPr lang="en-US" sz="2000" dirty="0" err="1" smtClean="0">
                <a:cs typeface="Calibri"/>
                <a:sym typeface="Wingdings"/>
              </a:rPr>
              <a:t>muon</a:t>
            </a:r>
            <a:r>
              <a:rPr lang="en-US" sz="2000" dirty="0" smtClean="0">
                <a:cs typeface="Calibri"/>
                <a:sym typeface="Wingdings"/>
              </a:rPr>
              <a:t> </a:t>
            </a:r>
            <a:br>
              <a:rPr lang="en-US" sz="2000" dirty="0" smtClean="0">
                <a:cs typeface="Calibri"/>
                <a:sym typeface="Wingdings"/>
              </a:rPr>
            </a:br>
            <a:r>
              <a:rPr lang="en-US" sz="2000" dirty="0" smtClean="0">
                <a:cs typeface="Calibri"/>
                <a:sym typeface="Wingdings"/>
              </a:rPr>
              <a:t>(5.5 </a:t>
            </a:r>
            <a:r>
              <a:rPr lang="en-US" sz="2000" dirty="0" err="1" smtClean="0">
                <a:cs typeface="Calibri"/>
                <a:sym typeface="Wingdings"/>
              </a:rPr>
              <a:t>p.e.</a:t>
            </a:r>
            <a:r>
              <a:rPr lang="en-US" sz="2000" dirty="0" smtClean="0">
                <a:cs typeface="Calibri"/>
                <a:sym typeface="Wingdings"/>
              </a:rPr>
              <a:t> min)</a:t>
            </a:r>
          </a:p>
          <a:p>
            <a:pPr marL="342900" indent="-342900">
              <a:buFont typeface="Arial"/>
              <a:buChar char="•"/>
            </a:pPr>
            <a:r>
              <a:rPr lang="en-US" sz="2000" dirty="0" smtClean="0">
                <a:cs typeface="Calibri"/>
              </a:rPr>
              <a:t>Time </a:t>
            </a:r>
            <a:r>
              <a:rPr lang="en-US" sz="2000" dirty="0">
                <a:cs typeface="Calibri"/>
              </a:rPr>
              <a:t>measurement</a:t>
            </a:r>
            <a:r>
              <a:rPr lang="en-US" sz="2000" dirty="0" smtClean="0">
                <a:cs typeface="Calibri"/>
              </a:rPr>
              <a:t>:  </a:t>
            </a:r>
            <a:r>
              <a:rPr lang="en-US" sz="2000" dirty="0">
                <a:cs typeface="Calibri"/>
              </a:rPr>
              <a:t>&lt; </a:t>
            </a:r>
            <a:r>
              <a:rPr lang="en-US" sz="2000" dirty="0" smtClean="0">
                <a:cs typeface="Calibri"/>
              </a:rPr>
              <a:t>2 ns per strip for signals &gt; 10 </a:t>
            </a:r>
            <a:r>
              <a:rPr lang="en-US" sz="2000" dirty="0" err="1" smtClean="0">
                <a:cs typeface="Calibri"/>
              </a:rPr>
              <a:t>p.e.</a:t>
            </a:r>
            <a:endParaRPr lang="en-US" sz="2000" dirty="0" smtClean="0">
              <a:cs typeface="Calibri"/>
              <a:sym typeface="Wingdings"/>
            </a:endParaRPr>
          </a:p>
          <a:p>
            <a:pPr marL="342900" indent="-342900">
              <a:buFont typeface="Arial"/>
              <a:buChar char="•"/>
            </a:pPr>
            <a:r>
              <a:rPr lang="en-US" sz="2000" dirty="0" smtClean="0">
                <a:cs typeface="Calibri"/>
              </a:rPr>
              <a:t>Calibration</a:t>
            </a:r>
            <a:r>
              <a:rPr lang="en-US" sz="2000" dirty="0">
                <a:cs typeface="Calibri"/>
              </a:rPr>
              <a:t>: </a:t>
            </a:r>
            <a:endParaRPr lang="en-US" sz="2000" dirty="0" smtClean="0">
              <a:cs typeface="Calibri"/>
            </a:endParaRPr>
          </a:p>
          <a:p>
            <a:pPr marL="800100" lvl="1" indent="-342900">
              <a:buFont typeface="Arial"/>
              <a:buChar char="•"/>
            </a:pPr>
            <a:r>
              <a:rPr lang="en-US" sz="2000" dirty="0" smtClean="0">
                <a:cs typeface="Calibri"/>
              </a:rPr>
              <a:t>Relative </a:t>
            </a:r>
            <a:r>
              <a:rPr lang="en-US" sz="2000" dirty="0">
                <a:cs typeface="Calibri"/>
              </a:rPr>
              <a:t>near/far energy response to within 2</a:t>
            </a:r>
            <a:r>
              <a:rPr lang="en-US" sz="2000" dirty="0" smtClean="0">
                <a:cs typeface="Calibri"/>
              </a:rPr>
              <a:t>%</a:t>
            </a:r>
            <a:endParaRPr lang="en-US" sz="2000" dirty="0">
              <a:cs typeface="Calibri"/>
            </a:endParaRPr>
          </a:p>
          <a:p>
            <a:pPr marL="800100" lvl="1" indent="-342900">
              <a:buFont typeface="Arial"/>
              <a:buChar char="•"/>
            </a:pPr>
            <a:r>
              <a:rPr lang="en-US" sz="2000" dirty="0" smtClean="0">
                <a:cs typeface="Calibri"/>
              </a:rPr>
              <a:t>Absolute </a:t>
            </a:r>
            <a:r>
              <a:rPr lang="en-US" sz="2000" dirty="0" err="1">
                <a:cs typeface="Calibri"/>
              </a:rPr>
              <a:t>hadronic</a:t>
            </a:r>
            <a:r>
              <a:rPr lang="en-US" sz="2000" dirty="0">
                <a:cs typeface="Calibri"/>
              </a:rPr>
              <a:t> energy response to within 5%</a:t>
            </a:r>
            <a:r>
              <a:rPr lang="en-US" sz="2000" dirty="0" smtClean="0">
                <a:cs typeface="Calibri"/>
              </a:rPr>
              <a:t>.</a:t>
            </a:r>
          </a:p>
          <a:p>
            <a:pPr marL="342900" indent="-342900">
              <a:buFont typeface="Arial"/>
              <a:buChar char="•"/>
            </a:pPr>
            <a:r>
              <a:rPr lang="en-US" sz="2000" dirty="0" smtClean="0">
                <a:cs typeface="Calibri"/>
              </a:rPr>
              <a:t>Performance variation </a:t>
            </a:r>
            <a:r>
              <a:rPr lang="en-US" sz="2000" dirty="0" err="1" smtClean="0">
                <a:cs typeface="Calibri"/>
              </a:rPr>
              <a:t>vs</a:t>
            </a:r>
            <a:r>
              <a:rPr lang="en-US" sz="2000" dirty="0" smtClean="0">
                <a:cs typeface="Calibri"/>
              </a:rPr>
              <a:t> time: </a:t>
            </a:r>
          </a:p>
          <a:p>
            <a:pPr marL="800100" lvl="1" indent="-342900">
              <a:buFont typeface="Arial"/>
              <a:buChar char="•"/>
            </a:pPr>
            <a:r>
              <a:rPr lang="en-US" sz="2000" dirty="0" smtClean="0">
                <a:cs typeface="Calibri"/>
              </a:rPr>
              <a:t>Decay of </a:t>
            </a:r>
            <a:r>
              <a:rPr lang="en-US" sz="2000" dirty="0" err="1" smtClean="0">
                <a:cs typeface="Calibri"/>
              </a:rPr>
              <a:t>fluors</a:t>
            </a:r>
            <a:r>
              <a:rPr lang="en-US" sz="2000" dirty="0" smtClean="0">
                <a:cs typeface="Calibri"/>
              </a:rPr>
              <a:t> </a:t>
            </a:r>
          </a:p>
          <a:p>
            <a:pPr marL="800100" lvl="1" indent="-342900">
              <a:buFont typeface="Arial"/>
              <a:buChar char="•"/>
            </a:pPr>
            <a:r>
              <a:rPr lang="en-US" sz="2000" dirty="0" smtClean="0">
                <a:cs typeface="Calibri"/>
              </a:rPr>
              <a:t>Monitored with calibration devices (laser, </a:t>
            </a:r>
            <a:r>
              <a:rPr lang="en-US" sz="2000" dirty="0" err="1" smtClean="0">
                <a:cs typeface="Calibri"/>
              </a:rPr>
              <a:t>muons</a:t>
            </a:r>
            <a:r>
              <a:rPr lang="en-US" sz="2000" dirty="0" smtClean="0">
                <a:cs typeface="Calibri"/>
              </a:rPr>
              <a:t>)</a:t>
            </a:r>
            <a:endParaRPr lang="en-US" sz="2000" dirty="0">
              <a:cs typeface="Calibri"/>
            </a:endParaRPr>
          </a:p>
          <a:p>
            <a:pPr lvl="2">
              <a:buFontTx/>
              <a:buChar char="•"/>
            </a:pPr>
            <a:endParaRPr lang="en-US" sz="2000" dirty="0">
              <a:cs typeface="Calibri"/>
            </a:endParaRPr>
          </a:p>
        </p:txBody>
      </p:sp>
      <p:sp>
        <p:nvSpPr>
          <p:cNvPr id="22" name="TextBox 21"/>
          <p:cNvSpPr txBox="1"/>
          <p:nvPr/>
        </p:nvSpPr>
        <p:spPr>
          <a:xfrm>
            <a:off x="5158400" y="5369467"/>
            <a:ext cx="350355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t>Do we need to include a calibration </a:t>
            </a:r>
            <a:br>
              <a:rPr lang="en-US" dirty="0" smtClean="0"/>
            </a:br>
            <a:r>
              <a:rPr lang="en-US" dirty="0" smtClean="0"/>
              <a:t>device in out prototype?</a:t>
            </a:r>
            <a:endParaRPr lang="en-US" dirty="0"/>
          </a:p>
        </p:txBody>
      </p:sp>
    </p:spTree>
    <p:extLst>
      <p:ext uri="{BB962C8B-B14F-4D97-AF65-F5344CB8AC3E}">
        <p14:creationId xmlns:p14="http://schemas.microsoft.com/office/powerpoint/2010/main" val="2964091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578401"/>
            <a:ext cx="2632654" cy="324245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748698"/>
            <a:ext cx="4902200" cy="282970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08257" y="9942"/>
            <a:ext cx="3301429" cy="187360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08257" y="1953643"/>
            <a:ext cx="3301429" cy="1772003"/>
          </a:xfrm>
          <a:prstGeom prst="rect">
            <a:avLst/>
          </a:prstGeom>
        </p:spPr>
      </p:pic>
      <p:sp>
        <p:nvSpPr>
          <p:cNvPr id="10" name="TextBox 9"/>
          <p:cNvSpPr txBox="1"/>
          <p:nvPr/>
        </p:nvSpPr>
        <p:spPr>
          <a:xfrm>
            <a:off x="5508257" y="4084419"/>
            <a:ext cx="2958036" cy="923330"/>
          </a:xfrm>
          <a:prstGeom prst="rect">
            <a:avLst/>
          </a:prstGeom>
          <a:noFill/>
        </p:spPr>
        <p:txBody>
          <a:bodyPr wrap="none" rtlCol="0">
            <a:spAutoFit/>
          </a:bodyPr>
          <a:lstStyle/>
          <a:p>
            <a:r>
              <a:rPr lang="en-US" dirty="0" smtClean="0"/>
              <a:t>W = 32 inches</a:t>
            </a:r>
          </a:p>
          <a:p>
            <a:r>
              <a:rPr lang="en-US" dirty="0" smtClean="0"/>
              <a:t>L = 24 inches</a:t>
            </a:r>
          </a:p>
          <a:p>
            <a:r>
              <a:rPr lang="en-US" dirty="0" smtClean="0"/>
              <a:t>Fits in the Chamberlin freezer</a:t>
            </a:r>
            <a:endParaRPr lang="en-US" dirty="0"/>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2452972" y="3923949"/>
            <a:ext cx="3143253" cy="2460056"/>
          </a:xfrm>
          <a:prstGeom prst="rect">
            <a:avLst/>
          </a:prstGeom>
        </p:spPr>
      </p:pic>
      <p:sp>
        <p:nvSpPr>
          <p:cNvPr id="19" name="Title 18"/>
          <p:cNvSpPr>
            <a:spLocks noGrp="1"/>
          </p:cNvSpPr>
          <p:nvPr>
            <p:ph type="title"/>
          </p:nvPr>
        </p:nvSpPr>
        <p:spPr>
          <a:xfrm>
            <a:off x="0" y="82198"/>
            <a:ext cx="5508257" cy="536927"/>
          </a:xfrm>
        </p:spPr>
        <p:txBody>
          <a:bodyPr>
            <a:normAutofit fontScale="90000"/>
          </a:bodyPr>
          <a:lstStyle/>
          <a:p>
            <a:r>
              <a:rPr lang="en-US" sz="3200" dirty="0" smtClean="0"/>
              <a:t>Making our own small test module</a:t>
            </a:r>
            <a:endParaRPr lang="en-US" sz="3200" dirty="0"/>
          </a:p>
        </p:txBody>
      </p:sp>
      <p:sp>
        <p:nvSpPr>
          <p:cNvPr id="2" name="Date Placeholder 1"/>
          <p:cNvSpPr>
            <a:spLocks noGrp="1"/>
          </p:cNvSpPr>
          <p:nvPr>
            <p:ph type="dt" sz="half" idx="10"/>
          </p:nvPr>
        </p:nvSpPr>
        <p:spPr/>
        <p:txBody>
          <a:bodyPr/>
          <a:lstStyle/>
          <a:p>
            <a:r>
              <a:rPr lang="en-US" smtClean="0"/>
              <a:t>1/26/15</a:t>
            </a:r>
            <a:endParaRPr lang="en-US"/>
          </a:p>
        </p:txBody>
      </p:sp>
      <p:sp>
        <p:nvSpPr>
          <p:cNvPr id="3" name="Footer Placeholder 2"/>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11</a:t>
            </a:fld>
            <a:endParaRPr lang="en-US"/>
          </a:p>
        </p:txBody>
      </p:sp>
    </p:spTree>
    <p:extLst>
      <p:ext uri="{BB962C8B-B14F-4D97-AF65-F5344CB8AC3E}">
        <p14:creationId xmlns:p14="http://schemas.microsoft.com/office/powerpoint/2010/main" val="154358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4624" y="123032"/>
            <a:ext cx="3221867" cy="27463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63748" y="3000375"/>
            <a:ext cx="4720167" cy="35401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449093" y="508000"/>
            <a:ext cx="4222750" cy="3167063"/>
          </a:xfrm>
          <a:prstGeom prst="rect">
            <a:avLst/>
          </a:prstGeom>
        </p:spPr>
      </p:pic>
      <p:sp>
        <p:nvSpPr>
          <p:cNvPr id="2" name="Date Placeholder 1"/>
          <p:cNvSpPr>
            <a:spLocks noGrp="1"/>
          </p:cNvSpPr>
          <p:nvPr>
            <p:ph type="dt" sz="half" idx="10"/>
          </p:nvPr>
        </p:nvSpPr>
        <p:spPr/>
        <p:txBody>
          <a:bodyPr/>
          <a:lstStyle/>
          <a:p>
            <a:r>
              <a:rPr lang="en-US" smtClean="0"/>
              <a:t>1/26/15</a:t>
            </a:r>
            <a:endParaRPr lang="en-US"/>
          </a:p>
        </p:txBody>
      </p:sp>
      <p:sp>
        <p:nvSpPr>
          <p:cNvPr id="3" name="Footer Placeholder 2"/>
          <p:cNvSpPr>
            <a:spLocks noGrp="1"/>
          </p:cNvSpPr>
          <p:nvPr>
            <p:ph type="ftr" sz="quarter" idx="11"/>
          </p:nvPr>
        </p:nvSpPr>
        <p:spPr/>
        <p:txBody>
          <a:bodyPr/>
          <a:lstStyle/>
          <a:p>
            <a:r>
              <a:rPr lang="en-US" smtClean="0"/>
              <a:t>Gen2 Workshop</a:t>
            </a:r>
            <a:endParaRPr lang="en-US"/>
          </a:p>
        </p:txBody>
      </p:sp>
      <p:sp>
        <p:nvSpPr>
          <p:cNvPr id="4" name="Slide Number Placeholder 3"/>
          <p:cNvSpPr>
            <a:spLocks noGrp="1"/>
          </p:cNvSpPr>
          <p:nvPr>
            <p:ph type="sldNum" sz="quarter" idx="12"/>
          </p:nvPr>
        </p:nvSpPr>
        <p:spPr/>
        <p:txBody>
          <a:bodyPr/>
          <a:lstStyle/>
          <a:p>
            <a:fld id="{D762F1E7-34C0-614E-9FFB-5E12CC983613}" type="slidenum">
              <a:rPr lang="en-US" smtClean="0"/>
              <a:t>12</a:t>
            </a:fld>
            <a:endParaRPr lang="en-US"/>
          </a:p>
        </p:txBody>
      </p:sp>
    </p:spTree>
    <p:extLst>
      <p:ext uri="{BB962C8B-B14F-4D97-AF65-F5344CB8AC3E}">
        <p14:creationId xmlns:p14="http://schemas.microsoft.com/office/powerpoint/2010/main" val="146782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87394" y="3305969"/>
            <a:ext cx="4069292" cy="305196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49335" y="312234"/>
            <a:ext cx="3894665" cy="292099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3098317" y="317389"/>
            <a:ext cx="1605933" cy="116681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3251729" y="1766094"/>
            <a:ext cx="1344086" cy="1605933"/>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8000" y="3432969"/>
            <a:ext cx="3698875" cy="250825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6417" y="72736"/>
            <a:ext cx="2434166" cy="3233233"/>
          </a:xfrm>
          <a:prstGeom prst="rect">
            <a:avLst/>
          </a:prstGeom>
        </p:spPr>
      </p:pic>
      <p:sp>
        <p:nvSpPr>
          <p:cNvPr id="9" name="Rectangle 8"/>
          <p:cNvSpPr/>
          <p:nvPr/>
        </p:nvSpPr>
        <p:spPr>
          <a:xfrm>
            <a:off x="2935104" y="6034139"/>
            <a:ext cx="2052290" cy="369332"/>
          </a:xfrm>
          <a:prstGeom prst="rect">
            <a:avLst/>
          </a:prstGeom>
        </p:spPr>
        <p:txBody>
          <a:bodyPr wrap="none">
            <a:spAutoFit/>
          </a:bodyPr>
          <a:lstStyle/>
          <a:p>
            <a:r>
              <a:rPr lang="en-US" dirty="0"/>
              <a:t>Toray PFDU-FB1000 </a:t>
            </a:r>
          </a:p>
        </p:txBody>
      </p:sp>
      <p:sp>
        <p:nvSpPr>
          <p:cNvPr id="6" name="Date Placeholder 5"/>
          <p:cNvSpPr>
            <a:spLocks noGrp="1"/>
          </p:cNvSpPr>
          <p:nvPr>
            <p:ph type="dt" sz="half" idx="10"/>
          </p:nvPr>
        </p:nvSpPr>
        <p:spPr/>
        <p:txBody>
          <a:bodyPr/>
          <a:lstStyle/>
          <a:p>
            <a:r>
              <a:rPr lang="en-US" smtClean="0"/>
              <a:t>1/26/15</a:t>
            </a:r>
            <a:endParaRPr lang="en-US"/>
          </a:p>
        </p:txBody>
      </p:sp>
      <p:sp>
        <p:nvSpPr>
          <p:cNvPr id="10" name="Footer Placeholder 9"/>
          <p:cNvSpPr>
            <a:spLocks noGrp="1"/>
          </p:cNvSpPr>
          <p:nvPr>
            <p:ph type="ftr" sz="quarter" idx="11"/>
          </p:nvPr>
        </p:nvSpPr>
        <p:spPr/>
        <p:txBody>
          <a:bodyPr/>
          <a:lstStyle/>
          <a:p>
            <a:r>
              <a:rPr lang="en-US" smtClean="0"/>
              <a:t>Gen2 Workshop</a:t>
            </a:r>
            <a:endParaRPr lang="en-US"/>
          </a:p>
        </p:txBody>
      </p:sp>
      <p:sp>
        <p:nvSpPr>
          <p:cNvPr id="11" name="Slide Number Placeholder 10"/>
          <p:cNvSpPr>
            <a:spLocks noGrp="1"/>
          </p:cNvSpPr>
          <p:nvPr>
            <p:ph type="sldNum" sz="quarter" idx="12"/>
          </p:nvPr>
        </p:nvSpPr>
        <p:spPr/>
        <p:txBody>
          <a:bodyPr/>
          <a:lstStyle/>
          <a:p>
            <a:fld id="{D762F1E7-34C0-614E-9FFB-5E12CC983613}" type="slidenum">
              <a:rPr lang="en-US" smtClean="0"/>
              <a:t>13</a:t>
            </a:fld>
            <a:endParaRPr lang="en-US"/>
          </a:p>
        </p:txBody>
      </p:sp>
    </p:spTree>
    <p:extLst>
      <p:ext uri="{BB962C8B-B14F-4D97-AF65-F5344CB8AC3E}">
        <p14:creationId xmlns:p14="http://schemas.microsoft.com/office/powerpoint/2010/main" val="60617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5355166" cy="401637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073922" y="1168797"/>
            <a:ext cx="5794374" cy="4345780"/>
          </a:xfrm>
          <a:prstGeom prst="rect">
            <a:avLst/>
          </a:prstGeom>
        </p:spPr>
      </p:pic>
      <p:sp>
        <p:nvSpPr>
          <p:cNvPr id="4" name="TextBox 3"/>
          <p:cNvSpPr txBox="1"/>
          <p:nvPr/>
        </p:nvSpPr>
        <p:spPr>
          <a:xfrm>
            <a:off x="349251" y="4329668"/>
            <a:ext cx="4448968" cy="1938992"/>
          </a:xfrm>
          <a:prstGeom prst="rect">
            <a:avLst/>
          </a:prstGeom>
          <a:noFill/>
        </p:spPr>
        <p:txBody>
          <a:bodyPr wrap="square" rtlCol="0">
            <a:spAutoFit/>
          </a:bodyPr>
          <a:lstStyle/>
          <a:p>
            <a:pPr marL="342900" indent="-342900">
              <a:buFont typeface="Arial"/>
              <a:buChar char="•"/>
            </a:pPr>
            <a:r>
              <a:rPr lang="en-US" sz="2000" dirty="0" smtClean="0"/>
              <a:t>Fiber connected to 2” PMT Hamamatsu RD2759 (2kV – 1e7 gain)</a:t>
            </a:r>
            <a:br>
              <a:rPr lang="en-US" sz="2000" dirty="0" smtClean="0"/>
            </a:br>
            <a:r>
              <a:rPr lang="en-US" sz="2000" dirty="0" smtClean="0"/>
              <a:t>connected to mainboard</a:t>
            </a:r>
          </a:p>
          <a:p>
            <a:endParaRPr lang="en-US" sz="2000" dirty="0" smtClean="0"/>
          </a:p>
          <a:p>
            <a:pPr marL="342900" indent="-342900">
              <a:buFont typeface="Arial"/>
              <a:buChar char="•"/>
            </a:pPr>
            <a:r>
              <a:rPr lang="en-US" sz="2000" dirty="0" smtClean="0"/>
              <a:t>DOM Platypus placed under </a:t>
            </a:r>
            <a:br>
              <a:rPr lang="en-US" sz="2000" dirty="0" smtClean="0"/>
            </a:br>
            <a:r>
              <a:rPr lang="en-US" sz="2000" dirty="0" smtClean="0"/>
              <a:t>strip and connected in LC mode</a:t>
            </a:r>
            <a:endParaRPr lang="en-US" sz="2000" dirty="0"/>
          </a:p>
        </p:txBody>
      </p:sp>
      <p:sp>
        <p:nvSpPr>
          <p:cNvPr id="5" name="Date Placeholder 4"/>
          <p:cNvSpPr>
            <a:spLocks noGrp="1"/>
          </p:cNvSpPr>
          <p:nvPr>
            <p:ph type="dt" sz="half" idx="10"/>
          </p:nvPr>
        </p:nvSpPr>
        <p:spPr/>
        <p:txBody>
          <a:bodyPr/>
          <a:lstStyle/>
          <a:p>
            <a:r>
              <a:rPr lang="en-US" smtClean="0"/>
              <a:t>1/26/15</a:t>
            </a:r>
            <a:endParaRPr lang="en-US"/>
          </a:p>
        </p:txBody>
      </p:sp>
      <p:sp>
        <p:nvSpPr>
          <p:cNvPr id="6" name="Footer Placeholder 5"/>
          <p:cNvSpPr>
            <a:spLocks noGrp="1"/>
          </p:cNvSpPr>
          <p:nvPr>
            <p:ph type="ftr" sz="quarter" idx="11"/>
          </p:nvPr>
        </p:nvSpPr>
        <p:spPr/>
        <p:txBody>
          <a:bodyPr/>
          <a:lstStyle/>
          <a:p>
            <a:r>
              <a:rPr lang="en-US" smtClean="0"/>
              <a:t>Gen2 Workshop</a:t>
            </a:r>
            <a:endParaRPr lang="en-US"/>
          </a:p>
        </p:txBody>
      </p:sp>
      <p:sp>
        <p:nvSpPr>
          <p:cNvPr id="7" name="Slide Number Placeholder 6"/>
          <p:cNvSpPr>
            <a:spLocks noGrp="1"/>
          </p:cNvSpPr>
          <p:nvPr>
            <p:ph type="sldNum" sz="quarter" idx="12"/>
          </p:nvPr>
        </p:nvSpPr>
        <p:spPr/>
        <p:txBody>
          <a:bodyPr/>
          <a:lstStyle/>
          <a:p>
            <a:fld id="{D762F1E7-34C0-614E-9FFB-5E12CC983613}" type="slidenum">
              <a:rPr lang="en-US" smtClean="0"/>
              <a:t>14</a:t>
            </a:fld>
            <a:endParaRPr lang="en-US"/>
          </a:p>
        </p:txBody>
      </p:sp>
    </p:spTree>
    <p:extLst>
      <p:ext uri="{BB962C8B-B14F-4D97-AF65-F5344CB8AC3E}">
        <p14:creationId xmlns:p14="http://schemas.microsoft.com/office/powerpoint/2010/main" val="361588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of mini module</a:t>
            </a:r>
            <a:endParaRPr lang="en-US" dirty="0"/>
          </a:p>
        </p:txBody>
      </p:sp>
      <p:sp>
        <p:nvSpPr>
          <p:cNvPr id="3" name="Content Placeholder 2"/>
          <p:cNvSpPr>
            <a:spLocks noGrp="1"/>
          </p:cNvSpPr>
          <p:nvPr>
            <p:ph idx="1"/>
          </p:nvPr>
        </p:nvSpPr>
        <p:spPr/>
        <p:txBody>
          <a:bodyPr>
            <a:normAutofit fontScale="92500"/>
          </a:bodyPr>
          <a:lstStyle/>
          <a:p>
            <a:r>
              <a:rPr lang="en-US" dirty="0" smtClean="0"/>
              <a:t>Goal of planned test:</a:t>
            </a:r>
          </a:p>
          <a:p>
            <a:pPr lvl="1"/>
            <a:r>
              <a:rPr lang="en-US" dirty="0" smtClean="0"/>
              <a:t>How much light we get from a </a:t>
            </a:r>
            <a:r>
              <a:rPr lang="en-US" dirty="0" err="1" smtClean="0"/>
              <a:t>muon</a:t>
            </a:r>
            <a:r>
              <a:rPr lang="en-US" dirty="0" smtClean="0"/>
              <a:t>?</a:t>
            </a:r>
          </a:p>
          <a:p>
            <a:pPr lvl="1"/>
            <a:r>
              <a:rPr lang="en-US" dirty="0" smtClean="0"/>
              <a:t>Glue is expected to brittle at low temperature. Does this effect the light output? By how much?</a:t>
            </a:r>
          </a:p>
          <a:p>
            <a:pPr lvl="1"/>
            <a:r>
              <a:rPr lang="en-US" dirty="0" smtClean="0"/>
              <a:t>Planned test: </a:t>
            </a:r>
          </a:p>
          <a:p>
            <a:pPr lvl="2"/>
            <a:r>
              <a:rPr lang="en-US" dirty="0" smtClean="0"/>
              <a:t>Run at room temperature and verify we can see a signal</a:t>
            </a:r>
          </a:p>
          <a:p>
            <a:pPr lvl="2"/>
            <a:r>
              <a:rPr lang="en-US" dirty="0" smtClean="0"/>
              <a:t>Monitor performance </a:t>
            </a:r>
            <a:r>
              <a:rPr lang="en-US" dirty="0" err="1" smtClean="0"/>
              <a:t>vs</a:t>
            </a:r>
            <a:r>
              <a:rPr lang="en-US" dirty="0" smtClean="0"/>
              <a:t> decreasing temperature</a:t>
            </a:r>
          </a:p>
          <a:p>
            <a:pPr lvl="2"/>
            <a:r>
              <a:rPr lang="en-US" dirty="0" smtClean="0"/>
              <a:t>Inspect visually the assembly after temperature cycle</a:t>
            </a:r>
          </a:p>
          <a:p>
            <a:r>
              <a:rPr lang="en-US" dirty="0" smtClean="0"/>
              <a:t>We ran a first test at room temperature</a:t>
            </a:r>
          </a:p>
          <a:p>
            <a:r>
              <a:rPr lang="en-US" dirty="0" smtClean="0"/>
              <a:t>Computer died shortly afterwards so we have not gone down in temperature</a:t>
            </a:r>
          </a:p>
          <a:p>
            <a:endParaRPr lang="en-US" dirty="0"/>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15</a:t>
            </a:fld>
            <a:endParaRPr lang="en-US"/>
          </a:p>
        </p:txBody>
      </p:sp>
    </p:spTree>
    <p:extLst>
      <p:ext uri="{BB962C8B-B14F-4D97-AF65-F5344CB8AC3E}">
        <p14:creationId xmlns:p14="http://schemas.microsoft.com/office/powerpoint/2010/main" val="77098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40080"/>
            <a:ext cx="4683370" cy="314452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0628" y="825500"/>
            <a:ext cx="4683372" cy="3073400"/>
          </a:xfrm>
          <a:prstGeom prst="rect">
            <a:avLst/>
          </a:prstGeom>
        </p:spPr>
      </p:pic>
      <p:sp>
        <p:nvSpPr>
          <p:cNvPr id="4" name="Title 3"/>
          <p:cNvSpPr>
            <a:spLocks noGrp="1"/>
          </p:cNvSpPr>
          <p:nvPr>
            <p:ph type="title"/>
          </p:nvPr>
        </p:nvSpPr>
        <p:spPr/>
        <p:txBody>
          <a:bodyPr>
            <a:normAutofit fontScale="90000"/>
          </a:bodyPr>
          <a:lstStyle/>
          <a:p>
            <a:r>
              <a:rPr lang="en-US" dirty="0" smtClean="0"/>
              <a:t>Platypus DOM plots</a:t>
            </a:r>
            <a:endParaRPr lang="en-US" dirty="0"/>
          </a:p>
        </p:txBody>
      </p:sp>
      <p:sp>
        <p:nvSpPr>
          <p:cNvPr id="9" name="TextBox 8"/>
          <p:cNvSpPr txBox="1"/>
          <p:nvPr/>
        </p:nvSpPr>
        <p:spPr>
          <a:xfrm>
            <a:off x="7200900" y="1531034"/>
            <a:ext cx="1735797" cy="923330"/>
          </a:xfrm>
          <a:prstGeom prst="rect">
            <a:avLst/>
          </a:prstGeom>
          <a:noFill/>
        </p:spPr>
        <p:txBody>
          <a:bodyPr wrap="none" rtlCol="0">
            <a:spAutoFit/>
          </a:bodyPr>
          <a:lstStyle/>
          <a:p>
            <a:r>
              <a:rPr lang="en-US" dirty="0" smtClean="0"/>
              <a:t>Ch1 </a:t>
            </a:r>
            <a:r>
              <a:rPr lang="en-US" dirty="0" err="1" smtClean="0"/>
              <a:t>muon</a:t>
            </a:r>
            <a:r>
              <a:rPr lang="en-US" dirty="0" smtClean="0"/>
              <a:t> signal</a:t>
            </a:r>
            <a:br>
              <a:rPr lang="en-US" dirty="0" smtClean="0"/>
            </a:br>
            <a:r>
              <a:rPr lang="en-US" dirty="0" smtClean="0"/>
              <a:t>at 360 mV</a:t>
            </a:r>
            <a:br>
              <a:rPr lang="en-US" dirty="0" smtClean="0"/>
            </a:br>
            <a:r>
              <a:rPr lang="en-US" dirty="0" smtClean="0"/>
              <a:t> ~ 65 SPE</a:t>
            </a:r>
            <a:endParaRPr lang="en-US" dirty="0"/>
          </a:p>
        </p:txBody>
      </p:sp>
      <p:sp>
        <p:nvSpPr>
          <p:cNvPr id="10" name="TextBox 9"/>
          <p:cNvSpPr txBox="1"/>
          <p:nvPr/>
        </p:nvSpPr>
        <p:spPr>
          <a:xfrm>
            <a:off x="1762453" y="1713803"/>
            <a:ext cx="2813591" cy="369332"/>
          </a:xfrm>
          <a:prstGeom prst="rect">
            <a:avLst/>
          </a:prstGeom>
          <a:noFill/>
        </p:spPr>
        <p:txBody>
          <a:bodyPr wrap="none" rtlCol="0">
            <a:spAutoFit/>
          </a:bodyPr>
          <a:lstStyle/>
          <a:p>
            <a:r>
              <a:rPr lang="en-US" dirty="0" smtClean="0"/>
              <a:t>1 SPE signal in Ch0 at ~6 mV</a:t>
            </a:r>
            <a:endParaRPr lang="en-US" dirty="0"/>
          </a:p>
        </p:txBody>
      </p:sp>
      <p:sp>
        <p:nvSpPr>
          <p:cNvPr id="11" name="TextBox 10"/>
          <p:cNvSpPr txBox="1"/>
          <p:nvPr/>
        </p:nvSpPr>
        <p:spPr>
          <a:xfrm>
            <a:off x="1028700" y="4787900"/>
            <a:ext cx="7071167" cy="369332"/>
          </a:xfrm>
          <a:prstGeom prst="rect">
            <a:avLst/>
          </a:prstGeom>
          <a:noFill/>
        </p:spPr>
        <p:txBody>
          <a:bodyPr wrap="none" rtlCol="0">
            <a:spAutoFit/>
          </a:bodyPr>
          <a:lstStyle/>
          <a:p>
            <a:r>
              <a:rPr lang="en-US" dirty="0" smtClean="0"/>
              <a:t>We select pulses in sync -</a:t>
            </a:r>
            <a:r>
              <a:rPr lang="en-US" dirty="0" smtClean="0"/>
              <a:t>100 ns to +100 ns to a signal in ch1 DOM </a:t>
            </a:r>
            <a:r>
              <a:rPr lang="en-US" dirty="0" smtClean="0"/>
              <a:t>&gt; 0.2 V</a:t>
            </a:r>
            <a:endParaRPr lang="en-US" dirty="0"/>
          </a:p>
        </p:txBody>
      </p:sp>
      <p:sp>
        <p:nvSpPr>
          <p:cNvPr id="2" name="Date Placeholder 1"/>
          <p:cNvSpPr>
            <a:spLocks noGrp="1"/>
          </p:cNvSpPr>
          <p:nvPr>
            <p:ph type="dt" sz="half" idx="10"/>
          </p:nvPr>
        </p:nvSpPr>
        <p:spPr/>
        <p:txBody>
          <a:bodyPr/>
          <a:lstStyle/>
          <a:p>
            <a:r>
              <a:rPr lang="en-US" smtClean="0"/>
              <a:t>1/26/15</a:t>
            </a:r>
            <a:endParaRPr lang="en-US"/>
          </a:p>
        </p:txBody>
      </p:sp>
      <p:sp>
        <p:nvSpPr>
          <p:cNvPr id="3" name="Footer Placeholder 2"/>
          <p:cNvSpPr>
            <a:spLocks noGrp="1"/>
          </p:cNvSpPr>
          <p:nvPr>
            <p:ph type="ftr" sz="quarter" idx="11"/>
          </p:nvPr>
        </p:nvSpPr>
        <p:spPr/>
        <p:txBody>
          <a:bodyPr/>
          <a:lstStyle/>
          <a:p>
            <a:r>
              <a:rPr lang="en-US" smtClean="0"/>
              <a:t>Gen2 Workshop</a:t>
            </a:r>
            <a:endParaRPr lang="en-US"/>
          </a:p>
        </p:txBody>
      </p:sp>
      <p:sp>
        <p:nvSpPr>
          <p:cNvPr id="5" name="Slide Number Placeholder 4"/>
          <p:cNvSpPr>
            <a:spLocks noGrp="1"/>
          </p:cNvSpPr>
          <p:nvPr>
            <p:ph type="sldNum" sz="quarter" idx="12"/>
          </p:nvPr>
        </p:nvSpPr>
        <p:spPr/>
        <p:txBody>
          <a:bodyPr/>
          <a:lstStyle/>
          <a:p>
            <a:fld id="{D762F1E7-34C0-614E-9FFB-5E12CC983613}" type="slidenum">
              <a:rPr lang="en-US" smtClean="0"/>
              <a:t>16</a:t>
            </a:fld>
            <a:endParaRPr lang="en-US"/>
          </a:p>
        </p:txBody>
      </p:sp>
    </p:spTree>
    <p:extLst>
      <p:ext uri="{BB962C8B-B14F-4D97-AF65-F5344CB8AC3E}">
        <p14:creationId xmlns:p14="http://schemas.microsoft.com/office/powerpoint/2010/main" val="680621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0080"/>
            <a:ext cx="4670926" cy="6217920"/>
          </a:xfrm>
          <a:prstGeom prst="rect">
            <a:avLst/>
          </a:prstGeom>
        </p:spPr>
      </p:pic>
      <p:pic>
        <p:nvPicPr>
          <p:cNvPr id="6" name="Picture 5"/>
          <p:cNvPicPr>
            <a:picLocks noChangeAspect="1"/>
          </p:cNvPicPr>
          <p:nvPr/>
        </p:nvPicPr>
        <p:blipFill>
          <a:blip r:embed="rId3"/>
          <a:stretch>
            <a:fillRect/>
          </a:stretch>
        </p:blipFill>
        <p:spPr>
          <a:xfrm>
            <a:off x="4473075" y="640080"/>
            <a:ext cx="4670925" cy="6217920"/>
          </a:xfrm>
          <a:prstGeom prst="rect">
            <a:avLst/>
          </a:prstGeom>
        </p:spPr>
      </p:pic>
      <p:sp>
        <p:nvSpPr>
          <p:cNvPr id="4" name="Title 3"/>
          <p:cNvSpPr>
            <a:spLocks noGrp="1"/>
          </p:cNvSpPr>
          <p:nvPr>
            <p:ph type="title"/>
          </p:nvPr>
        </p:nvSpPr>
        <p:spPr/>
        <p:txBody>
          <a:bodyPr>
            <a:normAutofit fontScale="90000"/>
          </a:bodyPr>
          <a:lstStyle/>
          <a:p>
            <a:r>
              <a:rPr lang="en-US" dirty="0" smtClean="0"/>
              <a:t>Scintillator plots</a:t>
            </a:r>
            <a:endParaRPr lang="en-US" dirty="0"/>
          </a:p>
        </p:txBody>
      </p:sp>
      <p:cxnSp>
        <p:nvCxnSpPr>
          <p:cNvPr id="8" name="Straight Connector 7"/>
          <p:cNvCxnSpPr/>
          <p:nvPr/>
        </p:nvCxnSpPr>
        <p:spPr>
          <a:xfrm flipH="1">
            <a:off x="1460500" y="1092200"/>
            <a:ext cx="0" cy="22733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111500" y="1130300"/>
            <a:ext cx="0" cy="22733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247900" y="3873500"/>
            <a:ext cx="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2933700" y="6426200"/>
            <a:ext cx="406400" cy="381000"/>
          </a:xfrm>
          <a:prstGeom prst="ellipse">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2" idx="7"/>
          </p:cNvCxnSpPr>
          <p:nvPr/>
        </p:nvCxnSpPr>
        <p:spPr>
          <a:xfrm flipV="1">
            <a:off x="3280584" y="3695700"/>
            <a:ext cx="1647016" cy="278629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16100" y="4876800"/>
            <a:ext cx="2222371" cy="369332"/>
          </a:xfrm>
          <a:prstGeom prst="rect">
            <a:avLst/>
          </a:prstGeom>
          <a:noFill/>
        </p:spPr>
        <p:txBody>
          <a:bodyPr wrap="none" rtlCol="0">
            <a:spAutoFit/>
          </a:bodyPr>
          <a:lstStyle/>
          <a:p>
            <a:r>
              <a:rPr lang="en-US" dirty="0" smtClean="0"/>
              <a:t>Peak at 2.5/1.2=2 SPE</a:t>
            </a:r>
            <a:endParaRPr lang="en-US" dirty="0"/>
          </a:p>
        </p:txBody>
      </p:sp>
      <p:sp>
        <p:nvSpPr>
          <p:cNvPr id="2" name="Date Placeholder 1"/>
          <p:cNvSpPr>
            <a:spLocks noGrp="1"/>
          </p:cNvSpPr>
          <p:nvPr>
            <p:ph type="dt" sz="half" idx="10"/>
          </p:nvPr>
        </p:nvSpPr>
        <p:spPr/>
        <p:txBody>
          <a:bodyPr/>
          <a:lstStyle/>
          <a:p>
            <a:r>
              <a:rPr lang="en-US" smtClean="0"/>
              <a:t>1/26/15</a:t>
            </a:r>
            <a:endParaRPr lang="en-US"/>
          </a:p>
        </p:txBody>
      </p:sp>
      <p:sp>
        <p:nvSpPr>
          <p:cNvPr id="3" name="Footer Placeholder 2"/>
          <p:cNvSpPr>
            <a:spLocks noGrp="1"/>
          </p:cNvSpPr>
          <p:nvPr>
            <p:ph type="ftr" sz="quarter" idx="11"/>
          </p:nvPr>
        </p:nvSpPr>
        <p:spPr/>
        <p:txBody>
          <a:bodyPr/>
          <a:lstStyle/>
          <a:p>
            <a:r>
              <a:rPr lang="en-US" smtClean="0"/>
              <a:t>Gen2 Workshop</a:t>
            </a:r>
            <a:endParaRPr lang="en-US"/>
          </a:p>
        </p:txBody>
      </p:sp>
      <p:sp>
        <p:nvSpPr>
          <p:cNvPr id="7" name="Slide Number Placeholder 6"/>
          <p:cNvSpPr>
            <a:spLocks noGrp="1"/>
          </p:cNvSpPr>
          <p:nvPr>
            <p:ph type="sldNum" sz="quarter" idx="12"/>
          </p:nvPr>
        </p:nvSpPr>
        <p:spPr/>
        <p:txBody>
          <a:bodyPr/>
          <a:lstStyle/>
          <a:p>
            <a:fld id="{D762F1E7-34C0-614E-9FFB-5E12CC983613}" type="slidenum">
              <a:rPr lang="en-US" smtClean="0"/>
              <a:t>17</a:t>
            </a:fld>
            <a:endParaRPr lang="en-US"/>
          </a:p>
        </p:txBody>
      </p:sp>
    </p:spTree>
    <p:extLst>
      <p:ext uri="{BB962C8B-B14F-4D97-AF65-F5344CB8AC3E}">
        <p14:creationId xmlns:p14="http://schemas.microsoft.com/office/powerpoint/2010/main" val="285074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next</a:t>
            </a:r>
            <a:endParaRPr lang="en-US" dirty="0"/>
          </a:p>
        </p:txBody>
      </p:sp>
      <p:sp>
        <p:nvSpPr>
          <p:cNvPr id="6" name="Content Placeholder 5"/>
          <p:cNvSpPr>
            <a:spLocks noGrp="1"/>
          </p:cNvSpPr>
          <p:nvPr>
            <p:ph idx="1"/>
          </p:nvPr>
        </p:nvSpPr>
        <p:spPr/>
        <p:txBody>
          <a:bodyPr/>
          <a:lstStyle/>
          <a:p>
            <a:r>
              <a:rPr lang="en-US" dirty="0" smtClean="0"/>
              <a:t>Set up a new computer to take data</a:t>
            </a:r>
          </a:p>
          <a:p>
            <a:r>
              <a:rPr lang="en-US" dirty="0" smtClean="0"/>
              <a:t>Take measurements at room and low temperature</a:t>
            </a:r>
          </a:p>
          <a:p>
            <a:pPr lvl="1"/>
            <a:r>
              <a:rPr lang="en-US" dirty="0" smtClean="0"/>
              <a:t>Possibility to improve coupling with splice and coupling gel</a:t>
            </a:r>
          </a:p>
          <a:p>
            <a:pPr lvl="1"/>
            <a:r>
              <a:rPr lang="en-US" dirty="0" smtClean="0"/>
              <a:t>Need a plan B if glue fails catastrophically</a:t>
            </a:r>
          </a:p>
          <a:p>
            <a:r>
              <a:rPr lang="en-US" dirty="0" smtClean="0"/>
              <a:t>Switch to electronics for deployment</a:t>
            </a:r>
          </a:p>
          <a:p>
            <a:r>
              <a:rPr lang="en-US" dirty="0" smtClean="0"/>
              <a:t>Test the whole setup in freezer at PSL</a:t>
            </a:r>
            <a:endParaRPr lang="en-US" dirty="0"/>
          </a:p>
        </p:txBody>
      </p:sp>
      <p:sp>
        <p:nvSpPr>
          <p:cNvPr id="3" name="Date Placeholder 2"/>
          <p:cNvSpPr>
            <a:spLocks noGrp="1"/>
          </p:cNvSpPr>
          <p:nvPr>
            <p:ph type="dt" sz="half" idx="10"/>
          </p:nvPr>
        </p:nvSpPr>
        <p:spPr/>
        <p:txBody>
          <a:bodyPr/>
          <a:lstStyle/>
          <a:p>
            <a:r>
              <a:rPr lang="en-US" smtClean="0"/>
              <a:t>1/26/15</a:t>
            </a:r>
            <a:endParaRPr lang="en-US"/>
          </a:p>
        </p:txBody>
      </p:sp>
      <p:sp>
        <p:nvSpPr>
          <p:cNvPr id="4" name="Footer Placeholder 3"/>
          <p:cNvSpPr>
            <a:spLocks noGrp="1"/>
          </p:cNvSpPr>
          <p:nvPr>
            <p:ph type="ftr" sz="quarter" idx="11"/>
          </p:nvPr>
        </p:nvSpPr>
        <p:spPr/>
        <p:txBody>
          <a:bodyPr/>
          <a:lstStyle/>
          <a:p>
            <a:r>
              <a:rPr lang="en-US" smtClean="0"/>
              <a:t>Gen2 Workshop</a:t>
            </a:r>
            <a:endParaRPr lang="en-US"/>
          </a:p>
        </p:txBody>
      </p:sp>
      <p:sp>
        <p:nvSpPr>
          <p:cNvPr id="5" name="Slide Number Placeholder 4"/>
          <p:cNvSpPr>
            <a:spLocks noGrp="1"/>
          </p:cNvSpPr>
          <p:nvPr>
            <p:ph type="sldNum" sz="quarter" idx="12"/>
          </p:nvPr>
        </p:nvSpPr>
        <p:spPr/>
        <p:txBody>
          <a:bodyPr/>
          <a:lstStyle/>
          <a:p>
            <a:fld id="{D762F1E7-34C0-614E-9FFB-5E12CC983613}" type="slidenum">
              <a:rPr lang="en-US" smtClean="0"/>
              <a:t>18</a:t>
            </a:fld>
            <a:endParaRPr lang="en-US"/>
          </a:p>
        </p:txBody>
      </p:sp>
    </p:spTree>
    <p:extLst>
      <p:ext uri="{BB962C8B-B14F-4D97-AF65-F5344CB8AC3E}">
        <p14:creationId xmlns:p14="http://schemas.microsoft.com/office/powerpoint/2010/main" val="424404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a:t>
            </a:r>
            <a:r>
              <a:rPr lang="en-US" dirty="0" smtClean="0"/>
              <a:t>f we need to build something different</a:t>
            </a:r>
            <a:endParaRPr lang="en-US" dirty="0"/>
          </a:p>
        </p:txBody>
      </p:sp>
      <p:sp>
        <p:nvSpPr>
          <p:cNvPr id="7" name="Content Placeholder 6"/>
          <p:cNvSpPr>
            <a:spLocks noGrp="1"/>
          </p:cNvSpPr>
          <p:nvPr>
            <p:ph idx="1"/>
          </p:nvPr>
        </p:nvSpPr>
        <p:spPr/>
        <p:txBody>
          <a:bodyPr>
            <a:normAutofit/>
          </a:bodyPr>
          <a:lstStyle/>
          <a:p>
            <a:pPr marL="0" lvl="0" indent="0">
              <a:buNone/>
            </a:pPr>
            <a:r>
              <a:rPr lang="en-US" sz="2400" dirty="0" smtClean="0">
                <a:solidFill>
                  <a:prstClr val="black"/>
                </a:solidFill>
                <a:cs typeface="Calibri"/>
              </a:rPr>
              <a:t>Many things can be studied and improved: </a:t>
            </a:r>
          </a:p>
          <a:p>
            <a:pPr lvl="0"/>
            <a:r>
              <a:rPr lang="en-US" sz="2400" dirty="0" smtClean="0">
                <a:solidFill>
                  <a:prstClr val="black"/>
                </a:solidFill>
                <a:cs typeface="Calibri"/>
              </a:rPr>
              <a:t>Light </a:t>
            </a:r>
            <a:r>
              <a:rPr lang="en-US" sz="2400" dirty="0">
                <a:solidFill>
                  <a:prstClr val="black"/>
                </a:solidFill>
                <a:cs typeface="Calibri"/>
              </a:rPr>
              <a:t>output dependencies</a:t>
            </a:r>
            <a:r>
              <a:rPr lang="en-US" sz="2400" dirty="0" smtClean="0">
                <a:solidFill>
                  <a:prstClr val="black"/>
                </a:solidFill>
                <a:cs typeface="Calibri"/>
              </a:rPr>
              <a:t>:</a:t>
            </a:r>
          </a:p>
          <a:p>
            <a:pPr lvl="1"/>
            <a:r>
              <a:rPr lang="en-US" sz="2200" dirty="0" smtClean="0">
                <a:solidFill>
                  <a:prstClr val="black"/>
                </a:solidFill>
                <a:cs typeface="Calibri"/>
              </a:rPr>
              <a:t>Light </a:t>
            </a:r>
            <a:r>
              <a:rPr lang="en-US" sz="2200" dirty="0">
                <a:solidFill>
                  <a:prstClr val="black"/>
                </a:solidFill>
                <a:cs typeface="Calibri"/>
              </a:rPr>
              <a:t>output &lt;linear with scintillator thickness but depends on aspect ratio.</a:t>
            </a:r>
          </a:p>
          <a:p>
            <a:pPr lvl="1"/>
            <a:r>
              <a:rPr lang="en-US" sz="2200" dirty="0">
                <a:solidFill>
                  <a:prstClr val="black"/>
                </a:solidFill>
                <a:cs typeface="Calibri"/>
              </a:rPr>
              <a:t>Light output inversely proportional to strip width (actually about </a:t>
            </a:r>
            <a:r>
              <a:rPr lang="en-US" sz="2200" dirty="0" smtClean="0">
                <a:solidFill>
                  <a:prstClr val="black"/>
                </a:solidFill>
                <a:cs typeface="Calibri"/>
              </a:rPr>
              <a:t>1.3x </a:t>
            </a:r>
            <a:r>
              <a:rPr lang="en-US" sz="2200" dirty="0">
                <a:solidFill>
                  <a:prstClr val="black"/>
                </a:solidFill>
                <a:cs typeface="Calibri"/>
              </a:rPr>
              <a:t>for 2 </a:t>
            </a:r>
            <a:r>
              <a:rPr lang="en-US" sz="2200" dirty="0" err="1">
                <a:solidFill>
                  <a:prstClr val="black"/>
                </a:solidFill>
                <a:cs typeface="Calibri"/>
              </a:rPr>
              <a:t>vs</a:t>
            </a:r>
            <a:r>
              <a:rPr lang="en-US" sz="2200" dirty="0">
                <a:solidFill>
                  <a:prstClr val="black"/>
                </a:solidFill>
                <a:cs typeface="Calibri"/>
              </a:rPr>
              <a:t> 4 cm.)</a:t>
            </a:r>
          </a:p>
          <a:p>
            <a:pPr lvl="1"/>
            <a:r>
              <a:rPr lang="en-US" sz="2200" dirty="0">
                <a:solidFill>
                  <a:prstClr val="black"/>
                </a:solidFill>
                <a:cs typeface="Calibri"/>
              </a:rPr>
              <a:t>Light output with two fibers = 1.8x light with one fiber.</a:t>
            </a:r>
          </a:p>
          <a:p>
            <a:pPr lvl="1"/>
            <a:r>
              <a:rPr lang="en-US" sz="2200" dirty="0">
                <a:solidFill>
                  <a:prstClr val="black"/>
                </a:solidFill>
                <a:cs typeface="Calibri"/>
              </a:rPr>
              <a:t>Light output </a:t>
            </a:r>
            <a:r>
              <a:rPr lang="en-US" sz="2200" dirty="0" err="1">
                <a:solidFill>
                  <a:prstClr val="black"/>
                </a:solidFill>
                <a:cs typeface="Calibri"/>
              </a:rPr>
              <a:t>vs</a:t>
            </a:r>
            <a:r>
              <a:rPr lang="en-US" sz="2200" dirty="0">
                <a:solidFill>
                  <a:prstClr val="black"/>
                </a:solidFill>
                <a:cs typeface="Calibri"/>
              </a:rPr>
              <a:t> fiber radius ~ </a:t>
            </a:r>
            <a:r>
              <a:rPr lang="en-US" sz="2200" dirty="0" smtClean="0">
                <a:solidFill>
                  <a:prstClr val="black"/>
                </a:solidFill>
                <a:cs typeface="Calibri"/>
              </a:rPr>
              <a:t>R</a:t>
            </a:r>
            <a:r>
              <a:rPr lang="en-US" sz="2200" baseline="30000" dirty="0" smtClean="0">
                <a:solidFill>
                  <a:prstClr val="black"/>
                </a:solidFill>
                <a:cs typeface="Calibri"/>
              </a:rPr>
              <a:t>1.3</a:t>
            </a:r>
          </a:p>
          <a:p>
            <a:r>
              <a:rPr lang="en-US" sz="2400" dirty="0" smtClean="0">
                <a:solidFill>
                  <a:prstClr val="black"/>
                </a:solidFill>
                <a:cs typeface="Calibri"/>
              </a:rPr>
              <a:t>Difference between fiber in hole </a:t>
            </a:r>
            <a:r>
              <a:rPr lang="en-US" sz="2400" dirty="0" err="1" smtClean="0">
                <a:solidFill>
                  <a:prstClr val="black"/>
                </a:solidFill>
                <a:cs typeface="Calibri"/>
              </a:rPr>
              <a:t>vs</a:t>
            </a:r>
            <a:r>
              <a:rPr lang="en-US" sz="2400" dirty="0" smtClean="0">
                <a:solidFill>
                  <a:prstClr val="black"/>
                </a:solidFill>
                <a:cs typeface="Calibri"/>
              </a:rPr>
              <a:t> fiber in groove:</a:t>
            </a:r>
          </a:p>
          <a:p>
            <a:pPr lvl="1"/>
            <a:r>
              <a:rPr lang="en-US" sz="2200" dirty="0">
                <a:solidFill>
                  <a:prstClr val="black"/>
                </a:solidFill>
                <a:cs typeface="Calibri"/>
              </a:rPr>
              <a:t>A fiber glued into the groove is 1.8 times better than a dry fiber</a:t>
            </a:r>
          </a:p>
          <a:p>
            <a:pPr lvl="1"/>
            <a:r>
              <a:rPr lang="en-US" sz="2200" dirty="0" smtClean="0">
                <a:solidFill>
                  <a:prstClr val="black"/>
                </a:solidFill>
                <a:cs typeface="Calibri"/>
              </a:rPr>
              <a:t>A dry fiber in the groove is 10% worse than a dry fiber in a hole </a:t>
            </a:r>
          </a:p>
          <a:p>
            <a:r>
              <a:rPr lang="en-US" sz="2400" dirty="0" smtClean="0">
                <a:solidFill>
                  <a:prstClr val="black"/>
                </a:solidFill>
                <a:cs typeface="Calibri"/>
              </a:rPr>
              <a:t>Increase thickness? or use more strips on top of each other? </a:t>
            </a:r>
            <a:endParaRPr lang="en-US" sz="2400" dirty="0">
              <a:solidFill>
                <a:prstClr val="black"/>
              </a:solidFill>
              <a:cs typeface="Calibri"/>
            </a:endParaRPr>
          </a:p>
          <a:p>
            <a:endParaRPr lang="en-US" sz="2400" dirty="0"/>
          </a:p>
        </p:txBody>
      </p:sp>
      <p:sp>
        <p:nvSpPr>
          <p:cNvPr id="3" name="Date Placeholder 2"/>
          <p:cNvSpPr>
            <a:spLocks noGrp="1"/>
          </p:cNvSpPr>
          <p:nvPr>
            <p:ph type="dt" sz="half" idx="10"/>
          </p:nvPr>
        </p:nvSpPr>
        <p:spPr/>
        <p:txBody>
          <a:bodyPr/>
          <a:lstStyle/>
          <a:p>
            <a:r>
              <a:rPr lang="en-US" smtClean="0"/>
              <a:t>1/26/15</a:t>
            </a:r>
            <a:endParaRPr lang="en-US"/>
          </a:p>
        </p:txBody>
      </p:sp>
      <p:sp>
        <p:nvSpPr>
          <p:cNvPr id="4" name="Footer Placeholder 3"/>
          <p:cNvSpPr>
            <a:spLocks noGrp="1"/>
          </p:cNvSpPr>
          <p:nvPr>
            <p:ph type="ftr" sz="quarter" idx="11"/>
          </p:nvPr>
        </p:nvSpPr>
        <p:spPr/>
        <p:txBody>
          <a:bodyPr/>
          <a:lstStyle/>
          <a:p>
            <a:r>
              <a:rPr lang="en-US" smtClean="0"/>
              <a:t>Gen2 Workshop</a:t>
            </a:r>
            <a:endParaRPr lang="en-US"/>
          </a:p>
        </p:txBody>
      </p:sp>
      <p:sp>
        <p:nvSpPr>
          <p:cNvPr id="5" name="Slide Number Placeholder 4"/>
          <p:cNvSpPr>
            <a:spLocks noGrp="1"/>
          </p:cNvSpPr>
          <p:nvPr>
            <p:ph type="sldNum" sz="quarter" idx="12"/>
          </p:nvPr>
        </p:nvSpPr>
        <p:spPr/>
        <p:txBody>
          <a:bodyPr/>
          <a:lstStyle/>
          <a:p>
            <a:fld id="{D762F1E7-34C0-614E-9FFB-5E12CC983613}" type="slidenum">
              <a:rPr lang="en-US" smtClean="0"/>
              <a:t>19</a:t>
            </a:fld>
            <a:endParaRPr lang="en-US"/>
          </a:p>
        </p:txBody>
      </p:sp>
    </p:spTree>
    <p:extLst>
      <p:ext uri="{BB962C8B-B14F-4D97-AF65-F5344CB8AC3E}">
        <p14:creationId xmlns:p14="http://schemas.microsoft.com/office/powerpoint/2010/main" val="237877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References for these slides</a:t>
            </a:r>
            <a:endParaRPr lang="en-US" dirty="0"/>
          </a:p>
        </p:txBody>
      </p:sp>
      <p:sp>
        <p:nvSpPr>
          <p:cNvPr id="3" name="Content Placeholder 2"/>
          <p:cNvSpPr>
            <a:spLocks noGrp="1"/>
          </p:cNvSpPr>
          <p:nvPr>
            <p:ph idx="1"/>
          </p:nvPr>
        </p:nvSpPr>
        <p:spPr/>
        <p:txBody>
          <a:bodyPr>
            <a:normAutofit/>
          </a:bodyPr>
          <a:lstStyle/>
          <a:p>
            <a:r>
              <a:rPr lang="en-US" dirty="0" smtClean="0"/>
              <a:t>Slides from MINOS workshops, for example: </a:t>
            </a:r>
            <a:endParaRPr lang="en-US" dirty="0"/>
          </a:p>
          <a:p>
            <a:pPr lvl="1"/>
            <a:r>
              <a:rPr lang="en-US" sz="2400" dirty="0" smtClean="0"/>
              <a:t>http</a:t>
            </a:r>
            <a:r>
              <a:rPr lang="en-US" sz="2400" dirty="0"/>
              <a:t>://www-off-</a:t>
            </a:r>
            <a:r>
              <a:rPr lang="en-US" sz="2400" dirty="0" err="1"/>
              <a:t>axis.fnal.gov</a:t>
            </a:r>
            <a:r>
              <a:rPr lang="en-US" sz="2400" dirty="0"/>
              <a:t>/workshops/stanford03/transparencies/</a:t>
            </a:r>
            <a:r>
              <a:rPr lang="en-US" sz="2400" dirty="0" err="1"/>
              <a:t>michael_minosscin.ppt</a:t>
            </a:r>
            <a:endParaRPr lang="en-US" sz="2400" dirty="0" smtClean="0">
              <a:solidFill>
                <a:srgbClr val="000000"/>
              </a:solidFill>
            </a:endParaRPr>
          </a:p>
          <a:p>
            <a:r>
              <a:rPr lang="en-US" dirty="0" smtClean="0">
                <a:solidFill>
                  <a:srgbClr val="000000"/>
                </a:solidFill>
              </a:rPr>
              <a:t>Public reports, for example:</a:t>
            </a:r>
          </a:p>
          <a:p>
            <a:pPr lvl="1"/>
            <a:r>
              <a:rPr lang="en-US" sz="2400" dirty="0"/>
              <a:t>www-</a:t>
            </a:r>
            <a:r>
              <a:rPr lang="en-US" sz="2400" dirty="0" err="1"/>
              <a:t>numi.fnal.gov</a:t>
            </a:r>
            <a:r>
              <a:rPr lang="en-US" sz="2400" dirty="0"/>
              <a:t>/</a:t>
            </a:r>
            <a:r>
              <a:rPr lang="en-US" sz="2400" dirty="0" err="1"/>
              <a:t>minwork</a:t>
            </a:r>
            <a:r>
              <a:rPr lang="en-US" sz="2400" dirty="0"/>
              <a:t>/info/</a:t>
            </a:r>
            <a:r>
              <a:rPr lang="en-US" sz="2400" dirty="0" err="1"/>
              <a:t>tdr</a:t>
            </a:r>
            <a:r>
              <a:rPr lang="en-US" sz="2400" dirty="0"/>
              <a:t>/</a:t>
            </a:r>
            <a:r>
              <a:rPr lang="en-US" sz="2400" b="1" dirty="0"/>
              <a:t>mintdr_5</a:t>
            </a:r>
            <a:r>
              <a:rPr lang="en-US" sz="2400" dirty="0"/>
              <a:t>.pdf</a:t>
            </a:r>
            <a:endParaRPr lang="en-US" sz="2400" dirty="0" smtClean="0"/>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2</a:t>
            </a:fld>
            <a:endParaRPr lang="en-US"/>
          </a:p>
        </p:txBody>
      </p:sp>
    </p:spTree>
    <p:extLst>
      <p:ext uri="{BB962C8B-B14F-4D97-AF65-F5344CB8AC3E}">
        <p14:creationId xmlns:p14="http://schemas.microsoft.com/office/powerpoint/2010/main" val="28277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dirty="0"/>
          </a:p>
        </p:txBody>
      </p:sp>
      <p:sp>
        <p:nvSpPr>
          <p:cNvPr id="6" name="Text Placeholder 5"/>
          <p:cNvSpPr>
            <a:spLocks noGrp="1"/>
          </p:cNvSpPr>
          <p:nvPr>
            <p:ph type="subTitle" idx="1"/>
          </p:nvPr>
        </p:nvSpPr>
        <p:spPr/>
        <p:txBody>
          <a:bodyPr/>
          <a:lstStyle/>
          <a:p>
            <a:r>
              <a:rPr lang="en-US" dirty="0" smtClean="0"/>
              <a:t>Backup</a:t>
            </a:r>
            <a:endParaRPr lang="en-US" dirty="0"/>
          </a:p>
        </p:txBody>
      </p:sp>
      <p:sp>
        <p:nvSpPr>
          <p:cNvPr id="8" name="Date Placeholder 7"/>
          <p:cNvSpPr>
            <a:spLocks noGrp="1"/>
          </p:cNvSpPr>
          <p:nvPr>
            <p:ph type="dt" sz="half" idx="10"/>
          </p:nvPr>
        </p:nvSpPr>
        <p:spPr/>
        <p:txBody>
          <a:bodyPr/>
          <a:lstStyle/>
          <a:p>
            <a:r>
              <a:rPr lang="en-US" smtClean="0"/>
              <a:t>1/26/15</a:t>
            </a:r>
            <a:endParaRPr lang="en-US"/>
          </a:p>
        </p:txBody>
      </p:sp>
      <p:sp>
        <p:nvSpPr>
          <p:cNvPr id="9" name="Footer Placeholder 8"/>
          <p:cNvSpPr>
            <a:spLocks noGrp="1"/>
          </p:cNvSpPr>
          <p:nvPr>
            <p:ph type="ftr" sz="quarter" idx="11"/>
          </p:nvPr>
        </p:nvSpPr>
        <p:spPr/>
        <p:txBody>
          <a:bodyPr/>
          <a:lstStyle/>
          <a:p>
            <a:r>
              <a:rPr lang="en-US" smtClean="0"/>
              <a:t>Gen2 Workshop</a:t>
            </a:r>
            <a:endParaRPr lang="en-US"/>
          </a:p>
        </p:txBody>
      </p:sp>
      <p:sp>
        <p:nvSpPr>
          <p:cNvPr id="10" name="Slide Number Placeholder 9"/>
          <p:cNvSpPr>
            <a:spLocks noGrp="1"/>
          </p:cNvSpPr>
          <p:nvPr>
            <p:ph type="sldNum" sz="quarter" idx="12"/>
          </p:nvPr>
        </p:nvSpPr>
        <p:spPr/>
        <p:txBody>
          <a:bodyPr/>
          <a:lstStyle/>
          <a:p>
            <a:fld id="{D762F1E7-34C0-614E-9FFB-5E12CC983613}" type="slidenum">
              <a:rPr lang="en-US" smtClean="0"/>
              <a:t>20</a:t>
            </a:fld>
            <a:endParaRPr lang="en-US"/>
          </a:p>
        </p:txBody>
      </p:sp>
    </p:spTree>
    <p:extLst>
      <p:ext uri="{BB962C8B-B14F-4D97-AF65-F5344CB8AC3E}">
        <p14:creationId xmlns:p14="http://schemas.microsoft.com/office/powerpoint/2010/main" val="4020897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ChangeArrowheads="1"/>
          </p:cNvSpPr>
          <p:nvPr/>
        </p:nvSpPr>
        <p:spPr bwMode="auto">
          <a:xfrm>
            <a:off x="406400" y="1422400"/>
            <a:ext cx="8077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FontTx/>
              <a:buChar char="•"/>
            </a:pPr>
            <a:r>
              <a:rPr lang="en-US" sz="2000"/>
              <a:t>The most significant design critereon for the far detector was the light output.</a:t>
            </a:r>
          </a:p>
          <a:p>
            <a:pPr marL="742950" lvl="1" indent="-285750">
              <a:lnSpc>
                <a:spcPct val="80000"/>
              </a:lnSpc>
              <a:spcBef>
                <a:spcPct val="20000"/>
              </a:spcBef>
              <a:buFontTx/>
              <a:buChar char="–"/>
            </a:pPr>
            <a:r>
              <a:rPr lang="en-US" sz="1800"/>
              <a:t>&gt;4.7 pe</a:t>
            </a:r>
            <a:r>
              <a:rPr lang="ja-JP" altLang="en-US" sz="1800">
                <a:latin typeface="Arial"/>
              </a:rPr>
              <a:t>’</a:t>
            </a:r>
            <a:r>
              <a:rPr lang="en-US" sz="1800"/>
              <a:t>s/muon (2 GeV muons) for the average sum of two strip ends.</a:t>
            </a:r>
          </a:p>
          <a:p>
            <a:pPr marL="342900" indent="-342900">
              <a:lnSpc>
                <a:spcPct val="80000"/>
              </a:lnSpc>
              <a:spcBef>
                <a:spcPct val="20000"/>
              </a:spcBef>
              <a:buFontTx/>
              <a:buChar char="•"/>
            </a:pPr>
            <a:r>
              <a:rPr lang="en-US" sz="2000"/>
              <a:t>The measured light output is almost a factor of two higher than the design requirement.</a:t>
            </a:r>
          </a:p>
        </p:txBody>
      </p:sp>
      <p:pic>
        <p:nvPicPr>
          <p:cNvPr id="11270" name="Picture 6" descr="pesum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2946400"/>
            <a:ext cx="41910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Evpl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2984500"/>
            <a:ext cx="41402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241300" y="5776913"/>
            <a:ext cx="4495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a:latin typeface="Arial" charset="0"/>
              </a:rPr>
              <a:t>Light output measured for all strips for muons in the far detector. The light output is corrected to 1 cm pathlength per plane but is not corrected for PMT gain variations.</a:t>
            </a:r>
          </a:p>
        </p:txBody>
      </p:sp>
      <p:sp>
        <p:nvSpPr>
          <p:cNvPr id="11273" name="Text Box 9"/>
          <p:cNvSpPr txBox="1">
            <a:spLocks noChangeArrowheads="1"/>
          </p:cNvSpPr>
          <p:nvPr/>
        </p:nvSpPr>
        <p:spPr bwMode="auto">
          <a:xfrm>
            <a:off x="1584325" y="3478213"/>
            <a:ext cx="2578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dirty="0">
                <a:latin typeface="Arial" charset="0"/>
              </a:rPr>
              <a:t>Mean = 10.6 </a:t>
            </a:r>
            <a:r>
              <a:rPr lang="en-US" sz="1800" dirty="0" err="1">
                <a:latin typeface="Arial" charset="0"/>
              </a:rPr>
              <a:t>pe</a:t>
            </a:r>
            <a:r>
              <a:rPr lang="ja-JP" altLang="en-US" sz="1800" dirty="0">
                <a:latin typeface="Arial"/>
              </a:rPr>
              <a:t>’</a:t>
            </a:r>
            <a:r>
              <a:rPr lang="en-US" sz="1800" dirty="0">
                <a:latin typeface="Arial" charset="0"/>
              </a:rPr>
              <a:t>s</a:t>
            </a:r>
          </a:p>
          <a:p>
            <a:pPr eaLnBrk="1" hangingPunct="1"/>
            <a:r>
              <a:rPr lang="en-US" sz="1800" dirty="0">
                <a:latin typeface="Arial" charset="0"/>
              </a:rPr>
              <a:t>(~8.5 for 2 </a:t>
            </a:r>
            <a:r>
              <a:rPr lang="en-US" sz="1800" dirty="0" err="1">
                <a:latin typeface="Arial" charset="0"/>
              </a:rPr>
              <a:t>GeV</a:t>
            </a:r>
            <a:r>
              <a:rPr lang="en-US" sz="1800" dirty="0">
                <a:latin typeface="Arial" charset="0"/>
              </a:rPr>
              <a:t> </a:t>
            </a:r>
            <a:r>
              <a:rPr lang="en-US" sz="1800" dirty="0" err="1">
                <a:latin typeface="Arial" charset="0"/>
              </a:rPr>
              <a:t>muons</a:t>
            </a:r>
            <a:r>
              <a:rPr lang="en-US" sz="1800" dirty="0">
                <a:latin typeface="Arial" charset="0"/>
              </a:rPr>
              <a:t>)</a:t>
            </a:r>
          </a:p>
        </p:txBody>
      </p:sp>
      <p:sp>
        <p:nvSpPr>
          <p:cNvPr id="11274" name="Text Box 10"/>
          <p:cNvSpPr txBox="1">
            <a:spLocks noChangeArrowheads="1"/>
          </p:cNvSpPr>
          <p:nvPr/>
        </p:nvSpPr>
        <p:spPr bwMode="auto">
          <a:xfrm>
            <a:off x="4860925" y="5802313"/>
            <a:ext cx="3978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400">
                <a:latin typeface="Arial" charset="0"/>
              </a:rPr>
              <a:t>Average light output for one-side of readout vs plane number in the detector. (Not corrected for pathlength or gain variations). This shows the uniformity in the hardware and raw response.</a:t>
            </a:r>
          </a:p>
        </p:txBody>
      </p:sp>
      <p:sp>
        <p:nvSpPr>
          <p:cNvPr id="11275" name="WordArt 11"/>
          <p:cNvSpPr>
            <a:spLocks noChangeArrowheads="1" noChangeShapeType="1" noTextEdit="1"/>
          </p:cNvSpPr>
          <p:nvPr/>
        </p:nvSpPr>
        <p:spPr bwMode="auto">
          <a:xfrm>
            <a:off x="1752600" y="304800"/>
            <a:ext cx="5676900" cy="7239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Light output at the far detector</a:t>
            </a:r>
          </a:p>
        </p:txBody>
      </p:sp>
      <p:sp>
        <p:nvSpPr>
          <p:cNvPr id="11276" name="Text Box 12"/>
          <p:cNvSpPr txBox="1">
            <a:spLocks noChangeArrowheads="1"/>
          </p:cNvSpPr>
          <p:nvPr/>
        </p:nvSpPr>
        <p:spPr bwMode="auto">
          <a:xfrm>
            <a:off x="5470525" y="4533900"/>
            <a:ext cx="2197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CC0000"/>
                </a:solidFill>
              </a:rPr>
              <a:t>Light output is stable!</a:t>
            </a:r>
          </a:p>
        </p:txBody>
      </p:sp>
      <p:sp>
        <p:nvSpPr>
          <p:cNvPr id="10" name="TextBox 9"/>
          <p:cNvSpPr txBox="1"/>
          <p:nvPr/>
        </p:nvSpPr>
        <p:spPr>
          <a:xfrm>
            <a:off x="7301597" y="1053068"/>
            <a:ext cx="1639203" cy="369332"/>
          </a:xfrm>
          <a:prstGeom prst="rect">
            <a:avLst/>
          </a:prstGeom>
          <a:noFill/>
        </p:spPr>
        <p:txBody>
          <a:bodyPr wrap="none" rtlCol="0">
            <a:spAutoFit/>
          </a:bodyPr>
          <a:lstStyle/>
          <a:p>
            <a:r>
              <a:rPr lang="en-US" dirty="0" smtClean="0"/>
              <a:t>From reference</a:t>
            </a:r>
            <a:endParaRPr lang="en-US" dirty="0"/>
          </a:p>
        </p:txBody>
      </p:sp>
    </p:spTree>
    <p:extLst>
      <p:ext uri="{BB962C8B-B14F-4D97-AF65-F5344CB8AC3E}">
        <p14:creationId xmlns:p14="http://schemas.microsoft.com/office/powerpoint/2010/main" val="1945821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27000" y="1600200"/>
            <a:ext cx="421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FontTx/>
              <a:buChar char="•"/>
            </a:pPr>
            <a:r>
              <a:rPr lang="en-US" sz="1800" dirty="0">
                <a:solidFill>
                  <a:srgbClr val="006600"/>
                </a:solidFill>
              </a:rPr>
              <a:t>The time resolution of the MINOS scintillator system is determined primarily by the decay time of the Y11 </a:t>
            </a:r>
            <a:r>
              <a:rPr lang="en-US" sz="1800" dirty="0" err="1">
                <a:solidFill>
                  <a:srgbClr val="006600"/>
                </a:solidFill>
              </a:rPr>
              <a:t>fluor</a:t>
            </a:r>
            <a:r>
              <a:rPr lang="en-US" sz="1800" dirty="0">
                <a:solidFill>
                  <a:srgbClr val="006600"/>
                </a:solidFill>
              </a:rPr>
              <a:t> in the WLS fiber ~ 8 ns. </a:t>
            </a:r>
          </a:p>
          <a:p>
            <a:pPr marL="342900" indent="-342900">
              <a:lnSpc>
                <a:spcPct val="80000"/>
              </a:lnSpc>
              <a:spcBef>
                <a:spcPct val="20000"/>
              </a:spcBef>
              <a:buFontTx/>
              <a:buChar char="•"/>
            </a:pPr>
            <a:r>
              <a:rPr lang="en-US" sz="1800" dirty="0">
                <a:solidFill>
                  <a:srgbClr val="006600"/>
                </a:solidFill>
              </a:rPr>
              <a:t>The time resolution for each scintillator strip is expected to be ~2.5 ns based on the photoelectron statistics for </a:t>
            </a:r>
            <a:r>
              <a:rPr lang="en-US" sz="1800" dirty="0" err="1">
                <a:solidFill>
                  <a:srgbClr val="006600"/>
                </a:solidFill>
              </a:rPr>
              <a:t>muons</a:t>
            </a:r>
            <a:r>
              <a:rPr lang="en-US" sz="1800" dirty="0">
                <a:solidFill>
                  <a:srgbClr val="006600"/>
                </a:solidFill>
              </a:rPr>
              <a:t>.</a:t>
            </a:r>
          </a:p>
          <a:p>
            <a:pPr marL="342900" indent="-342900">
              <a:lnSpc>
                <a:spcPct val="80000"/>
              </a:lnSpc>
              <a:spcBef>
                <a:spcPct val="20000"/>
              </a:spcBef>
              <a:buFontTx/>
              <a:buChar char="•"/>
            </a:pPr>
            <a:r>
              <a:rPr lang="en-US" sz="1800" dirty="0">
                <a:solidFill>
                  <a:srgbClr val="006600"/>
                </a:solidFill>
              </a:rPr>
              <a:t>Current measurement of resolution using </a:t>
            </a:r>
            <a:r>
              <a:rPr lang="en-US" sz="1800" dirty="0" err="1">
                <a:solidFill>
                  <a:srgbClr val="006600"/>
                </a:solidFill>
              </a:rPr>
              <a:t>downgoing</a:t>
            </a:r>
            <a:r>
              <a:rPr lang="en-US" sz="1800" dirty="0">
                <a:solidFill>
                  <a:srgbClr val="006600"/>
                </a:solidFill>
              </a:rPr>
              <a:t> </a:t>
            </a:r>
            <a:r>
              <a:rPr lang="en-US" sz="1800" dirty="0" err="1">
                <a:solidFill>
                  <a:srgbClr val="006600"/>
                </a:solidFill>
              </a:rPr>
              <a:t>muons</a:t>
            </a:r>
            <a:r>
              <a:rPr lang="en-US" sz="1800" dirty="0">
                <a:solidFill>
                  <a:srgbClr val="006600"/>
                </a:solidFill>
              </a:rPr>
              <a:t> in the far detector is </a:t>
            </a:r>
            <a:r>
              <a:rPr lang="en-US" sz="1800" dirty="0">
                <a:solidFill>
                  <a:srgbClr val="FF0000"/>
                </a:solidFill>
                <a:latin typeface="Symbol" charset="0"/>
              </a:rPr>
              <a:t>s</a:t>
            </a:r>
            <a:r>
              <a:rPr lang="en-US" sz="1800" dirty="0">
                <a:solidFill>
                  <a:srgbClr val="FF0000"/>
                </a:solidFill>
              </a:rPr>
              <a:t>=2.6 ns/plane.</a:t>
            </a:r>
          </a:p>
          <a:p>
            <a:pPr marL="342900" indent="-342900">
              <a:lnSpc>
                <a:spcPct val="80000"/>
              </a:lnSpc>
              <a:spcBef>
                <a:spcPct val="20000"/>
              </a:spcBef>
              <a:buFontTx/>
              <a:buChar char="•"/>
            </a:pPr>
            <a:r>
              <a:rPr lang="en-US" sz="1800" dirty="0">
                <a:solidFill>
                  <a:srgbClr val="006600"/>
                </a:solidFill>
              </a:rPr>
              <a:t>The direction of </a:t>
            </a:r>
            <a:r>
              <a:rPr lang="en-US" sz="1800" dirty="0" err="1">
                <a:solidFill>
                  <a:srgbClr val="006600"/>
                </a:solidFill>
              </a:rPr>
              <a:t>muons</a:t>
            </a:r>
            <a:r>
              <a:rPr lang="en-US" sz="1800" dirty="0">
                <a:solidFill>
                  <a:srgbClr val="006600"/>
                </a:solidFill>
              </a:rPr>
              <a:t> can be determined with ~ 10 planes for contained vertex events.</a:t>
            </a:r>
          </a:p>
          <a:p>
            <a:pPr marL="342900" indent="-342900">
              <a:lnSpc>
                <a:spcPct val="80000"/>
              </a:lnSpc>
              <a:spcBef>
                <a:spcPct val="20000"/>
              </a:spcBef>
              <a:buFontTx/>
              <a:buChar char="•"/>
            </a:pPr>
            <a:r>
              <a:rPr lang="en-US" sz="1800" dirty="0">
                <a:solidFill>
                  <a:srgbClr val="006600"/>
                </a:solidFill>
              </a:rPr>
              <a:t>To distinguish </a:t>
            </a:r>
            <a:r>
              <a:rPr lang="en-US" sz="1800" dirty="0" err="1">
                <a:solidFill>
                  <a:srgbClr val="006600"/>
                </a:solidFill>
              </a:rPr>
              <a:t>upgoing</a:t>
            </a:r>
            <a:r>
              <a:rPr lang="en-US" sz="1800" dirty="0">
                <a:solidFill>
                  <a:srgbClr val="006600"/>
                </a:solidFill>
              </a:rPr>
              <a:t> from </a:t>
            </a:r>
            <a:r>
              <a:rPr lang="en-US" sz="1800" dirty="0" err="1">
                <a:solidFill>
                  <a:srgbClr val="006600"/>
                </a:solidFill>
              </a:rPr>
              <a:t>downgoing</a:t>
            </a:r>
            <a:r>
              <a:rPr lang="en-US" sz="1800" dirty="0">
                <a:solidFill>
                  <a:srgbClr val="006600"/>
                </a:solidFill>
              </a:rPr>
              <a:t> through-going </a:t>
            </a:r>
            <a:r>
              <a:rPr lang="en-US" sz="1800" dirty="0" err="1">
                <a:solidFill>
                  <a:srgbClr val="006600"/>
                </a:solidFill>
              </a:rPr>
              <a:t>muons</a:t>
            </a:r>
            <a:r>
              <a:rPr lang="en-US" sz="1800" dirty="0">
                <a:solidFill>
                  <a:srgbClr val="006600"/>
                </a:solidFill>
              </a:rPr>
              <a:t> ~ 20 planes are needed.</a:t>
            </a:r>
          </a:p>
        </p:txBody>
      </p:sp>
      <p:sp>
        <p:nvSpPr>
          <p:cNvPr id="16389" name="WordArt 5"/>
          <p:cNvSpPr>
            <a:spLocks noChangeArrowheads="1" noChangeShapeType="1" noTextEdit="1"/>
          </p:cNvSpPr>
          <p:nvPr/>
        </p:nvSpPr>
        <p:spPr bwMode="auto">
          <a:xfrm>
            <a:off x="990600" y="304800"/>
            <a:ext cx="7210425" cy="619125"/>
          </a:xfrm>
          <a:prstGeom prst="rect">
            <a:avLst/>
          </a:prstGeom>
        </p:spPr>
        <p:txBody>
          <a:bodyPr wrap="none" fromWordArt="1">
            <a:prstTxWarp prst="textPlain">
              <a:avLst>
                <a:gd name="adj" fmla="val 50000"/>
              </a:avLst>
            </a:prstTxWarp>
          </a:bodyPr>
          <a:lstStyle/>
          <a:p>
            <a:pPr algn="ctr"/>
            <a:r>
              <a:rPr lang="en-US" sz="40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Time Resolution in the Far Detector</a:t>
            </a:r>
          </a:p>
        </p:txBody>
      </p:sp>
      <p:pic>
        <p:nvPicPr>
          <p:cNvPr id="16390" name="Picture 6" descr="timer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7388" y="1270000"/>
            <a:ext cx="40751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4572000" y="5816600"/>
            <a:ext cx="3992563" cy="739775"/>
          </a:xfrm>
          <a:prstGeom prst="rect">
            <a:avLst/>
          </a:prstGeom>
          <a:solidFill>
            <a:srgbClr val="FF9999"/>
          </a:solidFill>
          <a:ln w="9525">
            <a:solidFill>
              <a:srgbClr val="FFFF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Distribution of measured time residuals for muons</a:t>
            </a:r>
          </a:p>
          <a:p>
            <a:r>
              <a:rPr lang="en-US" sz="1400"/>
              <a:t>Passing through all strips in the far detector. The</a:t>
            </a:r>
          </a:p>
          <a:p>
            <a:r>
              <a:rPr lang="en-US" sz="1400"/>
              <a:t>Time resolution of 2.6 ns is calculated from this data.</a:t>
            </a:r>
          </a:p>
        </p:txBody>
      </p:sp>
      <p:sp>
        <p:nvSpPr>
          <p:cNvPr id="6" name="TextBox 5"/>
          <p:cNvSpPr txBox="1"/>
          <p:nvPr/>
        </p:nvSpPr>
        <p:spPr>
          <a:xfrm>
            <a:off x="6184900" y="6451600"/>
            <a:ext cx="1639203" cy="369332"/>
          </a:xfrm>
          <a:prstGeom prst="rect">
            <a:avLst/>
          </a:prstGeom>
          <a:noFill/>
        </p:spPr>
        <p:txBody>
          <a:bodyPr wrap="none" rtlCol="0">
            <a:spAutoFit/>
          </a:bodyPr>
          <a:lstStyle/>
          <a:p>
            <a:r>
              <a:rPr lang="en-US" dirty="0" smtClean="0"/>
              <a:t>From reference</a:t>
            </a:r>
            <a:endParaRPr lang="en-US" dirty="0"/>
          </a:p>
        </p:txBody>
      </p:sp>
    </p:spTree>
    <p:extLst>
      <p:ext uri="{BB962C8B-B14F-4D97-AF65-F5344CB8AC3E}">
        <p14:creationId xmlns:p14="http://schemas.microsoft.com/office/powerpoint/2010/main" val="3015006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muxbox_3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3425" y="2270125"/>
            <a:ext cx="5870575" cy="4587875"/>
          </a:xfrm>
          <a:prstGeom prst="rect">
            <a:avLst/>
          </a:prstGeom>
          <a:noFill/>
          <a:extLst>
            <a:ext uri="{909E8E84-426E-40dd-AFC4-6F175D3DCCD1}">
              <a14:hiddenFill xmlns:a14="http://schemas.microsoft.com/office/drawing/2010/main">
                <a:solidFill>
                  <a:srgbClr val="FFFFFF"/>
                </a:solidFill>
              </a14:hiddenFill>
            </a:ext>
          </a:extLst>
        </p:spPr>
      </p:pic>
      <p:sp>
        <p:nvSpPr>
          <p:cNvPr id="25606" name="Rectangle 6"/>
          <p:cNvSpPr>
            <a:spLocks noChangeArrowheads="1"/>
          </p:cNvSpPr>
          <p:nvPr/>
        </p:nvSpPr>
        <p:spPr bwMode="auto">
          <a:xfrm>
            <a:off x="508000" y="1714500"/>
            <a:ext cx="7416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endParaRPr lang="en-US"/>
          </a:p>
        </p:txBody>
      </p:sp>
      <p:sp>
        <p:nvSpPr>
          <p:cNvPr id="25607" name="Line 7"/>
          <p:cNvSpPr>
            <a:spLocks noChangeShapeType="1"/>
          </p:cNvSpPr>
          <p:nvPr/>
        </p:nvSpPr>
        <p:spPr bwMode="auto">
          <a:xfrm>
            <a:off x="2590800" y="5638800"/>
            <a:ext cx="27432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5608" name="Picture 8" descr="connector_3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5850" y="4267200"/>
            <a:ext cx="1516063" cy="2590800"/>
          </a:xfrm>
          <a:prstGeom prst="rect">
            <a:avLst/>
          </a:prstGeom>
          <a:noFill/>
          <a:extLst>
            <a:ext uri="{909E8E84-426E-40dd-AFC4-6F175D3DCCD1}">
              <a14:hiddenFill xmlns:a14="http://schemas.microsoft.com/office/drawing/2010/main">
                <a:solidFill>
                  <a:srgbClr val="FFFFFF"/>
                </a:solidFill>
              </a14:hiddenFill>
            </a:ext>
          </a:extLst>
        </p:spPr>
      </p:pic>
      <p:sp>
        <p:nvSpPr>
          <p:cNvPr id="25609" name="Text Box 9"/>
          <p:cNvSpPr txBox="1">
            <a:spLocks noChangeArrowheads="1"/>
          </p:cNvSpPr>
          <p:nvPr/>
        </p:nvSpPr>
        <p:spPr bwMode="auto">
          <a:xfrm>
            <a:off x="228600" y="6248400"/>
            <a:ext cx="1698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t>Connector pair</a:t>
            </a:r>
          </a:p>
        </p:txBody>
      </p:sp>
      <p:grpSp>
        <p:nvGrpSpPr>
          <p:cNvPr id="2" name="Group 1"/>
          <p:cNvGrpSpPr/>
          <p:nvPr/>
        </p:nvGrpSpPr>
        <p:grpSpPr>
          <a:xfrm>
            <a:off x="0" y="1108075"/>
            <a:ext cx="4254500" cy="3178175"/>
            <a:chOff x="0" y="1108075"/>
            <a:chExt cx="4254500" cy="3178175"/>
          </a:xfrm>
        </p:grpSpPr>
        <p:pic>
          <p:nvPicPr>
            <p:cNvPr id="25610" name="Picture 10" descr="M16assembly_spread_out_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43000"/>
              <a:ext cx="4191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5611" name="Text Box 11"/>
            <p:cNvSpPr txBox="1">
              <a:spLocks noChangeArrowheads="1"/>
            </p:cNvSpPr>
            <p:nvPr/>
          </p:nvSpPr>
          <p:spPr bwMode="auto">
            <a:xfrm>
              <a:off x="909638" y="3848100"/>
              <a:ext cx="1697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tx2"/>
                  </a:solidFill>
                </a:rPr>
                <a:t>Spring loaded PMT base</a:t>
              </a:r>
            </a:p>
          </p:txBody>
        </p:sp>
        <p:sp>
          <p:nvSpPr>
            <p:cNvPr id="25612" name="Line 12"/>
            <p:cNvSpPr>
              <a:spLocks noChangeShapeType="1"/>
            </p:cNvSpPr>
            <p:nvPr/>
          </p:nvSpPr>
          <p:spPr bwMode="auto">
            <a:xfrm flipH="1" flipV="1">
              <a:off x="1443038" y="3657600"/>
              <a:ext cx="233362" cy="24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13" name="Text Box 13"/>
            <p:cNvSpPr txBox="1">
              <a:spLocks noChangeArrowheads="1"/>
            </p:cNvSpPr>
            <p:nvPr/>
          </p:nvSpPr>
          <p:spPr bwMode="auto">
            <a:xfrm>
              <a:off x="1712913" y="3417888"/>
              <a:ext cx="822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M16 PMT</a:t>
              </a:r>
            </a:p>
          </p:txBody>
        </p:sp>
        <p:sp>
          <p:nvSpPr>
            <p:cNvPr id="25614" name="Line 14"/>
            <p:cNvSpPr>
              <a:spLocks noChangeShapeType="1"/>
            </p:cNvSpPr>
            <p:nvPr/>
          </p:nvSpPr>
          <p:spPr bwMode="auto">
            <a:xfrm flipH="1" flipV="1">
              <a:off x="1919288" y="3133725"/>
              <a:ext cx="147637"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15" name="Text Box 15"/>
            <p:cNvSpPr txBox="1">
              <a:spLocks noChangeArrowheads="1"/>
            </p:cNvSpPr>
            <p:nvPr/>
          </p:nvSpPr>
          <p:spPr bwMode="auto">
            <a:xfrm>
              <a:off x="2070100" y="3136900"/>
              <a:ext cx="901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PMT jacket</a:t>
              </a:r>
            </a:p>
          </p:txBody>
        </p:sp>
        <p:sp>
          <p:nvSpPr>
            <p:cNvPr id="25616" name="Line 16"/>
            <p:cNvSpPr>
              <a:spLocks noChangeShapeType="1"/>
            </p:cNvSpPr>
            <p:nvPr/>
          </p:nvSpPr>
          <p:spPr bwMode="auto">
            <a:xfrm flipH="1" flipV="1">
              <a:off x="2252663" y="2938463"/>
              <a:ext cx="90487" cy="2428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17" name="Text Box 17"/>
            <p:cNvSpPr txBox="1">
              <a:spLocks noChangeArrowheads="1"/>
            </p:cNvSpPr>
            <p:nvPr/>
          </p:nvSpPr>
          <p:spPr bwMode="auto">
            <a:xfrm>
              <a:off x="2784475" y="28321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Adjustable mounting</a:t>
              </a:r>
            </a:p>
            <a:p>
              <a:r>
                <a:rPr lang="en-US" sz="1200"/>
                <a:t>bracket (alignment)</a:t>
              </a:r>
            </a:p>
          </p:txBody>
        </p:sp>
        <p:sp>
          <p:nvSpPr>
            <p:cNvPr id="25618" name="Line 18"/>
            <p:cNvSpPr>
              <a:spLocks noChangeShapeType="1"/>
            </p:cNvSpPr>
            <p:nvPr/>
          </p:nvSpPr>
          <p:spPr bwMode="auto">
            <a:xfrm flipH="1" flipV="1">
              <a:off x="3143250" y="2695575"/>
              <a:ext cx="66675" cy="180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19" name="Line 19"/>
            <p:cNvSpPr>
              <a:spLocks noChangeShapeType="1"/>
            </p:cNvSpPr>
            <p:nvPr/>
          </p:nvSpPr>
          <p:spPr bwMode="auto">
            <a:xfrm flipH="1" flipV="1">
              <a:off x="2905125" y="2776538"/>
              <a:ext cx="200025" cy="119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20" name="Text Box 20"/>
            <p:cNvSpPr txBox="1">
              <a:spLocks noChangeArrowheads="1"/>
            </p:cNvSpPr>
            <p:nvPr/>
          </p:nvSpPr>
          <p:spPr bwMode="auto">
            <a:xfrm>
              <a:off x="3279775" y="2198688"/>
              <a:ext cx="9588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Alignment</a:t>
              </a:r>
            </a:p>
            <a:p>
              <a:r>
                <a:rPr lang="en-US" sz="1200"/>
                <a:t>window (not</a:t>
              </a:r>
            </a:p>
            <a:p>
              <a:r>
                <a:rPr lang="en-US" sz="1200"/>
                <a:t>installed)</a:t>
              </a:r>
            </a:p>
          </p:txBody>
        </p:sp>
        <p:sp>
          <p:nvSpPr>
            <p:cNvPr id="25621" name="Line 21"/>
            <p:cNvSpPr>
              <a:spLocks noChangeShapeType="1"/>
            </p:cNvSpPr>
            <p:nvPr/>
          </p:nvSpPr>
          <p:spPr bwMode="auto">
            <a:xfrm flipH="1" flipV="1">
              <a:off x="3533775" y="2147888"/>
              <a:ext cx="161925"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22" name="Text Box 22"/>
            <p:cNvSpPr txBox="1">
              <a:spLocks noChangeArrowheads="1"/>
            </p:cNvSpPr>
            <p:nvPr/>
          </p:nvSpPr>
          <p:spPr bwMode="auto">
            <a:xfrm>
              <a:off x="2103438" y="1108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Cookie with fibers</a:t>
              </a:r>
            </a:p>
          </p:txBody>
        </p:sp>
        <p:sp>
          <p:nvSpPr>
            <p:cNvPr id="25623" name="Line 23"/>
            <p:cNvSpPr>
              <a:spLocks noChangeShapeType="1"/>
            </p:cNvSpPr>
            <p:nvPr/>
          </p:nvSpPr>
          <p:spPr bwMode="auto">
            <a:xfrm>
              <a:off x="3086100" y="1333500"/>
              <a:ext cx="214313" cy="128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24" name="Line 24"/>
            <p:cNvSpPr>
              <a:spLocks noChangeShapeType="1"/>
            </p:cNvSpPr>
            <p:nvPr/>
          </p:nvSpPr>
          <p:spPr bwMode="auto">
            <a:xfrm>
              <a:off x="3343275" y="1257300"/>
              <a:ext cx="485775" cy="61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25" name="Text Box 25"/>
            <p:cNvSpPr txBox="1">
              <a:spLocks noChangeArrowheads="1"/>
            </p:cNvSpPr>
            <p:nvPr/>
          </p:nvSpPr>
          <p:spPr bwMode="auto">
            <a:xfrm>
              <a:off x="107950" y="1250950"/>
              <a:ext cx="2089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PMT Mounting</a:t>
              </a:r>
            </a:p>
            <a:p>
              <a:r>
                <a:rPr lang="en-US"/>
                <a:t>Components</a:t>
              </a:r>
            </a:p>
          </p:txBody>
        </p:sp>
      </p:grpSp>
      <p:sp>
        <p:nvSpPr>
          <p:cNvPr id="25626" name="Text Box 26"/>
          <p:cNvSpPr txBox="1">
            <a:spLocks noChangeArrowheads="1"/>
          </p:cNvSpPr>
          <p:nvPr/>
        </p:nvSpPr>
        <p:spPr bwMode="auto">
          <a:xfrm rot="-1789147">
            <a:off x="8194675" y="5937250"/>
            <a:ext cx="73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t>Front-end</a:t>
            </a:r>
          </a:p>
          <a:p>
            <a:r>
              <a:rPr lang="en-US" sz="1000"/>
              <a:t>electronics</a:t>
            </a:r>
          </a:p>
        </p:txBody>
      </p:sp>
      <p:sp>
        <p:nvSpPr>
          <p:cNvPr id="25627" name="Rectangle 27"/>
          <p:cNvSpPr>
            <a:spLocks noChangeArrowheads="1"/>
          </p:cNvSpPr>
          <p:nvPr/>
        </p:nvSpPr>
        <p:spPr bwMode="auto">
          <a:xfrm>
            <a:off x="7720013" y="2208213"/>
            <a:ext cx="1371600" cy="79375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28" name="Text Box 28"/>
          <p:cNvSpPr txBox="1">
            <a:spLocks noChangeArrowheads="1"/>
          </p:cNvSpPr>
          <p:nvPr/>
        </p:nvSpPr>
        <p:spPr bwMode="auto">
          <a:xfrm>
            <a:off x="2514600" y="5905500"/>
            <a:ext cx="2209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sz="1600"/>
              <a:t> Far detector (shown)</a:t>
            </a:r>
          </a:p>
          <a:p>
            <a:pPr lvl="1">
              <a:buFontTx/>
              <a:buChar char="•"/>
            </a:pPr>
            <a:r>
              <a:rPr lang="en-US" sz="1600"/>
              <a:t> 3 M16 PMTs/box</a:t>
            </a:r>
          </a:p>
          <a:p>
            <a:pPr lvl="1">
              <a:buFontTx/>
              <a:buChar char="•"/>
            </a:pPr>
            <a:r>
              <a:rPr lang="en-US" sz="1600"/>
              <a:t> 8 fibers per pixel </a:t>
            </a:r>
          </a:p>
        </p:txBody>
      </p:sp>
      <p:sp>
        <p:nvSpPr>
          <p:cNvPr id="25629" name="Line 29"/>
          <p:cNvSpPr>
            <a:spLocks noChangeShapeType="1"/>
          </p:cNvSpPr>
          <p:nvPr/>
        </p:nvSpPr>
        <p:spPr bwMode="auto">
          <a:xfrm>
            <a:off x="3486150" y="3635375"/>
            <a:ext cx="3117850" cy="16033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630" name="WordArt 30"/>
          <p:cNvSpPr>
            <a:spLocks noChangeArrowheads="1" noChangeShapeType="1" noTextEdit="1"/>
          </p:cNvSpPr>
          <p:nvPr/>
        </p:nvSpPr>
        <p:spPr bwMode="auto">
          <a:xfrm>
            <a:off x="152400" y="228600"/>
            <a:ext cx="5048250" cy="6477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PMT Boxes and Connectors</a:t>
            </a:r>
          </a:p>
        </p:txBody>
      </p:sp>
      <p:pic>
        <p:nvPicPr>
          <p:cNvPr id="25632" name="Picture 32" descr="muxbox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0"/>
            <a:ext cx="2362200" cy="3151188"/>
          </a:xfrm>
          <a:prstGeom prst="rect">
            <a:avLst/>
          </a:prstGeom>
          <a:noFill/>
          <a:extLst>
            <a:ext uri="{909E8E84-426E-40dd-AFC4-6F175D3DCCD1}">
              <a14:hiddenFill xmlns:a14="http://schemas.microsoft.com/office/drawing/2010/main">
                <a:solidFill>
                  <a:srgbClr val="FFFFFF"/>
                </a:solidFill>
              </a14:hiddenFill>
            </a:ext>
          </a:extLst>
        </p:spPr>
      </p:pic>
      <p:sp>
        <p:nvSpPr>
          <p:cNvPr id="25633" name="Text Box 33"/>
          <p:cNvSpPr txBox="1">
            <a:spLocks noChangeArrowheads="1"/>
          </p:cNvSpPr>
          <p:nvPr/>
        </p:nvSpPr>
        <p:spPr bwMode="auto">
          <a:xfrm>
            <a:off x="4876800" y="1371600"/>
            <a:ext cx="1854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View of PMT</a:t>
            </a:r>
          </a:p>
          <a:p>
            <a:r>
              <a:rPr lang="en-US" sz="1800"/>
              <a:t>boxes installed</a:t>
            </a:r>
          </a:p>
          <a:p>
            <a:r>
              <a:rPr lang="en-US" sz="1800"/>
              <a:t>on the far detector</a:t>
            </a:r>
          </a:p>
        </p:txBody>
      </p:sp>
      <p:sp>
        <p:nvSpPr>
          <p:cNvPr id="3" name="Date Placeholder 2"/>
          <p:cNvSpPr>
            <a:spLocks noGrp="1"/>
          </p:cNvSpPr>
          <p:nvPr>
            <p:ph type="dt" sz="half" idx="10"/>
          </p:nvPr>
        </p:nvSpPr>
        <p:spPr/>
        <p:txBody>
          <a:bodyPr/>
          <a:lstStyle/>
          <a:p>
            <a:r>
              <a:rPr lang="en-US" smtClean="0"/>
              <a:t>1/26/15</a:t>
            </a:r>
            <a:endParaRPr lang="en-US"/>
          </a:p>
        </p:txBody>
      </p:sp>
      <p:sp>
        <p:nvSpPr>
          <p:cNvPr id="4" name="Footer Placeholder 3"/>
          <p:cNvSpPr>
            <a:spLocks noGrp="1"/>
          </p:cNvSpPr>
          <p:nvPr>
            <p:ph type="ftr" sz="quarter" idx="11"/>
          </p:nvPr>
        </p:nvSpPr>
        <p:spPr/>
        <p:txBody>
          <a:bodyPr/>
          <a:lstStyle/>
          <a:p>
            <a:r>
              <a:rPr lang="en-US" smtClean="0"/>
              <a:t>Gen2 Workshop</a:t>
            </a:r>
            <a:endParaRPr lang="en-US"/>
          </a:p>
        </p:txBody>
      </p:sp>
      <p:sp>
        <p:nvSpPr>
          <p:cNvPr id="5" name="Slide Number Placeholder 4"/>
          <p:cNvSpPr>
            <a:spLocks noGrp="1"/>
          </p:cNvSpPr>
          <p:nvPr>
            <p:ph type="sldNum" sz="quarter" idx="12"/>
          </p:nvPr>
        </p:nvSpPr>
        <p:spPr/>
        <p:txBody>
          <a:bodyPr/>
          <a:lstStyle/>
          <a:p>
            <a:fld id="{D762F1E7-34C0-614E-9FFB-5E12CC983613}" type="slidenum">
              <a:rPr lang="en-US" smtClean="0"/>
              <a:t>23</a:t>
            </a:fld>
            <a:endParaRPr lang="en-US"/>
          </a:p>
        </p:txBody>
      </p:sp>
    </p:spTree>
    <p:extLst>
      <p:ext uri="{BB962C8B-B14F-4D97-AF65-F5344CB8AC3E}">
        <p14:creationId xmlns:p14="http://schemas.microsoft.com/office/powerpoint/2010/main" val="16961789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304800" y="762000"/>
            <a:ext cx="8534400" cy="5715000"/>
          </a:xfrm>
        </p:spPr>
        <p:txBody>
          <a:bodyPr/>
          <a:lstStyle/>
          <a:p>
            <a:pPr lvl="2">
              <a:lnSpc>
                <a:spcPct val="80000"/>
              </a:lnSpc>
              <a:buFontTx/>
              <a:buNone/>
            </a:pPr>
            <a:r>
              <a:rPr lang="en-US" sz="1800"/>
              <a:t>				EDIA/Setup	Production	Total</a:t>
            </a:r>
          </a:p>
          <a:p>
            <a:pPr lvl="2">
              <a:lnSpc>
                <a:spcPct val="80000"/>
              </a:lnSpc>
              <a:buFontTx/>
              <a:buNone/>
            </a:pPr>
            <a:r>
              <a:rPr lang="en-US" sz="1800"/>
              <a:t>				$k		$k		 $k</a:t>
            </a:r>
          </a:p>
          <a:p>
            <a:pPr>
              <a:lnSpc>
                <a:spcPct val="80000"/>
              </a:lnSpc>
            </a:pPr>
            <a:r>
              <a:rPr lang="en-US" sz="2400"/>
              <a:t>Scintillator System		2950		12100		15050</a:t>
            </a:r>
          </a:p>
          <a:p>
            <a:pPr lvl="1">
              <a:lnSpc>
                <a:spcPct val="80000"/>
              </a:lnSpc>
            </a:pPr>
            <a:r>
              <a:rPr lang="en-US" sz="2000">
                <a:solidFill>
                  <a:schemeClr val="accent2"/>
                </a:solidFill>
              </a:rPr>
              <a:t>Scintillator		750		2430		3180</a:t>
            </a:r>
          </a:p>
          <a:p>
            <a:pPr lvl="1">
              <a:lnSpc>
                <a:spcPct val="80000"/>
              </a:lnSpc>
            </a:pPr>
            <a:r>
              <a:rPr lang="en-US" sz="2000">
                <a:solidFill>
                  <a:schemeClr val="accent2"/>
                </a:solidFill>
              </a:rPr>
              <a:t>WLS Fiber		220		1170		1390</a:t>
            </a:r>
          </a:p>
          <a:p>
            <a:pPr lvl="1">
              <a:lnSpc>
                <a:spcPct val="80000"/>
              </a:lnSpc>
            </a:pPr>
            <a:r>
              <a:rPr lang="en-US" sz="2000">
                <a:solidFill>
                  <a:schemeClr val="accent2"/>
                </a:solidFill>
              </a:rPr>
              <a:t>Module Components	400		1400		1800</a:t>
            </a:r>
          </a:p>
          <a:p>
            <a:pPr lvl="1">
              <a:lnSpc>
                <a:spcPct val="80000"/>
              </a:lnSpc>
            </a:pPr>
            <a:r>
              <a:rPr lang="en-US" sz="2000">
                <a:solidFill>
                  <a:schemeClr val="accent2"/>
                </a:solidFill>
              </a:rPr>
              <a:t>Module Fabrication	1100		2400		3500</a:t>
            </a:r>
          </a:p>
          <a:p>
            <a:pPr lvl="1">
              <a:lnSpc>
                <a:spcPct val="80000"/>
              </a:lnSpc>
            </a:pPr>
            <a:r>
              <a:rPr lang="en-US" sz="2000">
                <a:solidFill>
                  <a:schemeClr val="accent2"/>
                </a:solidFill>
              </a:rPr>
              <a:t>Clear Fiber Cables		100		2090		2190</a:t>
            </a:r>
          </a:p>
          <a:p>
            <a:pPr lvl="1">
              <a:lnSpc>
                <a:spcPct val="80000"/>
              </a:lnSpc>
            </a:pPr>
            <a:r>
              <a:rPr lang="en-US" sz="2000">
                <a:solidFill>
                  <a:schemeClr val="accent2"/>
                </a:solidFill>
              </a:rPr>
              <a:t>PMTs			180		1670		1850</a:t>
            </a:r>
          </a:p>
          <a:p>
            <a:pPr lvl="1">
              <a:lnSpc>
                <a:spcPct val="80000"/>
              </a:lnSpc>
            </a:pPr>
            <a:r>
              <a:rPr lang="en-US" sz="2000">
                <a:solidFill>
                  <a:schemeClr val="accent2"/>
                </a:solidFill>
              </a:rPr>
              <a:t>PMT Boxes		200		  940		1140</a:t>
            </a:r>
          </a:p>
          <a:p>
            <a:pPr>
              <a:lnSpc>
                <a:spcPct val="80000"/>
              </a:lnSpc>
            </a:pPr>
            <a:r>
              <a:rPr lang="en-US" sz="2400"/>
              <a:t>Readout Electronics (32k channels)			4500</a:t>
            </a:r>
          </a:p>
          <a:p>
            <a:pPr>
              <a:lnSpc>
                <a:spcPct val="80000"/>
              </a:lnSpc>
            </a:pPr>
            <a:r>
              <a:rPr lang="en-US" sz="2400"/>
              <a:t>Steel			1000		3500		4500</a:t>
            </a:r>
          </a:p>
          <a:p>
            <a:pPr>
              <a:lnSpc>
                <a:spcPct val="80000"/>
              </a:lnSpc>
            </a:pPr>
            <a:r>
              <a:rPr lang="en-US" sz="2400"/>
              <a:t>Installation			1000		3800		4800</a:t>
            </a:r>
          </a:p>
          <a:p>
            <a:pPr>
              <a:lnSpc>
                <a:spcPct val="80000"/>
              </a:lnSpc>
            </a:pPr>
            <a:r>
              <a:rPr lang="en-US" sz="2400"/>
              <a:t>Cavern/outfitting						12000</a:t>
            </a:r>
          </a:p>
          <a:p>
            <a:pPr>
              <a:lnSpc>
                <a:spcPct val="80000"/>
              </a:lnSpc>
            </a:pPr>
            <a:r>
              <a:rPr lang="en-US" sz="2400">
                <a:solidFill>
                  <a:srgbClr val="CC0000"/>
                </a:solidFill>
              </a:rPr>
              <a:t>Scintillator system cost/m</a:t>
            </a:r>
            <a:r>
              <a:rPr lang="en-US" sz="2400" baseline="30000">
                <a:solidFill>
                  <a:srgbClr val="CC0000"/>
                </a:solidFill>
              </a:rPr>
              <a:t>2</a:t>
            </a:r>
            <a:r>
              <a:rPr lang="en-US" sz="2400">
                <a:solidFill>
                  <a:srgbClr val="CC0000"/>
                </a:solidFill>
              </a:rPr>
              <a:t>			$470		$580</a:t>
            </a:r>
          </a:p>
          <a:p>
            <a:pPr>
              <a:lnSpc>
                <a:spcPct val="80000"/>
              </a:lnSpc>
            </a:pPr>
            <a:r>
              <a:rPr lang="en-US" sz="2400">
                <a:solidFill>
                  <a:srgbClr val="CC0000"/>
                </a:solidFill>
              </a:rPr>
              <a:t>Scale-up by factor of ~4?			$330		$400</a:t>
            </a:r>
          </a:p>
          <a:p>
            <a:pPr>
              <a:lnSpc>
                <a:spcPct val="80000"/>
              </a:lnSpc>
            </a:pPr>
            <a:endParaRPr lang="en-US" sz="2400">
              <a:solidFill>
                <a:srgbClr val="CC0000"/>
              </a:solidFill>
            </a:endParaRPr>
          </a:p>
        </p:txBody>
      </p:sp>
      <p:sp>
        <p:nvSpPr>
          <p:cNvPr id="43012" name="WordArt 4"/>
          <p:cNvSpPr>
            <a:spLocks noChangeArrowheads="1" noChangeShapeType="1" noTextEdit="1"/>
          </p:cNvSpPr>
          <p:nvPr/>
        </p:nvSpPr>
        <p:spPr bwMode="auto">
          <a:xfrm>
            <a:off x="1143000" y="228600"/>
            <a:ext cx="6858000" cy="457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smtClean="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Overview of Costs (Far Detector Only)</a:t>
            </a:r>
          </a:p>
        </p:txBody>
      </p:sp>
    </p:spTree>
    <p:extLst>
      <p:ext uri="{BB962C8B-B14F-4D97-AF65-F5344CB8AC3E}">
        <p14:creationId xmlns:p14="http://schemas.microsoft.com/office/powerpoint/2010/main" val="1800883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88913" y="1066800"/>
            <a:ext cx="8609012" cy="5029200"/>
          </a:xfrm>
        </p:spPr>
        <p:txBody>
          <a:bodyPr/>
          <a:lstStyle/>
          <a:p>
            <a:r>
              <a:rPr lang="en-US" sz="2400"/>
              <a:t>Scintillator Module Components</a:t>
            </a:r>
          </a:p>
          <a:p>
            <a:pPr lvl="1"/>
            <a:r>
              <a:rPr lang="en-US" sz="2000">
                <a:solidFill>
                  <a:schemeClr val="accent2"/>
                </a:solidFill>
              </a:rPr>
              <a:t>Extruded Scintillator</a:t>
            </a:r>
          </a:p>
          <a:p>
            <a:pPr lvl="2"/>
            <a:r>
              <a:rPr lang="en-US" sz="1800">
                <a:solidFill>
                  <a:schemeClr val="accent2"/>
                </a:solidFill>
              </a:rPr>
              <a:t>MINOS Cost = $9/kg (about 2 m) includes QC checks, handling, delivery.</a:t>
            </a:r>
          </a:p>
          <a:p>
            <a:pPr lvl="2"/>
            <a:r>
              <a:rPr lang="en-US" sz="1800">
                <a:solidFill>
                  <a:schemeClr val="accent2"/>
                </a:solidFill>
              </a:rPr>
              <a:t>New die ~$10k</a:t>
            </a:r>
          </a:p>
          <a:p>
            <a:pPr lvl="2"/>
            <a:r>
              <a:rPr lang="en-US" sz="1800">
                <a:solidFill>
                  <a:schemeClr val="accent2"/>
                </a:solidFill>
              </a:rPr>
              <a:t>New profile ~$50-100k (depends on how radical the changes are)</a:t>
            </a:r>
          </a:p>
          <a:p>
            <a:pPr lvl="2"/>
            <a:r>
              <a:rPr lang="en-US" sz="1800">
                <a:solidFill>
                  <a:schemeClr val="accent2"/>
                </a:solidFill>
              </a:rPr>
              <a:t>New vendor ~$100k+ (depends on competence of vendor)</a:t>
            </a:r>
          </a:p>
          <a:p>
            <a:pPr lvl="2"/>
            <a:r>
              <a:rPr lang="en-US" sz="1800">
                <a:solidFill>
                  <a:schemeClr val="accent2"/>
                </a:solidFill>
              </a:rPr>
              <a:t>Kuraray: MINOS quote ~$13/kg… MINOS did not accept. This was the only competing offer.</a:t>
            </a:r>
          </a:p>
          <a:p>
            <a:pPr lvl="1"/>
            <a:r>
              <a:rPr lang="en-US" sz="2000">
                <a:solidFill>
                  <a:srgbClr val="006600"/>
                </a:solidFill>
              </a:rPr>
              <a:t>WLS Fiber:</a:t>
            </a:r>
          </a:p>
          <a:p>
            <a:pPr lvl="2"/>
            <a:r>
              <a:rPr lang="en-US" sz="1800">
                <a:solidFill>
                  <a:srgbClr val="006600"/>
                </a:solidFill>
              </a:rPr>
              <a:t>MINOS cost = $1.55/m</a:t>
            </a:r>
          </a:p>
          <a:p>
            <a:pPr lvl="2"/>
            <a:r>
              <a:rPr lang="en-US" sz="1800">
                <a:solidFill>
                  <a:srgbClr val="006600"/>
                </a:solidFill>
              </a:rPr>
              <a:t>On average need L</a:t>
            </a:r>
            <a:r>
              <a:rPr lang="en-US" sz="1800" baseline="-25000">
                <a:solidFill>
                  <a:srgbClr val="006600"/>
                </a:solidFill>
              </a:rPr>
              <a:t>scin</a:t>
            </a:r>
            <a:r>
              <a:rPr lang="en-US" sz="1800">
                <a:solidFill>
                  <a:srgbClr val="006600"/>
                </a:solidFill>
              </a:rPr>
              <a:t> + 0.7m x (1,2)</a:t>
            </a:r>
          </a:p>
          <a:p>
            <a:pPr lvl="2"/>
            <a:r>
              <a:rPr lang="en-US" sz="1800">
                <a:solidFill>
                  <a:srgbClr val="006600"/>
                </a:solidFill>
              </a:rPr>
              <a:t>Small production cost ~ $3.50/m (~10km)</a:t>
            </a:r>
          </a:p>
          <a:p>
            <a:pPr lvl="2"/>
            <a:r>
              <a:rPr lang="en-US" sz="1800">
                <a:solidFill>
                  <a:srgbClr val="006600"/>
                </a:solidFill>
              </a:rPr>
              <a:t> Cost scales as ~R</a:t>
            </a:r>
            <a:r>
              <a:rPr lang="en-US" sz="1800" baseline="30000">
                <a:solidFill>
                  <a:srgbClr val="006600"/>
                </a:solidFill>
              </a:rPr>
              <a:t>2</a:t>
            </a:r>
            <a:r>
              <a:rPr lang="en-US" sz="1800">
                <a:solidFill>
                  <a:srgbClr val="006600"/>
                </a:solidFill>
              </a:rPr>
              <a:t> and light as R</a:t>
            </a:r>
            <a:r>
              <a:rPr lang="en-US" sz="1800" baseline="30000">
                <a:solidFill>
                  <a:srgbClr val="006600"/>
                </a:solidFill>
              </a:rPr>
              <a:t>1.3</a:t>
            </a:r>
            <a:r>
              <a:rPr lang="en-US" sz="1800">
                <a:solidFill>
                  <a:srgbClr val="006600"/>
                </a:solidFill>
              </a:rPr>
              <a:t>. Biggest practical radius was good value for MINOS but maybe not if lower light is OK. MINOS fiber is 1.2 mm diameter. 1.4 mm is probably the largest possible using these techniques.</a:t>
            </a:r>
          </a:p>
        </p:txBody>
      </p:sp>
      <p:sp>
        <p:nvSpPr>
          <p:cNvPr id="6148" name="WordArt 4"/>
          <p:cNvSpPr>
            <a:spLocks noChangeArrowheads="1" noChangeShapeType="1" noTextEdit="1"/>
          </p:cNvSpPr>
          <p:nvPr/>
        </p:nvSpPr>
        <p:spPr bwMode="auto">
          <a:xfrm>
            <a:off x="2195513" y="250825"/>
            <a:ext cx="4648200" cy="6191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000" kern="10" smtClean="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MINOS Building Blocks</a:t>
            </a:r>
          </a:p>
        </p:txBody>
      </p:sp>
    </p:spTree>
    <p:extLst>
      <p:ext uri="{BB962C8B-B14F-4D97-AF65-F5344CB8AC3E}">
        <p14:creationId xmlns:p14="http://schemas.microsoft.com/office/powerpoint/2010/main" val="308494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188913" y="1066800"/>
            <a:ext cx="8609012" cy="5029200"/>
          </a:xfrm>
        </p:spPr>
        <p:txBody>
          <a:bodyPr/>
          <a:lstStyle/>
          <a:p>
            <a:r>
              <a:rPr lang="en-US" sz="2400">
                <a:solidFill>
                  <a:schemeClr val="accent2"/>
                </a:solidFill>
              </a:rPr>
              <a:t>Scintillator Module Components (cont.)</a:t>
            </a:r>
          </a:p>
          <a:p>
            <a:pPr lvl="1"/>
            <a:r>
              <a:rPr lang="en-US" sz="2000">
                <a:solidFill>
                  <a:schemeClr val="accent2"/>
                </a:solidFill>
              </a:rPr>
              <a:t>Aluminum ~ $12/m</a:t>
            </a:r>
            <a:r>
              <a:rPr lang="en-US" sz="2000" baseline="30000">
                <a:solidFill>
                  <a:schemeClr val="accent2"/>
                </a:solidFill>
              </a:rPr>
              <a:t>2</a:t>
            </a:r>
            <a:r>
              <a:rPr lang="en-US" sz="2000">
                <a:solidFill>
                  <a:schemeClr val="accent2"/>
                </a:solidFill>
              </a:rPr>
              <a:t> of module (2 skins)</a:t>
            </a:r>
          </a:p>
          <a:p>
            <a:pPr lvl="1"/>
            <a:r>
              <a:rPr lang="en-US" sz="2000">
                <a:solidFill>
                  <a:schemeClr val="accent2"/>
                </a:solidFill>
              </a:rPr>
              <a:t>Manifolds, etc ~ $200/module (~$5-10k startup for different styles)</a:t>
            </a:r>
          </a:p>
          <a:p>
            <a:pPr lvl="1"/>
            <a:r>
              <a:rPr lang="en-US" sz="2000">
                <a:solidFill>
                  <a:schemeClr val="accent2"/>
                </a:solidFill>
              </a:rPr>
              <a:t>Glues, expendables ~$12/m</a:t>
            </a:r>
            <a:r>
              <a:rPr lang="en-US" sz="2000" baseline="30000">
                <a:solidFill>
                  <a:schemeClr val="accent2"/>
                </a:solidFill>
              </a:rPr>
              <a:t>2</a:t>
            </a:r>
            <a:r>
              <a:rPr lang="en-US" sz="2000">
                <a:solidFill>
                  <a:schemeClr val="accent2"/>
                </a:solidFill>
              </a:rPr>
              <a:t> of module</a:t>
            </a:r>
          </a:p>
          <a:p>
            <a:pPr lvl="1"/>
            <a:r>
              <a:rPr lang="en-US" sz="2000">
                <a:solidFill>
                  <a:schemeClr val="accent2"/>
                </a:solidFill>
              </a:rPr>
              <a:t>Connectors ~$5/ module</a:t>
            </a:r>
          </a:p>
          <a:p>
            <a:r>
              <a:rPr lang="en-US" sz="2400">
                <a:solidFill>
                  <a:srgbClr val="006600"/>
                </a:solidFill>
              </a:rPr>
              <a:t>Scintillator Module Assembly</a:t>
            </a:r>
          </a:p>
          <a:p>
            <a:pPr lvl="1"/>
            <a:r>
              <a:rPr lang="en-US" sz="2000">
                <a:solidFill>
                  <a:srgbClr val="006600"/>
                </a:solidFill>
              </a:rPr>
              <a:t>~20 hours/module for MINOS, style of module matters very little</a:t>
            </a:r>
          </a:p>
          <a:p>
            <a:pPr lvl="1"/>
            <a:r>
              <a:rPr lang="en-US" sz="2000">
                <a:solidFill>
                  <a:srgbClr val="006600"/>
                </a:solidFill>
              </a:rPr>
              <a:t>Setup for different style modules ~ 2 weeks = 800 hours</a:t>
            </a:r>
          </a:p>
          <a:p>
            <a:pPr lvl="1"/>
            <a:r>
              <a:rPr lang="en-US" sz="2000">
                <a:solidFill>
                  <a:srgbClr val="006600"/>
                </a:solidFill>
              </a:rPr>
              <a:t>Setup with MINOS equipment at new site and new crew ~ 4000 hours</a:t>
            </a:r>
          </a:p>
          <a:p>
            <a:pPr lvl="1"/>
            <a:r>
              <a:rPr lang="en-US" sz="2000">
                <a:solidFill>
                  <a:srgbClr val="006600"/>
                </a:solidFill>
              </a:rPr>
              <a:t>New equipment equivalent to MINOS ~ $400k.</a:t>
            </a:r>
          </a:p>
          <a:p>
            <a:pPr lvl="1"/>
            <a:r>
              <a:rPr lang="en-US" sz="2000">
                <a:solidFill>
                  <a:srgbClr val="006600"/>
                </a:solidFill>
              </a:rPr>
              <a:t>Cost at Caltech rate for MINOS ~$400/module</a:t>
            </a:r>
          </a:p>
          <a:p>
            <a:r>
              <a:rPr lang="en-US" sz="2400"/>
              <a:t>Full module costs:</a:t>
            </a:r>
          </a:p>
          <a:p>
            <a:pPr lvl="1"/>
            <a:r>
              <a:rPr lang="en-US" sz="2000"/>
              <a:t>MINOS Cost: $660/module  + $180/m</a:t>
            </a:r>
            <a:r>
              <a:rPr lang="en-US" sz="2000" baseline="30000"/>
              <a:t>2</a:t>
            </a:r>
            <a:r>
              <a:rPr lang="en-US" sz="2000"/>
              <a:t> : 8m module = $2100 = $260/m</a:t>
            </a:r>
            <a:r>
              <a:rPr lang="en-US" sz="2000" baseline="30000"/>
              <a:t>2</a:t>
            </a:r>
          </a:p>
          <a:p>
            <a:pPr lvl="1"/>
            <a:endParaRPr lang="en-US" sz="2000"/>
          </a:p>
        </p:txBody>
      </p:sp>
      <p:sp>
        <p:nvSpPr>
          <p:cNvPr id="7171" name="WordArt 3"/>
          <p:cNvSpPr>
            <a:spLocks noChangeArrowheads="1" noChangeShapeType="1" noTextEdit="1"/>
          </p:cNvSpPr>
          <p:nvPr/>
        </p:nvSpPr>
        <p:spPr bwMode="auto">
          <a:xfrm>
            <a:off x="2195513" y="250825"/>
            <a:ext cx="4648200" cy="6191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000" kern="10" smtClean="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More MINOS Building Blocks</a:t>
            </a:r>
          </a:p>
        </p:txBody>
      </p:sp>
    </p:spTree>
    <p:extLst>
      <p:ext uri="{BB962C8B-B14F-4D97-AF65-F5344CB8AC3E}">
        <p14:creationId xmlns:p14="http://schemas.microsoft.com/office/powerpoint/2010/main" val="2791061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0" y="914400"/>
            <a:ext cx="9013825" cy="5029200"/>
          </a:xfrm>
        </p:spPr>
        <p:txBody>
          <a:bodyPr/>
          <a:lstStyle/>
          <a:p>
            <a:r>
              <a:rPr lang="en-US" sz="2400"/>
              <a:t>Readout Component Costs</a:t>
            </a:r>
          </a:p>
          <a:p>
            <a:pPr lvl="1"/>
            <a:r>
              <a:rPr lang="en-US" sz="2000">
                <a:solidFill>
                  <a:srgbClr val="006600"/>
                </a:solidFill>
              </a:rPr>
              <a:t>Clear fiber cables</a:t>
            </a:r>
          </a:p>
          <a:p>
            <a:pPr lvl="2"/>
            <a:r>
              <a:rPr lang="en-US" sz="1800">
                <a:solidFill>
                  <a:srgbClr val="006600"/>
                </a:solidFill>
              </a:rPr>
              <a:t>$1.15/m for raw clear fiber</a:t>
            </a:r>
          </a:p>
          <a:p>
            <a:pPr lvl="2"/>
            <a:r>
              <a:rPr lang="en-US" sz="1800">
                <a:solidFill>
                  <a:srgbClr val="006600"/>
                </a:solidFill>
              </a:rPr>
              <a:t>$1.00/m for conduit</a:t>
            </a:r>
          </a:p>
          <a:p>
            <a:pPr lvl="2"/>
            <a:r>
              <a:rPr lang="en-US" sz="1800">
                <a:solidFill>
                  <a:srgbClr val="006600"/>
                </a:solidFill>
              </a:rPr>
              <a:t>$8/ cable for connectors and shrouds</a:t>
            </a:r>
          </a:p>
          <a:p>
            <a:pPr lvl="2"/>
            <a:r>
              <a:rPr lang="en-US" sz="1800">
                <a:solidFill>
                  <a:srgbClr val="006600"/>
                </a:solidFill>
              </a:rPr>
              <a:t>2 hours/cable assembly labor (~$44/cable)</a:t>
            </a:r>
          </a:p>
          <a:p>
            <a:pPr lvl="2"/>
            <a:r>
              <a:rPr lang="en-US" sz="1800">
                <a:solidFill>
                  <a:srgbClr val="006600"/>
                </a:solidFill>
              </a:rPr>
              <a:t>Example: 24 fibers x 4m = $170</a:t>
            </a:r>
          </a:p>
          <a:p>
            <a:pPr lvl="1"/>
            <a:r>
              <a:rPr lang="en-US" sz="2000">
                <a:solidFill>
                  <a:schemeClr val="accent2"/>
                </a:solidFill>
              </a:rPr>
              <a:t>PMTs</a:t>
            </a:r>
          </a:p>
          <a:p>
            <a:pPr lvl="2"/>
            <a:r>
              <a:rPr lang="en-US" sz="1800">
                <a:solidFill>
                  <a:schemeClr val="accent2"/>
                </a:solidFill>
              </a:rPr>
              <a:t>M16 ~ $760/tube + $40/base + $200/mounting +$400/routing box = $1400/tube</a:t>
            </a:r>
          </a:p>
          <a:p>
            <a:pPr lvl="2"/>
            <a:r>
              <a:rPr lang="en-US" sz="1800">
                <a:solidFill>
                  <a:schemeClr val="accent2"/>
                </a:solidFill>
              </a:rPr>
              <a:t>In MINOS far detector: $1400/tube = $88/pixel = $11/fiber end readout (8fib/pix)</a:t>
            </a:r>
          </a:p>
          <a:p>
            <a:pPr lvl="2"/>
            <a:r>
              <a:rPr lang="en-US" sz="1800">
                <a:solidFill>
                  <a:schemeClr val="accent2"/>
                </a:solidFill>
              </a:rPr>
              <a:t>M64 ~ $1300/tube + $50/base + $200/mounting + $400/routing box = $1950/tube</a:t>
            </a:r>
          </a:p>
          <a:p>
            <a:pPr lvl="2"/>
            <a:r>
              <a:rPr lang="en-US" sz="1800">
                <a:solidFill>
                  <a:schemeClr val="accent2"/>
                </a:solidFill>
              </a:rPr>
              <a:t>In MINOS near detector: $1950/tube = $30/pixel = $30/fiber end readout (1fib/pix)</a:t>
            </a:r>
          </a:p>
          <a:p>
            <a:pPr lvl="1"/>
            <a:r>
              <a:rPr lang="en-US" sz="2000"/>
              <a:t>Other stuff: (LEDs, HV…) ~$200k for a </a:t>
            </a:r>
            <a:r>
              <a:rPr lang="ja-JP" altLang="en-US" sz="2000">
                <a:latin typeface="Arial"/>
              </a:rPr>
              <a:t>“</a:t>
            </a:r>
            <a:r>
              <a:rPr lang="en-US" sz="2000"/>
              <a:t>small</a:t>
            </a:r>
            <a:r>
              <a:rPr lang="ja-JP" altLang="en-US" sz="2000">
                <a:latin typeface="Arial"/>
              </a:rPr>
              <a:t>”</a:t>
            </a:r>
            <a:r>
              <a:rPr lang="en-US" sz="2000"/>
              <a:t> system</a:t>
            </a:r>
          </a:p>
          <a:p>
            <a:pPr lvl="1"/>
            <a:r>
              <a:rPr lang="en-US" sz="2000">
                <a:solidFill>
                  <a:srgbClr val="800080"/>
                </a:solidFill>
              </a:rPr>
              <a:t>Electronics:</a:t>
            </a:r>
          </a:p>
          <a:p>
            <a:pPr lvl="2"/>
            <a:r>
              <a:rPr lang="en-US" sz="1800">
                <a:solidFill>
                  <a:srgbClr val="800080"/>
                </a:solidFill>
              </a:rPr>
              <a:t>MINOS far detector: ~$400k + $40/channel (pixel, $5/fiber end)</a:t>
            </a:r>
          </a:p>
          <a:p>
            <a:pPr lvl="2"/>
            <a:r>
              <a:rPr lang="en-US" sz="1800">
                <a:solidFill>
                  <a:srgbClr val="800080"/>
                </a:solidFill>
              </a:rPr>
              <a:t>MINOS near detector ~$600k + $200/channel (pixel/fiber end)</a:t>
            </a:r>
          </a:p>
          <a:p>
            <a:pPr lvl="2"/>
            <a:r>
              <a:rPr lang="en-US" sz="1800">
                <a:solidFill>
                  <a:srgbClr val="800080"/>
                </a:solidFill>
              </a:rPr>
              <a:t>DAQ system ~$300k</a:t>
            </a:r>
          </a:p>
          <a:p>
            <a:pPr lvl="1"/>
            <a:endParaRPr lang="en-US" sz="2000">
              <a:solidFill>
                <a:srgbClr val="800080"/>
              </a:solidFill>
            </a:endParaRPr>
          </a:p>
        </p:txBody>
      </p:sp>
      <p:sp>
        <p:nvSpPr>
          <p:cNvPr id="8195" name="WordArt 3"/>
          <p:cNvSpPr>
            <a:spLocks noChangeArrowheads="1" noChangeShapeType="1" noTextEdit="1"/>
          </p:cNvSpPr>
          <p:nvPr/>
        </p:nvSpPr>
        <p:spPr bwMode="auto">
          <a:xfrm>
            <a:off x="2195513" y="250825"/>
            <a:ext cx="4648200" cy="6191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000" kern="10" smtClean="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More MINOS Building Blocks</a:t>
            </a:r>
          </a:p>
        </p:txBody>
      </p:sp>
    </p:spTree>
    <p:extLst>
      <p:ext uri="{BB962C8B-B14F-4D97-AF65-F5344CB8AC3E}">
        <p14:creationId xmlns:p14="http://schemas.microsoft.com/office/powerpoint/2010/main" val="261724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Basic unit</a:t>
            </a:r>
            <a:endParaRPr lang="en-US" dirty="0"/>
          </a:p>
        </p:txBody>
      </p:sp>
      <p:pic>
        <p:nvPicPr>
          <p:cNvPr id="17" name="Content Placeholder 13"/>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1135377"/>
            <a:ext cx="7566047" cy="1577989"/>
          </a:xfrm>
        </p:spPr>
      </p:pic>
      <p:sp>
        <p:nvSpPr>
          <p:cNvPr id="18" name="TextBox 17"/>
          <p:cNvSpPr txBox="1"/>
          <p:nvPr/>
        </p:nvSpPr>
        <p:spPr>
          <a:xfrm>
            <a:off x="0" y="2713366"/>
            <a:ext cx="6406985" cy="3139321"/>
          </a:xfrm>
          <a:prstGeom prst="rect">
            <a:avLst/>
          </a:prstGeom>
          <a:noFill/>
        </p:spPr>
        <p:txBody>
          <a:bodyPr wrap="none" rtlCol="0">
            <a:spAutoFit/>
          </a:bodyPr>
          <a:lstStyle/>
          <a:p>
            <a:pPr marL="342900" indent="-342900">
              <a:buFont typeface="Arial"/>
              <a:buChar char="•"/>
            </a:pPr>
            <a:r>
              <a:rPr lang="en-US" sz="2200" dirty="0" smtClean="0"/>
              <a:t>1.0 cm x 4.1 cm Dow Styron 663 W </a:t>
            </a:r>
            <a:r>
              <a:rPr lang="en-US" sz="2200" dirty="0" smtClean="0"/>
              <a:t>polystyrene</a:t>
            </a:r>
            <a:r>
              <a:rPr lang="en-US" sz="2200" dirty="0" smtClean="0"/>
              <a:t/>
            </a:r>
            <a:br>
              <a:rPr lang="en-US" sz="2200" dirty="0" smtClean="0"/>
            </a:br>
            <a:r>
              <a:rPr lang="en-US" sz="2200" dirty="0" smtClean="0"/>
              <a:t>+ wavelength shifters PPO (1%) and POPOP (0.03%)</a:t>
            </a:r>
            <a:br>
              <a:rPr lang="en-US" sz="2200" dirty="0" smtClean="0"/>
            </a:br>
            <a:r>
              <a:rPr lang="en-US" sz="2200" dirty="0" smtClean="0">
                <a:solidFill>
                  <a:srgbClr val="0000FF"/>
                </a:solidFill>
              </a:rPr>
              <a:t>[ 300 T, 600 km of 4.1 cm</a:t>
            </a:r>
            <a:r>
              <a:rPr lang="en-US" sz="2200" baseline="30000" dirty="0" smtClean="0">
                <a:solidFill>
                  <a:srgbClr val="0000FF"/>
                </a:solidFill>
              </a:rPr>
              <a:t>2</a:t>
            </a:r>
            <a:r>
              <a:rPr lang="en-US" sz="2200" dirty="0" smtClean="0">
                <a:solidFill>
                  <a:srgbClr val="0000FF"/>
                </a:solidFill>
              </a:rPr>
              <a:t>]</a:t>
            </a:r>
          </a:p>
          <a:p>
            <a:pPr marL="342900" indent="-342900">
              <a:buFont typeface="Arial"/>
              <a:buChar char="•"/>
            </a:pPr>
            <a:endParaRPr lang="en-US" sz="2200" dirty="0" smtClean="0">
              <a:solidFill>
                <a:srgbClr val="0000FF"/>
              </a:solidFill>
            </a:endParaRPr>
          </a:p>
          <a:p>
            <a:pPr marL="342900" indent="-342900">
              <a:buFont typeface="Arial"/>
              <a:buChar char="•"/>
            </a:pPr>
            <a:r>
              <a:rPr lang="en-US" sz="2200" dirty="0" smtClean="0"/>
              <a:t>WLS Fiber: </a:t>
            </a:r>
            <a:br>
              <a:rPr lang="en-US" sz="2200" dirty="0" smtClean="0"/>
            </a:br>
            <a:r>
              <a:rPr lang="en-US" sz="2200" dirty="0" smtClean="0"/>
              <a:t>Kuraray double-clad 1.2 </a:t>
            </a:r>
            <a:r>
              <a:rPr lang="en-US" sz="2200" dirty="0" smtClean="0"/>
              <a:t>mm diam., </a:t>
            </a:r>
            <a:r>
              <a:rPr lang="en-US" sz="2200" dirty="0" smtClean="0"/>
              <a:t>175 ppm Y11 </a:t>
            </a:r>
            <a:br>
              <a:rPr lang="en-US" sz="2200" dirty="0" smtClean="0"/>
            </a:br>
            <a:r>
              <a:rPr lang="en-US" sz="2200" dirty="0" smtClean="0"/>
              <a:t>: </a:t>
            </a:r>
            <a:r>
              <a:rPr lang="en-US" sz="2200" dirty="0" smtClean="0"/>
              <a:t>shifts blue light to green</a:t>
            </a:r>
            <a:br>
              <a:rPr lang="en-US" sz="2200" dirty="0" smtClean="0"/>
            </a:br>
            <a:r>
              <a:rPr lang="en-US" sz="2200" dirty="0">
                <a:solidFill>
                  <a:srgbClr val="0000FF"/>
                </a:solidFill>
              </a:rPr>
              <a:t>[780 km]</a:t>
            </a:r>
            <a:endParaRPr lang="en-US" sz="2200" dirty="0" smtClean="0"/>
          </a:p>
          <a:p>
            <a:endParaRPr lang="en-US" sz="2200" dirty="0"/>
          </a:p>
        </p:txBody>
      </p:sp>
      <p:grpSp>
        <p:nvGrpSpPr>
          <p:cNvPr id="22" name="Group 21"/>
          <p:cNvGrpSpPr/>
          <p:nvPr/>
        </p:nvGrpSpPr>
        <p:grpSpPr>
          <a:xfrm>
            <a:off x="1173664" y="865964"/>
            <a:ext cx="5291110" cy="423366"/>
            <a:chOff x="1173664" y="1250844"/>
            <a:chExt cx="5291110" cy="423366"/>
          </a:xfrm>
        </p:grpSpPr>
        <p:cxnSp>
          <p:nvCxnSpPr>
            <p:cNvPr id="20" name="Straight Arrow Connector 19"/>
            <p:cNvCxnSpPr/>
            <p:nvPr/>
          </p:nvCxnSpPr>
          <p:spPr>
            <a:xfrm flipV="1">
              <a:off x="1173664" y="1654966"/>
              <a:ext cx="5291110" cy="19244"/>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174666" y="1250844"/>
              <a:ext cx="538241" cy="369332"/>
            </a:xfrm>
            <a:prstGeom prst="rect">
              <a:avLst/>
            </a:prstGeom>
            <a:noFill/>
          </p:spPr>
          <p:txBody>
            <a:bodyPr wrap="none" rtlCol="0">
              <a:spAutoFit/>
            </a:bodyPr>
            <a:lstStyle/>
            <a:p>
              <a:r>
                <a:rPr lang="en-US" dirty="0" smtClean="0"/>
                <a:t>8 m</a:t>
              </a:r>
              <a:endParaRPr lang="en-US" dirty="0"/>
            </a:p>
          </p:txBody>
        </p:sp>
      </p:grpSp>
      <p:grpSp>
        <p:nvGrpSpPr>
          <p:cNvPr id="32" name="Group 31"/>
          <p:cNvGrpSpPr/>
          <p:nvPr/>
        </p:nvGrpSpPr>
        <p:grpSpPr>
          <a:xfrm>
            <a:off x="3174112" y="2828834"/>
            <a:ext cx="6128368" cy="4192074"/>
            <a:chOff x="3020192" y="2828834"/>
            <a:chExt cx="6128368" cy="4192074"/>
          </a:xfrm>
        </p:grpSpPr>
        <p:pic>
          <p:nvPicPr>
            <p:cNvPr id="15" name="Picture 1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20192" y="2828834"/>
              <a:ext cx="6128368" cy="4192074"/>
            </a:xfrm>
            <a:prstGeom prst="rect">
              <a:avLst/>
            </a:prstGeom>
          </p:spPr>
        </p:pic>
        <p:cxnSp>
          <p:nvCxnSpPr>
            <p:cNvPr id="24" name="Straight Arrow Connector 23"/>
            <p:cNvCxnSpPr/>
            <p:nvPr/>
          </p:nvCxnSpPr>
          <p:spPr>
            <a:xfrm flipH="1">
              <a:off x="3174112" y="3290685"/>
              <a:ext cx="5483514" cy="3155978"/>
            </a:xfrm>
            <a:prstGeom prst="straightConnector1">
              <a:avLst/>
            </a:prstGeom>
            <a:ln w="63500">
              <a:solidFill>
                <a:srgbClr val="00FF00">
                  <a:alpha val="41000"/>
                </a:srgbClr>
              </a:solidFill>
              <a:tailEnd type="none"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637438" y="5834873"/>
              <a:ext cx="1133944" cy="707886"/>
            </a:xfrm>
            <a:prstGeom prst="rect">
              <a:avLst/>
            </a:prstGeom>
            <a:solidFill>
              <a:schemeClr val="bg1"/>
            </a:solidFill>
          </p:spPr>
          <p:txBody>
            <a:bodyPr wrap="none" rtlCol="0">
              <a:spAutoFit/>
            </a:bodyPr>
            <a:lstStyle/>
            <a:p>
              <a:r>
                <a:rPr lang="en-US" sz="2000" dirty="0" smtClean="0"/>
                <a:t>TiO</a:t>
              </a:r>
              <a:r>
                <a:rPr lang="en-US" sz="2000" baseline="-25000" dirty="0" smtClean="0"/>
                <a:t>2</a:t>
              </a:r>
              <a:r>
                <a:rPr lang="en-US" sz="2000" dirty="0" smtClean="0"/>
                <a:t> CAP</a:t>
              </a:r>
              <a:br>
                <a:rPr lang="en-US" sz="2000" dirty="0" smtClean="0"/>
              </a:br>
              <a:r>
                <a:rPr lang="en-US" sz="2000" dirty="0" smtClean="0"/>
                <a:t>Reflector</a:t>
              </a:r>
              <a:endParaRPr lang="en-US" sz="2000" dirty="0"/>
            </a:p>
          </p:txBody>
        </p:sp>
        <p:sp>
          <p:nvSpPr>
            <p:cNvPr id="31" name="TextBox 30"/>
            <p:cNvSpPr txBox="1"/>
            <p:nvPr/>
          </p:nvSpPr>
          <p:spPr>
            <a:xfrm>
              <a:off x="4694646" y="3889700"/>
              <a:ext cx="1307592" cy="307777"/>
            </a:xfrm>
            <a:prstGeom prst="rect">
              <a:avLst/>
            </a:prstGeom>
            <a:solidFill>
              <a:schemeClr val="bg1"/>
            </a:solidFill>
            <a:ln>
              <a:noFill/>
            </a:ln>
          </p:spPr>
          <p:txBody>
            <a:bodyPr wrap="square" lIns="0" tIns="0" rIns="0" bIns="0" rtlCol="0">
              <a:spAutoFit/>
            </a:bodyPr>
            <a:lstStyle/>
            <a:p>
              <a:r>
                <a:rPr lang="en-US" sz="2000" dirty="0" smtClean="0"/>
                <a:t>Clear groove</a:t>
              </a:r>
              <a:endParaRPr lang="en-US" sz="2000" dirty="0"/>
            </a:p>
          </p:txBody>
        </p:sp>
      </p:gr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3</a:t>
            </a:fld>
            <a:endParaRPr lang="en-US"/>
          </a:p>
        </p:txBody>
      </p:sp>
    </p:spTree>
    <p:extLst>
      <p:ext uri="{BB962C8B-B14F-4D97-AF65-F5344CB8AC3E}">
        <p14:creationId xmlns:p14="http://schemas.microsoft.com/office/powerpoint/2010/main" val="344810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performed on strip and unglued fiber</a:t>
            </a:r>
            <a:endParaRPr lang="en-US" dirty="0"/>
          </a:p>
        </p:txBody>
      </p:sp>
      <p:sp>
        <p:nvSpPr>
          <p:cNvPr id="3" name="Content Placeholder 2"/>
          <p:cNvSpPr>
            <a:spLocks noGrp="1"/>
          </p:cNvSpPr>
          <p:nvPr>
            <p:ph idx="1"/>
          </p:nvPr>
        </p:nvSpPr>
        <p:spPr/>
        <p:txBody>
          <a:bodyPr>
            <a:normAutofit/>
          </a:bodyPr>
          <a:lstStyle/>
          <a:p>
            <a:r>
              <a:rPr lang="en-US" sz="2800" dirty="0"/>
              <a:t>S</a:t>
            </a:r>
            <a:r>
              <a:rPr lang="en-US" sz="2800" dirty="0" smtClean="0"/>
              <a:t>trip and fiber were put in freezer and temperature was cycled a few times down to -80 C (in steps and in one shot)</a:t>
            </a:r>
            <a:endParaRPr lang="en-US" sz="2800" dirty="0"/>
          </a:p>
          <a:p>
            <a:r>
              <a:rPr lang="en-US" sz="2800" dirty="0" smtClean="0"/>
              <a:t>Stress test (banging the strip against solid surface) was performed several times imposing harsh temperature change</a:t>
            </a:r>
          </a:p>
          <a:p>
            <a:r>
              <a:rPr lang="en-US" sz="2800" dirty="0" smtClean="0"/>
              <a:t>TiO</a:t>
            </a:r>
            <a:r>
              <a:rPr lang="en-US" sz="2800" baseline="-25000" dirty="0" smtClean="0"/>
              <a:t>2</a:t>
            </a:r>
            <a:r>
              <a:rPr lang="en-US" sz="2800" dirty="0" smtClean="0"/>
              <a:t> does not show any sign of deterioration, fiber looks good and kept flexibility</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82363" y="5147639"/>
            <a:ext cx="6237637" cy="1710361"/>
          </a:xfrm>
          <a:prstGeom prst="rect">
            <a:avLst/>
          </a:prstGeom>
        </p:spPr>
      </p:pic>
      <p:sp>
        <p:nvSpPr>
          <p:cNvPr id="5" name="Date Placeholder 4"/>
          <p:cNvSpPr>
            <a:spLocks noGrp="1"/>
          </p:cNvSpPr>
          <p:nvPr>
            <p:ph type="dt" sz="half" idx="10"/>
          </p:nvPr>
        </p:nvSpPr>
        <p:spPr/>
        <p:txBody>
          <a:bodyPr/>
          <a:lstStyle/>
          <a:p>
            <a:r>
              <a:rPr lang="en-US" smtClean="0"/>
              <a:t>1/26/15</a:t>
            </a:r>
            <a:endParaRPr lang="en-US"/>
          </a:p>
        </p:txBody>
      </p:sp>
      <p:sp>
        <p:nvSpPr>
          <p:cNvPr id="6" name="Footer Placeholder 5"/>
          <p:cNvSpPr>
            <a:spLocks noGrp="1"/>
          </p:cNvSpPr>
          <p:nvPr>
            <p:ph type="ftr" sz="quarter" idx="11"/>
          </p:nvPr>
        </p:nvSpPr>
        <p:spPr/>
        <p:txBody>
          <a:bodyPr/>
          <a:lstStyle/>
          <a:p>
            <a:r>
              <a:rPr lang="en-US" smtClean="0"/>
              <a:t>Gen2 Workshop</a:t>
            </a:r>
            <a:endParaRPr lang="en-US"/>
          </a:p>
        </p:txBody>
      </p:sp>
      <p:sp>
        <p:nvSpPr>
          <p:cNvPr id="7" name="Slide Number Placeholder 6"/>
          <p:cNvSpPr>
            <a:spLocks noGrp="1"/>
          </p:cNvSpPr>
          <p:nvPr>
            <p:ph type="sldNum" sz="quarter" idx="12"/>
          </p:nvPr>
        </p:nvSpPr>
        <p:spPr/>
        <p:txBody>
          <a:bodyPr/>
          <a:lstStyle/>
          <a:p>
            <a:fld id="{D762F1E7-34C0-614E-9FFB-5E12CC983613}" type="slidenum">
              <a:rPr lang="en-US" smtClean="0"/>
              <a:t>4</a:t>
            </a:fld>
            <a:endParaRPr lang="en-US"/>
          </a:p>
        </p:txBody>
      </p:sp>
    </p:spTree>
    <p:extLst>
      <p:ext uri="{BB962C8B-B14F-4D97-AF65-F5344CB8AC3E}">
        <p14:creationId xmlns:p14="http://schemas.microsoft.com/office/powerpoint/2010/main" val="365933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tests</a:t>
            </a:r>
            <a:endParaRPr lang="en-US" dirty="0"/>
          </a:p>
        </p:txBody>
      </p:sp>
      <p:sp>
        <p:nvSpPr>
          <p:cNvPr id="3" name="Content Placeholder 2"/>
          <p:cNvSpPr>
            <a:spLocks noGrp="1"/>
          </p:cNvSpPr>
          <p:nvPr>
            <p:ph idx="1"/>
          </p:nvPr>
        </p:nvSpPr>
        <p:spPr/>
        <p:txBody>
          <a:bodyPr>
            <a:normAutofit/>
          </a:bodyPr>
          <a:lstStyle/>
          <a:p>
            <a:r>
              <a:rPr lang="en-US" dirty="0" smtClean="0"/>
              <a:t>We got 4 pieces of scintillator panels from MINOS far detector:</a:t>
            </a:r>
          </a:p>
          <a:p>
            <a:pPr lvl="1"/>
            <a:r>
              <a:rPr lang="en-US" dirty="0" smtClean="0"/>
              <a:t>2 pieces have optical connectors (OC)</a:t>
            </a:r>
          </a:p>
          <a:p>
            <a:pPr lvl="1"/>
            <a:r>
              <a:rPr lang="en-US" dirty="0" smtClean="0"/>
              <a:t>2 pieces have no connectors</a:t>
            </a:r>
          </a:p>
          <a:p>
            <a:r>
              <a:rPr lang="en-US" dirty="0" smtClean="0"/>
              <a:t>Cables:</a:t>
            </a:r>
          </a:p>
          <a:p>
            <a:pPr lvl="1"/>
            <a:r>
              <a:rPr lang="en-US" dirty="0" smtClean="0"/>
              <a:t>2 (clear fibers): OC assembly </a:t>
            </a:r>
            <a:r>
              <a:rPr lang="en-US" dirty="0" smtClean="0">
                <a:sym typeface="Wingdings"/>
              </a:rPr>
              <a:t> OC assembly</a:t>
            </a:r>
          </a:p>
          <a:p>
            <a:pPr lvl="1"/>
            <a:r>
              <a:rPr lang="en-US" dirty="0" smtClean="0"/>
              <a:t>1 (clear fibers) : OC assembly </a:t>
            </a:r>
            <a:r>
              <a:rPr lang="en-US" dirty="0" smtClean="0">
                <a:sym typeface="Wingdings"/>
              </a:rPr>
              <a:t></a:t>
            </a:r>
            <a:r>
              <a:rPr lang="en-US" dirty="0" smtClean="0"/>
              <a:t> single fibers	</a:t>
            </a:r>
          </a:p>
          <a:p>
            <a:r>
              <a:rPr lang="en-US" dirty="0" smtClean="0"/>
              <a:t>Electronics:</a:t>
            </a:r>
          </a:p>
          <a:p>
            <a:pPr lvl="1"/>
            <a:r>
              <a:rPr lang="en-US" dirty="0" smtClean="0"/>
              <a:t>MCPMT assembly + 2 “cookies” to feed fibers (see slides later)			</a:t>
            </a:r>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5</a:t>
            </a:fld>
            <a:endParaRPr lang="en-US"/>
          </a:p>
        </p:txBody>
      </p:sp>
    </p:spTree>
    <p:extLst>
      <p:ext uri="{BB962C8B-B14F-4D97-AF65-F5344CB8AC3E}">
        <p14:creationId xmlns:p14="http://schemas.microsoft.com/office/powerpoint/2010/main" val="79884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3124200" cy="4525963"/>
          </a:xfrm>
        </p:spPr>
        <p:txBody>
          <a:bodyPr>
            <a:normAutofit fontScale="85000" lnSpcReduction="10000"/>
          </a:bodyPr>
          <a:lstStyle/>
          <a:p>
            <a:pPr>
              <a:lnSpc>
                <a:spcPct val="120000"/>
              </a:lnSpc>
              <a:buFontTx/>
              <a:buChar char="•"/>
            </a:pPr>
            <a:r>
              <a:rPr lang="en-US" dirty="0" smtClean="0"/>
              <a:t>8 modules per  plane</a:t>
            </a:r>
          </a:p>
          <a:p>
            <a:pPr>
              <a:lnSpc>
                <a:spcPct val="120000"/>
              </a:lnSpc>
              <a:buFontTx/>
              <a:buChar char="•"/>
            </a:pPr>
            <a:r>
              <a:rPr lang="en-US" dirty="0" smtClean="0"/>
              <a:t>Four 20-wide modules in middle </a:t>
            </a:r>
          </a:p>
          <a:p>
            <a:pPr>
              <a:lnSpc>
                <a:spcPct val="120000"/>
              </a:lnSpc>
              <a:buFontTx/>
              <a:buChar char="•"/>
            </a:pPr>
            <a:r>
              <a:rPr lang="en-US" dirty="0" smtClean="0"/>
              <a:t>Four 28-wide modules on edges </a:t>
            </a:r>
          </a:p>
          <a:p>
            <a:pPr>
              <a:lnSpc>
                <a:spcPct val="120000"/>
              </a:lnSpc>
              <a:buFontTx/>
              <a:buChar char="•"/>
            </a:pPr>
            <a:r>
              <a:rPr lang="en-US" dirty="0" smtClean="0"/>
              <a:t>Two center modules have coil-hole cutout</a:t>
            </a:r>
          </a:p>
          <a:p>
            <a:pPr>
              <a:lnSpc>
                <a:spcPct val="120000"/>
              </a:lnSpc>
            </a:pPr>
            <a:endParaRPr lang="en-US" dirty="0"/>
          </a:p>
        </p:txBody>
      </p:sp>
      <p:sp>
        <p:nvSpPr>
          <p:cNvPr id="5" name="Title 4"/>
          <p:cNvSpPr>
            <a:spLocks noGrp="1"/>
          </p:cNvSpPr>
          <p:nvPr>
            <p:ph type="title"/>
          </p:nvPr>
        </p:nvSpPr>
        <p:spPr/>
        <p:txBody>
          <a:bodyPr>
            <a:normAutofit fontScale="90000"/>
          </a:bodyPr>
          <a:lstStyle/>
          <a:p>
            <a:r>
              <a:rPr lang="en-US" dirty="0" smtClean="0"/>
              <a:t>Far detector module layout</a:t>
            </a:r>
            <a:endParaRPr lang="en-US" dirty="0"/>
          </a:p>
        </p:txBody>
      </p:sp>
      <p:pic>
        <p:nvPicPr>
          <p:cNvPr id="65" name="Picture 6" descr="full_plan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05200" y="1752600"/>
            <a:ext cx="5029200" cy="46704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7"/>
          <p:cNvSpPr txBox="1">
            <a:spLocks noChangeArrowheads="1"/>
          </p:cNvSpPr>
          <p:nvPr/>
        </p:nvSpPr>
        <p:spPr bwMode="auto">
          <a:xfrm rot="18877419">
            <a:off x="5258594" y="3580606"/>
            <a:ext cx="1417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t>Coil Bypass</a:t>
            </a:r>
          </a:p>
        </p:txBody>
      </p:sp>
      <p:sp>
        <p:nvSpPr>
          <p:cNvPr id="67" name="Text Box 8"/>
          <p:cNvSpPr txBox="1">
            <a:spLocks noChangeArrowheads="1"/>
          </p:cNvSpPr>
          <p:nvPr/>
        </p:nvSpPr>
        <p:spPr bwMode="auto">
          <a:xfrm>
            <a:off x="3933825" y="3201988"/>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28</a:t>
            </a:r>
          </a:p>
        </p:txBody>
      </p:sp>
      <p:grpSp>
        <p:nvGrpSpPr>
          <p:cNvPr id="68" name="Group 9"/>
          <p:cNvGrpSpPr>
            <a:grpSpLocks/>
          </p:cNvGrpSpPr>
          <p:nvPr/>
        </p:nvGrpSpPr>
        <p:grpSpPr bwMode="auto">
          <a:xfrm>
            <a:off x="3581400" y="3898900"/>
            <a:ext cx="3257550" cy="2582863"/>
            <a:chOff x="2256" y="2456"/>
            <a:chExt cx="2052" cy="1627"/>
          </a:xfrm>
        </p:grpSpPr>
        <p:sp>
          <p:nvSpPr>
            <p:cNvPr id="69" name="Text Box 10"/>
            <p:cNvSpPr txBox="1">
              <a:spLocks noChangeArrowheads="1"/>
            </p:cNvSpPr>
            <p:nvPr/>
          </p:nvSpPr>
          <p:spPr bwMode="auto">
            <a:xfrm>
              <a:off x="2568" y="2456"/>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28</a:t>
              </a:r>
            </a:p>
          </p:txBody>
        </p:sp>
        <p:sp>
          <p:nvSpPr>
            <p:cNvPr id="70" name="Text Box 11"/>
            <p:cNvSpPr txBox="1">
              <a:spLocks noChangeArrowheads="1"/>
            </p:cNvSpPr>
            <p:nvPr/>
          </p:nvSpPr>
          <p:spPr bwMode="auto">
            <a:xfrm>
              <a:off x="3600" y="3552"/>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28</a:t>
              </a:r>
            </a:p>
          </p:txBody>
        </p:sp>
        <p:sp>
          <p:nvSpPr>
            <p:cNvPr id="71" name="Text Box 12"/>
            <p:cNvSpPr txBox="1">
              <a:spLocks noChangeArrowheads="1"/>
            </p:cNvSpPr>
            <p:nvPr/>
          </p:nvSpPr>
          <p:spPr bwMode="auto">
            <a:xfrm>
              <a:off x="4032" y="3696"/>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28</a:t>
              </a:r>
            </a:p>
          </p:txBody>
        </p:sp>
        <p:sp>
          <p:nvSpPr>
            <p:cNvPr id="72" name="Text Box 13"/>
            <p:cNvSpPr txBox="1">
              <a:spLocks noChangeArrowheads="1"/>
            </p:cNvSpPr>
            <p:nvPr/>
          </p:nvSpPr>
          <p:spPr bwMode="auto">
            <a:xfrm>
              <a:off x="2688" y="2784"/>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20</a:t>
              </a:r>
            </a:p>
          </p:txBody>
        </p:sp>
        <p:sp>
          <p:nvSpPr>
            <p:cNvPr id="73" name="Text Box 14"/>
            <p:cNvSpPr txBox="1">
              <a:spLocks noChangeArrowheads="1"/>
            </p:cNvSpPr>
            <p:nvPr/>
          </p:nvSpPr>
          <p:spPr bwMode="auto">
            <a:xfrm>
              <a:off x="2880" y="2976"/>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20</a:t>
              </a:r>
            </a:p>
          </p:txBody>
        </p:sp>
        <p:sp>
          <p:nvSpPr>
            <p:cNvPr id="74" name="Text Box 15"/>
            <p:cNvSpPr txBox="1">
              <a:spLocks noChangeArrowheads="1"/>
            </p:cNvSpPr>
            <p:nvPr/>
          </p:nvSpPr>
          <p:spPr bwMode="auto">
            <a:xfrm>
              <a:off x="3072" y="3216"/>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20</a:t>
              </a:r>
            </a:p>
          </p:txBody>
        </p:sp>
        <p:sp>
          <p:nvSpPr>
            <p:cNvPr id="75" name="Text Box 16"/>
            <p:cNvSpPr txBox="1">
              <a:spLocks noChangeArrowheads="1"/>
            </p:cNvSpPr>
            <p:nvPr/>
          </p:nvSpPr>
          <p:spPr bwMode="auto">
            <a:xfrm>
              <a:off x="3312" y="3408"/>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rPr>
                <a:t>20</a:t>
              </a:r>
            </a:p>
          </p:txBody>
        </p:sp>
        <p:sp>
          <p:nvSpPr>
            <p:cNvPr id="76" name="Freeform 17"/>
            <p:cNvSpPr>
              <a:spLocks/>
            </p:cNvSpPr>
            <p:nvPr/>
          </p:nvSpPr>
          <p:spPr bwMode="auto">
            <a:xfrm>
              <a:off x="2256" y="2640"/>
              <a:ext cx="155" cy="1008"/>
            </a:xfrm>
            <a:custGeom>
              <a:avLst/>
              <a:gdLst>
                <a:gd name="T0" fmla="*/ 96 w 155"/>
                <a:gd name="T1" fmla="*/ 0 h 1008"/>
                <a:gd name="T2" fmla="*/ 64 w 155"/>
                <a:gd name="T3" fmla="*/ 456 h 1008"/>
                <a:gd name="T4" fmla="*/ 144 w 155"/>
                <a:gd name="T5" fmla="*/ 768 h 1008"/>
                <a:gd name="T6" fmla="*/ 0 w 155"/>
                <a:gd name="T7" fmla="*/ 1008 h 1008"/>
              </a:gdLst>
              <a:ahLst/>
              <a:cxnLst>
                <a:cxn ang="0">
                  <a:pos x="T0" y="T1"/>
                </a:cxn>
                <a:cxn ang="0">
                  <a:pos x="T2" y="T3"/>
                </a:cxn>
                <a:cxn ang="0">
                  <a:pos x="T4" y="T5"/>
                </a:cxn>
                <a:cxn ang="0">
                  <a:pos x="T6" y="T7"/>
                </a:cxn>
              </a:cxnLst>
              <a:rect l="0" t="0" r="r" b="b"/>
              <a:pathLst>
                <a:path w="155" h="1008">
                  <a:moveTo>
                    <a:pt x="96" y="0"/>
                  </a:moveTo>
                  <a:cubicBezTo>
                    <a:pt x="76" y="164"/>
                    <a:pt x="56" y="328"/>
                    <a:pt x="64" y="456"/>
                  </a:cubicBezTo>
                  <a:cubicBezTo>
                    <a:pt x="72" y="584"/>
                    <a:pt x="155" y="676"/>
                    <a:pt x="144" y="768"/>
                  </a:cubicBezTo>
                  <a:cubicBezTo>
                    <a:pt x="133" y="860"/>
                    <a:pt x="24" y="968"/>
                    <a:pt x="0" y="1008"/>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Freeform 18"/>
            <p:cNvSpPr>
              <a:spLocks/>
            </p:cNvSpPr>
            <p:nvPr/>
          </p:nvSpPr>
          <p:spPr bwMode="auto">
            <a:xfrm>
              <a:off x="2256" y="3216"/>
              <a:ext cx="216" cy="480"/>
            </a:xfrm>
            <a:custGeom>
              <a:avLst/>
              <a:gdLst>
                <a:gd name="T0" fmla="*/ 144 w 216"/>
                <a:gd name="T1" fmla="*/ 0 h 480"/>
                <a:gd name="T2" fmla="*/ 192 w 216"/>
                <a:gd name="T3" fmla="*/ 192 h 480"/>
                <a:gd name="T4" fmla="*/ 0 w 216"/>
                <a:gd name="T5" fmla="*/ 480 h 480"/>
              </a:gdLst>
              <a:ahLst/>
              <a:cxnLst>
                <a:cxn ang="0">
                  <a:pos x="T0" y="T1"/>
                </a:cxn>
                <a:cxn ang="0">
                  <a:pos x="T2" y="T3"/>
                </a:cxn>
                <a:cxn ang="0">
                  <a:pos x="T4" y="T5"/>
                </a:cxn>
              </a:cxnLst>
              <a:rect l="0" t="0" r="r" b="b"/>
              <a:pathLst>
                <a:path w="216" h="480">
                  <a:moveTo>
                    <a:pt x="144" y="0"/>
                  </a:moveTo>
                  <a:cubicBezTo>
                    <a:pt x="180" y="56"/>
                    <a:pt x="216" y="112"/>
                    <a:pt x="192" y="192"/>
                  </a:cubicBezTo>
                  <a:cubicBezTo>
                    <a:pt x="168" y="272"/>
                    <a:pt x="32" y="432"/>
                    <a:pt x="0" y="480"/>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Freeform 19"/>
            <p:cNvSpPr>
              <a:spLocks/>
            </p:cNvSpPr>
            <p:nvPr/>
          </p:nvSpPr>
          <p:spPr bwMode="auto">
            <a:xfrm>
              <a:off x="2288" y="3408"/>
              <a:ext cx="208" cy="280"/>
            </a:xfrm>
            <a:custGeom>
              <a:avLst/>
              <a:gdLst>
                <a:gd name="T0" fmla="*/ 208 w 208"/>
                <a:gd name="T1" fmla="*/ 0 h 280"/>
                <a:gd name="T2" fmla="*/ 0 w 208"/>
                <a:gd name="T3" fmla="*/ 280 h 280"/>
              </a:gdLst>
              <a:ahLst/>
              <a:cxnLst>
                <a:cxn ang="0">
                  <a:pos x="T0" y="T1"/>
                </a:cxn>
                <a:cxn ang="0">
                  <a:pos x="T2" y="T3"/>
                </a:cxn>
              </a:cxnLst>
              <a:rect l="0" t="0" r="r" b="b"/>
              <a:pathLst>
                <a:path w="208" h="280">
                  <a:moveTo>
                    <a:pt x="208" y="0"/>
                  </a:moveTo>
                  <a:cubicBezTo>
                    <a:pt x="120" y="116"/>
                    <a:pt x="32" y="232"/>
                    <a:pt x="0" y="280"/>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Freeform 20"/>
            <p:cNvSpPr>
              <a:spLocks/>
            </p:cNvSpPr>
            <p:nvPr/>
          </p:nvSpPr>
          <p:spPr bwMode="auto">
            <a:xfrm>
              <a:off x="2304" y="3432"/>
              <a:ext cx="208" cy="280"/>
            </a:xfrm>
            <a:custGeom>
              <a:avLst/>
              <a:gdLst>
                <a:gd name="T0" fmla="*/ 208 w 208"/>
                <a:gd name="T1" fmla="*/ 0 h 280"/>
                <a:gd name="T2" fmla="*/ 0 w 208"/>
                <a:gd name="T3" fmla="*/ 280 h 280"/>
              </a:gdLst>
              <a:ahLst/>
              <a:cxnLst>
                <a:cxn ang="0">
                  <a:pos x="T0" y="T1"/>
                </a:cxn>
                <a:cxn ang="0">
                  <a:pos x="T2" y="T3"/>
                </a:cxn>
              </a:cxnLst>
              <a:rect l="0" t="0" r="r" b="b"/>
              <a:pathLst>
                <a:path w="208" h="280">
                  <a:moveTo>
                    <a:pt x="208" y="0"/>
                  </a:moveTo>
                  <a:cubicBezTo>
                    <a:pt x="120" y="116"/>
                    <a:pt x="32" y="232"/>
                    <a:pt x="0" y="280"/>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Freeform 21"/>
            <p:cNvSpPr>
              <a:spLocks/>
            </p:cNvSpPr>
            <p:nvPr/>
          </p:nvSpPr>
          <p:spPr bwMode="auto">
            <a:xfrm>
              <a:off x="2336" y="3429"/>
              <a:ext cx="400" cy="283"/>
            </a:xfrm>
            <a:custGeom>
              <a:avLst/>
              <a:gdLst>
                <a:gd name="T0" fmla="*/ 400 w 400"/>
                <a:gd name="T1" fmla="*/ 123 h 283"/>
                <a:gd name="T2" fmla="*/ 240 w 400"/>
                <a:gd name="T3" fmla="*/ 27 h 283"/>
                <a:gd name="T4" fmla="*/ 0 w 400"/>
                <a:gd name="T5" fmla="*/ 283 h 283"/>
              </a:gdLst>
              <a:ahLst/>
              <a:cxnLst>
                <a:cxn ang="0">
                  <a:pos x="T0" y="T1"/>
                </a:cxn>
                <a:cxn ang="0">
                  <a:pos x="T2" y="T3"/>
                </a:cxn>
                <a:cxn ang="0">
                  <a:pos x="T4" y="T5"/>
                </a:cxn>
              </a:cxnLst>
              <a:rect l="0" t="0" r="r" b="b"/>
              <a:pathLst>
                <a:path w="400" h="283">
                  <a:moveTo>
                    <a:pt x="400" y="123"/>
                  </a:moveTo>
                  <a:cubicBezTo>
                    <a:pt x="353" y="61"/>
                    <a:pt x="307" y="0"/>
                    <a:pt x="240" y="27"/>
                  </a:cubicBezTo>
                  <a:cubicBezTo>
                    <a:pt x="173" y="54"/>
                    <a:pt x="37" y="243"/>
                    <a:pt x="0" y="283"/>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Freeform 22"/>
            <p:cNvSpPr>
              <a:spLocks/>
            </p:cNvSpPr>
            <p:nvPr/>
          </p:nvSpPr>
          <p:spPr bwMode="auto">
            <a:xfrm>
              <a:off x="2360" y="3493"/>
              <a:ext cx="520" cy="251"/>
            </a:xfrm>
            <a:custGeom>
              <a:avLst/>
              <a:gdLst>
                <a:gd name="T0" fmla="*/ 520 w 520"/>
                <a:gd name="T1" fmla="*/ 251 h 251"/>
                <a:gd name="T2" fmla="*/ 256 w 520"/>
                <a:gd name="T3" fmla="*/ 3 h 251"/>
                <a:gd name="T4" fmla="*/ 0 w 520"/>
                <a:gd name="T5" fmla="*/ 235 h 251"/>
              </a:gdLst>
              <a:ahLst/>
              <a:cxnLst>
                <a:cxn ang="0">
                  <a:pos x="T0" y="T1"/>
                </a:cxn>
                <a:cxn ang="0">
                  <a:pos x="T2" y="T3"/>
                </a:cxn>
                <a:cxn ang="0">
                  <a:pos x="T4" y="T5"/>
                </a:cxn>
              </a:cxnLst>
              <a:rect l="0" t="0" r="r" b="b"/>
              <a:pathLst>
                <a:path w="520" h="251">
                  <a:moveTo>
                    <a:pt x="520" y="251"/>
                  </a:moveTo>
                  <a:cubicBezTo>
                    <a:pt x="431" y="128"/>
                    <a:pt x="343" y="6"/>
                    <a:pt x="256" y="3"/>
                  </a:cubicBezTo>
                  <a:cubicBezTo>
                    <a:pt x="169" y="0"/>
                    <a:pt x="44" y="194"/>
                    <a:pt x="0" y="235"/>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Freeform 23"/>
            <p:cNvSpPr>
              <a:spLocks/>
            </p:cNvSpPr>
            <p:nvPr/>
          </p:nvSpPr>
          <p:spPr bwMode="auto">
            <a:xfrm>
              <a:off x="2384" y="3525"/>
              <a:ext cx="736" cy="411"/>
            </a:xfrm>
            <a:custGeom>
              <a:avLst/>
              <a:gdLst>
                <a:gd name="T0" fmla="*/ 736 w 736"/>
                <a:gd name="T1" fmla="*/ 411 h 411"/>
                <a:gd name="T2" fmla="*/ 488 w 736"/>
                <a:gd name="T3" fmla="*/ 283 h 411"/>
                <a:gd name="T4" fmla="*/ 264 w 736"/>
                <a:gd name="T5" fmla="*/ 11 h 411"/>
                <a:gd name="T6" fmla="*/ 0 w 736"/>
                <a:gd name="T7" fmla="*/ 219 h 411"/>
              </a:gdLst>
              <a:ahLst/>
              <a:cxnLst>
                <a:cxn ang="0">
                  <a:pos x="T0" y="T1"/>
                </a:cxn>
                <a:cxn ang="0">
                  <a:pos x="T2" y="T3"/>
                </a:cxn>
                <a:cxn ang="0">
                  <a:pos x="T4" y="T5"/>
                </a:cxn>
                <a:cxn ang="0">
                  <a:pos x="T6" y="T7"/>
                </a:cxn>
              </a:cxnLst>
              <a:rect l="0" t="0" r="r" b="b"/>
              <a:pathLst>
                <a:path w="736" h="411">
                  <a:moveTo>
                    <a:pt x="736" y="411"/>
                  </a:moveTo>
                  <a:cubicBezTo>
                    <a:pt x="651" y="380"/>
                    <a:pt x="567" y="350"/>
                    <a:pt x="488" y="283"/>
                  </a:cubicBezTo>
                  <a:cubicBezTo>
                    <a:pt x="409" y="216"/>
                    <a:pt x="345" y="22"/>
                    <a:pt x="264" y="11"/>
                  </a:cubicBezTo>
                  <a:cubicBezTo>
                    <a:pt x="183" y="0"/>
                    <a:pt x="41" y="184"/>
                    <a:pt x="0" y="219"/>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Freeform 24"/>
            <p:cNvSpPr>
              <a:spLocks/>
            </p:cNvSpPr>
            <p:nvPr/>
          </p:nvSpPr>
          <p:spPr bwMode="auto">
            <a:xfrm>
              <a:off x="2368" y="3539"/>
              <a:ext cx="1328" cy="544"/>
            </a:xfrm>
            <a:custGeom>
              <a:avLst/>
              <a:gdLst>
                <a:gd name="T0" fmla="*/ 1328 w 1328"/>
                <a:gd name="T1" fmla="*/ 445 h 544"/>
                <a:gd name="T2" fmla="*/ 744 w 1328"/>
                <a:gd name="T3" fmla="*/ 477 h 544"/>
                <a:gd name="T4" fmla="*/ 272 w 1328"/>
                <a:gd name="T5" fmla="*/ 45 h 544"/>
                <a:gd name="T6" fmla="*/ 0 w 1328"/>
                <a:gd name="T7" fmla="*/ 205 h 544"/>
              </a:gdLst>
              <a:ahLst/>
              <a:cxnLst>
                <a:cxn ang="0">
                  <a:pos x="T0" y="T1"/>
                </a:cxn>
                <a:cxn ang="0">
                  <a:pos x="T2" y="T3"/>
                </a:cxn>
                <a:cxn ang="0">
                  <a:pos x="T4" y="T5"/>
                </a:cxn>
                <a:cxn ang="0">
                  <a:pos x="T6" y="T7"/>
                </a:cxn>
              </a:cxnLst>
              <a:rect l="0" t="0" r="r" b="b"/>
              <a:pathLst>
                <a:path w="1328" h="544">
                  <a:moveTo>
                    <a:pt x="1328" y="445"/>
                  </a:moveTo>
                  <a:cubicBezTo>
                    <a:pt x="1124" y="494"/>
                    <a:pt x="920" y="544"/>
                    <a:pt x="744" y="477"/>
                  </a:cubicBezTo>
                  <a:cubicBezTo>
                    <a:pt x="568" y="410"/>
                    <a:pt x="396" y="90"/>
                    <a:pt x="272" y="45"/>
                  </a:cubicBezTo>
                  <a:cubicBezTo>
                    <a:pt x="148" y="0"/>
                    <a:pt x="48" y="178"/>
                    <a:pt x="0" y="205"/>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4" name="Freeform 25"/>
          <p:cNvSpPr>
            <a:spLocks/>
          </p:cNvSpPr>
          <p:nvPr/>
        </p:nvSpPr>
        <p:spPr bwMode="auto">
          <a:xfrm flipH="1" flipV="1">
            <a:off x="8193088" y="2316163"/>
            <a:ext cx="246062" cy="1600200"/>
          </a:xfrm>
          <a:custGeom>
            <a:avLst/>
            <a:gdLst>
              <a:gd name="T0" fmla="*/ 96 w 155"/>
              <a:gd name="T1" fmla="*/ 0 h 1008"/>
              <a:gd name="T2" fmla="*/ 64 w 155"/>
              <a:gd name="T3" fmla="*/ 456 h 1008"/>
              <a:gd name="T4" fmla="*/ 144 w 155"/>
              <a:gd name="T5" fmla="*/ 768 h 1008"/>
              <a:gd name="T6" fmla="*/ 0 w 155"/>
              <a:gd name="T7" fmla="*/ 1008 h 1008"/>
            </a:gdLst>
            <a:ahLst/>
            <a:cxnLst>
              <a:cxn ang="0">
                <a:pos x="T0" y="T1"/>
              </a:cxn>
              <a:cxn ang="0">
                <a:pos x="T2" y="T3"/>
              </a:cxn>
              <a:cxn ang="0">
                <a:pos x="T4" y="T5"/>
              </a:cxn>
              <a:cxn ang="0">
                <a:pos x="T6" y="T7"/>
              </a:cxn>
            </a:cxnLst>
            <a:rect l="0" t="0" r="r" b="b"/>
            <a:pathLst>
              <a:path w="155" h="1008">
                <a:moveTo>
                  <a:pt x="96" y="0"/>
                </a:moveTo>
                <a:cubicBezTo>
                  <a:pt x="76" y="164"/>
                  <a:pt x="56" y="328"/>
                  <a:pt x="64" y="456"/>
                </a:cubicBezTo>
                <a:cubicBezTo>
                  <a:pt x="72" y="584"/>
                  <a:pt x="155" y="676"/>
                  <a:pt x="144" y="768"/>
                </a:cubicBezTo>
                <a:cubicBezTo>
                  <a:pt x="133" y="860"/>
                  <a:pt x="24" y="968"/>
                  <a:pt x="0" y="1008"/>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Freeform 26"/>
          <p:cNvSpPr>
            <a:spLocks/>
          </p:cNvSpPr>
          <p:nvPr/>
        </p:nvSpPr>
        <p:spPr bwMode="auto">
          <a:xfrm flipH="1" flipV="1">
            <a:off x="8096250" y="2239963"/>
            <a:ext cx="342900" cy="762000"/>
          </a:xfrm>
          <a:custGeom>
            <a:avLst/>
            <a:gdLst>
              <a:gd name="T0" fmla="*/ 144 w 216"/>
              <a:gd name="T1" fmla="*/ 0 h 480"/>
              <a:gd name="T2" fmla="*/ 192 w 216"/>
              <a:gd name="T3" fmla="*/ 192 h 480"/>
              <a:gd name="T4" fmla="*/ 0 w 216"/>
              <a:gd name="T5" fmla="*/ 480 h 480"/>
            </a:gdLst>
            <a:ahLst/>
            <a:cxnLst>
              <a:cxn ang="0">
                <a:pos x="T0" y="T1"/>
              </a:cxn>
              <a:cxn ang="0">
                <a:pos x="T2" y="T3"/>
              </a:cxn>
              <a:cxn ang="0">
                <a:pos x="T4" y="T5"/>
              </a:cxn>
            </a:cxnLst>
            <a:rect l="0" t="0" r="r" b="b"/>
            <a:pathLst>
              <a:path w="216" h="480">
                <a:moveTo>
                  <a:pt x="144" y="0"/>
                </a:moveTo>
                <a:cubicBezTo>
                  <a:pt x="180" y="56"/>
                  <a:pt x="216" y="112"/>
                  <a:pt x="192" y="192"/>
                </a:cubicBezTo>
                <a:cubicBezTo>
                  <a:pt x="168" y="272"/>
                  <a:pt x="32" y="432"/>
                  <a:pt x="0" y="480"/>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Freeform 27"/>
          <p:cNvSpPr>
            <a:spLocks/>
          </p:cNvSpPr>
          <p:nvPr/>
        </p:nvSpPr>
        <p:spPr bwMode="auto">
          <a:xfrm flipH="1" flipV="1">
            <a:off x="8058150" y="2252663"/>
            <a:ext cx="330200" cy="444500"/>
          </a:xfrm>
          <a:custGeom>
            <a:avLst/>
            <a:gdLst>
              <a:gd name="T0" fmla="*/ 208 w 208"/>
              <a:gd name="T1" fmla="*/ 0 h 280"/>
              <a:gd name="T2" fmla="*/ 0 w 208"/>
              <a:gd name="T3" fmla="*/ 280 h 280"/>
            </a:gdLst>
            <a:ahLst/>
            <a:cxnLst>
              <a:cxn ang="0">
                <a:pos x="T0" y="T1"/>
              </a:cxn>
              <a:cxn ang="0">
                <a:pos x="T2" y="T3"/>
              </a:cxn>
            </a:cxnLst>
            <a:rect l="0" t="0" r="r" b="b"/>
            <a:pathLst>
              <a:path w="208" h="280">
                <a:moveTo>
                  <a:pt x="208" y="0"/>
                </a:moveTo>
                <a:cubicBezTo>
                  <a:pt x="120" y="116"/>
                  <a:pt x="32" y="232"/>
                  <a:pt x="0" y="280"/>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Freeform 28"/>
          <p:cNvSpPr>
            <a:spLocks/>
          </p:cNvSpPr>
          <p:nvPr/>
        </p:nvSpPr>
        <p:spPr bwMode="auto">
          <a:xfrm flipH="1" flipV="1">
            <a:off x="8032750" y="2214563"/>
            <a:ext cx="330200" cy="444500"/>
          </a:xfrm>
          <a:custGeom>
            <a:avLst/>
            <a:gdLst>
              <a:gd name="T0" fmla="*/ 208 w 208"/>
              <a:gd name="T1" fmla="*/ 0 h 280"/>
              <a:gd name="T2" fmla="*/ 0 w 208"/>
              <a:gd name="T3" fmla="*/ 280 h 280"/>
            </a:gdLst>
            <a:ahLst/>
            <a:cxnLst>
              <a:cxn ang="0">
                <a:pos x="T0" y="T1"/>
              </a:cxn>
              <a:cxn ang="0">
                <a:pos x="T2" y="T3"/>
              </a:cxn>
            </a:cxnLst>
            <a:rect l="0" t="0" r="r" b="b"/>
            <a:pathLst>
              <a:path w="208" h="280">
                <a:moveTo>
                  <a:pt x="208" y="0"/>
                </a:moveTo>
                <a:cubicBezTo>
                  <a:pt x="120" y="116"/>
                  <a:pt x="32" y="232"/>
                  <a:pt x="0" y="280"/>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Freeform 29"/>
          <p:cNvSpPr>
            <a:spLocks/>
          </p:cNvSpPr>
          <p:nvPr/>
        </p:nvSpPr>
        <p:spPr bwMode="auto">
          <a:xfrm flipH="1" flipV="1">
            <a:off x="7677150" y="2214563"/>
            <a:ext cx="635000" cy="449262"/>
          </a:xfrm>
          <a:custGeom>
            <a:avLst/>
            <a:gdLst>
              <a:gd name="T0" fmla="*/ 400 w 400"/>
              <a:gd name="T1" fmla="*/ 123 h 283"/>
              <a:gd name="T2" fmla="*/ 240 w 400"/>
              <a:gd name="T3" fmla="*/ 27 h 283"/>
              <a:gd name="T4" fmla="*/ 0 w 400"/>
              <a:gd name="T5" fmla="*/ 283 h 283"/>
            </a:gdLst>
            <a:ahLst/>
            <a:cxnLst>
              <a:cxn ang="0">
                <a:pos x="T0" y="T1"/>
              </a:cxn>
              <a:cxn ang="0">
                <a:pos x="T2" y="T3"/>
              </a:cxn>
              <a:cxn ang="0">
                <a:pos x="T4" y="T5"/>
              </a:cxn>
            </a:cxnLst>
            <a:rect l="0" t="0" r="r" b="b"/>
            <a:pathLst>
              <a:path w="400" h="283">
                <a:moveTo>
                  <a:pt x="400" y="123"/>
                </a:moveTo>
                <a:cubicBezTo>
                  <a:pt x="353" y="61"/>
                  <a:pt x="307" y="0"/>
                  <a:pt x="240" y="27"/>
                </a:cubicBezTo>
                <a:cubicBezTo>
                  <a:pt x="173" y="54"/>
                  <a:pt x="37" y="243"/>
                  <a:pt x="0" y="283"/>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Freeform 30"/>
          <p:cNvSpPr>
            <a:spLocks/>
          </p:cNvSpPr>
          <p:nvPr/>
        </p:nvSpPr>
        <p:spPr bwMode="auto">
          <a:xfrm flipH="1" flipV="1">
            <a:off x="7448550" y="2163763"/>
            <a:ext cx="825500" cy="398462"/>
          </a:xfrm>
          <a:custGeom>
            <a:avLst/>
            <a:gdLst>
              <a:gd name="T0" fmla="*/ 520 w 520"/>
              <a:gd name="T1" fmla="*/ 251 h 251"/>
              <a:gd name="T2" fmla="*/ 256 w 520"/>
              <a:gd name="T3" fmla="*/ 3 h 251"/>
              <a:gd name="T4" fmla="*/ 0 w 520"/>
              <a:gd name="T5" fmla="*/ 235 h 251"/>
            </a:gdLst>
            <a:ahLst/>
            <a:cxnLst>
              <a:cxn ang="0">
                <a:pos x="T0" y="T1"/>
              </a:cxn>
              <a:cxn ang="0">
                <a:pos x="T2" y="T3"/>
              </a:cxn>
              <a:cxn ang="0">
                <a:pos x="T4" y="T5"/>
              </a:cxn>
            </a:cxnLst>
            <a:rect l="0" t="0" r="r" b="b"/>
            <a:pathLst>
              <a:path w="520" h="251">
                <a:moveTo>
                  <a:pt x="520" y="251"/>
                </a:moveTo>
                <a:cubicBezTo>
                  <a:pt x="431" y="128"/>
                  <a:pt x="343" y="6"/>
                  <a:pt x="256" y="3"/>
                </a:cubicBezTo>
                <a:cubicBezTo>
                  <a:pt x="169" y="0"/>
                  <a:pt x="44" y="194"/>
                  <a:pt x="0" y="235"/>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Freeform 31"/>
          <p:cNvSpPr>
            <a:spLocks/>
          </p:cNvSpPr>
          <p:nvPr/>
        </p:nvSpPr>
        <p:spPr bwMode="auto">
          <a:xfrm flipH="1" flipV="1">
            <a:off x="7067550" y="1858963"/>
            <a:ext cx="1168400" cy="652462"/>
          </a:xfrm>
          <a:custGeom>
            <a:avLst/>
            <a:gdLst>
              <a:gd name="T0" fmla="*/ 736 w 736"/>
              <a:gd name="T1" fmla="*/ 411 h 411"/>
              <a:gd name="T2" fmla="*/ 488 w 736"/>
              <a:gd name="T3" fmla="*/ 283 h 411"/>
              <a:gd name="T4" fmla="*/ 264 w 736"/>
              <a:gd name="T5" fmla="*/ 11 h 411"/>
              <a:gd name="T6" fmla="*/ 0 w 736"/>
              <a:gd name="T7" fmla="*/ 219 h 411"/>
            </a:gdLst>
            <a:ahLst/>
            <a:cxnLst>
              <a:cxn ang="0">
                <a:pos x="T0" y="T1"/>
              </a:cxn>
              <a:cxn ang="0">
                <a:pos x="T2" y="T3"/>
              </a:cxn>
              <a:cxn ang="0">
                <a:pos x="T4" y="T5"/>
              </a:cxn>
              <a:cxn ang="0">
                <a:pos x="T6" y="T7"/>
              </a:cxn>
            </a:cxnLst>
            <a:rect l="0" t="0" r="r" b="b"/>
            <a:pathLst>
              <a:path w="736" h="411">
                <a:moveTo>
                  <a:pt x="736" y="411"/>
                </a:moveTo>
                <a:cubicBezTo>
                  <a:pt x="651" y="380"/>
                  <a:pt x="567" y="350"/>
                  <a:pt x="488" y="283"/>
                </a:cubicBezTo>
                <a:cubicBezTo>
                  <a:pt x="409" y="216"/>
                  <a:pt x="345" y="22"/>
                  <a:pt x="264" y="11"/>
                </a:cubicBezTo>
                <a:cubicBezTo>
                  <a:pt x="183" y="0"/>
                  <a:pt x="41" y="184"/>
                  <a:pt x="0" y="219"/>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Freeform 32"/>
          <p:cNvSpPr>
            <a:spLocks/>
          </p:cNvSpPr>
          <p:nvPr/>
        </p:nvSpPr>
        <p:spPr bwMode="auto">
          <a:xfrm flipH="1" flipV="1">
            <a:off x="6153150" y="1625600"/>
            <a:ext cx="2108200" cy="863600"/>
          </a:xfrm>
          <a:custGeom>
            <a:avLst/>
            <a:gdLst>
              <a:gd name="T0" fmla="*/ 1328 w 1328"/>
              <a:gd name="T1" fmla="*/ 445 h 544"/>
              <a:gd name="T2" fmla="*/ 744 w 1328"/>
              <a:gd name="T3" fmla="*/ 477 h 544"/>
              <a:gd name="T4" fmla="*/ 272 w 1328"/>
              <a:gd name="T5" fmla="*/ 45 h 544"/>
              <a:gd name="T6" fmla="*/ 0 w 1328"/>
              <a:gd name="T7" fmla="*/ 205 h 544"/>
            </a:gdLst>
            <a:ahLst/>
            <a:cxnLst>
              <a:cxn ang="0">
                <a:pos x="T0" y="T1"/>
              </a:cxn>
              <a:cxn ang="0">
                <a:pos x="T2" y="T3"/>
              </a:cxn>
              <a:cxn ang="0">
                <a:pos x="T4" y="T5"/>
              </a:cxn>
              <a:cxn ang="0">
                <a:pos x="T6" y="T7"/>
              </a:cxn>
            </a:cxnLst>
            <a:rect l="0" t="0" r="r" b="b"/>
            <a:pathLst>
              <a:path w="1328" h="544">
                <a:moveTo>
                  <a:pt x="1328" y="445"/>
                </a:moveTo>
                <a:cubicBezTo>
                  <a:pt x="1124" y="494"/>
                  <a:pt x="920" y="544"/>
                  <a:pt x="744" y="477"/>
                </a:cubicBezTo>
                <a:cubicBezTo>
                  <a:pt x="568" y="410"/>
                  <a:pt x="396" y="90"/>
                  <a:pt x="272" y="45"/>
                </a:cubicBezTo>
                <a:cubicBezTo>
                  <a:pt x="148" y="0"/>
                  <a:pt x="48" y="178"/>
                  <a:pt x="0" y="205"/>
                </a:cubicBezTo>
              </a:path>
            </a:pathLst>
          </a:custGeom>
          <a:noFill/>
          <a:ln w="28575"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Oval 33"/>
          <p:cNvSpPr>
            <a:spLocks noChangeArrowheads="1"/>
          </p:cNvSpPr>
          <p:nvPr/>
        </p:nvSpPr>
        <p:spPr bwMode="auto">
          <a:xfrm>
            <a:off x="5919788" y="3960813"/>
            <a:ext cx="195262" cy="195262"/>
          </a:xfrm>
          <a:prstGeom prst="ellipse">
            <a:avLst/>
          </a:prstGeom>
          <a:solidFill>
            <a:schemeClr val="bg1"/>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Rectangle 5"/>
          <p:cNvSpPr/>
          <p:nvPr/>
        </p:nvSpPr>
        <p:spPr>
          <a:xfrm rot="18900000">
            <a:off x="3718977" y="3701744"/>
            <a:ext cx="4282732" cy="402336"/>
          </a:xfrm>
          <a:prstGeom prst="rect">
            <a:avLst/>
          </a:prstGeom>
          <a:solidFill>
            <a:srgbClr val="FF66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8900000">
            <a:off x="5867399" y="3441700"/>
            <a:ext cx="0" cy="914400"/>
          </a:xfrm>
          <a:prstGeom prst="line">
            <a:avLst/>
          </a:prstGeom>
          <a:ln>
            <a:solidFill>
              <a:srgbClr val="80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8900000">
            <a:off x="6529595" y="2802519"/>
            <a:ext cx="0" cy="914400"/>
          </a:xfrm>
          <a:prstGeom prst="line">
            <a:avLst/>
          </a:prstGeom>
          <a:ln>
            <a:solidFill>
              <a:srgbClr val="80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8900000">
            <a:off x="5257800" y="4035985"/>
            <a:ext cx="0" cy="914400"/>
          </a:xfrm>
          <a:prstGeom prst="line">
            <a:avLst/>
          </a:prstGeom>
          <a:ln>
            <a:solidFill>
              <a:srgbClr val="80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244784" y="2097572"/>
            <a:ext cx="914400" cy="9158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8848157">
            <a:off x="5956570" y="2214307"/>
            <a:ext cx="1282022" cy="369332"/>
          </a:xfrm>
          <a:prstGeom prst="rect">
            <a:avLst/>
          </a:prstGeom>
          <a:noFill/>
        </p:spPr>
        <p:txBody>
          <a:bodyPr wrap="none" rtlCol="0">
            <a:spAutoFit/>
          </a:bodyPr>
          <a:lstStyle/>
          <a:p>
            <a:r>
              <a:rPr lang="en-US" dirty="0" smtClean="0"/>
              <a:t>90’’ ~ 2.3 m</a:t>
            </a:r>
            <a:endParaRPr lang="en-US" dirty="0"/>
          </a:p>
        </p:txBody>
      </p:sp>
      <p:sp>
        <p:nvSpPr>
          <p:cNvPr id="13" name="Rectangle 12"/>
          <p:cNvSpPr/>
          <p:nvPr/>
        </p:nvSpPr>
        <p:spPr>
          <a:xfrm>
            <a:off x="4876800" y="1040824"/>
            <a:ext cx="3962400" cy="584776"/>
          </a:xfrm>
          <a:prstGeom prst="rect">
            <a:avLst/>
          </a:prstGeom>
          <a:ln>
            <a:solidFill>
              <a:srgbClr val="660066"/>
            </a:solidFill>
          </a:ln>
        </p:spPr>
        <p:txBody>
          <a:bodyPr wrap="square">
            <a:spAutoFit/>
          </a:bodyPr>
          <a:lstStyle/>
          <a:p>
            <a:pPr marL="0" lvl="1">
              <a:spcBef>
                <a:spcPct val="20000"/>
              </a:spcBef>
            </a:pPr>
            <a:r>
              <a:rPr lang="en-US" sz="1600" dirty="0" smtClean="0"/>
              <a:t>Clear Fiber:  Like WLS, no </a:t>
            </a:r>
            <a:r>
              <a:rPr lang="en-US" sz="1600" dirty="0" err="1" smtClean="0"/>
              <a:t>fluor</a:t>
            </a:r>
            <a:r>
              <a:rPr lang="en-US" sz="1600" dirty="0" smtClean="0"/>
              <a:t>, 1100 km of fiber built into cables with 20/28 fibers.</a:t>
            </a:r>
            <a:endParaRPr lang="en-US" sz="1600" dirty="0"/>
          </a:p>
        </p:txBody>
      </p:sp>
      <p:sp>
        <p:nvSpPr>
          <p:cNvPr id="2" name="Oval 1"/>
          <p:cNvSpPr/>
          <p:nvPr/>
        </p:nvSpPr>
        <p:spPr>
          <a:xfrm>
            <a:off x="4871070" y="3613384"/>
            <a:ext cx="1234634" cy="121761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18900000">
            <a:off x="5480173" y="3577970"/>
            <a:ext cx="0" cy="143560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1/26/15</a:t>
            </a:r>
            <a:endParaRPr lang="en-US"/>
          </a:p>
        </p:txBody>
      </p:sp>
      <p:sp>
        <p:nvSpPr>
          <p:cNvPr id="7" name="Footer Placeholder 6"/>
          <p:cNvSpPr>
            <a:spLocks noGrp="1"/>
          </p:cNvSpPr>
          <p:nvPr>
            <p:ph type="ftr" sz="quarter" idx="11"/>
          </p:nvPr>
        </p:nvSpPr>
        <p:spPr/>
        <p:txBody>
          <a:bodyPr/>
          <a:lstStyle/>
          <a:p>
            <a:r>
              <a:rPr lang="en-US" smtClean="0"/>
              <a:t>Gen2 Workshop</a:t>
            </a:r>
            <a:endParaRPr lang="en-US"/>
          </a:p>
        </p:txBody>
      </p:sp>
      <p:sp>
        <p:nvSpPr>
          <p:cNvPr id="9" name="Slide Number Placeholder 8"/>
          <p:cNvSpPr>
            <a:spLocks noGrp="1"/>
          </p:cNvSpPr>
          <p:nvPr>
            <p:ph type="sldNum" sz="quarter" idx="12"/>
          </p:nvPr>
        </p:nvSpPr>
        <p:spPr/>
        <p:txBody>
          <a:bodyPr/>
          <a:lstStyle/>
          <a:p>
            <a:fld id="{D762F1E7-34C0-614E-9FFB-5E12CC983613}" type="slidenum">
              <a:rPr lang="en-US" smtClean="0"/>
              <a:t>6</a:t>
            </a:fld>
            <a:endParaRPr lang="en-US"/>
          </a:p>
        </p:txBody>
      </p:sp>
    </p:spTree>
    <p:extLst>
      <p:ext uri="{BB962C8B-B14F-4D97-AF65-F5344CB8AC3E}">
        <p14:creationId xmlns:p14="http://schemas.microsoft.com/office/powerpoint/2010/main" val="27261139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ChangeArrowheads="1"/>
          </p:cNvSpPr>
          <p:nvPr/>
        </p:nvSpPr>
        <p:spPr bwMode="auto">
          <a:xfrm>
            <a:off x="4597400" y="1098198"/>
            <a:ext cx="43688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n-US" sz="1800" dirty="0" smtClean="0">
                <a:solidFill>
                  <a:srgbClr val="000000"/>
                </a:solidFill>
              </a:rPr>
              <a:t>Module: assembly of scintillator </a:t>
            </a:r>
            <a:r>
              <a:rPr lang="en-US" sz="1800" dirty="0">
                <a:solidFill>
                  <a:srgbClr val="000000"/>
                </a:solidFill>
              </a:rPr>
              <a:t>strips </a:t>
            </a:r>
            <a:r>
              <a:rPr lang="en-US" dirty="0" smtClean="0">
                <a:solidFill>
                  <a:srgbClr val="000000"/>
                </a:solidFill>
              </a:rPr>
              <a:t>wrapped by </a:t>
            </a:r>
            <a:r>
              <a:rPr lang="en-US" sz="1800" dirty="0" smtClean="0">
                <a:solidFill>
                  <a:srgbClr val="000000"/>
                </a:solidFill>
              </a:rPr>
              <a:t>aluminum sheets.</a:t>
            </a:r>
            <a:endParaRPr lang="en-US" sz="1800" dirty="0">
              <a:solidFill>
                <a:srgbClr val="000000"/>
              </a:solidFill>
            </a:endParaRPr>
          </a:p>
          <a:p>
            <a:pPr marL="342900" indent="-342900">
              <a:spcBef>
                <a:spcPct val="20000"/>
              </a:spcBef>
              <a:buFontTx/>
              <a:buChar char="•"/>
            </a:pPr>
            <a:r>
              <a:rPr lang="en-US" sz="1800" dirty="0">
                <a:solidFill>
                  <a:srgbClr val="000000"/>
                </a:solidFill>
              </a:rPr>
              <a:t>WLS fibers are routed through end manifolds to bulk optical connectors.</a:t>
            </a:r>
          </a:p>
          <a:p>
            <a:pPr marL="342900" indent="-342900">
              <a:spcBef>
                <a:spcPct val="20000"/>
              </a:spcBef>
              <a:buFontTx/>
              <a:buChar char="•"/>
            </a:pPr>
            <a:r>
              <a:rPr lang="en-US" sz="1800" dirty="0" smtClean="0">
                <a:solidFill>
                  <a:srgbClr val="000000"/>
                </a:solidFill>
              </a:rPr>
              <a:t>Modules, connectors and cables are light</a:t>
            </a:r>
            <a:r>
              <a:rPr lang="en-US" sz="1800" dirty="0">
                <a:solidFill>
                  <a:srgbClr val="000000"/>
                </a:solidFill>
              </a:rPr>
              <a:t>-</a:t>
            </a:r>
            <a:r>
              <a:rPr lang="en-US" sz="1800" dirty="0" smtClean="0">
                <a:solidFill>
                  <a:srgbClr val="000000"/>
                </a:solidFill>
              </a:rPr>
              <a:t>tight </a:t>
            </a:r>
            <a:r>
              <a:rPr lang="en-US" sz="1800" dirty="0" smtClean="0">
                <a:solidFill>
                  <a:srgbClr val="FF0000"/>
                </a:solidFill>
              </a:rPr>
              <a:t>(until you open them)</a:t>
            </a:r>
            <a:r>
              <a:rPr lang="en-US" sz="1800" dirty="0" smtClean="0">
                <a:solidFill>
                  <a:srgbClr val="000000"/>
                </a:solidFill>
              </a:rPr>
              <a:t>.</a:t>
            </a:r>
            <a:endParaRPr lang="en-US" sz="1800" dirty="0">
              <a:solidFill>
                <a:srgbClr val="000000"/>
              </a:solidFill>
            </a:endParaRPr>
          </a:p>
        </p:txBody>
      </p:sp>
      <p:grpSp>
        <p:nvGrpSpPr>
          <p:cNvPr id="22534" name="Group 6"/>
          <p:cNvGrpSpPr>
            <a:grpSpLocks/>
          </p:cNvGrpSpPr>
          <p:nvPr/>
        </p:nvGrpSpPr>
        <p:grpSpPr bwMode="auto">
          <a:xfrm>
            <a:off x="-15142" y="1229788"/>
            <a:ext cx="4327216" cy="5210705"/>
            <a:chOff x="2880" y="887"/>
            <a:chExt cx="2891" cy="3433"/>
          </a:xfrm>
        </p:grpSpPr>
        <p:pic>
          <p:nvPicPr>
            <p:cNvPr id="22535" name="Picture 7" descr="manif_perp_side_rh_asm_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934" y="1266"/>
              <a:ext cx="2826" cy="3054"/>
            </a:xfrm>
            <a:prstGeom prst="rect">
              <a:avLst/>
            </a:prstGeom>
            <a:noFill/>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3080" y="887"/>
              <a:ext cx="2481"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000000"/>
                  </a:solidFill>
                </a:rPr>
                <a:t>Assembly Drawing </a:t>
              </a:r>
              <a:r>
                <a:rPr lang="en-US" sz="2000" dirty="0" smtClean="0">
                  <a:solidFill>
                    <a:srgbClr val="000000"/>
                  </a:solidFill>
                </a:rPr>
                <a:t>for manifold</a:t>
              </a:r>
              <a:endParaRPr lang="en-US" sz="2000" dirty="0">
                <a:solidFill>
                  <a:srgbClr val="000000"/>
                </a:solidFill>
              </a:endParaRPr>
            </a:p>
          </p:txBody>
        </p:sp>
        <p:sp>
          <p:nvSpPr>
            <p:cNvPr id="22537" name="Text Box 9"/>
            <p:cNvSpPr txBox="1">
              <a:spLocks noChangeArrowheads="1"/>
            </p:cNvSpPr>
            <p:nvPr/>
          </p:nvSpPr>
          <p:spPr bwMode="auto">
            <a:xfrm>
              <a:off x="3590" y="3431"/>
              <a:ext cx="83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Bottom Al Cover</a:t>
              </a:r>
            </a:p>
          </p:txBody>
        </p:sp>
        <p:sp>
          <p:nvSpPr>
            <p:cNvPr id="22538" name="Text Box 10"/>
            <p:cNvSpPr txBox="1">
              <a:spLocks noChangeArrowheads="1"/>
            </p:cNvSpPr>
            <p:nvPr/>
          </p:nvSpPr>
          <p:spPr bwMode="auto">
            <a:xfrm>
              <a:off x="3686" y="3047"/>
              <a:ext cx="97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Bottom Al light case</a:t>
              </a:r>
            </a:p>
          </p:txBody>
        </p:sp>
        <p:sp>
          <p:nvSpPr>
            <p:cNvPr id="22539" name="Text Box 11"/>
            <p:cNvSpPr txBox="1">
              <a:spLocks noChangeArrowheads="1"/>
            </p:cNvSpPr>
            <p:nvPr/>
          </p:nvSpPr>
          <p:spPr bwMode="auto">
            <a:xfrm>
              <a:off x="3974" y="2327"/>
              <a:ext cx="829"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Top Al light case</a:t>
              </a:r>
            </a:p>
          </p:txBody>
        </p:sp>
        <p:sp>
          <p:nvSpPr>
            <p:cNvPr id="22540" name="Text Box 12"/>
            <p:cNvSpPr txBox="1">
              <a:spLocks noChangeArrowheads="1"/>
            </p:cNvSpPr>
            <p:nvPr/>
          </p:nvSpPr>
          <p:spPr bwMode="auto">
            <a:xfrm>
              <a:off x="4263" y="1943"/>
              <a:ext cx="667"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Top Al cover</a:t>
              </a:r>
            </a:p>
          </p:txBody>
        </p:sp>
        <p:sp>
          <p:nvSpPr>
            <p:cNvPr id="22541" name="Text Box 13"/>
            <p:cNvSpPr txBox="1">
              <a:spLocks noChangeArrowheads="1"/>
            </p:cNvSpPr>
            <p:nvPr/>
          </p:nvSpPr>
          <p:spPr bwMode="auto">
            <a:xfrm>
              <a:off x="2880" y="2496"/>
              <a:ext cx="658"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Fiber routing</a:t>
              </a:r>
            </a:p>
            <a:p>
              <a:r>
                <a:rPr lang="en-US" sz="1200"/>
                <a:t>manifold</a:t>
              </a:r>
            </a:p>
          </p:txBody>
        </p:sp>
        <p:sp>
          <p:nvSpPr>
            <p:cNvPr id="22542" name="Line 14"/>
            <p:cNvSpPr>
              <a:spLocks noChangeShapeType="1"/>
            </p:cNvSpPr>
            <p:nvPr/>
          </p:nvSpPr>
          <p:spPr bwMode="auto">
            <a:xfrm>
              <a:off x="3312" y="2688"/>
              <a:ext cx="144" cy="48"/>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3" name="Text Box 15"/>
            <p:cNvSpPr txBox="1">
              <a:spLocks noChangeArrowheads="1"/>
            </p:cNvSpPr>
            <p:nvPr/>
          </p:nvSpPr>
          <p:spPr bwMode="auto">
            <a:xfrm>
              <a:off x="5222" y="2760"/>
              <a:ext cx="549"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Connector</a:t>
              </a:r>
            </a:p>
          </p:txBody>
        </p:sp>
        <p:sp>
          <p:nvSpPr>
            <p:cNvPr id="22544" name="Text Box 16"/>
            <p:cNvSpPr txBox="1">
              <a:spLocks noChangeArrowheads="1"/>
            </p:cNvSpPr>
            <p:nvPr/>
          </p:nvSpPr>
          <p:spPr bwMode="auto">
            <a:xfrm>
              <a:off x="3264" y="1344"/>
              <a:ext cx="64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Top variable</a:t>
              </a:r>
            </a:p>
            <a:p>
              <a:r>
                <a:rPr lang="en-US" sz="1200"/>
                <a:t>width seal</a:t>
              </a:r>
            </a:p>
          </p:txBody>
        </p:sp>
        <p:sp>
          <p:nvSpPr>
            <p:cNvPr id="22545" name="Text Box 17"/>
            <p:cNvSpPr txBox="1">
              <a:spLocks noChangeArrowheads="1"/>
            </p:cNvSpPr>
            <p:nvPr/>
          </p:nvSpPr>
          <p:spPr bwMode="auto">
            <a:xfrm>
              <a:off x="2934" y="3999"/>
              <a:ext cx="784"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Bottom variable</a:t>
              </a:r>
            </a:p>
            <a:p>
              <a:r>
                <a:rPr lang="en-US" sz="1200"/>
                <a:t>width seal</a:t>
              </a:r>
            </a:p>
          </p:txBody>
        </p:sp>
        <p:sp>
          <p:nvSpPr>
            <p:cNvPr id="22546" name="Text Box 18"/>
            <p:cNvSpPr txBox="1">
              <a:spLocks noChangeArrowheads="1"/>
            </p:cNvSpPr>
            <p:nvPr/>
          </p:nvSpPr>
          <p:spPr bwMode="auto">
            <a:xfrm>
              <a:off x="4961" y="3763"/>
              <a:ext cx="729"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Light injection</a:t>
              </a:r>
            </a:p>
            <a:p>
              <a:r>
                <a:rPr lang="en-US" sz="1200"/>
                <a:t>manifold</a:t>
              </a:r>
            </a:p>
          </p:txBody>
        </p:sp>
      </p:grpSp>
      <p:grpSp>
        <p:nvGrpSpPr>
          <p:cNvPr id="3" name="Group 2"/>
          <p:cNvGrpSpPr/>
          <p:nvPr/>
        </p:nvGrpSpPr>
        <p:grpSpPr>
          <a:xfrm>
            <a:off x="3490337" y="3003198"/>
            <a:ext cx="5669539" cy="3875623"/>
            <a:chOff x="4090518" y="3594100"/>
            <a:chExt cx="4891557" cy="3152979"/>
          </a:xfrm>
        </p:grpSpPr>
        <p:grpSp>
          <p:nvGrpSpPr>
            <p:cNvPr id="22547" name="Group 19"/>
            <p:cNvGrpSpPr>
              <a:grpSpLocks/>
            </p:cNvGrpSpPr>
            <p:nvPr/>
          </p:nvGrpSpPr>
          <p:grpSpPr bwMode="auto">
            <a:xfrm>
              <a:off x="4775200" y="3594100"/>
              <a:ext cx="4206875" cy="3143250"/>
              <a:chOff x="2992" y="2160"/>
              <a:chExt cx="2650" cy="1980"/>
            </a:xfrm>
          </p:grpSpPr>
          <p:pic>
            <p:nvPicPr>
              <p:cNvPr id="22548" name="Picture 20" descr="p00003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2" y="2160"/>
                <a:ext cx="2640" cy="1980"/>
              </a:xfrm>
              <a:prstGeom prst="rect">
                <a:avLst/>
              </a:prstGeom>
              <a:noFill/>
              <a:extLst>
                <a:ext uri="{909E8E84-426E-40dd-AFC4-6F175D3DCCD1}">
                  <a14:hiddenFill xmlns:a14="http://schemas.microsoft.com/office/drawing/2010/main">
                    <a:solidFill>
                      <a:srgbClr val="FFFFFF"/>
                    </a:solidFill>
                  </a14:hiddenFill>
                </a:ext>
              </a:extLst>
            </p:spPr>
          </p:pic>
          <p:sp>
            <p:nvSpPr>
              <p:cNvPr id="22549" name="Text Box 21"/>
              <p:cNvSpPr txBox="1">
                <a:spLocks noChangeArrowheads="1"/>
              </p:cNvSpPr>
              <p:nvPr/>
            </p:nvSpPr>
            <p:spPr bwMode="auto">
              <a:xfrm>
                <a:off x="4240" y="2352"/>
                <a:ext cx="6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FF0000"/>
                    </a:solidFill>
                  </a:rPr>
                  <a:t>Light Case</a:t>
                </a:r>
              </a:p>
            </p:txBody>
          </p:sp>
          <p:sp>
            <p:nvSpPr>
              <p:cNvPr id="22550" name="Text Box 22"/>
              <p:cNvSpPr txBox="1">
                <a:spLocks noChangeArrowheads="1"/>
              </p:cNvSpPr>
              <p:nvPr/>
            </p:nvSpPr>
            <p:spPr bwMode="auto">
              <a:xfrm>
                <a:off x="3232" y="2688"/>
                <a:ext cx="18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FFFF00"/>
                    </a:solidFill>
                  </a:rPr>
                  <a:t>Manifold base with fiber grooves</a:t>
                </a:r>
              </a:p>
            </p:txBody>
          </p:sp>
          <p:sp>
            <p:nvSpPr>
              <p:cNvPr id="22551" name="Text Box 23"/>
              <p:cNvSpPr txBox="1">
                <a:spLocks noChangeArrowheads="1"/>
              </p:cNvSpPr>
              <p:nvPr/>
            </p:nvSpPr>
            <p:spPr bwMode="auto">
              <a:xfrm>
                <a:off x="4182" y="3687"/>
                <a:ext cx="9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rgbClr val="00CC00"/>
                    </a:solidFill>
                  </a:rPr>
                  <a:t>Formed Al cover</a:t>
                </a:r>
              </a:p>
            </p:txBody>
          </p:sp>
          <p:sp>
            <p:nvSpPr>
              <p:cNvPr id="22552" name="Text Box 24"/>
              <p:cNvSpPr txBox="1">
                <a:spLocks noChangeArrowheads="1"/>
              </p:cNvSpPr>
              <p:nvPr/>
            </p:nvSpPr>
            <p:spPr bwMode="auto">
              <a:xfrm>
                <a:off x="3366" y="3255"/>
                <a:ext cx="11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FF0000"/>
                    </a:solidFill>
                  </a:rPr>
                  <a:t>Light injection cover</a:t>
                </a:r>
              </a:p>
            </p:txBody>
          </p:sp>
          <p:sp>
            <p:nvSpPr>
              <p:cNvPr id="22553" name="Line 25"/>
              <p:cNvSpPr>
                <a:spLocks noChangeShapeType="1"/>
              </p:cNvSpPr>
              <p:nvPr/>
            </p:nvSpPr>
            <p:spPr bwMode="auto">
              <a:xfrm>
                <a:off x="3696" y="3440"/>
                <a:ext cx="0" cy="14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4" name="Text Box 26"/>
              <p:cNvSpPr txBox="1">
                <a:spLocks noChangeArrowheads="1"/>
              </p:cNvSpPr>
              <p:nvPr/>
            </p:nvSpPr>
            <p:spPr bwMode="auto">
              <a:xfrm>
                <a:off x="4528" y="3120"/>
                <a:ext cx="1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accent2"/>
                    </a:solidFill>
                  </a:rPr>
                  <a:t>Variable width seal</a:t>
                </a:r>
              </a:p>
            </p:txBody>
          </p:sp>
          <p:sp>
            <p:nvSpPr>
              <p:cNvPr id="22555" name="Line 27"/>
              <p:cNvSpPr>
                <a:spLocks noChangeShapeType="1"/>
              </p:cNvSpPr>
              <p:nvPr/>
            </p:nvSpPr>
            <p:spPr bwMode="auto">
              <a:xfrm flipV="1">
                <a:off x="5056" y="3024"/>
                <a:ext cx="240" cy="14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556" name="Text Box 28"/>
            <p:cNvSpPr txBox="1">
              <a:spLocks noChangeArrowheads="1"/>
            </p:cNvSpPr>
            <p:nvPr/>
          </p:nvSpPr>
          <p:spPr bwMode="auto">
            <a:xfrm>
              <a:off x="4090518" y="6166054"/>
              <a:ext cx="987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rgbClr val="FF0000"/>
                  </a:solidFill>
                </a:rPr>
                <a:t>Optical</a:t>
              </a:r>
            </a:p>
            <a:p>
              <a:r>
                <a:rPr lang="en-US" sz="1600" dirty="0">
                  <a:solidFill>
                    <a:srgbClr val="FF0000"/>
                  </a:solidFill>
                </a:rPr>
                <a:t>connector</a:t>
              </a:r>
            </a:p>
          </p:txBody>
        </p:sp>
        <p:sp>
          <p:nvSpPr>
            <p:cNvPr id="22557" name="Line 29"/>
            <p:cNvSpPr>
              <a:spLocks noChangeShapeType="1"/>
            </p:cNvSpPr>
            <p:nvPr/>
          </p:nvSpPr>
          <p:spPr bwMode="auto">
            <a:xfrm flipV="1">
              <a:off x="4799495" y="6210300"/>
              <a:ext cx="267805" cy="18018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558" name="Text Box 30"/>
          <p:cNvSpPr txBox="1">
            <a:spLocks noChangeArrowheads="1"/>
          </p:cNvSpPr>
          <p:nvPr/>
        </p:nvSpPr>
        <p:spPr bwMode="auto">
          <a:xfrm>
            <a:off x="5203825" y="6502400"/>
            <a:ext cx="391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Module parts for </a:t>
            </a:r>
            <a:r>
              <a:rPr lang="ja-JP" altLang="en-US" sz="1800">
                <a:latin typeface="Arial"/>
              </a:rPr>
              <a:t>“</a:t>
            </a:r>
            <a:r>
              <a:rPr lang="en-US" sz="1800"/>
              <a:t>straight-out</a:t>
            </a:r>
            <a:r>
              <a:rPr lang="ja-JP" altLang="en-US" sz="1800">
                <a:latin typeface="Arial"/>
              </a:rPr>
              <a:t>”</a:t>
            </a:r>
            <a:r>
              <a:rPr lang="en-US" sz="1800"/>
              <a:t> manifold</a:t>
            </a:r>
          </a:p>
        </p:txBody>
      </p:sp>
      <p:sp>
        <p:nvSpPr>
          <p:cNvPr id="2" name="Title 1"/>
          <p:cNvSpPr>
            <a:spLocks noGrp="1"/>
          </p:cNvSpPr>
          <p:nvPr>
            <p:ph type="title"/>
          </p:nvPr>
        </p:nvSpPr>
        <p:spPr/>
        <p:txBody>
          <a:bodyPr>
            <a:normAutofit fontScale="90000"/>
          </a:bodyPr>
          <a:lstStyle/>
          <a:p>
            <a:r>
              <a:rPr lang="en-US" dirty="0" smtClean="0"/>
              <a:t>Module overview</a:t>
            </a:r>
            <a:endParaRPr lang="en-US" dirty="0"/>
          </a:p>
        </p:txBody>
      </p:sp>
      <p:sp>
        <p:nvSpPr>
          <p:cNvPr id="4" name="Date Placeholder 3"/>
          <p:cNvSpPr>
            <a:spLocks noGrp="1"/>
          </p:cNvSpPr>
          <p:nvPr>
            <p:ph type="dt" sz="half" idx="10"/>
          </p:nvPr>
        </p:nvSpPr>
        <p:spPr/>
        <p:txBody>
          <a:bodyPr/>
          <a:lstStyle/>
          <a:p>
            <a:r>
              <a:rPr lang="en-US" smtClean="0"/>
              <a:t>1/26/15</a:t>
            </a:r>
            <a:endParaRPr lang="en-US"/>
          </a:p>
        </p:txBody>
      </p:sp>
      <p:sp>
        <p:nvSpPr>
          <p:cNvPr id="5" name="Footer Placeholder 4"/>
          <p:cNvSpPr>
            <a:spLocks noGrp="1"/>
          </p:cNvSpPr>
          <p:nvPr>
            <p:ph type="ftr" sz="quarter" idx="11"/>
          </p:nvPr>
        </p:nvSpPr>
        <p:spPr/>
        <p:txBody>
          <a:bodyPr/>
          <a:lstStyle/>
          <a:p>
            <a:r>
              <a:rPr lang="en-US" smtClean="0"/>
              <a:t>Gen2 Workshop</a:t>
            </a:r>
            <a:endParaRPr lang="en-US"/>
          </a:p>
        </p:txBody>
      </p:sp>
      <p:sp>
        <p:nvSpPr>
          <p:cNvPr id="6" name="Slide Number Placeholder 5"/>
          <p:cNvSpPr>
            <a:spLocks noGrp="1"/>
          </p:cNvSpPr>
          <p:nvPr>
            <p:ph type="sldNum" sz="quarter" idx="12"/>
          </p:nvPr>
        </p:nvSpPr>
        <p:spPr/>
        <p:txBody>
          <a:bodyPr/>
          <a:lstStyle/>
          <a:p>
            <a:fld id="{D762F1E7-34C0-614E-9FFB-5E12CC983613}" type="slidenum">
              <a:rPr lang="en-US" smtClean="0"/>
              <a:t>7</a:t>
            </a:fld>
            <a:endParaRPr lang="en-US"/>
          </a:p>
        </p:txBody>
      </p:sp>
    </p:spTree>
    <p:extLst>
      <p:ext uri="{BB962C8B-B14F-4D97-AF65-F5344CB8AC3E}">
        <p14:creationId xmlns:p14="http://schemas.microsoft.com/office/powerpoint/2010/main" val="7417607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Cables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33899" y="3685822"/>
            <a:ext cx="3789303" cy="28419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33899" y="812800"/>
            <a:ext cx="3789303" cy="28419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1" y="812800"/>
            <a:ext cx="4267200" cy="3200400"/>
          </a:xfrm>
          <a:prstGeom prst="rect">
            <a:avLst/>
          </a:prstGeom>
        </p:spPr>
      </p:pic>
      <p:pic>
        <p:nvPicPr>
          <p:cNvPr id="7" name="Picture 10" descr="condui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6399" y="4750007"/>
            <a:ext cx="4127500" cy="1368218"/>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p:cNvSpPr>
            <a:spLocks noGrp="1"/>
          </p:cNvSpPr>
          <p:nvPr>
            <p:ph type="dt" sz="half" idx="10"/>
          </p:nvPr>
        </p:nvSpPr>
        <p:spPr/>
        <p:txBody>
          <a:bodyPr/>
          <a:lstStyle/>
          <a:p>
            <a:r>
              <a:rPr lang="en-US" smtClean="0"/>
              <a:t>1/26/15</a:t>
            </a:r>
            <a:endParaRPr lang="en-US"/>
          </a:p>
        </p:txBody>
      </p:sp>
      <p:sp>
        <p:nvSpPr>
          <p:cNvPr id="9" name="Footer Placeholder 8"/>
          <p:cNvSpPr>
            <a:spLocks noGrp="1"/>
          </p:cNvSpPr>
          <p:nvPr>
            <p:ph type="ftr" sz="quarter" idx="11"/>
          </p:nvPr>
        </p:nvSpPr>
        <p:spPr/>
        <p:txBody>
          <a:bodyPr/>
          <a:lstStyle/>
          <a:p>
            <a:r>
              <a:rPr lang="en-US" smtClean="0"/>
              <a:t>Gen2 Workshop</a:t>
            </a:r>
            <a:endParaRPr lang="en-US"/>
          </a:p>
        </p:txBody>
      </p:sp>
      <p:sp>
        <p:nvSpPr>
          <p:cNvPr id="10" name="Slide Number Placeholder 9"/>
          <p:cNvSpPr>
            <a:spLocks noGrp="1"/>
          </p:cNvSpPr>
          <p:nvPr>
            <p:ph type="sldNum" sz="quarter" idx="12"/>
          </p:nvPr>
        </p:nvSpPr>
        <p:spPr/>
        <p:txBody>
          <a:bodyPr/>
          <a:lstStyle/>
          <a:p>
            <a:fld id="{D762F1E7-34C0-614E-9FFB-5E12CC983613}" type="slidenum">
              <a:rPr lang="en-US" smtClean="0"/>
              <a:t>8</a:t>
            </a:fld>
            <a:endParaRPr lang="en-US"/>
          </a:p>
        </p:txBody>
      </p:sp>
    </p:spTree>
    <p:extLst>
      <p:ext uri="{BB962C8B-B14F-4D97-AF65-F5344CB8AC3E}">
        <p14:creationId xmlns:p14="http://schemas.microsoft.com/office/powerpoint/2010/main" val="1738680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Electronics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6800" y="1143000"/>
            <a:ext cx="4267200" cy="3200400"/>
          </a:xfrm>
          <a:prstGeom prst="rect">
            <a:avLst/>
          </a:prstGeom>
        </p:spPr>
      </p:pic>
      <p:grpSp>
        <p:nvGrpSpPr>
          <p:cNvPr id="4" name="Group 3"/>
          <p:cNvGrpSpPr/>
          <p:nvPr/>
        </p:nvGrpSpPr>
        <p:grpSpPr>
          <a:xfrm>
            <a:off x="0" y="1108075"/>
            <a:ext cx="4254500" cy="3178175"/>
            <a:chOff x="0" y="1108075"/>
            <a:chExt cx="4254500" cy="3178175"/>
          </a:xfrm>
        </p:grpSpPr>
        <p:pic>
          <p:nvPicPr>
            <p:cNvPr id="5" name="Picture 10" descr="M16assembly_spread_out_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43000"/>
              <a:ext cx="4191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909638" y="3848100"/>
              <a:ext cx="1697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tx2"/>
                  </a:solidFill>
                </a:rPr>
                <a:t>Spring loaded PMT base</a:t>
              </a:r>
            </a:p>
          </p:txBody>
        </p:sp>
        <p:sp>
          <p:nvSpPr>
            <p:cNvPr id="7" name="Line 12"/>
            <p:cNvSpPr>
              <a:spLocks noChangeShapeType="1"/>
            </p:cNvSpPr>
            <p:nvPr/>
          </p:nvSpPr>
          <p:spPr bwMode="auto">
            <a:xfrm flipH="1" flipV="1">
              <a:off x="1443038" y="3657600"/>
              <a:ext cx="233362" cy="24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13"/>
            <p:cNvSpPr txBox="1">
              <a:spLocks noChangeArrowheads="1"/>
            </p:cNvSpPr>
            <p:nvPr/>
          </p:nvSpPr>
          <p:spPr bwMode="auto">
            <a:xfrm>
              <a:off x="1712913" y="3417888"/>
              <a:ext cx="822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M16 PMT</a:t>
              </a:r>
            </a:p>
          </p:txBody>
        </p:sp>
        <p:sp>
          <p:nvSpPr>
            <p:cNvPr id="9" name="Line 14"/>
            <p:cNvSpPr>
              <a:spLocks noChangeShapeType="1"/>
            </p:cNvSpPr>
            <p:nvPr/>
          </p:nvSpPr>
          <p:spPr bwMode="auto">
            <a:xfrm flipH="1" flipV="1">
              <a:off x="1919288" y="3133725"/>
              <a:ext cx="147637"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15"/>
            <p:cNvSpPr txBox="1">
              <a:spLocks noChangeArrowheads="1"/>
            </p:cNvSpPr>
            <p:nvPr/>
          </p:nvSpPr>
          <p:spPr bwMode="auto">
            <a:xfrm>
              <a:off x="2070100" y="3136900"/>
              <a:ext cx="901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PMT jacket</a:t>
              </a:r>
            </a:p>
          </p:txBody>
        </p:sp>
        <p:sp>
          <p:nvSpPr>
            <p:cNvPr id="11" name="Line 16"/>
            <p:cNvSpPr>
              <a:spLocks noChangeShapeType="1"/>
            </p:cNvSpPr>
            <p:nvPr/>
          </p:nvSpPr>
          <p:spPr bwMode="auto">
            <a:xfrm flipH="1" flipV="1">
              <a:off x="2252663" y="2938463"/>
              <a:ext cx="90487" cy="2428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Text Box 17"/>
            <p:cNvSpPr txBox="1">
              <a:spLocks noChangeArrowheads="1"/>
            </p:cNvSpPr>
            <p:nvPr/>
          </p:nvSpPr>
          <p:spPr bwMode="auto">
            <a:xfrm>
              <a:off x="2784475" y="28321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Adjustable mounting</a:t>
              </a:r>
            </a:p>
            <a:p>
              <a:r>
                <a:rPr lang="en-US" sz="1200"/>
                <a:t>bracket (alignment)</a:t>
              </a:r>
            </a:p>
          </p:txBody>
        </p:sp>
        <p:sp>
          <p:nvSpPr>
            <p:cNvPr id="13" name="Line 18"/>
            <p:cNvSpPr>
              <a:spLocks noChangeShapeType="1"/>
            </p:cNvSpPr>
            <p:nvPr/>
          </p:nvSpPr>
          <p:spPr bwMode="auto">
            <a:xfrm flipH="1" flipV="1">
              <a:off x="3143250" y="2695575"/>
              <a:ext cx="66675" cy="180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19"/>
            <p:cNvSpPr>
              <a:spLocks noChangeShapeType="1"/>
            </p:cNvSpPr>
            <p:nvPr/>
          </p:nvSpPr>
          <p:spPr bwMode="auto">
            <a:xfrm flipH="1" flipV="1">
              <a:off x="2905125" y="2776538"/>
              <a:ext cx="200025" cy="119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Text Box 20"/>
            <p:cNvSpPr txBox="1">
              <a:spLocks noChangeArrowheads="1"/>
            </p:cNvSpPr>
            <p:nvPr/>
          </p:nvSpPr>
          <p:spPr bwMode="auto">
            <a:xfrm>
              <a:off x="3279775" y="2198688"/>
              <a:ext cx="9588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Alignment</a:t>
              </a:r>
            </a:p>
            <a:p>
              <a:r>
                <a:rPr lang="en-US" sz="1200"/>
                <a:t>window (not</a:t>
              </a:r>
            </a:p>
            <a:p>
              <a:r>
                <a:rPr lang="en-US" sz="1200"/>
                <a:t>installed)</a:t>
              </a:r>
            </a:p>
          </p:txBody>
        </p:sp>
        <p:sp>
          <p:nvSpPr>
            <p:cNvPr id="16" name="Line 21"/>
            <p:cNvSpPr>
              <a:spLocks noChangeShapeType="1"/>
            </p:cNvSpPr>
            <p:nvPr/>
          </p:nvSpPr>
          <p:spPr bwMode="auto">
            <a:xfrm flipH="1" flipV="1">
              <a:off x="3533775" y="2147888"/>
              <a:ext cx="161925"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Text Box 22"/>
            <p:cNvSpPr txBox="1">
              <a:spLocks noChangeArrowheads="1"/>
            </p:cNvSpPr>
            <p:nvPr/>
          </p:nvSpPr>
          <p:spPr bwMode="auto">
            <a:xfrm>
              <a:off x="2103438" y="1108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Cookie with fibers</a:t>
              </a:r>
            </a:p>
          </p:txBody>
        </p:sp>
        <p:sp>
          <p:nvSpPr>
            <p:cNvPr id="18" name="Line 23"/>
            <p:cNvSpPr>
              <a:spLocks noChangeShapeType="1"/>
            </p:cNvSpPr>
            <p:nvPr/>
          </p:nvSpPr>
          <p:spPr bwMode="auto">
            <a:xfrm>
              <a:off x="3086100" y="1333500"/>
              <a:ext cx="214313" cy="128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24"/>
            <p:cNvSpPr>
              <a:spLocks noChangeShapeType="1"/>
            </p:cNvSpPr>
            <p:nvPr/>
          </p:nvSpPr>
          <p:spPr bwMode="auto">
            <a:xfrm>
              <a:off x="3343275" y="1257300"/>
              <a:ext cx="485775" cy="61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Text Box 25"/>
            <p:cNvSpPr txBox="1">
              <a:spLocks noChangeArrowheads="1"/>
            </p:cNvSpPr>
            <p:nvPr/>
          </p:nvSpPr>
          <p:spPr bwMode="auto">
            <a:xfrm>
              <a:off x="107950" y="1250950"/>
              <a:ext cx="2089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PMT Mounting</a:t>
              </a:r>
            </a:p>
            <a:p>
              <a:r>
                <a:rPr lang="en-US"/>
                <a:t>Components</a:t>
              </a:r>
            </a:p>
          </p:txBody>
        </p:sp>
      </p:grpSp>
      <p:grpSp>
        <p:nvGrpSpPr>
          <p:cNvPr id="23" name="Group 22"/>
          <p:cNvGrpSpPr/>
          <p:nvPr/>
        </p:nvGrpSpPr>
        <p:grpSpPr>
          <a:xfrm>
            <a:off x="77788" y="4303339"/>
            <a:ext cx="2352676" cy="2479675"/>
            <a:chOff x="2590800" y="4013200"/>
            <a:chExt cx="2624138" cy="2781300"/>
          </a:xfrm>
        </p:grpSpPr>
        <p:pic>
          <p:nvPicPr>
            <p:cNvPr id="24" name="Picture 7" descr="m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4013200"/>
              <a:ext cx="2624138" cy="27813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14"/>
            <p:cNvGrpSpPr>
              <a:grpSpLocks/>
            </p:cNvGrpSpPr>
            <p:nvPr/>
          </p:nvGrpSpPr>
          <p:grpSpPr bwMode="auto">
            <a:xfrm rot="-5400000">
              <a:off x="4325144" y="4479132"/>
              <a:ext cx="249237" cy="260350"/>
              <a:chOff x="4976" y="1248"/>
              <a:chExt cx="426" cy="432"/>
            </a:xfrm>
          </p:grpSpPr>
          <p:sp>
            <p:nvSpPr>
              <p:cNvPr id="28" name="Oval 15"/>
              <p:cNvSpPr>
                <a:spLocks noChangeArrowheads="1"/>
              </p:cNvSpPr>
              <p:nvPr/>
            </p:nvSpPr>
            <p:spPr bwMode="auto">
              <a:xfrm>
                <a:off x="4976" y="1248"/>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Oval 16"/>
              <p:cNvSpPr>
                <a:spLocks noChangeArrowheads="1"/>
              </p:cNvSpPr>
              <p:nvPr/>
            </p:nvSpPr>
            <p:spPr bwMode="auto">
              <a:xfrm>
                <a:off x="4976" y="1394"/>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Oval 17"/>
              <p:cNvSpPr>
                <a:spLocks noChangeArrowheads="1"/>
              </p:cNvSpPr>
              <p:nvPr/>
            </p:nvSpPr>
            <p:spPr bwMode="auto">
              <a:xfrm>
                <a:off x="4990" y="1542"/>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Oval 18"/>
              <p:cNvSpPr>
                <a:spLocks noChangeArrowheads="1"/>
              </p:cNvSpPr>
              <p:nvPr/>
            </p:nvSpPr>
            <p:spPr bwMode="auto">
              <a:xfrm>
                <a:off x="5116" y="1314"/>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19"/>
              <p:cNvSpPr>
                <a:spLocks noChangeArrowheads="1"/>
              </p:cNvSpPr>
              <p:nvPr/>
            </p:nvSpPr>
            <p:spPr bwMode="auto">
              <a:xfrm>
                <a:off x="5124" y="1466"/>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20"/>
              <p:cNvSpPr>
                <a:spLocks noChangeArrowheads="1"/>
              </p:cNvSpPr>
              <p:nvPr/>
            </p:nvSpPr>
            <p:spPr bwMode="auto">
              <a:xfrm>
                <a:off x="5262" y="1248"/>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Oval 21"/>
              <p:cNvSpPr>
                <a:spLocks noChangeArrowheads="1"/>
              </p:cNvSpPr>
              <p:nvPr/>
            </p:nvSpPr>
            <p:spPr bwMode="auto">
              <a:xfrm>
                <a:off x="5266" y="1392"/>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Oval 22"/>
              <p:cNvSpPr>
                <a:spLocks noChangeArrowheads="1"/>
              </p:cNvSpPr>
              <p:nvPr/>
            </p:nvSpPr>
            <p:spPr bwMode="auto">
              <a:xfrm>
                <a:off x="5264" y="1544"/>
                <a:ext cx="136" cy="136"/>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6" name="Text Box 23"/>
            <p:cNvSpPr txBox="1">
              <a:spLocks noChangeArrowheads="1"/>
            </p:cNvSpPr>
            <p:nvPr/>
          </p:nvSpPr>
          <p:spPr bwMode="auto">
            <a:xfrm>
              <a:off x="3670300" y="4059238"/>
              <a:ext cx="1106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9900"/>
                  </a:solidFill>
                </a:rPr>
                <a:t>Fiber Layout</a:t>
              </a:r>
            </a:p>
          </p:txBody>
        </p:sp>
        <p:sp>
          <p:nvSpPr>
            <p:cNvPr id="27" name="Line 24"/>
            <p:cNvSpPr>
              <a:spLocks noChangeShapeType="1"/>
            </p:cNvSpPr>
            <p:nvPr/>
          </p:nvSpPr>
          <p:spPr bwMode="auto">
            <a:xfrm>
              <a:off x="4152900" y="4314825"/>
              <a:ext cx="238125" cy="123825"/>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6" name="Rectangle 35"/>
          <p:cNvSpPr/>
          <p:nvPr/>
        </p:nvSpPr>
        <p:spPr>
          <a:xfrm>
            <a:off x="2511424" y="4356100"/>
            <a:ext cx="6696076" cy="2542234"/>
          </a:xfrm>
          <a:prstGeom prst="rect">
            <a:avLst/>
          </a:prstGeom>
        </p:spPr>
        <p:txBody>
          <a:bodyPr wrap="square">
            <a:spAutoFit/>
          </a:bodyPr>
          <a:lstStyle/>
          <a:p>
            <a:pPr marL="342900" indent="-342900">
              <a:spcBef>
                <a:spcPct val="20000"/>
              </a:spcBef>
              <a:buFontTx/>
              <a:buChar char="•"/>
            </a:pPr>
            <a:r>
              <a:rPr lang="en-US" sz="2000" dirty="0"/>
              <a:t>Hamamatsu R5900 </a:t>
            </a:r>
            <a:r>
              <a:rPr lang="en-US" sz="2000" dirty="0" smtClean="0"/>
              <a:t>multi</a:t>
            </a:r>
            <a:r>
              <a:rPr lang="en-US" sz="2000" dirty="0"/>
              <a:t>-anode </a:t>
            </a:r>
            <a:r>
              <a:rPr lang="en-US" sz="2000" dirty="0" smtClean="0"/>
              <a:t>PMTs:</a:t>
            </a:r>
            <a:endParaRPr lang="en-US" sz="2000" dirty="0"/>
          </a:p>
          <a:p>
            <a:pPr marL="742950" lvl="1" indent="-285750">
              <a:spcBef>
                <a:spcPct val="20000"/>
              </a:spcBef>
              <a:buFontTx/>
              <a:buChar char="–"/>
            </a:pPr>
            <a:r>
              <a:rPr lang="en-US" dirty="0"/>
              <a:t>16 pixel tubes for the far detector (pixel size 4mm x 4mm)</a:t>
            </a:r>
          </a:p>
          <a:p>
            <a:pPr marL="742950" lvl="1" indent="-285750">
              <a:spcBef>
                <a:spcPct val="20000"/>
              </a:spcBef>
              <a:buFontTx/>
              <a:buChar char="–"/>
            </a:pPr>
            <a:r>
              <a:rPr lang="en-US" dirty="0"/>
              <a:t>64 pixel tubes for the near detector (pixel size 2mm x 2mm)</a:t>
            </a:r>
          </a:p>
          <a:p>
            <a:pPr marL="342900" indent="-342900">
              <a:spcBef>
                <a:spcPct val="20000"/>
              </a:spcBef>
              <a:buFontTx/>
              <a:buChar char="•"/>
            </a:pPr>
            <a:r>
              <a:rPr lang="en-US" sz="2000" dirty="0"/>
              <a:t>Gain of 10</a:t>
            </a:r>
            <a:r>
              <a:rPr lang="en-US" sz="2000" baseline="30000" dirty="0"/>
              <a:t>6</a:t>
            </a:r>
            <a:r>
              <a:rPr lang="en-US" sz="2000" dirty="0"/>
              <a:t> consistent to x2 (M16) or x3(M64)</a:t>
            </a:r>
          </a:p>
          <a:p>
            <a:pPr marL="342900" indent="-342900">
              <a:spcBef>
                <a:spcPct val="20000"/>
              </a:spcBef>
              <a:buFontTx/>
              <a:buChar char="•"/>
            </a:pPr>
            <a:r>
              <a:rPr lang="en-US" sz="2000" dirty="0"/>
              <a:t>QE at 520 nm typically 13.5%</a:t>
            </a:r>
          </a:p>
          <a:p>
            <a:pPr marL="342900" indent="-342900">
              <a:spcBef>
                <a:spcPct val="20000"/>
              </a:spcBef>
              <a:buFontTx/>
              <a:buChar char="•"/>
            </a:pPr>
            <a:r>
              <a:rPr lang="en-US" sz="2000" dirty="0"/>
              <a:t>Good single </a:t>
            </a:r>
            <a:r>
              <a:rPr lang="en-US" sz="2000" dirty="0" err="1"/>
              <a:t>pe</a:t>
            </a:r>
            <a:r>
              <a:rPr lang="en-US" sz="2000" dirty="0"/>
              <a:t> peak</a:t>
            </a:r>
          </a:p>
          <a:p>
            <a:pPr marL="342900" indent="-342900">
              <a:spcBef>
                <a:spcPct val="20000"/>
              </a:spcBef>
              <a:buFontTx/>
              <a:buChar char="•"/>
            </a:pPr>
            <a:r>
              <a:rPr lang="en-US" sz="2000" dirty="0"/>
              <a:t>Very fast signals and low time jitter.</a:t>
            </a:r>
            <a:endParaRPr lang="en-US" sz="2000" dirty="0"/>
          </a:p>
        </p:txBody>
      </p:sp>
      <p:sp>
        <p:nvSpPr>
          <p:cNvPr id="37" name="Date Placeholder 36"/>
          <p:cNvSpPr>
            <a:spLocks noGrp="1"/>
          </p:cNvSpPr>
          <p:nvPr>
            <p:ph type="dt" sz="half" idx="10"/>
          </p:nvPr>
        </p:nvSpPr>
        <p:spPr/>
        <p:txBody>
          <a:bodyPr/>
          <a:lstStyle/>
          <a:p>
            <a:r>
              <a:rPr lang="en-US" smtClean="0"/>
              <a:t>1/26/15</a:t>
            </a:r>
            <a:endParaRPr lang="en-US"/>
          </a:p>
        </p:txBody>
      </p:sp>
      <p:sp>
        <p:nvSpPr>
          <p:cNvPr id="38" name="Footer Placeholder 37"/>
          <p:cNvSpPr>
            <a:spLocks noGrp="1"/>
          </p:cNvSpPr>
          <p:nvPr>
            <p:ph type="ftr" sz="quarter" idx="11"/>
          </p:nvPr>
        </p:nvSpPr>
        <p:spPr/>
        <p:txBody>
          <a:bodyPr/>
          <a:lstStyle/>
          <a:p>
            <a:r>
              <a:rPr lang="en-US" smtClean="0"/>
              <a:t>Gen2 Workshop</a:t>
            </a:r>
            <a:endParaRPr lang="en-US"/>
          </a:p>
        </p:txBody>
      </p:sp>
      <p:sp>
        <p:nvSpPr>
          <p:cNvPr id="39" name="Slide Number Placeholder 38"/>
          <p:cNvSpPr>
            <a:spLocks noGrp="1"/>
          </p:cNvSpPr>
          <p:nvPr>
            <p:ph type="sldNum" sz="quarter" idx="12"/>
          </p:nvPr>
        </p:nvSpPr>
        <p:spPr/>
        <p:txBody>
          <a:bodyPr/>
          <a:lstStyle/>
          <a:p>
            <a:fld id="{D762F1E7-34C0-614E-9FFB-5E12CC983613}" type="slidenum">
              <a:rPr lang="en-US" smtClean="0"/>
              <a:t>9</a:t>
            </a:fld>
            <a:endParaRPr lang="en-US"/>
          </a:p>
        </p:txBody>
      </p:sp>
    </p:spTree>
    <p:extLst>
      <p:ext uri="{BB962C8B-B14F-4D97-AF65-F5344CB8AC3E}">
        <p14:creationId xmlns:p14="http://schemas.microsoft.com/office/powerpoint/2010/main" val="725753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3320</TotalTime>
  <Words>2114</Words>
  <Application>Microsoft Macintosh PowerPoint</Application>
  <PresentationFormat>On-screen Show (4:3)</PresentationFormat>
  <Paragraphs>330</Paragraphs>
  <Slides>27</Slides>
  <Notes>4</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Blank Presentation</vt:lpstr>
      <vt:lpstr>Using MINOS scintillators  as a surface veto</vt:lpstr>
      <vt:lpstr>References for these slides</vt:lpstr>
      <vt:lpstr>Basic unit</vt:lpstr>
      <vt:lpstr>Test performed on strip and unglued fiber</vt:lpstr>
      <vt:lpstr>Module tests</vt:lpstr>
      <vt:lpstr>Far detector module layout</vt:lpstr>
      <vt:lpstr>Module overview</vt:lpstr>
      <vt:lpstr>Cables</vt:lpstr>
      <vt:lpstr>Electronics</vt:lpstr>
      <vt:lpstr>Expected performance</vt:lpstr>
      <vt:lpstr>Making our own small test module</vt:lpstr>
      <vt:lpstr>PowerPoint Presentation</vt:lpstr>
      <vt:lpstr>PowerPoint Presentation</vt:lpstr>
      <vt:lpstr>PowerPoint Presentation</vt:lpstr>
      <vt:lpstr>Test of mini module</vt:lpstr>
      <vt:lpstr>Platypus DOM plots</vt:lpstr>
      <vt:lpstr>Scintillator plots</vt:lpstr>
      <vt:lpstr>What’s next</vt:lpstr>
      <vt:lpstr>If we need to build something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WIPAC - UW Madison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MINOS scintillators  as a surface veto</dc:title>
  <dc:creator>Delia Tosi</dc:creator>
  <cp:lastModifiedBy>Delia Tosi</cp:lastModifiedBy>
  <cp:revision>32</cp:revision>
  <dcterms:created xsi:type="dcterms:W3CDTF">2015-01-21T00:32:50Z</dcterms:created>
  <dcterms:modified xsi:type="dcterms:W3CDTF">2015-01-26T17:17:28Z</dcterms:modified>
</cp:coreProperties>
</file>