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7" r:id="rId3"/>
    <p:sldId id="268" r:id="rId4"/>
    <p:sldId id="271" r:id="rId5"/>
    <p:sldId id="269" r:id="rId6"/>
    <p:sldId id="270" r:id="rId7"/>
    <p:sldId id="272" r:id="rId8"/>
    <p:sldId id="273" r:id="rId9"/>
    <p:sldId id="274" r:id="rId10"/>
    <p:sldId id="277" r:id="rId11"/>
    <p:sldId id="276" r:id="rId12"/>
    <p:sldId id="263" r:id="rId13"/>
    <p:sldId id="264" r:id="rId14"/>
    <p:sldId id="257" r:id="rId15"/>
    <p:sldId id="258" r:id="rId16"/>
    <p:sldId id="262" r:id="rId17"/>
    <p:sldId id="260" r:id="rId18"/>
    <p:sldId id="261" r:id="rId19"/>
    <p:sldId id="265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 snapToObjects="1" showGuides="1">
      <p:cViewPr varScale="1">
        <p:scale>
          <a:sx n="117" d="100"/>
          <a:sy n="117" d="100"/>
        </p:scale>
        <p:origin x="-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981E5-1420-504E-8315-3BD9F8206B80}" type="datetimeFigureOut">
              <a:rPr lang="en-US" smtClean="0"/>
              <a:pPr/>
              <a:t>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069E8-BCB4-FC40-A43C-C4161B01A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Surface detector R&amp;D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600" y="3009900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Context to M&amp;O and to Extensions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Albrecht Karle</a:t>
            </a:r>
          </a:p>
          <a:p>
            <a:r>
              <a:rPr lang="en-US" sz="2800" dirty="0" smtClean="0"/>
              <a:t>UW-Madison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Scintillator</a:t>
            </a:r>
            <a:r>
              <a:rPr lang="en-US" dirty="0" smtClean="0"/>
              <a:t>: Extruded Polystyrene with </a:t>
            </a:r>
            <a:r>
              <a:rPr lang="en-US" dirty="0" smtClean="0"/>
              <a:t>1.0% PPO + 0.030% POPOP.</a:t>
            </a:r>
            <a:r>
              <a:rPr lang="en-US" dirty="0" smtClean="0"/>
              <a:t>  </a:t>
            </a:r>
          </a:p>
          <a:p>
            <a:r>
              <a:rPr lang="en-US" dirty="0" smtClean="0"/>
              <a:t>Module cost in MINOS: 260 $/m^2  (could be  less if we can use those)</a:t>
            </a:r>
          </a:p>
          <a:p>
            <a:r>
              <a:rPr lang="en-US" dirty="0" smtClean="0"/>
              <a:t>Add housing and electronics for a module of scale 2 m^2, </a:t>
            </a:r>
          </a:p>
          <a:p>
            <a:pPr lvl="1"/>
            <a:r>
              <a:rPr lang="en-US" dirty="0" smtClean="0"/>
              <a:t>Possibly below 1.5k for 2 m^2 modules</a:t>
            </a:r>
          </a:p>
          <a:p>
            <a:pPr lvl="1"/>
            <a:r>
              <a:rPr lang="en-US" dirty="0" smtClean="0"/>
              <a:t>3000 such modules - $5M + cables and deployment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discussion,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HEX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Energy threshold</a:t>
            </a:r>
          </a:p>
          <a:p>
            <a:pPr lvl="1"/>
            <a:r>
              <a:rPr lang="en-US" sz="2400" dirty="0" smtClean="0"/>
              <a:t>IceCube diffuse </a:t>
            </a:r>
            <a:r>
              <a:rPr lang="en-US" sz="2400" dirty="0" err="1" smtClean="0"/>
              <a:t>numu</a:t>
            </a:r>
            <a:r>
              <a:rPr lang="en-US" sz="2400" dirty="0" smtClean="0"/>
              <a:t> best fit (E^-2.2): </a:t>
            </a:r>
          </a:p>
          <a:p>
            <a:pPr lvl="2"/>
            <a:r>
              <a:rPr lang="en-US" sz="2000" dirty="0" smtClean="0"/>
              <a:t>12 signal and 12 background events/yr</a:t>
            </a:r>
            <a:r>
              <a:rPr lang="en-US" sz="2000" dirty="0" smtClean="0">
                <a:solidFill>
                  <a:srgbClr val="FF0000"/>
                </a:solidFill>
              </a:rPr>
              <a:t> above 52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endParaRPr lang="en-US" sz="2000" dirty="0" smtClean="0"/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Requirement: Good efficiency at 50TeV?</a:t>
            </a:r>
          </a:p>
          <a:p>
            <a:r>
              <a:rPr lang="en-US" sz="2800" dirty="0" smtClean="0"/>
              <a:t>Veto extension: </a:t>
            </a:r>
          </a:p>
          <a:p>
            <a:pPr lvl="2"/>
            <a:r>
              <a:rPr lang="en-US" sz="2000" dirty="0" smtClean="0"/>
              <a:t>Can double background free neutrino events above some energy, ~100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lvl="2"/>
            <a:r>
              <a:rPr lang="en-US" sz="2000" dirty="0" smtClean="0"/>
              <a:t>Cost effective way to add neutrinos? </a:t>
            </a:r>
          </a:p>
          <a:p>
            <a:r>
              <a:rPr lang="en-US" sz="2400" dirty="0" smtClean="0"/>
              <a:t>It’s not easy: Every veto gets hard at energies at or below 100TeV</a:t>
            </a:r>
          </a:p>
          <a:p>
            <a:pPr lvl="1"/>
            <a:r>
              <a:rPr lang="en-US" sz="2000" dirty="0" smtClean="0"/>
              <a:t>In-Ice veto with 250m spacing is hard and always has reduced volume, but should do ok at zenith &gt;65°</a:t>
            </a:r>
          </a:p>
          <a:p>
            <a:pPr lvl="1"/>
            <a:r>
              <a:rPr lang="en-US" sz="2000" dirty="0" smtClean="0"/>
              <a:t>Surface veto also gets hard, but should do ok at zenith &lt;65°</a:t>
            </a:r>
          </a:p>
          <a:p>
            <a:pPr lvl="1"/>
            <a:endParaRPr lang="en-US" sz="2000" dirty="0" smtClean="0"/>
          </a:p>
          <a:p>
            <a:pPr lvl="2"/>
            <a:endParaRPr lang="en-US" sz="1600" dirty="0" smtClean="0"/>
          </a:p>
          <a:p>
            <a:pPr lvl="2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8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IceCube results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>
          <a:xfrm>
            <a:off x="501083" y="741936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Through going </a:t>
            </a:r>
            <a:r>
              <a:rPr lang="en-US" dirty="0" err="1" smtClean="0">
                <a:solidFill>
                  <a:srgbClr val="FFFFFF"/>
                </a:solidFill>
              </a:rPr>
              <a:t>muons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426471" y="1437997"/>
            <a:ext cx="4040188" cy="337552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Northern hemisphere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Neutrino events (best fit) above </a:t>
            </a:r>
            <a:r>
              <a:rPr lang="en-US" sz="2000" dirty="0" smtClean="0">
                <a:solidFill>
                  <a:srgbClr val="FF0000"/>
                </a:solidFill>
              </a:rPr>
              <a:t>50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“true” </a:t>
            </a:r>
            <a:r>
              <a:rPr lang="en-US" sz="2000" dirty="0" err="1" smtClean="0">
                <a:solidFill>
                  <a:srgbClr val="FFFFFF"/>
                </a:solidFill>
              </a:rPr>
              <a:t>muon</a:t>
            </a:r>
            <a:r>
              <a:rPr lang="en-US" sz="2000" dirty="0" smtClean="0">
                <a:solidFill>
                  <a:srgbClr val="FFFFFF"/>
                </a:solidFill>
              </a:rPr>
              <a:t> energy: 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Astrophysical: 12 events/yr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Atmospheric: 12 events/yr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Significance: ~2.7 sigma/yr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4541271" y="753378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Events with contained vertex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>
          <a:xfrm>
            <a:off x="4614296" y="1460881"/>
            <a:ext cx="4290182" cy="314781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Mostly Southern hemisphere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Neutrino events </a:t>
            </a:r>
            <a:r>
              <a:rPr lang="en-US" sz="2000" dirty="0" smtClean="0">
                <a:solidFill>
                  <a:srgbClr val="FF0000"/>
                </a:solidFill>
              </a:rPr>
              <a:t>above 60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Astrophysical:  6 /yr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Atmospheric: 1/yr</a:t>
            </a:r>
          </a:p>
          <a:p>
            <a:pPr lvl="1">
              <a:buNone/>
            </a:pP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Significance: ~3 sigma/yr</a:t>
            </a:r>
          </a:p>
          <a:p>
            <a:pPr lvl="1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348" y="4553857"/>
            <a:ext cx="3072190" cy="230414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323" y="4588216"/>
            <a:ext cx="2269784" cy="226978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4607" y="4557491"/>
            <a:ext cx="21640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FF"/>
                </a:solidFill>
              </a:rPr>
              <a:t>Highest energy: ~550 </a:t>
            </a:r>
            <a:r>
              <a:rPr lang="en-US" sz="1050" dirty="0" err="1" smtClean="0">
                <a:solidFill>
                  <a:srgbClr val="FFFFFF"/>
                </a:solidFill>
              </a:rPr>
              <a:t>TeV</a:t>
            </a:r>
            <a:endParaRPr lang="en-US" sz="1050" dirty="0" smtClean="0">
              <a:solidFill>
                <a:srgbClr val="FFFFFF"/>
              </a:solidFill>
            </a:endParaRPr>
          </a:p>
          <a:p>
            <a:r>
              <a:rPr lang="en-US" sz="1050" dirty="0" smtClean="0">
                <a:solidFill>
                  <a:srgbClr val="FFFFFF"/>
                </a:solidFill>
              </a:rPr>
              <a:t>(neutrino energy likely in </a:t>
            </a:r>
            <a:r>
              <a:rPr lang="en-US" sz="1050" dirty="0" err="1" smtClean="0">
                <a:solidFill>
                  <a:srgbClr val="FFFFFF"/>
                </a:solidFill>
              </a:rPr>
              <a:t>PeV</a:t>
            </a:r>
            <a:r>
              <a:rPr lang="en-US" sz="1050" dirty="0" smtClean="0">
                <a:solidFill>
                  <a:srgbClr val="FFFFFF"/>
                </a:solidFill>
              </a:rPr>
              <a:t> range)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851" y="4590760"/>
            <a:ext cx="2299342" cy="22672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3649" y="4525534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FF"/>
                </a:solidFill>
              </a:rPr>
              <a:t>Highest energy: 2 </a:t>
            </a:r>
            <a:r>
              <a:rPr lang="en-US" sz="1050" dirty="0" err="1" smtClean="0">
                <a:solidFill>
                  <a:srgbClr val="FFFFFF"/>
                </a:solidFill>
              </a:rPr>
              <a:t>PeV</a:t>
            </a:r>
            <a:endParaRPr lang="en-US" sz="105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u_to_mu_flu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36868" y="276088"/>
            <a:ext cx="6581912" cy="658191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83924" y="1332692"/>
            <a:ext cx="5053293" cy="8945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80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N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eutrino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fluxes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3123" y="1001755"/>
            <a:ext cx="2134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Astrophysical neutrinos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2440492">
            <a:off x="4172501" y="1837862"/>
            <a:ext cx="185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Atmospheric neutrinos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30261" y="1332693"/>
            <a:ext cx="511590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33185" y="957385"/>
            <a:ext cx="3666991" cy="2996323"/>
          </a:xfrm>
          <a:custGeom>
            <a:avLst/>
            <a:gdLst>
              <a:gd name="connsiteX0" fmla="*/ 0 w 3666991"/>
              <a:gd name="connsiteY0" fmla="*/ 0 h 2996323"/>
              <a:gd name="connsiteX1" fmla="*/ 670791 w 3666991"/>
              <a:gd name="connsiteY1" fmla="*/ 482990 h 2996323"/>
              <a:gd name="connsiteX2" fmla="*/ 1180593 w 3666991"/>
              <a:gd name="connsiteY2" fmla="*/ 858648 h 2996323"/>
              <a:gd name="connsiteX3" fmla="*/ 1672506 w 3666991"/>
              <a:gd name="connsiteY3" fmla="*/ 1296916 h 2996323"/>
              <a:gd name="connsiteX4" fmla="*/ 2271746 w 3666991"/>
              <a:gd name="connsiteY4" fmla="*/ 1860403 h 2996323"/>
              <a:gd name="connsiteX5" fmla="*/ 2888874 w 3666991"/>
              <a:gd name="connsiteY5" fmla="*/ 2397058 h 2996323"/>
              <a:gd name="connsiteX6" fmla="*/ 3246629 w 3666991"/>
              <a:gd name="connsiteY6" fmla="*/ 2692218 h 2996323"/>
              <a:gd name="connsiteX7" fmla="*/ 3666991 w 3666991"/>
              <a:gd name="connsiteY7" fmla="*/ 2996323 h 2996323"/>
              <a:gd name="connsiteX8" fmla="*/ 3666991 w 3666991"/>
              <a:gd name="connsiteY8" fmla="*/ 2996323 h 299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991" h="2996323">
                <a:moveTo>
                  <a:pt x="0" y="0"/>
                </a:moveTo>
                <a:lnTo>
                  <a:pt x="670791" y="482990"/>
                </a:lnTo>
                <a:cubicBezTo>
                  <a:pt x="867556" y="626098"/>
                  <a:pt x="1013641" y="722994"/>
                  <a:pt x="1180593" y="858648"/>
                </a:cubicBezTo>
                <a:cubicBezTo>
                  <a:pt x="1347545" y="994302"/>
                  <a:pt x="1490647" y="1129957"/>
                  <a:pt x="1672506" y="1296916"/>
                </a:cubicBezTo>
                <a:cubicBezTo>
                  <a:pt x="1854365" y="1463875"/>
                  <a:pt x="2069018" y="1677046"/>
                  <a:pt x="2271746" y="1860403"/>
                </a:cubicBezTo>
                <a:cubicBezTo>
                  <a:pt x="2474474" y="2043760"/>
                  <a:pt x="2726394" y="2258422"/>
                  <a:pt x="2888874" y="2397058"/>
                </a:cubicBezTo>
                <a:cubicBezTo>
                  <a:pt x="3051354" y="2535694"/>
                  <a:pt x="3116943" y="2592341"/>
                  <a:pt x="3246629" y="2692218"/>
                </a:cubicBezTo>
                <a:cubicBezTo>
                  <a:pt x="3376315" y="2792095"/>
                  <a:pt x="3666991" y="2996323"/>
                  <a:pt x="3666991" y="2996323"/>
                </a:cubicBezTo>
                <a:lnTo>
                  <a:pt x="3666991" y="2996323"/>
                </a:lnTo>
              </a:path>
            </a:pathLst>
          </a:cu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497057" y="930201"/>
            <a:ext cx="3666991" cy="2996323"/>
          </a:xfrm>
          <a:custGeom>
            <a:avLst/>
            <a:gdLst>
              <a:gd name="connsiteX0" fmla="*/ 0 w 3666991"/>
              <a:gd name="connsiteY0" fmla="*/ 0 h 2996323"/>
              <a:gd name="connsiteX1" fmla="*/ 670791 w 3666991"/>
              <a:gd name="connsiteY1" fmla="*/ 482990 h 2996323"/>
              <a:gd name="connsiteX2" fmla="*/ 1180593 w 3666991"/>
              <a:gd name="connsiteY2" fmla="*/ 858648 h 2996323"/>
              <a:gd name="connsiteX3" fmla="*/ 1672506 w 3666991"/>
              <a:gd name="connsiteY3" fmla="*/ 1296916 h 2996323"/>
              <a:gd name="connsiteX4" fmla="*/ 2271746 w 3666991"/>
              <a:gd name="connsiteY4" fmla="*/ 1860403 h 2996323"/>
              <a:gd name="connsiteX5" fmla="*/ 2888874 w 3666991"/>
              <a:gd name="connsiteY5" fmla="*/ 2397058 h 2996323"/>
              <a:gd name="connsiteX6" fmla="*/ 3246629 w 3666991"/>
              <a:gd name="connsiteY6" fmla="*/ 2692218 h 2996323"/>
              <a:gd name="connsiteX7" fmla="*/ 3666991 w 3666991"/>
              <a:gd name="connsiteY7" fmla="*/ 2996323 h 2996323"/>
              <a:gd name="connsiteX8" fmla="*/ 3666991 w 3666991"/>
              <a:gd name="connsiteY8" fmla="*/ 2996323 h 299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991" h="2996323">
                <a:moveTo>
                  <a:pt x="0" y="0"/>
                </a:moveTo>
                <a:lnTo>
                  <a:pt x="670791" y="482990"/>
                </a:lnTo>
                <a:cubicBezTo>
                  <a:pt x="867556" y="626098"/>
                  <a:pt x="1013641" y="722994"/>
                  <a:pt x="1180593" y="858648"/>
                </a:cubicBezTo>
                <a:cubicBezTo>
                  <a:pt x="1347545" y="994302"/>
                  <a:pt x="1490647" y="1129957"/>
                  <a:pt x="1672506" y="1296916"/>
                </a:cubicBezTo>
                <a:cubicBezTo>
                  <a:pt x="1854365" y="1463875"/>
                  <a:pt x="2069018" y="1677046"/>
                  <a:pt x="2271746" y="1860403"/>
                </a:cubicBezTo>
                <a:cubicBezTo>
                  <a:pt x="2474474" y="2043760"/>
                  <a:pt x="2726394" y="2258422"/>
                  <a:pt x="2888874" y="2397058"/>
                </a:cubicBezTo>
                <a:cubicBezTo>
                  <a:pt x="3051354" y="2535694"/>
                  <a:pt x="3116943" y="2592341"/>
                  <a:pt x="3246629" y="2692218"/>
                </a:cubicBezTo>
                <a:cubicBezTo>
                  <a:pt x="3376315" y="2792095"/>
                  <a:pt x="3666991" y="2996323"/>
                  <a:pt x="3666991" y="2996323"/>
                </a:cubicBezTo>
                <a:lnTo>
                  <a:pt x="3666991" y="2996323"/>
                </a:lnTo>
              </a:path>
            </a:pathLst>
          </a:custGeom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21242674">
            <a:off x="4544024" y="2651788"/>
            <a:ext cx="174919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Astrophysical </a:t>
            </a:r>
            <a:r>
              <a:rPr lang="en-US" sz="1400" b="1" dirty="0" err="1" smtClean="0"/>
              <a:t>muons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u_to_mu_flu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36868" y="276088"/>
            <a:ext cx="6581912" cy="658191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83924" y="1332692"/>
            <a:ext cx="5053293" cy="8945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80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N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eutrino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fluxes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3123" y="1001755"/>
            <a:ext cx="2134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Astrophysical neutrinos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2440492">
            <a:off x="4172501" y="1837862"/>
            <a:ext cx="185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Atmospheric neutrinos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30261" y="1332693"/>
            <a:ext cx="511590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33185" y="957385"/>
            <a:ext cx="3666991" cy="2996323"/>
          </a:xfrm>
          <a:custGeom>
            <a:avLst/>
            <a:gdLst>
              <a:gd name="connsiteX0" fmla="*/ 0 w 3666991"/>
              <a:gd name="connsiteY0" fmla="*/ 0 h 2996323"/>
              <a:gd name="connsiteX1" fmla="*/ 670791 w 3666991"/>
              <a:gd name="connsiteY1" fmla="*/ 482990 h 2996323"/>
              <a:gd name="connsiteX2" fmla="*/ 1180593 w 3666991"/>
              <a:gd name="connsiteY2" fmla="*/ 858648 h 2996323"/>
              <a:gd name="connsiteX3" fmla="*/ 1672506 w 3666991"/>
              <a:gd name="connsiteY3" fmla="*/ 1296916 h 2996323"/>
              <a:gd name="connsiteX4" fmla="*/ 2271746 w 3666991"/>
              <a:gd name="connsiteY4" fmla="*/ 1860403 h 2996323"/>
              <a:gd name="connsiteX5" fmla="*/ 2888874 w 3666991"/>
              <a:gd name="connsiteY5" fmla="*/ 2397058 h 2996323"/>
              <a:gd name="connsiteX6" fmla="*/ 3246629 w 3666991"/>
              <a:gd name="connsiteY6" fmla="*/ 2692218 h 2996323"/>
              <a:gd name="connsiteX7" fmla="*/ 3666991 w 3666991"/>
              <a:gd name="connsiteY7" fmla="*/ 2996323 h 2996323"/>
              <a:gd name="connsiteX8" fmla="*/ 3666991 w 3666991"/>
              <a:gd name="connsiteY8" fmla="*/ 2996323 h 299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991" h="2996323">
                <a:moveTo>
                  <a:pt x="0" y="0"/>
                </a:moveTo>
                <a:lnTo>
                  <a:pt x="670791" y="482990"/>
                </a:lnTo>
                <a:cubicBezTo>
                  <a:pt x="867556" y="626098"/>
                  <a:pt x="1013641" y="722994"/>
                  <a:pt x="1180593" y="858648"/>
                </a:cubicBezTo>
                <a:cubicBezTo>
                  <a:pt x="1347545" y="994302"/>
                  <a:pt x="1490647" y="1129957"/>
                  <a:pt x="1672506" y="1296916"/>
                </a:cubicBezTo>
                <a:cubicBezTo>
                  <a:pt x="1854365" y="1463875"/>
                  <a:pt x="2069018" y="1677046"/>
                  <a:pt x="2271746" y="1860403"/>
                </a:cubicBezTo>
                <a:cubicBezTo>
                  <a:pt x="2474474" y="2043760"/>
                  <a:pt x="2726394" y="2258422"/>
                  <a:pt x="2888874" y="2397058"/>
                </a:cubicBezTo>
                <a:cubicBezTo>
                  <a:pt x="3051354" y="2535694"/>
                  <a:pt x="3116943" y="2592341"/>
                  <a:pt x="3246629" y="2692218"/>
                </a:cubicBezTo>
                <a:cubicBezTo>
                  <a:pt x="3376315" y="2792095"/>
                  <a:pt x="3666991" y="2996323"/>
                  <a:pt x="3666991" y="2996323"/>
                </a:cubicBezTo>
                <a:lnTo>
                  <a:pt x="3666991" y="2996323"/>
                </a:lnTo>
              </a:path>
            </a:pathLst>
          </a:cu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497057" y="930201"/>
            <a:ext cx="3666991" cy="2996323"/>
          </a:xfrm>
          <a:custGeom>
            <a:avLst/>
            <a:gdLst>
              <a:gd name="connsiteX0" fmla="*/ 0 w 3666991"/>
              <a:gd name="connsiteY0" fmla="*/ 0 h 2996323"/>
              <a:gd name="connsiteX1" fmla="*/ 670791 w 3666991"/>
              <a:gd name="connsiteY1" fmla="*/ 482990 h 2996323"/>
              <a:gd name="connsiteX2" fmla="*/ 1180593 w 3666991"/>
              <a:gd name="connsiteY2" fmla="*/ 858648 h 2996323"/>
              <a:gd name="connsiteX3" fmla="*/ 1672506 w 3666991"/>
              <a:gd name="connsiteY3" fmla="*/ 1296916 h 2996323"/>
              <a:gd name="connsiteX4" fmla="*/ 2271746 w 3666991"/>
              <a:gd name="connsiteY4" fmla="*/ 1860403 h 2996323"/>
              <a:gd name="connsiteX5" fmla="*/ 2888874 w 3666991"/>
              <a:gd name="connsiteY5" fmla="*/ 2397058 h 2996323"/>
              <a:gd name="connsiteX6" fmla="*/ 3246629 w 3666991"/>
              <a:gd name="connsiteY6" fmla="*/ 2692218 h 2996323"/>
              <a:gd name="connsiteX7" fmla="*/ 3666991 w 3666991"/>
              <a:gd name="connsiteY7" fmla="*/ 2996323 h 2996323"/>
              <a:gd name="connsiteX8" fmla="*/ 3666991 w 3666991"/>
              <a:gd name="connsiteY8" fmla="*/ 2996323 h 299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991" h="2996323">
                <a:moveTo>
                  <a:pt x="0" y="0"/>
                </a:moveTo>
                <a:lnTo>
                  <a:pt x="670791" y="482990"/>
                </a:lnTo>
                <a:cubicBezTo>
                  <a:pt x="867556" y="626098"/>
                  <a:pt x="1013641" y="722994"/>
                  <a:pt x="1180593" y="858648"/>
                </a:cubicBezTo>
                <a:cubicBezTo>
                  <a:pt x="1347545" y="994302"/>
                  <a:pt x="1490647" y="1129957"/>
                  <a:pt x="1672506" y="1296916"/>
                </a:cubicBezTo>
                <a:cubicBezTo>
                  <a:pt x="1854365" y="1463875"/>
                  <a:pt x="2069018" y="1677046"/>
                  <a:pt x="2271746" y="1860403"/>
                </a:cubicBezTo>
                <a:cubicBezTo>
                  <a:pt x="2474474" y="2043760"/>
                  <a:pt x="2726394" y="2258422"/>
                  <a:pt x="2888874" y="2397058"/>
                </a:cubicBezTo>
                <a:cubicBezTo>
                  <a:pt x="3051354" y="2535694"/>
                  <a:pt x="3116943" y="2592341"/>
                  <a:pt x="3246629" y="2692218"/>
                </a:cubicBezTo>
                <a:cubicBezTo>
                  <a:pt x="3376315" y="2792095"/>
                  <a:pt x="3666991" y="2996323"/>
                  <a:pt x="3666991" y="2996323"/>
                </a:cubicBezTo>
                <a:lnTo>
                  <a:pt x="3666991" y="2996323"/>
                </a:lnTo>
              </a:path>
            </a:pathLst>
          </a:custGeom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21242674">
            <a:off x="4249076" y="2651788"/>
            <a:ext cx="23391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Muons</a:t>
            </a:r>
            <a:r>
              <a:rPr lang="en-US" sz="1400" b="1" dirty="0" smtClean="0"/>
              <a:t> from </a:t>
            </a:r>
            <a:r>
              <a:rPr lang="en-US" sz="1400" b="1" dirty="0" err="1" smtClean="0"/>
              <a:t>astro</a:t>
            </a:r>
            <a:r>
              <a:rPr lang="en-US" sz="1400" b="1" dirty="0" smtClean="0"/>
              <a:t>. neutrinos</a:t>
            </a:r>
            <a:endParaRPr lang="en-US" sz="1400" b="1" dirty="0"/>
          </a:p>
        </p:txBody>
      </p:sp>
      <p:sp>
        <p:nvSpPr>
          <p:cNvPr id="8" name="Freeform 7"/>
          <p:cNvSpPr/>
          <p:nvPr/>
        </p:nvSpPr>
        <p:spPr>
          <a:xfrm>
            <a:off x="2135410" y="2827220"/>
            <a:ext cx="4982789" cy="853160"/>
          </a:xfrm>
          <a:custGeom>
            <a:avLst/>
            <a:gdLst>
              <a:gd name="connsiteX0" fmla="*/ 0 w 4982789"/>
              <a:gd name="connsiteY0" fmla="*/ 853160 h 853160"/>
              <a:gd name="connsiteX1" fmla="*/ 765837 w 4982789"/>
              <a:gd name="connsiteY1" fmla="*/ 591395 h 853160"/>
              <a:gd name="connsiteX2" fmla="*/ 1764334 w 4982789"/>
              <a:gd name="connsiteY2" fmla="*/ 349020 h 853160"/>
              <a:gd name="connsiteX3" fmla="*/ 3024573 w 4982789"/>
              <a:gd name="connsiteY3" fmla="*/ 164815 h 853160"/>
              <a:gd name="connsiteX4" fmla="*/ 4187870 w 4982789"/>
              <a:gd name="connsiteY4" fmla="*/ 58170 h 853160"/>
              <a:gd name="connsiteX5" fmla="*/ 4982789 w 4982789"/>
              <a:gd name="connsiteY5" fmla="*/ 0 h 85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2789" h="853160">
                <a:moveTo>
                  <a:pt x="0" y="853160"/>
                </a:moveTo>
                <a:cubicBezTo>
                  <a:pt x="235890" y="764289"/>
                  <a:pt x="471781" y="675418"/>
                  <a:pt x="765837" y="591395"/>
                </a:cubicBezTo>
                <a:cubicBezTo>
                  <a:pt x="1059893" y="507372"/>
                  <a:pt x="1387878" y="420117"/>
                  <a:pt x="1764334" y="349020"/>
                </a:cubicBezTo>
                <a:cubicBezTo>
                  <a:pt x="2140790" y="277923"/>
                  <a:pt x="2620650" y="213290"/>
                  <a:pt x="3024573" y="164815"/>
                </a:cubicBezTo>
                <a:cubicBezTo>
                  <a:pt x="3428496" y="116340"/>
                  <a:pt x="3861501" y="85639"/>
                  <a:pt x="4187870" y="58170"/>
                </a:cubicBezTo>
                <a:cubicBezTo>
                  <a:pt x="4514239" y="30701"/>
                  <a:pt x="4982789" y="0"/>
                  <a:pt x="4982789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67322" y="2535165"/>
            <a:ext cx="5118507" cy="2811550"/>
          </a:xfrm>
          <a:custGeom>
            <a:avLst/>
            <a:gdLst>
              <a:gd name="connsiteX0" fmla="*/ 0 w 5079731"/>
              <a:gd name="connsiteY0" fmla="*/ 0 h 2724295"/>
              <a:gd name="connsiteX1" fmla="*/ 833696 w 5079731"/>
              <a:gd name="connsiteY1" fmla="*/ 96950 h 2724295"/>
              <a:gd name="connsiteX2" fmla="*/ 1609228 w 5079731"/>
              <a:gd name="connsiteY2" fmla="*/ 397495 h 2724295"/>
              <a:gd name="connsiteX3" fmla="*/ 2249041 w 5079731"/>
              <a:gd name="connsiteY3" fmla="*/ 707735 h 2724295"/>
              <a:gd name="connsiteX4" fmla="*/ 3131208 w 5079731"/>
              <a:gd name="connsiteY4" fmla="*/ 1318520 h 2724295"/>
              <a:gd name="connsiteX5" fmla="*/ 4129705 w 5079731"/>
              <a:gd name="connsiteY5" fmla="*/ 2103815 h 2724295"/>
              <a:gd name="connsiteX6" fmla="*/ 5079731 w 5079731"/>
              <a:gd name="connsiteY6" fmla="*/ 2724295 h 272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9731" h="2724295">
                <a:moveTo>
                  <a:pt x="0" y="0"/>
                </a:moveTo>
                <a:cubicBezTo>
                  <a:pt x="282745" y="15350"/>
                  <a:pt x="565491" y="30701"/>
                  <a:pt x="833696" y="96950"/>
                </a:cubicBezTo>
                <a:cubicBezTo>
                  <a:pt x="1101901" y="163199"/>
                  <a:pt x="1373337" y="295698"/>
                  <a:pt x="1609228" y="397495"/>
                </a:cubicBezTo>
                <a:cubicBezTo>
                  <a:pt x="1845119" y="499293"/>
                  <a:pt x="1995378" y="554231"/>
                  <a:pt x="2249041" y="707735"/>
                </a:cubicBezTo>
                <a:cubicBezTo>
                  <a:pt x="2502704" y="861239"/>
                  <a:pt x="2817764" y="1085840"/>
                  <a:pt x="3131208" y="1318520"/>
                </a:cubicBezTo>
                <a:cubicBezTo>
                  <a:pt x="3444652" y="1551200"/>
                  <a:pt x="3804951" y="1869519"/>
                  <a:pt x="4129705" y="2103815"/>
                </a:cubicBezTo>
                <a:cubicBezTo>
                  <a:pt x="4454459" y="2338111"/>
                  <a:pt x="5079731" y="2724295"/>
                  <a:pt x="5079731" y="2724295"/>
                </a:cubicBezTo>
              </a:path>
            </a:pathLst>
          </a:custGeom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65893" y="3169818"/>
            <a:ext cx="311372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Signal region begins to dominate above ~80 </a:t>
            </a:r>
            <a:r>
              <a:rPr lang="en-US" dirty="0" err="1" smtClean="0"/>
              <a:t>TeV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Detector should be </a:t>
            </a:r>
            <a:r>
              <a:rPr lang="en-US" dirty="0" smtClean="0"/>
              <a:t>efficient</a:t>
            </a:r>
          </a:p>
          <a:p>
            <a:r>
              <a:rPr lang="en-US" dirty="0"/>
              <a:t>a</a:t>
            </a:r>
            <a:r>
              <a:rPr lang="en-US" dirty="0" smtClean="0"/>
              <a:t>bove ~30 </a:t>
            </a:r>
            <a:r>
              <a:rPr lang="en-US" dirty="0" err="1" smtClean="0"/>
              <a:t>TeV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221316">
            <a:off x="2201201" y="2356977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Muons</a:t>
            </a:r>
            <a:r>
              <a:rPr lang="en-US" sz="1400" b="1" dirty="0" smtClean="0"/>
              <a:t> from atmos. </a:t>
            </a:r>
            <a:r>
              <a:rPr lang="en-US" sz="1400" b="1" dirty="0" err="1" smtClean="0"/>
              <a:t>nus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222"/>
            <a:ext cx="8229600" cy="804685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Muon</a:t>
            </a:r>
            <a:r>
              <a:rPr lang="en-US" sz="3600" dirty="0" smtClean="0"/>
              <a:t> rates from astrophysical flux </a:t>
            </a:r>
            <a:br>
              <a:rPr lang="en-US" sz="3600" dirty="0" smtClean="0"/>
            </a:br>
            <a:r>
              <a:rPr lang="en-US" sz="3600" dirty="0" smtClean="0"/>
              <a:t>in IceCube </a:t>
            </a:r>
            <a:r>
              <a:rPr lang="en-US" sz="3600" dirty="0" err="1" smtClean="0"/>
              <a:t>vs</a:t>
            </a:r>
            <a:r>
              <a:rPr lang="en-US" sz="3600" dirty="0" smtClean="0"/>
              <a:t> zenith angle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2566327" y="2783297"/>
            <a:ext cx="311372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Muon</a:t>
            </a:r>
            <a:r>
              <a:rPr lang="en-US" dirty="0" smtClean="0"/>
              <a:t> fluxes </a:t>
            </a:r>
            <a:r>
              <a:rPr lang="en-US" dirty="0" err="1" smtClean="0"/>
              <a:t>vs</a:t>
            </a:r>
            <a:r>
              <a:rPr lang="en-US" dirty="0" smtClean="0"/>
              <a:t> zenith angle, </a:t>
            </a:r>
          </a:p>
          <a:p>
            <a:pPr algn="ctr"/>
            <a:r>
              <a:rPr lang="en-US" dirty="0" smtClean="0"/>
              <a:t>Atmospheric</a:t>
            </a:r>
          </a:p>
          <a:p>
            <a:pPr algn="ctr"/>
            <a:r>
              <a:rPr lang="en-US" dirty="0" smtClean="0"/>
              <a:t>Astrophysical</a:t>
            </a:r>
          </a:p>
          <a:p>
            <a:pPr algn="ctr"/>
            <a:r>
              <a:rPr lang="en-US" dirty="0" smtClean="0"/>
              <a:t>Cosmic ray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4" name="Picture 3" descr="DiffZen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14" y="1169756"/>
            <a:ext cx="6024652" cy="4518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9664" y="5465096"/>
            <a:ext cx="122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downgoing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4981" y="5509778"/>
            <a:ext cx="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upgoing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295611" y="4422687"/>
            <a:ext cx="1746305" cy="1122683"/>
          </a:xfrm>
          <a:prstGeom prst="ellipse">
            <a:avLst/>
          </a:prstGeom>
          <a:noFill/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0188" y="5934670"/>
            <a:ext cx="5215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detect some more of these?</a:t>
            </a:r>
          </a:p>
          <a:p>
            <a:r>
              <a:rPr lang="en-US" dirty="0" smtClean="0"/>
              <a:t>We do that already at some level in the HESE analysis</a:t>
            </a:r>
          </a:p>
          <a:p>
            <a:r>
              <a:rPr lang="en-US" dirty="0" smtClean="0"/>
              <a:t>(contained neutrino vertex)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47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 descr="CumulativeRadius_South_1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49238" y="1955800"/>
            <a:ext cx="5853113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900" y="111125"/>
            <a:ext cx="7204075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800">
                <a:latin typeface="Calibri" charset="0"/>
                <a:ea typeface="ＭＳ Ｐゴシック" charset="0"/>
                <a:cs typeface="ＭＳ Ｐゴシック" charset="0"/>
              </a:rPr>
              <a:t>If we had a surface veto, how many signal events would gain?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3795713" y="1860550"/>
            <a:ext cx="53482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083175" y="4206875"/>
            <a:ext cx="1565275" cy="15652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4737894" y="2269331"/>
            <a:ext cx="5788025" cy="3268663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3906044" y="4072732"/>
            <a:ext cx="54816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rapezoid 18"/>
          <p:cNvSpPr/>
          <p:nvPr/>
        </p:nvSpPr>
        <p:spPr>
          <a:xfrm>
            <a:off x="8062913" y="1600200"/>
            <a:ext cx="214312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rapezoid 20"/>
          <p:cNvSpPr/>
          <p:nvPr/>
        </p:nvSpPr>
        <p:spPr>
          <a:xfrm>
            <a:off x="5492750" y="1600200"/>
            <a:ext cx="214313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rapezoid 21"/>
          <p:cNvSpPr/>
          <p:nvPr/>
        </p:nvSpPr>
        <p:spPr>
          <a:xfrm>
            <a:off x="4405313" y="1600200"/>
            <a:ext cx="214312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rapezoid 22"/>
          <p:cNvSpPr/>
          <p:nvPr/>
        </p:nvSpPr>
        <p:spPr>
          <a:xfrm>
            <a:off x="6915150" y="1601788"/>
            <a:ext cx="214313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3155950" y="4049713"/>
            <a:ext cx="54356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Left Brace 27"/>
          <p:cNvSpPr/>
          <p:nvPr/>
        </p:nvSpPr>
        <p:spPr>
          <a:xfrm>
            <a:off x="7205970" y="-171658"/>
            <a:ext cx="351712" cy="2849080"/>
          </a:xfrm>
          <a:prstGeom prst="leftBrace">
            <a:avLst/>
          </a:prstGeom>
          <a:ln w="38100"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4" name="TextBox 33"/>
          <p:cNvSpPr txBox="1">
            <a:spLocks noChangeArrowheads="1"/>
          </p:cNvSpPr>
          <p:nvPr/>
        </p:nvSpPr>
        <p:spPr bwMode="auto">
          <a:xfrm>
            <a:off x="7145338" y="612775"/>
            <a:ext cx="581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R</a:t>
            </a:r>
          </a:p>
        </p:txBody>
      </p:sp>
      <p:sp>
        <p:nvSpPr>
          <p:cNvPr id="20495" name="TextBox 34"/>
          <p:cNvSpPr txBox="1">
            <a:spLocks noChangeArrowheads="1"/>
          </p:cNvSpPr>
          <p:nvPr/>
        </p:nvSpPr>
        <p:spPr bwMode="auto">
          <a:xfrm>
            <a:off x="6692900" y="4497388"/>
            <a:ext cx="627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θ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04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5" descr="CumulativeRadiusRatio_South_1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44463" y="1817688"/>
            <a:ext cx="585311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215900" y="111125"/>
            <a:ext cx="7204075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800">
                <a:latin typeface="Calibri" charset="0"/>
                <a:ea typeface="ＭＳ Ｐゴシック" charset="0"/>
                <a:cs typeface="ＭＳ Ｐゴシック" charset="0"/>
              </a:rPr>
              <a:t>If we had a surface veto, how many signal events would gain?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3795713" y="1860550"/>
            <a:ext cx="53482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083175" y="4206875"/>
            <a:ext cx="1565275" cy="15652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4737894" y="2269331"/>
            <a:ext cx="5788025" cy="3268663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3906044" y="4072732"/>
            <a:ext cx="54816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rapezoid 18"/>
          <p:cNvSpPr/>
          <p:nvPr/>
        </p:nvSpPr>
        <p:spPr>
          <a:xfrm>
            <a:off x="8062913" y="1600200"/>
            <a:ext cx="214312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rapezoid 20"/>
          <p:cNvSpPr/>
          <p:nvPr/>
        </p:nvSpPr>
        <p:spPr>
          <a:xfrm>
            <a:off x="5492750" y="1600200"/>
            <a:ext cx="214313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rapezoid 21"/>
          <p:cNvSpPr/>
          <p:nvPr/>
        </p:nvSpPr>
        <p:spPr>
          <a:xfrm>
            <a:off x="4405313" y="1600200"/>
            <a:ext cx="214312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rapezoid 22"/>
          <p:cNvSpPr/>
          <p:nvPr/>
        </p:nvSpPr>
        <p:spPr>
          <a:xfrm>
            <a:off x="6915150" y="1601788"/>
            <a:ext cx="214313" cy="26035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3155950" y="4049713"/>
            <a:ext cx="54356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Left Brace 27"/>
          <p:cNvSpPr/>
          <p:nvPr/>
        </p:nvSpPr>
        <p:spPr>
          <a:xfrm>
            <a:off x="7205970" y="-171658"/>
            <a:ext cx="351712" cy="2849080"/>
          </a:xfrm>
          <a:prstGeom prst="leftBrace">
            <a:avLst/>
          </a:prstGeom>
          <a:ln w="38100"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18" name="TextBox 33"/>
          <p:cNvSpPr txBox="1">
            <a:spLocks noChangeArrowheads="1"/>
          </p:cNvSpPr>
          <p:nvPr/>
        </p:nvSpPr>
        <p:spPr bwMode="auto">
          <a:xfrm>
            <a:off x="7145338" y="612775"/>
            <a:ext cx="581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R</a:t>
            </a:r>
          </a:p>
        </p:txBody>
      </p:sp>
      <p:sp>
        <p:nvSpPr>
          <p:cNvPr id="21519" name="TextBox 34"/>
          <p:cNvSpPr txBox="1">
            <a:spLocks noChangeArrowheads="1"/>
          </p:cNvSpPr>
          <p:nvPr/>
        </p:nvSpPr>
        <p:spPr bwMode="auto">
          <a:xfrm>
            <a:off x="6692900" y="4497388"/>
            <a:ext cx="627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θ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2849217" y="4483652"/>
            <a:ext cx="1557130" cy="1270000"/>
            <a:chOff x="2849217" y="4483652"/>
            <a:chExt cx="1557130" cy="1270000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2849217" y="4483652"/>
              <a:ext cx="11044" cy="12700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904434" y="4748697"/>
              <a:ext cx="1501913" cy="64633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Surface array to 5 km</a:t>
              </a:r>
              <a:endParaRPr lang="en-US" dirty="0"/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574261" y="4050750"/>
            <a:ext cx="2745482" cy="441847"/>
            <a:chOff x="574261" y="4061793"/>
            <a:chExt cx="2745482" cy="441847"/>
          </a:xfrm>
        </p:grpSpPr>
        <p:cxnSp>
          <p:nvCxnSpPr>
            <p:cNvPr id="20" name="Straight Connector 19"/>
            <p:cNvCxnSpPr/>
            <p:nvPr/>
          </p:nvCxnSpPr>
          <p:spPr>
            <a:xfrm flipH="1" flipV="1">
              <a:off x="574261" y="4481553"/>
              <a:ext cx="2308088" cy="22087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83096" y="4061793"/>
              <a:ext cx="273664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~75% increase in rate &gt;100TeV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88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4013" y="188913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If we had a surface veto, how many signal events 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would we 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gain?</a:t>
            </a:r>
          </a:p>
        </p:txBody>
      </p:sp>
      <p:sp>
        <p:nvSpPr>
          <p:cNvPr id="18466" name="Content Placeholder 2"/>
          <p:cNvSpPr txBox="1">
            <a:spLocks/>
          </p:cNvSpPr>
          <p:nvPr/>
        </p:nvSpPr>
        <p:spPr bwMode="auto">
          <a:xfrm>
            <a:off x="450782" y="1490866"/>
            <a:ext cx="8229600" cy="122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charset="0"/>
              </a:rPr>
              <a:t>Normalizations for each flux chosen using </a:t>
            </a:r>
            <a:r>
              <a:rPr lang="en-US" dirty="0" err="1" smtClean="0">
                <a:latin typeface="Calibri" charset="0"/>
              </a:rPr>
              <a:t>IceCube</a:t>
            </a:r>
            <a:r>
              <a:rPr lang="en-US" dirty="0" smtClean="0">
                <a:latin typeface="Calibri" charset="0"/>
              </a:rPr>
              <a:t> flux results (HESE contours)</a:t>
            </a:r>
            <a:endParaRPr lang="en-US" dirty="0"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charset="0"/>
              </a:rPr>
              <a:t>All fluxes are simulated without any </a:t>
            </a:r>
            <a:r>
              <a:rPr lang="en-US" dirty="0" smtClean="0">
                <a:latin typeface="Calibri" charset="0"/>
              </a:rPr>
              <a:t>cutoff</a:t>
            </a:r>
            <a:endParaRPr lang="en-US" dirty="0"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6610" y="905565"/>
            <a:ext cx="3053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00FF"/>
                </a:solidFill>
              </a:rPr>
              <a:t>IceCube</a:t>
            </a:r>
            <a:r>
              <a:rPr lang="en-US" sz="2400" b="1" i="1" dirty="0" smtClean="0">
                <a:solidFill>
                  <a:srgbClr val="0000FF"/>
                </a:solidFill>
              </a:rPr>
              <a:t> only numbers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3" descr="HESEFluxReg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50"/>
          <a:stretch>
            <a:fillRect/>
          </a:stretch>
        </p:blipFill>
        <p:spPr bwMode="auto">
          <a:xfrm>
            <a:off x="2025305" y="2750172"/>
            <a:ext cx="505777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80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2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 management and </a:t>
            </a:r>
            <a:r>
              <a:rPr lang="en-US" dirty="0" err="1" smtClean="0"/>
              <a:t>IceTop</a:t>
            </a:r>
            <a:r>
              <a:rPr lang="en-US" dirty="0" smtClean="0"/>
              <a:t>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1623786"/>
            <a:ext cx="3956442" cy="450237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NSF has circulated a plan, which results in ending the snow management.  That means </a:t>
            </a:r>
            <a:r>
              <a:rPr lang="en-US" sz="2000" dirty="0" err="1" smtClean="0"/>
              <a:t>IceTop</a:t>
            </a:r>
            <a:r>
              <a:rPr lang="en-US" sz="2000" dirty="0" smtClean="0"/>
              <a:t> stations will begin to sink deeper.</a:t>
            </a:r>
          </a:p>
          <a:p>
            <a:r>
              <a:rPr lang="en-US" sz="2000" dirty="0" smtClean="0"/>
              <a:t>We did not fight this very hard since it is literally an uphill battle and the amounts of snow were substantial. </a:t>
            </a:r>
          </a:p>
          <a:p>
            <a:r>
              <a:rPr lang="en-US" sz="2000" dirty="0" smtClean="0"/>
              <a:t>Here I discuss an alternate approach.   </a:t>
            </a:r>
          </a:p>
          <a:p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174156" y="1417638"/>
            <a:ext cx="4714544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4013" y="188913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If we had a surface veto, how many signal events would 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we gain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0313457"/>
              </p:ext>
            </p:extLst>
          </p:nvPr>
        </p:nvGraphicFramePr>
        <p:xfrm>
          <a:off x="4638260" y="3524932"/>
          <a:ext cx="3953564" cy="2621280"/>
        </p:xfrm>
        <a:graphic>
          <a:graphicData uri="http://schemas.openxmlformats.org/drawingml/2006/table">
            <a:tbl>
              <a:tblPr/>
              <a:tblGrid>
                <a:gridCol w="701891"/>
                <a:gridCol w="972280"/>
                <a:gridCol w="1089962"/>
                <a:gridCol w="1189431"/>
              </a:tblGrid>
              <a:tr h="57672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Flux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# of Events/year above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Muon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70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 TeV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 TeV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100 TeV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70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70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-2.3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70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-2.7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70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Atm.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10500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350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466" name="Content Placeholder 2"/>
          <p:cNvSpPr txBox="1">
            <a:spLocks/>
          </p:cNvSpPr>
          <p:nvPr/>
        </p:nvSpPr>
        <p:spPr bwMode="auto">
          <a:xfrm>
            <a:off x="450782" y="1490866"/>
            <a:ext cx="8229600" cy="122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charset="0"/>
              </a:rPr>
              <a:t>Normalizations for each flux chosen using </a:t>
            </a:r>
            <a:r>
              <a:rPr lang="en-US" dirty="0" err="1" smtClean="0">
                <a:latin typeface="Calibri" charset="0"/>
              </a:rPr>
              <a:t>IceCube</a:t>
            </a:r>
            <a:r>
              <a:rPr lang="en-US" dirty="0" smtClean="0">
                <a:latin typeface="Calibri" charset="0"/>
              </a:rPr>
              <a:t> flux results (HESE contours)</a:t>
            </a:r>
            <a:endParaRPr lang="en-US" dirty="0"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charset="0"/>
              </a:rPr>
              <a:t>All fluxes are simulated without any </a:t>
            </a:r>
            <a:r>
              <a:rPr lang="en-US" dirty="0" smtClean="0">
                <a:latin typeface="Calibri" charset="0"/>
              </a:rPr>
              <a:t>cutoff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45442455"/>
              </p:ext>
            </p:extLst>
          </p:nvPr>
        </p:nvGraphicFramePr>
        <p:xfrm>
          <a:off x="441747" y="3547021"/>
          <a:ext cx="3787904" cy="2533694"/>
        </p:xfrm>
        <a:graphic>
          <a:graphicData uri="http://schemas.openxmlformats.org/drawingml/2006/table">
            <a:tbl>
              <a:tblPr/>
              <a:tblGrid>
                <a:gridCol w="672481"/>
                <a:gridCol w="931539"/>
                <a:gridCol w="1044291"/>
                <a:gridCol w="1139593"/>
              </a:tblGrid>
              <a:tr h="65688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Flux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# of Events/year above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Muon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TeV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 TeV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100 TeV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5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5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-2.3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5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-2.7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5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Atm.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15000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74778" y="2859873"/>
            <a:ext cx="2987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Southern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hemisphere ( &lt; 85°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Calibri" charset="0"/>
              </a:rPr>
              <a:t>downgoing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, zenith 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&lt;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85°) </a:t>
            </a:r>
            <a:endParaRPr lang="en-US" dirty="0"/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6917" y="2879753"/>
            <a:ext cx="2388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Northern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hemisphere </a:t>
            </a:r>
            <a:endParaRPr lang="en-US" b="1" dirty="0" smtClean="0">
              <a:solidFill>
                <a:srgbClr val="FF0000"/>
              </a:solidFill>
              <a:latin typeface="Calibri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Calibri" charset="0"/>
              </a:rPr>
              <a:t>upgoing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, zenith  &gt;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85°)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6610" y="905565"/>
            <a:ext cx="40081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0000FF"/>
                </a:solidFill>
              </a:rPr>
              <a:t>IceCube</a:t>
            </a:r>
            <a:r>
              <a:rPr lang="en-US" sz="3200" b="1" i="1" dirty="0" smtClean="0">
                <a:solidFill>
                  <a:srgbClr val="0000FF"/>
                </a:solidFill>
              </a:rPr>
              <a:t> only numbers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46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2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 management and </a:t>
            </a:r>
            <a:r>
              <a:rPr lang="en-US" dirty="0" err="1" smtClean="0"/>
              <a:t>IceTop</a:t>
            </a:r>
            <a:r>
              <a:rPr lang="en-US" dirty="0" smtClean="0"/>
              <a:t>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65" y="1498067"/>
            <a:ext cx="4830485" cy="4591357"/>
          </a:xfrm>
        </p:spPr>
        <p:txBody>
          <a:bodyPr>
            <a:noAutofit/>
          </a:bodyPr>
          <a:lstStyle/>
          <a:p>
            <a:r>
              <a:rPr lang="en-US" sz="1800" dirty="0" smtClean="0"/>
              <a:t>Response: </a:t>
            </a:r>
          </a:p>
          <a:p>
            <a:pPr>
              <a:buNone/>
            </a:pPr>
            <a:r>
              <a:rPr lang="en-US" sz="1800" dirty="0" smtClean="0"/>
              <a:t>	IceCube Maintenance includes maintenance of </a:t>
            </a:r>
            <a:r>
              <a:rPr lang="en-US" sz="1800" dirty="0" err="1" smtClean="0"/>
              <a:t>IceTop</a:t>
            </a:r>
            <a:r>
              <a:rPr lang="en-US" sz="1800" dirty="0" smtClean="0"/>
              <a:t> which is integral part of IceCube. </a:t>
            </a:r>
          </a:p>
          <a:p>
            <a:r>
              <a:rPr lang="en-US" sz="1800" dirty="0" smtClean="0"/>
              <a:t>	Mitigation: </a:t>
            </a:r>
          </a:p>
          <a:p>
            <a:pPr>
              <a:buNone/>
            </a:pPr>
            <a:r>
              <a:rPr lang="en-US" sz="1800" dirty="0" smtClean="0"/>
              <a:t>	Design, build and deploy surface detectors that can be added to </a:t>
            </a:r>
            <a:r>
              <a:rPr lang="en-US" sz="1800" dirty="0" err="1" smtClean="0"/>
              <a:t>IceTop</a:t>
            </a:r>
            <a:r>
              <a:rPr lang="en-US" sz="1800" dirty="0" smtClean="0"/>
              <a:t> stations that are most affected. </a:t>
            </a:r>
          </a:p>
          <a:p>
            <a:r>
              <a:rPr lang="en-US" sz="1800" dirty="0" smtClean="0"/>
              <a:t>Have a verbal agreement by program officer (V.P.) for that approach.  I think the expectation is that it it does not add cost or not significant and that it is not too big of a deal. </a:t>
            </a:r>
          </a:p>
          <a:p>
            <a:r>
              <a:rPr lang="en-US" sz="1800" dirty="0" smtClean="0"/>
              <a:t>Have added language in next year M&amp;O plan to perform some R&amp;D towards this goal.</a:t>
            </a:r>
          </a:p>
          <a:p>
            <a:r>
              <a:rPr lang="en-US" sz="1800" dirty="0" smtClean="0"/>
              <a:t>Will add a task to the M&amp;O proposal that performs this.  However make not too much fuzz about it.    </a:t>
            </a:r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 </a:t>
            </a:r>
            <a:endParaRPr lang="en-US" sz="1600" dirty="0" smtClean="0"/>
          </a:p>
          <a:p>
            <a:endParaRPr lang="en-US" sz="1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252356" y="1968500"/>
            <a:ext cx="3636343" cy="344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Earlier ideas for </a:t>
            </a:r>
            <a:r>
              <a:rPr lang="en-US" dirty="0" err="1" smtClean="0"/>
              <a:t>IceVeto</a:t>
            </a:r>
            <a:r>
              <a:rPr lang="en-US" dirty="0" smtClean="0"/>
              <a:t> modules</a:t>
            </a:r>
            <a:br>
              <a:rPr lang="en-US" dirty="0" smtClean="0"/>
            </a:br>
            <a:r>
              <a:rPr lang="en-US" dirty="0" smtClean="0"/>
              <a:t>focused on water/ice tanks, bags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4172" y="2442502"/>
            <a:ext cx="3419802" cy="257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3"/>
          <a:srcRect l="4033" t="31250" r="19328" b="12500"/>
          <a:stretch>
            <a:fillRect/>
          </a:stretch>
        </p:blipFill>
        <p:spPr bwMode="auto">
          <a:xfrm>
            <a:off x="536382" y="4244522"/>
            <a:ext cx="4035618" cy="191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6382" y="2268812"/>
            <a:ext cx="384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Talks at previous collaboration meeting </a:t>
            </a:r>
          </a:p>
          <a:p>
            <a:r>
              <a:rPr lang="en-US" dirty="0" smtClean="0"/>
              <a:t>Sessions.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Suggested approach: </a:t>
            </a:r>
            <a:br>
              <a:rPr lang="en-US" sz="3200" dirty="0" smtClean="0"/>
            </a:br>
            <a:r>
              <a:rPr lang="en-US" sz="3200" dirty="0" err="1" smtClean="0"/>
              <a:t>Scintillators</a:t>
            </a:r>
            <a:r>
              <a:rPr lang="en-US" sz="3200" dirty="0" smtClean="0"/>
              <a:t> with WLS fiber readout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600200"/>
            <a:ext cx="3552371" cy="4196443"/>
          </a:xfrm>
        </p:spPr>
        <p:txBody>
          <a:bodyPr>
            <a:noAutofit/>
          </a:bodyPr>
          <a:lstStyle/>
          <a:p>
            <a:r>
              <a:rPr lang="en-US" sz="2000" dirty="0" smtClean="0"/>
              <a:t>Started to have a closer look at MINOS </a:t>
            </a:r>
            <a:r>
              <a:rPr lang="en-US" sz="2000" dirty="0" err="1" smtClean="0"/>
              <a:t>scintillators</a:t>
            </a:r>
            <a:r>
              <a:rPr lang="en-US" sz="2000" dirty="0" smtClean="0"/>
              <a:t> (Thanks to our friends at MINOS for helpful discussions and materials, J. Thomas, K. Lang, others.) </a:t>
            </a:r>
          </a:p>
          <a:p>
            <a:r>
              <a:rPr lang="en-US" sz="2000" dirty="0" smtClean="0"/>
              <a:t>Possibility to try out actual MINOS 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Possible field activity next season (2015/16)? </a:t>
            </a:r>
          </a:p>
          <a:p>
            <a:pPr lvl="1">
              <a:buNone/>
            </a:pPr>
            <a:endParaRPr lang="en-US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600200"/>
            <a:ext cx="3552371" cy="4196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Questions/assumptions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A 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> would be a valuable as </a:t>
            </a:r>
            <a:r>
              <a:rPr lang="en-US" sz="2000" dirty="0" err="1" smtClean="0"/>
              <a:t>additon</a:t>
            </a:r>
            <a:r>
              <a:rPr lang="en-US" sz="2000" dirty="0" smtClean="0"/>
              <a:t> to </a:t>
            </a:r>
            <a:r>
              <a:rPr lang="en-US" sz="2000" dirty="0" err="1" smtClean="0"/>
              <a:t>IceTop</a:t>
            </a:r>
            <a:endParaRPr lang="en-US" sz="2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could be justified as maintenance. (Has </a:t>
            </a:r>
            <a:r>
              <a:rPr lang="en-US" sz="2000" dirty="0" smtClean="0"/>
              <a:t>zero discrimination of </a:t>
            </a:r>
            <a:r>
              <a:rPr lang="en-US" sz="2000" dirty="0" err="1" smtClean="0"/>
              <a:t>muons</a:t>
            </a:r>
            <a:r>
              <a:rPr lang="en-US" sz="2000" dirty="0" smtClean="0"/>
              <a:t> and electrons/gammas. But we still have </a:t>
            </a:r>
            <a:r>
              <a:rPr lang="en-US" sz="2000" dirty="0" err="1" smtClean="0"/>
              <a:t>IceTop</a:t>
            </a:r>
            <a:r>
              <a:rPr lang="en-US" sz="2000" dirty="0" smtClean="0"/>
              <a:t>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Readout individual fibers or just the analog sum (multi or single channel </a:t>
            </a:r>
            <a:r>
              <a:rPr lang="en-US" sz="2000" dirty="0" err="1" smtClean="0"/>
              <a:t>photodetector</a:t>
            </a:r>
            <a:r>
              <a:rPr lang="en-US" sz="2000" dirty="0" smtClean="0"/>
              <a:t>)?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What cable connection: </a:t>
            </a:r>
            <a:r>
              <a:rPr lang="en-US" sz="2000" dirty="0" err="1" smtClean="0"/>
              <a:t>IceTop</a:t>
            </a:r>
            <a:r>
              <a:rPr lang="en-US" sz="2000" dirty="0" smtClean="0"/>
              <a:t> freeze control cables or something different?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Suggested approach: </a:t>
            </a:r>
            <a:br>
              <a:rPr lang="en-US" sz="3200" dirty="0" smtClean="0"/>
            </a:br>
            <a:r>
              <a:rPr lang="en-US" sz="3200" dirty="0" err="1" smtClean="0"/>
              <a:t>Scintillators</a:t>
            </a:r>
            <a:r>
              <a:rPr lang="en-US" sz="3200" dirty="0" smtClean="0"/>
              <a:t> with WLS fiber readout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07" y="1600200"/>
            <a:ext cx="7280729" cy="4196443"/>
          </a:xfrm>
        </p:spPr>
        <p:txBody>
          <a:bodyPr>
            <a:noAutofit/>
          </a:bodyPr>
          <a:lstStyle/>
          <a:p>
            <a:r>
              <a:rPr lang="en-US" sz="2000" dirty="0" smtClean="0"/>
              <a:t>This R&amp;D effort should be compatible and at least synergistic with R&amp;D for a future extension.  </a:t>
            </a:r>
          </a:p>
          <a:p>
            <a:pPr lvl="1"/>
            <a:r>
              <a:rPr lang="en-US" sz="1600" dirty="0" smtClean="0"/>
              <a:t> This is not only about </a:t>
            </a:r>
            <a:r>
              <a:rPr lang="en-US" sz="1600" dirty="0" err="1" smtClean="0"/>
              <a:t>IceTop</a:t>
            </a:r>
            <a:r>
              <a:rPr lang="en-US" sz="1600" dirty="0" smtClean="0"/>
              <a:t> maintenance.  </a:t>
            </a:r>
          </a:p>
          <a:p>
            <a:pPr lvl="1">
              <a:buNone/>
            </a:pPr>
            <a:r>
              <a:rPr lang="en-US" sz="1600" dirty="0" smtClean="0"/>
              <a:t>That means we want to keep requirements for a large detector array in mind. </a:t>
            </a:r>
          </a:p>
          <a:p>
            <a:pPr lvl="1">
              <a:buNone/>
            </a:pPr>
            <a:r>
              <a:rPr lang="en-US" sz="1600" dirty="0" smtClean="0"/>
              <a:t>This does not mean that other veto strategies should not be considered and pursued.  However this one, I believe, we can justify within M&amp;O. </a:t>
            </a:r>
            <a:endParaRPr lang="en-US" sz="2000" dirty="0" smtClean="0"/>
          </a:p>
          <a:p>
            <a:r>
              <a:rPr lang="en-US" sz="2000" dirty="0" smtClean="0"/>
              <a:t>Low impact deployment</a:t>
            </a:r>
          </a:p>
          <a:p>
            <a:r>
              <a:rPr lang="en-US" sz="2000" dirty="0" smtClean="0"/>
              <a:t>Water/ice tank deployment seems hard to imagine on a scale of 1000s of detectors</a:t>
            </a:r>
          </a:p>
          <a:p>
            <a:r>
              <a:rPr lang="en-US" sz="2000" dirty="0" smtClean="0"/>
              <a:t>Light weight, 2 people should be able to carry a 2 m^2 detector.</a:t>
            </a:r>
          </a:p>
          <a:p>
            <a:r>
              <a:rPr lang="en-US" sz="2000" dirty="0" smtClean="0"/>
              <a:t>Probably cost effective.  </a:t>
            </a:r>
          </a:p>
          <a:p>
            <a:r>
              <a:rPr lang="en-US" sz="2000" dirty="0" smtClean="0"/>
              <a:t>….</a:t>
            </a:r>
          </a:p>
          <a:p>
            <a:r>
              <a:rPr lang="en-US" sz="2000" dirty="0" smtClean="0"/>
              <a:t> Goal of afternoon session to explore this option</a:t>
            </a:r>
          </a:p>
          <a:p>
            <a:pPr lvl="1"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umi06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4833" y="27463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Copied from a MINOS talk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numi0676 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4833" y="27463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Copied from a MINOS talk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umi0676 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4833" y="27463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Copied from a MINOS talk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1094</Words>
  <Application>Microsoft Macintosh PowerPoint</Application>
  <PresentationFormat>On-screen Show (4:3)</PresentationFormat>
  <Paragraphs>167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Surface detector R&amp;D</vt:lpstr>
      <vt:lpstr>Snow management and IceTop maintenance</vt:lpstr>
      <vt:lpstr>Snow management and IceTop maintenance</vt:lpstr>
      <vt:lpstr>Earlier ideas for IceVeto modules focused on water/ice tanks, bags</vt:lpstr>
      <vt:lpstr>Suggested approach:  Scintillators with WLS fiber readout</vt:lpstr>
      <vt:lpstr>Suggested approach:  Scintillators with WLS fiber readout</vt:lpstr>
      <vt:lpstr>Slide 7</vt:lpstr>
      <vt:lpstr>Slide 8</vt:lpstr>
      <vt:lpstr>Slide 9</vt:lpstr>
      <vt:lpstr>Slide 10</vt:lpstr>
      <vt:lpstr>Slide 11</vt:lpstr>
      <vt:lpstr>Requirements for HEX</vt:lpstr>
      <vt:lpstr>IceCube results </vt:lpstr>
      <vt:lpstr>Slide 14</vt:lpstr>
      <vt:lpstr>Slide 15</vt:lpstr>
      <vt:lpstr>Muon rates from astrophysical flux  in IceCube vs zenith angle </vt:lpstr>
      <vt:lpstr>If we had a surface veto, how many signal events would gain?</vt:lpstr>
      <vt:lpstr>If we had a surface veto, how many signal events would gain?</vt:lpstr>
      <vt:lpstr>If we had a surface veto, how many signal events would we gain?</vt:lpstr>
      <vt:lpstr>If we had a surface veto, how many signal events would we gain?</vt:lpstr>
    </vt:vector>
  </TitlesOfParts>
  <Company>IceCube UW-Madison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Albrecht Karle</dc:creator>
  <cp:lastModifiedBy>Albrecht Karle</cp:lastModifiedBy>
  <cp:revision>10</cp:revision>
  <dcterms:created xsi:type="dcterms:W3CDTF">2015-01-26T18:39:35Z</dcterms:created>
  <dcterms:modified xsi:type="dcterms:W3CDTF">2015-01-26T19:38:49Z</dcterms:modified>
</cp:coreProperties>
</file>