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26"/>
  </p:notesMasterIdLst>
  <p:handoutMasterIdLst>
    <p:handoutMasterId r:id="rId27"/>
  </p:handoutMasterIdLst>
  <p:sldIdLst>
    <p:sldId id="288" r:id="rId2"/>
    <p:sldId id="299" r:id="rId3"/>
    <p:sldId id="291" r:id="rId4"/>
    <p:sldId id="311" r:id="rId5"/>
    <p:sldId id="308" r:id="rId6"/>
    <p:sldId id="259" r:id="rId7"/>
    <p:sldId id="267" r:id="rId8"/>
    <p:sldId id="290" r:id="rId9"/>
    <p:sldId id="294" r:id="rId10"/>
    <p:sldId id="309" r:id="rId11"/>
    <p:sldId id="310" r:id="rId12"/>
    <p:sldId id="268" r:id="rId13"/>
    <p:sldId id="260" r:id="rId14"/>
    <p:sldId id="300" r:id="rId15"/>
    <p:sldId id="303" r:id="rId16"/>
    <p:sldId id="295" r:id="rId17"/>
    <p:sldId id="292" r:id="rId18"/>
    <p:sldId id="306" r:id="rId19"/>
    <p:sldId id="297" r:id="rId20"/>
    <p:sldId id="296" r:id="rId21"/>
    <p:sldId id="298" r:id="rId22"/>
    <p:sldId id="302" r:id="rId23"/>
    <p:sldId id="307" r:id="rId24"/>
    <p:sldId id="304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CC0000"/>
    <a:srgbClr val="0000FF"/>
    <a:srgbClr val="00CC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50" autoAdjust="0"/>
    <p:restoredTop sz="96146" autoAdjust="0"/>
  </p:normalViewPr>
  <p:slideViewPr>
    <p:cSldViewPr>
      <p:cViewPr varScale="1">
        <p:scale>
          <a:sx n="72" d="100"/>
          <a:sy n="72" d="100"/>
        </p:scale>
        <p:origin x="-16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7F63538F-54BC-4301-B938-D1ADBADD3B21}" type="datetimeFigureOut">
              <a:rPr lang="en-US"/>
              <a:pPr/>
              <a:t>5/4/15</a:t>
            </a:fld>
            <a:endParaRPr lang="en-US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DBEFFAE0-887E-47A6-9F1C-3D0F099C1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4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54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>
                <a:latin typeface="Arial" charset="0"/>
              </a:defRPr>
            </a:lvl1pPr>
          </a:lstStyle>
          <a:p>
            <a:fld id="{29D98A39-8B53-4CDD-A99C-2B6710A05D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257300"/>
            <a:ext cx="866775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7000"/>
            <a:ext cx="8771830" cy="838200"/>
          </a:xfrm>
          <a:prstGeom prst="rect">
            <a:avLst/>
          </a:prstGeom>
          <a:gradFill rotWithShape="0">
            <a:gsLst>
              <a:gs pos="0">
                <a:srgbClr val="0000FF">
                  <a:gamma/>
                  <a:tint val="13333"/>
                  <a:invGamma/>
                </a:srgbClr>
              </a:gs>
              <a:gs pos="100000">
                <a:srgbClr val="0000FF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FFFFFF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52463" y="6602413"/>
            <a:ext cx="4640262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  <a:latin typeface="Arial" charset="0"/>
              </a:rPr>
              <a:t> </a:t>
            </a:r>
            <a:endParaRPr lang="en-US" sz="1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081963" y="6602413"/>
            <a:ext cx="339838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fld id="{F5E04B5A-C361-438D-8E26-F22FBB116C1F}" type="slidenum">
              <a:rPr lang="en-US" sz="1000" smtClean="0">
                <a:solidFill>
                  <a:schemeClr val="tx2"/>
                </a:solidFill>
                <a:latin typeface="Arial" charset="0"/>
              </a:rPr>
              <a:pPr/>
              <a:t>‹#›</a:t>
            </a:fld>
            <a:endParaRPr lang="en-US" sz="1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79450" y="6565900"/>
            <a:ext cx="768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57300"/>
            <a:ext cx="8667750" cy="510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143000" y="3733800"/>
            <a:ext cx="23177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Book Antiqu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91" r:id="rId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•"/>
        <a:defRPr sz="3000" b="1">
          <a:solidFill>
            <a:srgbClr val="FC0128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rgbClr val="114FFB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rgbClr val="005400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>
          <a:solidFill>
            <a:srgbClr val="DC008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2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2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2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2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476672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Using </a:t>
            </a:r>
            <a:r>
              <a:rPr lang="en-US" sz="2400" dirty="0" err="1" smtClean="0"/>
              <a:t>Stokes’s</a:t>
            </a:r>
            <a:r>
              <a:rPr lang="en-US" sz="2400" dirty="0" smtClean="0"/>
              <a:t> Theorem</a:t>
            </a:r>
          </a:p>
          <a:p>
            <a:pPr algn="ctr"/>
            <a:r>
              <a:rPr lang="en-US" sz="2400" dirty="0" smtClean="0"/>
              <a:t>(and borrowing from accelerator physics)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to Instrument Large Areas</a:t>
            </a:r>
          </a:p>
          <a:p>
            <a:pPr algn="ctr"/>
            <a:r>
              <a:rPr lang="en-US" sz="2400" dirty="0" smtClean="0"/>
              <a:t>for</a:t>
            </a:r>
          </a:p>
          <a:p>
            <a:pPr algn="ctr"/>
            <a:r>
              <a:rPr lang="en-US" sz="2400" dirty="0" smtClean="0"/>
              <a:t>Relativistic Charge Detection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483767" y="4653136"/>
            <a:ext cx="428678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David Saltzberg and Peihao Sun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University </a:t>
            </a:r>
            <a:r>
              <a:rPr lang="en-US" dirty="0">
                <a:solidFill>
                  <a:srgbClr val="FF0000"/>
                </a:solidFill>
              </a:rPr>
              <a:t>of California Los </a:t>
            </a:r>
            <a:r>
              <a:rPr lang="en-US" dirty="0" smtClean="0">
                <a:solidFill>
                  <a:srgbClr val="FF0000"/>
                </a:solidFill>
              </a:rPr>
              <a:t>Angeles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00CC66"/>
                </a:solidFill>
              </a:rPr>
              <a:t>IPA </a:t>
            </a:r>
            <a:r>
              <a:rPr lang="en-US" dirty="0" smtClean="0">
                <a:solidFill>
                  <a:srgbClr val="00CC66"/>
                </a:solidFill>
              </a:rPr>
              <a:t>workshop</a:t>
            </a:r>
            <a:endParaRPr lang="en-US" dirty="0">
              <a:solidFill>
                <a:srgbClr val="00CC66"/>
              </a:solidFill>
            </a:endParaRPr>
          </a:p>
          <a:p>
            <a:pPr algn="ctr"/>
            <a:r>
              <a:rPr lang="en-US" dirty="0" smtClean="0">
                <a:solidFill>
                  <a:srgbClr val="00CC66"/>
                </a:solidFill>
              </a:rPr>
              <a:t>May 4, </a:t>
            </a:r>
            <a:r>
              <a:rPr lang="en-US" dirty="0">
                <a:solidFill>
                  <a:srgbClr val="00CC66"/>
                </a:solidFill>
              </a:rPr>
              <a:t>2015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3356992"/>
            <a:ext cx="3703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/>
              <a:t>(http</a:t>
            </a:r>
            <a:r>
              <a:rPr lang="en-US" b="0" i="1" dirty="0"/>
              <a:t>://</a:t>
            </a:r>
            <a:r>
              <a:rPr lang="en-US" b="0" i="1" dirty="0" err="1"/>
              <a:t>arxiv.org</a:t>
            </a:r>
            <a:r>
              <a:rPr lang="en-US" b="0" i="1" dirty="0"/>
              <a:t>/abs/</a:t>
            </a:r>
            <a:r>
              <a:rPr lang="en-US" b="0" i="1" dirty="0" smtClean="0"/>
              <a:t>1502.04763)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3780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Phase</a:t>
            </a:r>
            <a:endParaRPr lang="en-US" dirty="0"/>
          </a:p>
        </p:txBody>
      </p:sp>
      <p:pic>
        <p:nvPicPr>
          <p:cNvPr id="6" name="Picture 5" descr="charging-phas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6552728" cy="49145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4208" y="4437112"/>
            <a:ext cx="2569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tradeoff:</a:t>
            </a:r>
          </a:p>
          <a:p>
            <a:r>
              <a:rPr lang="en-US" dirty="0" smtClean="0"/>
              <a:t>Higher C</a:t>
            </a:r>
            <a:r>
              <a:rPr lang="en-US" dirty="0" smtClean="0">
                <a:sym typeface="Wingdings"/>
              </a:rPr>
              <a:t> </a:t>
            </a:r>
          </a:p>
          <a:p>
            <a:r>
              <a:rPr lang="en-US" dirty="0" smtClean="0">
                <a:sym typeface="Wingdings"/>
              </a:rPr>
              <a:t>lower V on capacitor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052736"/>
            <a:ext cx="4101491" cy="8844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92080" y="1268760"/>
            <a:ext cx="1033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~ 1/r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2204864"/>
            <a:ext cx="1535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r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 smtClean="0"/>
              <a:t>  L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dirty="0" smtClean="0"/>
              <a:t>  </a:t>
            </a:r>
          </a:p>
          <a:p>
            <a:r>
              <a:rPr lang="en-US" dirty="0" smtClean="0"/>
              <a:t>So need C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31840" y="2132856"/>
            <a:ext cx="2103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100m radius toroid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5901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device is only sensitive to relativistic charges</a:t>
            </a:r>
          </a:p>
          <a:p>
            <a:pPr lvl="1"/>
            <a:r>
              <a:rPr lang="en-US" dirty="0" smtClean="0"/>
              <a:t>If magnetic field not compressed, signal is too slow to charge the capacitor.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magfields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0" t="21268" r="3290" b="11702"/>
          <a:stretch/>
        </p:blipFill>
        <p:spPr>
          <a:xfrm>
            <a:off x="35496" y="3429000"/>
            <a:ext cx="5272746" cy="288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4365104"/>
            <a:ext cx="4529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Contours of |B|. Drawn for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γ</a:t>
            </a:r>
            <a:r>
              <a:rPr lang="en-US" dirty="0" smtClean="0"/>
              <a:t>=10.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(Recall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γ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 at shower max is 100-200)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663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Discharging Phase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661248"/>
            <a:ext cx="2884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1" dirty="0" smtClean="0"/>
              <a:t>Figure </a:t>
            </a:r>
            <a:r>
              <a:rPr lang="en-US" sz="1200" b="0" i="1" dirty="0"/>
              <a:t>from ALS Beam Instrumentation</a:t>
            </a:r>
          </a:p>
          <a:p>
            <a:r>
              <a:rPr lang="en-US" sz="1200" b="0" i="1" dirty="0"/>
              <a:t>Beam Charge Monitoring</a:t>
            </a:r>
          </a:p>
          <a:p>
            <a:r>
              <a:rPr lang="en-US" sz="1200" b="0" i="1" dirty="0"/>
              <a:t>Jim </a:t>
            </a:r>
            <a:r>
              <a:rPr lang="en-US" sz="1200" b="0" i="1" dirty="0" err="1"/>
              <a:t>Hinkson</a:t>
            </a:r>
            <a:r>
              <a:rPr lang="en-US" sz="1200" b="0" i="1" dirty="0"/>
              <a:t>, July 1998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96" y="5085184"/>
            <a:ext cx="137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196752"/>
            <a:ext cx="806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Inductively pickup discharge of primary capacitor and slow it down: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8367" y="5301208"/>
            <a:ext cx="1701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Optional: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amplification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3568" y="1628800"/>
            <a:ext cx="7830310" cy="3672408"/>
            <a:chOff x="683568" y="1628800"/>
            <a:chExt cx="7830310" cy="36724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20402"/>
            <a:stretch/>
          </p:blipFill>
          <p:spPr>
            <a:xfrm>
              <a:off x="683568" y="1628800"/>
              <a:ext cx="7830310" cy="345638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55576" y="4869160"/>
              <a:ext cx="115212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88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Remarkably Robust: version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built one in ~4 hours using items around the lab &lt;$20.   </a:t>
            </a:r>
          </a:p>
          <a:p>
            <a:pPr lvl="1"/>
            <a:r>
              <a:rPr lang="en-US" dirty="0" smtClean="0"/>
              <a:t>Output looked essentially the same as </a:t>
            </a:r>
            <a:r>
              <a:rPr lang="en-US" dirty="0" err="1" smtClean="0"/>
              <a:t>Bergoz</a:t>
            </a:r>
            <a:r>
              <a:rPr lang="en-US" dirty="0" smtClean="0"/>
              <a:t> $10k version.  That’s how we knew it was going to be robust.</a:t>
            </a:r>
            <a:endParaRPr lang="en-US" dirty="0"/>
          </a:p>
        </p:txBody>
      </p:sp>
      <p:pic>
        <p:nvPicPr>
          <p:cNvPr id="4" name="Picture 3" descr="2014-09-29 17.47.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356992"/>
            <a:ext cx="2625756" cy="3501008"/>
          </a:xfrm>
          <a:prstGeom prst="rect">
            <a:avLst/>
          </a:prstGeom>
        </p:spPr>
      </p:pic>
      <p:pic>
        <p:nvPicPr>
          <p:cNvPr id="5" name="Picture 4" descr="2014-09-29 17.45.0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12368"/>
            <a:ext cx="2463738" cy="3284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6525344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Peihao Sun</a:t>
            </a:r>
            <a:endParaRPr lang="en-US" dirty="0"/>
          </a:p>
        </p:txBody>
      </p:sp>
      <p:pic>
        <p:nvPicPr>
          <p:cNvPr id="9" name="Picture 8" descr="0.3pc-ic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" t="9432" r="13476" b="14752"/>
          <a:stretch/>
        </p:blipFill>
        <p:spPr>
          <a:xfrm>
            <a:off x="5742183" y="3356992"/>
            <a:ext cx="3389163" cy="23762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84168" y="6021288"/>
            <a:ext cx="245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~100 pC = 600M e-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4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Note: Fast B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57300"/>
            <a:ext cx="3672408" cy="4908004"/>
          </a:xfrm>
        </p:spPr>
        <p:txBody>
          <a:bodyPr/>
          <a:lstStyle/>
          <a:p>
            <a:r>
              <a:rPr lang="en-US" sz="2400" dirty="0" smtClean="0"/>
              <a:t>Seems to “cheat” on bandwidth. </a:t>
            </a:r>
          </a:p>
          <a:p>
            <a:r>
              <a:rPr lang="en-US" sz="2400" dirty="0" smtClean="0"/>
              <a:t>Can measure </a:t>
            </a:r>
            <a:r>
              <a:rPr lang="en-US" sz="2400" dirty="0" err="1" smtClean="0"/>
              <a:t>femtosec</a:t>
            </a:r>
            <a:r>
              <a:rPr lang="en-US" sz="2400" dirty="0" smtClean="0"/>
              <a:t> fields using a 100 MHz scope.   </a:t>
            </a:r>
          </a:p>
          <a:p>
            <a:pPr lvl="1"/>
            <a:r>
              <a:rPr lang="en-US" sz="1800" dirty="0" smtClean="0"/>
              <a:t>Because it effectively “latches”.  </a:t>
            </a:r>
          </a:p>
          <a:p>
            <a:pPr lvl="1"/>
            <a:r>
              <a:rPr lang="en-US" sz="1800" dirty="0" smtClean="0"/>
              <a:t>User-added bandwidth information is that there is only one pulse.</a:t>
            </a:r>
            <a:endParaRPr lang="en-US" sz="1800" dirty="0"/>
          </a:p>
        </p:txBody>
      </p:sp>
      <p:pic>
        <p:nvPicPr>
          <p:cNvPr id="4" name="Picture 3" descr="b-vs-t-box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113" y="1700808"/>
            <a:ext cx="5487887" cy="411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8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t-version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94180"/>
            <a:ext cx="3347864" cy="44638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71830" cy="838200"/>
          </a:xfrm>
        </p:spPr>
        <p:txBody>
          <a:bodyPr/>
          <a:lstStyle/>
          <a:p>
            <a:r>
              <a:rPr lang="en-US" dirty="0" smtClean="0"/>
              <a:t>Direct Version of Discharging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We don’t need the fast discharge.  Cosmic particles (and many beam bunches) are rare (widely spaced).  </a:t>
            </a:r>
          </a:p>
          <a:p>
            <a:r>
              <a:rPr lang="en-US" sz="2800" dirty="0" smtClean="0"/>
              <a:t>Instead, let it ring, </a:t>
            </a:r>
          </a:p>
          <a:p>
            <a:pPr lvl="1"/>
            <a:r>
              <a:rPr lang="en-US" sz="2000" dirty="0" smtClean="0"/>
              <a:t>Simpler circuit</a:t>
            </a:r>
          </a:p>
          <a:p>
            <a:pPr lvl="1"/>
            <a:r>
              <a:rPr lang="en-US" sz="2000" dirty="0" smtClean="0"/>
              <a:t>longer signal, </a:t>
            </a:r>
          </a:p>
          <a:p>
            <a:pPr lvl="1"/>
            <a:r>
              <a:rPr lang="en-US" sz="2000" dirty="0" smtClean="0"/>
              <a:t>lower frequency</a:t>
            </a:r>
            <a:r>
              <a:rPr lang="en-US" sz="2000" dirty="0" smtClean="0">
                <a:sym typeface="Wingdings"/>
              </a:rPr>
              <a:t> higher mu</a:t>
            </a:r>
          </a:p>
          <a:p>
            <a:pPr lvl="1"/>
            <a:r>
              <a:rPr lang="en-US" sz="2000" dirty="0" smtClean="0"/>
              <a:t>lower </a:t>
            </a:r>
            <a:r>
              <a:rPr lang="en-US" sz="2000" dirty="0" err="1" smtClean="0"/>
              <a:t>bandwidth</a:t>
            </a:r>
            <a:r>
              <a:rPr lang="en-US" sz="2000" dirty="0" err="1" smtClean="0">
                <a:sym typeface="Wingdings"/>
              </a:rPr>
              <a:t></a:t>
            </a:r>
            <a:r>
              <a:rPr lang="en-US" sz="2000" dirty="0" err="1" smtClean="0"/>
              <a:t>less</a:t>
            </a:r>
            <a:r>
              <a:rPr lang="en-US" sz="2000" dirty="0" smtClean="0"/>
              <a:t> noise, cheaper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 descr="equivalent-circui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9"/>
          <a:stretch/>
        </p:blipFill>
        <p:spPr>
          <a:xfrm>
            <a:off x="467544" y="4509120"/>
            <a:ext cx="3888432" cy="20745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7944" y="6309320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7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simulation</a:t>
            </a:r>
            <a:endParaRPr lang="en-US" dirty="0"/>
          </a:p>
        </p:txBody>
      </p:sp>
      <p:pic>
        <p:nvPicPr>
          <p:cNvPr id="4" name="Picture 3" descr="output-puls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026073" cy="4989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1700808"/>
            <a:ext cx="181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ICT for beams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1556792"/>
            <a:ext cx="175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1m prototype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077072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Fast CR detector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400506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slow CR detector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34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72816"/>
            <a:ext cx="6114242" cy="3755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3933056"/>
            <a:ext cx="2493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Input: 0.153 pC</a:t>
            </a:r>
          </a:p>
          <a:p>
            <a:endParaRPr lang="en-US" dirty="0"/>
          </a:p>
          <a:p>
            <a:r>
              <a:rPr lang="en-US" dirty="0" smtClean="0"/>
              <a:t>Measured: 0.154 pC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23928" y="4221088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79912" y="4365104"/>
            <a:ext cx="1071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usec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5589240"/>
            <a:ext cx="6045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10000 averages</a:t>
            </a:r>
          </a:p>
          <a:p>
            <a:r>
              <a:rPr lang="en-US" b="0" dirty="0" smtClean="0"/>
              <a:t>(can find single shots with cross-correlation--supplement) </a:t>
            </a:r>
            <a:endParaRPr lang="en-US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8100392" y="6165304"/>
            <a:ext cx="7604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 smtClean="0"/>
              <a:t>(Run #9)</a:t>
            </a:r>
            <a:endParaRPr lang="en-US" sz="1100" b="0" dirty="0"/>
          </a:p>
        </p:txBody>
      </p:sp>
    </p:spTree>
    <p:extLst>
      <p:ext uri="{BB962C8B-B14F-4D97-AF65-F5344CB8AC3E}">
        <p14:creationId xmlns:p14="http://schemas.microsoft.com/office/powerpoint/2010/main" val="2269717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Sensitivity?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3344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340768"/>
            <a:ext cx="5975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Capacitor thermal noise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kCT</a:t>
            </a:r>
            <a:r>
              <a:rPr lang="en-US" dirty="0" smtClean="0"/>
              <a:t> noise”  1 degree of freedom   </a:t>
            </a:r>
            <a:r>
              <a:rPr lang="en-US" dirty="0"/>
              <a:t>½</a:t>
            </a:r>
            <a:r>
              <a:rPr lang="en-US" dirty="0" smtClean="0"/>
              <a:t>kT = ½ Q</a:t>
            </a:r>
            <a:r>
              <a:rPr lang="en-US" baseline="30000" dirty="0" smtClean="0"/>
              <a:t>2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544522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have multiple samples.  May really be limited by real-world amplifiers &amp; environmental noise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5220072" y="4149080"/>
            <a:ext cx="936104" cy="43204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7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new UHECR detection technique</a:t>
            </a:r>
          </a:p>
          <a:p>
            <a:endParaRPr lang="en-US" dirty="0" smtClean="0"/>
          </a:p>
          <a:p>
            <a:r>
              <a:rPr lang="en-US" dirty="0" smtClean="0"/>
              <a:t>A possible CR  Veto detector</a:t>
            </a:r>
            <a:r>
              <a:rPr lang="en-US" baseline="30000" dirty="0" smtClean="0">
                <a:solidFill>
                  <a:schemeClr val="tx1"/>
                </a:solidFill>
              </a:rPr>
              <a:t>*</a:t>
            </a:r>
          </a:p>
          <a:p>
            <a:endParaRPr lang="en-US" dirty="0"/>
          </a:p>
          <a:p>
            <a:r>
              <a:rPr lang="en-US" dirty="0" smtClean="0"/>
              <a:t>Theorists—other large Q non-showering relativistic particles?   </a:t>
            </a:r>
          </a:p>
          <a:p>
            <a:pPr lvl="1"/>
            <a:r>
              <a:rPr lang="en-US" dirty="0" smtClean="0"/>
              <a:t>Missed by FD, SD, etc.</a:t>
            </a:r>
          </a:p>
          <a:p>
            <a:pPr lvl="1"/>
            <a:r>
              <a:rPr lang="en-US" dirty="0" smtClean="0"/>
              <a:t>Too rare for Super-K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6165304"/>
            <a:ext cx="3146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baseline="30000" dirty="0" smtClean="0"/>
              <a:t>*</a:t>
            </a:r>
            <a:r>
              <a:rPr lang="en-US" b="0" dirty="0" smtClean="0"/>
              <a:t>Idea thanks to Keith </a:t>
            </a:r>
            <a:r>
              <a:rPr lang="en-US" b="0" dirty="0" err="1" smtClean="0"/>
              <a:t>Bechtol</a:t>
            </a:r>
            <a:endParaRPr lang="en-US" b="0" baseline="30000" dirty="0"/>
          </a:p>
        </p:txBody>
      </p:sp>
    </p:spTree>
    <p:extLst>
      <p:ext uri="{BB962C8B-B14F-4D97-AF65-F5344CB8AC3E}">
        <p14:creationId xmlns:p14="http://schemas.microsoft.com/office/powerpoint/2010/main" val="101735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of relativistic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 PeV </a:t>
            </a:r>
          </a:p>
          <a:p>
            <a:pPr lvl="1"/>
            <a:r>
              <a:rPr lang="en-US" dirty="0" smtClean="0">
                <a:sym typeface="Wingdings"/>
              </a:rPr>
              <a:t> about 10</a:t>
            </a:r>
            <a:r>
              <a:rPr lang="en-US" baseline="30000" dirty="0">
                <a:sym typeface="Wingdings"/>
              </a:rPr>
              <a:t>8</a:t>
            </a:r>
            <a:r>
              <a:rPr lang="en-US" dirty="0" smtClean="0">
                <a:sym typeface="Wingdings"/>
              </a:rPr>
              <a:t> charges at shower maximum</a:t>
            </a:r>
          </a:p>
          <a:p>
            <a:pPr lvl="1"/>
            <a:r>
              <a:rPr lang="en-US" dirty="0" smtClean="0">
                <a:sym typeface="Wingdings"/>
              </a:rPr>
              <a:t> about 2×10</a:t>
            </a:r>
            <a:r>
              <a:rPr lang="en-US" baseline="30000" dirty="0" smtClean="0">
                <a:sym typeface="Wingdings"/>
              </a:rPr>
              <a:t>7</a:t>
            </a:r>
            <a:r>
              <a:rPr lang="en-US" dirty="0" smtClean="0">
                <a:sym typeface="Wingdings"/>
              </a:rPr>
              <a:t> electron excess (~30 </a:t>
            </a:r>
            <a:r>
              <a:rPr lang="en-US" dirty="0" err="1">
                <a:sym typeface="Wingdings"/>
              </a:rPr>
              <a:t>f</a:t>
            </a:r>
            <a:r>
              <a:rPr lang="en-US" dirty="0" err="1" smtClean="0">
                <a:sym typeface="Wingdings"/>
              </a:rPr>
              <a:t>C</a:t>
            </a:r>
            <a:r>
              <a:rPr lang="en-US" dirty="0" smtClean="0">
                <a:sym typeface="Wingdings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996952"/>
            <a:ext cx="4199632" cy="28315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5877272"/>
            <a:ext cx="324036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Image credit: Fabian Schmidt via </a:t>
            </a:r>
            <a:r>
              <a:rPr lang="en-US" sz="1100" b="0" dirty="0" err="1" smtClean="0"/>
              <a:t>Redorbit.com</a:t>
            </a:r>
            <a:endParaRPr lang="en-US" sz="1100" b="0" dirty="0" smtClean="0"/>
          </a:p>
          <a:p>
            <a:r>
              <a:rPr lang="en-US" b="0" dirty="0" smtClean="0"/>
              <a:t>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59605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71830" cy="838200"/>
          </a:xfrm>
        </p:spPr>
        <p:txBody>
          <a:bodyPr/>
          <a:lstStyle/>
          <a:p>
            <a:r>
              <a:rPr lang="en-US" dirty="0" smtClean="0"/>
              <a:t>Example: Cosmic Ray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5688632" cy="1080120"/>
          </a:xfrm>
        </p:spPr>
        <p:txBody>
          <a:bodyPr/>
          <a:lstStyle/>
          <a:p>
            <a:r>
              <a:rPr lang="en-US" sz="1800" dirty="0" smtClean="0"/>
              <a:t>Threshold = 875k charges, </a:t>
            </a:r>
          </a:p>
          <a:p>
            <a:r>
              <a:rPr lang="en-US" sz="1800" dirty="0" smtClean="0"/>
              <a:t>×5 for clear signal, only 20% charge excess </a:t>
            </a:r>
          </a:p>
          <a:p>
            <a:r>
              <a:rPr lang="en-US" sz="1800" dirty="0" smtClean="0">
                <a:sym typeface="Wingdings"/>
              </a:rPr>
              <a:t> 22M charges for minimum energy detection.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95579"/>
            <a:ext cx="2952328" cy="461744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83568" y="2757696"/>
            <a:ext cx="2664296" cy="0"/>
          </a:xfrm>
          <a:prstGeom prst="line">
            <a:avLst/>
          </a:prstGeom>
          <a:ln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31840" y="2636912"/>
            <a:ext cx="1661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22M charges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@ 100 PeV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5301208"/>
            <a:ext cx="46126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Detection rate   &gt; 500 events/year!!!</a:t>
            </a:r>
          </a:p>
          <a:p>
            <a:r>
              <a:rPr lang="en-US" dirty="0" smtClean="0"/>
              <a:t>(Next step: full simulation)</a:t>
            </a:r>
          </a:p>
          <a:p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dirty="0" smtClean="0">
                <a:solidFill>
                  <a:srgbClr val="008000"/>
                </a:solidFill>
              </a:rPr>
              <a:t>fluctuations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 lower threshold</a:t>
            </a:r>
            <a:endParaRPr lang="en-US" dirty="0" smtClean="0">
              <a:solidFill>
                <a:srgbClr val="008000"/>
              </a:solidFill>
            </a:endParaRPr>
          </a:p>
          <a:p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796136" y="1412776"/>
            <a:ext cx="2727146" cy="3861048"/>
            <a:chOff x="6012160" y="1449162"/>
            <a:chExt cx="2727146" cy="38610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2160" y="1449162"/>
              <a:ext cx="2727146" cy="3861048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7732608" y="1556792"/>
              <a:ext cx="0" cy="3312368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541760" y="3717032"/>
              <a:ext cx="2039456" cy="15488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4139952" y="3140968"/>
            <a:ext cx="3312368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318726" y="3501008"/>
            <a:ext cx="93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5×10</a:t>
            </a:r>
            <a:r>
              <a:rPr lang="en-US" sz="1200" baseline="30000" dirty="0" smtClean="0"/>
              <a:t>-10</a:t>
            </a:r>
          </a:p>
          <a:p>
            <a:r>
              <a:rPr lang="en-US" sz="1200" dirty="0" smtClean="0"/>
              <a:t>/m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/s/</a:t>
            </a:r>
            <a:r>
              <a:rPr lang="en-US" sz="1200" dirty="0" err="1" smtClean="0"/>
              <a:t>sr</a:t>
            </a:r>
            <a:endParaRPr lang="en-US" sz="12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7233058" y="719118"/>
            <a:ext cx="18754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i="1" dirty="0" smtClean="0"/>
              <a:t>Figures from P.K.F. Grieder</a:t>
            </a:r>
            <a:endParaRPr lang="en-US" sz="1100" b="0" i="1" dirty="0"/>
          </a:p>
        </p:txBody>
      </p:sp>
    </p:spTree>
    <p:extLst>
      <p:ext uri="{BB962C8B-B14F-4D97-AF65-F5344CB8AC3E}">
        <p14:creationId xmlns:p14="http://schemas.microsoft.com/office/powerpoint/2010/main" val="57651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Ampere’s Law (</a:t>
            </a:r>
            <a:r>
              <a:rPr lang="en-US" dirty="0" err="1" smtClean="0">
                <a:sym typeface="Wingdings"/>
              </a:rPr>
              <a:t>Stokes’s</a:t>
            </a:r>
            <a:r>
              <a:rPr lang="en-US" dirty="0" smtClean="0">
                <a:sym typeface="Wingdings"/>
              </a:rPr>
              <a:t> Theorem)</a:t>
            </a:r>
          </a:p>
          <a:p>
            <a:pPr lvl="1"/>
            <a:r>
              <a:rPr lang="en-US" dirty="0" smtClean="0">
                <a:sym typeface="Wingdings"/>
              </a:rPr>
              <a:t>Reduce 100% area  contour</a:t>
            </a:r>
          </a:p>
          <a:p>
            <a:r>
              <a:rPr lang="en-US" dirty="0" smtClean="0">
                <a:sym typeface="Wingdings"/>
              </a:rPr>
              <a:t>Threshold of 100 PeV is achievable for cosmic rays</a:t>
            </a:r>
            <a:endParaRPr lang="en-US" dirty="0" smtClean="0"/>
          </a:p>
          <a:p>
            <a:r>
              <a:rPr lang="en-US" dirty="0" smtClean="0"/>
              <a:t>As Veto, needs lower threshold</a:t>
            </a:r>
            <a:endParaRPr lang="en-US" dirty="0"/>
          </a:p>
          <a:p>
            <a:r>
              <a:rPr lang="en-US" dirty="0" smtClean="0"/>
              <a:t>Challenge to Theorists</a:t>
            </a:r>
          </a:p>
          <a:p>
            <a:pPr lvl="1"/>
            <a:r>
              <a:rPr lang="en-US" dirty="0" smtClean="0"/>
              <a:t>Are other exotic particles detectable?</a:t>
            </a:r>
          </a:p>
        </p:txBody>
      </p:sp>
    </p:spTree>
    <p:extLst>
      <p:ext uri="{BB962C8B-B14F-4D97-AF65-F5344CB8AC3E}">
        <p14:creationId xmlns:p14="http://schemas.microsoft.com/office/powerpoint/2010/main" val="19167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3068960"/>
            <a:ext cx="3384376" cy="9361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2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Correlation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723900"/>
            <a:ext cx="3530104" cy="21680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1772816"/>
            <a:ext cx="3510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domain (10k averages)</a:t>
            </a:r>
          </a:p>
          <a:p>
            <a:r>
              <a:rPr lang="en-US" dirty="0" smtClean="0"/>
              <a:t>0.471 pC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3284984"/>
            <a:ext cx="3142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Xcors</a:t>
            </a:r>
            <a:r>
              <a:rPr lang="en-US" dirty="0" smtClean="0"/>
              <a:t> of </a:t>
            </a:r>
            <a:r>
              <a:rPr lang="en-US" i="1" dirty="0" smtClean="0"/>
              <a:t>averaged</a:t>
            </a:r>
            <a:r>
              <a:rPr lang="en-US" dirty="0" smtClean="0"/>
              <a:t> signals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5517232"/>
            <a:ext cx="3439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Xcors</a:t>
            </a:r>
            <a:r>
              <a:rPr lang="en-US" dirty="0" smtClean="0"/>
              <a:t> of </a:t>
            </a:r>
            <a:r>
              <a:rPr lang="en-US" i="1" dirty="0" smtClean="0"/>
              <a:t>single-sh</a:t>
            </a:r>
            <a:r>
              <a:rPr lang="en-US" dirty="0" smtClean="0"/>
              <a:t>ot signals</a:t>
            </a:r>
          </a:p>
          <a:p>
            <a:r>
              <a:rPr lang="en-US" dirty="0" smtClean="0"/>
              <a:t>(roughly 0.65 pC measured)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941168"/>
            <a:ext cx="2622848" cy="1586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996952"/>
            <a:ext cx="2520280" cy="15203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84368" y="6309320"/>
            <a:ext cx="6577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 smtClean="0"/>
              <a:t>(Run 8)</a:t>
            </a:r>
            <a:endParaRPr lang="en-US" sz="11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2780928"/>
            <a:ext cx="633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 smtClean="0"/>
              <a:t>Pulse n</a:t>
            </a:r>
            <a:endParaRPr lang="en-US" sz="11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2555776" y="2780928"/>
            <a:ext cx="812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 smtClean="0"/>
              <a:t>Pulse n+1</a:t>
            </a:r>
            <a:endParaRPr lang="en-US" sz="1100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2699792" y="4725144"/>
            <a:ext cx="812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 smtClean="0"/>
              <a:t>Pulse n+1</a:t>
            </a:r>
            <a:endParaRPr lang="en-US" sz="1100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1115616" y="4869160"/>
            <a:ext cx="633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 smtClean="0"/>
              <a:t>Pulse n</a:t>
            </a:r>
            <a:endParaRPr lang="en-US" sz="1100" b="0" dirty="0"/>
          </a:p>
        </p:txBody>
      </p:sp>
    </p:spTree>
    <p:extLst>
      <p:ext uri="{BB962C8B-B14F-4D97-AF65-F5344CB8AC3E}">
        <p14:creationId xmlns:p14="http://schemas.microsoft.com/office/powerpoint/2010/main" val="336073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advanced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True mu is complex: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980728"/>
            <a:ext cx="5715000" cy="110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276872"/>
            <a:ext cx="5904656" cy="30246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3528" y="5733256"/>
            <a:ext cx="8618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But essential result is you get the usual RLC value for low-frequency mu.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2852936"/>
            <a:ext cx="2567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CC66"/>
                </a:solidFill>
              </a:rPr>
              <a:t>4 pages of math!</a:t>
            </a:r>
          </a:p>
          <a:p>
            <a:r>
              <a:rPr lang="en-US" sz="800" b="0" dirty="0"/>
              <a:t>See P. </a:t>
            </a:r>
            <a:r>
              <a:rPr lang="en-US" sz="800" b="0" dirty="0" smtClean="0"/>
              <a:t>Sun: http</a:t>
            </a:r>
            <a:r>
              <a:rPr lang="en-US" sz="800" b="0" dirty="0"/>
              <a:t>://elog.pa.ucla.edu/Toroid+Project/9</a:t>
            </a:r>
          </a:p>
          <a:p>
            <a:endParaRPr lang="en-US" sz="2000" dirty="0">
              <a:solidFill>
                <a:srgbClr val="00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3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5-04-25 11.16.2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9"/>
          <a:stretch/>
        </p:blipFill>
        <p:spPr>
          <a:xfrm>
            <a:off x="2195736" y="4509120"/>
            <a:ext cx="3240360" cy="959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100% instrumentation of an</a:t>
            </a:r>
            <a:br>
              <a:rPr lang="en-US" dirty="0" smtClean="0"/>
            </a:br>
            <a:r>
              <a:rPr lang="en-US" dirty="0" smtClean="0"/>
              <a:t>area with a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184576"/>
          </a:xfrm>
        </p:spPr>
        <p:txBody>
          <a:bodyPr/>
          <a:lstStyle/>
          <a:p>
            <a:r>
              <a:rPr lang="en-US" sz="2800" dirty="0" smtClean="0"/>
              <a:t>Example existing large </a:t>
            </a:r>
            <a:r>
              <a:rPr lang="en-US" sz="2800" dirty="0"/>
              <a:t>area detection</a:t>
            </a:r>
          </a:p>
          <a:p>
            <a:pPr lvl="1"/>
            <a:r>
              <a:rPr lang="en-US" sz="2000" dirty="0"/>
              <a:t>Sampled, </a:t>
            </a:r>
            <a:r>
              <a:rPr lang="en-US" sz="2000" dirty="0" smtClean="0"/>
              <a:t>E.g. </a:t>
            </a:r>
            <a:endParaRPr lang="en-US" sz="2000" dirty="0"/>
          </a:p>
          <a:p>
            <a:pPr lvl="2"/>
            <a:r>
              <a:rPr lang="en-US" sz="2000" b="1" dirty="0">
                <a:solidFill>
                  <a:srgbClr val="008000"/>
                </a:solidFill>
              </a:rPr>
              <a:t>Pierre Auger </a:t>
            </a:r>
            <a:r>
              <a:rPr lang="en-US" sz="2000" b="1" dirty="0" smtClean="0">
                <a:solidFill>
                  <a:srgbClr val="008000"/>
                </a:solidFill>
              </a:rPr>
              <a:t>=1600 tanks </a:t>
            </a:r>
            <a:r>
              <a:rPr lang="en-US" sz="2000" b="1" dirty="0" smtClean="0">
                <a:solidFill>
                  <a:srgbClr val="008000"/>
                </a:solidFill>
                <a:sym typeface="Wingdings"/>
              </a:rPr>
              <a:t></a:t>
            </a:r>
            <a:r>
              <a:rPr lang="en-US" sz="2000" b="1" dirty="0" smtClean="0">
                <a:solidFill>
                  <a:srgbClr val="008000"/>
                </a:solidFill>
              </a:rPr>
              <a:t>16,000m</a:t>
            </a:r>
            <a:r>
              <a:rPr lang="en-US" sz="2000" b="1" baseline="30000" dirty="0" smtClean="0">
                <a:solidFill>
                  <a:srgbClr val="008000"/>
                </a:solidFill>
              </a:rPr>
              <a:t>2 </a:t>
            </a:r>
            <a:endParaRPr lang="en-US" sz="2000" b="1" dirty="0" smtClean="0">
              <a:solidFill>
                <a:srgbClr val="008000"/>
              </a:solidFill>
            </a:endParaRPr>
          </a:p>
          <a:p>
            <a:pPr lvl="2"/>
            <a:r>
              <a:rPr lang="en-US" sz="2000" b="1" dirty="0" smtClean="0">
                <a:solidFill>
                  <a:srgbClr val="008000"/>
                </a:solidFill>
              </a:rPr>
              <a:t>Really large (3×10</a:t>
            </a:r>
            <a:r>
              <a:rPr lang="en-US" sz="2000" b="1" baseline="30000" dirty="0" smtClean="0">
                <a:solidFill>
                  <a:srgbClr val="008000"/>
                </a:solidFill>
              </a:rPr>
              <a:t>9</a:t>
            </a:r>
            <a:r>
              <a:rPr lang="en-US" sz="2000" b="1" dirty="0" smtClean="0">
                <a:solidFill>
                  <a:srgbClr val="008000"/>
                </a:solidFill>
              </a:rPr>
              <a:t> m</a:t>
            </a:r>
            <a:r>
              <a:rPr lang="en-US" sz="2000" b="1" baseline="30000" dirty="0" smtClean="0">
                <a:solidFill>
                  <a:srgbClr val="008000"/>
                </a:solidFill>
              </a:rPr>
              <a:t>2</a:t>
            </a:r>
            <a:r>
              <a:rPr lang="en-US" sz="2000" b="1" dirty="0" smtClean="0">
                <a:solidFill>
                  <a:srgbClr val="008000"/>
                </a:solidFill>
              </a:rPr>
              <a:t>, sampled) for </a:t>
            </a:r>
            <a:r>
              <a:rPr lang="en-US" sz="2000" b="1" dirty="0">
                <a:solidFill>
                  <a:srgbClr val="008000"/>
                </a:solidFill>
              </a:rPr>
              <a:t>air showers of course</a:t>
            </a:r>
          </a:p>
          <a:p>
            <a:pPr lvl="1"/>
            <a:r>
              <a:rPr lang="en-US" sz="2000" dirty="0"/>
              <a:t>100% coverage by Super-</a:t>
            </a:r>
            <a:r>
              <a:rPr lang="en-US" sz="2000" dirty="0" err="1"/>
              <a:t>Kamiokande</a:t>
            </a:r>
            <a:r>
              <a:rPr lang="en-US" sz="2000" dirty="0"/>
              <a:t>: </a:t>
            </a:r>
          </a:p>
          <a:p>
            <a:pPr lvl="2"/>
            <a:r>
              <a:rPr lang="en-US" sz="2000" b="1" dirty="0">
                <a:solidFill>
                  <a:srgbClr val="008000"/>
                </a:solidFill>
              </a:rPr>
              <a:t>~1600 </a:t>
            </a:r>
            <a:r>
              <a:rPr lang="en-US" sz="2000" b="1" dirty="0" smtClean="0">
                <a:solidFill>
                  <a:srgbClr val="008000"/>
                </a:solidFill>
              </a:rPr>
              <a:t>m</a:t>
            </a:r>
            <a:r>
              <a:rPr lang="en-US" sz="2000" b="1" baseline="30000" dirty="0" smtClean="0">
                <a:solidFill>
                  <a:srgbClr val="008000"/>
                </a:solidFill>
              </a:rPr>
              <a:t>2</a:t>
            </a:r>
            <a:endParaRPr lang="en-US" sz="2000" dirty="0" smtClean="0"/>
          </a:p>
          <a:p>
            <a:r>
              <a:rPr lang="en-US" sz="2800" dirty="0" smtClean="0"/>
              <a:t>Ampere’s Law (Stokes Theorem) </a:t>
            </a:r>
            <a:endParaRPr lang="en-US" sz="2800" dirty="0"/>
          </a:p>
          <a:p>
            <a:pPr lvl="1"/>
            <a:r>
              <a:rPr lang="en-US" sz="2000" dirty="0" smtClean="0"/>
              <a:t>What happens in an area can be detected along a contour (savings of one dimension)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008000"/>
                </a:solidFill>
              </a:rPr>
              <a:t>A 100m radius detector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 31,400 m</a:t>
            </a:r>
            <a:r>
              <a:rPr lang="en-US" sz="2000" baseline="30000" dirty="0" smtClean="0">
                <a:solidFill>
                  <a:srgbClr val="008000"/>
                </a:solidFill>
                <a:sym typeface="Wingdings"/>
              </a:rPr>
              <a:t>2</a:t>
            </a:r>
            <a:endParaRPr lang="en-US" sz="2000" baseline="30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5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View</a:t>
            </a:r>
            <a:endParaRPr lang="en-US" dirty="0"/>
          </a:p>
        </p:txBody>
      </p:sp>
      <p:pic>
        <p:nvPicPr>
          <p:cNvPr id="6" name="Picture 5" descr="deployed-vi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236296" cy="54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5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View</a:t>
            </a:r>
            <a:endParaRPr lang="en-US" dirty="0"/>
          </a:p>
        </p:txBody>
      </p:sp>
      <p:pic>
        <p:nvPicPr>
          <p:cNvPr id="6" name="Picture 5" descr="deployed-vi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236296" cy="54272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2780928"/>
            <a:ext cx="633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 smtClean="0"/>
              <a:t>Pulse n</a:t>
            </a:r>
            <a:endParaRPr lang="en-US" sz="1100" b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478" t="1096"/>
          <a:stretch/>
        </p:blipFill>
        <p:spPr>
          <a:xfrm>
            <a:off x="2699792" y="-60101"/>
            <a:ext cx="3748381" cy="691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22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16624"/>
          </a:xfrm>
        </p:spPr>
        <p:txBody>
          <a:bodyPr/>
          <a:lstStyle/>
          <a:p>
            <a:r>
              <a:rPr lang="en-US" sz="3200" dirty="0" smtClean="0"/>
              <a:t>Integrating Current Transformer</a:t>
            </a:r>
          </a:p>
          <a:p>
            <a:pPr lvl="1"/>
            <a:r>
              <a:rPr lang="en-US" sz="2600" dirty="0" smtClean="0"/>
              <a:t>Invented late 1980s for LEP</a:t>
            </a:r>
            <a:endParaRPr lang="en-US" sz="500" dirty="0" smtClean="0"/>
          </a:p>
          <a:p>
            <a:endParaRPr lang="en-US" sz="100" b="0" dirty="0" smtClean="0">
              <a:solidFill>
                <a:schemeClr val="tx1"/>
              </a:solidFill>
            </a:endParaRPr>
          </a:p>
          <a:p>
            <a:endParaRPr lang="en-US" sz="100" b="0" dirty="0">
              <a:solidFill>
                <a:schemeClr val="tx1"/>
              </a:solidFill>
            </a:endParaRPr>
          </a:p>
          <a:p>
            <a:endParaRPr lang="en-US" sz="100" b="0" dirty="0" smtClean="0">
              <a:solidFill>
                <a:schemeClr val="tx1"/>
              </a:solidFill>
            </a:endParaRPr>
          </a:p>
          <a:p>
            <a:endParaRPr lang="en-US" sz="100" b="0" dirty="0">
              <a:solidFill>
                <a:schemeClr val="tx1"/>
              </a:solidFill>
            </a:endParaRPr>
          </a:p>
          <a:p>
            <a:endParaRPr lang="en-US" sz="100" b="0" dirty="0" smtClean="0">
              <a:solidFill>
                <a:schemeClr val="tx1"/>
              </a:solidFill>
            </a:endParaRPr>
          </a:p>
          <a:p>
            <a:endParaRPr lang="en-US" sz="100" b="0" dirty="0">
              <a:solidFill>
                <a:schemeClr val="tx1"/>
              </a:solidFill>
            </a:endParaRPr>
          </a:p>
          <a:p>
            <a:endParaRPr lang="en-US" sz="100" b="0" dirty="0" smtClean="0">
              <a:solidFill>
                <a:schemeClr val="tx1"/>
              </a:solidFill>
            </a:endParaRPr>
          </a:p>
          <a:p>
            <a:endParaRPr lang="en-US" sz="100" b="0" dirty="0">
              <a:solidFill>
                <a:schemeClr val="tx1"/>
              </a:solidFill>
            </a:endParaRPr>
          </a:p>
          <a:p>
            <a:endParaRPr lang="en-US" sz="100" b="0" dirty="0" smtClean="0">
              <a:solidFill>
                <a:schemeClr val="tx1"/>
              </a:solidFill>
            </a:endParaRPr>
          </a:p>
          <a:p>
            <a:endParaRPr lang="en-US" sz="100" b="0" dirty="0">
              <a:solidFill>
                <a:schemeClr val="tx1"/>
              </a:solidFill>
            </a:endParaRPr>
          </a:p>
          <a:p>
            <a:endParaRPr lang="en-US" sz="100" b="0" dirty="0" smtClean="0">
              <a:solidFill>
                <a:schemeClr val="tx1"/>
              </a:solidFill>
            </a:endParaRPr>
          </a:p>
          <a:p>
            <a:endParaRPr lang="en-US" sz="100" b="0" dirty="0">
              <a:solidFill>
                <a:schemeClr val="tx1"/>
              </a:solidFill>
            </a:endParaRPr>
          </a:p>
          <a:p>
            <a:endParaRPr lang="en-US" sz="100" b="0" dirty="0" smtClean="0">
              <a:solidFill>
                <a:schemeClr val="tx1"/>
              </a:solidFill>
            </a:endParaRPr>
          </a:p>
          <a:p>
            <a:endParaRPr lang="en-US" sz="100" b="0" dirty="0">
              <a:solidFill>
                <a:schemeClr val="tx1"/>
              </a:solidFill>
            </a:endParaRPr>
          </a:p>
          <a:p>
            <a:endParaRPr lang="en-US" sz="100" b="0" dirty="0" smtClean="0">
              <a:solidFill>
                <a:schemeClr val="tx1"/>
              </a:solidFill>
            </a:endParaRPr>
          </a:p>
          <a:p>
            <a:endParaRPr lang="en-US" sz="100" b="0" dirty="0">
              <a:solidFill>
                <a:schemeClr val="tx1"/>
              </a:solidFill>
            </a:endParaRPr>
          </a:p>
          <a:p>
            <a:endParaRPr lang="en-US" sz="100" b="0" dirty="0" smtClean="0">
              <a:solidFill>
                <a:schemeClr val="tx1"/>
              </a:solidFill>
            </a:endParaRPr>
          </a:p>
          <a:p>
            <a:endParaRPr lang="en-US" sz="100" b="0" dirty="0">
              <a:solidFill>
                <a:schemeClr val="tx1"/>
              </a:solidFill>
            </a:endParaRPr>
          </a:p>
          <a:p>
            <a:endParaRPr lang="en-US" sz="100" b="0" dirty="0" smtClean="0">
              <a:solidFill>
                <a:schemeClr val="tx1"/>
              </a:solidFill>
            </a:endParaRPr>
          </a:p>
          <a:p>
            <a:endParaRPr lang="en-US" sz="100" b="0" dirty="0">
              <a:solidFill>
                <a:schemeClr val="tx1"/>
              </a:solidFill>
            </a:endParaRPr>
          </a:p>
          <a:p>
            <a:endParaRPr lang="en-US" sz="400" b="0" dirty="0" smtClean="0">
              <a:solidFill>
                <a:schemeClr val="tx1"/>
              </a:solidFill>
            </a:endParaRPr>
          </a:p>
          <a:p>
            <a:endParaRPr lang="en-US" sz="400" b="0" dirty="0">
              <a:solidFill>
                <a:schemeClr val="tx1"/>
              </a:solidFill>
            </a:endParaRPr>
          </a:p>
          <a:p>
            <a:endParaRPr lang="en-US" sz="400" b="0" dirty="0" smtClean="0">
              <a:solidFill>
                <a:schemeClr val="tx1"/>
              </a:solidFill>
            </a:endParaRPr>
          </a:p>
          <a:p>
            <a:endParaRPr lang="en-US" sz="400" b="0" dirty="0">
              <a:solidFill>
                <a:schemeClr val="tx1"/>
              </a:solidFill>
            </a:endParaRPr>
          </a:p>
          <a:p>
            <a:endParaRPr lang="en-US" sz="400" b="0" dirty="0" smtClean="0">
              <a:solidFill>
                <a:schemeClr val="tx1"/>
              </a:solidFill>
            </a:endParaRPr>
          </a:p>
          <a:p>
            <a:endParaRPr lang="en-US" sz="4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00" b="0" dirty="0" smtClean="0">
              <a:solidFill>
                <a:schemeClr val="tx1"/>
              </a:solidFill>
            </a:endParaRPr>
          </a:p>
          <a:p>
            <a:r>
              <a:rPr lang="en-US" sz="100" b="0" dirty="0" smtClean="0">
                <a:solidFill>
                  <a:schemeClr val="tx1"/>
                </a:solidFill>
              </a:rPr>
              <a:t>10</a:t>
            </a:r>
            <a:r>
              <a:rPr lang="en-US" sz="1200" b="0" dirty="0" smtClean="0">
                <a:solidFill>
                  <a:schemeClr val="tx1"/>
                </a:solidFill>
              </a:rPr>
              <a:t>K</a:t>
            </a:r>
            <a:r>
              <a:rPr lang="en-US" sz="1200" b="0" dirty="0">
                <a:solidFill>
                  <a:schemeClr val="tx1"/>
                </a:solidFill>
              </a:rPr>
              <a:t>. B. Unser, Proceedings of the IEEE </a:t>
            </a:r>
            <a:r>
              <a:rPr lang="en-US" sz="1200" b="0" dirty="0" smtClean="0">
                <a:solidFill>
                  <a:schemeClr val="tx1"/>
                </a:solidFill>
              </a:rPr>
              <a:t>Particle </a:t>
            </a:r>
            <a:r>
              <a:rPr lang="en-US" sz="1200" b="0" dirty="0">
                <a:solidFill>
                  <a:schemeClr val="tx1"/>
                </a:solidFill>
              </a:rPr>
              <a:t>Accelerator Conference</a:t>
            </a:r>
            <a:r>
              <a:rPr lang="en-US" sz="1200" b="0" dirty="0" smtClean="0">
                <a:solidFill>
                  <a:schemeClr val="tx1"/>
                </a:solidFill>
              </a:rPr>
              <a:t>, Chicago</a:t>
            </a:r>
            <a:r>
              <a:rPr lang="en-US" sz="1200" b="0" dirty="0">
                <a:solidFill>
                  <a:schemeClr val="tx1"/>
                </a:solidFill>
              </a:rPr>
              <a:t>, 1989 (IEEE, 1989), p. 71</a:t>
            </a:r>
            <a:r>
              <a:rPr lang="en-US" sz="3200" b="0" dirty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060849"/>
            <a:ext cx="2808312" cy="1005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existing technology</a:t>
            </a:r>
            <a:endParaRPr lang="en-US" dirty="0"/>
          </a:p>
        </p:txBody>
      </p:sp>
      <p:pic>
        <p:nvPicPr>
          <p:cNvPr id="10" name="Picture 9" descr="bergoz_ic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" r="14230" b="14882"/>
          <a:stretch/>
        </p:blipFill>
        <p:spPr>
          <a:xfrm>
            <a:off x="539552" y="3573016"/>
            <a:ext cx="3744416" cy="259228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132900" y="4713623"/>
            <a:ext cx="591815" cy="51845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03648" y="4725144"/>
            <a:ext cx="518709" cy="265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12cm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6016" y="3861048"/>
            <a:ext cx="3836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A real device.  (</a:t>
            </a:r>
            <a:r>
              <a:rPr lang="en-US" dirty="0" err="1" smtClean="0">
                <a:solidFill>
                  <a:srgbClr val="3366FF"/>
                </a:solidFill>
              </a:rPr>
              <a:t>Bergoz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Measures beam bunch charges: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~ 5 </a:t>
            </a:r>
            <a:r>
              <a:rPr lang="en-US" dirty="0" err="1" smtClean="0">
                <a:solidFill>
                  <a:srgbClr val="3366FF"/>
                </a:solidFill>
              </a:rPr>
              <a:t>fs</a:t>
            </a:r>
            <a:r>
              <a:rPr lang="en-US" dirty="0" smtClean="0">
                <a:solidFill>
                  <a:srgbClr val="3366FF"/>
                </a:solidFill>
              </a:rPr>
              <a:t> – 5 ns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7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Principle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96752"/>
            <a:ext cx="377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Charge the primary capacitors: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toroid-setup-s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36912"/>
            <a:ext cx="4440726" cy="3029105"/>
          </a:xfrm>
          <a:prstGeom prst="rect">
            <a:avLst/>
          </a:prstGeom>
        </p:spPr>
      </p:pic>
      <p:pic>
        <p:nvPicPr>
          <p:cNvPr id="7" name="Picture 6" descr="toroi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3952262" cy="273055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139952" y="1727265"/>
            <a:ext cx="0" cy="482453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63688" y="6093296"/>
            <a:ext cx="584625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CC6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Net Q on capacitors = Q of passing bunch 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8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67750" cy="5105400"/>
          </a:xfrm>
        </p:spPr>
        <p:txBody>
          <a:bodyPr/>
          <a:lstStyle/>
          <a:p>
            <a:r>
              <a:rPr lang="en-US" sz="3600" dirty="0" smtClean="0"/>
              <a:t>We could apply this same technique to Particle Astrophysics</a:t>
            </a:r>
          </a:p>
          <a:p>
            <a:pPr lvl="1"/>
            <a:r>
              <a:rPr lang="en-US" sz="2800" dirty="0" smtClean="0"/>
              <a:t>Radius: 10cm </a:t>
            </a:r>
            <a:r>
              <a:rPr lang="en-US" sz="2800" dirty="0" smtClean="0">
                <a:sym typeface="Wingdings"/>
              </a:rPr>
              <a:t> 100m, 1 km, or more?</a:t>
            </a:r>
          </a:p>
          <a:p>
            <a:pPr lvl="1"/>
            <a:endParaRPr lang="en-US" sz="2800" dirty="0" smtClean="0">
              <a:sym typeface="Wingdings"/>
            </a:endParaRPr>
          </a:p>
          <a:p>
            <a:pPr lvl="1"/>
            <a:r>
              <a:rPr lang="en-US" sz="2800" dirty="0" smtClean="0">
                <a:sym typeface="Wingdings"/>
              </a:rPr>
              <a:t>Uses </a:t>
            </a:r>
            <a:r>
              <a:rPr lang="en-US" sz="2800" dirty="0" err="1" smtClean="0">
                <a:sym typeface="Wingdings"/>
              </a:rPr>
              <a:t>Stokes’s</a:t>
            </a:r>
            <a:r>
              <a:rPr lang="en-US" sz="2800" dirty="0" smtClean="0">
                <a:sym typeface="Wingdings"/>
              </a:rPr>
              <a:t> Theorem to instrument large area very cheaply.    </a:t>
            </a:r>
          </a:p>
          <a:p>
            <a:pPr lvl="1"/>
            <a:endParaRPr lang="en-US" sz="2800" dirty="0" smtClean="0">
              <a:sym typeface="Wingdings"/>
            </a:endParaRPr>
          </a:p>
          <a:p>
            <a:pPr lvl="1"/>
            <a:r>
              <a:rPr lang="en-US" sz="2800" dirty="0" smtClean="0">
                <a:sym typeface="Wingdings"/>
              </a:rPr>
              <a:t>Cosmic Rays, </a:t>
            </a:r>
            <a:r>
              <a:rPr lang="en-US" sz="2800" u="sng" dirty="0" smtClean="0">
                <a:sym typeface="Wingdings"/>
              </a:rPr>
              <a:t>Exotica</a:t>
            </a:r>
            <a:r>
              <a:rPr lang="en-US" sz="2800" dirty="0" smtClean="0">
                <a:sym typeface="Wingdings"/>
              </a:rPr>
              <a:t>?  </a:t>
            </a:r>
          </a:p>
          <a:p>
            <a:pPr lvl="1"/>
            <a:endParaRPr lang="en-US" sz="2800" dirty="0" smtClean="0">
              <a:sym typeface="Wingdings"/>
            </a:endParaRPr>
          </a:p>
          <a:p>
            <a:pPr lvl="1"/>
            <a:r>
              <a:rPr lang="en-US" sz="2800" dirty="0" smtClean="0">
                <a:sym typeface="Wingdings"/>
              </a:rPr>
              <a:t>On mountaintops, underground, unfurled in space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642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2" y="1556792"/>
            <a:ext cx="7285212" cy="1238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Phase: ~RLC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036496" cy="5112568"/>
          </a:xfrm>
        </p:spPr>
        <p:txBody>
          <a:bodyPr/>
          <a:lstStyle/>
          <a:p>
            <a:r>
              <a:rPr lang="en-US" sz="2400" dirty="0" smtClean="0"/>
              <a:t>First model: RLC circuit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So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(M=L) </a:t>
            </a:r>
            <a:r>
              <a:rPr lang="en-US" sz="2400" dirty="0" smtClean="0">
                <a:sym typeface="Wingdings"/>
              </a:rPr>
              <a:t> </a:t>
            </a:r>
            <a:r>
              <a:rPr lang="en-US" sz="2400" dirty="0" smtClean="0"/>
              <a:t>Q</a:t>
            </a:r>
            <a:r>
              <a:rPr lang="en-US" sz="2000" baseline="-25000" dirty="0" smtClean="0"/>
              <a:t>beam</a:t>
            </a:r>
            <a:r>
              <a:rPr lang="en-US" sz="2400" dirty="0" smtClean="0"/>
              <a:t> winds up on capacitor as long as ….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Need high </a:t>
            </a:r>
            <a:r>
              <a:rPr lang="en-US" sz="2400" dirty="0" err="1" smtClean="0"/>
              <a:t>ω</a:t>
            </a:r>
            <a:r>
              <a:rPr lang="en-US" sz="2400" dirty="0" smtClean="0">
                <a:sym typeface="Wingdings"/>
              </a:rPr>
              <a:t> only sensitive to fast moving charges</a:t>
            </a:r>
            <a:endParaRPr lang="en-US" sz="2400" dirty="0" smtClean="0"/>
          </a:p>
          <a:p>
            <a:r>
              <a:rPr lang="en-US" sz="2400" dirty="0" smtClean="0"/>
              <a:t>More advanced model, using complex mu (in supplement)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708920"/>
            <a:ext cx="5184576" cy="1159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1654"/>
          <a:stretch/>
        </p:blipFill>
        <p:spPr>
          <a:xfrm>
            <a:off x="1763688" y="4581128"/>
            <a:ext cx="4983512" cy="774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32240" y="2564904"/>
            <a:ext cx="1894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M=beam/toroid </a:t>
            </a:r>
          </a:p>
          <a:p>
            <a:r>
              <a:rPr lang="en-US" sz="1200" b="0" dirty="0"/>
              <a:t> </a:t>
            </a:r>
            <a:r>
              <a:rPr lang="en-US" sz="1200" b="0" dirty="0" smtClean="0"/>
              <a:t>    mutual inductance</a:t>
            </a:r>
          </a:p>
          <a:p>
            <a:r>
              <a:rPr lang="en-US" sz="1200" b="0" dirty="0" smtClean="0"/>
              <a:t>L=toroid self-inductance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43280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080911_jog_CMS_muon_upgrade_haus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3E3E"/>
      </a:lt2>
      <a:accent1>
        <a:srgbClr val="FFD798"/>
      </a:accent1>
      <a:accent2>
        <a:srgbClr val="8CF4EA"/>
      </a:accent2>
      <a:accent3>
        <a:srgbClr val="FFFFFF"/>
      </a:accent3>
      <a:accent4>
        <a:srgbClr val="000000"/>
      </a:accent4>
      <a:accent5>
        <a:srgbClr val="FFE8CA"/>
      </a:accent5>
      <a:accent6>
        <a:srgbClr val="7EDDD4"/>
      </a:accent6>
      <a:hlink>
        <a:srgbClr val="FE9B03"/>
      </a:hlink>
      <a:folHlink>
        <a:srgbClr val="00D0D0"/>
      </a:folHlink>
    </a:clrScheme>
    <a:fontScheme name="080911_jog_CMS_muon_upgrade_haus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80911_jog_CMS_muon_upgrade_haus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0911_jog_CMS_muon_upgrade_haus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0911_jog_CMS_muon_upgrade_haus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0911_jog_CMS_muon_upgrade_haus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0911_jog_CMS_muon_upgrade_haus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0911_jog_CMS_muon_upgrade_haus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0911_jog_CMS_muon_upgrade_haus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PGCert Formative Presentation</Template>
  <TotalTime>8410</TotalTime>
  <Words>918</Words>
  <Application>Microsoft Macintosh PowerPoint</Application>
  <PresentationFormat>On-screen Show (4:3)</PresentationFormat>
  <Paragraphs>199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080911_jog_CMS_muon_upgrade_hauser</vt:lpstr>
      <vt:lpstr>PowerPoint Presentation</vt:lpstr>
      <vt:lpstr>An example of relativistic Currents</vt:lpstr>
      <vt:lpstr>100% instrumentation of an area with a line</vt:lpstr>
      <vt:lpstr>Concept View</vt:lpstr>
      <vt:lpstr>Concept View</vt:lpstr>
      <vt:lpstr>An existing technology</vt:lpstr>
      <vt:lpstr>ICT Principle</vt:lpstr>
      <vt:lpstr>Increasing size</vt:lpstr>
      <vt:lpstr>Charging Phase: ~RLC circuit</vt:lpstr>
      <vt:lpstr>Charging Phase</vt:lpstr>
      <vt:lpstr>Magnetic Field</vt:lpstr>
      <vt:lpstr>Discharging Phase</vt:lpstr>
      <vt:lpstr>Remarkably Robust: version 0</vt:lpstr>
      <vt:lpstr>Side Note: Fast B detection</vt:lpstr>
      <vt:lpstr>Direct Version of Discharging Phase</vt:lpstr>
      <vt:lpstr>Output simulation</vt:lpstr>
      <vt:lpstr>Laboratory Data</vt:lpstr>
      <vt:lpstr>Limiting Sensitivity?</vt:lpstr>
      <vt:lpstr>Applications</vt:lpstr>
      <vt:lpstr>Example: Cosmic Ray Detection</vt:lpstr>
      <vt:lpstr>Summary</vt:lpstr>
      <vt:lpstr> </vt:lpstr>
      <vt:lpstr>Cross Correlation Analysis</vt:lpstr>
      <vt:lpstr>More advanced calculation</vt:lpstr>
    </vt:vector>
  </TitlesOfParts>
  <Company>University of Durham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Large Hadron Collider</dc:title>
  <dc:creator>UCLA - Department of Physics</dc:creator>
  <cp:lastModifiedBy>D S</cp:lastModifiedBy>
  <cp:revision>503</cp:revision>
  <dcterms:created xsi:type="dcterms:W3CDTF">2004-06-18T09:03:00Z</dcterms:created>
  <dcterms:modified xsi:type="dcterms:W3CDTF">2015-05-04T22:25:17Z</dcterms:modified>
</cp:coreProperties>
</file>