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5" r:id="rId1"/>
  </p:sldMasterIdLst>
  <p:notesMasterIdLst>
    <p:notesMasterId r:id="rId27"/>
  </p:notesMasterIdLst>
  <p:handoutMasterIdLst>
    <p:handoutMasterId r:id="rId28"/>
  </p:handoutMasterIdLst>
  <p:sldIdLst>
    <p:sldId id="260" r:id="rId2"/>
    <p:sldId id="299" r:id="rId3"/>
    <p:sldId id="325" r:id="rId4"/>
    <p:sldId id="310" r:id="rId5"/>
    <p:sldId id="312" r:id="rId6"/>
    <p:sldId id="297" r:id="rId7"/>
    <p:sldId id="319" r:id="rId8"/>
    <p:sldId id="323" r:id="rId9"/>
    <p:sldId id="317" r:id="rId10"/>
    <p:sldId id="314" r:id="rId11"/>
    <p:sldId id="302" r:id="rId12"/>
    <p:sldId id="315" r:id="rId13"/>
    <p:sldId id="313" r:id="rId14"/>
    <p:sldId id="300" r:id="rId15"/>
    <p:sldId id="327" r:id="rId16"/>
    <p:sldId id="326" r:id="rId17"/>
    <p:sldId id="316" r:id="rId18"/>
    <p:sldId id="324" r:id="rId19"/>
    <p:sldId id="328" r:id="rId20"/>
    <p:sldId id="329" r:id="rId21"/>
    <p:sldId id="318" r:id="rId22"/>
    <p:sldId id="320" r:id="rId23"/>
    <p:sldId id="321" r:id="rId24"/>
    <p:sldId id="322" r:id="rId25"/>
    <p:sldId id="31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53F3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861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984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060E5-F12C-8A4D-8781-2A27708145EC}" type="datetimeFigureOut">
              <a:rPr lang="en-US" smtClean="0"/>
              <a:pPr/>
              <a:t>5/4/15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24B80-92DC-6145-BADD-0BFC6AC75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320AB-4331-674E-AFA4-4A257193A999}" type="datetimeFigureOut">
              <a:rPr lang="en-US" smtClean="0"/>
              <a:pPr/>
              <a:t>5/4/15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AC03E-D489-F641-B170-96A34414B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 </a:t>
            </a:r>
            <a:r>
              <a:rPr lang="en-US" dirty="0" err="1" smtClean="0"/>
              <a:t>N_on</a:t>
            </a:r>
            <a:r>
              <a:rPr lang="en-US" dirty="0" smtClean="0"/>
              <a:t> and </a:t>
            </a:r>
            <a:r>
              <a:rPr lang="en-US" dirty="0" err="1" smtClean="0"/>
              <a:t>N_off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Define </a:t>
            </a:r>
            <a:r>
              <a:rPr lang="en-US" baseline="0" dirty="0" err="1" smtClean="0"/>
              <a:t>Baysian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Crab and flaring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Crab and flaring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Crab and flaring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Citations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smallers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C03E-D489-F641-B170-96A34414BC8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AFD0-66E6-2D4E-81AA-0C5499B59273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B8A0-7571-9F4D-991A-9E638285E4E1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C2D2-23EB-1F4D-A62B-D2B67029F04E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4889-578F-4D4C-A7F6-FFDFDCF7E3D5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7169-2FCB-4881-833D-E75DAB415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8E3-4A10-D243-A7CC-D26E7B52CC37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5715-9267-0F4A-AF15-FA32A2988BDB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98DA-57ED-3E44-8A5B-C73BC11440B6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55FF-EF35-594C-A18C-882EE9842D48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31A8-5666-7C4C-96D0-5C853A8BCCB1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6163-F828-E24F-B64F-F752C52600BB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406A-1E68-6D4D-8374-39BB2AF20215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840EE-0CA4-4142-BE06-1BC2A8967117}" type="datetime2">
              <a:rPr lang="en-US" smtClean="0"/>
              <a:pPr/>
              <a:t>Monday, May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Ian G Wisher – IPA Madison 2015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df"/><Relationship Id="rId8" Type="http://schemas.openxmlformats.org/officeDocument/2006/relationships/image" Target="../media/image61.png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27.pdf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32.pd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29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2.pdf"/><Relationship Id="rId5" Type="http://schemas.openxmlformats.org/officeDocument/2006/relationships/image" Target="../media/image4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d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df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5877755"/>
            <a:ext cx="9144000" cy="1004019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Ian Wisher – UW Madison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IceCube Particle Astrophysics Symposium 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May 4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2015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19341" cy="12848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latin typeface="Helvetica"/>
                <a:cs typeface="Helvetica"/>
              </a:rPr>
              <a:t>	Monitoring TeV Gamma-ray Sources for 				Flaring States with HAWC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1"/>
            <a:ext cx="1760875" cy="12848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3536" y="6003220"/>
            <a:ext cx="1004105" cy="75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UWlogo_ctr_4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281331" y="51988"/>
            <a:ext cx="1940425" cy="1293617"/>
          </a:xfrm>
          <a:prstGeom prst="rect">
            <a:avLst/>
          </a:prstGeom>
        </p:spPr>
      </p:pic>
      <p:pic>
        <p:nvPicPr>
          <p:cNvPr id="14" name="Picture 13" descr="InaugurationDayPanorama.jpg"/>
          <p:cNvPicPr>
            <a:picLocks noChangeAspect="1"/>
          </p:cNvPicPr>
          <p:nvPr/>
        </p:nvPicPr>
        <p:blipFill>
          <a:blip r:embed="rId9"/>
          <a:srcRect l="15167" r="8676"/>
          <a:stretch>
            <a:fillRect/>
          </a:stretch>
        </p:blipFill>
        <p:spPr>
          <a:xfrm>
            <a:off x="-36216" y="1284836"/>
            <a:ext cx="9180216" cy="4592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10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HAWC Sensitivity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521" y="2309257"/>
            <a:ext cx="6814127" cy="416513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62767" y="1156908"/>
            <a:ext cx="8525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HAWC 1-year sensitivity to all  sources transiting near zenith becomes comparable to a 50-hour IACT observation at ~4 </a:t>
            </a:r>
            <a:r>
              <a:rPr lang="en-US" sz="2400" dirty="0" err="1" smtClean="0"/>
              <a:t>TeV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11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0982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Sources Monitored by HAWC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3043" y="906806"/>
            <a:ext cx="8807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Currently monitoring 240 sources: </a:t>
            </a:r>
            <a:endParaRPr lang="en-US" sz="2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43548" y="1778322"/>
            <a:ext cx="4131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Monitoring all </a:t>
            </a:r>
          </a:p>
          <a:p>
            <a:r>
              <a:rPr lang="en-US" sz="2000" dirty="0" smtClean="0"/>
              <a:t>extragalactic sources in </a:t>
            </a:r>
            <a:r>
              <a:rPr lang="en-US" sz="2000" dirty="0" err="1" smtClean="0"/>
              <a:t>TeVCat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2FGL </a:t>
            </a:r>
            <a:r>
              <a:rPr lang="en-US" sz="2000" dirty="0" err="1" smtClean="0"/>
              <a:t>Blazars</a:t>
            </a:r>
            <a:r>
              <a:rPr lang="en-US" sz="2000" dirty="0" smtClean="0"/>
              <a:t> </a:t>
            </a:r>
            <a:r>
              <a:rPr lang="en-US" sz="2000" dirty="0" err="1" smtClean="0"/>
              <a:t>z</a:t>
            </a:r>
            <a:r>
              <a:rPr lang="en-US" sz="2000" dirty="0" smtClean="0"/>
              <a:t> ≤ 1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All </a:t>
            </a:r>
            <a:r>
              <a:rPr lang="en-US" sz="2000" dirty="0" err="1" smtClean="0"/>
              <a:t>TeVCat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Between Dec 80 and -50</a:t>
            </a:r>
          </a:p>
          <a:p>
            <a:r>
              <a:rPr lang="en-US" sz="2000" dirty="0" smtClean="0"/>
              <a:t>Pulsars and Binaries </a:t>
            </a:r>
            <a:endParaRPr lang="en-US" sz="2000" dirty="0"/>
          </a:p>
        </p:txBody>
      </p:sp>
      <p:sp>
        <p:nvSpPr>
          <p:cNvPr id="2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APS April  Meeting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613128" y="2686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54734" y="4800328"/>
            <a:ext cx="116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006434" y="5431270"/>
            <a:ext cx="84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the future:  all-sky monitoring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16411" b="9223"/>
          <a:stretch>
            <a:fillRect/>
          </a:stretch>
        </p:blipFill>
        <p:spPr>
          <a:xfrm>
            <a:off x="94049" y="1368471"/>
            <a:ext cx="5459669" cy="35083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368471"/>
            <a:ext cx="2988235" cy="409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" y="1651091"/>
            <a:ext cx="1299882" cy="409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12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Light curve Generation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6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549" y="3840663"/>
            <a:ext cx="6304627" cy="22531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1743" y="906806"/>
            <a:ext cx="86837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Online analysis will run to provide real time alerts of detected transients. </a:t>
            </a:r>
          </a:p>
          <a:p>
            <a:endParaRPr lang="en-US" sz="2000" dirty="0" smtClean="0"/>
          </a:p>
          <a:p>
            <a:r>
              <a:rPr lang="en-US" sz="2000" dirty="0" smtClean="0"/>
              <a:t>Implementation is Bayesian block algorithm (</a:t>
            </a:r>
            <a:r>
              <a:rPr lang="en-US" sz="2000" dirty="0" err="1" smtClean="0"/>
              <a:t>Scargle</a:t>
            </a:r>
            <a:r>
              <a:rPr lang="en-US" sz="2000" dirty="0" smtClean="0"/>
              <a:t> et al. 2013, </a:t>
            </a:r>
            <a:r>
              <a:rPr lang="en-US" sz="2000" dirty="0" err="1" smtClean="0"/>
              <a:t>ApJ</a:t>
            </a:r>
            <a:r>
              <a:rPr lang="en-US" sz="2000" dirty="0" smtClean="0"/>
              <a:t> 764, 167)</a:t>
            </a:r>
          </a:p>
          <a:p>
            <a:endParaRPr lang="en-US" sz="2000" dirty="0" smtClean="0"/>
          </a:p>
          <a:p>
            <a:r>
              <a:rPr lang="en-US" sz="2000" dirty="0" smtClean="0"/>
              <a:t>N</a:t>
            </a:r>
            <a:r>
              <a:rPr lang="en-US" sz="2000" baseline="-25000" dirty="0" smtClean="0"/>
              <a:t>on</a:t>
            </a:r>
            <a:r>
              <a:rPr lang="en-US" sz="2000" dirty="0" smtClean="0"/>
              <a:t> is counts in signal region and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off</a:t>
            </a:r>
            <a:r>
              <a:rPr lang="en-US" sz="2000" dirty="0" smtClean="0"/>
              <a:t> is expected counts from cosmic rays</a:t>
            </a:r>
          </a:p>
          <a:p>
            <a:endParaRPr lang="en-US" sz="2000" dirty="0" smtClean="0"/>
          </a:p>
          <a:p>
            <a:r>
              <a:rPr lang="en-US" sz="2000" dirty="0" smtClean="0"/>
              <a:t>Full Poisson treatment of likelihood fitness function</a:t>
            </a:r>
          </a:p>
          <a:p>
            <a:r>
              <a:rPr lang="en-US" sz="2000" dirty="0" smtClean="0"/>
              <a:t>Alerts will be issued without human intervention </a:t>
            </a:r>
          </a:p>
          <a:p>
            <a:r>
              <a:rPr lang="en-US" sz="2000" dirty="0" smtClean="0"/>
              <a:t>(Currently online alerts being tested)</a:t>
            </a:r>
            <a:endParaRPr lang="en-US" sz="2000" dirty="0"/>
          </a:p>
        </p:txBody>
      </p:sp>
      <p:pic>
        <p:nvPicPr>
          <p:cNvPr id="15" name="Picture 14" descr="CodeCogsEqn (5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738427" y="3769128"/>
            <a:ext cx="500986" cy="63761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21959" y="6061645"/>
            <a:ext cx="6274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Accounts for variation of detector sensitivity with zenith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13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Sensitivity from Simulation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6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527" y="1389242"/>
            <a:ext cx="5445160" cy="4595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61230" y="1386000"/>
            <a:ext cx="1956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PRELIMINARY</a:t>
            </a:r>
            <a:endParaRPr lang="en-US" sz="24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78659" y="2128733"/>
          <a:ext cx="3725298" cy="263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766"/>
                <a:gridCol w="1241766"/>
                <a:gridCol w="1241766"/>
              </a:tblGrid>
              <a:tr h="79296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Flare Strength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Flare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Duration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Detection</a:t>
                      </a:r>
                    </a:p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Probability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 Crab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2 hours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&gt;50%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 Crab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 hour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~30%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 Crab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½ hour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~10%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 Crab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 hours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~10%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53457" y="947314"/>
            <a:ext cx="864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flare monitoring benchmarks for injected flares with a type 1 error: </a:t>
            </a:r>
          </a:p>
          <a:p>
            <a:r>
              <a:rPr lang="en-US" dirty="0" smtClean="0"/>
              <a:t>1 false positive per year per 20 sources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734016"/>
            <a:ext cx="433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Probability of Catching Flares (HAWC111)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53457" y="5103673"/>
            <a:ext cx="864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data offers immediate improvement </a:t>
            </a:r>
          </a:p>
          <a:p>
            <a:endParaRPr lang="en-US" dirty="0" smtClean="0"/>
          </a:p>
          <a:p>
            <a:r>
              <a:rPr lang="en-US" dirty="0" smtClean="0"/>
              <a:t>False positive rate can be adjusted </a:t>
            </a:r>
          </a:p>
          <a:p>
            <a:r>
              <a:rPr lang="en-US" dirty="0" smtClean="0"/>
              <a:t>Evidence for flares can be found at sub alert threshold levels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14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Setting Type 1 Errors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6344" y="1641414"/>
            <a:ext cx="9219527" cy="46097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6137" y="965202"/>
            <a:ext cx="8052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Verify that the prior / false positive rate correspondence extends to lower priors</a:t>
            </a:r>
          </a:p>
          <a:p>
            <a:r>
              <a:rPr lang="en-US" dirty="0" smtClean="0"/>
              <a:t>	( false positive rate is adjustable via the prior of detecting a change point )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15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Setting Type 1 Errors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6344" y="1641414"/>
            <a:ext cx="9219527" cy="46097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6137" y="965202"/>
            <a:ext cx="8052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Verify that the prior / false positive rate correspondence extends to lower priors</a:t>
            </a:r>
          </a:p>
          <a:p>
            <a:r>
              <a:rPr lang="en-US" dirty="0" smtClean="0"/>
              <a:t>	( false positive rate is adjustable via the prior of detecting a change point )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83861" y="2102293"/>
            <a:ext cx="3737161" cy="2627866"/>
          </a:xfrm>
          <a:prstGeom prst="rect">
            <a:avLst/>
          </a:prstGeom>
          <a:solidFill>
            <a:srgbClr val="A3B6E2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8076" y="3328629"/>
            <a:ext cx="3365785" cy="233588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83125" y="3693611"/>
            <a:ext cx="60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634124" y="4949147"/>
            <a:ext cx="60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16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Probing Sub threshold Flares (1)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176" y="920379"/>
            <a:ext cx="85576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Bayesian Bloch method assumes the prior is set at some point that satisfies the </a:t>
            </a:r>
            <a:r>
              <a:rPr lang="en-US" sz="2000" dirty="0" err="1" smtClean="0"/>
              <a:t>Neyman</a:t>
            </a:r>
            <a:r>
              <a:rPr lang="en-US" sz="2000" dirty="0" smtClean="0"/>
              <a:t> –Pearson Lemma.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(+) With decreasing the prior the false positive rate decrease proportionally and approaches zero.</a:t>
            </a:r>
          </a:p>
          <a:p>
            <a:endParaRPr lang="en-US" sz="2000" dirty="0" smtClean="0"/>
          </a:p>
          <a:p>
            <a:r>
              <a:rPr lang="en-US" sz="2000" dirty="0" smtClean="0"/>
              <a:t>(-) With decreasing prior the false negative rate increases do not accepting lower amplitude flares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To look at this we take a source and blank spots on the sky at the same declination and do </a:t>
            </a:r>
            <a:r>
              <a:rPr lang="en-US" sz="2000" dirty="0" err="1" smtClean="0"/>
              <a:t>Li+Ma</a:t>
            </a:r>
            <a:r>
              <a:rPr lang="en-US" sz="2000" dirty="0" smtClean="0"/>
              <a:t> significance calculation of the # of change points detected as a function of prior.</a:t>
            </a:r>
          </a:p>
          <a:p>
            <a:endParaRPr lang="en-US" sz="2000" dirty="0" smtClean="0"/>
          </a:p>
          <a:p>
            <a:r>
              <a:rPr lang="en-US" sz="20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17</a:t>
            </a:fld>
            <a:endParaRPr kumimoji="0" lang="en-US" dirty="0"/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Probing Sub threshold Flares (2)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176" y="920379"/>
            <a:ext cx="8557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Varying the prior changes what amplitude of flare the analysis is sensitive to</a:t>
            </a:r>
          </a:p>
          <a:p>
            <a:r>
              <a:rPr lang="en-US" sz="2000" dirty="0" smtClean="0"/>
              <a:t>Scan for prior that minimizes: type I and type II errors</a:t>
            </a:r>
          </a:p>
          <a:p>
            <a:endParaRPr lang="en-US" sz="2000" dirty="0" smtClean="0"/>
          </a:p>
          <a:p>
            <a:r>
              <a:rPr lang="en-US" sz="2000" dirty="0" smtClean="0"/>
              <a:t>	</a:t>
            </a:r>
          </a:p>
        </p:txBody>
      </p:sp>
      <p:pic>
        <p:nvPicPr>
          <p:cNvPr id="20" name="Picture 19" descr="Simfig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317871" y="1683013"/>
            <a:ext cx="6671049" cy="44473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79959" y="1714887"/>
            <a:ext cx="855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Mrk421 like source for one month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170785" y="3093827"/>
            <a:ext cx="2477415" cy="246529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Type II Errors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56941" y="3093827"/>
            <a:ext cx="1465897" cy="246529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Type I Errors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7188" y="6028782"/>
            <a:ext cx="834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Variable sources detectable even in absence of isolated strong flares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18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Low priors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9555" y="965202"/>
            <a:ext cx="83356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Using a Ratio in the Bayesian blocks likelihood function accounts for </a:t>
            </a:r>
          </a:p>
          <a:p>
            <a:r>
              <a:rPr lang="en-US" sz="2000" dirty="0" smtClean="0"/>
              <a:t>	changes as the sources transits through the field of view of the detector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Assumes gammas and protons changes proportionally with zenith.</a:t>
            </a:r>
          </a:p>
          <a:p>
            <a:r>
              <a:rPr lang="en-US" sz="2000" dirty="0" smtClean="0"/>
              <a:t>This assumption does not stay true for changes in the detector configuration…</a:t>
            </a:r>
            <a:endParaRPr lang="en-US" sz="20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131" y="1920373"/>
            <a:ext cx="6114853" cy="34590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605" y="2540270"/>
            <a:ext cx="2247900" cy="1092200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2035630" y="4365177"/>
            <a:ext cx="5132127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098806" y="2150533"/>
            <a:ext cx="855134" cy="3897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01333" y="2150533"/>
            <a:ext cx="855134" cy="3897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657059" y="4188547"/>
            <a:ext cx="1678803" cy="153292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63051" y="4269731"/>
            <a:ext cx="1678803" cy="153292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19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HAWC Online Alert System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9043" y="4371928"/>
            <a:ext cx="1678803" cy="153292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71596" y="4284334"/>
            <a:ext cx="1678803" cy="153292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17608" y="4284334"/>
            <a:ext cx="1678803" cy="153292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621" y="4430328"/>
            <a:ext cx="1366597" cy="11533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4445" y="5493300"/>
            <a:ext cx="213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/>
                <a:cs typeface="Consolas"/>
              </a:rPr>
              <a:t>Physics Alerts</a:t>
            </a:r>
            <a:endParaRPr lang="en-US" sz="1600" dirty="0">
              <a:latin typeface="Consolas"/>
              <a:cs typeface="Consolas"/>
            </a:endParaRPr>
          </a:p>
        </p:txBody>
      </p:sp>
      <p:sp>
        <p:nvSpPr>
          <p:cNvPr id="26" name="Can 25"/>
          <p:cNvSpPr/>
          <p:nvPr/>
        </p:nvSpPr>
        <p:spPr>
          <a:xfrm>
            <a:off x="5148959" y="3072595"/>
            <a:ext cx="1080276" cy="1007349"/>
          </a:xfrm>
          <a:prstGeom prst="can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EMS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440" y="4371932"/>
            <a:ext cx="1075991" cy="10759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15390" y="5447923"/>
            <a:ext cx="213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/>
                <a:cs typeface="Consolas"/>
              </a:rPr>
              <a:t>Alerts Server</a:t>
            </a:r>
            <a:endParaRPr lang="en-US" sz="1600" dirty="0">
              <a:latin typeface="Consolas"/>
              <a:cs typeface="Consola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405001" y="4919401"/>
            <a:ext cx="446409" cy="228017"/>
          </a:xfrm>
          <a:prstGeom prst="rightArrow">
            <a:avLst/>
          </a:prstGeom>
          <a:solidFill>
            <a:srgbClr val="FFFFF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6598014" y="4931279"/>
            <a:ext cx="449553" cy="264616"/>
          </a:xfrm>
          <a:prstGeom prst="rightArrow">
            <a:avLst/>
          </a:prstGeom>
          <a:solidFill>
            <a:srgbClr val="FFFFF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5499943" y="4072865"/>
            <a:ext cx="408339" cy="248187"/>
          </a:xfrm>
          <a:prstGeom prst="rightArrow">
            <a:avLst/>
          </a:prstGeom>
          <a:solidFill>
            <a:srgbClr val="FFFFF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010" y="4430326"/>
            <a:ext cx="795607" cy="61261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18876" y="5117649"/>
            <a:ext cx="781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nsolas"/>
                <a:cs typeface="Consolas"/>
              </a:rPr>
              <a:t>GCN</a:t>
            </a:r>
            <a:endParaRPr lang="en-US" sz="2400" dirty="0">
              <a:latin typeface="Consolas"/>
              <a:cs typeface="Consola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3021" y="4188547"/>
            <a:ext cx="1085266" cy="108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5738" y="4931278"/>
            <a:ext cx="856095" cy="85609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36428" y="4351188"/>
            <a:ext cx="1678803" cy="153292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rcRect b="14597"/>
          <a:stretch>
            <a:fillRect/>
          </a:stretch>
        </p:blipFill>
        <p:spPr>
          <a:xfrm>
            <a:off x="316590" y="4430326"/>
            <a:ext cx="1496455" cy="84348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2408" y="5368315"/>
            <a:ext cx="213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/>
                <a:cs typeface="Consolas"/>
              </a:rPr>
              <a:t>Online </a:t>
            </a:r>
            <a:r>
              <a:rPr lang="en-US" sz="1600" dirty="0" err="1" smtClean="0">
                <a:latin typeface="Consolas"/>
                <a:cs typeface="Consolas"/>
              </a:rPr>
              <a:t>Reco</a:t>
            </a:r>
            <a:endParaRPr lang="en-US" sz="1600" dirty="0">
              <a:latin typeface="Consolas"/>
              <a:cs typeface="Consolas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1988221" y="4918849"/>
            <a:ext cx="423962" cy="248187"/>
          </a:xfrm>
          <a:prstGeom prst="rightArrow">
            <a:avLst/>
          </a:prstGeom>
          <a:solidFill>
            <a:srgbClr val="FFFFF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8392" y="6014894"/>
            <a:ext cx="1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Latency: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02033" y="6014894"/>
            <a:ext cx="1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&lt; 60 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39044" y="6014894"/>
            <a:ext cx="1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&lt; 60 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75618" y="5982628"/>
            <a:ext cx="1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&lt; 120 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45737" y="5982628"/>
            <a:ext cx="187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Total &lt; 4 min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2408" y="1334534"/>
            <a:ext cx="75535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Alerts are sent automatically for high significance detections </a:t>
            </a:r>
          </a:p>
          <a:p>
            <a:r>
              <a:rPr lang="en-US" sz="2000" dirty="0" smtClean="0"/>
              <a:t>and with minimal human intervention for lower significance detections</a:t>
            </a:r>
          </a:p>
          <a:p>
            <a:endParaRPr lang="en-US" sz="2000" dirty="0" smtClean="0"/>
          </a:p>
          <a:p>
            <a:r>
              <a:rPr lang="en-US" sz="2000" dirty="0" smtClean="0"/>
              <a:t>System automatically checks detector stability</a:t>
            </a:r>
          </a:p>
          <a:p>
            <a:endParaRPr lang="en-US" sz="2000" dirty="0" smtClean="0"/>
          </a:p>
          <a:p>
            <a:r>
              <a:rPr lang="en-US" sz="2000" dirty="0" smtClean="0"/>
              <a:t>Totally Latency less than 5 minutes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Helvetica"/>
                <a:cs typeface="Helvetica"/>
              </a:rPr>
              <a:t>	Outline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118" y="1150471"/>
            <a:ext cx="790388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HAWC Detector / Collaboration</a:t>
            </a:r>
          </a:p>
          <a:p>
            <a:endParaRPr lang="en-US" sz="2800" dirty="0" smtClean="0"/>
          </a:p>
          <a:p>
            <a:r>
              <a:rPr lang="en-US" sz="2800" dirty="0" smtClean="0"/>
              <a:t>Flaring Sources in the </a:t>
            </a:r>
            <a:r>
              <a:rPr lang="en-US" sz="2800" dirty="0" err="1" smtClean="0"/>
              <a:t>TeV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Sources Being Monitored</a:t>
            </a:r>
          </a:p>
          <a:p>
            <a:endParaRPr lang="en-US" sz="2800" dirty="0" smtClean="0"/>
          </a:p>
          <a:p>
            <a:r>
              <a:rPr lang="en-US" sz="2800" dirty="0" smtClean="0"/>
              <a:t>Bayesian Block Method</a:t>
            </a:r>
          </a:p>
          <a:p>
            <a:endParaRPr lang="en-US" sz="2800" dirty="0" smtClean="0"/>
          </a:p>
          <a:p>
            <a:r>
              <a:rPr lang="en-US" sz="2800" dirty="0" smtClean="0"/>
              <a:t>Online Alerts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600px-Flare_sigmap_Mrk421_2013-06-13_2013-09-04_7days_1shif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7" y="965202"/>
            <a:ext cx="2687760" cy="268776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20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HAWC Offline Searches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71" y="3503440"/>
            <a:ext cx="6885254" cy="295082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867" y="1141442"/>
            <a:ext cx="604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Offline searches for variability (Robert Lauer) </a:t>
            </a:r>
          </a:p>
          <a:p>
            <a:r>
              <a:rPr lang="en-US" sz="2400" dirty="0" smtClean="0"/>
              <a:t> </a:t>
            </a:r>
          </a:p>
          <a:p>
            <a:pPr>
              <a:buFontTx/>
              <a:buChar char="-"/>
            </a:pPr>
            <a:r>
              <a:rPr lang="en-US" sz="2400" dirty="0" smtClean="0"/>
              <a:t> Can search over longer time scales </a:t>
            </a:r>
          </a:p>
          <a:p>
            <a:pPr>
              <a:buFontTx/>
              <a:buChar char="-"/>
            </a:pPr>
            <a:r>
              <a:rPr lang="en-US" sz="2400" dirty="0" smtClean="0"/>
              <a:t> Full Likelihood treatment of light curves 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r>
              <a:rPr lang="en-US" sz="2400" smtClean="0"/>
              <a:t>Preliminary plots </a:t>
            </a:r>
            <a:r>
              <a:rPr lang="en-US" sz="2400" dirty="0" smtClean="0"/>
              <a:t>for Mrk421 in August 2013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21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Summary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803" y="965202"/>
            <a:ext cx="8472023" cy="193899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sz="2400" dirty="0" smtClean="0"/>
              <a:t>Stay tuned for first alerts from HAWC</a:t>
            </a:r>
          </a:p>
          <a:p>
            <a:endParaRPr lang="en-US" sz="1200" dirty="0" smtClean="0"/>
          </a:p>
          <a:p>
            <a:r>
              <a:rPr lang="en-US" sz="2400" dirty="0" smtClean="0"/>
              <a:t>Extreme flares currently detectable, </a:t>
            </a:r>
          </a:p>
          <a:p>
            <a:r>
              <a:rPr lang="en-US" sz="2400" dirty="0" smtClean="0"/>
              <a:t>	sensitivity improvements Imminent</a:t>
            </a:r>
          </a:p>
          <a:p>
            <a:endParaRPr lang="en-US" sz="1200" dirty="0" smtClean="0"/>
          </a:p>
          <a:p>
            <a:r>
              <a:rPr lang="en-US" sz="2400" dirty="0" smtClean="0"/>
              <a:t>New era is coming in </a:t>
            </a:r>
            <a:r>
              <a:rPr lang="en-US" sz="2400" dirty="0" err="1" smtClean="0"/>
              <a:t>TeV</a:t>
            </a:r>
            <a:r>
              <a:rPr lang="en-US" sz="2400" dirty="0" smtClean="0"/>
              <a:t> flare detection!</a:t>
            </a:r>
          </a:p>
        </p:txBody>
      </p:sp>
      <p:pic>
        <p:nvPicPr>
          <p:cNvPr id="15" name="Picture 14" descr="HAWC_300_Panorama_1.jpg"/>
          <p:cNvPicPr>
            <a:picLocks noChangeAspect="1"/>
          </p:cNvPicPr>
          <p:nvPr/>
        </p:nvPicPr>
        <p:blipFill>
          <a:blip r:embed="rId5"/>
          <a:srcRect t="13861" b="7544"/>
          <a:stretch>
            <a:fillRect/>
          </a:stretch>
        </p:blipFill>
        <p:spPr>
          <a:xfrm>
            <a:off x="-191841" y="3108580"/>
            <a:ext cx="9622331" cy="338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905" y="3059668"/>
            <a:ext cx="2351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Supporting Material</a:t>
            </a:r>
            <a:endParaRPr lang="en-US" sz="1600" b="1" dirty="0" smtClean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23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Performance Figures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5" y="833811"/>
            <a:ext cx="8990442" cy="5450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24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Performance Figures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26" y="1667302"/>
            <a:ext cx="4824902" cy="3794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577" y="965202"/>
            <a:ext cx="3444810" cy="2686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465" y="3651974"/>
            <a:ext cx="3662759" cy="276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3099" t="11373" r="23899" b="10316"/>
          <a:stretch>
            <a:fillRect/>
          </a:stretch>
        </p:blipFill>
        <p:spPr>
          <a:xfrm>
            <a:off x="0" y="812802"/>
            <a:ext cx="9151284" cy="571998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25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Where is the HAWC Detector?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7529" y="2973294"/>
            <a:ext cx="1329765" cy="926353"/>
          </a:xfrm>
          <a:prstGeom prst="rect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34533" y="1334534"/>
            <a:ext cx="211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Pico de Orizaba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510799" y="965202"/>
            <a:ext cx="510028" cy="3693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9893" y="5816911"/>
            <a:ext cx="2970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Large Millimeter Telescope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014576" y="5476777"/>
            <a:ext cx="510028" cy="3693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56499" y="2602382"/>
            <a:ext cx="211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HAWC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3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HAWC Collaboration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t="7965" b="13135"/>
          <a:stretch>
            <a:fillRect/>
          </a:stretch>
        </p:blipFill>
        <p:spPr>
          <a:xfrm>
            <a:off x="440803" y="965202"/>
            <a:ext cx="8243172" cy="3658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770" y="5299530"/>
            <a:ext cx="1460384" cy="8345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161" y="5299530"/>
            <a:ext cx="1585560" cy="8345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0803" y="4846953"/>
            <a:ext cx="50559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Mexican and American Collaboration: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2400" dirty="0" smtClean="0"/>
              <a:t>	34 Institutions ( 14 MX, 20 USA ) </a:t>
            </a:r>
          </a:p>
          <a:p>
            <a:r>
              <a:rPr lang="en-US" sz="2400" dirty="0" smtClean="0"/>
              <a:t>	256 People ( 136 MX, 119 USA 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4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Where is the HAWC Detector?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8572" r="21141" b="6588"/>
          <a:stretch>
            <a:fillRect/>
          </a:stretch>
        </p:blipFill>
        <p:spPr>
          <a:xfrm>
            <a:off x="2910267" y="2640694"/>
            <a:ext cx="6241017" cy="38813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0082" y="4501677"/>
            <a:ext cx="21412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27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Helvetica"/>
                <a:cs typeface="Helvetica"/>
              </a:rPr>
              <a:t>18.995 N</a:t>
            </a:r>
          </a:p>
          <a:p>
            <a:r>
              <a:rPr lang="en-US" sz="2400" dirty="0" smtClean="0">
                <a:ln w="127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Helvetica"/>
                <a:cs typeface="Helvetica"/>
              </a:rPr>
              <a:t>97.307 W</a:t>
            </a:r>
          </a:p>
          <a:p>
            <a:r>
              <a:rPr lang="en-US" sz="2400" dirty="0" smtClean="0">
                <a:ln w="127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Helvetica"/>
                <a:cs typeface="Helvetica"/>
              </a:rPr>
              <a:t>4100 </a:t>
            </a:r>
            <a:r>
              <a:rPr lang="en-US" sz="2400" dirty="0" err="1" smtClean="0">
                <a:ln w="127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Helvetica"/>
                <a:cs typeface="Helvetica"/>
              </a:rPr>
              <a:t>m</a:t>
            </a:r>
            <a:r>
              <a:rPr lang="en-US" sz="2400" dirty="0" smtClean="0">
                <a:ln w="127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Helvetica"/>
                <a:cs typeface="Helvetica"/>
              </a:rPr>
              <a:t> </a:t>
            </a:r>
            <a:r>
              <a:rPr lang="en-US" sz="2400" dirty="0" err="1" smtClean="0">
                <a:ln w="127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Helvetica"/>
                <a:cs typeface="Helvetica"/>
              </a:rPr>
              <a:t>a.s.l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Helvetica"/>
                <a:cs typeface="Helvetica"/>
              </a:rPr>
              <a:t>.</a:t>
            </a:r>
            <a:endParaRPr lang="en-US" sz="2400" dirty="0">
              <a:ln>
                <a:solidFill>
                  <a:schemeClr val="tx1"/>
                </a:solidFill>
              </a:ln>
              <a:latin typeface="Helvetica"/>
              <a:cs typeface="Helvetic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3099" t="11373" r="23899" b="10316"/>
          <a:stretch>
            <a:fillRect/>
          </a:stretch>
        </p:blipFill>
        <p:spPr>
          <a:xfrm>
            <a:off x="-36216" y="812802"/>
            <a:ext cx="5153072" cy="32209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5126" y="-1415498"/>
            <a:ext cx="249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31345" y="2124826"/>
            <a:ext cx="378551" cy="352229"/>
          </a:xfrm>
          <a:prstGeom prst="rect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200973" y="-1032472"/>
            <a:ext cx="602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Pico de Orizaba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2582534" y="-1579826"/>
            <a:ext cx="510028" cy="3693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34781" y="3217876"/>
            <a:ext cx="1933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LMT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351581" y="3501136"/>
            <a:ext cx="510028" cy="1168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64801" y="1744179"/>
            <a:ext cx="1379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HAWC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7973" y="965202"/>
            <a:ext cx="1933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Pico de Orizaba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rot="10800000">
            <a:off x="4715127" y="965203"/>
            <a:ext cx="562846" cy="2000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277973" y="1572663"/>
            <a:ext cx="3742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Located in the beautiful Sierra </a:t>
            </a:r>
            <a:r>
              <a:rPr lang="en-US" dirty="0" err="1" smtClean="0"/>
              <a:t>Negra</a:t>
            </a:r>
            <a:r>
              <a:rPr lang="en-US" dirty="0" smtClean="0"/>
              <a:t> </a:t>
            </a:r>
          </a:p>
          <a:p>
            <a:r>
              <a:rPr lang="en-US" dirty="0" smtClean="0"/>
              <a:t>Mountains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96204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5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HAWC Detector  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t="28189"/>
          <a:stretch>
            <a:fillRect/>
          </a:stretch>
        </p:blipFill>
        <p:spPr>
          <a:xfrm>
            <a:off x="4650911" y="4343696"/>
            <a:ext cx="5372783" cy="955907"/>
          </a:xfrm>
          <a:prstGeom prst="rect">
            <a:avLst/>
          </a:prstGeom>
        </p:spPr>
      </p:pic>
      <p:pic>
        <p:nvPicPr>
          <p:cNvPr id="19" name="Picture 18" descr="HAWC07Aug2012try2 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650911" y="2470496"/>
            <a:ext cx="5362288" cy="957810"/>
          </a:xfrm>
          <a:prstGeom prst="rect">
            <a:avLst/>
          </a:prstGeom>
        </p:spPr>
      </p:pic>
      <p:pic>
        <p:nvPicPr>
          <p:cNvPr id="20" name="Picture 19" descr="HAWCPanoramaFeb20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650911" y="1577552"/>
            <a:ext cx="5362288" cy="895983"/>
          </a:xfrm>
          <a:prstGeom prst="rect">
            <a:avLst/>
          </a:prstGeom>
        </p:spPr>
      </p:pic>
      <p:pic>
        <p:nvPicPr>
          <p:cNvPr id="21" name="Picture 20" descr="HAWCPanorama3by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650911" y="813408"/>
            <a:ext cx="5362288" cy="766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50911" y="1103701"/>
            <a:ext cx="2251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11/2010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0911" y="2008831"/>
            <a:ext cx="214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02/2012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0911" y="2965677"/>
            <a:ext cx="189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08/2012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5" name="Picture 24" descr="HAWC_Panorama May 2013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16976"/>
          <a:stretch/>
        </p:blipFill>
        <p:spPr>
          <a:xfrm>
            <a:off x="4650911" y="3405317"/>
            <a:ext cx="5362173" cy="947279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4650911" y="3890931"/>
            <a:ext cx="204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05/2013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0910" y="4837938"/>
            <a:ext cx="204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01/2014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9" name="Picture 28" descr="HAWC300.jpg"/>
          <p:cNvPicPr>
            <a:picLocks noChangeAspect="1"/>
          </p:cNvPicPr>
          <p:nvPr/>
        </p:nvPicPr>
        <p:blipFill>
          <a:blip r:embed="rId10"/>
          <a:srcRect l="13317" t="46590" r="14109" b="16574"/>
          <a:stretch>
            <a:fillRect/>
          </a:stretch>
        </p:blipFill>
        <p:spPr>
          <a:xfrm>
            <a:off x="4650911" y="5299603"/>
            <a:ext cx="5372783" cy="12242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2295" y="6060330"/>
            <a:ext cx="204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04/2015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0997" y="917995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300 Water Cherenkov Detectors (Tanks)</a:t>
            </a:r>
          </a:p>
          <a:p>
            <a:r>
              <a:rPr lang="en-US" dirty="0" smtClean="0"/>
              <a:t>	7.3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smtClean="0"/>
              <a:t>diameter</a:t>
            </a:r>
            <a:r>
              <a:rPr lang="en-US" dirty="0" smtClean="0"/>
              <a:t>, </a:t>
            </a:r>
            <a:r>
              <a:rPr lang="en-US" dirty="0" smtClean="0"/>
              <a:t>5 </a:t>
            </a:r>
            <a:r>
              <a:rPr lang="en-US" dirty="0" err="1" smtClean="0"/>
              <a:t>m</a:t>
            </a:r>
            <a:r>
              <a:rPr lang="en-US" dirty="0" smtClean="0"/>
              <a:t> height, 185 </a:t>
            </a:r>
            <a:r>
              <a:rPr lang="en-US" dirty="0" err="1" smtClean="0"/>
              <a:t>kL</a:t>
            </a:r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55 </a:t>
            </a:r>
            <a:r>
              <a:rPr lang="en-US" b="1" dirty="0" err="1" smtClean="0">
                <a:solidFill>
                  <a:srgbClr val="000000"/>
                </a:solidFill>
              </a:rPr>
              <a:t>kT</a:t>
            </a:r>
            <a:r>
              <a:rPr lang="en-US" b="1" dirty="0" smtClean="0">
                <a:solidFill>
                  <a:srgbClr val="000000"/>
                </a:solidFill>
              </a:rPr>
              <a:t> of Water Total </a:t>
            </a:r>
            <a:endParaRPr lang="en-US" dirty="0" smtClean="0"/>
          </a:p>
          <a:p>
            <a:r>
              <a:rPr lang="en-US" b="1" dirty="0" smtClean="0"/>
              <a:t>1200 semi-hemispherical </a:t>
            </a:r>
            <a:r>
              <a:rPr lang="en-US" b="1" dirty="0" err="1" smtClean="0"/>
              <a:t>PMTs</a:t>
            </a:r>
            <a:endParaRPr lang="en-US" b="1" dirty="0" smtClean="0"/>
          </a:p>
          <a:p>
            <a:r>
              <a:rPr lang="en-US" dirty="0" smtClean="0"/>
              <a:t>	3  8” </a:t>
            </a:r>
            <a:r>
              <a:rPr lang="en-US" dirty="0" err="1" smtClean="0"/>
              <a:t>PMTs</a:t>
            </a:r>
            <a:r>
              <a:rPr lang="en-US" dirty="0" smtClean="0"/>
              <a:t>  </a:t>
            </a:r>
          </a:p>
          <a:p>
            <a:r>
              <a:rPr lang="en-US" dirty="0" smtClean="0"/>
              <a:t>	1 10” PMT per tank</a:t>
            </a:r>
          </a:p>
          <a:p>
            <a:r>
              <a:rPr lang="en-US" b="1" dirty="0" smtClean="0"/>
              <a:t>Survey instrument with ~2 </a:t>
            </a:r>
            <a:r>
              <a:rPr lang="en-US" b="1" dirty="0" err="1" smtClean="0"/>
              <a:t>sr</a:t>
            </a:r>
            <a:r>
              <a:rPr lang="en-US" b="1" dirty="0" smtClean="0"/>
              <a:t> </a:t>
            </a:r>
            <a:r>
              <a:rPr lang="en-US" b="1" dirty="0" err="1" smtClean="0"/>
              <a:t>FoV</a:t>
            </a:r>
            <a:endParaRPr lang="en-US" b="1" dirty="0" smtClean="0"/>
          </a:p>
          <a:p>
            <a:r>
              <a:rPr lang="en-US" b="1" dirty="0" smtClean="0"/>
              <a:t>Sensitive to 100 </a:t>
            </a:r>
            <a:r>
              <a:rPr lang="en-US" b="1" dirty="0" err="1" smtClean="0"/>
              <a:t>GeV</a:t>
            </a:r>
            <a:r>
              <a:rPr lang="en-US" b="1" dirty="0" smtClean="0"/>
              <a:t> - 100 </a:t>
            </a:r>
            <a:r>
              <a:rPr lang="en-US" b="1" dirty="0" err="1" smtClean="0"/>
              <a:t>TeV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32" name="r2105_ts140025_e89.png"/>
          <p:cNvPicPr>
            <a:picLocks noChangeAspect="1"/>
          </p:cNvPicPr>
          <p:nvPr/>
        </p:nvPicPr>
        <p:blipFill>
          <a:blip r:embed="rId11">
            <a:extLst/>
          </a:blip>
          <a:srcRect t="7461"/>
          <a:stretch>
            <a:fillRect/>
          </a:stretch>
        </p:blipFill>
        <p:spPr>
          <a:xfrm>
            <a:off x="149410" y="3263063"/>
            <a:ext cx="4419600" cy="3209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6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HAWC Detector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6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25202" y="838200"/>
            <a:ext cx="5912305" cy="5181600"/>
          </a:xfrm>
          <a:prstGeom prst="ellipse">
            <a:avLst/>
          </a:prstGeom>
          <a:solidFill>
            <a:srgbClr val="FFFF00">
              <a:alpha val="55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Wide Field of  </a:t>
            </a:r>
            <a:r>
              <a:rPr lang="en-US" sz="2000" b="1" u="sng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View,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Continuous Operations</a:t>
            </a:r>
            <a:endParaRPr kumimoji="0" lang="en-US" sz="20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sp>
        <p:nvSpPr>
          <p:cNvPr id="25" name="Text Box 198"/>
          <p:cNvSpPr txBox="1">
            <a:spLocks noChangeArrowheads="1"/>
          </p:cNvSpPr>
          <p:nvPr/>
        </p:nvSpPr>
        <p:spPr bwMode="auto">
          <a:xfrm>
            <a:off x="765918" y="3742441"/>
            <a:ext cx="20558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latin typeface="Arial" charset="0"/>
              </a:rPr>
              <a:t>Fermi</a:t>
            </a:r>
          </a:p>
          <a:p>
            <a:r>
              <a:rPr lang="en-US" sz="1800" b="1" dirty="0">
                <a:latin typeface="Arial" charset="0"/>
              </a:rPr>
              <a:t>AGILE</a:t>
            </a:r>
            <a:endParaRPr lang="en-US" sz="1800" b="1" dirty="0" smtClean="0">
              <a:latin typeface="Arial" charset="0"/>
            </a:endParaRPr>
          </a:p>
          <a:p>
            <a:r>
              <a:rPr lang="en-US" sz="1800" b="1" dirty="0" smtClean="0">
                <a:latin typeface="Arial" charset="0"/>
              </a:rPr>
              <a:t>EGRET</a:t>
            </a:r>
            <a:endParaRPr lang="en-US" sz="2400" b="1" i="1" dirty="0"/>
          </a:p>
        </p:txBody>
      </p:sp>
      <p:pic>
        <p:nvPicPr>
          <p:cNvPr id="26" name="Picture 201" descr="gl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576" y="2700921"/>
            <a:ext cx="1995698" cy="1036228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 bwMode="auto">
          <a:xfrm>
            <a:off x="2857501" y="1693514"/>
            <a:ext cx="6057900" cy="4554967"/>
          </a:xfrm>
          <a:prstGeom prst="ellipse">
            <a:avLst/>
          </a:prstGeom>
          <a:solidFill>
            <a:srgbClr val="3366FF">
              <a:alpha val="45000"/>
            </a:srgbClr>
          </a:solidFill>
          <a:ln w="44450" cap="flat" cmpd="sng" algn="ctr">
            <a:solidFill>
              <a:srgbClr val="6666FF">
                <a:alpha val="17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TeV</a:t>
            </a:r>
            <a:r>
              <a:rPr kumimoji="0" lang="en-US" sz="20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r>
              <a:rPr lang="en-US" sz="2000" b="1" u="sng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Sensitivity</a:t>
            </a:r>
            <a:endParaRPr kumimoji="0" lang="en-US" sz="20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pic>
        <p:nvPicPr>
          <p:cNvPr id="28" name="Picture 199" descr="Verit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0105" y="3738504"/>
            <a:ext cx="1936552" cy="1069852"/>
          </a:xfrm>
          <a:prstGeom prst="rect">
            <a:avLst/>
          </a:prstGeom>
          <a:noFill/>
        </p:spPr>
      </p:pic>
      <p:sp>
        <p:nvSpPr>
          <p:cNvPr id="29" name="Text Box 197"/>
          <p:cNvSpPr txBox="1">
            <a:spLocks noChangeArrowheads="1"/>
          </p:cNvSpPr>
          <p:nvPr/>
        </p:nvSpPr>
        <p:spPr bwMode="auto">
          <a:xfrm>
            <a:off x="2705996" y="4200435"/>
            <a:ext cx="20558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dirty="0" smtClean="0">
                <a:solidFill>
                  <a:schemeClr val="tx1"/>
                </a:solidFill>
                <a:latin typeface="Arial" charset="0"/>
              </a:rPr>
              <a:t>HAWC</a:t>
            </a:r>
          </a:p>
          <a:p>
            <a:pPr algn="r"/>
            <a:r>
              <a:rPr lang="en-US" sz="1800" b="1" dirty="0" smtClean="0">
                <a:solidFill>
                  <a:schemeClr val="tx1"/>
                </a:solidFill>
                <a:latin typeface="Arial" charset="0"/>
              </a:rPr>
              <a:t>ARGO</a:t>
            </a:r>
          </a:p>
          <a:p>
            <a:pPr algn="r"/>
            <a:r>
              <a:rPr lang="en-US" sz="1800" b="1" dirty="0" smtClean="0">
                <a:solidFill>
                  <a:schemeClr val="tx1"/>
                </a:solidFill>
                <a:latin typeface="Arial" charset="0"/>
              </a:rPr>
              <a:t>Milagro </a:t>
            </a:r>
            <a:endParaRPr lang="en-US" sz="1800" b="1" dirty="0">
              <a:solidFill>
                <a:schemeClr val="tx1"/>
              </a:solidFill>
              <a:latin typeface="Arial" charset="0"/>
            </a:endParaRPr>
          </a:p>
          <a:p>
            <a:pPr algn="r"/>
            <a:r>
              <a:rPr lang="en-US" sz="1800" b="1" dirty="0">
                <a:solidFill>
                  <a:schemeClr val="tx1"/>
                </a:solidFill>
                <a:latin typeface="Arial" charset="0"/>
              </a:rPr>
              <a:t>Tibet AS</a:t>
            </a:r>
            <a:r>
              <a:rPr lang="en-US" sz="1800" b="1" dirty="0" smtClean="0">
                <a:solidFill>
                  <a:schemeClr val="tx1"/>
                </a:solidFill>
                <a:latin typeface="Symbol" charset="2"/>
                <a:sym typeface="Symbol" charset="2"/>
              </a:rPr>
              <a:t></a:t>
            </a:r>
            <a:endParaRPr lang="en-US" sz="1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" name="Text Box 196"/>
          <p:cNvSpPr txBox="1">
            <a:spLocks noChangeArrowheads="1"/>
          </p:cNvSpPr>
          <p:nvPr/>
        </p:nvSpPr>
        <p:spPr bwMode="auto">
          <a:xfrm>
            <a:off x="6755814" y="4800600"/>
            <a:ext cx="12938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dirty="0" smtClean="0">
                <a:latin typeface="Arial" charset="0"/>
              </a:rPr>
              <a:t>VERITASHESS</a:t>
            </a:r>
          </a:p>
          <a:p>
            <a:pPr algn="r"/>
            <a:r>
              <a:rPr lang="en-US" sz="1800" b="1" dirty="0" smtClean="0">
                <a:latin typeface="Arial" charset="0"/>
              </a:rPr>
              <a:t>MAGIC</a:t>
            </a:r>
          </a:p>
        </p:txBody>
      </p:sp>
      <p:pic>
        <p:nvPicPr>
          <p:cNvPr id="32" name="Picture 31" descr="HAWC300.jpg"/>
          <p:cNvPicPr>
            <a:picLocks noChangeAspect="1"/>
          </p:cNvPicPr>
          <p:nvPr/>
        </p:nvPicPr>
        <p:blipFill>
          <a:blip r:embed="rId7"/>
          <a:srcRect l="27572" t="46590" r="30624" b="16574"/>
          <a:stretch>
            <a:fillRect/>
          </a:stretch>
        </p:blipFill>
        <p:spPr>
          <a:xfrm>
            <a:off x="3262749" y="3219035"/>
            <a:ext cx="2342990" cy="926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7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Helvetica"/>
                <a:cs typeface="Helvetica"/>
              </a:rPr>
              <a:t>	Flaring Sources at a </a:t>
            </a:r>
            <a:r>
              <a:rPr lang="en-US" sz="2800" b="1" dirty="0" err="1" smtClean="0">
                <a:latin typeface="Helvetica"/>
                <a:cs typeface="Helvetica"/>
              </a:rPr>
              <a:t>TeV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723" y="2713406"/>
            <a:ext cx="4345133" cy="3429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681" y="2926587"/>
            <a:ext cx="4387404" cy="32905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118" y="1150471"/>
            <a:ext cx="79038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AGN are known to have highly time-variability flux</a:t>
            </a:r>
          </a:p>
          <a:p>
            <a:endParaRPr lang="en-US" sz="2800" dirty="0" smtClean="0"/>
          </a:p>
          <a:p>
            <a:r>
              <a:rPr lang="en-US" sz="2800" dirty="0" smtClean="0"/>
              <a:t>Fluxes will be quoted in </a:t>
            </a:r>
            <a:r>
              <a:rPr lang="en-US" sz="2800" b="1" dirty="0" smtClean="0">
                <a:solidFill>
                  <a:srgbClr val="FF0000"/>
                </a:solidFill>
              </a:rPr>
              <a:t>Crab units</a:t>
            </a:r>
            <a:r>
              <a:rPr lang="en-US" sz="2800" dirty="0" smtClean="0"/>
              <a:t>: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36436" y="6033817"/>
            <a:ext cx="1200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arXiv:1011.0169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6500467" y="6033817"/>
            <a:ext cx="19549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Data Centre for Astrophysics</a:t>
            </a:r>
            <a:endParaRPr lang="en-US" sz="12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826000" y="5543176"/>
            <a:ext cx="36293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04026" y="3098344"/>
            <a:ext cx="2033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Fermi-LAT: 3C 454.3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35192"/>
            <a:ext cx="5259294" cy="248682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136681" y="1219200"/>
            <a:ext cx="4007319" cy="47327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8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Helvetica"/>
                <a:cs typeface="Helvetica"/>
              </a:rPr>
              <a:t>	Extreme Flares with HAWC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3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445" y="1353667"/>
            <a:ext cx="3884145" cy="27321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55399" y="4041038"/>
            <a:ext cx="24886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Acciari</a:t>
            </a:r>
            <a:r>
              <a:rPr lang="en-US" sz="1100" dirty="0" smtClean="0"/>
              <a:t> et al. 2014, </a:t>
            </a:r>
            <a:r>
              <a:rPr lang="en-US" sz="1100" dirty="0" err="1" smtClean="0"/>
              <a:t>Astropart</a:t>
            </a:r>
            <a:r>
              <a:rPr lang="en-US" sz="1100" dirty="0" smtClean="0"/>
              <a:t>. Phys. 54, 1</a:t>
            </a:r>
            <a:endParaRPr lang="en-US" sz="1100" dirty="0"/>
          </a:p>
        </p:txBody>
      </p:sp>
      <p:sp>
        <p:nvSpPr>
          <p:cNvPr id="25" name="Rectangle 24"/>
          <p:cNvSpPr/>
          <p:nvPr/>
        </p:nvSpPr>
        <p:spPr>
          <a:xfrm>
            <a:off x="2793614" y="4033848"/>
            <a:ext cx="20270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smtClean="0">
                <a:solidFill>
                  <a:srgbClr val="3366FF"/>
                </a:solidFill>
              </a:rPr>
              <a:t>PKS 2155−304</a:t>
            </a:r>
          </a:p>
          <a:p>
            <a:endParaRPr lang="en-US" b="1" dirty="0" smtClean="0">
              <a:solidFill>
                <a:srgbClr val="3366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4027" y="6163456"/>
            <a:ext cx="21008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(HESS) </a:t>
            </a:r>
            <a:r>
              <a:rPr lang="en-US" sz="1100" dirty="0" err="1" smtClean="0"/>
              <a:t>Aharonian</a:t>
            </a:r>
            <a:r>
              <a:rPr lang="en-US" sz="1100" dirty="0" smtClean="0"/>
              <a:t> et al. </a:t>
            </a:r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2233204" y="6160405"/>
            <a:ext cx="11208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arXiv:0706.0797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1738782" y="5582628"/>
            <a:ext cx="143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10 Crab Flare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97157" y="15015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Mrk</a:t>
            </a:r>
            <a:r>
              <a:rPr lang="en-US" dirty="0" smtClean="0"/>
              <a:t> 421</a:t>
            </a:r>
          </a:p>
          <a:p>
            <a:pPr algn="ctr"/>
            <a:r>
              <a:rPr lang="en-US" dirty="0" smtClean="0"/>
              <a:t>Whipple data</a:t>
            </a:r>
          </a:p>
          <a:p>
            <a:pPr algn="ctr"/>
            <a:r>
              <a:rPr lang="en-US" dirty="0" smtClean="0"/>
              <a:t>28-minute runs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09" y="1334534"/>
            <a:ext cx="45523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addition, sources occasionally flare to extreme fluxes for sometimes extended periods of time.</a:t>
            </a:r>
          </a:p>
          <a:p>
            <a:endParaRPr lang="en-US" sz="2000" dirty="0" smtClean="0"/>
          </a:p>
          <a:p>
            <a:r>
              <a:rPr lang="en-US" sz="2000" dirty="0" smtClean="0"/>
              <a:t>Substantial gains from monitoring with better coverage / uptime</a:t>
            </a: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136681" y="4386128"/>
            <a:ext cx="4007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( 878.4 </a:t>
            </a:r>
            <a:r>
              <a:rPr lang="en-US" dirty="0" err="1" smtClean="0"/>
              <a:t>h</a:t>
            </a:r>
            <a:r>
              <a:rPr lang="en-US" dirty="0" smtClean="0"/>
              <a:t> spread over 783 nights )</a:t>
            </a:r>
            <a:endParaRPr lang="en-US" b="1" dirty="0" smtClean="0"/>
          </a:p>
          <a:p>
            <a:pPr algn="ctr"/>
            <a:r>
              <a:rPr lang="en-US" b="1" dirty="0" smtClean="0"/>
              <a:t>Coverage of ~0.7%</a:t>
            </a:r>
          </a:p>
          <a:p>
            <a:pPr algn="ctr"/>
            <a:r>
              <a:rPr lang="en-US" b="1" dirty="0" smtClean="0"/>
              <a:t>~</a:t>
            </a:r>
            <a:r>
              <a:rPr lang="en-US" dirty="0" smtClean="0"/>
              <a:t>4 hours a day in HAWC</a:t>
            </a:r>
          </a:p>
          <a:p>
            <a:pPr algn="ctr"/>
            <a:r>
              <a:rPr lang="en-US" b="1" dirty="0" smtClean="0"/>
              <a:t>Coverage of ~24%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000" y="6521995"/>
            <a:ext cx="200943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fld id="{7868782C-359D-B24B-BFE4-022792D14278}" type="datetime2">
              <a:rPr lang="en-US" smtClean="0"/>
              <a:pPr/>
              <a:t>Monday, May 4,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8920" y="6521995"/>
            <a:ext cx="1155080" cy="34672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9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6434" y="6521995"/>
            <a:ext cx="5982486" cy="365125"/>
          </a:xfr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Ian G Wisher – UW Group Meeting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6" y="1"/>
            <a:ext cx="7434107" cy="8127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Helvetica"/>
                <a:cs typeface="Helvetica"/>
              </a:rPr>
              <a:t>	How can HAWC contribute?</a:t>
            </a:r>
            <a:endParaRPr lang="en-US" sz="2800" b="1" dirty="0" smtClean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3125" y="2"/>
            <a:ext cx="1768159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UWlogo_ctr_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77921" y="-63402"/>
            <a:ext cx="1542906" cy="1028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26" y="965202"/>
            <a:ext cx="876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sp>
        <p:nvSpPr>
          <p:cNvPr id="17" name="Footer Placeholder 7"/>
          <p:cNvSpPr txBox="1">
            <a:spLocks/>
          </p:cNvSpPr>
          <p:nvPr/>
        </p:nvSpPr>
        <p:spPr>
          <a:xfrm>
            <a:off x="2006434" y="6532788"/>
            <a:ext cx="5982486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Ian G Wisher – IPA Madison 2015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027" y="860615"/>
            <a:ext cx="86667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Contribute to multi-wavelength observations key for </a:t>
            </a:r>
            <a:r>
              <a:rPr lang="en-US" sz="2000" dirty="0" err="1" smtClean="0"/>
              <a:t>blazar</a:t>
            </a:r>
            <a:r>
              <a:rPr lang="en-US" sz="2000" dirty="0" smtClean="0"/>
              <a:t> studies</a:t>
            </a:r>
          </a:p>
          <a:p>
            <a:r>
              <a:rPr lang="en-US" sz="2000" dirty="0" smtClean="0"/>
              <a:t>Provide coverage of sources with a high uptime detector </a:t>
            </a:r>
          </a:p>
          <a:p>
            <a:endParaRPr lang="en-US" sz="2000" dirty="0" smtClean="0"/>
          </a:p>
          <a:p>
            <a:r>
              <a:rPr lang="en-US" sz="2000" b="1" dirty="0" smtClean="0"/>
              <a:t>Science Goals:</a:t>
            </a:r>
          </a:p>
          <a:p>
            <a:r>
              <a:rPr lang="en-US" sz="2000" dirty="0" smtClean="0"/>
              <a:t>	Unbiased </a:t>
            </a:r>
            <a:r>
              <a:rPr lang="en-US" sz="2000" dirty="0" err="1" smtClean="0"/>
              <a:t>blazar</a:t>
            </a:r>
            <a:r>
              <a:rPr lang="en-US" sz="2000" dirty="0" smtClean="0"/>
              <a:t> activity studies</a:t>
            </a:r>
          </a:p>
          <a:p>
            <a:r>
              <a:rPr lang="en-US" sz="2000" dirty="0" smtClean="0"/>
              <a:t>	Intrinsic emission during flares</a:t>
            </a:r>
          </a:p>
          <a:p>
            <a:r>
              <a:rPr lang="en-US" sz="2000" dirty="0" smtClean="0"/>
              <a:t>	EBL anomaly</a:t>
            </a:r>
          </a:p>
          <a:p>
            <a:r>
              <a:rPr lang="en-US" sz="2000" dirty="0" smtClean="0"/>
              <a:t>	Lorentz invariance violation</a:t>
            </a:r>
          </a:p>
          <a:p>
            <a:r>
              <a:rPr lang="en-US" sz="2000" dirty="0" smtClean="0"/>
              <a:t>	Proton Acceleration</a:t>
            </a:r>
          </a:p>
          <a:p>
            <a:r>
              <a:rPr lang="en-US" sz="2000" dirty="0" smtClean="0"/>
              <a:t>	Intergalactic Magnetic field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t="9367" b="15847"/>
          <a:stretch>
            <a:fillRect/>
          </a:stretch>
        </p:blipFill>
        <p:spPr>
          <a:xfrm>
            <a:off x="774502" y="4191001"/>
            <a:ext cx="7326636" cy="23309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22517" y="4191000"/>
            <a:ext cx="229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Background for a Source Transit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407493" y="5111233"/>
            <a:ext cx="2362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488027" y="1927102"/>
            <a:ext cx="4248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 HAWC operate </a:t>
            </a:r>
            <a:r>
              <a:rPr lang="en-US" sz="2000" b="1" dirty="0" smtClean="0">
                <a:solidFill>
                  <a:srgbClr val="FF0000"/>
                </a:solidFill>
              </a:rPr>
              <a:t>&gt;95% uptime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 Crab duty cycle:  </a:t>
            </a:r>
            <a:r>
              <a:rPr lang="en-US" sz="2000" b="1" dirty="0" smtClean="0">
                <a:solidFill>
                  <a:srgbClr val="FF0000"/>
                </a:solidFill>
              </a:rPr>
              <a:t>~20%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Mrk</a:t>
            </a:r>
            <a:r>
              <a:rPr lang="en-US" sz="2000" b="1" dirty="0" smtClean="0"/>
              <a:t> 421 duty cycle: </a:t>
            </a:r>
            <a:r>
              <a:rPr lang="en-US" sz="2000" b="1" dirty="0" smtClean="0">
                <a:solidFill>
                  <a:srgbClr val="FF0000"/>
                </a:solidFill>
              </a:rPr>
              <a:t>~15%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8274" y="6432938"/>
            <a:ext cx="7142864" cy="99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47167</TotalTime>
  <Words>1501</Words>
  <Application>Microsoft Macintosh PowerPoint</Application>
  <PresentationFormat>On-screen Show (4:3)</PresentationFormat>
  <Paragraphs>377</Paragraphs>
  <Slides>25</Slides>
  <Notes>25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IceCube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Ian Wisher</dc:creator>
  <cp:lastModifiedBy>Ian Wisher</cp:lastModifiedBy>
  <cp:revision>122</cp:revision>
  <dcterms:created xsi:type="dcterms:W3CDTF">2015-05-04T21:22:59Z</dcterms:created>
  <dcterms:modified xsi:type="dcterms:W3CDTF">2015-05-04T21:24:05Z</dcterms:modified>
</cp:coreProperties>
</file>