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6" r:id="rId3"/>
    <p:sldId id="279" r:id="rId4"/>
    <p:sldId id="277" r:id="rId5"/>
    <p:sldId id="273" r:id="rId6"/>
    <p:sldId id="278" r:id="rId7"/>
    <p:sldId id="286" r:id="rId8"/>
    <p:sldId id="293" r:id="rId9"/>
    <p:sldId id="281" r:id="rId10"/>
    <p:sldId id="294" r:id="rId11"/>
    <p:sldId id="285" r:id="rId12"/>
    <p:sldId id="284" r:id="rId13"/>
    <p:sldId id="288" r:id="rId14"/>
    <p:sldId id="287" r:id="rId15"/>
    <p:sldId id="289" r:id="rId16"/>
    <p:sldId id="275" r:id="rId17"/>
    <p:sldId id="295" r:id="rId18"/>
    <p:sldId id="290" r:id="rId19"/>
    <p:sldId id="266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42D"/>
    <a:srgbClr val="A9A57C"/>
    <a:srgbClr val="0046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7" autoAdjust="0"/>
    <p:restoredTop sz="96224" autoAdjust="0"/>
  </p:normalViewPr>
  <p:slideViewPr>
    <p:cSldViewPr snapToGrid="0" snapToObjects="1">
      <p:cViewPr varScale="1">
        <p:scale>
          <a:sx n="64" d="100"/>
          <a:sy n="64" d="100"/>
        </p:scale>
        <p:origin x="-438" y="-102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urio\Dropbox\ArticoliMiei\2014-GalacticLimit\IceCube-NEW-Aef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urio\Dropbox\ArticoliMiei\2014-GalacticLimit\IceCube-NEW-Aef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7195975503062"/>
          <c:y val="5.1400554097404488E-2"/>
          <c:w val="0.73606649168853888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nu_e (down)</c:v>
          </c:tx>
          <c:marker>
            <c:symbol val="none"/>
          </c:marker>
          <c:xVal>
            <c:numRef>
              <c:f>'nu_-down'!$C$18:$C$55</c:f>
              <c:numCache>
                <c:formatCode>0.00E+00</c:formatCode>
                <c:ptCount val="38"/>
                <c:pt idx="0">
                  <c:v>10042.445177495445</c:v>
                </c:pt>
                <c:pt idx="1">
                  <c:v>12073.674673497899</c:v>
                </c:pt>
                <c:pt idx="2">
                  <c:v>14515.749655087551</c:v>
                </c:pt>
                <c:pt idx="3">
                  <c:v>17451.76955212175</c:v>
                </c:pt>
                <c:pt idx="4">
                  <c:v>20981.641853655048</c:v>
                </c:pt>
                <c:pt idx="5">
                  <c:v>25225.481780529648</c:v>
                </c:pt>
                <c:pt idx="6">
                  <c:v>30327.699590820303</c:v>
                </c:pt>
                <c:pt idx="7">
                  <c:v>36461.914601804303</c:v>
                </c:pt>
                <c:pt idx="8">
                  <c:v>43836.863143806702</c:v>
                </c:pt>
                <c:pt idx="9">
                  <c:v>52703.501482989697</c:v>
                </c:pt>
                <c:pt idx="10">
                  <c:v>63363.545412804597</c:v>
                </c:pt>
                <c:pt idx="11">
                  <c:v>76179.737101080304</c:v>
                </c:pt>
                <c:pt idx="12">
                  <c:v>91588.1885551335</c:v>
                </c:pt>
                <c:pt idx="13">
                  <c:v>110113.2217308705</c:v>
                </c:pt>
                <c:pt idx="14">
                  <c:v>132385.2102681665</c:v>
                </c:pt>
                <c:pt idx="15">
                  <c:v>159162.0299747645</c:v>
                </c:pt>
                <c:pt idx="16">
                  <c:v>191354.84798017051</c:v>
                </c:pt>
                <c:pt idx="17">
                  <c:v>230059.12811818102</c:v>
                </c:pt>
                <c:pt idx="18">
                  <c:v>276591.90759557951</c:v>
                </c:pt>
                <c:pt idx="19">
                  <c:v>332536.613405151</c:v>
                </c:pt>
                <c:pt idx="20">
                  <c:v>399796.9435051335</c:v>
                </c:pt>
                <c:pt idx="21">
                  <c:v>480661.64624496951</c:v>
                </c:pt>
                <c:pt idx="22">
                  <c:v>577882.40236498346</c:v>
                </c:pt>
                <c:pt idx="23">
                  <c:v>694767.45975468843</c:v>
                </c:pt>
                <c:pt idx="24">
                  <c:v>835294.20719254599</c:v>
                </c:pt>
                <c:pt idx="25">
                  <c:v>1004244.5177495445</c:v>
                </c:pt>
                <c:pt idx="26">
                  <c:v>1207367.46734979</c:v>
                </c:pt>
                <c:pt idx="27">
                  <c:v>1451574.9655087548</c:v>
                </c:pt>
                <c:pt idx="28">
                  <c:v>1745176.9552121749</c:v>
                </c:pt>
                <c:pt idx="29">
                  <c:v>2098164.1853654999</c:v>
                </c:pt>
                <c:pt idx="30">
                  <c:v>2522548.17805296</c:v>
                </c:pt>
                <c:pt idx="31">
                  <c:v>3032769.9590820298</c:v>
                </c:pt>
                <c:pt idx="32">
                  <c:v>3646191.4601804297</c:v>
                </c:pt>
                <c:pt idx="33">
                  <c:v>4383686.31438067</c:v>
                </c:pt>
                <c:pt idx="34">
                  <c:v>5270350.1482989695</c:v>
                </c:pt>
                <c:pt idx="35">
                  <c:v>6336354.5412804596</c:v>
                </c:pt>
                <c:pt idx="36">
                  <c:v>7617973.7101080306</c:v>
                </c:pt>
                <c:pt idx="37">
                  <c:v>9158818.8555133492</c:v>
                </c:pt>
              </c:numCache>
            </c:numRef>
          </c:xVal>
          <c:yVal>
            <c:numRef>
              <c:f>'nu_-down'!$D$18:$D$55</c:f>
              <c:numCache>
                <c:formatCode>0.00E+00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7.1611655698996005E-4</c:v>
                </c:pt>
                <c:pt idx="4">
                  <c:v>6.2249994306311299E-3</c:v>
                </c:pt>
                <c:pt idx="5">
                  <c:v>2.7888043367418701E-2</c:v>
                </c:pt>
                <c:pt idx="6">
                  <c:v>8.5648373604390093E-2</c:v>
                </c:pt>
                <c:pt idx="7">
                  <c:v>0.171278476729889</c:v>
                </c:pt>
                <c:pt idx="8">
                  <c:v>0.31874559511186601</c:v>
                </c:pt>
                <c:pt idx="9">
                  <c:v>0.54487486893202997</c:v>
                </c:pt>
                <c:pt idx="10">
                  <c:v>0.95895997842345504</c:v>
                </c:pt>
                <c:pt idx="11">
                  <c:v>1.5305440892673701</c:v>
                </c:pt>
                <c:pt idx="12">
                  <c:v>2.2895342527020901</c:v>
                </c:pt>
                <c:pt idx="13">
                  <c:v>3.1806741003739898</c:v>
                </c:pt>
                <c:pt idx="14">
                  <c:v>4.15467416381638</c:v>
                </c:pt>
                <c:pt idx="15">
                  <c:v>5.2255929571402904</c:v>
                </c:pt>
                <c:pt idx="16">
                  <c:v>6.2886633512483696</c:v>
                </c:pt>
                <c:pt idx="17">
                  <c:v>7.2693614674031997</c:v>
                </c:pt>
                <c:pt idx="18">
                  <c:v>8.20916642182058</c:v>
                </c:pt>
                <c:pt idx="19">
                  <c:v>9.3649962517810295</c:v>
                </c:pt>
                <c:pt idx="20">
                  <c:v>10.4873292260393</c:v>
                </c:pt>
                <c:pt idx="21">
                  <c:v>12.096459812573499</c:v>
                </c:pt>
                <c:pt idx="22">
                  <c:v>13.344457345653399</c:v>
                </c:pt>
                <c:pt idx="23">
                  <c:v>14.875056402579901</c:v>
                </c:pt>
                <c:pt idx="24">
                  <c:v>16.610620172843799</c:v>
                </c:pt>
                <c:pt idx="25">
                  <c:v>18.525780063829799</c:v>
                </c:pt>
                <c:pt idx="26">
                  <c:v>20.640665295873202</c:v>
                </c:pt>
                <c:pt idx="27">
                  <c:v>22.752786893676099</c:v>
                </c:pt>
                <c:pt idx="28">
                  <c:v>25.1492822405508</c:v>
                </c:pt>
                <c:pt idx="29">
                  <c:v>28.0733399190947</c:v>
                </c:pt>
                <c:pt idx="30">
                  <c:v>31.764825678278999</c:v>
                </c:pt>
                <c:pt idx="31">
                  <c:v>35.9542958782529</c:v>
                </c:pt>
                <c:pt idx="32">
                  <c:v>43.038116912933198</c:v>
                </c:pt>
                <c:pt idx="33">
                  <c:v>55.924067903253899</c:v>
                </c:pt>
                <c:pt idx="34">
                  <c:v>121.786358866407</c:v>
                </c:pt>
                <c:pt idx="35">
                  <c:v>1131.87430328495</c:v>
                </c:pt>
                <c:pt idx="36">
                  <c:v>134.755225167482</c:v>
                </c:pt>
                <c:pt idx="37">
                  <c:v>72.405580843236706</c:v>
                </c:pt>
              </c:numCache>
            </c:numRef>
          </c:yVal>
          <c:smooth val="1"/>
        </c:ser>
        <c:ser>
          <c:idx val="1"/>
          <c:order val="1"/>
          <c:tx>
            <c:v>nu_mu (down)</c:v>
          </c:tx>
          <c:marker>
            <c:symbol val="none"/>
          </c:marker>
          <c:xVal>
            <c:numRef>
              <c:f>'nu_-down'!$C$6:$C$55</c:f>
              <c:numCache>
                <c:formatCode>0.00E+00</c:formatCode>
                <c:ptCount val="50"/>
                <c:pt idx="0">
                  <c:v>1101.1322173087051</c:v>
                </c:pt>
                <c:pt idx="1">
                  <c:v>1323.852102681665</c:v>
                </c:pt>
                <c:pt idx="2">
                  <c:v>1591.620299747645</c:v>
                </c:pt>
                <c:pt idx="3">
                  <c:v>1913.5484798017001</c:v>
                </c:pt>
                <c:pt idx="4">
                  <c:v>2300.5912811817998</c:v>
                </c:pt>
                <c:pt idx="5">
                  <c:v>2765.9190759557896</c:v>
                </c:pt>
                <c:pt idx="6">
                  <c:v>3325.36613405151</c:v>
                </c:pt>
                <c:pt idx="7">
                  <c:v>3997.9694350513355</c:v>
                </c:pt>
                <c:pt idx="8">
                  <c:v>4806.6164624496905</c:v>
                </c:pt>
                <c:pt idx="9">
                  <c:v>5778.824023649825</c:v>
                </c:pt>
                <c:pt idx="10">
                  <c:v>6947.6745975468802</c:v>
                </c:pt>
                <c:pt idx="11">
                  <c:v>8352.9420719254595</c:v>
                </c:pt>
                <c:pt idx="12">
                  <c:v>10042.445177495445</c:v>
                </c:pt>
                <c:pt idx="13">
                  <c:v>12073.674673497899</c:v>
                </c:pt>
                <c:pt idx="14">
                  <c:v>14515.749655087551</c:v>
                </c:pt>
                <c:pt idx="15">
                  <c:v>17451.76955212175</c:v>
                </c:pt>
                <c:pt idx="16">
                  <c:v>20981.641853655048</c:v>
                </c:pt>
                <c:pt idx="17">
                  <c:v>25225.481780529648</c:v>
                </c:pt>
                <c:pt idx="18">
                  <c:v>30327.699590820303</c:v>
                </c:pt>
                <c:pt idx="19">
                  <c:v>36461.914601804303</c:v>
                </c:pt>
                <c:pt idx="20">
                  <c:v>43836.863143806702</c:v>
                </c:pt>
                <c:pt idx="21">
                  <c:v>52703.501482989697</c:v>
                </c:pt>
                <c:pt idx="22">
                  <c:v>63363.545412804597</c:v>
                </c:pt>
                <c:pt idx="23">
                  <c:v>76179.737101080304</c:v>
                </c:pt>
                <c:pt idx="24">
                  <c:v>91588.1885551335</c:v>
                </c:pt>
                <c:pt idx="25">
                  <c:v>110113.2217308705</c:v>
                </c:pt>
                <c:pt idx="26">
                  <c:v>132385.2102681665</c:v>
                </c:pt>
                <c:pt idx="27">
                  <c:v>159162.0299747645</c:v>
                </c:pt>
                <c:pt idx="28">
                  <c:v>191354.84798017051</c:v>
                </c:pt>
                <c:pt idx="29">
                  <c:v>230059.12811818102</c:v>
                </c:pt>
                <c:pt idx="30">
                  <c:v>276591.90759557951</c:v>
                </c:pt>
                <c:pt idx="31">
                  <c:v>332536.613405151</c:v>
                </c:pt>
                <c:pt idx="32">
                  <c:v>399796.9435051335</c:v>
                </c:pt>
                <c:pt idx="33">
                  <c:v>480661.64624496951</c:v>
                </c:pt>
                <c:pt idx="34">
                  <c:v>577882.40236498346</c:v>
                </c:pt>
                <c:pt idx="35">
                  <c:v>694767.45975468843</c:v>
                </c:pt>
                <c:pt idx="36">
                  <c:v>835294.20719254599</c:v>
                </c:pt>
                <c:pt idx="37">
                  <c:v>1004244.5177495445</c:v>
                </c:pt>
                <c:pt idx="38">
                  <c:v>1207367.46734979</c:v>
                </c:pt>
                <c:pt idx="39">
                  <c:v>1451574.9655087548</c:v>
                </c:pt>
                <c:pt idx="40">
                  <c:v>1745176.9552121749</c:v>
                </c:pt>
                <c:pt idx="41">
                  <c:v>2098164.1853654999</c:v>
                </c:pt>
                <c:pt idx="42">
                  <c:v>2522548.17805296</c:v>
                </c:pt>
                <c:pt idx="43">
                  <c:v>3032769.9590820298</c:v>
                </c:pt>
                <c:pt idx="44">
                  <c:v>3646191.4601804297</c:v>
                </c:pt>
                <c:pt idx="45">
                  <c:v>4383686.31438067</c:v>
                </c:pt>
                <c:pt idx="46">
                  <c:v>5270350.1482989695</c:v>
                </c:pt>
                <c:pt idx="47">
                  <c:v>6336354.5412804596</c:v>
                </c:pt>
                <c:pt idx="48">
                  <c:v>7617973.7101080306</c:v>
                </c:pt>
                <c:pt idx="49">
                  <c:v>9158818.8555133492</c:v>
                </c:pt>
              </c:numCache>
            </c:numRef>
          </c:xVal>
          <c:yVal>
            <c:numRef>
              <c:f>'nu_-down'!$E$6:$E$55</c:f>
              <c:numCache>
                <c:formatCode>0.00E+00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9.12980418288265E-5</c:v>
                </c:pt>
                <c:pt idx="16">
                  <c:v>7.4413434464653904E-5</c:v>
                </c:pt>
                <c:pt idx="17">
                  <c:v>1.2067967463388399E-3</c:v>
                </c:pt>
                <c:pt idx="18">
                  <c:v>6.3131869868084996E-3</c:v>
                </c:pt>
                <c:pt idx="19">
                  <c:v>1.7377523414586E-2</c:v>
                </c:pt>
                <c:pt idx="20">
                  <c:v>4.65768927076744E-2</c:v>
                </c:pt>
                <c:pt idx="21">
                  <c:v>9.3670710359812601E-2</c:v>
                </c:pt>
                <c:pt idx="22">
                  <c:v>0.18358568777577899</c:v>
                </c:pt>
                <c:pt idx="23">
                  <c:v>0.34250419505873603</c:v>
                </c:pt>
                <c:pt idx="24">
                  <c:v>0.559791514347037</c:v>
                </c:pt>
                <c:pt idx="25">
                  <c:v>0.86128607369782895</c:v>
                </c:pt>
                <c:pt idx="26">
                  <c:v>1.3404590599834301</c:v>
                </c:pt>
                <c:pt idx="27">
                  <c:v>2.0064823915881802</c:v>
                </c:pt>
                <c:pt idx="28">
                  <c:v>2.8103282162583301</c:v>
                </c:pt>
                <c:pt idx="29">
                  <c:v>3.7734004840625102</c:v>
                </c:pt>
                <c:pt idx="30">
                  <c:v>4.8344690778677499</c:v>
                </c:pt>
                <c:pt idx="31">
                  <c:v>6.1543506799722598</c:v>
                </c:pt>
                <c:pt idx="32">
                  <c:v>7.29169337450519</c:v>
                </c:pt>
                <c:pt idx="33">
                  <c:v>8.8763210489359707</c:v>
                </c:pt>
                <c:pt idx="34">
                  <c:v>10.391528754095599</c:v>
                </c:pt>
                <c:pt idx="35">
                  <c:v>12.180786384655701</c:v>
                </c:pt>
                <c:pt idx="36">
                  <c:v>13.865947351721699</c:v>
                </c:pt>
                <c:pt idx="37">
                  <c:v>16.041471952490799</c:v>
                </c:pt>
                <c:pt idx="38">
                  <c:v>18.347849305138698</c:v>
                </c:pt>
                <c:pt idx="39">
                  <c:v>20.443356740348101</c:v>
                </c:pt>
                <c:pt idx="40">
                  <c:v>22.7763175039467</c:v>
                </c:pt>
                <c:pt idx="41">
                  <c:v>25.150889708642499</c:v>
                </c:pt>
                <c:pt idx="42">
                  <c:v>28.075113756031001</c:v>
                </c:pt>
                <c:pt idx="43">
                  <c:v>31.416924242858101</c:v>
                </c:pt>
                <c:pt idx="44">
                  <c:v>33.946776063083099</c:v>
                </c:pt>
                <c:pt idx="45">
                  <c:v>38.1775238444975</c:v>
                </c:pt>
                <c:pt idx="46">
                  <c:v>40.8305056978907</c:v>
                </c:pt>
                <c:pt idx="47">
                  <c:v>45.519610065294998</c:v>
                </c:pt>
                <c:pt idx="48">
                  <c:v>48.854475138540799</c:v>
                </c:pt>
                <c:pt idx="49">
                  <c:v>52.904771580886901</c:v>
                </c:pt>
              </c:numCache>
            </c:numRef>
          </c:yVal>
          <c:smooth val="1"/>
        </c:ser>
        <c:ser>
          <c:idx val="2"/>
          <c:order val="2"/>
          <c:tx>
            <c:v>nu_tau (down)</c:v>
          </c:tx>
          <c:marker>
            <c:symbol val="none"/>
          </c:marker>
          <c:xVal>
            <c:numRef>
              <c:f>'nu_-down'!$C$6:$C$55</c:f>
              <c:numCache>
                <c:formatCode>0.00E+00</c:formatCode>
                <c:ptCount val="50"/>
                <c:pt idx="0">
                  <c:v>1101.1322173087051</c:v>
                </c:pt>
                <c:pt idx="1">
                  <c:v>1323.852102681665</c:v>
                </c:pt>
                <c:pt idx="2">
                  <c:v>1591.620299747645</c:v>
                </c:pt>
                <c:pt idx="3">
                  <c:v>1913.5484798017001</c:v>
                </c:pt>
                <c:pt idx="4">
                  <c:v>2300.5912811817998</c:v>
                </c:pt>
                <c:pt idx="5">
                  <c:v>2765.9190759557896</c:v>
                </c:pt>
                <c:pt idx="6">
                  <c:v>3325.36613405151</c:v>
                </c:pt>
                <c:pt idx="7">
                  <c:v>3997.9694350513355</c:v>
                </c:pt>
                <c:pt idx="8">
                  <c:v>4806.6164624496905</c:v>
                </c:pt>
                <c:pt idx="9">
                  <c:v>5778.824023649825</c:v>
                </c:pt>
                <c:pt idx="10">
                  <c:v>6947.6745975468802</c:v>
                </c:pt>
                <c:pt idx="11">
                  <c:v>8352.9420719254595</c:v>
                </c:pt>
                <c:pt idx="12">
                  <c:v>10042.445177495445</c:v>
                </c:pt>
                <c:pt idx="13">
                  <c:v>12073.674673497899</c:v>
                </c:pt>
                <c:pt idx="14">
                  <c:v>14515.749655087551</c:v>
                </c:pt>
                <c:pt idx="15">
                  <c:v>17451.76955212175</c:v>
                </c:pt>
                <c:pt idx="16">
                  <c:v>20981.641853655048</c:v>
                </c:pt>
                <c:pt idx="17">
                  <c:v>25225.481780529648</c:v>
                </c:pt>
                <c:pt idx="18">
                  <c:v>30327.699590820303</c:v>
                </c:pt>
                <c:pt idx="19">
                  <c:v>36461.914601804303</c:v>
                </c:pt>
                <c:pt idx="20">
                  <c:v>43836.863143806702</c:v>
                </c:pt>
                <c:pt idx="21">
                  <c:v>52703.501482989697</c:v>
                </c:pt>
                <c:pt idx="22">
                  <c:v>63363.545412804597</c:v>
                </c:pt>
                <c:pt idx="23">
                  <c:v>76179.737101080304</c:v>
                </c:pt>
                <c:pt idx="24">
                  <c:v>91588.1885551335</c:v>
                </c:pt>
                <c:pt idx="25">
                  <c:v>110113.2217308705</c:v>
                </c:pt>
                <c:pt idx="26">
                  <c:v>132385.2102681665</c:v>
                </c:pt>
                <c:pt idx="27">
                  <c:v>159162.0299747645</c:v>
                </c:pt>
                <c:pt idx="28">
                  <c:v>191354.84798017051</c:v>
                </c:pt>
                <c:pt idx="29">
                  <c:v>230059.12811818102</c:v>
                </c:pt>
                <c:pt idx="30">
                  <c:v>276591.90759557951</c:v>
                </c:pt>
                <c:pt idx="31">
                  <c:v>332536.613405151</c:v>
                </c:pt>
                <c:pt idx="32">
                  <c:v>399796.9435051335</c:v>
                </c:pt>
                <c:pt idx="33">
                  <c:v>480661.64624496951</c:v>
                </c:pt>
                <c:pt idx="34">
                  <c:v>577882.40236498346</c:v>
                </c:pt>
                <c:pt idx="35">
                  <c:v>694767.45975468843</c:v>
                </c:pt>
                <c:pt idx="36">
                  <c:v>835294.20719254599</c:v>
                </c:pt>
                <c:pt idx="37">
                  <c:v>1004244.5177495445</c:v>
                </c:pt>
                <c:pt idx="38">
                  <c:v>1207367.46734979</c:v>
                </c:pt>
                <c:pt idx="39">
                  <c:v>1451574.9655087548</c:v>
                </c:pt>
                <c:pt idx="40">
                  <c:v>1745176.9552121749</c:v>
                </c:pt>
                <c:pt idx="41">
                  <c:v>2098164.1853654999</c:v>
                </c:pt>
                <c:pt idx="42">
                  <c:v>2522548.17805296</c:v>
                </c:pt>
                <c:pt idx="43">
                  <c:v>3032769.9590820298</c:v>
                </c:pt>
                <c:pt idx="44">
                  <c:v>3646191.4601804297</c:v>
                </c:pt>
                <c:pt idx="45">
                  <c:v>4383686.31438067</c:v>
                </c:pt>
                <c:pt idx="46">
                  <c:v>5270350.1482989695</c:v>
                </c:pt>
                <c:pt idx="47">
                  <c:v>6336354.5412804596</c:v>
                </c:pt>
                <c:pt idx="48">
                  <c:v>7617973.7101080306</c:v>
                </c:pt>
                <c:pt idx="49">
                  <c:v>9158818.8555133492</c:v>
                </c:pt>
              </c:numCache>
            </c:numRef>
          </c:xVal>
          <c:yVal>
            <c:numRef>
              <c:f>'nu_-down'!$F$6:$F$55</c:f>
              <c:numCache>
                <c:formatCode>0.00E+00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5.0517004354507901E-3</c:v>
                </c:pt>
                <c:pt idx="18">
                  <c:v>1.9141110560332901E-2</c:v>
                </c:pt>
                <c:pt idx="19">
                  <c:v>4.6915159768808799E-2</c:v>
                </c:pt>
                <c:pt idx="20">
                  <c:v>0.10745278370447101</c:v>
                </c:pt>
                <c:pt idx="21">
                  <c:v>0.238380955172245</c:v>
                </c:pt>
                <c:pt idx="22">
                  <c:v>0.38361610702778198</c:v>
                </c:pt>
                <c:pt idx="23">
                  <c:v>0.70186570655551095</c:v>
                </c:pt>
                <c:pt idx="24">
                  <c:v>1.0966383263349699</c:v>
                </c:pt>
                <c:pt idx="25">
                  <c:v>1.68925207031056</c:v>
                </c:pt>
                <c:pt idx="26">
                  <c:v>2.45089157134684</c:v>
                </c:pt>
                <c:pt idx="27">
                  <c:v>3.3429257110131001</c:v>
                </c:pt>
                <c:pt idx="28">
                  <c:v>4.4149642344650903</c:v>
                </c:pt>
                <c:pt idx="29">
                  <c:v>5.47133226858569</c:v>
                </c:pt>
                <c:pt idx="30">
                  <c:v>6.5679302226062797</c:v>
                </c:pt>
                <c:pt idx="31">
                  <c:v>7.9886338144089599</c:v>
                </c:pt>
                <c:pt idx="32">
                  <c:v>8.9181003383417199</c:v>
                </c:pt>
                <c:pt idx="33">
                  <c:v>10.255716478195</c:v>
                </c:pt>
                <c:pt idx="34">
                  <c:v>11.8084376725156</c:v>
                </c:pt>
                <c:pt idx="35">
                  <c:v>13.2095699255408</c:v>
                </c:pt>
                <c:pt idx="36">
                  <c:v>14.8020918157191</c:v>
                </c:pt>
                <c:pt idx="37">
                  <c:v>16.879181215678901</c:v>
                </c:pt>
                <c:pt idx="38">
                  <c:v>18.658165186097499</c:v>
                </c:pt>
                <c:pt idx="39">
                  <c:v>20.431072838771801</c:v>
                </c:pt>
                <c:pt idx="40">
                  <c:v>22.533772332549201</c:v>
                </c:pt>
                <c:pt idx="41">
                  <c:v>25.0375061371481</c:v>
                </c:pt>
                <c:pt idx="42">
                  <c:v>27.858892237075601</c:v>
                </c:pt>
                <c:pt idx="43">
                  <c:v>30.6213292832063</c:v>
                </c:pt>
                <c:pt idx="44">
                  <c:v>33.047740717196298</c:v>
                </c:pt>
                <c:pt idx="45">
                  <c:v>37.336471393862801</c:v>
                </c:pt>
                <c:pt idx="46">
                  <c:v>41.0158952568923</c:v>
                </c:pt>
                <c:pt idx="47">
                  <c:v>43.787247414782399</c:v>
                </c:pt>
                <c:pt idx="48">
                  <c:v>47.892490192429797</c:v>
                </c:pt>
                <c:pt idx="49">
                  <c:v>51.590424813222199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44672"/>
        <c:axId val="104446208"/>
      </c:scatterChart>
      <c:valAx>
        <c:axId val="104444672"/>
        <c:scaling>
          <c:logBase val="10"/>
          <c:orientation val="minMax"/>
          <c:min val="10000"/>
        </c:scaling>
        <c:delete val="0"/>
        <c:axPos val="b"/>
        <c:majorGridlines/>
        <c:numFmt formatCode="0.00E+00" sourceLinked="1"/>
        <c:majorTickMark val="out"/>
        <c:minorTickMark val="none"/>
        <c:tickLblPos val="nextTo"/>
        <c:crossAx val="104446208"/>
        <c:crossesAt val="1.0000000000000002E-3"/>
        <c:crossBetween val="midCat"/>
      </c:valAx>
      <c:valAx>
        <c:axId val="104446208"/>
        <c:scaling>
          <c:logBase val="10"/>
          <c:orientation val="minMax"/>
          <c:max val="1000"/>
          <c:min val="1.0000000000000002E-3"/>
        </c:scaling>
        <c:delete val="0"/>
        <c:axPos val="l"/>
        <c:majorGridlines/>
        <c:numFmt formatCode="0.E+00" sourceLinked="0"/>
        <c:majorTickMark val="out"/>
        <c:minorTickMark val="none"/>
        <c:tickLblPos val="nextTo"/>
        <c:crossAx val="104444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7312445319335077"/>
          <c:y val="6.9060586176727903E-2"/>
          <c:w val="0.25229221347331582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7195975503062"/>
          <c:y val="5.1400554097404488E-2"/>
          <c:w val="0.73606649168853888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nu_e (up)</c:v>
          </c:tx>
          <c:marker>
            <c:symbol val="none"/>
          </c:marker>
          <c:xVal>
            <c:numRef>
              <c:f>'nu_-up'!$C$18:$C$55</c:f>
              <c:numCache>
                <c:formatCode>0.00E+00</c:formatCode>
                <c:ptCount val="38"/>
                <c:pt idx="0">
                  <c:v>10042.445177495445</c:v>
                </c:pt>
                <c:pt idx="1">
                  <c:v>12073.674673497899</c:v>
                </c:pt>
                <c:pt idx="2">
                  <c:v>14515.749655087551</c:v>
                </c:pt>
                <c:pt idx="3">
                  <c:v>17451.76955212175</c:v>
                </c:pt>
                <c:pt idx="4">
                  <c:v>20981.641853655048</c:v>
                </c:pt>
                <c:pt idx="5">
                  <c:v>25225.481780529648</c:v>
                </c:pt>
                <c:pt idx="6">
                  <c:v>30327.699590820303</c:v>
                </c:pt>
                <c:pt idx="7">
                  <c:v>36461.914601804303</c:v>
                </c:pt>
                <c:pt idx="8">
                  <c:v>43836.863143806702</c:v>
                </c:pt>
                <c:pt idx="9">
                  <c:v>52703.501482989697</c:v>
                </c:pt>
                <c:pt idx="10">
                  <c:v>63363.545412804597</c:v>
                </c:pt>
                <c:pt idx="11">
                  <c:v>76179.737101080304</c:v>
                </c:pt>
                <c:pt idx="12">
                  <c:v>91588.1885551335</c:v>
                </c:pt>
                <c:pt idx="13">
                  <c:v>110113.2217308705</c:v>
                </c:pt>
                <c:pt idx="14">
                  <c:v>132385.2102681665</c:v>
                </c:pt>
                <c:pt idx="15">
                  <c:v>159162.0299747645</c:v>
                </c:pt>
                <c:pt idx="16">
                  <c:v>191354.84798017051</c:v>
                </c:pt>
                <c:pt idx="17">
                  <c:v>230059.12811818102</c:v>
                </c:pt>
                <c:pt idx="18">
                  <c:v>276591.90759557951</c:v>
                </c:pt>
                <c:pt idx="19">
                  <c:v>332536.613405151</c:v>
                </c:pt>
                <c:pt idx="20">
                  <c:v>399796.9435051335</c:v>
                </c:pt>
                <c:pt idx="21">
                  <c:v>480661.64624496951</c:v>
                </c:pt>
                <c:pt idx="22">
                  <c:v>577882.40236498346</c:v>
                </c:pt>
                <c:pt idx="23">
                  <c:v>694767.45975468843</c:v>
                </c:pt>
                <c:pt idx="24">
                  <c:v>835294.20719254599</c:v>
                </c:pt>
                <c:pt idx="25">
                  <c:v>1004244.5177495445</c:v>
                </c:pt>
                <c:pt idx="26">
                  <c:v>1207367.46734979</c:v>
                </c:pt>
                <c:pt idx="27">
                  <c:v>1451574.9655087548</c:v>
                </c:pt>
                <c:pt idx="28">
                  <c:v>1745176.9552121749</c:v>
                </c:pt>
                <c:pt idx="29">
                  <c:v>2098164.1853654999</c:v>
                </c:pt>
                <c:pt idx="30">
                  <c:v>2522548.17805296</c:v>
                </c:pt>
                <c:pt idx="31">
                  <c:v>3032769.9590820298</c:v>
                </c:pt>
                <c:pt idx="32">
                  <c:v>3646191.4601804297</c:v>
                </c:pt>
                <c:pt idx="33">
                  <c:v>4383686.31438067</c:v>
                </c:pt>
                <c:pt idx="34">
                  <c:v>5270350.1482989695</c:v>
                </c:pt>
                <c:pt idx="35">
                  <c:v>6336354.5412804596</c:v>
                </c:pt>
                <c:pt idx="36">
                  <c:v>7617973.7101080306</c:v>
                </c:pt>
                <c:pt idx="37">
                  <c:v>9158818.8555133492</c:v>
                </c:pt>
              </c:numCache>
            </c:numRef>
          </c:xVal>
          <c:yVal>
            <c:numRef>
              <c:f>'nu_-up'!$D$18:$D$55</c:f>
              <c:numCache>
                <c:formatCode>0.00E+00</c:formatCode>
                <c:ptCount val="38"/>
                <c:pt idx="0">
                  <c:v>7.3633727451377407E-5</c:v>
                </c:pt>
                <c:pt idx="1">
                  <c:v>1.7313465227716701E-4</c:v>
                </c:pt>
                <c:pt idx="2">
                  <c:v>5.3024388102450304E-4</c:v>
                </c:pt>
                <c:pt idx="3">
                  <c:v>5.8403271511764604E-3</c:v>
                </c:pt>
                <c:pt idx="4">
                  <c:v>2.5090501575187499E-2</c:v>
                </c:pt>
                <c:pt idx="5">
                  <c:v>6.12609206252804E-2</c:v>
                </c:pt>
                <c:pt idx="6">
                  <c:v>0.121133109284546</c:v>
                </c:pt>
                <c:pt idx="7">
                  <c:v>0.216157337116723</c:v>
                </c:pt>
                <c:pt idx="8">
                  <c:v>0.34051913077902302</c:v>
                </c:pt>
                <c:pt idx="9">
                  <c:v>0.55074091159746097</c:v>
                </c:pt>
                <c:pt idx="10">
                  <c:v>0.82192628220604302</c:v>
                </c:pt>
                <c:pt idx="11">
                  <c:v>1.2228690602789301</c:v>
                </c:pt>
                <c:pt idx="12">
                  <c:v>1.7160780786579699</c:v>
                </c:pt>
                <c:pt idx="13">
                  <c:v>2.24778892674694</c:v>
                </c:pt>
                <c:pt idx="14">
                  <c:v>2.8516095903868002</c:v>
                </c:pt>
                <c:pt idx="15">
                  <c:v>3.3729247564042999</c:v>
                </c:pt>
                <c:pt idx="16">
                  <c:v>3.9469647806596799</c:v>
                </c:pt>
                <c:pt idx="17">
                  <c:v>4.5022605756159599</c:v>
                </c:pt>
                <c:pt idx="18">
                  <c:v>4.81652123630285</c:v>
                </c:pt>
                <c:pt idx="19">
                  <c:v>5.2993823863338898</c:v>
                </c:pt>
                <c:pt idx="20">
                  <c:v>5.7313532425562901</c:v>
                </c:pt>
                <c:pt idx="21">
                  <c:v>6.2183803987951203</c:v>
                </c:pt>
                <c:pt idx="22">
                  <c:v>6.6045164415697801</c:v>
                </c:pt>
                <c:pt idx="23">
                  <c:v>7.1581189161957202</c:v>
                </c:pt>
                <c:pt idx="24">
                  <c:v>7.5123685337103803</c:v>
                </c:pt>
                <c:pt idx="25">
                  <c:v>7.9504291160366396</c:v>
                </c:pt>
                <c:pt idx="26">
                  <c:v>8.5188757659743306</c:v>
                </c:pt>
                <c:pt idx="27">
                  <c:v>8.8893742477672504</c:v>
                </c:pt>
                <c:pt idx="28">
                  <c:v>9.3658590784356104</c:v>
                </c:pt>
                <c:pt idx="29">
                  <c:v>9.8118459242545395</c:v>
                </c:pt>
                <c:pt idx="30">
                  <c:v>10.0657240371533</c:v>
                </c:pt>
                <c:pt idx="31">
                  <c:v>10.4319627062997</c:v>
                </c:pt>
                <c:pt idx="32">
                  <c:v>11.207651852942501</c:v>
                </c:pt>
                <c:pt idx="33">
                  <c:v>11.708908192222101</c:v>
                </c:pt>
                <c:pt idx="34">
                  <c:v>13.1355382724633</c:v>
                </c:pt>
                <c:pt idx="35">
                  <c:v>13.269980802658001</c:v>
                </c:pt>
                <c:pt idx="36">
                  <c:v>13.6161881102046</c:v>
                </c:pt>
                <c:pt idx="37">
                  <c:v>13.156401203256999</c:v>
                </c:pt>
              </c:numCache>
            </c:numRef>
          </c:yVal>
          <c:smooth val="1"/>
        </c:ser>
        <c:ser>
          <c:idx val="1"/>
          <c:order val="1"/>
          <c:tx>
            <c:v>nu_mu (up)</c:v>
          </c:tx>
          <c:marker>
            <c:symbol val="none"/>
          </c:marker>
          <c:xVal>
            <c:numRef>
              <c:f>'nu_-up'!$C$6:$C$55</c:f>
              <c:numCache>
                <c:formatCode>0.00E+00</c:formatCode>
                <c:ptCount val="50"/>
                <c:pt idx="0">
                  <c:v>1101.1322173087051</c:v>
                </c:pt>
                <c:pt idx="1">
                  <c:v>1323.852102681665</c:v>
                </c:pt>
                <c:pt idx="2">
                  <c:v>1591.620299747645</c:v>
                </c:pt>
                <c:pt idx="3">
                  <c:v>1913.5484798017001</c:v>
                </c:pt>
                <c:pt idx="4">
                  <c:v>2300.5912811817998</c:v>
                </c:pt>
                <c:pt idx="5">
                  <c:v>2765.9190759557896</c:v>
                </c:pt>
                <c:pt idx="6">
                  <c:v>3325.36613405151</c:v>
                </c:pt>
                <c:pt idx="7">
                  <c:v>3997.9694350513355</c:v>
                </c:pt>
                <c:pt idx="8">
                  <c:v>4806.6164624496905</c:v>
                </c:pt>
                <c:pt idx="9">
                  <c:v>5778.824023649825</c:v>
                </c:pt>
                <c:pt idx="10">
                  <c:v>6947.6745975468802</c:v>
                </c:pt>
                <c:pt idx="11">
                  <c:v>8352.9420719254595</c:v>
                </c:pt>
                <c:pt idx="12">
                  <c:v>10042.445177495445</c:v>
                </c:pt>
                <c:pt idx="13">
                  <c:v>12073.674673497899</c:v>
                </c:pt>
                <c:pt idx="14">
                  <c:v>14515.749655087551</c:v>
                </c:pt>
                <c:pt idx="15">
                  <c:v>17451.76955212175</c:v>
                </c:pt>
                <c:pt idx="16">
                  <c:v>20981.641853655048</c:v>
                </c:pt>
                <c:pt idx="17">
                  <c:v>25225.481780529648</c:v>
                </c:pt>
                <c:pt idx="18">
                  <c:v>30327.699590820303</c:v>
                </c:pt>
                <c:pt idx="19">
                  <c:v>36461.914601804303</c:v>
                </c:pt>
                <c:pt idx="20">
                  <c:v>43836.863143806702</c:v>
                </c:pt>
                <c:pt idx="21">
                  <c:v>52703.501482989697</c:v>
                </c:pt>
                <c:pt idx="22">
                  <c:v>63363.545412804597</c:v>
                </c:pt>
                <c:pt idx="23">
                  <c:v>76179.737101080304</c:v>
                </c:pt>
                <c:pt idx="24">
                  <c:v>91588.1885551335</c:v>
                </c:pt>
                <c:pt idx="25">
                  <c:v>110113.2217308705</c:v>
                </c:pt>
                <c:pt idx="26">
                  <c:v>132385.2102681665</c:v>
                </c:pt>
                <c:pt idx="27">
                  <c:v>159162.0299747645</c:v>
                </c:pt>
                <c:pt idx="28">
                  <c:v>191354.84798017051</c:v>
                </c:pt>
                <c:pt idx="29">
                  <c:v>230059.12811818102</c:v>
                </c:pt>
                <c:pt idx="30">
                  <c:v>276591.90759557951</c:v>
                </c:pt>
                <c:pt idx="31">
                  <c:v>332536.613405151</c:v>
                </c:pt>
                <c:pt idx="32">
                  <c:v>399796.9435051335</c:v>
                </c:pt>
                <c:pt idx="33">
                  <c:v>480661.64624496951</c:v>
                </c:pt>
                <c:pt idx="34">
                  <c:v>577882.40236498346</c:v>
                </c:pt>
                <c:pt idx="35">
                  <c:v>694767.45975468843</c:v>
                </c:pt>
                <c:pt idx="36">
                  <c:v>835294.20719254599</c:v>
                </c:pt>
                <c:pt idx="37">
                  <c:v>1004244.5177495445</c:v>
                </c:pt>
                <c:pt idx="38">
                  <c:v>1207367.46734979</c:v>
                </c:pt>
                <c:pt idx="39">
                  <c:v>1451574.9655087548</c:v>
                </c:pt>
                <c:pt idx="40">
                  <c:v>1745176.9552121749</c:v>
                </c:pt>
                <c:pt idx="41">
                  <c:v>2098164.1853654999</c:v>
                </c:pt>
                <c:pt idx="42">
                  <c:v>2522548.17805296</c:v>
                </c:pt>
                <c:pt idx="43">
                  <c:v>3032769.9590820298</c:v>
                </c:pt>
                <c:pt idx="44">
                  <c:v>3646191.4601804297</c:v>
                </c:pt>
                <c:pt idx="45">
                  <c:v>4383686.31438067</c:v>
                </c:pt>
                <c:pt idx="46">
                  <c:v>5270350.1482989695</c:v>
                </c:pt>
                <c:pt idx="47">
                  <c:v>6336354.5412804596</c:v>
                </c:pt>
                <c:pt idx="48">
                  <c:v>7617973.7101080306</c:v>
                </c:pt>
                <c:pt idx="49">
                  <c:v>9158818.8555133492</c:v>
                </c:pt>
              </c:numCache>
            </c:numRef>
          </c:xVal>
          <c:yVal>
            <c:numRef>
              <c:f>'nu_-up'!$E$6:$E$55</c:f>
              <c:numCache>
                <c:formatCode>0.00E+00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1.9763966755124499E-4</c:v>
                </c:pt>
                <c:pt idx="16">
                  <c:v>1.75534279892899E-3</c:v>
                </c:pt>
                <c:pt idx="17">
                  <c:v>6.6336460448388904E-3</c:v>
                </c:pt>
                <c:pt idx="18">
                  <c:v>1.51377397647441E-2</c:v>
                </c:pt>
                <c:pt idx="19">
                  <c:v>3.1978858487222303E-2</c:v>
                </c:pt>
                <c:pt idx="20">
                  <c:v>6.4856002082205003E-2</c:v>
                </c:pt>
                <c:pt idx="21">
                  <c:v>0.122253849539222</c:v>
                </c:pt>
                <c:pt idx="22">
                  <c:v>0.213923267965063</c:v>
                </c:pt>
                <c:pt idx="23">
                  <c:v>0.34418687662304598</c:v>
                </c:pt>
                <c:pt idx="24">
                  <c:v>0.52330211336738897</c:v>
                </c:pt>
                <c:pt idx="25">
                  <c:v>0.76327574751274396</c:v>
                </c:pt>
                <c:pt idx="26">
                  <c:v>1.08399560623665</c:v>
                </c:pt>
                <c:pt idx="27">
                  <c:v>1.42266908082448</c:v>
                </c:pt>
                <c:pt idx="28">
                  <c:v>1.8979620227921199</c:v>
                </c:pt>
                <c:pt idx="29">
                  <c:v>2.4190069394105702</c:v>
                </c:pt>
                <c:pt idx="30">
                  <c:v>2.97872666046058</c:v>
                </c:pt>
                <c:pt idx="31">
                  <c:v>3.5698812427257902</c:v>
                </c:pt>
                <c:pt idx="32">
                  <c:v>4.2118213572363601</c:v>
                </c:pt>
                <c:pt idx="33">
                  <c:v>4.8774437705151703</c:v>
                </c:pt>
                <c:pt idx="34">
                  <c:v>5.2966997939544704</c:v>
                </c:pt>
                <c:pt idx="35">
                  <c:v>6.0206783665980099</c:v>
                </c:pt>
                <c:pt idx="36">
                  <c:v>6.68742255529751</c:v>
                </c:pt>
                <c:pt idx="37">
                  <c:v>7.2367725469995801</c:v>
                </c:pt>
                <c:pt idx="38">
                  <c:v>7.7869292533644998</c:v>
                </c:pt>
                <c:pt idx="39">
                  <c:v>8.2022254944132396</c:v>
                </c:pt>
                <c:pt idx="40">
                  <c:v>8.8490238086697008</c:v>
                </c:pt>
                <c:pt idx="41">
                  <c:v>9.2280064978135705</c:v>
                </c:pt>
                <c:pt idx="42">
                  <c:v>9.4905443075096105</c:v>
                </c:pt>
                <c:pt idx="43">
                  <c:v>9.9984092240802909</c:v>
                </c:pt>
                <c:pt idx="44">
                  <c:v>10.2690813391114</c:v>
                </c:pt>
                <c:pt idx="45">
                  <c:v>10.9699015631797</c:v>
                </c:pt>
                <c:pt idx="46">
                  <c:v>11.396169127338201</c:v>
                </c:pt>
                <c:pt idx="47">
                  <c:v>11.663651137766299</c:v>
                </c:pt>
                <c:pt idx="48">
                  <c:v>11.999596158338999</c:v>
                </c:pt>
                <c:pt idx="49">
                  <c:v>12.1012655020322</c:v>
                </c:pt>
              </c:numCache>
            </c:numRef>
          </c:yVal>
          <c:smooth val="1"/>
        </c:ser>
        <c:ser>
          <c:idx val="2"/>
          <c:order val="2"/>
          <c:tx>
            <c:v>nu_tau (up)</c:v>
          </c:tx>
          <c:marker>
            <c:symbol val="none"/>
          </c:marker>
          <c:xVal>
            <c:numRef>
              <c:f>'nu_-up'!$C$6:$C$55</c:f>
              <c:numCache>
                <c:formatCode>0.00E+00</c:formatCode>
                <c:ptCount val="50"/>
                <c:pt idx="0">
                  <c:v>1101.1322173087051</c:v>
                </c:pt>
                <c:pt idx="1">
                  <c:v>1323.852102681665</c:v>
                </c:pt>
                <c:pt idx="2">
                  <c:v>1591.620299747645</c:v>
                </c:pt>
                <c:pt idx="3">
                  <c:v>1913.5484798017001</c:v>
                </c:pt>
                <c:pt idx="4">
                  <c:v>2300.5912811817998</c:v>
                </c:pt>
                <c:pt idx="5">
                  <c:v>2765.9190759557896</c:v>
                </c:pt>
                <c:pt idx="6">
                  <c:v>3325.36613405151</c:v>
                </c:pt>
                <c:pt idx="7">
                  <c:v>3997.9694350513355</c:v>
                </c:pt>
                <c:pt idx="8">
                  <c:v>4806.6164624496905</c:v>
                </c:pt>
                <c:pt idx="9">
                  <c:v>5778.824023649825</c:v>
                </c:pt>
                <c:pt idx="10">
                  <c:v>6947.6745975468802</c:v>
                </c:pt>
                <c:pt idx="11">
                  <c:v>8352.9420719254595</c:v>
                </c:pt>
                <c:pt idx="12">
                  <c:v>10042.445177495445</c:v>
                </c:pt>
                <c:pt idx="13">
                  <c:v>12073.674673497899</c:v>
                </c:pt>
                <c:pt idx="14">
                  <c:v>14515.749655087551</c:v>
                </c:pt>
                <c:pt idx="15">
                  <c:v>17451.76955212175</c:v>
                </c:pt>
                <c:pt idx="16">
                  <c:v>20981.641853655048</c:v>
                </c:pt>
                <c:pt idx="17">
                  <c:v>25225.481780529648</c:v>
                </c:pt>
                <c:pt idx="18">
                  <c:v>30327.699590820303</c:v>
                </c:pt>
                <c:pt idx="19">
                  <c:v>36461.914601804303</c:v>
                </c:pt>
                <c:pt idx="20">
                  <c:v>43836.863143806702</c:v>
                </c:pt>
                <c:pt idx="21">
                  <c:v>52703.501482989697</c:v>
                </c:pt>
                <c:pt idx="22">
                  <c:v>63363.545412804597</c:v>
                </c:pt>
                <c:pt idx="23">
                  <c:v>76179.737101080304</c:v>
                </c:pt>
                <c:pt idx="24">
                  <c:v>91588.1885551335</c:v>
                </c:pt>
                <c:pt idx="25">
                  <c:v>110113.2217308705</c:v>
                </c:pt>
                <c:pt idx="26">
                  <c:v>132385.2102681665</c:v>
                </c:pt>
                <c:pt idx="27">
                  <c:v>159162.0299747645</c:v>
                </c:pt>
                <c:pt idx="28">
                  <c:v>191354.84798017051</c:v>
                </c:pt>
                <c:pt idx="29">
                  <c:v>230059.12811818102</c:v>
                </c:pt>
                <c:pt idx="30">
                  <c:v>276591.90759557951</c:v>
                </c:pt>
                <c:pt idx="31">
                  <c:v>332536.613405151</c:v>
                </c:pt>
                <c:pt idx="32">
                  <c:v>399796.9435051335</c:v>
                </c:pt>
                <c:pt idx="33">
                  <c:v>480661.64624496951</c:v>
                </c:pt>
                <c:pt idx="34">
                  <c:v>577882.40236498346</c:v>
                </c:pt>
                <c:pt idx="35">
                  <c:v>694767.45975468843</c:v>
                </c:pt>
                <c:pt idx="36">
                  <c:v>835294.20719254599</c:v>
                </c:pt>
                <c:pt idx="37">
                  <c:v>1004244.5177495445</c:v>
                </c:pt>
                <c:pt idx="38">
                  <c:v>1207367.46734979</c:v>
                </c:pt>
                <c:pt idx="39">
                  <c:v>1451574.9655087548</c:v>
                </c:pt>
                <c:pt idx="40">
                  <c:v>1745176.9552121749</c:v>
                </c:pt>
                <c:pt idx="41">
                  <c:v>2098164.1853654999</c:v>
                </c:pt>
                <c:pt idx="42">
                  <c:v>2522548.17805296</c:v>
                </c:pt>
                <c:pt idx="43">
                  <c:v>3032769.9590820298</c:v>
                </c:pt>
                <c:pt idx="44">
                  <c:v>3646191.4601804297</c:v>
                </c:pt>
                <c:pt idx="45">
                  <c:v>4383686.31438067</c:v>
                </c:pt>
                <c:pt idx="46">
                  <c:v>5270350.1482989695</c:v>
                </c:pt>
                <c:pt idx="47">
                  <c:v>6336354.5412804596</c:v>
                </c:pt>
                <c:pt idx="48">
                  <c:v>7617973.7101080306</c:v>
                </c:pt>
                <c:pt idx="49">
                  <c:v>9158818.8555133492</c:v>
                </c:pt>
              </c:numCache>
            </c:numRef>
          </c:xVal>
          <c:yVal>
            <c:numRef>
              <c:f>'nu_-up'!$F$6:$F$55</c:f>
              <c:numCache>
                <c:formatCode>0.00E+00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2.3519990139375899E-4</c:v>
                </c:pt>
                <c:pt idx="16">
                  <c:v>3.26104535653828E-3</c:v>
                </c:pt>
                <c:pt idx="17">
                  <c:v>1.4532710515308E-2</c:v>
                </c:pt>
                <c:pt idx="18">
                  <c:v>3.5748326263789897E-2</c:v>
                </c:pt>
                <c:pt idx="19">
                  <c:v>8.7865293588530596E-2</c:v>
                </c:pt>
                <c:pt idx="20">
                  <c:v>0.14896824435526701</c:v>
                </c:pt>
                <c:pt idx="21">
                  <c:v>0.23907902880970699</c:v>
                </c:pt>
                <c:pt idx="22">
                  <c:v>0.36977835194141401</c:v>
                </c:pt>
                <c:pt idx="23">
                  <c:v>0.68736419632937495</c:v>
                </c:pt>
                <c:pt idx="24">
                  <c:v>0.92257424779189501</c:v>
                </c:pt>
                <c:pt idx="25">
                  <c:v>1.29543407776467</c:v>
                </c:pt>
                <c:pt idx="26">
                  <c:v>1.79410137941369</c:v>
                </c:pt>
                <c:pt idx="27">
                  <c:v>2.39369192418902</c:v>
                </c:pt>
                <c:pt idx="28">
                  <c:v>2.9331243450476401</c:v>
                </c:pt>
                <c:pt idx="29">
                  <c:v>3.4891262178967999</c:v>
                </c:pt>
                <c:pt idx="30">
                  <c:v>4.1671471122319099</c:v>
                </c:pt>
                <c:pt idx="31">
                  <c:v>4.8589069700699801</c:v>
                </c:pt>
                <c:pt idx="32">
                  <c:v>5.5600264090019103</c:v>
                </c:pt>
                <c:pt idx="33">
                  <c:v>6.16851105320477</c:v>
                </c:pt>
                <c:pt idx="34">
                  <c:v>6.7918134380190498</c:v>
                </c:pt>
                <c:pt idx="35">
                  <c:v>7.5747974238745197</c:v>
                </c:pt>
                <c:pt idx="36">
                  <c:v>8.2345639507631496</c:v>
                </c:pt>
                <c:pt idx="37">
                  <c:v>9.0476591867766807</c:v>
                </c:pt>
                <c:pt idx="38">
                  <c:v>10.085010210411401</c:v>
                </c:pt>
                <c:pt idx="39">
                  <c:v>10.896027674375</c:v>
                </c:pt>
                <c:pt idx="40">
                  <c:v>11.547598008347199</c:v>
                </c:pt>
                <c:pt idx="41">
                  <c:v>12.8196730250349</c:v>
                </c:pt>
                <c:pt idx="42">
                  <c:v>13.530945732649201</c:v>
                </c:pt>
                <c:pt idx="43">
                  <c:v>14.602164935004</c:v>
                </c:pt>
                <c:pt idx="44">
                  <c:v>15.7495717623961</c:v>
                </c:pt>
                <c:pt idx="45">
                  <c:v>16.4160084160211</c:v>
                </c:pt>
                <c:pt idx="46">
                  <c:v>17.427331976490901</c:v>
                </c:pt>
                <c:pt idx="47">
                  <c:v>19.142711886231201</c:v>
                </c:pt>
                <c:pt idx="48">
                  <c:v>19.7361503669276</c:v>
                </c:pt>
                <c:pt idx="49">
                  <c:v>20.398208650305701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63744"/>
        <c:axId val="104465536"/>
      </c:scatterChart>
      <c:valAx>
        <c:axId val="104463744"/>
        <c:scaling>
          <c:logBase val="10"/>
          <c:orientation val="minMax"/>
          <c:min val="10000"/>
        </c:scaling>
        <c:delete val="0"/>
        <c:axPos val="b"/>
        <c:majorGridlines/>
        <c:numFmt formatCode="0.00E+00" sourceLinked="1"/>
        <c:majorTickMark val="out"/>
        <c:minorTickMark val="none"/>
        <c:tickLblPos val="nextTo"/>
        <c:crossAx val="104465536"/>
        <c:crossesAt val="1.0000000000000002E-3"/>
        <c:crossBetween val="midCat"/>
      </c:valAx>
      <c:valAx>
        <c:axId val="104465536"/>
        <c:scaling>
          <c:logBase val="10"/>
          <c:orientation val="minMax"/>
          <c:max val="1000"/>
          <c:min val="1.0000000000000002E-3"/>
        </c:scaling>
        <c:delete val="0"/>
        <c:axPos val="l"/>
        <c:majorGridlines/>
        <c:numFmt formatCode="0.E+00" sourceLinked="0"/>
        <c:majorTickMark val="out"/>
        <c:minorTickMark val="none"/>
        <c:tickLblPos val="nextTo"/>
        <c:crossAx val="1044637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7312445319335077"/>
          <c:y val="6.9060586176727903E-2"/>
          <c:w val="0.22173665791776026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DF27-73DE-5D42-80CC-96C3C664367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1F89C-8A77-8446-8999-C71F17E579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74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CFBEA-BF75-3A4D-9AAE-DFA5DBB73A6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7765-E806-E64B-AE9D-481CC20486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0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1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7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MANTS 21/9/2014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876" y="518475"/>
            <a:ext cx="7112265" cy="3802722"/>
          </a:xfrm>
        </p:spPr>
        <p:txBody>
          <a:bodyPr>
            <a:noAutofit/>
          </a:bodyPr>
          <a:lstStyle/>
          <a:p>
            <a:r>
              <a:rPr lang="en-US" sz="5400" dirty="0" smtClean="0"/>
              <a:t>ANTARES constraints </a:t>
            </a:r>
            <a:r>
              <a:rPr lang="en-US" sz="5400" dirty="0"/>
              <a:t>to a </a:t>
            </a:r>
            <a:r>
              <a:rPr lang="en-US" sz="5400" dirty="0" smtClean="0"/>
              <a:t>Galactic </a:t>
            </a:r>
            <a:r>
              <a:rPr lang="en-US" sz="5400" dirty="0"/>
              <a:t>component of the </a:t>
            </a:r>
            <a:r>
              <a:rPr lang="en-US" sz="5400" dirty="0" smtClean="0"/>
              <a:t>HESE </a:t>
            </a:r>
            <a:r>
              <a:rPr lang="en-US" sz="5400" dirty="0" smtClean="0">
                <a:latin typeface="Symbol" panose="05050102010706020507" pitchFamily="18" charset="2"/>
              </a:rPr>
              <a:t>n</a:t>
            </a:r>
            <a:r>
              <a:rPr lang="en-US" sz="5400" dirty="0" smtClean="0"/>
              <a:t>’s</a:t>
            </a:r>
            <a:br>
              <a:rPr lang="en-US" sz="5400" dirty="0" smtClean="0"/>
            </a:b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ANTARES constraints to a Galactic IceCube signal - M. Spurio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3412" y="5615512"/>
            <a:ext cx="466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MANTS@CERN     21/9/2014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3615050" y="4645188"/>
            <a:ext cx="3158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Maurizio Spurio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888"/>
            <a:ext cx="7620000" cy="1143000"/>
          </a:xfrm>
        </p:spPr>
        <p:txBody>
          <a:bodyPr/>
          <a:lstStyle/>
          <a:p>
            <a:r>
              <a:rPr lang="it-IT" dirty="0" smtClean="0"/>
              <a:t>I) A </a:t>
            </a:r>
            <a:r>
              <a:rPr lang="it-IT" dirty="0" err="1" smtClean="0"/>
              <a:t>point-like</a:t>
            </a:r>
            <a:r>
              <a:rPr lang="it-IT" dirty="0" smtClean="0"/>
              <a:t> </a:t>
            </a:r>
            <a:r>
              <a:rPr lang="it-IT" dirty="0" err="1" smtClean="0"/>
              <a:t>Galactic</a:t>
            </a:r>
            <a:r>
              <a:rPr lang="it-IT" dirty="0" smtClean="0"/>
              <a:t> source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17" y="1574800"/>
            <a:ext cx="5564941" cy="296672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17" y="4886961"/>
            <a:ext cx="2477821" cy="105664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787485" y="4648766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Thus: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605" y="2068496"/>
            <a:ext cx="4011226" cy="25908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966"/>
            <a:ext cx="7620000" cy="1143000"/>
          </a:xfrm>
        </p:spPr>
        <p:txBody>
          <a:bodyPr/>
          <a:lstStyle/>
          <a:p>
            <a:r>
              <a:rPr lang="it-IT" dirty="0" smtClean="0"/>
              <a:t>ANTARES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upper</a:t>
            </a:r>
            <a:r>
              <a:rPr lang="it-IT" dirty="0" smtClean="0"/>
              <a:t> </a:t>
            </a:r>
            <a:r>
              <a:rPr lang="it-IT" dirty="0" err="1" smtClean="0"/>
              <a:t>bounds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8" y="1247217"/>
            <a:ext cx="3782739" cy="3454401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065542" y="1413156"/>
            <a:ext cx="4011658" cy="73512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 smtClean="0"/>
              <a:t>For different energy spectra E</a:t>
            </a:r>
            <a:r>
              <a:rPr lang="en-US" baseline="30000" dirty="0" smtClean="0">
                <a:latin typeface="Symbol" panose="05050102010706020507" pitchFamily="18" charset="2"/>
              </a:rPr>
              <a:t>-G</a:t>
            </a:r>
            <a:r>
              <a:rPr lang="en-US" dirty="0" smtClean="0"/>
              <a:t>: (similar method using the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Segnaposto contenuto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95" y="1088652"/>
            <a:ext cx="3782739" cy="256707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>
            <a:off x="1913648" y="1541570"/>
            <a:ext cx="0" cy="3283980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04660"/>
            <a:ext cx="5883320" cy="1471554"/>
          </a:xfrm>
          <a:prstGeom prst="rect">
            <a:avLst/>
          </a:prstGeom>
        </p:spPr>
      </p:pic>
      <p:sp>
        <p:nvSpPr>
          <p:cNvPr id="18" name="Callout 2 17"/>
          <p:cNvSpPr/>
          <p:nvPr/>
        </p:nvSpPr>
        <p:spPr>
          <a:xfrm>
            <a:off x="2168165" y="5004661"/>
            <a:ext cx="3715155" cy="340338"/>
          </a:xfrm>
          <a:prstGeom prst="borderCallout2">
            <a:avLst>
              <a:gd name="adj1" fmla="val -7925"/>
              <a:gd name="adj2" fmla="val 61953"/>
              <a:gd name="adj3" fmla="val -284288"/>
              <a:gd name="adj4" fmla="val 48291"/>
              <a:gd name="adj5" fmla="val -650285"/>
              <a:gd name="adj6" fmla="val 62188"/>
            </a:avLst>
          </a:pr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469525" y="2621974"/>
            <a:ext cx="3667027" cy="35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rId6" action="ppaction://hlinksldjump" highlightClick="1"/>
          </p:cNvPr>
          <p:cNvSpPr/>
          <p:nvPr/>
        </p:nvSpPr>
        <p:spPr>
          <a:xfrm>
            <a:off x="7820754" y="6490356"/>
            <a:ext cx="631596" cy="3487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3718" y="1333500"/>
            <a:ext cx="1457243" cy="2898140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37" y="1327150"/>
            <a:ext cx="6077768" cy="294259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564091" y="1781665"/>
            <a:ext cx="2347274" cy="386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57200" y="4513088"/>
            <a:ext cx="7620000" cy="2236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ANTARES 90% C.L. upper limit excludes that a single point-like source produces more than 5 HESE, assuming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=2.0.</a:t>
            </a:r>
          </a:p>
          <a:p>
            <a:r>
              <a:rPr lang="en-US" dirty="0" smtClean="0"/>
              <a:t>A single point-like source yielding a cluster of more than 2 events is excluded for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=2.3</a:t>
            </a:r>
          </a:p>
          <a:p>
            <a:r>
              <a:rPr lang="en-US" dirty="0" smtClean="0"/>
              <a:t>A clusters made of two or more events is excluded </a:t>
            </a:r>
            <a:r>
              <a:rPr lang="it-IT" dirty="0" smtClean="0"/>
              <a:t>for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&gt;</a:t>
            </a:r>
            <a:r>
              <a:rPr lang="it-IT" dirty="0" smtClean="0"/>
              <a:t> 2.3.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176" y="402879"/>
            <a:ext cx="3202564" cy="92427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443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7282"/>
            <a:ext cx="7620000" cy="1143000"/>
          </a:xfrm>
        </p:spPr>
        <p:txBody>
          <a:bodyPr/>
          <a:lstStyle/>
          <a:p>
            <a:r>
              <a:rPr lang="en-US" dirty="0" smtClean="0"/>
              <a:t>II) </a:t>
            </a:r>
            <a:r>
              <a:rPr lang="en-US" u="sng" dirty="0" smtClean="0"/>
              <a:t>Enhanced</a:t>
            </a:r>
            <a:r>
              <a:rPr lang="en-US" dirty="0" smtClean="0"/>
              <a:t> diffuse Galactic source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13" y="1127223"/>
            <a:ext cx="4380318" cy="21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/>
          <p:nvPr/>
        </p:nvSpPr>
        <p:spPr>
          <a:xfrm>
            <a:off x="5923901" y="2198926"/>
            <a:ext cx="420338" cy="36933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0" y="2125426"/>
            <a:ext cx="4572000" cy="24937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Signal due to a extended source, comparable with the IC angular resolution</a:t>
            </a:r>
          </a:p>
          <a:p>
            <a:r>
              <a:rPr lang="en-US" dirty="0" smtClean="0"/>
              <a:t> Size </a:t>
            </a:r>
            <a:r>
              <a:rPr lang="en-US" dirty="0" smtClean="0">
                <a:latin typeface="Symbol" panose="05050102010706020507" pitchFamily="18" charset="2"/>
              </a:rPr>
              <a:t>DW</a:t>
            </a:r>
            <a:r>
              <a:rPr lang="en-US" dirty="0" smtClean="0"/>
              <a:t> much larger than the ANTARES angular resolution</a:t>
            </a: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DW</a:t>
            </a:r>
            <a:r>
              <a:rPr lang="en-US" dirty="0" smtClean="0"/>
              <a:t> events out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dirty="0" smtClean="0"/>
              <a:t> are due to this source, with energy spectrum:</a:t>
            </a:r>
          </a:p>
          <a:p>
            <a:endParaRPr lang="en-US" dirty="0" smtClean="0"/>
          </a:p>
          <a:p>
            <a:endParaRPr lang="en-US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901466" y="2184242"/>
            <a:ext cx="71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latin typeface="Symbol" panose="05050102010706020507" pitchFamily="18" charset="2"/>
              </a:rPr>
              <a:t>DW</a:t>
            </a:r>
            <a:endParaRPr lang="it-IT" dirty="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-3327" b="-15864"/>
          <a:stretch/>
        </p:blipFill>
        <p:spPr>
          <a:xfrm>
            <a:off x="4572000" y="4091233"/>
            <a:ext cx="2376000" cy="4250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38" y="4788638"/>
            <a:ext cx="4426506" cy="10615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l="23999" t="-6549"/>
          <a:stretch/>
        </p:blipFill>
        <p:spPr>
          <a:xfrm>
            <a:off x="5128679" y="5141218"/>
            <a:ext cx="2431119" cy="324760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5036652" y="5444411"/>
            <a:ext cx="286316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Predictions</a:t>
            </a:r>
            <a:r>
              <a:rPr lang="it-IT" dirty="0" smtClean="0"/>
              <a:t> (</a:t>
            </a:r>
            <a:r>
              <a:rPr lang="it-IT" dirty="0" err="1" smtClean="0"/>
              <a:t>n</a:t>
            </a:r>
            <a:r>
              <a:rPr lang="it-IT" baseline="-25000" dirty="0" err="1" smtClean="0">
                <a:latin typeface="Symbol" panose="05050102010706020507" pitchFamily="18" charset="2"/>
              </a:rPr>
              <a:t>DW</a:t>
            </a:r>
            <a:r>
              <a:rPr lang="it-IT" dirty="0" smtClean="0">
                <a:latin typeface="Symbol" panose="05050102010706020507" pitchFamily="18" charset="2"/>
              </a:rPr>
              <a:t>, DW</a:t>
            </a:r>
            <a:r>
              <a:rPr lang="it-IT" dirty="0" smtClean="0"/>
              <a:t>) vs.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842" y="1301123"/>
            <a:ext cx="2613094" cy="6266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07" y="1970045"/>
            <a:ext cx="4671301" cy="30276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666" y="1614445"/>
            <a:ext cx="2884021" cy="284480"/>
          </a:xfrm>
          <a:prstGeom prst="rect">
            <a:avLst/>
          </a:prstGeom>
        </p:spPr>
      </p:pic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46116" y="5178432"/>
            <a:ext cx="7620000" cy="473697"/>
          </a:xfrm>
        </p:spPr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directional</a:t>
            </a:r>
            <a:r>
              <a:rPr lang="it-IT" dirty="0" smtClean="0"/>
              <a:t> </a:t>
            </a:r>
            <a:r>
              <a:rPr lang="it-IT" dirty="0" err="1" smtClean="0"/>
              <a:t>cosmic</a:t>
            </a:r>
            <a:r>
              <a:rPr lang="it-IT" dirty="0" smtClean="0"/>
              <a:t> neutrino </a:t>
            </a:r>
            <a:r>
              <a:rPr lang="it-IT" dirty="0" err="1" smtClean="0"/>
              <a:t>flux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721" y="5770880"/>
            <a:ext cx="5036881" cy="548640"/>
          </a:xfrm>
          <a:prstGeom prst="rect">
            <a:avLst/>
          </a:prstGeom>
          <a:ln>
            <a:solidFill>
              <a:srgbClr val="0046FF"/>
            </a:solidFill>
          </a:ln>
        </p:spPr>
      </p:pic>
      <p:sp>
        <p:nvSpPr>
          <p:cNvPr id="14" name="Ovale 13"/>
          <p:cNvSpPr/>
          <p:nvPr/>
        </p:nvSpPr>
        <p:spPr>
          <a:xfrm>
            <a:off x="6644998" y="2165884"/>
            <a:ext cx="1306547" cy="1263154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FFFF00"/>
                </a:solidFill>
                <a:latin typeface="Symbol" panose="05050102010706020507" pitchFamily="18" charset="2"/>
              </a:rPr>
              <a:t>DW</a:t>
            </a:r>
            <a:endParaRPr lang="it-IT" sz="2800" dirty="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755731" y="1804371"/>
            <a:ext cx="5190545" cy="4484853"/>
            <a:chOff x="2755731" y="1804371"/>
            <a:chExt cx="5190545" cy="4484853"/>
          </a:xfrm>
        </p:grpSpPr>
        <p:sp>
          <p:nvSpPr>
            <p:cNvPr id="30" name="Ovale 29"/>
            <p:cNvSpPr/>
            <p:nvPr/>
          </p:nvSpPr>
          <p:spPr>
            <a:xfrm>
              <a:off x="6146276" y="1804371"/>
              <a:ext cx="1800000" cy="1800000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Symbol" panose="05050102010706020507" pitchFamily="18" charset="2"/>
                </a:rPr>
                <a:t>Dw</a:t>
              </a:r>
              <a:endPara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31" name="Connettore 1 30"/>
            <p:cNvCxnSpPr/>
            <p:nvPr/>
          </p:nvCxnSpPr>
          <p:spPr>
            <a:xfrm flipH="1">
              <a:off x="2755731" y="2077402"/>
              <a:ext cx="3654149" cy="4211822"/>
            </a:xfrm>
            <a:prstGeom prst="line">
              <a:avLst/>
            </a:prstGeom>
            <a:ln w="38100">
              <a:solidFill>
                <a:srgbClr val="A9A57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>
              <a:off x="2755732" y="3438427"/>
              <a:ext cx="4813992" cy="285079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o 32"/>
          <p:cNvGrpSpPr/>
          <p:nvPr/>
        </p:nvGrpSpPr>
        <p:grpSpPr>
          <a:xfrm>
            <a:off x="3378724" y="2285658"/>
            <a:ext cx="4494714" cy="4327451"/>
            <a:chOff x="-62214" y="1519346"/>
            <a:chExt cx="4494714" cy="4327451"/>
          </a:xfrm>
        </p:grpSpPr>
        <p:sp>
          <p:nvSpPr>
            <p:cNvPr id="34" name="Ovale 33"/>
            <p:cNvSpPr/>
            <p:nvPr/>
          </p:nvSpPr>
          <p:spPr>
            <a:xfrm>
              <a:off x="3421758" y="1519346"/>
              <a:ext cx="1010742" cy="974292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Symbol" panose="05050102010706020507" pitchFamily="18" charset="2"/>
                </a:rPr>
                <a:t>Dw</a:t>
              </a:r>
              <a:endPara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35" name="Connettore 1 34"/>
            <p:cNvCxnSpPr/>
            <p:nvPr/>
          </p:nvCxnSpPr>
          <p:spPr>
            <a:xfrm flipH="1">
              <a:off x="-62214" y="1634975"/>
              <a:ext cx="3654148" cy="4211822"/>
            </a:xfrm>
            <a:prstGeom prst="line">
              <a:avLst/>
            </a:prstGeom>
            <a:ln w="38100">
              <a:solidFill>
                <a:srgbClr val="A9A57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H="1">
              <a:off x="-42910" y="2380641"/>
              <a:ext cx="4310110" cy="346615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204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ANTARES </a:t>
            </a:r>
            <a:r>
              <a:rPr lang="it-IT" dirty="0" err="1" smtClean="0"/>
              <a:t>bounds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7396"/>
            <a:ext cx="7620000" cy="4800600"/>
          </a:xfrm>
        </p:spPr>
        <p:txBody>
          <a:bodyPr/>
          <a:lstStyle/>
          <a:p>
            <a:r>
              <a:rPr lang="en-US" dirty="0" smtClean="0"/>
              <a:t>At present, missing constraints;</a:t>
            </a:r>
          </a:p>
          <a:p>
            <a:r>
              <a:rPr lang="en-US" dirty="0" smtClean="0"/>
              <a:t>Problem: for an extended source, large background of atmospheric neutrinos (</a:t>
            </a:r>
            <a:r>
              <a:rPr lang="en-US" dirty="0" smtClean="0">
                <a:sym typeface="Symbol" panose="05050102010706020507" pitchFamily="18" charset="2"/>
              </a:rPr>
              <a:t></a:t>
            </a:r>
            <a:r>
              <a:rPr lang="en-US" dirty="0" smtClean="0"/>
              <a:t>50 events in a 8° radius); </a:t>
            </a:r>
          </a:p>
          <a:p>
            <a:r>
              <a:rPr lang="en-US" dirty="0" smtClean="0"/>
              <a:t>Strategy: suppress the atmospheric neutrinos using the muon estimated energy</a:t>
            </a:r>
          </a:p>
          <a:p>
            <a:r>
              <a:rPr lang="it-IT" dirty="0" smtClean="0"/>
              <a:t>Compare background in ON/OFF </a:t>
            </a:r>
            <a:r>
              <a:rPr lang="it-IT" dirty="0" err="1" smtClean="0"/>
              <a:t>regions</a:t>
            </a:r>
            <a:endParaRPr lang="it-IT" dirty="0" smtClean="0"/>
          </a:p>
          <a:p>
            <a:r>
              <a:rPr lang="it-IT" dirty="0" smtClean="0"/>
              <a:t>Method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the FB </a:t>
            </a:r>
            <a:r>
              <a:rPr lang="it-IT" dirty="0" err="1" smtClean="0"/>
              <a:t>analysis</a:t>
            </a:r>
            <a:endParaRPr lang="it-IT" dirty="0" smtClean="0"/>
          </a:p>
          <a:p>
            <a:r>
              <a:rPr lang="it-IT" dirty="0" err="1" smtClean="0"/>
              <a:t>Sensitivity</a:t>
            </a:r>
            <a:r>
              <a:rPr lang="it-IT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845" y="4105399"/>
            <a:ext cx="3876708" cy="27414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125" y="3670300"/>
            <a:ext cx="2640300" cy="482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78" y="4551235"/>
            <a:ext cx="3489767" cy="3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99490"/>
            <a:ext cx="7620000" cy="26013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 rot="16200000">
            <a:off x="7637976" y="1645920"/>
            <a:ext cx="2438399" cy="365760"/>
          </a:xfrm>
        </p:spPr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673535" y="4048760"/>
            <a:ext cx="2367281" cy="365760"/>
          </a:xfrm>
        </p:spPr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8413" y="5648960"/>
            <a:ext cx="548640" cy="396240"/>
          </a:xfrm>
        </p:spPr>
        <p:txBody>
          <a:bodyPr/>
          <a:lstStyle/>
          <a:p>
            <a:fld id="{7F5CE407-6216-4202-80E4-A30DC2F709B2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" y="827174"/>
            <a:ext cx="8953431" cy="444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8719084" y="867099"/>
            <a:ext cx="0" cy="598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igura a mano libera 9"/>
          <p:cNvSpPr/>
          <p:nvPr/>
        </p:nvSpPr>
        <p:spPr>
          <a:xfrm>
            <a:off x="4088394" y="1719878"/>
            <a:ext cx="1142589" cy="2559653"/>
          </a:xfrm>
          <a:custGeom>
            <a:avLst/>
            <a:gdLst>
              <a:gd name="connsiteX0" fmla="*/ 308974 w 1142589"/>
              <a:gd name="connsiteY0" fmla="*/ 1284579 h 2559653"/>
              <a:gd name="connsiteX1" fmla="*/ 35841 w 1142589"/>
              <a:gd name="connsiteY1" fmla="*/ 963945 h 2559653"/>
              <a:gd name="connsiteX2" fmla="*/ 12091 w 1142589"/>
              <a:gd name="connsiteY2" fmla="*/ 690813 h 2559653"/>
              <a:gd name="connsiteX3" fmla="*/ 118969 w 1142589"/>
              <a:gd name="connsiteY3" fmla="*/ 334553 h 2559653"/>
              <a:gd name="connsiteX4" fmla="*/ 368350 w 1142589"/>
              <a:gd name="connsiteY4" fmla="*/ 49545 h 2559653"/>
              <a:gd name="connsiteX5" fmla="*/ 451478 w 1142589"/>
              <a:gd name="connsiteY5" fmla="*/ 2044 h 2559653"/>
              <a:gd name="connsiteX6" fmla="*/ 677109 w 1142589"/>
              <a:gd name="connsiteY6" fmla="*/ 73296 h 2559653"/>
              <a:gd name="connsiteX7" fmla="*/ 938366 w 1142589"/>
              <a:gd name="connsiteY7" fmla="*/ 287052 h 2559653"/>
              <a:gd name="connsiteX8" fmla="*/ 997743 w 1142589"/>
              <a:gd name="connsiteY8" fmla="*/ 488932 h 2559653"/>
              <a:gd name="connsiteX9" fmla="*/ 997743 w 1142589"/>
              <a:gd name="connsiteY9" fmla="*/ 643312 h 2559653"/>
              <a:gd name="connsiteX10" fmla="*/ 926491 w 1142589"/>
              <a:gd name="connsiteY10" fmla="*/ 690813 h 2559653"/>
              <a:gd name="connsiteX11" fmla="*/ 878989 w 1142589"/>
              <a:gd name="connsiteY11" fmla="*/ 833317 h 2559653"/>
              <a:gd name="connsiteX12" fmla="*/ 867114 w 1142589"/>
              <a:gd name="connsiteY12" fmla="*/ 975821 h 2559653"/>
              <a:gd name="connsiteX13" fmla="*/ 724610 w 1142589"/>
              <a:gd name="connsiteY13" fmla="*/ 1142075 h 2559653"/>
              <a:gd name="connsiteX14" fmla="*/ 451478 w 1142589"/>
              <a:gd name="connsiteY14" fmla="*/ 1260828 h 2559653"/>
              <a:gd name="connsiteX15" fmla="*/ 261473 w 1142589"/>
              <a:gd name="connsiteY15" fmla="*/ 1438958 h 2559653"/>
              <a:gd name="connsiteX16" fmla="*/ 118969 w 1142589"/>
              <a:gd name="connsiteY16" fmla="*/ 1735841 h 2559653"/>
              <a:gd name="connsiteX17" fmla="*/ 107093 w 1142589"/>
              <a:gd name="connsiteY17" fmla="*/ 1949597 h 2559653"/>
              <a:gd name="connsiteX18" fmla="*/ 154595 w 1142589"/>
              <a:gd name="connsiteY18" fmla="*/ 2282106 h 2559653"/>
              <a:gd name="connsiteX19" fmla="*/ 285223 w 1142589"/>
              <a:gd name="connsiteY19" fmla="*/ 2519613 h 2559653"/>
              <a:gd name="connsiteX20" fmla="*/ 498979 w 1142589"/>
              <a:gd name="connsiteY20" fmla="*/ 2555239 h 2559653"/>
              <a:gd name="connsiteX21" fmla="*/ 783987 w 1142589"/>
              <a:gd name="connsiteY21" fmla="*/ 2472112 h 2559653"/>
              <a:gd name="connsiteX22" fmla="*/ 1021493 w 1142589"/>
              <a:gd name="connsiteY22" fmla="*/ 2258356 h 2559653"/>
              <a:gd name="connsiteX23" fmla="*/ 1140247 w 1142589"/>
              <a:gd name="connsiteY23" fmla="*/ 2008974 h 2559653"/>
              <a:gd name="connsiteX24" fmla="*/ 1080870 w 1142589"/>
              <a:gd name="connsiteY24" fmla="*/ 1735841 h 2559653"/>
              <a:gd name="connsiteX25" fmla="*/ 855239 w 1142589"/>
              <a:gd name="connsiteY25" fmla="*/ 1498335 h 2559653"/>
              <a:gd name="connsiteX26" fmla="*/ 392101 w 1142589"/>
              <a:gd name="connsiteY26" fmla="*/ 1320205 h 2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42589" h="2559653">
                <a:moveTo>
                  <a:pt x="308974" y="1284579"/>
                </a:moveTo>
                <a:cubicBezTo>
                  <a:pt x="197147" y="1173742"/>
                  <a:pt x="85321" y="1062906"/>
                  <a:pt x="35841" y="963945"/>
                </a:cubicBezTo>
                <a:cubicBezTo>
                  <a:pt x="-13640" y="864984"/>
                  <a:pt x="-1764" y="795712"/>
                  <a:pt x="12091" y="690813"/>
                </a:cubicBezTo>
                <a:cubicBezTo>
                  <a:pt x="25946" y="585914"/>
                  <a:pt x="59592" y="441431"/>
                  <a:pt x="118969" y="334553"/>
                </a:cubicBezTo>
                <a:cubicBezTo>
                  <a:pt x="178345" y="227675"/>
                  <a:pt x="312932" y="104963"/>
                  <a:pt x="368350" y="49545"/>
                </a:cubicBezTo>
                <a:cubicBezTo>
                  <a:pt x="423768" y="-5873"/>
                  <a:pt x="400018" y="-1915"/>
                  <a:pt x="451478" y="2044"/>
                </a:cubicBezTo>
                <a:cubicBezTo>
                  <a:pt x="502938" y="6003"/>
                  <a:pt x="595961" y="25795"/>
                  <a:pt x="677109" y="73296"/>
                </a:cubicBezTo>
                <a:cubicBezTo>
                  <a:pt x="758257" y="120797"/>
                  <a:pt x="884927" y="217779"/>
                  <a:pt x="938366" y="287052"/>
                </a:cubicBezTo>
                <a:cubicBezTo>
                  <a:pt x="991805" y="356325"/>
                  <a:pt x="987847" y="429555"/>
                  <a:pt x="997743" y="488932"/>
                </a:cubicBezTo>
                <a:cubicBezTo>
                  <a:pt x="1007639" y="548309"/>
                  <a:pt x="1009618" y="609665"/>
                  <a:pt x="997743" y="643312"/>
                </a:cubicBezTo>
                <a:cubicBezTo>
                  <a:pt x="985868" y="676959"/>
                  <a:pt x="946283" y="659146"/>
                  <a:pt x="926491" y="690813"/>
                </a:cubicBezTo>
                <a:cubicBezTo>
                  <a:pt x="906699" y="722480"/>
                  <a:pt x="888885" y="785816"/>
                  <a:pt x="878989" y="833317"/>
                </a:cubicBezTo>
                <a:cubicBezTo>
                  <a:pt x="869093" y="880818"/>
                  <a:pt x="892844" y="924362"/>
                  <a:pt x="867114" y="975821"/>
                </a:cubicBezTo>
                <a:cubicBezTo>
                  <a:pt x="841384" y="1027280"/>
                  <a:pt x="793883" y="1094574"/>
                  <a:pt x="724610" y="1142075"/>
                </a:cubicBezTo>
                <a:cubicBezTo>
                  <a:pt x="655337" y="1189576"/>
                  <a:pt x="528667" y="1211348"/>
                  <a:pt x="451478" y="1260828"/>
                </a:cubicBezTo>
                <a:cubicBezTo>
                  <a:pt x="374289" y="1310308"/>
                  <a:pt x="316891" y="1359789"/>
                  <a:pt x="261473" y="1438958"/>
                </a:cubicBezTo>
                <a:cubicBezTo>
                  <a:pt x="206055" y="1518127"/>
                  <a:pt x="144699" y="1650734"/>
                  <a:pt x="118969" y="1735841"/>
                </a:cubicBezTo>
                <a:cubicBezTo>
                  <a:pt x="93239" y="1820948"/>
                  <a:pt x="101155" y="1858553"/>
                  <a:pt x="107093" y="1949597"/>
                </a:cubicBezTo>
                <a:cubicBezTo>
                  <a:pt x="113031" y="2040641"/>
                  <a:pt x="124907" y="2187103"/>
                  <a:pt x="154595" y="2282106"/>
                </a:cubicBezTo>
                <a:cubicBezTo>
                  <a:pt x="184283" y="2377109"/>
                  <a:pt x="227826" y="2474091"/>
                  <a:pt x="285223" y="2519613"/>
                </a:cubicBezTo>
                <a:cubicBezTo>
                  <a:pt x="342620" y="2565135"/>
                  <a:pt x="415852" y="2563156"/>
                  <a:pt x="498979" y="2555239"/>
                </a:cubicBezTo>
                <a:cubicBezTo>
                  <a:pt x="582106" y="2547322"/>
                  <a:pt x="696901" y="2521593"/>
                  <a:pt x="783987" y="2472112"/>
                </a:cubicBezTo>
                <a:cubicBezTo>
                  <a:pt x="871073" y="2422631"/>
                  <a:pt x="962116" y="2335546"/>
                  <a:pt x="1021493" y="2258356"/>
                </a:cubicBezTo>
                <a:cubicBezTo>
                  <a:pt x="1080870" y="2181166"/>
                  <a:pt x="1130351" y="2096060"/>
                  <a:pt x="1140247" y="2008974"/>
                </a:cubicBezTo>
                <a:cubicBezTo>
                  <a:pt x="1150143" y="1921888"/>
                  <a:pt x="1128371" y="1820947"/>
                  <a:pt x="1080870" y="1735841"/>
                </a:cubicBezTo>
                <a:cubicBezTo>
                  <a:pt x="1033369" y="1650735"/>
                  <a:pt x="970034" y="1567608"/>
                  <a:pt x="855239" y="1498335"/>
                </a:cubicBezTo>
                <a:cubicBezTo>
                  <a:pt x="740444" y="1429062"/>
                  <a:pt x="566272" y="1374633"/>
                  <a:pt x="392101" y="1320205"/>
                </a:cubicBezTo>
              </a:path>
            </a:pathLst>
          </a:custGeom>
          <a:solidFill>
            <a:srgbClr val="7030A0">
              <a:alpha val="3686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e 1"/>
          <p:cNvSpPr/>
          <p:nvPr/>
        </p:nvSpPr>
        <p:spPr>
          <a:xfrm>
            <a:off x="3884609" y="3065693"/>
            <a:ext cx="641023" cy="600959"/>
          </a:xfrm>
          <a:prstGeom prst="ellipse">
            <a:avLst/>
          </a:prstGeom>
          <a:solidFill>
            <a:srgbClr val="A9A57C">
              <a:alpha val="6117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ANTARES sensitivities on </a:t>
            </a:r>
            <a:r>
              <a:rPr lang="en-US" dirty="0" smtClean="0"/>
              <a:t>an enhanced cosmic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 flux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523" y="1600200"/>
            <a:ext cx="8142577" cy="1212069"/>
          </a:xfrm>
        </p:spPr>
        <p:txBody>
          <a:bodyPr/>
          <a:lstStyle/>
          <a:p>
            <a:r>
              <a:rPr lang="en-US" dirty="0" smtClean="0"/>
              <a:t>I assume an ANTARES analysis similar to that on FB; </a:t>
            </a:r>
          </a:p>
          <a:p>
            <a:r>
              <a:rPr lang="en-US" dirty="0" smtClean="0"/>
              <a:t>Sensitivity extrapolated to a region with </a:t>
            </a:r>
            <a:r>
              <a:rPr lang="en-US" b="1" dirty="0" smtClean="0"/>
              <a:t>different size </a:t>
            </a:r>
            <a:r>
              <a:rPr lang="en-US" dirty="0" smtClean="0"/>
              <a:t>and assuming a </a:t>
            </a:r>
            <a:r>
              <a:rPr lang="en-US" b="1" dirty="0" smtClean="0"/>
              <a:t>generic spectral index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;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constraints to a Galactic IceCube signal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17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02" y="2351737"/>
            <a:ext cx="3332968" cy="215272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-86036" y="4424434"/>
            <a:ext cx="8360587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it-IT" sz="2200" dirty="0" err="1">
                <a:solidFill>
                  <a:srgbClr val="2F2B20"/>
                </a:solidFill>
              </a:rPr>
              <a:t>Optimization</a:t>
            </a:r>
            <a:r>
              <a:rPr lang="it-IT" sz="2200" dirty="0">
                <a:solidFill>
                  <a:srgbClr val="2F2B20"/>
                </a:solidFill>
              </a:rPr>
              <a:t> on the </a:t>
            </a:r>
            <a:r>
              <a:rPr lang="it-IT" sz="2200" dirty="0" err="1">
                <a:solidFill>
                  <a:srgbClr val="2F2B20"/>
                </a:solidFill>
              </a:rPr>
              <a:t>cut</a:t>
            </a:r>
            <a:r>
              <a:rPr lang="it-IT" sz="2200" dirty="0">
                <a:solidFill>
                  <a:srgbClr val="2F2B20"/>
                </a:solidFill>
              </a:rPr>
              <a:t> on </a:t>
            </a:r>
            <a:r>
              <a:rPr lang="it-IT" sz="2200" dirty="0" err="1">
                <a:solidFill>
                  <a:srgbClr val="2F2B20"/>
                </a:solidFill>
              </a:rPr>
              <a:t>E</a:t>
            </a:r>
            <a:r>
              <a:rPr lang="it-IT" sz="2200" baseline="-25000" dirty="0" err="1">
                <a:solidFill>
                  <a:srgbClr val="2F2B20"/>
                </a:solidFill>
              </a:rPr>
              <a:t>obs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 err="1">
                <a:solidFill>
                  <a:srgbClr val="2F2B20"/>
                </a:solidFill>
              </a:rPr>
              <a:t>has</a:t>
            </a:r>
            <a:r>
              <a:rPr lang="it-IT" sz="2200" dirty="0">
                <a:solidFill>
                  <a:srgbClr val="2F2B20"/>
                </a:solidFill>
              </a:rPr>
              <a:t> an </a:t>
            </a:r>
            <a:r>
              <a:rPr lang="it-IT" sz="2200" dirty="0" err="1">
                <a:solidFill>
                  <a:srgbClr val="2F2B20"/>
                </a:solidFill>
              </a:rPr>
              <a:t>effect</a:t>
            </a:r>
            <a:r>
              <a:rPr lang="it-IT" sz="2200" dirty="0">
                <a:solidFill>
                  <a:srgbClr val="2F2B20"/>
                </a:solidFill>
              </a:rPr>
              <a:t> on the </a:t>
            </a:r>
            <a:r>
              <a:rPr lang="it-IT" sz="2200" dirty="0" err="1">
                <a:solidFill>
                  <a:srgbClr val="2F2B20"/>
                </a:solidFill>
              </a:rPr>
              <a:t>number</a:t>
            </a:r>
            <a:r>
              <a:rPr lang="it-IT" sz="2200" dirty="0">
                <a:solidFill>
                  <a:srgbClr val="2F2B20"/>
                </a:solidFill>
              </a:rPr>
              <a:t> of </a:t>
            </a:r>
            <a:r>
              <a:rPr lang="it-IT" sz="2200" dirty="0" err="1">
                <a:solidFill>
                  <a:srgbClr val="2F2B20"/>
                </a:solidFill>
              </a:rPr>
              <a:t>accepted</a:t>
            </a:r>
            <a:r>
              <a:rPr lang="it-IT" sz="2200" dirty="0">
                <a:solidFill>
                  <a:srgbClr val="2F2B20"/>
                </a:solidFill>
              </a:rPr>
              <a:t> background </a:t>
            </a:r>
            <a:r>
              <a:rPr lang="it-IT" sz="2200" dirty="0" err="1">
                <a:solidFill>
                  <a:srgbClr val="2F2B20"/>
                </a:solidFill>
              </a:rPr>
              <a:t>events</a:t>
            </a:r>
            <a:r>
              <a:rPr lang="it-IT" sz="2200" dirty="0">
                <a:solidFill>
                  <a:srgbClr val="2F2B20"/>
                </a:solidFill>
              </a:rPr>
              <a:t> (</a:t>
            </a:r>
            <a:r>
              <a:rPr lang="it-IT" sz="2200" dirty="0" err="1">
                <a:solidFill>
                  <a:srgbClr val="2F2B20"/>
                </a:solidFill>
              </a:rPr>
              <a:t>reduces</a:t>
            </a:r>
            <a:r>
              <a:rPr lang="it-IT" sz="2200" dirty="0">
                <a:solidFill>
                  <a:srgbClr val="2F2B20"/>
                </a:solidFill>
              </a:rPr>
              <a:t> the </a:t>
            </a:r>
            <a:r>
              <a:rPr lang="it-IT" sz="2200" dirty="0" err="1">
                <a:solidFill>
                  <a:srgbClr val="2F2B20"/>
                </a:solidFill>
              </a:rPr>
              <a:t>effective</a:t>
            </a:r>
            <a:r>
              <a:rPr lang="it-IT" sz="2200" dirty="0">
                <a:solidFill>
                  <a:srgbClr val="2F2B20"/>
                </a:solidFill>
              </a:rPr>
              <a:t> area);</a:t>
            </a:r>
          </a:p>
          <a:p>
            <a:pPr marL="640080" lvl="1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it-IT" sz="2200" dirty="0" err="1">
                <a:solidFill>
                  <a:srgbClr val="2F2B20"/>
                </a:solidFill>
              </a:rPr>
              <a:t>This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 err="1">
                <a:solidFill>
                  <a:srgbClr val="2F2B20"/>
                </a:solidFill>
              </a:rPr>
              <a:t>effect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 err="1">
                <a:solidFill>
                  <a:srgbClr val="2F2B20"/>
                </a:solidFill>
              </a:rPr>
              <a:t>increases</a:t>
            </a:r>
            <a:r>
              <a:rPr lang="it-IT" sz="2200" dirty="0">
                <a:solidFill>
                  <a:srgbClr val="2F2B20"/>
                </a:solidFill>
              </a:rPr>
              <a:t> the 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  <a:r>
              <a:rPr lang="it-IT" sz="2200" dirty="0" err="1" smtClean="0">
                <a:solidFill>
                  <a:srgbClr val="2F2B20"/>
                </a:solidFill>
              </a:rPr>
              <a:t>ratios</a:t>
            </a:r>
            <a:r>
              <a:rPr lang="it-IT" sz="2200" dirty="0" smtClean="0">
                <a:solidFill>
                  <a:srgbClr val="2F2B20"/>
                </a:solidFill>
              </a:rPr>
              <a:t>    for </a:t>
            </a:r>
            <a:r>
              <a:rPr lang="it-IT" sz="2200" dirty="0" err="1">
                <a:solidFill>
                  <a:srgbClr val="2F2B20"/>
                </a:solidFill>
              </a:rPr>
              <a:t>softer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>
                <a:solidFill>
                  <a:srgbClr val="2F2B20"/>
                </a:solidFill>
                <a:latin typeface="Symbol" panose="05050102010706020507" pitchFamily="18" charset="2"/>
              </a:rPr>
              <a:t>G</a:t>
            </a:r>
            <a:r>
              <a:rPr lang="it-IT" sz="2200" dirty="0">
                <a:solidFill>
                  <a:srgbClr val="2F2B20"/>
                </a:solidFill>
              </a:rPr>
              <a:t> w.r.t. </a:t>
            </a:r>
            <a:r>
              <a:rPr lang="it-IT" sz="2200" dirty="0" smtClean="0">
                <a:solidFill>
                  <a:srgbClr val="2F2B20"/>
                </a:solidFill>
              </a:rPr>
              <a:t>E</a:t>
            </a:r>
            <a:r>
              <a:rPr lang="it-IT" sz="2200" baseline="30000" dirty="0" smtClean="0">
                <a:solidFill>
                  <a:srgbClr val="2F2B20"/>
                </a:solidFill>
              </a:rPr>
              <a:t>-2  </a:t>
            </a:r>
            <a:r>
              <a:rPr lang="it-IT" sz="2200" dirty="0" smtClean="0">
                <a:solidFill>
                  <a:srgbClr val="2F2B20"/>
                </a:solidFill>
              </a:rPr>
              <a:t>by a </a:t>
            </a:r>
            <a:r>
              <a:rPr lang="it-IT" sz="2200" dirty="0" err="1" smtClean="0">
                <a:solidFill>
                  <a:srgbClr val="2F2B20"/>
                </a:solidFill>
              </a:rPr>
              <a:t>multiplicative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  <a:r>
              <a:rPr lang="it-IT" sz="2200" dirty="0" err="1" smtClean="0">
                <a:solidFill>
                  <a:srgbClr val="2F2B20"/>
                </a:solidFill>
              </a:rPr>
              <a:t>factor</a:t>
            </a:r>
            <a:endParaRPr lang="it-IT" sz="2200" dirty="0" smtClean="0">
              <a:solidFill>
                <a:srgbClr val="2F2B20"/>
              </a:solidFill>
            </a:endParaRPr>
          </a:p>
          <a:p>
            <a:pPr marL="640080" lvl="1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2F2B20"/>
                </a:solidFill>
              </a:rPr>
              <a:t>No (first-</a:t>
            </a:r>
            <a:r>
              <a:rPr lang="it-IT" sz="2200" dirty="0" err="1" smtClean="0">
                <a:solidFill>
                  <a:srgbClr val="2F2B20"/>
                </a:solidFill>
              </a:rPr>
              <a:t>order</a:t>
            </a:r>
            <a:r>
              <a:rPr lang="it-IT" sz="2200" dirty="0" smtClean="0">
                <a:solidFill>
                  <a:srgbClr val="2F2B20"/>
                </a:solidFill>
              </a:rPr>
              <a:t>) </a:t>
            </a:r>
            <a:r>
              <a:rPr lang="it-IT" sz="2200" dirty="0" err="1" smtClean="0">
                <a:solidFill>
                  <a:srgbClr val="2F2B20"/>
                </a:solidFill>
              </a:rPr>
              <a:t>effects</a:t>
            </a:r>
            <a:r>
              <a:rPr lang="it-IT" sz="2200" dirty="0" smtClean="0">
                <a:solidFill>
                  <a:srgbClr val="2F2B20"/>
                </a:solidFill>
              </a:rPr>
              <a:t> for </a:t>
            </a:r>
            <a:r>
              <a:rPr lang="it-IT" sz="2200" dirty="0" err="1" smtClean="0">
                <a:solidFill>
                  <a:srgbClr val="2F2B20"/>
                </a:solidFill>
              </a:rPr>
              <a:t>changing</a:t>
            </a:r>
            <a:r>
              <a:rPr lang="it-IT" sz="2200" dirty="0" smtClean="0">
                <a:solidFill>
                  <a:srgbClr val="2F2B20"/>
                </a:solidFill>
              </a:rPr>
              <a:t> the </a:t>
            </a:r>
            <a:r>
              <a:rPr lang="it-IT" sz="2200" dirty="0" err="1" smtClean="0">
                <a:solidFill>
                  <a:srgbClr val="2F2B20"/>
                </a:solidFill>
              </a:rPr>
              <a:t>size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  <a:r>
              <a:rPr lang="it-IT" sz="2200" dirty="0" err="1" smtClean="0">
                <a:solidFill>
                  <a:srgbClr val="2F2B20"/>
                </a:solidFill>
                <a:latin typeface="Symbol" panose="05050102010706020507" pitchFamily="18" charset="2"/>
              </a:rPr>
              <a:t>Dw</a:t>
            </a:r>
            <a:r>
              <a:rPr lang="it-IT" sz="2200" dirty="0">
                <a:solidFill>
                  <a:srgbClr val="2F2B20"/>
                </a:solidFill>
              </a:rPr>
              <a:t>;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</a:p>
          <a:p>
            <a:pPr marL="1097280" lvl="2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it-IT" sz="2200" dirty="0" err="1" smtClean="0">
                <a:solidFill>
                  <a:srgbClr val="2F2B20"/>
                </a:solidFill>
              </a:rPr>
              <a:t>Signal</a:t>
            </a:r>
            <a:r>
              <a:rPr lang="it-IT" sz="2200" dirty="0" smtClean="0">
                <a:solidFill>
                  <a:srgbClr val="2F2B20"/>
                </a:solidFill>
              </a:rPr>
              <a:t>: </a:t>
            </a:r>
            <a:r>
              <a:rPr lang="it-IT" sz="2200" dirty="0" err="1" smtClean="0">
                <a:solidFill>
                  <a:srgbClr val="2F2B20"/>
                </a:solidFill>
              </a:rPr>
              <a:t>events</a:t>
            </a:r>
            <a:r>
              <a:rPr lang="it-IT" sz="2200" dirty="0" smtClean="0">
                <a:solidFill>
                  <a:srgbClr val="2F2B20"/>
                </a:solidFill>
              </a:rPr>
              <a:t>/</a:t>
            </a:r>
            <a:r>
              <a:rPr lang="it-IT" sz="2200" dirty="0" err="1" smtClean="0">
                <a:solidFill>
                  <a:srgbClr val="2F2B20"/>
                </a:solidFill>
                <a:latin typeface="Symbol" panose="05050102010706020507" pitchFamily="18" charset="2"/>
              </a:rPr>
              <a:t>Dw</a:t>
            </a:r>
            <a:r>
              <a:rPr lang="it-IT" sz="2200" dirty="0" smtClean="0">
                <a:solidFill>
                  <a:srgbClr val="2F2B20"/>
                </a:solidFill>
                <a:latin typeface="Symbol" panose="05050102010706020507" pitchFamily="18" charset="2"/>
              </a:rPr>
              <a:t> </a:t>
            </a:r>
            <a:r>
              <a:rPr lang="it-IT" sz="2200" dirty="0" smtClean="0">
                <a:solidFill>
                  <a:srgbClr val="2F2B20"/>
                </a:solidFill>
              </a:rPr>
              <a:t>;  </a:t>
            </a:r>
            <a:r>
              <a:rPr lang="it-IT" sz="2200" dirty="0" err="1" smtClean="0">
                <a:solidFill>
                  <a:srgbClr val="2F2B20"/>
                </a:solidFill>
              </a:rPr>
              <a:t>events</a:t>
            </a:r>
            <a:r>
              <a:rPr lang="it-IT" sz="2200" dirty="0" smtClean="0">
                <a:solidFill>
                  <a:srgbClr val="2F2B20"/>
                </a:solidFill>
              </a:rPr>
              <a:t>/</a:t>
            </a:r>
            <a:r>
              <a:rPr lang="it-IT" sz="2200" dirty="0" err="1" smtClean="0">
                <a:solidFill>
                  <a:srgbClr val="2F2B20"/>
                </a:solidFill>
                <a:latin typeface="Symbol" panose="05050102010706020507" pitchFamily="18" charset="2"/>
              </a:rPr>
              <a:t>Dw</a:t>
            </a:r>
            <a:endParaRPr lang="it-IT" sz="2200" dirty="0" smtClean="0">
              <a:solidFill>
                <a:srgbClr val="2F2B2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54523" y="280417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it-IT" sz="2200" dirty="0" err="1" smtClean="0">
                <a:solidFill>
                  <a:srgbClr val="2F2B20"/>
                </a:solidFill>
              </a:rPr>
              <a:t>Effective</a:t>
            </a:r>
            <a:r>
              <a:rPr lang="it-IT" sz="2200" dirty="0" smtClean="0">
                <a:solidFill>
                  <a:srgbClr val="2F2B20"/>
                </a:solidFill>
              </a:rPr>
              <a:t> area, </a:t>
            </a:r>
            <a:r>
              <a:rPr lang="it-IT" sz="2200" dirty="0" err="1" smtClean="0">
                <a:solidFill>
                  <a:srgbClr val="2F2B20"/>
                </a:solidFill>
              </a:rPr>
              <a:t>before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  <a:r>
              <a:rPr lang="it-IT" sz="2200" dirty="0">
                <a:solidFill>
                  <a:srgbClr val="2F2B20"/>
                </a:solidFill>
              </a:rPr>
              <a:t>the </a:t>
            </a:r>
            <a:r>
              <a:rPr lang="it-IT" sz="2200" dirty="0" err="1">
                <a:solidFill>
                  <a:srgbClr val="2F2B20"/>
                </a:solidFill>
              </a:rPr>
              <a:t>cut</a:t>
            </a:r>
            <a:r>
              <a:rPr lang="it-IT" sz="2200" dirty="0">
                <a:solidFill>
                  <a:srgbClr val="2F2B20"/>
                </a:solidFill>
              </a:rPr>
              <a:t> on the </a:t>
            </a:r>
            <a:r>
              <a:rPr lang="it-IT" sz="2200" dirty="0" err="1">
                <a:solidFill>
                  <a:srgbClr val="2F2B20"/>
                </a:solidFill>
              </a:rPr>
              <a:t>energy</a:t>
            </a:r>
            <a:r>
              <a:rPr lang="it-IT" sz="2200" dirty="0">
                <a:solidFill>
                  <a:srgbClr val="2F2B20"/>
                </a:solidFill>
              </a:rPr>
              <a:t> estimator </a:t>
            </a:r>
            <a:r>
              <a:rPr lang="it-IT" sz="2200" dirty="0" err="1" smtClean="0">
                <a:solidFill>
                  <a:srgbClr val="2F2B20"/>
                </a:solidFill>
              </a:rPr>
              <a:t>E</a:t>
            </a:r>
            <a:r>
              <a:rPr lang="it-IT" sz="2200" baseline="-25000" dirty="0" err="1" smtClean="0">
                <a:solidFill>
                  <a:srgbClr val="2F2B20"/>
                </a:solidFill>
              </a:rPr>
              <a:t>obs</a:t>
            </a:r>
            <a:r>
              <a:rPr lang="it-IT" sz="2200" dirty="0" smtClean="0">
                <a:solidFill>
                  <a:srgbClr val="2F2B20"/>
                </a:solidFill>
              </a:rPr>
              <a:t>, </a:t>
            </a:r>
            <a:r>
              <a:rPr lang="it-IT" sz="2200" dirty="0" err="1">
                <a:solidFill>
                  <a:srgbClr val="2F2B20"/>
                </a:solidFill>
              </a:rPr>
              <a:t>equal</a:t>
            </a:r>
            <a:r>
              <a:rPr lang="it-IT" sz="2200" dirty="0">
                <a:solidFill>
                  <a:srgbClr val="2F2B20"/>
                </a:solidFill>
              </a:rPr>
              <a:t> to </a:t>
            </a:r>
            <a:r>
              <a:rPr lang="it-IT" sz="2200" dirty="0" err="1">
                <a:solidFill>
                  <a:srgbClr val="2F2B20"/>
                </a:solidFill>
              </a:rPr>
              <a:t>A</a:t>
            </a:r>
            <a:r>
              <a:rPr lang="it-IT" sz="2200" baseline="-25000" dirty="0" err="1">
                <a:solidFill>
                  <a:srgbClr val="2F2B20"/>
                </a:solidFill>
              </a:rPr>
              <a:t>eff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 err="1">
                <a:solidFill>
                  <a:srgbClr val="2F2B20"/>
                </a:solidFill>
              </a:rPr>
              <a:t>used</a:t>
            </a:r>
            <a:r>
              <a:rPr lang="it-IT" sz="2200" dirty="0">
                <a:solidFill>
                  <a:srgbClr val="2F2B20"/>
                </a:solidFill>
              </a:rPr>
              <a:t> for the </a:t>
            </a:r>
            <a:r>
              <a:rPr lang="it-IT" sz="2200" dirty="0" err="1">
                <a:solidFill>
                  <a:srgbClr val="2F2B20"/>
                </a:solidFill>
              </a:rPr>
              <a:t>point-like</a:t>
            </a:r>
            <a:r>
              <a:rPr lang="it-IT" sz="2200" dirty="0">
                <a:solidFill>
                  <a:srgbClr val="2F2B20"/>
                </a:solidFill>
              </a:rPr>
              <a:t> source; </a:t>
            </a:r>
          </a:p>
        </p:txBody>
      </p:sp>
      <p:sp>
        <p:nvSpPr>
          <p:cNvPr id="15" name="Avanti o successivo 14">
            <a:hlinkClick r:id="rId3" action="ppaction://hlinksldjump" highlightClick="1"/>
          </p:cNvPr>
          <p:cNvSpPr/>
          <p:nvPr/>
        </p:nvSpPr>
        <p:spPr>
          <a:xfrm>
            <a:off x="7361169" y="2078157"/>
            <a:ext cx="754144" cy="3299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7183224" y="2516957"/>
            <a:ext cx="953492" cy="19875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3381746" y="5213024"/>
            <a:ext cx="953492" cy="329938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68" y="5609461"/>
            <a:ext cx="2521095" cy="254116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7366699" y="2787841"/>
            <a:ext cx="543739" cy="163378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11.6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36.3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71" y="1989056"/>
            <a:ext cx="6396789" cy="41499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2740"/>
            <a:ext cx="7620000" cy="1143000"/>
          </a:xfrm>
        </p:spPr>
        <p:txBody>
          <a:bodyPr/>
          <a:lstStyle/>
          <a:p>
            <a:r>
              <a:rPr lang="en-US" dirty="0" smtClean="0"/>
              <a:t>Perspectives for an enhanced diffuse flux search in the hot spot region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18</a:t>
            </a:fld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1976779" y="3259614"/>
            <a:ext cx="74295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976779" y="3587228"/>
            <a:ext cx="74295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976779" y="3887282"/>
            <a:ext cx="74295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019665" y="3335814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8°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71550" y="442215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20°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68336" y="2986265"/>
            <a:ext cx="6088646" cy="1199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273073" y="329665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rgbClr val="FFFF00"/>
                </a:solidFill>
                <a:latin typeface="Symbol" panose="05050102010706020507" pitchFamily="18" charset="2"/>
              </a:rPr>
              <a:t>DW</a:t>
            </a:r>
            <a:endParaRPr lang="it-IT" sz="900" dirty="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48336" y="4488146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DW</a:t>
            </a:r>
            <a:endParaRPr lang="it-IT" b="1" dirty="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476972" y="2128604"/>
            <a:ext cx="1376313" cy="32364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55" y="160600"/>
            <a:ext cx="7605889" cy="104745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results</a:t>
            </a:r>
            <a:r>
              <a:rPr lang="it-IT" dirty="0" smtClean="0"/>
              <a:t> in </a:t>
            </a:r>
            <a:r>
              <a:rPr lang="it-IT" dirty="0" err="1" smtClean="0"/>
              <a:t>disagreement</a:t>
            </a:r>
            <a:r>
              <a:rPr lang="it-IT" dirty="0" smtClean="0"/>
              <a:t> with: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CE407-6216-4202-80E4-A30DC2F709B2}" type="slidenum">
              <a:rPr lang="en-US" smtClean="0"/>
              <a:t>19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b="33121"/>
          <a:stretch/>
        </p:blipFill>
        <p:spPr>
          <a:xfrm>
            <a:off x="289179" y="1231907"/>
            <a:ext cx="7667043" cy="27650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507" y="4130031"/>
            <a:ext cx="5355127" cy="199869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248526" y="4130031"/>
            <a:ext cx="1937085" cy="223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4391526" y="5905398"/>
            <a:ext cx="38634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261881" y="6086079"/>
            <a:ext cx="1923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88536" y="4538118"/>
            <a:ext cx="285097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Reason</a:t>
            </a:r>
            <a:r>
              <a:rPr lang="it-IT" dirty="0" smtClean="0"/>
              <a:t>: </a:t>
            </a:r>
            <a:r>
              <a:rPr lang="it-IT" dirty="0" err="1" smtClean="0"/>
              <a:t>wrong</a:t>
            </a:r>
            <a:r>
              <a:rPr lang="it-IT" dirty="0" smtClean="0"/>
              <a:t> </a:t>
            </a:r>
            <a:r>
              <a:rPr lang="it-IT" dirty="0" err="1" smtClean="0"/>
              <a:t>computation</a:t>
            </a:r>
            <a:r>
              <a:rPr lang="it-IT" dirty="0" smtClean="0"/>
              <a:t> of the </a:t>
            </a:r>
            <a:r>
              <a:rPr lang="it-IT" dirty="0" err="1" smtClean="0"/>
              <a:t>directional</a:t>
            </a:r>
            <a:r>
              <a:rPr lang="it-IT" dirty="0" smtClean="0"/>
              <a:t> neutrino </a:t>
            </a:r>
            <a:r>
              <a:rPr lang="it-IT" dirty="0" err="1" smtClean="0"/>
              <a:t>flux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paper</a:t>
            </a:r>
            <a:r>
              <a:rPr lang="it-IT" dirty="0" smtClean="0"/>
              <a:t>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Table</a:t>
            </a:r>
            <a:r>
              <a:rPr lang="it-IT" dirty="0" smtClean="0"/>
              <a:t> 3 and 4 are </a:t>
            </a:r>
            <a:r>
              <a:rPr lang="it-IT" dirty="0" err="1" smtClean="0"/>
              <a:t>wrong</a:t>
            </a:r>
            <a:r>
              <a:rPr lang="it-IT" dirty="0" smtClean="0"/>
              <a:t> by </a:t>
            </a:r>
            <a:r>
              <a:rPr lang="it-IT" dirty="0" err="1" smtClean="0"/>
              <a:t>factors</a:t>
            </a:r>
            <a:r>
              <a:rPr lang="it-IT" dirty="0" smtClean="0"/>
              <a:t> 209 and 33, </a:t>
            </a:r>
            <a:r>
              <a:rPr lang="it-IT" dirty="0" err="1" smtClean="0"/>
              <a:t>respectively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33885" b="7366"/>
          <a:stretch/>
        </p:blipFill>
        <p:spPr bwMode="auto">
          <a:xfrm rot="5400000">
            <a:off x="2746693" y="1089448"/>
            <a:ext cx="5102158" cy="57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9700" y="11224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Details</a:t>
            </a:r>
            <a:r>
              <a:rPr lang="it-IT" dirty="0" smtClean="0"/>
              <a:t>: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arXiv</a:t>
            </a:r>
            <a:r>
              <a:rPr lang="it-IT" dirty="0" smtClean="0"/>
              <a:t> 1409.4552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35" y="1718633"/>
            <a:ext cx="3619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55843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galactic component in the HESE sample quantitatively estimated (it could be over-fluctuation…)</a:t>
            </a:r>
          </a:p>
          <a:p>
            <a:r>
              <a:rPr lang="en-US" dirty="0" smtClean="0"/>
              <a:t>Due to the similarity on the IC HESE/ANTARES effective areas, a point-like signal or an enhanced diffuse signal in the Galaxy can be seen/excluded by ANTARES</a:t>
            </a:r>
          </a:p>
          <a:p>
            <a:r>
              <a:rPr lang="en-US" dirty="0" smtClean="0"/>
              <a:t>1) </a:t>
            </a:r>
            <a:r>
              <a:rPr lang="en-US" b="1" dirty="0" smtClean="0"/>
              <a:t>Presence of a point-like source</a:t>
            </a:r>
            <a:r>
              <a:rPr lang="en-US" dirty="0" smtClean="0"/>
              <a:t>. Upper limits already published by ANTARES constrain severely some hypothesis, in particular for energy spectra E</a:t>
            </a:r>
            <a:r>
              <a:rPr lang="en-US" baseline="30000" dirty="0" smtClean="0">
                <a:latin typeface="Symbol" panose="05050102010706020507" pitchFamily="18" charset="2"/>
              </a:rPr>
              <a:t>-G</a:t>
            </a:r>
            <a:r>
              <a:rPr lang="en-US" dirty="0" smtClean="0"/>
              <a:t> with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&gt;2.2</a:t>
            </a:r>
          </a:p>
          <a:p>
            <a:r>
              <a:rPr lang="en-US" dirty="0" smtClean="0"/>
              <a:t>2) </a:t>
            </a:r>
            <a:r>
              <a:rPr lang="en-US" b="1" dirty="0" smtClean="0"/>
              <a:t>Extended source</a:t>
            </a:r>
            <a:r>
              <a:rPr lang="en-US" dirty="0" smtClean="0"/>
              <a:t>, seen as an enhanced diffuse flux.</a:t>
            </a:r>
            <a:r>
              <a:rPr lang="en-US" dirty="0"/>
              <a:t> </a:t>
            </a:r>
            <a:r>
              <a:rPr lang="en-US" dirty="0" smtClean="0"/>
              <a:t>Model yielding more </a:t>
            </a:r>
            <a:r>
              <a:rPr lang="en-US" dirty="0"/>
              <a:t>than 2 events within </a:t>
            </a:r>
            <a:r>
              <a:rPr lang="en-US" dirty="0" smtClean="0">
                <a:latin typeface="Symbol" panose="05050102010706020507" pitchFamily="18" charset="2"/>
              </a:rPr>
              <a:t>DW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0.06 </a:t>
            </a:r>
            <a:r>
              <a:rPr lang="en-US" dirty="0" err="1"/>
              <a:t>sr</a:t>
            </a:r>
            <a:r>
              <a:rPr lang="en-US" dirty="0"/>
              <a:t> and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</a:t>
            </a:r>
            <a:r>
              <a:rPr lang="en-US" dirty="0" smtClean="0"/>
              <a:t> 2.0 can be confirmed </a:t>
            </a:r>
            <a:r>
              <a:rPr lang="en-US" dirty="0"/>
              <a:t>or excluded by ANTARES by means of </a:t>
            </a:r>
            <a:r>
              <a:rPr lang="en-US" dirty="0" smtClean="0"/>
              <a:t>an analysis </a:t>
            </a:r>
            <a:r>
              <a:rPr lang="en-US" dirty="0"/>
              <a:t>similar to </a:t>
            </a:r>
            <a:r>
              <a:rPr lang="en-US" dirty="0" smtClean="0"/>
              <a:t>that already </a:t>
            </a:r>
            <a:r>
              <a:rPr lang="en-US" dirty="0"/>
              <a:t>done on FB </a:t>
            </a:r>
            <a:endParaRPr lang="en-US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role</a:t>
            </a:r>
            <a:r>
              <a:rPr lang="it-IT" dirty="0" smtClean="0"/>
              <a:t> of KM3NeT- </a:t>
            </a:r>
            <a:r>
              <a:rPr lang="it-IT" dirty="0" err="1" smtClean="0"/>
              <a:t>Phase</a:t>
            </a:r>
            <a:r>
              <a:rPr lang="it-IT" dirty="0" smtClean="0"/>
              <a:t> 1 (</a:t>
            </a:r>
            <a:r>
              <a:rPr lang="it-IT" dirty="0" err="1" smtClean="0"/>
              <a:t>A</a:t>
            </a:r>
            <a:r>
              <a:rPr lang="it-IT" baseline="-25000" dirty="0" err="1" smtClean="0"/>
              <a:t>eff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3-4 of ANTARES)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r>
              <a:rPr lang="en-US" dirty="0"/>
              <a:t>A galactic </a:t>
            </a:r>
            <a:r>
              <a:rPr lang="en-US" dirty="0" smtClean="0"/>
              <a:t>component in HESE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30693"/>
            <a:ext cx="7620000" cy="4800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</a:t>
            </a:r>
            <a:r>
              <a:rPr lang="en-US" dirty="0" smtClean="0"/>
              <a:t>orrelation </a:t>
            </a:r>
            <a:r>
              <a:rPr lang="en-US" dirty="0"/>
              <a:t>with the galactic </a:t>
            </a:r>
            <a:r>
              <a:rPr lang="en-US" dirty="0" smtClean="0"/>
              <a:t>plane/center is quoted statistically non-significant in the PRL;</a:t>
            </a:r>
          </a:p>
          <a:p>
            <a:r>
              <a:rPr lang="en-US" dirty="0" smtClean="0"/>
              <a:t>The expected signal from the Northern hemisphere (~purely extragalactic) is a factor of  2 larger than measured;  </a:t>
            </a:r>
          </a:p>
          <a:p>
            <a:r>
              <a:rPr lang="en-US" dirty="0" smtClean="0"/>
              <a:t>Assuming 3.6 Up and symmetric extragalactic contribution, the expected Down HESE of extragalactic origin are:                =6.2 (5.8) events for the E</a:t>
            </a:r>
            <a:r>
              <a:rPr lang="en-US" baseline="30000" dirty="0" smtClean="0"/>
              <a:t>-2.0</a:t>
            </a:r>
            <a:r>
              <a:rPr lang="en-US" dirty="0" smtClean="0"/>
              <a:t> (E</a:t>
            </a:r>
            <a:r>
              <a:rPr lang="en-US" baseline="30000" dirty="0" smtClean="0"/>
              <a:t>-2.5</a:t>
            </a:r>
            <a:r>
              <a:rPr lang="en-US" dirty="0" smtClean="0"/>
              <a:t>) spectrum.</a:t>
            </a:r>
          </a:p>
          <a:p>
            <a:r>
              <a:rPr lang="en-US" b="1" dirty="0" smtClean="0"/>
              <a:t>Galactic contribution</a:t>
            </a:r>
            <a:r>
              <a:rPr lang="en-US" dirty="0" smtClean="0"/>
              <a:t>= 13.7-6.2 </a:t>
            </a:r>
            <a:r>
              <a:rPr lang="en-US" dirty="0" smtClean="0">
                <a:sym typeface="Symbol" panose="05050102010706020507" pitchFamily="18" charset="2"/>
              </a:rPr>
              <a:t>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7.5 events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MANTS 21/9/2014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1982804" y="2849078"/>
            <a:ext cx="452388" cy="37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473921" y="3902055"/>
            <a:ext cx="537412" cy="37538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29" y="4387579"/>
            <a:ext cx="6469063" cy="245945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77082">
            <a:off x="6146442" y="5387304"/>
            <a:ext cx="2589525" cy="342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Ovale 17"/>
          <p:cNvSpPr/>
          <p:nvPr/>
        </p:nvSpPr>
        <p:spPr>
          <a:xfrm>
            <a:off x="4557376" y="5866047"/>
            <a:ext cx="565427" cy="37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4557375" y="6241433"/>
            <a:ext cx="565427" cy="4272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118" y="175967"/>
            <a:ext cx="3757367" cy="4385822"/>
          </a:xfrm>
        </p:spPr>
        <p:txBody>
          <a:bodyPr/>
          <a:lstStyle/>
          <a:p>
            <a:r>
              <a:rPr lang="it-IT" dirty="0" smtClean="0"/>
              <a:t>HESE </a:t>
            </a:r>
            <a:r>
              <a:rPr lang="it-IT" dirty="0" err="1" smtClean="0"/>
              <a:t>effective</a:t>
            </a:r>
            <a:r>
              <a:rPr lang="it-IT" dirty="0" smtClean="0"/>
              <a:t> area for: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dirty="0" smtClean="0"/>
              <a:t>Downgoing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Upgoing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83769"/>
              </p:ext>
            </p:extLst>
          </p:nvPr>
        </p:nvGraphicFramePr>
        <p:xfrm>
          <a:off x="3892485" y="681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887981"/>
              </p:ext>
            </p:extLst>
          </p:nvPr>
        </p:nvGraphicFramePr>
        <p:xfrm>
          <a:off x="3892485" y="3688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847347" y="6419669"/>
            <a:ext cx="14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Energy (GeV)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2897501" y="1790277"/>
            <a:ext cx="198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Effective</a:t>
            </a:r>
            <a:r>
              <a:rPr lang="it-IT" dirty="0" smtClean="0"/>
              <a:t> area(cm</a:t>
            </a:r>
            <a:r>
              <a:rPr lang="it-IT" baseline="30000" dirty="0" smtClean="0"/>
              <a:t>2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2893486" y="4734012"/>
            <a:ext cx="198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Effective</a:t>
            </a:r>
            <a:r>
              <a:rPr lang="it-IT" dirty="0" smtClean="0"/>
              <a:t> area(cm</a:t>
            </a:r>
            <a:r>
              <a:rPr lang="it-IT" baseline="30000" dirty="0" smtClean="0"/>
              <a:t>2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855363" y="3443850"/>
            <a:ext cx="14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Energy (GeV)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96" y="1495201"/>
            <a:ext cx="5968374" cy="39559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6510"/>
            <a:ext cx="7620000" cy="1143000"/>
          </a:xfrm>
        </p:spPr>
        <p:txBody>
          <a:bodyPr/>
          <a:lstStyle/>
          <a:p>
            <a:r>
              <a:rPr lang="it-IT" dirty="0" err="1" smtClean="0"/>
              <a:t>Comparison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HESE/ANTARES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eff</a:t>
            </a:r>
            <a:endParaRPr lang="en-US" baseline="-25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57199" y="5595702"/>
            <a:ext cx="7882759" cy="132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IceCube</a:t>
            </a:r>
            <a:r>
              <a:rPr lang="it-IT" dirty="0" smtClean="0"/>
              <a:t> = 4</a:t>
            </a:r>
            <a:r>
              <a:rPr lang="it-IT" dirty="0" smtClean="0">
                <a:latin typeface="Symbol" panose="05050102010706020507" pitchFamily="18" charset="2"/>
              </a:rPr>
              <a:t>p</a:t>
            </a:r>
            <a:r>
              <a:rPr lang="it-IT" dirty="0" smtClean="0"/>
              <a:t>, high </a:t>
            </a:r>
            <a:r>
              <a:rPr lang="it-IT" dirty="0" err="1" smtClean="0"/>
              <a:t>energy</a:t>
            </a:r>
            <a:r>
              <a:rPr lang="it-IT" dirty="0" smtClean="0"/>
              <a:t> sample (E</a:t>
            </a:r>
            <a:r>
              <a:rPr lang="it-IT" baseline="-25000" dirty="0" smtClean="0">
                <a:latin typeface="Symbol" panose="05050102010706020507" pitchFamily="18" charset="2"/>
              </a:rPr>
              <a:t>n</a:t>
            </a:r>
            <a:r>
              <a:rPr lang="it-IT" dirty="0" smtClean="0"/>
              <a:t>&gt;30 </a:t>
            </a:r>
            <a:r>
              <a:rPr lang="it-IT" dirty="0" err="1" smtClean="0"/>
              <a:t>TeV</a:t>
            </a:r>
            <a:r>
              <a:rPr lang="it-IT" dirty="0" smtClean="0"/>
              <a:t>),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bck</a:t>
            </a:r>
            <a:r>
              <a:rPr lang="it-IT" dirty="0" smtClean="0"/>
              <a:t> free</a:t>
            </a:r>
          </a:p>
          <a:p>
            <a:r>
              <a:rPr lang="it-IT" dirty="0" smtClean="0"/>
              <a:t>ANTARES= </a:t>
            </a:r>
            <a:r>
              <a:rPr lang="it-IT" dirty="0" smtClean="0">
                <a:latin typeface="Symbol" panose="05050102010706020507" pitchFamily="18" charset="2"/>
              </a:rPr>
              <a:t>n</a:t>
            </a:r>
            <a:r>
              <a:rPr lang="it-IT" baseline="-25000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southern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sky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smtClean="0"/>
              <a:t>HESE </a:t>
            </a:r>
            <a:r>
              <a:rPr lang="it-IT" dirty="0" err="1" smtClean="0"/>
              <a:t>signal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06" y="1486980"/>
            <a:ext cx="6194551" cy="10541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99" y="3654145"/>
            <a:ext cx="6093001" cy="1168400"/>
          </a:xfrm>
          <a:prstGeom prst="rect">
            <a:avLst/>
          </a:prstGeom>
          <a:ln>
            <a:solidFill>
              <a:srgbClr val="0046FF"/>
            </a:solidFill>
          </a:ln>
        </p:spPr>
      </p:pic>
      <p:sp>
        <p:nvSpPr>
          <p:cNvPr id="12" name="Ovale 11"/>
          <p:cNvSpPr/>
          <p:nvPr/>
        </p:nvSpPr>
        <p:spPr>
          <a:xfrm>
            <a:off x="3603831" y="1497337"/>
            <a:ext cx="878889" cy="641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188536" y="5136911"/>
            <a:ext cx="8185371" cy="1720545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It is possible, using the effective area, to obtain the </a:t>
            </a:r>
            <a:r>
              <a:rPr lang="en-US" b="1" dirty="0" smtClean="0"/>
              <a:t>normalization factor  </a:t>
            </a:r>
            <a:r>
              <a:rPr lang="en-US" b="1" dirty="0" smtClean="0">
                <a:latin typeface="Symbol" panose="05050102010706020507" pitchFamily="18" charset="2"/>
              </a:rPr>
              <a:t>F</a:t>
            </a:r>
            <a:r>
              <a:rPr lang="en-US" b="1" baseline="30000" dirty="0" smtClean="0"/>
              <a:t>D,</a:t>
            </a:r>
            <a:r>
              <a:rPr lang="en-US" b="1" baseline="30000" dirty="0" smtClean="0">
                <a:latin typeface="Symbol" panose="05050102010706020507" pitchFamily="18" charset="2"/>
              </a:rPr>
              <a:t>G</a:t>
            </a:r>
            <a:r>
              <a:rPr lang="en-US" b="1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for any spectral index </a:t>
            </a:r>
            <a:r>
              <a:rPr lang="en-US" dirty="0" smtClean="0">
                <a:latin typeface="Symbol" panose="05050102010706020507" pitchFamily="18" charset="2"/>
              </a:rPr>
              <a:t>G;</a:t>
            </a:r>
            <a:r>
              <a:rPr lang="en-US" dirty="0" smtClean="0"/>
              <a:t>  </a:t>
            </a:r>
          </a:p>
          <a:p>
            <a:pPr marL="285750" indent="-285750"/>
            <a:r>
              <a:rPr lang="en-US" dirty="0" smtClean="0"/>
              <a:t>This extend the possible range of astrophysical models for the signal</a:t>
            </a:r>
          </a:p>
          <a:p>
            <a:pPr marL="285750" indent="-285750"/>
            <a:r>
              <a:rPr lang="en-US" dirty="0" smtClean="0"/>
              <a:t>In particular, we are interested on a possible Galactic component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306" y="2699559"/>
            <a:ext cx="5585251" cy="508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 rot="19081717">
            <a:off x="-129757" y="2762198"/>
            <a:ext cx="240963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From IceCube</a:t>
            </a:r>
          </a:p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PRL113(2014)101101</a:t>
            </a:r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931" y="3145083"/>
            <a:ext cx="1421700" cy="3048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7" name="Ovale 16"/>
          <p:cNvSpPr/>
          <p:nvPr/>
        </p:nvSpPr>
        <p:spPr>
          <a:xfrm>
            <a:off x="4283598" y="3733805"/>
            <a:ext cx="878889" cy="641970"/>
          </a:xfrm>
          <a:prstGeom prst="ellipse">
            <a:avLst/>
          </a:prstGeom>
          <a:noFill/>
          <a:ln>
            <a:solidFill>
              <a:srgbClr val="004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306" y="4501330"/>
            <a:ext cx="1269375" cy="279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0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HESE </a:t>
            </a:r>
            <a:r>
              <a:rPr lang="it-IT" dirty="0" err="1" smtClean="0"/>
              <a:t>normalization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 for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dirty="0" err="1" smtClean="0"/>
              <a:t>’s</a:t>
            </a:r>
            <a:r>
              <a:rPr lang="it-IT" dirty="0" smtClean="0"/>
              <a:t> (1)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for a generic E</a:t>
            </a:r>
            <a:r>
              <a:rPr lang="en-US" baseline="30000" dirty="0" smtClean="0">
                <a:latin typeface="Symbol" panose="05050102010706020507" pitchFamily="18" charset="2"/>
              </a:rPr>
              <a:t>-G</a:t>
            </a:r>
            <a:r>
              <a:rPr lang="en-US" dirty="0" smtClean="0"/>
              <a:t> spectrum</a:t>
            </a:r>
          </a:p>
          <a:p>
            <a:r>
              <a:rPr lang="en-US" dirty="0" smtClean="0"/>
              <a:t>Derived from the IC effective areas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701" y="498989"/>
            <a:ext cx="887007" cy="73953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44" y="3660527"/>
            <a:ext cx="7303145" cy="2084907"/>
          </a:xfrm>
          <a:prstGeom prst="rect">
            <a:avLst/>
          </a:prstGeom>
        </p:spPr>
      </p:pic>
      <p:sp>
        <p:nvSpPr>
          <p:cNvPr id="11" name="Callout 2 10"/>
          <p:cNvSpPr/>
          <p:nvPr/>
        </p:nvSpPr>
        <p:spPr>
          <a:xfrm>
            <a:off x="1253765" y="3770722"/>
            <a:ext cx="367645" cy="414780"/>
          </a:xfrm>
          <a:prstGeom prst="borderCallout2">
            <a:avLst>
              <a:gd name="adj1" fmla="val 568"/>
              <a:gd name="adj2" fmla="val 35257"/>
              <a:gd name="adj3" fmla="val -181251"/>
              <a:gd name="adj4" fmla="val 39744"/>
              <a:gd name="adj5" fmla="val -178409"/>
              <a:gd name="adj6" fmla="val 3456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allout 2 11"/>
          <p:cNvSpPr/>
          <p:nvPr/>
        </p:nvSpPr>
        <p:spPr>
          <a:xfrm>
            <a:off x="2009481" y="3800571"/>
            <a:ext cx="1195632" cy="414780"/>
          </a:xfrm>
          <a:prstGeom prst="borderCallout2">
            <a:avLst>
              <a:gd name="adj1" fmla="val 568"/>
              <a:gd name="adj2" fmla="val 35257"/>
              <a:gd name="adj3" fmla="val -106251"/>
              <a:gd name="adj4" fmla="val 35802"/>
              <a:gd name="adj5" fmla="val -105682"/>
              <a:gd name="adj6" fmla="val 102803"/>
            </a:avLst>
          </a:prstGeom>
          <a:noFill/>
          <a:ln>
            <a:solidFill>
              <a:srgbClr val="004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607297" y="2828043"/>
            <a:ext cx="93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livetime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662" y="3118389"/>
            <a:ext cx="124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46FF"/>
                </a:solidFill>
              </a:rPr>
              <a:t>Diffuse </a:t>
            </a:r>
            <a:r>
              <a:rPr lang="it-IT" dirty="0" err="1" smtClean="0">
                <a:solidFill>
                  <a:srgbClr val="0046FF"/>
                </a:solidFill>
              </a:rPr>
              <a:t>flux</a:t>
            </a:r>
            <a:endParaRPr lang="en-US" dirty="0">
              <a:solidFill>
                <a:srgbClr val="0046FF"/>
              </a:solidFill>
            </a:endParaRPr>
          </a:p>
        </p:txBody>
      </p:sp>
      <p:sp>
        <p:nvSpPr>
          <p:cNvPr id="15" name="Callout 2 14"/>
          <p:cNvSpPr/>
          <p:nvPr/>
        </p:nvSpPr>
        <p:spPr>
          <a:xfrm>
            <a:off x="369214" y="3826967"/>
            <a:ext cx="630027" cy="414780"/>
          </a:xfrm>
          <a:prstGeom prst="borderCallout2">
            <a:avLst>
              <a:gd name="adj1" fmla="val 568"/>
              <a:gd name="adj2" fmla="val 35257"/>
              <a:gd name="adj3" fmla="val -263069"/>
              <a:gd name="adj4" fmla="val 33759"/>
              <a:gd name="adj5" fmla="val -262500"/>
              <a:gd name="adj6" fmla="val 348634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703135" y="2499676"/>
            <a:ext cx="172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7030A0"/>
                </a:solidFill>
              </a:rPr>
              <a:t>o</a:t>
            </a:r>
            <a:r>
              <a:rPr lang="it-IT" dirty="0" err="1" smtClean="0">
                <a:solidFill>
                  <a:srgbClr val="7030A0"/>
                </a:solidFill>
              </a:rPr>
              <a:t>bserved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events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Callout 2 25"/>
          <p:cNvSpPr/>
          <p:nvPr/>
        </p:nvSpPr>
        <p:spPr>
          <a:xfrm>
            <a:off x="2790333" y="5207891"/>
            <a:ext cx="1108433" cy="414780"/>
          </a:xfrm>
          <a:prstGeom prst="borderCallout2">
            <a:avLst>
              <a:gd name="adj1" fmla="val 93749"/>
              <a:gd name="adj2" fmla="val 32892"/>
              <a:gd name="adj3" fmla="val 189203"/>
              <a:gd name="adj4" fmla="val 32648"/>
              <a:gd name="adj5" fmla="val 187499"/>
              <a:gd name="adj6" fmla="val 12251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189341" y="5745434"/>
            <a:ext cx="422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Detector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response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computed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numerically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Callout 2 16"/>
          <p:cNvSpPr/>
          <p:nvPr/>
        </p:nvSpPr>
        <p:spPr>
          <a:xfrm>
            <a:off x="2009481" y="5107332"/>
            <a:ext cx="733714" cy="657878"/>
          </a:xfrm>
          <a:prstGeom prst="borderCallout2">
            <a:avLst>
              <a:gd name="adj1" fmla="val 52975"/>
              <a:gd name="adj2" fmla="val -1518"/>
              <a:gd name="adj3" fmla="val -87830"/>
              <a:gd name="adj4" fmla="val -262628"/>
              <a:gd name="adj5" fmla="val -618171"/>
              <a:gd name="adj6" fmla="val -183510"/>
            </a:avLst>
          </a:pr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931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  <p:bldP spid="16" grpId="0"/>
      <p:bldP spid="26" grpId="0" animBg="1"/>
      <p:bldP spid="27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HESE </a:t>
            </a:r>
            <a:r>
              <a:rPr lang="it-IT" dirty="0" err="1" smtClean="0"/>
              <a:t>normalization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 for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dirty="0" err="1" smtClean="0"/>
              <a:t>’s</a:t>
            </a:r>
            <a:r>
              <a:rPr lang="it-IT" dirty="0" smtClean="0"/>
              <a:t> (2)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By </a:t>
            </a:r>
            <a:r>
              <a:rPr lang="it-IT" dirty="0" err="1" smtClean="0"/>
              <a:t>imposing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N</a:t>
            </a:r>
            <a:r>
              <a:rPr lang="it-IT" baseline="-25000" dirty="0" smtClean="0"/>
              <a:t>IC</a:t>
            </a:r>
            <a:r>
              <a:rPr lang="it-IT" dirty="0"/>
              <a:t> </a:t>
            </a:r>
            <a:r>
              <a:rPr lang="it-IT" dirty="0" smtClean="0"/>
              <a:t>from the </a:t>
            </a:r>
            <a:r>
              <a:rPr lang="it-IT" dirty="0" err="1" smtClean="0"/>
              <a:t>previous</a:t>
            </a:r>
            <a:r>
              <a:rPr lang="it-IT" dirty="0" smtClean="0"/>
              <a:t> formula: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3" y="2589629"/>
            <a:ext cx="7060944" cy="296705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376313" y="2667785"/>
            <a:ext cx="2630079" cy="26677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888"/>
            <a:ext cx="7620000" cy="1143000"/>
          </a:xfrm>
        </p:spPr>
        <p:txBody>
          <a:bodyPr/>
          <a:lstStyle/>
          <a:p>
            <a:r>
              <a:rPr lang="it-IT" dirty="0" smtClean="0"/>
              <a:t>I) A </a:t>
            </a:r>
            <a:r>
              <a:rPr lang="it-IT" dirty="0" err="1" smtClean="0"/>
              <a:t>point-like</a:t>
            </a:r>
            <a:r>
              <a:rPr lang="it-IT" dirty="0" smtClean="0"/>
              <a:t> </a:t>
            </a:r>
            <a:r>
              <a:rPr lang="it-IT" dirty="0" err="1" smtClean="0"/>
              <a:t>Galactic</a:t>
            </a:r>
            <a:r>
              <a:rPr lang="it-IT" dirty="0" smtClean="0"/>
              <a:t> source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MANTS 21/9/2014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67" y="1127223"/>
            <a:ext cx="4380318" cy="21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/>
          <p:nvPr/>
        </p:nvSpPr>
        <p:spPr>
          <a:xfrm>
            <a:off x="6035089" y="2330906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5389" y="1592650"/>
            <a:ext cx="4867175" cy="205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Galactic contribution from a        point-like source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events out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dirty="0" smtClean="0"/>
              <a:t> are due to this source, with energy spectrum:</a:t>
            </a:r>
          </a:p>
          <a:p>
            <a:endParaRPr lang="en-US" dirty="0" smtClean="0"/>
          </a:p>
          <a:p>
            <a:endParaRPr lang="en-US" sz="12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0" y="3105481"/>
            <a:ext cx="4657222" cy="439384"/>
          </a:xfrm>
          <a:prstGeom prst="rect">
            <a:avLst/>
          </a:prstGeom>
        </p:spPr>
      </p:pic>
      <p:sp>
        <p:nvSpPr>
          <p:cNvPr id="14" name="Callout 2 13"/>
          <p:cNvSpPr/>
          <p:nvPr/>
        </p:nvSpPr>
        <p:spPr>
          <a:xfrm>
            <a:off x="1569277" y="3051657"/>
            <a:ext cx="682046" cy="533678"/>
          </a:xfrm>
          <a:prstGeom prst="borderCallout2">
            <a:avLst>
              <a:gd name="adj1" fmla="val 53800"/>
              <a:gd name="adj2" fmla="val 100439"/>
              <a:gd name="adj3" fmla="val 75714"/>
              <a:gd name="adj4" fmla="val 138405"/>
              <a:gd name="adj5" fmla="val 165287"/>
              <a:gd name="adj6" fmla="val 150167"/>
            </a:avLst>
          </a:prstGeom>
          <a:noFill/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54" y="5279034"/>
            <a:ext cx="3347013" cy="96596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8" name="Gruppo 17"/>
          <p:cNvGrpSpPr/>
          <p:nvPr/>
        </p:nvGrpSpPr>
        <p:grpSpPr>
          <a:xfrm>
            <a:off x="117111" y="4397658"/>
            <a:ext cx="8122114" cy="852438"/>
            <a:chOff x="117111" y="4105427"/>
            <a:chExt cx="8122114" cy="852438"/>
          </a:xfrm>
        </p:grpSpPr>
        <p:sp>
          <p:nvSpPr>
            <p:cNvPr id="16" name="Segnaposto contenuto 2"/>
            <p:cNvSpPr txBox="1">
              <a:spLocks/>
            </p:cNvSpPr>
            <p:nvPr/>
          </p:nvSpPr>
          <p:spPr>
            <a:xfrm>
              <a:off x="117111" y="4105427"/>
              <a:ext cx="8122114" cy="8430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The normalization factor depends on the diffuse normalization factor           (for </a:t>
              </a:r>
              <a:r>
                <a:rPr lang="en-US" dirty="0" smtClean="0">
                  <a:latin typeface="Symbol" panose="05050102010706020507" pitchFamily="18" charset="2"/>
                </a:rPr>
                <a:t>G</a:t>
              </a:r>
              <a:r>
                <a:rPr lang="en-US" dirty="0" smtClean="0"/>
                <a:t>=2.0 , that reported in the IceCube paper)</a:t>
              </a:r>
              <a:endParaRPr lang="en-US" dirty="0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2616" y="4448824"/>
              <a:ext cx="610549" cy="509041"/>
            </a:xfrm>
            <a:prstGeom prst="rect">
              <a:avLst/>
            </a:prstGeom>
          </p:spPr>
        </p:pic>
      </p:grpSp>
      <p:sp>
        <p:nvSpPr>
          <p:cNvPr id="23" name="Rettangolo 22"/>
          <p:cNvSpPr/>
          <p:nvPr/>
        </p:nvSpPr>
        <p:spPr>
          <a:xfrm>
            <a:off x="410064" y="3754364"/>
            <a:ext cx="7782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solidFill>
                  <a:srgbClr val="2F2B20"/>
                </a:solidFill>
              </a:rPr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normalization factor </a:t>
            </a:r>
            <a:r>
              <a:rPr lang="en-US" sz="2200" dirty="0" smtClean="0">
                <a:solidFill>
                  <a:srgbClr val="2F2B20"/>
                </a:solidFill>
              </a:rPr>
              <a:t>can be derived with the use of the </a:t>
            </a:r>
            <a:r>
              <a:rPr lang="en-US" sz="2200" dirty="0" err="1" smtClean="0">
                <a:solidFill>
                  <a:srgbClr val="2F2B20"/>
                </a:solidFill>
              </a:rPr>
              <a:t>A</a:t>
            </a:r>
            <a:r>
              <a:rPr lang="en-US" sz="2200" baseline="-25000" dirty="0" err="1" smtClean="0">
                <a:solidFill>
                  <a:srgbClr val="2F2B20"/>
                </a:solidFill>
              </a:rPr>
              <a:t>eff</a:t>
            </a:r>
            <a:r>
              <a:rPr lang="en-US" sz="2200" dirty="0" smtClean="0">
                <a:solidFill>
                  <a:srgbClr val="2F2B20"/>
                </a:solidFill>
              </a:rPr>
              <a:t> (E)  </a:t>
            </a:r>
            <a:endParaRPr lang="en-US" sz="2200" dirty="0">
              <a:solidFill>
                <a:srgbClr val="2F2B2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054" y="5619307"/>
            <a:ext cx="3351151" cy="2667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1076" y="5924550"/>
            <a:ext cx="3097276" cy="2413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260593" y="5198245"/>
            <a:ext cx="203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Same formula as in: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901" y="6298859"/>
            <a:ext cx="4044229" cy="354330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2863102" y="3495711"/>
            <a:ext cx="215858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14502</TotalTime>
  <Words>1088</Words>
  <Application>Microsoft Office PowerPoint</Application>
  <PresentationFormat>Presentazione su schermo (4:3)</PresentationFormat>
  <Paragraphs>156</Paragraphs>
  <Slides>20</Slides>
  <Notes>5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Adiacente</vt:lpstr>
      <vt:lpstr>ANTARES constraints to a Galactic component of the HESE n’s </vt:lpstr>
      <vt:lpstr>Presentazione standard di PowerPoint</vt:lpstr>
      <vt:lpstr>A galactic component in HESE</vt:lpstr>
      <vt:lpstr>HESE effective area for:  Downgoing   Upgoing</vt:lpstr>
      <vt:lpstr>Comparison between HESE/ANTARES Aeff</vt:lpstr>
      <vt:lpstr>The HESE signal</vt:lpstr>
      <vt:lpstr>The HESE normalization factors  for different G’s (1)</vt:lpstr>
      <vt:lpstr>The HESE normalization factors  for different G’s (2)</vt:lpstr>
      <vt:lpstr>I) A point-like Galactic source</vt:lpstr>
      <vt:lpstr>I) A point-like Galactic source</vt:lpstr>
      <vt:lpstr>ANTARES has upper bounds</vt:lpstr>
      <vt:lpstr>Results</vt:lpstr>
      <vt:lpstr>II) Enhanced diffuse Galactic source</vt:lpstr>
      <vt:lpstr>Predictions (nDW, DW) vs. G </vt:lpstr>
      <vt:lpstr>ANTARES bounds?</vt:lpstr>
      <vt:lpstr>Presentazione standard di PowerPoint</vt:lpstr>
      <vt:lpstr>ANTARES sensitivities on an enhanced cosmic n flux</vt:lpstr>
      <vt:lpstr>Perspectives for an enhanced diffuse flux search in the hot spot region</vt:lpstr>
      <vt:lpstr>The results in disagreement with: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diffuse cosmic neutrino fluxes with the ANTARES detector</dc:title>
  <dc:creator>Vladimir</dc:creator>
  <cp:lastModifiedBy>maurizio</cp:lastModifiedBy>
  <cp:revision>112</cp:revision>
  <dcterms:created xsi:type="dcterms:W3CDTF">2014-06-25T09:08:15Z</dcterms:created>
  <dcterms:modified xsi:type="dcterms:W3CDTF">2014-09-19T06:51:29Z</dcterms:modified>
</cp:coreProperties>
</file>