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3" r:id="rId2"/>
    <p:sldId id="256" r:id="rId3"/>
    <p:sldId id="261" r:id="rId4"/>
    <p:sldId id="262" r:id="rId5"/>
    <p:sldId id="257" r:id="rId6"/>
    <p:sldId id="264" r:id="rId7"/>
    <p:sldId id="265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8" d="100"/>
          <a:sy n="78" d="100"/>
        </p:scale>
        <p:origin x="-93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</inkml:traceFormat>
        <inkml:channelProperties>
          <inkml:channelProperty channel="X" name="resolution" value="2889.25122" units="1/cm"/>
          <inkml:channelProperty channel="Y" name="resolution" value="4603.39941" units="1/cm"/>
          <inkml:channelProperty channel="F" name="resolution" value="3.58247E-7" units="1/dev"/>
        </inkml:channelProperties>
      </inkml:inkSource>
      <inkml:timestamp xml:id="ts0" timeString="2014-06-09T04:28:28.043"/>
    </inkml:context>
    <inkml:brush xml:id="br0">
      <inkml:brushProperty name="width" value="0.01764" units="cm"/>
      <inkml:brushProperty name="height" value="0.01764" units="cm"/>
      <inkml:brushProperty name="fitToCurve" value="1"/>
    </inkml:brush>
  </inkml:definitions>
  <inkml:traceGroup>
    <inkml:annotationXML>
      <emma:emma xmlns:emma="http://www.w3.org/2003/04/emma" version="1.0">
        <emma:interpretation id="{30DCEB2D-08DB-4768-98B9-98FB3BD8D0F5}" emma:medium="tactile" emma:mode="ink">
          <msink:context xmlns:msink="http://schemas.microsoft.com/ink/2010/main" type="writingRegion" rotatedBoundingBox="4431,1884 21014,2094 21007,2654 4424,2445"/>
        </emma:interpretation>
      </emma:emma>
    </inkml:annotationXML>
    <inkml:traceGroup>
      <inkml:annotationXML>
        <emma:emma xmlns:emma="http://www.w3.org/2003/04/emma" version="1.0">
          <emma:interpretation id="{7F326A40-92A8-497A-AAD7-1CB30E721C60}" emma:medium="tactile" emma:mode="ink">
            <msink:context xmlns:msink="http://schemas.microsoft.com/ink/2010/main" type="paragraph" rotatedBoundingBox="4431,1884 21014,2094 21007,2654 4424,244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2E0552E-5B43-43AE-B620-A6908AEDA8D1}" emma:medium="tactile" emma:mode="ink">
              <msink:context xmlns:msink="http://schemas.microsoft.com/ink/2010/main" type="line" rotatedBoundingBox="4431,1884 21014,2094 21007,2654 4424,2445"/>
            </emma:interpretation>
          </emma:emma>
        </inkml:annotationXML>
        <inkml:traceGroup>
          <inkml:annotationXML>
            <emma:emma xmlns:emma="http://www.w3.org/2003/04/emma" version="1.0">
              <emma:interpretation id="{5185CC03-E692-43BE-B73A-574856FF4D80}" emma:medium="tactile" emma:mode="ink">
                <msink:context xmlns:msink="http://schemas.microsoft.com/ink/2010/main" type="inkWord" rotatedBoundingBox="4431,1933 5887,1951 5882,2294 4426,2275"/>
              </emma:interpretation>
              <emma:one-of disjunction-type="recognition" id="oneOf0">
                <emma:interpretation id="interp0" emma:lang="en-US" emma:confidence="0">
                  <emma:literal>mon</emma:literal>
                </emma:interpretation>
                <emma:interpretation id="interp1" emma:lang="en-US" emma:confidence="0">
                  <emma:literal>moon</emma:literal>
                </emma:interpretation>
                <emma:interpretation id="interp2" emma:lang="en-US" emma:confidence="0">
                  <emma:literal>moor</emma:literal>
                </emma:interpretation>
                <emma:interpretation id="interp3" emma:lang="en-US" emma:confidence="0">
                  <emma:literal>mom</emma:literal>
                </emma:interpretation>
                <emma:interpretation id="interp4" emma:lang="en-US" emma:confidence="0">
                  <emma:literal>noon</emma:literal>
                </emma:interpretation>
              </emma:one-of>
            </emma:emma>
          </inkml:annotationXML>
          <inkml:trace contextRef="#ctx0" brushRef="#br0">81 119 10,'-5'-14'7,"5"14"0,0 0-2,0 0-1,-6-15-2,6 15 0,0 0-1,0 0-1,0 0 0,0 0 0,-8 15 0,8-1 1,-10 2 1,5 5 1,-3 3 1,2 3 1,-5-1 0,6 0-1,-5-3 1,10-2-1,-8-5 0,8-16-2,0 21 0,0-21 0,0 0 0,0 0-1,0 0-1,7-14 1,-7 14-1,15-28 1,-5 8-1,6-2 1,-5-3-2,5-3 1,-3-3 1,7 1-1,-2-3 0,-1 5 0,1-1-1,-5 9 0,0 3 1,-13 17-1,17-15 0,-17 15 1,0 0 0,9 18 0,-9-6 0,0 5 1,0 2 0,0 0 1,0 5 0,0-2-1,0 0 1,0-4-1,0 0 1,0-2-1,0-16-1,7 22 1,-7-22-1,15 15 1,-15-15-1,17-2 1,-17 2 0,25-5 0,-12 0 0,2-4 0,-2-2-1,1 0 1,0-1 0,-4-2-1,1 0 0,-2-2 0,-1-2 1,0 2-1,-1-3 0,-1 3-1,2-1 1,-8 17-1,12-25 1,-12 25-2,12-17 1,-12 17 0,0 0 0,13-4 0,-13 4 0,0 0 1,16 18-1,-16-18 1,11 25 0,-6-10 0,2 4 0,-2 0 0,2 0 1,-4 0-1,3-1 0,-2 0 0,1-3 0,-5-15 1,8 23-1,-8-23 0,9 14 0,-9-14-2,17 9-5,-17-9-17,26 0 0,-26 0 0,23-18 8</inkml:trace>
          <inkml:trace contextRef="#ctx0" brushRef="#br0" timeOffset="1216.8021">767 98 2,'0'0'4,"0"0"0,0 0-1,0 0 0,0 0 0,0 0-1,0 0 0,0 0 0,-13 9 0,13-9 1,-10 26 0,6-8 0,-2 1 0,8 1 1,-2 0 0,0 0 0,6-1 0,4-4 0,5-4-1,5-8 0,2-3 0,3-3 0,0-10 0,2-1-1,-2-4 0,-5-4 0,-4 0 0,-8-2 0,-4 1 0,-4 1-1,-11 3 1,-2 2-1,-4 1 0,-5 3 0,1 5 0,-1 1-1,1 7 0,3 0 0,0 0 0,5 7 0,13-7-1,-20 16 0,20-16 0,-9 15-2,9-15-1,0 0-3,0 16-3,0-16-3,17 0-8,-17 0-1,24-6 13</inkml:trace>
          <inkml:trace contextRef="#ctx0" brushRef="#br0" timeOffset="1965.6035">1104 88 14,'0'0'14,"0"0"-2,0 0-3,-16-7-1,16 7-1,0 0-1,0 0-2,0 0 0,0 0-2,0 0 0,0 0 0,-16 19-1,16-5 1,-5 3-1,5 5 1,-5 1 0,5 0 0,0-1-1,0-5 0,0-3-1,0-14 1,14 21-1,-14-21 0,16 5 1,-16-5-1,24-6 0,-8-4 0,0 0 0,4-2 0,-3-4-1,1-1 0,1-1 1,1 0-1,0 0 0,-6 2 1,-1-2 0,-2 2 0,-1 3-1,-10 13 1,14-19-1,-14 19 1,0 0-1,14-5 1,-14 5 1,7 19 0,-7-2 0,8 6 2,-4 4-1,1 0 1,-1 1 0,1 0-1,1-2 0,2-3 0,0-6-1,-8-17-1,19 17-7,-19-17-18,22-8 0,-5 1-1,-12-20 0</inkml:trace>
        </inkml:traceGroup>
        <inkml:traceGroup>
          <inkml:annotationXML>
            <emma:emma xmlns:emma="http://www.w3.org/2003/04/emma" version="1.0">
              <emma:interpretation id="{8FA1163D-8704-4F77-B22C-7DA07AFD039C}" emma:medium="tactile" emma:mode="ink">
                <msink:context xmlns:msink="http://schemas.microsoft.com/ink/2010/main" type="inkWord" rotatedBoundingBox="9689,2076 10954,2092 10948,2527 9684,2511"/>
              </emma:interpretation>
              <emma:one-of disjunction-type="recognition" id="oneOf1">
                <emma:interpretation id="interp5" emma:lang="en-US" emma:confidence="1">
                  <emma:literal>Tues</emma:literal>
                </emma:interpretation>
                <emma:interpretation id="interp6" emma:lang="en-US" emma:confidence="0">
                  <emma:literal>Toes</emma:literal>
                </emma:interpretation>
                <emma:interpretation id="interp7" emma:lang="en-US" emma:confidence="0">
                  <emma:literal>toes</emma:literal>
                </emma:interpretation>
                <emma:interpretation id="interp8" emma:lang="en-US" emma:confidence="0">
                  <emma:literal>Ives</emma:literal>
                </emma:interpretation>
                <emma:interpretation id="interp9" emma:lang="en-US" emma:confidence="0">
                  <emma:literal>Ties</emma:literal>
                </emma:interpretation>
              </emma:one-of>
            </emma:emma>
          </inkml:annotationXML>
          <inkml:trace contextRef="#ctx0" brushRef="#br0" timeOffset="3510.0062">5261 186 22,'0'0'18,"0"0"-2,14 4-3,-14-4-2,23 0-2,-5 0-1,2 0-2,1 0-1,5-9-1,3 5-1,-2-3-1,3-1-1,-3 0-1,0-1-3,-5 9-6,1 0-13,-23 0-5,28 0 0,-28 0 0</inkml:trace>
          <inkml:trace contextRef="#ctx0" brushRef="#br0" timeOffset="3166.8056">5494 230 4,'0'0'16,"-19"0"-2,19 0-3,-12 10-2,12-10-1,-10 21-1,10-5 1,-4 1 0,4 4-2,0 2 0,0-1-1,0 4-1,0-3-1,6 2 0,-6-6-2,0-3-3,4-2-8,-4-14-11,0 0-5,8 16 0,-8-16-1</inkml:trace>
          <inkml:trace contextRef="#ctx0" brushRef="#br0" timeOffset="4134.0072">5696 329 15,'0'19'17,"4"4"-3,-4-3-2,8 4-3,-3 0-1,3-5-2,3-3-2,2-4 0,6-2-1,-5-5 0,7-7-1,-2 2 0,-2-4 0,0-4 0,-1 0 0,-16 8-1,21-19 1,-21 19-1,12-23 0,-12 10 0,5-5 0,-5-2-1,0-4 1,0 0-1,0-2 0,0 4-1,0 0 0,0 3 0,0 19-1,4-16-1,-4 16-4,0 0-7,7 24-11,-7-24 0,0 35-1,-11-21 19</inkml:trace>
          <inkml:trace contextRef="#ctx0" brushRef="#br0" timeOffset="4664.4082">6020 395 25,'0'16'20,"0"-16"-4,0 0-3,0 0-5,19 12-2,-19-12-1,21 0 0,-7-4-1,0-6-2,4-2 1,-1 1-3,-2-6 2,-2 1-3,-2-2 0,-5-2 0,-6 4-1,0 2 1,0 14-1,-12-21 0,-2 15-1,1 6 1,-3 0 1,0 0-1,0 10 2,-1 4 0,2 5 2,2 4 0,1-1 0,2 4 2,3 2-1,0 1 1,7-1-1,6-8 0,4-2 0,-10-18-1,33 18 1,-9-18-2,5-8-3,4-2-8,2-2-14,-5-13-4,6 8 1,-12-13-1</inkml:trace>
          <inkml:trace contextRef="#ctx0" brushRef="#br0" timeOffset="5288.4092">6448 277 2,'-23'-5'10,"23"5"0,-13 6-2,13-6-1,-13 17 1,13-17-1,-10 29 0,10-15 0,-5 2 0,5 2-1,5 0 0,-1-3 0,7 0-1,-11-15 0,20 25 0,-20-25-1,25 14 0,-25-14-1,26 8-1,-26-8 0,21 0 0,-21 0-1,15 6 0,-15-6 0,0 0 0,0 0 0,11 13 0,-11-13 0,-12 18-1,12-18-3,-29 25-6,9-13-14,1 10-5,-10-13 0,7 9-1</inkml:trace>
        </inkml:traceGroup>
        <inkml:traceGroup>
          <inkml:annotationXML>
            <emma:emma xmlns:emma="http://www.w3.org/2003/04/emma" version="1.0">
              <emma:interpretation id="{0359908E-3FA3-4996-B9CE-8EBA80DDE3AE}" emma:medium="tactile" emma:mode="ink">
                <msink:context xmlns:msink="http://schemas.microsoft.com/ink/2010/main" type="inkWord" rotatedBoundingBox="14766,2052 16190,2070 16185,2464 14761,2446"/>
              </emma:interpretation>
              <emma:one-of disjunction-type="recognition" id="oneOf2">
                <emma:interpretation id="interp10" emma:lang="en-US" emma:confidence="0.5">
                  <emma:literal>wed</emma:literal>
                </emma:interpretation>
                <emma:interpretation id="interp11" emma:lang="en-US" emma:confidence="0">
                  <emma:literal>weed</emma:literal>
                </emma:interpretation>
                <emma:interpretation id="interp12" emma:lang="en-US" emma:confidence="0">
                  <emma:literal>wad</emma:literal>
                </emma:interpretation>
                <emma:interpretation id="interp13" emma:lang="en-US" emma:confidence="0">
                  <emma:literal>wee</emma:literal>
                </emma:interpretation>
                <emma:interpretation id="interp14" emma:lang="en-US" emma:confidence="0">
                  <emma:literal>Weed</emma:literal>
                </emma:interpretation>
              </emma:one-of>
            </emma:emma>
          </inkml:annotationXML>
          <inkml:trace contextRef="#ctx0" brushRef="#br0" timeOffset="7113.6125">10379 171 3,'0'0'10,"0"0"-2,0 0 0,-17 22-1,17-5 1,-9 4 0,4 4 1,-1 1-1,6 2-2,-6-2 0,6 2-1,0-2-2,5-8 0,0-2-2,-5-16 0,25 13 0,-7-13 0,0-5 0,3-7 0,2-5-1,2-8 1,-1-1 0,1-2-1,-5-2 0,0 0 0,-3 2 1,-5 6-1,-7 6 0,-5 16 0,0-16 0,0 16 0,0 0 0,-15 26 0,7-10-1,3 8 1,-1 0 1,2 2-1,4-4 0,0 1 1,4 0 0,6-9-1,2 1 1,5-7 0,4-2 0,3-6 0,1 0 0,7-6 0,1-7-1,-1 1 1,-2-3 0,-6-2-1,-3 2 1,-5-1-1,-3 4 1,-9-1-1,-4 13 1,-8-18-1,8 18 1,-18-20-1,3 15 0,2-6 0,-1 2 0,14 9 0,-22-17-1,22 17 0,-7-20 0,7 20-3,0 0-5,19-14-7,3 20-10,-22-6 0,33 14 0</inkml:trace>
          <inkml:trace contextRef="#ctx0" brushRef="#br0" timeOffset="7706.4136">11059 397 16,'-5'17'17,"5"-17"-3,0 0-3,0 0-3,0 0-2,20-3-1,-20 3-1,22-14-2,-7 4 0,1-2-1,-16 12 0,24-23-2,-24 23 0,13-23-1,-13 23 0,0-19 0,0 19-1,-17-10 1,17 10 0,-20-8 0,20 8 1,-24 0 0,24 0 1,-22 0 1,22 0 0,-22 11 2,22-11 1,-17 23 0,8-9 1,-2 3 0,2-1 0,0 6 0,5-3-1,0 3 0,4-1-1,0-4-1,6 0 0,6-3 0,6-4-2,4-5-3,7-5-5,4 0-10,-2-9-9,11 3 0,-8-12 0</inkml:trace>
          <inkml:trace contextRef="#ctx0" brushRef="#br0" timeOffset="8424.0148">11451 371 13,'0'0'17,"-13"-14"-2,13 14-3,0 0-2,-20-14-2,20 14-1,-15 0-2,15 0 0,-17 19-1,12-4 0,5-15 1,-13 29-1,6-16-1,7 2 1,0-15-1,9 19-1,-9-19 0,28 0 0,-5-14-1,6-5 0,4 2-2,-2-14 1,3-1-2,-3-2 0,-4 1 0,-2 0 0,-11 3-1,-8 6 0,-6 1 0,0 5 1,0 18 0,-37-12 1,13 18-1,-1 6 2,-2 4 0,2 4 2,0 9 0,6 5 1,2 0 0,12 0 1,5-3 0,5 3 0,10-6 0,6 0-2,5-9 0,9-6-2,7-1-6,-1-7-16,2-8-6,4 3-1,-11-18 0</inkml:trace>
        </inkml:traceGroup>
        <inkml:traceGroup>
          <inkml:annotationXML>
            <emma:emma xmlns:emma="http://www.w3.org/2003/04/emma" version="1.0">
              <emma:interpretation id="{37F88D9E-BEB1-4A85-91C6-D3A43A1E6B23}" emma:medium="tactile" emma:mode="ink">
                <msink:context xmlns:msink="http://schemas.microsoft.com/ink/2010/main" type="inkWord" rotatedBoundingBox="20050,2081 21014,2094 21009,2458 20046,2446"/>
              </emma:interpretation>
              <emma:one-of disjunction-type="recognition" id="oneOf3">
                <emma:interpretation id="interp15" emma:lang="en-US" emma:confidence="0">
                  <emma:literal>The</emma:literal>
                </emma:interpretation>
                <emma:interpretation id="interp16" emma:lang="en-US" emma:confidence="0">
                  <emma:literal>T h</emma:literal>
                </emma:interpretation>
                <emma:interpretation id="interp17" emma:lang="en-US" emma:confidence="0">
                  <emma:literal>= h</emma:literal>
                </emma:interpretation>
                <emma:interpretation id="interp18" emma:lang="en-US" emma:confidence="0">
                  <emma:literal>Th</emma:literal>
                </emma:interpretation>
                <emma:interpretation id="interp19" emma:lang="en-US" emma:confidence="0">
                  <emma:literal>4 h</emma:literal>
                </emma:interpretation>
              </emma:one-of>
            </emma:emma>
          </inkml:annotationXML>
          <inkml:trace contextRef="#ctx0" brushRef="#br0" timeOffset="10233.618">15622 207 19,'0'0'23,"0"0"-6,0 0-2,0 0-3,24 0-2,-7 0-2,8 0 0,3 0-2,7 0-1,-2-4-2,8 4 0,-6-7-1,4 1-2,2 2 0,-3-2-2,-1 2-2,-10-2-7,2-1-9,0 7-7,-29 0-1,29 0 1</inkml:trace>
          <inkml:trace contextRef="#ctx0" brushRef="#br0" timeOffset="9843.6173">15903 262 12,'0'0'14,"-19"5"-1,19-5-5,0 0-1,0 0-2,0 0 0,0 0-2,-14 18 1,14-18 0,-7 21 1,2-8 0,-3 9-1,-1-3 1,-1 4-2,0-3 0,3 4-1,0-6 0,7-1-2,0-2 0,0-15 0,8 18-2,-8-18-3,15 7-8,-15-7-10,18 0-1,-18 0 0,0 0 12</inkml:trace>
          <inkml:trace contextRef="#ctx0" brushRef="#br0" timeOffset="11138.4196">16259 154 11,'0'0'15,"0"0"-3,0 0-3,0 0-1,0 0-2,0 0-1,0 0-1,0 16 0,0-16 0,-10 28 0,5-5 0,-2 4 1,2 3-1,0 6 0,1-4-1,0 3 0,4-5 0,-5 2-1,5-13-1,0-3 0,0-16 0,0 21 0,0-21 0,0 0 0,0 0 0,18-12-1,-18 12-1,17-22 0,-3 7-1,-3-3 1,4 0-2,0-2 2,0 1-3,-1-1 2,0 5 0,-3 1 0,-11 14 1,22-16 0,-22 16 0,0 0 0,14 19 2,-14-5-1,0-14 1,0 32 0,0-16 2,0 4-2,-6 1 2,6-2-1,0-1 1,-1 0-1,9-3 0,-8-15 0,12 18-1,-12-18 0,26 0 0,-7-6-1,-1-3-2,1-5-4,3-3-12,9 8-7,-14-8-2,7 8 1</inkml:trace>
        </inkml:traceGroup>
      </inkml:traceGroup>
    </inkml:traceGroup>
  </inkml:traceGroup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C08D8-119E-3544-8D80-A444B122046E}" type="datetimeFigureOut">
              <a:rPr lang="en-US" smtClean="0"/>
              <a:t>6/9/2014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92E6B-7878-6345-A35E-F2BE54F1E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755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C08D8-119E-3544-8D80-A444B122046E}" type="datetimeFigureOut">
              <a:rPr lang="en-US" smtClean="0"/>
              <a:t>6/9/2014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92E6B-7878-6345-A35E-F2BE54F1E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998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C08D8-119E-3544-8D80-A444B122046E}" type="datetimeFigureOut">
              <a:rPr lang="en-US" smtClean="0"/>
              <a:t>6/9/2014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92E6B-7878-6345-A35E-F2BE54F1E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812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C08D8-119E-3544-8D80-A444B122046E}" type="datetimeFigureOut">
              <a:rPr lang="en-US" smtClean="0"/>
              <a:t>6/9/2014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92E6B-7878-6345-A35E-F2BE54F1E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523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C08D8-119E-3544-8D80-A444B122046E}" type="datetimeFigureOut">
              <a:rPr lang="en-US" smtClean="0"/>
              <a:t>6/9/2014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92E6B-7878-6345-A35E-F2BE54F1E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553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C08D8-119E-3544-8D80-A444B122046E}" type="datetimeFigureOut">
              <a:rPr lang="en-US" smtClean="0"/>
              <a:t>6/9/2014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92E6B-7878-6345-A35E-F2BE54F1E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891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C08D8-119E-3544-8D80-A444B122046E}" type="datetimeFigureOut">
              <a:rPr lang="en-US" smtClean="0"/>
              <a:t>6/9/2014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92E6B-7878-6345-A35E-F2BE54F1E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74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C08D8-119E-3544-8D80-A444B122046E}" type="datetimeFigureOut">
              <a:rPr lang="en-US" smtClean="0"/>
              <a:t>6/9/2014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92E6B-7878-6345-A35E-F2BE54F1E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713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C08D8-119E-3544-8D80-A444B122046E}" type="datetimeFigureOut">
              <a:rPr lang="en-US" smtClean="0"/>
              <a:t>6/9/2014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92E6B-7878-6345-A35E-F2BE54F1E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488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C08D8-119E-3544-8D80-A444B122046E}" type="datetimeFigureOut">
              <a:rPr lang="en-US" smtClean="0"/>
              <a:t>6/9/2014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92E6B-7878-6345-A35E-F2BE54F1E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310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C08D8-119E-3544-8D80-A444B122046E}" type="datetimeFigureOut">
              <a:rPr lang="en-US" smtClean="0"/>
              <a:t>6/9/2014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92E6B-7878-6345-A35E-F2BE54F1E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05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6C08D8-119E-3544-8D80-A444B122046E}" type="datetimeFigureOut">
              <a:rPr lang="en-US" smtClean="0"/>
              <a:t>6/9/2014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F92E6B-7878-6345-A35E-F2BE54F1E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569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events.icecube.wisc.edu/conferenceDisplay.py?confId=55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511" y="219836"/>
            <a:ext cx="2968561" cy="308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http://news.bbcimg.co.uk/media/images/73744000/jpg/_73744375_bank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431" y="1816290"/>
            <a:ext cx="6096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40224" y="309032"/>
            <a:ext cx="24343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WELCOME !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4133088" y="999744"/>
            <a:ext cx="39094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to an event rich with tradition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743712" y="5704070"/>
            <a:ext cx="32146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Begins  16:00 EDT  12-6-2014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4718260" y="5704070"/>
            <a:ext cx="27491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immediately following …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14828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475" y="925993"/>
            <a:ext cx="4197179" cy="430578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48475" y="2663"/>
            <a:ext cx="36738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Welcome to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56178" y="4943988"/>
            <a:ext cx="15885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2014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7845" y="1125690"/>
            <a:ext cx="3166533" cy="312402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01215" y="6129867"/>
            <a:ext cx="672518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chemeClr val="accent1"/>
                </a:solidFill>
              </a:rPr>
              <a:t>…and beautiful Annapolis Maryland!</a:t>
            </a:r>
            <a:endParaRPr lang="en-US" sz="3200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1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763" y="296462"/>
            <a:ext cx="3570093" cy="21175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36" y="380546"/>
            <a:ext cx="4252211" cy="281655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4003461" y="197667"/>
            <a:ext cx="1702717" cy="1336524"/>
            <a:chOff x="578023" y="4438079"/>
            <a:chExt cx="1495425" cy="1173813"/>
          </a:xfrm>
          <a:solidFill>
            <a:schemeClr val="bg1"/>
          </a:solidFill>
        </p:grpSpPr>
        <p:sp>
          <p:nvSpPr>
            <p:cNvPr id="8" name="Rectangle 7"/>
            <p:cNvSpPr/>
            <p:nvPr/>
          </p:nvSpPr>
          <p:spPr>
            <a:xfrm>
              <a:off x="578023" y="4438079"/>
              <a:ext cx="1495425" cy="117381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8023" y="4438079"/>
              <a:ext cx="1495425" cy="73342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599694" y="5242560"/>
              <a:ext cx="1358064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ARENA 2006</a:t>
              </a:r>
              <a:endParaRPr lang="en-US" dirty="0"/>
            </a:p>
          </p:txBody>
        </p:sp>
      </p:grp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9395" y="2336769"/>
            <a:ext cx="2298603" cy="264852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184558" y="3724626"/>
            <a:ext cx="2630088" cy="2637424"/>
            <a:chOff x="368046" y="276417"/>
            <a:chExt cx="2253234" cy="2259519"/>
          </a:xfrm>
        </p:grpSpPr>
        <p:grpSp>
          <p:nvGrpSpPr>
            <p:cNvPr id="2" name="Group 1"/>
            <p:cNvGrpSpPr/>
            <p:nvPr/>
          </p:nvGrpSpPr>
          <p:grpSpPr>
            <a:xfrm>
              <a:off x="368046" y="276417"/>
              <a:ext cx="2253234" cy="2161984"/>
              <a:chOff x="368046" y="276416"/>
              <a:chExt cx="4457700" cy="3629025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8046" y="276416"/>
                <a:ext cx="4457700" cy="2867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2896" y="3143441"/>
                <a:ext cx="3048000" cy="76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3" name="Rectangle 2"/>
            <p:cNvSpPr/>
            <p:nvPr/>
          </p:nvSpPr>
          <p:spPr>
            <a:xfrm>
              <a:off x="368046" y="276417"/>
              <a:ext cx="2253234" cy="225951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2459485" y="4665255"/>
            <a:ext cx="5152012" cy="2025541"/>
            <a:chOff x="1538288" y="1986535"/>
            <a:chExt cx="6067425" cy="2385440"/>
          </a:xfrm>
        </p:grpSpPr>
        <p:pic>
          <p:nvPicPr>
            <p:cNvPr id="1035" name="Picture 11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8288" y="2486025"/>
              <a:ext cx="6067425" cy="1885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6" name="Picture 1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8288" y="1986535"/>
              <a:ext cx="6067425" cy="7369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7" name="Picture 13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2846" y="2475741"/>
              <a:ext cx="1590675" cy="171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23" y="3155762"/>
            <a:ext cx="4799647" cy="6054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8979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378" y="118836"/>
            <a:ext cx="5130427" cy="3416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443865"/>
            <a:ext cx="2686050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2652" y="3200143"/>
            <a:ext cx="2308261" cy="5078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u="sng" dirty="0" smtClean="0"/>
              <a:t>ARENA Advisory Board</a:t>
            </a:r>
          </a:p>
          <a:p>
            <a:endParaRPr lang="en-US" sz="8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6155246" y="4066032"/>
            <a:ext cx="2513252" cy="17389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u="sng" dirty="0" smtClean="0"/>
              <a:t>Local Organizing Committee</a:t>
            </a:r>
          </a:p>
          <a:p>
            <a:endParaRPr lang="en-US" sz="700" dirty="0" smtClean="0"/>
          </a:p>
          <a:p>
            <a:r>
              <a:rPr lang="en-US" sz="1400" dirty="0" smtClean="0"/>
              <a:t>Kara Hoffman</a:t>
            </a:r>
          </a:p>
          <a:p>
            <a:r>
              <a:rPr lang="en-US" sz="1400" dirty="0" smtClean="0"/>
              <a:t>David </a:t>
            </a:r>
            <a:r>
              <a:rPr lang="en-US" sz="1400" dirty="0" err="1" smtClean="0"/>
              <a:t>Seckel</a:t>
            </a:r>
            <a:endParaRPr lang="en-US" sz="1400" dirty="0" smtClean="0"/>
          </a:p>
          <a:p>
            <a:r>
              <a:rPr lang="en-US" sz="1400" dirty="0" smtClean="0"/>
              <a:t>Naomi Russo</a:t>
            </a:r>
          </a:p>
          <a:p>
            <a:r>
              <a:rPr lang="en-US" sz="1400" dirty="0" smtClean="0"/>
              <a:t>Maura Perkins</a:t>
            </a:r>
          </a:p>
          <a:p>
            <a:r>
              <a:rPr lang="en-US" sz="1400" dirty="0" smtClean="0"/>
              <a:t>Kim Krieger</a:t>
            </a:r>
          </a:p>
          <a:p>
            <a:r>
              <a:rPr lang="en-US" sz="1400" dirty="0" smtClean="0"/>
              <a:t>Ryan Caulfield &amp; Ryan </a:t>
            </a:r>
            <a:r>
              <a:rPr lang="en-US" sz="1400" dirty="0" err="1" smtClean="0"/>
              <a:t>Maunu</a:t>
            </a:r>
            <a:endParaRPr lang="en-US" sz="1400" dirty="0" smtClean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79" y="3560572"/>
            <a:ext cx="4732210" cy="2755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21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84436" y="634221"/>
            <a:ext cx="27984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Sponsors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9466" y="334434"/>
            <a:ext cx="1774312" cy="17822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499" y="334434"/>
            <a:ext cx="1875367" cy="187536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39147" y="2620709"/>
            <a:ext cx="817463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The Center for Experimental Fundamental Physics at the University of Maryland</a:t>
            </a:r>
          </a:p>
          <a:p>
            <a:endParaRPr lang="en-US" b="1" dirty="0" smtClean="0"/>
          </a:p>
          <a:p>
            <a:r>
              <a:rPr lang="en-US" b="1" dirty="0" smtClean="0"/>
              <a:t>The University of Maryland/NASA Goddard Joint Space Institute</a:t>
            </a:r>
          </a:p>
          <a:p>
            <a:endParaRPr lang="en-US" b="1" dirty="0" smtClean="0"/>
          </a:p>
          <a:p>
            <a:r>
              <a:rPr lang="en-US" b="1" dirty="0" smtClean="0"/>
              <a:t>The </a:t>
            </a:r>
            <a:r>
              <a:rPr lang="en-US" b="1" dirty="0" err="1" smtClean="0"/>
              <a:t>Bartol</a:t>
            </a:r>
            <a:r>
              <a:rPr lang="en-US" b="1" dirty="0" smtClean="0"/>
              <a:t> Research Institute at the University of Delaware</a:t>
            </a:r>
          </a:p>
          <a:p>
            <a:endParaRPr lang="en-US" b="1" dirty="0" smtClean="0"/>
          </a:p>
          <a:p>
            <a:r>
              <a:rPr lang="en-US" b="1" dirty="0" smtClean="0"/>
              <a:t>The University of Maryland Department of Physics</a:t>
            </a:r>
          </a:p>
          <a:p>
            <a:endParaRPr lang="en-US" b="1" dirty="0"/>
          </a:p>
          <a:p>
            <a:r>
              <a:rPr lang="en-US" b="1" dirty="0" smtClean="0"/>
              <a:t>The University of Delaware Department of Physics </a:t>
            </a:r>
            <a:r>
              <a:rPr lang="en-US" b="1" smtClean="0"/>
              <a:t>and Astronomy</a:t>
            </a:r>
            <a:endParaRPr lang="en-US" b="1" dirty="0" smtClean="0"/>
          </a:p>
          <a:p>
            <a:endParaRPr lang="en-US" b="1" dirty="0" smtClean="0"/>
          </a:p>
          <a:p>
            <a:r>
              <a:rPr lang="en-US" b="1" dirty="0" smtClean="0"/>
              <a:t>The Wisconsin </a:t>
            </a:r>
            <a:r>
              <a:rPr lang="en-US" b="1" dirty="0" err="1" smtClean="0"/>
              <a:t>IceCube</a:t>
            </a:r>
            <a:r>
              <a:rPr lang="en-US" b="1" dirty="0" smtClean="0"/>
              <a:t> Particle Astrophysics Center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915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62528" y="170688"/>
            <a:ext cx="16027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Program</a:t>
            </a:r>
            <a:endParaRPr lang="en-US" sz="3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083" y="897636"/>
            <a:ext cx="779145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1594320" y="697176"/>
              <a:ext cx="5970240" cy="2127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91800" y="694656"/>
                <a:ext cx="5973840" cy="216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49168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4672" y="816489"/>
            <a:ext cx="30072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Let’s begin ….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62394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4948</TotalTime>
  <Words>102</Words>
  <Application>Microsoft Office PowerPoint</Application>
  <PresentationFormat>On-screen Show (4:3)</PresentationFormat>
  <Paragraphs>31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Maryland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Kara Hoffman</dc:creator>
  <cp:lastModifiedBy>dseckel</cp:lastModifiedBy>
  <cp:revision>21</cp:revision>
  <dcterms:created xsi:type="dcterms:W3CDTF">2014-06-05T17:11:28Z</dcterms:created>
  <dcterms:modified xsi:type="dcterms:W3CDTF">2014-06-09T04:45:53Z</dcterms:modified>
</cp:coreProperties>
</file>