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9" r:id="rId2"/>
    <p:sldId id="256" r:id="rId3"/>
    <p:sldId id="257" r:id="rId4"/>
    <p:sldId id="260" r:id="rId5"/>
    <p:sldId id="258" r:id="rId6"/>
    <p:sldId id="261" r:id="rId7"/>
    <p:sldId id="264" r:id="rId8"/>
    <p:sldId id="262" r:id="rId9"/>
    <p:sldId id="265" r:id="rId10"/>
    <p:sldId id="266" r:id="rId11"/>
    <p:sldId id="267" r:id="rId12"/>
    <p:sldId id="269" r:id="rId13"/>
    <p:sldId id="271" r:id="rId14"/>
    <p:sldId id="273" r:id="rId15"/>
    <p:sldId id="272" r:id="rId16"/>
    <p:sldId id="274" r:id="rId17"/>
    <p:sldId id="275" r:id="rId18"/>
    <p:sldId id="278" r:id="rId19"/>
    <p:sldId id="276" r:id="rId20"/>
    <p:sldId id="277" r:id="rId21"/>
    <p:sldId id="280" r:id="rId22"/>
    <p:sldId id="279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A5379F-D0EF-4BDA-BCBE-1FE64B88DEF2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4AFB0A0-0733-44A3-8D09-D5A66BC2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FB0A0-0733-44A3-8D09-D5A66BC29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7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6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8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6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0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9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E3C1470-81BC-4714-A763-6BED8ECFBF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6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8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1470-81BC-4714-A763-6BED8ECFB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5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713" y="1524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Drilling Deep in South Pole Ice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3810000"/>
            <a:ext cx="411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T. </a:t>
            </a:r>
            <a:r>
              <a:rPr lang="en-US" sz="2400" b="1" dirty="0" err="1" smtClean="0"/>
              <a:t>Karg</a:t>
            </a:r>
            <a:r>
              <a:rPr lang="en-US" sz="2400" b="1" dirty="0" smtClean="0"/>
              <a:t>, R. </a:t>
            </a:r>
            <a:r>
              <a:rPr lang="en-US" sz="2400" b="1" dirty="0" err="1" smtClean="0"/>
              <a:t>Nahnhauer</a:t>
            </a:r>
            <a:endParaRPr lang="en-US" sz="2400" b="1" dirty="0" smtClean="0"/>
          </a:p>
          <a:p>
            <a:pPr algn="ctr"/>
            <a:endParaRPr lang="en-US" sz="1000" b="1" dirty="0"/>
          </a:p>
          <a:p>
            <a:pPr algn="ctr"/>
            <a:r>
              <a:rPr lang="en-US" sz="2400" b="1" dirty="0" smtClean="0"/>
              <a:t>DESY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06/12/2014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ARENA2014 - Annapolis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/>
              <a:t>06/12/2014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b="1" smtClean="0"/>
              <a:pPr/>
              <a:t>10</a:t>
            </a:fld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2013"/>
            <a:ext cx="74676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297180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45934" y="2590800"/>
            <a:ext cx="292866" cy="1143000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600200"/>
            <a:ext cx="35052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nstrumented area 100 -10000 km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sp>
        <p:nvSpPr>
          <p:cNvPr id="173" name="Rectangle 172"/>
          <p:cNvSpPr/>
          <p:nvPr/>
        </p:nvSpPr>
        <p:spPr>
          <a:xfrm>
            <a:off x="7543800" y="2590800"/>
            <a:ext cx="304800" cy="1143000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8278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Solution proposed and tested 50 years ago:</a:t>
            </a:r>
          </a:p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The </a:t>
            </a:r>
            <a:r>
              <a:rPr lang="en-US" sz="4400" b="1" dirty="0" err="1" smtClean="0">
                <a:solidFill>
                  <a:srgbClr val="FFC000"/>
                </a:solidFill>
              </a:rPr>
              <a:t>Philberth</a:t>
            </a:r>
            <a:r>
              <a:rPr lang="en-US" sz="4400" b="1" dirty="0" smtClean="0">
                <a:solidFill>
                  <a:srgbClr val="FFC000"/>
                </a:solidFill>
              </a:rPr>
              <a:t> Probe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48" y="1658302"/>
            <a:ext cx="4419600" cy="21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3886200"/>
            <a:ext cx="444255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Deployment of two autonomous thermal probes to a depth of 2</a:t>
            </a:r>
            <a:r>
              <a:rPr lang="en-US" b="1" dirty="0"/>
              <a:t>2</a:t>
            </a:r>
            <a:r>
              <a:rPr lang="en-US" b="1" dirty="0" smtClean="0"/>
              <a:t>0 m and 1000 m by Karl </a:t>
            </a:r>
            <a:r>
              <a:rPr lang="en-US" b="1" dirty="0" err="1" smtClean="0"/>
              <a:t>Philberth</a:t>
            </a:r>
            <a:r>
              <a:rPr lang="en-US" b="1" dirty="0" smtClean="0"/>
              <a:t> and his team</a:t>
            </a:r>
          </a:p>
          <a:p>
            <a:r>
              <a:rPr lang="en-US" b="1" dirty="0" smtClean="0"/>
              <a:t>Time: Summer 1968</a:t>
            </a:r>
            <a:br>
              <a:rPr lang="en-US" b="1" dirty="0" smtClean="0"/>
            </a:br>
            <a:r>
              <a:rPr lang="en-US" b="1" dirty="0" smtClean="0"/>
              <a:t>Location: Jarl Josef glacier,  Greenland</a:t>
            </a:r>
          </a:p>
          <a:p>
            <a:r>
              <a:rPr lang="en-US" b="1" dirty="0" err="1" smtClean="0"/>
              <a:t>Firn</a:t>
            </a:r>
            <a:r>
              <a:rPr lang="en-US" b="1" dirty="0" smtClean="0"/>
              <a:t> temperature -28.5 °C</a:t>
            </a:r>
          </a:p>
          <a:p>
            <a:r>
              <a:rPr lang="en-US" b="1" dirty="0" smtClean="0"/>
              <a:t>Height: 2850 m</a:t>
            </a:r>
          </a:p>
          <a:p>
            <a:r>
              <a:rPr lang="en-US" b="1" dirty="0" smtClean="0"/>
              <a:t>Ice thickness: ~2500m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1356"/>
            <a:ext cx="2747963" cy="371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0" y="1179931"/>
            <a:ext cx="1868420" cy="254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5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87" y="419514"/>
            <a:ext cx="4115413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4458" y="419514"/>
            <a:ext cx="2971800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Probe size: </a:t>
            </a:r>
            <a:br>
              <a:rPr lang="en-US" b="1" dirty="0" smtClean="0"/>
            </a:br>
            <a:r>
              <a:rPr lang="en-US" b="1" dirty="0" smtClean="0"/>
              <a:t>D=11 cm, </a:t>
            </a:r>
            <a:br>
              <a:rPr lang="en-US" b="1" dirty="0" smtClean="0"/>
            </a:br>
            <a:r>
              <a:rPr lang="en-US" b="1" dirty="0" smtClean="0"/>
              <a:t>L = 280 cm, </a:t>
            </a:r>
            <a:br>
              <a:rPr lang="en-US" b="1" dirty="0" smtClean="0"/>
            </a:br>
            <a:r>
              <a:rPr lang="en-US" b="1" dirty="0" smtClean="0"/>
              <a:t>wire length = 3000 m</a:t>
            </a:r>
          </a:p>
          <a:p>
            <a:endParaRPr lang="en-US" b="1" dirty="0"/>
          </a:p>
          <a:p>
            <a:r>
              <a:rPr lang="en-US" b="1" dirty="0" smtClean="0"/>
              <a:t>Probe speed:</a:t>
            </a:r>
            <a:br>
              <a:rPr lang="en-US" b="1" dirty="0" smtClean="0"/>
            </a:br>
            <a:r>
              <a:rPr lang="en-US" b="1" dirty="0" smtClean="0"/>
              <a:t>v = 50 m/day</a:t>
            </a:r>
          </a:p>
          <a:p>
            <a:endParaRPr lang="en-US" b="1" dirty="0" smtClean="0"/>
          </a:p>
          <a:p>
            <a:r>
              <a:rPr lang="en-US" b="1" dirty="0" smtClean="0"/>
              <a:t>Power used:</a:t>
            </a:r>
          </a:p>
          <a:p>
            <a:r>
              <a:rPr lang="en-US" b="1" dirty="0" smtClean="0"/>
              <a:t>P = 4 kW</a:t>
            </a:r>
          </a:p>
          <a:p>
            <a:endParaRPr lang="en-US" b="1" dirty="0"/>
          </a:p>
          <a:p>
            <a:r>
              <a:rPr lang="en-US" b="1" dirty="0" smtClean="0"/>
              <a:t>Inclination:</a:t>
            </a:r>
          </a:p>
          <a:p>
            <a:r>
              <a:rPr lang="en-US" b="1" dirty="0"/>
              <a:t>v</a:t>
            </a:r>
            <a:r>
              <a:rPr lang="en-US" b="1" dirty="0" smtClean="0"/>
              <a:t>ertical</a:t>
            </a:r>
          </a:p>
          <a:p>
            <a:endParaRPr lang="en-US" b="1" dirty="0"/>
          </a:p>
          <a:p>
            <a:r>
              <a:rPr lang="en-US" b="1" dirty="0" smtClean="0"/>
              <a:t>Depth measurement:</a:t>
            </a:r>
            <a:br>
              <a:rPr lang="en-US" b="1" dirty="0" smtClean="0"/>
            </a:br>
            <a:r>
              <a:rPr lang="en-US" b="1" dirty="0" smtClean="0"/>
              <a:t>by coil inductance</a:t>
            </a:r>
          </a:p>
          <a:p>
            <a:endParaRPr lang="en-US" b="1" dirty="0" smtClean="0"/>
          </a:p>
          <a:p>
            <a:r>
              <a:rPr lang="en-US" b="1" dirty="0" smtClean="0"/>
              <a:t>Temperature measurement:</a:t>
            </a:r>
            <a:endParaRPr lang="en-US" b="1" dirty="0"/>
          </a:p>
          <a:p>
            <a:r>
              <a:rPr lang="en-US" b="1" dirty="0" smtClean="0"/>
              <a:t>T = -29.0 °C at  220 m</a:t>
            </a:r>
          </a:p>
          <a:p>
            <a:r>
              <a:rPr lang="en-US" b="1" dirty="0" smtClean="0"/>
              <a:t>T = -29.3°C  at  600 m </a:t>
            </a:r>
            <a:r>
              <a:rPr lang="en-US" b="1" dirty="0" smtClean="0">
                <a:solidFill>
                  <a:srgbClr val="FF0000"/>
                </a:solidFill>
              </a:rPr>
              <a:t>!!</a:t>
            </a:r>
          </a:p>
          <a:p>
            <a:r>
              <a:rPr lang="en-US" b="1" dirty="0" smtClean="0"/>
              <a:t> T= -30.0 °C at 1000m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1206" y="457200"/>
            <a:ext cx="221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</a:t>
            </a:r>
            <a:r>
              <a:rPr lang="en-US" b="1" dirty="0" smtClean="0"/>
              <a:t>riginal </a:t>
            </a:r>
            <a:r>
              <a:rPr lang="en-US" b="1" dirty="0" err="1" smtClean="0"/>
              <a:t>Philberth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457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Aamot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48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62070"/>
              </p:ext>
            </p:extLst>
          </p:nvPr>
        </p:nvGraphicFramePr>
        <p:xfrm>
          <a:off x="685800" y="762000"/>
          <a:ext cx="77724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371600"/>
                <a:gridCol w="1143000"/>
                <a:gridCol w="1219200"/>
                <a:gridCol w="16002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max depth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Philbert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1968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Greenland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thermal probe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smtClean="0"/>
                        <a:t> 220 </a:t>
                      </a:r>
                      <a:r>
                        <a:rPr lang="en-US" sz="1600" b="1" dirty="0" smtClean="0"/>
                        <a:t>m - 1000 m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Aamot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1971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Antarctica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thermal probe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~100 m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Hansen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1973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Antarctica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thermal probe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112 m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Hansen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1979-1993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Lab</a:t>
                      </a:r>
                      <a:r>
                        <a:rPr lang="en-US" sz="1600" b="1" baseline="0" dirty="0" smtClean="0"/>
                        <a:t> tests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thermal probes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lab tests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Hansen, </a:t>
                      </a:r>
                      <a:r>
                        <a:rPr lang="en-US" sz="1600" b="1" dirty="0" err="1" smtClean="0"/>
                        <a:t>Kelty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1993-1994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Greenland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thermal probe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 m -135 m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AWI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1995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Antarctica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thermal probe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NASA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2001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Lab tests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(outdoor?)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thermal probe +  water jet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5m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(plan: 300 m ??)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Dachwald</a:t>
                      </a:r>
                      <a:r>
                        <a:rPr lang="en-US" sz="1600" b="1" dirty="0" smtClean="0"/>
                        <a:t> (</a:t>
                      </a:r>
                      <a:r>
                        <a:rPr lang="en-US" sz="1600" b="1" dirty="0" err="1" smtClean="0"/>
                        <a:t>IceMole</a:t>
                      </a:r>
                      <a:r>
                        <a:rPr lang="en-US" sz="1600" b="1" dirty="0" smtClean="0"/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2010-2012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Alps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thermal probe (</a:t>
                      </a:r>
                      <a:r>
                        <a:rPr lang="en-US" sz="1600" b="1" dirty="0" err="1" smtClean="0"/>
                        <a:t>curvd</a:t>
                      </a:r>
                      <a:r>
                        <a:rPr lang="en-US" sz="1600" b="1" baseline="0" dirty="0" smtClean="0"/>
                        <a:t> pass</a:t>
                      </a:r>
                      <a:r>
                        <a:rPr lang="en-US" sz="1600" b="1" dirty="0" smtClean="0"/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5m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Dachwald</a:t>
                      </a:r>
                      <a:r>
                        <a:rPr lang="en-US" sz="1600" b="1" dirty="0" smtClean="0"/>
                        <a:t> (</a:t>
                      </a:r>
                      <a:r>
                        <a:rPr lang="en-US" sz="1600" b="1" dirty="0" err="1" smtClean="0"/>
                        <a:t>Enceladus</a:t>
                      </a:r>
                      <a:r>
                        <a:rPr lang="en-US" sz="1600" b="1" dirty="0" smtClean="0"/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2012-2015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Alps,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Antarctica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thermal probe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(curved</a:t>
                      </a:r>
                      <a:r>
                        <a:rPr lang="en-US" sz="1600" b="1" baseline="0" dirty="0" smtClean="0"/>
                        <a:t> pass</a:t>
                      </a:r>
                      <a:r>
                        <a:rPr lang="en-US" sz="1600" b="1" dirty="0" smtClean="0"/>
                        <a:t>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&gt; 20 m ?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Stone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(Valkyrie)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2010-20xx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Lab</a:t>
                      </a:r>
                      <a:r>
                        <a:rPr lang="en-US" sz="1600" b="1" baseline="0" dirty="0" smtClean="0"/>
                        <a:t> tests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water jet 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(laser powered)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84077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 </a:t>
            </a:r>
            <a:r>
              <a:rPr lang="en-US" b="1" dirty="0" err="1" smtClean="0"/>
              <a:t>Philberth</a:t>
            </a:r>
            <a:r>
              <a:rPr lang="en-US" b="1" dirty="0" smtClean="0"/>
              <a:t> probe has shown best performance for deep drilling until today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43933" y="20251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</a:t>
            </a:r>
            <a:r>
              <a:rPr lang="en-US" b="1" dirty="0" smtClean="0"/>
              <a:t>rill application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43934" y="432674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space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60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86950"/>
            <a:ext cx="4152900" cy="528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364524"/>
            <a:ext cx="304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Try to design  and build a “</a:t>
            </a:r>
            <a:r>
              <a:rPr lang="en-US" sz="2800" b="1" dirty="0" err="1" smtClean="0">
                <a:solidFill>
                  <a:srgbClr val="FFC000"/>
                </a:solidFill>
              </a:rPr>
              <a:t>Philberth</a:t>
            </a:r>
            <a:r>
              <a:rPr lang="en-US" sz="2800" b="1" dirty="0" smtClean="0">
                <a:solidFill>
                  <a:srgbClr val="FFC000"/>
                </a:solidFill>
              </a:rPr>
              <a:t>” probe for drilling application with up to date mechanical and electronic components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962400"/>
            <a:ext cx="3352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Second step:</a:t>
            </a:r>
          </a:p>
          <a:p>
            <a:endParaRPr lang="en-US" sz="800" b="1" dirty="0" smtClean="0"/>
          </a:p>
          <a:p>
            <a:r>
              <a:rPr lang="en-US" b="1" dirty="0"/>
              <a:t>t</a:t>
            </a:r>
            <a:r>
              <a:rPr lang="en-US" b="1" dirty="0" smtClean="0"/>
              <a:t>hink about possible payload installation</a:t>
            </a:r>
          </a:p>
          <a:p>
            <a:endParaRPr lang="en-US" sz="800" b="1" dirty="0" smtClean="0"/>
          </a:p>
          <a:p>
            <a:pPr marL="285750" indent="-285750">
              <a:buFont typeface="Wingdings"/>
              <a:buChar char="è"/>
            </a:pPr>
            <a:r>
              <a:rPr lang="en-US" b="1" dirty="0">
                <a:sym typeface="Wingdings"/>
              </a:rPr>
              <a:t>f</a:t>
            </a:r>
            <a:r>
              <a:rPr lang="en-US" b="1" dirty="0" smtClean="0">
                <a:sym typeface="Wingdings"/>
              </a:rPr>
              <a:t>or prototype testing</a:t>
            </a:r>
          </a:p>
          <a:p>
            <a:r>
              <a:rPr lang="en-US" b="1" dirty="0">
                <a:sym typeface="Wingdings"/>
              </a:rPr>
              <a:t> </a:t>
            </a:r>
            <a:r>
              <a:rPr lang="en-US" b="1" dirty="0" smtClean="0">
                <a:sym typeface="Wingdings"/>
              </a:rPr>
              <a:t>for real detector installation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95400" y="5105400"/>
            <a:ext cx="2971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a</a:t>
            </a:r>
            <a:r>
              <a:rPr lang="en-US" sz="1400" b="1" dirty="0" smtClean="0">
                <a:solidFill>
                  <a:srgbClr val="7030A0"/>
                </a:solidFill>
              </a:rPr>
              <a:t>ll </a:t>
            </a:r>
            <a:r>
              <a:rPr lang="en-US" sz="1400" b="1" dirty="0">
                <a:solidFill>
                  <a:srgbClr val="7030A0"/>
                </a:solidFill>
              </a:rPr>
              <a:t>r</a:t>
            </a:r>
            <a:r>
              <a:rPr lang="en-US" sz="1400" b="1" dirty="0" smtClean="0">
                <a:solidFill>
                  <a:srgbClr val="7030A0"/>
                </a:solidFill>
              </a:rPr>
              <a:t>eferences missed in the talk can be found here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96884">
            <a:off x="249912" y="2705545"/>
            <a:ext cx="506277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Available </a:t>
            </a:r>
            <a:r>
              <a:rPr lang="en-US" sz="1400" b="1" dirty="0" smtClean="0">
                <a:solidFill>
                  <a:srgbClr val="7030A0"/>
                </a:solidFill>
              </a:rPr>
              <a:t>at: https</a:t>
            </a:r>
            <a:r>
              <a:rPr lang="en-US" sz="1400" b="1" dirty="0">
                <a:solidFill>
                  <a:srgbClr val="7030A0"/>
                </a:solidFill>
              </a:rPr>
              <a:t>://wiki.icecube.wisc.edu/index.php/IceCube_Extensions</a:t>
            </a:r>
          </a:p>
        </p:txBody>
      </p:sp>
    </p:spTree>
    <p:extLst>
      <p:ext uri="{BB962C8B-B14F-4D97-AF65-F5344CB8AC3E}">
        <p14:creationId xmlns:p14="http://schemas.microsoft.com/office/powerpoint/2010/main" val="8913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04552" y="278390"/>
            <a:ext cx="328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Mechanical </a:t>
            </a:r>
            <a:br>
              <a:rPr lang="en-US" sz="4400" b="1" dirty="0" smtClean="0">
                <a:solidFill>
                  <a:srgbClr val="FFC000"/>
                </a:solidFill>
              </a:rPr>
            </a:br>
            <a:r>
              <a:rPr lang="en-US" sz="4400" b="1" dirty="0" smtClean="0">
                <a:solidFill>
                  <a:srgbClr val="FFC000"/>
                </a:solidFill>
              </a:rPr>
              <a:t>design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7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"/>
            <a:ext cx="2332672" cy="5562600"/>
          </a:xfrm>
          <a:prstGeom prst="rect">
            <a:avLst/>
          </a:prstGeom>
        </p:spPr>
      </p:pic>
      <p:pic>
        <p:nvPicPr>
          <p:cNvPr id="8" name="Grafik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6" y="5105400"/>
            <a:ext cx="1428072" cy="8001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4300" y="1943099"/>
            <a:ext cx="32861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2070080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Segments:</a:t>
            </a:r>
          </a:p>
          <a:p>
            <a:endParaRPr lang="en-US" b="1" dirty="0" smtClean="0"/>
          </a:p>
          <a:p>
            <a:r>
              <a:rPr lang="en-US" b="1" dirty="0" smtClean="0"/>
              <a:t>4)  Top cover with wire exit,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heated</a:t>
            </a:r>
          </a:p>
          <a:p>
            <a:r>
              <a:rPr lang="en-US" b="1" dirty="0"/>
              <a:t>3)  Coil chamber for 3000 m</a:t>
            </a:r>
            <a:br>
              <a:rPr lang="en-US" b="1" dirty="0"/>
            </a:br>
            <a:r>
              <a:rPr lang="en-US" b="1" dirty="0"/>
              <a:t>      wire to surface,</a:t>
            </a:r>
            <a:br>
              <a:rPr lang="en-US" b="1" dirty="0"/>
            </a:br>
            <a:r>
              <a:rPr lang="en-US" b="1" dirty="0"/>
              <a:t>      heated by segmented heater     </a:t>
            </a:r>
            <a:br>
              <a:rPr lang="en-US" b="1" dirty="0"/>
            </a:br>
            <a:r>
              <a:rPr lang="en-US" b="1" dirty="0"/>
              <a:t>      mats at wall (controllable</a:t>
            </a:r>
            <a:r>
              <a:rPr lang="en-US" b="1" dirty="0" smtClean="0"/>
              <a:t>)</a:t>
            </a:r>
          </a:p>
          <a:p>
            <a:r>
              <a:rPr lang="en-US" b="1" dirty="0"/>
              <a:t>2)  Sensor and electronic   </a:t>
            </a:r>
            <a:br>
              <a:rPr lang="en-US" b="1" dirty="0"/>
            </a:br>
            <a:r>
              <a:rPr lang="en-US" b="1" dirty="0"/>
              <a:t>      container,</a:t>
            </a:r>
            <a:br>
              <a:rPr lang="en-US" b="1" dirty="0"/>
            </a:br>
            <a:r>
              <a:rPr lang="en-US" b="1" dirty="0"/>
              <a:t>      pressure </a:t>
            </a:r>
            <a:r>
              <a:rPr lang="en-US" b="1" dirty="0" smtClean="0"/>
              <a:t>resistant</a:t>
            </a:r>
          </a:p>
          <a:p>
            <a:r>
              <a:rPr lang="en-US" b="1" dirty="0"/>
              <a:t>1)  Head with heaters,</a:t>
            </a:r>
            <a:br>
              <a:rPr lang="en-US" b="1" dirty="0"/>
            </a:br>
            <a:r>
              <a:rPr lang="en-US" b="1" dirty="0"/>
              <a:t>      single heater controllable</a:t>
            </a:r>
          </a:p>
          <a:p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114800" y="1066800"/>
            <a:ext cx="12954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14800" y="33147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14800" y="44958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14800" y="5363349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1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Mechanic details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6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3" y="2840482"/>
            <a:ext cx="3794760" cy="3216592"/>
          </a:xfrm>
          <a:prstGeom prst="rect">
            <a:avLst/>
          </a:prstGeom>
        </p:spPr>
      </p:pic>
      <p:pic>
        <p:nvPicPr>
          <p:cNvPr id="7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08760"/>
            <a:ext cx="3038475" cy="4587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219200"/>
            <a:ext cx="37947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Coil winding: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en-US" b="1" dirty="0" smtClean="0">
                <a:sym typeface="Wingdings"/>
              </a:rPr>
              <a:t>  </a:t>
            </a:r>
            <a:r>
              <a:rPr lang="en-US" b="1" dirty="0" smtClean="0"/>
              <a:t>probably most difficult part of    </a:t>
            </a:r>
            <a:br>
              <a:rPr lang="en-US" b="1" dirty="0" smtClean="0"/>
            </a:br>
            <a:r>
              <a:rPr lang="en-US" b="1" dirty="0" smtClean="0"/>
              <a:t>       construction</a:t>
            </a:r>
            <a:br>
              <a:rPr lang="en-US" b="1" dirty="0" smtClean="0"/>
            </a:br>
            <a:r>
              <a:rPr lang="en-US" b="1" dirty="0" smtClean="0">
                <a:sym typeface="Wingdings"/>
              </a:rPr>
              <a:t>  </a:t>
            </a:r>
            <a:r>
              <a:rPr lang="en-US" b="1" dirty="0" smtClean="0"/>
              <a:t>use </a:t>
            </a:r>
            <a:r>
              <a:rPr lang="en-US" b="1" dirty="0" err="1" smtClean="0"/>
              <a:t>orthocyclic</a:t>
            </a:r>
            <a:r>
              <a:rPr lang="en-US" b="1" dirty="0" smtClean="0"/>
              <a:t> method (?)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57200"/>
            <a:ext cx="303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Deployment </a:t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>startup phase: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455" y="533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Power requirements for melting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4478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probe should go down in the ice with certain speed v:</a:t>
            </a:r>
            <a:br>
              <a:rPr lang="en-US" sz="2000" b="1" dirty="0" smtClean="0"/>
            </a:br>
            <a:endParaRPr lang="en-US" sz="1000" b="1" dirty="0" smtClean="0"/>
          </a:p>
          <a:p>
            <a:r>
              <a:rPr lang="en-US" sz="2000" b="1" dirty="0" smtClean="0">
                <a:sym typeface="Wingdings"/>
              </a:rPr>
              <a:t> need melting power   P</a:t>
            </a:r>
            <a:r>
              <a:rPr lang="en-US" sz="2000" b="1" baseline="-25000" dirty="0" smtClean="0">
                <a:sym typeface="Wingdings"/>
              </a:rPr>
              <a:t>m </a:t>
            </a:r>
            <a:r>
              <a:rPr lang="en-US" sz="2000" b="1" dirty="0" smtClean="0">
                <a:sym typeface="Wingdings"/>
              </a:rPr>
              <a:t>= </a:t>
            </a:r>
            <a:r>
              <a:rPr lang="el-GR" sz="2000" b="1" dirty="0" smtClean="0">
                <a:sym typeface="Wingdings"/>
              </a:rPr>
              <a:t>π</a:t>
            </a:r>
            <a:r>
              <a:rPr lang="en-US" sz="2000" b="1" dirty="0" smtClean="0">
                <a:sym typeface="Wingdings"/>
              </a:rPr>
              <a:t>r</a:t>
            </a:r>
            <a:r>
              <a:rPr lang="en-US" sz="2000" b="1" baseline="30000" dirty="0" smtClean="0">
                <a:sym typeface="Wingdings"/>
              </a:rPr>
              <a:t>2</a:t>
            </a:r>
            <a:r>
              <a:rPr lang="en-US" sz="2000" b="1" dirty="0" smtClean="0">
                <a:sym typeface="Wingdings"/>
              </a:rPr>
              <a:t>vq</a:t>
            </a:r>
            <a:r>
              <a:rPr lang="en-US" sz="2000" b="1" baseline="-25000" dirty="0" smtClean="0">
                <a:sym typeface="Wingdings"/>
              </a:rPr>
              <a:t>m  </a:t>
            </a:r>
            <a:r>
              <a:rPr lang="en-US" sz="2000" b="1" dirty="0" smtClean="0">
                <a:sym typeface="Wingdings"/>
              </a:rPr>
              <a:t>, </a:t>
            </a:r>
            <a:r>
              <a:rPr lang="en-US" sz="2000" b="1" dirty="0" err="1"/>
              <a:t>q</a:t>
            </a:r>
            <a:r>
              <a:rPr lang="en-US" sz="2000" b="1" baseline="-25000" dirty="0" err="1"/>
              <a:t>m</a:t>
            </a:r>
            <a:r>
              <a:rPr lang="en-US" sz="2000" b="1" dirty="0"/>
              <a:t>=</a:t>
            </a:r>
            <a:r>
              <a:rPr lang="el-GR" sz="2000" b="1" dirty="0"/>
              <a:t>ρ</a:t>
            </a:r>
            <a:r>
              <a:rPr lang="en-US" sz="2000" b="1" dirty="0"/>
              <a:t>(</a:t>
            </a:r>
            <a:r>
              <a:rPr lang="en-US" sz="2000" b="1" dirty="0" err="1"/>
              <a:t>H</a:t>
            </a:r>
            <a:r>
              <a:rPr lang="en-US" sz="2000" b="1" baseline="-25000" dirty="0" err="1"/>
              <a:t>m</a:t>
            </a:r>
            <a:r>
              <a:rPr lang="en-US" sz="2000" b="1" dirty="0" err="1"/>
              <a:t>+c</a:t>
            </a:r>
            <a:r>
              <a:rPr lang="en-US" sz="2000" b="1" baseline="-25000" dirty="0" err="1"/>
              <a:t>p</a:t>
            </a:r>
            <a:r>
              <a:rPr lang="el-GR" sz="2000" b="1" dirty="0"/>
              <a:t>Δ</a:t>
            </a:r>
            <a:r>
              <a:rPr lang="en-US" sz="2000" b="1" dirty="0"/>
              <a:t>T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r>
              <a:rPr lang="en-US" sz="2000" b="1" dirty="0" smtClean="0">
                <a:sym typeface="Wingdings"/>
              </a:rPr>
              <a:t> need lateral power to avoid re-freezing of walls</a:t>
            </a:r>
            <a:br>
              <a:rPr lang="en-US" sz="2000" b="1" dirty="0" smtClean="0">
                <a:sym typeface="Wingdings"/>
              </a:rPr>
            </a:br>
            <a:r>
              <a:rPr lang="en-US" sz="2000" b="1" dirty="0" smtClean="0">
                <a:sym typeface="Wingdings"/>
              </a:rPr>
              <a:t>      P</a:t>
            </a:r>
            <a:r>
              <a:rPr lang="en-US" sz="2000" b="1" baseline="-25000" dirty="0" smtClean="0">
                <a:sym typeface="Wingdings"/>
              </a:rPr>
              <a:t>l</a:t>
            </a:r>
            <a:r>
              <a:rPr lang="en-US" sz="2000" b="1" dirty="0" smtClean="0">
                <a:sym typeface="Wingdings"/>
              </a:rPr>
              <a:t> = Tvr</a:t>
            </a:r>
            <a:r>
              <a:rPr lang="en-US" sz="2000" b="1" baseline="30000" dirty="0" smtClean="0">
                <a:sym typeface="Wingdings"/>
              </a:rPr>
              <a:t>2</a:t>
            </a:r>
            <a:r>
              <a:rPr lang="en-US" sz="2000" b="1" dirty="0" smtClean="0">
                <a:sym typeface="Wingdings"/>
              </a:rPr>
              <a:t>f(L/vr</a:t>
            </a:r>
            <a:r>
              <a:rPr lang="en-US" sz="2000" b="1" baseline="30000" dirty="0" smtClean="0">
                <a:sym typeface="Wingdings"/>
              </a:rPr>
              <a:t>2</a:t>
            </a:r>
            <a:r>
              <a:rPr lang="en-US" sz="2000" b="1" dirty="0" smtClean="0">
                <a:sym typeface="Wingdings"/>
              </a:rPr>
              <a:t>),       </a:t>
            </a:r>
            <a:r>
              <a:rPr lang="en-US" sz="2000" b="1" dirty="0" err="1" smtClean="0">
                <a:sym typeface="Wingdings"/>
              </a:rPr>
              <a:t>P</a:t>
            </a:r>
            <a:r>
              <a:rPr lang="en-US" sz="2000" b="1" baseline="-25000" dirty="0" err="1" smtClean="0">
                <a:sym typeface="Wingdings"/>
              </a:rPr>
              <a:t>tot</a:t>
            </a:r>
            <a:r>
              <a:rPr lang="en-US" sz="2000" b="1" dirty="0" smtClean="0">
                <a:sym typeface="Wingdings"/>
              </a:rPr>
              <a:t> = P</a:t>
            </a:r>
            <a:r>
              <a:rPr lang="en-US" sz="2000" b="1" baseline="-25000" dirty="0" smtClean="0">
                <a:sym typeface="Wingdings"/>
              </a:rPr>
              <a:t>m</a:t>
            </a:r>
            <a:r>
              <a:rPr lang="en-US" sz="2000" b="1" dirty="0" smtClean="0">
                <a:sym typeface="Wingdings"/>
              </a:rPr>
              <a:t> + P</a:t>
            </a:r>
            <a:r>
              <a:rPr lang="en-US" sz="2000" b="1" baseline="-25000" dirty="0" smtClean="0">
                <a:sym typeface="Wingdings"/>
              </a:rPr>
              <a:t>l</a:t>
            </a:r>
            <a:endParaRPr lang="en-US" sz="2000" b="1" baseline="-25000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98704"/>
            <a:ext cx="3467100" cy="2190750"/>
          </a:xfrm>
          <a:prstGeom prst="rect">
            <a:avLst/>
          </a:prstGeom>
          <a:noFill/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227705" cy="23526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77000" y="38862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</a:t>
            </a:r>
            <a:r>
              <a:rPr lang="en-US" b="1" dirty="0" smtClean="0"/>
              <a:t>ith  </a:t>
            </a:r>
            <a:r>
              <a:rPr lang="en-US" b="1" dirty="0" smtClean="0">
                <a:solidFill>
                  <a:srgbClr val="FF0000"/>
                </a:solidFill>
              </a:rPr>
              <a:t>v  =  2 m/s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P</a:t>
            </a:r>
            <a:r>
              <a:rPr lang="en-US" b="1" baseline="-25000" dirty="0" smtClean="0"/>
              <a:t>m</a:t>
            </a:r>
            <a:r>
              <a:rPr lang="en-US" b="1" dirty="0" smtClean="0"/>
              <a:t> = ~5 kW     </a:t>
            </a:r>
            <a:br>
              <a:rPr lang="en-US" b="1" dirty="0" smtClean="0"/>
            </a:br>
            <a:r>
              <a:rPr lang="en-US" b="1" dirty="0" smtClean="0"/>
              <a:t>        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tot</a:t>
            </a:r>
            <a:r>
              <a:rPr lang="en-US" b="1" dirty="0" smtClean="0"/>
              <a:t> = 7 kW</a:t>
            </a:r>
          </a:p>
          <a:p>
            <a:r>
              <a:rPr lang="en-US" b="1" dirty="0"/>
              <a:t>w</a:t>
            </a:r>
            <a:r>
              <a:rPr lang="en-US" b="1" dirty="0" smtClean="0"/>
              <a:t>ith</a:t>
            </a:r>
            <a:br>
              <a:rPr lang="en-US" b="1" dirty="0" smtClean="0"/>
            </a:br>
            <a:r>
              <a:rPr lang="en-US" b="1" dirty="0" smtClean="0"/>
              <a:t>  ~15% contingency</a:t>
            </a:r>
          </a:p>
          <a:p>
            <a:endParaRPr lang="en-US" b="1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</a:t>
            </a:r>
            <a:r>
              <a:rPr lang="en-US" sz="3200" b="1" baseline="-25000" dirty="0" err="1" smtClean="0">
                <a:solidFill>
                  <a:srgbClr val="FF0000"/>
                </a:solidFill>
              </a:rPr>
              <a:t>tot</a:t>
            </a:r>
            <a:r>
              <a:rPr lang="en-US" sz="3200" b="1" dirty="0" smtClean="0">
                <a:solidFill>
                  <a:srgbClr val="FF0000"/>
                </a:solidFill>
              </a:rPr>
              <a:t> = 8 kW !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0" y="4724400"/>
            <a:ext cx="9906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4724400"/>
            <a:ext cx="0" cy="609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5410200"/>
            <a:ext cx="6858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5410200"/>
            <a:ext cx="0" cy="5143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2000" y="3505200"/>
            <a:ext cx="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0" y="53340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971800" y="3886200"/>
            <a:ext cx="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71800" y="5905500"/>
            <a:ext cx="27432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8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7776" y="533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Electric power 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539" y="1420383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assume surface generator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with 10 - 15 kW  power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transformed to 2500 V DC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load of probe: 500  </a:t>
            </a:r>
            <a:r>
              <a:rPr lang="el-GR" b="1" dirty="0" smtClean="0">
                <a:solidFill>
                  <a:srgbClr val="FFC000"/>
                </a:solidFill>
              </a:rPr>
              <a:t>Ω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239" y="262071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c</a:t>
            </a:r>
            <a:r>
              <a:rPr lang="en-US" b="1" dirty="0" smtClean="0">
                <a:solidFill>
                  <a:srgbClr val="FFC000"/>
                </a:solidFill>
              </a:rPr>
              <a:t>able cross section: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295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</a:t>
            </a:r>
            <a:r>
              <a:rPr lang="en-US" b="1" dirty="0" smtClean="0">
                <a:solidFill>
                  <a:srgbClr val="FFC000"/>
                </a:solidFill>
              </a:rPr>
              <a:t>esistance of cable is depth dependent</a:t>
            </a:r>
            <a:endParaRPr lang="en-US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/>
              <p:cNvSpPr txBox="1"/>
              <p:nvPr/>
            </p:nvSpPr>
            <p:spPr>
              <a:xfrm>
                <a:off x="3783376" y="1828800"/>
                <a:ext cx="4941525" cy="8563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effectLst/>
                              <a:latin typeface="Cambria Math"/>
                              <a:ea typeface="MS Mincho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/>
                              <a:ea typeface="MS Mincho"/>
                            </a:rPr>
                            <m:t>𝑅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/>
                              <a:ea typeface="MS Mincho"/>
                            </a:rPr>
                            <m:t>𝑤𝑖𝑟𝑒</m:t>
                          </m:r>
                        </m:sub>
                      </m:sSub>
                      <m:r>
                        <a:rPr lang="de-DE" sz="1200">
                          <a:effectLst/>
                          <a:latin typeface="Cambria Math"/>
                          <a:ea typeface="MS Mincho"/>
                        </a:rPr>
                        <m:t>=</m:t>
                      </m:r>
                      <m:r>
                        <a:rPr lang="de-DE" sz="1200" i="1">
                          <a:effectLst/>
                          <a:latin typeface="Cambria Math"/>
                          <a:ea typeface="MS Mincho"/>
                        </a:rPr>
                        <m:t> 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/>
                              <a:ea typeface="MS Mincho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𝐼𝐶</m:t>
                              </m:r>
                              <m:r>
                                <a:rPr lang="de-DE" sz="1200">
                                  <a:effectLst/>
                                  <a:latin typeface="Cambria Math"/>
                                  <a:ea typeface="MS Mincho"/>
                                </a:rPr>
                                <m:t>,  </m:t>
                              </m:r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h𝑜𝑡</m:t>
                              </m:r>
                            </m:sub>
                          </m:sSub>
                          <m:r>
                            <a:rPr lang="de-DE" sz="1200" i="1">
                              <a:effectLst/>
                              <a:latin typeface="Cambria Math"/>
                              <a:ea typeface="MS Mincho"/>
                            </a:rPr>
                            <m:t>∗</m:t>
                          </m:r>
                          <m:r>
                            <a:rPr lang="el-GR" sz="1200" i="1">
                              <a:effectLst/>
                              <a:latin typeface="Cambria Math"/>
                              <a:ea typeface="MS Mincho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𝐼𝐶</m:t>
                              </m:r>
                            </m:sub>
                          </m:sSub>
                        </m:den>
                      </m:f>
                      <m:r>
                        <a:rPr lang="de-DE" sz="1200" i="1">
                          <a:effectLst/>
                          <a:latin typeface="Cambria Math"/>
                          <a:ea typeface="MS Mincho"/>
                        </a:rPr>
                        <m:t> ∗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/>
                              <a:ea typeface="MS Mincho"/>
                            </a:rPr>
                          </m:ctrlPr>
                        </m:dPr>
                        <m:e>
                          <m:r>
                            <a:rPr lang="de-DE" sz="1200">
                              <a:effectLst/>
                              <a:latin typeface="Cambria Math"/>
                              <a:ea typeface="MS Mincho"/>
                            </a:rPr>
                            <m:t>1+</m:t>
                          </m:r>
                          <m:r>
                            <a:rPr lang="el-GR" sz="1200" i="1">
                              <a:effectLst/>
                              <a:latin typeface="Cambria Math"/>
                              <a:ea typeface="MS Mincho"/>
                            </a:rPr>
                            <m:t>𝛼𝛥</m:t>
                          </m:r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h𝑜𝑡</m:t>
                              </m:r>
                            </m:sub>
                          </m:sSub>
                        </m:e>
                      </m:d>
                      <m:r>
                        <a:rPr lang="de-DE" sz="1200">
                          <a:effectLst/>
                          <a:latin typeface="Cambria Math"/>
                          <a:ea typeface="MS Mincho"/>
                        </a:rPr>
                        <m:t>+</m:t>
                      </m:r>
                      <m:r>
                        <a:rPr lang="de-DE" sz="1200" i="1">
                          <a:effectLst/>
                          <a:latin typeface="Cambria Math"/>
                          <a:ea typeface="MS Mincho"/>
                        </a:rPr>
                        <m:t> 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/>
                              <a:ea typeface="MS Mincho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𝐼𝐶</m:t>
                              </m:r>
                              <m:r>
                                <a:rPr lang="de-DE" sz="1200">
                                  <a:effectLst/>
                                  <a:latin typeface="Cambria Math"/>
                                  <a:ea typeface="MS Mincho"/>
                                </a:rPr>
                                <m:t>,</m:t>
                              </m:r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𝑐𝑜𝑙𝑑</m:t>
                              </m:r>
                            </m:sub>
                          </m:sSub>
                          <m:r>
                            <a:rPr lang="de-DE" sz="1200" i="1">
                              <a:effectLst/>
                              <a:latin typeface="Cambria Math"/>
                              <a:ea typeface="MS Mincho"/>
                            </a:rPr>
                            <m:t>∗</m:t>
                          </m:r>
                          <m:r>
                            <a:rPr lang="el-GR" sz="1200" i="1">
                              <a:effectLst/>
                              <a:latin typeface="Cambria Math"/>
                              <a:ea typeface="MS Mincho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𝐼𝐶</m:t>
                              </m:r>
                            </m:sub>
                          </m:sSub>
                        </m:den>
                      </m:f>
                      <m:r>
                        <a:rPr lang="de-DE" sz="1200" i="1">
                          <a:effectLst/>
                          <a:latin typeface="Cambria Math"/>
                          <a:ea typeface="MS Mincho"/>
                        </a:rPr>
                        <m:t> ∗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/>
                              <a:ea typeface="MS Mincho"/>
                            </a:rPr>
                          </m:ctrlPr>
                        </m:dPr>
                        <m:e>
                          <m:r>
                            <a:rPr lang="de-DE" sz="1200">
                              <a:effectLst/>
                              <a:latin typeface="Cambria Math"/>
                              <a:ea typeface="MS Mincho"/>
                            </a:rPr>
                            <m:t>1+</m:t>
                          </m:r>
                          <m:r>
                            <a:rPr lang="el-GR" sz="1200" i="1">
                              <a:effectLst/>
                              <a:latin typeface="Cambria Math"/>
                              <a:ea typeface="MS Mincho"/>
                            </a:rPr>
                            <m:t>𝛼𝛥</m:t>
                          </m:r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𝑐𝑜𝑙𝑑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i="1" dirty="0" smtClean="0">
                  <a:effectLst/>
                  <a:latin typeface="Cambria Math"/>
                  <a:ea typeface="MS Mincho"/>
                </a:endParaRP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>
                          <a:effectLst/>
                          <a:latin typeface="Cambria Math"/>
                          <a:ea typeface="MS Mincho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effectLst/>
                              <a:latin typeface="Cambria Math"/>
                              <a:ea typeface="MS Mincho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de-DE" sz="1200" i="1" cap="all">
                                  <a:effectLst/>
                                  <a:latin typeface="Cambria Math"/>
                                  <a:ea typeface="MS Mincho"/>
                                </a:rPr>
                                <m:t>𝑂𝐶</m:t>
                              </m:r>
                              <m:r>
                                <a:rPr lang="de-DE" sz="1200" cap="all">
                                  <a:effectLst/>
                                  <a:latin typeface="Cambria Math"/>
                                  <a:ea typeface="MS Mincho"/>
                                </a:rPr>
                                <m:t>,</m:t>
                              </m:r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𝑐𝑜𝑙𝑑</m:t>
                              </m:r>
                            </m:sub>
                          </m:sSub>
                          <m:r>
                            <a:rPr lang="de-DE" sz="1200" i="1">
                              <a:effectLst/>
                              <a:latin typeface="Cambria Math"/>
                              <a:ea typeface="MS Mincho"/>
                            </a:rPr>
                            <m:t>∗</m:t>
                          </m:r>
                          <m:r>
                            <a:rPr lang="el-GR" sz="1200" i="1">
                              <a:effectLst/>
                              <a:latin typeface="Cambria Math"/>
                              <a:ea typeface="MS Mincho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𝑂𝐶</m:t>
                              </m:r>
                            </m:sub>
                          </m:sSub>
                        </m:den>
                      </m:f>
                      <m:r>
                        <a:rPr lang="de-DE" sz="1200" i="1">
                          <a:effectLst/>
                          <a:latin typeface="Cambria Math"/>
                          <a:ea typeface="MS Mincho"/>
                        </a:rPr>
                        <m:t> ∗</m:t>
                      </m:r>
                      <m:d>
                        <m:dPr>
                          <m:ctrlPr>
                            <a:rPr lang="en-US" sz="1200" i="1">
                              <a:effectLst/>
                              <a:latin typeface="Cambria Math"/>
                              <a:ea typeface="MS Mincho"/>
                            </a:rPr>
                          </m:ctrlPr>
                        </m:dPr>
                        <m:e>
                          <m:r>
                            <a:rPr lang="de-DE" sz="1200">
                              <a:effectLst/>
                              <a:latin typeface="Cambria Math"/>
                              <a:ea typeface="MS Mincho"/>
                            </a:rPr>
                            <m:t>1+</m:t>
                          </m:r>
                          <m:r>
                            <a:rPr lang="el-GR" sz="1200" i="1">
                              <a:effectLst/>
                              <a:latin typeface="Cambria Math"/>
                              <a:ea typeface="MS Mincho"/>
                            </a:rPr>
                            <m:t>𝛼𝛥</m:t>
                          </m:r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/>
                                  <a:ea typeface="MS Mincho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/>
                                  <a:ea typeface="MS Mincho"/>
                                </a:rPr>
                                <m:t>𝑐𝑜𝑙𝑑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>
                  <a:effectLst/>
                  <a:latin typeface="Times New Roman"/>
                  <a:ea typeface="MS Mincho"/>
                </a:endParaRPr>
              </a:p>
            </p:txBody>
          </p:sp>
        </mc:Choice>
        <mc:Fallback xmlns="">
          <p:sp>
            <p:nvSpPr>
              <p:cNvPr id="1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376" y="1828800"/>
                <a:ext cx="4941525" cy="8563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76" y="2819400"/>
            <a:ext cx="4941525" cy="3581134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90044"/>
            <a:ext cx="2209800" cy="1988737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4038600"/>
            <a:ext cx="2297017" cy="23619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3337" y="461863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7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78359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Steering and data acquisition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840" y="1652587"/>
            <a:ext cx="3886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Slow control</a:t>
            </a:r>
          </a:p>
          <a:p>
            <a:endParaRPr lang="en-US" sz="800" b="1" dirty="0" smtClean="0"/>
          </a:p>
          <a:p>
            <a:r>
              <a:rPr lang="en-US" sz="1600" b="1" dirty="0" smtClean="0">
                <a:sym typeface="Wingdings"/>
              </a:rPr>
              <a:t> </a:t>
            </a:r>
            <a:r>
              <a:rPr lang="en-US" sz="1600" b="1" dirty="0" smtClean="0"/>
              <a:t>Voltages and currents monitored </a:t>
            </a:r>
            <a:br>
              <a:rPr lang="en-US" sz="1600" b="1" dirty="0" smtClean="0"/>
            </a:br>
            <a:r>
              <a:rPr lang="en-US" sz="1600" b="1" dirty="0" smtClean="0"/>
              <a:t>     for all subsystems</a:t>
            </a:r>
          </a:p>
          <a:p>
            <a:r>
              <a:rPr lang="en-US" sz="1600" b="1" dirty="0">
                <a:sym typeface="Wingdings"/>
              </a:rPr>
              <a:t> </a:t>
            </a:r>
            <a:r>
              <a:rPr lang="en-US" sz="1600" b="1" dirty="0" smtClean="0"/>
              <a:t>Temperature measured at    </a:t>
            </a:r>
            <a:br>
              <a:rPr lang="en-US" sz="1600" b="1" dirty="0" smtClean="0"/>
            </a:br>
            <a:r>
              <a:rPr lang="en-US" sz="1600" b="1" dirty="0" smtClean="0"/>
              <a:t>     representative points</a:t>
            </a:r>
            <a:br>
              <a:rPr lang="en-US" sz="1600" b="1" dirty="0" smtClean="0"/>
            </a:br>
            <a:r>
              <a:rPr lang="en-US" sz="1600" b="1" dirty="0">
                <a:sym typeface="Wingdings"/>
              </a:rPr>
              <a:t> </a:t>
            </a:r>
            <a:r>
              <a:rPr lang="en-US" sz="1600" b="1" dirty="0" smtClean="0"/>
              <a:t>Bearing measured by inclinometer</a:t>
            </a:r>
          </a:p>
          <a:p>
            <a:r>
              <a:rPr lang="en-US" sz="1600" b="1" dirty="0">
                <a:sym typeface="Wingdings"/>
              </a:rPr>
              <a:t> </a:t>
            </a:r>
            <a:r>
              <a:rPr lang="en-US" sz="1600" b="1" dirty="0" smtClean="0"/>
              <a:t>Cable payout measure for depth    </a:t>
            </a:r>
            <a:br>
              <a:rPr lang="en-US" sz="1600" b="1" dirty="0" smtClean="0"/>
            </a:br>
            <a:r>
              <a:rPr lang="en-US" sz="1600" b="1" dirty="0" smtClean="0"/>
              <a:t>      determination</a:t>
            </a:r>
          </a:p>
          <a:p>
            <a:r>
              <a:rPr lang="en-US" sz="1600" b="1" dirty="0">
                <a:sym typeface="Wingdings"/>
              </a:rPr>
              <a:t> </a:t>
            </a:r>
            <a:r>
              <a:rPr lang="en-US" sz="1600" b="1" dirty="0" smtClean="0"/>
              <a:t>Acoustic positioning system  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435495"/>
            <a:ext cx="411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Heater element steering</a:t>
            </a:r>
          </a:p>
          <a:p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en-US" sz="1600" b="1" dirty="0"/>
              <a:t> </a:t>
            </a:r>
            <a:r>
              <a:rPr lang="en-US" sz="1400" b="1" dirty="0">
                <a:sym typeface="Wingdings"/>
              </a:rPr>
              <a:t></a:t>
            </a:r>
            <a:r>
              <a:rPr lang="en-US" sz="1600" b="1" dirty="0" smtClean="0"/>
              <a:t> water temperature 80 °C – 90 °C</a:t>
            </a:r>
            <a:br>
              <a:rPr lang="en-US" sz="1600" b="1" dirty="0" smtClean="0"/>
            </a:br>
            <a:r>
              <a:rPr lang="en-US" sz="1600" b="1" dirty="0" smtClean="0"/>
              <a:t> </a:t>
            </a:r>
            <a:r>
              <a:rPr lang="en-US" sz="1600" b="1" dirty="0">
                <a:sym typeface="Wingdings"/>
              </a:rPr>
              <a:t> </a:t>
            </a:r>
            <a:r>
              <a:rPr lang="en-US" sz="1600" b="1" dirty="0" smtClean="0"/>
              <a:t>probe vertical</a:t>
            </a:r>
          </a:p>
          <a:p>
            <a:r>
              <a:rPr lang="en-US" sz="1600" b="1" dirty="0" smtClean="0"/>
              <a:t> </a:t>
            </a:r>
            <a:r>
              <a:rPr lang="en-US" sz="1600" b="1" dirty="0">
                <a:sym typeface="Wingdings"/>
              </a:rPr>
              <a:t></a:t>
            </a:r>
            <a:r>
              <a:rPr lang="en-US" sz="1600" b="1" dirty="0" smtClean="0"/>
              <a:t> foresee emergency procedure</a:t>
            </a:r>
            <a:br>
              <a:rPr lang="en-US" sz="1600" b="1" dirty="0" smtClean="0"/>
            </a:br>
            <a:r>
              <a:rPr lang="en-US" sz="1600" b="1" dirty="0" smtClean="0"/>
              <a:t> </a:t>
            </a:r>
            <a:r>
              <a:rPr lang="en-US" sz="1600" b="1" dirty="0">
                <a:sym typeface="Wingdings"/>
              </a:rPr>
              <a:t> </a:t>
            </a:r>
            <a:r>
              <a:rPr lang="en-US" sz="1600" b="1" dirty="0" smtClean="0"/>
              <a:t>foresee in-ice re-start</a:t>
            </a:r>
            <a:endParaRPr lang="en-US" sz="16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01076"/>
              </p:ext>
            </p:extLst>
          </p:nvPr>
        </p:nvGraphicFramePr>
        <p:xfrm>
          <a:off x="3886200" y="2596515"/>
          <a:ext cx="5040630" cy="3364992"/>
        </p:xfrm>
        <a:graphic>
          <a:graphicData uri="http://schemas.openxmlformats.org/drawingml/2006/table">
            <a:tbl>
              <a:tblPr firstRow="1" lastRow="1" bandRow="1"/>
              <a:tblGrid>
                <a:gridCol w="2880360"/>
                <a:gridCol w="720090"/>
                <a:gridCol w="1440180"/>
              </a:tblGrid>
              <a:tr h="180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Quantity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Rate</a:t>
                      </a:r>
                      <a:b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</a:b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(Hz)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Size</a:t>
                      </a:r>
                      <a:b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</a:b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(Bytes / reading)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40">
                <a:tc gridSpan="3"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Surface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Voltage on cable (top end)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10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Current into cable (top end)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10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0340">
                <a:tc gridSpan="3">
                  <a:txBody>
                    <a:bodyPr/>
                    <a:lstStyle/>
                    <a:p>
                      <a:pPr marL="0" marR="0" indent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Probe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Voltage on cable (bottom end)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10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Current out of cable (bottom end)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10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Voltages and currents at various points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20 test points to be defined, 4 bytes / pt.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80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</a:b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Temperature at various points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10 test points to be defined, 4 bytes / pt.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40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Unspooled cable length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0.1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Inclinometer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0.1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Acoustic positioning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0.01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6152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03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Total data rate over cable: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MS Mincho"/>
                          <a:cs typeface="Times New Roman"/>
                        </a:rPr>
                        <a:t>263 bytes / sec.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7200" y="17642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Expected data rates 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6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5981700" cy="492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9865325">
            <a:off x="-36095" y="1605928"/>
            <a:ext cx="62484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The success of </a:t>
            </a:r>
            <a:r>
              <a:rPr lang="en-US" sz="2400" b="1" dirty="0" err="1" smtClean="0">
                <a:solidFill>
                  <a:srgbClr val="FFC000"/>
                </a:solidFill>
              </a:rPr>
              <a:t>IceCube</a:t>
            </a:r>
            <a:r>
              <a:rPr lang="en-US" sz="2400" b="1" dirty="0" smtClean="0">
                <a:solidFill>
                  <a:srgbClr val="FFC000"/>
                </a:solidFill>
              </a:rPr>
              <a:t> is strongly connected  with the success of drilling deep holes in the ice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667000" y="5638800"/>
            <a:ext cx="5715000" cy="57703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2"/>
          </p:cNvCxnSpPr>
          <p:nvPr/>
        </p:nvCxnSpPr>
        <p:spPr>
          <a:xfrm>
            <a:off x="1066800" y="5927316"/>
            <a:ext cx="1600200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334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Cost estimate</a:t>
            </a:r>
            <a:endParaRPr lang="en-US" sz="4400" b="1" dirty="0">
              <a:solidFill>
                <a:srgbClr val="FFC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39175"/>
              </p:ext>
            </p:extLst>
          </p:nvPr>
        </p:nvGraphicFramePr>
        <p:xfrm>
          <a:off x="762000" y="1447800"/>
          <a:ext cx="3733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Surface equipment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Cost/€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Generator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5000.-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Transformer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3000.-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Rectifier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1000.-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PC + electronics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2000.-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Mechanics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1000.-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12000.-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+20% cont.</a:t>
                      </a:r>
                      <a:endParaRPr 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14400.-</a:t>
                      </a:r>
                      <a:endParaRPr 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36858"/>
              </p:ext>
            </p:extLst>
          </p:nvPr>
        </p:nvGraphicFramePr>
        <p:xfrm>
          <a:off x="4686300" y="1447800"/>
          <a:ext cx="3733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Probe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equipment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Cost/€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Cable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6000.-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Mechanics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1000.-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Heating</a:t>
                      </a:r>
                      <a:r>
                        <a:rPr lang="en-US" b="1" baseline="0" dirty="0" smtClean="0"/>
                        <a:t> system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3000.-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Electronics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2000.-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Sensors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3000.-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15000.-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+20% cont.</a:t>
                      </a:r>
                      <a:endParaRPr 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18000.-</a:t>
                      </a:r>
                      <a:endParaRPr lang="en-US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07615"/>
              </p:ext>
            </p:extLst>
          </p:nvPr>
        </p:nvGraphicFramePr>
        <p:xfrm>
          <a:off x="1447800" y="4495800"/>
          <a:ext cx="6629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438400"/>
                <a:gridCol w="9906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Drilling fuel *)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Amount for 2500 m / 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Cost / €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+20% cont.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Kerosene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1850.-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2200.-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95400" y="5181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400" b="1" dirty="0"/>
              <a:t>*) cost without transport, 2.96 $/gal, 0.73€/$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650468"/>
            <a:ext cx="762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Important: only 2-3 persons necessary for probe deployment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00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" y="1409240"/>
            <a:ext cx="8402128" cy="537601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0716" y="3048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Possible first application(s)</a:t>
            </a:r>
            <a:endParaRPr lang="en-US" sz="4400" b="1" dirty="0">
              <a:solidFill>
                <a:srgbClr val="FFC000"/>
              </a:solidFill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5400000" flipH="1" flipV="1">
            <a:off x="2479369" y="1883081"/>
            <a:ext cx="851512" cy="590550"/>
          </a:xfrm>
          <a:prstGeom prst="curved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3820674" y="2351528"/>
            <a:ext cx="1784044" cy="586188"/>
          </a:xfrm>
          <a:prstGeom prst="curved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6007" y="5493603"/>
            <a:ext cx="4183283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2400" b="1" dirty="0" smtClean="0">
                <a:sym typeface="Wingdings" panose="05000000000000000000" pitchFamily="2" charset="2"/>
              </a:rPr>
              <a:t> detector calibration</a:t>
            </a:r>
          </a:p>
          <a:p>
            <a:r>
              <a:rPr lang="en-US" sz="2400" b="1" dirty="0" smtClean="0">
                <a:sym typeface="Wingdings" panose="05000000000000000000" pitchFamily="2" charset="2"/>
              </a:rPr>
              <a:t> evaluation of ice properties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3244257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Devices located in sensor chamber:</a:t>
            </a:r>
          </a:p>
          <a:p>
            <a:endParaRPr lang="en-US" sz="800" b="1" dirty="0" smtClean="0"/>
          </a:p>
          <a:p>
            <a:r>
              <a:rPr lang="en-US" sz="1600" b="1" dirty="0" smtClean="0"/>
              <a:t>- radio sender</a:t>
            </a:r>
          </a:p>
          <a:p>
            <a:r>
              <a:rPr lang="en-US" sz="1600" b="1" dirty="0" smtClean="0"/>
              <a:t>- loudspeaker</a:t>
            </a:r>
          </a:p>
          <a:p>
            <a:r>
              <a:rPr lang="en-US" sz="1600" b="1" dirty="0" smtClean="0"/>
              <a:t>- </a:t>
            </a:r>
            <a:r>
              <a:rPr lang="en-US" sz="1600" b="1" dirty="0" smtClean="0"/>
              <a:t>light </a:t>
            </a:r>
            <a:r>
              <a:rPr lang="en-US" sz="1600" b="1" dirty="0" smtClean="0"/>
              <a:t>source</a:t>
            </a:r>
          </a:p>
          <a:p>
            <a:r>
              <a:rPr lang="en-US" sz="1600" b="1" dirty="0" smtClean="0"/>
              <a:t>- radio antenna</a:t>
            </a:r>
          </a:p>
          <a:p>
            <a:r>
              <a:rPr lang="en-US" sz="1600" b="1" dirty="0" smtClean="0"/>
              <a:t>- microphone</a:t>
            </a:r>
          </a:p>
          <a:p>
            <a:r>
              <a:rPr lang="en-US" sz="1600" b="1" dirty="0" smtClean="0"/>
              <a:t>- photomultiplier</a:t>
            </a:r>
            <a:endParaRPr lang="en-US" sz="1600" b="1" dirty="0"/>
          </a:p>
        </p:txBody>
      </p:sp>
      <p:sp>
        <p:nvSpPr>
          <p:cNvPr id="19" name="Oval 18"/>
          <p:cNvSpPr/>
          <p:nvPr/>
        </p:nvSpPr>
        <p:spPr>
          <a:xfrm>
            <a:off x="3026536" y="1714500"/>
            <a:ext cx="326264" cy="1143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09290" y="1752600"/>
            <a:ext cx="326264" cy="1143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2829" y="2520000"/>
            <a:ext cx="354042" cy="263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26" y="3282269"/>
            <a:ext cx="356876" cy="266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https://encrypted-tbn3.gstatic.com/images?q=tbn:ANd9GcRTYIBClZFBdgJTGw4rTrv_Lnronpqz89SKbvDkjTAzoYwVywO3u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8109">
            <a:off x="2495508" y="3793447"/>
            <a:ext cx="529978" cy="52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www.sorbisches-gymnasium.de/projekt3/profilnw4/wobrazy/Lich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2547" flipV="1">
            <a:off x="2745454" y="4304363"/>
            <a:ext cx="430046" cy="7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http://www.creativecomputing.net/images/micropho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842" y="4660345"/>
            <a:ext cx="459320" cy="6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://www.hofstragroup.com/media/product_images/productimage-picture-ascop-emr-541e-ruggedized-venetian-blind-photomultiplier-tube-97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10456" y="5097615"/>
            <a:ext cx="623630" cy="46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pics.redblue.de/doi/pixelboxx-mss-59013179/fee_786_587_png/ALBRECHT-Albrecht-DR-80-DAB--DAB-und-UKW-Radioempf%C3%A4ng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25" y="5186765"/>
            <a:ext cx="877103" cy="65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3587">
            <a:off x="2180817" y="4182354"/>
            <a:ext cx="504024" cy="5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2192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</a:rPr>
              <a:t>Summary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781" y="2514600"/>
            <a:ext cx="71628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>
                <a:sym typeface="Wingdings"/>
              </a:rPr>
              <a:t></a:t>
            </a:r>
            <a:r>
              <a:rPr lang="en-US" sz="1600" b="1" dirty="0" smtClean="0">
                <a:sym typeface="Wingdings"/>
              </a:rPr>
              <a:t> </a:t>
            </a:r>
            <a:r>
              <a:rPr lang="en-US" b="1" dirty="0" smtClean="0"/>
              <a:t>It is possible to build an autonomous melting probe with modern    </a:t>
            </a:r>
            <a:br>
              <a:rPr lang="en-US" b="1" dirty="0" smtClean="0"/>
            </a:br>
            <a:r>
              <a:rPr lang="en-US" b="1" dirty="0" smtClean="0"/>
              <a:t>       technologies at reasonable cost</a:t>
            </a:r>
          </a:p>
          <a:p>
            <a:r>
              <a:rPr lang="en-US" b="1" dirty="0"/>
              <a:t> </a:t>
            </a:r>
            <a:r>
              <a:rPr lang="en-US" b="1" dirty="0" smtClean="0">
                <a:sym typeface="Wingdings"/>
              </a:rPr>
              <a:t>  It has to be evaluated if there is interest </a:t>
            </a:r>
            <a:r>
              <a:rPr lang="en-US" b="1" dirty="0">
                <a:sym typeface="Wingdings"/>
              </a:rPr>
              <a:t> </a:t>
            </a:r>
            <a:r>
              <a:rPr lang="en-US" b="1" dirty="0" smtClean="0">
                <a:sym typeface="Wingdings"/>
              </a:rPr>
              <a:t>by other groups to start    </a:t>
            </a:r>
            <a:br>
              <a:rPr lang="en-US" b="1" dirty="0" smtClean="0">
                <a:sym typeface="Wingdings"/>
              </a:rPr>
            </a:br>
            <a:r>
              <a:rPr lang="en-US" b="1" dirty="0" smtClean="0">
                <a:sym typeface="Wingdings"/>
              </a:rPr>
              <a:t>        such a project as a common effort</a:t>
            </a:r>
          </a:p>
          <a:p>
            <a:r>
              <a:rPr lang="en-US" b="1" dirty="0" smtClean="0">
                <a:sym typeface="Wingdings"/>
              </a:rPr>
              <a:t>   The next step could be the construction and test of a corresponding  </a:t>
            </a:r>
            <a:br>
              <a:rPr lang="en-US" b="1" dirty="0" smtClean="0">
                <a:sym typeface="Wingdings"/>
              </a:rPr>
            </a:br>
            <a:r>
              <a:rPr lang="en-US" b="1" dirty="0" smtClean="0">
                <a:sym typeface="Wingdings"/>
              </a:rPr>
              <a:t>        prototype following the </a:t>
            </a:r>
            <a:r>
              <a:rPr lang="en-US" b="1" dirty="0" err="1" smtClean="0">
                <a:sym typeface="Wingdings"/>
              </a:rPr>
              <a:t>Philberth</a:t>
            </a:r>
            <a:r>
              <a:rPr lang="en-US" b="1" dirty="0" smtClean="0">
                <a:sym typeface="Wingdings"/>
              </a:rPr>
              <a:t> concept</a:t>
            </a:r>
          </a:p>
          <a:p>
            <a:pPr marL="285750" indent="-285750">
              <a:buFont typeface="Wingdings"/>
              <a:buChar char="è"/>
            </a:pPr>
            <a:r>
              <a:rPr lang="en-US" b="1" dirty="0" smtClean="0">
                <a:sym typeface="Wingdings"/>
              </a:rPr>
              <a:t>  In parallel alternative designs should be developed</a:t>
            </a:r>
            <a:br>
              <a:rPr lang="en-US" b="1" dirty="0" smtClean="0">
                <a:sym typeface="Wingdings"/>
              </a:rPr>
            </a:br>
            <a:r>
              <a:rPr lang="en-US" b="1" dirty="0" smtClean="0">
                <a:sym typeface="Wingdings"/>
              </a:rPr>
              <a:t>  (water jet, heated wire from surface, ….)</a:t>
            </a:r>
          </a:p>
          <a:p>
            <a:r>
              <a:rPr lang="en-US" b="1" dirty="0" smtClean="0">
                <a:sym typeface="Wingdings"/>
              </a:rPr>
              <a:t>   First applications could be the study of ice properties and the </a:t>
            </a:r>
            <a:br>
              <a:rPr lang="en-US" b="1" dirty="0" smtClean="0">
                <a:sym typeface="Wingdings"/>
              </a:rPr>
            </a:br>
            <a:r>
              <a:rPr lang="en-US" b="1" dirty="0" smtClean="0">
                <a:sym typeface="Wingdings"/>
              </a:rPr>
              <a:t>       deployment of calibration sources  at any wanted location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28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8" y="663588"/>
            <a:ext cx="7620000" cy="566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4953000"/>
            <a:ext cx="2209800" cy="838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6" descr="SeasonsTopView_label.jpg"/>
          <p:cNvSpPr>
            <a:spLocks noChangeAspect="1" noChangeArrowheads="1"/>
          </p:cNvSpPr>
          <p:nvPr/>
        </p:nvSpPr>
        <p:spPr bwMode="auto">
          <a:xfrm>
            <a:off x="155575" y="-2109788"/>
            <a:ext cx="6096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SeasonsTopView_label.jpg"/>
          <p:cNvSpPr>
            <a:spLocks noChangeAspect="1" noChangeArrowheads="1"/>
          </p:cNvSpPr>
          <p:nvPr/>
        </p:nvSpPr>
        <p:spPr bwMode="auto">
          <a:xfrm>
            <a:off x="307975" y="-1957388"/>
            <a:ext cx="6096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SeasonsTopView_label.jpg"/>
          <p:cNvSpPr>
            <a:spLocks noChangeAspect="1" noChangeArrowheads="1"/>
          </p:cNvSpPr>
          <p:nvPr/>
        </p:nvSpPr>
        <p:spPr bwMode="auto">
          <a:xfrm>
            <a:off x="460375" y="-1804988"/>
            <a:ext cx="6096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230268"/>
            <a:ext cx="3586677" cy="258913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791200" y="838200"/>
            <a:ext cx="1450975" cy="145256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48300" y="3952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 = 300 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07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6087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5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04800"/>
            <a:ext cx="8096250" cy="605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22" y="4038600"/>
            <a:ext cx="2922005" cy="218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1427" y="94666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</a:t>
            </a:r>
            <a:r>
              <a:rPr lang="en-US" b="1" dirty="0" smtClean="0"/>
              <a:t>rom J. </a:t>
            </a:r>
            <a:r>
              <a:rPr lang="en-US" b="1" dirty="0" err="1" smtClean="0"/>
              <a:t>Cherwinka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27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AutoShape 2" descr="SeasonsTopView_label.jpg"/>
          <p:cNvSpPr>
            <a:spLocks noChangeAspect="1" noChangeArrowheads="1"/>
          </p:cNvSpPr>
          <p:nvPr/>
        </p:nvSpPr>
        <p:spPr bwMode="auto">
          <a:xfrm>
            <a:off x="155575" y="-4221163"/>
            <a:ext cx="12192000" cy="88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19200"/>
            <a:ext cx="7096125" cy="524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Next step: movable drill for  distances &gt; 500  m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5248"/>
            <a:ext cx="3962400" cy="17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318764"/>
            <a:ext cx="4038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2743200"/>
            <a:ext cx="290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 km distance between stations</a:t>
            </a:r>
            <a:endParaRPr lang="en-US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3400" y="3429000"/>
            <a:ext cx="914400" cy="15240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8600" y="4800600"/>
            <a:ext cx="4343400" cy="1905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0000" cy="573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1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643813" cy="573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ARENA2014 - Annapolis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1470-81BC-4714-A763-6BED8ECFBF8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55" y="1828800"/>
            <a:ext cx="72104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81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</a:rPr>
              <a:t>What about very large, deep arrays with dense instrumentation ?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On-screen Show (4:3)</PresentationFormat>
  <Paragraphs>301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Nahnhauer, Rolf</dc:creator>
  <cp:lastModifiedBy>Nahnhauer, Rolf</cp:lastModifiedBy>
  <cp:revision>66</cp:revision>
  <cp:lastPrinted>2014-02-19T15:08:52Z</cp:lastPrinted>
  <dcterms:created xsi:type="dcterms:W3CDTF">2014-02-19T12:14:28Z</dcterms:created>
  <dcterms:modified xsi:type="dcterms:W3CDTF">2014-06-04T12:00:07Z</dcterms:modified>
</cp:coreProperties>
</file>