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6"/>
  </p:notesMasterIdLst>
  <p:sldIdLst>
    <p:sldId id="256" r:id="rId2"/>
    <p:sldId id="283" r:id="rId3"/>
    <p:sldId id="355" r:id="rId4"/>
    <p:sldId id="324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5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326" r:id="rId27"/>
    <p:sldId id="327" r:id="rId28"/>
    <p:sldId id="357" r:id="rId29"/>
    <p:sldId id="330" r:id="rId30"/>
    <p:sldId id="331" r:id="rId31"/>
    <p:sldId id="332" r:id="rId32"/>
    <p:sldId id="333" r:id="rId33"/>
    <p:sldId id="361" r:id="rId34"/>
    <p:sldId id="334" r:id="rId35"/>
    <p:sldId id="335" r:id="rId36"/>
    <p:sldId id="336" r:id="rId37"/>
    <p:sldId id="337" r:id="rId38"/>
    <p:sldId id="338" r:id="rId39"/>
    <p:sldId id="342" r:id="rId40"/>
    <p:sldId id="346" r:id="rId41"/>
    <p:sldId id="347" r:id="rId42"/>
    <p:sldId id="348" r:id="rId43"/>
    <p:sldId id="358" r:id="rId44"/>
    <p:sldId id="349" r:id="rId45"/>
    <p:sldId id="356" r:id="rId46"/>
    <p:sldId id="278" r:id="rId47"/>
    <p:sldId id="351" r:id="rId48"/>
    <p:sldId id="360" r:id="rId49"/>
    <p:sldId id="345" r:id="rId50"/>
    <p:sldId id="328" r:id="rId51"/>
    <p:sldId id="343" r:id="rId52"/>
    <p:sldId id="344" r:id="rId53"/>
    <p:sldId id="353" r:id="rId54"/>
    <p:sldId id="354" r:id="rId5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54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DA48E28-8867-4F6A-B7EF-E24216618F7D}" type="datetimeFigureOut">
              <a:rPr lang="fr-FR" smtClean="0"/>
              <a:t>13/10/2013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D492FF8-1A60-46F7-8DB4-E5601867EB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48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2FF8-1A60-46F7-8DB4-E5601867EBC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49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74E-DE9F-4D0C-96C1-C5BB2A7F4AB6}" type="datetimeFigureOut">
              <a:rPr lang="fr-FR" smtClean="0"/>
              <a:t>13/10/2013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B1F-A3A9-4E0B-A914-074FFF7663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74E-DE9F-4D0C-96C1-C5BB2A7F4AB6}" type="datetimeFigureOut">
              <a:rPr lang="fr-FR" smtClean="0"/>
              <a:t>13/10/2013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B1F-A3A9-4E0B-A914-074FFF7663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74E-DE9F-4D0C-96C1-C5BB2A7F4AB6}" type="datetimeFigureOut">
              <a:rPr lang="fr-FR" smtClean="0"/>
              <a:t>13/10/2013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B1F-A3A9-4E0B-A914-074FFF7663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74E-DE9F-4D0C-96C1-C5BB2A7F4AB6}" type="datetimeFigureOut">
              <a:rPr lang="fr-FR" smtClean="0"/>
              <a:t>13/10/2013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B1F-A3A9-4E0B-A914-074FFF7663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74E-DE9F-4D0C-96C1-C5BB2A7F4AB6}" type="datetimeFigureOut">
              <a:rPr lang="fr-FR" smtClean="0"/>
              <a:t>13/10/2013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B1F-A3A9-4E0B-A914-074FFF7663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74E-DE9F-4D0C-96C1-C5BB2A7F4AB6}" type="datetimeFigureOut">
              <a:rPr lang="fr-FR" smtClean="0"/>
              <a:t>13/10/2013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B1F-A3A9-4E0B-A914-074FFF7663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74E-DE9F-4D0C-96C1-C5BB2A7F4AB6}" type="datetimeFigureOut">
              <a:rPr lang="fr-FR" smtClean="0"/>
              <a:t>13/10/2013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B1F-A3A9-4E0B-A914-074FFF7663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74E-DE9F-4D0C-96C1-C5BB2A7F4AB6}" type="datetimeFigureOut">
              <a:rPr lang="fr-FR" smtClean="0"/>
              <a:t>13/10/2013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B1F-A3A9-4E0B-A914-074FFF7663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74E-DE9F-4D0C-96C1-C5BB2A7F4AB6}" type="datetimeFigureOut">
              <a:rPr lang="fr-FR" smtClean="0"/>
              <a:t>13/10/2013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B1F-A3A9-4E0B-A914-074FFF7663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74E-DE9F-4D0C-96C1-C5BB2A7F4AB6}" type="datetimeFigureOut">
              <a:rPr lang="fr-FR" smtClean="0"/>
              <a:t>13/10/2013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B1F-A3A9-4E0B-A914-074FFF7663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C74E-DE9F-4D0C-96C1-C5BB2A7F4AB6}" type="datetimeFigureOut">
              <a:rPr lang="fr-FR" smtClean="0"/>
              <a:t>13/10/2013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B1F-A3A9-4E0B-A914-074FFF7663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98FC74E-DE9F-4D0C-96C1-C5BB2A7F4AB6}" type="datetimeFigureOut">
              <a:rPr lang="fr-FR" smtClean="0"/>
              <a:t>13/10/2013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558AB1F-A3A9-4E0B-A914-074FFF76637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568952" cy="29523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Neutrino Telescopes</a:t>
            </a:r>
            <a:br>
              <a:rPr lang="en-US" sz="4800" dirty="0" smtClean="0"/>
            </a:br>
            <a:r>
              <a:rPr lang="en-US" sz="4800" dirty="0" smtClean="0"/>
              <a:t>as targets for </a:t>
            </a:r>
            <a:br>
              <a:rPr lang="en-US" sz="4800" dirty="0" smtClean="0"/>
            </a:br>
            <a:r>
              <a:rPr lang="en-US" sz="4800" dirty="0" smtClean="0"/>
              <a:t>Long-baseline neutrino beams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6400800" cy="13681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J. Brunner</a:t>
            </a:r>
          </a:p>
          <a:p>
            <a:r>
              <a:rPr lang="en-US" sz="3600" dirty="0" smtClean="0"/>
              <a:t>CPPM (Marseille)</a:t>
            </a:r>
            <a:endParaRPr lang="fr-FR" sz="3600" dirty="0"/>
          </a:p>
        </p:txBody>
      </p:sp>
      <p:pic>
        <p:nvPicPr>
          <p:cNvPr id="15362" name="Picture 2" descr="http://fc07.deviantart.net/fs70/f/2012/081/0/f/it__s_like_earth____but_not__1080p_wallpaper__by_markydman-d4t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48049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4644008" y="5877272"/>
            <a:ext cx="3610111" cy="402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231895" y="5693630"/>
            <a:ext cx="50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sym typeface="Symbol"/>
              </a:rPr>
              <a:t>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 µ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6120677" cy="42828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0075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0.6</a:t>
            </a:r>
          </a:p>
          <a:p>
            <a:r>
              <a:rPr lang="en-US" sz="2800" dirty="0" smtClean="0"/>
              <a:t>Baseline = 7645 km</a:t>
            </a:r>
          </a:p>
          <a:p>
            <a:r>
              <a:rPr lang="en-US" sz="2800" dirty="0" smtClean="0"/>
              <a:t>Inclination = 36.9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6516216" y="2276872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707904" y="177281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220072" y="2142148"/>
            <a:ext cx="648072" cy="337508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 µ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700808"/>
            <a:ext cx="6120675" cy="42828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0075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0.7</a:t>
            </a:r>
          </a:p>
          <a:p>
            <a:r>
              <a:rPr lang="en-US" sz="2800" dirty="0" smtClean="0"/>
              <a:t>Baseline = 8919 km</a:t>
            </a:r>
          </a:p>
          <a:p>
            <a:r>
              <a:rPr lang="en-US" sz="2800" dirty="0" smtClean="0"/>
              <a:t>Inclination = 44.4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7236296" y="2204864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707904" y="177281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220072" y="2142148"/>
            <a:ext cx="648072" cy="337508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 µ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700808"/>
            <a:ext cx="6120675" cy="428283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1902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0.8</a:t>
            </a:r>
          </a:p>
          <a:p>
            <a:r>
              <a:rPr lang="en-US" sz="2800" dirty="0" smtClean="0"/>
              <a:t>Baseline = 10194 km</a:t>
            </a:r>
          </a:p>
          <a:p>
            <a:r>
              <a:rPr lang="en-US" sz="2800" dirty="0" smtClean="0"/>
              <a:t>Inclination = 53.1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6588224" y="2204864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707904" y="177281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220072" y="2142148"/>
            <a:ext cx="648072" cy="337508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 µ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700808"/>
            <a:ext cx="6120674" cy="428283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1902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0.9</a:t>
            </a:r>
          </a:p>
          <a:p>
            <a:r>
              <a:rPr lang="en-US" sz="2800" dirty="0" smtClean="0"/>
              <a:t>Baseline = 11468 km</a:t>
            </a:r>
          </a:p>
          <a:p>
            <a:r>
              <a:rPr lang="en-US" sz="2800" dirty="0" smtClean="0"/>
              <a:t>Inclination = 64.2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7236296" y="2204864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707904" y="177281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220072" y="2142148"/>
            <a:ext cx="648072" cy="337508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93227" y="220486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to </a:t>
            </a:r>
            <a:r>
              <a:rPr lang="en-US" dirty="0" err="1" smtClean="0"/>
              <a:t>IceCube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73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 µ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700808"/>
            <a:ext cx="6120674" cy="42828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1902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1.0</a:t>
            </a:r>
          </a:p>
          <a:p>
            <a:r>
              <a:rPr lang="en-US" sz="2800" dirty="0" smtClean="0"/>
              <a:t>Baseline = 12742 km</a:t>
            </a:r>
          </a:p>
          <a:p>
            <a:r>
              <a:rPr lang="en-US" sz="2800" dirty="0" smtClean="0"/>
              <a:t>Inclination = 90.0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6588224" y="2204864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07904" y="177281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220072" y="2142148"/>
            <a:ext cx="648072" cy="337508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Counting </a:t>
            </a:r>
            <a:r>
              <a:rPr lang="en-US" dirty="0" err="1" smtClean="0"/>
              <a:t>Muons</a:t>
            </a:r>
            <a:r>
              <a:rPr lang="en-US" dirty="0" smtClean="0"/>
              <a:t> from Beam Neutrinos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</a:t>
            </a:r>
            <a:r>
              <a:rPr lang="en-US" dirty="0" err="1" smtClean="0"/>
              <a:t>Beamline</a:t>
            </a:r>
            <a:r>
              <a:rPr lang="en-US" dirty="0" smtClean="0"/>
              <a:t> : 7000-8000 km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Favoured</a:t>
            </a:r>
            <a:r>
              <a:rPr lang="en-US" dirty="0" smtClean="0"/>
              <a:t> Option:	</a:t>
            </a:r>
          </a:p>
          <a:p>
            <a:pPr lvl="1"/>
            <a:r>
              <a:rPr lang="en-US" dirty="0" err="1" smtClean="0"/>
              <a:t>FermiLab</a:t>
            </a:r>
            <a:r>
              <a:rPr lang="en-US" dirty="0" smtClean="0"/>
              <a:t> – KM3Net site in Mediterranean Sea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1300</a:t>
            </a:r>
            <a:r>
              <a:rPr lang="en-US" dirty="0" smtClean="0"/>
              <a:t> versus </a:t>
            </a:r>
            <a:r>
              <a:rPr lang="en-US" dirty="0" smtClean="0">
                <a:solidFill>
                  <a:srgbClr val="0070C0"/>
                </a:solidFill>
              </a:rPr>
              <a:t>950</a:t>
            </a:r>
            <a:r>
              <a:rPr lang="en-US" dirty="0" smtClean="0"/>
              <a:t> events for both mass hierarchy hypotheses in </a:t>
            </a:r>
            <a:r>
              <a:rPr lang="en-US" dirty="0" err="1" smtClean="0"/>
              <a:t>Mton</a:t>
            </a:r>
            <a:r>
              <a:rPr lang="en-US" dirty="0" smtClean="0"/>
              <a:t> underwater detector  (ORCA)</a:t>
            </a:r>
          </a:p>
          <a:p>
            <a:endParaRPr lang="en-US" dirty="0"/>
          </a:p>
          <a:p>
            <a:r>
              <a:rPr lang="en-US" dirty="0" smtClean="0">
                <a:sym typeface="Wingdings" pitchFamily="2" charset="2"/>
              </a:rPr>
              <a:t> Inverse approach :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Counting “Electrons”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6482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939635" y="3573016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arXiv:1301.4577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6120680" cy="428283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0075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0.1</a:t>
            </a:r>
          </a:p>
          <a:p>
            <a:r>
              <a:rPr lang="en-US" sz="2800" dirty="0" smtClean="0"/>
              <a:t>Baseline = 1274 km</a:t>
            </a:r>
          </a:p>
          <a:p>
            <a:r>
              <a:rPr lang="en-US" sz="2800" dirty="0" smtClean="0"/>
              <a:t>Inclination = 5.7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7236296" y="2204864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07904" y="2204864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</a:p>
          <a:p>
            <a:r>
              <a:rPr lang="en-US" dirty="0" smtClean="0"/>
              <a:t>(CP-phase varied in steps of 30˚)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6120679" cy="428283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0075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0.2</a:t>
            </a:r>
          </a:p>
          <a:p>
            <a:r>
              <a:rPr lang="en-US" sz="2800" dirty="0" smtClean="0"/>
              <a:t>Baseline = 2548 km</a:t>
            </a:r>
          </a:p>
          <a:p>
            <a:r>
              <a:rPr lang="en-US" sz="2800" dirty="0" smtClean="0"/>
              <a:t>Inclination = 11.5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7236296" y="2204864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07904" y="22048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6120679" cy="42828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0075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0.3</a:t>
            </a:r>
          </a:p>
          <a:p>
            <a:r>
              <a:rPr lang="en-US" sz="2800" dirty="0" smtClean="0"/>
              <a:t>Baseline = 3823 km</a:t>
            </a:r>
          </a:p>
          <a:p>
            <a:r>
              <a:rPr lang="en-US" sz="2800" dirty="0" smtClean="0"/>
              <a:t>Inclination = 17.4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7236296" y="2204864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07904" y="22048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6120678" cy="42828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0075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0.4</a:t>
            </a:r>
          </a:p>
          <a:p>
            <a:r>
              <a:rPr lang="en-US" sz="2800" dirty="0" smtClean="0"/>
              <a:t>Baseline = 5097 km</a:t>
            </a:r>
          </a:p>
          <a:p>
            <a:r>
              <a:rPr lang="en-US" sz="2800" dirty="0" smtClean="0"/>
              <a:t>Inclination = 23.6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7236296" y="2204864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07904" y="22048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65130"/>
            <a:ext cx="5791200" cy="975638"/>
          </a:xfrm>
        </p:spPr>
        <p:txBody>
          <a:bodyPr/>
          <a:lstStyle/>
          <a:p>
            <a:r>
              <a:rPr lang="en-US" dirty="0" smtClean="0"/>
              <a:t>Why consider Beams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392" y="1412776"/>
            <a:ext cx="7620000" cy="5328592"/>
          </a:xfrm>
        </p:spPr>
        <p:txBody>
          <a:bodyPr>
            <a:noAutofit/>
          </a:bodyPr>
          <a:lstStyle/>
          <a:p>
            <a:r>
              <a:rPr lang="en-US" b="1" dirty="0" smtClean="0"/>
              <a:t>PINGU / ORCA Motivations 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Fast : Construction within few years</a:t>
            </a:r>
          </a:p>
          <a:p>
            <a:pPr lvl="1"/>
            <a:r>
              <a:rPr lang="en-US" dirty="0" smtClean="0"/>
              <a:t>Significant measurement after few years</a:t>
            </a:r>
          </a:p>
          <a:p>
            <a:pPr lvl="1"/>
            <a:r>
              <a:rPr lang="en-US" dirty="0" smtClean="0"/>
              <a:t>Stay within low budget</a:t>
            </a:r>
          </a:p>
          <a:p>
            <a:r>
              <a:rPr lang="en-US" b="1" dirty="0" smtClean="0"/>
              <a:t>Neutrino Beams</a:t>
            </a:r>
          </a:p>
          <a:p>
            <a:pPr lvl="1"/>
            <a:r>
              <a:rPr lang="en-US" dirty="0" smtClean="0"/>
              <a:t>Expensive</a:t>
            </a:r>
            <a:r>
              <a:rPr lang="en-US" dirty="0"/>
              <a:t> </a:t>
            </a:r>
            <a:r>
              <a:rPr lang="en-US" dirty="0" smtClean="0"/>
              <a:t>&amp; long(</a:t>
            </a:r>
            <a:r>
              <a:rPr lang="en-US" dirty="0" err="1" smtClean="0"/>
              <a:t>er</a:t>
            </a:r>
            <a:r>
              <a:rPr lang="en-US" dirty="0" smtClean="0"/>
              <a:t>) Timescale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 counter intuitive</a:t>
            </a:r>
            <a:endParaRPr lang="en-US" dirty="0" smtClean="0"/>
          </a:p>
          <a:p>
            <a:r>
              <a:rPr lang="en-US" b="1" dirty="0" smtClean="0"/>
              <a:t>Matter effects with Atmospheric Nu’s</a:t>
            </a:r>
          </a:p>
          <a:p>
            <a:pPr lvl="1"/>
            <a:r>
              <a:rPr lang="en-US" dirty="0" smtClean="0"/>
              <a:t>More challenging than originally hoped for</a:t>
            </a:r>
          </a:p>
          <a:p>
            <a:pPr lvl="1"/>
            <a:r>
              <a:rPr lang="en-US" dirty="0" smtClean="0"/>
              <a:t>Beam allows for complementary measurement</a:t>
            </a:r>
          </a:p>
          <a:p>
            <a:r>
              <a:rPr lang="en-US" b="1" dirty="0" smtClean="0"/>
              <a:t>Neutrino Beams</a:t>
            </a:r>
          </a:p>
          <a:p>
            <a:pPr lvl="1"/>
            <a:r>
              <a:rPr lang="en-US" dirty="0" smtClean="0"/>
              <a:t>Easier to motivate if pointing towards an existing detector</a:t>
            </a:r>
          </a:p>
          <a:p>
            <a:pPr lvl="1"/>
            <a:r>
              <a:rPr lang="en-US" dirty="0" smtClean="0"/>
              <a:t>Maybe possible in “parasitic mode”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37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6120678" cy="42828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0075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0.5</a:t>
            </a:r>
          </a:p>
          <a:p>
            <a:r>
              <a:rPr lang="en-US" sz="2800" dirty="0" smtClean="0"/>
              <a:t>Baseline = 6371 km</a:t>
            </a:r>
          </a:p>
          <a:p>
            <a:r>
              <a:rPr lang="en-US" sz="2800" dirty="0" smtClean="0"/>
              <a:t>Inclination = 30.0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7236296" y="2204864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07904" y="22048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6120677" cy="42828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0075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0.6</a:t>
            </a:r>
          </a:p>
          <a:p>
            <a:r>
              <a:rPr lang="en-US" sz="2800" dirty="0" smtClean="0"/>
              <a:t>Baseline = 7645 km</a:t>
            </a:r>
          </a:p>
          <a:p>
            <a:r>
              <a:rPr lang="en-US" sz="2800" dirty="0" smtClean="0"/>
              <a:t>Inclination = 36.9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7236296" y="2204864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07904" y="22048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6120677" cy="42828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0075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0.7</a:t>
            </a:r>
          </a:p>
          <a:p>
            <a:r>
              <a:rPr lang="en-US" sz="2800" dirty="0" smtClean="0"/>
              <a:t>Baseline = 8919 km</a:t>
            </a:r>
          </a:p>
          <a:p>
            <a:r>
              <a:rPr lang="en-US" sz="2800" dirty="0" smtClean="0"/>
              <a:t>Inclination = 44.4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7236296" y="2204864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07904" y="22048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700808"/>
            <a:ext cx="6120675" cy="42828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1902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0.8</a:t>
            </a:r>
          </a:p>
          <a:p>
            <a:r>
              <a:rPr lang="en-US" sz="2800" dirty="0" smtClean="0"/>
              <a:t>Baseline = 10194 km</a:t>
            </a:r>
          </a:p>
          <a:p>
            <a:r>
              <a:rPr lang="en-US" sz="2800" dirty="0" smtClean="0"/>
              <a:t>Inclination = 53.1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7236296" y="2204864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07904" y="22048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700808"/>
            <a:ext cx="6120675" cy="428283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1902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0.9</a:t>
            </a:r>
          </a:p>
          <a:p>
            <a:r>
              <a:rPr lang="en-US" sz="2800" dirty="0" smtClean="0"/>
              <a:t>Baseline = 11468 km</a:t>
            </a:r>
          </a:p>
          <a:p>
            <a:r>
              <a:rPr lang="en-US" sz="2800" dirty="0" smtClean="0"/>
              <a:t>Inclination = 64.2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7236296" y="2204864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07904" y="22048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93227" y="220486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to </a:t>
            </a:r>
            <a:r>
              <a:rPr lang="en-US" dirty="0" err="1" smtClean="0"/>
              <a:t>IceCube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9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700808"/>
            <a:ext cx="6120674" cy="428283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1902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1.0</a:t>
            </a:r>
          </a:p>
          <a:p>
            <a:r>
              <a:rPr lang="en-US" sz="2800" dirty="0" smtClean="0"/>
              <a:t>Baseline = 12742 km</a:t>
            </a:r>
          </a:p>
          <a:p>
            <a:r>
              <a:rPr lang="en-US" sz="2800" dirty="0" smtClean="0"/>
              <a:t>Inclination = 90.0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7236296" y="2204864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07904" y="22048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Optimal Baseline 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54" y="3001831"/>
            <a:ext cx="5241334" cy="3667529"/>
          </a:xfrm>
        </p:spPr>
      </p:pic>
      <p:sp>
        <p:nvSpPr>
          <p:cNvPr id="6" name="Rectangle 5"/>
          <p:cNvSpPr/>
          <p:nvPr/>
        </p:nvSpPr>
        <p:spPr>
          <a:xfrm>
            <a:off x="2051720" y="256490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372200" y="256490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L&gt;2000km the oscillation probabilities are always well separated for both MH hypotheses</a:t>
            </a:r>
          </a:p>
          <a:p>
            <a:r>
              <a:rPr lang="en-US" dirty="0" smtClean="0"/>
              <a:t>To find optimal baseline calculate event rates</a:t>
            </a:r>
          </a:p>
          <a:p>
            <a:pPr lvl="1"/>
            <a:r>
              <a:rPr lang="en-US" dirty="0" smtClean="0"/>
              <a:t>N ~ 1/L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N ~ E (cross section)</a:t>
            </a:r>
          </a:p>
          <a:p>
            <a:pPr lvl="1"/>
            <a:r>
              <a:rPr lang="en-US" dirty="0" smtClean="0"/>
              <a:t>Fixed beam profile</a:t>
            </a:r>
          </a:p>
          <a:p>
            <a:pPr lvl="1"/>
            <a:r>
              <a:rPr lang="en-US" dirty="0" smtClean="0"/>
              <a:t>ORCA detector response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828401" y="3429000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Optimal Baseline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54" y="3001831"/>
            <a:ext cx="5241334" cy="3667528"/>
          </a:xfrm>
        </p:spPr>
      </p:pic>
      <p:sp>
        <p:nvSpPr>
          <p:cNvPr id="6" name="Rectangle 5"/>
          <p:cNvSpPr/>
          <p:nvPr/>
        </p:nvSpPr>
        <p:spPr>
          <a:xfrm>
            <a:off x="2051720" y="256490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372200" y="256490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L=2600km maximizes the difference in event rates between two MH hypotheses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084168" y="3645024"/>
            <a:ext cx="2309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 rate difference</a:t>
            </a:r>
          </a:p>
          <a:p>
            <a:r>
              <a:rPr lang="en-US" dirty="0" smtClean="0"/>
              <a:t>NH - IH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4788024" y="2852936"/>
            <a:ext cx="0" cy="3624064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Oscillation Probabilities</a:t>
            </a:r>
            <a:endParaRPr lang="fr-FR" smtClean="0"/>
          </a:p>
        </p:txBody>
      </p:sp>
      <p:pic>
        <p:nvPicPr>
          <p:cNvPr id="512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3" y="1484313"/>
            <a:ext cx="4262935" cy="2982912"/>
          </a:xfrm>
        </p:spPr>
      </p:pic>
      <p:pic>
        <p:nvPicPr>
          <p:cNvPr id="5124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1484313"/>
            <a:ext cx="4262437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Espace réservé du contenu 2"/>
          <p:cNvSpPr txBox="1">
            <a:spLocks/>
          </p:cNvSpPr>
          <p:nvPr/>
        </p:nvSpPr>
        <p:spPr bwMode="auto">
          <a:xfrm>
            <a:off x="457200" y="4449763"/>
            <a:ext cx="82296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/>
              <a:t>All relevant oscillation probabilities taken into account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/>
              <a:t>Full 3-flavour treatment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/>
              <a:t>CP-phase variations included</a:t>
            </a:r>
            <a:endParaRPr lang="fr-FR" sz="3200"/>
          </a:p>
        </p:txBody>
      </p:sp>
    </p:spTree>
    <p:extLst>
      <p:ext uri="{BB962C8B-B14F-4D97-AF65-F5344CB8AC3E}">
        <p14:creationId xmlns:p14="http://schemas.microsoft.com/office/powerpoint/2010/main" val="32148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7000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Energy Range ?</a:t>
            </a:r>
            <a:endParaRPr lang="fr-FR" dirty="0" smtClean="0"/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Cross section weighted sum of oscillation probabilities</a:t>
            </a:r>
          </a:p>
          <a:p>
            <a:r>
              <a:rPr lang="en-US" sz="2000" dirty="0" smtClean="0"/>
              <a:t>Allows to find optimal energy range for MH determination</a:t>
            </a:r>
          </a:p>
          <a:p>
            <a:r>
              <a:rPr lang="en-US" sz="2000" dirty="0" smtClean="0"/>
              <a:t>No </a:t>
            </a:r>
            <a:r>
              <a:rPr lang="en-US" sz="2000" dirty="0" err="1" smtClean="0"/>
              <a:t>flavour</a:t>
            </a:r>
            <a:r>
              <a:rPr lang="en-US" sz="2000" dirty="0" smtClean="0"/>
              <a:t> tagging or CC/NC separation used</a:t>
            </a:r>
          </a:p>
          <a:p>
            <a:r>
              <a:rPr lang="en-US" sz="2000" dirty="0" smtClean="0"/>
              <a:t>Kinematical suppression of </a:t>
            </a:r>
            <a:r>
              <a:rPr lang="en-US" sz="2000" dirty="0" smtClean="0">
                <a:sym typeface="Symbol" pitchFamily="18" charset="2"/>
              </a:rPr>
              <a:t></a:t>
            </a:r>
            <a:r>
              <a:rPr lang="en-US" sz="2000" baseline="-25000" dirty="0" smtClean="0">
                <a:sym typeface="Symbol" pitchFamily="18" charset="2"/>
              </a:rPr>
              <a:t>  </a:t>
            </a:r>
            <a:r>
              <a:rPr lang="en-US" sz="2000" dirty="0" smtClean="0"/>
              <a:t>exploited</a:t>
            </a:r>
            <a:endParaRPr lang="fr-FR" sz="2000" dirty="0" smtClean="0"/>
          </a:p>
        </p:txBody>
      </p:sp>
      <p:pic>
        <p:nvPicPr>
          <p:cNvPr id="9221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076700"/>
            <a:ext cx="3976688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76700"/>
            <a:ext cx="3976687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ZoneTexte 5"/>
          <p:cNvSpPr txBox="1">
            <a:spLocks noChangeArrowheads="1"/>
          </p:cNvSpPr>
          <p:nvPr/>
        </p:nvSpPr>
        <p:spPr bwMode="auto">
          <a:xfrm>
            <a:off x="2678113" y="4365625"/>
            <a:ext cx="1101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NH</a:t>
            </a:r>
            <a:r>
              <a:rPr lang="en-US" sz="2400"/>
              <a:t> / </a:t>
            </a:r>
            <a:r>
              <a:rPr lang="en-US" sz="2400">
                <a:solidFill>
                  <a:srgbClr val="0000FF"/>
                </a:solidFill>
              </a:rPr>
              <a:t>IH</a:t>
            </a:r>
            <a:endParaRPr lang="fr-FR" sz="2400">
              <a:solidFill>
                <a:srgbClr val="0000FF"/>
              </a:solidFill>
            </a:endParaRPr>
          </a:p>
        </p:txBody>
      </p:sp>
      <p:cxnSp>
        <p:nvCxnSpPr>
          <p:cNvPr id="8" name="Connecteur droit avec flèche 7"/>
          <p:cNvCxnSpPr>
            <a:stCxn id="9221" idx="3"/>
            <a:endCxn id="9222" idx="1"/>
          </p:cNvCxnSpPr>
          <p:nvPr/>
        </p:nvCxnSpPr>
        <p:spPr>
          <a:xfrm>
            <a:off x="4211638" y="5426075"/>
            <a:ext cx="72072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ZoneTexte 9"/>
          <p:cNvSpPr txBox="1">
            <a:spLocks noChangeArrowheads="1"/>
          </p:cNvSpPr>
          <p:nvPr/>
        </p:nvSpPr>
        <p:spPr bwMode="auto">
          <a:xfrm>
            <a:off x="5364163" y="4365625"/>
            <a:ext cx="3146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/>
              <a:t>Ratio of Integrals IH/NH</a:t>
            </a:r>
          </a:p>
          <a:p>
            <a:r>
              <a:rPr lang="en-US" sz="2400"/>
              <a:t>   (2.5 GeV - E</a:t>
            </a:r>
            <a:r>
              <a:rPr lang="en-US" sz="2400" baseline="-25000"/>
              <a:t>max</a:t>
            </a:r>
            <a:r>
              <a:rPr lang="en-US" sz="2400"/>
              <a:t>)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918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consider Beams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84249"/>
            <a:ext cx="3610744" cy="3537039"/>
          </a:xfrm>
        </p:spPr>
        <p:txBody>
          <a:bodyPr/>
          <a:lstStyle/>
          <a:p>
            <a:r>
              <a:rPr lang="en-US" dirty="0" smtClean="0"/>
              <a:t>Recently : change of paradigm for European LBL program</a:t>
            </a:r>
          </a:p>
          <a:p>
            <a:r>
              <a:rPr lang="en-US" dirty="0" smtClean="0"/>
              <a:t>Opens new, so far neglected options </a:t>
            </a:r>
            <a:endParaRPr lang="fr-FR" dirty="0"/>
          </a:p>
        </p:txBody>
      </p:sp>
      <p:pic>
        <p:nvPicPr>
          <p:cNvPr id="4" name="Picture 3" descr="DG_2013_263_Neutrino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40768"/>
            <a:ext cx="5365559" cy="75929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3968" y="4869160"/>
            <a:ext cx="4176464" cy="268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283968" y="5729394"/>
            <a:ext cx="4176464" cy="268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4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Energy Range</a:t>
            </a:r>
            <a:endParaRPr lang="fr-FR" dirty="0" smtClean="0"/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“Event counting” , no </a:t>
            </a:r>
            <a:r>
              <a:rPr lang="en-US" sz="2400" dirty="0" err="1" smtClean="0"/>
              <a:t>flavour</a:t>
            </a:r>
            <a:r>
              <a:rPr lang="en-US" sz="2400" dirty="0" smtClean="0"/>
              <a:t> ID : 2-6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r>
              <a:rPr lang="en-US" sz="2400" dirty="0" smtClean="0"/>
              <a:t>11-14% suppression of IH w.r.t. NH</a:t>
            </a:r>
          </a:p>
        </p:txBody>
      </p:sp>
      <p:pic>
        <p:nvPicPr>
          <p:cNvPr id="1024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921226" cy="401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ZoneTexte 9"/>
          <p:cNvSpPr txBox="1">
            <a:spLocks noChangeArrowheads="1"/>
          </p:cNvSpPr>
          <p:nvPr/>
        </p:nvSpPr>
        <p:spPr bwMode="auto">
          <a:xfrm>
            <a:off x="3635896" y="3212976"/>
            <a:ext cx="3146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/>
              <a:t>Ratio of Integrals IH/NH</a:t>
            </a:r>
          </a:p>
          <a:p>
            <a:r>
              <a:rPr lang="en-US" sz="2400" dirty="0"/>
              <a:t>   (2.5 </a:t>
            </a:r>
            <a:r>
              <a:rPr lang="en-US" sz="2400" dirty="0" err="1"/>
              <a:t>GeV</a:t>
            </a:r>
            <a:r>
              <a:rPr lang="en-US" sz="2400" dirty="0"/>
              <a:t> - </a:t>
            </a:r>
            <a:r>
              <a:rPr lang="en-US" sz="2400" dirty="0" err="1"/>
              <a:t>E</a:t>
            </a:r>
            <a:r>
              <a:rPr lang="en-US" sz="2400" baseline="-25000" dirty="0" err="1"/>
              <a:t>max</a:t>
            </a:r>
            <a:r>
              <a:rPr lang="en-US" sz="2400" dirty="0"/>
              <a:t>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677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Proton Accelerator Complex </a:t>
            </a:r>
            <a:r>
              <a:rPr lang="en-US" dirty="0" err="1" smtClean="0"/>
              <a:t>Protvino</a:t>
            </a:r>
            <a:endParaRPr lang="fr-FR" dirty="0"/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336675"/>
            <a:ext cx="82010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ZoneTexte 3"/>
          <p:cNvSpPr txBox="1">
            <a:spLocks noChangeArrowheads="1"/>
          </p:cNvSpPr>
          <p:nvPr/>
        </p:nvSpPr>
        <p:spPr bwMode="auto">
          <a:xfrm>
            <a:off x="503238" y="6308725"/>
            <a:ext cx="7928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Presentation S. </a:t>
            </a:r>
            <a:r>
              <a:rPr lang="en-US" sz="2000" b="1" dirty="0" err="1">
                <a:solidFill>
                  <a:schemeClr val="tx2"/>
                </a:solidFill>
              </a:rPr>
              <a:t>Ivanov</a:t>
            </a:r>
            <a:r>
              <a:rPr lang="en-US" sz="2000" b="1" dirty="0">
                <a:solidFill>
                  <a:schemeClr val="tx2"/>
                </a:solidFill>
              </a:rPr>
              <a:t> (IHEP) on 22/11/2012 @ </a:t>
            </a:r>
            <a:r>
              <a:rPr lang="en-US" sz="2000" b="1" dirty="0" smtClean="0">
                <a:solidFill>
                  <a:schemeClr val="tx2"/>
                </a:solidFill>
              </a:rPr>
              <a:t>CERN </a:t>
            </a:r>
            <a:r>
              <a:rPr lang="en-US" sz="2000" b="1" dirty="0" smtClean="0">
                <a:solidFill>
                  <a:schemeClr val="tx2"/>
                </a:solidFill>
                <a:sym typeface="Wingdings" pitchFamily="2" charset="2"/>
              </a:rPr>
              <a:t> Talk Wednesday</a:t>
            </a:r>
            <a:endParaRPr lang="fr-FR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Proton Accelerator Complex </a:t>
            </a:r>
            <a:r>
              <a:rPr lang="en-US" dirty="0" err="1" smtClean="0"/>
              <a:t>Protvino</a:t>
            </a:r>
            <a:endParaRPr lang="fr-FR" dirty="0"/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3316" name="ZoneTexte 3"/>
          <p:cNvSpPr txBox="1">
            <a:spLocks noChangeArrowheads="1"/>
          </p:cNvSpPr>
          <p:nvPr/>
        </p:nvSpPr>
        <p:spPr bwMode="auto">
          <a:xfrm>
            <a:off x="503238" y="6308725"/>
            <a:ext cx="572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/>
              <a:t>Presentation S. Ivanov (IHEP) on 22/11/2012 @ CERN</a:t>
            </a:r>
            <a:endParaRPr lang="fr-FR" sz="200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41438"/>
            <a:ext cx="8191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1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60784"/>
            <a:ext cx="84391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876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dirty="0" err="1" smtClean="0"/>
              <a:t>Protvino</a:t>
            </a:r>
            <a:r>
              <a:rPr lang="en-US" dirty="0" smtClean="0"/>
              <a:t> – ANTARES (ORCA)</a:t>
            </a:r>
            <a:endParaRPr lang="fr-FR" dirty="0" smtClean="0"/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250825" y="1196752"/>
            <a:ext cx="8569325" cy="4525962"/>
          </a:xfrm>
        </p:spPr>
        <p:txBody>
          <a:bodyPr/>
          <a:lstStyle/>
          <a:p>
            <a:r>
              <a:rPr lang="en-US" sz="2400" dirty="0" smtClean="0"/>
              <a:t>Baseline 2588km ; beam inclination : 11.7˚  (</a:t>
            </a:r>
            <a:r>
              <a:rPr lang="en-US" sz="2400" dirty="0" err="1" smtClean="0"/>
              <a:t>cos</a:t>
            </a:r>
            <a:r>
              <a:rPr lang="en-US" sz="2400" dirty="0" smtClean="0">
                <a:sym typeface="Symbol" pitchFamily="18" charset="2"/>
              </a:rPr>
              <a:t> = 0.2)</a:t>
            </a:r>
            <a:endParaRPr lang="en-US" sz="2400" dirty="0" smtClean="0"/>
          </a:p>
          <a:p>
            <a:r>
              <a:rPr lang="en-US" sz="2400" dirty="0" smtClean="0"/>
              <a:t>Deepest point 134km : 3.3 g/cm</a:t>
            </a:r>
            <a:r>
              <a:rPr lang="en-US" sz="2400" baseline="30000" dirty="0" smtClean="0"/>
              <a:t>3</a:t>
            </a:r>
          </a:p>
          <a:p>
            <a:pPr marL="0" indent="0">
              <a:buNone/>
            </a:pPr>
            <a:endParaRPr lang="fr-FR" sz="2400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957513"/>
            <a:ext cx="682148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6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SKAT bubble chamber</a:t>
            </a:r>
            <a:endParaRPr lang="fr-FR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108325"/>
            <a:ext cx="80581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ZoneTexte 4"/>
          <p:cNvSpPr txBox="1">
            <a:spLocks noChangeArrowheads="1"/>
          </p:cNvSpPr>
          <p:nvPr/>
        </p:nvSpPr>
        <p:spPr bwMode="auto">
          <a:xfrm>
            <a:off x="6546850" y="6381750"/>
            <a:ext cx="2417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Courtesy: R. Nahnhauer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428750" y="1979613"/>
            <a:ext cx="287338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62038" y="1941513"/>
            <a:ext cx="192087" cy="215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11188" y="2051050"/>
            <a:ext cx="3603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ZoneTexte 9"/>
          <p:cNvSpPr txBox="1">
            <a:spLocks noChangeArrowheads="1"/>
          </p:cNvSpPr>
          <p:nvPr/>
        </p:nvSpPr>
        <p:spPr bwMode="auto">
          <a:xfrm>
            <a:off x="573088" y="1644650"/>
            <a:ext cx="306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p</a:t>
            </a:r>
            <a:endParaRPr lang="fr-FR"/>
          </a:p>
        </p:txBody>
      </p:sp>
      <p:sp>
        <p:nvSpPr>
          <p:cNvPr id="16393" name="ZoneTexte 10"/>
          <p:cNvSpPr txBox="1">
            <a:spLocks noChangeArrowheads="1"/>
          </p:cNvSpPr>
          <p:nvPr/>
        </p:nvSpPr>
        <p:spPr bwMode="auto">
          <a:xfrm>
            <a:off x="803275" y="1547813"/>
            <a:ext cx="744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target</a:t>
            </a:r>
            <a:endParaRPr lang="fr-FR"/>
          </a:p>
        </p:txBody>
      </p:sp>
      <p:sp>
        <p:nvSpPr>
          <p:cNvPr id="16394" name="ZoneTexte 11"/>
          <p:cNvSpPr txBox="1">
            <a:spLocks noChangeArrowheads="1"/>
          </p:cNvSpPr>
          <p:nvPr/>
        </p:nvSpPr>
        <p:spPr bwMode="auto">
          <a:xfrm>
            <a:off x="1235075" y="2114550"/>
            <a:ext cx="681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focus</a:t>
            </a: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835150" y="1979613"/>
            <a:ext cx="2592388" cy="1349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396" name="ZoneTexte 13"/>
          <p:cNvSpPr txBox="1">
            <a:spLocks noChangeArrowheads="1"/>
          </p:cNvSpPr>
          <p:nvPr/>
        </p:nvSpPr>
        <p:spPr bwMode="auto">
          <a:xfrm>
            <a:off x="2422525" y="1541463"/>
            <a:ext cx="121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Decay pipe</a:t>
            </a: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500563" y="1797050"/>
            <a:ext cx="1223962" cy="50323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55m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398" name="ZoneTexte 15"/>
          <p:cNvSpPr txBox="1">
            <a:spLocks noChangeArrowheads="1"/>
          </p:cNvSpPr>
          <p:nvPr/>
        </p:nvSpPr>
        <p:spPr bwMode="auto">
          <a:xfrm>
            <a:off x="4613275" y="1403350"/>
            <a:ext cx="1038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Shielding</a:t>
            </a:r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235825" y="1849438"/>
            <a:ext cx="792163" cy="398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400" name="ZoneTexte 17"/>
          <p:cNvSpPr txBox="1">
            <a:spLocks noChangeArrowheads="1"/>
          </p:cNvSpPr>
          <p:nvPr/>
        </p:nvSpPr>
        <p:spPr bwMode="auto">
          <a:xfrm>
            <a:off x="7308850" y="1474788"/>
            <a:ext cx="638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SKAT</a:t>
            </a:r>
            <a:endParaRPr lang="fr-FR"/>
          </a:p>
        </p:txBody>
      </p:sp>
      <p:sp>
        <p:nvSpPr>
          <p:cNvPr id="16401" name="ZoneTexte 18"/>
          <p:cNvSpPr txBox="1">
            <a:spLocks noChangeArrowheads="1"/>
          </p:cNvSpPr>
          <p:nvPr/>
        </p:nvSpPr>
        <p:spPr bwMode="auto">
          <a:xfrm>
            <a:off x="2771775" y="211455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140m</a:t>
            </a:r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1174750" y="2482850"/>
            <a:ext cx="6457950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835150" y="2700338"/>
            <a:ext cx="5810250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4" name="ZoneTexte 26"/>
          <p:cNvSpPr txBox="1">
            <a:spLocks noChangeArrowheads="1"/>
          </p:cNvSpPr>
          <p:nvPr/>
        </p:nvSpPr>
        <p:spPr bwMode="auto">
          <a:xfrm>
            <a:off x="4211638" y="2411413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rgbClr val="0070C0"/>
                </a:solidFill>
              </a:rPr>
              <a:t>270m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16405" name="ZoneTexte 27"/>
          <p:cNvSpPr txBox="1">
            <a:spLocks noChangeArrowheads="1"/>
          </p:cNvSpPr>
          <p:nvPr/>
        </p:nvSpPr>
        <p:spPr bwMode="auto">
          <a:xfrm>
            <a:off x="4356100" y="2700338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rgbClr val="0070C0"/>
                </a:solidFill>
              </a:rPr>
              <a:t>245m</a:t>
            </a:r>
            <a:endParaRPr lang="fr-F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Beam parametrisation (1988)</a:t>
            </a:r>
            <a:endParaRPr lang="fr-FR" smtClean="0"/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r>
              <a:rPr lang="en-US" smtClean="0"/>
              <a:t>Neutrino Focus</a:t>
            </a:r>
            <a:endParaRPr lang="fr-FR" smtClean="0"/>
          </a:p>
        </p:txBody>
      </p:sp>
      <p:sp>
        <p:nvSpPr>
          <p:cNvPr id="17412" name="Espace réservé du contenu 2"/>
          <p:cNvSpPr txBox="1">
            <a:spLocks/>
          </p:cNvSpPr>
          <p:nvPr/>
        </p:nvSpPr>
        <p:spPr bwMode="auto">
          <a:xfrm>
            <a:off x="4849813" y="1557338"/>
            <a:ext cx="40433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/>
              <a:t>Anti-Neutrino Focus</a:t>
            </a:r>
            <a:endParaRPr lang="fr-FR" sz="320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205038"/>
            <a:ext cx="3314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4494213"/>
            <a:ext cx="3314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89163"/>
            <a:ext cx="3314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3314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ZoneTexte 4"/>
          <p:cNvSpPr txBox="1">
            <a:spLocks noChangeArrowheads="1"/>
          </p:cNvSpPr>
          <p:nvPr/>
        </p:nvSpPr>
        <p:spPr bwMode="auto">
          <a:xfrm>
            <a:off x="3348038" y="2060575"/>
            <a:ext cx="237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/>
              <a:t>Scaling to ANTARES site</a:t>
            </a:r>
          </a:p>
          <a:p>
            <a:pPr algn="ctr"/>
            <a:r>
              <a:rPr lang="en-US"/>
              <a:t>(0.245/2600)</a:t>
            </a:r>
            <a:r>
              <a:rPr lang="en-US" baseline="30000"/>
              <a:t>2</a:t>
            </a:r>
            <a:endParaRPr lang="fr-FR"/>
          </a:p>
        </p:txBody>
      </p:sp>
      <p:sp>
        <p:nvSpPr>
          <p:cNvPr id="17418" name="ZoneTexte 5"/>
          <p:cNvSpPr txBox="1">
            <a:spLocks noChangeArrowheads="1"/>
          </p:cNvSpPr>
          <p:nvPr/>
        </p:nvSpPr>
        <p:spPr bwMode="auto">
          <a:xfrm>
            <a:off x="3563938" y="4365625"/>
            <a:ext cx="2214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dirty="0"/>
              <a:t>Z. Phys. C 40 (1988) 487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2240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 err="1" smtClean="0"/>
              <a:t>parametrisation</a:t>
            </a:r>
            <a:r>
              <a:rPr lang="en-US" dirty="0" smtClean="0"/>
              <a:t> (1988) </a:t>
            </a:r>
            <a:endParaRPr lang="fr-FR" dirty="0" smtClean="0"/>
          </a:p>
        </p:txBody>
      </p:sp>
      <p:pic>
        <p:nvPicPr>
          <p:cNvPr id="1843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3052142"/>
            <a:ext cx="5441553" cy="3689226"/>
          </a:xfrm>
        </p:spPr>
      </p:pic>
      <p:sp>
        <p:nvSpPr>
          <p:cNvPr id="18437" name="Espace réservé du contenu 2"/>
          <p:cNvSpPr txBox="1">
            <a:spLocks/>
          </p:cNvSpPr>
          <p:nvPr/>
        </p:nvSpPr>
        <p:spPr bwMode="auto">
          <a:xfrm>
            <a:off x="457200" y="141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dirty="0"/>
              <a:t>Very clean </a:t>
            </a:r>
            <a:r>
              <a:rPr lang="en-US" sz="2800" dirty="0">
                <a:sym typeface="Symbol" pitchFamily="18" charset="2"/>
              </a:rPr>
              <a:t></a:t>
            </a:r>
            <a:r>
              <a:rPr lang="en-US" sz="2800" baseline="-25000" dirty="0">
                <a:sym typeface="Symbol" pitchFamily="18" charset="2"/>
              </a:rPr>
              <a:t>µ</a:t>
            </a:r>
            <a:r>
              <a:rPr lang="en-US" sz="2800" dirty="0"/>
              <a:t> beam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dirty="0"/>
              <a:t>Less than 1% contaminations from other </a:t>
            </a:r>
            <a:r>
              <a:rPr lang="en-US" sz="2800" dirty="0" err="1"/>
              <a:t>flavours</a:t>
            </a:r>
            <a:endParaRPr lang="en-US" sz="2800" dirty="0"/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Most </a:t>
            </a:r>
            <a:r>
              <a:rPr lang="en-US" sz="2800" dirty="0"/>
              <a:t>neutrinos between 2</a:t>
            </a:r>
            <a:r>
              <a:rPr lang="en-US" sz="2800" dirty="0" smtClean="0"/>
              <a:t>-8 </a:t>
            </a:r>
            <a:r>
              <a:rPr lang="en-US" sz="2800" dirty="0" err="1" smtClean="0"/>
              <a:t>GeV</a:t>
            </a:r>
            <a:endParaRPr lang="en-US" sz="2800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445670" y="3429000"/>
            <a:ext cx="2214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dirty="0"/>
              <a:t>Z. Phys. C 40 (1988) 487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8750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02013"/>
            <a:ext cx="5114925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 Mass</a:t>
            </a:r>
            <a:endParaRPr lang="fr-FR" smtClean="0"/>
          </a:p>
        </p:txBody>
      </p:sp>
      <p:sp>
        <p:nvSpPr>
          <p:cNvPr id="2048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ORCA simulations (preliminary)</a:t>
            </a:r>
          </a:p>
          <a:p>
            <a:r>
              <a:rPr lang="en-US" dirty="0" smtClean="0"/>
              <a:t>Same function used for all CC interaction</a:t>
            </a:r>
          </a:p>
          <a:p>
            <a:pPr lvl="1"/>
            <a:r>
              <a:rPr lang="en-US" dirty="0" smtClean="0"/>
              <a:t>Same light output for </a:t>
            </a:r>
            <a:r>
              <a:rPr lang="en-US" dirty="0" smtClean="0">
                <a:sym typeface="Symbol" pitchFamily="18" charset="2"/>
              </a:rPr>
              <a:t></a:t>
            </a:r>
            <a:r>
              <a:rPr lang="en-US" baseline="-25000" dirty="0" smtClean="0">
                <a:sym typeface="Symbol" pitchFamily="18" charset="2"/>
              </a:rPr>
              <a:t>µ</a:t>
            </a:r>
            <a:r>
              <a:rPr lang="en-US" dirty="0" smtClean="0">
                <a:sym typeface="Symbol" pitchFamily="18" charset="2"/>
              </a:rPr>
              <a:t> and </a:t>
            </a:r>
            <a:r>
              <a:rPr lang="en-US" baseline="-25000" dirty="0" smtClean="0">
                <a:sym typeface="Symbol" pitchFamily="18" charset="2"/>
              </a:rPr>
              <a:t>e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ok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Conservative for </a:t>
            </a:r>
            <a:r>
              <a:rPr lang="en-US" dirty="0" smtClean="0">
                <a:sym typeface="Symbol" pitchFamily="18" charset="2"/>
              </a:rPr>
              <a:t></a:t>
            </a:r>
            <a:r>
              <a:rPr lang="en-US" baseline="-25000" dirty="0" smtClean="0">
                <a:sym typeface="Symbol" pitchFamily="18" charset="2"/>
              </a:rPr>
              <a:t>  </a:t>
            </a:r>
            <a:r>
              <a:rPr lang="en-US" dirty="0" smtClean="0">
                <a:sym typeface="Wingdings" pitchFamily="2" charset="2"/>
              </a:rPr>
              <a:t>due to escaping neutrinos</a:t>
            </a:r>
          </a:p>
          <a:p>
            <a:r>
              <a:rPr lang="en-US" dirty="0" smtClean="0">
                <a:sym typeface="Wingdings" pitchFamily="2" charset="2"/>
              </a:rPr>
              <a:t>NC evaluated at E/2</a:t>
            </a:r>
            <a:endParaRPr lang="fr-FR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6367871" y="5877272"/>
            <a:ext cx="2092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A. </a:t>
            </a:r>
            <a:r>
              <a:rPr lang="en-US" sz="2000" dirty="0" err="1" smtClean="0"/>
              <a:t>Trovato</a:t>
            </a:r>
            <a:r>
              <a:rPr lang="en-US" sz="2000" dirty="0" smtClean="0"/>
              <a:t> (LNS)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092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rates - Signal</a:t>
            </a:r>
            <a:endParaRPr lang="fr-FR" dirty="0" smtClean="0"/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907"/>
            <a:ext cx="7787208" cy="3744317"/>
          </a:xfrm>
        </p:spPr>
        <p:txBody>
          <a:bodyPr>
            <a:normAutofit/>
          </a:bodyPr>
          <a:lstStyle/>
          <a:p>
            <a:r>
              <a:rPr lang="en-US" dirty="0" smtClean="0"/>
              <a:t>Event numbers for 1.5 10</a:t>
            </a:r>
            <a:r>
              <a:rPr lang="en-US" baseline="30000" dirty="0" smtClean="0"/>
              <a:t>21</a:t>
            </a:r>
            <a:r>
              <a:rPr lang="en-US" dirty="0" smtClean="0"/>
              <a:t> </a:t>
            </a:r>
            <a:r>
              <a:rPr lang="en-US" dirty="0" err="1" smtClean="0"/>
              <a:t>p.o.t.s</a:t>
            </a:r>
            <a:r>
              <a:rPr lang="en-US" dirty="0" smtClean="0"/>
              <a:t> </a:t>
            </a:r>
          </a:p>
          <a:p>
            <a:r>
              <a:rPr lang="en-US" dirty="0" smtClean="0"/>
              <a:t>20 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statistical separation of both Mass Hierarchy hypotheses from signal</a:t>
            </a:r>
          </a:p>
          <a:p>
            <a:r>
              <a:rPr lang="en-US" dirty="0" smtClean="0"/>
              <a:t>10000 </a:t>
            </a:r>
            <a:r>
              <a:rPr lang="en-US" dirty="0" err="1" smtClean="0"/>
              <a:t>muon</a:t>
            </a:r>
            <a:r>
              <a:rPr lang="en-US" dirty="0" smtClean="0"/>
              <a:t> events for beam </a:t>
            </a:r>
            <a:r>
              <a:rPr lang="en-US" dirty="0" err="1" smtClean="0"/>
              <a:t>normalisation</a:t>
            </a:r>
            <a:endParaRPr lang="en-US" dirty="0" smtClean="0"/>
          </a:p>
          <a:p>
            <a:pPr lvl="1"/>
            <a:r>
              <a:rPr lang="en-US" sz="1800" dirty="0" smtClean="0"/>
              <a:t>3.5% separation between MH hypotheses</a:t>
            </a:r>
          </a:p>
          <a:p>
            <a:r>
              <a:rPr lang="en-US" sz="2000" dirty="0" smtClean="0"/>
              <a:t>Other contributions: </a:t>
            </a:r>
            <a:r>
              <a:rPr lang="en-US" sz="2000" dirty="0" smtClean="0">
                <a:sym typeface="Symbol"/>
              </a:rPr>
              <a:t></a:t>
            </a:r>
            <a:r>
              <a:rPr lang="en-US" sz="2000" baseline="-25000" dirty="0" smtClean="0">
                <a:sym typeface="Symbol"/>
              </a:rPr>
              <a:t></a:t>
            </a:r>
            <a:r>
              <a:rPr lang="en-US" sz="2000" dirty="0" smtClean="0">
                <a:sym typeface="Symbol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1316 +/- 13 </a:t>
            </a:r>
            <a:r>
              <a:rPr lang="en-US" sz="2000" dirty="0" smtClean="0">
                <a:sym typeface="Symbol"/>
              </a:rPr>
              <a:t>;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1416 +/- 8 </a:t>
            </a:r>
            <a:r>
              <a:rPr lang="en-US" sz="2000" dirty="0" smtClean="0">
                <a:sym typeface="Symbol"/>
              </a:rPr>
              <a:t>; NC : </a:t>
            </a:r>
            <a:r>
              <a:rPr lang="en-US" sz="2000" dirty="0" smtClean="0">
                <a:solidFill>
                  <a:srgbClr val="00B050"/>
                </a:solidFill>
                <a:sym typeface="Symbol"/>
              </a:rPr>
              <a:t>4732</a:t>
            </a:r>
            <a:endParaRPr lang="en-US" sz="2000" baseline="-25000" dirty="0" smtClean="0">
              <a:solidFill>
                <a:srgbClr val="00B050"/>
              </a:solidFill>
            </a:endParaRPr>
          </a:p>
          <a:p>
            <a:endParaRPr lang="fr-FR" sz="2000" dirty="0" smtClean="0"/>
          </a:p>
        </p:txBody>
      </p:sp>
      <p:pic>
        <p:nvPicPr>
          <p:cNvPr id="2560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43" y="4173538"/>
            <a:ext cx="3854564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5293" y="4160838"/>
            <a:ext cx="3854564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699792" y="5509096"/>
            <a:ext cx="108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</a:t>
            </a:r>
            <a:r>
              <a:rPr lang="en-US" sz="3200" baseline="-25000" dirty="0">
                <a:sym typeface="Symbol" pitchFamily="18" charset="2"/>
              </a:rPr>
              <a:t>µ</a:t>
            </a:r>
            <a:r>
              <a:rPr lang="en-US" sz="3200" dirty="0">
                <a:sym typeface="Symbol" pitchFamily="18" charset="2"/>
              </a:rPr>
              <a:t> CC</a:t>
            </a:r>
            <a:endParaRPr lang="fr-FR" sz="3200" dirty="0"/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6876256" y="5005040"/>
            <a:ext cx="115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</a:t>
            </a:r>
            <a:r>
              <a:rPr lang="en-US" sz="3200" baseline="-25000" dirty="0">
                <a:sym typeface="Symbol" pitchFamily="18" charset="2"/>
              </a:rPr>
              <a:t>e</a:t>
            </a:r>
            <a:r>
              <a:rPr lang="en-US" sz="3200" dirty="0">
                <a:sym typeface="Symbol" pitchFamily="18" charset="2"/>
              </a:rPr>
              <a:t> CC </a:t>
            </a:r>
            <a:endParaRPr lang="fr-FR" sz="3200" dirty="0"/>
          </a:p>
        </p:txBody>
      </p:sp>
      <p:sp>
        <p:nvSpPr>
          <p:cNvPr id="25608" name="ZoneTexte 7"/>
          <p:cNvSpPr txBox="1">
            <a:spLocks noChangeArrowheads="1"/>
          </p:cNvSpPr>
          <p:nvPr/>
        </p:nvSpPr>
        <p:spPr bwMode="auto">
          <a:xfrm>
            <a:off x="5508104" y="4417948"/>
            <a:ext cx="2677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NH 1621 +/- 255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25609" name="ZoneTexte 10"/>
          <p:cNvSpPr txBox="1">
            <a:spLocks noChangeArrowheads="1"/>
          </p:cNvSpPr>
          <p:nvPr/>
        </p:nvSpPr>
        <p:spPr bwMode="auto">
          <a:xfrm>
            <a:off x="5676458" y="5641975"/>
            <a:ext cx="2597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</a:rPr>
              <a:t>IH </a:t>
            </a:r>
            <a:r>
              <a:rPr lang="en-US" sz="2800" dirty="0" smtClean="0">
                <a:solidFill>
                  <a:srgbClr val="0070C0"/>
                </a:solidFill>
              </a:rPr>
              <a:t>   497 </a:t>
            </a:r>
            <a:r>
              <a:rPr lang="en-US" sz="2800" dirty="0">
                <a:solidFill>
                  <a:srgbClr val="0070C0"/>
                </a:solidFill>
              </a:rPr>
              <a:t>+/- 100 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11" name="ZoneTexte 7"/>
          <p:cNvSpPr txBox="1">
            <a:spLocks noChangeArrowheads="1"/>
          </p:cNvSpPr>
          <p:nvPr/>
        </p:nvSpPr>
        <p:spPr bwMode="auto">
          <a:xfrm>
            <a:off x="1246592" y="4437112"/>
            <a:ext cx="2677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NH </a:t>
            </a:r>
            <a:r>
              <a:rPr lang="en-US" sz="2800" dirty="0" smtClean="0">
                <a:solidFill>
                  <a:srgbClr val="FF0000"/>
                </a:solidFill>
              </a:rPr>
              <a:t>10927 </a:t>
            </a:r>
            <a:r>
              <a:rPr lang="en-US" sz="2800" dirty="0">
                <a:solidFill>
                  <a:srgbClr val="FF0000"/>
                </a:solidFill>
              </a:rPr>
              <a:t>+/- </a:t>
            </a:r>
            <a:r>
              <a:rPr lang="en-US" sz="2800" dirty="0" smtClean="0">
                <a:solidFill>
                  <a:srgbClr val="FF0000"/>
                </a:solidFill>
              </a:rPr>
              <a:t>24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2" name="ZoneTexte 10"/>
          <p:cNvSpPr txBox="1">
            <a:spLocks noChangeArrowheads="1"/>
          </p:cNvSpPr>
          <p:nvPr/>
        </p:nvSpPr>
        <p:spPr bwMode="auto">
          <a:xfrm>
            <a:off x="1187624" y="4797152"/>
            <a:ext cx="2779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</a:rPr>
              <a:t> IH   10548 </a:t>
            </a:r>
            <a:r>
              <a:rPr lang="en-US" sz="2800" dirty="0">
                <a:solidFill>
                  <a:srgbClr val="0070C0"/>
                </a:solidFill>
              </a:rPr>
              <a:t>+/- </a:t>
            </a:r>
            <a:r>
              <a:rPr lang="en-US" sz="2800" dirty="0" smtClean="0">
                <a:solidFill>
                  <a:srgbClr val="0070C0"/>
                </a:solidFill>
              </a:rPr>
              <a:t>43 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Neutrinos from Beams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ambiguities</a:t>
            </a:r>
          </a:p>
          <a:p>
            <a:r>
              <a:rPr lang="en-US" dirty="0" smtClean="0"/>
              <a:t>Improve mass hierarchy sensitivity</a:t>
            </a:r>
          </a:p>
          <a:p>
            <a:endParaRPr lang="fr-F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43" y="2688285"/>
            <a:ext cx="5526013" cy="1100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11643" y="378970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arXiv:1301.4577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4474898" cy="273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560112" y="4707141"/>
            <a:ext cx="46842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Narrow band beam 6-9 </a:t>
            </a:r>
            <a:r>
              <a:rPr lang="en-US" sz="2800" dirty="0" err="1" smtClean="0"/>
              <a:t>GeV</a:t>
            </a:r>
            <a:endParaRPr lang="en-US" sz="2800" dirty="0" smtClean="0"/>
          </a:p>
          <a:p>
            <a:pPr algn="ctr"/>
            <a:r>
              <a:rPr lang="en-US" sz="2800" dirty="0" smtClean="0"/>
              <a:t>10</a:t>
            </a:r>
            <a:r>
              <a:rPr lang="en-US" sz="2800" baseline="30000" dirty="0" smtClean="0"/>
              <a:t>20 </a:t>
            </a:r>
            <a:r>
              <a:rPr lang="en-US" sz="2800" dirty="0" smtClean="0"/>
              <a:t>p.o.t.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762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Flavour identification</a:t>
            </a:r>
            <a:endParaRPr lang="fr-FR" smtClean="0"/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457200" y="1566863"/>
            <a:ext cx="8229600" cy="4525962"/>
          </a:xfrm>
        </p:spPr>
        <p:txBody>
          <a:bodyPr/>
          <a:lstStyle/>
          <a:p>
            <a:r>
              <a:rPr lang="en-US" smtClean="0"/>
              <a:t>Need to separate “tracks” from “cascades”</a:t>
            </a:r>
          </a:p>
          <a:p>
            <a:r>
              <a:rPr lang="en-US" smtClean="0"/>
              <a:t>2004 @ Villars : C2GT project (F. Dydak)</a:t>
            </a:r>
          </a:p>
          <a:p>
            <a:pPr lvl="1"/>
            <a:r>
              <a:rPr lang="en-US" smtClean="0"/>
              <a:t>CERN to Gulf of Taranto</a:t>
            </a:r>
            <a:endParaRPr lang="fr-FR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9000"/>
            <a:ext cx="312578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429000"/>
            <a:ext cx="30162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7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7700962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smtClean="0"/>
              <a:t>Flavour identification</a:t>
            </a:r>
            <a:endParaRPr lang="fr-FR" smtClean="0"/>
          </a:p>
        </p:txBody>
      </p:sp>
      <p:sp>
        <p:nvSpPr>
          <p:cNvPr id="22532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r>
              <a:rPr lang="en-US" sz="2800" smtClean="0"/>
              <a:t>2004 @ Villars : C2GT project (F. Dydak)</a:t>
            </a:r>
          </a:p>
          <a:p>
            <a:r>
              <a:rPr lang="en-US" sz="2800" smtClean="0"/>
              <a:t>Clean separation of </a:t>
            </a:r>
            <a:r>
              <a:rPr lang="en-US" sz="2800" smtClean="0">
                <a:sym typeface="Symbol" pitchFamily="18" charset="2"/>
              </a:rPr>
              <a:t></a:t>
            </a:r>
            <a:r>
              <a:rPr lang="en-US" sz="2800" baseline="-25000" smtClean="0">
                <a:sym typeface="Symbol" pitchFamily="18" charset="2"/>
              </a:rPr>
              <a:t>µ</a:t>
            </a:r>
            <a:r>
              <a:rPr lang="en-US" sz="2800" smtClean="0">
                <a:sym typeface="Symbol" pitchFamily="18" charset="2"/>
              </a:rPr>
              <a:t> CC and </a:t>
            </a:r>
            <a:r>
              <a:rPr lang="en-US" sz="2800" baseline="-25000" smtClean="0">
                <a:sym typeface="Symbol" pitchFamily="18" charset="2"/>
              </a:rPr>
              <a:t>e</a:t>
            </a:r>
            <a:r>
              <a:rPr lang="en-US" sz="2800" smtClean="0">
                <a:sym typeface="Symbol" pitchFamily="18" charset="2"/>
              </a:rPr>
              <a:t> CC at 0.8 GeV</a:t>
            </a:r>
          </a:p>
          <a:p>
            <a:r>
              <a:rPr lang="en-US" sz="2800" smtClean="0">
                <a:sym typeface="Symbol" pitchFamily="18" charset="2"/>
              </a:rPr>
              <a:t>        OM spacing 3m 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9349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852738"/>
            <a:ext cx="5756275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Flavour identification </a:t>
            </a:r>
            <a:endParaRPr lang="fr-FR" smtClean="0"/>
          </a:p>
        </p:txBody>
      </p:sp>
      <p:sp>
        <p:nvSpPr>
          <p:cNvPr id="2355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Misidentification probability : </a:t>
            </a:r>
          </a:p>
          <a:p>
            <a:pPr lvl="1"/>
            <a:r>
              <a:rPr lang="en-US" sz="2400" dirty="0" smtClean="0"/>
              <a:t>assume same for both directions</a:t>
            </a:r>
          </a:p>
          <a:p>
            <a:pPr lvl="1"/>
            <a:r>
              <a:rPr lang="en-US" dirty="0" smtClean="0"/>
              <a:t>50% at 2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random ; 20% at 5 </a:t>
            </a:r>
            <a:r>
              <a:rPr lang="en-US" dirty="0" err="1" smtClean="0">
                <a:sym typeface="Wingdings" pitchFamily="2" charset="2"/>
              </a:rPr>
              <a:t>GeV</a:t>
            </a:r>
            <a:r>
              <a:rPr lang="en-US" dirty="0" smtClean="0">
                <a:sym typeface="Wingdings" pitchFamily="2" charset="2"/>
              </a:rPr>
              <a:t> ; 10% at </a:t>
            </a:r>
            <a:r>
              <a:rPr lang="en-US" dirty="0" err="1" smtClean="0">
                <a:sym typeface="Wingdings" pitchFamily="2" charset="2"/>
              </a:rPr>
              <a:t>GeV</a:t>
            </a:r>
            <a:endParaRPr lang="fr-FR" dirty="0" smtClean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538"/>
            <a:ext cx="38639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3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16768"/>
            <a:ext cx="84391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44844" y="6218148"/>
            <a:ext cx="304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V. Ludwig (ECAP)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31179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rates – All </a:t>
            </a:r>
            <a:r>
              <a:rPr lang="en-US" dirty="0" err="1" smtClean="0"/>
              <a:t>Flavours</a:t>
            </a:r>
            <a:r>
              <a:rPr lang="en-US" dirty="0" smtClean="0"/>
              <a:t> &amp; </a:t>
            </a:r>
            <a:r>
              <a:rPr lang="en-US" dirty="0" err="1" smtClean="0"/>
              <a:t>Mis</a:t>
            </a:r>
            <a:r>
              <a:rPr lang="en-US" dirty="0"/>
              <a:t>-</a:t>
            </a:r>
            <a:r>
              <a:rPr lang="en-US" dirty="0" smtClean="0"/>
              <a:t>ID</a:t>
            </a:r>
            <a:endParaRPr lang="fr-FR" dirty="0" smtClean="0"/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99"/>
            <a:ext cx="7787208" cy="3744317"/>
          </a:xfrm>
        </p:spPr>
        <p:txBody>
          <a:bodyPr>
            <a:normAutofit/>
          </a:bodyPr>
          <a:lstStyle/>
          <a:p>
            <a:r>
              <a:rPr lang="en-US" dirty="0" smtClean="0"/>
              <a:t>Event numbers for 1.5 10</a:t>
            </a:r>
            <a:r>
              <a:rPr lang="en-US" baseline="30000" dirty="0" smtClean="0"/>
              <a:t>21</a:t>
            </a:r>
            <a:r>
              <a:rPr lang="en-US" dirty="0" smtClean="0"/>
              <a:t> pots </a:t>
            </a:r>
          </a:p>
          <a:p>
            <a:r>
              <a:rPr lang="en-US" dirty="0"/>
              <a:t>9-18% difference for NH/IH</a:t>
            </a:r>
          </a:p>
          <a:p>
            <a:r>
              <a:rPr lang="en-US" dirty="0"/>
              <a:t>7 </a:t>
            </a:r>
            <a:r>
              <a:rPr lang="en-US" dirty="0">
                <a:sym typeface="Symbol"/>
              </a:rPr>
              <a:t></a:t>
            </a:r>
            <a:r>
              <a:rPr lang="en-US" dirty="0" smtClean="0"/>
              <a:t> </a:t>
            </a:r>
            <a:r>
              <a:rPr lang="en-US" dirty="0"/>
              <a:t>statistical separation of MH </a:t>
            </a:r>
            <a:r>
              <a:rPr lang="en-US" dirty="0" smtClean="0"/>
              <a:t>hypotheses</a:t>
            </a:r>
          </a:p>
          <a:p>
            <a:r>
              <a:rPr lang="en-US" dirty="0" smtClean="0"/>
              <a:t>Can allow for </a:t>
            </a:r>
            <a:r>
              <a:rPr lang="en-US" dirty="0" smtClean="0"/>
              <a:t>3-4</a:t>
            </a:r>
            <a:r>
              <a:rPr lang="en-US" dirty="0" smtClean="0"/>
              <a:t> </a:t>
            </a:r>
            <a:r>
              <a:rPr lang="en-US" dirty="0" smtClean="0"/>
              <a:t>% syst. </a:t>
            </a:r>
            <a:r>
              <a:rPr lang="en-US" dirty="0" smtClean="0"/>
              <a:t>uncertainty</a:t>
            </a:r>
            <a:endParaRPr lang="en-US" dirty="0" smtClean="0"/>
          </a:p>
          <a:p>
            <a:r>
              <a:rPr lang="en-US" dirty="0" smtClean="0"/>
              <a:t>No requirement of energy reconstruction</a:t>
            </a:r>
          </a:p>
          <a:p>
            <a:pPr marL="0" indent="0">
              <a:buNone/>
            </a:pPr>
            <a:endParaRPr lang="en-US" baseline="-25000" dirty="0" smtClean="0">
              <a:solidFill>
                <a:srgbClr val="00B050"/>
              </a:solidFill>
            </a:endParaRPr>
          </a:p>
          <a:p>
            <a:endParaRPr lang="fr-FR" dirty="0" smtClean="0"/>
          </a:p>
        </p:txBody>
      </p:sp>
      <p:pic>
        <p:nvPicPr>
          <p:cNvPr id="2560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43" y="4173538"/>
            <a:ext cx="3854564" cy="269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5293" y="4160838"/>
            <a:ext cx="3854564" cy="269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55576" y="4005064"/>
            <a:ext cx="1143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tracks</a:t>
            </a:r>
            <a:endParaRPr lang="fr-FR" sz="2800" dirty="0"/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5004048" y="4005064"/>
            <a:ext cx="1704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cascades</a:t>
            </a:r>
            <a:endParaRPr lang="fr-FR" sz="2800" dirty="0"/>
          </a:p>
        </p:txBody>
      </p:sp>
      <p:sp>
        <p:nvSpPr>
          <p:cNvPr id="25608" name="ZoneTexte 7"/>
          <p:cNvSpPr txBox="1">
            <a:spLocks noChangeArrowheads="1"/>
          </p:cNvSpPr>
          <p:nvPr/>
        </p:nvSpPr>
        <p:spPr bwMode="auto">
          <a:xfrm>
            <a:off x="6009374" y="4417948"/>
            <a:ext cx="2307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NH </a:t>
            </a:r>
            <a:r>
              <a:rPr lang="en-US" sz="2400" dirty="0" smtClean="0">
                <a:solidFill>
                  <a:srgbClr val="FF0000"/>
                </a:solidFill>
              </a:rPr>
              <a:t>7300 </a:t>
            </a:r>
            <a:r>
              <a:rPr lang="en-US" sz="2400" dirty="0">
                <a:solidFill>
                  <a:srgbClr val="FF0000"/>
                </a:solidFill>
              </a:rPr>
              <a:t>+/- </a:t>
            </a:r>
            <a:r>
              <a:rPr lang="en-US" sz="2400" dirty="0" smtClean="0">
                <a:solidFill>
                  <a:srgbClr val="FF0000"/>
                </a:solidFill>
              </a:rPr>
              <a:t>200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5609" name="ZoneTexte 10"/>
          <p:cNvSpPr txBox="1">
            <a:spLocks noChangeArrowheads="1"/>
          </p:cNvSpPr>
          <p:nvPr/>
        </p:nvSpPr>
        <p:spPr bwMode="auto">
          <a:xfrm>
            <a:off x="6012160" y="4725144"/>
            <a:ext cx="2167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</a:rPr>
              <a:t>IH </a:t>
            </a:r>
            <a:r>
              <a:rPr lang="en-US" sz="2400" dirty="0" smtClean="0">
                <a:solidFill>
                  <a:srgbClr val="0070C0"/>
                </a:solidFill>
              </a:rPr>
              <a:t>  6420 </a:t>
            </a:r>
            <a:r>
              <a:rPr lang="en-US" sz="2400" dirty="0">
                <a:solidFill>
                  <a:srgbClr val="0070C0"/>
                </a:solidFill>
              </a:rPr>
              <a:t>+/- </a:t>
            </a:r>
            <a:r>
              <a:rPr lang="en-US" sz="2400" dirty="0" smtClean="0">
                <a:solidFill>
                  <a:srgbClr val="0070C0"/>
                </a:solidFill>
              </a:rPr>
              <a:t>80 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1" name="ZoneTexte 7"/>
          <p:cNvSpPr txBox="1">
            <a:spLocks noChangeArrowheads="1"/>
          </p:cNvSpPr>
          <p:nvPr/>
        </p:nvSpPr>
        <p:spPr bwMode="auto">
          <a:xfrm>
            <a:off x="1688894" y="4365104"/>
            <a:ext cx="2307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NH </a:t>
            </a:r>
            <a:r>
              <a:rPr lang="en-US" sz="2400" dirty="0" smtClean="0">
                <a:solidFill>
                  <a:srgbClr val="FF0000"/>
                </a:solidFill>
              </a:rPr>
              <a:t>10690 </a:t>
            </a:r>
            <a:r>
              <a:rPr lang="en-US" sz="2400" dirty="0">
                <a:solidFill>
                  <a:srgbClr val="FF0000"/>
                </a:solidFill>
              </a:rPr>
              <a:t>+/- </a:t>
            </a:r>
            <a:r>
              <a:rPr lang="en-US" sz="2400" dirty="0" smtClean="0">
                <a:solidFill>
                  <a:srgbClr val="FF0000"/>
                </a:solidFill>
              </a:rPr>
              <a:t>45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2" name="ZoneTexte 10"/>
          <p:cNvSpPr txBox="1">
            <a:spLocks noChangeArrowheads="1"/>
          </p:cNvSpPr>
          <p:nvPr/>
        </p:nvSpPr>
        <p:spPr bwMode="auto">
          <a:xfrm>
            <a:off x="1603935" y="4653136"/>
            <a:ext cx="2392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</a:rPr>
              <a:t> IH   10244 </a:t>
            </a:r>
            <a:r>
              <a:rPr lang="en-US" sz="2400" dirty="0">
                <a:solidFill>
                  <a:srgbClr val="0070C0"/>
                </a:solidFill>
              </a:rPr>
              <a:t>+/- </a:t>
            </a:r>
            <a:r>
              <a:rPr lang="en-US" sz="2400" dirty="0" smtClean="0">
                <a:solidFill>
                  <a:srgbClr val="0070C0"/>
                </a:solidFill>
              </a:rPr>
              <a:t>15 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Systematic Uncertainties</a:t>
            </a:r>
            <a:endParaRPr 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Detector Response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Water parameters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Extensively studied in ANTARES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Neutrino flux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Can be monitored with </a:t>
            </a:r>
            <a:r>
              <a:rPr lang="en-US" sz="2400" dirty="0" err="1" smtClean="0"/>
              <a:t>muon</a:t>
            </a:r>
            <a:r>
              <a:rPr lang="en-US" sz="2400" dirty="0" smtClean="0"/>
              <a:t> events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Neutrino Cross Section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Ongoing and planned short baseline Experiments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Oscillation parameters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ORCA with atmospheric neutrinos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33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4487" y="260648"/>
            <a:ext cx="7195945" cy="983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Synergies between potential Sites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1501" y="2346284"/>
            <a:ext cx="6894036" cy="3894433"/>
          </a:xfrm>
        </p:spPr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53" y="1455322"/>
            <a:ext cx="710052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843808" y="335873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Modane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2393km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86794" y="4149080"/>
            <a:ext cx="113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Antares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2588km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41228" y="4653136"/>
            <a:ext cx="1470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Gran </a:t>
            </a:r>
            <a:r>
              <a:rPr lang="en-US" b="1" dirty="0" err="1" smtClean="0">
                <a:solidFill>
                  <a:srgbClr val="FF0000"/>
                </a:solidFill>
              </a:rPr>
              <a:t>Sasso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2189km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72000" y="5446965"/>
            <a:ext cx="10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Nemo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2574km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04533" y="1700808"/>
            <a:ext cx="112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Protvino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21211" y="3068960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4.1˚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18990" y="2996952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11.0˚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38732" y="3356992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13.6˚</a:t>
            </a:r>
            <a:endParaRPr lang="fr-FR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fr-FR" dirty="0" smtClean="0"/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Upgraded proton accelerator at </a:t>
            </a:r>
            <a:r>
              <a:rPr lang="en-US" dirty="0" err="1" smtClean="0"/>
              <a:t>Protvino</a:t>
            </a:r>
            <a:r>
              <a:rPr lang="en-US" dirty="0" smtClean="0"/>
              <a:t> well suited for LBL towards Mediterranean Sea</a:t>
            </a:r>
          </a:p>
          <a:p>
            <a:r>
              <a:rPr lang="en-US" dirty="0" smtClean="0"/>
              <a:t>Needed : 10</a:t>
            </a:r>
            <a:r>
              <a:rPr lang="en-US" baseline="30000" dirty="0" smtClean="0"/>
              <a:t>21 </a:t>
            </a:r>
            <a:r>
              <a:rPr lang="en-US" dirty="0" smtClean="0"/>
              <a:t>p.o.t. within few years</a:t>
            </a:r>
          </a:p>
          <a:p>
            <a:r>
              <a:rPr lang="en-US" dirty="0" smtClean="0"/>
              <a:t>Preliminary Performance Figures of ORCA encouraging</a:t>
            </a:r>
          </a:p>
          <a:p>
            <a:r>
              <a:rPr lang="en-US" dirty="0" smtClean="0"/>
              <a:t>Synergy with Underground Labs in the same beam</a:t>
            </a:r>
          </a:p>
          <a:p>
            <a:r>
              <a:rPr lang="en-US" dirty="0" smtClean="0"/>
              <a:t>Complementary to measurement with atmospheric </a:t>
            </a:r>
            <a:r>
              <a:rPr lang="en-US" dirty="0" smtClean="0">
                <a:sym typeface="Symbol"/>
              </a:rPr>
              <a:t></a:t>
            </a:r>
          </a:p>
          <a:p>
            <a:r>
              <a:rPr lang="en-US" dirty="0" smtClean="0">
                <a:sym typeface="Symbol"/>
              </a:rPr>
              <a:t>Complementary between ORCA / PINGU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</a:rPr>
              <a:t>High Significance determination of Mass Hierarchy</a:t>
            </a:r>
            <a:endParaRPr lang="fr-FR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50" y="274638"/>
            <a:ext cx="9028550" cy="63447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Common plots for ORCA &amp; PINGU?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544616"/>
          </a:xfrm>
        </p:spPr>
        <p:txBody>
          <a:bodyPr>
            <a:noAutofit/>
          </a:bodyPr>
          <a:lstStyle/>
          <a:p>
            <a:pPr marL="514350" indent="-457200"/>
            <a:r>
              <a:rPr lang="en-US" dirty="0" smtClean="0">
                <a:cs typeface="Symbol" charset="2"/>
              </a:rPr>
              <a:t>Oscillations probabilities and Neutrino fluxes</a:t>
            </a:r>
          </a:p>
          <a:p>
            <a:pPr marL="914400" lvl="1" indent="-457200"/>
            <a:r>
              <a:rPr lang="en-US" dirty="0" smtClean="0">
                <a:cs typeface="Symbol" charset="2"/>
              </a:rPr>
              <a:t>Number of events per year for each MH in bins of [</a:t>
            </a:r>
            <a:r>
              <a:rPr lang="en-US" dirty="0" smtClean="0"/>
              <a:t>E</a:t>
            </a:r>
            <a:r>
              <a:rPr lang="en-US" baseline="-25000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</a:t>
            </a:r>
            <a:r>
              <a:rPr lang="en-US" dirty="0"/>
              <a:t>(true</a:t>
            </a:r>
            <a:r>
              <a:rPr lang="en-US" dirty="0" smtClean="0"/>
              <a:t>), 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>
                <a:latin typeface="Symbol" charset="2"/>
                <a:cs typeface="Symbol" charset="2"/>
              </a:rPr>
              <a:t>n</a:t>
            </a:r>
            <a:r>
              <a:rPr lang="en-US" dirty="0"/>
              <a:t>(true</a:t>
            </a:r>
            <a:r>
              <a:rPr lang="en-US" dirty="0" smtClean="0"/>
              <a:t>)], for each flavor</a:t>
            </a:r>
          </a:p>
          <a:p>
            <a:pPr marL="1314450" lvl="2" indent="-457200"/>
            <a:r>
              <a:rPr lang="en-US" dirty="0" smtClean="0">
                <a:cs typeface="Symbol" charset="2"/>
              </a:rPr>
              <a:t>Can be done at several stages (trigger, rec, selection)</a:t>
            </a:r>
          </a:p>
          <a:p>
            <a:pPr marL="1314450" lvl="2" indent="-457200"/>
            <a:r>
              <a:rPr lang="en-US" dirty="0">
                <a:cs typeface="Symbol" charset="2"/>
              </a:rPr>
              <a:t>Make sure all combinations </a:t>
            </a:r>
            <a:r>
              <a:rPr lang="en-US" dirty="0" smtClean="0">
                <a:cs typeface="Symbol" charset="2"/>
              </a:rPr>
              <a:t>are included</a:t>
            </a:r>
            <a:r>
              <a:rPr lang="en-US" sz="3200" dirty="0" smtClean="0"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(</a:t>
            </a:r>
            <a:r>
              <a:rPr lang="en-US" dirty="0" err="1">
                <a:cs typeface="Symbol" charset="2"/>
              </a:rPr>
              <a:t>e.g</a:t>
            </a:r>
            <a:r>
              <a:rPr lang="en-US" dirty="0">
                <a:cs typeface="Symbol" charset="2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n</a:t>
            </a:r>
            <a:r>
              <a:rPr lang="en-US" baseline="-25000" dirty="0" err="1">
                <a:cs typeface="Symbol" charset="2"/>
              </a:rPr>
              <a:t>e</a:t>
            </a:r>
            <a:r>
              <a:rPr lang="en-US" dirty="0" err="1">
                <a:cs typeface="Symbol" charset="2"/>
                <a:sym typeface="Wingdings"/>
              </a:rPr>
              <a:t></a:t>
            </a:r>
            <a:r>
              <a:rPr lang="en-US" dirty="0" err="1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baseline="-25000" dirty="0" err="1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dirty="0" smtClean="0">
                <a:cs typeface="Symbol" charset="2"/>
              </a:rPr>
              <a:t>)</a:t>
            </a:r>
            <a:endParaRPr lang="en-US" dirty="0" smtClean="0">
              <a:cs typeface="Symbol" charset="2"/>
            </a:endParaRPr>
          </a:p>
          <a:p>
            <a:pPr marL="514350" indent="-457200"/>
            <a:r>
              <a:rPr lang="en-US" dirty="0" smtClean="0">
                <a:cs typeface="Symbol" charset="2"/>
              </a:rPr>
              <a:t>Detector resolutions</a:t>
            </a:r>
          </a:p>
          <a:p>
            <a:pPr marL="914400" lvl="1" indent="-457200"/>
            <a:r>
              <a:rPr lang="en-US" dirty="0" smtClean="0">
                <a:cs typeface="Symbol" charset="2"/>
              </a:rPr>
              <a:t>Median (+1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;-1</a:t>
            </a:r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) </a:t>
            </a:r>
            <a:r>
              <a:rPr lang="en-US" dirty="0" err="1" smtClean="0">
                <a:cs typeface="Symbol" charset="2"/>
              </a:rPr>
              <a:t>Erec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err="1" smtClean="0">
                <a:cs typeface="Symbol" charset="2"/>
              </a:rPr>
              <a:t>vs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/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n</a:t>
            </a:r>
            <a:r>
              <a:rPr lang="en-US" dirty="0"/>
              <a:t> (true) </a:t>
            </a:r>
          </a:p>
          <a:p>
            <a:r>
              <a:rPr lang="en-US" dirty="0" smtClean="0"/>
              <a:t> Correlation </a:t>
            </a:r>
            <a:r>
              <a:rPr lang="en-US" dirty="0"/>
              <a:t>matrices (root format?)</a:t>
            </a:r>
          </a:p>
          <a:p>
            <a:pPr lvl="1"/>
            <a:r>
              <a:rPr lang="en-US" dirty="0"/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n</a:t>
            </a:r>
            <a:r>
              <a:rPr lang="en-US" dirty="0"/>
              <a:t> (rec) </a:t>
            </a:r>
            <a:r>
              <a:rPr lang="en-US" dirty="0" err="1"/>
              <a:t>vs</a:t>
            </a:r>
            <a:r>
              <a:rPr lang="en-US" dirty="0"/>
              <a:t> E</a:t>
            </a:r>
            <a:r>
              <a:rPr lang="en-US" baseline="-25000" dirty="0">
                <a:latin typeface="Symbol" charset="2"/>
                <a:cs typeface="Symbol" charset="2"/>
              </a:rPr>
              <a:t>n</a:t>
            </a:r>
            <a:r>
              <a:rPr lang="en-US" dirty="0"/>
              <a:t> (true) [1-30 </a:t>
            </a:r>
            <a:r>
              <a:rPr lang="en-US" dirty="0" err="1"/>
              <a:t>GeV</a:t>
            </a:r>
            <a:r>
              <a:rPr lang="en-US" dirty="0"/>
              <a:t>]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(rec)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>
                <a:latin typeface="Symbol" charset="2"/>
                <a:cs typeface="Symbol" charset="2"/>
              </a:rPr>
              <a:t>n</a:t>
            </a:r>
            <a:r>
              <a:rPr lang="en-US" dirty="0"/>
              <a:t>(true) </a:t>
            </a:r>
            <a:endParaRPr lang="en-US" dirty="0" smtClean="0"/>
          </a:p>
          <a:p>
            <a:r>
              <a:rPr lang="en-US" dirty="0" smtClean="0"/>
              <a:t>Effective mass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n</a:t>
            </a:r>
            <a:r>
              <a:rPr lang="en-US" dirty="0"/>
              <a:t> (true) </a:t>
            </a:r>
            <a:r>
              <a:rPr lang="en-US" dirty="0" smtClean="0"/>
              <a:t>for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baseline="-25000" dirty="0" smtClean="0">
                <a:latin typeface="Symbol" charset="2"/>
                <a:cs typeface="Symbol" charset="2"/>
                <a:sym typeface="Wingdings"/>
              </a:rPr>
              <a:t>m </a:t>
            </a:r>
            <a:r>
              <a:rPr lang="en-US" dirty="0" smtClean="0">
                <a:cs typeface="Symbol" charset="2"/>
                <a:sym typeface="Wingdings"/>
              </a:rPr>
              <a:t>and</a:t>
            </a:r>
            <a:r>
              <a:rPr lang="en-US" baseline="-25000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cs typeface="Symbol" charset="2"/>
                <a:sym typeface="Wingdings"/>
              </a:rPr>
              <a:t>anti-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baseline="-25000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</a:t>
            </a:r>
          </a:p>
          <a:p>
            <a:r>
              <a:rPr lang="en-US" dirty="0" smtClean="0">
                <a:cs typeface="Symbol" charset="2"/>
                <a:sym typeface="Wingdings"/>
              </a:rPr>
              <a:t>Sensitivity </a:t>
            </a:r>
            <a:r>
              <a:rPr lang="en-US" dirty="0" err="1" smtClean="0">
                <a:cs typeface="Symbol" charset="2"/>
                <a:sym typeface="Wingdings"/>
              </a:rPr>
              <a:t>vs</a:t>
            </a:r>
            <a:r>
              <a:rPr lang="en-US" dirty="0" smtClean="0">
                <a:cs typeface="Symbol" charset="2"/>
                <a:sym typeface="Wingdings"/>
              </a:rPr>
              <a:t> exposure (</a:t>
            </a:r>
            <a:r>
              <a:rPr lang="en-US" dirty="0" err="1" smtClean="0">
                <a:cs typeface="Symbol" charset="2"/>
                <a:sym typeface="Wingdings"/>
              </a:rPr>
              <a:t>Mt.year</a:t>
            </a:r>
            <a:r>
              <a:rPr lang="en-US" dirty="0" smtClean="0">
                <a:cs typeface="Symbol" charset="2"/>
                <a:sym typeface="Wingdings"/>
              </a:rPr>
              <a:t>)</a:t>
            </a:r>
          </a:p>
          <a:p>
            <a:pPr lvl="1"/>
            <a:r>
              <a:rPr lang="en-US" dirty="0" smtClean="0">
                <a:cs typeface="Symbol" charset="2"/>
                <a:sym typeface="Wingdings"/>
              </a:rPr>
              <a:t>Specify ingredients (resolutions, </a:t>
            </a:r>
            <a:r>
              <a:rPr lang="en-US" dirty="0" err="1" smtClean="0">
                <a:cs typeface="Symbol" charset="2"/>
                <a:sym typeface="Wingdings"/>
              </a:rPr>
              <a:t>eff</a:t>
            </a:r>
            <a:r>
              <a:rPr lang="en-US" dirty="0" smtClean="0">
                <a:cs typeface="Symbol" charset="2"/>
                <a:sym typeface="Wingdings"/>
              </a:rPr>
              <a:t> mass, NC inclusion, flavor </a:t>
            </a:r>
            <a:r>
              <a:rPr lang="en-US" dirty="0" err="1" smtClean="0">
                <a:cs typeface="Symbol" charset="2"/>
                <a:sym typeface="Wingdings"/>
              </a:rPr>
              <a:t>misID</a:t>
            </a:r>
            <a:r>
              <a:rPr lang="en-US" dirty="0" smtClean="0">
                <a:cs typeface="Symbol" charset="2"/>
                <a:sym typeface="Wingdings"/>
              </a:rPr>
              <a:t>)</a:t>
            </a:r>
            <a:endParaRPr lang="en-US" dirty="0"/>
          </a:p>
          <a:p>
            <a:pPr marL="514350" indent="-457200"/>
            <a:endParaRPr lang="en-US" dirty="0">
              <a:cs typeface="Symbol" charset="2"/>
            </a:endParaRPr>
          </a:p>
          <a:p>
            <a:pPr lvl="1"/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59064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0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 µ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6120679" cy="428283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0075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0.1</a:t>
            </a:r>
          </a:p>
          <a:p>
            <a:r>
              <a:rPr lang="en-US" sz="2800" dirty="0" smtClean="0"/>
              <a:t>Baseline = 1274 km</a:t>
            </a:r>
          </a:p>
          <a:p>
            <a:r>
              <a:rPr lang="en-US" sz="2800" dirty="0" smtClean="0"/>
              <a:t>Inclination = 5.7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7164288" y="2348880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07904" y="177281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220072" y="2142148"/>
            <a:ext cx="648072" cy="337508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87788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Oscillation parameters</a:t>
            </a:r>
            <a:endParaRPr lang="fr-FR" smtClean="0"/>
          </a:p>
        </p:txBody>
      </p:sp>
      <p:sp>
        <p:nvSpPr>
          <p:cNvPr id="614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r>
              <a:rPr lang="en-US" smtClean="0"/>
              <a:t>Taken from Global Fit (Fogli et al.) for both hierarchy options</a:t>
            </a:r>
          </a:p>
          <a:p>
            <a:r>
              <a:rPr lang="en-US" smtClean="0"/>
              <a:t>CP phase left free</a:t>
            </a: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417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Neutrino Cross sections</a:t>
            </a:r>
            <a:endParaRPr lang="fr-FR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7338"/>
            <a:ext cx="8435975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Simple parton scaling assumed (QE, Res. ignored)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Flavour universality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m</a:t>
            </a:r>
            <a:r>
              <a:rPr lang="en-US" baseline="-25000" smtClean="0">
                <a:sym typeface="Symbol" pitchFamily="18" charset="2"/>
              </a:rPr>
              <a:t></a:t>
            </a:r>
            <a:r>
              <a:rPr lang="en-US" smtClean="0"/>
              <a:t>  threshold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NC approximation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0438"/>
            <a:ext cx="50736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284413"/>
            <a:ext cx="44100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7500"/>
            <a:ext cx="308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4950"/>
            <a:ext cx="2971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18163"/>
            <a:ext cx="27146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7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Neutrino Cross sections</a:t>
            </a:r>
            <a:endParaRPr lang="fr-FR" smtClean="0"/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7338"/>
            <a:ext cx="8435975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Simple parton scaling assumed (QE, Res. ignored)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Flavour universality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m</a:t>
            </a:r>
            <a:r>
              <a:rPr lang="en-US" baseline="-25000" smtClean="0">
                <a:sym typeface="Symbol" pitchFamily="18" charset="2"/>
              </a:rPr>
              <a:t></a:t>
            </a:r>
            <a:r>
              <a:rPr lang="en-US" smtClean="0"/>
              <a:t>  threshold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NC approximation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3500438"/>
            <a:ext cx="47783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284413"/>
            <a:ext cx="44100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7500"/>
            <a:ext cx="308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4950"/>
            <a:ext cx="2971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18163"/>
            <a:ext cx="27146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ZoneTexte 3"/>
          <p:cNvSpPr txBox="1">
            <a:spLocks noChangeArrowheads="1"/>
          </p:cNvSpPr>
          <p:nvPr/>
        </p:nvSpPr>
        <p:spPr bwMode="auto">
          <a:xfrm>
            <a:off x="5032375" y="3716338"/>
            <a:ext cx="292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>
                <a:solidFill>
                  <a:srgbClr val="7030A0"/>
                </a:solidFill>
                <a:sym typeface="Symbol" pitchFamily="18" charset="2"/>
              </a:rPr>
              <a:t>NC</a:t>
            </a:r>
            <a:r>
              <a:rPr lang="fr-FR" sz="3200">
                <a:sym typeface="Symbol" pitchFamily="18" charset="2"/>
              </a:rPr>
              <a:t>, CC: </a:t>
            </a:r>
            <a:r>
              <a:rPr lang="fr-FR" sz="3200">
                <a:solidFill>
                  <a:srgbClr val="0000FF"/>
                </a:solidFill>
                <a:sym typeface="Symbol" pitchFamily="18" charset="2"/>
              </a:rPr>
              <a:t></a:t>
            </a:r>
            <a:r>
              <a:rPr lang="fr-FR" sz="3200" baseline="-25000">
                <a:solidFill>
                  <a:srgbClr val="0000FF"/>
                </a:solidFill>
                <a:sym typeface="Symbol" pitchFamily="18" charset="2"/>
              </a:rPr>
              <a:t>e</a:t>
            </a:r>
            <a:r>
              <a:rPr lang="fr-FR" sz="3200">
                <a:solidFill>
                  <a:srgbClr val="0000FF"/>
                </a:solidFill>
                <a:sym typeface="Symbol" pitchFamily="18" charset="2"/>
              </a:rPr>
              <a:t>  </a:t>
            </a:r>
            <a:r>
              <a:rPr lang="fr-FR" sz="3200" baseline="-25000">
                <a:solidFill>
                  <a:srgbClr val="0000FF"/>
                </a:solidFill>
                <a:sym typeface="Symbol" pitchFamily="18" charset="2"/>
              </a:rPr>
              <a:t>µ</a:t>
            </a:r>
            <a:r>
              <a:rPr lang="fr-FR" sz="3200">
                <a:solidFill>
                  <a:srgbClr val="0000FF"/>
                </a:solidFill>
                <a:sym typeface="Symbol" pitchFamily="18" charset="2"/>
              </a:rPr>
              <a:t>  </a:t>
            </a:r>
            <a:r>
              <a:rPr lang="fr-FR" sz="3200">
                <a:solidFill>
                  <a:srgbClr val="FF0000"/>
                </a:solidFill>
                <a:sym typeface="Symbol" pitchFamily="18" charset="2"/>
              </a:rPr>
              <a:t></a:t>
            </a:r>
            <a:r>
              <a:rPr lang="fr-FR" sz="3200" baseline="-25000">
                <a:solidFill>
                  <a:srgbClr val="FF0000"/>
                </a:solidFill>
                <a:sym typeface="Symbol" pitchFamily="18" charset="2"/>
              </a:rPr>
              <a:t></a:t>
            </a:r>
            <a:endParaRPr lang="fr-FR" sz="3200" baseline="-25000">
              <a:solidFill>
                <a:srgbClr val="FF0000"/>
              </a:solidFill>
            </a:endParaRPr>
          </a:p>
        </p:txBody>
      </p:sp>
      <p:sp>
        <p:nvSpPr>
          <p:cNvPr id="8202" name="ZoneTexte 4"/>
          <p:cNvSpPr txBox="1">
            <a:spLocks noChangeArrowheads="1"/>
          </p:cNvSpPr>
          <p:nvPr/>
        </p:nvSpPr>
        <p:spPr bwMode="auto">
          <a:xfrm>
            <a:off x="4652963" y="4283075"/>
            <a:ext cx="380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Solid : neutrino , dashed : antineutrino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8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 rates</a:t>
            </a:r>
            <a:endParaRPr lang="fr-FR" smtClean="0"/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Here : no flavour misidentification</a:t>
            </a:r>
          </a:p>
          <a:p>
            <a:r>
              <a:rPr lang="en-US" smtClean="0"/>
              <a:t>CC Rates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NC Rates</a:t>
            </a:r>
            <a:endParaRPr lang="fr-FR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770188"/>
            <a:ext cx="78581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075238"/>
            <a:ext cx="63817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 rates</a:t>
            </a:r>
            <a:endParaRPr lang="fr-FR" smtClean="0"/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Include Background and Flavour tagging</a:t>
            </a:r>
          </a:p>
          <a:p>
            <a:r>
              <a:rPr lang="en-US" smtClean="0"/>
              <a:t>Total Background 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Total Event Rate :</a:t>
            </a:r>
            <a:endParaRPr lang="fr-FR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870200"/>
            <a:ext cx="80867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229225"/>
            <a:ext cx="41624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3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 µ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6120679" cy="42828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0075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0.2</a:t>
            </a:r>
          </a:p>
          <a:p>
            <a:r>
              <a:rPr lang="en-US" sz="2800" dirty="0" smtClean="0"/>
              <a:t>Baseline = 2548 km</a:t>
            </a:r>
          </a:p>
          <a:p>
            <a:r>
              <a:rPr lang="en-US" sz="2800" dirty="0" smtClean="0"/>
              <a:t>Inclination = 11.5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7070508" y="2615140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707904" y="177281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220072" y="2142148"/>
            <a:ext cx="648072" cy="337508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 µ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6120678" cy="42828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0075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0.3</a:t>
            </a:r>
          </a:p>
          <a:p>
            <a:r>
              <a:rPr lang="en-US" sz="2800" dirty="0" smtClean="0"/>
              <a:t>Baseline = 3823 km</a:t>
            </a:r>
          </a:p>
          <a:p>
            <a:r>
              <a:rPr lang="en-US" sz="2800" dirty="0" smtClean="0"/>
              <a:t>Inclination = 17.4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6300192" y="2204864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707904" y="177281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220072" y="2142148"/>
            <a:ext cx="648072" cy="337508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 µ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6120678" cy="42828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0075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0.4</a:t>
            </a:r>
          </a:p>
          <a:p>
            <a:r>
              <a:rPr lang="en-US" sz="2800" dirty="0" smtClean="0"/>
              <a:t>Baseline = 5097 km</a:t>
            </a:r>
          </a:p>
          <a:p>
            <a:r>
              <a:rPr lang="en-US" sz="2800" dirty="0" smtClean="0"/>
              <a:t>Inclination = 23.6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6588224" y="2204864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707904" y="177281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220072" y="2142148"/>
            <a:ext cx="648072" cy="337508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µ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 µ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0768"/>
            <a:ext cx="2651760" cy="25603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6120677" cy="42828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4293096"/>
            <a:ext cx="30075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os</a:t>
            </a:r>
            <a:r>
              <a:rPr lang="en-US" sz="2800" dirty="0" smtClean="0">
                <a:sym typeface="Symbol"/>
              </a:rPr>
              <a:t></a:t>
            </a:r>
            <a:r>
              <a:rPr lang="en-US" sz="2800" dirty="0" smtClean="0"/>
              <a:t> = 0.5</a:t>
            </a:r>
          </a:p>
          <a:p>
            <a:r>
              <a:rPr lang="en-US" sz="2800" dirty="0" smtClean="0"/>
              <a:t>Baseline = 6371 km</a:t>
            </a:r>
          </a:p>
          <a:p>
            <a:r>
              <a:rPr lang="en-US" sz="2800" dirty="0" smtClean="0"/>
              <a:t>Inclination = 30.0</a:t>
            </a:r>
            <a:r>
              <a:rPr lang="en-US" sz="2800" dirty="0" smtClean="0">
                <a:sym typeface="Symbol"/>
              </a:rPr>
              <a:t>˚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7092280" y="2154628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707904" y="177281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220072" y="2142148"/>
            <a:ext cx="648072" cy="337508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828401" y="4653136"/>
            <a:ext cx="704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IH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17665</TotalTime>
  <Words>1497</Words>
  <Application>Microsoft Office PowerPoint</Application>
  <PresentationFormat>Affichage à l'écran (4:3)</PresentationFormat>
  <Paragraphs>369</Paragraphs>
  <Slides>54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5" baseType="lpstr">
      <vt:lpstr>Clarté</vt:lpstr>
      <vt:lpstr>Neutrino Telescopes as targets for  Long-baseline neutrino beams</vt:lpstr>
      <vt:lpstr>Why consider Beams ?</vt:lpstr>
      <vt:lpstr>Why consider Beams ?</vt:lpstr>
      <vt:lpstr>Neutrinos from Beams</vt:lpstr>
      <vt:lpstr>P(µ µ)</vt:lpstr>
      <vt:lpstr>P(µ µ)</vt:lpstr>
      <vt:lpstr>P(µ µ)</vt:lpstr>
      <vt:lpstr>P(µ µ)</vt:lpstr>
      <vt:lpstr>P(µ µ)</vt:lpstr>
      <vt:lpstr>P(µ µ)</vt:lpstr>
      <vt:lpstr>P(µ µ)</vt:lpstr>
      <vt:lpstr>P(µ µ)</vt:lpstr>
      <vt:lpstr>P(µ µ)</vt:lpstr>
      <vt:lpstr>P(µ µ)</vt:lpstr>
      <vt:lpstr>Counting Muons from Beam Neutrinos</vt:lpstr>
      <vt:lpstr>P(µe)</vt:lpstr>
      <vt:lpstr>P(µe)</vt:lpstr>
      <vt:lpstr>P(µe)</vt:lpstr>
      <vt:lpstr>P(µe)</vt:lpstr>
      <vt:lpstr>P(µe)</vt:lpstr>
      <vt:lpstr>P(µe)</vt:lpstr>
      <vt:lpstr>P(µe)</vt:lpstr>
      <vt:lpstr>P(µe)</vt:lpstr>
      <vt:lpstr>P(µe)</vt:lpstr>
      <vt:lpstr>P(µe)</vt:lpstr>
      <vt:lpstr>Optimal Baseline ?</vt:lpstr>
      <vt:lpstr>Optimal Baseline</vt:lpstr>
      <vt:lpstr>Oscillation Probabilities</vt:lpstr>
      <vt:lpstr>Optimal Energy Range ?</vt:lpstr>
      <vt:lpstr>Optimal Energy Range</vt:lpstr>
      <vt:lpstr>Proton Accelerator Complex Protvino</vt:lpstr>
      <vt:lpstr>Proton Accelerator Complex Protvino</vt:lpstr>
      <vt:lpstr>Présentation PowerPoint</vt:lpstr>
      <vt:lpstr>Protvino – ANTARES (ORCA)</vt:lpstr>
      <vt:lpstr>SKAT bubble chamber</vt:lpstr>
      <vt:lpstr>Beam parametrisation (1988)</vt:lpstr>
      <vt:lpstr>Beam parametrisation (1988) </vt:lpstr>
      <vt:lpstr>Effective Mass</vt:lpstr>
      <vt:lpstr>Event rates - Signal</vt:lpstr>
      <vt:lpstr>Flavour identification</vt:lpstr>
      <vt:lpstr>Flavour identification</vt:lpstr>
      <vt:lpstr>Flavour identification </vt:lpstr>
      <vt:lpstr>Présentation PowerPoint</vt:lpstr>
      <vt:lpstr>Event rates – All Flavours &amp; Mis-ID</vt:lpstr>
      <vt:lpstr>Systematic Uncertainties</vt:lpstr>
      <vt:lpstr>Synergies between potential Sites</vt:lpstr>
      <vt:lpstr>Conclusion</vt:lpstr>
      <vt:lpstr>Common plots for ORCA &amp; PINGU?</vt:lpstr>
      <vt:lpstr>Backup</vt:lpstr>
      <vt:lpstr>Oscillation parameters</vt:lpstr>
      <vt:lpstr>Neutrino Cross sections</vt:lpstr>
      <vt:lpstr>Neutrino Cross sections</vt:lpstr>
      <vt:lpstr>Event rates</vt:lpstr>
      <vt:lpstr>Event rates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Oscillations &amp; Baselines</dc:title>
  <dc:creator>jurgen</dc:creator>
  <cp:lastModifiedBy>jurgen</cp:lastModifiedBy>
  <cp:revision>91</cp:revision>
  <cp:lastPrinted>2013-08-20T13:39:52Z</cp:lastPrinted>
  <dcterms:created xsi:type="dcterms:W3CDTF">2013-08-12T11:07:11Z</dcterms:created>
  <dcterms:modified xsi:type="dcterms:W3CDTF">2013-10-14T08:56:34Z</dcterms:modified>
</cp:coreProperties>
</file>