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4" r:id="rId3"/>
  </p:sldMasterIdLst>
  <p:notesMasterIdLst>
    <p:notesMasterId r:id="rId31"/>
  </p:notesMasterIdLst>
  <p:handoutMasterIdLst>
    <p:handoutMasterId r:id="rId32"/>
  </p:handoutMasterIdLst>
  <p:sldIdLst>
    <p:sldId id="358" r:id="rId4"/>
    <p:sldId id="372" r:id="rId5"/>
    <p:sldId id="368" r:id="rId6"/>
    <p:sldId id="397" r:id="rId7"/>
    <p:sldId id="398" r:id="rId8"/>
    <p:sldId id="405" r:id="rId9"/>
    <p:sldId id="369" r:id="rId10"/>
    <p:sldId id="374" r:id="rId11"/>
    <p:sldId id="388" r:id="rId12"/>
    <p:sldId id="375" r:id="rId13"/>
    <p:sldId id="359" r:id="rId14"/>
    <p:sldId id="360" r:id="rId15"/>
    <p:sldId id="395" r:id="rId16"/>
    <p:sldId id="396" r:id="rId17"/>
    <p:sldId id="400" r:id="rId18"/>
    <p:sldId id="402" r:id="rId19"/>
    <p:sldId id="362" r:id="rId20"/>
    <p:sldId id="363" r:id="rId21"/>
    <p:sldId id="364" r:id="rId22"/>
    <p:sldId id="404" r:id="rId23"/>
    <p:sldId id="366" r:id="rId24"/>
    <p:sldId id="378" r:id="rId25"/>
    <p:sldId id="377" r:id="rId26"/>
    <p:sldId id="379" r:id="rId27"/>
    <p:sldId id="380" r:id="rId28"/>
    <p:sldId id="354" r:id="rId29"/>
    <p:sldId id="382" r:id="rId30"/>
  </p:sldIdLst>
  <p:sldSz cx="9144000" cy="6858000" type="screen4x3"/>
  <p:notesSz cx="6858000" cy="9144000"/>
  <p:defaultTextStyle>
    <a:defPPr>
      <a:defRPr lang="es-ES"/>
    </a:defPPr>
    <a:lvl1pPr marL="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3FF"/>
    <a:srgbClr val="00FFFF"/>
    <a:srgbClr val="0000CC"/>
    <a:srgbClr val="993300"/>
    <a:srgbClr val="008080"/>
    <a:srgbClr val="3333FF"/>
    <a:srgbClr val="008000"/>
    <a:srgbClr val="CC0000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7733" autoAdjust="0"/>
    <p:restoredTop sz="97496" autoAdjust="0"/>
  </p:normalViewPr>
  <p:slideViewPr>
    <p:cSldViewPr>
      <p:cViewPr>
        <p:scale>
          <a:sx n="90" d="100"/>
          <a:sy n="90" d="100"/>
        </p:scale>
        <p:origin x="-17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082BD-2F07-4AB2-8F83-032733739B8B}" type="datetimeFigureOut">
              <a:rPr lang="en-GB" smtClean="0"/>
              <a:pPr/>
              <a:t>13/10/13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D412D-FF29-4968-A391-8A95E62471F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3AA7A-B341-44AB-9866-4F8978DA90C4}" type="datetimeFigureOut">
              <a:rPr lang="en-GB" smtClean="0"/>
              <a:pPr/>
              <a:t>13/10/13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CE34-2D22-4E89-906C-2547F6BEE50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E34-2D22-4E89-906C-2547F6BEE50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Long </a:t>
            </a:r>
            <a:r>
              <a:rPr lang="fr-FR" dirty="0" err="1" smtClean="0"/>
              <a:t>GRBs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to SN type 1 b/c</a:t>
            </a:r>
          </a:p>
          <a:p>
            <a:r>
              <a:rPr lang="fr-FR" dirty="0" err="1" smtClean="0"/>
              <a:t>NeuCosmA</a:t>
            </a:r>
            <a:r>
              <a:rPr lang="fr-FR" dirty="0" smtClean="0"/>
              <a:t> = full </a:t>
            </a:r>
            <a:r>
              <a:rPr lang="fr-FR" dirty="0" err="1" smtClean="0"/>
              <a:t>numerical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treatment</a:t>
            </a:r>
            <a:r>
              <a:rPr lang="fr-FR" baseline="0" dirty="0" smtClean="0"/>
              <a:t> of the neutrino flux. Relies on SOPHIA, </a:t>
            </a:r>
            <a:r>
              <a:rPr lang="fr-FR" baseline="0" dirty="0" err="1" smtClean="0"/>
              <a:t>acounts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loss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secondaries</a:t>
            </a:r>
            <a:r>
              <a:rPr lang="fr-FR" baseline="0" dirty="0" smtClean="0"/>
              <a:t>, oscillations.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component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due to Kaons (</a:t>
            </a:r>
            <a:r>
              <a:rPr lang="fr-FR" baseline="0" dirty="0" err="1" smtClean="0"/>
              <a:t>ignored</a:t>
            </a:r>
            <a:r>
              <a:rPr lang="fr-FR" baseline="0" dirty="0" smtClean="0"/>
              <a:t> in Guetta)</a:t>
            </a:r>
          </a:p>
          <a:p>
            <a:r>
              <a:rPr lang="fr-FR" baseline="0" dirty="0" smtClean="0"/>
              <a:t>Guetta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analytical</a:t>
            </a:r>
            <a:r>
              <a:rPr lang="fr-FR" baseline="0" dirty="0" smtClean="0"/>
              <a:t> </a:t>
            </a:r>
            <a:r>
              <a:rPr lang="fr-FR" baseline="0" dirty="0" smtClean="0">
                <a:sym typeface="Wingdings"/>
              </a:rPr>
              <a:t> Delta </a:t>
            </a:r>
            <a:r>
              <a:rPr lang="fr-FR" baseline="0" dirty="0" err="1" smtClean="0">
                <a:sym typeface="Wingdings"/>
              </a:rPr>
              <a:t>resonance</a:t>
            </a:r>
            <a:r>
              <a:rPr lang="fr-FR" baseline="0" dirty="0" smtClean="0">
                <a:sym typeface="Wingdings"/>
              </a:rPr>
              <a:t>  </a:t>
            </a:r>
            <a:r>
              <a:rPr lang="fr-FR" baseline="0" dirty="0" err="1" smtClean="0">
                <a:sym typeface="Wingdings"/>
              </a:rPr>
              <a:t>doubly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broken</a:t>
            </a:r>
            <a:r>
              <a:rPr lang="fr-FR" baseline="0" dirty="0" smtClean="0">
                <a:sym typeface="Wingdings"/>
              </a:rPr>
              <a:t> power </a:t>
            </a:r>
            <a:r>
              <a:rPr lang="fr-FR" baseline="0" dirty="0" err="1" smtClean="0">
                <a:sym typeface="Wingdings"/>
              </a:rPr>
              <a:t>law</a:t>
            </a:r>
            <a:r>
              <a:rPr lang="fr-FR" baseline="0" dirty="0" smtClean="0">
                <a:sym typeface="Wingdings"/>
              </a:rPr>
              <a:t> for </a:t>
            </a:r>
            <a:r>
              <a:rPr lang="fr-FR" baseline="0" dirty="0" err="1" smtClean="0">
                <a:sym typeface="Wingdings"/>
              </a:rPr>
              <a:t>numus</a:t>
            </a:r>
            <a:r>
              <a:rPr lang="fr-FR" baseline="0" dirty="0" smtClean="0">
                <a:sym typeface="Wingdings"/>
              </a:rPr>
              <a:t> (3 if anti-</a:t>
            </a:r>
            <a:r>
              <a:rPr lang="fr-FR" baseline="0" dirty="0" err="1" smtClean="0">
                <a:sym typeface="Wingdings"/>
              </a:rPr>
              <a:t>numus</a:t>
            </a:r>
            <a:r>
              <a:rPr lang="fr-FR" baseline="0" dirty="0" smtClean="0">
                <a:sym typeface="Wingdings"/>
              </a:rPr>
              <a:t> are </a:t>
            </a:r>
            <a:r>
              <a:rPr lang="fr-FR" baseline="0" dirty="0" err="1" smtClean="0">
                <a:sym typeface="Wingdings"/>
              </a:rPr>
              <a:t>added</a:t>
            </a:r>
            <a:r>
              <a:rPr lang="fr-FR" baseline="0" dirty="0" smtClean="0">
                <a:sym typeface="Wingdings"/>
              </a:rPr>
              <a:t>) fluxes as </a:t>
            </a:r>
            <a:r>
              <a:rPr lang="fr-FR" baseline="0" dirty="0" err="1" smtClean="0">
                <a:sym typeface="Wingdings"/>
              </a:rPr>
              <a:t>predicted</a:t>
            </a:r>
            <a:r>
              <a:rPr lang="fr-FR" baseline="0" dirty="0" smtClean="0">
                <a:sym typeface="Wingdings"/>
              </a:rPr>
              <a:t> by Guetta et al are </a:t>
            </a:r>
            <a:r>
              <a:rPr lang="fr-FR" baseline="0" dirty="0" err="1" smtClean="0">
                <a:sym typeface="Wingdings"/>
              </a:rPr>
              <a:t>excluded</a:t>
            </a:r>
            <a:r>
              <a:rPr lang="fr-FR" baseline="0" dirty="0" smtClean="0">
                <a:sym typeface="Wingdings"/>
              </a:rPr>
              <a:t> by </a:t>
            </a:r>
            <a:r>
              <a:rPr lang="fr-FR" baseline="0" dirty="0" err="1" smtClean="0">
                <a:sym typeface="Wingdings"/>
              </a:rPr>
              <a:t>IceCube</a:t>
            </a:r>
            <a:endParaRPr lang="fr-FR" baseline="0" dirty="0" smtClean="0">
              <a:sym typeface="Wingdings"/>
            </a:endParaRPr>
          </a:p>
          <a:p>
            <a:endParaRPr lang="fr-FR" baseline="0" dirty="0" smtClean="0">
              <a:sym typeface="Wingdings"/>
            </a:endParaRPr>
          </a:p>
          <a:p>
            <a:r>
              <a:rPr lang="fr-FR" baseline="0" dirty="0" smtClean="0">
                <a:sym typeface="Wingdings"/>
              </a:rPr>
              <a:t>On peut noter que le GRB 110918 </a:t>
            </a:r>
            <a:r>
              <a:rPr lang="fr-FR" baseline="0" dirty="0" err="1" smtClean="0">
                <a:sym typeface="Wingdings"/>
              </a:rPr>
              <a:t>represente</a:t>
            </a:r>
            <a:r>
              <a:rPr lang="fr-FR" baseline="0" dirty="0" smtClean="0">
                <a:sym typeface="Wingdings"/>
              </a:rPr>
              <a:t> la moitié de la somme totale.</a:t>
            </a:r>
          </a:p>
          <a:p>
            <a:endParaRPr lang="fr-FR" baseline="0" dirty="0" smtClean="0">
              <a:sym typeface="Wingdings"/>
            </a:endParaRPr>
          </a:p>
          <a:p>
            <a:r>
              <a:rPr lang="fr-FR" baseline="0" dirty="0" smtClean="0">
                <a:sym typeface="Wingdings"/>
              </a:rPr>
              <a:t>Data </a:t>
            </a:r>
            <a:r>
              <a:rPr lang="fr-FR" baseline="0" dirty="0" err="1" smtClean="0">
                <a:sym typeface="Wingdings"/>
              </a:rPr>
              <a:t>analysis</a:t>
            </a:r>
            <a:r>
              <a:rPr lang="fr-FR" baseline="0" dirty="0" smtClean="0">
                <a:sym typeface="Wingdings"/>
              </a:rPr>
              <a:t> : seulement les muons à moins de 10°</a:t>
            </a:r>
          </a:p>
          <a:p>
            <a:r>
              <a:rPr lang="fr-FR" baseline="0" dirty="0" err="1" smtClean="0">
                <a:sym typeface="Wingdings"/>
              </a:rPr>
              <a:t>Method</a:t>
            </a:r>
            <a:r>
              <a:rPr lang="fr-FR" baseline="0" dirty="0" smtClean="0">
                <a:sym typeface="Wingdings"/>
              </a:rPr>
              <a:t> : </a:t>
            </a:r>
            <a:r>
              <a:rPr lang="fr-FR" baseline="0" dirty="0" err="1" smtClean="0">
                <a:sym typeface="Wingdings"/>
              </a:rPr>
              <a:t>extended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likelihood</a:t>
            </a:r>
            <a:r>
              <a:rPr lang="fr-FR" baseline="0" dirty="0" smtClean="0">
                <a:sym typeface="Wingdings"/>
              </a:rPr>
              <a:t> ratio </a:t>
            </a:r>
            <a:r>
              <a:rPr lang="fr-FR" baseline="0" dirty="0" err="1" smtClean="0">
                <a:sym typeface="Wingdings"/>
              </a:rPr>
              <a:t>used</a:t>
            </a:r>
            <a:r>
              <a:rPr lang="fr-FR" baseline="0" dirty="0" smtClean="0">
                <a:sym typeface="Wingdings"/>
              </a:rPr>
              <a:t> to </a:t>
            </a:r>
            <a:r>
              <a:rPr lang="fr-FR" baseline="0" dirty="0" err="1" smtClean="0">
                <a:sym typeface="Wingdings"/>
              </a:rPr>
              <a:t>define</a:t>
            </a:r>
            <a:r>
              <a:rPr lang="fr-FR" baseline="0" dirty="0" smtClean="0">
                <a:sym typeface="Wingdings"/>
              </a:rPr>
              <a:t> a test </a:t>
            </a:r>
            <a:r>
              <a:rPr lang="fr-FR" baseline="0" dirty="0" err="1" smtClean="0">
                <a:sym typeface="Wingdings"/>
              </a:rPr>
              <a:t>statistics</a:t>
            </a:r>
            <a:r>
              <a:rPr lang="fr-FR" baseline="0" dirty="0" smtClean="0">
                <a:sym typeface="Wingdings"/>
              </a:rPr>
              <a:t> . S = PSF pour le flux en question. B = </a:t>
            </a:r>
            <a:r>
              <a:rPr lang="fr-FR" baseline="0" dirty="0" err="1" smtClean="0">
                <a:sym typeface="Wingdings"/>
              </a:rPr>
              <a:t>cte</a:t>
            </a:r>
            <a:r>
              <a:rPr lang="fr-FR" baseline="0" dirty="0" smtClean="0">
                <a:sym typeface="Wingdings"/>
              </a:rPr>
              <a:t> over </a:t>
            </a:r>
            <a:r>
              <a:rPr lang="fr-FR" baseline="0" dirty="0" err="1" smtClean="0">
                <a:sym typeface="Wingdings"/>
              </a:rPr>
              <a:t>narrow</a:t>
            </a:r>
            <a:r>
              <a:rPr lang="fr-FR" baseline="0" dirty="0" smtClean="0">
                <a:sym typeface="Wingdings"/>
              </a:rPr>
              <a:t> time and </a:t>
            </a:r>
            <a:r>
              <a:rPr lang="fr-FR" baseline="0" dirty="0" err="1" smtClean="0">
                <a:sym typeface="Wingdings"/>
              </a:rPr>
              <a:t>angular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window</a:t>
            </a:r>
            <a:r>
              <a:rPr lang="fr-FR" baseline="0" dirty="0" smtClean="0">
                <a:sym typeface="Wingdings"/>
              </a:rPr>
              <a:t>, </a:t>
            </a:r>
            <a:r>
              <a:rPr lang="fr-FR" baseline="0" dirty="0" err="1" smtClean="0">
                <a:sym typeface="Wingdings"/>
              </a:rPr>
              <a:t>from</a:t>
            </a:r>
            <a:r>
              <a:rPr lang="fr-FR" baseline="0" dirty="0" smtClean="0">
                <a:sym typeface="Wingdings"/>
              </a:rPr>
              <a:t> data (</a:t>
            </a:r>
            <a:r>
              <a:rPr lang="fr-FR" baseline="0" dirty="0" err="1" smtClean="0">
                <a:sym typeface="Wingdings"/>
              </a:rPr>
              <a:t>from</a:t>
            </a:r>
            <a:r>
              <a:rPr lang="fr-FR" baseline="0" dirty="0" smtClean="0">
                <a:sym typeface="Wingdings"/>
              </a:rPr>
              <a:t> long </a:t>
            </a:r>
            <a:r>
              <a:rPr lang="fr-FR" baseline="0" dirty="0" err="1" smtClean="0">
                <a:sym typeface="Wingdings"/>
              </a:rPr>
              <a:t>term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mean</a:t>
            </a:r>
            <a:r>
              <a:rPr lang="fr-FR" baseline="0" dirty="0" smtClean="0">
                <a:sym typeface="Wingdings"/>
              </a:rPr>
              <a:t> background rate </a:t>
            </a:r>
            <a:r>
              <a:rPr lang="fr-FR" baseline="0" dirty="0" err="1" smtClean="0">
                <a:sym typeface="Wingdings"/>
              </a:rPr>
              <a:t>measuements</a:t>
            </a:r>
            <a:r>
              <a:rPr lang="fr-FR" baseline="0" dirty="0" smtClean="0">
                <a:sym typeface="Wingdings"/>
              </a:rPr>
              <a:t>)+ 50% </a:t>
            </a:r>
            <a:r>
              <a:rPr lang="fr-FR" baseline="0" dirty="0" err="1" smtClean="0">
                <a:sym typeface="Wingdings"/>
              </a:rPr>
              <a:t>safety</a:t>
            </a:r>
            <a:r>
              <a:rPr lang="fr-FR" baseline="0" dirty="0" smtClean="0">
                <a:sym typeface="Wingdings"/>
              </a:rPr>
              <a:t> factor (conservative </a:t>
            </a:r>
            <a:r>
              <a:rPr lang="fr-FR" baseline="0" dirty="0" err="1" smtClean="0">
                <a:sym typeface="Wingdings"/>
              </a:rPr>
              <a:t>agains</a:t>
            </a:r>
            <a:r>
              <a:rPr lang="fr-FR" baseline="0" dirty="0" smtClean="0">
                <a:sym typeface="Wingdings"/>
              </a:rPr>
              <a:t> fluctuations). </a:t>
            </a:r>
          </a:p>
          <a:p>
            <a:endParaRPr lang="fr-FR" baseline="0" dirty="0" smtClean="0">
              <a:sym typeface="Wingdings"/>
            </a:endParaRPr>
          </a:p>
          <a:p>
            <a:r>
              <a:rPr lang="fr-FR" baseline="0" dirty="0" err="1" smtClean="0">
                <a:sym typeface="Wingdings"/>
              </a:rPr>
              <a:t>Optimization</a:t>
            </a:r>
            <a:r>
              <a:rPr lang="fr-FR" baseline="0" dirty="0" smtClean="0">
                <a:sym typeface="Wingdings"/>
              </a:rPr>
              <a:t> pour une </a:t>
            </a:r>
            <a:r>
              <a:rPr lang="fr-FR" baseline="0" dirty="0" err="1" smtClean="0">
                <a:sym typeface="Wingdings"/>
              </a:rPr>
              <a:t>decouverte</a:t>
            </a:r>
            <a:r>
              <a:rPr lang="fr-FR" baseline="0" dirty="0" smtClean="0">
                <a:sym typeface="Wingdings"/>
              </a:rPr>
              <a:t> à 3 sigma (vu le faible taux d’</a:t>
            </a:r>
            <a:r>
              <a:rPr lang="fr-FR" baseline="0" dirty="0" err="1" smtClean="0">
                <a:sym typeface="Wingdings"/>
              </a:rPr>
              <a:t>evt</a:t>
            </a:r>
            <a:r>
              <a:rPr lang="fr-FR" baseline="0" dirty="0" smtClean="0">
                <a:sym typeface="Wingdings"/>
              </a:rPr>
              <a:t> attendu), sauf pour GRB110918 (5 sigma). L’optimisation est faite pour chaque GRB individuels (donc un jeu de lambda, beta, S,B associé)</a:t>
            </a:r>
          </a:p>
          <a:p>
            <a:r>
              <a:rPr lang="fr-FR" baseline="0" dirty="0" smtClean="0">
                <a:sym typeface="Wingdings"/>
              </a:rPr>
              <a:t> La limite est un facteur 38 au dessus de </a:t>
            </a:r>
            <a:r>
              <a:rPr lang="fr-FR" baseline="0" smtClean="0">
                <a:sym typeface="Wingdings"/>
              </a:rPr>
              <a:t>la prédiction.</a:t>
            </a:r>
          </a:p>
          <a:p>
            <a:endParaRPr lang="fr-FR" baseline="0" dirty="0" smtClean="0">
              <a:sym typeface="Wingdings"/>
            </a:endParaRPr>
          </a:p>
          <a:p>
            <a:endParaRPr lang="fr-FR" baseline="0" dirty="0" smtClean="0">
              <a:sym typeface="Wingdings"/>
            </a:endParaRPr>
          </a:p>
          <a:p>
            <a:r>
              <a:rPr lang="fr-FR" dirty="0" smtClean="0"/>
              <a:t>NOTE : GRB 130427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902852-C263-6749-8AB9-6815B35DC0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5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Blazars</a:t>
            </a:r>
            <a:r>
              <a:rPr lang="fr-FR" dirty="0" smtClean="0"/>
              <a:t> : radio-</a:t>
            </a:r>
            <a:r>
              <a:rPr lang="fr-FR" dirty="0" err="1" smtClean="0"/>
              <a:t>loud</a:t>
            </a:r>
            <a:r>
              <a:rPr lang="fr-FR" baseline="0" dirty="0" smtClean="0"/>
              <a:t> AGN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jets </a:t>
            </a:r>
            <a:r>
              <a:rPr lang="fr-FR" baseline="0" dirty="0" err="1" smtClean="0"/>
              <a:t>pointing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towards</a:t>
            </a:r>
            <a:r>
              <a:rPr lang="fr-FR" baseline="0" dirty="0" smtClean="0"/>
              <a:t> us</a:t>
            </a:r>
          </a:p>
          <a:p>
            <a:r>
              <a:rPr lang="fr-FR" baseline="0" dirty="0" err="1" smtClean="0"/>
              <a:t>Flares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times the </a:t>
            </a:r>
            <a:r>
              <a:rPr lang="fr-FR" baseline="0" dirty="0" err="1" smtClean="0"/>
              <a:t>intensity</a:t>
            </a:r>
            <a:r>
              <a:rPr lang="fr-FR" baseline="0" dirty="0" smtClean="0"/>
              <a:t> of quiescent state (5 sigma </a:t>
            </a:r>
            <a:r>
              <a:rPr lang="fr-FR" baseline="0" dirty="0" err="1" smtClean="0"/>
              <a:t>above</a:t>
            </a:r>
            <a:r>
              <a:rPr lang="fr-FR" baseline="0" dirty="0" smtClean="0"/>
              <a:t> quiescent state)</a:t>
            </a:r>
          </a:p>
          <a:p>
            <a:r>
              <a:rPr lang="fr-FR" baseline="0" dirty="0" smtClean="0"/>
              <a:t>Light </a:t>
            </a:r>
            <a:r>
              <a:rPr lang="fr-FR" baseline="0" dirty="0" err="1" smtClean="0"/>
              <a:t>curve</a:t>
            </a:r>
            <a:r>
              <a:rPr lang="fr-FR" baseline="0" dirty="0" smtClean="0"/>
              <a:t> : 1 bin = 1 </a:t>
            </a:r>
            <a:r>
              <a:rPr lang="fr-FR" baseline="0" dirty="0" err="1" smtClean="0"/>
              <a:t>dat</a:t>
            </a:r>
            <a:r>
              <a:rPr lang="fr-FR" baseline="0" dirty="0" smtClean="0"/>
              <a:t> +Time </a:t>
            </a:r>
            <a:r>
              <a:rPr lang="fr-FR" baseline="0" dirty="0" err="1" smtClean="0"/>
              <a:t>flare</a:t>
            </a:r>
            <a:r>
              <a:rPr lang="fr-FR" baseline="0" dirty="0" smtClean="0"/>
              <a:t> +/- 0.5 </a:t>
            </a:r>
            <a:r>
              <a:rPr lang="fr-FR" baseline="0" dirty="0" err="1" smtClean="0"/>
              <a:t>days</a:t>
            </a:r>
            <a:r>
              <a:rPr lang="fr-FR" baseline="0" dirty="0" smtClean="0"/>
              <a:t>  </a:t>
            </a:r>
            <a:r>
              <a:rPr lang="fr-FR" baseline="0" dirty="0" smtClean="0">
                <a:sym typeface="Wingdings"/>
              </a:rPr>
              <a:t> 1 </a:t>
            </a:r>
            <a:r>
              <a:rPr lang="fr-FR" baseline="0" dirty="0" err="1" smtClean="0">
                <a:sym typeface="Wingdings"/>
              </a:rPr>
              <a:t>flare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is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at</a:t>
            </a:r>
            <a:r>
              <a:rPr lang="fr-FR" baseline="0" dirty="0" smtClean="0">
                <a:sym typeface="Wingdings"/>
              </a:rPr>
              <a:t> least 2 </a:t>
            </a:r>
            <a:r>
              <a:rPr lang="fr-FR" baseline="0" dirty="0" err="1" smtClean="0">
                <a:sym typeface="Wingdings"/>
              </a:rPr>
              <a:t>days</a:t>
            </a:r>
            <a:endParaRPr lang="fr-FR" baseline="0" dirty="0" smtClean="0"/>
          </a:p>
          <a:p>
            <a:r>
              <a:rPr lang="fr-FR" baseline="0" dirty="0" smtClean="0"/>
              <a:t>LAT on </a:t>
            </a:r>
            <a:r>
              <a:rPr lang="fr-FR" baseline="0" dirty="0" err="1" smtClean="0"/>
              <a:t>board</a:t>
            </a:r>
            <a:r>
              <a:rPr lang="fr-FR" baseline="0" dirty="0" smtClean="0"/>
              <a:t> of FERMI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/>
              <a:defRPr/>
            </a:pPr>
            <a:r>
              <a:rPr lang="fr-FR" baseline="0" dirty="0" smtClean="0"/>
              <a:t>Data: : </a:t>
            </a:r>
            <a:r>
              <a:rPr lang="fr-FR" baseline="0" dirty="0" err="1" smtClean="0"/>
              <a:t>excludes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biolum</a:t>
            </a:r>
            <a:endParaRPr lang="fr-FR" dirty="0" smtClean="0"/>
          </a:p>
          <a:p>
            <a:endParaRPr lang="fr-FR" baseline="0" dirty="0" smtClean="0"/>
          </a:p>
          <a:p>
            <a:r>
              <a:rPr lang="fr-FR" baseline="0" dirty="0" smtClean="0"/>
              <a:t>Data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seen</a:t>
            </a:r>
            <a:r>
              <a:rPr lang="fr-FR" baseline="0" dirty="0" smtClean="0"/>
              <a:t> as 2 component :: signal + </a:t>
            </a:r>
            <a:r>
              <a:rPr lang="fr-FR" baseline="0" dirty="0" err="1" smtClean="0"/>
              <a:t>bkg</a:t>
            </a:r>
            <a:endParaRPr lang="fr-FR" baseline="0" dirty="0" smtClean="0"/>
          </a:p>
          <a:p>
            <a:r>
              <a:rPr lang="fr-FR" baseline="0" dirty="0" smtClean="0"/>
              <a:t>Signal and </a:t>
            </a:r>
            <a:r>
              <a:rPr lang="fr-FR" baseline="0" dirty="0" err="1" smtClean="0"/>
              <a:t>Bakg</a:t>
            </a:r>
            <a:r>
              <a:rPr lang="fr-FR" baseline="0" dirty="0" smtClean="0"/>
              <a:t> PDF are </a:t>
            </a:r>
            <a:r>
              <a:rPr lang="fr-FR" baseline="0" dirty="0" err="1" smtClean="0"/>
              <a:t>described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product</a:t>
            </a:r>
            <a:r>
              <a:rPr lang="fr-FR" baseline="0" dirty="0" smtClean="0"/>
              <a:t> of 3 components:</a:t>
            </a:r>
          </a:p>
          <a:p>
            <a:r>
              <a:rPr lang="fr-FR" baseline="0" dirty="0" smtClean="0"/>
              <a:t>Signal: time (</a:t>
            </a:r>
            <a:r>
              <a:rPr lang="fr-FR" baseline="0" dirty="0" err="1" smtClean="0"/>
              <a:t>lightcurve</a:t>
            </a:r>
            <a:r>
              <a:rPr lang="fr-FR" baseline="0" dirty="0" smtClean="0"/>
              <a:t>),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(PSF) and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Nhit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distrib</a:t>
            </a:r>
            <a:r>
              <a:rPr lang="fr-FR" baseline="0" dirty="0" smtClean="0"/>
              <a:t>)</a:t>
            </a:r>
          </a:p>
          <a:p>
            <a:r>
              <a:rPr lang="fr-FR" baseline="0" dirty="0" err="1" smtClean="0"/>
              <a:t>Bkg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meme</a:t>
            </a:r>
            <a:r>
              <a:rPr lang="fr-FR" baseline="0" dirty="0" smtClean="0"/>
              <a:t> direction, temps,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for all muon data</a:t>
            </a:r>
          </a:p>
          <a:p>
            <a:endParaRPr lang="fr-FR" baseline="0" dirty="0" smtClean="0"/>
          </a:p>
          <a:p>
            <a:r>
              <a:rPr lang="fr-FR" baseline="0" dirty="0" smtClean="0"/>
              <a:t>Test stat : </a:t>
            </a:r>
            <a:r>
              <a:rPr lang="fr-FR" baseline="0" dirty="0" err="1" smtClean="0"/>
              <a:t>likelihood</a:t>
            </a:r>
            <a:r>
              <a:rPr lang="fr-FR" baseline="0" dirty="0" smtClean="0"/>
              <a:t> ratio (</a:t>
            </a:r>
            <a:r>
              <a:rPr lang="fr-FR" baseline="0" dirty="0" err="1" smtClean="0"/>
              <a:t>Ps+bkg</a:t>
            </a:r>
            <a:r>
              <a:rPr lang="fr-FR" baseline="0" dirty="0" smtClean="0"/>
              <a:t> /</a:t>
            </a:r>
            <a:r>
              <a:rPr lang="fr-FR" baseline="0" dirty="0" err="1" smtClean="0"/>
              <a:t>Pbkg</a:t>
            </a:r>
            <a:r>
              <a:rPr lang="fr-FR" baseline="0" dirty="0" smtClean="0"/>
              <a:t>)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maximized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Discovery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signal </a:t>
            </a:r>
            <a:r>
              <a:rPr lang="fr-FR" baseline="0" dirty="0" err="1" smtClean="0"/>
              <a:t>events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achieve</a:t>
            </a:r>
            <a:r>
              <a:rPr lang="fr-FR" baseline="0" dirty="0" smtClean="0"/>
              <a:t> a p-value &lt;5 sigma in 50% of the trials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A902852-C263-6749-8AB9-6815B35DC0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4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8299BF-2C5F-2B49-8D62-FFCACC0496E0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1CA5C-3CC0-4163-AA51-3FAAF4B27F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67F3-7DD5-4595-84E7-CFD953082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87C1-21F0-4839-8B64-5D1C15099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3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CF0A-94B9-4E6C-941E-69C5B2079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4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996F-B354-49DC-8B25-D72880B35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8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92A8-DFEF-4160-AF37-2514C3ABF1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AE41-9BFA-46D3-AF18-BD0E35525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619F-838A-449C-875C-50FC922B9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24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2CAD-A83F-41EB-9A1A-7149EC6C7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CB6B-4169-4DCD-B920-396E9C810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000CC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57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900D-25F3-49CE-8B9D-617A3BA78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C2DF-4635-40BA-A61F-61399F2EC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1F4-2137-43EF-B607-423A13778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0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E938-C33A-4BA3-96ED-68D498851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B193-F7A7-44D6-8FDA-05314FB7A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1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D165-84DA-4C3C-BC74-B8C5F1F1D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6F70-DDB0-487A-9B99-A867D1DEB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5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83D1-A104-4A9E-AA4C-43B7AA651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1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EED4-3DF5-4797-8C50-2090CE4F13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77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CDD1-123E-4184-AC5E-CD0FACA4A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5055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5DFE-824B-45EC-8AF5-40D8A95B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70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7A11-137A-415A-B9B8-4FA6D24CF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2FA8-D767-43F7-9C1A-AA239772D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20B0-F1AA-499E-BCD0-34D5B3733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7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3FFD-6703-48F0-A5F1-C6D4CB093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53808"/>
            <a:ext cx="8856000" cy="6552000"/>
          </a:xfrm>
          <a:prstGeom prst="roundRect">
            <a:avLst>
              <a:gd name="adj" fmla="val 4561"/>
            </a:avLst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</p:spPr>
        <p:txBody>
          <a:bodyPr>
            <a:normAutofit/>
          </a:bodyPr>
          <a:lstStyle>
            <a:lvl1pPr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613856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288032"/>
          </a:xfr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165312"/>
            <a:ext cx="370384" cy="365125"/>
          </a:xfrm>
        </p:spPr>
        <p:txBody>
          <a:bodyPr/>
          <a:lstStyle>
            <a:lvl1pPr>
              <a:defRPr sz="1000" baseline="0"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707" r:id="rId10"/>
  </p:sldLayoutIdLst>
  <p:hf hdr="0" ftr="0" dt="0"/>
  <p:txStyles>
    <p:titleStyle>
      <a:lvl1pPr algn="ctr" defTabSz="9140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1" indent="-342761" algn="l" defTabSz="9140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cap pp folgemaß a 22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33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0D8A08C-E731-4AAD-9799-E6DF2EAA4E7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cap pp folgemaß a 22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33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U. Katz: The KM3NeT Project, 26.04.2013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0B45E6-D757-4344-83D9-495E4CAFB3CC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 Imagen" descr="posterCentral_anta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46" y="613917"/>
            <a:ext cx="8110710" cy="550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296063" cy="1080120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ANTARES Highlights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6300028"/>
            <a:ext cx="564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MANTS Meeting, 14-15 October 2013, </a:t>
            </a:r>
            <a:r>
              <a:rPr lang="en-GB" b="1" dirty="0" err="1" smtClean="0">
                <a:solidFill>
                  <a:srgbClr val="0000CC"/>
                </a:solidFill>
              </a:rPr>
              <a:t>Garching</a:t>
            </a:r>
            <a:r>
              <a:rPr lang="en-GB" b="1" dirty="0" smtClean="0">
                <a:solidFill>
                  <a:srgbClr val="0000CC"/>
                </a:solidFill>
              </a:rPr>
              <a:t> Germany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88224" y="5014917"/>
            <a:ext cx="192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J.J. Hernandez-Rey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IFIC (CSIC-UV)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11" descr="\\.host\Shared Folders\kouchner sur mon Mac\Documents\Antares\Presentations\HDR\cosmic_neutrin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1968131" cy="1656184"/>
          </a:xfrm>
          <a:prstGeom prst="rect">
            <a:avLst/>
          </a:prstGeom>
          <a:noFill/>
          <a:ln w="222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9" name="Picture 16" descr="logo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309" y="260647"/>
            <a:ext cx="799307" cy="7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943191"/>
      </p:ext>
    </p:extLst>
  </p:cSld>
  <p:clrMapOvr>
    <a:masterClrMapping/>
  </p:clrMapOvr>
  <p:transition xmlns:p14="http://schemas.microsoft.com/office/powerpoint/2010/main" advTm="2173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 with galaxies: GWGC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8056174" cy="3817785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648072" y="5661248"/>
            <a:ext cx="2555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dirty="0" smtClean="0">
                <a:solidFill>
                  <a:srgbClr val="993300"/>
                </a:solidFill>
              </a:rPr>
              <a:t>ANTARES</a:t>
            </a:r>
            <a:r>
              <a:rPr lang="es-ES" dirty="0">
                <a:solidFill>
                  <a:srgbClr val="993300"/>
                </a:solidFill>
              </a:rPr>
              <a:t>: </a:t>
            </a:r>
            <a:r>
              <a:rPr lang="es-ES" dirty="0" err="1">
                <a:solidFill>
                  <a:srgbClr val="993300"/>
                </a:solidFill>
              </a:rPr>
              <a:t>nHit</a:t>
            </a:r>
            <a:r>
              <a:rPr lang="es-ES" dirty="0">
                <a:solidFill>
                  <a:srgbClr val="993300"/>
                </a:solidFill>
              </a:rPr>
              <a:t> </a:t>
            </a:r>
            <a:r>
              <a:rPr lang="es-ES" dirty="0" err="1">
                <a:solidFill>
                  <a:srgbClr val="993300"/>
                </a:solidFill>
              </a:rPr>
              <a:t>weights</a:t>
            </a:r>
            <a:r>
              <a:rPr lang="es-ES" dirty="0">
                <a:solidFill>
                  <a:srgbClr val="993300"/>
                </a:solidFill>
              </a:rPr>
              <a:t> </a:t>
            </a:r>
          </a:p>
          <a:p>
            <a:r>
              <a:rPr lang="es-ES" dirty="0" smtClean="0">
                <a:solidFill>
                  <a:srgbClr val="993300"/>
                </a:solidFill>
              </a:rPr>
              <a:t>GWGC</a:t>
            </a:r>
            <a:r>
              <a:rPr lang="es-ES" dirty="0">
                <a:solidFill>
                  <a:srgbClr val="993300"/>
                </a:solidFill>
              </a:rPr>
              <a:t>: D</a:t>
            </a:r>
            <a:r>
              <a:rPr lang="es-ES" baseline="30000" dirty="0">
                <a:solidFill>
                  <a:srgbClr val="993300"/>
                </a:solidFill>
              </a:rPr>
              <a:t>-2</a:t>
            </a:r>
            <a:r>
              <a:rPr lang="es-ES" dirty="0">
                <a:solidFill>
                  <a:srgbClr val="993300"/>
                </a:solidFill>
              </a:rPr>
              <a:t> </a:t>
            </a:r>
            <a:r>
              <a:rPr lang="es-ES" dirty="0" err="1" smtClean="0">
                <a:solidFill>
                  <a:srgbClr val="993300"/>
                </a:solidFill>
              </a:rPr>
              <a:t>weighting</a:t>
            </a:r>
            <a:endParaRPr lang="es-ES" dirty="0">
              <a:solidFill>
                <a:srgbClr val="9933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76256" y="1700808"/>
            <a:ext cx="192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</a:t>
            </a:r>
            <a:r>
              <a:rPr lang="en-US" dirty="0"/>
              <a:t>53.000 entries 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355976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993300"/>
                </a:solidFill>
              </a:rPr>
              <a:t>Scanning 2pt correlation up to 5° </a:t>
            </a:r>
          </a:p>
          <a:p>
            <a:r>
              <a:rPr lang="en-GB" dirty="0" smtClean="0">
                <a:solidFill>
                  <a:srgbClr val="993300"/>
                </a:solidFill>
              </a:rPr>
              <a:t>(pseudo-experiments very time consuming).</a:t>
            </a:r>
          </a:p>
          <a:p>
            <a:endParaRPr lang="en-GB" dirty="0" smtClean="0">
              <a:solidFill>
                <a:srgbClr val="993300"/>
              </a:solidFill>
            </a:endParaRPr>
          </a:p>
          <a:p>
            <a:r>
              <a:rPr lang="en-GB" b="1" dirty="0" smtClean="0">
                <a:solidFill>
                  <a:srgbClr val="993300"/>
                </a:solidFill>
              </a:rPr>
              <a:t>Post-trial p-value 96% for angles &lt; 0.3° </a:t>
            </a:r>
            <a:endParaRPr lang="en-GB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3888432" cy="719981"/>
          </a:xfrm>
        </p:spPr>
        <p:txBody>
          <a:bodyPr/>
          <a:lstStyle/>
          <a:p>
            <a:r>
              <a:rPr lang="en-GB" sz="4000" dirty="0" smtClean="0"/>
              <a:t>Fermi Bubbles</a:t>
            </a:r>
            <a:endParaRPr lang="en-GB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1268760"/>
            <a:ext cx="5544616" cy="524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00"/>
                </a:solidFill>
              </a:rPr>
              <a:t>Excess of </a:t>
            </a:r>
            <a:r>
              <a:rPr lang="en-US" sz="2000" dirty="0">
                <a:solidFill>
                  <a:srgbClr val="993300"/>
                </a:solidFill>
                <a:latin typeface="Symbol" charset="0"/>
                <a:cs typeface="Symbol" charset="0"/>
              </a:rPr>
              <a:t>g</a:t>
            </a:r>
            <a:r>
              <a:rPr lang="en-US" sz="2000" dirty="0">
                <a:solidFill>
                  <a:srgbClr val="993300"/>
                </a:solidFill>
              </a:rPr>
              <a:t>- (and X-)rays in </a:t>
            </a:r>
            <a:r>
              <a:rPr lang="en-US" sz="2000" dirty="0">
                <a:solidFill>
                  <a:srgbClr val="FF0000"/>
                </a:solidFill>
              </a:rPr>
              <a:t>extended “bubbles” </a:t>
            </a:r>
            <a:r>
              <a:rPr lang="en-US" sz="2000" dirty="0" smtClean="0">
                <a:solidFill>
                  <a:srgbClr val="FF0000"/>
                </a:solidFill>
              </a:rPr>
              <a:t>above </a:t>
            </a:r>
            <a:r>
              <a:rPr lang="en-US" sz="2000" dirty="0">
                <a:solidFill>
                  <a:srgbClr val="FF0000"/>
                </a:solidFill>
              </a:rPr>
              <a:t>and below the </a:t>
            </a:r>
            <a:r>
              <a:rPr lang="en-US" sz="2000" dirty="0" smtClean="0">
                <a:solidFill>
                  <a:srgbClr val="FF0000"/>
                </a:solidFill>
              </a:rPr>
              <a:t>Galactic Centre.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3300"/>
                </a:solidFill>
              </a:rPr>
              <a:t>Homogenous </a:t>
            </a:r>
            <a:r>
              <a:rPr lang="en-US" sz="2000" dirty="0">
                <a:solidFill>
                  <a:srgbClr val="993300"/>
                </a:solidFill>
              </a:rPr>
              <a:t>intensity, </a:t>
            </a:r>
            <a:r>
              <a:rPr lang="en-US" sz="2000" dirty="0">
                <a:solidFill>
                  <a:srgbClr val="0000CC"/>
                </a:solidFill>
              </a:rPr>
              <a:t>hard spectrum </a:t>
            </a:r>
            <a:r>
              <a:rPr lang="en-US" sz="2000" dirty="0" smtClean="0">
                <a:solidFill>
                  <a:srgbClr val="0000CC"/>
                </a:solidFill>
              </a:rPr>
              <a:t>(E</a:t>
            </a:r>
            <a:r>
              <a:rPr lang="en-US" sz="2000" baseline="30000" dirty="0" smtClean="0">
                <a:solidFill>
                  <a:srgbClr val="0000CC"/>
                </a:solidFill>
              </a:rPr>
              <a:t>-2</a:t>
            </a:r>
            <a:r>
              <a:rPr lang="en-US" sz="2000" dirty="0">
                <a:solidFill>
                  <a:srgbClr val="0000CC"/>
                </a:solidFill>
              </a:rPr>
              <a:t>)</a:t>
            </a:r>
            <a:r>
              <a:rPr lang="en-US" sz="2000" dirty="0">
                <a:solidFill>
                  <a:srgbClr val="993300"/>
                </a:solidFill>
              </a:rPr>
              <a:t> </a:t>
            </a:r>
            <a:r>
              <a:rPr lang="en-US" sz="2000" dirty="0" smtClean="0">
                <a:solidFill>
                  <a:srgbClr val="993300"/>
                </a:solidFill>
              </a:rPr>
              <a:t>probably with cutoff.</a:t>
            </a:r>
          </a:p>
          <a:p>
            <a:pPr marL="1028700" lvl="1" indent="0">
              <a:spcAft>
                <a:spcPts val="1800"/>
              </a:spcAft>
              <a:buFont typeface="Wingdings" charset="0"/>
              <a:buChar char="&amp;"/>
            </a:pPr>
            <a:r>
              <a:rPr lang="fr-FR" sz="1400" dirty="0">
                <a:solidFill>
                  <a:prstClr val="black"/>
                </a:solidFill>
                <a:latin typeface="Calibri"/>
              </a:rPr>
              <a:t>M. Su et al.,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Ap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. J. 724 (2010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Origin </a:t>
            </a:r>
            <a:r>
              <a:rPr lang="en-US" dirty="0">
                <a:solidFill>
                  <a:srgbClr val="0000CC"/>
                </a:solidFill>
              </a:rPr>
              <a:t>still </a:t>
            </a:r>
            <a:r>
              <a:rPr lang="en-US" dirty="0" smtClean="0">
                <a:solidFill>
                  <a:srgbClr val="0000CC"/>
                </a:solidFill>
              </a:rPr>
              <a:t>unclear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</a:p>
          <a:p>
            <a:pPr marL="355600"/>
            <a:r>
              <a:rPr lang="en-US" sz="1600" dirty="0" smtClean="0">
                <a:solidFill>
                  <a:srgbClr val="993300"/>
                </a:solidFill>
              </a:rPr>
              <a:t>promising </a:t>
            </a:r>
            <a:r>
              <a:rPr lang="en-US" sz="1600" dirty="0">
                <a:solidFill>
                  <a:srgbClr val="993300"/>
                </a:solidFill>
              </a:rPr>
              <a:t>Galactic wind model involves hadronic processes </a:t>
            </a:r>
            <a:r>
              <a:rPr lang="en-US" sz="1600" dirty="0" smtClean="0">
                <a:solidFill>
                  <a:srgbClr val="993300"/>
                </a:solidFill>
              </a:rPr>
              <a:t>(</a:t>
            </a:r>
            <a:r>
              <a:rPr lang="en-US" sz="1600" dirty="0" smtClean="0">
                <a:sym typeface="Wingdings" charset="0"/>
              </a:rPr>
              <a:t> </a:t>
            </a:r>
            <a:r>
              <a:rPr lang="en-US" sz="1600" dirty="0" smtClean="0"/>
              <a:t>Crocker </a:t>
            </a:r>
            <a:r>
              <a:rPr lang="en-US" sz="1600" dirty="0"/>
              <a:t>&amp; </a:t>
            </a:r>
            <a:r>
              <a:rPr lang="en-US" sz="1600" dirty="0" err="1"/>
              <a:t>Aharonian</a:t>
            </a:r>
            <a:r>
              <a:rPr lang="en-US" sz="1600" dirty="0"/>
              <a:t>, PRL 2011</a:t>
            </a:r>
            <a:r>
              <a:rPr lang="en-US" sz="1600" dirty="0" smtClean="0">
                <a:solidFill>
                  <a:srgbClr val="993300"/>
                </a:solidFill>
              </a:rPr>
              <a:t>): accelerated </a:t>
            </a:r>
            <a:r>
              <a:rPr lang="en-US" sz="1600" dirty="0">
                <a:solidFill>
                  <a:srgbClr val="993300"/>
                </a:solidFill>
              </a:rPr>
              <a:t>cosmic rays interacting with ISM </a:t>
            </a:r>
            <a:r>
              <a:rPr lang="en-US" sz="1600" dirty="0">
                <a:solidFill>
                  <a:srgbClr val="993300"/>
                </a:solidFill>
                <a:sym typeface="Wingdings" charset="0"/>
              </a:rPr>
              <a:t> π   </a:t>
            </a:r>
            <a:r>
              <a:rPr lang="en-US" sz="1600" dirty="0" err="1" smtClean="0">
                <a:solidFill>
                  <a:srgbClr val="993300"/>
                </a:solidFill>
                <a:latin typeface="Symbol" charset="2"/>
                <a:cs typeface="Symbol" charset="2"/>
                <a:sym typeface="Wingdings" charset="0"/>
              </a:rPr>
              <a:t>g</a:t>
            </a:r>
            <a:r>
              <a:rPr lang="en-US" sz="1600" dirty="0" err="1" smtClean="0">
                <a:solidFill>
                  <a:srgbClr val="993300"/>
                </a:solidFill>
                <a:sym typeface="Wingdings" charset="0"/>
              </a:rPr>
              <a:t>,</a:t>
            </a:r>
            <a:r>
              <a:rPr lang="en-US" sz="1600" dirty="0" err="1" smtClean="0">
                <a:solidFill>
                  <a:srgbClr val="993300"/>
                </a:solidFill>
                <a:latin typeface="Symbol" charset="2"/>
                <a:cs typeface="Symbol" charset="2"/>
                <a:sym typeface="Wingdings" charset="0"/>
              </a:rPr>
              <a:t>n</a:t>
            </a:r>
            <a:r>
              <a:rPr lang="en-US" sz="1600" dirty="0">
                <a:solidFill>
                  <a:srgbClr val="993300"/>
                </a:solidFill>
                <a:latin typeface="Symbol" charset="2"/>
                <a:cs typeface="Symbol" charset="2"/>
                <a:sym typeface="Wingdings" charset="0"/>
              </a:rPr>
              <a:t> </a:t>
            </a:r>
            <a:r>
              <a:rPr lang="en-US" sz="1600" dirty="0" err="1" smtClean="0">
                <a:solidFill>
                  <a:srgbClr val="993300"/>
                </a:solidFill>
              </a:rPr>
              <a:t>Φ</a:t>
            </a:r>
            <a:r>
              <a:rPr lang="en-US" sz="1600" baseline="-25000" dirty="0" err="1" smtClean="0">
                <a:solidFill>
                  <a:srgbClr val="993300"/>
                </a:solidFill>
              </a:rPr>
              <a:t>ν</a:t>
            </a:r>
            <a:r>
              <a:rPr lang="en-US" sz="1600" baseline="-25000" dirty="0" smtClean="0">
                <a:solidFill>
                  <a:srgbClr val="993300"/>
                </a:solidFill>
              </a:rPr>
              <a:t>  </a:t>
            </a:r>
            <a:r>
              <a:rPr lang="en-US" sz="1600" dirty="0">
                <a:solidFill>
                  <a:srgbClr val="993300"/>
                </a:solidFill>
              </a:rPr>
              <a:t>≈ 0.4 x </a:t>
            </a:r>
            <a:r>
              <a:rPr lang="en-US" sz="1600" dirty="0" err="1">
                <a:solidFill>
                  <a:srgbClr val="993300"/>
                </a:solidFill>
              </a:rPr>
              <a:t>Φ</a:t>
            </a:r>
            <a:r>
              <a:rPr lang="en-US" sz="1600" baseline="-25000" dirty="0" err="1">
                <a:solidFill>
                  <a:srgbClr val="993300"/>
                </a:solidFill>
              </a:rPr>
              <a:t>γ</a:t>
            </a:r>
            <a:endParaRPr lang="en-US" sz="1600" baseline="-25000" dirty="0">
              <a:solidFill>
                <a:srgbClr val="993300"/>
              </a:solidFill>
            </a:endParaRPr>
          </a:p>
          <a:p>
            <a:r>
              <a:rPr lang="en-US" sz="1600" dirty="0"/>
              <a:t>	</a:t>
            </a:r>
            <a:endParaRPr lang="en-US" sz="800" i="1" dirty="0">
              <a:solidFill>
                <a:srgbClr val="6600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In </a:t>
            </a:r>
            <a:r>
              <a:rPr lang="en-US" dirty="0">
                <a:solidFill>
                  <a:srgbClr val="0000CC"/>
                </a:solidFill>
              </a:rPr>
              <a:t>the field of view of ANTARES</a:t>
            </a:r>
          </a:p>
          <a:p>
            <a:pPr marL="355600"/>
            <a:r>
              <a:rPr lang="en-US" sz="1600" dirty="0">
                <a:solidFill>
                  <a:srgbClr val="993300"/>
                </a:solidFill>
              </a:rPr>
              <a:t>background estimated from average of </a:t>
            </a:r>
          </a:p>
          <a:p>
            <a:pPr marL="355600"/>
            <a:r>
              <a:rPr lang="en-US" sz="1600" dirty="0">
                <a:solidFill>
                  <a:srgbClr val="FF0000"/>
                </a:solidFill>
              </a:rPr>
              <a:t>3 non-overlapping “off-zone” data regions </a:t>
            </a:r>
          </a:p>
          <a:p>
            <a:pPr marL="355600"/>
            <a:r>
              <a:rPr lang="en-US" sz="1600" dirty="0">
                <a:solidFill>
                  <a:srgbClr val="993300"/>
                </a:solidFill>
              </a:rPr>
              <a:t>(same size, shape and average detector efficiency)</a:t>
            </a:r>
          </a:p>
          <a:p>
            <a:pPr marL="355600">
              <a:buFont typeface="Wingdings" charset="0"/>
              <a:buChar char="Ø"/>
            </a:pP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media.skyandtelescope.com/images/Fermi_allsky_comparison_341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112363" cy="33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18" y="4437112"/>
            <a:ext cx="318244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99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4005067" y="4365104"/>
            <a:ext cx="1158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0000CC"/>
                </a:solidFill>
              </a:rPr>
              <a:t>No </a:t>
            </a:r>
            <a:r>
              <a:rPr lang="en-US" sz="1200" dirty="0" smtClean="0">
                <a:solidFill>
                  <a:srgbClr val="0000CC"/>
                </a:solidFill>
              </a:rPr>
              <a:t>significant</a:t>
            </a:r>
            <a:endParaRPr lang="en-US" sz="1200" dirty="0">
              <a:solidFill>
                <a:srgbClr val="0000CC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CC"/>
                </a:solidFill>
              </a:rPr>
              <a:t>excess (1.2 </a:t>
            </a:r>
            <a:r>
              <a:rPr lang="en-US" sz="1200" dirty="0" smtClean="0">
                <a:solidFill>
                  <a:srgbClr val="0000CC"/>
                </a:solidFill>
                <a:latin typeface="Symbol" charset="2"/>
                <a:cs typeface="Symbol" charset="2"/>
              </a:rPr>
              <a:t>s</a:t>
            </a:r>
            <a:r>
              <a:rPr lang="en-US" sz="1200" dirty="0" smtClean="0">
                <a:solidFill>
                  <a:srgbClr val="0000CC"/>
                </a:solidFill>
              </a:rPr>
              <a:t>)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151" r="4338"/>
          <a:stretch/>
        </p:blipFill>
        <p:spPr>
          <a:xfrm>
            <a:off x="5148064" y="2446118"/>
            <a:ext cx="3808412" cy="2927098"/>
          </a:xfrm>
          <a:prstGeom prst="rect">
            <a:avLst/>
          </a:prstGeom>
          <a:ln w="127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9872" y="836712"/>
            <a:ext cx="86106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  <a:cs typeface="Comic Sans MS"/>
              </a:rPr>
              <a:t> 12-line data sample: </a:t>
            </a:r>
            <a:r>
              <a:rPr lang="en-US" sz="2000" dirty="0">
                <a:solidFill>
                  <a:srgbClr val="C00000"/>
                </a:solidFill>
                <a:cs typeface="Comic Sans MS"/>
              </a:rPr>
              <a:t>May </a:t>
            </a:r>
            <a:r>
              <a:rPr lang="en-US" sz="2000" dirty="0" smtClean="0">
                <a:solidFill>
                  <a:srgbClr val="C00000"/>
                </a:solidFill>
                <a:cs typeface="Comic Sans MS"/>
              </a:rPr>
              <a:t>2008 - </a:t>
            </a:r>
            <a:r>
              <a:rPr lang="en-US" sz="2000" dirty="0">
                <a:solidFill>
                  <a:srgbClr val="C00000"/>
                </a:solidFill>
                <a:cs typeface="Comic Sans MS"/>
              </a:rPr>
              <a:t>Dec 2011 </a:t>
            </a:r>
            <a:r>
              <a:rPr lang="en-US" sz="2000" dirty="0">
                <a:solidFill>
                  <a:srgbClr val="0000CC"/>
                </a:solidFill>
                <a:cs typeface="Comic Sans MS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Comic Sans MS"/>
              </a:rPr>
              <a:t>806 days </a:t>
            </a:r>
            <a:r>
              <a:rPr lang="en-US" sz="2000" dirty="0" err="1" smtClean="0">
                <a:solidFill>
                  <a:srgbClr val="0000CC"/>
                </a:solidFill>
                <a:cs typeface="Comic Sans MS"/>
              </a:rPr>
              <a:t>livetime</a:t>
            </a:r>
            <a:r>
              <a:rPr lang="en-US" sz="2000" dirty="0" smtClean="0">
                <a:solidFill>
                  <a:srgbClr val="0000CC"/>
                </a:solidFill>
                <a:cs typeface="Comic Sans MS"/>
              </a:rPr>
              <a:t>). Only </a:t>
            </a:r>
            <a:r>
              <a:rPr lang="en-US" sz="2000" dirty="0">
                <a:solidFill>
                  <a:srgbClr val="0000CC"/>
                </a:solidFill>
                <a:cs typeface="Comic Sans MS"/>
              </a:rPr>
              <a:t>m</a:t>
            </a:r>
            <a:r>
              <a:rPr lang="en-US" sz="2000" dirty="0" smtClean="0">
                <a:solidFill>
                  <a:srgbClr val="0000CC"/>
                </a:solidFill>
                <a:cs typeface="Comic Sans MS"/>
              </a:rPr>
              <a:t>uon neutrinos.</a:t>
            </a:r>
            <a:endParaRPr lang="en-US" sz="2000" dirty="0">
              <a:solidFill>
                <a:srgbClr val="0000CC"/>
              </a:solidFill>
              <a:cs typeface="Comic Sans M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cs typeface="Comic Sans MS"/>
              </a:rPr>
              <a:t>E</a:t>
            </a:r>
            <a:r>
              <a:rPr lang="en-US" sz="2000" baseline="-25000" dirty="0" err="1" smtClean="0">
                <a:solidFill>
                  <a:srgbClr val="0000CC"/>
                </a:solidFill>
                <a:cs typeface="Comic Sans MS"/>
              </a:rPr>
              <a:t>μ</a:t>
            </a:r>
            <a:r>
              <a:rPr lang="en-US" sz="2000" dirty="0" smtClean="0">
                <a:solidFill>
                  <a:srgbClr val="0000CC"/>
                </a:solidFill>
                <a:cs typeface="Comic Sans MS"/>
              </a:rPr>
              <a:t> </a:t>
            </a:r>
            <a:r>
              <a:rPr lang="en-US" sz="2000" dirty="0">
                <a:solidFill>
                  <a:srgbClr val="0000CC"/>
                </a:solidFill>
                <a:cs typeface="Comic Sans MS"/>
              </a:rPr>
              <a:t>estimation based on </a:t>
            </a:r>
            <a:r>
              <a:rPr lang="en-US" sz="2000" dirty="0">
                <a:solidFill>
                  <a:srgbClr val="993300"/>
                </a:solidFill>
                <a:cs typeface="Comic Sans MS"/>
              </a:rPr>
              <a:t>Artificial Neural Networks </a:t>
            </a:r>
            <a:r>
              <a:rPr lang="en-US" sz="2000" dirty="0" smtClean="0">
                <a:solidFill>
                  <a:srgbClr val="0000CC"/>
                </a:solidFill>
                <a:cs typeface="Comic Sans MS"/>
              </a:rPr>
              <a:t>procedure. </a:t>
            </a:r>
            <a:endParaRPr lang="en-US" sz="2000" dirty="0">
              <a:solidFill>
                <a:srgbClr val="0000CC"/>
              </a:solidFill>
              <a:cs typeface="Comic Sans M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  <a:cs typeface="Comic Sans MS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cs typeface="Comic Sans MS"/>
              </a:rPr>
              <a:t>Optimization </a:t>
            </a:r>
            <a:r>
              <a:rPr lang="en-US" sz="2000" dirty="0">
                <a:solidFill>
                  <a:srgbClr val="0000CC"/>
                </a:solidFill>
                <a:cs typeface="Comic Sans MS"/>
              </a:rPr>
              <a:t>tuned on </a:t>
            </a:r>
            <a:r>
              <a:rPr lang="en-US" sz="2000" dirty="0">
                <a:solidFill>
                  <a:srgbClr val="993300"/>
                </a:solidFill>
                <a:cs typeface="Comic Sans MS"/>
              </a:rPr>
              <a:t>off-zone background events </a:t>
            </a:r>
            <a:r>
              <a:rPr lang="en-US" sz="2000" dirty="0">
                <a:solidFill>
                  <a:srgbClr val="0000CC"/>
                </a:solidFill>
                <a:cs typeface="Comic Sans MS"/>
              </a:rPr>
              <a:t>(</a:t>
            </a:r>
            <a:r>
              <a:rPr lang="en-US" sz="2000" dirty="0" smtClean="0">
                <a:solidFill>
                  <a:srgbClr val="0000CC"/>
                </a:solidFill>
                <a:cs typeface="Comic Sans MS"/>
              </a:rPr>
              <a:t>MRF).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6312" y="5550259"/>
            <a:ext cx="4131672" cy="8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on-zone</a:t>
            </a:r>
          </a:p>
          <a:p>
            <a:r>
              <a:rPr lang="en-US" sz="1600" dirty="0"/>
              <a:t>off-zone average</a:t>
            </a:r>
          </a:p>
          <a:p>
            <a:r>
              <a:rPr lang="en-US" sz="1600" dirty="0">
                <a:solidFill>
                  <a:srgbClr val="008000"/>
                </a:solidFill>
              </a:rPr>
              <a:t>expected signal  (≠ </a:t>
            </a:r>
            <a:r>
              <a:rPr lang="en-US" sz="1600" dirty="0" smtClean="0">
                <a:solidFill>
                  <a:srgbClr val="008000"/>
                </a:solidFill>
              </a:rPr>
              <a:t>cutoff, 50TeV cutoff)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7" name="Right Arrow 12"/>
          <p:cNvSpPr/>
          <p:nvPr/>
        </p:nvSpPr>
        <p:spPr>
          <a:xfrm>
            <a:off x="4139952" y="3645024"/>
            <a:ext cx="864096" cy="5791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6"/>
          <p:cNvSpPr txBox="1"/>
          <p:nvPr/>
        </p:nvSpPr>
        <p:spPr>
          <a:xfrm>
            <a:off x="5461451" y="2420888"/>
            <a:ext cx="17748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99992" y="5661248"/>
            <a:ext cx="464400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800000"/>
                </a:solidFill>
                <a:latin typeface="+mj-lt"/>
                <a:cs typeface="Arial" charset="0"/>
              </a:rPr>
              <a:t>Upper limits with respect to different models</a:t>
            </a:r>
          </a:p>
          <a:p>
            <a:r>
              <a:rPr lang="en-US" sz="1700" dirty="0" smtClean="0">
                <a:solidFill>
                  <a:srgbClr val="800000"/>
                </a:solidFill>
              </a:rPr>
              <a:t>65% improvement expected with 2012-2016 data</a:t>
            </a:r>
            <a:endParaRPr lang="en-US" sz="1700" dirty="0">
              <a:solidFill>
                <a:srgbClr val="800000"/>
              </a:solidFill>
              <a:latin typeface="+mj-lt"/>
              <a:cs typeface="Arial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216468" y="2348880"/>
            <a:ext cx="3779468" cy="3024336"/>
            <a:chOff x="170221" y="2283024"/>
            <a:chExt cx="3779468" cy="302433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l="4727"/>
            <a:stretch/>
          </p:blipFill>
          <p:spPr>
            <a:xfrm>
              <a:off x="229385" y="2636912"/>
              <a:ext cx="3720304" cy="2670448"/>
            </a:xfrm>
            <a:prstGeom prst="rect">
              <a:avLst/>
            </a:prstGeom>
            <a:ln w="12700">
              <a:solidFill>
                <a:srgbClr val="AEE3FF"/>
              </a:solidFill>
            </a:ln>
          </p:spPr>
        </p:pic>
        <p:sp>
          <p:nvSpPr>
            <p:cNvPr id="13" name="ZoneTexte 12"/>
            <p:cNvSpPr txBox="1"/>
            <p:nvPr/>
          </p:nvSpPr>
          <p:spPr>
            <a:xfrm rot="16200000">
              <a:off x="-26949" y="2840234"/>
              <a:ext cx="65594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Nevents</a:t>
              </a:r>
              <a:endParaRPr lang="en-US" sz="1100" dirty="0"/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395536" y="2283024"/>
              <a:ext cx="177484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PRELIMINARY</a:t>
              </a:r>
            </a:p>
          </p:txBody>
        </p:sp>
      </p:grp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259708" y="2420888"/>
            <a:ext cx="13843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N</a:t>
            </a:r>
            <a:r>
              <a:rPr lang="en-US" sz="1800" baseline="-25000">
                <a:solidFill>
                  <a:srgbClr val="FF0000"/>
                </a:solidFill>
              </a:rPr>
              <a:t>obs</a:t>
            </a:r>
            <a:r>
              <a:rPr lang="en-US" sz="1800">
                <a:solidFill>
                  <a:srgbClr val="FF0000"/>
                </a:solidFill>
              </a:rPr>
              <a:t>   = 16</a:t>
            </a:r>
          </a:p>
          <a:p>
            <a:r>
              <a:rPr lang="en-US" sz="1800"/>
              <a:t>&lt;N</a:t>
            </a:r>
            <a:r>
              <a:rPr lang="en-US" sz="1800" baseline="-25000"/>
              <a:t>bkg</a:t>
            </a:r>
            <a:r>
              <a:rPr lang="en-US" sz="1800"/>
              <a:t>&gt; = 11</a:t>
            </a:r>
          </a:p>
        </p:txBody>
      </p:sp>
      <p:sp>
        <p:nvSpPr>
          <p:cNvPr id="16" name="ZoneTexte 15"/>
          <p:cNvSpPr txBox="1">
            <a:spLocks/>
          </p:cNvSpPr>
          <p:nvPr/>
        </p:nvSpPr>
        <p:spPr>
          <a:xfrm rot="16200000">
            <a:off x="4363522" y="3481981"/>
            <a:ext cx="1769553" cy="2548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30000" dirty="0" smtClean="0"/>
              <a:t>2</a:t>
            </a:r>
            <a:r>
              <a:rPr lang="en-US" sz="1200" dirty="0" smtClean="0">
                <a:cs typeface="Symbol" charset="2"/>
              </a:rPr>
              <a:t>F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x 10</a:t>
            </a:r>
            <a:r>
              <a:rPr lang="en-US" sz="1200" baseline="30000" dirty="0" smtClean="0"/>
              <a:t>-7 </a:t>
            </a:r>
            <a:r>
              <a:rPr lang="en-US" sz="1200" dirty="0" smtClean="0"/>
              <a:t>GeV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cm</a:t>
            </a:r>
            <a:r>
              <a:rPr lang="en-US" sz="1200" baseline="30000" dirty="0" smtClean="0"/>
              <a:t>-2  </a:t>
            </a:r>
            <a:r>
              <a:rPr lang="en-US" sz="1200" dirty="0" smtClean="0"/>
              <a:t>s</a:t>
            </a:r>
            <a:r>
              <a:rPr lang="en-US" sz="1200" baseline="30000" dirty="0" smtClean="0"/>
              <a:t>-1 </a:t>
            </a:r>
            <a:r>
              <a:rPr lang="en-US" sz="1200" dirty="0" smtClean="0"/>
              <a:t>sr</a:t>
            </a:r>
            <a:r>
              <a:rPr lang="en-US" sz="1200" baseline="30000" dirty="0" smtClean="0"/>
              <a:t>-1</a:t>
            </a:r>
            <a:endParaRPr lang="en-US" sz="1200" baseline="30000" dirty="0"/>
          </a:p>
        </p:txBody>
      </p:sp>
      <p:sp>
        <p:nvSpPr>
          <p:cNvPr id="18" name="Espace réservé du numéro de diapositive 8"/>
          <p:cNvSpPr txBox="1">
            <a:spLocks/>
          </p:cNvSpPr>
          <p:nvPr/>
        </p:nvSpPr>
        <p:spPr>
          <a:xfrm>
            <a:off x="8676456" y="-49932"/>
            <a:ext cx="467544" cy="33178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E1F6008F-5151-954C-A8CA-F1FAB3EFDAA4}" type="slidenum">
              <a:rPr lang="en-US" sz="1800" smtClean="0">
                <a:solidFill>
                  <a:schemeClr val="bg1"/>
                </a:solidFill>
              </a:rPr>
              <a:pPr algn="r">
                <a:defRPr/>
              </a:pPr>
              <a:t>12</a:t>
            </a:fld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5962"/>
            <a:ext cx="8568952" cy="792088"/>
          </a:xfrm>
        </p:spPr>
        <p:txBody>
          <a:bodyPr/>
          <a:lstStyle/>
          <a:p>
            <a:r>
              <a:rPr lang="en-GB" sz="3600" dirty="0" smtClean="0">
                <a:solidFill>
                  <a:srgbClr val="0000CC"/>
                </a:solidFill>
              </a:rPr>
              <a:t>Fermi Bubbles</a:t>
            </a:r>
            <a:endParaRPr lang="en-GB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0"/>
    </mc:Choice>
    <mc:Fallback xmlns="">
      <p:transition spd="slow" advTm="576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02774"/>
            <a:ext cx="8568952" cy="864096"/>
          </a:xfrm>
        </p:spPr>
        <p:txBody>
          <a:bodyPr/>
          <a:lstStyle/>
          <a:p>
            <a:r>
              <a:rPr lang="en-GB" dirty="0" smtClean="0"/>
              <a:t>Diffuse flux I (heuristic cuts)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3683520" cy="266292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80" y="4251960"/>
            <a:ext cx="3500640" cy="2209320"/>
          </a:xfrm>
          <a:prstGeom prst="rect">
            <a:avLst/>
          </a:prstGeom>
        </p:spPr>
      </p:pic>
      <p:graphicFrame>
        <p:nvGraphicFramePr>
          <p:cNvPr id="7" name="Table 5"/>
          <p:cNvGraphicFramePr/>
          <p:nvPr>
            <p:extLst>
              <p:ext uri="{D42A27DB-BD31-4B8C-83A1-F6EECF244321}">
                <p14:modId xmlns:p14="http://schemas.microsoft.com/office/powerpoint/2010/main" val="1914948211"/>
              </p:ext>
            </p:extLst>
          </p:nvPr>
        </p:nvGraphicFramePr>
        <p:xfrm>
          <a:off x="4754560" y="3962360"/>
          <a:ext cx="4065912" cy="2346960"/>
        </p:xfrm>
        <a:graphic>
          <a:graphicData uri="http://schemas.openxmlformats.org/drawingml/2006/table">
            <a:tbl>
              <a:tblPr/>
              <a:tblGrid>
                <a:gridCol w="1704022"/>
                <a:gridCol w="2361890"/>
              </a:tblGrid>
              <a:tr h="313371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latin typeface="+mn-lt"/>
                          <a:ea typeface="Arial"/>
                        </a:rPr>
                        <a:t>μ –</a:t>
                      </a:r>
                      <a:r>
                        <a:rPr lang="en-IE" sz="1600" b="1" dirty="0">
                          <a:latin typeface="+mn-lt"/>
                        </a:rPr>
                        <a:t> CC I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>
                        <a:latin typeface="+mn-lt"/>
                      </a:endParaRPr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live time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+mn-lt"/>
                        </a:rPr>
                        <a:t>885 d</a:t>
                      </a:r>
                      <a:endParaRPr sz="1600">
                        <a:latin typeface="+mn-lt"/>
                      </a:endParaRPr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sensitivity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4.7 x10</a:t>
                      </a:r>
                      <a:r>
                        <a:rPr lang="en-IE" sz="1600" baseline="30000" dirty="0">
                          <a:latin typeface="+mn-lt"/>
                        </a:rPr>
                        <a:t>-8</a:t>
                      </a:r>
                      <a:r>
                        <a:rPr lang="en-IE" sz="1600" dirty="0">
                          <a:latin typeface="+mn-lt"/>
                        </a:rPr>
                        <a:t> GeV/cm</a:t>
                      </a:r>
                      <a:r>
                        <a:rPr lang="en-IE" sz="1600" baseline="30000" dirty="0">
                          <a:latin typeface="+mn-lt"/>
                        </a:rPr>
                        <a:t>2</a:t>
                      </a:r>
                      <a:r>
                        <a:rPr lang="en-IE" sz="1600" dirty="0">
                          <a:latin typeface="+mn-lt"/>
                        </a:rPr>
                        <a:t> sr s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upper limit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4.8 x10</a:t>
                      </a:r>
                      <a:r>
                        <a:rPr lang="en-IE" sz="1600" baseline="30000" dirty="0">
                          <a:latin typeface="+mn-lt"/>
                        </a:rPr>
                        <a:t>-8</a:t>
                      </a:r>
                      <a:r>
                        <a:rPr lang="en-IE" sz="1600" dirty="0">
                          <a:latin typeface="+mn-lt"/>
                        </a:rPr>
                        <a:t> GeV/cm</a:t>
                      </a:r>
                      <a:r>
                        <a:rPr lang="en-IE" sz="1600" baseline="30000" dirty="0">
                          <a:latin typeface="+mn-lt"/>
                        </a:rPr>
                        <a:t>2</a:t>
                      </a:r>
                      <a:r>
                        <a:rPr lang="en-IE" sz="1600" dirty="0">
                          <a:latin typeface="+mn-lt"/>
                        </a:rPr>
                        <a:t> sr s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validity range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+mn-lt"/>
                        </a:rPr>
                        <a:t>45 TeV-10 PeV</a:t>
                      </a:r>
                      <a:endParaRPr sz="1600">
                        <a:latin typeface="+mn-lt"/>
                      </a:endParaRPr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bkg. expectation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+mn-lt"/>
                        </a:rPr>
                        <a:t>8.4</a:t>
                      </a:r>
                      <a:endParaRPr sz="1600">
                        <a:latin typeface="+mn-lt"/>
                      </a:endParaRPr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events in data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+mn-lt"/>
                        </a:rPr>
                        <a:t>8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Shape 2"/>
          <p:cNvSpPr txBox="1"/>
          <p:nvPr/>
        </p:nvSpPr>
        <p:spPr>
          <a:xfrm>
            <a:off x="4139952" y="1741320"/>
            <a:ext cx="4608512" cy="111161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Blip>
                <a:blip r:embed="rId4"/>
              </a:buBlip>
            </a:pPr>
            <a:r>
              <a:rPr lang="en-IE" dirty="0"/>
              <a:t>   Using track reconstruction parameters for </a:t>
            </a:r>
            <a:endParaRPr lang="en-IE" dirty="0" smtClean="0"/>
          </a:p>
          <a:p>
            <a:r>
              <a:rPr lang="en-IE" dirty="0" smtClean="0"/>
              <a:t>suppression </a:t>
            </a:r>
            <a:r>
              <a:rPr lang="en-IE" dirty="0"/>
              <a:t>of atmospheric muon </a:t>
            </a:r>
            <a:r>
              <a:rPr lang="en-IE" dirty="0" smtClean="0"/>
              <a:t>background</a:t>
            </a:r>
          </a:p>
          <a:p>
            <a:endParaRPr dirty="0"/>
          </a:p>
          <a:p>
            <a:pPr>
              <a:buBlip>
                <a:blip r:embed="rId4"/>
              </a:buBlip>
            </a:pPr>
            <a:r>
              <a:rPr lang="en-IE" dirty="0"/>
              <a:t>   E</a:t>
            </a:r>
            <a:r>
              <a:rPr lang="en-IE" dirty="0" smtClean="0"/>
              <a:t>nergy </a:t>
            </a:r>
            <a:r>
              <a:rPr lang="en-IE" dirty="0"/>
              <a:t>estimate by dE/dx algorithm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62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864096"/>
          </a:xfrm>
        </p:spPr>
        <p:txBody>
          <a:bodyPr/>
          <a:lstStyle/>
          <a:p>
            <a:r>
              <a:rPr lang="en-GB" dirty="0" smtClean="0"/>
              <a:t>Diffuse flux II - multivariate analysis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251520" y="1685024"/>
            <a:ext cx="4176464" cy="3627928"/>
            <a:chOff x="401400" y="1352520"/>
            <a:chExt cx="4176464" cy="3627928"/>
          </a:xfrm>
        </p:grpSpPr>
        <p:sp>
          <p:nvSpPr>
            <p:cNvPr id="21" name="CustomShape 13"/>
            <p:cNvSpPr/>
            <p:nvPr/>
          </p:nvSpPr>
          <p:spPr>
            <a:xfrm>
              <a:off x="918352" y="3744568"/>
              <a:ext cx="341280" cy="1235880"/>
            </a:xfrm>
            <a:prstGeom prst="rect">
              <a:avLst/>
            </a:prstGeom>
            <a:solidFill>
              <a:srgbClr val="23B8DC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1600" dirty="0"/>
                <a:t>x</a:t>
              </a:r>
              <a:r>
                <a:rPr lang="en-IE" sz="1600" baseline="-25000" dirty="0"/>
                <a:t>A</a:t>
              </a:r>
              <a:endParaRPr baseline="-25000" dirty="0"/>
            </a:p>
            <a:p>
              <a:pPr algn="ctr"/>
              <a:r>
                <a:rPr lang="en-IE" sz="1600" dirty="0" smtClean="0"/>
                <a:t>x</a:t>
              </a:r>
              <a:r>
                <a:rPr lang="en-IE" sz="1600" baseline="-25000" dirty="0"/>
                <a:t>C</a:t>
              </a:r>
              <a:endParaRPr baseline="-25000" dirty="0" smtClean="0"/>
            </a:p>
            <a:p>
              <a:pPr algn="ctr"/>
              <a:r>
                <a:rPr lang="en-IE" sz="1600" dirty="0" smtClean="0"/>
                <a:t>x</a:t>
              </a:r>
              <a:r>
                <a:rPr lang="en-IE" sz="1600" baseline="-25000" dirty="0" smtClean="0"/>
                <a:t>C</a:t>
              </a:r>
              <a:endParaRPr baseline="-25000" dirty="0" smtClean="0"/>
            </a:p>
            <a:p>
              <a:pPr algn="ctr"/>
              <a:r>
                <a:rPr lang="en-IE" sz="1600" dirty="0" smtClean="0"/>
                <a:t>x</a:t>
              </a:r>
              <a:r>
                <a:rPr lang="en-IE" sz="1600" baseline="-25000" dirty="0" smtClean="0"/>
                <a:t>D</a:t>
              </a:r>
              <a:endParaRPr baseline="-25000" dirty="0"/>
            </a:p>
          </p:txBody>
        </p:sp>
        <p:sp>
          <p:nvSpPr>
            <p:cNvPr id="22" name="CustomShape 2"/>
            <p:cNvSpPr/>
            <p:nvPr/>
          </p:nvSpPr>
          <p:spPr>
            <a:xfrm>
              <a:off x="446040" y="2873880"/>
              <a:ext cx="417960" cy="1590768"/>
            </a:xfrm>
            <a:prstGeom prst="rect">
              <a:avLst/>
            </a:prstGeom>
            <a:solidFill>
              <a:srgbClr val="23B8DC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2400" dirty="0"/>
                <a:t>x</a:t>
              </a:r>
              <a:r>
                <a:rPr lang="en-IE" sz="2400" baseline="-25000" dirty="0"/>
                <a:t>A</a:t>
              </a:r>
              <a:endParaRPr baseline="-25000" dirty="0"/>
            </a:p>
            <a:p>
              <a:pPr algn="ctr"/>
              <a:r>
                <a:rPr lang="en-IE" sz="2400" dirty="0"/>
                <a:t>x</a:t>
              </a:r>
              <a:r>
                <a:rPr lang="en-IE" sz="2400" baseline="-25000" dirty="0"/>
                <a:t>B</a:t>
              </a:r>
              <a:endParaRPr baseline="-25000" dirty="0"/>
            </a:p>
            <a:p>
              <a:pPr algn="ctr"/>
              <a:r>
                <a:rPr lang="en-IE" sz="2400" dirty="0"/>
                <a:t>x</a:t>
              </a:r>
              <a:r>
                <a:rPr lang="en-IE" sz="2400" baseline="-25000" dirty="0"/>
                <a:t>C</a:t>
              </a:r>
              <a:endParaRPr baseline="-25000" dirty="0"/>
            </a:p>
            <a:p>
              <a:pPr algn="ctr"/>
              <a:r>
                <a:rPr lang="en-IE" sz="2400" dirty="0"/>
                <a:t>x</a:t>
              </a:r>
              <a:r>
                <a:rPr lang="en-IE" sz="2400" baseline="-25000" dirty="0"/>
                <a:t>D</a:t>
              </a:r>
              <a:endParaRPr baseline="-25000" dirty="0"/>
            </a:p>
          </p:txBody>
        </p:sp>
        <p:sp>
          <p:nvSpPr>
            <p:cNvPr id="23" name="Line 3"/>
            <p:cNvSpPr/>
            <p:nvPr/>
          </p:nvSpPr>
          <p:spPr>
            <a:xfrm flipH="1">
              <a:off x="656640" y="2188440"/>
              <a:ext cx="203760" cy="66924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24" name="Line 4"/>
            <p:cNvSpPr/>
            <p:nvPr/>
          </p:nvSpPr>
          <p:spPr>
            <a:xfrm flipH="1">
              <a:off x="682200" y="2213640"/>
              <a:ext cx="1163880" cy="64404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25" name="Line 5"/>
            <p:cNvSpPr/>
            <p:nvPr/>
          </p:nvSpPr>
          <p:spPr>
            <a:xfrm flipH="1">
              <a:off x="746640" y="2205360"/>
              <a:ext cx="1951920" cy="67788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26" name="Line 6"/>
            <p:cNvSpPr/>
            <p:nvPr/>
          </p:nvSpPr>
          <p:spPr>
            <a:xfrm flipH="1">
              <a:off x="772560" y="2213640"/>
              <a:ext cx="2819880" cy="65664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27" name="CustomShape 8"/>
            <p:cNvSpPr/>
            <p:nvPr/>
          </p:nvSpPr>
          <p:spPr>
            <a:xfrm>
              <a:off x="1858320" y="2736456"/>
              <a:ext cx="1278360" cy="182160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1500" dirty="0"/>
                <a:t>x</a:t>
              </a:r>
              <a:r>
                <a:rPr lang="en-IE" sz="1500" baseline="-25000" dirty="0"/>
                <a:t>A1</a:t>
              </a:r>
              <a:r>
                <a:rPr lang="en-IE" sz="1500" dirty="0"/>
                <a:t>, x</a:t>
              </a:r>
              <a:r>
                <a:rPr lang="en-IE" sz="1500" baseline="-25000" dirty="0"/>
                <a:t>A2</a:t>
              </a:r>
              <a:r>
                <a:rPr lang="en-IE" sz="1500" dirty="0"/>
                <a:t>, ...</a:t>
              </a:r>
              <a:endParaRPr dirty="0"/>
            </a:p>
            <a:p>
              <a:pPr algn="ctr"/>
              <a:r>
                <a:rPr lang="en-IE" sz="1500" dirty="0"/>
                <a:t>x</a:t>
              </a:r>
              <a:r>
                <a:rPr lang="en-IE" sz="1500" baseline="-25000" dirty="0"/>
                <a:t>B1</a:t>
              </a:r>
              <a:r>
                <a:rPr lang="en-IE" sz="1500" dirty="0"/>
                <a:t>, x</a:t>
              </a:r>
              <a:r>
                <a:rPr lang="en-IE" sz="1500" baseline="-25000" dirty="0"/>
                <a:t>B2</a:t>
              </a:r>
              <a:r>
                <a:rPr lang="en-IE" sz="1500" dirty="0"/>
                <a:t>, ...</a:t>
              </a:r>
              <a:endParaRPr dirty="0"/>
            </a:p>
            <a:p>
              <a:pPr algn="ctr"/>
              <a:r>
                <a:rPr lang="en-IE" sz="1500" dirty="0"/>
                <a:t>x</a:t>
              </a:r>
              <a:r>
                <a:rPr lang="en-IE" sz="1500" baseline="-25000" dirty="0"/>
                <a:t>C1</a:t>
              </a:r>
              <a:r>
                <a:rPr lang="en-IE" sz="1500" dirty="0"/>
                <a:t>, x</a:t>
              </a:r>
              <a:r>
                <a:rPr lang="en-IE" sz="1500" baseline="-25000" dirty="0"/>
                <a:t>C2</a:t>
              </a:r>
              <a:r>
                <a:rPr lang="en-IE" sz="1500" dirty="0"/>
                <a:t>, ...</a:t>
              </a:r>
              <a:endParaRPr dirty="0"/>
            </a:p>
            <a:p>
              <a:pPr algn="ctr"/>
              <a:r>
                <a:rPr lang="en-IE" sz="1500" dirty="0"/>
                <a:t>x</a:t>
              </a:r>
              <a:r>
                <a:rPr lang="en-IE" sz="1500" baseline="-25000" dirty="0"/>
                <a:t>D1</a:t>
              </a:r>
              <a:r>
                <a:rPr lang="en-IE" sz="1500" dirty="0"/>
                <a:t>, x</a:t>
              </a:r>
              <a:r>
                <a:rPr lang="en-IE" sz="1500" baseline="-25000" dirty="0"/>
                <a:t>D2</a:t>
              </a:r>
              <a:r>
                <a:rPr lang="en-IE" sz="1500" dirty="0"/>
                <a:t>, ...</a:t>
              </a:r>
              <a:endParaRPr dirty="0"/>
            </a:p>
          </p:txBody>
        </p:sp>
        <p:sp>
          <p:nvSpPr>
            <p:cNvPr id="28" name="Line 10"/>
            <p:cNvSpPr/>
            <p:nvPr/>
          </p:nvSpPr>
          <p:spPr>
            <a:xfrm flipV="1">
              <a:off x="1031040" y="3600552"/>
              <a:ext cx="760320" cy="1656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29" name="CustomShape 11"/>
            <p:cNvSpPr/>
            <p:nvPr/>
          </p:nvSpPr>
          <p:spPr>
            <a:xfrm>
              <a:off x="1941840" y="3132720"/>
              <a:ext cx="451080" cy="1403640"/>
            </a:xfrm>
            <a:prstGeom prst="ellipse">
              <a:avLst/>
            </a:prstGeom>
            <a:ln w="36000">
              <a:solidFill>
                <a:srgbClr val="800000"/>
              </a:solidFill>
              <a:round/>
            </a:ln>
          </p:spPr>
        </p:sp>
        <p:sp>
          <p:nvSpPr>
            <p:cNvPr id="30" name="TextShape 12"/>
            <p:cNvSpPr txBox="1"/>
            <p:nvPr/>
          </p:nvSpPr>
          <p:spPr>
            <a:xfrm>
              <a:off x="3977024" y="3528544"/>
              <a:ext cx="600840" cy="30348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pPr algn="ctr"/>
              <a:r>
                <a:rPr lang="en-IE" sz="1400" dirty="0">
                  <a:latin typeface="Arial"/>
                </a:rPr>
                <a:t>MRF</a:t>
              </a:r>
              <a:endParaRPr dirty="0"/>
            </a:p>
          </p:txBody>
        </p:sp>
        <p:sp>
          <p:nvSpPr>
            <p:cNvPr id="31" name="CustomShape 14"/>
            <p:cNvSpPr/>
            <p:nvPr/>
          </p:nvSpPr>
          <p:spPr>
            <a:xfrm>
              <a:off x="3203848" y="2853287"/>
              <a:ext cx="792088" cy="1656184"/>
            </a:xfrm>
            <a:prstGeom prst="homePlate">
              <a:avLst>
                <a:gd name="adj" fmla="val 16200000"/>
              </a:avLst>
            </a:prstGeom>
            <a:solidFill>
              <a:srgbClr val="99CCFF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1400" dirty="0">
                  <a:solidFill>
                    <a:srgbClr val="800000"/>
                  </a:solidFill>
                  <a:latin typeface="Arial"/>
                </a:rPr>
                <a:t> </a:t>
              </a:r>
              <a:r>
                <a:rPr lang="en-IE" sz="1400" dirty="0" smtClean="0">
                  <a:solidFill>
                    <a:srgbClr val="800000"/>
                  </a:solidFill>
                  <a:latin typeface="Arial"/>
                </a:rPr>
                <a:t>#</a:t>
              </a:r>
              <a:r>
                <a:rPr lang="en-IE" sz="1400" dirty="0">
                  <a:solidFill>
                    <a:srgbClr val="800000"/>
                  </a:solidFill>
                  <a:latin typeface="Symbol"/>
                </a:rPr>
                <a:t>m</a:t>
              </a:r>
              <a:r>
                <a:rPr lang="en-IE" sz="1400" baseline="-25000" dirty="0">
                  <a:solidFill>
                    <a:srgbClr val="800000"/>
                  </a:solidFill>
                  <a:latin typeface="Arial"/>
                </a:rPr>
                <a:t>int</a:t>
              </a:r>
              <a:endParaRPr baseline="-25000" dirty="0"/>
            </a:p>
            <a:p>
              <a:pPr algn="ctr"/>
              <a:r>
                <a:rPr lang="en-IE" sz="1400" dirty="0" smtClean="0"/>
                <a:t>   #</a:t>
              </a:r>
              <a:r>
                <a:rPr lang="en-IE" sz="1400" dirty="0">
                  <a:latin typeface="Symbol"/>
                </a:rPr>
                <a:t>n</a:t>
              </a:r>
              <a:r>
                <a:rPr lang="en-IE" sz="1400" baseline="-25000" dirty="0">
                  <a:latin typeface="Arial"/>
                </a:rPr>
                <a:t>atm</a:t>
              </a:r>
              <a:endParaRPr baseline="-25000" dirty="0"/>
            </a:p>
            <a:p>
              <a:pPr algn="ctr"/>
              <a:r>
                <a:rPr lang="en-IE" sz="1400" dirty="0" smtClean="0">
                  <a:latin typeface="Arial"/>
                </a:rPr>
                <a:t>    #</a:t>
              </a:r>
              <a:r>
                <a:rPr lang="en-IE" sz="1400" dirty="0">
                  <a:latin typeface="Symbol"/>
                </a:rPr>
                <a:t>n</a:t>
              </a:r>
              <a:r>
                <a:rPr lang="en-IE" sz="1400" baseline="-25000" dirty="0">
                  <a:latin typeface="Arial"/>
                </a:rPr>
                <a:t>cosm</a:t>
              </a:r>
              <a:endParaRPr baseline="-25000" dirty="0"/>
            </a:p>
          </p:txBody>
        </p:sp>
        <p:sp>
          <p:nvSpPr>
            <p:cNvPr id="32" name="CustomShape 15"/>
            <p:cNvSpPr/>
            <p:nvPr/>
          </p:nvSpPr>
          <p:spPr>
            <a:xfrm>
              <a:off x="401400" y="1353240"/>
              <a:ext cx="877320" cy="793440"/>
            </a:xfrm>
            <a:prstGeom prst="rect">
              <a:avLst/>
            </a:prstGeom>
            <a:solidFill>
              <a:srgbClr val="004A4A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1200" dirty="0">
                  <a:solidFill>
                    <a:srgbClr val="FFFFFF"/>
                  </a:solidFill>
                </a:rPr>
                <a:t>hitselections</a:t>
              </a:r>
              <a:endParaRPr dirty="0"/>
            </a:p>
          </p:txBody>
        </p:sp>
        <p:sp>
          <p:nvSpPr>
            <p:cNvPr id="33" name="CustomShape 16"/>
            <p:cNvSpPr/>
            <p:nvPr/>
          </p:nvSpPr>
          <p:spPr>
            <a:xfrm>
              <a:off x="3209040" y="1352880"/>
              <a:ext cx="877320" cy="793440"/>
            </a:xfrm>
            <a:prstGeom prst="rect">
              <a:avLst/>
            </a:prstGeom>
            <a:solidFill>
              <a:srgbClr val="004A4A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1200" dirty="0">
                  <a:solidFill>
                    <a:srgbClr val="FFFFFF"/>
                  </a:solidFill>
                </a:rPr>
                <a:t>Energy</a:t>
              </a:r>
              <a:endParaRPr dirty="0"/>
            </a:p>
            <a:p>
              <a:pPr algn="ctr"/>
              <a:r>
                <a:rPr lang="en-IE" sz="1200" dirty="0">
                  <a:solidFill>
                    <a:srgbClr val="FFFFFF"/>
                  </a:solidFill>
                </a:rPr>
                <a:t>estimate</a:t>
              </a:r>
              <a:endParaRPr dirty="0"/>
            </a:p>
          </p:txBody>
        </p:sp>
        <p:sp>
          <p:nvSpPr>
            <p:cNvPr id="34" name="CustomShape 17"/>
            <p:cNvSpPr/>
            <p:nvPr/>
          </p:nvSpPr>
          <p:spPr>
            <a:xfrm>
              <a:off x="2272680" y="1352520"/>
              <a:ext cx="877320" cy="793440"/>
            </a:xfrm>
            <a:prstGeom prst="rect">
              <a:avLst/>
            </a:prstGeom>
            <a:solidFill>
              <a:srgbClr val="004A4A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1200">
                  <a:solidFill>
                    <a:srgbClr val="FFFFFF"/>
                  </a:solidFill>
                </a:rPr>
                <a:t>Track</a:t>
              </a:r>
              <a:endParaRPr/>
            </a:p>
            <a:p>
              <a:pPr algn="ctr"/>
              <a:r>
                <a:rPr lang="en-IE" sz="1200">
                  <a:solidFill>
                    <a:srgbClr val="FFFFFF"/>
                  </a:solidFill>
                </a:rPr>
                <a:t>parameters</a:t>
              </a:r>
              <a:endParaRPr/>
            </a:p>
          </p:txBody>
        </p:sp>
        <p:sp>
          <p:nvSpPr>
            <p:cNvPr id="35" name="CustomShape 18"/>
            <p:cNvSpPr/>
            <p:nvPr/>
          </p:nvSpPr>
          <p:spPr>
            <a:xfrm>
              <a:off x="1337040" y="1352880"/>
              <a:ext cx="877320" cy="793440"/>
            </a:xfrm>
            <a:prstGeom prst="rect">
              <a:avLst/>
            </a:prstGeom>
            <a:solidFill>
              <a:srgbClr val="004A4A"/>
            </a:solidFill>
            <a:ln>
              <a:solidFill>
                <a:srgbClr val="000000"/>
              </a:solidFill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en-IE" sz="1200">
                  <a:solidFill>
                    <a:srgbClr val="FFFFFF"/>
                  </a:solidFill>
                </a:rPr>
                <a:t>classifiers</a:t>
              </a:r>
              <a:endParaRPr/>
            </a:p>
          </p:txBody>
        </p:sp>
      </p:grpSp>
      <p:graphicFrame>
        <p:nvGraphicFramePr>
          <p:cNvPr id="36" name="Table 20"/>
          <p:cNvGraphicFramePr/>
          <p:nvPr>
            <p:extLst>
              <p:ext uri="{D42A27DB-BD31-4B8C-83A1-F6EECF244321}">
                <p14:modId xmlns:p14="http://schemas.microsoft.com/office/powerpoint/2010/main" val="4001717343"/>
              </p:ext>
            </p:extLst>
          </p:nvPr>
        </p:nvGraphicFramePr>
        <p:xfrm>
          <a:off x="4860032" y="3674328"/>
          <a:ext cx="3816424" cy="2346960"/>
        </p:xfrm>
        <a:graphic>
          <a:graphicData uri="http://schemas.openxmlformats.org/drawingml/2006/table">
            <a:tbl>
              <a:tblPr/>
              <a:tblGrid>
                <a:gridCol w="1599328"/>
                <a:gridCol w="2217096"/>
              </a:tblGrid>
              <a:tr h="318893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</a:rPr>
                        <a:t>μ –</a:t>
                      </a:r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CC II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live time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903 d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sensitivity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4.2 x10</a:t>
                      </a:r>
                      <a:r>
                        <a:rPr lang="en-IE" sz="1600" baseline="30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-8 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GeV/cm</a:t>
                      </a:r>
                      <a:r>
                        <a:rPr lang="en-IE" sz="1600" baseline="30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sr 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upper limit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7 x10</a:t>
                      </a:r>
                      <a:r>
                        <a:rPr lang="en-IE" sz="1600" baseline="30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-8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GeV/cm</a:t>
                      </a:r>
                      <a:r>
                        <a:rPr lang="en-IE" sz="1600" baseline="30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sr 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validity range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65 </a:t>
                      </a: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TeV-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10 PeV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bkg. expectation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8.3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events in data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12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Shape 19"/>
          <p:cNvSpPr txBox="1"/>
          <p:nvPr/>
        </p:nvSpPr>
        <p:spPr>
          <a:xfrm>
            <a:off x="4798440" y="1683696"/>
            <a:ext cx="4173120" cy="88120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Blip>
                <a:blip r:embed="rId2"/>
              </a:buBlip>
            </a:pPr>
            <a:r>
              <a:rPr lang="en-IE" dirty="0"/>
              <a:t>   Strong use of track quality </a:t>
            </a:r>
            <a:r>
              <a:rPr lang="en-IE" dirty="0" smtClean="0"/>
              <a:t>parameters</a:t>
            </a:r>
          </a:p>
          <a:p>
            <a:endParaRPr dirty="0"/>
          </a:p>
          <a:p>
            <a:pPr>
              <a:buBlip>
                <a:blip r:embed="rId2"/>
              </a:buBlip>
            </a:pPr>
            <a:r>
              <a:rPr lang="en-IE" dirty="0"/>
              <a:t>   energy reconstruction through </a:t>
            </a:r>
            <a:r>
              <a:rPr lang="en-IE" dirty="0" smtClean="0"/>
              <a:t>ANN</a:t>
            </a:r>
          </a:p>
        </p:txBody>
      </p:sp>
      <p:sp>
        <p:nvSpPr>
          <p:cNvPr id="38" name="TextShape 7"/>
          <p:cNvSpPr txBox="1"/>
          <p:nvPr/>
        </p:nvSpPr>
        <p:spPr>
          <a:xfrm>
            <a:off x="179512" y="5517232"/>
            <a:ext cx="1422000" cy="720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marL="268288" indent="-268288">
              <a:buAutoNum type="arabicParenR"/>
            </a:pPr>
            <a:r>
              <a:rPr lang="en-IE" sz="1600" dirty="0" smtClean="0">
                <a:solidFill>
                  <a:srgbClr val="000000"/>
                </a:solidFill>
              </a:rPr>
              <a:t>Select </a:t>
            </a:r>
            <a:endParaRPr lang="en-IE" sz="1600" dirty="0">
              <a:solidFill>
                <a:srgbClr val="000000"/>
              </a:solidFill>
            </a:endParaRPr>
          </a:p>
          <a:p>
            <a:r>
              <a:rPr lang="en-IE" sz="1600" dirty="0" smtClean="0">
                <a:solidFill>
                  <a:srgbClr val="000000"/>
                </a:solidFill>
              </a:rPr>
              <a:t>cut </a:t>
            </a:r>
            <a:r>
              <a:rPr lang="en-IE" sz="1600" dirty="0">
                <a:solidFill>
                  <a:srgbClr val="000000"/>
                </a:solidFill>
              </a:rPr>
              <a:t>variables</a:t>
            </a:r>
            <a:endParaRPr dirty="0"/>
          </a:p>
        </p:txBody>
      </p:sp>
      <p:sp>
        <p:nvSpPr>
          <p:cNvPr id="39" name="TextShape 9"/>
          <p:cNvSpPr txBox="1"/>
          <p:nvPr/>
        </p:nvSpPr>
        <p:spPr>
          <a:xfrm>
            <a:off x="1691680" y="5461544"/>
            <a:ext cx="1872208" cy="1063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IE" sz="1600" dirty="0">
                <a:solidFill>
                  <a:srgbClr val="000000"/>
                </a:solidFill>
              </a:rPr>
              <a:t>2) cut MC set on all </a:t>
            </a:r>
            <a:endParaRPr lang="en-IE" sz="1600" dirty="0" smtClean="0">
              <a:solidFill>
                <a:srgbClr val="000000"/>
              </a:solidFill>
            </a:endParaRPr>
          </a:p>
          <a:p>
            <a:r>
              <a:rPr lang="en-IE" sz="1600" dirty="0" smtClean="0">
                <a:solidFill>
                  <a:srgbClr val="000000"/>
                </a:solidFill>
              </a:rPr>
              <a:t>combinations </a:t>
            </a:r>
            <a:r>
              <a:rPr lang="en-IE" sz="1600" dirty="0">
                <a:solidFill>
                  <a:srgbClr val="000000"/>
                </a:solidFill>
              </a:rPr>
              <a:t>of </a:t>
            </a:r>
            <a:endParaRPr lang="en-IE" sz="1600" dirty="0" smtClean="0">
              <a:solidFill>
                <a:srgbClr val="000000"/>
              </a:solidFill>
            </a:endParaRPr>
          </a:p>
          <a:p>
            <a:r>
              <a:rPr lang="en-IE" sz="1600" dirty="0" smtClean="0">
                <a:solidFill>
                  <a:srgbClr val="000000"/>
                </a:solidFill>
              </a:rPr>
              <a:t>defined </a:t>
            </a:r>
            <a:r>
              <a:rPr lang="en-IE" sz="1600" dirty="0">
                <a:solidFill>
                  <a:srgbClr val="000000"/>
                </a:solidFill>
              </a:rPr>
              <a:t>cut values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72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Diffuse flux III – Boosted DT UHE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 dirty="0"/>
          </a:p>
        </p:txBody>
      </p:sp>
      <p:graphicFrame>
        <p:nvGraphicFramePr>
          <p:cNvPr id="36" name="Table 20"/>
          <p:cNvGraphicFramePr/>
          <p:nvPr>
            <p:extLst>
              <p:ext uri="{D42A27DB-BD31-4B8C-83A1-F6EECF244321}">
                <p14:modId xmlns:p14="http://schemas.microsoft.com/office/powerpoint/2010/main" val="3126750802"/>
              </p:ext>
            </p:extLst>
          </p:nvPr>
        </p:nvGraphicFramePr>
        <p:xfrm>
          <a:off x="4499992" y="3429000"/>
          <a:ext cx="4248472" cy="2535039"/>
        </p:xfrm>
        <a:graphic>
          <a:graphicData uri="http://schemas.openxmlformats.org/drawingml/2006/table">
            <a:tbl>
              <a:tblPr/>
              <a:tblGrid>
                <a:gridCol w="1780384"/>
                <a:gridCol w="2468088"/>
              </a:tblGrid>
              <a:tr h="33282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</a:rPr>
                        <a:t>μ –</a:t>
                      </a:r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CC III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32820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live time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933 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32820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sensitivity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3.6 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x10</a:t>
                      </a:r>
                      <a:r>
                        <a:rPr lang="en-IE" sz="1600" baseline="30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-8 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GeV/cm</a:t>
                      </a:r>
                      <a:r>
                        <a:rPr lang="en-IE" sz="1600" baseline="30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sr 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32820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upper limit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Not</a:t>
                      </a:r>
                      <a:r>
                        <a:rPr lang="en-IE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yet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523359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validity range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56 TeV -28 PeV</a:t>
                      </a:r>
                    </a:p>
                    <a:p>
                      <a:r>
                        <a:rPr lang="es-ES_tradnl" sz="12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(560 TeV-140 </a:t>
                      </a:r>
                      <a:r>
                        <a:rPr lang="es-ES_tradnl" sz="120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PeV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_tradnl" sz="120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cosmogenic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)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32820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bkg. expectation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0.6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32820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events in data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Shape 19"/>
          <p:cNvSpPr txBox="1"/>
          <p:nvPr/>
        </p:nvSpPr>
        <p:spPr>
          <a:xfrm>
            <a:off x="4283968" y="1755704"/>
            <a:ext cx="4608512" cy="131325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Blip>
                <a:blip r:embed="rId2"/>
              </a:buBlip>
            </a:pPr>
            <a:r>
              <a:rPr lang="en-IE" dirty="0"/>
              <a:t>  </a:t>
            </a:r>
            <a:r>
              <a:rPr lang="en-IE" dirty="0" smtClean="0"/>
              <a:t>Designed for UHE, but can be use for WB flux</a:t>
            </a:r>
          </a:p>
          <a:p>
            <a:pPr>
              <a:buBlip>
                <a:blip r:embed="rId2"/>
              </a:buBlip>
            </a:pPr>
            <a:r>
              <a:rPr lang="en-IE" dirty="0"/>
              <a:t> </a:t>
            </a:r>
            <a:r>
              <a:rPr lang="en-IE" dirty="0" smtClean="0"/>
              <a:t>Uses </a:t>
            </a:r>
            <a:r>
              <a:rPr lang="en-IE" dirty="0"/>
              <a:t>both reconstruction strategies, </a:t>
            </a:r>
            <a:endParaRPr lang="en-IE" dirty="0" smtClean="0"/>
          </a:p>
          <a:p>
            <a:r>
              <a:rPr lang="en-IE" dirty="0" smtClean="0"/>
              <a:t>pre</a:t>
            </a:r>
            <a:r>
              <a:rPr lang="en-IE" dirty="0"/>
              <a:t>-selection cuts applied</a:t>
            </a:r>
            <a:r>
              <a:rPr lang="en-IE" dirty="0" smtClean="0"/>
              <a:t>.</a:t>
            </a:r>
            <a:endParaRPr dirty="0"/>
          </a:p>
          <a:p>
            <a:pPr>
              <a:buBlip>
                <a:blip r:embed="rId2"/>
              </a:buBlip>
            </a:pPr>
            <a:r>
              <a:rPr lang="en-IE" dirty="0"/>
              <a:t> </a:t>
            </a:r>
            <a:r>
              <a:rPr lang="en-IE" dirty="0" smtClean="0"/>
              <a:t>BDT technique</a:t>
            </a:r>
          </a:p>
          <a:p>
            <a:endParaRPr lang="en-IE" dirty="0" smtClean="0"/>
          </a:p>
          <a:p>
            <a:pPr>
              <a:buBlip>
                <a:blip r:embed="rId2"/>
              </a:buBlip>
            </a:pPr>
            <a:endParaRPr dirty="0"/>
          </a:p>
        </p:txBody>
      </p:sp>
      <p:sp>
        <p:nvSpPr>
          <p:cNvPr id="38" name="TextShape 7"/>
          <p:cNvSpPr txBox="1"/>
          <p:nvPr/>
        </p:nvSpPr>
        <p:spPr>
          <a:xfrm>
            <a:off x="323528" y="5733256"/>
            <a:ext cx="3744416" cy="720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IE" sz="1600" dirty="0" smtClean="0">
                <a:solidFill>
                  <a:srgbClr val="800000"/>
                </a:solidFill>
              </a:rPr>
              <a:t>Boosted Decision Tree.</a:t>
            </a:r>
          </a:p>
          <a:p>
            <a:r>
              <a:rPr lang="en-IE" sz="1600" dirty="0" smtClean="0">
                <a:solidFill>
                  <a:srgbClr val="800000"/>
                </a:solidFill>
              </a:rPr>
              <a:t>Multivariate, binary decisions based on the </a:t>
            </a:r>
          </a:p>
          <a:p>
            <a:r>
              <a:rPr lang="en-IE" sz="1600" dirty="0" smtClean="0">
                <a:solidFill>
                  <a:srgbClr val="800000"/>
                </a:solidFill>
              </a:rPr>
              <a:t>selected  variables</a:t>
            </a:r>
          </a:p>
          <a:p>
            <a:endParaRPr lang="en-IE" sz="1600" dirty="0">
              <a:solidFill>
                <a:srgbClr val="800000"/>
              </a:solidFill>
            </a:endParaRPr>
          </a:p>
          <a:p>
            <a:endParaRPr lang="en-IE" sz="1600" dirty="0">
              <a:solidFill>
                <a:srgbClr val="8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3771900" cy="2997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48" y="4810348"/>
            <a:ext cx="2286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/>
          <a:lstStyle/>
          <a:p>
            <a:r>
              <a:rPr lang="en-GB" smtClean="0"/>
              <a:t>Diffuse flux - Summary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7308304" cy="48521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53583" y="6258798"/>
            <a:ext cx="5274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For progress in shower analysis see Florian </a:t>
            </a:r>
            <a:r>
              <a:rPr lang="en-GB" sz="1600" dirty="0" err="1" smtClean="0"/>
              <a:t>Folger’s</a:t>
            </a:r>
            <a:r>
              <a:rPr lang="en-GB" sz="1600" dirty="0" smtClean="0"/>
              <a:t> talk later.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606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3714750" y="2414588"/>
            <a:ext cx="1752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878DE">
                  <a:gamma/>
                  <a:shade val="46275"/>
                  <a:invGamma/>
                </a:srgbClr>
              </a:gs>
              <a:gs pos="100000">
                <a:srgbClr val="7878DE"/>
              </a:gs>
            </a:gsLst>
            <a:lin ang="5400000" scaled="1"/>
          </a:gradFill>
          <a:ln w="9525">
            <a:solidFill>
              <a:srgbClr val="66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HE neutrinos</a:t>
            </a: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5867400" y="1423988"/>
            <a:ext cx="1752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878DE">
                  <a:gamma/>
                  <a:shade val="46275"/>
                  <a:invGamma/>
                </a:srgbClr>
              </a:gs>
              <a:gs pos="100000">
                <a:srgbClr val="7878DE"/>
              </a:gs>
            </a:gsLst>
            <a:lin ang="5400000" scaled="1"/>
          </a:gradFill>
          <a:ln w="9525">
            <a:solidFill>
              <a:srgbClr val="66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UHECR</a:t>
            </a:r>
          </a:p>
          <a:p>
            <a:pPr algn="ctr">
              <a:defRPr/>
            </a:pPr>
            <a:r>
              <a:rPr lang="en-US" sz="16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Auger</a:t>
            </a:r>
          </a:p>
        </p:txBody>
      </p:sp>
      <p:sp>
        <p:nvSpPr>
          <p:cNvPr id="7" name="Rounded Rectangle 4"/>
          <p:cNvSpPr>
            <a:spLocks noChangeArrowheads="1"/>
          </p:cNvSpPr>
          <p:nvPr/>
        </p:nvSpPr>
        <p:spPr bwMode="auto">
          <a:xfrm>
            <a:off x="5867400" y="3481388"/>
            <a:ext cx="1752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878DE">
                  <a:gamma/>
                  <a:shade val="46275"/>
                  <a:invGamma/>
                </a:srgbClr>
              </a:gs>
              <a:gs pos="100000">
                <a:srgbClr val="7878DE"/>
              </a:gs>
            </a:gsLst>
            <a:lin ang="5400000" scaled="1"/>
          </a:gradFill>
          <a:ln w="9525">
            <a:solidFill>
              <a:srgbClr val="66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Gravitational Waves</a:t>
            </a:r>
          </a:p>
          <a:p>
            <a:pPr algn="ctr">
              <a:defRPr/>
            </a:pPr>
            <a:r>
              <a:rPr lang="en-US" sz="16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Virgo / Ligo</a:t>
            </a:r>
          </a:p>
        </p:txBody>
      </p:sp>
      <p:sp>
        <p:nvSpPr>
          <p:cNvPr id="8" name="Rounded Rectangle 5"/>
          <p:cNvSpPr>
            <a:spLocks noChangeArrowheads="1"/>
          </p:cNvSpPr>
          <p:nvPr/>
        </p:nvSpPr>
        <p:spPr bwMode="auto">
          <a:xfrm>
            <a:off x="1524000" y="3481388"/>
            <a:ext cx="1752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878DE">
                  <a:gamma/>
                  <a:shade val="46275"/>
                  <a:invGamma/>
                </a:srgbClr>
              </a:gs>
              <a:gs pos="100000">
                <a:srgbClr val="7878DE"/>
              </a:gs>
            </a:gsLst>
            <a:lin ang="5400000" scaled="1"/>
          </a:gradFill>
          <a:ln w="9525">
            <a:solidFill>
              <a:srgbClr val="66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cs typeface="+mn-cs"/>
              </a:rPr>
              <a:t>Optic / X-ray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cs typeface="+mn-cs"/>
              </a:rPr>
              <a:t>TAROT, ROTSE / Swift, ZADKO</a:t>
            </a:r>
          </a:p>
        </p:txBody>
      </p:sp>
      <p:pic>
        <p:nvPicPr>
          <p:cNvPr id="9" name="Picture 10" descr="au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38" y="1423988"/>
            <a:ext cx="1187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er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24088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Swif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0" y="4243388"/>
            <a:ext cx="1027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telescope-taro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5"/>
          <a:stretch>
            <a:fillRect/>
          </a:stretch>
        </p:blipFill>
        <p:spPr bwMode="auto">
          <a:xfrm>
            <a:off x="179513" y="3100388"/>
            <a:ext cx="9954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telescope_he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/>
          <a:stretch>
            <a:fillRect/>
          </a:stretch>
        </p:blipFill>
        <p:spPr bwMode="auto">
          <a:xfrm>
            <a:off x="179512" y="1071563"/>
            <a:ext cx="936104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virgo_cie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8988"/>
            <a:ext cx="1219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1504950" y="1423988"/>
            <a:ext cx="1752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878DE">
                  <a:gamma/>
                  <a:shade val="46275"/>
                  <a:invGamma/>
                </a:srgbClr>
              </a:gs>
              <a:gs pos="100000">
                <a:srgbClr val="7878DE"/>
              </a:gs>
            </a:gsLst>
            <a:lin ang="5400000" scaled="1"/>
          </a:gradFill>
          <a:ln w="9525">
            <a:solidFill>
              <a:srgbClr val="66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rgbClr val="FFFFFF"/>
                </a:solidFill>
                <a:cs typeface="+mn-cs"/>
              </a:rPr>
              <a:t>GeV</a:t>
            </a:r>
            <a:r>
              <a:rPr lang="en-US" sz="1600" dirty="0">
                <a:solidFill>
                  <a:srgbClr val="FFFFFF"/>
                </a:solidFill>
                <a:cs typeface="+mn-cs"/>
              </a:rPr>
              <a:t>-</a:t>
            </a:r>
            <a:r>
              <a:rPr lang="en-US" sz="1600" dirty="0" err="1">
                <a:solidFill>
                  <a:srgbClr val="FFFFFF"/>
                </a:solidFill>
                <a:cs typeface="+mn-cs"/>
              </a:rPr>
              <a:t>TeVγ</a:t>
            </a:r>
            <a:r>
              <a:rPr lang="en-US" sz="1600" dirty="0">
                <a:solidFill>
                  <a:srgbClr val="FFFFFF"/>
                </a:solidFill>
                <a:cs typeface="+mn-cs"/>
              </a:rPr>
              <a:t>-rays</a:t>
            </a:r>
          </a:p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+mn-cs"/>
              </a:rPr>
              <a:t>Fermi / HESS…</a:t>
            </a:r>
          </a:p>
        </p:txBody>
      </p:sp>
      <p:pic>
        <p:nvPicPr>
          <p:cNvPr id="16" name="Picture 16" descr="ligo-facility-in-livingst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4319589"/>
            <a:ext cx="1245426" cy="8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8"/>
          <p:cNvCxnSpPr>
            <a:cxnSpLocks noChangeShapeType="1"/>
          </p:cNvCxnSpPr>
          <p:nvPr/>
        </p:nvCxnSpPr>
        <p:spPr bwMode="auto">
          <a:xfrm rot="10800000">
            <a:off x="3276600" y="1881188"/>
            <a:ext cx="838200" cy="46355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20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5181600" y="1881188"/>
            <a:ext cx="685800" cy="46355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22"/>
          <p:cNvCxnSpPr>
            <a:cxnSpLocks noChangeShapeType="1"/>
            <a:endCxn id="8" idx="3"/>
          </p:cNvCxnSpPr>
          <p:nvPr/>
        </p:nvCxnSpPr>
        <p:spPr bwMode="auto">
          <a:xfrm rot="10800000" flipV="1">
            <a:off x="3276600" y="3405188"/>
            <a:ext cx="838200" cy="53340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26"/>
          <p:cNvCxnSpPr>
            <a:cxnSpLocks noChangeShapeType="1"/>
          </p:cNvCxnSpPr>
          <p:nvPr/>
        </p:nvCxnSpPr>
        <p:spPr bwMode="auto">
          <a:xfrm>
            <a:off x="5148064" y="3405188"/>
            <a:ext cx="685800" cy="53340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467544" y="5564501"/>
            <a:ext cx="8286750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dirty="0" smtClean="0">
                <a:solidFill>
                  <a:srgbClr val="A50021"/>
                </a:solidFill>
              </a:rPr>
              <a:t>A </a:t>
            </a:r>
            <a:r>
              <a:rPr lang="en-US" sz="1800" dirty="0">
                <a:solidFill>
                  <a:srgbClr val="A50021"/>
                </a:solidFill>
              </a:rPr>
              <a:t>way to better understand the sources and the related physics </a:t>
            </a:r>
            <a:r>
              <a:rPr lang="en-US" sz="1800" dirty="0" smtClean="0">
                <a:solidFill>
                  <a:srgbClr val="A50021"/>
                </a:solidFill>
              </a:rPr>
              <a:t>mechanisms.</a:t>
            </a:r>
            <a:endParaRPr lang="en-US" sz="1800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A50021"/>
                </a:solidFill>
              </a:rPr>
              <a:t>A </a:t>
            </a:r>
            <a:r>
              <a:rPr lang="en-US" sz="1800" dirty="0">
                <a:solidFill>
                  <a:srgbClr val="A50021"/>
                </a:solidFill>
              </a:rPr>
              <a:t>way to increase the detector sensitivities (uncorrelated backgrounds</a:t>
            </a:r>
            <a:r>
              <a:rPr lang="en-US" sz="1800" dirty="0" smtClean="0">
                <a:solidFill>
                  <a:srgbClr val="A50021"/>
                </a:solidFill>
              </a:rPr>
              <a:t>).</a:t>
            </a:r>
            <a:endParaRPr lang="en-US" sz="1800" dirty="0">
              <a:solidFill>
                <a:srgbClr val="A50021"/>
              </a:solidFill>
            </a:endParaRPr>
          </a:p>
        </p:txBody>
      </p:sp>
      <p:sp>
        <p:nvSpPr>
          <p:cNvPr id="24" name="Espace réservé du numéro de diapositive 8"/>
          <p:cNvSpPr txBox="1">
            <a:spLocks/>
          </p:cNvSpPr>
          <p:nvPr/>
        </p:nvSpPr>
        <p:spPr>
          <a:xfrm>
            <a:off x="8676456" y="-49932"/>
            <a:ext cx="467544" cy="33178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E1F6008F-5151-954C-A8CA-F1FAB3EFDAA4}" type="slidenum">
              <a:rPr lang="en-US" sz="1800" smtClean="0">
                <a:solidFill>
                  <a:schemeClr val="bg1"/>
                </a:solidFill>
              </a:rPr>
              <a:pPr algn="r">
                <a:defRPr/>
              </a:pPr>
              <a:t>17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3"/>
            <a:ext cx="8568952" cy="666899"/>
          </a:xfrm>
        </p:spPr>
        <p:txBody>
          <a:bodyPr/>
          <a:lstStyle/>
          <a:p>
            <a:r>
              <a:rPr lang="en-US" sz="3200" dirty="0">
                <a:solidFill>
                  <a:srgbClr val="0000CC"/>
                </a:solidFill>
                <a:latin typeface="Arial" charset="0"/>
              </a:rPr>
              <a:t>The Multi-messenger Program</a:t>
            </a:r>
            <a:r>
              <a:rPr lang="en-US" sz="3200" kern="0" dirty="0">
                <a:solidFill>
                  <a:srgbClr val="0000CC"/>
                </a:solidFill>
              </a:rPr>
              <a:t/>
            </a:r>
            <a:br>
              <a:rPr lang="en-US" sz="3200" kern="0" dirty="0">
                <a:solidFill>
                  <a:srgbClr val="0000CC"/>
                </a:solidFill>
              </a:rPr>
            </a:br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0"/>
    </mc:Choice>
    <mc:Fallback xmlns="">
      <p:transition spd="slow" advTm="576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201009" y="764704"/>
            <a:ext cx="8942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CC"/>
                </a:solidFill>
              </a:rPr>
              <a:t>Search </a:t>
            </a:r>
            <a:r>
              <a:rPr lang="en-US" sz="2000" dirty="0">
                <a:solidFill>
                  <a:srgbClr val="0000CC"/>
                </a:solidFill>
              </a:rPr>
              <a:t>for neutrino events in coincidence with observed </a:t>
            </a:r>
            <a:r>
              <a:rPr lang="en-US" sz="2000" dirty="0" smtClean="0">
                <a:solidFill>
                  <a:srgbClr val="0000CC"/>
                </a:solidFill>
              </a:rPr>
              <a:t>GRB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7504" y="1104121"/>
            <a:ext cx="5544616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7800" indent="-177800"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Analysis of </a:t>
            </a:r>
            <a:r>
              <a:rPr lang="en-US" sz="2000" dirty="0">
                <a:solidFill>
                  <a:srgbClr val="993300"/>
                </a:solidFill>
                <a:latin typeface="+mn-lt"/>
              </a:rPr>
              <a:t>GRBs from 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late 2007 </a:t>
            </a:r>
            <a:r>
              <a:rPr lang="en-US" sz="2000" dirty="0">
                <a:solidFill>
                  <a:srgbClr val="993300"/>
                </a:solidFill>
                <a:latin typeface="+mn-lt"/>
              </a:rPr>
              <a:t>– 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2011:</a:t>
            </a:r>
          </a:p>
          <a:p>
            <a:pPr marL="450850" indent="-177800"/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296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long GRBs, </a:t>
            </a:r>
            <a:endParaRPr lang="en-US" sz="2000" dirty="0" smtClean="0">
              <a:solidFill>
                <a:srgbClr val="008000"/>
              </a:solidFill>
              <a:latin typeface="+mn-lt"/>
            </a:endParaRPr>
          </a:p>
          <a:p>
            <a:pPr marL="450850" indent="-177800"/>
            <a:r>
              <a:rPr lang="en-US" sz="2000" dirty="0">
                <a:solidFill>
                  <a:srgbClr val="993300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otal </a:t>
            </a:r>
            <a:r>
              <a:rPr lang="en-US" sz="2000" dirty="0">
                <a:solidFill>
                  <a:srgbClr val="993300"/>
                </a:solidFill>
                <a:latin typeface="+mn-lt"/>
              </a:rPr>
              <a:t>prompt 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emission: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6.6 hours</a:t>
            </a:r>
          </a:p>
          <a:p>
            <a:pPr marL="450850" indent="-177800"/>
            <a:r>
              <a:rPr lang="en-US" sz="2000" dirty="0">
                <a:solidFill>
                  <a:srgbClr val="993300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nformation from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FERMI/SWIFT/GCN</a:t>
            </a:r>
          </a:p>
          <a:p>
            <a:pPr marL="450850" indent="-177800"/>
            <a:endParaRPr lang="en-US" sz="2000" dirty="0">
              <a:latin typeface="+mn-lt"/>
            </a:endParaRP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 GRB </a:t>
            </a:r>
            <a:r>
              <a:rPr lang="en-US" sz="2000" dirty="0">
                <a:solidFill>
                  <a:srgbClr val="993300"/>
                </a:solidFill>
                <a:latin typeface="+mn-lt"/>
              </a:rPr>
              <a:t>simulations of expected neutrino </a:t>
            </a:r>
            <a:endParaRPr lang="en-US" sz="2000" dirty="0" smtClean="0">
              <a:solidFill>
                <a:srgbClr val="993300"/>
              </a:solidFill>
              <a:latin typeface="+mn-lt"/>
            </a:endParaRPr>
          </a:p>
          <a:p>
            <a:pPr marL="265113">
              <a:spcAft>
                <a:spcPts val="600"/>
              </a:spcAft>
            </a:pPr>
            <a:r>
              <a:rPr lang="en-US" sz="2000" dirty="0" err="1" smtClean="0">
                <a:solidFill>
                  <a:srgbClr val="993300"/>
                </a:solidFill>
                <a:latin typeface="+mn-lt"/>
              </a:rPr>
              <a:t>fluence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:</a:t>
            </a:r>
            <a:endParaRPr lang="en-US" sz="2000" dirty="0">
              <a:solidFill>
                <a:srgbClr val="993300"/>
              </a:solidFill>
              <a:latin typeface="+mn-lt"/>
            </a:endParaRPr>
          </a:p>
          <a:p>
            <a:pPr marL="712788" indent="-357188"/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NeuCosmA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[</a:t>
            </a:r>
            <a:r>
              <a:rPr lang="en-US" sz="2000" dirty="0">
                <a:solidFill>
                  <a:srgbClr val="FF0000"/>
                </a:solidFill>
                <a:latin typeface="+mn-lt"/>
                <a:sym typeface="Wingdings" charset="0"/>
              </a:rPr>
              <a:t>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Hümmer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et al. (2010)]  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marL="712788" indent="-357188"/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Guetta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Wingdings" charset="0"/>
              </a:rPr>
              <a:t>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Guetta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et al. (2004)] </a:t>
            </a:r>
            <a:endParaRPr lang="en-US" sz="2000" dirty="0" smtClean="0">
              <a:solidFill>
                <a:srgbClr val="0000FF"/>
              </a:solidFill>
              <a:latin typeface="+mn-lt"/>
            </a:endParaRPr>
          </a:p>
          <a:p>
            <a:pPr marL="712788" indent="-357188"/>
            <a:endParaRPr lang="en-US" sz="2000" dirty="0">
              <a:latin typeface="+mn-lt"/>
            </a:endParaRP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993300"/>
                </a:solidFill>
                <a:latin typeface="+mn-lt"/>
              </a:rPr>
              <a:t>Quality cut optimized for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NeuCosmA</a:t>
            </a:r>
            <a:r>
              <a:rPr lang="en-US" sz="2000" dirty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  <a:p>
            <a:pPr marL="268288"/>
            <a:r>
              <a:rPr lang="en-US" sz="2000" dirty="0">
                <a:solidFill>
                  <a:srgbClr val="993300"/>
                </a:solidFill>
                <a:latin typeface="+mn-lt"/>
              </a:rPr>
              <a:t>&amp;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highest </a:t>
            </a:r>
            <a:r>
              <a:rPr lang="en-US" sz="2000" dirty="0">
                <a:solidFill>
                  <a:srgbClr val="993300"/>
                </a:solidFill>
                <a:latin typeface="+mn-lt"/>
              </a:rPr>
              <a:t>signal discovery </a:t>
            </a:r>
            <a:r>
              <a:rPr lang="en-US" sz="2000" dirty="0" smtClean="0">
                <a:solidFill>
                  <a:srgbClr val="993300"/>
                </a:solidFill>
                <a:latin typeface="+mn-lt"/>
              </a:rPr>
              <a:t>probability</a:t>
            </a:r>
            <a:endParaRPr lang="en-US" sz="2000" dirty="0" smtClean="0">
              <a:solidFill>
                <a:srgbClr val="993300"/>
              </a:solidFill>
              <a:latin typeface="+mn-lt"/>
            </a:endParaRPr>
          </a:p>
          <a:p>
            <a:pPr marL="273050"/>
            <a:endParaRPr lang="en-US" sz="2000" dirty="0" smtClean="0">
              <a:latin typeface="+mn-lt"/>
            </a:endParaRP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No events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found within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10° window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from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GRB</a:t>
            </a:r>
          </a:p>
          <a:p>
            <a:r>
              <a:rPr lang="en-US" sz="2000" dirty="0">
                <a:solidFill>
                  <a:srgbClr val="993300"/>
                </a:solidFill>
                <a:latin typeface="+mn-lt"/>
                <a:cs typeface="Calibri"/>
              </a:rPr>
              <a:t>Expected: 0.48 (</a:t>
            </a:r>
            <a:r>
              <a:rPr lang="en-US" sz="2000" dirty="0" err="1">
                <a:solidFill>
                  <a:srgbClr val="0000FF"/>
                </a:solidFill>
                <a:latin typeface="+mn-lt"/>
                <a:cs typeface="Calibri"/>
              </a:rPr>
              <a:t>Guetta</a:t>
            </a:r>
            <a:r>
              <a:rPr lang="en-US" sz="2000" dirty="0">
                <a:latin typeface="+mn-lt"/>
                <a:cs typeface="Calibri"/>
              </a:rPr>
              <a:t>), </a:t>
            </a:r>
            <a:r>
              <a:rPr lang="en-US" sz="2000" dirty="0">
                <a:solidFill>
                  <a:srgbClr val="993300"/>
                </a:solidFill>
                <a:latin typeface="+mn-lt"/>
                <a:cs typeface="Calibri"/>
              </a:rPr>
              <a:t>0.061</a:t>
            </a:r>
            <a:r>
              <a:rPr lang="en-US" sz="2000" dirty="0">
                <a:latin typeface="+mn-lt"/>
                <a:cs typeface="Calibri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+mn-lt"/>
                <a:cs typeface="Calibri"/>
              </a:rPr>
              <a:t>NeuCosmA</a:t>
            </a:r>
            <a:r>
              <a:rPr lang="en-US" sz="2000" dirty="0" smtClean="0">
                <a:latin typeface="+mn-lt"/>
                <a:cs typeface="Calibri"/>
              </a:rPr>
              <a:t>)</a:t>
            </a:r>
          </a:p>
          <a:p>
            <a:endParaRPr lang="en-US" sz="2000" dirty="0" smtClean="0">
              <a:solidFill>
                <a:srgbClr val="0000FF"/>
              </a:solidFill>
              <a:latin typeface="+mn-lt"/>
              <a:cs typeface="Calibri"/>
            </a:endParaRP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800000"/>
                </a:solidFill>
                <a:latin typeface="+mn-lt"/>
                <a:cs typeface="Calibri"/>
              </a:rPr>
              <a:t>Dedicated</a:t>
            </a:r>
            <a:r>
              <a:rPr lang="en-US" sz="2000" dirty="0" smtClean="0">
                <a:solidFill>
                  <a:srgbClr val="800000"/>
                </a:solidFill>
                <a:latin typeface="+mn-lt"/>
                <a:cs typeface="Calibri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+mn-lt"/>
                <a:cs typeface="Calibri"/>
              </a:rPr>
              <a:t>analysis for </a:t>
            </a:r>
            <a:r>
              <a:rPr lang="en-US" sz="2000" dirty="0" smtClean="0">
                <a:solidFill>
                  <a:srgbClr val="0000CC"/>
                </a:solidFill>
                <a:latin typeface="+mn-lt"/>
                <a:cs typeface="Calibri"/>
              </a:rPr>
              <a:t>GRB130427</a:t>
            </a:r>
          </a:p>
          <a:p>
            <a:pPr marL="177800" indent="-177800">
              <a:buFont typeface="Courier New" panose="02070309020205020404" pitchFamily="49" charset="0"/>
              <a:buChar char="o"/>
            </a:pPr>
            <a:endParaRPr lang="en-US" sz="2000" dirty="0" smtClean="0">
              <a:latin typeface="+mn-lt"/>
              <a:cs typeface="Calibri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5402708" y="5013176"/>
            <a:ext cx="3633788" cy="1046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Grey:</a:t>
            </a:r>
            <a:r>
              <a:rPr lang="en-US" sz="1400" dirty="0"/>
              <a:t> first ANTARES limit (40 GRBs, 2007)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sym typeface="Wingdings" charset="0"/>
              </a:rPr>
              <a:t> </a:t>
            </a:r>
            <a:r>
              <a:rPr lang="en-US" sz="1400" dirty="0">
                <a:solidFill>
                  <a:srgbClr val="000000"/>
                </a:solidFill>
              </a:rPr>
              <a:t>JCAP 03(2013) 006</a:t>
            </a:r>
          </a:p>
          <a:p>
            <a:pPr>
              <a:defRPr/>
            </a:pPr>
            <a:endParaRPr lang="en-US" sz="600" dirty="0"/>
          </a:p>
          <a:p>
            <a:pPr>
              <a:defRPr/>
            </a:pPr>
            <a:r>
              <a:rPr lang="en-US" sz="1400" b="1" dirty="0"/>
              <a:t>Black:</a:t>
            </a:r>
            <a:r>
              <a:rPr lang="en-US" sz="1400" dirty="0"/>
              <a:t> </a:t>
            </a:r>
            <a:r>
              <a:rPr lang="en-US" sz="1400" dirty="0" err="1"/>
              <a:t>IceCube</a:t>
            </a:r>
            <a:r>
              <a:rPr lang="en-US" sz="1400" dirty="0"/>
              <a:t> IC40+59 (215 </a:t>
            </a:r>
            <a:r>
              <a:rPr lang="en-US" sz="1400" dirty="0" err="1"/>
              <a:t>GRBs</a:t>
            </a:r>
            <a:r>
              <a:rPr lang="en-US" sz="1400" dirty="0"/>
              <a:t>)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1" name="Espace réservé du numéro de diapositive 8"/>
          <p:cNvSpPr txBox="1">
            <a:spLocks/>
          </p:cNvSpPr>
          <p:nvPr/>
        </p:nvSpPr>
        <p:spPr>
          <a:xfrm>
            <a:off x="8676456" y="-49932"/>
            <a:ext cx="467544" cy="33178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E1F6008F-5151-954C-A8CA-F1FAB3EFDAA4}" type="slidenum">
              <a:rPr lang="en-US" sz="1800" smtClean="0">
                <a:solidFill>
                  <a:schemeClr val="bg1"/>
                </a:solidFill>
              </a:rPr>
              <a:pPr algn="r">
                <a:defRPr/>
              </a:pPr>
              <a:t>18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4644008" y="2117080"/>
            <a:ext cx="4165358" cy="2752080"/>
            <a:chOff x="4978643" y="2708920"/>
            <a:chExt cx="4165358" cy="2752080"/>
          </a:xfrm>
        </p:grpSpPr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643" y="2708920"/>
              <a:ext cx="4165358" cy="275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092280" y="2924944"/>
              <a:ext cx="1395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800000"/>
                  </a:solidFill>
                </a:rPr>
                <a:t>PRELIMINARY</a:t>
              </a:r>
              <a:endParaRPr lang="fr-FR" sz="1400" dirty="0">
                <a:solidFill>
                  <a:srgbClr val="8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32040" y="609329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&amp;"/>
            </a:pPr>
            <a:r>
              <a:rPr lang="fr-FR" dirty="0" smtClean="0"/>
              <a:t>arXiv1307.0304 (to </a:t>
            </a:r>
            <a:r>
              <a:rPr lang="fr-FR" dirty="0" err="1" smtClean="0"/>
              <a:t>appear</a:t>
            </a:r>
            <a:r>
              <a:rPr lang="fr-FR" dirty="0" smtClean="0"/>
              <a:t> in A&amp;A)</a:t>
            </a:r>
            <a:endParaRPr lang="fr-F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txBody>
          <a:bodyPr/>
          <a:lstStyle/>
          <a:p>
            <a:r>
              <a:rPr lang="en-US" sz="3200" dirty="0">
                <a:solidFill>
                  <a:srgbClr val="0000CC"/>
                </a:solidFill>
              </a:rPr>
              <a:t>GRB triggered </a:t>
            </a:r>
            <a:r>
              <a:rPr lang="en-US" sz="3200" dirty="0" smtClean="0">
                <a:solidFill>
                  <a:srgbClr val="0000CC"/>
                </a:solidFill>
              </a:rPr>
              <a:t>searches</a:t>
            </a:r>
            <a:r>
              <a:rPr lang="en-US" sz="3200" kern="0" dirty="0">
                <a:solidFill>
                  <a:srgbClr val="0000CC"/>
                </a:solidFill>
              </a:rPr>
              <a:t/>
            </a:r>
            <a:br>
              <a:rPr lang="en-US" sz="3200" kern="0" dirty="0">
                <a:solidFill>
                  <a:srgbClr val="0000CC"/>
                </a:solidFill>
              </a:rPr>
            </a:br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0"/>
    </mc:Choice>
    <mc:Fallback xmlns="">
      <p:transition spd="slow" advTm="576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395536" y="980728"/>
            <a:ext cx="7992888" cy="58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dirty="0">
                <a:solidFill>
                  <a:srgbClr val="0000CC"/>
                </a:solidFill>
              </a:rPr>
              <a:t>Improved search with 40 blazars </a:t>
            </a:r>
            <a:endParaRPr lang="en-GB" sz="2800" dirty="0" smtClean="0">
              <a:solidFill>
                <a:srgbClr val="0000CC"/>
              </a:solidFill>
            </a:endParaRPr>
          </a:p>
          <a:p>
            <a:endParaRPr lang="en-US" sz="2400" dirty="0" smtClean="0">
              <a:solidFill>
                <a:srgbClr val="C00000"/>
              </a:solidFill>
              <a:latin typeface="+mn-lt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2008-2011 data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 (750 days 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86 flaring periods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 2FGL+Fermi Flare Advocates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Allow 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a lag of ± 5 days for the 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flares </a:t>
            </a:r>
            <a:endParaRPr lang="en-US" sz="2800" dirty="0" smtClean="0">
              <a:solidFill>
                <a:srgbClr val="800000"/>
              </a:solidFill>
              <a:latin typeface="+mn-lt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4 </a:t>
            </a:r>
            <a:r>
              <a:rPr lang="en-US" sz="2800" dirty="0">
                <a:solidFill>
                  <a:srgbClr val="008000"/>
                </a:solidFill>
                <a:latin typeface="+mn-lt"/>
              </a:rPr>
              <a:t>energy </a:t>
            </a:r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spectra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considered </a:t>
            </a:r>
            <a:endParaRPr lang="en-US" sz="2800" dirty="0" smtClean="0">
              <a:solidFill>
                <a:srgbClr val="80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E</a:t>
            </a:r>
            <a:r>
              <a:rPr lang="en-US" sz="2800" baseline="30000" dirty="0">
                <a:solidFill>
                  <a:srgbClr val="800000"/>
                </a:solidFill>
                <a:latin typeface="+mn-lt"/>
              </a:rPr>
              <a:t>-1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, E</a:t>
            </a:r>
            <a:r>
              <a:rPr lang="en-US" sz="2800" baseline="30000" dirty="0">
                <a:solidFill>
                  <a:srgbClr val="800000"/>
                </a:solidFill>
                <a:latin typeface="+mn-lt"/>
              </a:rPr>
              <a:t>-2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, E</a:t>
            </a:r>
            <a:r>
              <a:rPr lang="en-US" sz="2800" baseline="30000" dirty="0">
                <a:solidFill>
                  <a:srgbClr val="800000"/>
                </a:solidFill>
                <a:latin typeface="+mn-lt"/>
              </a:rPr>
              <a:t>-</a:t>
            </a:r>
            <a:r>
              <a:rPr lang="en-US" sz="2800" baseline="30000" dirty="0" smtClean="0">
                <a:solidFill>
                  <a:srgbClr val="800000"/>
                </a:solidFill>
                <a:latin typeface="+mn-lt"/>
              </a:rPr>
              <a:t>1 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and cutoff 1TeV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, E</a:t>
            </a:r>
            <a:r>
              <a:rPr lang="en-US" sz="2800" baseline="30000" dirty="0">
                <a:solidFill>
                  <a:srgbClr val="800000"/>
                </a:solidFill>
                <a:latin typeface="+mn-lt"/>
              </a:rPr>
              <a:t>-</a:t>
            </a:r>
            <a:r>
              <a:rPr lang="en-US" sz="2800" baseline="30000" dirty="0" smtClean="0">
                <a:solidFill>
                  <a:srgbClr val="800000"/>
                </a:solidFill>
                <a:latin typeface="+mn-lt"/>
              </a:rPr>
              <a:t>1 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and cutoff 10 </a:t>
            </a:r>
            <a:r>
              <a:rPr lang="en-US" sz="2800" dirty="0" err="1" smtClean="0">
                <a:solidFill>
                  <a:srgbClr val="800000"/>
                </a:solidFill>
                <a:latin typeface="+mn-lt"/>
              </a:rPr>
              <a:t>TeV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). </a:t>
            </a:r>
            <a:endParaRPr lang="en-US" sz="2800" dirty="0" smtClean="0">
              <a:solidFill>
                <a:srgbClr val="800000"/>
              </a:solidFill>
              <a:latin typeface="+mn-lt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MDP </a:t>
            </a:r>
            <a:r>
              <a:rPr lang="en-US" sz="2800" dirty="0">
                <a:solidFill>
                  <a:srgbClr val="800000"/>
                </a:solidFill>
                <a:latin typeface="+mn-lt"/>
              </a:rPr>
              <a:t>optimization on Lambda quality cut only. </a:t>
            </a:r>
            <a:endParaRPr lang="en-US" sz="2800" dirty="0" smtClean="0">
              <a:solidFill>
                <a:srgbClr val="800000"/>
              </a:solidFill>
              <a:latin typeface="+mn-lt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Improved likelihood with energy proxy (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Nhits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+mn-lt"/>
              </a:rPr>
              <a:t>Separate optimization for </a:t>
            </a:r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6 most significant flares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Lowest </a:t>
            </a:r>
            <a:r>
              <a:rPr lang="en-US" sz="2800" dirty="0">
                <a:solidFill>
                  <a:srgbClr val="0000CC"/>
                </a:solidFill>
                <a:latin typeface="+mn-lt"/>
              </a:rPr>
              <a:t>p-value (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10%</a:t>
            </a:r>
            <a:r>
              <a:rPr lang="en-US" sz="2800" dirty="0">
                <a:solidFill>
                  <a:srgbClr val="0000CC"/>
                </a:solidFill>
                <a:latin typeface="+mn-lt"/>
              </a:rPr>
              <a:t>) 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for 3C279 </a:t>
            </a:r>
            <a:endParaRPr lang="en-US" sz="2800" dirty="0">
              <a:solidFill>
                <a:srgbClr val="0000CC"/>
              </a:solidFill>
              <a:latin typeface="+mn-lt"/>
            </a:endParaRPr>
          </a:p>
          <a:p>
            <a:endParaRPr lang="en-US" sz="28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1" name="Picture 102" descr="SignalVSFlare5sigMIX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7050" y="26730270"/>
            <a:ext cx="7600950" cy="5154667"/>
          </a:xfrm>
          <a:prstGeom prst="rect">
            <a:avLst/>
          </a:prstGeom>
        </p:spPr>
      </p:pic>
      <p:pic>
        <p:nvPicPr>
          <p:cNvPr id="12" name="Picture 102" descr="SignalVSFlare5sigMIX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50" y="26882670"/>
            <a:ext cx="7600950" cy="5154667"/>
          </a:xfrm>
          <a:prstGeom prst="rect">
            <a:avLst/>
          </a:prstGeom>
        </p:spPr>
      </p:pic>
      <p:pic>
        <p:nvPicPr>
          <p:cNvPr id="13" name="Picture 102" descr="SignalVSFlare5sigMIX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850" y="27035070"/>
            <a:ext cx="7600950" cy="5154667"/>
          </a:xfrm>
          <a:prstGeom prst="rect">
            <a:avLst/>
          </a:prstGeom>
        </p:spPr>
      </p:pic>
      <p:pic>
        <p:nvPicPr>
          <p:cNvPr id="14" name="Picture 102" descr="SignalVSFlare5sigMIX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0" y="27187470"/>
            <a:ext cx="7600950" cy="5154667"/>
          </a:xfrm>
          <a:prstGeom prst="rect">
            <a:avLst/>
          </a:prstGeom>
        </p:spPr>
      </p:pic>
      <p:pic>
        <p:nvPicPr>
          <p:cNvPr id="15" name="Picture 102" descr="SignalVSFlare5sigMIX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650" y="27339870"/>
            <a:ext cx="7600950" cy="5154667"/>
          </a:xfrm>
          <a:prstGeom prst="rect">
            <a:avLst/>
          </a:prstGeom>
        </p:spPr>
      </p:pic>
      <p:sp>
        <p:nvSpPr>
          <p:cNvPr id="18" name="TextBox 73"/>
          <p:cNvSpPr txBox="1"/>
          <p:nvPr/>
        </p:nvSpPr>
        <p:spPr>
          <a:xfrm>
            <a:off x="24536400" y="26759683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δ=-40º</a:t>
            </a:r>
            <a:endParaRPr lang="en-US" sz="2400"/>
          </a:p>
        </p:txBody>
      </p:sp>
      <p:sp>
        <p:nvSpPr>
          <p:cNvPr id="21" name="Espace réservé du numéro de diapositive 8"/>
          <p:cNvSpPr txBox="1">
            <a:spLocks/>
          </p:cNvSpPr>
          <p:nvPr/>
        </p:nvSpPr>
        <p:spPr>
          <a:xfrm>
            <a:off x="8676456" y="-49932"/>
            <a:ext cx="467544" cy="33178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E1F6008F-5151-954C-A8CA-F1FAB3EFDAA4}" type="slidenum">
              <a:rPr lang="en-US" sz="1800" smtClean="0">
                <a:solidFill>
                  <a:schemeClr val="bg1"/>
                </a:solidFill>
              </a:rPr>
              <a:pPr algn="r">
                <a:defRPr/>
              </a:pPr>
              <a:t>19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061"/>
            <a:ext cx="8568952" cy="792659"/>
          </a:xfrm>
        </p:spPr>
        <p:txBody>
          <a:bodyPr/>
          <a:lstStyle/>
          <a:p>
            <a:r>
              <a:rPr lang="en-US" sz="3600" dirty="0">
                <a:solidFill>
                  <a:srgbClr val="0000CC"/>
                </a:solidFill>
              </a:rPr>
              <a:t>F</a:t>
            </a:r>
            <a:r>
              <a:rPr lang="en-US" sz="3600" dirty="0" smtClean="0">
                <a:solidFill>
                  <a:srgbClr val="0000CC"/>
                </a:solidFill>
              </a:rPr>
              <a:t>laring </a:t>
            </a:r>
            <a:r>
              <a:rPr lang="en-US" sz="3600" dirty="0">
                <a:solidFill>
                  <a:srgbClr val="0000CC"/>
                </a:solidFill>
              </a:rPr>
              <a:t>sources </a:t>
            </a:r>
            <a:endParaRPr lang="en-GB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0"/>
    </mc:Choice>
    <mc:Fallback xmlns="">
      <p:transition spd="slow" advTm="576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864096"/>
          </a:xfrm>
        </p:spPr>
        <p:txBody>
          <a:bodyPr/>
          <a:lstStyle/>
          <a:p>
            <a:r>
              <a:rPr lang="en-GB" sz="4800" dirty="0" smtClean="0"/>
              <a:t>Highlighted topics</a:t>
            </a:r>
            <a:endParaRPr lang="en-GB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31640" y="1916832"/>
            <a:ext cx="6048672" cy="410445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993300"/>
                </a:solidFill>
              </a:rPr>
              <a:t>Point sources</a:t>
            </a:r>
          </a:p>
          <a:p>
            <a:pPr marL="357188" indent="0">
              <a:buNone/>
            </a:pPr>
            <a:r>
              <a:rPr lang="en-GB" sz="2400" dirty="0" smtClean="0">
                <a:solidFill>
                  <a:srgbClr val="993300"/>
                </a:solidFill>
              </a:rPr>
              <a:t>+ 2 special extended sources</a:t>
            </a:r>
          </a:p>
          <a:p>
            <a:pPr marL="357188" indent="0">
              <a:buNone/>
            </a:pPr>
            <a:r>
              <a:rPr lang="en-GB" sz="2400" dirty="0" smtClean="0">
                <a:solidFill>
                  <a:srgbClr val="993300"/>
                </a:solidFill>
              </a:rPr>
              <a:t>+ 2-pt correlation function</a:t>
            </a:r>
          </a:p>
          <a:p>
            <a:r>
              <a:rPr lang="en-GB" sz="2800" dirty="0" smtClean="0">
                <a:solidFill>
                  <a:srgbClr val="993300"/>
                </a:solidFill>
              </a:rPr>
              <a:t>Fermi Bubbles, </a:t>
            </a:r>
          </a:p>
          <a:p>
            <a:r>
              <a:rPr lang="en-GB" sz="2800" dirty="0" smtClean="0">
                <a:solidFill>
                  <a:srgbClr val="993300"/>
                </a:solidFill>
              </a:rPr>
              <a:t>Diffuse flux limits</a:t>
            </a:r>
          </a:p>
          <a:p>
            <a:r>
              <a:rPr lang="en-GB" sz="2800" dirty="0" smtClean="0">
                <a:solidFill>
                  <a:srgbClr val="993300"/>
                </a:solidFill>
              </a:rPr>
              <a:t>GRBs </a:t>
            </a:r>
          </a:p>
          <a:p>
            <a:r>
              <a:rPr lang="en-GB" sz="2800" dirty="0" smtClean="0">
                <a:solidFill>
                  <a:srgbClr val="993300"/>
                </a:solidFill>
              </a:rPr>
              <a:t>Flaring sources</a:t>
            </a:r>
          </a:p>
          <a:p>
            <a:r>
              <a:rPr lang="en-GB" sz="2800" dirty="0" smtClean="0">
                <a:solidFill>
                  <a:srgbClr val="993300"/>
                </a:solidFill>
              </a:rPr>
              <a:t>Dark Matter (Sun)</a:t>
            </a:r>
          </a:p>
          <a:p>
            <a:pPr marL="0" indent="0">
              <a:buNone/>
            </a:pPr>
            <a:endParaRPr lang="en-GB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"/>
    </mc:Choice>
    <mc:Fallback xmlns="">
      <p:transition spd="slow" advTm="10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 from 3C279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5" name="Imagen 4" descr="3C279_dec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85108"/>
            <a:ext cx="2987781" cy="2840236"/>
          </a:xfrm>
          <a:prstGeom prst="rect">
            <a:avLst/>
          </a:prstGeom>
        </p:spPr>
      </p:pic>
      <p:pic>
        <p:nvPicPr>
          <p:cNvPr id="6" name="Imagen 5" descr="3C279_ti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63546"/>
            <a:ext cx="5328592" cy="254682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4016" y="1412776"/>
            <a:ext cx="349188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</a:rPr>
              <a:t>3C 279</a:t>
            </a:r>
            <a:r>
              <a:rPr lang="en-GB" sz="2400" dirty="0" smtClean="0">
                <a:solidFill>
                  <a:srgbClr val="993300"/>
                </a:solidFill>
              </a:rPr>
              <a:t> (</a:t>
            </a:r>
            <a:r>
              <a:rPr lang="en-GB" sz="2400" dirty="0" smtClean="0">
                <a:solidFill>
                  <a:srgbClr val="FF0000"/>
                </a:solidFill>
              </a:rPr>
              <a:t>279 flaring days)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2 events</a:t>
            </a:r>
            <a:r>
              <a:rPr lang="en-GB" sz="2400" dirty="0" smtClean="0">
                <a:solidFill>
                  <a:srgbClr val="993300"/>
                </a:solidFill>
              </a:rPr>
              <a:t> compatible </a:t>
            </a:r>
          </a:p>
          <a:p>
            <a:r>
              <a:rPr lang="en-GB" sz="2400" dirty="0" smtClean="0">
                <a:solidFill>
                  <a:srgbClr val="993300"/>
                </a:solidFill>
              </a:rPr>
              <a:t>in time and direction </a:t>
            </a:r>
          </a:p>
          <a:p>
            <a:endParaRPr lang="en-GB" sz="2400" dirty="0" smtClean="0">
              <a:solidFill>
                <a:srgbClr val="993300"/>
              </a:solidFill>
            </a:endParaRPr>
          </a:p>
          <a:p>
            <a:r>
              <a:rPr lang="en-GB" sz="2400" dirty="0" smtClean="0">
                <a:solidFill>
                  <a:srgbClr val="0000CC"/>
                </a:solidFill>
              </a:rPr>
              <a:t>54789 MJD </a:t>
            </a:r>
          </a:p>
          <a:p>
            <a:r>
              <a:rPr lang="en-GB" sz="2400" dirty="0" smtClean="0">
                <a:solidFill>
                  <a:srgbClr val="993300"/>
                </a:solidFill>
              </a:rPr>
              <a:t>at 0.5° with high energy </a:t>
            </a:r>
          </a:p>
          <a:p>
            <a:r>
              <a:rPr lang="en-GB" sz="2400" dirty="0" smtClean="0">
                <a:solidFill>
                  <a:srgbClr val="993300"/>
                </a:solidFill>
              </a:rPr>
              <a:t>(89 hits,  </a:t>
            </a:r>
            <a:r>
              <a:rPr lang="en-GB" sz="2400" dirty="0" err="1" smtClean="0">
                <a:solidFill>
                  <a:srgbClr val="993300"/>
                </a:solidFill>
              </a:rPr>
              <a:t>Λ</a:t>
            </a:r>
            <a:r>
              <a:rPr lang="en-GB" sz="2400" dirty="0" smtClean="0">
                <a:solidFill>
                  <a:srgbClr val="993300"/>
                </a:solidFill>
              </a:rPr>
              <a:t>=-4.5) </a:t>
            </a:r>
          </a:p>
          <a:p>
            <a:endParaRPr lang="en-GB" sz="2400" dirty="0" smtClean="0">
              <a:solidFill>
                <a:srgbClr val="993300"/>
              </a:solidFill>
            </a:endParaRPr>
          </a:p>
          <a:p>
            <a:r>
              <a:rPr lang="en-GB" sz="2400" dirty="0" smtClean="0">
                <a:solidFill>
                  <a:srgbClr val="0000CC"/>
                </a:solidFill>
              </a:rPr>
              <a:t>54845 MJD </a:t>
            </a:r>
          </a:p>
          <a:p>
            <a:r>
              <a:rPr lang="en-GB" sz="2400" dirty="0" smtClean="0">
                <a:solidFill>
                  <a:srgbClr val="993300"/>
                </a:solidFill>
              </a:rPr>
              <a:t>at 1.1° lower energy </a:t>
            </a:r>
          </a:p>
          <a:p>
            <a:r>
              <a:rPr lang="en-GB" sz="2400" dirty="0" smtClean="0">
                <a:solidFill>
                  <a:srgbClr val="993300"/>
                </a:solidFill>
              </a:rPr>
              <a:t>(52 hits,  </a:t>
            </a:r>
            <a:r>
              <a:rPr lang="en-GB" sz="2400" dirty="0" err="1" smtClean="0">
                <a:solidFill>
                  <a:srgbClr val="993300"/>
                </a:solidFill>
              </a:rPr>
              <a:t>Λ</a:t>
            </a:r>
            <a:r>
              <a:rPr lang="en-GB" sz="2400" dirty="0" smtClean="0">
                <a:solidFill>
                  <a:srgbClr val="993300"/>
                </a:solidFill>
              </a:rPr>
              <a:t>=-5.45)</a:t>
            </a:r>
            <a:endParaRPr lang="en-GB" sz="24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9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4608512" cy="864096"/>
          </a:xfrm>
        </p:spPr>
        <p:txBody>
          <a:bodyPr/>
          <a:lstStyle/>
          <a:p>
            <a:pPr algn="l"/>
            <a:r>
              <a:rPr lang="en-GB" dirty="0" smtClean="0"/>
              <a:t>Dark matter search </a:t>
            </a:r>
            <a:endParaRPr lang="en-GB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79512" y="1252493"/>
            <a:ext cx="5256584" cy="54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+mn-lt"/>
              </a:rPr>
              <a:t>From the Sun using 2007-2012 data</a:t>
            </a:r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4.5</a:t>
            </a:r>
            <a:r>
              <a:rPr lang="en-GB" sz="2400" dirty="0">
                <a:solidFill>
                  <a:srgbClr val="993300"/>
                </a:solidFill>
                <a:latin typeface="+mn-lt"/>
              </a:rPr>
              <a:t> times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more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statistics (1321 days).</a:t>
            </a:r>
          </a:p>
          <a:p>
            <a:pPr marL="0" lvl="1" indent="0"/>
            <a:endParaRPr lang="en-GB" sz="2400" dirty="0" smtClean="0">
              <a:solidFill>
                <a:srgbClr val="FF0000"/>
              </a:solidFill>
              <a:latin typeface="+mn-lt"/>
            </a:endParaRPr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93300"/>
                </a:solidFill>
                <a:latin typeface="+mn-lt"/>
              </a:rPr>
              <a:t>Events reconstructed on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a single line </a:t>
            </a:r>
            <a:r>
              <a:rPr lang="en-GB" sz="2400" dirty="0">
                <a:solidFill>
                  <a:srgbClr val="993300"/>
                </a:solidFill>
                <a:latin typeface="+mn-lt"/>
              </a:rPr>
              <a:t>are also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used</a:t>
            </a:r>
            <a:r>
              <a:rPr lang="en-GB" sz="2400" dirty="0">
                <a:solidFill>
                  <a:srgbClr val="993300"/>
                </a:solidFill>
                <a:latin typeface="+mn-lt"/>
              </a:rPr>
              <a:t>: azimuth angle missing, but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“almucantar restriction” </a:t>
            </a:r>
            <a:r>
              <a:rPr lang="en-GB" sz="2400" dirty="0">
                <a:solidFill>
                  <a:srgbClr val="993300"/>
                </a:solidFill>
                <a:latin typeface="+mn-lt"/>
              </a:rPr>
              <a:t>good enough to reject background. Sizeable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increase of events at low energy</a:t>
            </a:r>
            <a:r>
              <a:rPr lang="en-GB" sz="2400" dirty="0" smtClean="0">
                <a:solidFill>
                  <a:srgbClr val="993300"/>
                </a:solidFill>
                <a:latin typeface="+mn-lt"/>
              </a:rPr>
              <a:t>.</a:t>
            </a:r>
          </a:p>
          <a:p>
            <a:pPr marL="0" lvl="1" indent="0"/>
            <a:endParaRPr lang="en-GB" sz="2400" dirty="0" smtClean="0">
              <a:solidFill>
                <a:srgbClr val="993300"/>
              </a:solidFill>
              <a:latin typeface="+mn-lt"/>
            </a:endParaRPr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993300"/>
                </a:solidFill>
                <a:latin typeface="+mn-lt"/>
              </a:rPr>
              <a:t>Theoretical models: </a:t>
            </a:r>
            <a:r>
              <a:rPr lang="en-GB" sz="2400" dirty="0" err="1">
                <a:solidFill>
                  <a:srgbClr val="993300"/>
                </a:solidFill>
                <a:latin typeface="+mn-lt"/>
              </a:rPr>
              <a:t>a</a:t>
            </a:r>
            <a:r>
              <a:rPr lang="en-GB" sz="2400" dirty="0" err="1" smtClean="0">
                <a:solidFill>
                  <a:srgbClr val="993300"/>
                </a:solidFill>
                <a:latin typeface="+mn-lt"/>
              </a:rPr>
              <a:t>daptative</a:t>
            </a:r>
            <a:r>
              <a:rPr lang="en-GB" sz="2400" dirty="0" smtClean="0">
                <a:solidFill>
                  <a:srgbClr val="993300"/>
                </a:solidFill>
                <a:latin typeface="+mn-lt"/>
              </a:rPr>
              <a:t> </a:t>
            </a:r>
            <a:r>
              <a:rPr lang="en-GB" sz="2400" dirty="0">
                <a:solidFill>
                  <a:srgbClr val="993300"/>
                </a:solidFill>
                <a:latin typeface="+mn-lt"/>
              </a:rPr>
              <a:t>full simulation within the CMSSM and MSSM-7 </a:t>
            </a:r>
            <a:r>
              <a:rPr lang="en-GB" sz="2400" dirty="0" smtClean="0">
                <a:solidFill>
                  <a:srgbClr val="993300"/>
                </a:solidFill>
                <a:latin typeface="+mn-lt"/>
              </a:rPr>
              <a:t>(including Higgs </a:t>
            </a:r>
            <a:r>
              <a:rPr lang="en-GB" sz="2400" dirty="0">
                <a:solidFill>
                  <a:srgbClr val="993300"/>
                </a:solidFill>
                <a:latin typeface="+mn-lt"/>
              </a:rPr>
              <a:t>information </a:t>
            </a:r>
            <a:r>
              <a:rPr lang="en-GB" sz="2400" dirty="0" smtClean="0">
                <a:solidFill>
                  <a:srgbClr val="993300"/>
                </a:solidFill>
                <a:latin typeface="+mn-lt"/>
              </a:rPr>
              <a:t>plus </a:t>
            </a:r>
            <a:r>
              <a:rPr lang="en-GB" sz="2400" dirty="0">
                <a:solidFill>
                  <a:srgbClr val="993300"/>
                </a:solidFill>
                <a:latin typeface="+mn-lt"/>
              </a:rPr>
              <a:t>XENON-100 limits)</a:t>
            </a:r>
            <a:r>
              <a:rPr lang="en-GB" sz="2400" dirty="0" smtClean="0">
                <a:solidFill>
                  <a:srgbClr val="993300"/>
                </a:solidFill>
                <a:latin typeface="+mn-lt"/>
              </a:rPr>
              <a:t>.</a:t>
            </a:r>
            <a:endParaRPr lang="en-GB" sz="2400" dirty="0">
              <a:latin typeface="+mn-lt"/>
            </a:endParaRPr>
          </a:p>
          <a:p>
            <a:pPr marL="355600" lvl="1" indent="-1778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09355"/>
              </p:ext>
            </p:extLst>
          </p:nvPr>
        </p:nvGraphicFramePr>
        <p:xfrm>
          <a:off x="5508104" y="404664"/>
          <a:ext cx="2880321" cy="223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7"/>
                <a:gridCol w="960107"/>
                <a:gridCol w="960107"/>
              </a:tblGrid>
              <a:tr h="30339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Year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Lines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Days</a:t>
                      </a:r>
                      <a:endParaRPr lang="en-GB" sz="1200" dirty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192</a:t>
                      </a:r>
                      <a:endParaRPr lang="en-GB" sz="1200" dirty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9-12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180</a:t>
                      </a:r>
                      <a:endParaRPr lang="en-GB" sz="1200" dirty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8-12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210</a:t>
                      </a:r>
                      <a:endParaRPr lang="en-GB" sz="1200" dirty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9-12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240</a:t>
                      </a:r>
                      <a:endParaRPr lang="en-GB" sz="1200" dirty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2011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275</a:t>
                      </a:r>
                      <a:endParaRPr lang="en-GB" sz="1200" dirty="0"/>
                    </a:p>
                  </a:txBody>
                  <a:tcPr/>
                </a:tc>
              </a:tr>
              <a:tr h="30339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224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13175"/>
            <a:ext cx="2880320" cy="1404939"/>
          </a:xfrm>
          <a:prstGeom prst="rect">
            <a:avLst/>
          </a:prstGeom>
        </p:spPr>
      </p:pic>
      <p:pic>
        <p:nvPicPr>
          <p:cNvPr id="8" name="Image 3" descr="SunVisibility201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996952"/>
            <a:ext cx="298429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1"/>
          <p:cNvSpPr txBox="1">
            <a:spLocks noChangeArrowheads="1"/>
          </p:cNvSpPr>
          <p:nvPr/>
        </p:nvSpPr>
        <p:spPr bwMode="auto">
          <a:xfrm>
            <a:off x="5968381" y="3934217"/>
            <a:ext cx="1051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1" dirty="0">
                <a:solidFill>
                  <a:srgbClr val="FF0000"/>
                </a:solidFill>
              </a:rPr>
              <a:t>Sun visibility</a:t>
            </a:r>
          </a:p>
          <a:p>
            <a:pPr algn="ctr" eaLnBrk="1" hangingPunct="1"/>
            <a:r>
              <a:rPr lang="en-US" sz="1100" b="1" dirty="0">
                <a:solidFill>
                  <a:srgbClr val="FF0000"/>
                </a:solidFill>
              </a:rPr>
              <a:t>~ 50%</a:t>
            </a:r>
          </a:p>
        </p:txBody>
      </p:sp>
    </p:spTree>
    <p:extLst>
      <p:ext uri="{BB962C8B-B14F-4D97-AF65-F5344CB8AC3E}">
        <p14:creationId xmlns:p14="http://schemas.microsoft.com/office/powerpoint/2010/main" val="181554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3" descr="Phinu_AAFit_BBFitMulti_BBFitSing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0" y="1250528"/>
            <a:ext cx="72136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152400" y="6553200"/>
            <a:ext cx="1143000" cy="40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>
                <a:solidFill>
                  <a:schemeClr val="bg1"/>
                </a:solidFill>
              </a:rPr>
              <a:t>10/10/2013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A70C1B-79BD-0846-AA49-E3FC8D632D7C}" type="slidenum">
              <a:rPr lang="en-US" sz="1400">
                <a:solidFill>
                  <a:schemeClr val="bg1"/>
                </a:solidFill>
              </a:rPr>
              <a:pPr eaLnBrk="1" hangingPunct="1"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8" name="ZoneTexte 8"/>
          <p:cNvSpPr txBox="1">
            <a:spLocks noChangeArrowheads="1"/>
          </p:cNvSpPr>
          <p:nvPr/>
        </p:nvSpPr>
        <p:spPr bwMode="auto">
          <a:xfrm>
            <a:off x="5257800" y="16002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AAFit Multi-line</a:t>
            </a:r>
          </a:p>
          <a:p>
            <a:pPr eaLnBrk="1" hangingPunct="1"/>
            <a:r>
              <a:rPr lang="en-US" sz="1800" b="1"/>
              <a:t> + </a:t>
            </a:r>
          </a:p>
          <a:p>
            <a:pPr eaLnBrk="1" hangingPunct="1"/>
            <a:r>
              <a:rPr lang="en-US" sz="1800" b="1"/>
              <a:t>BBFIt Multi-line</a:t>
            </a:r>
          </a:p>
          <a:p>
            <a:pPr eaLnBrk="1" hangingPunct="1"/>
            <a:r>
              <a:rPr lang="en-US" sz="1800" b="1"/>
              <a:t>+</a:t>
            </a:r>
          </a:p>
          <a:p>
            <a:pPr eaLnBrk="1" hangingPunct="1"/>
            <a:r>
              <a:rPr lang="en-US" sz="1800" b="1"/>
              <a:t>BBFit Single-line</a:t>
            </a:r>
          </a:p>
        </p:txBody>
      </p:sp>
      <p:sp>
        <p:nvSpPr>
          <p:cNvPr id="28679" name="ZoneTexte 9"/>
          <p:cNvSpPr txBox="1">
            <a:spLocks noChangeArrowheads="1"/>
          </p:cNvSpPr>
          <p:nvPr/>
        </p:nvSpPr>
        <p:spPr bwMode="auto">
          <a:xfrm>
            <a:off x="1879104" y="1524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Factor ~4 </a:t>
            </a:r>
          </a:p>
        </p:txBody>
      </p:sp>
      <p:sp>
        <p:nvSpPr>
          <p:cNvPr id="28680" name="ZoneTexte 10"/>
          <p:cNvSpPr txBox="1">
            <a:spLocks noChangeArrowheads="1"/>
          </p:cNvSpPr>
          <p:nvPr/>
        </p:nvSpPr>
        <p:spPr bwMode="auto">
          <a:xfrm>
            <a:off x="6172200" y="4964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Factor ~1.5</a:t>
            </a:r>
          </a:p>
        </p:txBody>
      </p:sp>
      <p:sp>
        <p:nvSpPr>
          <p:cNvPr id="28681" name="ZoneTexte 11"/>
          <p:cNvSpPr txBox="1">
            <a:spLocks noChangeArrowheads="1"/>
          </p:cNvSpPr>
          <p:nvPr/>
        </p:nvSpPr>
        <p:spPr bwMode="auto">
          <a:xfrm>
            <a:off x="1907704" y="19923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Factor ~6</a:t>
            </a:r>
          </a:p>
        </p:txBody>
      </p:sp>
      <p:sp>
        <p:nvSpPr>
          <p:cNvPr id="28682" name="ZoneTexte 12"/>
          <p:cNvSpPr txBox="1">
            <a:spLocks noChangeArrowheads="1"/>
          </p:cNvSpPr>
          <p:nvPr/>
        </p:nvSpPr>
        <p:spPr bwMode="auto">
          <a:xfrm>
            <a:off x="2286000" y="3810000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DA00"/>
                </a:solidFill>
              </a:rPr>
              <a:t>b</a:t>
            </a:r>
            <a:r>
              <a:rPr lang="en-US" sz="1800" b="1">
                <a:solidFill>
                  <a:srgbClr val="00DA00"/>
                </a:solidFill>
              </a:rPr>
              <a:t>b</a:t>
            </a:r>
          </a:p>
          <a:p>
            <a:pPr eaLnBrk="1" hangingPunct="1"/>
            <a:r>
              <a:rPr lang="en-US" sz="1800" b="1">
                <a:solidFill>
                  <a:srgbClr val="3366FF"/>
                </a:solidFill>
              </a:rPr>
              <a:t>W+W-</a:t>
            </a:r>
          </a:p>
          <a:p>
            <a:pPr eaLnBrk="1" hangingPunct="1"/>
            <a:r>
              <a:rPr lang="el-GR" sz="1800" b="1">
                <a:solidFill>
                  <a:srgbClr val="FF0000"/>
                </a:solidFill>
              </a:rPr>
              <a:t>τ</a:t>
            </a:r>
            <a:r>
              <a:rPr lang="en-US" sz="1800" b="1">
                <a:solidFill>
                  <a:srgbClr val="FF0000"/>
                </a:solidFill>
              </a:rPr>
              <a:t>+τ-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txBody>
          <a:bodyPr/>
          <a:lstStyle/>
          <a:p>
            <a:r>
              <a:rPr lang="es-ES" dirty="0" smtClean="0">
                <a:solidFill>
                  <a:srgbClr val="0000CC"/>
                </a:solidFill>
              </a:rPr>
              <a:t>Flux</a:t>
            </a:r>
            <a:r>
              <a:rPr lang="es-ES" baseline="0" dirty="0" smtClean="0">
                <a:solidFill>
                  <a:srgbClr val="0000CC"/>
                </a:solidFill>
              </a:rPr>
              <a:t> </a:t>
            </a:r>
            <a:r>
              <a:rPr lang="es-ES" baseline="0" dirty="0" err="1" smtClean="0">
                <a:solidFill>
                  <a:srgbClr val="0000CC"/>
                </a:solidFill>
              </a:rPr>
              <a:t>sensitivities</a:t>
            </a:r>
            <a:r>
              <a:rPr lang="es-ES" baseline="0" dirty="0" smtClean="0">
                <a:solidFill>
                  <a:srgbClr val="0000CC"/>
                </a:solidFill>
              </a:rPr>
              <a:t> (2007-2012)</a:t>
            </a:r>
            <a:endParaRPr lang="es-E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2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152400" y="6553200"/>
            <a:ext cx="1143000" cy="40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>
                <a:solidFill>
                  <a:schemeClr val="bg1"/>
                </a:solidFill>
              </a:rPr>
              <a:t>10/10/2013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25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B32421-CE8C-9C43-BC1D-82615F43299A}" type="slidenum">
              <a:rPr lang="en-US" sz="1400">
                <a:solidFill>
                  <a:schemeClr val="bg1"/>
                </a:solidFill>
              </a:rPr>
              <a:pPr eaLnBrk="1" hangingPunct="1"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2533" name="Image 1" descr="Sun_multiline_tchi2_14_DataBkg_20072012_Diff_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43000"/>
            <a:ext cx="72009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ZoneTexte 15"/>
          <p:cNvSpPr txBox="1">
            <a:spLocks noChangeArrowheads="1"/>
          </p:cNvSpPr>
          <p:nvPr/>
        </p:nvSpPr>
        <p:spPr bwMode="auto">
          <a:xfrm>
            <a:off x="1981200" y="29718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8000"/>
                </a:solidFill>
              </a:rPr>
              <a:t>t</a:t>
            </a:r>
            <a:r>
              <a:rPr lang="en-US" sz="1800">
                <a:solidFill>
                  <a:srgbClr val="008000"/>
                </a:solidFill>
              </a:rPr>
              <a:t>chi2 &lt; 1.4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txBody>
          <a:bodyPr/>
          <a:lstStyle/>
          <a:p>
            <a:r>
              <a:rPr lang="en-GB" smtClean="0">
                <a:solidFill>
                  <a:srgbClr val="0000CC"/>
                </a:solidFill>
              </a:rPr>
              <a:t>Unblinded - BBFIT Multiline  (differential)</a:t>
            </a:r>
            <a:endParaRPr lang="en-GB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5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 1" descr="SDCS_BB_2L_20072012_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394544"/>
            <a:ext cx="72136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152400" y="6553200"/>
            <a:ext cx="1143000" cy="40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>
                <a:solidFill>
                  <a:schemeClr val="bg1"/>
                </a:solidFill>
              </a:rPr>
              <a:t>10/10/2013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59E041-6F39-734A-A056-AF811F66957C}" type="slidenum">
              <a:rPr lang="en-US" sz="1400">
                <a:solidFill>
                  <a:schemeClr val="bg1"/>
                </a:solidFill>
              </a:rPr>
              <a:pPr eaLnBrk="1" hangingPunct="1"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27" name="ZoneTexte 9"/>
          <p:cNvSpPr txBox="1">
            <a:spLocks noChangeArrowheads="1"/>
          </p:cNvSpPr>
          <p:nvPr/>
        </p:nvSpPr>
        <p:spPr bwMode="auto">
          <a:xfrm>
            <a:off x="6096000" y="39814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ANTARES 2007-2012</a:t>
            </a:r>
          </a:p>
          <a:p>
            <a:pPr eaLnBrk="1" hangingPunct="1"/>
            <a:r>
              <a:rPr lang="en-US" sz="1800" b="1"/>
              <a:t>(lower solid lines)</a:t>
            </a:r>
          </a:p>
        </p:txBody>
      </p:sp>
      <p:sp>
        <p:nvSpPr>
          <p:cNvPr id="30728" name="ZoneTexte 10"/>
          <p:cNvSpPr txBox="1">
            <a:spLocks noChangeArrowheads="1"/>
          </p:cNvSpPr>
          <p:nvPr/>
        </p:nvSpPr>
        <p:spPr bwMode="auto">
          <a:xfrm>
            <a:off x="3581400" y="1676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ANTARES 2007-2008 (upper solid lines)</a:t>
            </a:r>
          </a:p>
        </p:txBody>
      </p:sp>
      <p:sp>
        <p:nvSpPr>
          <p:cNvPr id="30729" name="ZoneTexte 11"/>
          <p:cNvSpPr txBox="1">
            <a:spLocks noChangeArrowheads="1"/>
          </p:cNvSpPr>
          <p:nvPr/>
        </p:nvSpPr>
        <p:spPr bwMode="auto">
          <a:xfrm>
            <a:off x="2111896" y="17526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8000"/>
                </a:solidFill>
              </a:rPr>
              <a:t>IceCube-79</a:t>
            </a:r>
          </a:p>
          <a:p>
            <a:pPr eaLnBrk="1" hangingPunct="1"/>
            <a:r>
              <a:rPr lang="en-US" sz="1800" dirty="0">
                <a:solidFill>
                  <a:srgbClr val="008000"/>
                </a:solidFill>
              </a:rPr>
              <a:t>(dashed)</a:t>
            </a:r>
          </a:p>
        </p:txBody>
      </p:sp>
      <p:sp>
        <p:nvSpPr>
          <p:cNvPr id="30730" name="ZoneTexte 12"/>
          <p:cNvSpPr txBox="1">
            <a:spLocks noChangeArrowheads="1"/>
          </p:cNvSpPr>
          <p:nvPr/>
        </p:nvSpPr>
        <p:spPr bwMode="auto">
          <a:xfrm>
            <a:off x="1976264" y="422282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3366FF"/>
                </a:solidFill>
              </a:rPr>
              <a:t>W</a:t>
            </a:r>
            <a:r>
              <a:rPr lang="en-US" sz="1800" b="1" baseline="30000" dirty="0">
                <a:solidFill>
                  <a:srgbClr val="3366FF"/>
                </a:solidFill>
              </a:rPr>
              <a:t>+</a:t>
            </a:r>
            <a:r>
              <a:rPr lang="en-US" sz="1800" b="1" dirty="0">
                <a:solidFill>
                  <a:srgbClr val="3366FF"/>
                </a:solidFill>
              </a:rPr>
              <a:t>W</a:t>
            </a:r>
            <a:r>
              <a:rPr lang="en-US" sz="1800" b="1" baseline="30000" dirty="0">
                <a:solidFill>
                  <a:srgbClr val="3366FF"/>
                </a:solidFill>
              </a:rPr>
              <a:t>-</a:t>
            </a:r>
          </a:p>
          <a:p>
            <a:pPr eaLnBrk="1" hangingPunct="1"/>
            <a:r>
              <a:rPr lang="el-GR" sz="1800" b="1" dirty="0">
                <a:solidFill>
                  <a:srgbClr val="FF0000"/>
                </a:solidFill>
              </a:rPr>
              <a:t>τ</a:t>
            </a:r>
            <a:r>
              <a:rPr lang="en-US" sz="1800" b="1" baseline="30000" dirty="0">
                <a:solidFill>
                  <a:srgbClr val="FF0000"/>
                </a:solidFill>
              </a:rPr>
              <a:t>+</a:t>
            </a:r>
            <a:r>
              <a:rPr lang="en-US" sz="1800" b="1" dirty="0" err="1">
                <a:solidFill>
                  <a:srgbClr val="FF0000"/>
                </a:solidFill>
              </a:rPr>
              <a:t>τ</a:t>
            </a:r>
            <a:r>
              <a:rPr lang="en-US" sz="1800" b="1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731" name="ZoneTexte 13"/>
          <p:cNvSpPr txBox="1">
            <a:spLocks noChangeArrowheads="1"/>
          </p:cNvSpPr>
          <p:nvPr/>
        </p:nvSpPr>
        <p:spPr bwMode="auto">
          <a:xfrm>
            <a:off x="3810000" y="4495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MSSM-7</a:t>
            </a:r>
          </a:p>
        </p:txBody>
      </p:sp>
      <p:sp>
        <p:nvSpPr>
          <p:cNvPr id="30732" name="ZoneTexte 13"/>
          <p:cNvSpPr txBox="1">
            <a:spLocks noChangeArrowheads="1"/>
          </p:cNvSpPr>
          <p:nvPr/>
        </p:nvSpPr>
        <p:spPr bwMode="auto">
          <a:xfrm>
            <a:off x="4267200" y="5345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CMSSM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648072"/>
          </a:xfrm>
        </p:spPr>
        <p:txBody>
          <a:bodyPr/>
          <a:lstStyle/>
          <a:p>
            <a:pPr rtl="0" eaLnBrk="1" latinLnBrk="0" hangingPunct="1"/>
            <a:r>
              <a:rPr lang="en-GB" sz="3200" kern="1200" dirty="0" smtClean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Spin-dependent cross-section limits &amp; MSSM-7</a:t>
            </a:r>
            <a:endParaRPr lang="en-GB" sz="3200" dirty="0" smtClean="0">
              <a:effectLst/>
              <a:latin typeface="+mn-lt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044824" y="2420888"/>
            <a:ext cx="115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008000"/>
                </a:solidFill>
              </a:rPr>
              <a:t>Baksan</a:t>
            </a:r>
            <a:endParaRPr lang="en-US" sz="1000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1000" dirty="0" smtClean="0">
                <a:solidFill>
                  <a:srgbClr val="008000"/>
                </a:solidFill>
              </a:rPr>
              <a:t>1978-2009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13" name="ZoneTexte 11"/>
          <p:cNvSpPr txBox="1">
            <a:spLocks noChangeArrowheads="1"/>
          </p:cNvSpPr>
          <p:nvPr/>
        </p:nvSpPr>
        <p:spPr bwMode="auto">
          <a:xfrm>
            <a:off x="1900808" y="3625860"/>
            <a:ext cx="115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FF0000"/>
                </a:solidFill>
              </a:rPr>
              <a:t>Baksan</a:t>
            </a:r>
            <a:endParaRPr lang="en-US" sz="1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1000" dirty="0" smtClean="0">
                <a:solidFill>
                  <a:srgbClr val="FF0000"/>
                </a:solidFill>
              </a:rPr>
              <a:t>1978-2009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3851920" y="3284984"/>
            <a:ext cx="1786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 dirty="0" smtClean="0"/>
              <a:t>COUPP 2010-2011</a:t>
            </a:r>
            <a:endParaRPr lang="en-US" sz="1100" b="1" dirty="0"/>
          </a:p>
        </p:txBody>
      </p:sp>
      <p:sp>
        <p:nvSpPr>
          <p:cNvPr id="15" name="ZoneTexte 12"/>
          <p:cNvSpPr txBox="1">
            <a:spLocks noChangeArrowheads="1"/>
          </p:cNvSpPr>
          <p:nvPr/>
        </p:nvSpPr>
        <p:spPr bwMode="auto">
          <a:xfrm>
            <a:off x="4856584" y="2339588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00DA00"/>
                </a:solidFill>
              </a:rPr>
              <a:t>b</a:t>
            </a:r>
            <a:r>
              <a:rPr lang="en-US" b="1" dirty="0" smtClean="0">
                <a:solidFill>
                  <a:srgbClr val="00DA00"/>
                </a:solidFill>
              </a:rPr>
              <a:t>b</a:t>
            </a:r>
            <a:endParaRPr lang="en-US" b="1" dirty="0">
              <a:solidFill>
                <a:srgbClr val="00DA00"/>
              </a:solidFill>
            </a:endParaRPr>
          </a:p>
        </p:txBody>
      </p: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1828800" y="3142129"/>
            <a:ext cx="115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008000"/>
                </a:solidFill>
              </a:rPr>
              <a:t>SuperK</a:t>
            </a:r>
            <a:endParaRPr lang="en-US" sz="1000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1000" dirty="0" smtClean="0">
                <a:solidFill>
                  <a:srgbClr val="008000"/>
                </a:solidFill>
              </a:rPr>
              <a:t>1996-2008</a:t>
            </a:r>
            <a:endParaRPr lang="en-US" sz="1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 1" descr="SICS_BB_2L_20072012_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346200"/>
            <a:ext cx="72136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152400" y="6553200"/>
            <a:ext cx="1143000" cy="40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>
                <a:solidFill>
                  <a:schemeClr val="bg1"/>
                </a:solidFill>
              </a:rPr>
              <a:t>10/10/2013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74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chemeClr val="bg1"/>
                </a:solidFill>
              </a:rPr>
              <a:t>Collaboration Meeting 9-11 October 2013, Wurzburg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7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E4B3DF-A5F6-A646-A7F3-293973A5C2F4}" type="slidenum">
              <a:rPr lang="en-US" sz="1400">
                <a:solidFill>
                  <a:schemeClr val="bg1"/>
                </a:solidFill>
              </a:rPr>
              <a:pPr eaLnBrk="1" hangingPunct="1"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751" name="ZoneTexte 9"/>
          <p:cNvSpPr txBox="1">
            <a:spLocks noChangeArrowheads="1"/>
          </p:cNvSpPr>
          <p:nvPr/>
        </p:nvSpPr>
        <p:spPr bwMode="auto">
          <a:xfrm>
            <a:off x="6324600" y="37338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ANTARES 2007-2012</a:t>
            </a:r>
          </a:p>
        </p:txBody>
      </p:sp>
      <p:sp>
        <p:nvSpPr>
          <p:cNvPr id="31752" name="ZoneTexte 10"/>
          <p:cNvSpPr txBox="1">
            <a:spLocks noChangeArrowheads="1"/>
          </p:cNvSpPr>
          <p:nvPr/>
        </p:nvSpPr>
        <p:spPr bwMode="auto">
          <a:xfrm>
            <a:off x="3429000" y="16002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ANTARES 2007-2008</a:t>
            </a:r>
          </a:p>
        </p:txBody>
      </p:sp>
      <p:sp>
        <p:nvSpPr>
          <p:cNvPr id="31753" name="ZoneTexte 11"/>
          <p:cNvSpPr txBox="1">
            <a:spLocks noChangeArrowheads="1"/>
          </p:cNvSpPr>
          <p:nvPr/>
        </p:nvSpPr>
        <p:spPr bwMode="auto">
          <a:xfrm>
            <a:off x="1752600" y="160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IceCube-79</a:t>
            </a:r>
          </a:p>
        </p:txBody>
      </p:sp>
      <p:sp>
        <p:nvSpPr>
          <p:cNvPr id="31754" name="ZoneTexte 12"/>
          <p:cNvSpPr txBox="1">
            <a:spLocks noChangeArrowheads="1"/>
          </p:cNvSpPr>
          <p:nvPr/>
        </p:nvSpPr>
        <p:spPr bwMode="auto">
          <a:xfrm>
            <a:off x="5715000" y="1600200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DA00"/>
                </a:solidFill>
              </a:rPr>
              <a:t>b</a:t>
            </a:r>
            <a:r>
              <a:rPr lang="en-US" sz="1800" b="1">
                <a:solidFill>
                  <a:srgbClr val="00DA00"/>
                </a:solidFill>
              </a:rPr>
              <a:t>b</a:t>
            </a:r>
          </a:p>
          <a:p>
            <a:pPr eaLnBrk="1" hangingPunct="1"/>
            <a:r>
              <a:rPr lang="en-US" sz="1800" b="1">
                <a:solidFill>
                  <a:srgbClr val="3366FF"/>
                </a:solidFill>
              </a:rPr>
              <a:t>W+W-</a:t>
            </a:r>
          </a:p>
          <a:p>
            <a:pPr eaLnBrk="1" hangingPunct="1"/>
            <a:r>
              <a:rPr lang="el-GR" sz="1800" b="1">
                <a:solidFill>
                  <a:srgbClr val="FF0000"/>
                </a:solidFill>
              </a:rPr>
              <a:t>τ</a:t>
            </a:r>
            <a:r>
              <a:rPr lang="en-US" sz="1800" b="1">
                <a:solidFill>
                  <a:srgbClr val="FF0000"/>
                </a:solidFill>
              </a:rPr>
              <a:t>+τ-</a:t>
            </a:r>
          </a:p>
        </p:txBody>
      </p:sp>
      <p:sp>
        <p:nvSpPr>
          <p:cNvPr id="31755" name="ZoneTexte 13"/>
          <p:cNvSpPr txBox="1">
            <a:spLocks noChangeArrowheads="1"/>
          </p:cNvSpPr>
          <p:nvPr/>
        </p:nvSpPr>
        <p:spPr bwMode="auto">
          <a:xfrm>
            <a:off x="3276600" y="5192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MSSM-7</a:t>
            </a:r>
          </a:p>
        </p:txBody>
      </p:sp>
      <p:sp>
        <p:nvSpPr>
          <p:cNvPr id="31756" name="ZoneTexte 2"/>
          <p:cNvSpPr txBox="1">
            <a:spLocks noChangeArrowheads="1"/>
          </p:cNvSpPr>
          <p:nvPr/>
        </p:nvSpPr>
        <p:spPr bwMode="auto">
          <a:xfrm rot="-742325">
            <a:off x="3189288" y="455453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XENON-100</a:t>
            </a:r>
          </a:p>
        </p:txBody>
      </p:sp>
      <p:sp>
        <p:nvSpPr>
          <p:cNvPr id="31757" name="ZoneTexte 14"/>
          <p:cNvSpPr txBox="1">
            <a:spLocks noChangeArrowheads="1"/>
          </p:cNvSpPr>
          <p:nvPr/>
        </p:nvSpPr>
        <p:spPr bwMode="auto">
          <a:xfrm>
            <a:off x="4267200" y="5181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CMSSM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792088"/>
          </a:xfrm>
        </p:spPr>
        <p:txBody>
          <a:bodyPr/>
          <a:lstStyle/>
          <a:p>
            <a:pPr rtl="0" eaLnBrk="1" latinLnBrk="0" hangingPunct="1"/>
            <a:r>
              <a:rPr lang="en-GB" sz="3200" kern="1200" dirty="0" smtClean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Spin-independent cross-section limit</a:t>
            </a:r>
            <a:r>
              <a:rPr lang="en-GB" sz="3200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s &amp; </a:t>
            </a:r>
            <a:r>
              <a:rPr lang="en-GB" sz="3200" kern="1200" dirty="0" smtClean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MSSM-7</a:t>
            </a:r>
            <a:endParaRPr lang="en-GB" sz="320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16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864096"/>
          </a:xfrm>
        </p:spPr>
        <p:txBody>
          <a:bodyPr/>
          <a:lstStyle/>
          <a:p>
            <a:r>
              <a:rPr lang="en-GB" sz="4800" dirty="0" smtClean="0">
                <a:solidFill>
                  <a:srgbClr val="C00000"/>
                </a:solidFill>
              </a:rPr>
              <a:t>Conclusions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26</a:t>
            </a:fld>
            <a:endParaRPr lang="es-ES" dirty="0"/>
          </a:p>
        </p:txBody>
      </p:sp>
      <p:pic>
        <p:nvPicPr>
          <p:cNvPr id="6" name="Picture 2" descr="http://sd.keepcalm-o-matic.co.uk/i/keep-calm-and-keep-searching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80" y="1646967"/>
            <a:ext cx="4059744" cy="47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4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6"/>
    </mc:Choice>
    <mc:Fallback xmlns="">
      <p:transition spd="slow" advTm="29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68952" cy="1440160"/>
          </a:xfrm>
        </p:spPr>
        <p:txBody>
          <a:bodyPr/>
          <a:lstStyle/>
          <a:p>
            <a:r>
              <a:rPr lang="en-GB" sz="4400" dirty="0" smtClean="0"/>
              <a:t>BACKUP</a:t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8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034" y="2420888"/>
            <a:ext cx="5470318" cy="3069456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07504" y="860573"/>
            <a:ext cx="8568952" cy="465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CC"/>
                </a:solidFill>
              </a:rPr>
              <a:t>Updated search  2007-2012 (1340 days)</a:t>
            </a:r>
          </a:p>
          <a:p>
            <a:pPr marL="450850" defTabSz="450850">
              <a:lnSpc>
                <a:spcPct val="110000"/>
              </a:lnSpc>
              <a:tabLst>
                <a:tab pos="900113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5516 neutrino candidates </a:t>
            </a:r>
            <a:r>
              <a:rPr lang="en-US" dirty="0" smtClean="0">
                <a:solidFill>
                  <a:srgbClr val="993300"/>
                </a:solidFill>
              </a:rPr>
              <a:t>(90 % of which being better reconstructed than 1</a:t>
            </a:r>
            <a:r>
              <a:rPr lang="en-US" baseline="30000" dirty="0" smtClean="0">
                <a:solidFill>
                  <a:srgbClr val="993300"/>
                </a:solidFill>
              </a:rPr>
              <a:t>0</a:t>
            </a:r>
            <a:r>
              <a:rPr lang="en-US" dirty="0" smtClean="0">
                <a:solidFill>
                  <a:srgbClr val="993300"/>
                </a:solidFill>
              </a:rPr>
              <a:t>)</a:t>
            </a:r>
          </a:p>
          <a:p>
            <a:pPr marL="450850" defTabSz="450850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Same most significant cluster</a:t>
            </a:r>
            <a:r>
              <a:rPr lang="en-US" dirty="0" smtClean="0">
                <a:solidFill>
                  <a:srgbClr val="993300"/>
                </a:solidFill>
              </a:rPr>
              <a:t> with 6 additional events: </a:t>
            </a:r>
            <a:r>
              <a:rPr lang="en-US" dirty="0" smtClean="0">
                <a:solidFill>
                  <a:srgbClr val="FF0000"/>
                </a:solidFill>
              </a:rPr>
              <a:t>p-value = 2.1% (2.3 </a:t>
            </a:r>
            <a:r>
              <a:rPr lang="en-US" dirty="0">
                <a:solidFill>
                  <a:srgbClr val="FF0000"/>
                </a:solidFill>
              </a:rPr>
              <a:t>σ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450850" defTabSz="450850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993300"/>
                </a:solidFill>
              </a:rPr>
              <a:t>Compatible with background hypothesis</a:t>
            </a:r>
          </a:p>
          <a:p>
            <a:pPr marL="285750" indent="-285750" defTabSz="4508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3300"/>
                </a:solidFill>
              </a:rPr>
              <a:t>Fixed search </a:t>
            </a:r>
          </a:p>
          <a:p>
            <a:pPr marL="273050"/>
            <a:r>
              <a:rPr lang="en-US" dirty="0" smtClean="0">
                <a:solidFill>
                  <a:srgbClr val="993300"/>
                </a:solidFill>
              </a:rPr>
              <a:t>5 most significant: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2992"/>
          <a:stretch/>
        </p:blipFill>
        <p:spPr>
          <a:xfrm>
            <a:off x="323528" y="5288008"/>
            <a:ext cx="3702248" cy="1237336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 bwMode="auto">
          <a:xfrm>
            <a:off x="4139952" y="5373216"/>
            <a:ext cx="144016" cy="108012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27984" y="5786100"/>
            <a:ext cx="299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Limits on normalization factor</a:t>
            </a:r>
          </a:p>
          <a:p>
            <a:r>
              <a:rPr lang="en-US" dirty="0" smtClean="0">
                <a:solidFill>
                  <a:srgbClr val="993300"/>
                </a:solidFill>
              </a:rPr>
              <a:t>(</a:t>
            </a:r>
            <a:r>
              <a:rPr lang="en-US" dirty="0">
                <a:solidFill>
                  <a:srgbClr val="993300"/>
                </a:solidFill>
              </a:rPr>
              <a:t>E/</a:t>
            </a:r>
            <a:r>
              <a:rPr lang="en-US" dirty="0" err="1">
                <a:solidFill>
                  <a:srgbClr val="993300"/>
                </a:solidFill>
              </a:rPr>
              <a:t>GeV</a:t>
            </a:r>
            <a:r>
              <a:rPr lang="en-US" dirty="0">
                <a:solidFill>
                  <a:srgbClr val="993300"/>
                </a:solidFill>
              </a:rPr>
              <a:t>)</a:t>
            </a:r>
            <a:r>
              <a:rPr lang="en-US" baseline="30000" dirty="0">
                <a:solidFill>
                  <a:srgbClr val="993300"/>
                </a:solidFill>
              </a:rPr>
              <a:t>-2 </a:t>
            </a:r>
            <a:r>
              <a:rPr lang="en-US" dirty="0">
                <a:solidFill>
                  <a:srgbClr val="993300"/>
                </a:solidFill>
              </a:rPr>
              <a:t>10</a:t>
            </a:r>
            <a:r>
              <a:rPr lang="en-US" baseline="30000" dirty="0">
                <a:solidFill>
                  <a:srgbClr val="993300"/>
                </a:solidFill>
              </a:rPr>
              <a:t>-8 </a:t>
            </a:r>
            <a:r>
              <a:rPr lang="en-US" dirty="0">
                <a:solidFill>
                  <a:srgbClr val="993300"/>
                </a:solidFill>
              </a:rPr>
              <a:t>GeV</a:t>
            </a:r>
            <a:r>
              <a:rPr lang="en-US" baseline="30000" dirty="0">
                <a:solidFill>
                  <a:srgbClr val="993300"/>
                </a:solidFill>
              </a:rPr>
              <a:t>-1 </a:t>
            </a:r>
            <a:r>
              <a:rPr lang="en-US" dirty="0">
                <a:solidFill>
                  <a:srgbClr val="993300"/>
                </a:solidFill>
              </a:rPr>
              <a:t>cm</a:t>
            </a:r>
            <a:r>
              <a:rPr lang="en-US" baseline="30000" dirty="0">
                <a:solidFill>
                  <a:srgbClr val="993300"/>
                </a:solidFill>
              </a:rPr>
              <a:t>-2</a:t>
            </a:r>
            <a:r>
              <a:rPr lang="en-US" dirty="0">
                <a:solidFill>
                  <a:srgbClr val="993300"/>
                </a:solidFill>
              </a:rPr>
              <a:t> s</a:t>
            </a:r>
            <a:r>
              <a:rPr lang="en-US" baseline="30000" dirty="0">
                <a:solidFill>
                  <a:srgbClr val="993300"/>
                </a:solidFill>
              </a:rPr>
              <a:t>-</a:t>
            </a:r>
            <a:r>
              <a:rPr lang="en-US" baseline="30000" dirty="0" smtClean="0">
                <a:solidFill>
                  <a:srgbClr val="993300"/>
                </a:solidFill>
              </a:rPr>
              <a:t>1</a:t>
            </a:r>
            <a:endParaRPr lang="fr-FR" baseline="30000" dirty="0">
              <a:solidFill>
                <a:srgbClr val="99330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547" y="2023862"/>
            <a:ext cx="2232246" cy="28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 rot="1746416">
            <a:off x="7230545" y="713588"/>
            <a:ext cx="16700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</a:rPr>
              <a:t>PRELIMINARY </a:t>
            </a:r>
            <a:endParaRPr lang="fr-FR" sz="2000" dirty="0">
              <a:solidFill>
                <a:srgbClr val="8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3456" y="2636912"/>
            <a:ext cx="122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800000"/>
                </a:solidFill>
              </a:rPr>
              <a:t>PRELIMINARY</a:t>
            </a:r>
            <a:endParaRPr lang="fr-FR" sz="1200" dirty="0">
              <a:solidFill>
                <a:srgbClr val="800000"/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660232" y="5353471"/>
            <a:ext cx="1971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Equatorial coordinates</a:t>
            </a:r>
            <a:endParaRPr lang="en-US" sz="1400" dirty="0"/>
          </a:p>
        </p:txBody>
      </p:sp>
      <p:sp>
        <p:nvSpPr>
          <p:cNvPr id="16" name="Espace réservé du numéro de diapositive 8"/>
          <p:cNvSpPr txBox="1">
            <a:spLocks/>
          </p:cNvSpPr>
          <p:nvPr/>
        </p:nvSpPr>
        <p:spPr>
          <a:xfrm>
            <a:off x="8676456" y="-49932"/>
            <a:ext cx="467544" cy="33178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E1F6008F-5151-954C-A8CA-F1FAB3EFDAA4}" type="slidenum">
              <a:rPr lang="en-US" sz="1800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5724128" y="4797152"/>
            <a:ext cx="144016" cy="1440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/>
          <a:lstStyle/>
          <a:p>
            <a:r>
              <a:rPr lang="en-GB" sz="3600" dirty="0">
                <a:solidFill>
                  <a:srgbClr val="0000CC"/>
                </a:solidFill>
              </a:rPr>
              <a:t>Point </a:t>
            </a:r>
            <a:r>
              <a:rPr lang="en-GB" sz="3600" dirty="0" smtClean="0">
                <a:solidFill>
                  <a:srgbClr val="0000CC"/>
                </a:solidFill>
              </a:rPr>
              <a:t>sources</a:t>
            </a:r>
            <a:endParaRPr lang="en-GB" sz="2800" dirty="0"/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2987824" y="3789040"/>
            <a:ext cx="2664296" cy="1067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966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5"/>
    </mc:Choice>
    <mc:Fallback xmlns="">
      <p:transition spd="slow" advTm="46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853" y="44624"/>
            <a:ext cx="8568952" cy="864096"/>
          </a:xfrm>
        </p:spPr>
        <p:txBody>
          <a:bodyPr/>
          <a:lstStyle/>
          <a:p>
            <a:r>
              <a:rPr lang="es-ES" dirty="0" smtClean="0"/>
              <a:t>Point </a:t>
            </a:r>
            <a:r>
              <a:rPr lang="es-ES" dirty="0" err="1" smtClean="0"/>
              <a:t>Sources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5" name="Imagen 4" descr="limits_antares_vs_experi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63" y="876024"/>
            <a:ext cx="5561038" cy="5361288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1403648" y="6021288"/>
            <a:ext cx="6768752" cy="9361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ea typeface="ＭＳ Ｐゴシック" charset="0"/>
              </a:rPr>
              <a:t>New limits</a:t>
            </a:r>
            <a:r>
              <a:rPr lang="en-US" sz="2000" kern="0" dirty="0">
                <a:solidFill>
                  <a:srgbClr val="993300"/>
                </a:solidFill>
                <a:ea typeface="ＭＳ Ｐゴシック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0"/>
              </a:rPr>
              <a:t>40 % better </a:t>
            </a:r>
            <a:r>
              <a:rPr lang="en-US" sz="2000" kern="0" noProof="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000" kern="0" dirty="0" smtClean="0">
                <a:solidFill>
                  <a:srgbClr val="800000"/>
                </a:solidFill>
                <a:ea typeface="ＭＳ Ｐゴシック" charset="0"/>
              </a:rPr>
              <a:t>than previous result (</a:t>
            </a:r>
            <a:r>
              <a:rPr lang="en-US" sz="2000" dirty="0" err="1" smtClean="0">
                <a:solidFill>
                  <a:srgbClr val="0000CC"/>
                </a:solidFill>
                <a:sym typeface="Wingdings" charset="0"/>
              </a:rPr>
              <a:t>ApJ</a:t>
            </a:r>
            <a:r>
              <a:rPr lang="en-US" sz="2000" dirty="0">
                <a:solidFill>
                  <a:srgbClr val="0000CC"/>
                </a:solidFill>
              </a:rPr>
              <a:t>. </a:t>
            </a:r>
            <a:r>
              <a:rPr lang="en-US" sz="2000" b="1" dirty="0">
                <a:solidFill>
                  <a:srgbClr val="0000CC"/>
                </a:solidFill>
              </a:rPr>
              <a:t>760</a:t>
            </a:r>
            <a:r>
              <a:rPr lang="en-US" sz="2000" dirty="0">
                <a:solidFill>
                  <a:srgbClr val="0000CC"/>
                </a:solidFill>
              </a:rPr>
              <a:t> (2012) </a:t>
            </a:r>
            <a:r>
              <a:rPr lang="en-US" sz="2000" dirty="0" smtClean="0">
                <a:solidFill>
                  <a:srgbClr val="0000CC"/>
                </a:solidFill>
              </a:rPr>
              <a:t>53)</a:t>
            </a:r>
          </a:p>
        </p:txBody>
      </p:sp>
    </p:spTree>
    <p:extLst>
      <p:ext uri="{BB962C8B-B14F-4D97-AF65-F5344CB8AC3E}">
        <p14:creationId xmlns:p14="http://schemas.microsoft.com/office/powerpoint/2010/main" val="74375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/>
          <a:lstStyle/>
          <a:p>
            <a:r>
              <a:rPr lang="en-GB" dirty="0" smtClean="0"/>
              <a:t>PS limits in different energy ranges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5" name="Imagen 4" descr="100GeV-10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05" y="1052736"/>
            <a:ext cx="3782511" cy="2565151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  <p:pic>
        <p:nvPicPr>
          <p:cNvPr id="6" name="Imagen 5" descr="10TeV-1P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8" y="3933056"/>
            <a:ext cx="3716344" cy="2520280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  <p:pic>
        <p:nvPicPr>
          <p:cNvPr id="7" name="Imagen 6" descr="1PeV-1E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11" y="3933056"/>
            <a:ext cx="3716345" cy="2520280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</p:spTree>
    <p:extLst>
      <p:ext uri="{BB962C8B-B14F-4D97-AF65-F5344CB8AC3E}">
        <p14:creationId xmlns:p14="http://schemas.microsoft.com/office/powerpoint/2010/main" val="209284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/>
          <a:lstStyle/>
          <a:p>
            <a:r>
              <a:rPr lang="en-GB" dirty="0" smtClean="0"/>
              <a:t>PS </a:t>
            </a:r>
            <a:r>
              <a:rPr lang="en-GB" dirty="0" smtClean="0"/>
              <a:t>sensitivity</a:t>
            </a:r>
            <a:r>
              <a:rPr lang="en-GB" dirty="0" smtClean="0"/>
              <a:t> </a:t>
            </a:r>
            <a:r>
              <a:rPr lang="en-GB" dirty="0" smtClean="0"/>
              <a:t>by</a:t>
            </a:r>
            <a:r>
              <a:rPr lang="en-GB" dirty="0" smtClean="0"/>
              <a:t> </a:t>
            </a:r>
            <a:r>
              <a:rPr lang="en-GB" dirty="0" smtClean="0"/>
              <a:t>energy </a:t>
            </a:r>
            <a:r>
              <a:rPr lang="en-GB" dirty="0" smtClean="0"/>
              <a:t>range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5" name="Imagen 4" descr="100GeV-10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83" y="1052736"/>
            <a:ext cx="3822527" cy="2592288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  <p:pic>
        <p:nvPicPr>
          <p:cNvPr id="6" name="Imagen 5" descr="10TeV-1P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2" y="3835390"/>
            <a:ext cx="3860360" cy="2617946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  <p:pic>
        <p:nvPicPr>
          <p:cNvPr id="7" name="Imagen 6" descr="1PeV-1E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11" y="3861048"/>
            <a:ext cx="3822526" cy="2592288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  <p:pic>
        <p:nvPicPr>
          <p:cNvPr id="3" name="Imagen 2" descr="10GeV-100Te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822527" cy="2592288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</p:spTree>
    <p:extLst>
      <p:ext uri="{BB962C8B-B14F-4D97-AF65-F5344CB8AC3E}">
        <p14:creationId xmlns:p14="http://schemas.microsoft.com/office/powerpoint/2010/main" val="234232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/>
          <a:stretch/>
        </p:blipFill>
        <p:spPr bwMode="auto">
          <a:xfrm rot="5400000">
            <a:off x="5279008" y="2433960"/>
            <a:ext cx="3302000" cy="44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826" y="2390367"/>
            <a:ext cx="3303587" cy="45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491880" y="2996952"/>
            <a:ext cx="1944216" cy="201622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8675688" y="6548438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05A745-BBB4-EA4E-B9C4-714DB674FC23}" type="slidenum">
              <a:rPr lang="es-ES">
                <a:solidFill>
                  <a:schemeClr val="bg1"/>
                </a:solidFill>
              </a:rPr>
              <a:pPr/>
              <a:t>7</a:t>
            </a:fld>
            <a:endParaRPr lang="es-ES">
              <a:solidFill>
                <a:schemeClr val="bg1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987825" y="976079"/>
            <a:ext cx="345638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993300"/>
                </a:solidFill>
              </a:rPr>
              <a:t>Dedicated study for </a:t>
            </a:r>
            <a:r>
              <a:rPr lang="en-US" sz="2000" dirty="0" smtClean="0">
                <a:solidFill>
                  <a:srgbClr val="993300"/>
                </a:solidFill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CC"/>
                </a:solidFill>
              </a:rPr>
              <a:t>RXJ1713</a:t>
            </a:r>
            <a:r>
              <a:rPr lang="en-US" sz="2000" dirty="0" smtClean="0">
                <a:solidFill>
                  <a:srgbClr val="993300"/>
                </a:solidFill>
              </a:rPr>
              <a:t> </a:t>
            </a:r>
            <a:r>
              <a:rPr lang="en-US" sz="2000" dirty="0">
                <a:solidFill>
                  <a:srgbClr val="993300"/>
                </a:solidFill>
              </a:rPr>
              <a:t>and </a:t>
            </a:r>
            <a:r>
              <a:rPr lang="en-US" sz="2000" dirty="0">
                <a:solidFill>
                  <a:srgbClr val="0000CC"/>
                </a:solidFill>
              </a:rPr>
              <a:t>Vela-X </a:t>
            </a:r>
          </a:p>
          <a:p>
            <a:r>
              <a:rPr lang="en-US" sz="2000" dirty="0" smtClean="0">
                <a:solidFill>
                  <a:srgbClr val="993300"/>
                </a:solidFill>
              </a:rPr>
              <a:t>Energy cut-off and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993300"/>
                </a:solidFill>
              </a:rPr>
              <a:t>source extension  (HESS)</a:t>
            </a:r>
          </a:p>
          <a:p>
            <a:r>
              <a:rPr lang="en-US" sz="1400" dirty="0" smtClean="0">
                <a:sym typeface="Wingdings" charset="0"/>
              </a:rPr>
              <a:t> </a:t>
            </a:r>
            <a:r>
              <a:rPr lang="en-US" sz="1400" dirty="0" err="1" smtClean="0"/>
              <a:t>Kappes</a:t>
            </a:r>
            <a:r>
              <a:rPr lang="en-US" sz="1400" dirty="0" smtClean="0"/>
              <a:t> et al. </a:t>
            </a:r>
            <a:r>
              <a:rPr lang="fr-FR" sz="1400" dirty="0"/>
              <a:t>2007, </a:t>
            </a:r>
            <a:r>
              <a:rPr lang="fr-FR" sz="1400" dirty="0" err="1"/>
              <a:t>ApJ</a:t>
            </a:r>
            <a:r>
              <a:rPr lang="fr-FR" sz="1400" dirty="0"/>
              <a:t>, 656, </a:t>
            </a:r>
            <a:r>
              <a:rPr lang="fr-FR" sz="1400" dirty="0" smtClean="0"/>
              <a:t>870</a:t>
            </a:r>
            <a:endParaRPr lang="en-US" sz="1400" dirty="0"/>
          </a:p>
        </p:txBody>
      </p:sp>
      <p:pic>
        <p:nvPicPr>
          <p:cNvPr id="9" name="Picture 4" descr="http://www.mpi-hd.mpg.de/hfm/HESS/pages/home/som/2005/03/images/Som_3_05_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52" y="764704"/>
            <a:ext cx="2423361" cy="214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cenbg.in2p3.fr/IMG/gif/Morph2004_WithASC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079579" cy="200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11560" y="3356992"/>
            <a:ext cx="19446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>
                <a:solidFill>
                  <a:srgbClr val="800000"/>
                </a:solidFill>
              </a:rPr>
              <a:t>ANTARES </a:t>
            </a:r>
            <a:r>
              <a:rPr lang="fr-FR" sz="1400" dirty="0" err="1">
                <a:solidFill>
                  <a:srgbClr val="800000"/>
                </a:solidFill>
              </a:rPr>
              <a:t>preliminary</a:t>
            </a:r>
            <a:endParaRPr lang="fr-FR" sz="1400" dirty="0">
              <a:solidFill>
                <a:srgbClr val="800000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018213" y="3337049"/>
            <a:ext cx="194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>
                <a:solidFill>
                  <a:srgbClr val="800000"/>
                </a:solidFill>
              </a:rPr>
              <a:t>ANTARES </a:t>
            </a:r>
            <a:r>
              <a:rPr lang="fr-FR" sz="1400" dirty="0" err="1">
                <a:solidFill>
                  <a:srgbClr val="800000"/>
                </a:solidFill>
              </a:rPr>
              <a:t>preliminary</a:t>
            </a:r>
            <a:endParaRPr lang="fr-FR" sz="1400" dirty="0">
              <a:solidFill>
                <a:srgbClr val="800000"/>
              </a:solidFill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35896" y="3068960"/>
            <a:ext cx="1671129" cy="1872207"/>
            <a:chOff x="0" y="85"/>
            <a:chExt cx="1052" cy="2039"/>
          </a:xfrm>
          <a:solidFill>
            <a:schemeClr val="bg1"/>
          </a:solidFill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0" y="181"/>
              <a:ext cx="301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fr-FR" sz="1050"/>
            </a:p>
          </p:txBody>
        </p:sp>
        <p:sp>
          <p:nvSpPr>
            <p:cNvPr id="15" name="Rectangle 13"/>
            <p:cNvSpPr>
              <a:spLocks/>
            </p:cNvSpPr>
            <p:nvPr/>
          </p:nvSpPr>
          <p:spPr bwMode="auto">
            <a:xfrm>
              <a:off x="520" y="85"/>
              <a:ext cx="465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ea typeface="ＭＳ Ｐゴシック" charset="0"/>
                </a:rPr>
                <a:t>pred. flux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0" y="522"/>
              <a:ext cx="302" cy="0"/>
            </a:xfrm>
            <a:prstGeom prst="line">
              <a:avLst/>
            </a:prstGeom>
            <a:grpFill/>
            <a:ln w="76200">
              <a:solidFill>
                <a:srgbClr val="0044FE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fr-FR" sz="1050"/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12" y="389"/>
              <a:ext cx="540" cy="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ea typeface="ＭＳ Ｐゴシック" charset="0"/>
                </a:rPr>
                <a:t>point limit</a:t>
              </a:r>
            </a:p>
            <a:p>
              <a:r>
                <a:rPr lang="en-US" sz="1400" dirty="0">
                  <a:solidFill>
                    <a:schemeClr val="tx1"/>
                  </a:solidFill>
                  <a:ea typeface="ＭＳ Ｐゴシック" charset="0"/>
                </a:rPr>
                <a:t>2007-2010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0" y="1010"/>
              <a:ext cx="302" cy="0"/>
            </a:xfrm>
            <a:prstGeom prst="line">
              <a:avLst/>
            </a:prstGeom>
            <a:grpFill/>
            <a:ln w="76200">
              <a:solidFill>
                <a:srgbClr val="0044FE"/>
              </a:solidFill>
              <a:prstDash val="sysDot"/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fr-FR" sz="1050"/>
            </a:p>
          </p:txBody>
        </p: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512" y="877"/>
              <a:ext cx="540" cy="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ea typeface="ＭＳ Ｐゴシック" charset="0"/>
                </a:rPr>
                <a:t>point limit</a:t>
              </a:r>
            </a:p>
            <a:p>
              <a:r>
                <a:rPr lang="en-US" sz="1400" dirty="0">
                  <a:solidFill>
                    <a:schemeClr val="tx1"/>
                  </a:solidFill>
                  <a:ea typeface="ＭＳ Ｐゴシック" charset="0"/>
                </a:rPr>
                <a:t>2007-2012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0" y="1498"/>
              <a:ext cx="302" cy="0"/>
            </a:xfrm>
            <a:prstGeom prst="line">
              <a:avLst/>
            </a:prstGeom>
            <a:grpFill/>
            <a:ln w="76200">
              <a:solidFill>
                <a:srgbClr val="FF2712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fr-FR" sz="1050"/>
            </a:p>
          </p:txBody>
        </p:sp>
        <p:sp>
          <p:nvSpPr>
            <p:cNvPr id="21" name="Rectangle 19"/>
            <p:cNvSpPr>
              <a:spLocks/>
            </p:cNvSpPr>
            <p:nvPr/>
          </p:nvSpPr>
          <p:spPr bwMode="auto">
            <a:xfrm>
              <a:off x="484" y="1365"/>
              <a:ext cx="557" cy="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ea typeface="ＭＳ Ｐゴシック" charset="0"/>
                </a:rPr>
                <a:t>Morph limit</a:t>
              </a:r>
            </a:p>
            <a:p>
              <a:r>
                <a:rPr lang="en-US" sz="1400">
                  <a:solidFill>
                    <a:schemeClr val="tx1"/>
                  </a:solidFill>
                  <a:ea typeface="ＭＳ Ｐゴシック" charset="0"/>
                </a:rPr>
                <a:t>2007-2010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0" y="1986"/>
              <a:ext cx="302" cy="0"/>
            </a:xfrm>
            <a:prstGeom prst="line">
              <a:avLst/>
            </a:prstGeom>
            <a:grpFill/>
            <a:ln w="76200">
              <a:solidFill>
                <a:srgbClr val="FF2712"/>
              </a:solidFill>
              <a:prstDash val="sysDot"/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fr-FR" sz="1050"/>
            </a:p>
          </p:txBody>
        </p:sp>
        <p:sp>
          <p:nvSpPr>
            <p:cNvPr id="23" name="Rectangle 21"/>
            <p:cNvSpPr>
              <a:spLocks/>
            </p:cNvSpPr>
            <p:nvPr/>
          </p:nvSpPr>
          <p:spPr bwMode="auto">
            <a:xfrm>
              <a:off x="484" y="1853"/>
              <a:ext cx="557" cy="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ea typeface="ＭＳ Ｐゴシック" charset="0"/>
                </a:rPr>
                <a:t>Morph limit</a:t>
              </a:r>
            </a:p>
            <a:p>
              <a:r>
                <a:rPr lang="en-US" sz="1400" dirty="0">
                  <a:solidFill>
                    <a:schemeClr val="tx1"/>
                  </a:solidFill>
                  <a:ea typeface="ＭＳ Ｐゴシック" charset="0"/>
                </a:rPr>
                <a:t>2007-2012</a:t>
              </a:r>
            </a:p>
          </p:txBody>
        </p:sp>
      </p:grpSp>
      <p:sp>
        <p:nvSpPr>
          <p:cNvPr id="24" name="Rectangle 23"/>
          <p:cNvSpPr>
            <a:spLocks/>
          </p:cNvSpPr>
          <p:nvPr/>
        </p:nvSpPr>
        <p:spPr bwMode="auto">
          <a:xfrm>
            <a:off x="683568" y="5302369"/>
            <a:ext cx="142419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993300"/>
                </a:solidFill>
                <a:ea typeface="ＭＳ Ｐゴシック" charset="0"/>
              </a:rPr>
              <a:t>Events: 7 observed. </a:t>
            </a:r>
          </a:p>
          <a:p>
            <a:r>
              <a:rPr lang="en-US" sz="1400" dirty="0" smtClean="0"/>
              <a:t>8.0 expected</a:t>
            </a:r>
            <a:endParaRPr lang="en-US" sz="1400" dirty="0">
              <a:solidFill>
                <a:srgbClr val="993300"/>
              </a:solidFill>
              <a:ea typeface="ＭＳ Ｐゴシック" charset="0"/>
            </a:endParaRPr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676456" y="-49932"/>
            <a:ext cx="467544" cy="33178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E1F6008F-5151-954C-A8CA-F1FAB3EFDAA4}" type="slidenum">
              <a:rPr lang="en-US" sz="1800" smtClean="0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20080"/>
          </a:xfrm>
        </p:spPr>
        <p:txBody>
          <a:bodyPr/>
          <a:lstStyle/>
          <a:p>
            <a:r>
              <a:rPr lang="en-GB" sz="3200" dirty="0" smtClean="0">
                <a:solidFill>
                  <a:srgbClr val="0000CC"/>
                </a:solidFill>
              </a:rPr>
              <a:t>Extended sources</a:t>
            </a:r>
            <a:endParaRPr lang="en-GB" sz="3200" dirty="0">
              <a:solidFill>
                <a:srgbClr val="0000CC"/>
              </a:solidFill>
            </a:endParaRP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5580112" y="5374377"/>
            <a:ext cx="142419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993300"/>
                </a:solidFill>
                <a:ea typeface="ＭＳ Ｐゴシック" charset="0"/>
              </a:rPr>
              <a:t>Events: 4 observed. </a:t>
            </a:r>
          </a:p>
          <a:p>
            <a:r>
              <a:rPr lang="en-US" sz="1400" dirty="0" smtClean="0"/>
              <a:t>5.2 expected.</a:t>
            </a:r>
            <a:endParaRPr lang="en-US" sz="1400" dirty="0">
              <a:solidFill>
                <a:srgbClr val="9933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0"/>
    </mc:Choice>
    <mc:Fallback xmlns="">
      <p:transition spd="slow" advTm="576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/>
          <a:lstStyle/>
          <a:p>
            <a:r>
              <a:rPr lang="en-GB" dirty="0" smtClean="0"/>
              <a:t>2-pt correlation function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827584" y="5974104"/>
            <a:ext cx="734481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cs typeface="Comic Sans MS"/>
            </a:endParaRPr>
          </a:p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993300"/>
                </a:solidFill>
              </a:rPr>
              <a:t>Uses </a:t>
            </a:r>
            <a:r>
              <a:rPr lang="en-US" dirty="0">
                <a:solidFill>
                  <a:srgbClr val="FF0000"/>
                </a:solidFill>
              </a:rPr>
              <a:t>energy proxy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dirty="0" smtClean="0">
                <a:solidFill>
                  <a:srgbClr val="993300"/>
                </a:solidFill>
              </a:rPr>
              <a:t>(</a:t>
            </a:r>
            <a:r>
              <a:rPr lang="en-US" dirty="0" err="1" smtClean="0">
                <a:solidFill>
                  <a:srgbClr val="993300"/>
                </a:solidFill>
              </a:rPr>
              <a:t>nhits</a:t>
            </a:r>
            <a:r>
              <a:rPr lang="en-US" dirty="0" smtClean="0">
                <a:solidFill>
                  <a:srgbClr val="993300"/>
                </a:solidFill>
              </a:rPr>
              <a:t>) </a:t>
            </a:r>
            <a:r>
              <a:rPr lang="en-US" dirty="0">
                <a:solidFill>
                  <a:srgbClr val="993300"/>
                </a:solidFill>
              </a:rPr>
              <a:t>as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en-US" dirty="0" smtClean="0">
                <a:solidFill>
                  <a:srgbClr val="993300"/>
                </a:solidFill>
              </a:rPr>
              <a:t>. Post</a:t>
            </a:r>
            <a:r>
              <a:rPr lang="en-US" dirty="0">
                <a:solidFill>
                  <a:srgbClr val="993300"/>
                </a:solidFill>
              </a:rPr>
              <a:t>-trial p-value 9.6% for angles &lt;1.1</a:t>
            </a:r>
            <a:r>
              <a:rPr lang="en-US" dirty="0" smtClean="0">
                <a:solidFill>
                  <a:srgbClr val="993300"/>
                </a:solidFill>
              </a:rPr>
              <a:t>°</a:t>
            </a:r>
            <a:endParaRPr lang="en-US" dirty="0">
              <a:solidFill>
                <a:srgbClr val="993300"/>
              </a:solidFill>
            </a:endParaRPr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7"/>
          <a:stretch>
            <a:fillRect/>
          </a:stretch>
        </p:blipFill>
        <p:spPr bwMode="auto">
          <a:xfrm>
            <a:off x="1115616" y="980728"/>
            <a:ext cx="677024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047428" y="48738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968" y="4725144"/>
            <a:ext cx="2716064" cy="5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6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txBody>
          <a:bodyPr/>
          <a:lstStyle/>
          <a:p>
            <a:r>
              <a:rPr lang="es-ES" dirty="0" err="1" smtClean="0"/>
              <a:t>Correlation</a:t>
            </a:r>
            <a:r>
              <a:rPr lang="es-ES" dirty="0" smtClean="0"/>
              <a:t> </a:t>
            </a:r>
            <a:r>
              <a:rPr lang="es-ES" dirty="0" err="1"/>
              <a:t>with</a:t>
            </a:r>
            <a:r>
              <a:rPr lang="es-ES" dirty="0"/>
              <a:t> Fermi/LAT: 2FGL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516216" y="1268760"/>
            <a:ext cx="142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1873 </a:t>
            </a:r>
            <a:r>
              <a:rPr lang="es-ES" dirty="0" err="1" smtClean="0"/>
              <a:t>sources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67544" y="5949280"/>
            <a:ext cx="356388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993300"/>
                </a:solidFill>
              </a:rPr>
              <a:t>ANTARES: </a:t>
            </a:r>
            <a:r>
              <a:rPr lang="en-GB" dirty="0" err="1" smtClean="0">
                <a:solidFill>
                  <a:srgbClr val="993300"/>
                </a:solidFill>
              </a:rPr>
              <a:t>nHit</a:t>
            </a:r>
            <a:r>
              <a:rPr lang="en-GB" dirty="0" smtClean="0">
                <a:solidFill>
                  <a:srgbClr val="993300"/>
                </a:solidFill>
              </a:rPr>
              <a:t> weights </a:t>
            </a:r>
          </a:p>
          <a:p>
            <a:r>
              <a:rPr lang="es-ES" dirty="0" smtClean="0">
                <a:solidFill>
                  <a:srgbClr val="993300"/>
                </a:solidFill>
              </a:rPr>
              <a:t>2FGL</a:t>
            </a:r>
            <a:r>
              <a:rPr lang="es-ES" dirty="0">
                <a:solidFill>
                  <a:srgbClr val="993300"/>
                </a:solidFill>
              </a:rPr>
              <a:t>: gamma-</a:t>
            </a:r>
            <a:r>
              <a:rPr lang="es-ES" dirty="0" err="1">
                <a:solidFill>
                  <a:srgbClr val="993300"/>
                </a:solidFill>
              </a:rPr>
              <a:t>ray</a:t>
            </a:r>
            <a:r>
              <a:rPr lang="es-ES" dirty="0">
                <a:solidFill>
                  <a:srgbClr val="993300"/>
                </a:solidFill>
              </a:rPr>
              <a:t> flux (1-100GeV)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64496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993300"/>
                </a:solidFill>
              </a:rPr>
              <a:t>1873 </a:t>
            </a:r>
            <a:r>
              <a:rPr lang="fr-FR" dirty="0">
                <a:solidFill>
                  <a:srgbClr val="993300"/>
                </a:solidFill>
              </a:rPr>
              <a:t>sources </a:t>
            </a:r>
            <a:endParaRPr lang="es-ES" dirty="0" smtClean="0">
              <a:solidFill>
                <a:srgbClr val="993300"/>
              </a:solidFill>
            </a:endParaRPr>
          </a:p>
          <a:p>
            <a:r>
              <a:rPr lang="en-GB" b="1" dirty="0" smtClean="0">
                <a:solidFill>
                  <a:srgbClr val="993300"/>
                </a:solidFill>
              </a:rPr>
              <a:t>Post-trial p-value 68% for angles &lt; 0.6°</a:t>
            </a:r>
            <a:endParaRPr lang="en-GB" dirty="0">
              <a:solidFill>
                <a:srgbClr val="9933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47" y="1268760"/>
            <a:ext cx="8195032" cy="4580384"/>
          </a:xfrm>
          <a:prstGeom prst="rect">
            <a:avLst/>
          </a:prstGeom>
          <a:ln w="12700">
            <a:solidFill>
              <a:srgbClr val="AEE3FF"/>
            </a:solidFill>
          </a:ln>
        </p:spPr>
      </p:pic>
    </p:spTree>
    <p:extLst>
      <p:ext uri="{BB962C8B-B14F-4D97-AF65-F5344CB8AC3E}">
        <p14:creationId xmlns:p14="http://schemas.microsoft.com/office/powerpoint/2010/main" val="197776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|0.4|0.5|0"/>
</p:tagLst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</TotalTime>
  <Words>1911</Words>
  <Application>Microsoft Macintosh PowerPoint</Application>
  <PresentationFormat>Presentación en pantalla (4:3)</PresentationFormat>
  <Paragraphs>390</Paragraphs>
  <Slides>27</Slides>
  <Notes>4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Tema de Office</vt:lpstr>
      <vt:lpstr>ecap_design_a_fertig</vt:lpstr>
      <vt:lpstr>1_ecap_design_a_fertig</vt:lpstr>
      <vt:lpstr>ANTARES Highlights</vt:lpstr>
      <vt:lpstr>Highlighted topics</vt:lpstr>
      <vt:lpstr>Point sources</vt:lpstr>
      <vt:lpstr>Point Sources</vt:lpstr>
      <vt:lpstr>PS limits in different energy ranges</vt:lpstr>
      <vt:lpstr>PS sensitivity by energy range</vt:lpstr>
      <vt:lpstr>Extended sources</vt:lpstr>
      <vt:lpstr>2-pt correlation function</vt:lpstr>
      <vt:lpstr>Correlation with Fermi/LAT: 2FGL </vt:lpstr>
      <vt:lpstr>Correlation with galaxies: GWGC </vt:lpstr>
      <vt:lpstr>Fermi Bubbles</vt:lpstr>
      <vt:lpstr>Fermi Bubbles</vt:lpstr>
      <vt:lpstr>Diffuse flux I (heuristic cuts)</vt:lpstr>
      <vt:lpstr>Diffuse flux II - multivariate analysis</vt:lpstr>
      <vt:lpstr>Diffuse flux III – Boosted DT UHE</vt:lpstr>
      <vt:lpstr>Diffuse flux - Summary</vt:lpstr>
      <vt:lpstr>The Multi-messenger Program </vt:lpstr>
      <vt:lpstr>GRB triggered searches </vt:lpstr>
      <vt:lpstr>Flaring sources </vt:lpstr>
      <vt:lpstr>Events from 3C279 </vt:lpstr>
      <vt:lpstr>Dark matter search </vt:lpstr>
      <vt:lpstr>Flux sensitivities (2007-2012)</vt:lpstr>
      <vt:lpstr>Unblinded - BBFIT Multiline  (differential)</vt:lpstr>
      <vt:lpstr>Spin-dependent cross-section limits &amp; MSSM-7</vt:lpstr>
      <vt:lpstr>Spin-independent cross-section limits &amp; MSSM-7</vt:lpstr>
      <vt:lpstr>Conclusions</vt:lpstr>
      <vt:lpstr>BACKUP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juanjo</dc:creator>
  <cp:lastModifiedBy>Juan Jose Hernandez Rey</cp:lastModifiedBy>
  <cp:revision>466</cp:revision>
  <dcterms:created xsi:type="dcterms:W3CDTF">2010-08-17T07:30:23Z</dcterms:created>
  <dcterms:modified xsi:type="dcterms:W3CDTF">2013-10-13T20:08:19Z</dcterms:modified>
</cp:coreProperties>
</file>