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302" r:id="rId3"/>
    <p:sldId id="289" r:id="rId4"/>
    <p:sldId id="301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183" autoAdjust="0"/>
  </p:normalViewPr>
  <p:slideViewPr>
    <p:cSldViewPr snapToGrid="0" snapToObjects="1" showGuides="1">
      <p:cViewPr>
        <p:scale>
          <a:sx n="121" d="100"/>
          <a:sy n="121" d="100"/>
        </p:scale>
        <p:origin x="-912" y="-8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DB33-4EF1-7145-B277-1CBD15C13D9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D5D-B885-6D4F-92BD-41D4A930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7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DB33-4EF1-7145-B277-1CBD15C13D9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D5D-B885-6D4F-92BD-41D4A930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5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DB33-4EF1-7145-B277-1CBD15C13D9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D5D-B885-6D4F-92BD-41D4A930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5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DB33-4EF1-7145-B277-1CBD15C13D9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D5D-B885-6D4F-92BD-41D4A930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2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DB33-4EF1-7145-B277-1CBD15C13D9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D5D-B885-6D4F-92BD-41D4A930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7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DB33-4EF1-7145-B277-1CBD15C13D9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D5D-B885-6D4F-92BD-41D4A930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5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DB33-4EF1-7145-B277-1CBD15C13D9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D5D-B885-6D4F-92BD-41D4A930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DB33-4EF1-7145-B277-1CBD15C13D9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D5D-B885-6D4F-92BD-41D4A930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1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DB33-4EF1-7145-B277-1CBD15C13D9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D5D-B885-6D4F-92BD-41D4A930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6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DB33-4EF1-7145-B277-1CBD15C13D9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D5D-B885-6D4F-92BD-41D4A930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DB33-4EF1-7145-B277-1CBD15C13D9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2D5D-B885-6D4F-92BD-41D4A930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8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DB33-4EF1-7145-B277-1CBD15C13D96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32D5D-B885-6D4F-92BD-41D4A930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Microsoft_Equation5.bin"/><Relationship Id="rId13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8.emf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3.e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4.emf"/><Relationship Id="rId8" Type="http://schemas.openxmlformats.org/officeDocument/2006/relationships/oleObject" Target="../embeddings/Microsoft_Equation3.bin"/><Relationship Id="rId9" Type="http://schemas.openxmlformats.org/officeDocument/2006/relationships/image" Target="../media/image5.emf"/><Relationship Id="rId10" Type="http://schemas.openxmlformats.org/officeDocument/2006/relationships/oleObject" Target="../embeddings/Microsoft_Equation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5" Type="http://schemas.openxmlformats.org/officeDocument/2006/relationships/image" Target="../media/image1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933" y="1229216"/>
            <a:ext cx="91960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  </a:t>
            </a:r>
            <a:r>
              <a:rPr lang="en-US" sz="3200" dirty="0" smtClean="0">
                <a:latin typeface="Bookman Old Style"/>
                <a:cs typeface="Bookman Old Style"/>
              </a:rPr>
              <a:t>What </a:t>
            </a:r>
            <a:r>
              <a:rPr lang="en-US" sz="3200" dirty="0">
                <a:latin typeface="Bookman Old Style"/>
                <a:cs typeface="Bookman Old Style"/>
              </a:rPr>
              <a:t>do the spectral breaks in CR spectrum tell us?</a:t>
            </a:r>
            <a:r>
              <a:rPr lang="en-US" sz="3200" b="1" dirty="0" smtClean="0">
                <a:latin typeface="Bookman Old Style"/>
                <a:cs typeface="Bookman Old Style"/>
              </a:rPr>
              <a:t>	</a:t>
            </a:r>
            <a:endParaRPr lang="en-US" sz="3200" b="1" dirty="0" smtClean="0">
              <a:latin typeface="Bookman Old Style"/>
              <a:cs typeface="Bookman Old Style"/>
            </a:endParaRPr>
          </a:p>
          <a:p>
            <a:pPr algn="ctr"/>
            <a:endParaRPr lang="en-US" sz="3200" b="1" dirty="0" smtClean="0">
              <a:latin typeface="Bookman Old Style"/>
              <a:cs typeface="Bookman Old Style"/>
            </a:endParaRPr>
          </a:p>
          <a:p>
            <a:pPr algn="ctr"/>
            <a:endParaRPr lang="en-US" sz="3200" b="1" dirty="0">
              <a:latin typeface="Bookman Old Style"/>
              <a:cs typeface="Bookman Old Style"/>
            </a:endParaRPr>
          </a:p>
          <a:p>
            <a:pPr algn="ctr"/>
            <a:r>
              <a:rPr lang="en-US" sz="2400" i="1" dirty="0">
                <a:latin typeface="Bookman Old Style"/>
                <a:cs typeface="Bookman Old Style"/>
              </a:rPr>
              <a:t>One Century Later</a:t>
            </a:r>
          </a:p>
          <a:p>
            <a:pPr algn="ctr"/>
            <a:r>
              <a:rPr lang="en-US" sz="2400" i="1" dirty="0">
                <a:latin typeface="Bookman Old Style"/>
                <a:cs typeface="Bookman Old Style"/>
              </a:rPr>
              <a:t>Triumph of the High Resolution Measurements</a:t>
            </a:r>
          </a:p>
          <a:p>
            <a:pPr algn="ctr"/>
            <a:endParaRPr lang="en-US" sz="2400" i="1" dirty="0">
              <a:latin typeface="Bookman Old Style"/>
              <a:cs typeface="Bookman Old Style"/>
            </a:endParaRP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						                 </a:t>
            </a:r>
            <a:r>
              <a:rPr lang="en-US" sz="3200" dirty="0" smtClean="0">
                <a:latin typeface="Edwardian Script ITC"/>
                <a:cs typeface="Edwardian Script ITC"/>
              </a:rPr>
              <a:t>Serap Tilav</a:t>
            </a:r>
          </a:p>
          <a:p>
            <a:pPr algn="ctr"/>
            <a:r>
              <a:rPr lang="en-US" sz="3200" dirty="0" smtClean="0">
                <a:latin typeface="Edwardian Script ITC"/>
                <a:cs typeface="Edwardian Script ITC"/>
              </a:rPr>
              <a:t>											</a:t>
            </a:r>
            <a:r>
              <a:rPr lang="en-US" sz="3200" dirty="0" err="1" smtClean="0">
                <a:latin typeface="Edwardian Script ITC"/>
                <a:cs typeface="Edwardian Script ITC"/>
              </a:rPr>
              <a:t>Bartol</a:t>
            </a:r>
            <a:r>
              <a:rPr lang="en-US" sz="3200" dirty="0" smtClean="0">
                <a:latin typeface="Edwardian Script ITC"/>
                <a:cs typeface="Edwardian Script ITC"/>
              </a:rPr>
              <a:t>  Research Institute</a:t>
            </a:r>
          </a:p>
          <a:p>
            <a:pPr algn="ctr"/>
            <a:r>
              <a:rPr lang="en-US" sz="3200" dirty="0" smtClean="0">
                <a:latin typeface="Edwardian Script ITC"/>
                <a:cs typeface="Edwardian Script ITC"/>
              </a:rPr>
              <a:t>										University of Delaware </a:t>
            </a:r>
            <a:endParaRPr lang="en-US" sz="3200" dirty="0">
              <a:latin typeface="Edwardian Script ITC"/>
              <a:cs typeface="Edwardian Script ITC"/>
            </a:endParaRPr>
          </a:p>
          <a:p>
            <a:pPr algn="ctr"/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485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p1-pop2ma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62" y="892758"/>
            <a:ext cx="6052363" cy="2508475"/>
          </a:xfrm>
          <a:prstGeom prst="rect">
            <a:avLst/>
          </a:prstGeom>
        </p:spPr>
      </p:pic>
      <p:pic>
        <p:nvPicPr>
          <p:cNvPr id="6" name="Picture 5" descr="pop1-pop2max-ln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50" y="3483949"/>
            <a:ext cx="6052363" cy="2508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8062" y="600269"/>
            <a:ext cx="3758949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ake a template for Population 2</a:t>
            </a:r>
          </a:p>
          <a:p>
            <a:r>
              <a:rPr lang="en-US" sz="1600" dirty="0" smtClean="0"/>
              <a:t> similar to Population 1</a:t>
            </a:r>
          </a:p>
          <a:p>
            <a:endParaRPr lang="en-US" sz="1600" dirty="0"/>
          </a:p>
          <a:p>
            <a:r>
              <a:rPr lang="en-US" sz="1600" dirty="0"/>
              <a:t>S</a:t>
            </a:r>
            <a:r>
              <a:rPr lang="en-US" sz="1600" dirty="0" smtClean="0"/>
              <a:t>can for cutoff energy by sliding the </a:t>
            </a:r>
          </a:p>
          <a:p>
            <a:r>
              <a:rPr lang="en-US" sz="1600" dirty="0" smtClean="0"/>
              <a:t>template until best agreement with </a:t>
            </a:r>
          </a:p>
          <a:p>
            <a:r>
              <a:rPr lang="en-US" sz="1600" dirty="0" err="1" smtClean="0"/>
              <a:t>lnA</a:t>
            </a:r>
            <a:r>
              <a:rPr lang="en-US" sz="1600" dirty="0" smtClean="0"/>
              <a:t>  is reached.  </a:t>
            </a:r>
          </a:p>
          <a:p>
            <a:endParaRPr lang="en-US" sz="1600" dirty="0"/>
          </a:p>
          <a:p>
            <a:r>
              <a:rPr lang="en-US" sz="1600" dirty="0" smtClean="0"/>
              <a:t>The cutoff energies defined by the proton</a:t>
            </a:r>
          </a:p>
          <a:p>
            <a:r>
              <a:rPr lang="en-US" sz="1600" dirty="0" smtClean="0"/>
              <a:t> under the first iron (according to </a:t>
            </a:r>
            <a:r>
              <a:rPr lang="en-US" sz="1600" dirty="0" err="1" smtClean="0"/>
              <a:t>lnA</a:t>
            </a:r>
            <a:r>
              <a:rPr lang="en-US" sz="1600" dirty="0" smtClean="0"/>
              <a:t>) </a:t>
            </a:r>
          </a:p>
          <a:p>
            <a:r>
              <a:rPr lang="en-US" sz="1600" dirty="0" smtClean="0"/>
              <a:t> and the second iron not to overproduce</a:t>
            </a:r>
          </a:p>
          <a:p>
            <a:r>
              <a:rPr lang="en-US" sz="1600" dirty="0" smtClean="0"/>
              <a:t> the spectrum around 100 </a:t>
            </a:r>
            <a:r>
              <a:rPr lang="en-US" sz="1600" dirty="0" err="1" smtClean="0"/>
              <a:t>PeV</a:t>
            </a:r>
            <a:r>
              <a:rPr lang="en-US" sz="1600" dirty="0" smtClean="0"/>
              <a:t>. </a:t>
            </a:r>
          </a:p>
          <a:p>
            <a:endParaRPr lang="en-US" sz="1600" dirty="0" smtClean="0"/>
          </a:p>
          <a:p>
            <a:r>
              <a:rPr lang="en-US" sz="1600" dirty="0" smtClean="0"/>
              <a:t>Initially the </a:t>
            </a:r>
            <a:r>
              <a:rPr lang="en-US" sz="1600" dirty="0" smtClean="0"/>
              <a:t>indices </a:t>
            </a:r>
            <a:r>
              <a:rPr lang="en-US" sz="1600" dirty="0" smtClean="0"/>
              <a:t>are same as </a:t>
            </a:r>
            <a:r>
              <a:rPr lang="en-US" sz="1600" dirty="0" smtClean="0"/>
              <a:t>Pop1.</a:t>
            </a:r>
            <a:endParaRPr lang="en-US" sz="1600" dirty="0" smtClean="0"/>
          </a:p>
          <a:p>
            <a:r>
              <a:rPr lang="en-US" sz="1600" dirty="0" smtClean="0"/>
              <a:t>Next, the amplitudes are adjusted by</a:t>
            </a:r>
          </a:p>
          <a:p>
            <a:r>
              <a:rPr lang="en-US" sz="1600" dirty="0" smtClean="0"/>
              <a:t>fitting  </a:t>
            </a:r>
            <a:r>
              <a:rPr lang="en-US" sz="1600" dirty="0" smtClean="0"/>
              <a:t>Pop1+Pop2 </a:t>
            </a:r>
          </a:p>
          <a:p>
            <a:endParaRPr lang="en-US" sz="1600" dirty="0" smtClean="0"/>
          </a:p>
          <a:p>
            <a:r>
              <a:rPr lang="en-US" sz="1600" dirty="0" smtClean="0"/>
              <a:t>Pop1 cutoff energy comes down from </a:t>
            </a:r>
          </a:p>
          <a:p>
            <a:r>
              <a:rPr lang="en-US" sz="1600" dirty="0" smtClean="0"/>
              <a:t>400 </a:t>
            </a:r>
            <a:r>
              <a:rPr lang="en-US" sz="1600" dirty="0" err="1" smtClean="0"/>
              <a:t>TeV</a:t>
            </a:r>
            <a:r>
              <a:rPr lang="en-US" sz="1600" dirty="0" smtClean="0"/>
              <a:t> to 120 </a:t>
            </a:r>
            <a:r>
              <a:rPr lang="en-US" sz="1600" dirty="0" err="1" smtClean="0"/>
              <a:t>TeV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and  Pop2 </a:t>
            </a:r>
            <a:r>
              <a:rPr lang="en-US" sz="1600" dirty="0" smtClean="0"/>
              <a:t>indices </a:t>
            </a:r>
            <a:r>
              <a:rPr lang="en-US" sz="1600" dirty="0" smtClean="0"/>
              <a:t>are adjusted, amplitudes</a:t>
            </a:r>
          </a:p>
          <a:p>
            <a:r>
              <a:rPr lang="en-US" sz="1600" dirty="0" smtClean="0"/>
              <a:t>are fitted again.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5199" y="153971"/>
            <a:ext cx="15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== Method ==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2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p1-alo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206" y="436141"/>
            <a:ext cx="6411269" cy="2657228"/>
          </a:xfrm>
          <a:prstGeom prst="rect">
            <a:avLst/>
          </a:prstGeom>
        </p:spPr>
      </p:pic>
      <p:pic>
        <p:nvPicPr>
          <p:cNvPr id="4" name="Picture 3" descr="pop2-alo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30" y="3828769"/>
            <a:ext cx="6411269" cy="2657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2029" y="102622"/>
            <a:ext cx="268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1 alone </a:t>
            </a:r>
          </a:p>
          <a:p>
            <a:r>
              <a:rPr lang="en-US" dirty="0" smtClean="0"/>
              <a:t>after Population 2 injected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6680" y="877047"/>
            <a:ext cx="336910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 order to accommodate Pop2 </a:t>
            </a:r>
          </a:p>
          <a:p>
            <a:r>
              <a:rPr lang="en-US" sz="1400" dirty="0" smtClean="0"/>
              <a:t>overlapping with Pop1, </a:t>
            </a:r>
          </a:p>
          <a:p>
            <a:r>
              <a:rPr lang="en-US" sz="1400" dirty="0" smtClean="0"/>
              <a:t>the cutoff energy of Pop1 </a:t>
            </a:r>
          </a:p>
          <a:p>
            <a:r>
              <a:rPr lang="en-US" sz="1400" dirty="0" smtClean="0"/>
              <a:t>comes down to 120 </a:t>
            </a:r>
            <a:r>
              <a:rPr lang="en-US" sz="1400" dirty="0" err="1" smtClean="0"/>
              <a:t>TeV</a:t>
            </a:r>
            <a:r>
              <a:rPr lang="en-US" sz="1400" dirty="0"/>
              <a:t> </a:t>
            </a:r>
            <a:r>
              <a:rPr lang="en-US" sz="1400" dirty="0" smtClean="0"/>
              <a:t>after the fits.</a:t>
            </a:r>
          </a:p>
          <a:p>
            <a:endParaRPr lang="en-US" sz="1400" dirty="0"/>
          </a:p>
          <a:p>
            <a:r>
              <a:rPr lang="en-US" sz="1400" dirty="0" smtClean="0"/>
              <a:t>Note: there is yet another population</a:t>
            </a:r>
          </a:p>
          <a:p>
            <a:r>
              <a:rPr lang="en-US" sz="1400" dirty="0" smtClean="0"/>
              <a:t> before Pop1. When data below  the breaks </a:t>
            </a:r>
          </a:p>
          <a:p>
            <a:r>
              <a:rPr lang="en-US" sz="1400" dirty="0" smtClean="0"/>
              <a:t>are fitted with another population</a:t>
            </a:r>
          </a:p>
          <a:p>
            <a:r>
              <a:rPr lang="en-US" sz="1400" dirty="0" smtClean="0"/>
              <a:t>Pop1 fit parameters change slightly.</a:t>
            </a:r>
          </a:p>
          <a:p>
            <a:r>
              <a:rPr lang="en-US" sz="1400" dirty="0" smtClean="0"/>
              <a:t>The biggest change is the spectral indexes </a:t>
            </a:r>
          </a:p>
          <a:p>
            <a:r>
              <a:rPr lang="en-US" sz="1400" dirty="0" smtClean="0"/>
              <a:t>for Proton and He</a:t>
            </a:r>
          </a:p>
          <a:p>
            <a:r>
              <a:rPr lang="en-US" sz="1400" dirty="0" smtClean="0"/>
              <a:t>and</a:t>
            </a:r>
            <a:r>
              <a:rPr lang="en-US" sz="1400" i="1" dirty="0" smtClean="0"/>
              <a:t> </a:t>
            </a:r>
            <a:r>
              <a:rPr lang="en-US" sz="1400" dirty="0" smtClean="0"/>
              <a:t>90 </a:t>
            </a:r>
            <a:r>
              <a:rPr lang="en-US" sz="1400" dirty="0" err="1"/>
              <a:t>T</a:t>
            </a:r>
            <a:r>
              <a:rPr lang="en-US" sz="1400" dirty="0" err="1" smtClean="0"/>
              <a:t>eV</a:t>
            </a:r>
            <a:r>
              <a:rPr lang="en-US" sz="1400" dirty="0" smtClean="0"/>
              <a:t> </a:t>
            </a:r>
            <a:r>
              <a:rPr lang="en-US" sz="1400" i="1" dirty="0" smtClean="0"/>
              <a:t>&lt; E</a:t>
            </a:r>
            <a:r>
              <a:rPr lang="en-US" sz="1400" i="1" baseline="30000" dirty="0" smtClean="0"/>
              <a:t>1</a:t>
            </a:r>
            <a:r>
              <a:rPr lang="en-US" sz="1400" i="1" baseline="-25000" dirty="0" smtClean="0"/>
              <a:t>cutoff</a:t>
            </a:r>
            <a:r>
              <a:rPr lang="en-US" sz="1400" i="1" dirty="0" smtClean="0"/>
              <a:t> &lt; </a:t>
            </a:r>
            <a:r>
              <a:rPr lang="en-US" sz="1400" dirty="0" smtClean="0"/>
              <a:t>150 </a:t>
            </a:r>
            <a:r>
              <a:rPr lang="en-US" sz="1400" dirty="0" err="1"/>
              <a:t>T</a:t>
            </a:r>
            <a:r>
              <a:rPr lang="en-US" sz="1400" dirty="0" err="1" smtClean="0"/>
              <a:t>eV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892354" y="4333454"/>
            <a:ext cx="40651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Pop2  cutoff at 4 </a:t>
            </a:r>
            <a:r>
              <a:rPr lang="en-US" sz="1400" dirty="0" err="1" smtClean="0"/>
              <a:t>PeV</a:t>
            </a:r>
            <a:r>
              <a:rPr lang="en-US" sz="1400" dirty="0" smtClean="0"/>
              <a:t> gives the overall  </a:t>
            </a:r>
          </a:p>
          <a:p>
            <a:r>
              <a:rPr lang="en-US" sz="1400" dirty="0" smtClean="0"/>
              <a:t>best fit. (Fe cuts off at 26*4= 104 </a:t>
            </a:r>
            <a:r>
              <a:rPr lang="en-US" sz="1400" dirty="0" err="1" smtClean="0"/>
              <a:t>PeV</a:t>
            </a:r>
            <a:r>
              <a:rPr lang="en-US" sz="1400" dirty="0"/>
              <a:t>)</a:t>
            </a:r>
            <a:r>
              <a:rPr lang="en-US" sz="1400" dirty="0" smtClean="0"/>
              <a:t>  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Note: </a:t>
            </a:r>
          </a:p>
          <a:p>
            <a:r>
              <a:rPr lang="en-US" sz="1400" dirty="0" smtClean="0"/>
              <a:t>When Pop0 is fitted this cutoff changes</a:t>
            </a:r>
          </a:p>
          <a:p>
            <a:r>
              <a:rPr lang="en-US" sz="1400" dirty="0" smtClean="0"/>
              <a:t>along with the Pop1 cutoff.</a:t>
            </a:r>
          </a:p>
          <a:p>
            <a:endParaRPr lang="en-US" sz="1400" dirty="0"/>
          </a:p>
          <a:p>
            <a:r>
              <a:rPr lang="en-US" sz="1400" dirty="0" smtClean="0"/>
              <a:t>3.5  </a:t>
            </a:r>
            <a:r>
              <a:rPr lang="en-US" sz="1400" dirty="0" err="1"/>
              <a:t>P</a:t>
            </a:r>
            <a:r>
              <a:rPr lang="en-US" sz="1400" dirty="0" err="1" smtClean="0"/>
              <a:t>eV</a:t>
            </a:r>
            <a:r>
              <a:rPr lang="en-US" sz="1400" dirty="0" smtClean="0"/>
              <a:t> </a:t>
            </a:r>
            <a:r>
              <a:rPr lang="en-US" sz="1400" i="1" dirty="0"/>
              <a:t>&lt; </a:t>
            </a:r>
            <a:r>
              <a:rPr lang="en-US" sz="1400" i="1" dirty="0" smtClean="0"/>
              <a:t>E</a:t>
            </a:r>
            <a:r>
              <a:rPr lang="en-US" sz="1400" i="1" baseline="30000" dirty="0" smtClean="0"/>
              <a:t>2</a:t>
            </a:r>
            <a:r>
              <a:rPr lang="en-US" sz="1400" i="1" baseline="-25000" dirty="0" smtClean="0"/>
              <a:t>cutoff</a:t>
            </a:r>
            <a:r>
              <a:rPr lang="en-US" sz="1400" i="1" dirty="0" smtClean="0"/>
              <a:t> &lt; </a:t>
            </a:r>
            <a:r>
              <a:rPr lang="en-US" sz="1400" dirty="0" smtClean="0"/>
              <a:t>4.5 </a:t>
            </a:r>
            <a:r>
              <a:rPr lang="en-US" sz="1400" dirty="0" err="1"/>
              <a:t>P</a:t>
            </a:r>
            <a:r>
              <a:rPr lang="en-US" sz="1400" dirty="0" err="1" smtClean="0"/>
              <a:t>eV</a:t>
            </a: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13112" y="3821118"/>
            <a:ext cx="194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2 alone </a:t>
            </a:r>
          </a:p>
        </p:txBody>
      </p:sp>
    </p:spTree>
    <p:extLst>
      <p:ext uri="{BB962C8B-B14F-4D97-AF65-F5344CB8AC3E}">
        <p14:creationId xmlns:p14="http://schemas.microsoft.com/office/powerpoint/2010/main" val="159558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ll-with-ultraheavy-ln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79" y="4758653"/>
            <a:ext cx="5065232" cy="2099347"/>
          </a:xfrm>
          <a:prstGeom prst="rect">
            <a:avLst/>
          </a:prstGeom>
        </p:spPr>
      </p:pic>
      <p:pic>
        <p:nvPicPr>
          <p:cNvPr id="15" name="Picture 14" descr="all-with-ultraheav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15" y="2408162"/>
            <a:ext cx="5176415" cy="2145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7181" y="2123891"/>
            <a:ext cx="258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</a:t>
            </a:r>
            <a:r>
              <a:rPr lang="en-US" dirty="0" err="1" smtClean="0"/>
              <a:t>ultraheavy</a:t>
            </a:r>
            <a:r>
              <a:rPr lang="en-US" dirty="0" smtClean="0"/>
              <a:t> nuclei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08626" y="2147371"/>
            <a:ext cx="226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ultraheavy</a:t>
            </a:r>
            <a:r>
              <a:rPr lang="en-US" dirty="0" smtClean="0"/>
              <a:t> nuclei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6653" y="92276"/>
            <a:ext cx="8949765" cy="2185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roceed with the same method to inject another Peters cycle as Population 3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1600" dirty="0" smtClean="0"/>
              <a:t>The best fit is achieved with only Proton and Iron making up the spectrum, other elements are reduced to negligible amounts.</a:t>
            </a:r>
            <a:endParaRPr lang="en-US" sz="1600" dirty="0"/>
          </a:p>
          <a:p>
            <a:r>
              <a:rPr lang="en-US" sz="1600" dirty="0" smtClean="0"/>
              <a:t>However, a gap is left between Pop2 and Pop3 and </a:t>
            </a:r>
            <a:r>
              <a:rPr lang="en-US" sz="1600" dirty="0" err="1" smtClean="0"/>
              <a:t>lnA</a:t>
            </a:r>
            <a:r>
              <a:rPr lang="en-US" sz="1600" dirty="0" smtClean="0"/>
              <a:t> is not described well.</a:t>
            </a:r>
          </a:p>
          <a:p>
            <a:endParaRPr lang="en-US" sz="1600" dirty="0"/>
          </a:p>
          <a:p>
            <a:r>
              <a:rPr lang="en-US" sz="1600" dirty="0"/>
              <a:t>I</a:t>
            </a:r>
            <a:r>
              <a:rPr lang="en-US" sz="1600" dirty="0" smtClean="0"/>
              <a:t>t </a:t>
            </a:r>
            <a:r>
              <a:rPr lang="en-US" sz="1600" dirty="0"/>
              <a:t>was necessary to include the </a:t>
            </a:r>
            <a:r>
              <a:rPr lang="en-US" sz="1600" dirty="0" err="1"/>
              <a:t>ultraheavy</a:t>
            </a:r>
            <a:r>
              <a:rPr lang="en-US" sz="1600" dirty="0"/>
              <a:t> element groups as inspired by the </a:t>
            </a:r>
            <a:r>
              <a:rPr lang="en-US" sz="1600" dirty="0" err="1"/>
              <a:t>lowE</a:t>
            </a:r>
            <a:r>
              <a:rPr lang="en-US" sz="1600" dirty="0"/>
              <a:t> CR </a:t>
            </a:r>
            <a:r>
              <a:rPr lang="en-US" sz="1600" dirty="0" smtClean="0"/>
              <a:t>measurements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14" name="Picture 13" descr="all-no-ultraheavy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"/>
          <a:stretch/>
        </p:blipFill>
        <p:spPr>
          <a:xfrm>
            <a:off x="-236098" y="2415674"/>
            <a:ext cx="4910328" cy="2148745"/>
          </a:xfrm>
          <a:prstGeom prst="rect">
            <a:avLst/>
          </a:prstGeom>
        </p:spPr>
      </p:pic>
      <p:pic>
        <p:nvPicPr>
          <p:cNvPr id="13" name="Picture 12" descr="all-no-ultraheavy-lna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36" y="4755460"/>
            <a:ext cx="5072937" cy="2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2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125" y="301245"/>
            <a:ext cx="7981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has to be another proton under the </a:t>
            </a:r>
            <a:r>
              <a:rPr lang="en-US" dirty="0"/>
              <a:t>i</a:t>
            </a:r>
            <a:r>
              <a:rPr lang="en-US" dirty="0" smtClean="0"/>
              <a:t>ron bump to bring &lt;</a:t>
            </a:r>
            <a:r>
              <a:rPr lang="en-US" dirty="0" err="1" smtClean="0"/>
              <a:t>lnA</a:t>
            </a:r>
            <a:r>
              <a:rPr lang="en-US" dirty="0" smtClean="0"/>
              <a:t>&gt; down</a:t>
            </a:r>
          </a:p>
          <a:p>
            <a:r>
              <a:rPr lang="en-US" dirty="0"/>
              <a:t>T</a:t>
            </a:r>
            <a:r>
              <a:rPr lang="en-US" dirty="0" smtClean="0"/>
              <a:t>his extra proton has a much harder spectrum with E</a:t>
            </a:r>
            <a:r>
              <a:rPr lang="en-US" baseline="30000" dirty="0"/>
              <a:t>-</a:t>
            </a:r>
            <a:r>
              <a:rPr lang="en-US" baseline="30000" dirty="0" smtClean="0"/>
              <a:t>2.2</a:t>
            </a:r>
            <a:r>
              <a:rPr lang="en-US" dirty="0" smtClean="0"/>
              <a:t> and cuts off around 22 </a:t>
            </a:r>
            <a:r>
              <a:rPr lang="en-US" dirty="0" err="1" smtClean="0"/>
              <a:t>EeV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ym typeface="Wingdings"/>
              </a:rPr>
              <a:t> extra-galactic proton cutting off due to GZK?</a:t>
            </a:r>
            <a:endParaRPr lang="en-US" dirty="0" smtClean="0"/>
          </a:p>
        </p:txBody>
      </p:sp>
      <p:pic>
        <p:nvPicPr>
          <p:cNvPr id="3" name="Picture 2" descr="auger-ln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13" y="1610880"/>
            <a:ext cx="4961719" cy="4655440"/>
          </a:xfrm>
          <a:prstGeom prst="rect">
            <a:avLst/>
          </a:prstGeom>
        </p:spPr>
      </p:pic>
      <p:pic>
        <p:nvPicPr>
          <p:cNvPr id="5" name="Picture 4" descr="GST-Fig5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73" y="1634397"/>
            <a:ext cx="4798966" cy="46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4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ll-4auger-ln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03" y="2763535"/>
            <a:ext cx="4992144" cy="2069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9734" y="5187126"/>
            <a:ext cx="39042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Pop3 for Auger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600" dirty="0" smtClean="0"/>
              <a:t>Pop3 Fe + Pop4 Proton make up the bump.</a:t>
            </a:r>
          </a:p>
          <a:p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9145" y="5178245"/>
            <a:ext cx="40034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Pop3 for TA/</a:t>
            </a:r>
            <a:r>
              <a:rPr lang="en-US" dirty="0" err="1" smtClean="0"/>
              <a:t>HiRes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sz="1600" dirty="0" smtClean="0"/>
              <a:t>Pop4 Proton makes up most of the bump. </a:t>
            </a:r>
          </a:p>
          <a:p>
            <a:endParaRPr lang="en-US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6EC0-6E06-5340-A2E2-A188363F0929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 descr="all-4aug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16" y="552987"/>
            <a:ext cx="4992143" cy="2069054"/>
          </a:xfrm>
          <a:prstGeom prst="rect">
            <a:avLst/>
          </a:prstGeom>
        </p:spPr>
      </p:pic>
      <p:pic>
        <p:nvPicPr>
          <p:cNvPr id="13" name="Picture 12" descr="all-4T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339" y="610543"/>
            <a:ext cx="5018555" cy="2080000"/>
          </a:xfrm>
          <a:prstGeom prst="rect">
            <a:avLst/>
          </a:prstGeom>
        </p:spPr>
      </p:pic>
      <p:pic>
        <p:nvPicPr>
          <p:cNvPr id="14" name="Picture 13" descr="all-4TA-lna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1"/>
          <a:stretch/>
        </p:blipFill>
        <p:spPr>
          <a:xfrm>
            <a:off x="-116617" y="2775745"/>
            <a:ext cx="4799366" cy="20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6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ST-Fig5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6" y="0"/>
            <a:ext cx="4289848" cy="4138531"/>
          </a:xfrm>
          <a:prstGeom prst="rect">
            <a:avLst/>
          </a:prstGeom>
        </p:spPr>
      </p:pic>
      <p:pic>
        <p:nvPicPr>
          <p:cNvPr id="6" name="Picture 5" descr="GST-Fig4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644" y="0"/>
            <a:ext cx="3905989" cy="3939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793" y="4242793"/>
            <a:ext cx="87844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least 3 Populations of Peters Cycle are needed to explain the spectrum and &lt;</a:t>
            </a:r>
            <a:r>
              <a:rPr lang="en-US" dirty="0" err="1" smtClean="0"/>
              <a:t>lnA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from ~ 200 </a:t>
            </a:r>
            <a:r>
              <a:rPr lang="en-US" dirty="0" err="1" smtClean="0"/>
              <a:t>GeV</a:t>
            </a:r>
            <a:r>
              <a:rPr lang="en-US" dirty="0" smtClean="0"/>
              <a:t> up to 200 </a:t>
            </a:r>
            <a:r>
              <a:rPr lang="en-US" dirty="0" err="1" smtClean="0"/>
              <a:t>EeV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/>
              <a:t>Population 1: The classical supernova cutting around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Population 2: “Galactic </a:t>
            </a:r>
            <a:r>
              <a:rPr lang="en-US" dirty="0" err="1"/>
              <a:t>PeVatron</a:t>
            </a:r>
            <a:r>
              <a:rPr lang="en-US" dirty="0"/>
              <a:t>” to produce the </a:t>
            </a:r>
            <a:r>
              <a:rPr lang="en-US" dirty="0" err="1"/>
              <a:t>IceCube</a:t>
            </a:r>
            <a:r>
              <a:rPr lang="en-US" dirty="0"/>
              <a:t> neutrinos</a:t>
            </a:r>
          </a:p>
          <a:p>
            <a:r>
              <a:rPr lang="en-US" dirty="0"/>
              <a:t>Population 3: </a:t>
            </a:r>
            <a:r>
              <a:rPr lang="en-US" dirty="0" smtClean="0"/>
              <a:t>Another powerful source superposed with extra-galactic protons cutting by GZK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Spectral index of 2.7 is the superposition of much harder indexes of elements</a:t>
            </a:r>
          </a:p>
        </p:txBody>
      </p:sp>
    </p:spTree>
    <p:extLst>
      <p:ext uri="{BB962C8B-B14F-4D97-AF65-F5344CB8AC3E}">
        <p14:creationId xmlns:p14="http://schemas.microsoft.com/office/powerpoint/2010/main" val="335331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gpicture-da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6806" y="-141016"/>
            <a:ext cx="5110154" cy="7788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221" y="461836"/>
            <a:ext cx="835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When looked in detail the CR spectrum is not a boring simple power law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261" y="986651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Measurements</a:t>
            </a:r>
          </a:p>
          <a:p>
            <a:r>
              <a:rPr lang="en-US" dirty="0" smtClean="0"/>
              <a:t>Satellite, Balloon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0316" y="98665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Indirect Measurements</a:t>
            </a:r>
          </a:p>
          <a:p>
            <a:r>
              <a:rPr lang="en-US" dirty="0" smtClean="0"/>
              <a:t>Air Shower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6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amelaCreamAirShowerDat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05" y="509834"/>
            <a:ext cx="6580275" cy="634816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846284" y="615444"/>
            <a:ext cx="8359" cy="1571245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71591" y="1113928"/>
            <a:ext cx="9628" cy="1435716"/>
          </a:xfrm>
          <a:prstGeom prst="straightConnector1">
            <a:avLst/>
          </a:prstGeom>
          <a:ln w="12700" cmpd="sng">
            <a:solidFill>
              <a:srgbClr val="1FD30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15501" y="1183246"/>
            <a:ext cx="9628" cy="2662157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0" idx="3"/>
          </p:cNvCxnSpPr>
          <p:nvPr/>
        </p:nvCxnSpPr>
        <p:spPr>
          <a:xfrm flipH="1">
            <a:off x="2960260" y="2024530"/>
            <a:ext cx="1906475" cy="2017883"/>
          </a:xfrm>
          <a:prstGeom prst="line">
            <a:avLst/>
          </a:prstGeom>
          <a:ln w="127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28493" y="3240999"/>
            <a:ext cx="780803" cy="815334"/>
          </a:xfrm>
          <a:prstGeom prst="line">
            <a:avLst/>
          </a:prstGeom>
          <a:ln w="127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86943" y="1776317"/>
            <a:ext cx="279792" cy="496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5876" y="0"/>
            <a:ext cx="1278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Proton Break 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240 </a:t>
            </a:r>
            <a:r>
              <a:rPr lang="en-US" sz="1600" dirty="0" err="1" smtClean="0">
                <a:solidFill>
                  <a:srgbClr val="0000FF"/>
                </a:solidFill>
              </a:rPr>
              <a:t>GeV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0245" y="272462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D30B"/>
                </a:solidFill>
              </a:rPr>
              <a:t>He Break</a:t>
            </a:r>
          </a:p>
          <a:p>
            <a:r>
              <a:rPr lang="en-US" sz="1600" dirty="0" smtClean="0">
                <a:solidFill>
                  <a:srgbClr val="1FD30B"/>
                </a:solidFill>
              </a:rPr>
              <a:t>2 X 240 </a:t>
            </a:r>
          </a:p>
          <a:p>
            <a:r>
              <a:rPr lang="en-US" sz="1600" dirty="0" smtClean="0">
                <a:solidFill>
                  <a:srgbClr val="1FD30B"/>
                </a:solidFill>
              </a:rPr>
              <a:t>= 480 </a:t>
            </a:r>
            <a:r>
              <a:rPr lang="en-US" sz="1600" dirty="0" err="1" smtClean="0">
                <a:solidFill>
                  <a:srgbClr val="1FD30B"/>
                </a:solidFill>
              </a:rPr>
              <a:t>GeV</a:t>
            </a:r>
            <a:endParaRPr lang="en-US" sz="1600" dirty="0">
              <a:solidFill>
                <a:srgbClr val="1FD30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5696" y="356727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Fe Break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26 X 240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= 6240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5273" y="314760"/>
            <a:ext cx="3094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PAMELA /ATIC/ CREAM II</a:t>
            </a:r>
          </a:p>
          <a:p>
            <a:r>
              <a:rPr lang="en-US" dirty="0" smtClean="0"/>
              <a:t>reveal</a:t>
            </a:r>
          </a:p>
          <a:p>
            <a:r>
              <a:rPr lang="en-US" dirty="0" smtClean="0"/>
              <a:t>rigidity dependent </a:t>
            </a:r>
          </a:p>
          <a:p>
            <a:r>
              <a:rPr lang="en-US" dirty="0" smtClean="0"/>
              <a:t>spectral breaks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remarkable hardening</a:t>
            </a:r>
          </a:p>
          <a:p>
            <a:r>
              <a:rPr lang="en-US" dirty="0" smtClean="0"/>
              <a:t>after the breaks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35272" y="2404386"/>
            <a:ext cx="29087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Perfect demonstration</a:t>
            </a:r>
          </a:p>
          <a:p>
            <a:r>
              <a:rPr lang="en-US" dirty="0"/>
              <a:t>of </a:t>
            </a:r>
            <a:r>
              <a:rPr lang="en-US" dirty="0" smtClean="0"/>
              <a:t> Peters cycle:</a:t>
            </a:r>
          </a:p>
          <a:p>
            <a:endParaRPr lang="en-US" dirty="0"/>
          </a:p>
          <a:p>
            <a:r>
              <a:rPr lang="en-US" sz="1600" i="1" dirty="0" smtClean="0"/>
              <a:t>When protons accelerated </a:t>
            </a:r>
            <a:endParaRPr lang="en-US" sz="1600" i="1" dirty="0"/>
          </a:p>
          <a:p>
            <a:r>
              <a:rPr lang="en-US" sz="1600" i="1" dirty="0" smtClean="0"/>
              <a:t>to </a:t>
            </a:r>
            <a:r>
              <a:rPr lang="en-US" sz="1600" i="1" dirty="0" err="1" smtClean="0"/>
              <a:t>E</a:t>
            </a:r>
            <a:r>
              <a:rPr lang="en-US" sz="1600" i="1" baseline="30000" dirty="0" err="1" smtClean="0"/>
              <a:t>p</a:t>
            </a:r>
            <a:r>
              <a:rPr lang="en-US" sz="1600" i="1" baseline="-25000" dirty="0" err="1" smtClean="0"/>
              <a:t>max</a:t>
            </a:r>
            <a:r>
              <a:rPr lang="en-US" sz="1600" i="1" baseline="-25000" dirty="0" smtClean="0"/>
              <a:t>   </a:t>
            </a:r>
            <a:r>
              <a:rPr lang="en-US" sz="1600" i="1" dirty="0" smtClean="0"/>
              <a:t>a nucleus with </a:t>
            </a:r>
            <a:r>
              <a:rPr lang="en-US" sz="1600" i="1" dirty="0" err="1" smtClean="0"/>
              <a:t>Ze</a:t>
            </a:r>
            <a:r>
              <a:rPr lang="en-US" sz="1600" i="1" dirty="0"/>
              <a:t> </a:t>
            </a:r>
            <a:r>
              <a:rPr lang="en-US" sz="1600" i="1" dirty="0" smtClean="0"/>
              <a:t>will be accelerated up to</a:t>
            </a:r>
          </a:p>
          <a:p>
            <a:r>
              <a:rPr lang="en-US" sz="1600" i="1" dirty="0" err="1" smtClean="0"/>
              <a:t>E</a:t>
            </a:r>
            <a:r>
              <a:rPr lang="en-US" sz="1600" i="1" baseline="30000" dirty="0" err="1" smtClean="0"/>
              <a:t>z</a:t>
            </a:r>
            <a:r>
              <a:rPr lang="en-US" sz="1600" i="1" baseline="-25000" dirty="0" err="1" smtClean="0"/>
              <a:t>max</a:t>
            </a:r>
            <a:r>
              <a:rPr lang="en-US" sz="1600" i="1" baseline="-25000" dirty="0" smtClean="0"/>
              <a:t> </a:t>
            </a:r>
            <a:r>
              <a:rPr lang="en-US" sz="1600" i="1" dirty="0" smtClean="0"/>
              <a:t>= </a:t>
            </a:r>
            <a:r>
              <a:rPr lang="en-US" sz="1600" i="1" dirty="0" err="1" smtClean="0"/>
              <a:t>Ze</a:t>
            </a:r>
            <a:r>
              <a:rPr lang="en-US" sz="1600" i="1" dirty="0" smtClean="0"/>
              <a:t> x R = Z x </a:t>
            </a:r>
            <a:r>
              <a:rPr lang="en-US" sz="1600" i="1" dirty="0" err="1"/>
              <a:t>E</a:t>
            </a:r>
            <a:r>
              <a:rPr lang="en-US" sz="1600" i="1" baseline="30000" dirty="0" err="1"/>
              <a:t>p</a:t>
            </a:r>
            <a:r>
              <a:rPr lang="en-US" sz="1600" i="1" baseline="-25000" dirty="0" err="1"/>
              <a:t>max</a:t>
            </a:r>
            <a:endParaRPr lang="en-US" sz="1600" i="1" dirty="0"/>
          </a:p>
          <a:p>
            <a:endParaRPr lang="en-US" sz="1600" i="1" dirty="0"/>
          </a:p>
          <a:p>
            <a:r>
              <a:rPr lang="en-US" sz="1600" i="1" dirty="0" smtClean="0"/>
              <a:t>where magnetic rigidity</a:t>
            </a:r>
          </a:p>
          <a:p>
            <a:r>
              <a:rPr lang="en-US" sz="1600" i="1" dirty="0" smtClean="0"/>
              <a:t>R = Pc/</a:t>
            </a:r>
            <a:r>
              <a:rPr lang="en-US" sz="1600" i="1" dirty="0" err="1" smtClean="0"/>
              <a:t>Ze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2689749">
            <a:off x="4524992" y="1738388"/>
            <a:ext cx="2293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Air Shower Experiments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146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amSpectralIndexF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316" y="7134"/>
            <a:ext cx="6301619" cy="6858000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6" name="TextBox 5"/>
          <p:cNvSpPr txBox="1"/>
          <p:nvPr/>
        </p:nvSpPr>
        <p:spPr>
          <a:xfrm>
            <a:off x="1258534" y="235437"/>
            <a:ext cx="6114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Spectral Indices of the hard component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42398"/>
              </p:ext>
            </p:extLst>
          </p:nvPr>
        </p:nvGraphicFramePr>
        <p:xfrm>
          <a:off x="6453249" y="1835436"/>
          <a:ext cx="1242286" cy="31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863600" imgH="215900" progId="Equation.3">
                  <p:embed/>
                </p:oleObj>
              </mc:Choice>
              <mc:Fallback>
                <p:oleObj name="Equation" r:id="rId4" imgW="863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3249" y="1835436"/>
                        <a:ext cx="1242286" cy="310248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783839"/>
              </p:ext>
            </p:extLst>
          </p:nvPr>
        </p:nvGraphicFramePr>
        <p:xfrm>
          <a:off x="5218903" y="1619690"/>
          <a:ext cx="989857" cy="29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" imgW="723900" imgH="215900" progId="Equation.3">
                  <p:embed/>
                </p:oleObj>
              </mc:Choice>
              <mc:Fallback>
                <p:oleObj name="Equation" r:id="rId6" imgW="72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8903" y="1619690"/>
                        <a:ext cx="989857" cy="29522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971708"/>
              </p:ext>
            </p:extLst>
          </p:nvPr>
        </p:nvGraphicFramePr>
        <p:xfrm>
          <a:off x="6377469" y="2571194"/>
          <a:ext cx="1110576" cy="309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8" imgW="685800" imgH="215900" progId="Equation.3">
                  <p:embed/>
                </p:oleObj>
              </mc:Choice>
              <mc:Fallback>
                <p:oleObj name="Equation" r:id="rId8" imgW="685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7469" y="2571194"/>
                        <a:ext cx="1110576" cy="309696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3347"/>
              </p:ext>
            </p:extLst>
          </p:nvPr>
        </p:nvGraphicFramePr>
        <p:xfrm>
          <a:off x="6092456" y="3217952"/>
          <a:ext cx="1038404" cy="32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0" imgW="685800" imgH="215900" progId="Equation.3">
                  <p:embed/>
                </p:oleObj>
              </mc:Choice>
              <mc:Fallback>
                <p:oleObj name="Equation" r:id="rId10" imgW="685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2456" y="3217952"/>
                        <a:ext cx="1038404" cy="32662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487152"/>
              </p:ext>
            </p:extLst>
          </p:nvPr>
        </p:nvGraphicFramePr>
        <p:xfrm>
          <a:off x="6377469" y="2182817"/>
          <a:ext cx="1142741" cy="34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12" imgW="711200" imgH="215900" progId="Equation.3">
                  <p:embed/>
                </p:oleObj>
              </mc:Choice>
              <mc:Fallback>
                <p:oleObj name="Equation" r:id="rId12" imgW="711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77469" y="2182817"/>
                        <a:ext cx="1142741" cy="34662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51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792" y="3702060"/>
            <a:ext cx="35621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Gaisser’s</a:t>
            </a:r>
            <a:r>
              <a:rPr lang="en-US" dirty="0" smtClean="0"/>
              <a:t> cross-calibrated spectrum:</a:t>
            </a:r>
          </a:p>
          <a:p>
            <a:endParaRPr lang="en-US" dirty="0" smtClean="0"/>
          </a:p>
          <a:p>
            <a:r>
              <a:rPr lang="en-US" dirty="0" smtClean="0"/>
              <a:t>5-20%  energy shift to align </a:t>
            </a:r>
            <a:endParaRPr lang="en-US" dirty="0"/>
          </a:p>
          <a:p>
            <a:r>
              <a:rPr lang="en-US" dirty="0" smtClean="0"/>
              <a:t>features in the spectrum </a:t>
            </a:r>
          </a:p>
          <a:p>
            <a:endParaRPr lang="en-US" dirty="0" smtClean="0"/>
          </a:p>
        </p:txBody>
      </p:sp>
      <p:pic>
        <p:nvPicPr>
          <p:cNvPr id="3" name="Picture 2" descr="GST-Fig1-shif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49302"/>
            <a:ext cx="5474379" cy="3697862"/>
          </a:xfrm>
          <a:prstGeom prst="rect">
            <a:avLst/>
          </a:prstGeom>
        </p:spPr>
      </p:pic>
      <p:pic>
        <p:nvPicPr>
          <p:cNvPr id="4" name="Picture 3" descr="GST-Fig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015"/>
            <a:ext cx="5474379" cy="3697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7231" y="1095366"/>
            <a:ext cx="402090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selection based on variety of techniques:</a:t>
            </a:r>
            <a:endParaRPr lang="en-US" dirty="0"/>
          </a:p>
          <a:p>
            <a:pPr lvl="2"/>
            <a:r>
              <a:rPr lang="en-US" sz="1600" dirty="0" err="1" smtClean="0"/>
              <a:t>cherenkov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fluorescence </a:t>
            </a:r>
          </a:p>
          <a:p>
            <a:pPr lvl="2"/>
            <a:r>
              <a:rPr lang="en-US" sz="1600" dirty="0" smtClean="0"/>
              <a:t>scintillators </a:t>
            </a:r>
          </a:p>
          <a:p>
            <a:pPr lvl="2"/>
            <a:r>
              <a:rPr lang="en-US" sz="1600" dirty="0" err="1" smtClean="0"/>
              <a:t>muon</a:t>
            </a:r>
            <a:r>
              <a:rPr lang="en-US" sz="1600" dirty="0" smtClean="0"/>
              <a:t> counters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474379" y="219739"/>
            <a:ext cx="2945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All Particle Spectrum </a:t>
            </a:r>
          </a:p>
          <a:p>
            <a:r>
              <a:rPr lang="en-US" dirty="0" smtClean="0"/>
              <a:t>from Air Shower Experiments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2885" y="5376652"/>
            <a:ext cx="38052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arXiv:</a:t>
            </a:r>
            <a:r>
              <a:rPr lang="en-US" sz="1600" dirty="0" smtClean="0"/>
              <a:t>1303.3565 </a:t>
            </a:r>
            <a:r>
              <a:rPr lang="en-US" sz="1600" dirty="0"/>
              <a:t>[</a:t>
            </a:r>
            <a:r>
              <a:rPr lang="en-US" sz="1600" dirty="0" err="1"/>
              <a:t>astro-ph.HE</a:t>
            </a:r>
            <a:r>
              <a:rPr lang="en-US" sz="1600" dirty="0"/>
              <a:t>] 14 Mar 2013</a:t>
            </a:r>
          </a:p>
          <a:p>
            <a:r>
              <a:rPr lang="en-US" sz="1600" dirty="0" err="1" smtClean="0"/>
              <a:t>Gaisser</a:t>
            </a:r>
            <a:r>
              <a:rPr lang="en-US" sz="1600" dirty="0" smtClean="0"/>
              <a:t> , </a:t>
            </a:r>
            <a:r>
              <a:rPr lang="en-US" sz="1600" dirty="0" err="1" smtClean="0"/>
              <a:t>Stanev</a:t>
            </a:r>
            <a:r>
              <a:rPr lang="en-US" sz="1600" dirty="0" smtClean="0"/>
              <a:t> ,Tilav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261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155" y="530147"/>
            <a:ext cx="7024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mean logarithmic mass  </a:t>
            </a:r>
            <a:r>
              <a:rPr lang="en-US" sz="2400" dirty="0" smtClean="0"/>
              <a:t>&lt;</a:t>
            </a:r>
            <a:r>
              <a:rPr lang="en-US" sz="2400" dirty="0" err="1" smtClean="0"/>
              <a:t>lnA</a:t>
            </a:r>
            <a:r>
              <a:rPr lang="en-US" sz="2400" dirty="0" smtClean="0"/>
              <a:t>&gt; </a:t>
            </a:r>
            <a:r>
              <a:rPr lang="en-US" sz="2000" dirty="0" smtClean="0"/>
              <a:t>from</a:t>
            </a:r>
            <a:r>
              <a:rPr lang="en-US" sz="2400" dirty="0" smtClean="0"/>
              <a:t> </a:t>
            </a:r>
            <a:r>
              <a:rPr lang="en-US" sz="2000" dirty="0"/>
              <a:t>Air Shower </a:t>
            </a:r>
            <a:r>
              <a:rPr lang="en-US" sz="2000" dirty="0" smtClean="0"/>
              <a:t>Experiments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 descr="lna-dat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08" y="1171253"/>
            <a:ext cx="6563210" cy="4086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466" y="1528795"/>
            <a:ext cx="2843533" cy="390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IC40/</a:t>
            </a:r>
            <a:r>
              <a:rPr lang="en-US" dirty="0" smtClean="0"/>
              <a:t>IT40, Tunka</a:t>
            </a:r>
            <a:r>
              <a:rPr lang="en-US" dirty="0" smtClean="0"/>
              <a:t>-</a:t>
            </a:r>
            <a:r>
              <a:rPr lang="en-US" dirty="0" smtClean="0"/>
              <a:t>133, Auger </a:t>
            </a:r>
            <a:r>
              <a:rPr lang="en-US" dirty="0" smtClean="0"/>
              <a:t>are published by the experiments</a:t>
            </a:r>
          </a:p>
          <a:p>
            <a:endParaRPr lang="en-US" dirty="0"/>
          </a:p>
          <a:p>
            <a:r>
              <a:rPr lang="en-US" dirty="0" err="1" smtClean="0"/>
              <a:t>Kascade</a:t>
            </a:r>
            <a:r>
              <a:rPr lang="en-US" dirty="0" smtClean="0"/>
              <a:t>/</a:t>
            </a:r>
            <a:r>
              <a:rPr lang="en-US" dirty="0" err="1" smtClean="0"/>
              <a:t>HiRes</a:t>
            </a:r>
            <a:r>
              <a:rPr lang="en-US" dirty="0" smtClean="0"/>
              <a:t>/</a:t>
            </a:r>
            <a:r>
              <a:rPr lang="en-US" dirty="0"/>
              <a:t>TA do not provide &lt;</a:t>
            </a:r>
            <a:r>
              <a:rPr lang="en-US" dirty="0" err="1"/>
              <a:t>lnA</a:t>
            </a:r>
            <a:r>
              <a:rPr lang="en-US" dirty="0" smtClean="0"/>
              <a:t>&gt;</a:t>
            </a:r>
          </a:p>
          <a:p>
            <a:endParaRPr lang="en-US" dirty="0"/>
          </a:p>
          <a:p>
            <a:r>
              <a:rPr lang="en-US" dirty="0"/>
              <a:t>Use derived data by </a:t>
            </a:r>
            <a:r>
              <a:rPr lang="en-US" dirty="0" err="1"/>
              <a:t>Kampert</a:t>
            </a:r>
            <a:r>
              <a:rPr lang="en-US" dirty="0"/>
              <a:t> and </a:t>
            </a:r>
            <a:r>
              <a:rPr lang="en-US" dirty="0" smtClean="0"/>
              <a:t>Unger analysis</a:t>
            </a:r>
            <a:endParaRPr lang="en-US" dirty="0"/>
          </a:p>
          <a:p>
            <a:r>
              <a:rPr lang="en-US" dirty="0"/>
              <a:t> </a:t>
            </a:r>
            <a:r>
              <a:rPr lang="en-US" sz="1400" i="1" dirty="0"/>
              <a:t>K. H. </a:t>
            </a:r>
            <a:r>
              <a:rPr lang="en-US" sz="1400" i="1" dirty="0" err="1"/>
              <a:t>Kampert</a:t>
            </a:r>
            <a:r>
              <a:rPr lang="en-US" sz="1400" i="1" dirty="0"/>
              <a:t> and M. Unger, </a:t>
            </a:r>
            <a:r>
              <a:rPr lang="en-US" sz="1400" i="1" dirty="0" err="1"/>
              <a:t>Astropart</a:t>
            </a:r>
            <a:r>
              <a:rPr lang="en-US" sz="1400" i="1" dirty="0"/>
              <a:t>. Phys., 2012, 35(10): 660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333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3491" y="3124622"/>
            <a:ext cx="588027" cy="23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elements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34544" y="1365248"/>
            <a:ext cx="2713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the combined spectrum 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Gaisser’s</a:t>
            </a:r>
            <a:r>
              <a:rPr lang="en-US" dirty="0" smtClean="0"/>
              <a:t> formulation </a:t>
            </a:r>
          </a:p>
          <a:p>
            <a:r>
              <a:rPr lang="en-US" dirty="0" smtClean="0"/>
              <a:t>of Peters cycle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922494" y="3745225"/>
            <a:ext cx="3560503" cy="738664"/>
            <a:chOff x="5972125" y="3694202"/>
            <a:chExt cx="4150982" cy="566825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4817504"/>
                </p:ext>
              </p:extLst>
            </p:nvPr>
          </p:nvGraphicFramePr>
          <p:xfrm>
            <a:off x="5972125" y="3721249"/>
            <a:ext cx="1278368" cy="539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" name="Equation" r:id="rId3" imgW="965200" imgH="673100" progId="Equation.3">
                    <p:embed/>
                  </p:oleObj>
                </mc:Choice>
                <mc:Fallback>
                  <p:oleObj name="Equation" r:id="rId3" imgW="965200" imgH="673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72125" y="3721249"/>
                          <a:ext cx="1278368" cy="5397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7250493" y="3694202"/>
              <a:ext cx="2872614" cy="566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Amplitude</a:t>
              </a:r>
            </a:p>
            <a:p>
              <a:r>
                <a:rPr lang="en-US" sz="1400" dirty="0" smtClean="0"/>
                <a:t>spectral index</a:t>
              </a:r>
            </a:p>
            <a:p>
              <a:r>
                <a:rPr lang="en-US" sz="1400" dirty="0" smtClean="0"/>
                <a:t>Z dependent cutoff energy  </a:t>
              </a:r>
            </a:p>
          </p:txBody>
        </p:sp>
      </p:grpSp>
      <p:pic>
        <p:nvPicPr>
          <p:cNvPr id="17" name="Picture 16" descr="DirectAirSHowerCombine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212"/>
            <a:ext cx="5719733" cy="551797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311440"/>
              </p:ext>
            </p:extLst>
          </p:nvPr>
        </p:nvGraphicFramePr>
        <p:xfrm>
          <a:off x="5938838" y="2505075"/>
          <a:ext cx="27701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6" imgW="1498600" imgH="406400" progId="Equation.3">
                  <p:embed/>
                </p:oleObj>
              </mc:Choice>
              <mc:Fallback>
                <p:oleObj name="Equation" r:id="rId6" imgW="1498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38838" y="2505075"/>
                        <a:ext cx="27701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80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p1ma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6" y="251134"/>
            <a:ext cx="7752971" cy="3213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069" y="3636963"/>
            <a:ext cx="4849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Amplitudes and indexes of all elements are defined by the </a:t>
            </a:r>
            <a:r>
              <a:rPr lang="en-US" sz="1600" dirty="0" err="1" smtClean="0"/>
              <a:t>CreamII</a:t>
            </a:r>
            <a:r>
              <a:rPr lang="en-US" sz="1600" dirty="0" smtClean="0"/>
              <a:t> data. Only the cutoffs need to be fit.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Fe spectrum is the key to the whole puzzle. 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r>
              <a:rPr lang="en-US" sz="1600" dirty="0"/>
              <a:t>T</a:t>
            </a:r>
            <a:r>
              <a:rPr lang="en-US" sz="1600" dirty="0" smtClean="0"/>
              <a:t>he Cream Fe data, when extended with the same index up to an energy where it makes 100% of the all particle spectrum,  defines the maximum cut off energy for Fe. </a:t>
            </a:r>
          </a:p>
          <a:p>
            <a:endParaRPr lang="en-US" sz="1600" dirty="0"/>
          </a:p>
          <a:p>
            <a:r>
              <a:rPr lang="en-US" sz="1600" dirty="0" smtClean="0"/>
              <a:t>This point turns out to be 26*400 </a:t>
            </a:r>
            <a:r>
              <a:rPr lang="en-US" sz="1600" dirty="0" err="1" smtClean="0"/>
              <a:t>TeV</a:t>
            </a:r>
            <a:r>
              <a:rPr lang="en-US" sz="1600" dirty="0" smtClean="0"/>
              <a:t> = 10.4 </a:t>
            </a:r>
            <a:r>
              <a:rPr lang="en-US" sz="1600" dirty="0" err="1" smtClean="0"/>
              <a:t>PeV</a:t>
            </a:r>
            <a:r>
              <a:rPr lang="en-US" sz="1600" dirty="0" smtClean="0"/>
              <a:t>. </a:t>
            </a:r>
          </a:p>
          <a:p>
            <a:endParaRPr lang="en-US" sz="1600" dirty="0" smtClean="0"/>
          </a:p>
          <a:p>
            <a:r>
              <a:rPr lang="en-US" sz="1600" dirty="0" smtClean="0"/>
              <a:t>This means proton cuts off at 400 </a:t>
            </a:r>
            <a:r>
              <a:rPr lang="en-US" sz="1600" dirty="0" err="1" smtClean="0"/>
              <a:t>TeV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448423" y="44630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3191" y="4026069"/>
            <a:ext cx="38908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Amplitudes, integral indexes, cutoff energies</a:t>
            </a:r>
          </a:p>
          <a:p>
            <a:endParaRPr lang="en-US" sz="1600" dirty="0"/>
          </a:p>
          <a:p>
            <a:r>
              <a:rPr lang="en-US" sz="1600" dirty="0" smtClean="0"/>
              <a:t>Proton: 7800,   1.66,        400 </a:t>
            </a:r>
            <a:r>
              <a:rPr lang="en-US" sz="1600" dirty="0" err="1" smtClean="0"/>
              <a:t>TeV</a:t>
            </a:r>
            <a:endParaRPr lang="en-US" sz="1600" dirty="0" smtClean="0"/>
          </a:p>
          <a:p>
            <a:r>
              <a:rPr lang="en-US" sz="1600" dirty="0" smtClean="0"/>
              <a:t>He        : 2800,  1.58,    2x400 </a:t>
            </a:r>
            <a:r>
              <a:rPr lang="en-US" sz="1600" dirty="0" err="1" smtClean="0"/>
              <a:t>TeV</a:t>
            </a:r>
            <a:endParaRPr lang="en-US" sz="1600" dirty="0" smtClean="0"/>
          </a:p>
          <a:p>
            <a:r>
              <a:rPr lang="en-US" sz="1600" dirty="0" smtClean="0"/>
              <a:t>C           :   110,   1.4,     6x400TeV</a:t>
            </a:r>
          </a:p>
          <a:p>
            <a:r>
              <a:rPr lang="en-US" sz="1600" dirty="0" smtClean="0"/>
              <a:t>0           :   140,   1.4,     8x400 </a:t>
            </a:r>
            <a:r>
              <a:rPr lang="en-US" sz="1600" dirty="0" err="1" smtClean="0"/>
              <a:t>TeV</a:t>
            </a:r>
            <a:endParaRPr lang="en-US" sz="1600" dirty="0" smtClean="0"/>
          </a:p>
          <a:p>
            <a:r>
              <a:rPr lang="en-US" sz="1600" dirty="0" smtClean="0"/>
              <a:t>Fe         :     25,   1.2,   26x400 </a:t>
            </a:r>
            <a:r>
              <a:rPr lang="en-US" sz="1600" dirty="0" err="1" smtClean="0"/>
              <a:t>TeV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780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p1max-ln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91" y="3584023"/>
            <a:ext cx="6284049" cy="2604500"/>
          </a:xfrm>
          <a:prstGeom prst="rect">
            <a:avLst/>
          </a:prstGeom>
        </p:spPr>
      </p:pic>
      <p:pic>
        <p:nvPicPr>
          <p:cNvPr id="4" name="Picture 3" descr="pop1ma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48" y="766357"/>
            <a:ext cx="6173685" cy="2558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623" y="1035547"/>
            <a:ext cx="32427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However</a:t>
            </a:r>
          </a:p>
          <a:p>
            <a:endParaRPr lang="en-US" sz="2400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lnA</a:t>
            </a:r>
            <a:r>
              <a:rPr lang="en-US" dirty="0" smtClean="0"/>
              <a:t>&gt; data </a:t>
            </a:r>
            <a:r>
              <a:rPr lang="en-US" dirty="0"/>
              <a:t>tells </a:t>
            </a:r>
            <a:r>
              <a:rPr lang="en-US" dirty="0" smtClean="0"/>
              <a:t>us </a:t>
            </a:r>
          </a:p>
          <a:p>
            <a:r>
              <a:rPr lang="en-US" dirty="0" smtClean="0"/>
              <a:t>the knee is not </a:t>
            </a:r>
            <a:r>
              <a:rPr lang="en-US" dirty="0"/>
              <a:t>100</a:t>
            </a:r>
            <a:r>
              <a:rPr lang="en-US" dirty="0" smtClean="0"/>
              <a:t>% Fe.</a:t>
            </a:r>
          </a:p>
          <a:p>
            <a:endParaRPr lang="en-US" sz="1600" dirty="0"/>
          </a:p>
          <a:p>
            <a:r>
              <a:rPr lang="en-US" sz="1600" dirty="0" smtClean="0"/>
              <a:t>Since </a:t>
            </a:r>
            <a:r>
              <a:rPr lang="en-US" sz="1600" dirty="0"/>
              <a:t>the </a:t>
            </a:r>
            <a:r>
              <a:rPr lang="en-US" sz="1600" dirty="0" smtClean="0"/>
              <a:t>amplitudes are </a:t>
            </a:r>
            <a:r>
              <a:rPr lang="en-US" sz="1600" dirty="0"/>
              <a:t>locked </a:t>
            </a:r>
            <a:endParaRPr lang="en-US" sz="1600" dirty="0" smtClean="0"/>
          </a:p>
          <a:p>
            <a:r>
              <a:rPr lang="en-US" sz="1600" dirty="0" smtClean="0"/>
              <a:t>by </a:t>
            </a:r>
            <a:r>
              <a:rPr lang="en-US" sz="1600" dirty="0"/>
              <a:t>the </a:t>
            </a:r>
            <a:r>
              <a:rPr lang="en-US" sz="1600" dirty="0" smtClean="0"/>
              <a:t>Cream </a:t>
            </a:r>
            <a:r>
              <a:rPr lang="en-US" sz="1600" dirty="0"/>
              <a:t>data</a:t>
            </a:r>
            <a:r>
              <a:rPr lang="en-US" sz="1600" dirty="0" smtClean="0"/>
              <a:t>,  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only way to </a:t>
            </a:r>
            <a:r>
              <a:rPr lang="en-US" sz="1600" dirty="0" smtClean="0"/>
              <a:t>fit &lt;</a:t>
            </a:r>
            <a:r>
              <a:rPr lang="en-US" sz="1600" dirty="0" err="1" smtClean="0"/>
              <a:t>lnA</a:t>
            </a:r>
            <a:r>
              <a:rPr lang="en-US" sz="1600" dirty="0" smtClean="0"/>
              <a:t>&gt; </a:t>
            </a:r>
            <a:r>
              <a:rPr lang="en-US" sz="1600" dirty="0" smtClean="0"/>
              <a:t> </a:t>
            </a:r>
            <a:r>
              <a:rPr lang="en-US" sz="1600" dirty="0"/>
              <a:t>is </a:t>
            </a:r>
            <a:endParaRPr lang="en-US" sz="1600" dirty="0" smtClean="0"/>
          </a:p>
          <a:p>
            <a:r>
              <a:rPr lang="en-US" sz="1600" dirty="0" smtClean="0"/>
              <a:t>to </a:t>
            </a:r>
            <a:r>
              <a:rPr lang="en-US" sz="1600" dirty="0"/>
              <a:t>bring </a:t>
            </a:r>
            <a:r>
              <a:rPr lang="en-US" sz="1600" dirty="0" smtClean="0"/>
              <a:t>the </a:t>
            </a:r>
            <a:r>
              <a:rPr lang="en-US" sz="1600" dirty="0" smtClean="0"/>
              <a:t>cutoff energy down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and </a:t>
            </a:r>
            <a:r>
              <a:rPr lang="en-US" sz="1600" dirty="0"/>
              <a:t>fill the rest with light elements </a:t>
            </a:r>
            <a:endParaRPr lang="en-US" sz="1600" dirty="0" smtClean="0"/>
          </a:p>
          <a:p>
            <a:r>
              <a:rPr lang="en-US" sz="1600" dirty="0" smtClean="0"/>
              <a:t>of  a new Peters cycle </a:t>
            </a:r>
          </a:p>
          <a:p>
            <a:r>
              <a:rPr lang="en-US" sz="1600" dirty="0" smtClean="0"/>
              <a:t>(a new population of particles)</a:t>
            </a:r>
          </a:p>
        </p:txBody>
      </p:sp>
    </p:spTree>
    <p:extLst>
      <p:ext uri="{BB962C8B-B14F-4D97-AF65-F5344CB8AC3E}">
        <p14:creationId xmlns:p14="http://schemas.microsoft.com/office/powerpoint/2010/main" val="163028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14912</TotalTime>
  <Words>895</Words>
  <Application>Microsoft Macintosh PowerPoint</Application>
  <PresentationFormat>On-screen Show (4:3)</PresentationFormat>
  <Paragraphs>170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Univ. of Delaware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Serap Tilav</dc:creator>
  <cp:keywords/>
  <dc:description/>
  <cp:lastModifiedBy>Serap Tilav</cp:lastModifiedBy>
  <cp:revision>121</cp:revision>
  <cp:lastPrinted>2013-08-23T15:52:58Z</cp:lastPrinted>
  <dcterms:created xsi:type="dcterms:W3CDTF">2013-08-21T02:14:23Z</dcterms:created>
  <dcterms:modified xsi:type="dcterms:W3CDTF">2013-09-27T18:58:30Z</dcterms:modified>
  <cp:category/>
</cp:coreProperties>
</file>