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  <p:sldId id="25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94660"/>
  </p:normalViewPr>
  <p:slideViewPr>
    <p:cSldViewPr>
      <p:cViewPr varScale="1">
        <p:scale>
          <a:sx n="84" d="100"/>
          <a:sy n="84" d="100"/>
        </p:scale>
        <p:origin x="-97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CB5D6-C91F-43C2-8AA8-3E1F862AD72E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8B970-146F-46AA-ACF1-480FEF6B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2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BBCB77-ABD9-4C0D-9B76-D8B3FF3B44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CB77-ABD9-4C0D-9B76-D8B3FF3B44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BBBCB77-ABD9-4C0D-9B76-D8B3FF3B44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BBBCB77-ABD9-4C0D-9B76-D8B3FF3B44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BBCB77-ABD9-4C0D-9B76-D8B3FF3B44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CB77-ABD9-4C0D-9B76-D8B3FF3B44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BBBCB77-ABD9-4C0D-9B76-D8B3FF3B441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BBBCB77-ABD9-4C0D-9B76-D8B3FF3B4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BBCB77-ABD9-4C0D-9B76-D8B3FF3B4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BBCB77-ABD9-4C0D-9B76-D8B3FF3B441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BBBCB77-ABD9-4C0D-9B76-D8B3FF3B44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BBCB77-ABD9-4C0D-9B76-D8B3FF3B441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Indirect Detection Source Comparison Case Study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Galactic Center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The Fornax Galaxy Cluster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4389" y="3657600"/>
            <a:ext cx="1975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IPA 2013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May 13, 2013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5474" y="5172670"/>
            <a:ext cx="4593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Sheldon Campbell</a:t>
            </a:r>
          </a:p>
          <a:p>
            <a:pPr algn="ctr"/>
            <a:r>
              <a:rPr lang="en-US" dirty="0" smtClean="0"/>
              <a:t>Center for Cosmology and AstroParticle Physics</a:t>
            </a:r>
          </a:p>
          <a:p>
            <a:pPr algn="ctr"/>
            <a:r>
              <a:rPr lang="en-US" dirty="0" smtClean="0"/>
              <a:t>The Ohio State University</a:t>
            </a:r>
            <a:endParaRPr lang="en-US" dirty="0"/>
          </a:p>
        </p:txBody>
      </p:sp>
      <p:pic>
        <p:nvPicPr>
          <p:cNvPr id="1026" name="Picture 2" descr="Officia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38750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CAPP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094" y="5762625"/>
            <a:ext cx="14287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Fornax Galaxy Cluster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CB77-ABD9-4C0D-9B76-D8B3FF3B441D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524000"/>
                <a:ext cx="3886200" cy="4572000"/>
              </a:xfrm>
            </p:spPr>
            <p:txBody>
              <a:bodyPr/>
              <a:lstStyle/>
              <a:p>
                <a:r>
                  <a:rPr lang="en-US" sz="2400" dirty="0" smtClean="0"/>
                  <a:t>A good target because:</a:t>
                </a:r>
              </a:p>
              <a:p>
                <a:pPr marL="731520" lvl="1" indent="-457200">
                  <a:buClr>
                    <a:schemeClr val="accent1"/>
                  </a:buClr>
                  <a:buSzPct val="100000"/>
                  <a:buFont typeface="+mj-lt"/>
                  <a:buAutoNum type="arabicParenR"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/>
                  <a:t>It is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BIG</a:t>
                </a:r>
                <a:r>
                  <a:rPr lang="en-US" dirty="0" smtClean="0"/>
                  <a:t>.</a:t>
                </a:r>
              </a:p>
              <a:p>
                <a:pPr marL="1005840" lvl="2" indent="-457200"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𝜊</m:t>
                        </m:r>
                      </m:sup>
                    </m:sSup>
                  </m:oMath>
                </a14:m>
                <a:r>
                  <a:rPr lang="en-US" dirty="0" smtClean="0"/>
                  <a:t> diameter in the sky.</a:t>
                </a:r>
              </a:p>
              <a:p>
                <a:pPr marL="731520" lvl="1" indent="-457200">
                  <a:buClr>
                    <a:schemeClr val="accent1"/>
                  </a:buClr>
                  <a:buSzPct val="100000"/>
                  <a:buFont typeface="+mj-lt"/>
                  <a:buAutoNum type="arabicParenR"/>
                </a:pPr>
                <a:r>
                  <a:rPr lang="en-US" dirty="0" smtClean="0"/>
                  <a:t>It is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near</a:t>
                </a:r>
                <a:r>
                  <a:rPr lang="en-US" dirty="0" smtClean="0"/>
                  <a:t>.</a:t>
                </a:r>
              </a:p>
              <a:p>
                <a:pPr marL="1005840" lvl="2" indent="-457200"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20 </a:t>
                </a:r>
                <a:r>
                  <a:rPr lang="en-US" dirty="0" err="1"/>
                  <a:t>M</a:t>
                </a:r>
                <a:r>
                  <a:rPr lang="en-US" dirty="0" err="1" smtClean="0"/>
                  <a:t>pc</a:t>
                </a:r>
                <a:r>
                  <a:rPr lang="en-US" dirty="0" smtClean="0"/>
                  <a:t> away.</a:t>
                </a:r>
              </a:p>
              <a:p>
                <a:pPr marL="1005840" lvl="2" indent="-457200"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</a:pPr>
                <a:endParaRPr lang="en-US" dirty="0"/>
              </a:p>
              <a:p>
                <a:pPr>
                  <a:buSzPct val="100000"/>
                </a:pPr>
                <a:r>
                  <a:rPr lang="en-US" sz="2400" dirty="0" smtClean="0"/>
                  <a:t>It may have abundant substructure that could make it very bright to us.</a:t>
                </a:r>
                <a:endParaRPr lang="en-US" sz="24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524000"/>
                <a:ext cx="3886200" cy="4572000"/>
              </a:xfrm>
              <a:blipFill rotWithShape="1">
                <a:blip r:embed="rId2"/>
                <a:stretch>
                  <a:fillRect l="-1724" t="-1067" r="-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76400"/>
            <a:ext cx="4724400" cy="472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29789" y="1414790"/>
            <a:ext cx="30380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WISE Experiment, NASA/JPL-Caltech/UCLA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Cluster Intensity Profiles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CB77-ABD9-4C0D-9B76-D8B3FF3B441D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63296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7800" y="17526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Pressure-supported gas at the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cluster center thermally emits X-rays.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If spherical, and in hydrodynamical equilibrium, the total gravitational potential may be reconstructed.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799" y="4724400"/>
            <a:ext cx="546014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X-ray intensity profile is well-described by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l-GR" dirty="0" smtClean="0">
                <a:solidFill>
                  <a:schemeClr val="tx2"/>
                </a:solidFill>
              </a:rPr>
              <a:t>β</a:t>
            </a:r>
            <a:r>
              <a:rPr lang="en-US" dirty="0" smtClean="0">
                <a:solidFill>
                  <a:schemeClr val="tx2"/>
                </a:solidFill>
              </a:rPr>
              <a:t>-model. </a:t>
            </a:r>
            <a:r>
              <a:rPr lang="en-US" sz="1200" dirty="0" err="1" smtClean="0">
                <a:solidFill>
                  <a:schemeClr val="tx2"/>
                </a:solidFill>
              </a:rPr>
              <a:t>Reiprich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</a:rPr>
              <a:t>Bohringer</a:t>
            </a:r>
            <a:r>
              <a:rPr lang="en-US" sz="1200" dirty="0" smtClean="0">
                <a:solidFill>
                  <a:schemeClr val="tx2"/>
                </a:solidFill>
              </a:rPr>
              <a:t> (2007)</a:t>
            </a:r>
          </a:p>
          <a:p>
            <a:endParaRPr lang="en-US" sz="1200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This corresponds to a cored dark matter profile.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What would the X-rays look like in an NFW profile?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096000" y="4572000"/>
                <a:ext cx="2702663" cy="1405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box>
                                        <m:boxPr>
                                          <m:ctrlPr>
                                            <a:rPr lang="en-US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/>
                                                </a:rPr>
                                                <m:t>𝑅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𝑐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−3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+1/2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+3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572000"/>
                <a:ext cx="2702663" cy="1405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9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</a:t>
            </a:r>
            <a:r>
              <a:rPr lang="en-US" cap="none" dirty="0" smtClean="0"/>
              <a:t>sing X-rays to Constrain the Halo Profile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4B60-871E-49B3-8950-A9B938A593A7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 descr="XrayClusterProfiles1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1" t="10390" r="17822" b="1344"/>
          <a:stretch/>
        </p:blipFill>
        <p:spPr>
          <a:xfrm>
            <a:off x="304800" y="1935932"/>
            <a:ext cx="5201258" cy="3931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72253" y="2514600"/>
            <a:ext cx="33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A best-fit </a:t>
            </a:r>
            <a:r>
              <a:rPr lang="en-US" sz="1600" dirty="0" smtClean="0">
                <a:solidFill>
                  <a:srgbClr val="00B050"/>
                </a:solidFill>
                <a:latin typeface="Symbol" pitchFamily="18" charset="2"/>
              </a:rPr>
              <a:t>b</a:t>
            </a:r>
            <a:r>
              <a:rPr lang="en-US" sz="1600" dirty="0" smtClean="0">
                <a:solidFill>
                  <a:srgbClr val="00B050"/>
                </a:solidFill>
              </a:rPr>
              <a:t>-model fits the X-ray data very well</a:t>
            </a:r>
            <a:r>
              <a:rPr lang="en-US" sz="1600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9" name="Picture 8" descr="XrayClusterProfiles2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2" t="10010" r="18119" b="1344"/>
          <a:stretch/>
        </p:blipFill>
        <p:spPr>
          <a:xfrm>
            <a:off x="304800" y="1935933"/>
            <a:ext cx="5162711" cy="3931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00" y="3172361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Assuming spherically distributed </a:t>
            </a:r>
            <a:br>
              <a:rPr lang="en-US" sz="1600" dirty="0" smtClean="0"/>
            </a:br>
            <a:r>
              <a:rPr lang="en-US" sz="1600" dirty="0" smtClean="0"/>
              <a:t>matter with gas in hydrodynamical</a:t>
            </a:r>
            <a:br>
              <a:rPr lang="en-US" sz="1600" dirty="0" smtClean="0"/>
            </a:br>
            <a:r>
              <a:rPr lang="en-US" sz="1600" dirty="0" smtClean="0"/>
              <a:t>equilibrium:</a:t>
            </a:r>
          </a:p>
          <a:p>
            <a:r>
              <a:rPr lang="en-US" sz="1600" dirty="0" smtClean="0"/>
              <a:t>    </a:t>
            </a:r>
            <a:r>
              <a:rPr lang="en-US" sz="1600" dirty="0" smtClean="0">
                <a:solidFill>
                  <a:srgbClr val="5951C3"/>
                </a:solidFill>
              </a:rPr>
              <a:t>An NFW profile with same scale</a:t>
            </a:r>
            <a:br>
              <a:rPr lang="en-US" sz="1600" dirty="0" smtClean="0">
                <a:solidFill>
                  <a:srgbClr val="5951C3"/>
                </a:solidFill>
              </a:rPr>
            </a:br>
            <a:r>
              <a:rPr lang="en-US" sz="1600" dirty="0" smtClean="0">
                <a:solidFill>
                  <a:srgbClr val="5951C3"/>
                </a:solidFill>
              </a:rPr>
              <a:t>    radius is similarly shaped, offset.</a:t>
            </a:r>
            <a:endParaRPr lang="en-US" sz="1600" dirty="0"/>
          </a:p>
        </p:txBody>
      </p:sp>
      <p:pic>
        <p:nvPicPr>
          <p:cNvPr id="11" name="Picture 10" descr="XrayClusterProfiles3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2" t="10009" r="17920" b="1527"/>
          <a:stretch/>
        </p:blipFill>
        <p:spPr>
          <a:xfrm>
            <a:off x="304800" y="1935933"/>
            <a:ext cx="5189618" cy="39314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92880" y="4560999"/>
            <a:ext cx="314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Similarly for the Einasto profile</a:t>
            </a:r>
            <a:br>
              <a:rPr lang="en-US" sz="1600" dirty="0" smtClean="0">
                <a:solidFill>
                  <a:srgbClr val="C00000"/>
                </a:solidFill>
              </a:rPr>
            </a:br>
            <a:r>
              <a:rPr lang="en-US" sz="1600" dirty="0" smtClean="0">
                <a:solidFill>
                  <a:srgbClr val="C00000"/>
                </a:solidFill>
              </a:rPr>
              <a:t>with </a:t>
            </a:r>
            <a:r>
              <a:rPr lang="en-US" sz="1600" dirty="0" smtClean="0">
                <a:solidFill>
                  <a:srgbClr val="C00000"/>
                </a:solidFill>
                <a:latin typeface="Symbol" pitchFamily="18" charset="2"/>
              </a:rPr>
              <a:t>a=0.16.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13" name="Picture 12" descr="XrayClusterProfiles4.pdf - Adobe R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1" t="10009" r="17822" b="1527"/>
          <a:stretch/>
        </p:blipFill>
        <p:spPr>
          <a:xfrm>
            <a:off x="304800" y="1935933"/>
            <a:ext cx="5189617" cy="39314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71788" y="5207330"/>
            <a:ext cx="1948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And with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a=0.26.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cap="none" dirty="0" smtClean="0"/>
              <a:t>The scale radius for each profile is determined from </a:t>
            </a:r>
            <a:r>
              <a:rPr lang="en-US" sz="2400" cap="none" dirty="0" smtClean="0"/>
              <a:t/>
            </a:r>
            <a:br>
              <a:rPr lang="en-US" sz="2400" cap="none" dirty="0" smtClean="0"/>
            </a:br>
            <a:r>
              <a:rPr lang="en-US" sz="2400" cap="none" dirty="0" smtClean="0"/>
              <a:t>X-ray </a:t>
            </a:r>
            <a:r>
              <a:rPr lang="en-US" sz="2400" cap="none" dirty="0" smtClean="0"/>
              <a:t>data.</a:t>
            </a:r>
            <a:endParaRPr lang="en-US" sz="2400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4B60-871E-49B3-8950-A9B938A593A7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 descr="XrayClusterProfiles.pdf - Adobe Read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t="9842" r="14258" b="1527"/>
          <a:stretch/>
        </p:blipFill>
        <p:spPr>
          <a:xfrm>
            <a:off x="387036" y="2057400"/>
            <a:ext cx="5409323" cy="3689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600" y="2895600"/>
            <a:ext cx="2827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Surprisingly, all profiles </a:t>
            </a:r>
            <a:r>
              <a:rPr lang="en-US" dirty="0" smtClean="0">
                <a:solidFill>
                  <a:schemeClr val="tx2"/>
                </a:solidFill>
              </a:rPr>
              <a:t>are consistent </a:t>
            </a:r>
            <a:r>
              <a:rPr lang="en-US" dirty="0" smtClean="0">
                <a:solidFill>
                  <a:schemeClr val="tx2"/>
                </a:solidFill>
              </a:rPr>
              <a:t>with the 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X-ray data, given </a:t>
            </a:r>
            <a:r>
              <a:rPr lang="en-US" dirty="0" smtClean="0">
                <a:solidFill>
                  <a:schemeClr val="tx2"/>
                </a:solidFill>
              </a:rPr>
              <a:t>an appropriate </a:t>
            </a:r>
            <a:r>
              <a:rPr lang="en-US" dirty="0" smtClean="0">
                <a:solidFill>
                  <a:schemeClr val="tx2"/>
                </a:solidFill>
              </a:rPr>
              <a:t>scale radius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Cluster d</a:t>
            </a:r>
            <a:r>
              <a:rPr lang="en-US" dirty="0" smtClean="0">
                <a:solidFill>
                  <a:schemeClr val="tx2"/>
                </a:solidFill>
              </a:rPr>
              <a:t>ensity </a:t>
            </a:r>
            <a:r>
              <a:rPr lang="en-US" dirty="0" smtClean="0">
                <a:solidFill>
                  <a:schemeClr val="tx2"/>
                </a:solidFill>
              </a:rPr>
              <a:t>profiles </a:t>
            </a:r>
            <a:r>
              <a:rPr lang="en-US" dirty="0" smtClean="0">
                <a:solidFill>
                  <a:schemeClr val="tx2"/>
                </a:solidFill>
              </a:rPr>
              <a:t>may</a:t>
            </a:r>
            <a:r>
              <a:rPr lang="en-US" dirty="0" smtClean="0">
                <a:solidFill>
                  <a:schemeClr val="tx2"/>
                </a:solidFill>
              </a:rPr>
              <a:t> also constrained </a:t>
            </a:r>
            <a:r>
              <a:rPr lang="en-US" dirty="0" smtClean="0">
                <a:solidFill>
                  <a:schemeClr val="tx2"/>
                </a:solidFill>
              </a:rPr>
              <a:t>by: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kinematic data,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weak lensing.</a:t>
            </a:r>
          </a:p>
        </p:txBody>
      </p:sp>
    </p:spTree>
    <p:extLst>
      <p:ext uri="{BB962C8B-B14F-4D97-AF65-F5344CB8AC3E}">
        <p14:creationId xmlns:p14="http://schemas.microsoft.com/office/powerpoint/2010/main" val="11459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Substructure Models for Galaxy Clusters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CB77-ABD9-4C0D-9B76-D8B3FF3B441D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Three recently published models of substructure were considered:</a:t>
                </a:r>
              </a:p>
              <a:p>
                <a:pPr marL="731520" lvl="1" indent="-457200">
                  <a:buClr>
                    <a:schemeClr val="accent1"/>
                  </a:buClr>
                  <a:buSzPct val="100000"/>
                  <a:buFont typeface="+mj-lt"/>
                  <a:buAutoNum type="arabicParenR"/>
                </a:pPr>
                <a:r>
                  <a:rPr lang="en-US" sz="2000" dirty="0" err="1" smtClean="0"/>
                  <a:t>Gao</a:t>
                </a:r>
                <a:r>
                  <a:rPr lang="en-US" sz="2000" dirty="0" smtClean="0"/>
                  <a:t> et al. (2011), G11:</a:t>
                </a:r>
              </a:p>
              <a:p>
                <a:pPr marL="1005840" lvl="2" indent="-457200"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</a:pPr>
                <a:r>
                  <a:rPr lang="en-US" sz="1800" dirty="0"/>
                  <a:t>B</a:t>
                </a:r>
                <a:r>
                  <a:rPr lang="en-US" sz="1800" dirty="0" smtClean="0"/>
                  <a:t>ased on the Phoenix and Aquarius simulations.</a:t>
                </a:r>
              </a:p>
              <a:p>
                <a:pPr marL="1005840" lvl="2" indent="-457200"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</a:pPr>
                <a:r>
                  <a:rPr lang="en-US" sz="1800" dirty="0" smtClean="0"/>
                  <a:t>A fitting formula for the angular surface intensity of substructure.</a:t>
                </a:r>
              </a:p>
              <a:p>
                <a:pPr marL="731520" lvl="1" indent="-457200">
                  <a:buClr>
                    <a:schemeClr val="accent1"/>
                  </a:buClr>
                  <a:buSzPct val="100000"/>
                  <a:buFont typeface="+mj-lt"/>
                  <a:buAutoNum type="arabicParenR"/>
                </a:pPr>
                <a:r>
                  <a:rPr lang="en-US" sz="2000" dirty="0" err="1" smtClean="0"/>
                  <a:t>Kamionkowski</a:t>
                </a:r>
                <a:r>
                  <a:rPr lang="en-US" sz="2000" dirty="0" smtClean="0"/>
                  <a:t> et al. (2010), K10:</a:t>
                </a:r>
              </a:p>
              <a:p>
                <a:pPr marL="1005840" lvl="2" indent="-457200"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</a:pPr>
                <a:r>
                  <a:rPr lang="en-US" sz="1800" dirty="0" smtClean="0"/>
                  <a:t>Density Probability Distribution Function profile.</a:t>
                </a:r>
              </a:p>
              <a:p>
                <a:pPr marL="1005840" lvl="2" indent="-457200"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</a:pPr>
                <a:r>
                  <a:rPr lang="en-US" sz="1800" dirty="0" smtClean="0"/>
                  <a:t>Fit to the Via </a:t>
                </a:r>
                <a:r>
                  <a:rPr lang="en-US" sz="1800" dirty="0" err="1" smtClean="0"/>
                  <a:t>Lactea</a:t>
                </a:r>
                <a:r>
                  <a:rPr lang="en-US" sz="1800" dirty="0" smtClean="0"/>
                  <a:t> II simulation.</a:t>
                </a:r>
              </a:p>
              <a:p>
                <a:pPr marL="1005840" lvl="2" indent="-457200"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</a:pPr>
                <a:r>
                  <a:rPr lang="en-US" sz="1800" dirty="0" smtClean="0"/>
                  <a:t>Suggested scaling for galaxy clusters by Sánchez-</a:t>
                </a:r>
                <a:r>
                  <a:rPr lang="en-US" sz="1800" dirty="0" err="1" smtClean="0"/>
                  <a:t>Conde</a:t>
                </a:r>
                <a:r>
                  <a:rPr lang="en-US" sz="1800" dirty="0" smtClean="0"/>
                  <a:t> et al. (2011).</a:t>
                </a:r>
              </a:p>
              <a:p>
                <a:pPr marL="731520" lvl="1" indent="-457200">
                  <a:buClr>
                    <a:schemeClr val="accent1"/>
                  </a:buClr>
                  <a:buSzPct val="100000"/>
                  <a:buFont typeface="+mj-lt"/>
                  <a:buAutoNum type="arabicParenR"/>
                </a:pPr>
                <a:r>
                  <a:rPr lang="en-US" sz="2000" dirty="0" err="1" smtClean="0"/>
                  <a:t>Pinzke</a:t>
                </a:r>
                <a:r>
                  <a:rPr lang="en-US" sz="2000" dirty="0" smtClean="0"/>
                  <a:t> et al. (2011), P11:</a:t>
                </a:r>
              </a:p>
              <a:p>
                <a:pPr marL="1005840" lvl="2" indent="-457200"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</a:pPr>
                <a:r>
                  <a:rPr lang="en-US" sz="1800" dirty="0" smtClean="0"/>
                  <a:t>Used the Aquarius simulations and scaled up to cluster sized halos.</a:t>
                </a:r>
              </a:p>
              <a:p>
                <a:pPr marL="1005840" lvl="2" indent="-457200"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</a:pPr>
                <a:r>
                  <a:rPr lang="en-US" sz="1800" dirty="0" smtClean="0"/>
                  <a:t>Found a double-power law fit the primary substructure intensity profile.</a:t>
                </a:r>
              </a:p>
              <a:p>
                <a:pPr marL="1005840" lvl="2" indent="-457200"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</a:pPr>
                <a:r>
                  <a:rPr lang="en-US" sz="1800" dirty="0" smtClean="0"/>
                  <a:t>Scaled down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min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−6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US" sz="1800" dirty="0" smtClean="0"/>
                  <a:t>. I also 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min</m:t>
                        </m:r>
                      </m:sub>
                    </m:sSub>
                    <m:r>
                      <a:rPr lang="en-US" sz="1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/>
                          </a:rPr>
                          <m:t>12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US" sz="1800" dirty="0" smtClean="0"/>
                  <a:t>.</a:t>
                </a: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73" t="-1067" r="-215" b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8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J-factor Profiles for the Fornax Cluster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CB77-ABD9-4C0D-9B76-D8B3FF3B441D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Cluster_J-factors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t="28117" r="2178" b="16878"/>
          <a:stretch/>
        </p:blipFill>
        <p:spPr>
          <a:xfrm>
            <a:off x="248970" y="1999307"/>
            <a:ext cx="8646060" cy="27250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162997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NFW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773788" y="1629975"/>
                <a:ext cx="20783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Einasto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=0.16)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88" y="1629975"/>
                <a:ext cx="2078389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346" t="-8197" r="-58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705600" y="1629975"/>
                <a:ext cx="20783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Einasto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=0.26)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629975"/>
                <a:ext cx="207838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346" t="-8197" r="-29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06199" y="5095592"/>
            <a:ext cx="77316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modest substructure models bring the J-factor to levels similar to the </a:t>
            </a:r>
          </a:p>
          <a:p>
            <a:pPr algn="ctr"/>
            <a:r>
              <a:rPr lang="en-US" dirty="0" smtClean="0"/>
              <a:t>J-factor of the cored galactic center.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We need the X-ray constraint to remain satisfied…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4005580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</a:rPr>
              <a:t>smooth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3646" y="3493599"/>
            <a:ext cx="4299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K10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3118" y="2814123"/>
            <a:ext cx="4090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89274C"/>
                </a:solidFill>
              </a:rPr>
              <a:t>G11</a:t>
            </a:r>
            <a:endParaRPr lang="en-US" sz="1100" dirty="0">
              <a:solidFill>
                <a:srgbClr val="89274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3230" y="2506199"/>
            <a:ext cx="393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P11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742345" y="2103424"/>
                <a:ext cx="1327030" cy="268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100" b="0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min</m:t>
                          </m:r>
                        </m:sub>
                      </m:sSub>
                      <m:r>
                        <a:rPr lang="en-US" sz="11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1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11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−12</m:t>
                          </m:r>
                        </m:sup>
                      </m:sSup>
                      <m:r>
                        <a:rPr lang="en-US" sz="11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1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45" y="2103424"/>
                <a:ext cx="1327030" cy="268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30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865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TeV Gamma-Ray Emitters </a:t>
            </a:r>
            <a:br>
              <a:rPr lang="en-US" sz="2800" dirty="0" smtClean="0"/>
            </a:br>
            <a:r>
              <a:rPr lang="en-US" sz="2800" dirty="0" smtClean="0"/>
              <a:t>and The Fornax Cluster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96293" y="1708407"/>
            <a:ext cx="7351415" cy="4291343"/>
            <a:chOff x="896293" y="1708407"/>
            <a:chExt cx="7351415" cy="4291343"/>
          </a:xfrm>
        </p:grpSpPr>
        <p:pic>
          <p:nvPicPr>
            <p:cNvPr id="4" name="Picture 3" descr="0907.2263v1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9" t="10756" r="6535" b="2624"/>
            <a:stretch/>
          </p:blipFill>
          <p:spPr>
            <a:xfrm>
              <a:off x="896293" y="1708407"/>
              <a:ext cx="7351415" cy="429134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45613" y="4234190"/>
              <a:ext cx="5693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Fornax</a:t>
              </a:r>
              <a:endParaRPr lang="en-US" sz="9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7-Point Star 2"/>
            <p:cNvSpPr/>
            <p:nvPr/>
          </p:nvSpPr>
          <p:spPr>
            <a:xfrm>
              <a:off x="5642610" y="4352547"/>
              <a:ext cx="152400" cy="152400"/>
            </a:xfrm>
            <a:prstGeom prst="star7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354241" y="5989507"/>
            <a:ext cx="1927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Wiebusch, arXiv:0907.2263</a:t>
            </a:r>
            <a:endParaRPr lang="en-US" sz="12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CB77-ABD9-4C0D-9B76-D8B3FF3B44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CB77-ABD9-4C0D-9B76-D8B3FF3B441D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galactic center may be an excellent target for dark matter indirect detection, given its close proximity and bountiful dark matter abundance.</a:t>
            </a:r>
          </a:p>
          <a:p>
            <a:r>
              <a:rPr lang="en-US" dirty="0" smtClean="0"/>
              <a:t>If the galactic dark matter halo profile is cored, the Fornax Cluster may provide an equally suitable target, if its  substructure should prove as abundant as simulations suggest.</a:t>
            </a:r>
          </a:p>
          <a:p>
            <a:r>
              <a:rPr lang="en-US" dirty="0" smtClean="0"/>
              <a:t>The galactic center dark matter search analysis at IceCube may be extended to include the Fornax Cluster, as it also resides in the southern sky.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CB77-ABD9-4C0D-9B76-D8B3FF3B441D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Motivate indirect detection from the galactic center and nearby galaxy clusters.</a:t>
            </a:r>
          </a:p>
          <a:p>
            <a:r>
              <a:rPr lang="en-US" dirty="0" smtClean="0"/>
              <a:t>Constrain the dark matter distribution.</a:t>
            </a:r>
          </a:p>
          <a:p>
            <a:pPr lvl="1"/>
            <a:r>
              <a:rPr lang="en-US" dirty="0" smtClean="0"/>
              <a:t>kinematical data</a:t>
            </a:r>
          </a:p>
          <a:p>
            <a:pPr lvl="1"/>
            <a:r>
              <a:rPr lang="en-US" dirty="0" smtClean="0"/>
              <a:t>cluster X-ray emission</a:t>
            </a:r>
          </a:p>
          <a:p>
            <a:r>
              <a:rPr lang="en-US" dirty="0" smtClean="0"/>
              <a:t>Compare the strength of annihilation signals.</a:t>
            </a:r>
          </a:p>
          <a:p>
            <a:pPr lvl="1"/>
            <a:r>
              <a:rPr lang="en-US" dirty="0" smtClean="0"/>
              <a:t>The Fornax Cluster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Galactic Center</a:t>
            </a:r>
          </a:p>
          <a:p>
            <a:r>
              <a:rPr lang="en-US" dirty="0" smtClean="0"/>
              <a:t>Consequences for indirect detection experiments,  IceCube in particular.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Detection of Dark Matter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CB77-ABD9-4C0D-9B76-D8B3FF3B441D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Annihilating cosmic dark matter</a:t>
                </a:r>
                <a:br>
                  <a:rPr lang="en-US" dirty="0" smtClean="0"/>
                </a:br>
                <a:r>
                  <a:rPr lang="en-US" dirty="0" smtClean="0"/>
                  <a:t>		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detectable astrophysical radiation</a:t>
                </a:r>
              </a:p>
              <a:p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dirty="0" smtClean="0"/>
                  <a:t>Intensity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𝐽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800" dirty="0" smtClean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box>
                      <m:box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8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smtClean="0"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d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d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box>
                      </m:e>
                    </m:box>
                  </m:oMath>
                </a14:m>
                <a:r>
                  <a:rPr lang="en-US" dirty="0" smtClean="0">
                    <a:ea typeface="Cambria Math"/>
                  </a:rPr>
                  <a:t/>
                </a:r>
                <a:br>
                  <a:rPr lang="en-US" dirty="0" smtClean="0">
                    <a:ea typeface="Cambria Math"/>
                  </a:rPr>
                </a:br>
                <a:r>
                  <a:rPr lang="en-US" sz="800" dirty="0" smtClean="0">
                    <a:ea typeface="Cambria Math"/>
                  </a:rPr>
                  <a:t> </a:t>
                </a:r>
                <a:r>
                  <a:rPr lang="en-US" dirty="0" smtClean="0">
                    <a:ea typeface="Cambria Math"/>
                  </a:rPr>
                  <a:t/>
                </a:r>
                <a:br>
                  <a:rPr lang="en-US" dirty="0" smtClean="0">
                    <a:ea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𝐽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acc>
                      </m:e>
                    </m:d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4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line</m:t>
                        </m:r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of</m:t>
                        </m:r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sight</m:t>
                        </m:r>
                      </m:sub>
                      <m:sup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 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d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</m:nary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Brightest regions are those that are a combination of </a:t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close</a:t>
                </a:r>
                <a:r>
                  <a:rPr lang="en-US" dirty="0" smtClean="0"/>
                  <a:t>, and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dense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/>
                  <a:t>over considerable volume.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45"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1078992" y="18650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87632" y="3200400"/>
            <a:ext cx="206178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particle properties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7632" y="3810000"/>
            <a:ext cx="25908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J-factor: astrophysical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distribution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is Dark Matter Annihilation Brightest?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CB77-ABD9-4C0D-9B76-D8B3FF3B441D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Galactic Center is a very well-motivated candidate!</a:t>
            </a:r>
          </a:p>
          <a:p>
            <a:pPr lvl="1"/>
            <a:r>
              <a:rPr lang="en-US" dirty="0" smtClean="0"/>
              <a:t>Relatively nearby.</a:t>
            </a:r>
          </a:p>
          <a:p>
            <a:pPr lvl="1"/>
            <a:r>
              <a:rPr lang="en-US" dirty="0" smtClean="0"/>
              <a:t>Expected to be very dark matter </a:t>
            </a:r>
            <a:br>
              <a:rPr lang="en-US" dirty="0" smtClean="0"/>
            </a:br>
            <a:r>
              <a:rPr lang="en-US" dirty="0" smtClean="0"/>
              <a:t>dense (based on simulations).</a:t>
            </a:r>
          </a:p>
          <a:p>
            <a:endParaRPr lang="en-US" dirty="0"/>
          </a:p>
          <a:p>
            <a:r>
              <a:rPr lang="en-US" dirty="0" smtClean="0"/>
              <a:t>Observational evidence for a</a:t>
            </a:r>
            <a:br>
              <a:rPr lang="en-US" dirty="0" smtClean="0"/>
            </a:br>
            <a:r>
              <a:rPr lang="en-US" dirty="0" smtClean="0"/>
              <a:t>cored halo profile?</a:t>
            </a:r>
          </a:p>
          <a:p>
            <a:pPr lvl="1"/>
            <a:r>
              <a:rPr lang="en-US" dirty="0" smtClean="0"/>
              <a:t>If so, nearby substructure-rich</a:t>
            </a:r>
            <a:br>
              <a:rPr lang="en-US" dirty="0" smtClean="0"/>
            </a:br>
            <a:r>
              <a:rPr lang="en-US" dirty="0" smtClean="0"/>
              <a:t>galaxy</a:t>
            </a:r>
            <a:r>
              <a:rPr lang="en-US" dirty="0"/>
              <a:t> </a:t>
            </a:r>
            <a:r>
              <a:rPr lang="en-US" dirty="0" smtClean="0"/>
              <a:t>clusters might be as bright.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09" y="1981200"/>
            <a:ext cx="3441159" cy="431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Milky Way Dark Matter Halo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CB77-ABD9-4C0D-9B76-D8B3FF3B441D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Our halo may have a cusp at the core.</a:t>
                </a:r>
              </a:p>
              <a:p>
                <a:pPr lvl="1"/>
                <a:r>
                  <a:rPr lang="en-US" dirty="0" smtClean="0"/>
                  <a:t>as seen in dark-matter-only cosmological simulations.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box>
                            <m:box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1+</m:t>
                                      </m:r>
                                      <m:box>
                                        <m:box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𝑟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box>
                        </m:den>
                      </m:f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−2 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den>
                              </m:f>
                            </m:e>
                          </m:box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box>
                                        <m:box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𝑟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−2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Also plausible are cored profiles.</a:t>
                </a:r>
              </a:p>
              <a:p>
                <a:pPr marL="274320" lvl="1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box>
                          <m:box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1+</m:t>
                                </m:r>
                                <m:box>
                                  <m:box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𝑟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box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𝑟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𝑐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box>
                      </m:den>
                    </m:f>
                  </m:oMath>
                </a14:m>
                <a:r>
                  <a:rPr lang="en-US" dirty="0" smtClean="0">
                    <a:ea typeface="Cambria Math"/>
                  </a:rPr>
                  <a:t> </a:t>
                </a:r>
                <a:r>
                  <a:rPr lang="en-US" sz="2400" dirty="0">
                    <a:ea typeface="Cambria Math"/>
                  </a:rPr>
                  <a:t/>
                </a:r>
                <a:br>
                  <a:rPr lang="en-US" sz="2400" dirty="0">
                    <a:ea typeface="Cambria Math"/>
                  </a:rPr>
                </a:br>
                <a:endParaRPr lang="en-US" dirty="0" smtClean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89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77000" y="2558534"/>
            <a:ext cx="145103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NFW profile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3312059"/>
            <a:ext cx="168828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Einasto profile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5404" y="4953000"/>
            <a:ext cx="170110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Burkert profile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Constraints from Kinematical Galactic Tracers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CB77-ABD9-4C0D-9B76-D8B3FF3B441D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0907.0018v2.pdf - Adobe Read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t="23364" r="4158" b="10665"/>
          <a:stretch/>
        </p:blipFill>
        <p:spPr>
          <a:xfrm>
            <a:off x="228600" y="1600200"/>
            <a:ext cx="5838479" cy="2286000"/>
          </a:xfrm>
          <a:prstGeom prst="rect">
            <a:avLst/>
          </a:prstGeom>
        </p:spPr>
      </p:pic>
      <p:pic>
        <p:nvPicPr>
          <p:cNvPr id="8" name="Picture 7" descr="1304.5127.pdf - Adobe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7" t="18980" r="15644" b="7558"/>
          <a:stretch/>
        </p:blipFill>
        <p:spPr>
          <a:xfrm>
            <a:off x="5486400" y="3913359"/>
            <a:ext cx="3399857" cy="24147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781800" y="2209797"/>
                <a:ext cx="1753942" cy="7620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box>
                            <m:box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1+</m:t>
                                      </m:r>
                                      <m:box>
                                        <m:boxPr>
                                          <m:ctrlP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𝑟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box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209797"/>
                <a:ext cx="1753942" cy="7620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933252" y="1688068"/>
            <a:ext cx="145103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NFW profile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897" y="1392963"/>
            <a:ext cx="25026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Catena, </a:t>
            </a:r>
            <a:r>
              <a:rPr lang="en-US" sz="1100" dirty="0" err="1" smtClean="0">
                <a:solidFill>
                  <a:schemeClr val="tx2"/>
                </a:solidFill>
              </a:rPr>
              <a:t>Ullio</a:t>
            </a:r>
            <a:r>
              <a:rPr lang="en-US" sz="1100" dirty="0" smtClean="0">
                <a:solidFill>
                  <a:schemeClr val="tx2"/>
                </a:solidFill>
              </a:rPr>
              <a:t>, </a:t>
            </a:r>
            <a:r>
              <a:rPr lang="en-US" sz="1100" dirty="0">
                <a:solidFill>
                  <a:schemeClr val="tx2"/>
                </a:solidFill>
              </a:rPr>
              <a:t>JCAP 1008 (2010) 004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2330" y="3686453"/>
            <a:ext cx="21130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Nesti, Salucci, arXiv:1304.5127</a:t>
            </a:r>
            <a:endParaRPr lang="en-US" sz="11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81000" y="4419600"/>
                <a:ext cx="502894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tx2"/>
                    </a:solidFill>
                  </a:rPr>
                  <a:t>The solar system velocity strongly constrains</a:t>
                </a:r>
                <a:br>
                  <a:rPr lang="en-US" dirty="0" smtClean="0">
                    <a:solidFill>
                      <a:schemeClr val="tx2"/>
                    </a:solidFill>
                  </a:rPr>
                </a:br>
                <a:r>
                  <a:rPr lang="en-US" dirty="0" smtClean="0">
                    <a:solidFill>
                      <a:schemeClr val="tx2"/>
                    </a:solidFill>
                  </a:rPr>
                  <a:t>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tx2"/>
                    </a:solidFill>
                  </a:rPr>
                  <a:t>The J-factor goes roughly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19600"/>
                <a:ext cx="5028941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850" t="-2538" r="-121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6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Constraints from Kinematical Galactic Tracers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CB77-ABD9-4C0D-9B76-D8B3FF3B441D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0907.0018v2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0" t="20807" r="21386" b="1528"/>
          <a:stretch/>
        </p:blipFill>
        <p:spPr>
          <a:xfrm>
            <a:off x="306309" y="1828800"/>
            <a:ext cx="5450186" cy="38477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872257" y="2590800"/>
                <a:ext cx="3098989" cy="640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en-US" sz="16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−2 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den>
                              </m:f>
                            </m:e>
                          </m:box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box>
                                        <m:boxPr>
                                          <m:ctrlPr>
                                            <a:rPr lang="en-US" sz="16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𝑟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−2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p>
                              </m:sSup>
                              <m: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257" y="2590800"/>
                <a:ext cx="3098989" cy="6403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577609" y="2003027"/>
            <a:ext cx="168828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Einasto profile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4296" y="3962400"/>
            <a:ext cx="2234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Also consistent with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current data for a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significant range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of parameters.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Constraints from Kinematical Galactic Tracers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CB77-ABD9-4C0D-9B76-D8B3FF3B441D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1304.5127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8" t="18980" r="28713" b="6827"/>
          <a:stretch/>
        </p:blipFill>
        <p:spPr>
          <a:xfrm>
            <a:off x="457200" y="2133600"/>
            <a:ext cx="4895193" cy="350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0782" y="2057400"/>
            <a:ext cx="170110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Burkert profile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010029" y="2679661"/>
                <a:ext cx="2282613" cy="654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box>
                          <m:box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1+</m:t>
                                </m:r>
                                <m:box>
                                  <m:boxPr>
                                    <m:ctrlP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𝑟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box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𝑟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𝑐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box>
                      </m:den>
                    </m:f>
                  </m:oMath>
                </a14:m>
                <a:r>
                  <a:rPr lang="en-US" dirty="0">
                    <a:solidFill>
                      <a:schemeClr val="tx2"/>
                    </a:solidFill>
                    <a:ea typeface="Cambria Math"/>
                  </a:rPr>
                  <a:t> 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029" y="2679661"/>
                <a:ext cx="2282613" cy="6545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562600" y="3702113"/>
            <a:ext cx="3177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Nesti and Salucci point out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that the cored Burkert profile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has less tension with data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than the cusped profiles.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Galactic Center J-factor Profile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Sheldon Campbell, The Ohio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CB77-ABD9-4C0D-9B76-D8B3FF3B441D}" type="slidenum">
              <a:rPr lang="en-US" smtClean="0"/>
              <a:t>9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213572" y="1726194"/>
            <a:ext cx="4716856" cy="4446006"/>
            <a:chOff x="381000" y="1600200"/>
            <a:chExt cx="4716856" cy="4446006"/>
          </a:xfrm>
        </p:grpSpPr>
        <p:pic>
          <p:nvPicPr>
            <p:cNvPr id="7" name="Picture 6" descr="MilkyWay_J-factors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52" t="9476" r="23664" b="781"/>
            <a:stretch/>
          </p:blipFill>
          <p:spPr>
            <a:xfrm>
              <a:off x="381000" y="1600200"/>
              <a:ext cx="4716856" cy="444600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47431" y="249330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NFW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6860" y="3069881"/>
              <a:ext cx="7857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Einasto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6860" y="4811917"/>
              <a:ext cx="7970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Burkert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1175" y="2770165"/>
            <a:ext cx="8021649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 the case that our halo profile is cored, it is advantageous to also consider signals from nearby galaxy clusters…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68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561</TotalTime>
  <Words>980</Words>
  <Application>Microsoft Office PowerPoint</Application>
  <PresentationFormat>On-screen Show (4:3)</PresentationFormat>
  <Paragraphs>180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The Galactic Center and The Fornax Galaxy Cluster </vt:lpstr>
      <vt:lpstr>Outline</vt:lpstr>
      <vt:lpstr>Indirect Detection of Dark Matter</vt:lpstr>
      <vt:lpstr>Where is Dark Matter Annihilation Brightest?</vt:lpstr>
      <vt:lpstr>The Milky Way Dark Matter Halo</vt:lpstr>
      <vt:lpstr>Constraints from Kinematical Galactic Tracers</vt:lpstr>
      <vt:lpstr>Constraints from Kinematical Galactic Tracers</vt:lpstr>
      <vt:lpstr>Constraints from Kinematical Galactic Tracers</vt:lpstr>
      <vt:lpstr>Galactic Center J-factor Profile</vt:lpstr>
      <vt:lpstr>The Fornax Galaxy Cluster</vt:lpstr>
      <vt:lpstr>X-ray Cluster Intensity Profiles</vt:lpstr>
      <vt:lpstr>Using X-rays to Constrain the Halo Profile</vt:lpstr>
      <vt:lpstr>The scale radius for each profile is determined from  X-ray data.</vt:lpstr>
      <vt:lpstr>Substructure Models for Galaxy Clusters</vt:lpstr>
      <vt:lpstr>J-factor Profiles for the Fornax Cluster</vt:lpstr>
      <vt:lpstr>TeV Gamma-Ray Emitters  and The Fornax Cluster</vt:lpstr>
      <vt:lpstr>Conclusions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Sheldon Campbell</dc:creator>
  <cp:lastModifiedBy>Sheldon Campbell</cp:lastModifiedBy>
  <cp:revision>37</cp:revision>
  <dcterms:created xsi:type="dcterms:W3CDTF">2013-05-10T20:15:00Z</dcterms:created>
  <dcterms:modified xsi:type="dcterms:W3CDTF">2013-05-13T08:36:47Z</dcterms:modified>
</cp:coreProperties>
</file>