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790" r:id="rId1"/>
  </p:sldMasterIdLst>
  <p:notesMasterIdLst>
    <p:notesMasterId r:id="rId34"/>
  </p:notesMasterIdLst>
  <p:sldIdLst>
    <p:sldId id="531" r:id="rId2"/>
    <p:sldId id="463" r:id="rId3"/>
    <p:sldId id="456" r:id="rId4"/>
    <p:sldId id="454" r:id="rId5"/>
    <p:sldId id="457" r:id="rId6"/>
    <p:sldId id="435" r:id="rId7"/>
    <p:sldId id="436" r:id="rId8"/>
    <p:sldId id="438" r:id="rId9"/>
    <p:sldId id="444" r:id="rId10"/>
    <p:sldId id="445" r:id="rId11"/>
    <p:sldId id="498" r:id="rId12"/>
    <p:sldId id="499" r:id="rId13"/>
    <p:sldId id="501" r:id="rId14"/>
    <p:sldId id="502" r:id="rId15"/>
    <p:sldId id="497" r:id="rId16"/>
    <p:sldId id="530" r:id="rId17"/>
    <p:sldId id="506" r:id="rId18"/>
    <p:sldId id="449" r:id="rId19"/>
    <p:sldId id="532" r:id="rId20"/>
    <p:sldId id="544" r:id="rId21"/>
    <p:sldId id="533" r:id="rId22"/>
    <p:sldId id="489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43" r:id="rId33"/>
  </p:sldIdLst>
  <p:sldSz cx="13004800" cy="9753600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alibri Bold" pitchFamily="34" charset="0"/>
      <p:bold r:id="rId39"/>
    </p:embeddedFont>
    <p:embeddedFont>
      <p:font typeface="Wingdings 2" pitchFamily="18" charset="2"/>
      <p:regular r:id="rId40"/>
    </p:embeddedFont>
  </p:embeddedFontLst>
  <p:defaultTextStyle>
    <a:defPPr>
      <a:defRPr lang="en-US"/>
    </a:defPPr>
    <a:lvl1pPr algn="l" rtl="0" fontAlgn="base">
      <a:spcBef>
        <a:spcPts val="1500"/>
      </a:spcBef>
      <a:spcAft>
        <a:spcPct val="0"/>
      </a:spcAft>
      <a:defRPr sz="2600" kern="1200">
        <a:solidFill>
          <a:srgbClr val="333333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1pPr>
    <a:lvl2pPr marL="457200" algn="l" rtl="0" fontAlgn="base">
      <a:spcBef>
        <a:spcPts val="1500"/>
      </a:spcBef>
      <a:spcAft>
        <a:spcPct val="0"/>
      </a:spcAft>
      <a:defRPr sz="2600" kern="1200">
        <a:solidFill>
          <a:srgbClr val="333333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2pPr>
    <a:lvl3pPr marL="914400" algn="l" rtl="0" fontAlgn="base">
      <a:spcBef>
        <a:spcPts val="1500"/>
      </a:spcBef>
      <a:spcAft>
        <a:spcPct val="0"/>
      </a:spcAft>
      <a:defRPr sz="2600" kern="1200">
        <a:solidFill>
          <a:srgbClr val="333333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3pPr>
    <a:lvl4pPr marL="1371600" algn="l" rtl="0" fontAlgn="base">
      <a:spcBef>
        <a:spcPts val="1500"/>
      </a:spcBef>
      <a:spcAft>
        <a:spcPct val="0"/>
      </a:spcAft>
      <a:defRPr sz="2600" kern="1200">
        <a:solidFill>
          <a:srgbClr val="333333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4pPr>
    <a:lvl5pPr marL="1828800" algn="l" rtl="0" fontAlgn="base">
      <a:spcBef>
        <a:spcPts val="1500"/>
      </a:spcBef>
      <a:spcAft>
        <a:spcPct val="0"/>
      </a:spcAft>
      <a:defRPr sz="2600" kern="1200">
        <a:solidFill>
          <a:srgbClr val="333333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5pPr>
    <a:lvl6pPr marL="2286000" algn="l" defTabSz="914400" rtl="0" eaLnBrk="1" latinLnBrk="0" hangingPunct="1">
      <a:defRPr sz="2600" kern="1200">
        <a:solidFill>
          <a:srgbClr val="333333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6pPr>
    <a:lvl7pPr marL="2743200" algn="l" defTabSz="914400" rtl="0" eaLnBrk="1" latinLnBrk="0" hangingPunct="1">
      <a:defRPr sz="2600" kern="1200">
        <a:solidFill>
          <a:srgbClr val="333333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7pPr>
    <a:lvl8pPr marL="3200400" algn="l" defTabSz="914400" rtl="0" eaLnBrk="1" latinLnBrk="0" hangingPunct="1">
      <a:defRPr sz="2600" kern="1200">
        <a:solidFill>
          <a:srgbClr val="333333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8pPr>
    <a:lvl9pPr marL="3657600" algn="l" defTabSz="914400" rtl="0" eaLnBrk="1" latinLnBrk="0" hangingPunct="1">
      <a:defRPr sz="2600" kern="1200">
        <a:solidFill>
          <a:srgbClr val="333333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A246A"/>
    <a:srgbClr val="FFFF00"/>
    <a:srgbClr val="FF2323"/>
    <a:srgbClr val="00FFFF"/>
    <a:srgbClr val="0000FF"/>
    <a:srgbClr val="FF00FF"/>
    <a:srgbClr val="AE7700"/>
    <a:srgbClr val="D61F00"/>
    <a:srgbClr val="FF91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84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7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pulse shape discrimination and not</a:t>
            </a:r>
            <a:r>
              <a:rPr lang="en-US" baseline="0" dirty="0" smtClean="0"/>
              <a:t> timing?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93CAB2D-05E9-8D44-8F4D-29338529467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130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Efficiency of the cut determined by plotting the cut variable with strict energy cuts.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resulting histogram is fit with </a:t>
            </a:r>
            <a:r>
              <a:rPr lang="en-US" dirty="0" err="1" smtClean="0"/>
              <a:t>gaussians</a:t>
            </a:r>
            <a:r>
              <a:rPr lang="en-US" dirty="0" smtClean="0"/>
              <a:t> which are used for determining the cut efficiency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----- Meeting Notes (4/9/13 12:43) -----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Change title of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93CAB2D-05E9-8D44-8F4D-29338529467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4268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this is the most sensitive feature (not 1460, 3</a:t>
            </a:r>
            <a:r>
              <a:rPr lang="en-US" baseline="0" dirty="0" smtClean="0"/>
              <a:t> keV)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FF5D354-5931-144E-B747-CBE09DB2E78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223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(4/9/13 12:43) -----</a:t>
            </a:r>
          </a:p>
          <a:p>
            <a:r>
              <a:rPr lang="en-US" dirty="0"/>
              <a:t>Summary .. "we understand…" "rates are…" "consistent with </a:t>
            </a:r>
            <a:r>
              <a:rPr lang="en-US" dirty="0" err="1"/>
              <a:t>dama</a:t>
            </a:r>
            <a:r>
              <a:rPr lang="en-US" dirty="0"/>
              <a:t>… " "compared to NAIAD…" "can see 3 </a:t>
            </a:r>
            <a:r>
              <a:rPr lang="en-US" dirty="0" err="1"/>
              <a:t>keV</a:t>
            </a:r>
            <a:r>
              <a:rPr lang="en-US" dirty="0"/>
              <a:t> even in single crystal analysis.." 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93CAB2D-05E9-8D44-8F4D-29338529467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86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inputs to </a:t>
            </a:r>
            <a:r>
              <a:rPr lang="en-US" dirty="0" err="1"/>
              <a:t>sim</a:t>
            </a:r>
            <a:r>
              <a:rPr lang="en-US" dirty="0"/>
              <a:t> agrees with data</a:t>
            </a:r>
          </a:p>
          <a:p>
            <a:r>
              <a:rPr lang="en-US" dirty="0"/>
              <a:t>2. full scale </a:t>
            </a:r>
            <a:r>
              <a:rPr lang="en-US" dirty="0" err="1"/>
              <a:t>sim</a:t>
            </a:r>
            <a:r>
              <a:rPr lang="en-US" dirty="0"/>
              <a:t> looks good enough</a:t>
            </a:r>
          </a:p>
          <a:p>
            <a:r>
              <a:rPr lang="en-US" dirty="0"/>
              <a:t>3. ice is clean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FF5D354-5931-144E-B747-CBE09DB2E7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205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29362-2496-4088-A872-1834E1FFB6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BEE5A-963C-4A33-A2EF-33A27B295C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34EBA-1033-4A60-A9C7-4CD5819AF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58113-D8F6-4706-AA60-8BAD8863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755C7-0D61-4951-BD0C-3DA59F7A53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FD354-E89F-4976-8D56-D9985B92EB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75ABE-7D3B-4C63-9FF8-F61388115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4A57-C4F5-4185-B11A-3E02C894B2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43F0C-C30E-47EF-89C6-208139CC25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9B1C7-7689-41D6-B862-31D618B947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F79F0-998A-425B-AA34-AD293DA1F4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50800" y="9310511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 b="1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310511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 b="1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1400" y="9310511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 b="1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39FA94B4-7D53-418A-BF74-93C3786F0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/>
  <p:txStyles>
    <p:titleStyle>
      <a:lvl1pPr algn="ctr" defTabSz="130039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1056569" indent="-406374" algn="l" defTabSz="1300393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2275688" indent="-325098" algn="l" defTabSz="13003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0" y="8147095"/>
            <a:ext cx="4000500" cy="7635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500" y="7983582"/>
            <a:ext cx="901700" cy="1384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6880" y="8837240"/>
            <a:ext cx="2512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Matthew Kauer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6800" y="8951639"/>
            <a:ext cx="454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University of Wisconsin - Madison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6919"/>
            <a:ext cx="130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Calibri" pitchFamily="34" charset="0"/>
              </a:rPr>
              <a:t>Operation and First Data of DM-Ice17 at the South Pole</a:t>
            </a:r>
            <a:endParaRPr lang="en-US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" y="7613104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DM</a:t>
            </a:r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en-US" sz="5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4392" y="8300228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latin typeface="Calibri" pitchFamily="34" charset="0"/>
              </a:rPr>
              <a:t>A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1800" b="1" dirty="0" smtClean="0">
                <a:solidFill>
                  <a:srgbClr val="FFFFFF"/>
                </a:solidFill>
                <a:latin typeface="Calibri" pitchFamily="34" charset="0"/>
              </a:rPr>
              <a:t>ark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en-US" sz="1800" b="1" dirty="0" smtClean="0">
                <a:solidFill>
                  <a:srgbClr val="FFFFFF"/>
                </a:solidFill>
                <a:latin typeface="Calibri" pitchFamily="34" charset="0"/>
              </a:rPr>
              <a:t>atter detector in the South Pole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88" y="9101083"/>
            <a:ext cx="3973075" cy="584775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487647" marR="0" indent="-487647" algn="l" defTabSz="130039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8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(on behalf of the DM-Ice collaboration)</a:t>
            </a:r>
            <a:endParaRPr kumimoji="0" lang="en-US" sz="1800" i="0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3430" y="7888359"/>
            <a:ext cx="1891543" cy="1563505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487647" marR="0" indent="-487647" algn="ctr" defTabSz="130039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IPA  2013</a:t>
            </a:r>
          </a:p>
          <a:p>
            <a:pPr marL="487647" marR="0" indent="-487647" algn="ctr" defTabSz="130039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Madison, WI</a:t>
            </a:r>
          </a:p>
          <a:p>
            <a:pPr marL="487647" marR="0" indent="-487647" algn="ctr" defTabSz="130039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May 13</a:t>
            </a:r>
          </a:p>
        </p:txBody>
      </p:sp>
      <p:pic>
        <p:nvPicPr>
          <p:cNvPr id="15" name="Picture 14" descr="south_pole_statio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324" y="1204392"/>
            <a:ext cx="13019123" cy="637270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822880" y="4120716"/>
            <a:ext cx="324036" cy="198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074908" y="5236840"/>
            <a:ext cx="324036" cy="198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34549" y="4537100"/>
            <a:ext cx="1944216" cy="701731"/>
          </a:xfrm>
          <a:prstGeom prst="rect">
            <a:avLst/>
          </a:prstGeom>
          <a:noFill/>
          <a:ln>
            <a:noFill/>
          </a:ln>
        </p:spPr>
        <p:txBody>
          <a:bodyPr wrap="squar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DM-Ice17</a:t>
            </a: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9778765" y="4887966"/>
            <a:ext cx="1188131" cy="4208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</p:cNvCxnSpPr>
          <p:nvPr/>
        </p:nvCxnSpPr>
        <p:spPr>
          <a:xfrm flipV="1">
            <a:off x="9778765" y="4336740"/>
            <a:ext cx="972107" cy="5512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720" y="2284512"/>
            <a:ext cx="45720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Single PMT trigger rates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General decay over time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Single trigger rate variation seems mostly in the noise (not observed in coincident data)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5380856"/>
            <a:ext cx="6189663" cy="3968316"/>
            <a:chOff x="6654800" y="152400"/>
            <a:chExt cx="6189663" cy="396831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4800" y="152400"/>
              <a:ext cx="6189663" cy="39683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8266596" y="592324"/>
              <a:ext cx="0" cy="3132348"/>
            </a:xfrm>
            <a:prstGeom prst="line">
              <a:avLst/>
            </a:prstGeom>
            <a:ln w="34925" cmpd="sng">
              <a:solidFill>
                <a:srgbClr val="000000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266596" y="2752564"/>
              <a:ext cx="1044116" cy="0"/>
            </a:xfrm>
            <a:prstGeom prst="straightConnector1">
              <a:avLst/>
            </a:prstGeom>
            <a:ln w="3492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194588" y="2104492"/>
              <a:ext cx="1066189" cy="7116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52400" tIns="152400" rIns="152400" bIns="152400" rtlCol="0">
              <a:spAutoFit/>
            </a:bodyPr>
            <a:lstStyle/>
            <a:p>
              <a:pPr marL="487647" marR="0" indent="-487647" algn="l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kumimoji="0" lang="en-US" sz="32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data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99026" y="0"/>
            <a:ext cx="7805774" cy="5715744"/>
            <a:chOff x="417724" y="535248"/>
            <a:chExt cx="7805774" cy="571574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724" y="1096380"/>
              <a:ext cx="7805774" cy="5154612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cxnSp>
          <p:nvCxnSpPr>
            <p:cNvPr id="12" name="Straight Connector 11"/>
            <p:cNvCxnSpPr/>
            <p:nvPr/>
          </p:nvCxnSpPr>
          <p:spPr>
            <a:xfrm flipH="1" flipV="1">
              <a:off x="945680" y="891051"/>
              <a:ext cx="0" cy="5152810"/>
            </a:xfrm>
            <a:prstGeom prst="line">
              <a:avLst/>
            </a:prstGeom>
            <a:ln w="34925" cmpd="sng">
              <a:solidFill>
                <a:srgbClr val="000000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017688" y="1111312"/>
              <a:ext cx="1044116" cy="0"/>
            </a:xfrm>
            <a:prstGeom prst="straightConnector1">
              <a:avLst/>
            </a:prstGeom>
            <a:ln w="3492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45680" y="535248"/>
              <a:ext cx="1066189" cy="7116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52400" tIns="152400" rIns="152400" bIns="152400" rtlCol="0">
              <a:spAutoFit/>
            </a:bodyPr>
            <a:lstStyle/>
            <a:p>
              <a:pPr marL="487647" marR="0" indent="-487647" algn="l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kumimoji="0" lang="en-US" sz="32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data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070352" y="6785012"/>
            <a:ext cx="6214368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Data run since June 2011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99.75% uptime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well known down times (power cycling, pedestal and dark noise runs)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728" y="1348408"/>
            <a:ext cx="4148443" cy="812530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487647" marR="0" indent="-487647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PMT Trigger Rates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8344" y="5992924"/>
            <a:ext cx="4295791" cy="812530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487647" marR="0" indent="-487647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DM-Ice17 </a:t>
            </a:r>
            <a:r>
              <a:rPr kumimoji="0" lang="en-US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Livetime</a:t>
            </a:r>
            <a:endParaRPr kumimoji="0" lang="en-US" sz="4000" b="1" i="0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418" y="139834"/>
            <a:ext cx="4681794" cy="812530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Detector Monitoring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18524" cy="1625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Signal Channels</a:t>
            </a:r>
            <a:endParaRPr lang="en-US" b="1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01"/>
          <a:stretch/>
        </p:blipFill>
        <p:spPr bwMode="auto">
          <a:xfrm>
            <a:off x="21680" y="1456420"/>
            <a:ext cx="7596844" cy="78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Rectangle 13"/>
          <p:cNvSpPr>
            <a:spLocks/>
          </p:cNvSpPr>
          <p:nvPr/>
        </p:nvSpPr>
        <p:spPr bwMode="auto">
          <a:xfrm>
            <a:off x="1389832" y="2536540"/>
            <a:ext cx="1974363" cy="3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Bangla MN"/>
              </a:rPr>
              <a:t>x16   ATWD - 0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ea typeface="ＭＳ Ｐゴシック" charset="0"/>
              <a:cs typeface="Bangla MN"/>
            </a:endParaRPr>
          </a:p>
        </p:txBody>
      </p:sp>
      <p:sp>
        <p:nvSpPr>
          <p:cNvPr id="19" name="Rectangle 14"/>
          <p:cNvSpPr>
            <a:spLocks/>
          </p:cNvSpPr>
          <p:nvPr/>
        </p:nvSpPr>
        <p:spPr bwMode="auto">
          <a:xfrm>
            <a:off x="1461840" y="4480756"/>
            <a:ext cx="1974363" cy="3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Bangla MN"/>
              </a:rPr>
              <a:t>x2   ATWD - 1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ea typeface="ＭＳ Ｐゴシック" charset="0"/>
              <a:cs typeface="Bangla MN"/>
            </a:endParaRPr>
          </a:p>
        </p:txBody>
      </p:sp>
      <p:sp>
        <p:nvSpPr>
          <p:cNvPr id="20" name="Rectangle 15"/>
          <p:cNvSpPr>
            <a:spLocks/>
          </p:cNvSpPr>
          <p:nvPr/>
        </p:nvSpPr>
        <p:spPr bwMode="auto">
          <a:xfrm>
            <a:off x="1497844" y="6460976"/>
            <a:ext cx="1974363" cy="3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Bangla MN"/>
              </a:rPr>
              <a:t>x0.25   ATWD - 2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ea typeface="ＭＳ Ｐゴシック" charset="0"/>
              <a:cs typeface="Bangla MN"/>
            </a:endParaRPr>
          </a:p>
        </p:txBody>
      </p:sp>
      <p:sp>
        <p:nvSpPr>
          <p:cNvPr id="21" name="Rectangle 16"/>
          <p:cNvSpPr>
            <a:spLocks/>
          </p:cNvSpPr>
          <p:nvPr/>
        </p:nvSpPr>
        <p:spPr bwMode="auto">
          <a:xfrm>
            <a:off x="1857884" y="7973144"/>
            <a:ext cx="1168745" cy="3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Bangla MN"/>
              </a:rPr>
              <a:t>FADC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6862440" y="1492424"/>
            <a:ext cx="5998344" cy="77048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/>
              <a:t>4-channel output</a:t>
            </a:r>
          </a:p>
          <a:p>
            <a:pPr lvl="1"/>
            <a:r>
              <a:rPr lang="en-US" sz="2800" b="1" dirty="0" smtClean="0"/>
              <a:t>Record each event passing coincidence between PMTs</a:t>
            </a:r>
          </a:p>
          <a:p>
            <a:pPr lvl="1"/>
            <a:r>
              <a:rPr lang="en-US" sz="2800" b="1" dirty="0" smtClean="0"/>
              <a:t>ATWD = 14bits dynamic range</a:t>
            </a:r>
          </a:p>
          <a:p>
            <a:r>
              <a:rPr lang="en-US" sz="3200" b="1" dirty="0" smtClean="0"/>
              <a:t>Energy = sum over entire ATWD waveform</a:t>
            </a:r>
          </a:p>
          <a:p>
            <a:pPr lvl="1"/>
            <a:r>
              <a:rPr lang="en-US" sz="2800" b="1" dirty="0" smtClean="0"/>
              <a:t>5-6 photoelectrons/</a:t>
            </a:r>
            <a:r>
              <a:rPr lang="en-US" sz="2800" b="1" dirty="0" err="1" smtClean="0"/>
              <a:t>keV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Sum over 600 ns</a:t>
            </a:r>
          </a:p>
          <a:p>
            <a:pPr lvl="1"/>
            <a:r>
              <a:rPr lang="en-US" sz="2800" b="1" dirty="0" smtClean="0"/>
              <a:t>FADC currently does not resolve as well </a:t>
            </a:r>
          </a:p>
          <a:p>
            <a:r>
              <a:rPr lang="en-US" sz="3200" b="1" dirty="0" smtClean="0"/>
              <a:t>Stable </a:t>
            </a:r>
            <a:r>
              <a:rPr lang="en-US" sz="3200" b="1" dirty="0"/>
              <a:t>data taking since June 2011</a:t>
            </a:r>
          </a:p>
          <a:p>
            <a:pPr lvl="1"/>
            <a:r>
              <a:rPr lang="en-US" sz="2800" b="1" dirty="0" smtClean="0"/>
              <a:t>29.6 </a:t>
            </a:r>
            <a:r>
              <a:rPr lang="en-US" sz="2800" b="1" dirty="0" err="1" smtClean="0"/>
              <a:t>kg.yr</a:t>
            </a:r>
            <a:r>
              <a:rPr lang="en-US" sz="2800" b="1" dirty="0" smtClean="0"/>
              <a:t> </a:t>
            </a:r>
            <a:r>
              <a:rPr lang="en-US" sz="2800" b="1" dirty="0"/>
              <a:t>of stable data to date </a:t>
            </a:r>
          </a:p>
          <a:p>
            <a:pPr lvl="1"/>
            <a:r>
              <a:rPr lang="en-US" sz="2800" b="1" dirty="0" smtClean="0"/>
              <a:t>99.75% </a:t>
            </a:r>
            <a:r>
              <a:rPr lang="en-US" sz="2800" b="1" dirty="0" err="1" smtClean="0"/>
              <a:t>livetime</a:t>
            </a:r>
            <a:endParaRPr lang="en-US" sz="2800" b="1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49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03050" cy="1625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cs typeface="Bangla MN"/>
              </a:rPr>
              <a:t>Energy Spectrum: Gammas</a:t>
            </a:r>
            <a:endParaRPr lang="en-US" b="1" dirty="0">
              <a:cs typeface="Bangla MN"/>
            </a:endParaRPr>
          </a:p>
        </p:txBody>
      </p:sp>
      <p:pic>
        <p:nvPicPr>
          <p:cNvPr id="7" name="Content Placeholder 6" descr="new_atwd1_gammas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51" r="-1451"/>
          <a:stretch>
            <a:fillRect/>
          </a:stretch>
        </p:blipFill>
        <p:spPr>
          <a:xfrm>
            <a:off x="0" y="1988364"/>
            <a:ext cx="11596688" cy="6392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8979" y="2690296"/>
            <a:ext cx="7555913" cy="45448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100" b="1" baseline="30000" dirty="0" smtClean="0">
                <a:latin typeface="Calibri" pitchFamily="34" charset="0"/>
                <a:cs typeface="Bangla MN"/>
              </a:rPr>
              <a:t>212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Pb (</a:t>
            </a:r>
            <a:r>
              <a:rPr lang="en-US" sz="2100" b="1" dirty="0" err="1" smtClean="0">
                <a:latin typeface="Calibri" pitchFamily="34" charset="0"/>
                <a:cs typeface="Bangla MN"/>
              </a:rPr>
              <a:t>Th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-chain) + </a:t>
            </a:r>
            <a:r>
              <a:rPr lang="en-US" sz="2100" b="1" baseline="30000" dirty="0" smtClean="0">
                <a:latin typeface="Calibri" pitchFamily="34" charset="0"/>
                <a:cs typeface="Bangla MN"/>
              </a:rPr>
              <a:t>214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Pb (U-chain)</a:t>
            </a:r>
            <a:endParaRPr lang="en-US" sz="2100" b="1" dirty="0">
              <a:latin typeface="Calibri" pitchFamily="34" charset="0"/>
              <a:cs typeface="Bangla M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821880" y="3149909"/>
            <a:ext cx="517834" cy="610767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37798" y="3228849"/>
            <a:ext cx="4285291" cy="45448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100" b="1" baseline="30000" dirty="0" smtClean="0">
                <a:latin typeface="Calibri" pitchFamily="34" charset="0"/>
                <a:cs typeface="Bangla MN"/>
              </a:rPr>
              <a:t>214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Pb (U-chain)</a:t>
            </a:r>
            <a:endParaRPr lang="en-US" sz="2100" b="1" dirty="0">
              <a:latin typeface="Calibri" pitchFamily="34" charset="0"/>
              <a:cs typeface="Bangla M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01900" y="3688461"/>
            <a:ext cx="889877" cy="1080327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81600" y="3767402"/>
            <a:ext cx="4035474" cy="45448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100" b="1" baseline="30000" dirty="0" smtClean="0">
                <a:latin typeface="Calibri" pitchFamily="34" charset="0"/>
                <a:cs typeface="Bangla MN"/>
              </a:rPr>
              <a:t>214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Pb (U-chain)</a:t>
            </a:r>
            <a:endParaRPr lang="en-US" sz="2100" b="1" dirty="0">
              <a:latin typeface="Calibri" pitchFamily="34" charset="0"/>
              <a:cs typeface="Bangla MN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81920" y="4227014"/>
            <a:ext cx="1131835" cy="937818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12618" y="4394924"/>
            <a:ext cx="7456021" cy="45448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100" b="1" baseline="30000" dirty="0" smtClean="0">
                <a:latin typeface="Calibri" pitchFamily="34" charset="0"/>
                <a:cs typeface="Bangla MN"/>
              </a:rPr>
              <a:t>208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Tl (</a:t>
            </a:r>
            <a:r>
              <a:rPr lang="en-US" sz="2100" b="1" dirty="0" err="1" smtClean="0">
                <a:latin typeface="Calibri" pitchFamily="34" charset="0"/>
                <a:cs typeface="Bangla MN"/>
              </a:rPr>
              <a:t>Th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-chain) + </a:t>
            </a:r>
            <a:r>
              <a:rPr lang="en-US" sz="2100" b="1" baseline="30000" dirty="0" smtClean="0">
                <a:latin typeface="Calibri" pitchFamily="34" charset="0"/>
                <a:cs typeface="Bangla MN"/>
              </a:rPr>
              <a:t>214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Bi (U-chain)</a:t>
            </a:r>
            <a:endParaRPr lang="en-US" sz="2100" b="1" dirty="0">
              <a:latin typeface="Calibri" pitchFamily="34" charset="0"/>
              <a:cs typeface="Bangla M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046016" y="4854535"/>
            <a:ext cx="498335" cy="1174393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2272" y="4970005"/>
            <a:ext cx="1047290" cy="45448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100" b="1" baseline="30000" dirty="0" smtClean="0">
                <a:latin typeface="Calibri" pitchFamily="34" charset="0"/>
                <a:cs typeface="Bangla MN"/>
              </a:rPr>
              <a:t>60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Co</a:t>
            </a:r>
            <a:endParaRPr lang="en-US" sz="2100" b="1" dirty="0">
              <a:latin typeface="Calibri" pitchFamily="34" charset="0"/>
              <a:cs typeface="Bangla M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846216" y="5367489"/>
            <a:ext cx="96850" cy="1777563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32725" y="5390643"/>
            <a:ext cx="253551" cy="1970433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34" y="5550031"/>
            <a:ext cx="913907" cy="45448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100" b="1" baseline="30000" dirty="0" smtClean="0">
                <a:latin typeface="Calibri" pitchFamily="34" charset="0"/>
                <a:cs typeface="Bangla MN"/>
              </a:rPr>
              <a:t>40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K</a:t>
            </a:r>
            <a:endParaRPr lang="en-US" sz="2100" b="1" dirty="0">
              <a:latin typeface="Calibri" pitchFamily="34" charset="0"/>
              <a:cs typeface="Bangla MN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18324" y="6028928"/>
            <a:ext cx="36004" cy="126014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23089" y="6367925"/>
            <a:ext cx="75355" cy="1101163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194588" y="6893024"/>
            <a:ext cx="72008" cy="684076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778764" y="7325072"/>
            <a:ext cx="0" cy="216747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56925" y="5885159"/>
            <a:ext cx="3401328" cy="45448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100" b="1" baseline="30000" dirty="0" smtClean="0">
                <a:latin typeface="Calibri" pitchFamily="34" charset="0"/>
                <a:cs typeface="Bangla MN"/>
              </a:rPr>
              <a:t>213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Bi (U-chain)</a:t>
            </a:r>
            <a:endParaRPr lang="en-US" sz="2100" b="1" dirty="0">
              <a:latin typeface="Calibri" pitchFamily="34" charset="0"/>
              <a:cs typeface="Bangla M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97877" y="6394215"/>
            <a:ext cx="3401328" cy="45448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100" b="1" baseline="30000" dirty="0" smtClean="0">
                <a:latin typeface="Calibri" pitchFamily="34" charset="0"/>
                <a:cs typeface="Bangla MN"/>
              </a:rPr>
              <a:t>214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Bi (U-chain)</a:t>
            </a:r>
            <a:endParaRPr lang="en-US" sz="2100" b="1" dirty="0">
              <a:latin typeface="Calibri" pitchFamily="34" charset="0"/>
              <a:cs typeface="Bangla M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34648" y="6893024"/>
            <a:ext cx="3616865" cy="45448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100" b="1" baseline="30000" dirty="0" smtClean="0">
                <a:latin typeface="Calibri" pitchFamily="34" charset="0"/>
                <a:cs typeface="Bangla MN"/>
              </a:rPr>
              <a:t>208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Tl (</a:t>
            </a:r>
            <a:r>
              <a:rPr lang="en-US" sz="2100" b="1" dirty="0" err="1" smtClean="0">
                <a:latin typeface="Calibri" pitchFamily="34" charset="0"/>
                <a:cs typeface="Bangla MN"/>
              </a:rPr>
              <a:t>Th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-chain)</a:t>
            </a:r>
            <a:endParaRPr lang="en-US" sz="2100" b="1" dirty="0">
              <a:latin typeface="Calibri" pitchFamily="34" charset="0"/>
              <a:cs typeface="Bangla M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720" y="8045073"/>
            <a:ext cx="3425459" cy="11162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100" b="1" dirty="0" smtClean="0">
                <a:latin typeface="Calibri" pitchFamily="34" charset="0"/>
                <a:cs typeface="Bangla MN"/>
              </a:rPr>
              <a:t>18 months of data from both PMTs on a single crystal</a:t>
            </a:r>
            <a:endParaRPr lang="en-US" sz="2100" b="1" dirty="0">
              <a:latin typeface="Calibri" pitchFamily="34" charset="0"/>
              <a:cs typeface="Bangla MN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499545" y="3566815"/>
            <a:ext cx="2407195" cy="500648"/>
          </a:xfrm>
          <a:prstGeom prst="rect">
            <a:avLst/>
          </a:prstGeom>
          <a:solidFill>
            <a:schemeClr val="bg1"/>
          </a:solidFill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400" b="1" dirty="0" err="1" smtClean="0">
                <a:latin typeface="Calibri" pitchFamily="34" charset="0"/>
                <a:cs typeface="Bangla MN"/>
              </a:rPr>
              <a:t>cnts</a:t>
            </a:r>
            <a:r>
              <a:rPr lang="en-US" sz="2400" b="1" dirty="0" smtClean="0">
                <a:latin typeface="Calibri" pitchFamily="34" charset="0"/>
                <a:cs typeface="Bangla MN"/>
              </a:rPr>
              <a:t>/day/kg/</a:t>
            </a:r>
            <a:r>
              <a:rPr lang="en-US" sz="2400" b="1" dirty="0" err="1" smtClean="0">
                <a:latin typeface="Calibri" pitchFamily="34" charset="0"/>
                <a:cs typeface="Bangla MN"/>
              </a:rPr>
              <a:t>keV</a:t>
            </a:r>
            <a:endParaRPr lang="en-US" sz="2400" b="1" dirty="0">
              <a:latin typeface="Calibri" pitchFamily="34" charset="0"/>
              <a:cs typeface="Bangla M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46716" y="3724593"/>
            <a:ext cx="3351918" cy="29013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Bangla MN"/>
              </a:rPr>
              <a:t>Main backgrounds:</a:t>
            </a:r>
          </a:p>
          <a:p>
            <a:pPr marL="406394" indent="-406394">
              <a:buFont typeface="Arial"/>
              <a:buChar char="•"/>
            </a:pPr>
            <a:r>
              <a:rPr lang="en-US" b="1" dirty="0" smtClean="0">
                <a:latin typeface="Calibri" pitchFamily="34" charset="0"/>
                <a:cs typeface="Bangla MN"/>
              </a:rPr>
              <a:t> U-chain</a:t>
            </a:r>
          </a:p>
          <a:p>
            <a:pPr marL="406394" indent="-406394">
              <a:buFont typeface="Arial"/>
              <a:buChar char="•"/>
            </a:pPr>
            <a:r>
              <a:rPr lang="en-US" b="1" dirty="0" err="1" smtClean="0">
                <a:latin typeface="Calibri" pitchFamily="34" charset="0"/>
                <a:cs typeface="Bangla MN"/>
              </a:rPr>
              <a:t>Th</a:t>
            </a:r>
            <a:r>
              <a:rPr lang="en-US" b="1" dirty="0" smtClean="0">
                <a:latin typeface="Calibri" pitchFamily="34" charset="0"/>
                <a:cs typeface="Bangla MN"/>
              </a:rPr>
              <a:t>-chain</a:t>
            </a:r>
          </a:p>
          <a:p>
            <a:pPr marL="406394" indent="-406394">
              <a:buFont typeface="Arial"/>
              <a:buChar char="•"/>
            </a:pPr>
            <a:r>
              <a:rPr lang="en-US" b="1" baseline="30000" dirty="0" smtClean="0">
                <a:latin typeface="Calibri" pitchFamily="34" charset="0"/>
                <a:cs typeface="Bangla MN"/>
              </a:rPr>
              <a:t>40</a:t>
            </a:r>
            <a:r>
              <a:rPr lang="en-US" b="1" dirty="0" smtClean="0">
                <a:latin typeface="Calibri" pitchFamily="34" charset="0"/>
                <a:cs typeface="Bangla MN"/>
              </a:rPr>
              <a:t>K</a:t>
            </a:r>
          </a:p>
          <a:p>
            <a:pPr marL="406394" indent="-406394">
              <a:buFont typeface="Arial"/>
              <a:buChar char="•"/>
            </a:pPr>
            <a:r>
              <a:rPr lang="en-US" b="1" baseline="30000" dirty="0" smtClean="0">
                <a:latin typeface="Calibri" pitchFamily="34" charset="0"/>
                <a:cs typeface="Bangla MN"/>
              </a:rPr>
              <a:t>60</a:t>
            </a:r>
            <a:r>
              <a:rPr lang="en-US" b="1" dirty="0" smtClean="0">
                <a:latin typeface="Calibri" pitchFamily="34" charset="0"/>
                <a:cs typeface="Bangla MN"/>
              </a:rPr>
              <a:t>Co</a:t>
            </a:r>
            <a:endParaRPr lang="en-US" b="1" dirty="0">
              <a:latin typeface="Calibri" pitchFamily="34" charset="0"/>
              <a:cs typeface="Bangla M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54628" y="1780456"/>
            <a:ext cx="4103856" cy="1575817"/>
          </a:xfrm>
          <a:prstGeom prst="rect">
            <a:avLst/>
          </a:prstGeom>
          <a:solidFill>
            <a:srgbClr val="FFC590"/>
          </a:solidFill>
          <a:ln>
            <a:solidFill>
              <a:schemeClr val="accent2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100" b="1" dirty="0" smtClean="0">
                <a:latin typeface="Calibri" pitchFamily="34" charset="0"/>
                <a:cs typeface="Bangla MN"/>
              </a:rPr>
              <a:t>Internal contamination lines used for calibration</a:t>
            </a:r>
            <a:endParaRPr lang="en-US" sz="3100" b="1" dirty="0">
              <a:latin typeface="Calibri" pitchFamily="34" charset="0"/>
              <a:cs typeface="Bangla M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37798" y="1987729"/>
            <a:ext cx="5790464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Bangla MN"/>
              </a:rPr>
              <a:t>DM-Ice17 Prototype1 Spectrum</a:t>
            </a:r>
            <a:endParaRPr lang="en-US" sz="2800" b="1" dirty="0">
              <a:latin typeface="Calibri" pitchFamily="34" charset="0"/>
              <a:cs typeface="Bangla MN"/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18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625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cs typeface="Bangla MN"/>
              </a:rPr>
              <a:t>Cosmogenic</a:t>
            </a:r>
            <a:r>
              <a:rPr lang="en-US" b="1" dirty="0" smtClean="0">
                <a:cs typeface="Bangla MN"/>
              </a:rPr>
              <a:t> </a:t>
            </a:r>
            <a:r>
              <a:rPr lang="en-US" b="1" baseline="30000" dirty="0" smtClean="0">
                <a:cs typeface="Bangla MN"/>
              </a:rPr>
              <a:t>125</a:t>
            </a:r>
            <a:r>
              <a:rPr lang="en-US" b="1" dirty="0" smtClean="0">
                <a:cs typeface="Bangla MN"/>
              </a:rPr>
              <a:t>I  (in the </a:t>
            </a:r>
            <a:r>
              <a:rPr lang="en-US" b="1" dirty="0" err="1" smtClean="0">
                <a:cs typeface="Bangla MN"/>
              </a:rPr>
              <a:t>NaI</a:t>
            </a:r>
            <a:r>
              <a:rPr lang="en-US" b="1" dirty="0" smtClean="0">
                <a:cs typeface="Bangla MN"/>
              </a:rPr>
              <a:t> crystal)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1720" y="7397080"/>
            <a:ext cx="5436604" cy="1731754"/>
          </a:xfrm>
          <a:prstGeom prst="rect">
            <a:avLst/>
          </a:prstGeom>
          <a:solidFill>
            <a:srgbClr val="BFE9FF"/>
          </a:solidFill>
          <a:ln>
            <a:solidFill>
              <a:srgbClr val="000090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b="1" dirty="0" err="1" smtClean="0">
                <a:latin typeface="Calibri" pitchFamily="34" charset="0"/>
                <a:cs typeface="Bangla MN"/>
              </a:rPr>
              <a:t>Cosmogenic</a:t>
            </a:r>
            <a:r>
              <a:rPr lang="en-US" b="1" dirty="0" smtClean="0">
                <a:latin typeface="Calibri" pitchFamily="34" charset="0"/>
                <a:cs typeface="Bangla MN"/>
              </a:rPr>
              <a:t> lines verify our energy calibration; this is particularly useful for the prototype since we do not have an in-ice source. </a:t>
            </a:r>
            <a:endParaRPr lang="en-US" b="1" dirty="0">
              <a:latin typeface="Calibri" pitchFamily="34" charset="0"/>
              <a:cs typeface="Bangla MN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1416" y="1708448"/>
            <a:ext cx="8005160" cy="5803689"/>
            <a:chOff x="153424" y="2607799"/>
            <a:chExt cx="8005160" cy="5803689"/>
          </a:xfrm>
        </p:grpSpPr>
        <p:pic>
          <p:nvPicPr>
            <p:cNvPr id="7" name="Content Placeholder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44" b="6013"/>
            <a:stretch/>
          </p:blipFill>
          <p:spPr>
            <a:xfrm>
              <a:off x="632177" y="2744577"/>
              <a:ext cx="7526407" cy="522920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38104" y="6388968"/>
              <a:ext cx="193258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b="1" baseline="30000" dirty="0" smtClean="0">
                  <a:latin typeface="Calibri" pitchFamily="34" charset="0"/>
                  <a:cs typeface="Bangla MN"/>
                </a:rPr>
                <a:t>210</a:t>
              </a:r>
              <a:r>
                <a:rPr lang="en-US" sz="2100" b="1" dirty="0" smtClean="0">
                  <a:latin typeface="Calibri" pitchFamily="34" charset="0"/>
                  <a:cs typeface="Bangla MN"/>
                </a:rPr>
                <a:t>Pb (46.5 </a:t>
              </a:r>
              <a:r>
                <a:rPr lang="en-US" sz="2100" b="1" dirty="0" err="1" smtClean="0">
                  <a:latin typeface="Calibri" pitchFamily="34" charset="0"/>
                  <a:cs typeface="Bangla MN"/>
                </a:rPr>
                <a:t>keV</a:t>
              </a:r>
              <a:r>
                <a:rPr lang="en-US" sz="2100" b="1" dirty="0" smtClean="0">
                  <a:latin typeface="Calibri" pitchFamily="34" charset="0"/>
                  <a:cs typeface="Bangla MN"/>
                </a:rPr>
                <a:t>)</a:t>
              </a:r>
              <a:endParaRPr lang="en-US" sz="2100" b="1" dirty="0">
                <a:latin typeface="Calibri" pitchFamily="34" charset="0"/>
                <a:cs typeface="Bangla MN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3766097" y="5452865"/>
              <a:ext cx="216023" cy="8280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073908" y="3688668"/>
              <a:ext cx="171777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b="1" baseline="30000" dirty="0" smtClean="0">
                  <a:latin typeface="Calibri" pitchFamily="34" charset="0"/>
                  <a:cs typeface="Bangla MN"/>
                </a:rPr>
                <a:t>125</a:t>
              </a:r>
              <a:r>
                <a:rPr lang="en-US" sz="2100" b="1" dirty="0" smtClean="0">
                  <a:latin typeface="Calibri" pitchFamily="34" charset="0"/>
                  <a:cs typeface="Bangla MN"/>
                </a:rPr>
                <a:t>I (67.3 </a:t>
              </a:r>
              <a:r>
                <a:rPr lang="en-US" sz="2100" b="1" dirty="0" err="1" smtClean="0">
                  <a:latin typeface="Calibri" pitchFamily="34" charset="0"/>
                  <a:cs typeface="Bangla MN"/>
                </a:rPr>
                <a:t>keV</a:t>
              </a:r>
              <a:r>
                <a:rPr lang="en-US" sz="2100" b="1" dirty="0" smtClean="0">
                  <a:latin typeface="Calibri" pitchFamily="34" charset="0"/>
                  <a:cs typeface="Bangla MN"/>
                </a:rPr>
                <a:t>)</a:t>
              </a:r>
              <a:endParaRPr lang="en-US" sz="2100" b="1" dirty="0">
                <a:latin typeface="Calibri" pitchFamily="34" charset="0"/>
                <a:cs typeface="Bangla M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52691" y="5721720"/>
              <a:ext cx="194481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baseline="30000" dirty="0" smtClean="0">
                  <a:latin typeface="Calibri" pitchFamily="34" charset="0"/>
                  <a:cs typeface="Bangla MN"/>
                </a:rPr>
                <a:t>125</a:t>
              </a:r>
              <a:r>
                <a:rPr lang="en-US" sz="2100" b="1" dirty="0" smtClean="0">
                  <a:latin typeface="Calibri" pitchFamily="34" charset="0"/>
                  <a:cs typeface="Bangla MN"/>
                </a:rPr>
                <a:t>I X-rays</a:t>
              </a:r>
              <a:endParaRPr lang="en-US" sz="2100" b="1" dirty="0">
                <a:latin typeface="Calibri" pitchFamily="34" charset="0"/>
                <a:cs typeface="Bangla MN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63464" y="6145893"/>
              <a:ext cx="0" cy="762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838104" y="3868688"/>
              <a:ext cx="792088" cy="1080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94288" y="5200836"/>
              <a:ext cx="1716378" cy="108491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Calibri" pitchFamily="34" charset="0"/>
                  <a:cs typeface="Bangla MN"/>
                </a:rPr>
                <a:t>July 2011</a:t>
              </a:r>
            </a:p>
            <a:p>
              <a:pPr algn="r"/>
              <a:r>
                <a:rPr lang="en-US" b="1" dirty="0" smtClean="0">
                  <a:solidFill>
                    <a:srgbClr val="0000FF"/>
                  </a:solidFill>
                  <a:latin typeface="Calibri" pitchFamily="34" charset="0"/>
                  <a:cs typeface="Bangla MN"/>
                </a:rPr>
                <a:t>April 2012</a:t>
              </a:r>
              <a:endParaRPr lang="en-US" b="1" dirty="0">
                <a:solidFill>
                  <a:srgbClr val="0000FF"/>
                </a:solidFill>
                <a:latin typeface="Calibri" pitchFamily="34" charset="0"/>
                <a:cs typeface="Bangla MN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66396" y="7972395"/>
              <a:ext cx="862973" cy="439093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r>
                <a:rPr lang="en-US" sz="2000" b="1" dirty="0" err="1" smtClean="0">
                  <a:latin typeface="Calibri" pitchFamily="34" charset="0"/>
                  <a:cs typeface="Bangla MN"/>
                </a:rPr>
                <a:t>keV</a:t>
              </a:r>
              <a:endParaRPr lang="en-US" sz="1700" b="1" dirty="0">
                <a:latin typeface="Calibri" pitchFamily="34" charset="0"/>
                <a:cs typeface="Bangla M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81920" y="2607799"/>
              <a:ext cx="3833205" cy="6128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US" sz="3100" b="1" dirty="0" smtClean="0">
                  <a:latin typeface="Calibri" pitchFamily="34" charset="0"/>
                  <a:cs typeface="Bangla MN"/>
                </a:rPr>
                <a:t>Decay of </a:t>
              </a:r>
              <a:r>
                <a:rPr lang="en-US" sz="3100" b="1" baseline="30000" dirty="0" smtClean="0">
                  <a:latin typeface="Calibri" pitchFamily="34" charset="0"/>
                  <a:cs typeface="Bangla MN"/>
                </a:rPr>
                <a:t>125</a:t>
              </a:r>
              <a:r>
                <a:rPr lang="en-US" sz="3100" b="1" dirty="0" smtClean="0">
                  <a:latin typeface="Calibri" pitchFamily="34" charset="0"/>
                  <a:cs typeface="Bangla MN"/>
                </a:rPr>
                <a:t>I</a:t>
              </a:r>
              <a:endParaRPr lang="en-US" sz="3100" b="1" dirty="0">
                <a:latin typeface="Calibri" pitchFamily="34" charset="0"/>
                <a:cs typeface="Bangla MN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-818450" y="3928658"/>
              <a:ext cx="2352064" cy="408315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r>
                <a:rPr lang="en-US" sz="1800" b="1" dirty="0" err="1" smtClean="0">
                  <a:latin typeface="Calibri" pitchFamily="34" charset="0"/>
                  <a:cs typeface="Bangla MN"/>
                </a:rPr>
                <a:t>cnts</a:t>
              </a:r>
              <a:r>
                <a:rPr lang="en-US" sz="1800" b="1" dirty="0" smtClean="0">
                  <a:latin typeface="Calibri" pitchFamily="34" charset="0"/>
                  <a:cs typeface="Bangla MN"/>
                </a:rPr>
                <a:t>/kg/day/</a:t>
              </a:r>
              <a:r>
                <a:rPr lang="en-US" sz="1800" b="1" dirty="0" err="1" smtClean="0">
                  <a:latin typeface="Calibri" pitchFamily="34" charset="0"/>
                  <a:cs typeface="Bangla MN"/>
                </a:rPr>
                <a:t>keV</a:t>
              </a:r>
              <a:endParaRPr lang="en-US" sz="1800" b="1" dirty="0">
                <a:latin typeface="Calibri" pitchFamily="34" charset="0"/>
                <a:cs typeface="Bangla M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9267" y="5107605"/>
              <a:ext cx="2468609" cy="459612"/>
            </a:xfrm>
            <a:prstGeom prst="rect">
              <a:avLst/>
            </a:prstGeom>
          </p:spPr>
          <p:txBody>
            <a:bodyPr wrap="square" lIns="130046" tIns="65023" rIns="130046" bIns="65023">
              <a:spAutoFit/>
            </a:bodyPr>
            <a:lstStyle/>
            <a:p>
              <a:r>
                <a:rPr lang="en-US" sz="2100" b="1" dirty="0" smtClean="0">
                  <a:latin typeface="Calibri" pitchFamily="34" charset="0"/>
                  <a:cs typeface="Bangla MN"/>
                </a:rPr>
                <a:t>surface X-rays</a:t>
              </a:r>
              <a:endParaRPr lang="en-US" sz="2100" b="1" dirty="0">
                <a:latin typeface="Calibri" pitchFamily="34" charset="0"/>
                <a:cs typeface="Bangla M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569852" y="5622087"/>
              <a:ext cx="100190" cy="8388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 descr="i125_4m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70" t="-2681" r="3814" b="-3928"/>
          <a:stretch/>
        </p:blipFill>
        <p:spPr>
          <a:xfrm>
            <a:off x="7474508" y="1924472"/>
            <a:ext cx="5010199" cy="37804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" name="TextBox 29"/>
          <p:cNvSpPr txBox="1"/>
          <p:nvPr/>
        </p:nvSpPr>
        <p:spPr>
          <a:xfrm>
            <a:off x="8792554" y="1744452"/>
            <a:ext cx="2426370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July – April Residual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05"/>
          <a:stretch/>
        </p:blipFill>
        <p:spPr>
          <a:xfrm>
            <a:off x="7438504" y="5560875"/>
            <a:ext cx="4932548" cy="35893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50772" y="6208948"/>
            <a:ext cx="2065991" cy="777647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100" b="1" dirty="0" smtClean="0">
                <a:latin typeface="Calibri" pitchFamily="34" charset="0"/>
                <a:cs typeface="Bangla MN"/>
              </a:rPr>
              <a:t>Verified by</a:t>
            </a:r>
            <a:r>
              <a:rPr lang="en-US" sz="2100" b="1" dirty="0">
                <a:latin typeface="Calibri" pitchFamily="34" charset="0"/>
                <a:cs typeface="Bangla MN"/>
              </a:rPr>
              <a:t> </a:t>
            </a:r>
            <a:r>
              <a:rPr lang="en-US" sz="2100" b="1" dirty="0" smtClean="0">
                <a:latin typeface="Calibri" pitchFamily="34" charset="0"/>
                <a:cs typeface="Bangla MN"/>
              </a:rPr>
              <a:t>59 day half-life</a:t>
            </a:r>
            <a:endParaRPr lang="en-US" sz="2100" b="1" dirty="0">
              <a:latin typeface="Calibri" pitchFamily="34" charset="0"/>
              <a:cs typeface="Bangla MN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68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03050" cy="162560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60000"/>
              </a:lnSpc>
            </a:pPr>
            <a:r>
              <a:rPr lang="en-US" b="1" dirty="0" smtClean="0"/>
              <a:t>Resolution of DM-Ice17</a:t>
            </a:r>
            <a:endParaRPr lang="en-US" b="1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72" y="1420416"/>
            <a:ext cx="11269663" cy="6392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9892" y="7591105"/>
            <a:ext cx="7632848" cy="15701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Bangla MN"/>
              </a:rPr>
              <a:t>DM-Ice17:  1 month of data from both PMTs for each crystal.</a:t>
            </a:r>
          </a:p>
          <a:p>
            <a:r>
              <a:rPr lang="en-US" sz="1400" b="1" dirty="0" smtClean="0">
                <a:latin typeface="Calibri" pitchFamily="34" charset="0"/>
                <a:cs typeface="Bangla MN"/>
              </a:rPr>
              <a:t>Small </a:t>
            </a:r>
            <a:r>
              <a:rPr lang="en-US" sz="1400" b="1" dirty="0" err="1" smtClean="0">
                <a:latin typeface="Calibri" pitchFamily="34" charset="0"/>
                <a:cs typeface="Bangla MN"/>
              </a:rPr>
              <a:t>NaI</a:t>
            </a:r>
            <a:r>
              <a:rPr lang="en-US" sz="1400" b="1" dirty="0" smtClean="0">
                <a:latin typeface="Calibri" pitchFamily="34" charset="0"/>
                <a:cs typeface="Bangla MN"/>
              </a:rPr>
              <a:t>: </a:t>
            </a:r>
            <a:r>
              <a:rPr lang="en-US" sz="1400" b="1" dirty="0">
                <a:latin typeface="Calibri" pitchFamily="34" charset="0"/>
                <a:cs typeface="Bangla MN"/>
              </a:rPr>
              <a:t>E. Sakai, IEEE Transactions on Nuclear Science NS-</a:t>
            </a:r>
            <a:r>
              <a:rPr lang="en-US" sz="1400" b="1" dirty="0" smtClean="0">
                <a:latin typeface="Calibri" pitchFamily="34" charset="0"/>
                <a:cs typeface="Bangla MN"/>
              </a:rPr>
              <a:t>34 (</a:t>
            </a:r>
            <a:r>
              <a:rPr lang="en-US" sz="1400" b="1" dirty="0">
                <a:latin typeface="Calibri" pitchFamily="34" charset="0"/>
                <a:cs typeface="Bangla MN"/>
              </a:rPr>
              <a:t>1987) 418.</a:t>
            </a:r>
            <a:endParaRPr lang="en-US" sz="1400" b="1" dirty="0" smtClean="0">
              <a:latin typeface="Calibri" pitchFamily="34" charset="0"/>
              <a:cs typeface="Bangla MN"/>
            </a:endParaRPr>
          </a:p>
          <a:p>
            <a:r>
              <a:rPr lang="en-US" sz="1400" b="1" dirty="0" smtClean="0">
                <a:latin typeface="Calibri" pitchFamily="34" charset="0"/>
                <a:cs typeface="Bangla MN"/>
              </a:rPr>
              <a:t>NAIAD</a:t>
            </a:r>
            <a:r>
              <a:rPr lang="en-US" sz="1400" b="1" dirty="0">
                <a:latin typeface="Calibri" pitchFamily="34" charset="0"/>
                <a:cs typeface="Bangla MN"/>
              </a:rPr>
              <a:t>: The NAIAD experiment B. Ahmed et al, </a:t>
            </a:r>
            <a:r>
              <a:rPr lang="en-US" sz="1400" b="1" dirty="0" err="1">
                <a:latin typeface="Calibri" pitchFamily="34" charset="0"/>
                <a:cs typeface="Bangla MN"/>
              </a:rPr>
              <a:t>Astropart</a:t>
            </a:r>
            <a:r>
              <a:rPr lang="en-US" sz="1400" b="1" dirty="0">
                <a:latin typeface="Calibri" pitchFamily="34" charset="0"/>
                <a:cs typeface="Bangla MN"/>
              </a:rPr>
              <a:t>. Phys. 19 (2003) </a:t>
            </a:r>
            <a:r>
              <a:rPr lang="en-US" sz="1400" b="1" dirty="0" smtClean="0">
                <a:latin typeface="Calibri" pitchFamily="34" charset="0"/>
                <a:cs typeface="Bangla MN"/>
              </a:rPr>
              <a:t>691</a:t>
            </a:r>
            <a:r>
              <a:rPr lang="en-US" sz="1400" b="1" dirty="0">
                <a:latin typeface="Calibri" pitchFamily="34" charset="0"/>
                <a:cs typeface="Bangla MN"/>
              </a:rPr>
              <a:t>.</a:t>
            </a:r>
            <a:endParaRPr lang="en-US" sz="1400" b="1" dirty="0" smtClean="0">
              <a:latin typeface="Calibri" pitchFamily="34" charset="0"/>
              <a:cs typeface="Bangla MN"/>
            </a:endParaRPr>
          </a:p>
          <a:p>
            <a:r>
              <a:rPr lang="en-US" sz="1400" b="1" dirty="0" smtClean="0">
                <a:latin typeface="Calibri" pitchFamily="34" charset="0"/>
                <a:cs typeface="Bangla MN"/>
              </a:rPr>
              <a:t>DAMA: </a:t>
            </a:r>
            <a:r>
              <a:rPr lang="de-DE" sz="1400" b="1" dirty="0" smtClean="0">
                <a:latin typeface="Calibri" pitchFamily="34" charset="0"/>
                <a:cs typeface="Bangla MN"/>
              </a:rPr>
              <a:t>R</a:t>
            </a:r>
            <a:r>
              <a:rPr lang="de-DE" sz="1400" b="1" dirty="0">
                <a:latin typeface="Calibri" pitchFamily="34" charset="0"/>
                <a:cs typeface="Bangla MN"/>
              </a:rPr>
              <a:t>. </a:t>
            </a:r>
            <a:r>
              <a:rPr lang="de-DE" sz="1400" b="1" dirty="0" err="1">
                <a:latin typeface="Calibri" pitchFamily="34" charset="0"/>
                <a:cs typeface="Bangla MN"/>
              </a:rPr>
              <a:t>Bernabei</a:t>
            </a:r>
            <a:r>
              <a:rPr lang="de-DE" sz="1400" b="1" dirty="0">
                <a:latin typeface="Calibri" pitchFamily="34" charset="0"/>
                <a:cs typeface="Bangla MN"/>
              </a:rPr>
              <a:t> et al., </a:t>
            </a:r>
            <a:r>
              <a:rPr lang="de-DE" sz="1400" b="1" dirty="0" err="1">
                <a:latin typeface="Calibri" pitchFamily="34" charset="0"/>
                <a:cs typeface="Bangla MN"/>
              </a:rPr>
              <a:t>Nucl</a:t>
            </a:r>
            <a:r>
              <a:rPr lang="de-DE" sz="1400" b="1" dirty="0">
                <a:latin typeface="Calibri" pitchFamily="34" charset="0"/>
                <a:cs typeface="Bangla MN"/>
              </a:rPr>
              <a:t>. </a:t>
            </a:r>
            <a:r>
              <a:rPr lang="de-DE" sz="1400" b="1" dirty="0" err="1">
                <a:latin typeface="Calibri" pitchFamily="34" charset="0"/>
                <a:cs typeface="Bangla MN"/>
              </a:rPr>
              <a:t>Instrum</a:t>
            </a:r>
            <a:r>
              <a:rPr lang="de-DE" sz="1400" b="1" dirty="0">
                <a:latin typeface="Calibri" pitchFamily="34" charset="0"/>
                <a:cs typeface="Bangla MN"/>
              </a:rPr>
              <a:t>. </a:t>
            </a:r>
            <a:r>
              <a:rPr lang="de-DE" sz="1400" b="1" dirty="0" err="1">
                <a:latin typeface="Calibri" pitchFamily="34" charset="0"/>
                <a:cs typeface="Bangla MN"/>
              </a:rPr>
              <a:t>Methods</a:t>
            </a:r>
            <a:r>
              <a:rPr lang="de-DE" sz="1400" b="1" dirty="0">
                <a:latin typeface="Calibri" pitchFamily="34" charset="0"/>
                <a:cs typeface="Bangla MN"/>
              </a:rPr>
              <a:t> A 592 (2008) 297.</a:t>
            </a:r>
            <a:endParaRPr lang="en-US" sz="1400" b="1" dirty="0" smtClean="0">
              <a:latin typeface="Calibri" pitchFamily="34" charset="0"/>
              <a:cs typeface="Bangla M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899" y="5401011"/>
            <a:ext cx="4109577" cy="1731754"/>
          </a:xfrm>
          <a:prstGeom prst="rect">
            <a:avLst/>
          </a:prstGeom>
          <a:solidFill>
            <a:srgbClr val="FFC590"/>
          </a:solidFill>
          <a:ln>
            <a:solidFill>
              <a:schemeClr val="accent2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Bangla MN"/>
              </a:rPr>
              <a:t>DM-Ice17 has resolution competitive with other </a:t>
            </a:r>
            <a:r>
              <a:rPr lang="en-US" b="1" dirty="0" err="1" smtClean="0">
                <a:latin typeface="Calibri" pitchFamily="34" charset="0"/>
                <a:cs typeface="Bangla MN"/>
              </a:rPr>
              <a:t>NaI</a:t>
            </a:r>
            <a:r>
              <a:rPr lang="en-US" b="1" dirty="0" smtClean="0">
                <a:latin typeface="Calibri" pitchFamily="34" charset="0"/>
                <a:cs typeface="Bangla MN"/>
              </a:rPr>
              <a:t> crystal experiments, studied down to 3 </a:t>
            </a:r>
            <a:r>
              <a:rPr lang="en-US" b="1" dirty="0" err="1" smtClean="0">
                <a:latin typeface="Calibri" pitchFamily="34" charset="0"/>
                <a:cs typeface="Bangla MN"/>
              </a:rPr>
              <a:t>keV</a:t>
            </a:r>
            <a:r>
              <a:rPr lang="en-US" b="1" dirty="0" smtClean="0">
                <a:latin typeface="Calibri" pitchFamily="34" charset="0"/>
                <a:cs typeface="Bangla MN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65327" y="2135665"/>
            <a:ext cx="6546876" cy="1794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b="1">
              <a:latin typeface="Calibri" pitchFamily="34" charset="0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2233111" y="2592699"/>
            <a:ext cx="10204351" cy="4308867"/>
            <a:chOff x="1506060" y="2424907"/>
            <a:chExt cx="7174934" cy="3029673"/>
          </a:xfrm>
        </p:grpSpPr>
        <p:sp>
          <p:nvSpPr>
            <p:cNvPr id="8" name="TextBox 7"/>
            <p:cNvSpPr txBox="1"/>
            <p:nvPr/>
          </p:nvSpPr>
          <p:spPr>
            <a:xfrm>
              <a:off x="5404618" y="3665357"/>
              <a:ext cx="3276376" cy="292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100" b="1" dirty="0" smtClean="0">
                  <a:solidFill>
                    <a:srgbClr val="CF35C2"/>
                  </a:solidFill>
                  <a:latin typeface="Calibri" pitchFamily="34" charset="0"/>
                  <a:cs typeface="Bangla MN"/>
                </a:rPr>
                <a:t>DAMA switching readout channel</a:t>
              </a:r>
              <a:endParaRPr lang="en-US" sz="2100" b="1" dirty="0">
                <a:solidFill>
                  <a:srgbClr val="CF35C2"/>
                </a:solidFill>
                <a:latin typeface="Calibri" pitchFamily="34" charset="0"/>
                <a:cs typeface="Bangla MN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442636" y="3893195"/>
              <a:ext cx="850899" cy="99473"/>
            </a:xfrm>
            <a:prstGeom prst="straightConnector1">
              <a:avLst/>
            </a:prstGeom>
            <a:ln w="31750">
              <a:solidFill>
                <a:srgbClr val="CF35C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56691" y="3943826"/>
              <a:ext cx="76116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F1E9E"/>
                  </a:solidFill>
                  <a:latin typeface="Calibri" pitchFamily="34" charset="0"/>
                  <a:cs typeface="Bangla MN"/>
                </a:rPr>
                <a:t>DAMA</a:t>
              </a:r>
              <a:endParaRPr lang="en-US" b="1" dirty="0">
                <a:solidFill>
                  <a:srgbClr val="CF1E9E"/>
                </a:solidFill>
                <a:latin typeface="Calibri" pitchFamily="34" charset="0"/>
                <a:cs typeface="Bangla M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14383" y="3462935"/>
              <a:ext cx="830907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0000FF"/>
                  </a:solidFill>
                  <a:latin typeface="Calibri" pitchFamily="34" charset="0"/>
                  <a:cs typeface="Bangla MN"/>
                </a:rPr>
                <a:t>NAIAD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54480" y="5108331"/>
              <a:ext cx="194787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2ED62A"/>
                  </a:solidFill>
                  <a:latin typeface="Calibri" pitchFamily="34" charset="0"/>
                  <a:cs typeface="Bangla MN"/>
                </a:rPr>
                <a:t>Small </a:t>
              </a:r>
              <a:r>
                <a:rPr lang="en-US" b="1" dirty="0" err="1">
                  <a:solidFill>
                    <a:srgbClr val="2ED62A"/>
                  </a:solidFill>
                  <a:latin typeface="Calibri" pitchFamily="34" charset="0"/>
                  <a:cs typeface="Bangla MN"/>
                </a:rPr>
                <a:t>NaI</a:t>
              </a:r>
              <a:r>
                <a:rPr lang="en-US" b="1" dirty="0">
                  <a:solidFill>
                    <a:srgbClr val="2ED62A"/>
                  </a:solidFill>
                  <a:latin typeface="Calibri" pitchFamily="34" charset="0"/>
                  <a:cs typeface="Bangla MN"/>
                </a:rPr>
                <a:t> Detector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68404" y="2424907"/>
              <a:ext cx="232144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FF0000"/>
                  </a:solidFill>
                  <a:latin typeface="Calibri" pitchFamily="34" charset="0"/>
                  <a:cs typeface="Bangla MN"/>
                </a:rPr>
                <a:t>DM-Ice17 Prototype 2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20296" y="2855267"/>
              <a:ext cx="232144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latin typeface="Calibri" pitchFamily="34" charset="0"/>
                  <a:cs typeface="Bangla MN"/>
                </a:rPr>
                <a:t>DM-Ice17 Prototype 1 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1506060" y="2588904"/>
              <a:ext cx="340971" cy="29167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531375" y="3013227"/>
              <a:ext cx="462525" cy="22177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683267" y="3614727"/>
              <a:ext cx="146869" cy="333465"/>
            </a:xfrm>
            <a:prstGeom prst="straightConnector1">
              <a:avLst/>
            </a:prstGeom>
            <a:ln w="31750">
              <a:solidFill>
                <a:srgbClr val="CF35C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3937000" y="3679461"/>
              <a:ext cx="491340" cy="203201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341375" y="4804547"/>
              <a:ext cx="0" cy="298886"/>
            </a:xfrm>
            <a:prstGeom prst="straightConnector1">
              <a:avLst/>
            </a:prstGeom>
            <a:ln w="31750">
              <a:solidFill>
                <a:srgbClr val="2ED62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100144" y="2148533"/>
            <a:ext cx="3918418" cy="83920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pPr marL="406394" indent="-406394">
              <a:buFont typeface="Arial"/>
              <a:buChar char="•"/>
            </a:pPr>
            <a:r>
              <a:rPr lang="en-US" sz="2300" b="1" dirty="0" smtClean="0">
                <a:latin typeface="Calibri" pitchFamily="34" charset="0"/>
                <a:cs typeface="Bangla MN"/>
              </a:rPr>
              <a:t>DM-Ice17 uses NAIAD PMTs and crystals.   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065350" y="2086567"/>
            <a:ext cx="748342" cy="531426"/>
          </a:xfrm>
          <a:prstGeom prst="rect">
            <a:avLst/>
          </a:prstGeom>
          <a:solidFill>
            <a:schemeClr val="bg1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b="1" dirty="0" err="1" smtClean="0">
                <a:latin typeface="Calibri" pitchFamily="34" charset="0"/>
                <a:cs typeface="Bangla MN"/>
              </a:rPr>
              <a:t>σ</a:t>
            </a:r>
            <a:r>
              <a:rPr lang="en-US" b="1" dirty="0" smtClean="0">
                <a:latin typeface="Calibri" pitchFamily="34" charset="0"/>
                <a:cs typeface="Bangla MN"/>
              </a:rPr>
              <a:t>/E</a:t>
            </a:r>
            <a:endParaRPr lang="en-US" b="1" dirty="0">
              <a:latin typeface="Calibri" pitchFamily="34" charset="0"/>
              <a:cs typeface="Bangla MN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5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517" y="1312404"/>
            <a:ext cx="9131591" cy="64447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80221" y="1888468"/>
            <a:ext cx="2582056" cy="193424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--- No Cut</a:t>
            </a:r>
          </a:p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rgbClr val="E531E1"/>
                </a:solidFill>
                <a:latin typeface="Calibri" pitchFamily="34" charset="0"/>
              </a:rPr>
              <a:t>--- EMI &amp; Thin</a:t>
            </a:r>
          </a:p>
          <a:p>
            <a:pPr>
              <a:lnSpc>
                <a:spcPct val="70000"/>
              </a:lnSpc>
            </a:pPr>
            <a:r>
              <a:rPr lang="en-US" sz="2800" b="1" dirty="0" smtClean="0">
                <a:latin typeface="Calibri" pitchFamily="34" charset="0"/>
              </a:rPr>
              <a:t>--- Peak Finding</a:t>
            </a:r>
          </a:p>
          <a:p>
            <a:pPr>
              <a:lnSpc>
                <a:spcPct val="7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</a:rPr>
              <a:t>--- </a:t>
            </a:r>
            <a:r>
              <a:rPr lang="en-US" sz="2800" b="1" dirty="0" err="1" smtClean="0">
                <a:solidFill>
                  <a:srgbClr val="0000FF"/>
                </a:solidFill>
                <a:latin typeface="Calibri" pitchFamily="34" charset="0"/>
              </a:rPr>
              <a:t>Steppiness</a:t>
            </a:r>
            <a:endParaRPr lang="en-US" sz="2800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170305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pPr lvl="0" defTabSz="1300393" fontAlgn="auto">
              <a:spcBef>
                <a:spcPct val="0"/>
              </a:spcBef>
              <a:spcAft>
                <a:spcPts val="0"/>
              </a:spcAft>
            </a:pPr>
            <a:r>
              <a:rPr kumimoji="0" 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3 keV </a:t>
            </a:r>
            <a:r>
              <a:rPr lang="en-US" sz="6300" b="1" baseline="300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40</a:t>
            </a:r>
            <a:r>
              <a:rPr lang="en-US" sz="6300" b="1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K Peak</a:t>
            </a:r>
            <a:endParaRPr kumimoji="0" lang="en-US" sz="6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0392" y="7577100"/>
            <a:ext cx="5724636" cy="169277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At 6 keV we see 7.2 ± 0.4 </a:t>
            </a:r>
            <a:r>
              <a:rPr lang="en-US" b="1" dirty="0" err="1" smtClean="0">
                <a:solidFill>
                  <a:srgbClr val="00B050"/>
                </a:solidFill>
                <a:latin typeface="Calibri" pitchFamily="34" charset="0"/>
              </a:rPr>
              <a:t>cpd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/kg/keV.  Simulations for the full scale DM-Ice give 1-2 </a:t>
            </a:r>
            <a:r>
              <a:rPr lang="en-US" b="1" dirty="0" err="1" smtClean="0">
                <a:solidFill>
                  <a:srgbClr val="00B050"/>
                </a:solidFill>
                <a:latin typeface="Calibri" pitchFamily="34" charset="0"/>
              </a:rPr>
              <a:t>cpd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/kg/keV @ 5 keV (not including multi-crystal “hit” rejection)</a:t>
            </a:r>
            <a:endParaRPr lang="en-US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728" y="7325072"/>
            <a:ext cx="4824536" cy="169277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Below 4 keV, we are capable of revealing the </a:t>
            </a:r>
            <a:r>
              <a:rPr lang="en-US" b="1" baseline="30000" dirty="0" smtClean="0">
                <a:solidFill>
                  <a:srgbClr val="002060"/>
                </a:solidFill>
                <a:latin typeface="Calibri" pitchFamily="34" charset="0"/>
              </a:rPr>
              <a:t>40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K peak  despite the difficulties of single crystal analysis.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7744" y="3688668"/>
            <a:ext cx="2808312" cy="129266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We understand our spectrum well down to 4 keV.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78264" y="4480756"/>
            <a:ext cx="1476164" cy="284431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30192" y="3436640"/>
            <a:ext cx="1980220" cy="388843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510512" y="5704892"/>
            <a:ext cx="36004" cy="187220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00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546516" cy="1625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 smtClean="0"/>
              <a:t>Background Model</a:t>
            </a:r>
            <a:endParaRPr lang="en-US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237704" y="1384412"/>
            <a:ext cx="12623080" cy="7884876"/>
            <a:chOff x="0" y="1564432"/>
            <a:chExt cx="9541061" cy="6470374"/>
          </a:xfrm>
        </p:grpSpPr>
        <p:pic>
          <p:nvPicPr>
            <p:cNvPr id="16" name="Picture 15" descr="energydep_fullrange_forme_logy_Apr12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564432"/>
              <a:ext cx="9541061" cy="647037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274924" y="3328628"/>
              <a:ext cx="1507396" cy="500648"/>
            </a:xfrm>
            <a:prstGeom prst="rect">
              <a:avLst/>
            </a:prstGeom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sz="2400" b="1" dirty="0" smtClean="0">
                  <a:solidFill>
                    <a:srgbClr val="FF5F3B"/>
                  </a:solidFill>
                  <a:latin typeface="Calibri" pitchFamily="34" charset="0"/>
                </a:rPr>
                <a:t>Total </a:t>
              </a:r>
              <a:r>
                <a:rPr lang="en-US" sz="2400" b="1" dirty="0" err="1" smtClean="0">
                  <a:solidFill>
                    <a:srgbClr val="FF5F3B"/>
                  </a:solidFill>
                  <a:latin typeface="Calibri" pitchFamily="34" charset="0"/>
                </a:rPr>
                <a:t>Sim</a:t>
              </a:r>
              <a:r>
                <a:rPr lang="en-US" sz="2400" b="1" dirty="0" smtClean="0">
                  <a:solidFill>
                    <a:srgbClr val="FF5F3B"/>
                  </a:solidFill>
                  <a:latin typeface="Calibri" pitchFamily="34" charset="0"/>
                </a:rPr>
                <a:t>.</a:t>
              </a:r>
              <a:endParaRPr lang="en-US" sz="2400" b="1" dirty="0">
                <a:solidFill>
                  <a:srgbClr val="FF5F3B"/>
                </a:solidFill>
                <a:latin typeface="Calibri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02000" y="3652664"/>
              <a:ext cx="1132422" cy="500648"/>
            </a:xfrm>
            <a:prstGeom prst="rect">
              <a:avLst/>
            </a:prstGeom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sz="2400" b="1" dirty="0" smtClean="0">
                  <a:solidFill>
                    <a:srgbClr val="FF6FF1"/>
                  </a:solidFill>
                  <a:latin typeface="Calibri" pitchFamily="34" charset="0"/>
                </a:rPr>
                <a:t>Crystal</a:t>
              </a:r>
              <a:endParaRPr lang="en-US" sz="2400" b="1" dirty="0">
                <a:solidFill>
                  <a:srgbClr val="FF6FF1"/>
                </a:solidFill>
                <a:latin typeface="Calibri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74008" y="4912804"/>
              <a:ext cx="2229261" cy="500648"/>
            </a:xfrm>
            <a:prstGeom prst="rect">
              <a:avLst/>
            </a:prstGeom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Calibri" pitchFamily="34" charset="0"/>
                </a:rPr>
                <a:t>Pressure Vessel</a:t>
              </a:r>
              <a:endParaRPr lang="en-US" sz="2400" b="1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77864" y="4984812"/>
              <a:ext cx="1129857" cy="500648"/>
            </a:xfrm>
            <a:prstGeom prst="rect">
              <a:avLst/>
            </a:prstGeom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sz="2400" b="1" dirty="0" smtClean="0">
                  <a:solidFill>
                    <a:srgbClr val="FFD144"/>
                  </a:solidFill>
                  <a:latin typeface="Calibri" pitchFamily="34" charset="0"/>
                </a:rPr>
                <a:t>Quartz</a:t>
              </a:r>
              <a:endParaRPr lang="en-US" sz="2400" b="1" dirty="0">
                <a:solidFill>
                  <a:srgbClr val="FFD144"/>
                </a:solidFill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21880" y="3080008"/>
              <a:ext cx="950705" cy="500648"/>
            </a:xfrm>
            <a:prstGeom prst="rect">
              <a:avLst/>
            </a:prstGeom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sz="2400" b="1" dirty="0" smtClean="0">
                  <a:solidFill>
                    <a:srgbClr val="72FF68"/>
                  </a:solidFill>
                  <a:latin typeface="Calibri" pitchFamily="34" charset="0"/>
                </a:rPr>
                <a:t>PMTs</a:t>
              </a:r>
              <a:endParaRPr lang="en-US" sz="2400" b="1" dirty="0">
                <a:solidFill>
                  <a:srgbClr val="72FF68"/>
                </a:solidFill>
                <a:latin typeface="Calibr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13868" y="5956920"/>
              <a:ext cx="1226037" cy="500648"/>
            </a:xfrm>
            <a:prstGeom prst="rect">
              <a:avLst/>
            </a:prstGeom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sz="2400" b="1" dirty="0" smtClean="0">
                  <a:solidFill>
                    <a:srgbClr val="7AE1FF"/>
                  </a:solidFill>
                  <a:latin typeface="Calibri" pitchFamily="34" charset="0"/>
                </a:rPr>
                <a:t>Drill Ice</a:t>
              </a:r>
              <a:endParaRPr lang="en-US" sz="2400" b="1" dirty="0">
                <a:solidFill>
                  <a:srgbClr val="7AE1FF"/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29892" y="2467940"/>
              <a:ext cx="862668" cy="500648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</a:rPr>
                <a:t>Data</a:t>
              </a:r>
              <a:endParaRPr lang="en-US" sz="2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8122580" y="448308"/>
            <a:ext cx="3456384" cy="1292662"/>
          </a:xfrm>
          <a:prstGeom prst="rect">
            <a:avLst/>
          </a:prstGeom>
          <a:ln>
            <a:solidFill>
              <a:srgbClr val="0A246A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853"/>
              </a:spcBef>
            </a:pPr>
            <a:r>
              <a:rPr lang="en-US" b="1" dirty="0" smtClean="0">
                <a:solidFill>
                  <a:srgbClr val="0A246A"/>
                </a:solidFill>
                <a:latin typeface="Calibri" pitchFamily="34" charset="0"/>
              </a:rPr>
              <a:t>All components measured/estimated and simulated</a:t>
            </a:r>
            <a:endParaRPr lang="en-US" b="1" dirty="0">
              <a:solidFill>
                <a:srgbClr val="0A246A"/>
              </a:solidFill>
              <a:latin typeface="Calibri" pitchFamily="34" charset="0"/>
            </a:endParaRP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74408" cy="15644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Region of Interest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2" r="16873"/>
          <a:stretch/>
        </p:blipFill>
        <p:spPr>
          <a:xfrm>
            <a:off x="0" y="1744452"/>
            <a:ext cx="7186476" cy="5434558"/>
          </a:xfrm>
          <a:prstGeom prst="rect">
            <a:avLst/>
          </a:prstGeom>
        </p:spPr>
      </p:pic>
      <p:sp>
        <p:nvSpPr>
          <p:cNvPr id="30" name="Content Placeholder 29"/>
          <p:cNvSpPr>
            <a:spLocks noGrp="1"/>
          </p:cNvSpPr>
          <p:nvPr>
            <p:ph sz="quarter" idx="4294967295"/>
          </p:nvPr>
        </p:nvSpPr>
        <p:spPr>
          <a:xfrm>
            <a:off x="7330492" y="1672444"/>
            <a:ext cx="5400600" cy="55991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Good agreement with simulation above 20 keV</a:t>
            </a:r>
          </a:p>
          <a:p>
            <a:pPr lvl="1"/>
            <a:r>
              <a:rPr lang="en-US" b="1" dirty="0" smtClean="0"/>
              <a:t>Surface event simulation at 12 </a:t>
            </a:r>
            <a:r>
              <a:rPr lang="en-US" b="1" dirty="0" err="1" smtClean="0"/>
              <a:t>keV</a:t>
            </a:r>
            <a:r>
              <a:rPr lang="en-US" b="1" dirty="0" smtClean="0"/>
              <a:t> in progress</a:t>
            </a:r>
          </a:p>
          <a:p>
            <a:r>
              <a:rPr lang="en-US" b="1" dirty="0" smtClean="0"/>
              <a:t>We understand our detector to 4 </a:t>
            </a:r>
            <a:r>
              <a:rPr lang="en-US" b="1" dirty="0" err="1" smtClean="0"/>
              <a:t>keV</a:t>
            </a:r>
            <a:endParaRPr lang="en-US" b="1" dirty="0" smtClean="0"/>
          </a:p>
          <a:p>
            <a:pPr lvl="1"/>
            <a:r>
              <a:rPr lang="en-US" b="1" dirty="0" smtClean="0"/>
              <a:t>NAIAD published to 4 </a:t>
            </a:r>
            <a:r>
              <a:rPr lang="en-US" b="1" dirty="0" err="1" smtClean="0"/>
              <a:t>keV</a:t>
            </a:r>
            <a:r>
              <a:rPr lang="en-US" b="1" dirty="0" smtClean="0"/>
              <a:t>; we are pushing lower</a:t>
            </a:r>
          </a:p>
          <a:p>
            <a:r>
              <a:rPr lang="en-US" b="1" dirty="0" smtClean="0"/>
              <a:t>We model our 3 </a:t>
            </a:r>
            <a:r>
              <a:rPr lang="en-US" b="1" dirty="0" err="1" smtClean="0"/>
              <a:t>keV</a:t>
            </a:r>
            <a:r>
              <a:rPr lang="en-US" b="1" dirty="0" smtClean="0"/>
              <a:t> peak to within a </a:t>
            </a:r>
            <a:r>
              <a:rPr lang="en-US" b="1" dirty="0"/>
              <a:t>factor of </a:t>
            </a:r>
            <a:r>
              <a:rPr lang="en-US" b="1" dirty="0" smtClean="0"/>
              <a:t>2 of simulation</a:t>
            </a:r>
          </a:p>
          <a:p>
            <a:pPr lvl="1"/>
            <a:r>
              <a:rPr lang="en-US" b="1" dirty="0" smtClean="0"/>
              <a:t>Understanding efficiencies &lt;</a:t>
            </a:r>
            <a:r>
              <a:rPr lang="en-US" b="1" dirty="0"/>
              <a:t>3 </a:t>
            </a:r>
            <a:r>
              <a:rPr lang="en-US" b="1" dirty="0" smtClean="0"/>
              <a:t>keV in progress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13768" y="1420416"/>
            <a:ext cx="5148572" cy="3929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1700" b="1" dirty="0" smtClean="0">
                <a:latin typeface="Calibri" pitchFamily="34" charset="0"/>
                <a:cs typeface="Bangla MN"/>
              </a:rPr>
              <a:t>18 months of data from both PMTs on a single crystal</a:t>
            </a:r>
            <a:endParaRPr lang="en-US" sz="1700" b="1" dirty="0">
              <a:latin typeface="Calibri" pitchFamily="34" charset="0"/>
              <a:cs typeface="Bangla MN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640879" y="2561464"/>
            <a:ext cx="1969784" cy="500648"/>
          </a:xfrm>
          <a:prstGeom prst="rect">
            <a:avLst/>
          </a:prstGeom>
          <a:solidFill>
            <a:schemeClr val="bg1"/>
          </a:solidFill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400" b="1" dirty="0" err="1" smtClean="0">
                <a:latin typeface="Calibri" pitchFamily="34" charset="0"/>
                <a:cs typeface="Bangla MN"/>
              </a:rPr>
              <a:t>cpd</a:t>
            </a:r>
            <a:r>
              <a:rPr lang="en-US" sz="2400" b="1" dirty="0" smtClean="0">
                <a:latin typeface="Calibri" pitchFamily="34" charset="0"/>
                <a:cs typeface="Bangla MN"/>
              </a:rPr>
              <a:t>/kg/keV</a:t>
            </a:r>
            <a:endParaRPr lang="en-US" sz="2400" b="1" dirty="0">
              <a:latin typeface="Calibri" pitchFamily="34" charset="0"/>
              <a:cs typeface="Bangla M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9872" y="3760676"/>
            <a:ext cx="2952328" cy="500648"/>
          </a:xfrm>
          <a:prstGeom prst="rect">
            <a:avLst/>
          </a:prstGeom>
          <a:solidFill>
            <a:schemeClr val="bg1"/>
          </a:solidFill>
          <a:ln>
            <a:solidFill>
              <a:srgbClr val="0A246A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400" b="1" dirty="0" smtClean="0">
                <a:solidFill>
                  <a:srgbClr val="0A246A"/>
                </a:solidFill>
                <a:latin typeface="Calibri" pitchFamily="34" charset="0"/>
                <a:cs typeface="Bangla MN"/>
              </a:rPr>
              <a:t>7.2 </a:t>
            </a:r>
            <a:r>
              <a:rPr lang="en-US" sz="2400" b="1" dirty="0" smtClean="0">
                <a:solidFill>
                  <a:srgbClr val="0A246A"/>
                </a:solidFill>
                <a:latin typeface="Calibri" pitchFamily="34" charset="0"/>
                <a:ea typeface="ＭＳ ゴシック"/>
                <a:cs typeface="ＭＳ ゴシック"/>
              </a:rPr>
              <a:t>±</a:t>
            </a:r>
            <a:r>
              <a:rPr lang="en-US" sz="2400" b="1" dirty="0" smtClean="0">
                <a:solidFill>
                  <a:srgbClr val="0A246A"/>
                </a:solidFill>
                <a:latin typeface="Calibri" pitchFamily="34" charset="0"/>
                <a:cs typeface="Bangla MN"/>
              </a:rPr>
              <a:t> 0.4 </a:t>
            </a:r>
            <a:r>
              <a:rPr lang="en-US" sz="2400" b="1" dirty="0" err="1" smtClean="0">
                <a:solidFill>
                  <a:srgbClr val="0A246A"/>
                </a:solidFill>
                <a:latin typeface="Calibri" pitchFamily="34" charset="0"/>
                <a:cs typeface="Bangla MN"/>
              </a:rPr>
              <a:t>cpd</a:t>
            </a:r>
            <a:r>
              <a:rPr lang="en-US" sz="2400" b="1" dirty="0" smtClean="0">
                <a:solidFill>
                  <a:srgbClr val="0A246A"/>
                </a:solidFill>
                <a:latin typeface="Calibri" pitchFamily="34" charset="0"/>
                <a:cs typeface="Bangla MN"/>
              </a:rPr>
              <a:t>/kg/keV</a:t>
            </a:r>
            <a:endParaRPr lang="en-US" sz="2400" b="1" dirty="0">
              <a:solidFill>
                <a:srgbClr val="0A246A"/>
              </a:solidFill>
              <a:latin typeface="Calibri" pitchFamily="34" charset="0"/>
              <a:cs typeface="Bangla M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05858" y="4264732"/>
            <a:ext cx="504054" cy="1462445"/>
          </a:xfrm>
          <a:prstGeom prst="straightConnector1">
            <a:avLst/>
          </a:prstGeom>
          <a:ln w="38100">
            <a:solidFill>
              <a:srgbClr val="0A24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9732" y="6929028"/>
            <a:ext cx="4932548" cy="4390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000" b="1" baseline="30000" dirty="0" smtClean="0">
                <a:latin typeface="Calibri" pitchFamily="34" charset="0"/>
                <a:cs typeface="Bangla MN"/>
              </a:rPr>
              <a:t>210</a:t>
            </a:r>
            <a:r>
              <a:rPr lang="en-US" sz="2000" b="1" dirty="0" smtClean="0">
                <a:latin typeface="Calibri" pitchFamily="34" charset="0"/>
                <a:cs typeface="Bangla MN"/>
              </a:rPr>
              <a:t>Pb surface event; simulation in progress</a:t>
            </a:r>
            <a:endParaRPr lang="en-US" sz="2000" b="1" dirty="0">
              <a:latin typeface="Calibri" pitchFamily="34" charset="0"/>
              <a:cs typeface="Bangla MN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33948" y="523684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98244" y="2500536"/>
            <a:ext cx="2083964" cy="500648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Bangla MN"/>
              </a:rPr>
              <a:t>---- Simulation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8479" y="2068488"/>
            <a:ext cx="1309905" cy="500648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 algn="r"/>
            <a:r>
              <a:rPr lang="en-US" sz="2400" b="1" dirty="0" smtClean="0">
                <a:latin typeface="Calibri" pitchFamily="34" charset="0"/>
                <a:cs typeface="Bangla MN"/>
              </a:rPr>
              <a:t>---- Data</a:t>
            </a:r>
            <a:endParaRPr lang="en-US" sz="2400" b="1" dirty="0">
              <a:latin typeface="Calibri" pitchFamily="34" charset="0"/>
              <a:cs typeface="Bangla M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0292" y="6716412"/>
            <a:ext cx="1872208" cy="50064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Bangla MN"/>
              </a:rPr>
              <a:t>Energy (keV)</a:t>
            </a:r>
            <a:endParaRPr lang="en-US" sz="2400" b="1" dirty="0">
              <a:latin typeface="Calibri" pitchFamily="34" charset="0"/>
              <a:cs typeface="Bangla M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2060" y="4372744"/>
            <a:ext cx="2221653" cy="439093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000" b="1" baseline="30000" dirty="0" smtClean="0">
                <a:latin typeface="Calibri" pitchFamily="34" charset="0"/>
                <a:cs typeface="Bangla MN"/>
              </a:rPr>
              <a:t>125</a:t>
            </a:r>
            <a:r>
              <a:rPr lang="en-US" sz="2000" b="1" dirty="0" smtClean="0">
                <a:latin typeface="Calibri" pitchFamily="34" charset="0"/>
                <a:cs typeface="Bangla MN"/>
              </a:rPr>
              <a:t>I </a:t>
            </a:r>
            <a:r>
              <a:rPr lang="en-US" sz="2000" b="1" dirty="0" err="1" smtClean="0">
                <a:latin typeface="Calibri" pitchFamily="34" charset="0"/>
                <a:cs typeface="Bangla MN"/>
              </a:rPr>
              <a:t>cosmogenic</a:t>
            </a:r>
            <a:endParaRPr lang="en-US" sz="2000" b="1" dirty="0">
              <a:latin typeface="Calibri" pitchFamily="34" charset="0"/>
              <a:cs typeface="Bangla MN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946116" y="4840796"/>
            <a:ext cx="1" cy="657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785876" y="2464532"/>
            <a:ext cx="2142253" cy="610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 keV from </a:t>
            </a:r>
            <a:r>
              <a:rPr kumimoji="0" lang="en-US" sz="2400" b="1" i="0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40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245816" y="3076600"/>
            <a:ext cx="576064" cy="95838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50472" y="1888468"/>
            <a:ext cx="0" cy="47165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13868" y="7793124"/>
            <a:ext cx="9022598" cy="13419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Looking ahead:</a:t>
            </a: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Backgrounds in ROI 5x higher than simulated for full scale DM-Ice</a:t>
            </a: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Multi-crystal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veto will suppress 3 keV events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8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/>
          <p:cNvSpPr txBox="1"/>
          <p:nvPr/>
        </p:nvSpPr>
        <p:spPr>
          <a:xfrm>
            <a:off x="201700" y="254752"/>
            <a:ext cx="10996736" cy="37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u="sng" dirty="0" smtClean="0">
                <a:solidFill>
                  <a:srgbClr val="C00000"/>
                </a:solidFill>
                <a:latin typeface="Calibri" pitchFamily="34" charset="0"/>
              </a:rPr>
              <a:t>Conclusions: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 successfully deployed two detectors 2450 meters in the ice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 incredibly stable environment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 calibration from internal/external backgrounds (no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calib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sources)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 Geant4 background model in agreement with data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 good understanding down to 4 keV ( ~ 7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cpd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/kg/keV)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 pushing our energy threshold &lt; 2 keV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44800" y="4284476"/>
            <a:ext cx="5257801" cy="4876800"/>
            <a:chOff x="3454400" y="3581401"/>
            <a:chExt cx="3495675" cy="3524249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454400" y="4191000"/>
              <a:ext cx="3495675" cy="2914650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3712493" y="3581401"/>
              <a:ext cx="3059365" cy="761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r">
                <a:spcBef>
                  <a:spcPct val="0"/>
                </a:spcBef>
              </a:pPr>
              <a:r>
                <a:rPr lang="en-US" sz="1800" b="1" dirty="0" smtClean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DM-Ice Sensitivity</a:t>
              </a:r>
            </a:p>
            <a:p>
              <a:pPr algn="r">
                <a:spcBef>
                  <a:spcPct val="0"/>
                </a:spcBef>
              </a:pPr>
              <a:r>
                <a:rPr lang="en-US" sz="1800" b="1" dirty="0" smtClean="0">
                  <a:solidFill>
                    <a:srgbClr val="C00000"/>
                  </a:solidFill>
                  <a:latin typeface="Calibri" pitchFamily="34" charset="0"/>
                  <a:ea typeface="Helvetica Neue"/>
                  <a:cs typeface="Helvetica Neue"/>
                </a:rPr>
                <a:t>500 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alibri" pitchFamily="34" charset="0"/>
                  <a:ea typeface="Helvetica Neue"/>
                  <a:cs typeface="Helvetica Neue"/>
                </a:rPr>
                <a:t>kg•yr</a:t>
              </a:r>
              <a:r>
                <a:rPr lang="en-US" sz="1800" b="1" dirty="0" smtClean="0">
                  <a:solidFill>
                    <a:srgbClr val="C00000"/>
                  </a:solidFill>
                  <a:latin typeface="Calibri" pitchFamily="34" charset="0"/>
                  <a:ea typeface="Helvetica Neue"/>
                  <a:cs typeface="Helvetica Neue"/>
                </a:rPr>
                <a:t> 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alibri" pitchFamily="34" charset="0"/>
                  <a:ea typeface="Helvetica Neue"/>
                  <a:cs typeface="Helvetica Neue"/>
                </a:rPr>
                <a:t>NaI</a:t>
              </a:r>
              <a:endParaRPr lang="en-US" sz="1800" b="1" dirty="0" smtClean="0">
                <a:solidFill>
                  <a:srgbClr val="C00000"/>
                </a:solidFill>
                <a:latin typeface="Calibri" pitchFamily="34" charset="0"/>
                <a:ea typeface="Helvetica Neue"/>
                <a:cs typeface="Helvetica Neue"/>
              </a:endParaRPr>
            </a:p>
            <a:p>
              <a:pPr algn="r">
                <a:spcBef>
                  <a:spcPct val="0"/>
                </a:spcBef>
              </a:pPr>
              <a:r>
                <a:rPr lang="en-US" sz="1800" b="1" dirty="0" smtClean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 </a:t>
              </a:r>
              <a:r>
                <a:rPr lang="en-US" sz="1600" b="1" dirty="0" smtClean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(</a:t>
              </a: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2 - 4 keV) with 1, 2, and 5 </a:t>
              </a:r>
              <a:r>
                <a:rPr lang="en-US" sz="1600" b="1" dirty="0" err="1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dru</a:t>
              </a: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bkg</a:t>
              </a:r>
              <a:r>
                <a:rPr lang="en-US" sz="1600" b="1" dirty="0" smtClean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 </a:t>
              </a:r>
              <a:endParaRPr lang="en-US" sz="1600" b="1" dirty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520980" y="3429000"/>
            <a:ext cx="4102100" cy="5791200"/>
            <a:chOff x="8331200" y="1524000"/>
            <a:chExt cx="4254500" cy="740410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31200" y="1524000"/>
              <a:ext cx="4254500" cy="74041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8442208" y="1709095"/>
              <a:ext cx="1845438" cy="88339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C00000"/>
                  </a:solidFill>
                  <a:latin typeface="Calibri" pitchFamily="34" charset="0"/>
                  <a:ea typeface="Helvetica Neue"/>
                  <a:cs typeface="Helvetica Neue"/>
                </a:rPr>
                <a:t>DM-Ice (250 kg)</a:t>
              </a:r>
            </a:p>
            <a:p>
              <a:pPr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arXiv:1106.1156 </a:t>
              </a:r>
              <a:endParaRPr lang="en-US" sz="2000" b="1" dirty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endParaRPr>
            </a:p>
          </p:txBody>
        </p:sp>
      </p:grpSp>
      <p:pic>
        <p:nvPicPr>
          <p:cNvPr id="12" name="Picture 86" descr="prototype_schemati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0" y="4648200"/>
            <a:ext cx="1475243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 rot="19568041">
            <a:off x="313940" y="6412578"/>
            <a:ext cx="2242857" cy="11464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Successful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Deployment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e_fi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3004801" cy="9753600"/>
          </a:xfrm>
          <a:prstGeom prst="rect">
            <a:avLst/>
          </a:prstGeom>
        </p:spPr>
      </p:pic>
      <p:pic>
        <p:nvPicPr>
          <p:cNvPr id="5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74400" y="7594600"/>
            <a:ext cx="1689100" cy="1701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2300" y="7683500"/>
            <a:ext cx="1003300" cy="1536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800" y="8555452"/>
            <a:ext cx="3886199" cy="74094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800" y="7696200"/>
            <a:ext cx="3238500" cy="73776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66812" y="762000"/>
            <a:ext cx="5943600" cy="385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b="1" u="sng" dirty="0" smtClean="0">
                <a:solidFill>
                  <a:srgbClr val="FFFFFF"/>
                </a:solidFill>
                <a:latin typeface="Calibri" pitchFamily="34" charset="0"/>
              </a:rPr>
              <a:t>University of Wisconsin – Madison</a:t>
            </a: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Reina Maruyama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, Francis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</a:rPr>
              <a:t>Halzen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</a:rPr>
              <a:t>Karsten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</a:rPr>
              <a:t>Heeger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, Albrecht Karle,  Carlos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</a:rPr>
              <a:t>Pobes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, Walter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</a:rPr>
              <a:t>Pettus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, Zachary Pierpoint, Antonia Hubbard, Bethany Reilly, Matthew Kauer</a:t>
            </a: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endParaRPr lang="en-US" sz="20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b="1" u="sng" dirty="0" smtClean="0">
                <a:solidFill>
                  <a:srgbClr val="FFFFFF"/>
                </a:solidFill>
                <a:latin typeface="Calibri" pitchFamily="34" charset="0"/>
              </a:rPr>
              <a:t>University of Sheffield</a:t>
            </a: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Neil Spooner,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</a:rPr>
              <a:t>Vitaly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</a:rPr>
              <a:t>Kudryavtsev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, Dan Walker, Matt Robinson, L. Thompson, Sam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</a:rPr>
              <a:t>Telfer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</a:rPr>
              <a:t>Calum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 McDonald</a:t>
            </a: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endParaRPr lang="en-US" sz="20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b="1" u="sng" dirty="0" smtClean="0">
                <a:solidFill>
                  <a:srgbClr val="FFFFFF"/>
                </a:solidFill>
                <a:latin typeface="Calibri" pitchFamily="34" charset="0"/>
              </a:rPr>
              <a:t>University of Alberta</a:t>
            </a: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Darren Grant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endParaRPr lang="en-US" sz="2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1860" y="736340"/>
            <a:ext cx="5791200" cy="397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b="1" u="sng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Shanghai Jiao Tang University</a:t>
            </a: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Xiangdong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Ji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Changbo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Fu </a:t>
            </a: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endParaRPr lang="en-US" sz="2000" b="1" u="sng" dirty="0" smtClean="0">
              <a:solidFill>
                <a:srgbClr val="FFFFFF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b="1" u="sng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Penn State</a:t>
            </a: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Doug Cowen, Ken Clark</a:t>
            </a: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endParaRPr lang="en-US" sz="2000" b="1" u="sng" dirty="0" smtClean="0">
              <a:solidFill>
                <a:srgbClr val="FFFFFF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b="1" u="sng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NIST-Gaithersburg</a:t>
            </a: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Pieter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Mumm</a:t>
            </a:r>
            <a:endParaRPr lang="en-US" sz="2000" dirty="0" smtClean="0">
              <a:solidFill>
                <a:srgbClr val="FFFFFF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endParaRPr lang="en-US" sz="2000" b="1" u="sng" dirty="0" smtClean="0">
              <a:solidFill>
                <a:srgbClr val="FFFFFF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b="1" u="sng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University of Stockholm</a:t>
            </a: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Chad Finley, Per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Olof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Hulth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Klas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Hultqvist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, Christian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Walach</a:t>
            </a:r>
            <a:endParaRPr lang="en-US" sz="2000" dirty="0" smtClean="0">
              <a:solidFill>
                <a:srgbClr val="FFFFFF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lvl="0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endParaRPr lang="en-US" sz="2000" b="1" u="sng" dirty="0" smtClean="0">
              <a:solidFill>
                <a:srgbClr val="000000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8400" y="8077200"/>
            <a:ext cx="2210542" cy="984885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487647" marR="0" indent="-487647" algn="r" defTabSz="130039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NSF ANT-1046816</a:t>
            </a:r>
          </a:p>
          <a:p>
            <a:pPr marL="487647" marR="0" indent="-487647" algn="r" defTabSz="130039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000" b="1" baseline="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PHY-1151795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54800" y="5185966"/>
            <a:ext cx="5715000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b="1" u="sng" dirty="0" err="1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DigiPen</a:t>
            </a:r>
            <a:endParaRPr lang="en-US" sz="2000" b="1" u="sng" dirty="0" smtClean="0">
              <a:solidFill>
                <a:srgbClr val="000000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Charles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Duba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, Eric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Mohrmann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endParaRPr lang="en-US" sz="2000" b="1" u="sng" dirty="0" smtClean="0">
              <a:solidFill>
                <a:srgbClr val="000000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b="1" u="sng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Boulby Underground Science Facility</a:t>
            </a:r>
          </a:p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Sean Paling</a:t>
            </a:r>
          </a:p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b="1" u="sng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SNOLAB</a:t>
            </a:r>
          </a:p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Bruce Cleveland</a:t>
            </a:r>
            <a:endParaRPr lang="en-US" sz="2000" b="1" u="sng" dirty="0" smtClean="0">
              <a:solidFill>
                <a:srgbClr val="000000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5756" y="5209196"/>
            <a:ext cx="5156200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b="1" u="sng" dirty="0" smtClean="0">
                <a:solidFill>
                  <a:srgbClr val="000000"/>
                </a:solidFill>
                <a:latin typeface="Calibri" pitchFamily="34" charset="0"/>
              </a:rPr>
              <a:t>University of Illinois at Urbana-Champaign</a:t>
            </a:r>
          </a:p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Liang Yang</a:t>
            </a:r>
          </a:p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b="1" u="sng" dirty="0" err="1" smtClean="0">
                <a:solidFill>
                  <a:srgbClr val="000000"/>
                </a:solidFill>
                <a:latin typeface="Calibri" pitchFamily="34" charset="0"/>
              </a:rPr>
              <a:t>Fermilab</a:t>
            </a:r>
            <a:endParaRPr lang="en-US" sz="2000" b="1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87647" lvl="0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Lauren Hsu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8113-D8F6-4706-AA60-8BAD8863DE6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700" y="160276"/>
            <a:ext cx="4807535" cy="812530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487647" marR="0" indent="-487647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“Tension” in the field</a:t>
            </a: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 cstate="print"/>
          <a:srcRect l="1236" t="3770" b="32761"/>
          <a:stretch>
            <a:fillRect/>
          </a:stretch>
        </p:blipFill>
        <p:spPr bwMode="auto">
          <a:xfrm>
            <a:off x="345716" y="5858265"/>
            <a:ext cx="5220580" cy="3411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280" y="124272"/>
            <a:ext cx="7369865" cy="482453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953356" y="3837908"/>
            <a:ext cx="335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buClr>
                <a:srgbClr val="000000"/>
              </a:buClr>
            </a:pPr>
            <a:r>
              <a:rPr lang="en-US" sz="2000" b="1" u="sng" dirty="0" smtClean="0">
                <a:solidFill>
                  <a:srgbClr val="800000"/>
                </a:solidFill>
                <a:latin typeface="Calibri" pitchFamily="34" charset="0"/>
              </a:rPr>
              <a:t>DAMA 8.9</a:t>
            </a:r>
            <a:r>
              <a:rPr lang="en-US" sz="2000" b="1" u="sng" dirty="0" smtClean="0">
                <a:solidFill>
                  <a:srgbClr val="800000"/>
                </a:solidFill>
                <a:latin typeface="Calibri" pitchFamily="34" charset="0"/>
                <a:ea typeface="Helvetica Neue"/>
                <a:cs typeface="Helvetica Neue"/>
              </a:rPr>
              <a:t>σ</a:t>
            </a:r>
            <a:r>
              <a:rPr lang="en-US" sz="2000" b="1" u="sng" dirty="0" smtClean="0">
                <a:solidFill>
                  <a:srgbClr val="800000"/>
                </a:solidFill>
                <a:latin typeface="Calibri" pitchFamily="34" charset="0"/>
              </a:rPr>
              <a:t> Modulation:</a:t>
            </a:r>
            <a:endParaRPr lang="en-US" sz="2000" b="1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buClr>
                <a:srgbClr val="000000"/>
              </a:buClr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Phase: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146 ± 7 days</a:t>
            </a:r>
          </a:p>
          <a:p>
            <a:pPr>
              <a:lnSpc>
                <a:spcPct val="70000"/>
              </a:lnSpc>
              <a:buClr>
                <a:srgbClr val="000000"/>
              </a:buClr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Period: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0.999 ± 0.002 yr</a:t>
            </a:r>
          </a:p>
          <a:p>
            <a:pPr>
              <a:lnSpc>
                <a:spcPct val="70000"/>
              </a:lnSpc>
              <a:buClr>
                <a:srgbClr val="000000"/>
              </a:buClr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Background: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 ~ 1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cpd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/kg/keV</a:t>
            </a:r>
          </a:p>
          <a:p>
            <a:pPr>
              <a:lnSpc>
                <a:spcPct val="70000"/>
              </a:lnSpc>
              <a:buClr>
                <a:srgbClr val="000000"/>
              </a:buClr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Amplitude: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 0.01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cpd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/kg/keV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2320" y="5308848"/>
            <a:ext cx="1927131" cy="1526572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D61F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CDMS II</a:t>
            </a: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Silicon Analysis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140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kg.days</a:t>
            </a:r>
            <a:endParaRPr lang="en-US" sz="2000" b="1" dirty="0" smtClean="0">
              <a:solidFill>
                <a:srgbClr val="000000"/>
              </a:solidFill>
              <a:latin typeface="Calibri" pitchFamily="34" charset="0"/>
              <a:ea typeface="+mn-ea"/>
              <a:cs typeface="+mn-cs"/>
            </a:endParaRP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 events 5-7</a:t>
            </a:r>
            <a:r>
              <a:rPr kumimoji="0" lang="el-GR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σ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6316" y="6893024"/>
            <a:ext cx="2087110" cy="553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arXiv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1304.4279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945244" y="5120029"/>
            <a:ext cx="4389804" cy="4329279"/>
            <a:chOff x="5818324" y="4984812"/>
            <a:chExt cx="4389804" cy="4329279"/>
          </a:xfrm>
        </p:grpSpPr>
        <p:pic>
          <p:nvPicPr>
            <p:cNvPr id="20" name="Picture 19" descr="CDM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8324" y="4984812"/>
              <a:ext cx="4320480" cy="43292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0599563">
              <a:off x="8131866" y="5332707"/>
              <a:ext cx="2012539" cy="6106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52400" tIns="152400" rIns="152400" bIns="152400" rtlCol="0">
              <a:spAutoFit/>
            </a:bodyPr>
            <a:lstStyle/>
            <a:p>
              <a:pPr marL="228600" marR="0" indent="-228600" algn="ctr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kumimoji="0" lang="en-US" sz="24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DAMA/LIBRA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1006" y="6388968"/>
              <a:ext cx="1341714" cy="6106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52400" tIns="152400" rIns="152400" bIns="152400" rtlCol="0">
              <a:spAutoFit/>
            </a:bodyPr>
            <a:lstStyle/>
            <a:p>
              <a:pPr marL="228600" marR="0" indent="-228600" algn="ctr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kumimoji="0" lang="en-US" sz="2400" b="1" i="0" strike="noStrike" kern="1200" cap="none" spc="0" normalizeH="0" baseline="0" noProof="0" dirty="0" err="1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CoGeNT</a:t>
              </a:r>
              <a:endPara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508534">
              <a:off x="7863043" y="5990124"/>
              <a:ext cx="1233094" cy="6106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52400" tIns="152400" rIns="152400" bIns="152400" rtlCol="0">
              <a:spAutoFit/>
            </a:bodyPr>
            <a:lstStyle/>
            <a:p>
              <a:pPr marL="228600" marR="0" indent="-228600" algn="ctr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kumimoji="0" lang="en-US" sz="24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AE77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CRESST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3939331">
              <a:off x="6519701" y="7878858"/>
              <a:ext cx="1551707" cy="560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52400" tIns="152400" rIns="152400" bIns="152400" rtlCol="0">
              <a:spAutoFit/>
            </a:bodyPr>
            <a:lstStyle/>
            <a:p>
              <a:pPr marL="228600" marR="0" indent="-228600" algn="l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2000" b="1" dirty="0" smtClean="0">
                  <a:solidFill>
                    <a:srgbClr val="2A6246"/>
                  </a:solidFill>
                  <a:latin typeface="Calibri" pitchFamily="34" charset="0"/>
                  <a:ea typeface="+mn-ea"/>
                  <a:cs typeface="+mn-cs"/>
                </a:rPr>
                <a:t>XENON-100</a:t>
              </a:r>
              <a:endPara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2A624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586007">
              <a:off x="6067383" y="6648126"/>
              <a:ext cx="1421864" cy="560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52400" tIns="152400" rIns="152400" bIns="152400" rtlCol="0">
              <a:spAutoFit/>
            </a:bodyPr>
            <a:lstStyle/>
            <a:p>
              <a:pPr marL="228600" marR="0" indent="-228600" algn="l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kumimoji="0" lang="en-US" sz="20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XENON-10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900111">
              <a:off x="8355067" y="7950483"/>
              <a:ext cx="1484509" cy="5601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52400" tIns="152400" rIns="152400" bIns="152400" rtlCol="0">
              <a:spAutoFit/>
            </a:bodyPr>
            <a:lstStyle/>
            <a:p>
              <a:pPr marL="228600" marR="0" indent="-228600" algn="l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kumimoji="0" lang="en-US" sz="20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FF91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EDELWEISS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2800012">
              <a:off x="7427362" y="7984317"/>
              <a:ext cx="1679947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52400" tIns="152400" rIns="152400" bIns="152400" rtlCol="0">
              <a:spAutoFit/>
            </a:bodyPr>
            <a:lstStyle/>
            <a:p>
              <a:pPr marL="228600" marR="0" indent="-228600" algn="l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kumimoji="0" lang="en-US" sz="20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D61F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CDMS-II (</a:t>
              </a:r>
              <a:r>
                <a:rPr kumimoji="0" lang="en-US" sz="2000" b="1" i="0" strike="noStrike" kern="1200" cap="none" spc="0" normalizeH="0" baseline="0" noProof="0" dirty="0" err="1" smtClean="0">
                  <a:ln>
                    <a:noFill/>
                  </a:ln>
                  <a:solidFill>
                    <a:srgbClr val="D61F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Ge</a:t>
              </a:r>
              <a:r>
                <a:rPr kumimoji="0" lang="en-US" sz="20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D61F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667508">
              <a:off x="8637185" y="7687450"/>
              <a:ext cx="157094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52400" tIns="152400" rIns="152400" bIns="152400" rtlCol="0">
              <a:spAutoFit/>
            </a:bodyPr>
            <a:lstStyle/>
            <a:p>
              <a:pPr marL="228600" marR="0" indent="-228600" algn="l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kumimoji="0" lang="en-US" sz="20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0A246A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CDMS-II (Si)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2818066">
              <a:off x="7134296" y="6798261"/>
              <a:ext cx="621965" cy="4844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52400" tIns="152400" rIns="152400" bIns="152400" rtlCol="0">
              <a:spAutoFit/>
            </a:bodyPr>
            <a:lstStyle/>
            <a:p>
              <a:pPr marL="228600" marR="0" indent="-228600" algn="l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kumimoji="0" lang="en-US" sz="14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68%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2818066">
              <a:off x="7278312" y="7223439"/>
              <a:ext cx="621965" cy="4844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52400" tIns="152400" rIns="152400" bIns="152400" rtlCol="0">
              <a:spAutoFit/>
            </a:bodyPr>
            <a:lstStyle/>
            <a:p>
              <a:pPr marL="228600" marR="0" indent="-228600" algn="l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rPr>
                <a:t>90</a:t>
              </a:r>
              <a:r>
                <a:rPr kumimoji="0" lang="en-US" sz="14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%</a:t>
              </a:r>
            </a:p>
          </p:txBody>
        </p:sp>
      </p:grpSp>
      <p:pic>
        <p:nvPicPr>
          <p:cNvPr id="25" name="Picture 24" descr="fry-dark-mat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764" y="832350"/>
            <a:ext cx="3708412" cy="2820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64532"/>
            <a:ext cx="13004800" cy="1519198"/>
          </a:xfrm>
          <a:prstGeom prst="rect">
            <a:avLst/>
          </a:prstGeom>
          <a:noFill/>
          <a:ln>
            <a:noFill/>
          </a:ln>
        </p:spPr>
        <p:txBody>
          <a:bodyPr wrap="square" lIns="152400" tIns="152400" rIns="152400" bIns="152400" rtlCol="0">
            <a:spAutoFit/>
          </a:bodyPr>
          <a:lstStyle/>
          <a:p>
            <a:pPr marL="228600" marR="0" indent="-228600" algn="ctr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96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BACKUP  SLIDES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4980700" y="4120716"/>
            <a:ext cx="8024100" cy="5040560"/>
            <a:chOff x="4980700" y="3940696"/>
            <a:chExt cx="8024100" cy="5040560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0700" y="3940696"/>
              <a:ext cx="8024100" cy="50405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7" name="Rectangle 11"/>
            <p:cNvSpPr>
              <a:spLocks/>
            </p:cNvSpPr>
            <p:nvPr/>
          </p:nvSpPr>
          <p:spPr bwMode="auto">
            <a:xfrm>
              <a:off x="9601757" y="4120716"/>
              <a:ext cx="2913311" cy="147732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 –-–-</a:t>
              </a:r>
              <a:r>
                <a:rPr lang="en-US" sz="2400" b="1" dirty="0" smtClean="0">
                  <a:solidFill>
                    <a:schemeClr val="tx1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ATWD ch0 (x16)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 smtClean="0">
                  <a:solidFill>
                    <a:srgbClr val="0000FF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 ––--</a:t>
              </a:r>
              <a:r>
                <a:rPr lang="en-US" sz="2400" b="1" dirty="0" smtClean="0">
                  <a:solidFill>
                    <a:schemeClr val="tx1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ATWD ch1 (x2)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 smtClean="0">
                  <a:solidFill>
                    <a:srgbClr val="408000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 ––--</a:t>
              </a:r>
              <a:r>
                <a:rPr lang="en-US" sz="2400" b="1" dirty="0" smtClean="0">
                  <a:solidFill>
                    <a:schemeClr val="tx1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ATWD ch2 (x0.25)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 smtClean="0">
                  <a:solidFill>
                    <a:schemeClr val="tx1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 ––-- </a:t>
              </a:r>
              <a:r>
                <a:rPr lang="en-US" sz="2400" b="1" dirty="0">
                  <a:solidFill>
                    <a:schemeClr val="tx1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FADC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466396" y="960326"/>
          <a:ext cx="5486400" cy="280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690"/>
                <a:gridCol w="2374710"/>
              </a:tblGrid>
              <a:tr h="400050">
                <a:tc>
                  <a:txBody>
                    <a:bodyPr/>
                    <a:lstStyle/>
                    <a:p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PMT thresholds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~ 0.3 PE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Coincidence requirement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&lt; 800 ns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FADC (@ 40 MHz)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255 bins = 6.375 us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ATWD (@ 200 MHz)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128 bins =</a:t>
                      </a:r>
                      <a:r>
                        <a:rPr lang="en-US" sz="2000" b="1" baseline="0" dirty="0" smtClean="0">
                          <a:latin typeface="Calibri" pitchFamily="34" charset="0"/>
                        </a:rPr>
                        <a:t> 600 ns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PMT Trigger Rate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100-150 Hz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Coincidence Trigger Rate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</a:rPr>
                        <a:t>~ 4 Hz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2" name="Rectangle 2"/>
          <p:cNvSpPr>
            <a:spLocks/>
          </p:cNvSpPr>
          <p:nvPr/>
        </p:nvSpPr>
        <p:spPr bwMode="auto">
          <a:xfrm>
            <a:off x="57684" y="114040"/>
            <a:ext cx="12385376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Data Acquisition and Digitizing</a:t>
            </a:r>
            <a:endParaRPr lang="en-US" sz="4400" b="1" dirty="0">
              <a:solidFill>
                <a:srgbClr val="000000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7724" y="4624772"/>
            <a:ext cx="4428492" cy="1637371"/>
          </a:xfrm>
          <a:prstGeom prst="rect">
            <a:avLst/>
          </a:prstGeom>
          <a:noFill/>
          <a:ln>
            <a:noFill/>
          </a:ln>
        </p:spPr>
        <p:txBody>
          <a:bodyPr wrap="squar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IceCube mainboards</a:t>
            </a: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Thoroughly engineered and tested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Slightly modified for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DM-Ice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11" descr="mainboar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724" y="988368"/>
            <a:ext cx="4968552" cy="3341222"/>
          </a:xfrm>
          <a:prstGeom prst="rect">
            <a:avLst/>
          </a:prstGeom>
        </p:spPr>
      </p:pic>
      <p:pic>
        <p:nvPicPr>
          <p:cNvPr id="15" name="Picture 14" descr="mainboard_block_diagr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732" y="6352964"/>
            <a:ext cx="4243288" cy="28551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03050" cy="1625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 smtClean="0"/>
              <a:t>Scintillation Events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9712" y="2356520"/>
            <a:ext cx="4860540" cy="6176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 smtClean="0"/>
              <a:t>Signal comes from scintillation in the crystal.</a:t>
            </a:r>
          </a:p>
          <a:p>
            <a:r>
              <a:rPr lang="en-US" sz="2800" b="1" dirty="0" smtClean="0"/>
              <a:t>Coincidence required between the two attached PMTs (800 ns).</a:t>
            </a:r>
          </a:p>
          <a:p>
            <a:r>
              <a:rPr lang="en-US" sz="2800" b="1" dirty="0" smtClean="0"/>
              <a:t>At high energies, signal has the characteristic scintillation pulse shape.</a:t>
            </a:r>
          </a:p>
          <a:p>
            <a:r>
              <a:rPr lang="en-US" sz="2800" b="1" dirty="0" smtClean="0"/>
              <a:t>At low energies, increasingly events are just a series of single photo-electrons.</a:t>
            </a:r>
            <a:endParaRPr lang="en-US" sz="28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278266" y="1852464"/>
            <a:ext cx="7726534" cy="7020778"/>
            <a:chOff x="6238332" y="2401862"/>
            <a:chExt cx="6688439" cy="58622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98" r="7225"/>
            <a:stretch/>
          </p:blipFill>
          <p:spPr>
            <a:xfrm>
              <a:off x="6541414" y="2401862"/>
              <a:ext cx="6385357" cy="18038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53" r="6353"/>
            <a:stretch/>
          </p:blipFill>
          <p:spPr>
            <a:xfrm>
              <a:off x="6541414" y="4473513"/>
              <a:ext cx="6385357" cy="18076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53" r="6353"/>
            <a:stretch/>
          </p:blipFill>
          <p:spPr>
            <a:xfrm>
              <a:off x="6541414" y="6456421"/>
              <a:ext cx="6385357" cy="180766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38332" y="2612301"/>
              <a:ext cx="413844" cy="1004888"/>
            </a:xfrm>
            <a:prstGeom prst="rect">
              <a:avLst/>
            </a:prstGeom>
            <a:noFill/>
          </p:spPr>
          <p:txBody>
            <a:bodyPr vert="vert270" wrap="square" lIns="130046" tIns="65023" rIns="130046" bIns="65023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ADC Counts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69499" y="4746753"/>
              <a:ext cx="413844" cy="1004888"/>
            </a:xfrm>
            <a:prstGeom prst="rect">
              <a:avLst/>
            </a:prstGeom>
            <a:noFill/>
          </p:spPr>
          <p:txBody>
            <a:bodyPr vert="vert270" wrap="square" lIns="130046" tIns="65023" rIns="130046" bIns="65023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ADC Counts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1990" y="6730892"/>
              <a:ext cx="413844" cy="965911"/>
            </a:xfrm>
            <a:prstGeom prst="rect">
              <a:avLst/>
            </a:prstGeom>
            <a:noFill/>
          </p:spPr>
          <p:txBody>
            <a:bodyPr vert="vert270" wrap="square" lIns="130046" tIns="65023" rIns="130046" bIns="65023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ADC Counts</a:t>
              </a:r>
              <a:endParaRPr lang="en-US" sz="1400" b="1" dirty="0">
                <a:latin typeface="Calibri" pitchFamily="34" charset="0"/>
              </a:endParaRP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4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.12.12_powerLaw_v2_full-f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4412"/>
            <a:ext cx="6682420" cy="45509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7924" y="1312404"/>
            <a:ext cx="2362200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716" y="304292"/>
            <a:ext cx="5436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Calibri" pitchFamily="34" charset="0"/>
              </a:rPr>
              <a:t>Energy Calibration</a:t>
            </a:r>
            <a:endParaRPr lang="en-US" sz="5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6574408" y="4948808"/>
            <a:ext cx="6430392" cy="4379319"/>
            <a:chOff x="6574409" y="4868501"/>
            <a:chExt cx="6430392" cy="4379319"/>
          </a:xfrm>
        </p:grpSpPr>
        <p:pic>
          <p:nvPicPr>
            <p:cNvPr id="3" name="Picture 2" descr="2012.12.12_powerLaw_v2_2-fits_zoo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4409" y="4868501"/>
              <a:ext cx="6430392" cy="437931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842660" y="7757120"/>
              <a:ext cx="259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Calibri" pitchFamily="34" charset="0"/>
                </a:rPr>
                <a:t>High energy fit intercepts at -15 keV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51452" y="6244952"/>
              <a:ext cx="2819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Separate fit for low energy &lt; 100 keV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862440" y="2500536"/>
            <a:ext cx="5796644" cy="1268039"/>
          </a:xfrm>
          <a:prstGeom prst="rect">
            <a:avLst/>
          </a:prstGeom>
          <a:noFill/>
          <a:ln>
            <a:noFill/>
          </a:ln>
        </p:spPr>
        <p:txBody>
          <a:bodyPr wrap="squar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 energy fit ( &gt; 100 keV) is linear</a:t>
            </a: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Low energy  fit ( &lt; 100 keV) deviates from linearity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34648" y="3328628"/>
            <a:ext cx="2362200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1880" y="6749008"/>
            <a:ext cx="3908314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As observed in other literature:</a:t>
            </a: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Rev.Sci.Inst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27, 589 (1956)</a:t>
            </a: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Nuc.Inst.Meth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15, 55-58 (1962)</a:t>
            </a: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000" b="1" dirty="0" err="1" smtClean="0">
                <a:solidFill>
                  <a:srgbClr val="00B050"/>
                </a:solidFill>
                <a:latin typeface="Calibri" pitchFamily="34" charset="0"/>
                <a:ea typeface="+mn-ea"/>
                <a:cs typeface="+mn-cs"/>
              </a:rPr>
              <a:t>J.Appl.Phys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  <a:ea typeface="+mn-ea"/>
                <a:cs typeface="+mn-cs"/>
              </a:rPr>
              <a:t>. 107, 113513 (2010)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62640" y="4768788"/>
            <a:ext cx="226825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746316" y="844352"/>
            <a:ext cx="6719887" cy="4575175"/>
            <a:chOff x="0" y="0"/>
            <a:chExt cx="4232" cy="288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232" cy="2882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1224" y="408"/>
              <a:ext cx="0" cy="2120"/>
            </a:xfrm>
            <a:prstGeom prst="line">
              <a:avLst/>
            </a:prstGeom>
            <a:noFill/>
            <a:ln w="254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840" y="1160"/>
              <a:ext cx="0" cy="1368"/>
            </a:xfrm>
            <a:prstGeom prst="line">
              <a:avLst/>
            </a:prstGeom>
            <a:noFill/>
            <a:ln w="25400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1224" y="1296"/>
              <a:ext cx="719" cy="281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  <a:ea typeface="Calibri Bold" charset="0"/>
                  <a:cs typeface="Arial" pitchFamily="34" charset="0"/>
                  <a:sym typeface="Calibri Bold" charset="0"/>
                </a:rPr>
                <a:t>pedestal</a:t>
              </a:r>
            </a:p>
          </p:txBody>
        </p:sp>
        <p:sp>
          <p:nvSpPr>
            <p:cNvPr id="10" name="Rectangle 6"/>
            <p:cNvSpPr>
              <a:spLocks/>
            </p:cNvSpPr>
            <p:nvPr/>
          </p:nvSpPr>
          <p:spPr bwMode="auto">
            <a:xfrm>
              <a:off x="1840" y="1912"/>
              <a:ext cx="345" cy="281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  <a:ea typeface="Calibri Bold" charset="0"/>
                  <a:cs typeface="Arial" pitchFamily="34" charset="0"/>
                  <a:sym typeface="Calibri Bold" charset="0"/>
                </a:rPr>
                <a:t>1pe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224" y="1848"/>
              <a:ext cx="616" cy="0"/>
            </a:xfrm>
            <a:prstGeom prst="line">
              <a:avLst/>
            </a:prstGeom>
            <a:noFill/>
            <a:ln w="9525" cap="flat">
              <a:solidFill>
                <a:srgbClr val="4A7DBB"/>
              </a:solidFill>
              <a:prstDash val="solid"/>
              <a:round/>
              <a:headEnd type="arrow" w="sm" len="sm"/>
              <a:tailEnd type="arrow" w="sm" len="sm"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10"/>
          <p:cNvSpPr>
            <a:spLocks/>
          </p:cNvSpPr>
          <p:nvPr/>
        </p:nvSpPr>
        <p:spPr bwMode="auto">
          <a:xfrm>
            <a:off x="525736" y="2140496"/>
            <a:ext cx="5334000" cy="2556284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28600" indent="-22860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003399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Obtain </a:t>
            </a:r>
            <a:r>
              <a:rPr lang="en-US" sz="2800" b="1" dirty="0" smtClean="0">
                <a:solidFill>
                  <a:srgbClr val="003399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1pe-ped </a:t>
            </a:r>
            <a:r>
              <a:rPr lang="en-US" sz="2800" b="1" dirty="0">
                <a:solidFill>
                  <a:srgbClr val="003399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separation from dark noise runs (</a:t>
            </a:r>
            <a:r>
              <a:rPr lang="en-US" sz="2800" b="1" dirty="0" err="1">
                <a:solidFill>
                  <a:srgbClr val="003399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ie</a:t>
            </a:r>
            <a:r>
              <a:rPr lang="en-US" sz="2800" b="1" dirty="0">
                <a:solidFill>
                  <a:srgbClr val="003399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 no coincidence requirement</a:t>
            </a:r>
            <a:r>
              <a:rPr lang="en-US" sz="2800" b="1" dirty="0" smtClean="0">
                <a:solidFill>
                  <a:srgbClr val="003399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)</a:t>
            </a:r>
          </a:p>
          <a:p>
            <a:pPr marL="228600" indent="-22860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3399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Normalize the energy to keV using the energy calibration</a:t>
            </a:r>
          </a:p>
          <a:p>
            <a:pPr marL="228600" indent="-228600">
              <a:spcBef>
                <a:spcPct val="0"/>
              </a:spcBef>
            </a:pPr>
            <a:endParaRPr lang="en-US" sz="2800" b="1" dirty="0">
              <a:solidFill>
                <a:srgbClr val="003399"/>
              </a:solidFill>
              <a:latin typeface="Calibri" pitchFamily="34" charset="0"/>
              <a:ea typeface="Calibri Bold" charset="0"/>
              <a:cs typeface="Arial" pitchFamily="34" charset="0"/>
              <a:sym typeface="Calibri Bold" charset="0"/>
            </a:endParaRPr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705756" y="5596880"/>
            <a:ext cx="5290423" cy="1184940"/>
          </a:xfrm>
          <a:prstGeom prst="rect">
            <a:avLst/>
          </a:prstGeom>
          <a:noFill/>
          <a:ln w="12700" cap="rnd">
            <a:solidFill>
              <a:srgbClr val="C00000"/>
            </a:solidFill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xtal-1 = 6.1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+/- 0.07 </a:t>
            </a:r>
            <a:r>
              <a:rPr lang="en-US" sz="3600" b="1" dirty="0" err="1" smtClean="0">
                <a:solidFill>
                  <a:srgbClr val="C00000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pe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/keV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ea typeface="Calibri" charset="0"/>
              <a:cs typeface="Arial" pitchFamily="34" charset="0"/>
              <a:sym typeface="Calibri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C00000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xtal-2 =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4.9 +/- 0.05 </a:t>
            </a:r>
            <a:r>
              <a:rPr lang="en-US" sz="3600" b="1" dirty="0" err="1" smtClean="0">
                <a:solidFill>
                  <a:srgbClr val="C00000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pe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ea typeface="Calibri Bold" charset="0"/>
                <a:cs typeface="Arial" pitchFamily="34" charset="0"/>
                <a:sym typeface="Calibri Bold" charset="0"/>
              </a:rPr>
              <a:t>/keV</a:t>
            </a:r>
            <a:endParaRPr lang="en-US" sz="3600" b="1" dirty="0">
              <a:solidFill>
                <a:srgbClr val="C00000"/>
              </a:solidFill>
              <a:latin typeface="Calibri" pitchFamily="34" charset="0"/>
              <a:ea typeface="Calibri Bold" charset="0"/>
              <a:cs typeface="Arial" pitchFamily="34" charset="0"/>
              <a:sym typeface="Calibri Bol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716" y="304292"/>
            <a:ext cx="4287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00"/>
                </a:solidFill>
                <a:latin typeface="Calibri" pitchFamily="34" charset="0"/>
              </a:rPr>
              <a:t>NaI</a:t>
            </a:r>
            <a:r>
              <a:rPr lang="en-US" sz="5400" b="1" dirty="0" smtClean="0">
                <a:solidFill>
                  <a:srgbClr val="000000"/>
                </a:solidFill>
                <a:latin typeface="Calibri" pitchFamily="34" charset="0"/>
              </a:rPr>
              <a:t> Light Yield</a:t>
            </a:r>
            <a:endParaRPr lang="en-US" sz="5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2480" y="6640996"/>
            <a:ext cx="4281044" cy="15228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Consistent with:</a:t>
            </a: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DAMA = 5.5 – 7.5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pe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/keV</a:t>
            </a:r>
          </a:p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NaiAD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= 5 – 8 </a:t>
            </a: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/keV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78564" y="700336"/>
            <a:ext cx="2268252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03050" cy="1625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 smtClean="0">
                <a:cs typeface="Bangla MN"/>
              </a:rPr>
              <a:t>Detector Stability</a:t>
            </a:r>
            <a:endParaRPr lang="en-US" b="1" dirty="0">
              <a:cs typeface="Bangla MN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1500" y="1636440"/>
            <a:ext cx="11115476" cy="2530475"/>
          </a:xfrm>
          <a:prstGeom prst="rect">
            <a:avLst/>
          </a:prstGeom>
          <a:ln/>
        </p:spPr>
        <p:txBody>
          <a:bodyPr vert="horz" lIns="91435" tIns="45718" rIns="91435" bIns="45718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Bangla MN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Bangla MN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Bangla MN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Bangla MN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Bangla MN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Calibri" pitchFamily="34" charset="0"/>
                <a:cs typeface="Bangla MN"/>
              </a:rPr>
              <a:t>Detector calibration is stable to 1.3% over 18 months.</a:t>
            </a:r>
          </a:p>
          <a:p>
            <a:pPr lvl="1"/>
            <a:r>
              <a:rPr lang="en-US" sz="2400" b="1" dirty="0" smtClean="0">
                <a:latin typeface="Calibri" pitchFamily="34" charset="0"/>
                <a:cs typeface="Bangla MN"/>
              </a:rPr>
              <a:t>1.3% d</a:t>
            </a:r>
            <a:r>
              <a:rPr lang="en-US" sz="2400" b="1" dirty="0" smtClean="0">
                <a:latin typeface="Calibri" pitchFamily="34" charset="0"/>
              </a:rPr>
              <a:t>ecrease </a:t>
            </a:r>
            <a:r>
              <a:rPr lang="en-US" sz="2400" b="1" dirty="0">
                <a:latin typeface="Calibri" pitchFamily="34" charset="0"/>
              </a:rPr>
              <a:t>over 18 months in light collection (peak position) observed </a:t>
            </a:r>
            <a:r>
              <a:rPr lang="en-US" sz="2400" b="1" dirty="0" smtClean="0">
                <a:latin typeface="Calibri" pitchFamily="34" charset="0"/>
              </a:rPr>
              <a:t>at </a:t>
            </a:r>
            <a:r>
              <a:rPr lang="en-US" sz="2400" b="1" dirty="0">
                <a:latin typeface="Calibri" pitchFamily="34" charset="0"/>
              </a:rPr>
              <a:t>600 and 1460 </a:t>
            </a:r>
            <a:r>
              <a:rPr lang="en-US" sz="2400" b="1" dirty="0" err="1" smtClean="0">
                <a:latin typeface="Calibri" pitchFamily="34" charset="0"/>
              </a:rPr>
              <a:t>keV</a:t>
            </a:r>
            <a:endParaRPr lang="en-US" sz="2400" b="1" dirty="0" smtClean="0">
              <a:latin typeface="Calibri" pitchFamily="34" charset="0"/>
            </a:endParaRPr>
          </a:p>
          <a:p>
            <a:pPr lvl="1"/>
            <a:r>
              <a:rPr lang="en-US" sz="2400" b="1" dirty="0">
                <a:latin typeface="Calibri" pitchFamily="34" charset="0"/>
                <a:cs typeface="Bangla MN"/>
              </a:rPr>
              <a:t>No observable change in calibration at 45 </a:t>
            </a:r>
            <a:r>
              <a:rPr lang="en-US" sz="2400" b="1" dirty="0" err="1" smtClean="0">
                <a:latin typeface="Calibri" pitchFamily="34" charset="0"/>
                <a:cs typeface="Bangla MN"/>
              </a:rPr>
              <a:t>keV</a:t>
            </a:r>
            <a:endParaRPr lang="en-US" sz="2400" b="1" dirty="0" smtClean="0">
              <a:latin typeface="Calibri" pitchFamily="34" charset="0"/>
              <a:cs typeface="Bangla MN"/>
            </a:endParaRPr>
          </a:p>
          <a:p>
            <a:pPr lvl="1"/>
            <a:r>
              <a:rPr lang="en-US" sz="2400" b="1" dirty="0" smtClean="0">
                <a:latin typeface="Calibri" pitchFamily="34" charset="0"/>
                <a:cs typeface="Bangla MN"/>
              </a:rPr>
              <a:t>We have not had to change our calibration with time </a:t>
            </a:r>
          </a:p>
          <a:p>
            <a:pPr lvl="2"/>
            <a:r>
              <a:rPr lang="en-US" sz="2000" b="1" dirty="0" smtClean="0">
                <a:latin typeface="Calibri" pitchFamily="34" charset="0"/>
                <a:cs typeface="Bangla MN"/>
              </a:rPr>
              <a:t>Any changes at higher energies are smaller than our resolution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4306156" y="5594184"/>
            <a:ext cx="928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itchFamily="34" charset="0"/>
                <a:ea typeface="ＭＳ Ｐゴシック" charset="0"/>
                <a:cs typeface="Bangla MN"/>
              </a:rPr>
              <a:t>45 </a:t>
            </a:r>
            <a:r>
              <a:rPr lang="en-US" b="1" dirty="0" err="1">
                <a:solidFill>
                  <a:srgbClr val="0000FF"/>
                </a:solidFill>
                <a:latin typeface="Calibri" pitchFamily="34" charset="0"/>
                <a:ea typeface="ＭＳ Ｐゴシック" charset="0"/>
                <a:cs typeface="Bangla MN"/>
              </a:rPr>
              <a:t>keV</a:t>
            </a:r>
            <a:endParaRPr lang="en-US" b="1" dirty="0">
              <a:solidFill>
                <a:srgbClr val="0000FF"/>
              </a:solidFill>
              <a:latin typeface="Calibri" pitchFamily="34" charset="0"/>
              <a:ea typeface="ＭＳ Ｐゴシック" charset="0"/>
              <a:cs typeface="Bangla MN"/>
            </a:endParaRPr>
          </a:p>
        </p:txBody>
      </p:sp>
      <p:grpSp>
        <p:nvGrpSpPr>
          <p:cNvPr id="3" name="Group 73"/>
          <p:cNvGrpSpPr/>
          <p:nvPr/>
        </p:nvGrpSpPr>
        <p:grpSpPr>
          <a:xfrm>
            <a:off x="900697" y="4700547"/>
            <a:ext cx="5080000" cy="3286126"/>
            <a:chOff x="1062633" y="4029521"/>
            <a:chExt cx="3571875" cy="231055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440" t="7213" r="8618" b="10275"/>
            <a:stretch>
              <a:fillRect/>
            </a:stretch>
          </p:blipFill>
          <p:spPr bwMode="auto">
            <a:xfrm>
              <a:off x="1718965" y="4029521"/>
              <a:ext cx="2714625" cy="1876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330524" y="4152309"/>
              <a:ext cx="305843" cy="1846213"/>
              <a:chOff x="0" y="208"/>
              <a:chExt cx="274" cy="1654"/>
            </a:xfrm>
          </p:grpSpPr>
          <p:sp>
            <p:nvSpPr>
              <p:cNvPr id="15" name="Rectangle 9"/>
              <p:cNvSpPr>
                <a:spLocks/>
              </p:cNvSpPr>
              <p:nvPr/>
            </p:nvSpPr>
            <p:spPr bwMode="auto">
              <a:xfrm>
                <a:off x="0" y="1688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0.90</a:t>
                </a:r>
              </a:p>
            </p:txBody>
          </p:sp>
          <p:sp>
            <p:nvSpPr>
              <p:cNvPr id="16" name="Rectangle 10"/>
              <p:cNvSpPr>
                <a:spLocks/>
              </p:cNvSpPr>
              <p:nvPr/>
            </p:nvSpPr>
            <p:spPr bwMode="auto">
              <a:xfrm>
                <a:off x="0" y="1392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0.92</a:t>
                </a:r>
              </a:p>
            </p:txBody>
          </p:sp>
          <p:sp>
            <p:nvSpPr>
              <p:cNvPr id="17" name="Rectangle 11"/>
              <p:cNvSpPr>
                <a:spLocks/>
              </p:cNvSpPr>
              <p:nvPr/>
            </p:nvSpPr>
            <p:spPr bwMode="auto">
              <a:xfrm>
                <a:off x="0" y="1096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0.94</a:t>
                </a:r>
              </a:p>
            </p:txBody>
          </p:sp>
          <p:sp>
            <p:nvSpPr>
              <p:cNvPr id="18" name="Rectangle 12"/>
              <p:cNvSpPr>
                <a:spLocks/>
              </p:cNvSpPr>
              <p:nvPr/>
            </p:nvSpPr>
            <p:spPr bwMode="auto">
              <a:xfrm>
                <a:off x="0" y="800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0.96</a:t>
                </a:r>
              </a:p>
            </p:txBody>
          </p:sp>
          <p:sp>
            <p:nvSpPr>
              <p:cNvPr id="19" name="Rectangle 13"/>
              <p:cNvSpPr>
                <a:spLocks/>
              </p:cNvSpPr>
              <p:nvPr/>
            </p:nvSpPr>
            <p:spPr bwMode="auto">
              <a:xfrm>
                <a:off x="0" y="504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0.98</a:t>
                </a:r>
              </a:p>
            </p:txBody>
          </p:sp>
          <p:sp>
            <p:nvSpPr>
              <p:cNvPr id="20" name="Rectangle 14"/>
              <p:cNvSpPr>
                <a:spLocks/>
              </p:cNvSpPr>
              <p:nvPr/>
            </p:nvSpPr>
            <p:spPr bwMode="auto">
              <a:xfrm>
                <a:off x="200" y="208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1</a:t>
                </a:r>
              </a:p>
            </p:txBody>
          </p:sp>
        </p:grpSp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1768078" y="5875734"/>
              <a:ext cx="2557239" cy="194221"/>
              <a:chOff x="0" y="0"/>
              <a:chExt cx="2291" cy="174"/>
            </a:xfrm>
          </p:grpSpPr>
          <p:sp>
            <p:nvSpPr>
              <p:cNvPr id="60" name="Rectangle 54"/>
              <p:cNvSpPr>
                <a:spLocks/>
              </p:cNvSpPr>
              <p:nvPr/>
            </p:nvSpPr>
            <p:spPr bwMode="auto">
              <a:xfrm>
                <a:off x="0" y="0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6</a:t>
                </a:r>
              </a:p>
            </p:txBody>
          </p:sp>
          <p:sp>
            <p:nvSpPr>
              <p:cNvPr id="61" name="Rectangle 55"/>
              <p:cNvSpPr>
                <a:spLocks/>
              </p:cNvSpPr>
              <p:nvPr/>
            </p:nvSpPr>
            <p:spPr bwMode="auto">
              <a:xfrm>
                <a:off x="176" y="0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8</a:t>
                </a:r>
              </a:p>
            </p:txBody>
          </p:sp>
          <p:sp>
            <p:nvSpPr>
              <p:cNvPr id="62" name="Rectangle 56"/>
              <p:cNvSpPr>
                <a:spLocks/>
              </p:cNvSpPr>
              <p:nvPr/>
            </p:nvSpPr>
            <p:spPr bwMode="auto">
              <a:xfrm>
                <a:off x="352" y="0"/>
                <a:ext cx="14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10</a:t>
                </a:r>
              </a:p>
            </p:txBody>
          </p:sp>
          <p:sp>
            <p:nvSpPr>
              <p:cNvPr id="63" name="Rectangle 57"/>
              <p:cNvSpPr>
                <a:spLocks/>
              </p:cNvSpPr>
              <p:nvPr/>
            </p:nvSpPr>
            <p:spPr bwMode="auto">
              <a:xfrm>
                <a:off x="608" y="0"/>
                <a:ext cx="14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12</a:t>
                </a:r>
              </a:p>
            </p:txBody>
          </p:sp>
          <p:sp>
            <p:nvSpPr>
              <p:cNvPr id="64" name="Rectangle 58"/>
              <p:cNvSpPr>
                <a:spLocks/>
              </p:cNvSpPr>
              <p:nvPr/>
            </p:nvSpPr>
            <p:spPr bwMode="auto">
              <a:xfrm>
                <a:off x="864" y="0"/>
                <a:ext cx="14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14</a:t>
                </a:r>
              </a:p>
            </p:txBody>
          </p:sp>
          <p:sp>
            <p:nvSpPr>
              <p:cNvPr id="65" name="Rectangle 59"/>
              <p:cNvSpPr>
                <a:spLocks/>
              </p:cNvSpPr>
              <p:nvPr/>
            </p:nvSpPr>
            <p:spPr bwMode="auto">
              <a:xfrm>
                <a:off x="1120" y="0"/>
                <a:ext cx="14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16</a:t>
                </a:r>
              </a:p>
            </p:txBody>
          </p:sp>
          <p:sp>
            <p:nvSpPr>
              <p:cNvPr id="66" name="Rectangle 60"/>
              <p:cNvSpPr>
                <a:spLocks/>
              </p:cNvSpPr>
              <p:nvPr/>
            </p:nvSpPr>
            <p:spPr bwMode="auto">
              <a:xfrm>
                <a:off x="1376" y="0"/>
                <a:ext cx="14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18</a:t>
                </a:r>
              </a:p>
            </p:txBody>
          </p:sp>
          <p:sp>
            <p:nvSpPr>
              <p:cNvPr id="67" name="Rectangle 61"/>
              <p:cNvSpPr>
                <a:spLocks/>
              </p:cNvSpPr>
              <p:nvPr/>
            </p:nvSpPr>
            <p:spPr bwMode="auto">
              <a:xfrm>
                <a:off x="1632" y="0"/>
                <a:ext cx="14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20</a:t>
                </a:r>
              </a:p>
            </p:txBody>
          </p:sp>
          <p:sp>
            <p:nvSpPr>
              <p:cNvPr id="68" name="Rectangle 62"/>
              <p:cNvSpPr>
                <a:spLocks/>
              </p:cNvSpPr>
              <p:nvPr/>
            </p:nvSpPr>
            <p:spPr bwMode="auto">
              <a:xfrm>
                <a:off x="1888" y="0"/>
                <a:ext cx="14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22</a:t>
                </a:r>
              </a:p>
            </p:txBody>
          </p:sp>
          <p:sp>
            <p:nvSpPr>
              <p:cNvPr id="69" name="Rectangle 63"/>
              <p:cNvSpPr>
                <a:spLocks/>
              </p:cNvSpPr>
              <p:nvPr/>
            </p:nvSpPr>
            <p:spPr bwMode="auto">
              <a:xfrm>
                <a:off x="2144" y="0"/>
                <a:ext cx="14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24</a:t>
                </a:r>
              </a:p>
            </p:txBody>
          </p:sp>
        </p:grpSp>
        <p:sp>
          <p:nvSpPr>
            <p:cNvPr id="70" name="Rectangle 65"/>
            <p:cNvSpPr>
              <a:spLocks/>
            </p:cNvSpPr>
            <p:nvPr/>
          </p:nvSpPr>
          <p:spPr bwMode="auto">
            <a:xfrm>
              <a:off x="2428875" y="6063258"/>
              <a:ext cx="2205633" cy="276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000" b="1" dirty="0">
                  <a:latin typeface="Calibri" pitchFamily="34" charset="0"/>
                  <a:ea typeface="ＭＳ Ｐゴシック" charset="0"/>
                  <a:cs typeface="Bangla MN"/>
                </a:rPr>
                <a:t>Months after deployment</a:t>
              </a:r>
            </a:p>
          </p:txBody>
        </p:sp>
        <p:sp>
          <p:nvSpPr>
            <p:cNvPr id="71" name="Rectangle 66"/>
            <p:cNvSpPr>
              <a:spLocks/>
            </p:cNvSpPr>
            <p:nvPr/>
          </p:nvSpPr>
          <p:spPr bwMode="auto">
            <a:xfrm rot="16200000">
              <a:off x="370582" y="4844356"/>
              <a:ext cx="1660922" cy="276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000" b="1" dirty="0">
                  <a:latin typeface="Calibri" pitchFamily="34" charset="0"/>
                  <a:ea typeface="ＭＳ Ｐゴシック" charset="0"/>
                  <a:cs typeface="Bangla MN"/>
                </a:rPr>
                <a:t>Relative ADC units</a:t>
              </a:r>
            </a:p>
          </p:txBody>
        </p:sp>
      </p:grpSp>
      <p:grpSp>
        <p:nvGrpSpPr>
          <p:cNvPr id="6" name="Group 74"/>
          <p:cNvGrpSpPr/>
          <p:nvPr/>
        </p:nvGrpSpPr>
        <p:grpSpPr>
          <a:xfrm>
            <a:off x="6670379" y="4489435"/>
            <a:ext cx="5326943" cy="3699733"/>
            <a:chOff x="4800203" y="1590617"/>
            <a:chExt cx="3745507" cy="2601375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773" b="8772"/>
            <a:stretch/>
          </p:blipFill>
          <p:spPr bwMode="auto">
            <a:xfrm>
              <a:off x="5439451" y="1590617"/>
              <a:ext cx="3106259" cy="212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" name="Rectangle 7"/>
            <p:cNvSpPr>
              <a:spLocks/>
            </p:cNvSpPr>
            <p:nvPr/>
          </p:nvSpPr>
          <p:spPr bwMode="auto">
            <a:xfrm>
              <a:off x="7081484" y="3119629"/>
              <a:ext cx="771305" cy="28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Calibri" pitchFamily="34" charset="0"/>
                  <a:ea typeface="ＭＳ Ｐゴシック" charset="0"/>
                  <a:cs typeface="Bangla MN"/>
                </a:rPr>
                <a:t>600 </a:t>
              </a:r>
              <a:r>
                <a:rPr lang="en-US" b="1" dirty="0" err="1">
                  <a:solidFill>
                    <a:srgbClr val="0000FF"/>
                  </a:solidFill>
                  <a:latin typeface="Calibri" pitchFamily="34" charset="0"/>
                  <a:ea typeface="ＭＳ Ｐゴシック" charset="0"/>
                  <a:cs typeface="Bangla MN"/>
                </a:rPr>
                <a:t>keV</a:t>
              </a:r>
              <a:endParaRPr lang="en-US" b="1" dirty="0">
                <a:solidFill>
                  <a:srgbClr val="0000FF"/>
                </a:solidFill>
                <a:latin typeface="Calibri" pitchFamily="34" charset="0"/>
                <a:ea typeface="ＭＳ Ｐゴシック" charset="0"/>
                <a:cs typeface="Bangla MN"/>
              </a:endParaRPr>
            </a:p>
          </p:txBody>
        </p: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5067604" y="1777008"/>
              <a:ext cx="286867" cy="1919881"/>
              <a:chOff x="-220" y="0"/>
              <a:chExt cx="257" cy="1720"/>
            </a:xfrm>
          </p:grpSpPr>
          <p:sp>
            <p:nvSpPr>
              <p:cNvPr id="22" name="Rectangle 16"/>
              <p:cNvSpPr>
                <a:spLocks/>
              </p:cNvSpPr>
              <p:nvPr/>
            </p:nvSpPr>
            <p:spPr bwMode="auto">
              <a:xfrm>
                <a:off x="-220" y="1546"/>
                <a:ext cx="25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0.90</a:t>
                </a:r>
              </a:p>
            </p:txBody>
          </p:sp>
          <p:sp>
            <p:nvSpPr>
              <p:cNvPr id="23" name="Rectangle 17"/>
              <p:cNvSpPr>
                <a:spLocks/>
              </p:cNvSpPr>
              <p:nvPr/>
            </p:nvSpPr>
            <p:spPr bwMode="auto">
              <a:xfrm>
                <a:off x="-220" y="1239"/>
                <a:ext cx="25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0.92</a:t>
                </a:r>
              </a:p>
            </p:txBody>
          </p:sp>
          <p:sp>
            <p:nvSpPr>
              <p:cNvPr id="24" name="Rectangle 18"/>
              <p:cNvSpPr>
                <a:spLocks/>
              </p:cNvSpPr>
              <p:nvPr/>
            </p:nvSpPr>
            <p:spPr bwMode="auto">
              <a:xfrm>
                <a:off x="-220" y="932"/>
                <a:ext cx="25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0.94</a:t>
                </a:r>
              </a:p>
            </p:txBody>
          </p:sp>
          <p:sp>
            <p:nvSpPr>
              <p:cNvPr id="25" name="Rectangle 19"/>
              <p:cNvSpPr>
                <a:spLocks/>
              </p:cNvSpPr>
              <p:nvPr/>
            </p:nvSpPr>
            <p:spPr bwMode="auto">
              <a:xfrm>
                <a:off x="-220" y="647"/>
                <a:ext cx="25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0.96</a:t>
                </a:r>
              </a:p>
            </p:txBody>
          </p:sp>
          <p:sp>
            <p:nvSpPr>
              <p:cNvPr id="26" name="Rectangle 20"/>
              <p:cNvSpPr>
                <a:spLocks/>
              </p:cNvSpPr>
              <p:nvPr/>
            </p:nvSpPr>
            <p:spPr bwMode="auto">
              <a:xfrm>
                <a:off x="-220" y="373"/>
                <a:ext cx="25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0.98</a:t>
                </a:r>
              </a:p>
            </p:txBody>
          </p:sp>
          <p:sp>
            <p:nvSpPr>
              <p:cNvPr id="27" name="Rectangle 21"/>
              <p:cNvSpPr>
                <a:spLocks/>
              </p:cNvSpPr>
              <p:nvPr/>
            </p:nvSpPr>
            <p:spPr bwMode="auto">
              <a:xfrm>
                <a:off x="-42" y="0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1</a:t>
                </a:r>
              </a:p>
            </p:txBody>
          </p:sp>
        </p:grpSp>
        <p:sp>
          <p:nvSpPr>
            <p:cNvPr id="47" name="Rectangle 42"/>
            <p:cNvSpPr>
              <a:spLocks/>
            </p:cNvSpPr>
            <p:nvPr/>
          </p:nvSpPr>
          <p:spPr bwMode="auto">
            <a:xfrm rot="16200000">
              <a:off x="4108152" y="2686745"/>
              <a:ext cx="1660922" cy="2768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000" b="1" dirty="0">
                  <a:latin typeface="Calibri" pitchFamily="34" charset="0"/>
                  <a:ea typeface="ＭＳ Ｐゴシック" charset="0"/>
                  <a:cs typeface="Bangla MN"/>
                </a:rPr>
                <a:t>Relative ADC units</a:t>
              </a:r>
            </a:p>
          </p:txBody>
        </p: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5505159" y="3695774"/>
              <a:ext cx="2557239" cy="194221"/>
              <a:chOff x="-220" y="143"/>
              <a:chExt cx="2291" cy="174"/>
            </a:xfrm>
          </p:grpSpPr>
          <p:sp>
            <p:nvSpPr>
              <p:cNvPr id="49" name="Rectangle 43"/>
              <p:cNvSpPr>
                <a:spLocks/>
              </p:cNvSpPr>
              <p:nvPr/>
            </p:nvSpPr>
            <p:spPr bwMode="auto">
              <a:xfrm>
                <a:off x="-220" y="143"/>
                <a:ext cx="74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6</a:t>
                </a:r>
              </a:p>
            </p:txBody>
          </p:sp>
          <p:sp>
            <p:nvSpPr>
              <p:cNvPr id="50" name="Rectangle 44"/>
              <p:cNvSpPr>
                <a:spLocks/>
              </p:cNvSpPr>
              <p:nvPr/>
            </p:nvSpPr>
            <p:spPr bwMode="auto">
              <a:xfrm>
                <a:off x="-44" y="143"/>
                <a:ext cx="74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8</a:t>
                </a:r>
              </a:p>
            </p:txBody>
          </p:sp>
          <p:sp>
            <p:nvSpPr>
              <p:cNvPr id="51" name="Rectangle 45"/>
              <p:cNvSpPr>
                <a:spLocks/>
              </p:cNvSpPr>
              <p:nvPr/>
            </p:nvSpPr>
            <p:spPr bwMode="auto">
              <a:xfrm>
                <a:off x="132" y="143"/>
                <a:ext cx="14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10</a:t>
                </a:r>
              </a:p>
            </p:txBody>
          </p:sp>
          <p:sp>
            <p:nvSpPr>
              <p:cNvPr id="52" name="Rectangle 46"/>
              <p:cNvSpPr>
                <a:spLocks/>
              </p:cNvSpPr>
              <p:nvPr/>
            </p:nvSpPr>
            <p:spPr bwMode="auto">
              <a:xfrm>
                <a:off x="388" y="143"/>
                <a:ext cx="14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12</a:t>
                </a:r>
              </a:p>
            </p:txBody>
          </p:sp>
          <p:sp>
            <p:nvSpPr>
              <p:cNvPr id="53" name="Rectangle 47"/>
              <p:cNvSpPr>
                <a:spLocks/>
              </p:cNvSpPr>
              <p:nvPr/>
            </p:nvSpPr>
            <p:spPr bwMode="auto">
              <a:xfrm>
                <a:off x="644" y="143"/>
                <a:ext cx="14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14</a:t>
                </a:r>
              </a:p>
            </p:txBody>
          </p:sp>
          <p:sp>
            <p:nvSpPr>
              <p:cNvPr id="54" name="Rectangle 48"/>
              <p:cNvSpPr>
                <a:spLocks/>
              </p:cNvSpPr>
              <p:nvPr/>
            </p:nvSpPr>
            <p:spPr bwMode="auto">
              <a:xfrm>
                <a:off x="900" y="143"/>
                <a:ext cx="14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16</a:t>
                </a:r>
              </a:p>
            </p:txBody>
          </p:sp>
          <p:sp>
            <p:nvSpPr>
              <p:cNvPr id="55" name="Rectangle 49"/>
              <p:cNvSpPr>
                <a:spLocks/>
              </p:cNvSpPr>
              <p:nvPr/>
            </p:nvSpPr>
            <p:spPr bwMode="auto">
              <a:xfrm>
                <a:off x="1156" y="143"/>
                <a:ext cx="14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18</a:t>
                </a:r>
              </a:p>
            </p:txBody>
          </p:sp>
          <p:sp>
            <p:nvSpPr>
              <p:cNvPr id="56" name="Rectangle 50"/>
              <p:cNvSpPr>
                <a:spLocks/>
              </p:cNvSpPr>
              <p:nvPr/>
            </p:nvSpPr>
            <p:spPr bwMode="auto">
              <a:xfrm>
                <a:off x="1412" y="143"/>
                <a:ext cx="14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20</a:t>
                </a:r>
              </a:p>
            </p:txBody>
          </p:sp>
          <p:sp>
            <p:nvSpPr>
              <p:cNvPr id="57" name="Rectangle 51"/>
              <p:cNvSpPr>
                <a:spLocks/>
              </p:cNvSpPr>
              <p:nvPr/>
            </p:nvSpPr>
            <p:spPr bwMode="auto">
              <a:xfrm>
                <a:off x="1668" y="143"/>
                <a:ext cx="14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22</a:t>
                </a:r>
              </a:p>
            </p:txBody>
          </p:sp>
          <p:sp>
            <p:nvSpPr>
              <p:cNvPr id="58" name="Rectangle 52"/>
              <p:cNvSpPr>
                <a:spLocks/>
              </p:cNvSpPr>
              <p:nvPr/>
            </p:nvSpPr>
            <p:spPr bwMode="auto">
              <a:xfrm>
                <a:off x="1924" y="143"/>
                <a:ext cx="147" cy="1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latin typeface="Calibri" pitchFamily="34" charset="0"/>
                    <a:ea typeface="ＭＳ Ｐゴシック" charset="0"/>
                    <a:cs typeface="Bangla MN"/>
                  </a:rPr>
                  <a:t>24</a:t>
                </a:r>
              </a:p>
            </p:txBody>
          </p:sp>
        </p:grpSp>
        <p:sp>
          <p:nvSpPr>
            <p:cNvPr id="73" name="Rectangle 68"/>
            <p:cNvSpPr>
              <a:spLocks/>
            </p:cNvSpPr>
            <p:nvPr/>
          </p:nvSpPr>
          <p:spPr bwMode="auto">
            <a:xfrm>
              <a:off x="6193234" y="3915172"/>
              <a:ext cx="2205633" cy="2768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000" b="1" dirty="0">
                  <a:latin typeface="Calibri" pitchFamily="34" charset="0"/>
                  <a:ea typeface="ＭＳ Ｐゴシック" charset="0"/>
                  <a:cs typeface="Bangla MN"/>
                </a:rPr>
                <a:t>Months after deployment</a:t>
              </a:r>
            </a:p>
          </p:txBody>
        </p:sp>
      </p:grpSp>
      <p:sp>
        <p:nvSpPr>
          <p:cNvPr id="72" name="Rectangle 7"/>
          <p:cNvSpPr>
            <a:spLocks/>
          </p:cNvSpPr>
          <p:nvPr/>
        </p:nvSpPr>
        <p:spPr bwMode="auto">
          <a:xfrm>
            <a:off x="4099115" y="6721309"/>
            <a:ext cx="928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ea typeface="ＭＳ Ｐゴシック" charset="0"/>
                <a:cs typeface="Bangla MN"/>
              </a:rPr>
              <a:t>45 </a:t>
            </a:r>
            <a:r>
              <a:rPr lang="en-US" b="1" dirty="0" err="1">
                <a:solidFill>
                  <a:srgbClr val="0000FF"/>
                </a:solidFill>
                <a:latin typeface="Calibri" pitchFamily="34" charset="0"/>
                <a:ea typeface="ＭＳ Ｐゴシック" charset="0"/>
                <a:cs typeface="Bangla MN"/>
              </a:rPr>
              <a:t>keV</a:t>
            </a:r>
            <a:endParaRPr lang="en-US" b="1" dirty="0">
              <a:solidFill>
                <a:srgbClr val="0000FF"/>
              </a:solidFill>
              <a:latin typeface="Calibri" pitchFamily="34" charset="0"/>
              <a:ea typeface="ＭＳ Ｐゴシック" charset="0"/>
              <a:cs typeface="Bangla M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34146" y="5038686"/>
            <a:ext cx="374649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96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mn5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051" b="-2574"/>
          <a:stretch/>
        </p:blipFill>
        <p:spPr>
          <a:xfrm>
            <a:off x="5206256" y="1528428"/>
            <a:ext cx="7865272" cy="55806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9732" y="2644552"/>
            <a:ext cx="4680520" cy="2844316"/>
          </a:xfrm>
          <a:prstGeom prst="rect">
            <a:avLst/>
          </a:prstGeom>
        </p:spPr>
        <p:txBody>
          <a:bodyPr/>
          <a:lstStyle/>
          <a:p>
            <a:pPr marL="487647" marR="0" lvl="0" indent="-487647" algn="l" defTabSz="13003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gamma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expected from </a:t>
            </a:r>
            <a:r>
              <a:rPr kumimoji="0" lang="en-US" sz="3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Mn</a:t>
            </a:r>
          </a:p>
          <a:p>
            <a:pPr marL="1056569" marR="0" lvl="1" indent="-406374" algn="l" defTabSz="13003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</a:t>
            </a:r>
            <a:r>
              <a:rPr kumimoji="0" lang="en-US" sz="36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γ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= 835 keV</a:t>
            </a:r>
          </a:p>
          <a:p>
            <a:pPr marL="1056569" marR="0" lvl="1" indent="-406374" algn="l" defTabSz="13003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</a:t>
            </a: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1/2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= 312.03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6895" y="1636440"/>
            <a:ext cx="379399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 smtClean="0">
                <a:solidFill>
                  <a:srgbClr val="000000"/>
                </a:solidFill>
                <a:latin typeface="Calibri" pitchFamily="34" charset="0"/>
              </a:rPr>
              <a:t>54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Mn Peak Finding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4448167" y="3063217"/>
            <a:ext cx="224555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counts/kg/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keV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/day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5095" y="6640996"/>
            <a:ext cx="13859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Energy (</a:t>
            </a:r>
            <a:r>
              <a:rPr lang="en-US" sz="1800" b="1" dirty="0" err="1" smtClean="0">
                <a:solidFill>
                  <a:srgbClr val="000000"/>
                </a:solidFill>
                <a:latin typeface="Calibri" pitchFamily="34" charset="0"/>
              </a:rPr>
              <a:t>keV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170305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pPr marL="0" marR="0" lvl="0" indent="0" algn="l" defTabSz="13003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Bangla MN"/>
              </a:rPr>
              <a:t>Cosmogenic</a:t>
            </a:r>
            <a:r>
              <a:rPr kumimoji="0" 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Bangla MN"/>
              </a:rPr>
              <a:t> </a:t>
            </a:r>
            <a:r>
              <a:rPr kumimoji="0" lang="en-US" sz="63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Bangla MN"/>
              </a:rPr>
              <a:t>54</a:t>
            </a:r>
            <a:r>
              <a:rPr kumimoji="0" 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Bangla MN"/>
              </a:rPr>
              <a:t>Mn  (in</a:t>
            </a:r>
            <a:r>
              <a:rPr kumimoji="0" lang="en-US" sz="6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Bangla MN"/>
              </a:rPr>
              <a:t> the steel</a:t>
            </a:r>
            <a:r>
              <a:rPr kumimoji="0" 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Bangla MN"/>
              </a:rPr>
              <a:t>) </a:t>
            </a:r>
            <a:endParaRPr kumimoji="0" lang="en-US" sz="6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1766518"/>
              </p:ext>
            </p:extLst>
          </p:nvPr>
        </p:nvGraphicFramePr>
        <p:xfrm>
          <a:off x="453728" y="6850320"/>
          <a:ext cx="651672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225"/>
                <a:gridCol w="2364263"/>
                <a:gridCol w="2124236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Fit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Expectation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Energy (</a:t>
                      </a:r>
                      <a:r>
                        <a:rPr lang="en-US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keV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836.1 ± 3.0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834.8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Sigma (</a:t>
                      </a:r>
                      <a:r>
                        <a:rPr lang="en-US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keV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36.9 ± 3.7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23.3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Deploy Rate (decays/day)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51,700 ± 6,500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135,800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3004800" cy="1625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EM Interference (EMI) Events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08838" y="2105025"/>
            <a:ext cx="5795962" cy="64357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Electromagnetic interference caused by the hardware monitoring can trigger the detector.</a:t>
            </a:r>
          </a:p>
          <a:p>
            <a:r>
              <a:rPr lang="en-US" b="1" dirty="0" smtClean="0"/>
              <a:t>Monitoring reduced from every ~2 seconds to every ~60 seconds in March 2013 to reduce this event rate.</a:t>
            </a:r>
          </a:p>
          <a:p>
            <a:r>
              <a:rPr lang="en-US" b="1" dirty="0" smtClean="0"/>
              <a:t>This change reduced EMI events from 21% of all events to 0.9% of all events in prototype 1.</a:t>
            </a:r>
          </a:p>
          <a:p>
            <a:r>
              <a:rPr lang="en-US" b="1" dirty="0" smtClean="0"/>
              <a:t>Current cut variable relies on ‘spikiness’ of waveform :</a:t>
            </a:r>
          </a:p>
          <a:p>
            <a:pPr lvl="1"/>
            <a:r>
              <a:rPr lang="en-US" sz="2300" b="1" dirty="0" smtClean="0"/>
              <a:t>Sum(  ( (next – bin) – (bin – previous) ) ^2 )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1" y="4156720"/>
            <a:ext cx="6795605" cy="4608512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3" r="6353"/>
          <a:stretch/>
        </p:blipFill>
        <p:spPr>
          <a:xfrm>
            <a:off x="525736" y="1888468"/>
            <a:ext cx="6385357" cy="18076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3684" y="2163676"/>
            <a:ext cx="478076" cy="1004888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ADC Counts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7348" y="6271997"/>
            <a:ext cx="2382107" cy="5314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EMI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5936" y="4156720"/>
            <a:ext cx="2583845" cy="377537"/>
          </a:xfrm>
          <a:prstGeom prst="rect">
            <a:avLst/>
          </a:prstGeom>
          <a:solidFill>
            <a:srgbClr val="FFFFFF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Arial"/>
              </a:rPr>
              <a:t>EMI Cut Variable vs. Energy</a:t>
            </a:r>
            <a:endParaRPr lang="en-US" sz="1600" b="1" dirty="0"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03050" cy="1625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 smtClean="0"/>
              <a:t>“Thin Pulse” Events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44700"/>
            <a:ext cx="5754688" cy="66484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Interactions within the light guides and/or PMTs can also trigger the detector.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These events are referred to as thin events due to their characteristic pulse shape.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Current cut variable :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Pulse Integral / Pulse Maximum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Current cut value chosen to preserve 75% of signal with a signal to noise ratio &gt; 10  in cut region.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Current Energy Threshold :  4 </a:t>
            </a:r>
            <a:r>
              <a:rPr lang="en-US" b="1" dirty="0" err="1" smtClean="0"/>
              <a:t>keV</a:t>
            </a:r>
            <a:endParaRPr lang="en-US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12" y="4322476"/>
            <a:ext cx="6473818" cy="439029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3" r="6353"/>
          <a:stretch/>
        </p:blipFill>
        <p:spPr>
          <a:xfrm>
            <a:off x="6178364" y="1924472"/>
            <a:ext cx="6385357" cy="18076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71924" y="7369387"/>
            <a:ext cx="1276398" cy="5314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Thin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11708" y="5659497"/>
            <a:ext cx="2382107" cy="5314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Scintillation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9563" y="5195571"/>
            <a:ext cx="1511372" cy="43909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Other noise</a:t>
            </a:r>
            <a:endParaRPr lang="en-US" sz="2000" b="1" dirty="0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261012" y="5659497"/>
            <a:ext cx="373288" cy="84290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37614" y="2252972"/>
            <a:ext cx="478076" cy="1004888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ADC Counts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23277" y="4323060"/>
            <a:ext cx="2622317" cy="377537"/>
          </a:xfrm>
          <a:prstGeom prst="rect">
            <a:avLst/>
          </a:prstGeom>
          <a:solidFill>
            <a:srgbClr val="FFFFFF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Arial"/>
              </a:rPr>
              <a:t>Thin Cut Variable vs. Energy</a:t>
            </a:r>
            <a:endParaRPr lang="en-US" sz="1600" b="1" dirty="0"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0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03050" cy="1625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Peak Finding Cut  (Dm-Ice Madison)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4125" y="2428875"/>
            <a:ext cx="5400675" cy="6176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“Peak Finding” in theory counts the number of photoelectrons in each PMT.</a:t>
            </a:r>
          </a:p>
          <a:p>
            <a:r>
              <a:rPr lang="en-US" b="1" dirty="0" smtClean="0"/>
              <a:t>In practice, a simple peak finding algorithm is used to count local maxima above a threshold. </a:t>
            </a:r>
          </a:p>
          <a:p>
            <a:r>
              <a:rPr lang="en-US" b="1" dirty="0" smtClean="0"/>
              <a:t>Cut Requirement : Each PMT sees &gt;4 peaks</a:t>
            </a:r>
            <a:endParaRPr lang="en-US" b="1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6" y="4192724"/>
            <a:ext cx="6184303" cy="41939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7" y="1989092"/>
            <a:ext cx="7220069" cy="178427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1267564" y="2724148"/>
            <a:ext cx="5671538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472269" y="1833079"/>
            <a:ext cx="0" cy="39736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80643" y="2110033"/>
            <a:ext cx="0" cy="39736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291090" y="1953493"/>
            <a:ext cx="0" cy="39736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507280" y="2230448"/>
            <a:ext cx="0" cy="39736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338141" y="1754809"/>
            <a:ext cx="0" cy="39736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470042" y="2031764"/>
            <a:ext cx="0" cy="39736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457443" y="1989091"/>
            <a:ext cx="0" cy="39736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770521" y="1887264"/>
            <a:ext cx="0" cy="39736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228655" y="2242489"/>
            <a:ext cx="0" cy="39736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35734" y="4145562"/>
            <a:ext cx="3624386" cy="377537"/>
          </a:xfrm>
          <a:prstGeom prst="rect">
            <a:avLst/>
          </a:prstGeom>
          <a:solidFill>
            <a:srgbClr val="FFFFFF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Arial"/>
              </a:rPr>
              <a:t>Energy Spectrum after Peak Finding Cut</a:t>
            </a:r>
            <a:endParaRPr lang="en-US" sz="1600" b="1" dirty="0">
              <a:latin typeface="Calibri" pitchFamily="34" charset="0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327" y="2312102"/>
            <a:ext cx="478076" cy="1004888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ADC Counts</a:t>
            </a:r>
            <a:endParaRPr lang="en-U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3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453728" y="556320"/>
            <a:ext cx="7785100" cy="1244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32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Helvetica Neue" charset="0"/>
              </a:rPr>
              <a:t>Annual Modulation Dark Matter Searches</a:t>
            </a:r>
          </a:p>
          <a:p>
            <a:r>
              <a:rPr lang="en-US" sz="32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Helvetica Neue" charset="0"/>
              </a:rPr>
              <a:t>with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ea typeface="Helvetica Neue" charset="0"/>
                <a:cs typeface="Helvetica Neue" charset="0"/>
              </a:rPr>
              <a:t>NaI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Helvetica Neue" charset="0"/>
              </a:rPr>
              <a:t> Detectors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2044700"/>
            <a:ext cx="10999788" cy="5651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aphicFrame>
        <p:nvGraphicFramePr>
          <p:cNvPr id="14" name="Group 4"/>
          <p:cNvGraphicFramePr>
            <a:graphicFrameLocks noGrp="1"/>
          </p:cNvGraphicFramePr>
          <p:nvPr/>
        </p:nvGraphicFramePr>
        <p:xfrm>
          <a:off x="782638" y="3054350"/>
          <a:ext cx="10764837" cy="3579813"/>
        </p:xfrm>
        <a:graphic>
          <a:graphicData uri="http://schemas.openxmlformats.org/drawingml/2006/table">
            <a:tbl>
              <a:tblPr/>
              <a:tblGrid>
                <a:gridCol w="1951037"/>
                <a:gridCol w="2151063"/>
                <a:gridCol w="2062162"/>
                <a:gridCol w="2300288"/>
                <a:gridCol w="2300287"/>
              </a:tblGrid>
              <a:tr h="170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Northern Hemisphere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Gran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Sasso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N W3" charset="0"/>
                        <a:cs typeface="ヒラギノ角ゴ ProN W3" charset="0"/>
                        <a:sym typeface="Helvetica Neu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DAMA/Libra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250kg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running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Gran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Sasso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N W3" charset="0"/>
                        <a:cs typeface="ヒラギノ角ゴ ProN W3" charset="0"/>
                        <a:sym typeface="Helvetica Neu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SABRE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(Princeton)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R&amp;D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Canfranc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N W3" charset="0"/>
                        <a:cs typeface="ヒラギノ角ゴ ProN W3" charset="0"/>
                        <a:sym typeface="Helvetica Neu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ANAIS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~100kg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starting in 2014?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(Japan)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PICO-LON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N W3" charset="0"/>
                        <a:cs typeface="ヒラギノ角ゴ ProN W3" charset="0"/>
                        <a:sym typeface="Helvetica Neu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(Korea)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KIMS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20000"/>
                      </a:srgbClr>
                    </a:solidFill>
                  </a:tcPr>
                </a:tc>
              </a:tr>
              <a:tr h="187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Southern Hemisphere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South Pole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DM-Ice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17 kg running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R&amp;D for 250 kg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ANDES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 Lab (proposed) expected start 2018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N W3" charset="0"/>
                        <a:cs typeface="ヒラギノ角ゴ ProN W3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N W3" charset="0"/>
                        <a:cs typeface="ヒラギノ角ゴ ProN W3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666750" y="2044700"/>
            <a:ext cx="10999788" cy="5651500"/>
            <a:chOff x="0" y="0"/>
            <a:chExt cx="6929" cy="3560"/>
          </a:xfrm>
        </p:grpSpPr>
        <p:sp>
          <p:nvSpPr>
            <p:cNvPr id="16" name="Rectangle 42"/>
            <p:cNvSpPr>
              <a:spLocks/>
            </p:cNvSpPr>
            <p:nvPr/>
          </p:nvSpPr>
          <p:spPr bwMode="auto">
            <a:xfrm>
              <a:off x="5515" y="2464"/>
              <a:ext cx="600" cy="272"/>
            </a:xfrm>
            <a:prstGeom prst="rect">
              <a:avLst/>
            </a:prstGeom>
            <a:solidFill>
              <a:srgbClr val="66CCFF">
                <a:alpha val="20000"/>
              </a:srgb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  <a:ea typeface="Helvetica Neue" charset="0"/>
                  <a:cs typeface="Helvetica Neue" charset="0"/>
                </a:rPr>
                <a:t>ice</a:t>
              </a:r>
            </a:p>
          </p:txBody>
        </p:sp>
        <p:sp>
          <p:nvSpPr>
            <p:cNvPr id="17" name="Rectangle 43"/>
            <p:cNvSpPr>
              <a:spLocks/>
            </p:cNvSpPr>
            <p:nvPr/>
          </p:nvSpPr>
          <p:spPr bwMode="auto">
            <a:xfrm>
              <a:off x="6147" y="2464"/>
              <a:ext cx="600" cy="272"/>
            </a:xfrm>
            <a:prstGeom prst="rect">
              <a:avLst/>
            </a:prstGeom>
            <a:solidFill>
              <a:srgbClr val="FFCC66">
                <a:alpha val="20000"/>
              </a:srgb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Calibri" pitchFamily="34" charset="0"/>
                  <a:ea typeface="Helvetica Neue" charset="0"/>
                  <a:cs typeface="Helvetica Neue" charset="0"/>
                </a:rPr>
                <a:t>rock</a:t>
              </a:r>
            </a:p>
          </p:txBody>
        </p:sp>
      </p:grpSp>
      <p:sp>
        <p:nvSpPr>
          <p:cNvPr id="18" name="Rectangle 45"/>
          <p:cNvSpPr>
            <a:spLocks/>
          </p:cNvSpPr>
          <p:nvPr/>
        </p:nvSpPr>
        <p:spPr bwMode="auto">
          <a:xfrm>
            <a:off x="1893888" y="6785012"/>
            <a:ext cx="8458200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Helvetica Neue" charset="0"/>
              </a:rPr>
              <a:t>Several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Helvetica Neue" charset="0"/>
              </a:rPr>
              <a:t>groups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Helvetica Neue" charset="0"/>
              </a:rPr>
              <a:t>conducting ultra-pure crystal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Helvetica Neue" charset="0"/>
              </a:rPr>
              <a:t>R&amp;D with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Helvetica Neue" charset="0"/>
              </a:rPr>
              <a:t>several vendors to go to the full scale</a:t>
            </a:r>
          </a:p>
        </p:txBody>
      </p:sp>
      <p:sp>
        <p:nvSpPr>
          <p:cNvPr id="19" name="Rectangle 46"/>
          <p:cNvSpPr>
            <a:spLocks/>
          </p:cNvSpPr>
          <p:nvPr/>
        </p:nvSpPr>
        <p:spPr bwMode="auto">
          <a:xfrm>
            <a:off x="1929892" y="8081156"/>
            <a:ext cx="8458200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r>
              <a:rPr lang="en-US" b="1" dirty="0">
                <a:solidFill>
                  <a:srgbClr val="000080"/>
                </a:solidFill>
                <a:latin typeface="Calibri" pitchFamily="34" charset="0"/>
                <a:ea typeface="Helvetica Neue" charset="0"/>
                <a:cs typeface="Helvetica Neue" charset="0"/>
              </a:rPr>
              <a:t>Only experiments in the Southern Hemisphere can definitively confirm DAMA.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0652" y="0"/>
            <a:ext cx="4106268" cy="3076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70" y="1564432"/>
            <a:ext cx="4798430" cy="11858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50572" y="1636440"/>
            <a:ext cx="462687" cy="944103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sz="1300" b="1" dirty="0" smtClean="0">
                <a:latin typeface="Calibri" pitchFamily="34" charset="0"/>
              </a:rPr>
              <a:t>ADC Counts</a:t>
            </a:r>
            <a:endParaRPr lang="en-US" sz="1300" b="1" dirty="0">
              <a:latin typeface="Calibri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36" y="3220616"/>
            <a:ext cx="6057742" cy="1497027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623800" cy="1625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Steppiness</a:t>
            </a:r>
            <a:r>
              <a:rPr lang="en-US" b="1" dirty="0" smtClean="0"/>
              <a:t> Cut  (DM-Ice Sheffield, UK)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428875"/>
            <a:ext cx="4826000" cy="664845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/>
              <a:t>Steppiness</a:t>
            </a:r>
            <a:r>
              <a:rPr lang="en-US" b="1" dirty="0" smtClean="0"/>
              <a:t> in essence requires multiple SPEs to occur in quick succession in at least one PMT.</a:t>
            </a:r>
          </a:p>
          <a:p>
            <a:r>
              <a:rPr lang="en-US" b="1" dirty="0" smtClean="0"/>
              <a:t>This is achieved by requiring a smoothed waveform to break a threshold.</a:t>
            </a:r>
          </a:p>
          <a:p>
            <a:r>
              <a:rPr lang="en-US" b="1" dirty="0" err="1" smtClean="0"/>
              <a:t>Steppiness</a:t>
            </a:r>
            <a:r>
              <a:rPr lang="en-US" b="1" dirty="0" smtClean="0"/>
              <a:t> is not a good cut of thin pulses so a series of cuts is required to remove them.</a:t>
            </a:r>
          </a:p>
          <a:p>
            <a:pPr lvl="1"/>
            <a:r>
              <a:rPr lang="en-US" b="1" dirty="0" smtClean="0"/>
              <a:t>Energy symmetry between the two PMTs</a:t>
            </a:r>
          </a:p>
          <a:p>
            <a:pPr lvl="1"/>
            <a:r>
              <a:rPr lang="en-US" b="1" dirty="0" smtClean="0"/>
              <a:t>Mean time symmetry between the two PMTs</a:t>
            </a:r>
          </a:p>
          <a:p>
            <a:pPr lvl="1"/>
            <a:r>
              <a:rPr lang="en-US" b="1" dirty="0" smtClean="0"/>
              <a:t>Mean time</a:t>
            </a:r>
          </a:p>
          <a:p>
            <a:pPr lvl="1"/>
            <a:r>
              <a:rPr lang="en-US" b="1" dirty="0" smtClean="0"/>
              <a:t>Tail energy fraction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176105" y="3505852"/>
            <a:ext cx="478076" cy="1004888"/>
          </a:xfrm>
          <a:prstGeom prst="rect">
            <a:avLst/>
          </a:prstGeom>
          <a:noFill/>
        </p:spPr>
        <p:txBody>
          <a:bodyPr vert="vert270" wrap="none" lIns="130046" tIns="65023" rIns="130046" bIns="65023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ADC Counts</a:t>
            </a:r>
            <a:endParaRPr lang="en-US" sz="1400" b="1" dirty="0">
              <a:latin typeface="Calibri" pitchFamily="34" charset="0"/>
            </a:endParaRPr>
          </a:p>
        </p:txBody>
      </p:sp>
      <p:pic>
        <p:nvPicPr>
          <p:cNvPr id="20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60" y="4840796"/>
            <a:ext cx="6624736" cy="4492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0532" y="2752564"/>
            <a:ext cx="1416794" cy="43909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Smoothing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671136" y="3565297"/>
            <a:ext cx="4748157" cy="0"/>
          </a:xfrm>
          <a:prstGeom prst="line">
            <a:avLst/>
          </a:prstGeom>
          <a:ln w="28575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122580" y="2680556"/>
            <a:ext cx="1647296" cy="118813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70452" y="4768788"/>
            <a:ext cx="3382589" cy="377537"/>
          </a:xfrm>
          <a:prstGeom prst="rect">
            <a:avLst/>
          </a:prstGeom>
          <a:solidFill>
            <a:srgbClr val="FFFFFF"/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Arial"/>
              </a:rPr>
              <a:t>Energy Spectrum after Sheffield Cuts</a:t>
            </a:r>
            <a:endParaRPr lang="en-US" sz="1600" b="1" dirty="0">
              <a:latin typeface="Calibri" pitchFamily="34" charset="0"/>
              <a:cs typeface="Arial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926336" y="2680556"/>
            <a:ext cx="2994" cy="5883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40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276013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Internal Crystal Contamination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924050"/>
            <a:ext cx="5624513" cy="4451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991"/>
              </a:spcBef>
            </a:pPr>
            <a:r>
              <a:rPr lang="en-US" sz="2600" b="1" dirty="0" smtClean="0"/>
              <a:t>Internal </a:t>
            </a:r>
            <a:r>
              <a:rPr lang="en-US" sz="2600" b="1" baseline="30000" dirty="0"/>
              <a:t>238</a:t>
            </a:r>
            <a:r>
              <a:rPr lang="en-US" sz="2600" b="1" dirty="0"/>
              <a:t>U and </a:t>
            </a:r>
            <a:r>
              <a:rPr lang="en-US" sz="2600" b="1" baseline="30000" dirty="0"/>
              <a:t>232</a:t>
            </a:r>
            <a:r>
              <a:rPr lang="en-US" sz="2600" b="1" dirty="0"/>
              <a:t>Th contamination in our </a:t>
            </a:r>
            <a:r>
              <a:rPr lang="en-US" sz="2600" b="1" dirty="0" smtClean="0"/>
              <a:t>crystal is estimated by looking at the alpha region</a:t>
            </a:r>
          </a:p>
          <a:p>
            <a:pPr>
              <a:spcBef>
                <a:spcPts val="1991"/>
              </a:spcBef>
            </a:pPr>
            <a:r>
              <a:rPr lang="en-US" sz="2600" b="1" dirty="0" smtClean="0"/>
              <a:t>Matching simulation to data          yields this estimate</a:t>
            </a:r>
          </a:p>
          <a:p>
            <a:pPr>
              <a:spcBef>
                <a:spcPts val="1991"/>
              </a:spcBef>
            </a:pPr>
            <a:r>
              <a:rPr lang="en-US" sz="2600" b="1" baseline="30000" dirty="0" smtClean="0"/>
              <a:t>238</a:t>
            </a:r>
            <a:r>
              <a:rPr lang="en-US" sz="2600" b="1" dirty="0" smtClean="0"/>
              <a:t>U chain is out of equilibrium</a:t>
            </a:r>
          </a:p>
          <a:p>
            <a:pPr>
              <a:spcBef>
                <a:spcPts val="1991"/>
              </a:spcBef>
            </a:pPr>
            <a:r>
              <a:rPr lang="en-US" sz="2600" b="1" dirty="0" smtClean="0"/>
              <a:t>Alpha quenching is similar to           that seen by DAMA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5890332" y="1564432"/>
            <a:ext cx="6546701" cy="4437464"/>
            <a:chOff x="4130524" y="1746798"/>
            <a:chExt cx="4603149" cy="3120092"/>
          </a:xfrm>
        </p:grpSpPr>
        <p:pic>
          <p:nvPicPr>
            <p:cNvPr id="13" name="Picture 12" descr="energydep_alphas_Apr10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0524" y="1746798"/>
              <a:ext cx="4603149" cy="308066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795379" y="4027713"/>
              <a:ext cx="749905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rgbClr val="FF0000"/>
                  </a:solidFill>
                  <a:latin typeface="Calibri" pitchFamily="34" charset="0"/>
                </a:rPr>
                <a:t>232</a:t>
              </a:r>
              <a:r>
                <a:rPr lang="en-US" sz="2000" b="1" dirty="0" smtClean="0">
                  <a:solidFill>
                    <a:srgbClr val="FF0000"/>
                  </a:solidFill>
                  <a:latin typeface="Calibri" pitchFamily="34" charset="0"/>
                </a:rPr>
                <a:t>Th</a:t>
              </a:r>
              <a:endParaRPr lang="en-US" sz="2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13523" y="3827658"/>
              <a:ext cx="749905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rgbClr val="FF6FF1"/>
                  </a:solidFill>
                  <a:latin typeface="Calibri" pitchFamily="34" charset="0"/>
                </a:rPr>
                <a:t>218</a:t>
              </a:r>
              <a:r>
                <a:rPr lang="en-US" sz="2000" b="1" dirty="0" smtClean="0">
                  <a:solidFill>
                    <a:srgbClr val="FF6FF1"/>
                  </a:solidFill>
                  <a:latin typeface="Calibri" pitchFamily="34" charset="0"/>
                </a:rPr>
                <a:t>Po</a:t>
              </a:r>
              <a:endParaRPr lang="en-US" sz="2000" b="1" dirty="0">
                <a:solidFill>
                  <a:srgbClr val="FF6FF1"/>
                </a:solidFill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64888" y="3476537"/>
              <a:ext cx="749905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rgbClr val="0000FF"/>
                  </a:solidFill>
                  <a:latin typeface="Calibri" pitchFamily="34" charset="0"/>
                </a:rPr>
                <a:t>210</a:t>
              </a:r>
              <a:r>
                <a:rPr lang="en-US" sz="2000" b="1" dirty="0" smtClean="0">
                  <a:solidFill>
                    <a:srgbClr val="0000FF"/>
                  </a:solidFill>
                  <a:latin typeface="Calibri" pitchFamily="34" charset="0"/>
                </a:rPr>
                <a:t>Po</a:t>
              </a:r>
              <a:endParaRPr lang="en-US" sz="2000" b="1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11612" y="3951488"/>
              <a:ext cx="749905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rgbClr val="FF6FF1"/>
                  </a:solidFill>
                  <a:latin typeface="Calibri" pitchFamily="34" charset="0"/>
                </a:rPr>
                <a:t>222</a:t>
              </a:r>
              <a:r>
                <a:rPr lang="en-US" sz="2000" b="1" dirty="0" smtClean="0">
                  <a:solidFill>
                    <a:srgbClr val="FF6FF1"/>
                  </a:solidFill>
                  <a:latin typeface="Calibri" pitchFamily="34" charset="0"/>
                </a:rPr>
                <a:t>Rn</a:t>
              </a:r>
              <a:endParaRPr lang="en-US" sz="2000" b="1" dirty="0">
                <a:solidFill>
                  <a:srgbClr val="FF6FF1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53907" y="3873824"/>
              <a:ext cx="749905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rgbClr val="FF6FF1"/>
                  </a:solidFill>
                  <a:latin typeface="Calibri" pitchFamily="34" charset="0"/>
                </a:rPr>
                <a:t>226</a:t>
              </a:r>
              <a:r>
                <a:rPr lang="en-US" sz="2000" b="1" dirty="0" smtClean="0">
                  <a:solidFill>
                    <a:srgbClr val="FF6FF1"/>
                  </a:solidFill>
                  <a:latin typeface="Calibri" pitchFamily="34" charset="0"/>
                </a:rPr>
                <a:t>Ra</a:t>
              </a:r>
              <a:endParaRPr lang="en-US" sz="2000" b="1" dirty="0">
                <a:solidFill>
                  <a:srgbClr val="FF6FF1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4062" y="4585563"/>
              <a:ext cx="749905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rgbClr val="FFD144"/>
                  </a:solidFill>
                  <a:latin typeface="Calibri" pitchFamily="34" charset="0"/>
                </a:rPr>
                <a:t>234</a:t>
              </a:r>
              <a:r>
                <a:rPr lang="en-US" sz="2000" b="1" dirty="0" smtClean="0">
                  <a:solidFill>
                    <a:srgbClr val="FFD144"/>
                  </a:solidFill>
                  <a:latin typeface="Calibri" pitchFamily="34" charset="0"/>
                </a:rPr>
                <a:t>U</a:t>
              </a:r>
              <a:endParaRPr lang="en-US" sz="2000" b="1" dirty="0">
                <a:solidFill>
                  <a:srgbClr val="FFD144"/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5353" y="4585563"/>
              <a:ext cx="749905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rgbClr val="FFD144"/>
                  </a:solidFill>
                  <a:latin typeface="Calibri" pitchFamily="34" charset="0"/>
                </a:rPr>
                <a:t>230</a:t>
              </a:r>
              <a:r>
                <a:rPr lang="en-US" sz="2000" b="1" dirty="0" smtClean="0">
                  <a:solidFill>
                    <a:srgbClr val="FFD144"/>
                  </a:solidFill>
                  <a:latin typeface="Calibri" pitchFamily="34" charset="0"/>
                </a:rPr>
                <a:t>Th</a:t>
              </a:r>
              <a:endParaRPr lang="en-US" sz="2000" b="1" dirty="0">
                <a:solidFill>
                  <a:srgbClr val="FFD144"/>
                </a:solidFill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58619" y="4572123"/>
              <a:ext cx="749905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rgbClr val="FFD144"/>
                  </a:solidFill>
                  <a:latin typeface="Calibri" pitchFamily="34" charset="0"/>
                </a:rPr>
                <a:t>238</a:t>
              </a:r>
              <a:r>
                <a:rPr lang="en-US" sz="2000" b="1" dirty="0" smtClean="0">
                  <a:solidFill>
                    <a:srgbClr val="FFD144"/>
                  </a:solidFill>
                  <a:latin typeface="Calibri" pitchFamily="34" charset="0"/>
                </a:rPr>
                <a:t>U</a:t>
              </a:r>
              <a:endParaRPr lang="en-US" sz="2000" b="1" dirty="0">
                <a:solidFill>
                  <a:srgbClr val="FFD144"/>
                </a:solidFill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31742" y="2130323"/>
              <a:ext cx="1313733" cy="1346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09712" y="6857020"/>
            <a:ext cx="63246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Alpha Quenching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DM-Ice17: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α/γ = 0.50 + 0.0245 *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E</a:t>
            </a:r>
            <a:r>
              <a:rPr lang="en-US" sz="2800" b="1" baseline="-6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α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MeV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)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DAMA:       </a:t>
            </a:r>
            <a:r>
              <a:rPr lang="en-US" sz="2800" b="1" dirty="0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α/γ = 0.47 + 0.0257 * </a:t>
            </a:r>
            <a:r>
              <a:rPr lang="en-US" sz="2800" b="1" dirty="0" err="1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E</a:t>
            </a:r>
            <a:r>
              <a:rPr lang="en-US" sz="2800" b="1" baseline="-6000" dirty="0" err="1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α</a:t>
            </a:r>
            <a:r>
              <a:rPr lang="en-US" sz="2800" b="1" dirty="0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MeV</a:t>
            </a:r>
            <a:r>
              <a:rPr lang="en-US" sz="2800" b="1" dirty="0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B050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114468" y="6352964"/>
          <a:ext cx="5477934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5534"/>
                <a:gridCol w="1295400"/>
                <a:gridCol w="1219200"/>
                <a:gridCol w="1447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N W6" charset="0"/>
                        <a:cs typeface="ヒラギノ角ゴ ProN W6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DM-Ice17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(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uBq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/kg)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DAMA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(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uBq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/kg)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DM-Ice17 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DAMA ratio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U238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No info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U234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93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12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7.8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Th230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93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12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7.8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Ra226-Pb210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933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18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52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Bi210-Pb206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1680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33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51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Th232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214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Pct val="100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Calibri Bold" charset="0"/>
                        </a:rPr>
                        <a:t>36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 Bold" charset="0"/>
                        <a:cs typeface="Arial" pitchFamily="34" charset="0"/>
                        <a:sym typeface="Calibri Bold" charset="0"/>
                      </a:endParaRPr>
                    </a:p>
                  </a:txBody>
                  <a:tcPr marL="0" marR="0" marT="0" marB="0" anchor="b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916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nergydep_simdata_linlin_he_bins_components_Apr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87" y="2356520"/>
            <a:ext cx="11552073" cy="66607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98544" y="3040596"/>
            <a:ext cx="3437319" cy="1914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itchFamily="34" charset="0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03050" cy="1625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baseline="30000" dirty="0" smtClean="0"/>
              <a:t>40</a:t>
            </a:r>
            <a:r>
              <a:rPr lang="en-US" b="1" dirty="0" smtClean="0"/>
              <a:t>K in the Crystal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968750" y="1563688"/>
            <a:ext cx="9036050" cy="12255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baseline="30000" dirty="0" smtClean="0"/>
              <a:t>40</a:t>
            </a:r>
            <a:r>
              <a:rPr lang="en-US" sz="2800" b="1" dirty="0" smtClean="0"/>
              <a:t>K </a:t>
            </a:r>
            <a:r>
              <a:rPr lang="en-US" sz="2800" b="1" dirty="0"/>
              <a:t>in the </a:t>
            </a:r>
            <a:r>
              <a:rPr lang="en-US" sz="2800" b="1" dirty="0" smtClean="0"/>
              <a:t>crystal is estimated from the </a:t>
            </a:r>
            <a:r>
              <a:rPr lang="en-US" sz="2800" b="1" dirty="0"/>
              <a:t>beta shoulder </a:t>
            </a:r>
            <a:endParaRPr lang="en-US" sz="2800" b="1" dirty="0" smtClean="0"/>
          </a:p>
          <a:p>
            <a:r>
              <a:rPr lang="en-US" sz="2800" b="1" dirty="0" smtClean="0"/>
              <a:t>Matching simulation to data yields about 650 ppb </a:t>
            </a:r>
            <a:r>
              <a:rPr lang="en-US" sz="2800" b="1" baseline="30000" dirty="0"/>
              <a:t>40</a:t>
            </a:r>
            <a:r>
              <a:rPr lang="en-US" sz="2800" b="1" dirty="0"/>
              <a:t>K</a:t>
            </a:r>
            <a:endParaRPr lang="en-US" sz="28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662640" y="3171571"/>
            <a:ext cx="2808312" cy="260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---- Data</a:t>
            </a:r>
          </a:p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---- Total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Sim</a:t>
            </a: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rgbClr val="FF6FF1"/>
                </a:solidFill>
                <a:latin typeface="Calibri" pitchFamily="34" charset="0"/>
              </a:rPr>
              <a:t>---- Crystal</a:t>
            </a:r>
          </a:p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rgbClr val="FFD144"/>
                </a:solidFill>
                <a:latin typeface="Calibri" pitchFamily="34" charset="0"/>
              </a:rPr>
              <a:t>---- Quartz</a:t>
            </a:r>
          </a:p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rgbClr val="72FF68"/>
                </a:solidFill>
                <a:latin typeface="Calibri" pitchFamily="34" charset="0"/>
              </a:rPr>
              <a:t>---- PMTs</a:t>
            </a:r>
          </a:p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---- Pressure Vessel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17540" y="4264732"/>
            <a:ext cx="3337088" cy="3197014"/>
          </a:xfrm>
          <a:prstGeom prst="straightConnector1">
            <a:avLst/>
          </a:prstGeom>
          <a:ln w="38100">
            <a:solidFill>
              <a:srgbClr val="FF6FF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367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74208" y="9253028"/>
            <a:ext cx="3168352" cy="4843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1492" y="129381"/>
            <a:ext cx="4094069" cy="750975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487647" marR="0" indent="-487647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DM-Ice (250 kg </a:t>
            </a: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NaI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05956" y="5416860"/>
            <a:ext cx="5256584" cy="4156720"/>
            <a:chOff x="3454400" y="3534869"/>
            <a:chExt cx="3495675" cy="3570781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454400" y="4191000"/>
              <a:ext cx="3495675" cy="2914650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  <p:sp>
          <p:nvSpPr>
            <p:cNvPr id="7" name="Rectangle 7"/>
            <p:cNvSpPr>
              <a:spLocks/>
            </p:cNvSpPr>
            <p:nvPr/>
          </p:nvSpPr>
          <p:spPr bwMode="auto">
            <a:xfrm>
              <a:off x="3708944" y="3534869"/>
              <a:ext cx="3059365" cy="761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r">
                <a:spcBef>
                  <a:spcPct val="0"/>
                </a:spcBef>
              </a:pPr>
              <a:r>
                <a:rPr lang="en-US" sz="1800" b="1" dirty="0" smtClean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DM-Ice Sensitivity</a:t>
              </a:r>
            </a:p>
            <a:p>
              <a:pPr algn="r">
                <a:spcBef>
                  <a:spcPct val="0"/>
                </a:spcBef>
              </a:pPr>
              <a:r>
                <a:rPr lang="en-US" sz="1800" b="1" dirty="0" smtClean="0">
                  <a:solidFill>
                    <a:srgbClr val="C00000"/>
                  </a:solidFill>
                  <a:latin typeface="Calibri" pitchFamily="34" charset="0"/>
                  <a:ea typeface="Helvetica Neue"/>
                  <a:cs typeface="Helvetica Neue"/>
                </a:rPr>
                <a:t>500 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alibri" pitchFamily="34" charset="0"/>
                  <a:ea typeface="Helvetica Neue"/>
                  <a:cs typeface="Helvetica Neue"/>
                </a:rPr>
                <a:t>kg•yr</a:t>
              </a:r>
              <a:r>
                <a:rPr lang="en-US" sz="1800" b="1" dirty="0" smtClean="0">
                  <a:solidFill>
                    <a:srgbClr val="C00000"/>
                  </a:solidFill>
                  <a:latin typeface="Calibri" pitchFamily="34" charset="0"/>
                  <a:ea typeface="Helvetica Neue"/>
                  <a:cs typeface="Helvetica Neue"/>
                </a:rPr>
                <a:t> 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alibri" pitchFamily="34" charset="0"/>
                  <a:ea typeface="Helvetica Neue"/>
                  <a:cs typeface="Helvetica Neue"/>
                </a:rPr>
                <a:t>NaI</a:t>
              </a:r>
              <a:endParaRPr lang="en-US" sz="1800" b="1" dirty="0" smtClean="0">
                <a:solidFill>
                  <a:srgbClr val="C00000"/>
                </a:solidFill>
                <a:latin typeface="Calibri" pitchFamily="34" charset="0"/>
                <a:ea typeface="Helvetica Neue"/>
                <a:cs typeface="Helvetica Neue"/>
              </a:endParaRPr>
            </a:p>
            <a:p>
              <a:pPr algn="r">
                <a:spcBef>
                  <a:spcPct val="0"/>
                </a:spcBef>
              </a:pPr>
              <a:r>
                <a:rPr lang="en-US" sz="1800" b="1" dirty="0" smtClean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(</a:t>
              </a: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2 - 4 keV) with 1, 2, and 5 </a:t>
              </a:r>
              <a:r>
                <a:rPr lang="en-US" sz="1600" dirty="0" err="1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dru</a:t>
              </a: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bkg</a:t>
              </a:r>
              <a:r>
                <a:rPr lang="en-US" sz="1600" dirty="0" smtClean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 </a:t>
              </a:r>
              <a:endParaRPr lang="en-US" sz="1600" dirty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1720" y="916360"/>
            <a:ext cx="5724636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Use </a:t>
            </a:r>
            <a:r>
              <a:rPr lang="en-US" sz="2000" b="1" dirty="0" err="1" smtClean="0">
                <a:solidFill>
                  <a:srgbClr val="C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NaI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Tl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)</a:t>
            </a: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Eliminate uncertainties due to detector effects and dark matter models</a:t>
            </a: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Crystal Array for sophisticated event tagging</a:t>
            </a: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endParaRPr lang="en-US" sz="2000" b="1" dirty="0" smtClean="0">
              <a:solidFill>
                <a:srgbClr val="000000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</a:pPr>
            <a:r>
              <a:rPr lang="en-US" sz="2000" b="1" dirty="0" smtClean="0">
                <a:solidFill>
                  <a:srgbClr val="003399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Detection (5</a:t>
            </a:r>
            <a:r>
              <a:rPr lang="el-GR" sz="2000" b="1" dirty="0" smtClean="0">
                <a:solidFill>
                  <a:srgbClr val="003399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σ</a:t>
            </a:r>
            <a:r>
              <a:rPr lang="en-US" sz="2000" b="1" dirty="0" smtClean="0">
                <a:solidFill>
                  <a:srgbClr val="003399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) or exclusion</a:t>
            </a: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500 kg*yr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NaI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(same scale as DAMA)</a:t>
            </a: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Threshold &lt; 2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keV</a:t>
            </a:r>
            <a:r>
              <a:rPr lang="en-US" sz="2000" b="1" baseline="-25000" dirty="0" err="1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ee</a:t>
            </a:r>
            <a:endParaRPr lang="en-US" sz="2000" b="1" dirty="0" smtClean="0">
              <a:solidFill>
                <a:srgbClr val="000000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Background &lt; 5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cpd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/kg/keV</a:t>
            </a: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endParaRPr lang="en-US" sz="2000" b="1" dirty="0" smtClean="0">
              <a:solidFill>
                <a:srgbClr val="000000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</a:pP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Go to the South Pole</a:t>
            </a: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Seasonal effects have opposite phase</a:t>
            </a: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2200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mwe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overburden</a:t>
            </a: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Ice &lt; 1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ppt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U/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 (radon ~0)</a:t>
            </a: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Ice &lt; 1 ppb K</a:t>
            </a: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Ice == great neutron moderator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marL="266700" indent="-266700">
              <a:lnSpc>
                <a:spcPct val="80000"/>
              </a:lnSpc>
              <a:spcBef>
                <a:spcPts val="700"/>
              </a:spcBef>
              <a:buSzPct val="125000"/>
              <a:buFont typeface="Arial" pitchFamily="34" charset="0"/>
              <a:buChar char="•"/>
            </a:pPr>
            <a:endParaRPr lang="en-US" sz="2000" b="1" dirty="0" smtClean="0">
              <a:solidFill>
                <a:srgbClr val="000000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34548" y="808348"/>
            <a:ext cx="5015756" cy="7748736"/>
            <a:chOff x="8331200" y="1524000"/>
            <a:chExt cx="4254500" cy="74041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31200" y="1524000"/>
              <a:ext cx="4254500" cy="74041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8450807" y="1673180"/>
              <a:ext cx="1845438" cy="94560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C00000"/>
                  </a:solidFill>
                  <a:latin typeface="Calibri" pitchFamily="34" charset="0"/>
                  <a:ea typeface="Helvetica Neue"/>
                  <a:cs typeface="Helvetica Neue"/>
                </a:rPr>
                <a:t>DM-Ice (250 kg)</a:t>
              </a:r>
            </a:p>
            <a:p>
              <a:pPr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tx1"/>
                  </a:solidFill>
                  <a:latin typeface="Calibri" pitchFamily="34" charset="0"/>
                  <a:ea typeface="Helvetica Neue"/>
                  <a:cs typeface="Helvetica Neue"/>
                </a:rPr>
                <a:t>arXiv:1106.1156 </a:t>
              </a:r>
              <a:endParaRPr lang="en-US" sz="2000" b="1" dirty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11"/>
          <p:cNvSpPr>
            <a:spLocks/>
          </p:cNvSpPr>
          <p:nvPr/>
        </p:nvSpPr>
        <p:spPr bwMode="auto">
          <a:xfrm>
            <a:off x="453728" y="1024372"/>
            <a:ext cx="7020780" cy="32403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19100" indent="-419100">
              <a:lnSpc>
                <a:spcPct val="80000"/>
              </a:lnSpc>
              <a:buSzPct val="100000"/>
              <a:buFont typeface="Helvetica Neue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From simulation, internal backgrounds dominate, particularly 3 keV </a:t>
            </a: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40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K</a:t>
            </a:r>
          </a:p>
          <a:p>
            <a:pPr marL="419100" indent="-419100">
              <a:lnSpc>
                <a:spcPct val="80000"/>
              </a:lnSpc>
              <a:buSzPct val="100000"/>
              <a:buFont typeface="Helvetica Neue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DAMA’s crystals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(NIMA 592 (2008) 297– 315)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:</a:t>
            </a:r>
          </a:p>
          <a:p>
            <a:pPr marL="876300" lvl="1" indent="-419100">
              <a:lnSpc>
                <a:spcPct val="80000"/>
              </a:lnSpc>
              <a:buSzPct val="100000"/>
              <a:buFont typeface="Helvetica Neue"/>
              <a:buChar char="•"/>
            </a:pPr>
            <a:r>
              <a:rPr lang="en-US" sz="2400" b="1" baseline="32000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238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U   : 1 - 10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ppt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ea typeface="Helvetica Neue"/>
              <a:cs typeface="Helvetica Neue"/>
            </a:endParaRPr>
          </a:p>
          <a:p>
            <a:pPr marL="876300" lvl="1" indent="-419100">
              <a:lnSpc>
                <a:spcPct val="80000"/>
              </a:lnSpc>
              <a:buSzPct val="100000"/>
              <a:buFont typeface="Helvetica Neue"/>
              <a:buChar char="•"/>
            </a:pPr>
            <a:r>
              <a:rPr lang="en-US" sz="2400" b="1" baseline="32000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232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Th  : 1 - 10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ppt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ea typeface="Helvetica Neue"/>
              <a:cs typeface="Helvetica Neue"/>
            </a:endParaRPr>
          </a:p>
          <a:p>
            <a:pPr marL="876300" lvl="1" indent="-419100">
              <a:lnSpc>
                <a:spcPct val="80000"/>
              </a:lnSpc>
              <a:buSzPct val="100000"/>
              <a:buFont typeface="Helvetica Neue"/>
              <a:buChar char="•"/>
            </a:pPr>
            <a:r>
              <a:rPr lang="en-US" sz="2400" b="1" baseline="32000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  </a:t>
            </a:r>
            <a:r>
              <a:rPr lang="en-US" sz="2400" b="1" baseline="32000" dirty="0" err="1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nat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K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    : &lt; 20 ppb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ea typeface="Helvetica Neue"/>
              <a:cs typeface="Helvetica Neue"/>
            </a:endParaRPr>
          </a:p>
          <a:p>
            <a:pPr marL="419100" indent="-419100">
              <a:lnSpc>
                <a:spcPct val="80000"/>
              </a:lnSpc>
              <a:buSzPct val="100000"/>
              <a:buFont typeface="Helvetica Neue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NAIAD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crystals : 5 - 10x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DAMA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bkg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(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PLB 616 (2005) 17–24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ea typeface="Helvetica Neue"/>
                <a:cs typeface="Helvetica Neue"/>
              </a:rPr>
              <a:t>)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ea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708" y="232284"/>
            <a:ext cx="5373009" cy="812530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487647" marR="0" indent="-487647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Global </a:t>
            </a:r>
            <a:r>
              <a:rPr kumimoji="0" lang="en-US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NaI</a:t>
            </a: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Powder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R&amp;D</a:t>
            </a:r>
            <a:endParaRPr kumimoji="0" lang="en-US" sz="4000" b="1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" name="Picture 7" descr="nai_crys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0642" y="268288"/>
            <a:ext cx="4388412" cy="342038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65796" y="4300736"/>
          <a:ext cx="108012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683536"/>
                <a:gridCol w="1888972"/>
                <a:gridCol w="1367878"/>
                <a:gridCol w="1442908"/>
                <a:gridCol w="14016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Manufacturer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Form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Measurement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 smtClean="0"/>
                        <a:t>238</a:t>
                      </a:r>
                      <a:r>
                        <a:rPr lang="en-US" sz="1800" b="1" dirty="0" smtClean="0"/>
                        <a:t>U</a:t>
                      </a:r>
                      <a:r>
                        <a:rPr lang="en-US" sz="1800" b="1" baseline="0" dirty="0" smtClean="0"/>
                        <a:t> (</a:t>
                      </a:r>
                      <a:r>
                        <a:rPr lang="en-US" sz="1800" b="1" baseline="0" dirty="0" err="1" smtClean="0"/>
                        <a:t>ppt</a:t>
                      </a:r>
                      <a:r>
                        <a:rPr lang="en-US" sz="1800" b="1" baseline="0" dirty="0" smtClean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 smtClean="0"/>
                        <a:t>232</a:t>
                      </a:r>
                      <a:r>
                        <a:rPr lang="en-US" sz="1800" b="1" dirty="0" smtClean="0"/>
                        <a:t>Th (</a:t>
                      </a:r>
                      <a:r>
                        <a:rPr lang="en-US" sz="1800" b="1" dirty="0" err="1" smtClean="0"/>
                        <a:t>ppt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 err="1" smtClean="0"/>
                        <a:t>nat</a:t>
                      </a:r>
                      <a:r>
                        <a:rPr lang="en-US" sz="1800" b="1" dirty="0" err="1" smtClean="0"/>
                        <a:t>K</a:t>
                      </a:r>
                      <a:r>
                        <a:rPr lang="en-US" sz="1800" b="1" dirty="0" smtClean="0"/>
                        <a:t> (ppb)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Saint </a:t>
                      </a:r>
                      <a:r>
                        <a:rPr lang="en-US" sz="1800" b="1" dirty="0" err="1" smtClean="0"/>
                        <a:t>Gobain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Powder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DAMA (</a:t>
                      </a:r>
                      <a:r>
                        <a:rPr lang="en-US" sz="1800" b="1" dirty="0" err="1" smtClean="0"/>
                        <a:t>HPGe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20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20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100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Saint </a:t>
                      </a:r>
                      <a:r>
                        <a:rPr lang="en-US" sz="1800" b="1" dirty="0" err="1" smtClean="0"/>
                        <a:t>Gobain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Crystal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DAMA/LIBRA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0.7 - 10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</a:t>
                      </a:r>
                      <a:r>
                        <a:rPr lang="en-US" sz="1800" b="1" baseline="0" dirty="0" smtClean="0"/>
                        <a:t> - </a:t>
                      </a:r>
                      <a:r>
                        <a:rPr lang="en-US" sz="1800" b="1" dirty="0" smtClean="0"/>
                        <a:t>7.5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20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Saint </a:t>
                      </a:r>
                      <a:r>
                        <a:rPr lang="en-US" sz="1800" b="1" dirty="0" err="1" smtClean="0"/>
                        <a:t>Gobain</a:t>
                      </a:r>
                      <a:r>
                        <a:rPr lang="en-US" sz="1800" b="1" dirty="0" smtClean="0"/>
                        <a:t> 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Crystal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ANAIS-0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6.1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410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Saint </a:t>
                      </a:r>
                      <a:r>
                        <a:rPr lang="en-US" sz="1800" b="1" dirty="0" err="1" smtClean="0"/>
                        <a:t>Gobain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Crystal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DM-Ice (FNAL)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Sigma-Aldrich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Powder (standard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grade)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DM-Ice (</a:t>
                      </a:r>
                      <a:r>
                        <a:rPr lang="en-US" sz="1800" b="1" dirty="0" err="1" smtClean="0"/>
                        <a:t>HPGe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440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Sigma-Aldrich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Powder (</a:t>
                      </a:r>
                      <a:r>
                        <a:rPr lang="en-US" sz="1800" b="1" dirty="0" err="1" smtClean="0"/>
                        <a:t>astro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grade)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DM-Ice  (</a:t>
                      </a:r>
                      <a:r>
                        <a:rPr lang="en-US" sz="1800" b="1" dirty="0" err="1" smtClean="0"/>
                        <a:t>HPGe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95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126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Sigma-Aldrich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Powder (</a:t>
                      </a:r>
                      <a:r>
                        <a:rPr lang="en-US" sz="1800" b="1" dirty="0" err="1" smtClean="0"/>
                        <a:t>astro</a:t>
                      </a:r>
                      <a:r>
                        <a:rPr lang="en-US" sz="1800" b="1" dirty="0" smtClean="0"/>
                        <a:t> grade)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A-S (ICPMS)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~ 4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Alpha-Spectra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Powder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DM-Ice (</a:t>
                      </a:r>
                      <a:r>
                        <a:rPr lang="en-US" sz="1800" b="1" dirty="0" err="1" smtClean="0"/>
                        <a:t>HPGe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100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200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120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Alpha-Spectra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Powder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ANAIS-25 (</a:t>
                      </a:r>
                      <a:r>
                        <a:rPr lang="en-US" sz="1800" b="1" dirty="0" err="1" smtClean="0"/>
                        <a:t>HPGe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55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130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90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029040" y="3652664"/>
            <a:ext cx="2909964" cy="553998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487647" marR="0" indent="-487647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32” diameter </a:t>
            </a:r>
            <a:r>
              <a:rPr kumimoji="0" lang="en-US" sz="20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NaI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Crystal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8284" y="8225172"/>
            <a:ext cx="6963096" cy="1169551"/>
          </a:xfrm>
          <a:prstGeom prst="rect">
            <a:avLst/>
          </a:prstGeom>
          <a:noFill/>
          <a:ln>
            <a:solidFill>
              <a:srgbClr val="0A246A"/>
            </a:solidFill>
          </a:ln>
        </p:spPr>
        <p:txBody>
          <a:bodyPr wrap="square" lIns="152400" tIns="152400" rIns="152400" bIns="152400" rtlCol="0">
            <a:spAutoFit/>
          </a:bodyPr>
          <a:lstStyle/>
          <a:p>
            <a:pPr marL="487647" marR="0" indent="-487647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A2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Technical challenge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0A2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== a method to measure K &lt; 100 ppb level</a:t>
            </a:r>
          </a:p>
          <a:p>
            <a:pPr marL="944847" lvl="1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2000" b="1" noProof="0" dirty="0" smtClean="0">
                <a:solidFill>
                  <a:srgbClr val="0A246A"/>
                </a:solidFill>
                <a:latin typeface="Calibri" pitchFamily="34" charset="0"/>
                <a:ea typeface="+mn-ea"/>
                <a:cs typeface="+mn-cs"/>
              </a:rPr>
              <a:t>ICPMS  is promising </a:t>
            </a:r>
            <a:r>
              <a:rPr lang="en-US" sz="2000" b="1" noProof="0" dirty="0" smtClean="0">
                <a:solidFill>
                  <a:srgbClr val="0A246A"/>
                </a:solidFill>
                <a:latin typeface="Calibri" pitchFamily="34" charset="0"/>
                <a:ea typeface="+mn-ea"/>
                <a:cs typeface="+mn-cs"/>
                <a:sym typeface="Wingdings" pitchFamily="2" charset="2"/>
              </a:rPr>
              <a:t> &lt; 10</a:t>
            </a:r>
            <a:r>
              <a:rPr lang="en-US" sz="2000" b="1" noProof="0" dirty="0" smtClean="0">
                <a:solidFill>
                  <a:srgbClr val="0A246A"/>
                </a:solidFill>
                <a:latin typeface="Calibri" pitchFamily="34" charset="0"/>
                <a:ea typeface="+mn-ea"/>
                <a:cs typeface="+mn-cs"/>
              </a:rPr>
              <a:t> ppb</a:t>
            </a:r>
          </a:p>
          <a:p>
            <a:pPr marL="944847" lvl="1" indent="-487647" defTabSz="130039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A2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Samples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0A2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A2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0A2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A2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been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0A2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A246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sent</a:t>
            </a:r>
            <a:r>
              <a:rPr lang="en-US" sz="2000" b="1" dirty="0" smtClean="0">
                <a:solidFill>
                  <a:srgbClr val="0A246A"/>
                </a:solidFill>
                <a:latin typeface="Calibri" pitchFamily="34" charset="0"/>
                <a:ea typeface="+mn-ea"/>
                <a:cs typeface="+mn-cs"/>
              </a:rPr>
              <a:t>…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rgbClr val="0A246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51" y="8385099"/>
            <a:ext cx="4317977" cy="5601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Also working with SICCAS (</a:t>
            </a:r>
            <a:r>
              <a:rPr kumimoji="0" lang="en-US" sz="2000" b="1" i="0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Shanghi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90232" y="2608548"/>
            <a:ext cx="2304256" cy="5909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buSzPct val="100000"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ea typeface="Helvetica Neue"/>
                <a:cs typeface="Helvetica Neue"/>
              </a:rPr>
              <a:t>DM-Ice17 now has 2 NAIAD crystals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2708" y="3688668"/>
            <a:ext cx="4876800" cy="1807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003399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Co-Deployed with IceCube at the South Pole in December 2010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A 17 kg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NaI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detector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Operation since Jan. 2011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Data run from June 2011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704" y="5884912"/>
            <a:ext cx="5181600" cy="305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Goals…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determine the feasibility of deploying a remotely-operable detector in the Antarctic Ice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Assess the environmental stability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Helvetica Neue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Establish the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radiopurity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of the Antarctic ice / drill ice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Explore the capability of IceCube to veto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muons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Look for modulations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254000" y="228600"/>
            <a:ext cx="6324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DM-Ice17 </a:t>
            </a: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Deployment</a:t>
            </a:r>
            <a:endParaRPr lang="en-US" sz="4200" b="1" dirty="0">
              <a:solidFill>
                <a:schemeClr val="tx1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2540" y="8045152"/>
            <a:ext cx="4038600" cy="809452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 2200 M.W.E. overburden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 ~85 </a:t>
            </a:r>
            <a:r>
              <a:rPr lang="en-US" b="1" dirty="0" err="1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muons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/m^2/day</a:t>
            </a:r>
          </a:p>
        </p:txBody>
      </p:sp>
      <p:grpSp>
        <p:nvGrpSpPr>
          <p:cNvPr id="91139" name="Group 3"/>
          <p:cNvGrpSpPr>
            <a:grpSpLocks noChangeAspect="1"/>
          </p:cNvGrpSpPr>
          <p:nvPr/>
        </p:nvGrpSpPr>
        <p:grpSpPr bwMode="auto">
          <a:xfrm>
            <a:off x="5070449" y="-343780"/>
            <a:ext cx="7840663" cy="8067675"/>
            <a:chOff x="3136" y="720"/>
            <a:chExt cx="4939" cy="5082"/>
          </a:xfrm>
        </p:grpSpPr>
        <p:sp>
          <p:nvSpPr>
            <p:cNvPr id="91138" name="AutoShape 2"/>
            <p:cNvSpPr>
              <a:spLocks noChangeAspect="1" noChangeArrowheads="1" noTextEdit="1"/>
            </p:cNvSpPr>
            <p:nvPr/>
          </p:nvSpPr>
          <p:spPr bwMode="auto">
            <a:xfrm>
              <a:off x="3136" y="720"/>
              <a:ext cx="4939" cy="5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911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8" y="726"/>
              <a:ext cx="4077" cy="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4409" y="1583"/>
              <a:ext cx="9" cy="3212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4413" y="1579"/>
              <a:ext cx="144" cy="9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43" name="Rectangle 7"/>
            <p:cNvSpPr>
              <a:spLocks noChangeArrowheads="1"/>
            </p:cNvSpPr>
            <p:nvPr/>
          </p:nvSpPr>
          <p:spPr bwMode="auto">
            <a:xfrm>
              <a:off x="4419" y="1634"/>
              <a:ext cx="144" cy="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4413" y="4566"/>
              <a:ext cx="438" cy="9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4413" y="4782"/>
              <a:ext cx="438" cy="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46" name="Freeform 10"/>
            <p:cNvSpPr>
              <a:spLocks noEditPoints="1"/>
            </p:cNvSpPr>
            <p:nvPr/>
          </p:nvSpPr>
          <p:spPr bwMode="auto">
            <a:xfrm>
              <a:off x="4351" y="3395"/>
              <a:ext cx="121" cy="1191"/>
            </a:xfrm>
            <a:custGeom>
              <a:avLst/>
              <a:gdLst/>
              <a:ahLst/>
              <a:cxnLst>
                <a:cxn ang="0">
                  <a:pos x="81" y="80"/>
                </a:cxn>
                <a:cxn ang="0">
                  <a:pos x="81" y="1111"/>
                </a:cxn>
                <a:cxn ang="0">
                  <a:pos x="41" y="1111"/>
                </a:cxn>
                <a:cxn ang="0">
                  <a:pos x="41" y="80"/>
                </a:cxn>
                <a:cxn ang="0">
                  <a:pos x="81" y="80"/>
                </a:cxn>
                <a:cxn ang="0">
                  <a:pos x="61" y="80"/>
                </a:cxn>
                <a:cxn ang="0">
                  <a:pos x="0" y="121"/>
                </a:cxn>
                <a:cxn ang="0">
                  <a:pos x="61" y="0"/>
                </a:cxn>
                <a:cxn ang="0">
                  <a:pos x="121" y="121"/>
                </a:cxn>
                <a:cxn ang="0">
                  <a:pos x="61" y="80"/>
                </a:cxn>
                <a:cxn ang="0">
                  <a:pos x="61" y="1111"/>
                </a:cxn>
                <a:cxn ang="0">
                  <a:pos x="121" y="1070"/>
                </a:cxn>
                <a:cxn ang="0">
                  <a:pos x="61" y="1191"/>
                </a:cxn>
                <a:cxn ang="0">
                  <a:pos x="0" y="1070"/>
                </a:cxn>
                <a:cxn ang="0">
                  <a:pos x="61" y="1111"/>
                </a:cxn>
              </a:cxnLst>
              <a:rect l="0" t="0" r="r" b="b"/>
              <a:pathLst>
                <a:path w="121" h="1191">
                  <a:moveTo>
                    <a:pt x="81" y="80"/>
                  </a:moveTo>
                  <a:lnTo>
                    <a:pt x="81" y="1111"/>
                  </a:lnTo>
                  <a:lnTo>
                    <a:pt x="41" y="1111"/>
                  </a:lnTo>
                  <a:lnTo>
                    <a:pt x="41" y="80"/>
                  </a:lnTo>
                  <a:lnTo>
                    <a:pt x="81" y="80"/>
                  </a:lnTo>
                  <a:close/>
                  <a:moveTo>
                    <a:pt x="61" y="80"/>
                  </a:moveTo>
                  <a:lnTo>
                    <a:pt x="0" y="121"/>
                  </a:lnTo>
                  <a:lnTo>
                    <a:pt x="61" y="0"/>
                  </a:lnTo>
                  <a:lnTo>
                    <a:pt x="121" y="121"/>
                  </a:lnTo>
                  <a:lnTo>
                    <a:pt x="61" y="80"/>
                  </a:lnTo>
                  <a:close/>
                  <a:moveTo>
                    <a:pt x="61" y="1111"/>
                  </a:moveTo>
                  <a:lnTo>
                    <a:pt x="121" y="1070"/>
                  </a:lnTo>
                  <a:lnTo>
                    <a:pt x="61" y="1191"/>
                  </a:lnTo>
                  <a:lnTo>
                    <a:pt x="0" y="1070"/>
                  </a:lnTo>
                  <a:lnTo>
                    <a:pt x="61" y="111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4413" y="3383"/>
              <a:ext cx="438" cy="9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48" name="Freeform 12"/>
            <p:cNvSpPr>
              <a:spLocks noEditPoints="1"/>
            </p:cNvSpPr>
            <p:nvPr/>
          </p:nvSpPr>
          <p:spPr bwMode="auto">
            <a:xfrm>
              <a:off x="5977" y="3703"/>
              <a:ext cx="194" cy="57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19" y="11"/>
                </a:cxn>
                <a:cxn ang="0">
                  <a:pos x="45" y="4"/>
                </a:cxn>
                <a:cxn ang="0">
                  <a:pos x="78" y="0"/>
                </a:cxn>
                <a:cxn ang="0">
                  <a:pos x="116" y="0"/>
                </a:cxn>
                <a:cxn ang="0">
                  <a:pos x="150" y="4"/>
                </a:cxn>
                <a:cxn ang="0">
                  <a:pos x="175" y="11"/>
                </a:cxn>
                <a:cxn ang="0">
                  <a:pos x="191" y="21"/>
                </a:cxn>
                <a:cxn ang="0">
                  <a:pos x="191" y="36"/>
                </a:cxn>
                <a:cxn ang="0">
                  <a:pos x="176" y="46"/>
                </a:cxn>
                <a:cxn ang="0">
                  <a:pos x="150" y="53"/>
                </a:cxn>
                <a:cxn ang="0">
                  <a:pos x="116" y="57"/>
                </a:cxn>
                <a:cxn ang="0">
                  <a:pos x="78" y="57"/>
                </a:cxn>
                <a:cxn ang="0">
                  <a:pos x="45" y="53"/>
                </a:cxn>
                <a:cxn ang="0">
                  <a:pos x="19" y="46"/>
                </a:cxn>
                <a:cxn ang="0">
                  <a:pos x="3" y="36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23" y="39"/>
                </a:cxn>
                <a:cxn ang="0">
                  <a:pos x="33" y="42"/>
                </a:cxn>
                <a:cxn ang="0">
                  <a:pos x="46" y="45"/>
                </a:cxn>
                <a:cxn ang="0">
                  <a:pos x="62" y="47"/>
                </a:cxn>
                <a:cxn ang="0">
                  <a:pos x="79" y="48"/>
                </a:cxn>
                <a:cxn ang="0">
                  <a:pos x="97" y="49"/>
                </a:cxn>
                <a:cxn ang="0">
                  <a:pos x="116" y="48"/>
                </a:cxn>
                <a:cxn ang="0">
                  <a:pos x="133" y="47"/>
                </a:cxn>
                <a:cxn ang="0">
                  <a:pos x="148" y="45"/>
                </a:cxn>
                <a:cxn ang="0">
                  <a:pos x="161" y="42"/>
                </a:cxn>
                <a:cxn ang="0">
                  <a:pos x="172" y="38"/>
                </a:cxn>
                <a:cxn ang="0">
                  <a:pos x="180" y="34"/>
                </a:cxn>
                <a:cxn ang="0">
                  <a:pos x="185" y="30"/>
                </a:cxn>
                <a:cxn ang="0">
                  <a:pos x="185" y="27"/>
                </a:cxn>
                <a:cxn ang="0">
                  <a:pos x="183" y="25"/>
                </a:cxn>
                <a:cxn ang="0">
                  <a:pos x="179" y="22"/>
                </a:cxn>
                <a:cxn ang="0">
                  <a:pos x="172" y="19"/>
                </a:cxn>
                <a:cxn ang="0">
                  <a:pos x="161" y="16"/>
                </a:cxn>
                <a:cxn ang="0">
                  <a:pos x="148" y="13"/>
                </a:cxn>
                <a:cxn ang="0">
                  <a:pos x="132" y="10"/>
                </a:cxn>
                <a:cxn ang="0">
                  <a:pos x="115" y="9"/>
                </a:cxn>
                <a:cxn ang="0">
                  <a:pos x="97" y="8"/>
                </a:cxn>
                <a:cxn ang="0">
                  <a:pos x="79" y="9"/>
                </a:cxn>
                <a:cxn ang="0">
                  <a:pos x="62" y="10"/>
                </a:cxn>
                <a:cxn ang="0">
                  <a:pos x="46" y="13"/>
                </a:cxn>
                <a:cxn ang="0">
                  <a:pos x="33" y="16"/>
                </a:cxn>
                <a:cxn ang="0">
                  <a:pos x="22" y="19"/>
                </a:cxn>
                <a:cxn ang="0">
                  <a:pos x="14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11" y="32"/>
                </a:cxn>
              </a:cxnLst>
              <a:rect l="0" t="0" r="r" b="b"/>
              <a:pathLst>
                <a:path w="194" h="57">
                  <a:moveTo>
                    <a:pt x="0" y="28"/>
                  </a:moveTo>
                  <a:lnTo>
                    <a:pt x="3" y="21"/>
                  </a:lnTo>
                  <a:lnTo>
                    <a:pt x="10" y="16"/>
                  </a:lnTo>
                  <a:lnTo>
                    <a:pt x="19" y="11"/>
                  </a:lnTo>
                  <a:lnTo>
                    <a:pt x="31" y="7"/>
                  </a:lnTo>
                  <a:lnTo>
                    <a:pt x="45" y="4"/>
                  </a:lnTo>
                  <a:lnTo>
                    <a:pt x="61" y="2"/>
                  </a:lnTo>
                  <a:lnTo>
                    <a:pt x="78" y="0"/>
                  </a:lnTo>
                  <a:lnTo>
                    <a:pt x="97" y="0"/>
                  </a:lnTo>
                  <a:lnTo>
                    <a:pt x="116" y="0"/>
                  </a:lnTo>
                  <a:lnTo>
                    <a:pt x="133" y="2"/>
                  </a:lnTo>
                  <a:lnTo>
                    <a:pt x="150" y="4"/>
                  </a:lnTo>
                  <a:lnTo>
                    <a:pt x="164" y="7"/>
                  </a:lnTo>
                  <a:lnTo>
                    <a:pt x="175" y="11"/>
                  </a:lnTo>
                  <a:lnTo>
                    <a:pt x="185" y="16"/>
                  </a:lnTo>
                  <a:lnTo>
                    <a:pt x="191" y="21"/>
                  </a:lnTo>
                  <a:lnTo>
                    <a:pt x="194" y="28"/>
                  </a:lnTo>
                  <a:lnTo>
                    <a:pt x="191" y="36"/>
                  </a:lnTo>
                  <a:lnTo>
                    <a:pt x="185" y="42"/>
                  </a:lnTo>
                  <a:lnTo>
                    <a:pt x="176" y="46"/>
                  </a:lnTo>
                  <a:lnTo>
                    <a:pt x="164" y="50"/>
                  </a:lnTo>
                  <a:lnTo>
                    <a:pt x="150" y="53"/>
                  </a:lnTo>
                  <a:lnTo>
                    <a:pt x="133" y="55"/>
                  </a:lnTo>
                  <a:lnTo>
                    <a:pt x="116" y="57"/>
                  </a:lnTo>
                  <a:lnTo>
                    <a:pt x="97" y="57"/>
                  </a:lnTo>
                  <a:lnTo>
                    <a:pt x="78" y="57"/>
                  </a:lnTo>
                  <a:lnTo>
                    <a:pt x="61" y="55"/>
                  </a:lnTo>
                  <a:lnTo>
                    <a:pt x="45" y="53"/>
                  </a:lnTo>
                  <a:lnTo>
                    <a:pt x="31" y="50"/>
                  </a:lnTo>
                  <a:lnTo>
                    <a:pt x="19" y="46"/>
                  </a:lnTo>
                  <a:lnTo>
                    <a:pt x="10" y="42"/>
                  </a:lnTo>
                  <a:lnTo>
                    <a:pt x="3" y="36"/>
                  </a:lnTo>
                  <a:lnTo>
                    <a:pt x="0" y="28"/>
                  </a:lnTo>
                  <a:close/>
                  <a:moveTo>
                    <a:pt x="11" y="32"/>
                  </a:moveTo>
                  <a:lnTo>
                    <a:pt x="9" y="30"/>
                  </a:lnTo>
                  <a:lnTo>
                    <a:pt x="15" y="35"/>
                  </a:lnTo>
                  <a:lnTo>
                    <a:pt x="14" y="34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16" y="48"/>
                  </a:lnTo>
                  <a:lnTo>
                    <a:pt x="115" y="48"/>
                  </a:lnTo>
                  <a:lnTo>
                    <a:pt x="133" y="47"/>
                  </a:lnTo>
                  <a:lnTo>
                    <a:pt x="132" y="47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61" y="42"/>
                  </a:lnTo>
                  <a:lnTo>
                    <a:pt x="161" y="42"/>
                  </a:lnTo>
                  <a:lnTo>
                    <a:pt x="172" y="38"/>
                  </a:lnTo>
                  <a:lnTo>
                    <a:pt x="172" y="39"/>
                  </a:lnTo>
                  <a:lnTo>
                    <a:pt x="180" y="34"/>
                  </a:lnTo>
                  <a:lnTo>
                    <a:pt x="179" y="35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5" y="27"/>
                  </a:lnTo>
                  <a:lnTo>
                    <a:pt x="185" y="30"/>
                  </a:lnTo>
                  <a:lnTo>
                    <a:pt x="183" y="25"/>
                  </a:lnTo>
                  <a:lnTo>
                    <a:pt x="185" y="27"/>
                  </a:lnTo>
                  <a:lnTo>
                    <a:pt x="179" y="22"/>
                  </a:lnTo>
                  <a:lnTo>
                    <a:pt x="180" y="23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48" y="13"/>
                  </a:lnTo>
                  <a:lnTo>
                    <a:pt x="148" y="13"/>
                  </a:lnTo>
                  <a:lnTo>
                    <a:pt x="132" y="10"/>
                  </a:lnTo>
                  <a:lnTo>
                    <a:pt x="133" y="10"/>
                  </a:lnTo>
                  <a:lnTo>
                    <a:pt x="115" y="9"/>
                  </a:lnTo>
                  <a:lnTo>
                    <a:pt x="116" y="9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9" y="30"/>
                  </a:lnTo>
                  <a:lnTo>
                    <a:pt x="9" y="27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2D6012"/>
            </a:solidFill>
            <a:ln w="0" cap="flat">
              <a:solidFill>
                <a:srgbClr val="2D60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49" name="Freeform 13"/>
            <p:cNvSpPr>
              <a:spLocks noEditPoints="1"/>
            </p:cNvSpPr>
            <p:nvPr/>
          </p:nvSpPr>
          <p:spPr bwMode="auto">
            <a:xfrm>
              <a:off x="5986" y="3832"/>
              <a:ext cx="194" cy="58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19" y="11"/>
                </a:cxn>
                <a:cxn ang="0">
                  <a:pos x="44" y="5"/>
                </a:cxn>
                <a:cxn ang="0">
                  <a:pos x="78" y="1"/>
                </a:cxn>
                <a:cxn ang="0">
                  <a:pos x="116" y="1"/>
                </a:cxn>
                <a:cxn ang="0">
                  <a:pos x="149" y="5"/>
                </a:cxn>
                <a:cxn ang="0">
                  <a:pos x="175" y="11"/>
                </a:cxn>
                <a:cxn ang="0">
                  <a:pos x="191" y="22"/>
                </a:cxn>
                <a:cxn ang="0">
                  <a:pos x="191" y="37"/>
                </a:cxn>
                <a:cxn ang="0">
                  <a:pos x="175" y="47"/>
                </a:cxn>
                <a:cxn ang="0">
                  <a:pos x="149" y="54"/>
                </a:cxn>
                <a:cxn ang="0">
                  <a:pos x="116" y="57"/>
                </a:cxn>
                <a:cxn ang="0">
                  <a:pos x="78" y="57"/>
                </a:cxn>
                <a:cxn ang="0">
                  <a:pos x="44" y="54"/>
                </a:cxn>
                <a:cxn ang="0">
                  <a:pos x="19" y="47"/>
                </a:cxn>
                <a:cxn ang="0">
                  <a:pos x="3" y="37"/>
                </a:cxn>
                <a:cxn ang="0">
                  <a:pos x="10" y="33"/>
                </a:cxn>
                <a:cxn ang="0">
                  <a:pos x="14" y="35"/>
                </a:cxn>
                <a:cxn ang="0">
                  <a:pos x="22" y="39"/>
                </a:cxn>
                <a:cxn ang="0">
                  <a:pos x="33" y="43"/>
                </a:cxn>
                <a:cxn ang="0">
                  <a:pos x="46" y="45"/>
                </a:cxn>
                <a:cxn ang="0">
                  <a:pos x="62" y="47"/>
                </a:cxn>
                <a:cxn ang="0">
                  <a:pos x="79" y="49"/>
                </a:cxn>
                <a:cxn ang="0">
                  <a:pos x="97" y="49"/>
                </a:cxn>
                <a:cxn ang="0">
                  <a:pos x="115" y="49"/>
                </a:cxn>
                <a:cxn ang="0">
                  <a:pos x="132" y="47"/>
                </a:cxn>
                <a:cxn ang="0">
                  <a:pos x="148" y="45"/>
                </a:cxn>
                <a:cxn ang="0">
                  <a:pos x="161" y="42"/>
                </a:cxn>
                <a:cxn ang="0">
                  <a:pos x="172" y="39"/>
                </a:cxn>
                <a:cxn ang="0">
                  <a:pos x="180" y="35"/>
                </a:cxn>
                <a:cxn ang="0">
                  <a:pos x="185" y="31"/>
                </a:cxn>
                <a:cxn ang="0">
                  <a:pos x="185" y="28"/>
                </a:cxn>
                <a:cxn ang="0">
                  <a:pos x="183" y="26"/>
                </a:cxn>
                <a:cxn ang="0">
                  <a:pos x="179" y="23"/>
                </a:cxn>
                <a:cxn ang="0">
                  <a:pos x="172" y="19"/>
                </a:cxn>
                <a:cxn ang="0">
                  <a:pos x="161" y="16"/>
                </a:cxn>
                <a:cxn ang="0">
                  <a:pos x="147" y="13"/>
                </a:cxn>
                <a:cxn ang="0">
                  <a:pos x="132" y="11"/>
                </a:cxn>
                <a:cxn ang="0">
                  <a:pos x="115" y="10"/>
                </a:cxn>
                <a:cxn ang="0">
                  <a:pos x="97" y="9"/>
                </a:cxn>
                <a:cxn ang="0">
                  <a:pos x="78" y="10"/>
                </a:cxn>
                <a:cxn ang="0">
                  <a:pos x="61" y="11"/>
                </a:cxn>
                <a:cxn ang="0">
                  <a:pos x="46" y="13"/>
                </a:cxn>
                <a:cxn ang="0">
                  <a:pos x="32" y="16"/>
                </a:cxn>
                <a:cxn ang="0">
                  <a:pos x="22" y="20"/>
                </a:cxn>
                <a:cxn ang="0">
                  <a:pos x="14" y="24"/>
                </a:cxn>
                <a:cxn ang="0">
                  <a:pos x="9" y="28"/>
                </a:cxn>
                <a:cxn ang="0">
                  <a:pos x="9" y="31"/>
                </a:cxn>
                <a:cxn ang="0">
                  <a:pos x="10" y="33"/>
                </a:cxn>
              </a:cxnLst>
              <a:rect l="0" t="0" r="r" b="b"/>
              <a:pathLst>
                <a:path w="194" h="58">
                  <a:moveTo>
                    <a:pt x="0" y="29"/>
                  </a:moveTo>
                  <a:lnTo>
                    <a:pt x="3" y="22"/>
                  </a:lnTo>
                  <a:lnTo>
                    <a:pt x="9" y="16"/>
                  </a:lnTo>
                  <a:lnTo>
                    <a:pt x="19" y="11"/>
                  </a:lnTo>
                  <a:lnTo>
                    <a:pt x="30" y="8"/>
                  </a:lnTo>
                  <a:lnTo>
                    <a:pt x="44" y="5"/>
                  </a:lnTo>
                  <a:lnTo>
                    <a:pt x="61" y="2"/>
                  </a:lnTo>
                  <a:lnTo>
                    <a:pt x="78" y="1"/>
                  </a:lnTo>
                  <a:lnTo>
                    <a:pt x="97" y="0"/>
                  </a:lnTo>
                  <a:lnTo>
                    <a:pt x="116" y="1"/>
                  </a:lnTo>
                  <a:lnTo>
                    <a:pt x="133" y="2"/>
                  </a:lnTo>
                  <a:lnTo>
                    <a:pt x="149" y="5"/>
                  </a:lnTo>
                  <a:lnTo>
                    <a:pt x="163" y="8"/>
                  </a:lnTo>
                  <a:lnTo>
                    <a:pt x="175" y="11"/>
                  </a:lnTo>
                  <a:lnTo>
                    <a:pt x="184" y="16"/>
                  </a:lnTo>
                  <a:lnTo>
                    <a:pt x="191" y="22"/>
                  </a:lnTo>
                  <a:lnTo>
                    <a:pt x="194" y="29"/>
                  </a:lnTo>
                  <a:lnTo>
                    <a:pt x="191" y="37"/>
                  </a:lnTo>
                  <a:lnTo>
                    <a:pt x="184" y="42"/>
                  </a:lnTo>
                  <a:lnTo>
                    <a:pt x="175" y="47"/>
                  </a:lnTo>
                  <a:lnTo>
                    <a:pt x="163" y="51"/>
                  </a:lnTo>
                  <a:lnTo>
                    <a:pt x="149" y="54"/>
                  </a:lnTo>
                  <a:lnTo>
                    <a:pt x="133" y="56"/>
                  </a:lnTo>
                  <a:lnTo>
                    <a:pt x="116" y="57"/>
                  </a:lnTo>
                  <a:lnTo>
                    <a:pt x="97" y="58"/>
                  </a:lnTo>
                  <a:lnTo>
                    <a:pt x="78" y="57"/>
                  </a:lnTo>
                  <a:lnTo>
                    <a:pt x="61" y="56"/>
                  </a:lnTo>
                  <a:lnTo>
                    <a:pt x="44" y="54"/>
                  </a:lnTo>
                  <a:lnTo>
                    <a:pt x="30" y="51"/>
                  </a:lnTo>
                  <a:lnTo>
                    <a:pt x="19" y="47"/>
                  </a:lnTo>
                  <a:lnTo>
                    <a:pt x="9" y="42"/>
                  </a:lnTo>
                  <a:lnTo>
                    <a:pt x="3" y="37"/>
                  </a:lnTo>
                  <a:lnTo>
                    <a:pt x="0" y="29"/>
                  </a:lnTo>
                  <a:close/>
                  <a:moveTo>
                    <a:pt x="10" y="33"/>
                  </a:moveTo>
                  <a:lnTo>
                    <a:pt x="9" y="31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33" y="43"/>
                  </a:lnTo>
                  <a:lnTo>
                    <a:pt x="32" y="42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62" y="47"/>
                  </a:lnTo>
                  <a:lnTo>
                    <a:pt x="61" y="47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48" y="45"/>
                  </a:lnTo>
                  <a:lnTo>
                    <a:pt x="147" y="45"/>
                  </a:lnTo>
                  <a:lnTo>
                    <a:pt x="161" y="42"/>
                  </a:lnTo>
                  <a:lnTo>
                    <a:pt x="161" y="43"/>
                  </a:lnTo>
                  <a:lnTo>
                    <a:pt x="172" y="39"/>
                  </a:lnTo>
                  <a:lnTo>
                    <a:pt x="172" y="39"/>
                  </a:lnTo>
                  <a:lnTo>
                    <a:pt x="180" y="35"/>
                  </a:lnTo>
                  <a:lnTo>
                    <a:pt x="179" y="35"/>
                  </a:lnTo>
                  <a:lnTo>
                    <a:pt x="185" y="31"/>
                  </a:lnTo>
                  <a:lnTo>
                    <a:pt x="183" y="33"/>
                  </a:lnTo>
                  <a:lnTo>
                    <a:pt x="185" y="28"/>
                  </a:lnTo>
                  <a:lnTo>
                    <a:pt x="185" y="31"/>
                  </a:lnTo>
                  <a:lnTo>
                    <a:pt x="183" y="26"/>
                  </a:lnTo>
                  <a:lnTo>
                    <a:pt x="185" y="28"/>
                  </a:lnTo>
                  <a:lnTo>
                    <a:pt x="179" y="23"/>
                  </a:lnTo>
                  <a:lnTo>
                    <a:pt x="180" y="24"/>
                  </a:lnTo>
                  <a:lnTo>
                    <a:pt x="172" y="19"/>
                  </a:lnTo>
                  <a:lnTo>
                    <a:pt x="172" y="20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47" y="13"/>
                  </a:lnTo>
                  <a:lnTo>
                    <a:pt x="148" y="13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78" y="10"/>
                  </a:lnTo>
                  <a:lnTo>
                    <a:pt x="79" y="10"/>
                  </a:lnTo>
                  <a:lnTo>
                    <a:pt x="61" y="11"/>
                  </a:lnTo>
                  <a:lnTo>
                    <a:pt x="62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9" y="31"/>
                  </a:lnTo>
                  <a:lnTo>
                    <a:pt x="9" y="28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2D6012"/>
            </a:solidFill>
            <a:ln w="0" cap="flat">
              <a:solidFill>
                <a:srgbClr val="2D60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50" name="Freeform 14"/>
            <p:cNvSpPr>
              <a:spLocks noEditPoints="1"/>
            </p:cNvSpPr>
            <p:nvPr/>
          </p:nvSpPr>
          <p:spPr bwMode="auto">
            <a:xfrm>
              <a:off x="5977" y="4103"/>
              <a:ext cx="208" cy="57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21" y="11"/>
                </a:cxn>
                <a:cxn ang="0">
                  <a:pos x="48" y="4"/>
                </a:cxn>
                <a:cxn ang="0">
                  <a:pos x="84" y="0"/>
                </a:cxn>
                <a:cxn ang="0">
                  <a:pos x="125" y="0"/>
                </a:cxn>
                <a:cxn ang="0">
                  <a:pos x="161" y="4"/>
                </a:cxn>
                <a:cxn ang="0">
                  <a:pos x="188" y="11"/>
                </a:cxn>
                <a:cxn ang="0">
                  <a:pos x="205" y="21"/>
                </a:cxn>
                <a:cxn ang="0">
                  <a:pos x="205" y="36"/>
                </a:cxn>
                <a:cxn ang="0">
                  <a:pos x="188" y="46"/>
                </a:cxn>
                <a:cxn ang="0">
                  <a:pos x="161" y="53"/>
                </a:cxn>
                <a:cxn ang="0">
                  <a:pos x="125" y="57"/>
                </a:cxn>
                <a:cxn ang="0">
                  <a:pos x="84" y="57"/>
                </a:cxn>
                <a:cxn ang="0">
                  <a:pos x="48" y="53"/>
                </a:cxn>
                <a:cxn ang="0">
                  <a:pos x="21" y="46"/>
                </a:cxn>
                <a:cxn ang="0">
                  <a:pos x="3" y="36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24" y="39"/>
                </a:cxn>
                <a:cxn ang="0">
                  <a:pos x="35" y="42"/>
                </a:cxn>
                <a:cxn ang="0">
                  <a:pos x="50" y="45"/>
                </a:cxn>
                <a:cxn ang="0">
                  <a:pos x="66" y="47"/>
                </a:cxn>
                <a:cxn ang="0">
                  <a:pos x="85" y="48"/>
                </a:cxn>
                <a:cxn ang="0">
                  <a:pos x="105" y="49"/>
                </a:cxn>
                <a:cxn ang="0">
                  <a:pos x="124" y="48"/>
                </a:cxn>
                <a:cxn ang="0">
                  <a:pos x="143" y="47"/>
                </a:cxn>
                <a:cxn ang="0">
                  <a:pos x="159" y="45"/>
                </a:cxn>
                <a:cxn ang="0">
                  <a:pos x="174" y="42"/>
                </a:cxn>
                <a:cxn ang="0">
                  <a:pos x="186" y="38"/>
                </a:cxn>
                <a:cxn ang="0">
                  <a:pos x="194" y="34"/>
                </a:cxn>
                <a:cxn ang="0">
                  <a:pos x="199" y="30"/>
                </a:cxn>
                <a:cxn ang="0">
                  <a:pos x="200" y="27"/>
                </a:cxn>
                <a:cxn ang="0">
                  <a:pos x="198" y="25"/>
                </a:cxn>
                <a:cxn ang="0">
                  <a:pos x="193" y="22"/>
                </a:cxn>
                <a:cxn ang="0">
                  <a:pos x="185" y="19"/>
                </a:cxn>
                <a:cxn ang="0">
                  <a:pos x="173" y="16"/>
                </a:cxn>
                <a:cxn ang="0">
                  <a:pos x="159" y="13"/>
                </a:cxn>
                <a:cxn ang="0">
                  <a:pos x="142" y="10"/>
                </a:cxn>
                <a:cxn ang="0">
                  <a:pos x="124" y="9"/>
                </a:cxn>
                <a:cxn ang="0">
                  <a:pos x="104" y="8"/>
                </a:cxn>
                <a:cxn ang="0">
                  <a:pos x="84" y="9"/>
                </a:cxn>
                <a:cxn ang="0">
                  <a:pos x="66" y="10"/>
                </a:cxn>
                <a:cxn ang="0">
                  <a:pos x="49" y="13"/>
                </a:cxn>
                <a:cxn ang="0">
                  <a:pos x="35" y="16"/>
                </a:cxn>
                <a:cxn ang="0">
                  <a:pos x="23" y="19"/>
                </a:cxn>
                <a:cxn ang="0">
                  <a:pos x="14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11" y="32"/>
                </a:cxn>
              </a:cxnLst>
              <a:rect l="0" t="0" r="r" b="b"/>
              <a:pathLst>
                <a:path w="208" h="57">
                  <a:moveTo>
                    <a:pt x="0" y="28"/>
                  </a:moveTo>
                  <a:lnTo>
                    <a:pt x="3" y="21"/>
                  </a:lnTo>
                  <a:lnTo>
                    <a:pt x="10" y="16"/>
                  </a:lnTo>
                  <a:lnTo>
                    <a:pt x="21" y="11"/>
                  </a:lnTo>
                  <a:lnTo>
                    <a:pt x="33" y="7"/>
                  </a:lnTo>
                  <a:lnTo>
                    <a:pt x="48" y="4"/>
                  </a:lnTo>
                  <a:lnTo>
                    <a:pt x="65" y="2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25" y="0"/>
                  </a:lnTo>
                  <a:lnTo>
                    <a:pt x="143" y="2"/>
                  </a:lnTo>
                  <a:lnTo>
                    <a:pt x="161" y="4"/>
                  </a:lnTo>
                  <a:lnTo>
                    <a:pt x="176" y="7"/>
                  </a:lnTo>
                  <a:lnTo>
                    <a:pt x="188" y="11"/>
                  </a:lnTo>
                  <a:lnTo>
                    <a:pt x="198" y="16"/>
                  </a:lnTo>
                  <a:lnTo>
                    <a:pt x="205" y="21"/>
                  </a:lnTo>
                  <a:lnTo>
                    <a:pt x="208" y="28"/>
                  </a:lnTo>
                  <a:lnTo>
                    <a:pt x="205" y="36"/>
                  </a:lnTo>
                  <a:lnTo>
                    <a:pt x="198" y="42"/>
                  </a:lnTo>
                  <a:lnTo>
                    <a:pt x="188" y="46"/>
                  </a:lnTo>
                  <a:lnTo>
                    <a:pt x="176" y="50"/>
                  </a:lnTo>
                  <a:lnTo>
                    <a:pt x="161" y="53"/>
                  </a:lnTo>
                  <a:lnTo>
                    <a:pt x="143" y="55"/>
                  </a:lnTo>
                  <a:lnTo>
                    <a:pt x="125" y="57"/>
                  </a:lnTo>
                  <a:lnTo>
                    <a:pt x="104" y="57"/>
                  </a:lnTo>
                  <a:lnTo>
                    <a:pt x="84" y="57"/>
                  </a:lnTo>
                  <a:lnTo>
                    <a:pt x="65" y="55"/>
                  </a:lnTo>
                  <a:lnTo>
                    <a:pt x="48" y="53"/>
                  </a:lnTo>
                  <a:lnTo>
                    <a:pt x="33" y="50"/>
                  </a:lnTo>
                  <a:lnTo>
                    <a:pt x="21" y="46"/>
                  </a:lnTo>
                  <a:lnTo>
                    <a:pt x="10" y="42"/>
                  </a:lnTo>
                  <a:lnTo>
                    <a:pt x="3" y="36"/>
                  </a:lnTo>
                  <a:lnTo>
                    <a:pt x="0" y="28"/>
                  </a:lnTo>
                  <a:close/>
                  <a:moveTo>
                    <a:pt x="11" y="32"/>
                  </a:moveTo>
                  <a:lnTo>
                    <a:pt x="9" y="30"/>
                  </a:lnTo>
                  <a:lnTo>
                    <a:pt x="15" y="35"/>
                  </a:lnTo>
                  <a:lnTo>
                    <a:pt x="14" y="34"/>
                  </a:lnTo>
                  <a:lnTo>
                    <a:pt x="24" y="39"/>
                  </a:lnTo>
                  <a:lnTo>
                    <a:pt x="23" y="38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85" y="48"/>
                  </a:lnTo>
                  <a:lnTo>
                    <a:pt x="84" y="48"/>
                  </a:lnTo>
                  <a:lnTo>
                    <a:pt x="105" y="49"/>
                  </a:lnTo>
                  <a:lnTo>
                    <a:pt x="104" y="49"/>
                  </a:lnTo>
                  <a:lnTo>
                    <a:pt x="124" y="48"/>
                  </a:lnTo>
                  <a:lnTo>
                    <a:pt x="124" y="48"/>
                  </a:lnTo>
                  <a:lnTo>
                    <a:pt x="143" y="47"/>
                  </a:lnTo>
                  <a:lnTo>
                    <a:pt x="142" y="47"/>
                  </a:lnTo>
                  <a:lnTo>
                    <a:pt x="159" y="45"/>
                  </a:lnTo>
                  <a:lnTo>
                    <a:pt x="159" y="45"/>
                  </a:lnTo>
                  <a:lnTo>
                    <a:pt x="174" y="42"/>
                  </a:lnTo>
                  <a:lnTo>
                    <a:pt x="173" y="42"/>
                  </a:lnTo>
                  <a:lnTo>
                    <a:pt x="186" y="38"/>
                  </a:lnTo>
                  <a:lnTo>
                    <a:pt x="185" y="39"/>
                  </a:lnTo>
                  <a:lnTo>
                    <a:pt x="194" y="34"/>
                  </a:lnTo>
                  <a:lnTo>
                    <a:pt x="194" y="35"/>
                  </a:lnTo>
                  <a:lnTo>
                    <a:pt x="199" y="30"/>
                  </a:lnTo>
                  <a:lnTo>
                    <a:pt x="198" y="32"/>
                  </a:lnTo>
                  <a:lnTo>
                    <a:pt x="200" y="27"/>
                  </a:lnTo>
                  <a:lnTo>
                    <a:pt x="200" y="30"/>
                  </a:lnTo>
                  <a:lnTo>
                    <a:pt x="198" y="25"/>
                  </a:lnTo>
                  <a:lnTo>
                    <a:pt x="199" y="27"/>
                  </a:lnTo>
                  <a:lnTo>
                    <a:pt x="193" y="22"/>
                  </a:lnTo>
                  <a:lnTo>
                    <a:pt x="194" y="23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73" y="16"/>
                  </a:lnTo>
                  <a:lnTo>
                    <a:pt x="174" y="16"/>
                  </a:lnTo>
                  <a:lnTo>
                    <a:pt x="159" y="13"/>
                  </a:lnTo>
                  <a:lnTo>
                    <a:pt x="159" y="13"/>
                  </a:lnTo>
                  <a:lnTo>
                    <a:pt x="142" y="10"/>
                  </a:lnTo>
                  <a:lnTo>
                    <a:pt x="143" y="10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04" y="8"/>
                  </a:lnTo>
                  <a:lnTo>
                    <a:pt x="105" y="8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49" y="13"/>
                  </a:lnTo>
                  <a:lnTo>
                    <a:pt x="50" y="13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9" y="30"/>
                  </a:lnTo>
                  <a:lnTo>
                    <a:pt x="9" y="27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2D6012"/>
            </a:solidFill>
            <a:ln w="0" cap="flat">
              <a:solidFill>
                <a:srgbClr val="2D60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51" name="Freeform 15"/>
            <p:cNvSpPr>
              <a:spLocks noEditPoints="1"/>
            </p:cNvSpPr>
            <p:nvPr/>
          </p:nvSpPr>
          <p:spPr bwMode="auto">
            <a:xfrm>
              <a:off x="5969" y="4494"/>
              <a:ext cx="211" cy="58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20" y="11"/>
                </a:cxn>
                <a:cxn ang="0">
                  <a:pos x="48" y="4"/>
                </a:cxn>
                <a:cxn ang="0">
                  <a:pos x="84" y="1"/>
                </a:cxn>
                <a:cxn ang="0">
                  <a:pos x="126" y="1"/>
                </a:cxn>
                <a:cxn ang="0">
                  <a:pos x="162" y="4"/>
                </a:cxn>
                <a:cxn ang="0">
                  <a:pos x="190" y="11"/>
                </a:cxn>
                <a:cxn ang="0">
                  <a:pos x="208" y="22"/>
                </a:cxn>
                <a:cxn ang="0">
                  <a:pos x="208" y="37"/>
                </a:cxn>
                <a:cxn ang="0">
                  <a:pos x="190" y="47"/>
                </a:cxn>
                <a:cxn ang="0">
                  <a:pos x="162" y="54"/>
                </a:cxn>
                <a:cxn ang="0">
                  <a:pos x="126" y="57"/>
                </a:cxn>
                <a:cxn ang="0">
                  <a:pos x="84" y="57"/>
                </a:cxn>
                <a:cxn ang="0">
                  <a:pos x="48" y="54"/>
                </a:cxn>
                <a:cxn ang="0">
                  <a:pos x="20" y="47"/>
                </a:cxn>
                <a:cxn ang="0">
                  <a:pos x="3" y="37"/>
                </a:cxn>
                <a:cxn ang="0">
                  <a:pos x="10" y="32"/>
                </a:cxn>
                <a:cxn ang="0">
                  <a:pos x="15" y="35"/>
                </a:cxn>
                <a:cxn ang="0">
                  <a:pos x="23" y="39"/>
                </a:cxn>
                <a:cxn ang="0">
                  <a:pos x="35" y="42"/>
                </a:cxn>
                <a:cxn ang="0">
                  <a:pos x="49" y="45"/>
                </a:cxn>
                <a:cxn ang="0">
                  <a:pos x="66" y="47"/>
                </a:cxn>
                <a:cxn ang="0">
                  <a:pos x="85" y="49"/>
                </a:cxn>
                <a:cxn ang="0">
                  <a:pos x="105" y="49"/>
                </a:cxn>
                <a:cxn ang="0">
                  <a:pos x="125" y="49"/>
                </a:cxn>
                <a:cxn ang="0">
                  <a:pos x="144" y="47"/>
                </a:cxn>
                <a:cxn ang="0">
                  <a:pos x="161" y="45"/>
                </a:cxn>
                <a:cxn ang="0">
                  <a:pos x="176" y="42"/>
                </a:cxn>
                <a:cxn ang="0">
                  <a:pos x="187" y="39"/>
                </a:cxn>
                <a:cxn ang="0">
                  <a:pos x="196" y="35"/>
                </a:cxn>
                <a:cxn ang="0">
                  <a:pos x="202" y="31"/>
                </a:cxn>
                <a:cxn ang="0">
                  <a:pos x="202" y="27"/>
                </a:cxn>
                <a:cxn ang="0">
                  <a:pos x="200" y="26"/>
                </a:cxn>
                <a:cxn ang="0">
                  <a:pos x="195" y="23"/>
                </a:cxn>
                <a:cxn ang="0">
                  <a:pos x="187" y="19"/>
                </a:cxn>
                <a:cxn ang="0">
                  <a:pos x="175" y="16"/>
                </a:cxn>
                <a:cxn ang="0">
                  <a:pos x="161" y="13"/>
                </a:cxn>
                <a:cxn ang="0">
                  <a:pos x="144" y="11"/>
                </a:cxn>
                <a:cxn ang="0">
                  <a:pos x="125" y="9"/>
                </a:cxn>
                <a:cxn ang="0">
                  <a:pos x="105" y="9"/>
                </a:cxn>
                <a:cxn ang="0">
                  <a:pos x="85" y="9"/>
                </a:cxn>
                <a:cxn ang="0">
                  <a:pos x="66" y="11"/>
                </a:cxn>
                <a:cxn ang="0">
                  <a:pos x="49" y="13"/>
                </a:cxn>
                <a:cxn ang="0">
                  <a:pos x="35" y="16"/>
                </a:cxn>
                <a:cxn ang="0">
                  <a:pos x="23" y="19"/>
                </a:cxn>
                <a:cxn ang="0">
                  <a:pos x="14" y="23"/>
                </a:cxn>
                <a:cxn ang="0">
                  <a:pos x="9" y="27"/>
                </a:cxn>
                <a:cxn ang="0">
                  <a:pos x="8" y="31"/>
                </a:cxn>
                <a:cxn ang="0">
                  <a:pos x="10" y="32"/>
                </a:cxn>
              </a:cxnLst>
              <a:rect l="0" t="0" r="r" b="b"/>
              <a:pathLst>
                <a:path w="211" h="58">
                  <a:moveTo>
                    <a:pt x="0" y="29"/>
                  </a:moveTo>
                  <a:lnTo>
                    <a:pt x="3" y="22"/>
                  </a:lnTo>
                  <a:lnTo>
                    <a:pt x="10" y="16"/>
                  </a:lnTo>
                  <a:lnTo>
                    <a:pt x="20" y="11"/>
                  </a:lnTo>
                  <a:lnTo>
                    <a:pt x="33" y="8"/>
                  </a:lnTo>
                  <a:lnTo>
                    <a:pt x="48" y="4"/>
                  </a:lnTo>
                  <a:lnTo>
                    <a:pt x="65" y="2"/>
                  </a:lnTo>
                  <a:lnTo>
                    <a:pt x="84" y="1"/>
                  </a:lnTo>
                  <a:lnTo>
                    <a:pt x="105" y="0"/>
                  </a:lnTo>
                  <a:lnTo>
                    <a:pt x="126" y="1"/>
                  </a:lnTo>
                  <a:lnTo>
                    <a:pt x="145" y="2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90" y="11"/>
                  </a:lnTo>
                  <a:lnTo>
                    <a:pt x="200" y="16"/>
                  </a:lnTo>
                  <a:lnTo>
                    <a:pt x="208" y="22"/>
                  </a:lnTo>
                  <a:lnTo>
                    <a:pt x="211" y="29"/>
                  </a:lnTo>
                  <a:lnTo>
                    <a:pt x="208" y="37"/>
                  </a:lnTo>
                  <a:lnTo>
                    <a:pt x="200" y="42"/>
                  </a:lnTo>
                  <a:lnTo>
                    <a:pt x="190" y="47"/>
                  </a:lnTo>
                  <a:lnTo>
                    <a:pt x="177" y="51"/>
                  </a:lnTo>
                  <a:lnTo>
                    <a:pt x="162" y="54"/>
                  </a:lnTo>
                  <a:lnTo>
                    <a:pt x="145" y="56"/>
                  </a:lnTo>
                  <a:lnTo>
                    <a:pt x="126" y="57"/>
                  </a:lnTo>
                  <a:lnTo>
                    <a:pt x="105" y="58"/>
                  </a:lnTo>
                  <a:lnTo>
                    <a:pt x="84" y="57"/>
                  </a:lnTo>
                  <a:lnTo>
                    <a:pt x="65" y="56"/>
                  </a:lnTo>
                  <a:lnTo>
                    <a:pt x="48" y="54"/>
                  </a:lnTo>
                  <a:lnTo>
                    <a:pt x="33" y="51"/>
                  </a:lnTo>
                  <a:lnTo>
                    <a:pt x="20" y="47"/>
                  </a:lnTo>
                  <a:lnTo>
                    <a:pt x="10" y="42"/>
                  </a:lnTo>
                  <a:lnTo>
                    <a:pt x="3" y="37"/>
                  </a:lnTo>
                  <a:lnTo>
                    <a:pt x="0" y="29"/>
                  </a:lnTo>
                  <a:close/>
                  <a:moveTo>
                    <a:pt x="10" y="32"/>
                  </a:moveTo>
                  <a:lnTo>
                    <a:pt x="9" y="31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44" y="47"/>
                  </a:lnTo>
                  <a:lnTo>
                    <a:pt x="144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76" y="42"/>
                  </a:lnTo>
                  <a:lnTo>
                    <a:pt x="175" y="42"/>
                  </a:lnTo>
                  <a:lnTo>
                    <a:pt x="187" y="39"/>
                  </a:lnTo>
                  <a:lnTo>
                    <a:pt x="187" y="39"/>
                  </a:lnTo>
                  <a:lnTo>
                    <a:pt x="196" y="35"/>
                  </a:lnTo>
                  <a:lnTo>
                    <a:pt x="195" y="35"/>
                  </a:lnTo>
                  <a:lnTo>
                    <a:pt x="202" y="31"/>
                  </a:lnTo>
                  <a:lnTo>
                    <a:pt x="200" y="32"/>
                  </a:lnTo>
                  <a:lnTo>
                    <a:pt x="202" y="27"/>
                  </a:lnTo>
                  <a:lnTo>
                    <a:pt x="202" y="31"/>
                  </a:lnTo>
                  <a:lnTo>
                    <a:pt x="200" y="26"/>
                  </a:lnTo>
                  <a:lnTo>
                    <a:pt x="202" y="27"/>
                  </a:lnTo>
                  <a:lnTo>
                    <a:pt x="195" y="23"/>
                  </a:lnTo>
                  <a:lnTo>
                    <a:pt x="196" y="23"/>
                  </a:lnTo>
                  <a:lnTo>
                    <a:pt x="187" y="19"/>
                  </a:lnTo>
                  <a:lnTo>
                    <a:pt x="188" y="19"/>
                  </a:lnTo>
                  <a:lnTo>
                    <a:pt x="175" y="16"/>
                  </a:lnTo>
                  <a:lnTo>
                    <a:pt x="176" y="16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8" y="31"/>
                  </a:lnTo>
                  <a:lnTo>
                    <a:pt x="8" y="27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2D6012"/>
            </a:solidFill>
            <a:ln w="0" cap="flat">
              <a:solidFill>
                <a:srgbClr val="2D60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52" name="Freeform 16"/>
            <p:cNvSpPr>
              <a:spLocks noEditPoints="1"/>
            </p:cNvSpPr>
            <p:nvPr/>
          </p:nvSpPr>
          <p:spPr bwMode="auto">
            <a:xfrm>
              <a:off x="6378" y="3306"/>
              <a:ext cx="248" cy="77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7" y="25"/>
                </a:cxn>
                <a:cxn ang="0">
                  <a:pos x="24" y="15"/>
                </a:cxn>
                <a:cxn ang="0">
                  <a:pos x="57" y="6"/>
                </a:cxn>
                <a:cxn ang="0">
                  <a:pos x="100" y="0"/>
                </a:cxn>
                <a:cxn ang="0">
                  <a:pos x="149" y="0"/>
                </a:cxn>
                <a:cxn ang="0">
                  <a:pos x="192" y="6"/>
                </a:cxn>
                <a:cxn ang="0">
                  <a:pos x="225" y="15"/>
                </a:cxn>
                <a:cxn ang="0">
                  <a:pos x="242" y="25"/>
                </a:cxn>
                <a:cxn ang="0">
                  <a:pos x="248" y="34"/>
                </a:cxn>
                <a:cxn ang="0">
                  <a:pos x="248" y="43"/>
                </a:cxn>
                <a:cxn ang="0">
                  <a:pos x="242" y="52"/>
                </a:cxn>
                <a:cxn ang="0">
                  <a:pos x="225" y="62"/>
                </a:cxn>
                <a:cxn ang="0">
                  <a:pos x="192" y="72"/>
                </a:cxn>
                <a:cxn ang="0">
                  <a:pos x="149" y="77"/>
                </a:cxn>
                <a:cxn ang="0">
                  <a:pos x="100" y="77"/>
                </a:cxn>
                <a:cxn ang="0">
                  <a:pos x="57" y="72"/>
                </a:cxn>
                <a:cxn ang="0">
                  <a:pos x="24" y="62"/>
                </a:cxn>
                <a:cxn ang="0">
                  <a:pos x="7" y="52"/>
                </a:cxn>
                <a:cxn ang="0">
                  <a:pos x="1" y="44"/>
                </a:cxn>
                <a:cxn ang="0">
                  <a:pos x="9" y="42"/>
                </a:cxn>
                <a:cxn ang="0">
                  <a:pos x="11" y="43"/>
                </a:cxn>
                <a:cxn ang="0">
                  <a:pos x="13" y="46"/>
                </a:cxn>
                <a:cxn ang="0">
                  <a:pos x="17" y="49"/>
                </a:cxn>
                <a:cxn ang="0">
                  <a:pos x="27" y="54"/>
                </a:cxn>
                <a:cxn ang="0">
                  <a:pos x="41" y="59"/>
                </a:cxn>
                <a:cxn ang="0">
                  <a:pos x="59" y="63"/>
                </a:cxn>
                <a:cxn ang="0">
                  <a:pos x="78" y="66"/>
                </a:cxn>
                <a:cxn ang="0">
                  <a:pos x="101" y="68"/>
                </a:cxn>
                <a:cxn ang="0">
                  <a:pos x="124" y="69"/>
                </a:cxn>
                <a:cxn ang="0">
                  <a:pos x="148" y="68"/>
                </a:cxn>
                <a:cxn ang="0">
                  <a:pos x="171" y="66"/>
                </a:cxn>
                <a:cxn ang="0">
                  <a:pos x="190" y="63"/>
                </a:cxn>
                <a:cxn ang="0">
                  <a:pos x="208" y="59"/>
                </a:cxn>
                <a:cxn ang="0">
                  <a:pos x="222" y="54"/>
                </a:cxn>
                <a:cxn ang="0">
                  <a:pos x="233" y="48"/>
                </a:cxn>
                <a:cxn ang="0">
                  <a:pos x="236" y="46"/>
                </a:cxn>
                <a:cxn ang="0">
                  <a:pos x="238" y="43"/>
                </a:cxn>
                <a:cxn ang="0">
                  <a:pos x="239" y="40"/>
                </a:cxn>
                <a:cxn ang="0">
                  <a:pos x="240" y="38"/>
                </a:cxn>
                <a:cxn ang="0">
                  <a:pos x="239" y="36"/>
                </a:cxn>
                <a:cxn ang="0">
                  <a:pos x="238" y="34"/>
                </a:cxn>
                <a:cxn ang="0">
                  <a:pos x="235" y="31"/>
                </a:cxn>
                <a:cxn ang="0">
                  <a:pos x="232" y="28"/>
                </a:cxn>
                <a:cxn ang="0">
                  <a:pos x="221" y="23"/>
                </a:cxn>
                <a:cxn ang="0">
                  <a:pos x="207" y="18"/>
                </a:cxn>
                <a:cxn ang="0">
                  <a:pos x="190" y="14"/>
                </a:cxn>
                <a:cxn ang="0">
                  <a:pos x="170" y="11"/>
                </a:cxn>
                <a:cxn ang="0">
                  <a:pos x="148" y="9"/>
                </a:cxn>
                <a:cxn ang="0">
                  <a:pos x="124" y="8"/>
                </a:cxn>
                <a:cxn ang="0">
                  <a:pos x="100" y="9"/>
                </a:cxn>
                <a:cxn ang="0">
                  <a:pos x="78" y="11"/>
                </a:cxn>
                <a:cxn ang="0">
                  <a:pos x="58" y="14"/>
                </a:cxn>
                <a:cxn ang="0">
                  <a:pos x="41" y="18"/>
                </a:cxn>
                <a:cxn ang="0">
                  <a:pos x="27" y="23"/>
                </a:cxn>
                <a:cxn ang="0">
                  <a:pos x="16" y="29"/>
                </a:cxn>
                <a:cxn ang="0">
                  <a:pos x="13" y="32"/>
                </a:cxn>
                <a:cxn ang="0">
                  <a:pos x="10" y="34"/>
                </a:cxn>
                <a:cxn ang="0">
                  <a:pos x="9" y="37"/>
                </a:cxn>
                <a:cxn ang="0">
                  <a:pos x="9" y="39"/>
                </a:cxn>
                <a:cxn ang="0">
                  <a:pos x="9" y="42"/>
                </a:cxn>
              </a:cxnLst>
              <a:rect l="0" t="0" r="r" b="b"/>
              <a:pathLst>
                <a:path w="248" h="77">
                  <a:moveTo>
                    <a:pt x="0" y="38"/>
                  </a:moveTo>
                  <a:lnTo>
                    <a:pt x="1" y="33"/>
                  </a:lnTo>
                  <a:lnTo>
                    <a:pt x="4" y="29"/>
                  </a:lnTo>
                  <a:lnTo>
                    <a:pt x="7" y="25"/>
                  </a:lnTo>
                  <a:lnTo>
                    <a:pt x="12" y="22"/>
                  </a:lnTo>
                  <a:lnTo>
                    <a:pt x="24" y="15"/>
                  </a:lnTo>
                  <a:lnTo>
                    <a:pt x="39" y="10"/>
                  </a:lnTo>
                  <a:lnTo>
                    <a:pt x="57" y="6"/>
                  </a:lnTo>
                  <a:lnTo>
                    <a:pt x="77" y="2"/>
                  </a:lnTo>
                  <a:lnTo>
                    <a:pt x="100" y="0"/>
                  </a:lnTo>
                  <a:lnTo>
                    <a:pt x="124" y="0"/>
                  </a:lnTo>
                  <a:lnTo>
                    <a:pt x="149" y="0"/>
                  </a:lnTo>
                  <a:lnTo>
                    <a:pt x="171" y="2"/>
                  </a:lnTo>
                  <a:lnTo>
                    <a:pt x="192" y="6"/>
                  </a:lnTo>
                  <a:lnTo>
                    <a:pt x="210" y="10"/>
                  </a:lnTo>
                  <a:lnTo>
                    <a:pt x="225" y="15"/>
                  </a:lnTo>
                  <a:lnTo>
                    <a:pt x="237" y="22"/>
                  </a:lnTo>
                  <a:lnTo>
                    <a:pt x="242" y="25"/>
                  </a:lnTo>
                  <a:lnTo>
                    <a:pt x="245" y="29"/>
                  </a:lnTo>
                  <a:lnTo>
                    <a:pt x="248" y="34"/>
                  </a:lnTo>
                  <a:lnTo>
                    <a:pt x="248" y="38"/>
                  </a:lnTo>
                  <a:lnTo>
                    <a:pt x="248" y="43"/>
                  </a:lnTo>
                  <a:lnTo>
                    <a:pt x="245" y="48"/>
                  </a:lnTo>
                  <a:lnTo>
                    <a:pt x="242" y="52"/>
                  </a:lnTo>
                  <a:lnTo>
                    <a:pt x="237" y="56"/>
                  </a:lnTo>
                  <a:lnTo>
                    <a:pt x="225" y="62"/>
                  </a:lnTo>
                  <a:lnTo>
                    <a:pt x="210" y="67"/>
                  </a:lnTo>
                  <a:lnTo>
                    <a:pt x="192" y="72"/>
                  </a:lnTo>
                  <a:lnTo>
                    <a:pt x="171" y="75"/>
                  </a:lnTo>
                  <a:lnTo>
                    <a:pt x="149" y="77"/>
                  </a:lnTo>
                  <a:lnTo>
                    <a:pt x="124" y="77"/>
                  </a:lnTo>
                  <a:lnTo>
                    <a:pt x="100" y="77"/>
                  </a:lnTo>
                  <a:lnTo>
                    <a:pt x="77" y="75"/>
                  </a:lnTo>
                  <a:lnTo>
                    <a:pt x="57" y="72"/>
                  </a:lnTo>
                  <a:lnTo>
                    <a:pt x="39" y="67"/>
                  </a:lnTo>
                  <a:lnTo>
                    <a:pt x="24" y="62"/>
                  </a:lnTo>
                  <a:lnTo>
                    <a:pt x="12" y="56"/>
                  </a:lnTo>
                  <a:lnTo>
                    <a:pt x="7" y="52"/>
                  </a:lnTo>
                  <a:lnTo>
                    <a:pt x="4" y="48"/>
                  </a:lnTo>
                  <a:lnTo>
                    <a:pt x="1" y="44"/>
                  </a:lnTo>
                  <a:lnTo>
                    <a:pt x="0" y="38"/>
                  </a:lnTo>
                  <a:close/>
                  <a:moveTo>
                    <a:pt x="9" y="42"/>
                  </a:moveTo>
                  <a:lnTo>
                    <a:pt x="9" y="40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7" y="49"/>
                  </a:lnTo>
                  <a:lnTo>
                    <a:pt x="16" y="48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59" y="63"/>
                  </a:lnTo>
                  <a:lnTo>
                    <a:pt x="58" y="63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101" y="68"/>
                  </a:lnTo>
                  <a:lnTo>
                    <a:pt x="100" y="68"/>
                  </a:lnTo>
                  <a:lnTo>
                    <a:pt x="124" y="69"/>
                  </a:lnTo>
                  <a:lnTo>
                    <a:pt x="124" y="69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71" y="66"/>
                  </a:lnTo>
                  <a:lnTo>
                    <a:pt x="170" y="66"/>
                  </a:lnTo>
                  <a:lnTo>
                    <a:pt x="190" y="63"/>
                  </a:lnTo>
                  <a:lnTo>
                    <a:pt x="190" y="63"/>
                  </a:lnTo>
                  <a:lnTo>
                    <a:pt x="208" y="59"/>
                  </a:lnTo>
                  <a:lnTo>
                    <a:pt x="208" y="59"/>
                  </a:lnTo>
                  <a:lnTo>
                    <a:pt x="222" y="54"/>
                  </a:lnTo>
                  <a:lnTo>
                    <a:pt x="221" y="54"/>
                  </a:lnTo>
                  <a:lnTo>
                    <a:pt x="233" y="48"/>
                  </a:lnTo>
                  <a:lnTo>
                    <a:pt x="232" y="49"/>
                  </a:lnTo>
                  <a:lnTo>
                    <a:pt x="236" y="46"/>
                  </a:lnTo>
                  <a:lnTo>
                    <a:pt x="235" y="46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9" y="40"/>
                  </a:lnTo>
                  <a:lnTo>
                    <a:pt x="239" y="42"/>
                  </a:lnTo>
                  <a:lnTo>
                    <a:pt x="240" y="38"/>
                  </a:lnTo>
                  <a:lnTo>
                    <a:pt x="240" y="39"/>
                  </a:lnTo>
                  <a:lnTo>
                    <a:pt x="239" y="36"/>
                  </a:lnTo>
                  <a:lnTo>
                    <a:pt x="239" y="37"/>
                  </a:lnTo>
                  <a:lnTo>
                    <a:pt x="238" y="34"/>
                  </a:lnTo>
                  <a:lnTo>
                    <a:pt x="238" y="34"/>
                  </a:lnTo>
                  <a:lnTo>
                    <a:pt x="235" y="31"/>
                  </a:lnTo>
                  <a:lnTo>
                    <a:pt x="236" y="32"/>
                  </a:lnTo>
                  <a:lnTo>
                    <a:pt x="232" y="28"/>
                  </a:lnTo>
                  <a:lnTo>
                    <a:pt x="233" y="29"/>
                  </a:lnTo>
                  <a:lnTo>
                    <a:pt x="221" y="23"/>
                  </a:lnTo>
                  <a:lnTo>
                    <a:pt x="222" y="23"/>
                  </a:lnTo>
                  <a:lnTo>
                    <a:pt x="207" y="18"/>
                  </a:lnTo>
                  <a:lnTo>
                    <a:pt x="208" y="18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70" y="11"/>
                  </a:lnTo>
                  <a:lnTo>
                    <a:pt x="171" y="11"/>
                  </a:lnTo>
                  <a:lnTo>
                    <a:pt x="148" y="9"/>
                  </a:lnTo>
                  <a:lnTo>
                    <a:pt x="148" y="9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00" y="9"/>
                  </a:lnTo>
                  <a:lnTo>
                    <a:pt x="101" y="9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16" y="29"/>
                  </a:lnTo>
                  <a:lnTo>
                    <a:pt x="17" y="28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061C5F"/>
            </a:solidFill>
            <a:ln w="0" cap="flat">
              <a:solidFill>
                <a:srgbClr val="061C5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53" name="Freeform 17"/>
            <p:cNvSpPr>
              <a:spLocks noEditPoints="1"/>
            </p:cNvSpPr>
            <p:nvPr/>
          </p:nvSpPr>
          <p:spPr bwMode="auto">
            <a:xfrm>
              <a:off x="6378" y="3818"/>
              <a:ext cx="248" cy="77"/>
            </a:xfrm>
            <a:custGeom>
              <a:avLst/>
              <a:gdLst/>
              <a:ahLst/>
              <a:cxnLst>
                <a:cxn ang="0">
                  <a:pos x="1" y="34"/>
                </a:cxn>
                <a:cxn ang="0">
                  <a:pos x="7" y="25"/>
                </a:cxn>
                <a:cxn ang="0">
                  <a:pos x="24" y="16"/>
                </a:cxn>
                <a:cxn ang="0">
                  <a:pos x="57" y="6"/>
                </a:cxn>
                <a:cxn ang="0">
                  <a:pos x="100" y="1"/>
                </a:cxn>
                <a:cxn ang="0">
                  <a:pos x="149" y="1"/>
                </a:cxn>
                <a:cxn ang="0">
                  <a:pos x="192" y="6"/>
                </a:cxn>
                <a:cxn ang="0">
                  <a:pos x="225" y="16"/>
                </a:cxn>
                <a:cxn ang="0">
                  <a:pos x="242" y="25"/>
                </a:cxn>
                <a:cxn ang="0">
                  <a:pos x="248" y="34"/>
                </a:cxn>
                <a:cxn ang="0">
                  <a:pos x="248" y="44"/>
                </a:cxn>
                <a:cxn ang="0">
                  <a:pos x="242" y="52"/>
                </a:cxn>
                <a:cxn ang="0">
                  <a:pos x="225" y="62"/>
                </a:cxn>
                <a:cxn ang="0">
                  <a:pos x="192" y="72"/>
                </a:cxn>
                <a:cxn ang="0">
                  <a:pos x="149" y="77"/>
                </a:cxn>
                <a:cxn ang="0">
                  <a:pos x="100" y="77"/>
                </a:cxn>
                <a:cxn ang="0">
                  <a:pos x="57" y="72"/>
                </a:cxn>
                <a:cxn ang="0">
                  <a:pos x="24" y="62"/>
                </a:cxn>
                <a:cxn ang="0">
                  <a:pos x="7" y="52"/>
                </a:cxn>
                <a:cxn ang="0">
                  <a:pos x="1" y="44"/>
                </a:cxn>
                <a:cxn ang="0">
                  <a:pos x="9" y="42"/>
                </a:cxn>
                <a:cxn ang="0">
                  <a:pos x="11" y="44"/>
                </a:cxn>
                <a:cxn ang="0">
                  <a:pos x="13" y="46"/>
                </a:cxn>
                <a:cxn ang="0">
                  <a:pos x="17" y="49"/>
                </a:cxn>
                <a:cxn ang="0">
                  <a:pos x="27" y="54"/>
                </a:cxn>
                <a:cxn ang="0">
                  <a:pos x="41" y="59"/>
                </a:cxn>
                <a:cxn ang="0">
                  <a:pos x="59" y="63"/>
                </a:cxn>
                <a:cxn ang="0">
                  <a:pos x="78" y="66"/>
                </a:cxn>
                <a:cxn ang="0">
                  <a:pos x="101" y="69"/>
                </a:cxn>
                <a:cxn ang="0">
                  <a:pos x="124" y="69"/>
                </a:cxn>
                <a:cxn ang="0">
                  <a:pos x="148" y="68"/>
                </a:cxn>
                <a:cxn ang="0">
                  <a:pos x="171" y="66"/>
                </a:cxn>
                <a:cxn ang="0">
                  <a:pos x="190" y="63"/>
                </a:cxn>
                <a:cxn ang="0">
                  <a:pos x="208" y="59"/>
                </a:cxn>
                <a:cxn ang="0">
                  <a:pos x="222" y="54"/>
                </a:cxn>
                <a:cxn ang="0">
                  <a:pos x="233" y="48"/>
                </a:cxn>
                <a:cxn ang="0">
                  <a:pos x="236" y="46"/>
                </a:cxn>
                <a:cxn ang="0">
                  <a:pos x="238" y="43"/>
                </a:cxn>
                <a:cxn ang="0">
                  <a:pos x="239" y="40"/>
                </a:cxn>
                <a:cxn ang="0">
                  <a:pos x="240" y="38"/>
                </a:cxn>
                <a:cxn ang="0">
                  <a:pos x="239" y="36"/>
                </a:cxn>
                <a:cxn ang="0">
                  <a:pos x="238" y="34"/>
                </a:cxn>
                <a:cxn ang="0">
                  <a:pos x="235" y="31"/>
                </a:cxn>
                <a:cxn ang="0">
                  <a:pos x="232" y="29"/>
                </a:cxn>
                <a:cxn ang="0">
                  <a:pos x="221" y="24"/>
                </a:cxn>
                <a:cxn ang="0">
                  <a:pos x="207" y="19"/>
                </a:cxn>
                <a:cxn ang="0">
                  <a:pos x="190" y="15"/>
                </a:cxn>
                <a:cxn ang="0">
                  <a:pos x="170" y="11"/>
                </a:cxn>
                <a:cxn ang="0">
                  <a:pos x="148" y="9"/>
                </a:cxn>
                <a:cxn ang="0">
                  <a:pos x="124" y="8"/>
                </a:cxn>
                <a:cxn ang="0">
                  <a:pos x="100" y="9"/>
                </a:cxn>
                <a:cxn ang="0">
                  <a:pos x="78" y="11"/>
                </a:cxn>
                <a:cxn ang="0">
                  <a:pos x="58" y="15"/>
                </a:cxn>
                <a:cxn ang="0">
                  <a:pos x="41" y="19"/>
                </a:cxn>
                <a:cxn ang="0">
                  <a:pos x="27" y="24"/>
                </a:cxn>
                <a:cxn ang="0">
                  <a:pos x="16" y="29"/>
                </a:cxn>
                <a:cxn ang="0">
                  <a:pos x="13" y="32"/>
                </a:cxn>
                <a:cxn ang="0">
                  <a:pos x="10" y="35"/>
                </a:cxn>
                <a:cxn ang="0">
                  <a:pos x="9" y="37"/>
                </a:cxn>
                <a:cxn ang="0">
                  <a:pos x="9" y="39"/>
                </a:cxn>
                <a:cxn ang="0">
                  <a:pos x="9" y="42"/>
                </a:cxn>
              </a:cxnLst>
              <a:rect l="0" t="0" r="r" b="b"/>
              <a:pathLst>
                <a:path w="248" h="77">
                  <a:moveTo>
                    <a:pt x="0" y="39"/>
                  </a:moveTo>
                  <a:lnTo>
                    <a:pt x="1" y="34"/>
                  </a:lnTo>
                  <a:lnTo>
                    <a:pt x="4" y="29"/>
                  </a:lnTo>
                  <a:lnTo>
                    <a:pt x="7" y="25"/>
                  </a:lnTo>
                  <a:lnTo>
                    <a:pt x="12" y="22"/>
                  </a:lnTo>
                  <a:lnTo>
                    <a:pt x="24" y="16"/>
                  </a:lnTo>
                  <a:lnTo>
                    <a:pt x="39" y="10"/>
                  </a:lnTo>
                  <a:lnTo>
                    <a:pt x="57" y="6"/>
                  </a:lnTo>
                  <a:lnTo>
                    <a:pt x="77" y="3"/>
                  </a:lnTo>
                  <a:lnTo>
                    <a:pt x="100" y="1"/>
                  </a:lnTo>
                  <a:lnTo>
                    <a:pt x="124" y="0"/>
                  </a:lnTo>
                  <a:lnTo>
                    <a:pt x="149" y="1"/>
                  </a:lnTo>
                  <a:lnTo>
                    <a:pt x="171" y="3"/>
                  </a:lnTo>
                  <a:lnTo>
                    <a:pt x="192" y="6"/>
                  </a:lnTo>
                  <a:lnTo>
                    <a:pt x="210" y="10"/>
                  </a:lnTo>
                  <a:lnTo>
                    <a:pt x="225" y="16"/>
                  </a:lnTo>
                  <a:lnTo>
                    <a:pt x="237" y="22"/>
                  </a:lnTo>
                  <a:lnTo>
                    <a:pt x="242" y="25"/>
                  </a:lnTo>
                  <a:lnTo>
                    <a:pt x="245" y="29"/>
                  </a:lnTo>
                  <a:lnTo>
                    <a:pt x="248" y="34"/>
                  </a:lnTo>
                  <a:lnTo>
                    <a:pt x="248" y="39"/>
                  </a:lnTo>
                  <a:lnTo>
                    <a:pt x="248" y="44"/>
                  </a:lnTo>
                  <a:lnTo>
                    <a:pt x="245" y="48"/>
                  </a:lnTo>
                  <a:lnTo>
                    <a:pt x="242" y="52"/>
                  </a:lnTo>
                  <a:lnTo>
                    <a:pt x="237" y="56"/>
                  </a:lnTo>
                  <a:lnTo>
                    <a:pt x="225" y="62"/>
                  </a:lnTo>
                  <a:lnTo>
                    <a:pt x="210" y="67"/>
                  </a:lnTo>
                  <a:lnTo>
                    <a:pt x="192" y="72"/>
                  </a:lnTo>
                  <a:lnTo>
                    <a:pt x="171" y="75"/>
                  </a:lnTo>
                  <a:lnTo>
                    <a:pt x="149" y="77"/>
                  </a:lnTo>
                  <a:lnTo>
                    <a:pt x="124" y="77"/>
                  </a:lnTo>
                  <a:lnTo>
                    <a:pt x="100" y="77"/>
                  </a:lnTo>
                  <a:lnTo>
                    <a:pt x="77" y="75"/>
                  </a:lnTo>
                  <a:lnTo>
                    <a:pt x="57" y="72"/>
                  </a:lnTo>
                  <a:lnTo>
                    <a:pt x="39" y="67"/>
                  </a:lnTo>
                  <a:lnTo>
                    <a:pt x="24" y="62"/>
                  </a:lnTo>
                  <a:lnTo>
                    <a:pt x="12" y="56"/>
                  </a:lnTo>
                  <a:lnTo>
                    <a:pt x="7" y="52"/>
                  </a:lnTo>
                  <a:lnTo>
                    <a:pt x="4" y="48"/>
                  </a:lnTo>
                  <a:lnTo>
                    <a:pt x="1" y="44"/>
                  </a:lnTo>
                  <a:lnTo>
                    <a:pt x="0" y="39"/>
                  </a:lnTo>
                  <a:close/>
                  <a:moveTo>
                    <a:pt x="9" y="42"/>
                  </a:moveTo>
                  <a:lnTo>
                    <a:pt x="9" y="40"/>
                  </a:lnTo>
                  <a:lnTo>
                    <a:pt x="11" y="44"/>
                  </a:lnTo>
                  <a:lnTo>
                    <a:pt x="10" y="4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7" y="49"/>
                  </a:lnTo>
                  <a:lnTo>
                    <a:pt x="16" y="48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59" y="63"/>
                  </a:lnTo>
                  <a:lnTo>
                    <a:pt x="58" y="63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101" y="69"/>
                  </a:lnTo>
                  <a:lnTo>
                    <a:pt x="100" y="68"/>
                  </a:lnTo>
                  <a:lnTo>
                    <a:pt x="124" y="69"/>
                  </a:lnTo>
                  <a:lnTo>
                    <a:pt x="124" y="69"/>
                  </a:lnTo>
                  <a:lnTo>
                    <a:pt x="148" y="68"/>
                  </a:lnTo>
                  <a:lnTo>
                    <a:pt x="148" y="69"/>
                  </a:lnTo>
                  <a:lnTo>
                    <a:pt x="171" y="66"/>
                  </a:lnTo>
                  <a:lnTo>
                    <a:pt x="170" y="66"/>
                  </a:lnTo>
                  <a:lnTo>
                    <a:pt x="190" y="63"/>
                  </a:lnTo>
                  <a:lnTo>
                    <a:pt x="190" y="63"/>
                  </a:lnTo>
                  <a:lnTo>
                    <a:pt x="208" y="59"/>
                  </a:lnTo>
                  <a:lnTo>
                    <a:pt x="208" y="59"/>
                  </a:lnTo>
                  <a:lnTo>
                    <a:pt x="222" y="54"/>
                  </a:lnTo>
                  <a:lnTo>
                    <a:pt x="221" y="54"/>
                  </a:lnTo>
                  <a:lnTo>
                    <a:pt x="233" y="48"/>
                  </a:lnTo>
                  <a:lnTo>
                    <a:pt x="232" y="49"/>
                  </a:lnTo>
                  <a:lnTo>
                    <a:pt x="236" y="46"/>
                  </a:lnTo>
                  <a:lnTo>
                    <a:pt x="235" y="46"/>
                  </a:lnTo>
                  <a:lnTo>
                    <a:pt x="238" y="43"/>
                  </a:lnTo>
                  <a:lnTo>
                    <a:pt x="238" y="44"/>
                  </a:lnTo>
                  <a:lnTo>
                    <a:pt x="239" y="40"/>
                  </a:lnTo>
                  <a:lnTo>
                    <a:pt x="239" y="42"/>
                  </a:lnTo>
                  <a:lnTo>
                    <a:pt x="240" y="38"/>
                  </a:lnTo>
                  <a:lnTo>
                    <a:pt x="240" y="39"/>
                  </a:lnTo>
                  <a:lnTo>
                    <a:pt x="239" y="36"/>
                  </a:lnTo>
                  <a:lnTo>
                    <a:pt x="239" y="37"/>
                  </a:lnTo>
                  <a:lnTo>
                    <a:pt x="238" y="34"/>
                  </a:lnTo>
                  <a:lnTo>
                    <a:pt x="238" y="35"/>
                  </a:lnTo>
                  <a:lnTo>
                    <a:pt x="235" y="31"/>
                  </a:lnTo>
                  <a:lnTo>
                    <a:pt x="236" y="32"/>
                  </a:lnTo>
                  <a:lnTo>
                    <a:pt x="232" y="29"/>
                  </a:lnTo>
                  <a:lnTo>
                    <a:pt x="233" y="29"/>
                  </a:lnTo>
                  <a:lnTo>
                    <a:pt x="221" y="24"/>
                  </a:lnTo>
                  <a:lnTo>
                    <a:pt x="222" y="24"/>
                  </a:lnTo>
                  <a:lnTo>
                    <a:pt x="207" y="19"/>
                  </a:lnTo>
                  <a:lnTo>
                    <a:pt x="208" y="19"/>
                  </a:lnTo>
                  <a:lnTo>
                    <a:pt x="190" y="15"/>
                  </a:lnTo>
                  <a:lnTo>
                    <a:pt x="190" y="15"/>
                  </a:lnTo>
                  <a:lnTo>
                    <a:pt x="170" y="11"/>
                  </a:lnTo>
                  <a:lnTo>
                    <a:pt x="171" y="11"/>
                  </a:lnTo>
                  <a:lnTo>
                    <a:pt x="148" y="9"/>
                  </a:lnTo>
                  <a:lnTo>
                    <a:pt x="148" y="9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00" y="9"/>
                  </a:lnTo>
                  <a:lnTo>
                    <a:pt x="101" y="9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0" y="35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061C5F"/>
            </a:solidFill>
            <a:ln w="0" cap="flat">
              <a:solidFill>
                <a:srgbClr val="061C5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54" name="Rectangle 18"/>
            <p:cNvSpPr>
              <a:spLocks noChangeArrowheads="1"/>
            </p:cNvSpPr>
            <p:nvPr/>
          </p:nvSpPr>
          <p:spPr bwMode="auto">
            <a:xfrm>
              <a:off x="4167" y="1568"/>
              <a:ext cx="17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55" name="Rectangle 19"/>
            <p:cNvSpPr>
              <a:spLocks noChangeArrowheads="1"/>
            </p:cNvSpPr>
            <p:nvPr/>
          </p:nvSpPr>
          <p:spPr bwMode="auto">
            <a:xfrm>
              <a:off x="4057" y="3311"/>
              <a:ext cx="27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1450m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56" name="Rectangle 20"/>
            <p:cNvSpPr>
              <a:spLocks noChangeArrowheads="1"/>
            </p:cNvSpPr>
            <p:nvPr/>
          </p:nvSpPr>
          <p:spPr bwMode="auto">
            <a:xfrm>
              <a:off x="4057" y="4494"/>
              <a:ext cx="27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2450m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57" name="Rectangle 21"/>
            <p:cNvSpPr>
              <a:spLocks noChangeArrowheads="1"/>
            </p:cNvSpPr>
            <p:nvPr/>
          </p:nvSpPr>
          <p:spPr bwMode="auto">
            <a:xfrm>
              <a:off x="4057" y="4709"/>
              <a:ext cx="27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2820m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58" name="Rectangle 22"/>
            <p:cNvSpPr>
              <a:spLocks noChangeArrowheads="1"/>
            </p:cNvSpPr>
            <p:nvPr/>
          </p:nvSpPr>
          <p:spPr bwMode="auto">
            <a:xfrm>
              <a:off x="5806" y="5439"/>
              <a:ext cx="4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bedrock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59" name="Rectangle 23"/>
            <p:cNvSpPr>
              <a:spLocks noChangeArrowheads="1"/>
            </p:cNvSpPr>
            <p:nvPr/>
          </p:nvSpPr>
          <p:spPr bwMode="auto">
            <a:xfrm>
              <a:off x="6094" y="1167"/>
              <a:ext cx="369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IceCube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60" name="Rectangle 24"/>
            <p:cNvSpPr>
              <a:spLocks noChangeArrowheads="1"/>
            </p:cNvSpPr>
            <p:nvPr/>
          </p:nvSpPr>
          <p:spPr bwMode="auto">
            <a:xfrm>
              <a:off x="6538" y="1167"/>
              <a:ext cx="14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lab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61" name="Freeform 25"/>
            <p:cNvSpPr>
              <a:spLocks/>
            </p:cNvSpPr>
            <p:nvPr/>
          </p:nvSpPr>
          <p:spPr bwMode="auto">
            <a:xfrm>
              <a:off x="5907" y="1289"/>
              <a:ext cx="227" cy="200"/>
            </a:xfrm>
            <a:custGeom>
              <a:avLst/>
              <a:gdLst/>
              <a:ahLst/>
              <a:cxnLst>
                <a:cxn ang="0">
                  <a:pos x="227" y="7"/>
                </a:cxn>
                <a:cxn ang="0">
                  <a:pos x="5" y="200"/>
                </a:cxn>
                <a:cxn ang="0">
                  <a:pos x="0" y="193"/>
                </a:cxn>
                <a:cxn ang="0">
                  <a:pos x="222" y="0"/>
                </a:cxn>
                <a:cxn ang="0">
                  <a:pos x="227" y="7"/>
                </a:cxn>
              </a:cxnLst>
              <a:rect l="0" t="0" r="r" b="b"/>
              <a:pathLst>
                <a:path w="227" h="200">
                  <a:moveTo>
                    <a:pt x="227" y="7"/>
                  </a:moveTo>
                  <a:lnTo>
                    <a:pt x="5" y="200"/>
                  </a:lnTo>
                  <a:lnTo>
                    <a:pt x="0" y="193"/>
                  </a:lnTo>
                  <a:lnTo>
                    <a:pt x="222" y="0"/>
                  </a:lnTo>
                  <a:lnTo>
                    <a:pt x="227" y="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91162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96" y="3989"/>
              <a:ext cx="488" cy="1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63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9" y="4277"/>
              <a:ext cx="487" cy="1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64" name="Freeform 28"/>
            <p:cNvSpPr>
              <a:spLocks noEditPoints="1"/>
            </p:cNvSpPr>
            <p:nvPr/>
          </p:nvSpPr>
          <p:spPr bwMode="auto">
            <a:xfrm>
              <a:off x="5352" y="1567"/>
              <a:ext cx="216" cy="217"/>
            </a:xfrm>
            <a:custGeom>
              <a:avLst/>
              <a:gdLst/>
              <a:ahLst/>
              <a:cxnLst>
                <a:cxn ang="0">
                  <a:pos x="2" y="87"/>
                </a:cxn>
                <a:cxn ang="0">
                  <a:pos x="18" y="48"/>
                </a:cxn>
                <a:cxn ang="0">
                  <a:pos x="47" y="19"/>
                </a:cxn>
                <a:cxn ang="0">
                  <a:pos x="86" y="3"/>
                </a:cxn>
                <a:cxn ang="0">
                  <a:pos x="130" y="3"/>
                </a:cxn>
                <a:cxn ang="0">
                  <a:pos x="169" y="19"/>
                </a:cxn>
                <a:cxn ang="0">
                  <a:pos x="198" y="48"/>
                </a:cxn>
                <a:cxn ang="0">
                  <a:pos x="214" y="87"/>
                </a:cxn>
                <a:cxn ang="0">
                  <a:pos x="214" y="130"/>
                </a:cxn>
                <a:cxn ang="0">
                  <a:pos x="198" y="169"/>
                </a:cxn>
                <a:cxn ang="0">
                  <a:pos x="169" y="198"/>
                </a:cxn>
                <a:cxn ang="0">
                  <a:pos x="130" y="214"/>
                </a:cxn>
                <a:cxn ang="0">
                  <a:pos x="86" y="214"/>
                </a:cxn>
                <a:cxn ang="0">
                  <a:pos x="47" y="198"/>
                </a:cxn>
                <a:cxn ang="0">
                  <a:pos x="18" y="169"/>
                </a:cxn>
                <a:cxn ang="0">
                  <a:pos x="2" y="130"/>
                </a:cxn>
                <a:cxn ang="0">
                  <a:pos x="42" y="124"/>
                </a:cxn>
                <a:cxn ang="0">
                  <a:pos x="46" y="137"/>
                </a:cxn>
                <a:cxn ang="0">
                  <a:pos x="53" y="148"/>
                </a:cxn>
                <a:cxn ang="0">
                  <a:pos x="61" y="158"/>
                </a:cxn>
                <a:cxn ang="0">
                  <a:pos x="72" y="166"/>
                </a:cxn>
                <a:cxn ang="0">
                  <a:pos x="83" y="172"/>
                </a:cxn>
                <a:cxn ang="0">
                  <a:pos x="96" y="175"/>
                </a:cxn>
                <a:cxn ang="0">
                  <a:pos x="110" y="176"/>
                </a:cxn>
                <a:cxn ang="0">
                  <a:pos x="124" y="175"/>
                </a:cxn>
                <a:cxn ang="0">
                  <a:pos x="136" y="170"/>
                </a:cxn>
                <a:cxn ang="0">
                  <a:pos x="147" y="164"/>
                </a:cxn>
                <a:cxn ang="0">
                  <a:pos x="157" y="155"/>
                </a:cxn>
                <a:cxn ang="0">
                  <a:pos x="165" y="145"/>
                </a:cxn>
                <a:cxn ang="0">
                  <a:pos x="171" y="133"/>
                </a:cxn>
                <a:cxn ang="0">
                  <a:pos x="175" y="120"/>
                </a:cxn>
                <a:cxn ang="0">
                  <a:pos x="176" y="107"/>
                </a:cxn>
                <a:cxn ang="0">
                  <a:pos x="174" y="93"/>
                </a:cxn>
                <a:cxn ang="0">
                  <a:pos x="170" y="80"/>
                </a:cxn>
                <a:cxn ang="0">
                  <a:pos x="163" y="69"/>
                </a:cxn>
                <a:cxn ang="0">
                  <a:pos x="155" y="59"/>
                </a:cxn>
                <a:cxn ang="0">
                  <a:pos x="144" y="51"/>
                </a:cxn>
                <a:cxn ang="0">
                  <a:pos x="133" y="45"/>
                </a:cxn>
                <a:cxn ang="0">
                  <a:pos x="120" y="42"/>
                </a:cxn>
                <a:cxn ang="0">
                  <a:pos x="106" y="41"/>
                </a:cxn>
                <a:cxn ang="0">
                  <a:pos x="92" y="43"/>
                </a:cxn>
                <a:cxn ang="0">
                  <a:pos x="80" y="47"/>
                </a:cxn>
                <a:cxn ang="0">
                  <a:pos x="69" y="53"/>
                </a:cxn>
                <a:cxn ang="0">
                  <a:pos x="59" y="62"/>
                </a:cxn>
                <a:cxn ang="0">
                  <a:pos x="51" y="72"/>
                </a:cxn>
                <a:cxn ang="0">
                  <a:pos x="45" y="84"/>
                </a:cxn>
                <a:cxn ang="0">
                  <a:pos x="41" y="97"/>
                </a:cxn>
                <a:cxn ang="0">
                  <a:pos x="40" y="111"/>
                </a:cxn>
                <a:cxn ang="0">
                  <a:pos x="42" y="124"/>
                </a:cxn>
              </a:cxnLst>
              <a:rect l="0" t="0" r="r" b="b"/>
              <a:pathLst>
                <a:path w="216" h="217">
                  <a:moveTo>
                    <a:pt x="0" y="108"/>
                  </a:moveTo>
                  <a:lnTo>
                    <a:pt x="2" y="87"/>
                  </a:lnTo>
                  <a:lnTo>
                    <a:pt x="8" y="67"/>
                  </a:lnTo>
                  <a:lnTo>
                    <a:pt x="18" y="48"/>
                  </a:lnTo>
                  <a:lnTo>
                    <a:pt x="31" y="32"/>
                  </a:lnTo>
                  <a:lnTo>
                    <a:pt x="47" y="19"/>
                  </a:lnTo>
                  <a:lnTo>
                    <a:pt x="66" y="9"/>
                  </a:lnTo>
                  <a:lnTo>
                    <a:pt x="86" y="3"/>
                  </a:lnTo>
                  <a:lnTo>
                    <a:pt x="108" y="0"/>
                  </a:lnTo>
                  <a:lnTo>
                    <a:pt x="130" y="3"/>
                  </a:lnTo>
                  <a:lnTo>
                    <a:pt x="150" y="9"/>
                  </a:lnTo>
                  <a:lnTo>
                    <a:pt x="169" y="19"/>
                  </a:lnTo>
                  <a:lnTo>
                    <a:pt x="185" y="32"/>
                  </a:lnTo>
                  <a:lnTo>
                    <a:pt x="198" y="48"/>
                  </a:lnTo>
                  <a:lnTo>
                    <a:pt x="208" y="67"/>
                  </a:lnTo>
                  <a:lnTo>
                    <a:pt x="214" y="87"/>
                  </a:lnTo>
                  <a:lnTo>
                    <a:pt x="216" y="108"/>
                  </a:lnTo>
                  <a:lnTo>
                    <a:pt x="214" y="130"/>
                  </a:lnTo>
                  <a:lnTo>
                    <a:pt x="208" y="150"/>
                  </a:lnTo>
                  <a:lnTo>
                    <a:pt x="198" y="169"/>
                  </a:lnTo>
                  <a:lnTo>
                    <a:pt x="185" y="185"/>
                  </a:lnTo>
                  <a:lnTo>
                    <a:pt x="169" y="198"/>
                  </a:lnTo>
                  <a:lnTo>
                    <a:pt x="150" y="208"/>
                  </a:lnTo>
                  <a:lnTo>
                    <a:pt x="130" y="214"/>
                  </a:lnTo>
                  <a:lnTo>
                    <a:pt x="108" y="217"/>
                  </a:lnTo>
                  <a:lnTo>
                    <a:pt x="86" y="214"/>
                  </a:lnTo>
                  <a:lnTo>
                    <a:pt x="66" y="208"/>
                  </a:lnTo>
                  <a:lnTo>
                    <a:pt x="47" y="198"/>
                  </a:lnTo>
                  <a:lnTo>
                    <a:pt x="31" y="185"/>
                  </a:lnTo>
                  <a:lnTo>
                    <a:pt x="18" y="169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08"/>
                  </a:lnTo>
                  <a:close/>
                  <a:moveTo>
                    <a:pt x="42" y="124"/>
                  </a:moveTo>
                  <a:lnTo>
                    <a:pt x="41" y="120"/>
                  </a:lnTo>
                  <a:lnTo>
                    <a:pt x="46" y="137"/>
                  </a:lnTo>
                  <a:lnTo>
                    <a:pt x="45" y="133"/>
                  </a:lnTo>
                  <a:lnTo>
                    <a:pt x="53" y="148"/>
                  </a:lnTo>
                  <a:lnTo>
                    <a:pt x="51" y="145"/>
                  </a:lnTo>
                  <a:lnTo>
                    <a:pt x="61" y="158"/>
                  </a:lnTo>
                  <a:lnTo>
                    <a:pt x="59" y="155"/>
                  </a:lnTo>
                  <a:lnTo>
                    <a:pt x="72" y="166"/>
                  </a:lnTo>
                  <a:lnTo>
                    <a:pt x="69" y="164"/>
                  </a:lnTo>
                  <a:lnTo>
                    <a:pt x="83" y="172"/>
                  </a:lnTo>
                  <a:lnTo>
                    <a:pt x="80" y="170"/>
                  </a:lnTo>
                  <a:lnTo>
                    <a:pt x="96" y="175"/>
                  </a:lnTo>
                  <a:lnTo>
                    <a:pt x="92" y="175"/>
                  </a:lnTo>
                  <a:lnTo>
                    <a:pt x="110" y="176"/>
                  </a:lnTo>
                  <a:lnTo>
                    <a:pt x="106" y="176"/>
                  </a:lnTo>
                  <a:lnTo>
                    <a:pt x="124" y="175"/>
                  </a:lnTo>
                  <a:lnTo>
                    <a:pt x="120" y="175"/>
                  </a:lnTo>
                  <a:lnTo>
                    <a:pt x="136" y="170"/>
                  </a:lnTo>
                  <a:lnTo>
                    <a:pt x="133" y="172"/>
                  </a:lnTo>
                  <a:lnTo>
                    <a:pt x="147" y="164"/>
                  </a:lnTo>
                  <a:lnTo>
                    <a:pt x="144" y="166"/>
                  </a:lnTo>
                  <a:lnTo>
                    <a:pt x="157" y="155"/>
                  </a:lnTo>
                  <a:lnTo>
                    <a:pt x="155" y="158"/>
                  </a:lnTo>
                  <a:lnTo>
                    <a:pt x="165" y="145"/>
                  </a:lnTo>
                  <a:lnTo>
                    <a:pt x="163" y="148"/>
                  </a:lnTo>
                  <a:lnTo>
                    <a:pt x="171" y="133"/>
                  </a:lnTo>
                  <a:lnTo>
                    <a:pt x="170" y="137"/>
                  </a:lnTo>
                  <a:lnTo>
                    <a:pt x="175" y="120"/>
                  </a:lnTo>
                  <a:lnTo>
                    <a:pt x="174" y="124"/>
                  </a:lnTo>
                  <a:lnTo>
                    <a:pt x="176" y="107"/>
                  </a:lnTo>
                  <a:lnTo>
                    <a:pt x="176" y="111"/>
                  </a:lnTo>
                  <a:lnTo>
                    <a:pt x="174" y="93"/>
                  </a:lnTo>
                  <a:lnTo>
                    <a:pt x="175" y="97"/>
                  </a:lnTo>
                  <a:lnTo>
                    <a:pt x="170" y="80"/>
                  </a:lnTo>
                  <a:lnTo>
                    <a:pt x="171" y="84"/>
                  </a:lnTo>
                  <a:lnTo>
                    <a:pt x="163" y="69"/>
                  </a:lnTo>
                  <a:lnTo>
                    <a:pt x="165" y="72"/>
                  </a:lnTo>
                  <a:lnTo>
                    <a:pt x="155" y="59"/>
                  </a:lnTo>
                  <a:lnTo>
                    <a:pt x="157" y="62"/>
                  </a:lnTo>
                  <a:lnTo>
                    <a:pt x="144" y="51"/>
                  </a:lnTo>
                  <a:lnTo>
                    <a:pt x="147" y="53"/>
                  </a:lnTo>
                  <a:lnTo>
                    <a:pt x="133" y="45"/>
                  </a:lnTo>
                  <a:lnTo>
                    <a:pt x="136" y="47"/>
                  </a:lnTo>
                  <a:lnTo>
                    <a:pt x="120" y="42"/>
                  </a:lnTo>
                  <a:lnTo>
                    <a:pt x="124" y="43"/>
                  </a:lnTo>
                  <a:lnTo>
                    <a:pt x="106" y="41"/>
                  </a:lnTo>
                  <a:lnTo>
                    <a:pt x="110" y="41"/>
                  </a:lnTo>
                  <a:lnTo>
                    <a:pt x="92" y="43"/>
                  </a:lnTo>
                  <a:lnTo>
                    <a:pt x="96" y="42"/>
                  </a:lnTo>
                  <a:lnTo>
                    <a:pt x="80" y="47"/>
                  </a:lnTo>
                  <a:lnTo>
                    <a:pt x="83" y="45"/>
                  </a:lnTo>
                  <a:lnTo>
                    <a:pt x="69" y="53"/>
                  </a:lnTo>
                  <a:lnTo>
                    <a:pt x="72" y="51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1" y="72"/>
                  </a:lnTo>
                  <a:lnTo>
                    <a:pt x="53" y="69"/>
                  </a:lnTo>
                  <a:lnTo>
                    <a:pt x="45" y="84"/>
                  </a:lnTo>
                  <a:lnTo>
                    <a:pt x="46" y="80"/>
                  </a:lnTo>
                  <a:lnTo>
                    <a:pt x="41" y="97"/>
                  </a:lnTo>
                  <a:lnTo>
                    <a:pt x="42" y="93"/>
                  </a:lnTo>
                  <a:lnTo>
                    <a:pt x="40" y="111"/>
                  </a:lnTo>
                  <a:lnTo>
                    <a:pt x="40" y="107"/>
                  </a:lnTo>
                  <a:lnTo>
                    <a:pt x="42" y="124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65" name="Freeform 29"/>
            <p:cNvSpPr>
              <a:spLocks noEditPoints="1"/>
            </p:cNvSpPr>
            <p:nvPr/>
          </p:nvSpPr>
          <p:spPr bwMode="auto">
            <a:xfrm>
              <a:off x="5977" y="1424"/>
              <a:ext cx="217" cy="216"/>
            </a:xfrm>
            <a:custGeom>
              <a:avLst/>
              <a:gdLst/>
              <a:ahLst/>
              <a:cxnLst>
                <a:cxn ang="0">
                  <a:pos x="3" y="86"/>
                </a:cxn>
                <a:cxn ang="0">
                  <a:pos x="19" y="47"/>
                </a:cxn>
                <a:cxn ang="0">
                  <a:pos x="48" y="18"/>
                </a:cxn>
                <a:cxn ang="0">
                  <a:pos x="87" y="2"/>
                </a:cxn>
                <a:cxn ang="0">
                  <a:pos x="130" y="2"/>
                </a:cxn>
                <a:cxn ang="0">
                  <a:pos x="169" y="18"/>
                </a:cxn>
                <a:cxn ang="0">
                  <a:pos x="199" y="47"/>
                </a:cxn>
                <a:cxn ang="0">
                  <a:pos x="215" y="86"/>
                </a:cxn>
                <a:cxn ang="0">
                  <a:pos x="215" y="129"/>
                </a:cxn>
                <a:cxn ang="0">
                  <a:pos x="199" y="168"/>
                </a:cxn>
                <a:cxn ang="0">
                  <a:pos x="169" y="197"/>
                </a:cxn>
                <a:cxn ang="0">
                  <a:pos x="130" y="214"/>
                </a:cxn>
                <a:cxn ang="0">
                  <a:pos x="87" y="214"/>
                </a:cxn>
                <a:cxn ang="0">
                  <a:pos x="48" y="197"/>
                </a:cxn>
                <a:cxn ang="0">
                  <a:pos x="19" y="168"/>
                </a:cxn>
                <a:cxn ang="0">
                  <a:pos x="3" y="129"/>
                </a:cxn>
                <a:cxn ang="0">
                  <a:pos x="43" y="123"/>
                </a:cxn>
                <a:cxn ang="0">
                  <a:pos x="47" y="136"/>
                </a:cxn>
                <a:cxn ang="0">
                  <a:pos x="53" y="147"/>
                </a:cxn>
                <a:cxn ang="0">
                  <a:pos x="62" y="157"/>
                </a:cxn>
                <a:cxn ang="0">
                  <a:pos x="72" y="165"/>
                </a:cxn>
                <a:cxn ang="0">
                  <a:pos x="84" y="171"/>
                </a:cxn>
                <a:cxn ang="0">
                  <a:pos x="97" y="174"/>
                </a:cxn>
                <a:cxn ang="0">
                  <a:pos x="111" y="175"/>
                </a:cxn>
                <a:cxn ang="0">
                  <a:pos x="124" y="174"/>
                </a:cxn>
                <a:cxn ang="0">
                  <a:pos x="137" y="169"/>
                </a:cxn>
                <a:cxn ang="0">
                  <a:pos x="148" y="163"/>
                </a:cxn>
                <a:cxn ang="0">
                  <a:pos x="158" y="154"/>
                </a:cxn>
                <a:cxn ang="0">
                  <a:pos x="166" y="144"/>
                </a:cxn>
                <a:cxn ang="0">
                  <a:pos x="172" y="132"/>
                </a:cxn>
                <a:cxn ang="0">
                  <a:pos x="176" y="119"/>
                </a:cxn>
                <a:cxn ang="0">
                  <a:pos x="177" y="106"/>
                </a:cxn>
                <a:cxn ang="0">
                  <a:pos x="175" y="92"/>
                </a:cxn>
                <a:cxn ang="0">
                  <a:pos x="170" y="79"/>
                </a:cxn>
                <a:cxn ang="0">
                  <a:pos x="164" y="68"/>
                </a:cxn>
                <a:cxn ang="0">
                  <a:pos x="155" y="59"/>
                </a:cxn>
                <a:cxn ang="0">
                  <a:pos x="145" y="50"/>
                </a:cxn>
                <a:cxn ang="0">
                  <a:pos x="133" y="45"/>
                </a:cxn>
                <a:cxn ang="0">
                  <a:pos x="120" y="41"/>
                </a:cxn>
                <a:cxn ang="0">
                  <a:pos x="107" y="40"/>
                </a:cxn>
                <a:cxn ang="0">
                  <a:pos x="93" y="42"/>
                </a:cxn>
                <a:cxn ang="0">
                  <a:pos x="80" y="46"/>
                </a:cxn>
                <a:cxn ang="0">
                  <a:pos x="69" y="52"/>
                </a:cxn>
                <a:cxn ang="0">
                  <a:pos x="59" y="61"/>
                </a:cxn>
                <a:cxn ang="0">
                  <a:pos x="51" y="71"/>
                </a:cxn>
                <a:cxn ang="0">
                  <a:pos x="45" y="83"/>
                </a:cxn>
                <a:cxn ang="0">
                  <a:pos x="42" y="96"/>
                </a:cxn>
                <a:cxn ang="0">
                  <a:pos x="41" y="110"/>
                </a:cxn>
                <a:cxn ang="0">
                  <a:pos x="43" y="123"/>
                </a:cxn>
              </a:cxnLst>
              <a:rect l="0" t="0" r="r" b="b"/>
              <a:pathLst>
                <a:path w="217" h="216">
                  <a:moveTo>
                    <a:pt x="0" y="107"/>
                  </a:moveTo>
                  <a:lnTo>
                    <a:pt x="3" y="86"/>
                  </a:lnTo>
                  <a:lnTo>
                    <a:pt x="9" y="66"/>
                  </a:lnTo>
                  <a:lnTo>
                    <a:pt x="19" y="47"/>
                  </a:lnTo>
                  <a:lnTo>
                    <a:pt x="32" y="31"/>
                  </a:lnTo>
                  <a:lnTo>
                    <a:pt x="48" y="18"/>
                  </a:lnTo>
                  <a:lnTo>
                    <a:pt x="67" y="8"/>
                  </a:lnTo>
                  <a:lnTo>
                    <a:pt x="87" y="2"/>
                  </a:lnTo>
                  <a:lnTo>
                    <a:pt x="108" y="0"/>
                  </a:lnTo>
                  <a:lnTo>
                    <a:pt x="130" y="2"/>
                  </a:lnTo>
                  <a:lnTo>
                    <a:pt x="151" y="8"/>
                  </a:lnTo>
                  <a:lnTo>
                    <a:pt x="169" y="18"/>
                  </a:lnTo>
                  <a:lnTo>
                    <a:pt x="185" y="31"/>
                  </a:lnTo>
                  <a:lnTo>
                    <a:pt x="199" y="47"/>
                  </a:lnTo>
                  <a:lnTo>
                    <a:pt x="208" y="66"/>
                  </a:lnTo>
                  <a:lnTo>
                    <a:pt x="215" y="86"/>
                  </a:lnTo>
                  <a:lnTo>
                    <a:pt x="217" y="107"/>
                  </a:lnTo>
                  <a:lnTo>
                    <a:pt x="215" y="129"/>
                  </a:lnTo>
                  <a:lnTo>
                    <a:pt x="208" y="150"/>
                  </a:lnTo>
                  <a:lnTo>
                    <a:pt x="199" y="168"/>
                  </a:lnTo>
                  <a:lnTo>
                    <a:pt x="185" y="184"/>
                  </a:lnTo>
                  <a:lnTo>
                    <a:pt x="169" y="197"/>
                  </a:lnTo>
                  <a:lnTo>
                    <a:pt x="151" y="207"/>
                  </a:lnTo>
                  <a:lnTo>
                    <a:pt x="130" y="214"/>
                  </a:lnTo>
                  <a:lnTo>
                    <a:pt x="108" y="216"/>
                  </a:lnTo>
                  <a:lnTo>
                    <a:pt x="87" y="214"/>
                  </a:lnTo>
                  <a:lnTo>
                    <a:pt x="67" y="207"/>
                  </a:lnTo>
                  <a:lnTo>
                    <a:pt x="48" y="197"/>
                  </a:lnTo>
                  <a:lnTo>
                    <a:pt x="32" y="184"/>
                  </a:lnTo>
                  <a:lnTo>
                    <a:pt x="19" y="168"/>
                  </a:lnTo>
                  <a:lnTo>
                    <a:pt x="9" y="150"/>
                  </a:lnTo>
                  <a:lnTo>
                    <a:pt x="3" y="129"/>
                  </a:lnTo>
                  <a:lnTo>
                    <a:pt x="0" y="107"/>
                  </a:lnTo>
                  <a:close/>
                  <a:moveTo>
                    <a:pt x="43" y="123"/>
                  </a:moveTo>
                  <a:lnTo>
                    <a:pt x="42" y="119"/>
                  </a:lnTo>
                  <a:lnTo>
                    <a:pt x="47" y="136"/>
                  </a:lnTo>
                  <a:lnTo>
                    <a:pt x="45" y="132"/>
                  </a:lnTo>
                  <a:lnTo>
                    <a:pt x="53" y="147"/>
                  </a:lnTo>
                  <a:lnTo>
                    <a:pt x="51" y="144"/>
                  </a:lnTo>
                  <a:lnTo>
                    <a:pt x="62" y="157"/>
                  </a:lnTo>
                  <a:lnTo>
                    <a:pt x="59" y="154"/>
                  </a:lnTo>
                  <a:lnTo>
                    <a:pt x="72" y="165"/>
                  </a:lnTo>
                  <a:lnTo>
                    <a:pt x="69" y="163"/>
                  </a:lnTo>
                  <a:lnTo>
                    <a:pt x="84" y="171"/>
                  </a:lnTo>
                  <a:lnTo>
                    <a:pt x="80" y="169"/>
                  </a:lnTo>
                  <a:lnTo>
                    <a:pt x="97" y="174"/>
                  </a:lnTo>
                  <a:lnTo>
                    <a:pt x="93" y="174"/>
                  </a:lnTo>
                  <a:lnTo>
                    <a:pt x="111" y="175"/>
                  </a:lnTo>
                  <a:lnTo>
                    <a:pt x="107" y="175"/>
                  </a:lnTo>
                  <a:lnTo>
                    <a:pt x="124" y="174"/>
                  </a:lnTo>
                  <a:lnTo>
                    <a:pt x="120" y="174"/>
                  </a:lnTo>
                  <a:lnTo>
                    <a:pt x="137" y="169"/>
                  </a:lnTo>
                  <a:lnTo>
                    <a:pt x="133" y="171"/>
                  </a:lnTo>
                  <a:lnTo>
                    <a:pt x="148" y="163"/>
                  </a:lnTo>
                  <a:lnTo>
                    <a:pt x="145" y="165"/>
                  </a:lnTo>
                  <a:lnTo>
                    <a:pt x="158" y="154"/>
                  </a:lnTo>
                  <a:lnTo>
                    <a:pt x="155" y="157"/>
                  </a:lnTo>
                  <a:lnTo>
                    <a:pt x="166" y="144"/>
                  </a:lnTo>
                  <a:lnTo>
                    <a:pt x="164" y="147"/>
                  </a:lnTo>
                  <a:lnTo>
                    <a:pt x="172" y="132"/>
                  </a:lnTo>
                  <a:lnTo>
                    <a:pt x="170" y="136"/>
                  </a:lnTo>
                  <a:lnTo>
                    <a:pt x="176" y="119"/>
                  </a:lnTo>
                  <a:lnTo>
                    <a:pt x="175" y="123"/>
                  </a:lnTo>
                  <a:lnTo>
                    <a:pt x="177" y="106"/>
                  </a:lnTo>
                  <a:lnTo>
                    <a:pt x="177" y="110"/>
                  </a:lnTo>
                  <a:lnTo>
                    <a:pt x="175" y="92"/>
                  </a:lnTo>
                  <a:lnTo>
                    <a:pt x="176" y="96"/>
                  </a:lnTo>
                  <a:lnTo>
                    <a:pt x="170" y="79"/>
                  </a:lnTo>
                  <a:lnTo>
                    <a:pt x="172" y="83"/>
                  </a:lnTo>
                  <a:lnTo>
                    <a:pt x="164" y="68"/>
                  </a:lnTo>
                  <a:lnTo>
                    <a:pt x="166" y="71"/>
                  </a:lnTo>
                  <a:lnTo>
                    <a:pt x="155" y="59"/>
                  </a:lnTo>
                  <a:lnTo>
                    <a:pt x="158" y="61"/>
                  </a:lnTo>
                  <a:lnTo>
                    <a:pt x="145" y="50"/>
                  </a:lnTo>
                  <a:lnTo>
                    <a:pt x="148" y="52"/>
                  </a:lnTo>
                  <a:lnTo>
                    <a:pt x="133" y="45"/>
                  </a:lnTo>
                  <a:lnTo>
                    <a:pt x="137" y="46"/>
                  </a:lnTo>
                  <a:lnTo>
                    <a:pt x="120" y="41"/>
                  </a:lnTo>
                  <a:lnTo>
                    <a:pt x="124" y="42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93" y="42"/>
                  </a:lnTo>
                  <a:lnTo>
                    <a:pt x="97" y="41"/>
                  </a:lnTo>
                  <a:lnTo>
                    <a:pt x="80" y="46"/>
                  </a:lnTo>
                  <a:lnTo>
                    <a:pt x="84" y="45"/>
                  </a:lnTo>
                  <a:lnTo>
                    <a:pt x="69" y="52"/>
                  </a:lnTo>
                  <a:lnTo>
                    <a:pt x="72" y="50"/>
                  </a:lnTo>
                  <a:lnTo>
                    <a:pt x="59" y="61"/>
                  </a:lnTo>
                  <a:lnTo>
                    <a:pt x="62" y="59"/>
                  </a:lnTo>
                  <a:lnTo>
                    <a:pt x="51" y="71"/>
                  </a:lnTo>
                  <a:lnTo>
                    <a:pt x="53" y="68"/>
                  </a:lnTo>
                  <a:lnTo>
                    <a:pt x="45" y="83"/>
                  </a:lnTo>
                  <a:lnTo>
                    <a:pt x="47" y="79"/>
                  </a:lnTo>
                  <a:lnTo>
                    <a:pt x="42" y="96"/>
                  </a:lnTo>
                  <a:lnTo>
                    <a:pt x="43" y="92"/>
                  </a:lnTo>
                  <a:lnTo>
                    <a:pt x="41" y="110"/>
                  </a:lnTo>
                  <a:lnTo>
                    <a:pt x="41" y="106"/>
                  </a:lnTo>
                  <a:lnTo>
                    <a:pt x="43" y="123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66" name="Freeform 30"/>
            <p:cNvSpPr>
              <a:spLocks/>
            </p:cNvSpPr>
            <p:nvPr/>
          </p:nvSpPr>
          <p:spPr bwMode="auto">
            <a:xfrm>
              <a:off x="6094" y="3988"/>
              <a:ext cx="1249" cy="480"/>
            </a:xfrm>
            <a:custGeom>
              <a:avLst/>
              <a:gdLst/>
              <a:ahLst/>
              <a:cxnLst>
                <a:cxn ang="0">
                  <a:pos x="0" y="478"/>
                </a:cxn>
                <a:cxn ang="0">
                  <a:pos x="1248" y="0"/>
                </a:cxn>
                <a:cxn ang="0">
                  <a:pos x="1249" y="2"/>
                </a:cxn>
                <a:cxn ang="0">
                  <a:pos x="1" y="480"/>
                </a:cxn>
                <a:cxn ang="0">
                  <a:pos x="0" y="478"/>
                </a:cxn>
              </a:cxnLst>
              <a:rect l="0" t="0" r="r" b="b"/>
              <a:pathLst>
                <a:path w="1249" h="480">
                  <a:moveTo>
                    <a:pt x="0" y="478"/>
                  </a:moveTo>
                  <a:lnTo>
                    <a:pt x="1248" y="0"/>
                  </a:lnTo>
                  <a:lnTo>
                    <a:pt x="1249" y="2"/>
                  </a:lnTo>
                  <a:lnTo>
                    <a:pt x="1" y="480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67" name="Freeform 31"/>
            <p:cNvSpPr>
              <a:spLocks/>
            </p:cNvSpPr>
            <p:nvPr/>
          </p:nvSpPr>
          <p:spPr bwMode="auto">
            <a:xfrm>
              <a:off x="6093" y="4610"/>
              <a:ext cx="1236" cy="77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36" y="768"/>
                </a:cxn>
                <a:cxn ang="0">
                  <a:pos x="1234" y="77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1236" h="770">
                  <a:moveTo>
                    <a:pt x="2" y="0"/>
                  </a:moveTo>
                  <a:lnTo>
                    <a:pt x="1236" y="768"/>
                  </a:lnTo>
                  <a:lnTo>
                    <a:pt x="1234" y="77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68" name="Rectangle 32"/>
            <p:cNvSpPr>
              <a:spLocks noChangeArrowheads="1"/>
            </p:cNvSpPr>
            <p:nvPr/>
          </p:nvSpPr>
          <p:spPr bwMode="auto">
            <a:xfrm>
              <a:off x="3328" y="3984"/>
              <a:ext cx="77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String 07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69" name="Rectangle 33"/>
            <p:cNvSpPr>
              <a:spLocks noChangeArrowheads="1"/>
            </p:cNvSpPr>
            <p:nvPr/>
          </p:nvSpPr>
          <p:spPr bwMode="auto">
            <a:xfrm>
              <a:off x="7274" y="3699"/>
              <a:ext cx="77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String 79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70" name="Freeform 34"/>
            <p:cNvSpPr>
              <a:spLocks/>
            </p:cNvSpPr>
            <p:nvPr/>
          </p:nvSpPr>
          <p:spPr bwMode="auto">
            <a:xfrm>
              <a:off x="3882" y="4897"/>
              <a:ext cx="1636" cy="820"/>
            </a:xfrm>
            <a:custGeom>
              <a:avLst/>
              <a:gdLst/>
              <a:ahLst/>
              <a:cxnLst>
                <a:cxn ang="0">
                  <a:pos x="1636" y="3"/>
                </a:cxn>
                <a:cxn ang="0">
                  <a:pos x="1" y="820"/>
                </a:cxn>
                <a:cxn ang="0">
                  <a:pos x="0" y="818"/>
                </a:cxn>
                <a:cxn ang="0">
                  <a:pos x="1635" y="0"/>
                </a:cxn>
                <a:cxn ang="0">
                  <a:pos x="1636" y="3"/>
                </a:cxn>
              </a:cxnLst>
              <a:rect l="0" t="0" r="r" b="b"/>
              <a:pathLst>
                <a:path w="1636" h="820">
                  <a:moveTo>
                    <a:pt x="1636" y="3"/>
                  </a:moveTo>
                  <a:lnTo>
                    <a:pt x="1" y="820"/>
                  </a:lnTo>
                  <a:lnTo>
                    <a:pt x="0" y="818"/>
                  </a:lnTo>
                  <a:lnTo>
                    <a:pt x="1635" y="0"/>
                  </a:lnTo>
                  <a:lnTo>
                    <a:pt x="1636" y="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71" name="Freeform 35"/>
            <p:cNvSpPr>
              <a:spLocks/>
            </p:cNvSpPr>
            <p:nvPr/>
          </p:nvSpPr>
          <p:spPr bwMode="auto">
            <a:xfrm>
              <a:off x="3931" y="4276"/>
              <a:ext cx="1587" cy="434"/>
            </a:xfrm>
            <a:custGeom>
              <a:avLst/>
              <a:gdLst/>
              <a:ahLst/>
              <a:cxnLst>
                <a:cxn ang="0">
                  <a:pos x="1586" y="43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587" y="431"/>
                </a:cxn>
                <a:cxn ang="0">
                  <a:pos x="1586" y="434"/>
                </a:cxn>
              </a:cxnLst>
              <a:rect l="0" t="0" r="r" b="b"/>
              <a:pathLst>
                <a:path w="1587" h="434">
                  <a:moveTo>
                    <a:pt x="1586" y="43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587" y="431"/>
                  </a:lnTo>
                  <a:lnTo>
                    <a:pt x="1586" y="43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72" name="Freeform 36"/>
            <p:cNvSpPr>
              <a:spLocks noEditPoints="1"/>
            </p:cNvSpPr>
            <p:nvPr/>
          </p:nvSpPr>
          <p:spPr bwMode="auto">
            <a:xfrm>
              <a:off x="5464" y="4689"/>
              <a:ext cx="162" cy="220"/>
            </a:xfrm>
            <a:custGeom>
              <a:avLst/>
              <a:gdLst/>
              <a:ahLst/>
              <a:cxnLst>
                <a:cxn ang="0">
                  <a:pos x="2" y="93"/>
                </a:cxn>
                <a:cxn ang="0">
                  <a:pos x="13" y="53"/>
                </a:cxn>
                <a:cxn ang="0">
                  <a:pos x="33" y="21"/>
                </a:cxn>
                <a:cxn ang="0">
                  <a:pos x="62" y="3"/>
                </a:cxn>
                <a:cxn ang="0">
                  <a:pos x="79" y="0"/>
                </a:cxn>
                <a:cxn ang="0">
                  <a:pos x="97" y="3"/>
                </a:cxn>
                <a:cxn ang="0">
                  <a:pos x="126" y="21"/>
                </a:cxn>
                <a:cxn ang="0">
                  <a:pos x="146" y="53"/>
                </a:cxn>
                <a:cxn ang="0">
                  <a:pos x="157" y="93"/>
                </a:cxn>
                <a:cxn ang="0">
                  <a:pos x="157" y="138"/>
                </a:cxn>
                <a:cxn ang="0">
                  <a:pos x="146" y="178"/>
                </a:cxn>
                <a:cxn ang="0">
                  <a:pos x="126" y="210"/>
                </a:cxn>
                <a:cxn ang="0">
                  <a:pos x="97" y="228"/>
                </a:cxn>
                <a:cxn ang="0">
                  <a:pos x="79" y="231"/>
                </a:cxn>
                <a:cxn ang="0">
                  <a:pos x="62" y="228"/>
                </a:cxn>
                <a:cxn ang="0">
                  <a:pos x="34" y="210"/>
                </a:cxn>
                <a:cxn ang="0">
                  <a:pos x="13" y="178"/>
                </a:cxn>
                <a:cxn ang="0">
                  <a:pos x="2" y="138"/>
                </a:cxn>
                <a:cxn ang="0">
                  <a:pos x="25" y="135"/>
                </a:cxn>
                <a:cxn ang="0">
                  <a:pos x="29" y="154"/>
                </a:cxn>
                <a:cxn ang="0">
                  <a:pos x="34" y="170"/>
                </a:cxn>
                <a:cxn ang="0">
                  <a:pos x="42" y="183"/>
                </a:cxn>
                <a:cxn ang="0">
                  <a:pos x="51" y="194"/>
                </a:cxn>
                <a:cxn ang="0">
                  <a:pos x="61" y="202"/>
                </a:cxn>
                <a:cxn ang="0">
                  <a:pos x="71" y="207"/>
                </a:cxn>
                <a:cxn ang="0">
                  <a:pos x="75" y="207"/>
                </a:cxn>
                <a:cxn ang="0">
                  <a:pos x="81" y="208"/>
                </a:cxn>
                <a:cxn ang="0">
                  <a:pos x="86" y="207"/>
                </a:cxn>
                <a:cxn ang="0">
                  <a:pos x="91" y="206"/>
                </a:cxn>
                <a:cxn ang="0">
                  <a:pos x="101" y="201"/>
                </a:cxn>
                <a:cxn ang="0">
                  <a:pos x="110" y="193"/>
                </a:cxn>
                <a:cxn ang="0">
                  <a:pos x="118" y="182"/>
                </a:cxn>
                <a:cxn ang="0">
                  <a:pos x="126" y="168"/>
                </a:cxn>
                <a:cxn ang="0">
                  <a:pos x="131" y="152"/>
                </a:cxn>
                <a:cxn ang="0">
                  <a:pos x="135" y="134"/>
                </a:cxn>
                <a:cxn ang="0">
                  <a:pos x="136" y="115"/>
                </a:cxn>
                <a:cxn ang="0">
                  <a:pos x="135" y="96"/>
                </a:cxn>
                <a:cxn ang="0">
                  <a:pos x="131" y="78"/>
                </a:cxn>
                <a:cxn ang="0">
                  <a:pos x="125" y="61"/>
                </a:cxn>
                <a:cxn ang="0">
                  <a:pos x="117" y="48"/>
                </a:cxn>
                <a:cxn ang="0">
                  <a:pos x="108" y="37"/>
                </a:cxn>
                <a:cxn ang="0">
                  <a:pos x="99" y="29"/>
                </a:cxn>
                <a:cxn ang="0">
                  <a:pos x="88" y="24"/>
                </a:cxn>
                <a:cxn ang="0">
                  <a:pos x="84" y="24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9" y="25"/>
                </a:cxn>
                <a:cxn ang="0">
                  <a:pos x="58" y="30"/>
                </a:cxn>
                <a:cxn ang="0">
                  <a:pos x="49" y="38"/>
                </a:cxn>
                <a:cxn ang="0">
                  <a:pos x="41" y="50"/>
                </a:cxn>
                <a:cxn ang="0">
                  <a:pos x="34" y="63"/>
                </a:cxn>
                <a:cxn ang="0">
                  <a:pos x="28" y="79"/>
                </a:cxn>
                <a:cxn ang="0">
                  <a:pos x="25" y="97"/>
                </a:cxn>
                <a:cxn ang="0">
                  <a:pos x="23" y="116"/>
                </a:cxn>
                <a:cxn ang="0">
                  <a:pos x="25" y="135"/>
                </a:cxn>
              </a:cxnLst>
              <a:rect l="0" t="0" r="r" b="b"/>
              <a:pathLst>
                <a:path w="159" h="231">
                  <a:moveTo>
                    <a:pt x="0" y="115"/>
                  </a:moveTo>
                  <a:lnTo>
                    <a:pt x="2" y="93"/>
                  </a:lnTo>
                  <a:lnTo>
                    <a:pt x="6" y="72"/>
                  </a:lnTo>
                  <a:lnTo>
                    <a:pt x="13" y="53"/>
                  </a:lnTo>
                  <a:lnTo>
                    <a:pt x="22" y="36"/>
                  </a:lnTo>
                  <a:lnTo>
                    <a:pt x="33" y="21"/>
                  </a:lnTo>
                  <a:lnTo>
                    <a:pt x="47" y="10"/>
                  </a:lnTo>
                  <a:lnTo>
                    <a:pt x="62" y="3"/>
                  </a:lnTo>
                  <a:lnTo>
                    <a:pt x="71" y="1"/>
                  </a:lnTo>
                  <a:lnTo>
                    <a:pt x="79" y="0"/>
                  </a:lnTo>
                  <a:lnTo>
                    <a:pt x="88" y="1"/>
                  </a:lnTo>
                  <a:lnTo>
                    <a:pt x="97" y="3"/>
                  </a:lnTo>
                  <a:lnTo>
                    <a:pt x="112" y="10"/>
                  </a:lnTo>
                  <a:lnTo>
                    <a:pt x="126" y="21"/>
                  </a:lnTo>
                  <a:lnTo>
                    <a:pt x="137" y="36"/>
                  </a:lnTo>
                  <a:lnTo>
                    <a:pt x="146" y="53"/>
                  </a:lnTo>
                  <a:lnTo>
                    <a:pt x="153" y="72"/>
                  </a:lnTo>
                  <a:lnTo>
                    <a:pt x="157" y="93"/>
                  </a:lnTo>
                  <a:lnTo>
                    <a:pt x="159" y="115"/>
                  </a:lnTo>
                  <a:lnTo>
                    <a:pt x="157" y="138"/>
                  </a:lnTo>
                  <a:lnTo>
                    <a:pt x="153" y="159"/>
                  </a:lnTo>
                  <a:lnTo>
                    <a:pt x="146" y="178"/>
                  </a:lnTo>
                  <a:lnTo>
                    <a:pt x="137" y="195"/>
                  </a:lnTo>
                  <a:lnTo>
                    <a:pt x="126" y="210"/>
                  </a:lnTo>
                  <a:lnTo>
                    <a:pt x="112" y="221"/>
                  </a:lnTo>
                  <a:lnTo>
                    <a:pt x="97" y="228"/>
                  </a:lnTo>
                  <a:lnTo>
                    <a:pt x="88" y="230"/>
                  </a:lnTo>
                  <a:lnTo>
                    <a:pt x="79" y="231"/>
                  </a:lnTo>
                  <a:lnTo>
                    <a:pt x="71" y="230"/>
                  </a:lnTo>
                  <a:lnTo>
                    <a:pt x="62" y="228"/>
                  </a:lnTo>
                  <a:lnTo>
                    <a:pt x="47" y="221"/>
                  </a:lnTo>
                  <a:lnTo>
                    <a:pt x="34" y="210"/>
                  </a:lnTo>
                  <a:lnTo>
                    <a:pt x="22" y="195"/>
                  </a:lnTo>
                  <a:lnTo>
                    <a:pt x="13" y="178"/>
                  </a:lnTo>
                  <a:lnTo>
                    <a:pt x="6" y="159"/>
                  </a:lnTo>
                  <a:lnTo>
                    <a:pt x="2" y="138"/>
                  </a:lnTo>
                  <a:lnTo>
                    <a:pt x="0" y="115"/>
                  </a:lnTo>
                  <a:close/>
                  <a:moveTo>
                    <a:pt x="25" y="135"/>
                  </a:moveTo>
                  <a:lnTo>
                    <a:pt x="25" y="134"/>
                  </a:lnTo>
                  <a:lnTo>
                    <a:pt x="29" y="154"/>
                  </a:lnTo>
                  <a:lnTo>
                    <a:pt x="28" y="152"/>
                  </a:lnTo>
                  <a:lnTo>
                    <a:pt x="34" y="170"/>
                  </a:lnTo>
                  <a:lnTo>
                    <a:pt x="34" y="168"/>
                  </a:lnTo>
                  <a:lnTo>
                    <a:pt x="42" y="183"/>
                  </a:lnTo>
                  <a:lnTo>
                    <a:pt x="40" y="182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61" y="202"/>
                  </a:lnTo>
                  <a:lnTo>
                    <a:pt x="58" y="201"/>
                  </a:lnTo>
                  <a:lnTo>
                    <a:pt x="71" y="207"/>
                  </a:lnTo>
                  <a:lnTo>
                    <a:pt x="69" y="206"/>
                  </a:lnTo>
                  <a:lnTo>
                    <a:pt x="75" y="207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86" y="207"/>
                  </a:lnTo>
                  <a:lnTo>
                    <a:pt x="84" y="207"/>
                  </a:lnTo>
                  <a:lnTo>
                    <a:pt x="91" y="206"/>
                  </a:lnTo>
                  <a:lnTo>
                    <a:pt x="88" y="206"/>
                  </a:lnTo>
                  <a:lnTo>
                    <a:pt x="101" y="201"/>
                  </a:lnTo>
                  <a:lnTo>
                    <a:pt x="99" y="202"/>
                  </a:lnTo>
                  <a:lnTo>
                    <a:pt x="110" y="193"/>
                  </a:lnTo>
                  <a:lnTo>
                    <a:pt x="108" y="194"/>
                  </a:lnTo>
                  <a:lnTo>
                    <a:pt x="118" y="182"/>
                  </a:lnTo>
                  <a:lnTo>
                    <a:pt x="117" y="183"/>
                  </a:lnTo>
                  <a:lnTo>
                    <a:pt x="126" y="168"/>
                  </a:lnTo>
                  <a:lnTo>
                    <a:pt x="125" y="170"/>
                  </a:lnTo>
                  <a:lnTo>
                    <a:pt x="131" y="152"/>
                  </a:lnTo>
                  <a:lnTo>
                    <a:pt x="131" y="154"/>
                  </a:lnTo>
                  <a:lnTo>
                    <a:pt x="135" y="134"/>
                  </a:lnTo>
                  <a:lnTo>
                    <a:pt x="135" y="135"/>
                  </a:lnTo>
                  <a:lnTo>
                    <a:pt x="136" y="115"/>
                  </a:lnTo>
                  <a:lnTo>
                    <a:pt x="136" y="116"/>
                  </a:lnTo>
                  <a:lnTo>
                    <a:pt x="135" y="96"/>
                  </a:lnTo>
                  <a:lnTo>
                    <a:pt x="135" y="97"/>
                  </a:lnTo>
                  <a:lnTo>
                    <a:pt x="131" y="78"/>
                  </a:lnTo>
                  <a:lnTo>
                    <a:pt x="131" y="79"/>
                  </a:lnTo>
                  <a:lnTo>
                    <a:pt x="125" y="61"/>
                  </a:lnTo>
                  <a:lnTo>
                    <a:pt x="126" y="63"/>
                  </a:lnTo>
                  <a:lnTo>
                    <a:pt x="117" y="48"/>
                  </a:lnTo>
                  <a:lnTo>
                    <a:pt x="118" y="50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99" y="29"/>
                  </a:lnTo>
                  <a:lnTo>
                    <a:pt x="101" y="30"/>
                  </a:lnTo>
                  <a:lnTo>
                    <a:pt x="88" y="24"/>
                  </a:lnTo>
                  <a:lnTo>
                    <a:pt x="91" y="25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74" y="24"/>
                  </a:lnTo>
                  <a:lnTo>
                    <a:pt x="75" y="24"/>
                  </a:lnTo>
                  <a:lnTo>
                    <a:pt x="69" y="25"/>
                  </a:lnTo>
                  <a:lnTo>
                    <a:pt x="71" y="24"/>
                  </a:lnTo>
                  <a:lnTo>
                    <a:pt x="58" y="30"/>
                  </a:lnTo>
                  <a:lnTo>
                    <a:pt x="61" y="29"/>
                  </a:lnTo>
                  <a:lnTo>
                    <a:pt x="49" y="38"/>
                  </a:lnTo>
                  <a:lnTo>
                    <a:pt x="51" y="37"/>
                  </a:lnTo>
                  <a:lnTo>
                    <a:pt x="41" y="50"/>
                  </a:lnTo>
                  <a:lnTo>
                    <a:pt x="42" y="48"/>
                  </a:lnTo>
                  <a:lnTo>
                    <a:pt x="34" y="63"/>
                  </a:lnTo>
                  <a:lnTo>
                    <a:pt x="34" y="61"/>
                  </a:lnTo>
                  <a:lnTo>
                    <a:pt x="28" y="79"/>
                  </a:lnTo>
                  <a:lnTo>
                    <a:pt x="29" y="78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3" y="116"/>
                  </a:lnTo>
                  <a:lnTo>
                    <a:pt x="23" y="115"/>
                  </a:lnTo>
                  <a:lnTo>
                    <a:pt x="25" y="135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1173" name="Freeform 37"/>
            <p:cNvSpPr>
              <a:spLocks noEditPoints="1"/>
            </p:cNvSpPr>
            <p:nvPr/>
          </p:nvSpPr>
          <p:spPr bwMode="auto">
            <a:xfrm>
              <a:off x="5966" y="4417"/>
              <a:ext cx="159" cy="244"/>
            </a:xfrm>
            <a:custGeom>
              <a:avLst/>
              <a:gdLst/>
              <a:ahLst/>
              <a:cxnLst>
                <a:cxn ang="0">
                  <a:pos x="2" y="97"/>
                </a:cxn>
                <a:cxn ang="0">
                  <a:pos x="13" y="55"/>
                </a:cxn>
                <a:cxn ang="0">
                  <a:pos x="32" y="23"/>
                </a:cxn>
                <a:cxn ang="0">
                  <a:pos x="60" y="3"/>
                </a:cxn>
                <a:cxn ang="0">
                  <a:pos x="77" y="0"/>
                </a:cxn>
                <a:cxn ang="0">
                  <a:pos x="94" y="3"/>
                </a:cxn>
                <a:cxn ang="0">
                  <a:pos x="122" y="22"/>
                </a:cxn>
                <a:cxn ang="0">
                  <a:pos x="142" y="55"/>
                </a:cxn>
                <a:cxn ang="0">
                  <a:pos x="152" y="97"/>
                </a:cxn>
                <a:cxn ang="0">
                  <a:pos x="152" y="143"/>
                </a:cxn>
                <a:cxn ang="0">
                  <a:pos x="142" y="185"/>
                </a:cxn>
                <a:cxn ang="0">
                  <a:pos x="122" y="217"/>
                </a:cxn>
                <a:cxn ang="0">
                  <a:pos x="94" y="236"/>
                </a:cxn>
                <a:cxn ang="0">
                  <a:pos x="77" y="239"/>
                </a:cxn>
                <a:cxn ang="0">
                  <a:pos x="60" y="236"/>
                </a:cxn>
                <a:cxn ang="0">
                  <a:pos x="32" y="217"/>
                </a:cxn>
                <a:cxn ang="0">
                  <a:pos x="13" y="185"/>
                </a:cxn>
                <a:cxn ang="0">
                  <a:pos x="2" y="143"/>
                </a:cxn>
                <a:cxn ang="0">
                  <a:pos x="25" y="141"/>
                </a:cxn>
                <a:cxn ang="0">
                  <a:pos x="29" y="160"/>
                </a:cxn>
                <a:cxn ang="0">
                  <a:pos x="34" y="176"/>
                </a:cxn>
                <a:cxn ang="0">
                  <a:pos x="42" y="191"/>
                </a:cxn>
                <a:cxn ang="0">
                  <a:pos x="50" y="203"/>
                </a:cxn>
                <a:cxn ang="0">
                  <a:pos x="60" y="211"/>
                </a:cxn>
                <a:cxn ang="0">
                  <a:pos x="69" y="215"/>
                </a:cxn>
                <a:cxn ang="0">
                  <a:pos x="73" y="216"/>
                </a:cxn>
                <a:cxn ang="0">
                  <a:pos x="78" y="216"/>
                </a:cxn>
                <a:cxn ang="0">
                  <a:pos x="83" y="216"/>
                </a:cxn>
                <a:cxn ang="0">
                  <a:pos x="87" y="214"/>
                </a:cxn>
                <a:cxn ang="0">
                  <a:pos x="97" y="209"/>
                </a:cxn>
                <a:cxn ang="0">
                  <a:pos x="106" y="201"/>
                </a:cxn>
                <a:cxn ang="0">
                  <a:pos x="114" y="189"/>
                </a:cxn>
                <a:cxn ang="0">
                  <a:pos x="120" y="175"/>
                </a:cxn>
                <a:cxn ang="0">
                  <a:pos x="126" y="158"/>
                </a:cxn>
                <a:cxn ang="0">
                  <a:pos x="129" y="139"/>
                </a:cxn>
                <a:cxn ang="0">
                  <a:pos x="131" y="119"/>
                </a:cxn>
                <a:cxn ang="0">
                  <a:pos x="129" y="99"/>
                </a:cxn>
                <a:cxn ang="0">
                  <a:pos x="125" y="80"/>
                </a:cxn>
                <a:cxn ang="0">
                  <a:pos x="120" y="63"/>
                </a:cxn>
                <a:cxn ang="0">
                  <a:pos x="113" y="49"/>
                </a:cxn>
                <a:cxn ang="0">
                  <a:pos x="104" y="37"/>
                </a:cxn>
                <a:cxn ang="0">
                  <a:pos x="94" y="29"/>
                </a:cxn>
                <a:cxn ang="0">
                  <a:pos x="85" y="24"/>
                </a:cxn>
                <a:cxn ang="0">
                  <a:pos x="81" y="24"/>
                </a:cxn>
                <a:cxn ang="0">
                  <a:pos x="76" y="23"/>
                </a:cxn>
                <a:cxn ang="0">
                  <a:pos x="71" y="24"/>
                </a:cxn>
                <a:cxn ang="0">
                  <a:pos x="67" y="25"/>
                </a:cxn>
                <a:cxn ang="0">
                  <a:pos x="57" y="30"/>
                </a:cxn>
                <a:cxn ang="0">
                  <a:pos x="49" y="39"/>
                </a:cxn>
                <a:cxn ang="0">
                  <a:pos x="40" y="50"/>
                </a:cxn>
                <a:cxn ang="0">
                  <a:pos x="34" y="65"/>
                </a:cxn>
                <a:cxn ang="0">
                  <a:pos x="28" y="81"/>
                </a:cxn>
                <a:cxn ang="0">
                  <a:pos x="25" y="100"/>
                </a:cxn>
                <a:cxn ang="0">
                  <a:pos x="23" y="120"/>
                </a:cxn>
                <a:cxn ang="0">
                  <a:pos x="25" y="141"/>
                </a:cxn>
              </a:cxnLst>
              <a:rect l="0" t="0" r="r" b="b"/>
              <a:pathLst>
                <a:path w="154" h="239">
                  <a:moveTo>
                    <a:pt x="0" y="120"/>
                  </a:moveTo>
                  <a:lnTo>
                    <a:pt x="2" y="97"/>
                  </a:lnTo>
                  <a:lnTo>
                    <a:pt x="6" y="75"/>
                  </a:lnTo>
                  <a:lnTo>
                    <a:pt x="13" y="55"/>
                  </a:lnTo>
                  <a:lnTo>
                    <a:pt x="21" y="38"/>
                  </a:lnTo>
                  <a:lnTo>
                    <a:pt x="32" y="23"/>
                  </a:lnTo>
                  <a:lnTo>
                    <a:pt x="45" y="11"/>
                  </a:lnTo>
                  <a:lnTo>
                    <a:pt x="60" y="3"/>
                  </a:lnTo>
                  <a:lnTo>
                    <a:pt x="69" y="1"/>
                  </a:lnTo>
                  <a:lnTo>
                    <a:pt x="77" y="0"/>
                  </a:lnTo>
                  <a:lnTo>
                    <a:pt x="85" y="1"/>
                  </a:lnTo>
                  <a:lnTo>
                    <a:pt x="94" y="3"/>
                  </a:lnTo>
                  <a:lnTo>
                    <a:pt x="109" y="11"/>
                  </a:lnTo>
                  <a:lnTo>
                    <a:pt x="122" y="22"/>
                  </a:lnTo>
                  <a:lnTo>
                    <a:pt x="133" y="38"/>
                  </a:lnTo>
                  <a:lnTo>
                    <a:pt x="142" y="55"/>
                  </a:lnTo>
                  <a:lnTo>
                    <a:pt x="148" y="75"/>
                  </a:lnTo>
                  <a:lnTo>
                    <a:pt x="152" y="97"/>
                  </a:lnTo>
                  <a:lnTo>
                    <a:pt x="154" y="120"/>
                  </a:lnTo>
                  <a:lnTo>
                    <a:pt x="152" y="143"/>
                  </a:lnTo>
                  <a:lnTo>
                    <a:pt x="148" y="165"/>
                  </a:lnTo>
                  <a:lnTo>
                    <a:pt x="142" y="185"/>
                  </a:lnTo>
                  <a:lnTo>
                    <a:pt x="133" y="202"/>
                  </a:lnTo>
                  <a:lnTo>
                    <a:pt x="122" y="217"/>
                  </a:lnTo>
                  <a:lnTo>
                    <a:pt x="109" y="229"/>
                  </a:lnTo>
                  <a:lnTo>
                    <a:pt x="94" y="236"/>
                  </a:lnTo>
                  <a:lnTo>
                    <a:pt x="85" y="239"/>
                  </a:lnTo>
                  <a:lnTo>
                    <a:pt x="77" y="239"/>
                  </a:lnTo>
                  <a:lnTo>
                    <a:pt x="69" y="239"/>
                  </a:lnTo>
                  <a:lnTo>
                    <a:pt x="60" y="236"/>
                  </a:lnTo>
                  <a:lnTo>
                    <a:pt x="45" y="229"/>
                  </a:lnTo>
                  <a:lnTo>
                    <a:pt x="32" y="217"/>
                  </a:lnTo>
                  <a:lnTo>
                    <a:pt x="21" y="202"/>
                  </a:lnTo>
                  <a:lnTo>
                    <a:pt x="13" y="185"/>
                  </a:lnTo>
                  <a:lnTo>
                    <a:pt x="6" y="165"/>
                  </a:lnTo>
                  <a:lnTo>
                    <a:pt x="2" y="143"/>
                  </a:lnTo>
                  <a:lnTo>
                    <a:pt x="0" y="120"/>
                  </a:lnTo>
                  <a:close/>
                  <a:moveTo>
                    <a:pt x="25" y="141"/>
                  </a:moveTo>
                  <a:lnTo>
                    <a:pt x="25" y="139"/>
                  </a:lnTo>
                  <a:lnTo>
                    <a:pt x="29" y="160"/>
                  </a:lnTo>
                  <a:lnTo>
                    <a:pt x="28" y="158"/>
                  </a:lnTo>
                  <a:lnTo>
                    <a:pt x="34" y="176"/>
                  </a:lnTo>
                  <a:lnTo>
                    <a:pt x="34" y="175"/>
                  </a:lnTo>
                  <a:lnTo>
                    <a:pt x="42" y="191"/>
                  </a:lnTo>
                  <a:lnTo>
                    <a:pt x="40" y="189"/>
                  </a:lnTo>
                  <a:lnTo>
                    <a:pt x="50" y="203"/>
                  </a:lnTo>
                  <a:lnTo>
                    <a:pt x="48" y="201"/>
                  </a:lnTo>
                  <a:lnTo>
                    <a:pt x="60" y="211"/>
                  </a:lnTo>
                  <a:lnTo>
                    <a:pt x="57" y="209"/>
                  </a:lnTo>
                  <a:lnTo>
                    <a:pt x="69" y="215"/>
                  </a:lnTo>
                  <a:lnTo>
                    <a:pt x="67" y="214"/>
                  </a:lnTo>
                  <a:lnTo>
                    <a:pt x="73" y="216"/>
                  </a:lnTo>
                  <a:lnTo>
                    <a:pt x="71" y="216"/>
                  </a:lnTo>
                  <a:lnTo>
                    <a:pt x="78" y="216"/>
                  </a:lnTo>
                  <a:lnTo>
                    <a:pt x="76" y="216"/>
                  </a:lnTo>
                  <a:lnTo>
                    <a:pt x="83" y="216"/>
                  </a:lnTo>
                  <a:lnTo>
                    <a:pt x="81" y="216"/>
                  </a:lnTo>
                  <a:lnTo>
                    <a:pt x="87" y="214"/>
                  </a:lnTo>
                  <a:lnTo>
                    <a:pt x="85" y="215"/>
                  </a:lnTo>
                  <a:lnTo>
                    <a:pt x="97" y="209"/>
                  </a:lnTo>
                  <a:lnTo>
                    <a:pt x="94" y="211"/>
                  </a:lnTo>
                  <a:lnTo>
                    <a:pt x="106" y="201"/>
                  </a:lnTo>
                  <a:lnTo>
                    <a:pt x="104" y="202"/>
                  </a:lnTo>
                  <a:lnTo>
                    <a:pt x="114" y="189"/>
                  </a:lnTo>
                  <a:lnTo>
                    <a:pt x="113" y="191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6" y="158"/>
                  </a:lnTo>
                  <a:lnTo>
                    <a:pt x="125" y="160"/>
                  </a:lnTo>
                  <a:lnTo>
                    <a:pt x="129" y="139"/>
                  </a:lnTo>
                  <a:lnTo>
                    <a:pt x="129" y="141"/>
                  </a:lnTo>
                  <a:lnTo>
                    <a:pt x="131" y="119"/>
                  </a:lnTo>
                  <a:lnTo>
                    <a:pt x="131" y="120"/>
                  </a:lnTo>
                  <a:lnTo>
                    <a:pt x="129" y="99"/>
                  </a:lnTo>
                  <a:lnTo>
                    <a:pt x="129" y="100"/>
                  </a:lnTo>
                  <a:lnTo>
                    <a:pt x="125" y="80"/>
                  </a:lnTo>
                  <a:lnTo>
                    <a:pt x="126" y="81"/>
                  </a:lnTo>
                  <a:lnTo>
                    <a:pt x="120" y="63"/>
                  </a:lnTo>
                  <a:lnTo>
                    <a:pt x="120" y="65"/>
                  </a:lnTo>
                  <a:lnTo>
                    <a:pt x="113" y="49"/>
                  </a:lnTo>
                  <a:lnTo>
                    <a:pt x="114" y="50"/>
                  </a:lnTo>
                  <a:lnTo>
                    <a:pt x="104" y="37"/>
                  </a:lnTo>
                  <a:lnTo>
                    <a:pt x="105" y="39"/>
                  </a:lnTo>
                  <a:lnTo>
                    <a:pt x="94" y="29"/>
                  </a:lnTo>
                  <a:lnTo>
                    <a:pt x="97" y="30"/>
                  </a:lnTo>
                  <a:lnTo>
                    <a:pt x="85" y="24"/>
                  </a:lnTo>
                  <a:lnTo>
                    <a:pt x="87" y="25"/>
                  </a:lnTo>
                  <a:lnTo>
                    <a:pt x="81" y="24"/>
                  </a:lnTo>
                  <a:lnTo>
                    <a:pt x="83" y="24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67" y="25"/>
                  </a:lnTo>
                  <a:lnTo>
                    <a:pt x="69" y="24"/>
                  </a:lnTo>
                  <a:lnTo>
                    <a:pt x="57" y="30"/>
                  </a:lnTo>
                  <a:lnTo>
                    <a:pt x="60" y="29"/>
                  </a:lnTo>
                  <a:lnTo>
                    <a:pt x="49" y="39"/>
                  </a:lnTo>
                  <a:lnTo>
                    <a:pt x="50" y="37"/>
                  </a:lnTo>
                  <a:lnTo>
                    <a:pt x="40" y="50"/>
                  </a:lnTo>
                  <a:lnTo>
                    <a:pt x="42" y="49"/>
                  </a:lnTo>
                  <a:lnTo>
                    <a:pt x="34" y="65"/>
                  </a:lnTo>
                  <a:lnTo>
                    <a:pt x="34" y="63"/>
                  </a:lnTo>
                  <a:lnTo>
                    <a:pt x="28" y="81"/>
                  </a:lnTo>
                  <a:lnTo>
                    <a:pt x="29" y="80"/>
                  </a:lnTo>
                  <a:lnTo>
                    <a:pt x="25" y="100"/>
                  </a:lnTo>
                  <a:lnTo>
                    <a:pt x="25" y="99"/>
                  </a:lnTo>
                  <a:lnTo>
                    <a:pt x="23" y="120"/>
                  </a:lnTo>
                  <a:lnTo>
                    <a:pt x="23" y="119"/>
                  </a:lnTo>
                  <a:lnTo>
                    <a:pt x="25" y="141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42" name="Picture 41" descr="dinosaur_foss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587606">
            <a:off x="7588069" y="6245810"/>
            <a:ext cx="1330076" cy="1006643"/>
          </a:xfrm>
          <a:prstGeom prst="rect">
            <a:avLst/>
          </a:prstGeom>
        </p:spPr>
      </p:pic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E0743F0C-C30E-47EF-89C6-208139CC2559}" type="slidenum">
              <a:rPr lang="en-US" smtClean="0"/>
              <a:pPr>
                <a:lnSpc>
                  <a:spcPct val="80000"/>
                </a:lnSpc>
              </a:pPr>
              <a:t>6</a:t>
            </a:fld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53728" y="1096380"/>
            <a:ext cx="2373288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Feb 2010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a great idea!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514068" y="1672444"/>
            <a:ext cx="2736304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Dec 2010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IceCube DAQ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NAIAD crystals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deployed at Pole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101800" y="2032484"/>
            <a:ext cx="0" cy="6480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101800" y="2680556"/>
            <a:ext cx="216024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389832" y="2192411"/>
            <a:ext cx="1435521" cy="560153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487647" marR="0" indent="-487647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 months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6" descr="prototype_schemati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1676400"/>
            <a:ext cx="2557463" cy="792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/>
          </p:cNvSpPr>
          <p:nvPr/>
        </p:nvSpPr>
        <p:spPr bwMode="auto">
          <a:xfrm>
            <a:off x="3581400" y="5626100"/>
            <a:ext cx="32131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NAIAD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NaI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 Crystal </a:t>
            </a:r>
          </a:p>
          <a:p>
            <a:pPr marL="57150"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(Ø 5.5”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x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6”,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8.5 kg)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2159000" y="6019800"/>
            <a:ext cx="1371600" cy="63500"/>
          </a:xfrm>
          <a:prstGeom prst="line">
            <a:avLst/>
          </a:prstGeom>
          <a:noFill/>
          <a:ln w="25400" cap="flat">
            <a:solidFill>
              <a:srgbClr val="FF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/>
          </p:cNvSpPr>
          <p:nvPr/>
        </p:nvSpPr>
        <p:spPr bwMode="auto">
          <a:xfrm>
            <a:off x="3505324" y="6625208"/>
            <a:ext cx="3213100" cy="591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>
              <a:lnSpc>
                <a:spcPct val="4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5 cm quartz lightguides</a:t>
            </a:r>
          </a:p>
          <a:p>
            <a:pPr marL="57150">
              <a:lnSpc>
                <a:spcPct val="4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(Suprasil B)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rot="10800000">
            <a:off x="2159000" y="6705600"/>
            <a:ext cx="1283060" cy="43408"/>
          </a:xfrm>
          <a:prstGeom prst="line">
            <a:avLst/>
          </a:prstGeom>
          <a:noFill/>
          <a:ln w="25400" cap="flat">
            <a:solidFill>
              <a:srgbClr val="FF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/>
          </p:cNvSpPr>
          <p:nvPr/>
        </p:nvSpPr>
        <p:spPr bwMode="auto">
          <a:xfrm>
            <a:off x="3378200" y="39624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2 IceCube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mainboards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>
            <a:off x="2616200" y="2590798"/>
            <a:ext cx="838200" cy="990601"/>
          </a:xfrm>
          <a:prstGeom prst="line">
            <a:avLst/>
          </a:prstGeom>
          <a:noFill/>
          <a:ln w="25400" cap="flat">
            <a:solidFill>
              <a:srgbClr val="FF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3683000" y="7848600"/>
            <a:ext cx="23114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Stainless Steel Pressure Vessel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598488" y="1827213"/>
            <a:ext cx="0" cy="757078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/>
          </p:cNvSpPr>
          <p:nvPr/>
        </p:nvSpPr>
        <p:spPr bwMode="auto">
          <a:xfrm>
            <a:off x="215900" y="5245100"/>
            <a:ext cx="10795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1.0 m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787400" y="1600200"/>
            <a:ext cx="240982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/>
          </p:cNvSpPr>
          <p:nvPr/>
        </p:nvSpPr>
        <p:spPr bwMode="auto">
          <a:xfrm>
            <a:off x="3302000" y="1447800"/>
            <a:ext cx="2311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36 cm (14”)</a:t>
            </a:r>
          </a:p>
        </p:txBody>
      </p:sp>
      <p:sp>
        <p:nvSpPr>
          <p:cNvPr id="2063" name="Rectangle 15"/>
          <p:cNvSpPr>
            <a:spLocks/>
          </p:cNvSpPr>
          <p:nvPr/>
        </p:nvSpPr>
        <p:spPr bwMode="auto">
          <a:xfrm>
            <a:off x="3594100" y="4635500"/>
            <a:ext cx="32131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PMTs: </a:t>
            </a:r>
          </a:p>
          <a:p>
            <a:pPr marL="57150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5” ETL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9390-UKB 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H="1">
            <a:off x="2235198" y="4800600"/>
            <a:ext cx="1295401" cy="76201"/>
          </a:xfrm>
          <a:prstGeom prst="line">
            <a:avLst/>
          </a:prstGeom>
          <a:noFill/>
          <a:ln w="25400" cap="flat">
            <a:solidFill>
              <a:srgbClr val="FF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rot="10800000">
            <a:off x="2844800" y="8229600"/>
            <a:ext cx="682625" cy="7938"/>
          </a:xfrm>
          <a:prstGeom prst="line">
            <a:avLst/>
          </a:prstGeom>
          <a:noFill/>
          <a:ln w="25400" cap="flat">
            <a:solidFill>
              <a:srgbClr val="FF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854325"/>
            <a:ext cx="2478088" cy="542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96" name="Line 72"/>
          <p:cNvSpPr>
            <a:spLocks noChangeShapeType="1"/>
          </p:cNvSpPr>
          <p:nvPr/>
        </p:nvSpPr>
        <p:spPr bwMode="auto">
          <a:xfrm rot="10800000" flipH="1">
            <a:off x="5740400" y="4962524"/>
            <a:ext cx="1939925" cy="142875"/>
          </a:xfrm>
          <a:prstGeom prst="line">
            <a:avLst/>
          </a:prstGeom>
          <a:noFill/>
          <a:ln w="25400" cap="flat">
            <a:solidFill>
              <a:srgbClr val="0080FF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6697" name="Line 73"/>
          <p:cNvSpPr>
            <a:spLocks noChangeShapeType="1"/>
          </p:cNvSpPr>
          <p:nvPr/>
        </p:nvSpPr>
        <p:spPr bwMode="auto">
          <a:xfrm>
            <a:off x="6121401" y="6096000"/>
            <a:ext cx="1379538" cy="12700"/>
          </a:xfrm>
          <a:prstGeom prst="line">
            <a:avLst/>
          </a:prstGeom>
          <a:noFill/>
          <a:ln w="25400" cap="flat">
            <a:solidFill>
              <a:srgbClr val="0080FF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6698" name="Line 74"/>
          <p:cNvSpPr>
            <a:spLocks noChangeShapeType="1"/>
          </p:cNvSpPr>
          <p:nvPr/>
        </p:nvSpPr>
        <p:spPr bwMode="auto">
          <a:xfrm>
            <a:off x="6070352" y="6821015"/>
            <a:ext cx="1578223" cy="57623"/>
          </a:xfrm>
          <a:prstGeom prst="line">
            <a:avLst/>
          </a:prstGeom>
          <a:noFill/>
          <a:ln w="25400" cap="flat">
            <a:solidFill>
              <a:srgbClr val="0080FF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0" name="Rectangle 75"/>
          <p:cNvSpPr>
            <a:spLocks/>
          </p:cNvSpPr>
          <p:nvPr/>
        </p:nvSpPr>
        <p:spPr bwMode="auto">
          <a:xfrm>
            <a:off x="3494968" y="7335924"/>
            <a:ext cx="3619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dirty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PTFE light reflectors</a:t>
            </a:r>
          </a:p>
        </p:txBody>
      </p:sp>
      <p:sp>
        <p:nvSpPr>
          <p:cNvPr id="26700" name="Line 76"/>
          <p:cNvSpPr>
            <a:spLocks noChangeShapeType="1"/>
          </p:cNvSpPr>
          <p:nvPr/>
        </p:nvSpPr>
        <p:spPr bwMode="auto">
          <a:xfrm rot="10800000" flipH="1">
            <a:off x="6121399" y="7221538"/>
            <a:ext cx="1543051" cy="246062"/>
          </a:xfrm>
          <a:prstGeom prst="line">
            <a:avLst/>
          </a:prstGeom>
          <a:noFill/>
          <a:ln w="25400" cap="flat">
            <a:solidFill>
              <a:srgbClr val="0080FF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6701" name="Line 77"/>
          <p:cNvSpPr>
            <a:spLocks noChangeShapeType="1"/>
          </p:cNvSpPr>
          <p:nvPr/>
        </p:nvSpPr>
        <p:spPr bwMode="auto">
          <a:xfrm rot="10800000">
            <a:off x="2539999" y="7010400"/>
            <a:ext cx="838200" cy="457200"/>
          </a:xfrm>
          <a:prstGeom prst="line">
            <a:avLst/>
          </a:prstGeom>
          <a:noFill/>
          <a:ln w="25400" cap="flat">
            <a:solidFill>
              <a:srgbClr val="FF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74" name="Picture 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800" y="152400"/>
            <a:ext cx="3619500" cy="242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0083800" y="381000"/>
            <a:ext cx="2755900" cy="8993188"/>
            <a:chOff x="10083800" y="381000"/>
            <a:chExt cx="2755900" cy="8993187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 flipH="1">
              <a:off x="10083800" y="381000"/>
              <a:ext cx="846137" cy="8993187"/>
              <a:chOff x="0" y="0"/>
              <a:chExt cx="533" cy="5665"/>
            </a:xfrm>
          </p:grpSpPr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7" y="5122"/>
                <a:ext cx="229" cy="543"/>
                <a:chOff x="0" y="0"/>
                <a:chExt cx="228" cy="542"/>
              </a:xfrm>
            </p:grpSpPr>
            <p:grpSp>
              <p:nvGrpSpPr>
                <p:cNvPr id="5" name="Group 22"/>
                <p:cNvGrpSpPr>
                  <a:grpSpLocks/>
                </p:cNvGrpSpPr>
                <p:nvPr/>
              </p:nvGrpSpPr>
              <p:grpSpPr bwMode="auto">
                <a:xfrm>
                  <a:off x="40" y="79"/>
                  <a:ext cx="152" cy="463"/>
                  <a:chOff x="0" y="0"/>
                  <a:chExt cx="152" cy="463"/>
                </a:xfrm>
              </p:grpSpPr>
              <p:sp>
                <p:nvSpPr>
                  <p:cNvPr id="26643" name="AutoShape 1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52" cy="463"/>
                  </a:xfrm>
                  <a:custGeom>
                    <a:avLst/>
                    <a:gdLst>
                      <a:gd name="T0" fmla="*/ 10800 w 21600"/>
                      <a:gd name="T1" fmla="*/ 10800 h 21600"/>
                    </a:gdLst>
                    <a:ahLst/>
                    <a:cxnLst>
                      <a:cxn ang="0">
                        <a:pos x="T0" y="T1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0"/>
                        </a:moveTo>
                        <a:cubicBezTo>
                          <a:pt x="4835" y="0"/>
                          <a:pt x="0" y="397"/>
                          <a:pt x="0" y="886"/>
                        </a:cubicBezTo>
                        <a:lnTo>
                          <a:pt x="0" y="20714"/>
                        </a:lnTo>
                        <a:cubicBezTo>
                          <a:pt x="0" y="21203"/>
                          <a:pt x="4835" y="21600"/>
                          <a:pt x="10800" y="21600"/>
                        </a:cubicBezTo>
                        <a:cubicBezTo>
                          <a:pt x="16765" y="21600"/>
                          <a:pt x="21600" y="21203"/>
                          <a:pt x="21600" y="20714"/>
                        </a:cubicBezTo>
                        <a:lnTo>
                          <a:pt x="21600" y="886"/>
                        </a:lnTo>
                        <a:cubicBezTo>
                          <a:pt x="21600" y="397"/>
                          <a:pt x="16765" y="0"/>
                          <a:pt x="10800" y="0"/>
                        </a:cubicBezTo>
                        <a:close/>
                        <a:moveTo>
                          <a:pt x="10800" y="0"/>
                        </a:moveTo>
                      </a:path>
                    </a:pathLst>
                  </a:custGeom>
                  <a:gradFill rotWithShape="0">
                    <a:gsLst>
                      <a:gs pos="0">
                        <a:srgbClr val="80808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 cap="flat">
                    <a:solidFill>
                      <a:srgbClr val="B6DCD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dist="25399" dir="5400000" algn="ctr" rotWithShape="0">
                      <a:schemeClr val="bg2">
                        <a:alpha val="34999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 dirty="0">
                      <a:latin typeface="Calibri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28" name="AutoShape 2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52" cy="38"/>
                  </a:xfrm>
                  <a:custGeom>
                    <a:avLst/>
                    <a:gdLst>
                      <a:gd name="T0" fmla="*/ 76 w 21600"/>
                      <a:gd name="T1" fmla="*/ 19 h 21600"/>
                      <a:gd name="T2" fmla="*/ 0 60000 65536"/>
                      <a:gd name="T3" fmla="*/ 0 w 21600"/>
                      <a:gd name="T4" fmla="*/ 0 h 21600"/>
                      <a:gd name="T5" fmla="*/ 21600 w 21600"/>
                      <a:gd name="T6" fmla="*/ 21600 h 21600"/>
                    </a:gdLst>
                    <a:ahLst/>
                    <a:cxnLst>
                      <a:cxn ang="T2">
                        <a:pos x="T0" y="T1"/>
                      </a:cxn>
                    </a:cxnLst>
                    <a:rect l="T3" t="T4" r="T5" b="T6"/>
                    <a:pathLst>
                      <a:path w="21600" h="21600">
                        <a:moveTo>
                          <a:pt x="10800" y="0"/>
                        </a:move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0" y="16765"/>
                          <a:pt x="4835" y="21600"/>
                          <a:pt x="10800" y="21600"/>
                        </a:cubicBezTo>
                        <a:cubicBezTo>
                          <a:pt x="16765" y="21600"/>
                          <a:pt x="21600" y="16765"/>
                          <a:pt x="21600" y="10800"/>
                        </a:cubicBezTo>
                        <a:cubicBezTo>
                          <a:pt x="21600" y="4835"/>
                          <a:pt x="16765" y="0"/>
                          <a:pt x="10800" y="0"/>
                        </a:cubicBezTo>
                        <a:close/>
                        <a:moveTo>
                          <a:pt x="10800" y="0"/>
                        </a:moveTo>
                      </a:path>
                    </a:pathLst>
                  </a:custGeom>
                  <a:solidFill>
                    <a:srgbClr val="999999"/>
                  </a:solidFill>
                  <a:ln w="9525" cap="flat">
                    <a:noFill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Calibri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29" name="AutoShape 21"/>
                  <p:cNvSpPr>
                    <a:spLocks/>
                  </p:cNvSpPr>
                  <p:nvPr/>
                </p:nvSpPr>
                <p:spPr bwMode="auto">
                  <a:xfrm>
                    <a:off x="0" y="19"/>
                    <a:ext cx="152" cy="19"/>
                  </a:xfrm>
                  <a:custGeom>
                    <a:avLst/>
                    <a:gdLst>
                      <a:gd name="T0" fmla="*/ 76 w 21600"/>
                      <a:gd name="T1" fmla="*/ 10 h 21600"/>
                      <a:gd name="T2" fmla="*/ 0 60000 65536"/>
                      <a:gd name="T3" fmla="*/ 0 w 21600"/>
                      <a:gd name="T4" fmla="*/ 0 h 21600"/>
                      <a:gd name="T5" fmla="*/ 21600 w 21600"/>
                      <a:gd name="T6" fmla="*/ 21600 h 21600"/>
                    </a:gdLst>
                    <a:ahLst/>
                    <a:cxnLst>
                      <a:cxn ang="T2">
                        <a:pos x="T0" y="T1"/>
                      </a:cxn>
                    </a:cxnLst>
                    <a:rect l="T3" t="T4" r="T5" b="T6"/>
                    <a:pathLst>
                      <a:path w="21600" h="21600">
                        <a:moveTo>
                          <a:pt x="0" y="0"/>
                        </a:moveTo>
                        <a:cubicBezTo>
                          <a:pt x="0" y="11929"/>
                          <a:pt x="4835" y="21600"/>
                          <a:pt x="10800" y="21600"/>
                        </a:cubicBezTo>
                        <a:cubicBezTo>
                          <a:pt x="16765" y="21600"/>
                          <a:pt x="21600" y="11929"/>
                          <a:pt x="21600" y="0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B6DCD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Calibri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28" cy="109"/>
                  <a:chOff x="0" y="0"/>
                  <a:chExt cx="228" cy="109"/>
                </a:xfrm>
              </p:grpSpPr>
              <p:sp>
                <p:nvSpPr>
                  <p:cNvPr id="26647" name="AutoShape 2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28" cy="109"/>
                  </a:xfrm>
                  <a:custGeom>
                    <a:avLst/>
                    <a:gdLst>
                      <a:gd name="T0" fmla="*/ 10800 w 21600"/>
                      <a:gd name="T1" fmla="*/ 10800 h 21600"/>
                    </a:gdLst>
                    <a:ahLst/>
                    <a:cxnLst>
                      <a:cxn ang="0">
                        <a:pos x="T0" y="T1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0"/>
                        </a:moveTo>
                        <a:cubicBezTo>
                          <a:pt x="4835" y="0"/>
                          <a:pt x="0" y="1209"/>
                          <a:pt x="0" y="2700"/>
                        </a:cubicBezTo>
                        <a:lnTo>
                          <a:pt x="0" y="18900"/>
                        </a:lnTo>
                        <a:cubicBezTo>
                          <a:pt x="0" y="20391"/>
                          <a:pt x="4835" y="21600"/>
                          <a:pt x="10800" y="21600"/>
                        </a:cubicBezTo>
                        <a:cubicBezTo>
                          <a:pt x="16765" y="21600"/>
                          <a:pt x="21600" y="20391"/>
                          <a:pt x="21600" y="18900"/>
                        </a:cubicBezTo>
                        <a:lnTo>
                          <a:pt x="21600" y="2700"/>
                        </a:lnTo>
                        <a:cubicBezTo>
                          <a:pt x="21600" y="1209"/>
                          <a:pt x="16765" y="0"/>
                          <a:pt x="10800" y="0"/>
                        </a:cubicBezTo>
                        <a:close/>
                        <a:moveTo>
                          <a:pt x="10800" y="0"/>
                        </a:moveTo>
                      </a:path>
                    </a:pathLst>
                  </a:custGeom>
                  <a:gradFill rotWithShape="0">
                    <a:gsLst>
                      <a:gs pos="0">
                        <a:srgbClr val="80808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 cap="flat">
                    <a:solidFill>
                      <a:srgbClr val="B6DCD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dist="25399" dir="5400000" algn="ctr" rotWithShape="0">
                      <a:schemeClr val="bg2">
                        <a:alpha val="34999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 dirty="0">
                      <a:latin typeface="Calibri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25" name="AutoShape 2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28" cy="27"/>
                  </a:xfrm>
                  <a:custGeom>
                    <a:avLst/>
                    <a:gdLst>
                      <a:gd name="T0" fmla="*/ 114 w 21600"/>
                      <a:gd name="T1" fmla="*/ 13 h 21600"/>
                      <a:gd name="T2" fmla="*/ 0 60000 65536"/>
                      <a:gd name="T3" fmla="*/ 0 w 21600"/>
                      <a:gd name="T4" fmla="*/ 0 h 21600"/>
                      <a:gd name="T5" fmla="*/ 21600 w 21600"/>
                      <a:gd name="T6" fmla="*/ 21600 h 21600"/>
                    </a:gdLst>
                    <a:ahLst/>
                    <a:cxnLst>
                      <a:cxn ang="T2">
                        <a:pos x="T0" y="T1"/>
                      </a:cxn>
                    </a:cxnLst>
                    <a:rect l="T3" t="T4" r="T5" b="T6"/>
                    <a:pathLst>
                      <a:path w="21600" h="21600">
                        <a:moveTo>
                          <a:pt x="10800" y="0"/>
                        </a:move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0" y="16765"/>
                          <a:pt x="4835" y="21600"/>
                          <a:pt x="10800" y="21600"/>
                        </a:cubicBezTo>
                        <a:cubicBezTo>
                          <a:pt x="16765" y="21600"/>
                          <a:pt x="21600" y="16765"/>
                          <a:pt x="21600" y="10800"/>
                        </a:cubicBezTo>
                        <a:cubicBezTo>
                          <a:pt x="21600" y="4835"/>
                          <a:pt x="16765" y="0"/>
                          <a:pt x="10800" y="0"/>
                        </a:cubicBezTo>
                        <a:close/>
                        <a:moveTo>
                          <a:pt x="10800" y="0"/>
                        </a:moveTo>
                      </a:path>
                    </a:pathLst>
                  </a:custGeom>
                  <a:solidFill>
                    <a:srgbClr val="999999"/>
                  </a:solidFill>
                  <a:ln w="9525" cap="flat">
                    <a:noFill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Calibri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26" name="AutoShape 25"/>
                  <p:cNvSpPr>
                    <a:spLocks/>
                  </p:cNvSpPr>
                  <p:nvPr/>
                </p:nvSpPr>
                <p:spPr bwMode="auto">
                  <a:xfrm>
                    <a:off x="0" y="10"/>
                    <a:ext cx="228" cy="14"/>
                  </a:xfrm>
                  <a:custGeom>
                    <a:avLst/>
                    <a:gdLst>
                      <a:gd name="T0" fmla="*/ 114 w 21600"/>
                      <a:gd name="T1" fmla="*/ 7 h 21600"/>
                      <a:gd name="T2" fmla="*/ 0 60000 65536"/>
                      <a:gd name="T3" fmla="*/ 0 w 21600"/>
                      <a:gd name="T4" fmla="*/ 0 h 21600"/>
                      <a:gd name="T5" fmla="*/ 21600 w 21600"/>
                      <a:gd name="T6" fmla="*/ 21600 h 21600"/>
                    </a:gdLst>
                    <a:ahLst/>
                    <a:cxnLst>
                      <a:cxn ang="T2">
                        <a:pos x="T0" y="T1"/>
                      </a:cxn>
                    </a:cxnLst>
                    <a:rect l="T3" t="T4" r="T5" b="T6"/>
                    <a:pathLst>
                      <a:path w="21600" h="21600">
                        <a:moveTo>
                          <a:pt x="0" y="0"/>
                        </a:moveTo>
                        <a:cubicBezTo>
                          <a:pt x="0" y="11929"/>
                          <a:pt x="4835" y="21600"/>
                          <a:pt x="10800" y="21600"/>
                        </a:cubicBezTo>
                        <a:cubicBezTo>
                          <a:pt x="16765" y="21600"/>
                          <a:pt x="21600" y="11929"/>
                          <a:pt x="21600" y="0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B6DCD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Calibri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6652" name="Line 28"/>
              <p:cNvSpPr>
                <a:spLocks noChangeShapeType="1"/>
              </p:cNvSpPr>
              <p:nvPr/>
            </p:nvSpPr>
            <p:spPr bwMode="auto">
              <a:xfrm rot="10800000" flipH="1">
                <a:off x="9" y="4914"/>
                <a:ext cx="99" cy="259"/>
              </a:xfrm>
              <a:prstGeom prst="line">
                <a:avLst/>
              </a:prstGeom>
              <a:noFill/>
              <a:ln w="25400" cap="flat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53" name="Line 29"/>
              <p:cNvSpPr>
                <a:spLocks noChangeShapeType="1"/>
              </p:cNvSpPr>
              <p:nvPr/>
            </p:nvSpPr>
            <p:spPr bwMode="auto">
              <a:xfrm rot="10800000">
                <a:off x="119" y="4901"/>
                <a:ext cx="107" cy="215"/>
              </a:xfrm>
              <a:prstGeom prst="line">
                <a:avLst/>
              </a:prstGeom>
              <a:noFill/>
              <a:ln w="25400" cap="flat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 rot="10800000">
                <a:off x="124" y="273"/>
                <a:ext cx="1" cy="4848"/>
              </a:xfrm>
              <a:prstGeom prst="line">
                <a:avLst/>
              </a:prstGeom>
              <a:noFill/>
              <a:ln w="25400" cap="flat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6" y="2856"/>
                <a:ext cx="230" cy="761"/>
                <a:chOff x="0" y="0"/>
                <a:chExt cx="230" cy="760"/>
              </a:xfrm>
            </p:grpSpPr>
            <p:sp>
              <p:nvSpPr>
                <p:cNvPr id="26655" name="Oval 31"/>
                <p:cNvSpPr>
                  <a:spLocks/>
                </p:cNvSpPr>
                <p:nvPr/>
              </p:nvSpPr>
              <p:spPr bwMode="auto">
                <a:xfrm>
                  <a:off x="0" y="273"/>
                  <a:ext cx="230" cy="2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FFFF"/>
                    </a:gs>
                    <a:gs pos="100000">
                      <a:srgbClr val="B5E5E9"/>
                    </a:gs>
                  </a:gsLst>
                  <a:lin ang="5400000" scaled="1"/>
                </a:gradFill>
                <a:ln w="9525" cap="flat">
                  <a:solidFill>
                    <a:srgbClr val="B6DCD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399" dir="5400000" algn="ctr" rotWithShape="0">
                    <a:schemeClr val="bg2">
                      <a:alpha val="34999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dirty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56" name="Line 32"/>
                <p:cNvSpPr>
                  <a:spLocks noChangeShapeType="1"/>
                </p:cNvSpPr>
                <p:nvPr/>
              </p:nvSpPr>
              <p:spPr bwMode="auto">
                <a:xfrm rot="10800000">
                  <a:off x="118" y="0"/>
                  <a:ext cx="107" cy="351"/>
                </a:xfrm>
                <a:prstGeom prst="line">
                  <a:avLst/>
                </a:prstGeom>
                <a:noFill/>
                <a:ln w="25400" cap="flat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3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dirty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57" name="Line 33"/>
                <p:cNvSpPr>
                  <a:spLocks noChangeShapeType="1"/>
                </p:cNvSpPr>
                <p:nvPr/>
              </p:nvSpPr>
              <p:spPr bwMode="auto">
                <a:xfrm rot="10800000">
                  <a:off x="5" y="409"/>
                  <a:ext cx="106" cy="351"/>
                </a:xfrm>
                <a:prstGeom prst="line">
                  <a:avLst/>
                </a:prstGeom>
                <a:noFill/>
                <a:ln w="25400" cap="flat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3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dirty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58" name="Line 3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23" y="377"/>
                  <a:ext cx="107" cy="353"/>
                </a:xfrm>
                <a:prstGeom prst="line">
                  <a:avLst/>
                </a:prstGeom>
                <a:noFill/>
                <a:ln w="25400" cap="flat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3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dirty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59" name="Line 3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" y="45"/>
                  <a:ext cx="106" cy="352"/>
                </a:xfrm>
                <a:prstGeom prst="line">
                  <a:avLst/>
                </a:prstGeom>
                <a:noFill/>
                <a:ln w="25400" cap="flat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3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dirty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60" name="Line 3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86"/>
                  <a:ext cx="230" cy="2"/>
                </a:xfrm>
                <a:prstGeom prst="line">
                  <a:avLst/>
                </a:prstGeom>
                <a:noFill/>
                <a:ln w="25400" cap="flat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3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dirty="0">
                    <a:latin typeface="Calibri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44"/>
              <p:cNvGrpSpPr>
                <a:grpSpLocks/>
              </p:cNvGrpSpPr>
              <p:nvPr/>
            </p:nvGrpSpPr>
            <p:grpSpPr bwMode="auto">
              <a:xfrm>
                <a:off x="0" y="945"/>
                <a:ext cx="228" cy="760"/>
                <a:chOff x="0" y="0"/>
                <a:chExt cx="228" cy="760"/>
              </a:xfrm>
            </p:grpSpPr>
            <p:sp>
              <p:nvSpPr>
                <p:cNvPr id="26662" name="Oval 38"/>
                <p:cNvSpPr>
                  <a:spLocks/>
                </p:cNvSpPr>
                <p:nvPr/>
              </p:nvSpPr>
              <p:spPr bwMode="auto">
                <a:xfrm>
                  <a:off x="0" y="273"/>
                  <a:ext cx="228" cy="2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FFFF"/>
                    </a:gs>
                    <a:gs pos="100000">
                      <a:srgbClr val="B5E5E9"/>
                    </a:gs>
                  </a:gsLst>
                  <a:lin ang="5400000" scaled="1"/>
                </a:gradFill>
                <a:ln w="9525" cap="flat">
                  <a:solidFill>
                    <a:srgbClr val="B6DCD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399" dir="5400000" algn="ctr" rotWithShape="0">
                    <a:schemeClr val="bg2">
                      <a:alpha val="34999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dirty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63" name="Line 39"/>
                <p:cNvSpPr>
                  <a:spLocks noChangeShapeType="1"/>
                </p:cNvSpPr>
                <p:nvPr/>
              </p:nvSpPr>
              <p:spPr bwMode="auto">
                <a:xfrm rot="10800000">
                  <a:off x="115" y="0"/>
                  <a:ext cx="106" cy="351"/>
                </a:xfrm>
                <a:prstGeom prst="line">
                  <a:avLst/>
                </a:prstGeom>
                <a:noFill/>
                <a:ln w="25400" cap="flat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3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dirty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64" name="Line 40"/>
                <p:cNvSpPr>
                  <a:spLocks noChangeShapeType="1"/>
                </p:cNvSpPr>
                <p:nvPr/>
              </p:nvSpPr>
              <p:spPr bwMode="auto">
                <a:xfrm rot="10800000">
                  <a:off x="2" y="409"/>
                  <a:ext cx="107" cy="351"/>
                </a:xfrm>
                <a:prstGeom prst="line">
                  <a:avLst/>
                </a:prstGeom>
                <a:noFill/>
                <a:ln w="25400" cap="flat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3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dirty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65" name="Line 4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22" y="377"/>
                  <a:ext cx="106" cy="352"/>
                </a:xfrm>
                <a:prstGeom prst="line">
                  <a:avLst/>
                </a:prstGeom>
                <a:noFill/>
                <a:ln w="25400" cap="flat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3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dirty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66" name="Line 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" y="45"/>
                  <a:ext cx="107" cy="351"/>
                </a:xfrm>
                <a:prstGeom prst="line">
                  <a:avLst/>
                </a:prstGeom>
                <a:noFill/>
                <a:ln w="25400" cap="flat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3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dirty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67" name="Line 4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86"/>
                  <a:ext cx="228" cy="2"/>
                </a:xfrm>
                <a:prstGeom prst="line">
                  <a:avLst/>
                </a:prstGeom>
                <a:noFill/>
                <a:ln w="25400" cap="flat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5399" dir="5400000" algn="ctr" rotWithShape="0">
                    <a:schemeClr val="bg2">
                      <a:alpha val="37999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dirty="0">
                    <a:latin typeface="Calibri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6669" name="Line 45"/>
              <p:cNvSpPr>
                <a:spLocks noChangeShapeType="1"/>
              </p:cNvSpPr>
              <p:nvPr/>
            </p:nvSpPr>
            <p:spPr bwMode="auto">
              <a:xfrm rot="10800000" flipH="1">
                <a:off x="124" y="0"/>
                <a:ext cx="1" cy="752"/>
              </a:xfrm>
              <a:prstGeom prst="line">
                <a:avLst/>
              </a:prstGeom>
              <a:noFill/>
              <a:ln w="69850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70" name="Oval 46"/>
              <p:cNvSpPr>
                <a:spLocks/>
              </p:cNvSpPr>
              <p:nvPr/>
            </p:nvSpPr>
            <p:spPr bwMode="auto">
              <a:xfrm>
                <a:off x="74" y="1634"/>
                <a:ext cx="72" cy="136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71" name="Oval 47"/>
              <p:cNvSpPr>
                <a:spLocks/>
              </p:cNvSpPr>
              <p:nvPr/>
            </p:nvSpPr>
            <p:spPr bwMode="auto">
              <a:xfrm>
                <a:off x="76" y="954"/>
                <a:ext cx="72" cy="136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72" name="Oval 48"/>
              <p:cNvSpPr>
                <a:spLocks/>
              </p:cNvSpPr>
              <p:nvPr/>
            </p:nvSpPr>
            <p:spPr bwMode="auto">
              <a:xfrm>
                <a:off x="77" y="682"/>
                <a:ext cx="72" cy="136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73" name="Oval 49"/>
              <p:cNvSpPr>
                <a:spLocks/>
              </p:cNvSpPr>
              <p:nvPr/>
            </p:nvSpPr>
            <p:spPr bwMode="auto">
              <a:xfrm>
                <a:off x="78" y="2794"/>
                <a:ext cx="72" cy="136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74" name="Oval 50"/>
              <p:cNvSpPr>
                <a:spLocks/>
              </p:cNvSpPr>
              <p:nvPr/>
            </p:nvSpPr>
            <p:spPr bwMode="auto">
              <a:xfrm>
                <a:off x="80" y="4842"/>
                <a:ext cx="72" cy="136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75" name="Oval 51"/>
              <p:cNvSpPr>
                <a:spLocks/>
              </p:cNvSpPr>
              <p:nvPr/>
            </p:nvSpPr>
            <p:spPr bwMode="auto">
              <a:xfrm>
                <a:off x="81" y="3546"/>
                <a:ext cx="72" cy="136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76" name="Line 52"/>
              <p:cNvSpPr>
                <a:spLocks noChangeShapeType="1"/>
              </p:cNvSpPr>
              <p:nvPr/>
            </p:nvSpPr>
            <p:spPr bwMode="auto">
              <a:xfrm rot="10800000">
                <a:off x="124" y="202"/>
                <a:ext cx="208" cy="408"/>
              </a:xfrm>
              <a:prstGeom prst="line">
                <a:avLst/>
              </a:prstGeom>
              <a:noFill/>
              <a:ln w="34925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77" name="Line 53"/>
              <p:cNvSpPr>
                <a:spLocks noChangeShapeType="1"/>
              </p:cNvSpPr>
              <p:nvPr/>
            </p:nvSpPr>
            <p:spPr bwMode="auto">
              <a:xfrm rot="10800000">
                <a:off x="124" y="202"/>
                <a:ext cx="272" cy="344"/>
              </a:xfrm>
              <a:prstGeom prst="line">
                <a:avLst/>
              </a:prstGeom>
              <a:noFill/>
              <a:ln w="34925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78" name="Line 54"/>
              <p:cNvSpPr>
                <a:spLocks noChangeShapeType="1"/>
              </p:cNvSpPr>
              <p:nvPr/>
            </p:nvSpPr>
            <p:spPr bwMode="auto">
              <a:xfrm rot="10800000">
                <a:off x="124" y="202"/>
                <a:ext cx="136" cy="480"/>
              </a:xfrm>
              <a:prstGeom prst="line">
                <a:avLst/>
              </a:prstGeom>
              <a:noFill/>
              <a:ln w="34925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79" name="Line 55"/>
              <p:cNvSpPr>
                <a:spLocks noChangeShapeType="1"/>
              </p:cNvSpPr>
              <p:nvPr/>
            </p:nvSpPr>
            <p:spPr bwMode="auto">
              <a:xfrm rot="10800000">
                <a:off x="124" y="1226"/>
                <a:ext cx="208" cy="1"/>
              </a:xfrm>
              <a:prstGeom prst="line">
                <a:avLst/>
              </a:prstGeom>
              <a:noFill/>
              <a:ln w="34925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80" name="Line 56"/>
              <p:cNvSpPr>
                <a:spLocks noChangeShapeType="1"/>
              </p:cNvSpPr>
              <p:nvPr/>
            </p:nvSpPr>
            <p:spPr bwMode="auto">
              <a:xfrm flipH="1">
                <a:off x="124" y="3074"/>
                <a:ext cx="208" cy="72"/>
              </a:xfrm>
              <a:prstGeom prst="line">
                <a:avLst/>
              </a:prstGeom>
              <a:noFill/>
              <a:ln w="34925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81" name="Line 57"/>
              <p:cNvSpPr>
                <a:spLocks noChangeShapeType="1"/>
              </p:cNvSpPr>
              <p:nvPr/>
            </p:nvSpPr>
            <p:spPr bwMode="auto">
              <a:xfrm flipH="1">
                <a:off x="124" y="5050"/>
                <a:ext cx="208" cy="72"/>
              </a:xfrm>
              <a:prstGeom prst="line">
                <a:avLst/>
              </a:prstGeom>
              <a:noFill/>
              <a:ln w="34925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82" name="Line 58"/>
              <p:cNvSpPr>
                <a:spLocks noChangeShapeType="1"/>
              </p:cNvSpPr>
              <p:nvPr/>
            </p:nvSpPr>
            <p:spPr bwMode="auto">
              <a:xfrm rot="10800000">
                <a:off x="260" y="682"/>
                <a:ext cx="72" cy="544"/>
              </a:xfrm>
              <a:prstGeom prst="line">
                <a:avLst/>
              </a:prstGeom>
              <a:noFill/>
              <a:ln w="34925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83" name="Line 59"/>
              <p:cNvSpPr>
                <a:spLocks noChangeShapeType="1"/>
              </p:cNvSpPr>
              <p:nvPr/>
            </p:nvSpPr>
            <p:spPr bwMode="auto">
              <a:xfrm rot="10800000">
                <a:off x="324" y="615"/>
                <a:ext cx="72" cy="1159"/>
              </a:xfrm>
              <a:prstGeom prst="line">
                <a:avLst/>
              </a:prstGeom>
              <a:noFill/>
              <a:ln w="34925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84" name="Line 60"/>
              <p:cNvSpPr>
                <a:spLocks noChangeShapeType="1"/>
              </p:cNvSpPr>
              <p:nvPr/>
            </p:nvSpPr>
            <p:spPr bwMode="auto">
              <a:xfrm rot="10800000">
                <a:off x="398" y="546"/>
                <a:ext cx="135" cy="1500"/>
              </a:xfrm>
              <a:prstGeom prst="line">
                <a:avLst/>
              </a:prstGeom>
              <a:noFill/>
              <a:ln w="34925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85" name="Line 61"/>
              <p:cNvSpPr>
                <a:spLocks noChangeShapeType="1"/>
              </p:cNvSpPr>
              <p:nvPr/>
            </p:nvSpPr>
            <p:spPr bwMode="auto">
              <a:xfrm rot="10800000" flipH="1">
                <a:off x="324" y="1770"/>
                <a:ext cx="72" cy="1296"/>
              </a:xfrm>
              <a:prstGeom prst="line">
                <a:avLst/>
              </a:prstGeom>
              <a:noFill/>
              <a:ln w="34925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6686" name="Line 62"/>
              <p:cNvSpPr>
                <a:spLocks noChangeShapeType="1"/>
              </p:cNvSpPr>
              <p:nvPr/>
            </p:nvSpPr>
            <p:spPr bwMode="auto">
              <a:xfrm rot="10800000" flipH="1">
                <a:off x="326" y="2050"/>
                <a:ext cx="206" cy="3002"/>
              </a:xfrm>
              <a:prstGeom prst="line">
                <a:avLst/>
              </a:prstGeom>
              <a:noFill/>
              <a:ln w="34925" cap="flat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53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688" name="Line 64"/>
            <p:cNvSpPr>
              <a:spLocks noChangeShapeType="1"/>
            </p:cNvSpPr>
            <p:nvPr/>
          </p:nvSpPr>
          <p:spPr bwMode="auto">
            <a:xfrm flipH="1">
              <a:off x="11355388" y="5624512"/>
              <a:ext cx="26987" cy="2819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>
              <a:outerShdw dist="253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89" name="Line 65"/>
            <p:cNvSpPr>
              <a:spLocks noChangeShapeType="1"/>
            </p:cNvSpPr>
            <p:nvPr/>
          </p:nvSpPr>
          <p:spPr bwMode="auto">
            <a:xfrm>
              <a:off x="10987088" y="2522538"/>
              <a:ext cx="546100" cy="1587"/>
            </a:xfrm>
            <a:prstGeom prst="line">
              <a:avLst/>
            </a:prstGeom>
            <a:noFill/>
            <a:ln w="3175" cap="flat">
              <a:solidFill>
                <a:srgbClr val="0D0D0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53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90" name="Line 66"/>
            <p:cNvSpPr>
              <a:spLocks noChangeShapeType="1"/>
            </p:cNvSpPr>
            <p:nvPr/>
          </p:nvSpPr>
          <p:spPr bwMode="auto">
            <a:xfrm>
              <a:off x="10961688" y="5549899"/>
              <a:ext cx="546100" cy="3175"/>
            </a:xfrm>
            <a:prstGeom prst="line">
              <a:avLst/>
            </a:prstGeom>
            <a:noFill/>
            <a:ln w="3175" cap="flat">
              <a:solidFill>
                <a:srgbClr val="0D0D0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53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91" name="Line 67"/>
            <p:cNvSpPr>
              <a:spLocks noChangeShapeType="1"/>
            </p:cNvSpPr>
            <p:nvPr/>
          </p:nvSpPr>
          <p:spPr bwMode="auto">
            <a:xfrm>
              <a:off x="10948988" y="8577262"/>
              <a:ext cx="546100" cy="3175"/>
            </a:xfrm>
            <a:prstGeom prst="line">
              <a:avLst/>
            </a:prstGeom>
            <a:noFill/>
            <a:ln w="3175" cap="flat">
              <a:solidFill>
                <a:srgbClr val="0D0D0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53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81" name="Rectangle 68"/>
            <p:cNvSpPr>
              <a:spLocks/>
            </p:cNvSpPr>
            <p:nvPr/>
          </p:nvSpPr>
          <p:spPr bwMode="auto">
            <a:xfrm>
              <a:off x="10923587" y="1655762"/>
              <a:ext cx="1293813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IceCube </a:t>
              </a:r>
              <a:r>
                <a:rPr lang="en-US" sz="2400" dirty="0" smtClean="0">
                  <a:solidFill>
                    <a:srgbClr val="0000FF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DOM </a:t>
              </a:r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59</a:t>
              </a:r>
            </a:p>
          </p:txBody>
        </p:sp>
        <p:sp>
          <p:nvSpPr>
            <p:cNvPr id="2082" name="Rectangle 70"/>
            <p:cNvSpPr>
              <a:spLocks/>
            </p:cNvSpPr>
            <p:nvPr/>
          </p:nvSpPr>
          <p:spPr bwMode="auto">
            <a:xfrm>
              <a:off x="11150600" y="6858000"/>
              <a:ext cx="762000" cy="38100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chemeClr val="tx1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7 m</a:t>
              </a:r>
            </a:p>
          </p:txBody>
        </p:sp>
        <p:sp>
          <p:nvSpPr>
            <p:cNvPr id="2083" name="Rectangle 71"/>
            <p:cNvSpPr>
              <a:spLocks/>
            </p:cNvSpPr>
            <p:nvPr/>
          </p:nvSpPr>
          <p:spPr bwMode="auto">
            <a:xfrm>
              <a:off x="10923587" y="8742362"/>
              <a:ext cx="11938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DM-Ice</a:t>
              </a:r>
            </a:p>
          </p:txBody>
        </p:sp>
        <p:pic>
          <p:nvPicPr>
            <p:cNvPr id="2084" name="Picture 8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93400" y="2819400"/>
              <a:ext cx="2146300" cy="2019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85" name="Rectangle 68"/>
            <p:cNvSpPr>
              <a:spLocks/>
            </p:cNvSpPr>
            <p:nvPr/>
          </p:nvSpPr>
          <p:spPr bwMode="auto">
            <a:xfrm>
              <a:off x="10923587" y="4703762"/>
              <a:ext cx="1217613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  <a:ea typeface="Helvetica Neue" charset="0"/>
                  <a:cs typeface="Arial" pitchFamily="34" charset="0"/>
                </a:rPr>
                <a:t>IceCube DOM 60</a:t>
              </a:r>
            </a:p>
          </p:txBody>
        </p:sp>
      </p:grpSp>
      <p:sp>
        <p:nvSpPr>
          <p:cNvPr id="82" name="Rectangle 2"/>
          <p:cNvSpPr>
            <a:spLocks/>
          </p:cNvSpPr>
          <p:nvPr/>
        </p:nvSpPr>
        <p:spPr bwMode="auto">
          <a:xfrm>
            <a:off x="348692" y="330064"/>
            <a:ext cx="6765776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4200" b="1" dirty="0" smtClean="0">
                <a:solidFill>
                  <a:srgbClr val="000000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DM-Ice17 (prototypes)</a:t>
            </a:r>
            <a:endParaRPr lang="en-US" sz="4200" b="1" dirty="0">
              <a:solidFill>
                <a:srgbClr val="000000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454400" y="3352800"/>
            <a:ext cx="2707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2 HV control boards</a:t>
            </a:r>
            <a:endParaRPr lang="en-US" sz="2400" dirty="0"/>
          </a:p>
        </p:txBody>
      </p:sp>
      <p:sp>
        <p:nvSpPr>
          <p:cNvPr id="26702" name="Line 78"/>
          <p:cNvSpPr>
            <a:spLocks noChangeShapeType="1"/>
          </p:cNvSpPr>
          <p:nvPr/>
        </p:nvSpPr>
        <p:spPr bwMode="auto">
          <a:xfrm rot="10800000" flipH="1">
            <a:off x="6121400" y="1295400"/>
            <a:ext cx="1219200" cy="2325688"/>
          </a:xfrm>
          <a:prstGeom prst="line">
            <a:avLst/>
          </a:prstGeom>
          <a:noFill/>
          <a:ln w="25400" cap="flat">
            <a:solidFill>
              <a:srgbClr val="0080FF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4" name="Line 9"/>
          <p:cNvSpPr>
            <a:spLocks noChangeShapeType="1"/>
          </p:cNvSpPr>
          <p:nvPr/>
        </p:nvSpPr>
        <p:spPr bwMode="auto">
          <a:xfrm rot="10800000">
            <a:off x="2540000" y="2895598"/>
            <a:ext cx="762000" cy="1219201"/>
          </a:xfrm>
          <a:prstGeom prst="line">
            <a:avLst/>
          </a:prstGeom>
          <a:noFill/>
          <a:ln w="25400" cap="flat">
            <a:solidFill>
              <a:srgbClr val="FF8000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5" name="Line 78"/>
          <p:cNvSpPr>
            <a:spLocks noChangeShapeType="1"/>
          </p:cNvSpPr>
          <p:nvPr/>
        </p:nvSpPr>
        <p:spPr bwMode="auto">
          <a:xfrm rot="10800000" flipH="1">
            <a:off x="6350000" y="1828800"/>
            <a:ext cx="1219200" cy="2325688"/>
          </a:xfrm>
          <a:prstGeom prst="line">
            <a:avLst/>
          </a:prstGeom>
          <a:noFill/>
          <a:ln w="25400" cap="flat">
            <a:solidFill>
              <a:srgbClr val="0080FF"/>
            </a:solidFill>
            <a:prstDash val="solid"/>
            <a:round/>
            <a:headEnd type="none" w="med" len="med"/>
            <a:tailEnd type="arrow" w="med" len="med"/>
          </a:ln>
          <a:effectLst>
            <a:outerShdw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88" name="Footer Placeholder 8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802100" y="2608548"/>
            <a:ext cx="1896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Prototype  x2</a:t>
            </a:r>
            <a:endParaRPr lang="en-US" sz="24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isconsi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5600" y="3505200"/>
            <a:ext cx="3542702" cy="3495675"/>
          </a:xfrm>
          <a:prstGeom prst="rect">
            <a:avLst/>
          </a:prstGeom>
        </p:spPr>
      </p:pic>
      <p:pic>
        <p:nvPicPr>
          <p:cNvPr id="7" name="Picture 6" descr="satell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35658">
            <a:off x="9580199" y="654151"/>
            <a:ext cx="3357413" cy="2685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8600" y="4267200"/>
            <a:ext cx="6400800" cy="4973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700"/>
              </a:spcBef>
              <a:buSzPct val="125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Remotely programmable sample rate, HV &amp; threshold</a:t>
            </a:r>
          </a:p>
          <a:p>
            <a:pPr marL="266700" indent="-266700">
              <a:spcBef>
                <a:spcPts val="700"/>
              </a:spcBef>
              <a:buSzPct val="125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Each PMT set to trigger  ~ 0.3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spe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  <a:p>
            <a:pPr marL="266700" indent="-266700">
              <a:spcBef>
                <a:spcPts val="700"/>
              </a:spcBef>
              <a:buSzPct val="125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Waveform recorded only when coincidence between both PMTs w/in 800 ns on a single crystal</a:t>
            </a:r>
          </a:p>
          <a:p>
            <a:pPr marL="266700" indent="-266700">
              <a:spcBef>
                <a:spcPts val="700"/>
              </a:spcBef>
              <a:buSzPct val="125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Waveform from each PMT digitized separately in the ice by IceCube mainboards and sent to hub</a:t>
            </a:r>
          </a:p>
          <a:p>
            <a:pPr marL="266700" indent="-266700">
              <a:spcBef>
                <a:spcPts val="700"/>
              </a:spcBef>
              <a:buSzPct val="125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Time stamp synchronized to IceCube GPS and calibrated for transit time</a:t>
            </a:r>
          </a:p>
          <a:p>
            <a:pPr marL="266700" indent="-266700">
              <a:spcBef>
                <a:spcPts val="700"/>
              </a:spcBef>
              <a:buSzPct val="125000"/>
              <a:buFont typeface="Helvetica Neue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Helvetica Neue" charset="0"/>
                <a:cs typeface="Arial" pitchFamily="34" charset="0"/>
              </a:rPr>
              <a:t>Data sent over satellite to Madison, WI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ea typeface="Helvetica Neue" charset="0"/>
              <a:cs typeface="Arial" pitchFamily="34" charset="0"/>
            </a:endParaRPr>
          </a:p>
        </p:txBody>
      </p:sp>
      <p:pic>
        <p:nvPicPr>
          <p:cNvPr id="4" name="Picture 3" descr="prototype_schemat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000" y="4800600"/>
            <a:ext cx="1426223" cy="4419599"/>
          </a:xfrm>
          <a:prstGeom prst="rect">
            <a:avLst/>
          </a:prstGeom>
        </p:spPr>
      </p:pic>
      <p:pic>
        <p:nvPicPr>
          <p:cNvPr id="6" name="Picture 5" descr="control_rack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2548" y="457200"/>
            <a:ext cx="2607852" cy="3429000"/>
          </a:xfrm>
          <a:prstGeom prst="rect">
            <a:avLst/>
          </a:prstGeom>
        </p:spPr>
      </p:pic>
      <p:pic>
        <p:nvPicPr>
          <p:cNvPr id="9" name="Picture 8" descr="icecube_string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736" y="1066800"/>
            <a:ext cx="2484664" cy="3352800"/>
          </a:xfrm>
          <a:prstGeom prst="rect">
            <a:avLst/>
          </a:prstGeom>
        </p:spPr>
      </p:pic>
      <p:pic>
        <p:nvPicPr>
          <p:cNvPr id="11" name="Picture 10" descr="control_roo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3400" y="1066800"/>
            <a:ext cx="3531140" cy="2773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3017" y="152400"/>
            <a:ext cx="302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</a:rPr>
              <a:t>Data Transfer</a:t>
            </a:r>
            <a:endParaRPr lang="en-US" sz="4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6" name="Picture 15" descr="don_perignon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762967">
            <a:off x="10365857" y="7133890"/>
            <a:ext cx="784813" cy="2378042"/>
          </a:xfrm>
          <a:prstGeom prst="rect">
            <a:avLst/>
          </a:prstGeom>
        </p:spPr>
      </p:pic>
      <p:pic>
        <p:nvPicPr>
          <p:cNvPr id="25" name="Picture 24" descr="dam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41000" y="6064932"/>
            <a:ext cx="1600200" cy="564468"/>
          </a:xfrm>
          <a:prstGeom prst="rect">
            <a:avLst/>
          </a:prstGeom>
        </p:spPr>
      </p:pic>
      <p:sp>
        <p:nvSpPr>
          <p:cNvPr id="32" name="Explosion 1 31"/>
          <p:cNvSpPr/>
          <p:nvPr/>
        </p:nvSpPr>
        <p:spPr>
          <a:xfrm>
            <a:off x="1168400" y="7010400"/>
            <a:ext cx="304800" cy="4572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16200000" flipV="1">
            <a:off x="-393700" y="6667500"/>
            <a:ext cx="3048000" cy="381000"/>
          </a:xfrm>
          <a:prstGeom prst="curvedConnector3">
            <a:avLst>
              <a:gd name="adj1" fmla="val -1236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092200" y="5334000"/>
            <a:ext cx="228600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092200" y="1371602"/>
            <a:ext cx="0" cy="365759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092200" y="1219200"/>
            <a:ext cx="3048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rototype_schematic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6000" y="3276601"/>
            <a:ext cx="196720" cy="609599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1397000" y="1295400"/>
            <a:ext cx="190500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283200" y="1600200"/>
            <a:ext cx="2133600" cy="152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626600" y="2057400"/>
            <a:ext cx="1088268" cy="110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1110912" y="3400636"/>
            <a:ext cx="0" cy="1368152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10922000" y="6781800"/>
            <a:ext cx="304800" cy="1219200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8" name="Picture 27" descr="apple-I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561458" y="4874052"/>
            <a:ext cx="1341542" cy="12988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0840" y="1528428"/>
            <a:ext cx="5880098" cy="400347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468" y="5488868"/>
            <a:ext cx="5890332" cy="401105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1780" y="5380856"/>
            <a:ext cx="5816169" cy="396044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5" name="Picture 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3212" y="119419"/>
            <a:ext cx="2693404" cy="158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89732" y="1204392"/>
            <a:ext cx="5782320" cy="4026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7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Temperature of the boards</a:t>
            </a:r>
          </a:p>
          <a:p>
            <a:pPr marL="971550" lvl="1" indent="-514350">
              <a:lnSpc>
                <a:spcPct val="7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~10°C above surrounding ice</a:t>
            </a:r>
          </a:p>
          <a:p>
            <a:pPr marL="971550" lvl="1" indent="-514350">
              <a:lnSpc>
                <a:spcPct val="7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Fast (2-3 weeks) decrease during freeze-in</a:t>
            </a:r>
          </a:p>
          <a:p>
            <a:pPr marL="971550" lvl="1" indent="-514350">
              <a:lnSpc>
                <a:spcPct val="7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Slower decrease over a few months after freeze-in</a:t>
            </a:r>
          </a:p>
          <a:p>
            <a:pPr marL="514350" indent="-514350">
              <a:lnSpc>
                <a:spcPct val="7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Pressure follows similar trend as temperature (ADC resolution limited)</a:t>
            </a:r>
          </a:p>
          <a:p>
            <a:pPr marL="514350" indent="-514350">
              <a:lnSpc>
                <a:spcPct val="7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High Voltage on the PMTs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Values recorded every 2 sec. before April 2012. Every 60 sec. since April 2012.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2560" y="81298"/>
            <a:ext cx="2923220" cy="1231106"/>
          </a:xfrm>
          <a:prstGeom prst="rect">
            <a:avLst/>
          </a:prstGeom>
          <a:noFill/>
          <a:ln>
            <a:noFill/>
          </a:ln>
        </p:spPr>
        <p:txBody>
          <a:bodyPr wrap="square" lIns="152400" tIns="152400" rIns="152400" bIns="152400" rtlCol="0">
            <a:spAutoFit/>
          </a:bodyPr>
          <a:lstStyle/>
          <a:p>
            <a:pPr marL="487647" marR="0" indent="-487647" defTabSz="1300393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	Temp and pressure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sensors mounted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the mainboards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Matthew Kauer, UW Madison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 2013, Madison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3F0C-C30E-47EF-89C6-208139CC2559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8842660" y="5848908"/>
            <a:ext cx="1116124" cy="3132348"/>
            <a:chOff x="8842660" y="5848908"/>
            <a:chExt cx="1116124" cy="3132348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8914668" y="5848908"/>
              <a:ext cx="0" cy="3132348"/>
            </a:xfrm>
            <a:prstGeom prst="line">
              <a:avLst/>
            </a:prstGeom>
            <a:ln w="34925" cmpd="sng">
              <a:solidFill>
                <a:srgbClr val="000000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914668" y="6604992"/>
              <a:ext cx="1044116" cy="0"/>
            </a:xfrm>
            <a:prstGeom prst="straightConnector1">
              <a:avLst/>
            </a:prstGeom>
            <a:ln w="3492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842660" y="5956920"/>
              <a:ext cx="1066189" cy="7116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52400" tIns="152400" rIns="152400" bIns="152400" rtlCol="0">
              <a:spAutoFit/>
            </a:bodyPr>
            <a:lstStyle/>
            <a:p>
              <a:pPr marL="487647" marR="0" indent="-487647" algn="l" defTabSz="1300393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</a:tabLst>
              </a:pPr>
              <a:r>
                <a:rPr kumimoji="0" lang="en-US" sz="3200" b="1" i="0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data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V="1">
            <a:off x="8914668" y="1888468"/>
            <a:ext cx="0" cy="3132348"/>
          </a:xfrm>
          <a:prstGeom prst="line">
            <a:avLst/>
          </a:prstGeom>
          <a:ln w="34925" cmpd="sng">
            <a:solidFill>
              <a:srgbClr val="00000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914668" y="2644552"/>
            <a:ext cx="1044116" cy="0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42660" y="1996480"/>
            <a:ext cx="1066189" cy="711605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487647" marR="0" indent="-487647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793988" y="5740896"/>
            <a:ext cx="0" cy="3132348"/>
          </a:xfrm>
          <a:prstGeom prst="line">
            <a:avLst/>
          </a:prstGeom>
          <a:ln w="34925" cmpd="sng">
            <a:solidFill>
              <a:srgbClr val="00000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93988" y="6496980"/>
            <a:ext cx="1044116" cy="0"/>
          </a:xfrm>
          <a:prstGeom prst="straightConnector1">
            <a:avLst/>
          </a:prstGeom>
          <a:ln w="349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21980" y="5848908"/>
            <a:ext cx="1066189" cy="711605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487647" marR="0" indent="-487647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418" y="139834"/>
            <a:ext cx="4681794" cy="812530"/>
          </a:xfrm>
          <a:prstGeom prst="rect">
            <a:avLst/>
          </a:prstGeom>
          <a:noFill/>
          <a:ln>
            <a:noFill/>
          </a:ln>
        </p:spPr>
        <p:txBody>
          <a:bodyPr wrap="none" lIns="152400" tIns="152400" rIns="152400" bIns="152400" rtlCol="0">
            <a:spAutoFit/>
          </a:bodyPr>
          <a:lstStyle/>
          <a:p>
            <a:pPr marL="228600" marR="0" indent="-228600" algn="l" defTabSz="130039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Detector Monitoring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152400" tIns="152400" rIns="152400" bIns="152400" rtlCol="0">
        <a:spAutoFit/>
      </a:bodyPr>
      <a:lstStyle>
        <a:defPPr marL="228600" marR="0" indent="-228600" algn="l" defTabSz="1300393" rtl="0" eaLnBrk="1" fontAlgn="auto" latinLnBrk="0" hangingPunct="1">
          <a:lnSpc>
            <a:spcPct val="80000"/>
          </a:lnSpc>
          <a:spcBef>
            <a:spcPct val="20000"/>
          </a:spcBef>
          <a:spcAft>
            <a:spcPts val="0"/>
          </a:spcAft>
          <a:buClrTx/>
          <a:buSzTx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</a:tabLst>
          <a:defRPr kumimoji="0" sz="2000" b="1" i="0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itchFamily="34" charset="0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7869</TotalTime>
  <Pages>0</Pages>
  <Words>2967</Words>
  <Characters>0</Characters>
  <Application>Microsoft Office PowerPoint</Application>
  <PresentationFormat>Custom</PresentationFormat>
  <Lines>0</Lines>
  <Paragraphs>692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ヒラギノ角ゴ ProN W3</vt:lpstr>
      <vt:lpstr>Helvetica Neue</vt:lpstr>
      <vt:lpstr>Wingdings</vt:lpstr>
      <vt:lpstr>ＭＳ Ｐゴシック</vt:lpstr>
      <vt:lpstr>Bangla MN</vt:lpstr>
      <vt:lpstr>ＭＳ ゴシック</vt:lpstr>
      <vt:lpstr>Calibri Bold</vt:lpstr>
      <vt:lpstr>Wingdings 2</vt:lpstr>
      <vt:lpstr>ヒラギノ角ゴ ProN W6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Signal Channels</vt:lpstr>
      <vt:lpstr>Energy Spectrum: Gammas</vt:lpstr>
      <vt:lpstr>Cosmogenic 125I  (in the NaI crystal)</vt:lpstr>
      <vt:lpstr>Resolution of DM-Ice17</vt:lpstr>
      <vt:lpstr>Slide 15</vt:lpstr>
      <vt:lpstr>Background Model</vt:lpstr>
      <vt:lpstr>Region of Interest</vt:lpstr>
      <vt:lpstr>Slide 18</vt:lpstr>
      <vt:lpstr>Slide 19</vt:lpstr>
      <vt:lpstr>Slide 20</vt:lpstr>
      <vt:lpstr>Slide 21</vt:lpstr>
      <vt:lpstr>Scintillation Events</vt:lpstr>
      <vt:lpstr>Slide 23</vt:lpstr>
      <vt:lpstr>Slide 24</vt:lpstr>
      <vt:lpstr>Detector Stability</vt:lpstr>
      <vt:lpstr>Slide 26</vt:lpstr>
      <vt:lpstr>EM Interference (EMI) Events</vt:lpstr>
      <vt:lpstr>“Thin Pulse” Events</vt:lpstr>
      <vt:lpstr>Peak Finding Cut  (Dm-Ice Madison)</vt:lpstr>
      <vt:lpstr>Steppiness Cut  (DM-Ice Sheffield, UK)</vt:lpstr>
      <vt:lpstr>Internal Crystal Contamination</vt:lpstr>
      <vt:lpstr>40K in the Crystal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DM-Ice</dc:title>
  <dc:subject/>
  <dc:creator/>
  <cp:keywords/>
  <dc:description/>
  <cp:lastModifiedBy>matt</cp:lastModifiedBy>
  <cp:revision>360</cp:revision>
  <dcterms:modified xsi:type="dcterms:W3CDTF">2013-05-13T19:51:13Z</dcterms:modified>
</cp:coreProperties>
</file>