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41"/>
  </p:notesMasterIdLst>
  <p:handoutMasterIdLst>
    <p:handoutMasterId r:id="rId42"/>
  </p:handoutMasterIdLst>
  <p:sldIdLst>
    <p:sldId id="333" r:id="rId2"/>
    <p:sldId id="560" r:id="rId3"/>
    <p:sldId id="573" r:id="rId4"/>
    <p:sldId id="557" r:id="rId5"/>
    <p:sldId id="574" r:id="rId6"/>
    <p:sldId id="575" r:id="rId7"/>
    <p:sldId id="582" r:id="rId8"/>
    <p:sldId id="561" r:id="rId9"/>
    <p:sldId id="576" r:id="rId10"/>
    <p:sldId id="580" r:id="rId11"/>
    <p:sldId id="562" r:id="rId12"/>
    <p:sldId id="564" r:id="rId13"/>
    <p:sldId id="594" r:id="rId14"/>
    <p:sldId id="595" r:id="rId15"/>
    <p:sldId id="596" r:id="rId16"/>
    <p:sldId id="597" r:id="rId17"/>
    <p:sldId id="605" r:id="rId18"/>
    <p:sldId id="599" r:id="rId19"/>
    <p:sldId id="604" r:id="rId20"/>
    <p:sldId id="545" r:id="rId21"/>
    <p:sldId id="585" r:id="rId22"/>
    <p:sldId id="586" r:id="rId23"/>
    <p:sldId id="588" r:id="rId24"/>
    <p:sldId id="548" r:id="rId25"/>
    <p:sldId id="589" r:id="rId26"/>
    <p:sldId id="590" r:id="rId27"/>
    <p:sldId id="571" r:id="rId28"/>
    <p:sldId id="598" r:id="rId29"/>
    <p:sldId id="543" r:id="rId30"/>
    <p:sldId id="591" r:id="rId31"/>
    <p:sldId id="592" r:id="rId32"/>
    <p:sldId id="569" r:id="rId33"/>
    <p:sldId id="577" r:id="rId34"/>
    <p:sldId id="602" r:id="rId35"/>
    <p:sldId id="607" r:id="rId36"/>
    <p:sldId id="603" r:id="rId37"/>
    <p:sldId id="606" r:id="rId38"/>
    <p:sldId id="600" r:id="rId39"/>
    <p:sldId id="601" r:id="rId40"/>
  </p:sldIdLst>
  <p:sldSz cx="9144000" cy="6858000" type="letter"/>
  <p:notesSz cx="6858000" cy="9144000"/>
  <p:custDataLst>
    <p:tags r:id="rId44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ityBlueprint" charset="2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ityBlueprint" charset="2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ityBlueprint" charset="2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ityBlueprint" charset="2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ityBlueprint" charset="2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ityBlueprint" charset="2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ityBlueprint" charset="2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ityBlueprint" charset="2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ityBlueprint" charset="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99FF"/>
    <a:srgbClr val="CC0000"/>
    <a:srgbClr val="FF6363"/>
    <a:srgbClr val="FF99CC"/>
    <a:srgbClr val="CCECFF"/>
    <a:srgbClr val="EC2706"/>
    <a:srgbClr val="0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4" autoAdjust="0"/>
    <p:restoredTop sz="88225" autoAdjust="0"/>
  </p:normalViewPr>
  <p:slideViewPr>
    <p:cSldViewPr>
      <p:cViewPr>
        <p:scale>
          <a:sx n="110" d="100"/>
          <a:sy n="110" d="100"/>
        </p:scale>
        <p:origin x="-808" y="-72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4760"/>
    </p:cViewPr>
  </p:sorterViewPr>
  <p:notesViewPr>
    <p:cSldViewPr>
      <p:cViewPr varScale="1">
        <p:scale>
          <a:sx n="58" d="100"/>
          <a:sy n="58" d="100"/>
        </p:scale>
        <p:origin x="-172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tags" Target="tags/tag1.xml"/><Relationship Id="rId4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4" Type="http://schemas.openxmlformats.org/officeDocument/2006/relationships/slide" Target="slides/slide15.xml"/><Relationship Id="rId5" Type="http://schemas.openxmlformats.org/officeDocument/2006/relationships/slide" Target="slides/slide16.xml"/><Relationship Id="rId6" Type="http://schemas.openxmlformats.org/officeDocument/2006/relationships/slide" Target="slides/slide35.xml"/><Relationship Id="rId1" Type="http://schemas.openxmlformats.org/officeDocument/2006/relationships/slide" Target="slides/slide1.xml"/><Relationship Id="rId2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381750" y="8743950"/>
            <a:ext cx="414338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9895" tIns="44157" rIns="89895" bIns="44157" anchor="ctr">
            <a:spAutoFit/>
          </a:bodyPr>
          <a:lstStyle/>
          <a:p>
            <a:pPr algn="r" defTabSz="908050"/>
            <a:fld id="{01ABD12E-224E-4002-AC98-63A53F06C277}" type="slidenum">
              <a:rPr lang="en-US" sz="1400">
                <a:latin typeface="Book Antiqua" pitchFamily="16" charset="0"/>
              </a:rPr>
              <a:pPr algn="r" defTabSz="908050"/>
              <a:t>‹#›</a:t>
            </a:fld>
            <a:endParaRPr lang="en-US" sz="1400">
              <a:latin typeface="Book Antiqua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26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8975"/>
            <a:ext cx="4564063" cy="3422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343400"/>
            <a:ext cx="5026025" cy="411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9895" tIns="44157" rIns="89895" bIns="441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notes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2938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MV – minimum variance combination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9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3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Increases</a:t>
            </a:r>
            <a:r>
              <a:rPr lang="en-US" baseline="0" dirty="0" smtClean="0"/>
              <a:t> expansion rate, universe is younger at decoupling.  But free streaming is random so less affected than sound horizon.  Therefore fluctuations erased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9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models can have a convex or concave potential, depending on the sign of ∂2V or ∂2f when observable ∂φ2	∂φ2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scales exit the Hubble radius and </a:t>
            </a:r>
            <a:r>
              <a:rPr lang="en-US" sz="1200" kern="1200" dirty="0" err="1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φ</a:t>
            </a:r>
            <a:r>
              <a:rPr lang="en-US" sz="1200" kern="1200" dirty="0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 = </a:t>
            </a:r>
            <a:r>
              <a:rPr lang="en-US" sz="1200" kern="1200" dirty="0" err="1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φ</a:t>
            </a:r>
            <a:r>
              <a:rPr lang="en-US" sz="1200" kern="1200" dirty="0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∗. Convex models (∂2V/∂φ2 ≤ 0) have </a:t>
            </a:r>
            <a:r>
              <a:rPr lang="en-US" sz="1200" kern="1200" dirty="0" err="1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η</a:t>
            </a:r>
            <a:r>
              <a:rPr lang="en-US" sz="1200" kern="1200" dirty="0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∗ &lt; 0 and belong to the region where ns ≤ 1 and 0 ≤ r ≤ −8(ns − 1). Concave models (∂2V/∂φ2 ≥ 0) occupy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3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Book Antiqua" pitchFamily="16" charset="0"/>
                <a:ea typeface="+mn-ea"/>
                <a:cs typeface="+mn-cs"/>
              </a:rPr>
              <a:t>rest of the (r, Ns) plane.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8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9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9812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000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429000"/>
            <a:ext cx="4267200" cy="1752600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001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2002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2003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E67F0D9-9A45-47BB-AE9A-DA23048482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21AF2-190A-446F-AB49-721B7D4455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42900"/>
            <a:ext cx="20193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42900"/>
            <a:ext cx="59055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3CA88-1761-430B-A198-1CDA7251EC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EA7D9-5D49-403B-A881-E79A547745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D48D-986C-47FE-97A1-F3307E876D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D257D-C148-4376-B798-E56C477F6E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9D2E0-AAA2-47BB-A383-5EFB2438B7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E1DEA-3CF2-428D-8E6F-6D873D2F48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2B0A0-7E12-4AF5-8C3B-505F6F5F0F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06776-CC86-4607-A61D-038F8C0768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42D2F-8FDD-4CE6-9854-A93793E3C9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42900"/>
            <a:ext cx="8077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7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097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4097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30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4097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6" charset="0"/>
              </a:defRPr>
            </a:lvl1pPr>
          </a:lstStyle>
          <a:p>
            <a:fld id="{80CF8BAE-713E-42C7-B9B8-11CFE568D6F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Comic Sans MS" pitchFamily="6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Comic Sans MS" pitchFamily="6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Comic Sans MS" pitchFamily="6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Comic Sans MS" pitchFamily="6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Comic Sans MS" pitchFamily="6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Comic Sans MS" pitchFamily="6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Comic Sans MS" pitchFamily="6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Comic Sans MS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charset="2"/>
        <a:buChar char="v"/>
        <a:defRPr sz="2400">
          <a:solidFill>
            <a:srgbClr val="006699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charset="2"/>
        <a:buChar char="Ø"/>
        <a:defRPr sz="2000">
          <a:solidFill>
            <a:srgbClr val="006699"/>
          </a:solidFill>
          <a:latin typeface="Arial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Char char="o"/>
        <a:defRPr>
          <a:solidFill>
            <a:srgbClr val="006699"/>
          </a:solidFill>
          <a:latin typeface="Arial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charset="2"/>
        <a:buChar char="v"/>
        <a:defRPr sz="1600">
          <a:solidFill>
            <a:srgbClr val="006699"/>
          </a:solidFill>
          <a:latin typeface="Arial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charset="2"/>
        <a:buChar char="Ø"/>
        <a:defRPr sz="1400">
          <a:solidFill>
            <a:srgbClr val="006699"/>
          </a:solidFill>
          <a:latin typeface="Arial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charset="2"/>
        <a:buChar char="Ø"/>
        <a:defRPr sz="1400">
          <a:solidFill>
            <a:srgbClr val="0066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charset="2"/>
        <a:buChar char="Ø"/>
        <a:defRPr sz="1400">
          <a:solidFill>
            <a:srgbClr val="0066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charset="2"/>
        <a:buChar char="Ø"/>
        <a:defRPr sz="1400">
          <a:solidFill>
            <a:srgbClr val="0066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charset="2"/>
        <a:buChar char="Ø"/>
        <a:defRPr sz="1400">
          <a:solidFill>
            <a:srgbClr val="0066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2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763000" cy="990600"/>
          </a:xfrm>
        </p:spPr>
        <p:txBody>
          <a:bodyPr/>
          <a:lstStyle/>
          <a:p>
            <a:r>
              <a:rPr lang="en-US" sz="2800" dirty="0" smtClean="0"/>
              <a:t>Recent Results from the Planck Satellite</a:t>
            </a:r>
            <a:endParaRPr lang="en-US" sz="2800" dirty="0"/>
          </a:p>
        </p:txBody>
      </p:sp>
      <p:sp>
        <p:nvSpPr>
          <p:cNvPr id="350213" name="Rectangle 1029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5715000"/>
            <a:ext cx="5943600" cy="990600"/>
          </a:xfrm>
        </p:spPr>
        <p:txBody>
          <a:bodyPr/>
          <a:lstStyle/>
          <a:p>
            <a:r>
              <a:rPr lang="en-US" dirty="0"/>
              <a:t>Sarah Church</a:t>
            </a:r>
          </a:p>
          <a:p>
            <a:r>
              <a:rPr lang="en-US" dirty="0" smtClean="0"/>
              <a:t>KIPAC, Stanford University</a:t>
            </a:r>
            <a:endParaRPr lang="en-US" dirty="0"/>
          </a:p>
        </p:txBody>
      </p:sp>
      <p:pic>
        <p:nvPicPr>
          <p:cNvPr id="9" name="Picture 1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2329378" cy="2667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Picture 2" descr="allcmb_withC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066800"/>
            <a:ext cx="5003800" cy="3636591"/>
          </a:xfrm>
          <a:prstGeom prst="rect">
            <a:avLst/>
          </a:prstGeom>
        </p:spPr>
      </p:pic>
      <p:pic>
        <p:nvPicPr>
          <p:cNvPr id="5" name="Picture 4" descr="Fig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81400"/>
            <a:ext cx="4308240" cy="2209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5-12 at 5.54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62000"/>
            <a:ext cx="5285524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914400"/>
          </a:xfrm>
        </p:spPr>
        <p:txBody>
          <a:bodyPr/>
          <a:lstStyle/>
          <a:p>
            <a:r>
              <a:rPr lang="en-US" sz="2800" dirty="0"/>
              <a:t>G</a:t>
            </a:r>
            <a:r>
              <a:rPr lang="en-US" sz="2800" dirty="0" smtClean="0"/>
              <a:t>ravitational potential of matter  between us and last scattering reconstructed from lensing of CMB fluctuations</a:t>
            </a:r>
            <a:endParaRPr lang="en-US" sz="2800" dirty="0"/>
          </a:p>
        </p:txBody>
      </p:sp>
      <p:pic>
        <p:nvPicPr>
          <p:cNvPr id="8" name="Picture 7" descr="Screen shot 2013-05-12 at 5.52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82300"/>
            <a:ext cx="6172200" cy="329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54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PPs_for_AA_12Mar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36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6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Highlights that I’ll Discuss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Powerful test of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CDM</a:t>
            </a:r>
          </a:p>
          <a:p>
            <a:pPr lvl="1"/>
            <a:r>
              <a:rPr lang="en-US" sz="2400" dirty="0" smtClean="0"/>
              <a:t>Standard theory of particle physics + 6 parameter model gives excellent fit to Planck data</a:t>
            </a:r>
          </a:p>
          <a:p>
            <a:pPr lvl="1"/>
            <a:r>
              <a:rPr lang="en-US" sz="2400" dirty="0" smtClean="0"/>
              <a:t>Some tension </a:t>
            </a:r>
            <a:r>
              <a:rPr lang="en-US" sz="2400" dirty="0"/>
              <a:t>in best fit parameter </a:t>
            </a:r>
            <a:r>
              <a:rPr lang="en-US" sz="2400" dirty="0" smtClean="0"/>
              <a:t>values compared to other data sets, </a:t>
            </a:r>
            <a:r>
              <a:rPr lang="en-US" sz="2400" dirty="0"/>
              <a:t>e.g. high </a:t>
            </a:r>
            <a:r>
              <a:rPr lang="en-US" sz="2400" dirty="0" err="1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err="1" smtClean="0"/>
              <a:t>m</a:t>
            </a:r>
            <a:r>
              <a:rPr lang="en-US" sz="2400" dirty="0" smtClean="0"/>
              <a:t>, </a:t>
            </a:r>
            <a:r>
              <a:rPr lang="en-US" sz="2400" dirty="0"/>
              <a:t>low 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0</a:t>
            </a:r>
          </a:p>
          <a:p>
            <a:r>
              <a:rPr lang="en-US" sz="2800" dirty="0" smtClean="0"/>
              <a:t>Extensions to the model</a:t>
            </a:r>
          </a:p>
          <a:p>
            <a:pPr lvl="1"/>
            <a:r>
              <a:rPr lang="en-US" dirty="0" smtClean="0"/>
              <a:t>Neutrino Constraints</a:t>
            </a:r>
          </a:p>
          <a:p>
            <a:pPr lvl="1"/>
            <a:r>
              <a:rPr lang="en-US" dirty="0" smtClean="0"/>
              <a:t>Inflationary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86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52400"/>
            <a:ext cx="8458200" cy="342900"/>
          </a:xfrm>
        </p:spPr>
        <p:txBody>
          <a:bodyPr/>
          <a:lstStyle/>
          <a:p>
            <a:r>
              <a:rPr lang="en-US" sz="2400"/>
              <a:t>The physics of CMB fluctuations are straightforward</a:t>
            </a:r>
          </a:p>
        </p:txBody>
      </p:sp>
      <p:sp>
        <p:nvSpPr>
          <p:cNvPr id="480281" name="Rectangle 25"/>
          <p:cNvSpPr>
            <a:spLocks noChangeArrowheads="1"/>
          </p:cNvSpPr>
          <p:nvPr/>
        </p:nvSpPr>
        <p:spPr bwMode="auto">
          <a:xfrm>
            <a:off x="495300" y="5334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 dirty="0">
                <a:solidFill>
                  <a:srgbClr val="006699"/>
                </a:solidFill>
                <a:latin typeface="Arial"/>
                <a:cs typeface="Arial"/>
              </a:rPr>
              <a:t>Initial power spectrum of scalar modes and tensor modes (arise naturally from quantum fluctuations stretched out by inflation)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" y="1155700"/>
            <a:ext cx="8572500" cy="5702300"/>
            <a:chOff x="228600" y="1155700"/>
            <a:chExt cx="8572500" cy="5702300"/>
          </a:xfrm>
        </p:grpSpPr>
        <p:sp>
          <p:nvSpPr>
            <p:cNvPr id="480284" name="Rectangle 28"/>
            <p:cNvSpPr>
              <a:spLocks noChangeArrowheads="1"/>
            </p:cNvSpPr>
            <p:nvPr/>
          </p:nvSpPr>
          <p:spPr bwMode="auto">
            <a:xfrm>
              <a:off x="495300" y="1155700"/>
              <a:ext cx="8305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42900" indent="-342900" algn="l">
                <a:spcBef>
                  <a:spcPct val="20000"/>
                </a:spcBef>
                <a:buClr>
                  <a:srgbClr val="008000"/>
                </a:buClr>
                <a:buSzPct val="75000"/>
                <a:buFont typeface="Wingdings" charset="2"/>
                <a:buChar char="v"/>
              </a:pPr>
              <a:r>
                <a:rPr lang="en-US" sz="2000" dirty="0">
                  <a:solidFill>
                    <a:srgbClr val="006699"/>
                  </a:solidFill>
                  <a:latin typeface="Arial"/>
                  <a:cs typeface="Arial"/>
                </a:rPr>
                <a:t>Matter fluctuations begin to collapse as they enter the horizon</a:t>
              </a:r>
            </a:p>
          </p:txBody>
        </p:sp>
        <p:grpSp>
          <p:nvGrpSpPr>
            <p:cNvPr id="480285" name="Group 29"/>
            <p:cNvGrpSpPr>
              <a:grpSpLocks/>
            </p:cNvGrpSpPr>
            <p:nvPr/>
          </p:nvGrpSpPr>
          <p:grpSpPr bwMode="auto">
            <a:xfrm>
              <a:off x="228600" y="3441700"/>
              <a:ext cx="7454900" cy="3416300"/>
              <a:chOff x="144" y="2168"/>
              <a:chExt cx="4696" cy="2152"/>
            </a:xfrm>
          </p:grpSpPr>
          <p:grpSp>
            <p:nvGrpSpPr>
              <p:cNvPr id="480286" name="Group 30"/>
              <p:cNvGrpSpPr>
                <a:grpSpLocks/>
              </p:cNvGrpSpPr>
              <p:nvPr/>
            </p:nvGrpSpPr>
            <p:grpSpPr bwMode="auto">
              <a:xfrm>
                <a:off x="144" y="2168"/>
                <a:ext cx="4696" cy="2152"/>
                <a:chOff x="144" y="2168"/>
                <a:chExt cx="4696" cy="2152"/>
              </a:xfrm>
            </p:grpSpPr>
            <p:sp>
              <p:nvSpPr>
                <p:cNvPr id="480287" name="Oval 31"/>
                <p:cNvSpPr>
                  <a:spLocks noChangeArrowheads="1"/>
                </p:cNvSpPr>
                <p:nvPr/>
              </p:nvSpPr>
              <p:spPr bwMode="auto">
                <a:xfrm>
                  <a:off x="2736" y="2168"/>
                  <a:ext cx="576" cy="576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0288" name="Oval 32"/>
                <p:cNvSpPr>
                  <a:spLocks noChangeArrowheads="1"/>
                </p:cNvSpPr>
                <p:nvPr/>
              </p:nvSpPr>
              <p:spPr bwMode="auto">
                <a:xfrm>
                  <a:off x="1690" y="2736"/>
                  <a:ext cx="422" cy="406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0289" name="Oval 33"/>
                <p:cNvSpPr>
                  <a:spLocks noChangeArrowheads="1"/>
                </p:cNvSpPr>
                <p:nvPr/>
              </p:nvSpPr>
              <p:spPr bwMode="auto">
                <a:xfrm>
                  <a:off x="376" y="3392"/>
                  <a:ext cx="307" cy="295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80290" name="Group 34"/>
                <p:cNvGrpSpPr>
                  <a:grpSpLocks/>
                </p:cNvGrpSpPr>
                <p:nvPr/>
              </p:nvGrpSpPr>
              <p:grpSpPr bwMode="auto">
                <a:xfrm>
                  <a:off x="624" y="3744"/>
                  <a:ext cx="4216" cy="308"/>
                  <a:chOff x="624" y="3744"/>
                  <a:chExt cx="4216" cy="308"/>
                </a:xfrm>
              </p:grpSpPr>
              <p:sp>
                <p:nvSpPr>
                  <p:cNvPr id="48029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624" y="3744"/>
                    <a:ext cx="421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029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8" y="3840"/>
                    <a:ext cx="576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>
                        <a:latin typeface="Comic Sans MS" pitchFamily="64" charset="0"/>
                      </a:rPr>
                      <a:t>TIME</a:t>
                    </a:r>
                  </a:p>
                </p:txBody>
              </p:sp>
            </p:grpSp>
            <p:sp>
              <p:nvSpPr>
                <p:cNvPr id="48029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12" y="2216"/>
                  <a:ext cx="3272" cy="144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29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44" y="3800"/>
                  <a:ext cx="1632" cy="52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dirty="0">
                      <a:solidFill>
                        <a:srgbClr val="CC0000"/>
                      </a:solidFill>
                      <a:latin typeface="Arial"/>
                      <a:cs typeface="Arial"/>
                    </a:rPr>
                    <a:t>Time at which a given fluctuation enters the horizon</a:t>
                  </a:r>
                </a:p>
              </p:txBody>
            </p:sp>
          </p:grpSp>
          <p:sp>
            <p:nvSpPr>
              <p:cNvPr id="480295" name="Line 39"/>
              <p:cNvSpPr>
                <a:spLocks noChangeShapeType="1"/>
              </p:cNvSpPr>
              <p:nvPr/>
            </p:nvSpPr>
            <p:spPr bwMode="auto">
              <a:xfrm flipV="1">
                <a:off x="240" y="2352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96" name="Text Box 40"/>
              <p:cNvSpPr txBox="1">
                <a:spLocks noChangeArrowheads="1"/>
              </p:cNvSpPr>
              <p:nvPr/>
            </p:nvSpPr>
            <p:spPr bwMode="auto">
              <a:xfrm>
                <a:off x="240" y="2736"/>
                <a:ext cx="1056" cy="3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dirty="0">
                    <a:latin typeface="Arial"/>
                    <a:cs typeface="Arial"/>
                  </a:rPr>
                  <a:t>Physical size of fluctuation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380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52400"/>
            <a:ext cx="8458200" cy="342900"/>
          </a:xfrm>
        </p:spPr>
        <p:txBody>
          <a:bodyPr/>
          <a:lstStyle/>
          <a:p>
            <a:r>
              <a:rPr lang="en-US" sz="2400"/>
              <a:t>The physics of CMB fluctuations are straightforward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600200"/>
            <a:ext cx="84582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Gravity + radiation pressure couple the baryons and the photon background </a:t>
            </a:r>
            <a:r>
              <a:rPr lang="en-US" sz="2000" dirty="0">
                <a:sym typeface="Symbol" pitchFamily="18" charset="2"/>
              </a:rPr>
              <a:t> </a:t>
            </a:r>
            <a:r>
              <a:rPr lang="en-US" sz="2000" dirty="0"/>
              <a:t>oscillations in the photon-baryon fluid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54163" y="3757613"/>
            <a:ext cx="5380037" cy="2185987"/>
            <a:chOff x="1554163" y="3757613"/>
            <a:chExt cx="5380037" cy="2185987"/>
          </a:xfrm>
        </p:grpSpPr>
        <p:sp>
          <p:nvSpPr>
            <p:cNvPr id="480271" name="Oval 15"/>
            <p:cNvSpPr>
              <a:spLocks noChangeArrowheads="1"/>
            </p:cNvSpPr>
            <p:nvPr/>
          </p:nvSpPr>
          <p:spPr bwMode="auto">
            <a:xfrm>
              <a:off x="6324600" y="3757613"/>
              <a:ext cx="381000" cy="381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2" name="Oval 16"/>
            <p:cNvSpPr>
              <a:spLocks noChangeArrowheads="1"/>
            </p:cNvSpPr>
            <p:nvPr/>
          </p:nvSpPr>
          <p:spPr bwMode="auto">
            <a:xfrm>
              <a:off x="4114800" y="4572000"/>
              <a:ext cx="288925" cy="2778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3" name="Oval 17"/>
            <p:cNvSpPr>
              <a:spLocks noChangeArrowheads="1"/>
            </p:cNvSpPr>
            <p:nvPr/>
          </p:nvSpPr>
          <p:spPr bwMode="auto">
            <a:xfrm>
              <a:off x="5197475" y="4343400"/>
              <a:ext cx="669925" cy="644525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4" name="Oval 18"/>
            <p:cNvSpPr>
              <a:spLocks noChangeArrowheads="1"/>
            </p:cNvSpPr>
            <p:nvPr/>
          </p:nvSpPr>
          <p:spPr bwMode="auto">
            <a:xfrm>
              <a:off x="1554163" y="5499100"/>
              <a:ext cx="228600" cy="2286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5" name="Oval 19"/>
            <p:cNvSpPr>
              <a:spLocks noChangeArrowheads="1"/>
            </p:cNvSpPr>
            <p:nvPr/>
          </p:nvSpPr>
          <p:spPr bwMode="auto">
            <a:xfrm>
              <a:off x="2163763" y="53467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6" name="Oval 20"/>
            <p:cNvSpPr>
              <a:spLocks noChangeArrowheads="1"/>
            </p:cNvSpPr>
            <p:nvPr/>
          </p:nvSpPr>
          <p:spPr bwMode="auto">
            <a:xfrm>
              <a:off x="2819400" y="5156200"/>
              <a:ext cx="762000" cy="762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7" name="Oval 21"/>
            <p:cNvSpPr>
              <a:spLocks noChangeArrowheads="1"/>
            </p:cNvSpPr>
            <p:nvPr/>
          </p:nvSpPr>
          <p:spPr bwMode="auto">
            <a:xfrm>
              <a:off x="3810000" y="53340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8" name="Oval 22"/>
            <p:cNvSpPr>
              <a:spLocks noChangeArrowheads="1"/>
            </p:cNvSpPr>
            <p:nvPr/>
          </p:nvSpPr>
          <p:spPr bwMode="auto">
            <a:xfrm>
              <a:off x="4699000" y="5473700"/>
              <a:ext cx="228600" cy="2286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9" name="Oval 23"/>
            <p:cNvSpPr>
              <a:spLocks noChangeArrowheads="1"/>
            </p:cNvSpPr>
            <p:nvPr/>
          </p:nvSpPr>
          <p:spPr bwMode="auto">
            <a:xfrm>
              <a:off x="5380038" y="53340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80" name="Oval 24"/>
            <p:cNvSpPr>
              <a:spLocks noChangeArrowheads="1"/>
            </p:cNvSpPr>
            <p:nvPr/>
          </p:nvSpPr>
          <p:spPr bwMode="auto">
            <a:xfrm>
              <a:off x="6172200" y="5181600"/>
              <a:ext cx="762000" cy="762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0281" name="Rectangle 25"/>
          <p:cNvSpPr>
            <a:spLocks noChangeArrowheads="1"/>
          </p:cNvSpPr>
          <p:nvPr/>
        </p:nvSpPr>
        <p:spPr bwMode="auto">
          <a:xfrm>
            <a:off x="495300" y="5334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 dirty="0">
                <a:solidFill>
                  <a:srgbClr val="006699"/>
                </a:solidFill>
                <a:latin typeface="Arial"/>
                <a:cs typeface="Arial"/>
              </a:rPr>
              <a:t>Initial power spectrum of scalar modes and tensor modes (arise naturally from quantum fluctuations stretched out by inflation)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" y="1155700"/>
            <a:ext cx="8572500" cy="5702300"/>
            <a:chOff x="228600" y="1155700"/>
            <a:chExt cx="8572500" cy="5702300"/>
          </a:xfrm>
        </p:grpSpPr>
        <p:sp>
          <p:nvSpPr>
            <p:cNvPr id="480284" name="Rectangle 28"/>
            <p:cNvSpPr>
              <a:spLocks noChangeArrowheads="1"/>
            </p:cNvSpPr>
            <p:nvPr/>
          </p:nvSpPr>
          <p:spPr bwMode="auto">
            <a:xfrm>
              <a:off x="495300" y="1155700"/>
              <a:ext cx="8305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42900" indent="-342900" algn="l">
                <a:spcBef>
                  <a:spcPct val="20000"/>
                </a:spcBef>
                <a:buClr>
                  <a:srgbClr val="008000"/>
                </a:buClr>
                <a:buSzPct val="75000"/>
                <a:buFont typeface="Wingdings" charset="2"/>
                <a:buChar char="v"/>
              </a:pPr>
              <a:r>
                <a:rPr lang="en-US" sz="2000" dirty="0">
                  <a:solidFill>
                    <a:srgbClr val="006699"/>
                  </a:solidFill>
                  <a:latin typeface="Arial"/>
                  <a:cs typeface="Arial"/>
                </a:rPr>
                <a:t>Matter fluctuations begin to collapse as they enter the horizon</a:t>
              </a:r>
            </a:p>
          </p:txBody>
        </p:sp>
        <p:grpSp>
          <p:nvGrpSpPr>
            <p:cNvPr id="480285" name="Group 29"/>
            <p:cNvGrpSpPr>
              <a:grpSpLocks/>
            </p:cNvGrpSpPr>
            <p:nvPr/>
          </p:nvGrpSpPr>
          <p:grpSpPr bwMode="auto">
            <a:xfrm>
              <a:off x="228600" y="3441700"/>
              <a:ext cx="7454900" cy="3416300"/>
              <a:chOff x="144" y="2168"/>
              <a:chExt cx="4696" cy="2152"/>
            </a:xfrm>
          </p:grpSpPr>
          <p:grpSp>
            <p:nvGrpSpPr>
              <p:cNvPr id="480286" name="Group 30"/>
              <p:cNvGrpSpPr>
                <a:grpSpLocks/>
              </p:cNvGrpSpPr>
              <p:nvPr/>
            </p:nvGrpSpPr>
            <p:grpSpPr bwMode="auto">
              <a:xfrm>
                <a:off x="144" y="2168"/>
                <a:ext cx="4696" cy="2152"/>
                <a:chOff x="144" y="2168"/>
                <a:chExt cx="4696" cy="2152"/>
              </a:xfrm>
            </p:grpSpPr>
            <p:sp>
              <p:nvSpPr>
                <p:cNvPr id="480287" name="Oval 31"/>
                <p:cNvSpPr>
                  <a:spLocks noChangeArrowheads="1"/>
                </p:cNvSpPr>
                <p:nvPr/>
              </p:nvSpPr>
              <p:spPr bwMode="auto">
                <a:xfrm>
                  <a:off x="2736" y="2168"/>
                  <a:ext cx="576" cy="576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0288" name="Oval 32"/>
                <p:cNvSpPr>
                  <a:spLocks noChangeArrowheads="1"/>
                </p:cNvSpPr>
                <p:nvPr/>
              </p:nvSpPr>
              <p:spPr bwMode="auto">
                <a:xfrm>
                  <a:off x="1690" y="2736"/>
                  <a:ext cx="422" cy="406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0289" name="Oval 33"/>
                <p:cNvSpPr>
                  <a:spLocks noChangeArrowheads="1"/>
                </p:cNvSpPr>
                <p:nvPr/>
              </p:nvSpPr>
              <p:spPr bwMode="auto">
                <a:xfrm>
                  <a:off x="376" y="3392"/>
                  <a:ext cx="307" cy="295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80290" name="Group 34"/>
                <p:cNvGrpSpPr>
                  <a:grpSpLocks/>
                </p:cNvGrpSpPr>
                <p:nvPr/>
              </p:nvGrpSpPr>
              <p:grpSpPr bwMode="auto">
                <a:xfrm>
                  <a:off x="624" y="3744"/>
                  <a:ext cx="4216" cy="308"/>
                  <a:chOff x="624" y="3744"/>
                  <a:chExt cx="4216" cy="308"/>
                </a:xfrm>
              </p:grpSpPr>
              <p:sp>
                <p:nvSpPr>
                  <p:cNvPr id="48029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624" y="3744"/>
                    <a:ext cx="421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029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8" y="3840"/>
                    <a:ext cx="576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>
                        <a:latin typeface="Comic Sans MS" pitchFamily="64" charset="0"/>
                      </a:rPr>
                      <a:t>TIME</a:t>
                    </a:r>
                  </a:p>
                </p:txBody>
              </p:sp>
            </p:grpSp>
            <p:sp>
              <p:nvSpPr>
                <p:cNvPr id="48029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12" y="2216"/>
                  <a:ext cx="3272" cy="144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29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44" y="3800"/>
                  <a:ext cx="1632" cy="52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dirty="0">
                      <a:solidFill>
                        <a:srgbClr val="CC0000"/>
                      </a:solidFill>
                      <a:latin typeface="Arial"/>
                      <a:cs typeface="Arial"/>
                    </a:rPr>
                    <a:t>Time at which a given fluctuation enters the horizon</a:t>
                  </a:r>
                </a:p>
              </p:txBody>
            </p:sp>
          </p:grpSp>
          <p:sp>
            <p:nvSpPr>
              <p:cNvPr id="480295" name="Line 39"/>
              <p:cNvSpPr>
                <a:spLocks noChangeShapeType="1"/>
              </p:cNvSpPr>
              <p:nvPr/>
            </p:nvSpPr>
            <p:spPr bwMode="auto">
              <a:xfrm flipV="1">
                <a:off x="240" y="2352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96" name="Text Box 40"/>
              <p:cNvSpPr txBox="1">
                <a:spLocks noChangeArrowheads="1"/>
              </p:cNvSpPr>
              <p:nvPr/>
            </p:nvSpPr>
            <p:spPr bwMode="auto">
              <a:xfrm>
                <a:off x="240" y="2736"/>
                <a:ext cx="1056" cy="3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dirty="0">
                    <a:latin typeface="Arial"/>
                    <a:cs typeface="Arial"/>
                  </a:rPr>
                  <a:t>Physical size of fluctuation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64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52400"/>
            <a:ext cx="8458200" cy="342900"/>
          </a:xfrm>
        </p:spPr>
        <p:txBody>
          <a:bodyPr/>
          <a:lstStyle/>
          <a:p>
            <a:r>
              <a:rPr lang="en-US" sz="2400"/>
              <a:t>The physics of CMB fluctuations are straightforward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600200"/>
            <a:ext cx="84582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Gravity + radiation pressure couple the baryons and the photon background </a:t>
            </a:r>
            <a:r>
              <a:rPr lang="en-US" sz="2000" dirty="0">
                <a:sym typeface="Symbol" pitchFamily="18" charset="2"/>
              </a:rPr>
              <a:t> </a:t>
            </a:r>
            <a:r>
              <a:rPr lang="en-US" sz="2000" dirty="0"/>
              <a:t>oscillations in the photon-baryon fluid</a:t>
            </a:r>
          </a:p>
        </p:txBody>
      </p:sp>
      <p:grpSp>
        <p:nvGrpSpPr>
          <p:cNvPr id="480267" name="Group 11"/>
          <p:cNvGrpSpPr>
            <a:grpSpLocks/>
          </p:cNvGrpSpPr>
          <p:nvPr/>
        </p:nvGrpSpPr>
        <p:grpSpPr bwMode="auto">
          <a:xfrm>
            <a:off x="6096000" y="3136900"/>
            <a:ext cx="1981200" cy="3521075"/>
            <a:chOff x="3840" y="1976"/>
            <a:chExt cx="1248" cy="2218"/>
          </a:xfrm>
        </p:grpSpPr>
        <p:sp>
          <p:nvSpPr>
            <p:cNvPr id="480268" name="Text Box 12"/>
            <p:cNvSpPr txBox="1">
              <a:spLocks noChangeArrowheads="1"/>
            </p:cNvSpPr>
            <p:nvPr/>
          </p:nvSpPr>
          <p:spPr bwMode="auto">
            <a:xfrm>
              <a:off x="3840" y="3944"/>
              <a:ext cx="124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1" dirty="0">
                  <a:solidFill>
                    <a:srgbClr val="008000"/>
                  </a:solidFill>
                  <a:latin typeface="Arial"/>
                  <a:cs typeface="Arial"/>
                </a:rPr>
                <a:t>Decoupling</a:t>
              </a:r>
            </a:p>
          </p:txBody>
        </p:sp>
        <p:sp>
          <p:nvSpPr>
            <p:cNvPr id="480269" name="Line 13"/>
            <p:cNvSpPr>
              <a:spLocks noChangeShapeType="1"/>
            </p:cNvSpPr>
            <p:nvPr/>
          </p:nvSpPr>
          <p:spPr bwMode="auto">
            <a:xfrm>
              <a:off x="4108" y="1976"/>
              <a:ext cx="0" cy="192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54163" y="3757613"/>
            <a:ext cx="5380037" cy="2185987"/>
            <a:chOff x="1554163" y="3757613"/>
            <a:chExt cx="5380037" cy="2185987"/>
          </a:xfrm>
        </p:grpSpPr>
        <p:sp>
          <p:nvSpPr>
            <p:cNvPr id="480271" name="Oval 15"/>
            <p:cNvSpPr>
              <a:spLocks noChangeArrowheads="1"/>
            </p:cNvSpPr>
            <p:nvPr/>
          </p:nvSpPr>
          <p:spPr bwMode="auto">
            <a:xfrm>
              <a:off x="6324600" y="3757613"/>
              <a:ext cx="381000" cy="381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2" name="Oval 16"/>
            <p:cNvSpPr>
              <a:spLocks noChangeArrowheads="1"/>
            </p:cNvSpPr>
            <p:nvPr/>
          </p:nvSpPr>
          <p:spPr bwMode="auto">
            <a:xfrm>
              <a:off x="4114800" y="4572000"/>
              <a:ext cx="288925" cy="2778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3" name="Oval 17"/>
            <p:cNvSpPr>
              <a:spLocks noChangeArrowheads="1"/>
            </p:cNvSpPr>
            <p:nvPr/>
          </p:nvSpPr>
          <p:spPr bwMode="auto">
            <a:xfrm>
              <a:off x="5197475" y="4343400"/>
              <a:ext cx="669925" cy="644525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4" name="Oval 18"/>
            <p:cNvSpPr>
              <a:spLocks noChangeArrowheads="1"/>
            </p:cNvSpPr>
            <p:nvPr/>
          </p:nvSpPr>
          <p:spPr bwMode="auto">
            <a:xfrm>
              <a:off x="1554163" y="5499100"/>
              <a:ext cx="228600" cy="2286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5" name="Oval 19"/>
            <p:cNvSpPr>
              <a:spLocks noChangeArrowheads="1"/>
            </p:cNvSpPr>
            <p:nvPr/>
          </p:nvSpPr>
          <p:spPr bwMode="auto">
            <a:xfrm>
              <a:off x="2163763" y="53467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6" name="Oval 20"/>
            <p:cNvSpPr>
              <a:spLocks noChangeArrowheads="1"/>
            </p:cNvSpPr>
            <p:nvPr/>
          </p:nvSpPr>
          <p:spPr bwMode="auto">
            <a:xfrm>
              <a:off x="2819400" y="5156200"/>
              <a:ext cx="762000" cy="762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7" name="Oval 21"/>
            <p:cNvSpPr>
              <a:spLocks noChangeArrowheads="1"/>
            </p:cNvSpPr>
            <p:nvPr/>
          </p:nvSpPr>
          <p:spPr bwMode="auto">
            <a:xfrm>
              <a:off x="3810000" y="53340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8" name="Oval 22"/>
            <p:cNvSpPr>
              <a:spLocks noChangeArrowheads="1"/>
            </p:cNvSpPr>
            <p:nvPr/>
          </p:nvSpPr>
          <p:spPr bwMode="auto">
            <a:xfrm>
              <a:off x="4699000" y="5473700"/>
              <a:ext cx="228600" cy="2286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79" name="Oval 23"/>
            <p:cNvSpPr>
              <a:spLocks noChangeArrowheads="1"/>
            </p:cNvSpPr>
            <p:nvPr/>
          </p:nvSpPr>
          <p:spPr bwMode="auto">
            <a:xfrm>
              <a:off x="5380038" y="53340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80" name="Oval 24"/>
            <p:cNvSpPr>
              <a:spLocks noChangeArrowheads="1"/>
            </p:cNvSpPr>
            <p:nvPr/>
          </p:nvSpPr>
          <p:spPr bwMode="auto">
            <a:xfrm>
              <a:off x="6172200" y="5181600"/>
              <a:ext cx="762000" cy="762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0281" name="Rectangle 25"/>
          <p:cNvSpPr>
            <a:spLocks noChangeArrowheads="1"/>
          </p:cNvSpPr>
          <p:nvPr/>
        </p:nvSpPr>
        <p:spPr bwMode="auto">
          <a:xfrm>
            <a:off x="495300" y="5334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 dirty="0">
                <a:solidFill>
                  <a:srgbClr val="006699"/>
                </a:solidFill>
                <a:latin typeface="Arial"/>
                <a:cs typeface="Arial"/>
              </a:rPr>
              <a:t>Initial power spectrum of scalar modes and tensor modes (arise naturally from quantum fluctuations stretched out by inflation)</a:t>
            </a:r>
          </a:p>
        </p:txBody>
      </p:sp>
      <p:sp>
        <p:nvSpPr>
          <p:cNvPr id="480282" name="Rectangle 26"/>
          <p:cNvSpPr>
            <a:spLocks noChangeArrowheads="1"/>
          </p:cNvSpPr>
          <p:nvPr/>
        </p:nvSpPr>
        <p:spPr bwMode="auto">
          <a:xfrm>
            <a:off x="514350" y="2209800"/>
            <a:ext cx="8420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 dirty="0">
                <a:solidFill>
                  <a:srgbClr val="006699"/>
                </a:solidFill>
                <a:latin typeface="Arial"/>
                <a:cs typeface="Arial"/>
              </a:rPr>
              <a:t>Decoupling removes radiation support; matter fluctuations are frozen into the CMB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" y="1155700"/>
            <a:ext cx="8572500" cy="5702300"/>
            <a:chOff x="228600" y="1155700"/>
            <a:chExt cx="8572500" cy="5702300"/>
          </a:xfrm>
        </p:grpSpPr>
        <p:sp>
          <p:nvSpPr>
            <p:cNvPr id="480284" name="Rectangle 28"/>
            <p:cNvSpPr>
              <a:spLocks noChangeArrowheads="1"/>
            </p:cNvSpPr>
            <p:nvPr/>
          </p:nvSpPr>
          <p:spPr bwMode="auto">
            <a:xfrm>
              <a:off x="495300" y="1155700"/>
              <a:ext cx="8305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42900" indent="-342900" algn="l">
                <a:spcBef>
                  <a:spcPct val="20000"/>
                </a:spcBef>
                <a:buClr>
                  <a:srgbClr val="008000"/>
                </a:buClr>
                <a:buSzPct val="75000"/>
                <a:buFont typeface="Wingdings" charset="2"/>
                <a:buChar char="v"/>
              </a:pPr>
              <a:r>
                <a:rPr lang="en-US" sz="2000" dirty="0">
                  <a:solidFill>
                    <a:srgbClr val="006699"/>
                  </a:solidFill>
                  <a:latin typeface="Arial"/>
                  <a:cs typeface="Arial"/>
                </a:rPr>
                <a:t>Matter fluctuations begin to collapse as they enter the horizon</a:t>
              </a:r>
            </a:p>
          </p:txBody>
        </p:sp>
        <p:grpSp>
          <p:nvGrpSpPr>
            <p:cNvPr id="480285" name="Group 29"/>
            <p:cNvGrpSpPr>
              <a:grpSpLocks/>
            </p:cNvGrpSpPr>
            <p:nvPr/>
          </p:nvGrpSpPr>
          <p:grpSpPr bwMode="auto">
            <a:xfrm>
              <a:off x="228600" y="3441700"/>
              <a:ext cx="7454900" cy="3416300"/>
              <a:chOff x="144" y="2168"/>
              <a:chExt cx="4696" cy="2152"/>
            </a:xfrm>
          </p:grpSpPr>
          <p:grpSp>
            <p:nvGrpSpPr>
              <p:cNvPr id="480286" name="Group 30"/>
              <p:cNvGrpSpPr>
                <a:grpSpLocks/>
              </p:cNvGrpSpPr>
              <p:nvPr/>
            </p:nvGrpSpPr>
            <p:grpSpPr bwMode="auto">
              <a:xfrm>
                <a:off x="144" y="2168"/>
                <a:ext cx="4696" cy="2152"/>
                <a:chOff x="144" y="2168"/>
                <a:chExt cx="4696" cy="2152"/>
              </a:xfrm>
            </p:grpSpPr>
            <p:sp>
              <p:nvSpPr>
                <p:cNvPr id="480287" name="Oval 31"/>
                <p:cNvSpPr>
                  <a:spLocks noChangeArrowheads="1"/>
                </p:cNvSpPr>
                <p:nvPr/>
              </p:nvSpPr>
              <p:spPr bwMode="auto">
                <a:xfrm>
                  <a:off x="2736" y="2168"/>
                  <a:ext cx="576" cy="576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480288" name="Oval 32"/>
                <p:cNvSpPr>
                  <a:spLocks noChangeArrowheads="1"/>
                </p:cNvSpPr>
                <p:nvPr/>
              </p:nvSpPr>
              <p:spPr bwMode="auto">
                <a:xfrm>
                  <a:off x="1690" y="2736"/>
                  <a:ext cx="422" cy="406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480289" name="Oval 33"/>
                <p:cNvSpPr>
                  <a:spLocks noChangeArrowheads="1"/>
                </p:cNvSpPr>
                <p:nvPr/>
              </p:nvSpPr>
              <p:spPr bwMode="auto">
                <a:xfrm>
                  <a:off x="376" y="3392"/>
                  <a:ext cx="307" cy="295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grpSp>
              <p:nvGrpSpPr>
                <p:cNvPr id="480290" name="Group 34"/>
                <p:cNvGrpSpPr>
                  <a:grpSpLocks/>
                </p:cNvGrpSpPr>
                <p:nvPr/>
              </p:nvGrpSpPr>
              <p:grpSpPr bwMode="auto">
                <a:xfrm>
                  <a:off x="624" y="3744"/>
                  <a:ext cx="4216" cy="308"/>
                  <a:chOff x="624" y="3744"/>
                  <a:chExt cx="4216" cy="308"/>
                </a:xfrm>
              </p:grpSpPr>
              <p:sp>
                <p:nvSpPr>
                  <p:cNvPr id="48029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624" y="3744"/>
                    <a:ext cx="421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8029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8" y="3840"/>
                    <a:ext cx="576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>
                        <a:latin typeface="Arial"/>
                        <a:cs typeface="Arial"/>
                      </a:rPr>
                      <a:t>TIME</a:t>
                    </a:r>
                  </a:p>
                </p:txBody>
              </p:sp>
            </p:grpSp>
            <p:sp>
              <p:nvSpPr>
                <p:cNvPr id="48029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12" y="2216"/>
                  <a:ext cx="3272" cy="144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48029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44" y="3800"/>
                  <a:ext cx="1632" cy="52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CC0000"/>
                      </a:solidFill>
                      <a:latin typeface="Arial"/>
                      <a:cs typeface="Arial"/>
                    </a:rPr>
                    <a:t>Time at which a given fluctuation enters the horizon</a:t>
                  </a:r>
                </a:p>
              </p:txBody>
            </p:sp>
          </p:grpSp>
          <p:sp>
            <p:nvSpPr>
              <p:cNvPr id="480295" name="Line 39"/>
              <p:cNvSpPr>
                <a:spLocks noChangeShapeType="1"/>
              </p:cNvSpPr>
              <p:nvPr/>
            </p:nvSpPr>
            <p:spPr bwMode="auto">
              <a:xfrm flipV="1">
                <a:off x="240" y="2352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0296" name="Text Box 40"/>
              <p:cNvSpPr txBox="1">
                <a:spLocks noChangeArrowheads="1"/>
              </p:cNvSpPr>
              <p:nvPr/>
            </p:nvSpPr>
            <p:spPr bwMode="auto">
              <a:xfrm>
                <a:off x="240" y="2736"/>
                <a:ext cx="1056" cy="3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Arial"/>
                    <a:cs typeface="Arial"/>
                  </a:rPr>
                  <a:t>Physical size of fluctuation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110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52400"/>
            <a:ext cx="8458200" cy="342900"/>
          </a:xfrm>
        </p:spPr>
        <p:txBody>
          <a:bodyPr/>
          <a:lstStyle/>
          <a:p>
            <a:r>
              <a:rPr lang="en-US" sz="2400" dirty="0"/>
              <a:t>The physics of </a:t>
            </a:r>
            <a:r>
              <a:rPr lang="en-US" sz="2400" dirty="0" smtClean="0"/>
              <a:t>CMB </a:t>
            </a:r>
            <a:r>
              <a:rPr lang="en-US" sz="2400" dirty="0"/>
              <a:t>fluctuations are straightforward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600200"/>
            <a:ext cx="84582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Gravity + radiation pressure couple the baryons and the photon background </a:t>
            </a:r>
            <a:r>
              <a:rPr lang="en-US" sz="2000" dirty="0">
                <a:sym typeface="Symbol" pitchFamily="18" charset="2"/>
              </a:rPr>
              <a:t> </a:t>
            </a:r>
            <a:r>
              <a:rPr lang="en-US" sz="2000" dirty="0"/>
              <a:t>oscillations in the photon-baryon fluid</a:t>
            </a:r>
          </a:p>
        </p:txBody>
      </p:sp>
      <p:grpSp>
        <p:nvGrpSpPr>
          <p:cNvPr id="480260" name="Group 4"/>
          <p:cNvGrpSpPr>
            <a:grpSpLocks/>
          </p:cNvGrpSpPr>
          <p:nvPr/>
        </p:nvGrpSpPr>
        <p:grpSpPr bwMode="auto">
          <a:xfrm>
            <a:off x="1752600" y="3505200"/>
            <a:ext cx="7239000" cy="2241550"/>
            <a:chOff x="1104" y="2208"/>
            <a:chExt cx="4560" cy="1412"/>
          </a:xfrm>
        </p:grpSpPr>
        <p:sp>
          <p:nvSpPr>
            <p:cNvPr id="480261" name="Oval 5"/>
            <p:cNvSpPr>
              <a:spLocks noChangeArrowheads="1"/>
            </p:cNvSpPr>
            <p:nvPr/>
          </p:nvSpPr>
          <p:spPr bwMode="auto">
            <a:xfrm>
              <a:off x="4224" y="2640"/>
              <a:ext cx="576" cy="550"/>
            </a:xfrm>
            <a:prstGeom prst="ellipse">
              <a:avLst/>
            </a:prstGeom>
            <a:solidFill>
              <a:srgbClr val="666699">
                <a:alpha val="50000"/>
              </a:srgbClr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62" name="Text Box 6"/>
            <p:cNvSpPr txBox="1">
              <a:spLocks noChangeArrowheads="1"/>
            </p:cNvSpPr>
            <p:nvPr/>
          </p:nvSpPr>
          <p:spPr bwMode="auto">
            <a:xfrm>
              <a:off x="1104" y="2208"/>
              <a:ext cx="1296" cy="5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>
                  <a:latin typeface="Arial"/>
                  <a:cs typeface="Arial"/>
                </a:rPr>
                <a:t>Largest fluctuation that has had time to collapse</a:t>
              </a:r>
            </a:p>
          </p:txBody>
        </p:sp>
        <p:sp>
          <p:nvSpPr>
            <p:cNvPr id="480263" name="Line 7"/>
            <p:cNvSpPr>
              <a:spLocks noChangeShapeType="1"/>
            </p:cNvSpPr>
            <p:nvPr/>
          </p:nvSpPr>
          <p:spPr bwMode="auto">
            <a:xfrm flipV="1">
              <a:off x="2304" y="2408"/>
              <a:ext cx="432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64" name="Text Box 8"/>
            <p:cNvSpPr txBox="1">
              <a:spLocks noChangeArrowheads="1"/>
            </p:cNvSpPr>
            <p:nvPr/>
          </p:nvSpPr>
          <p:spPr bwMode="auto">
            <a:xfrm>
              <a:off x="4512" y="2408"/>
              <a:ext cx="1104" cy="3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 dirty="0">
                  <a:latin typeface="Symbol" charset="2"/>
                  <a:cs typeface="Symbol" charset="2"/>
                </a:rPr>
                <a:t>D</a:t>
              </a:r>
              <a:r>
                <a:rPr lang="en-US" dirty="0">
                  <a:latin typeface="Arial"/>
                  <a:cs typeface="Arial"/>
                </a:rPr>
                <a:t>T large (maximal compression)</a:t>
              </a:r>
            </a:p>
          </p:txBody>
        </p:sp>
        <p:sp>
          <p:nvSpPr>
            <p:cNvPr id="480265" name="Text Box 9"/>
            <p:cNvSpPr txBox="1">
              <a:spLocks noChangeArrowheads="1"/>
            </p:cNvSpPr>
            <p:nvPr/>
          </p:nvSpPr>
          <p:spPr bwMode="auto">
            <a:xfrm>
              <a:off x="4512" y="3312"/>
              <a:ext cx="1152" cy="3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 dirty="0">
                  <a:latin typeface="Symbol" charset="2"/>
                  <a:cs typeface="Symbol" charset="2"/>
                </a:rPr>
                <a:t>D</a:t>
              </a:r>
              <a:r>
                <a:rPr lang="en-US" dirty="0">
                  <a:latin typeface="Arial"/>
                  <a:cs typeface="Arial"/>
                </a:rPr>
                <a:t>T small (maximal rarefaction</a:t>
              </a:r>
            </a:p>
          </p:txBody>
        </p:sp>
        <p:sp>
          <p:nvSpPr>
            <p:cNvPr id="480266" name="Text Box 10"/>
            <p:cNvSpPr txBox="1">
              <a:spLocks noChangeArrowheads="1"/>
            </p:cNvSpPr>
            <p:nvPr/>
          </p:nvSpPr>
          <p:spPr bwMode="auto">
            <a:xfrm>
              <a:off x="4512" y="2840"/>
              <a:ext cx="864" cy="3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 dirty="0">
                  <a:latin typeface="Symbol" charset="2"/>
                  <a:cs typeface="Symbol" charset="2"/>
                </a:rPr>
                <a:t>D</a:t>
              </a:r>
              <a:r>
                <a:rPr lang="en-US" dirty="0">
                  <a:latin typeface="Arial"/>
                  <a:cs typeface="Arial"/>
                </a:rPr>
                <a:t>T intermediate</a:t>
              </a:r>
            </a:p>
          </p:txBody>
        </p:sp>
      </p:grpSp>
      <p:grpSp>
        <p:nvGrpSpPr>
          <p:cNvPr id="480267" name="Group 11"/>
          <p:cNvGrpSpPr>
            <a:grpSpLocks/>
          </p:cNvGrpSpPr>
          <p:nvPr/>
        </p:nvGrpSpPr>
        <p:grpSpPr bwMode="auto">
          <a:xfrm>
            <a:off x="6096000" y="3136900"/>
            <a:ext cx="1981200" cy="3521075"/>
            <a:chOff x="3840" y="1976"/>
            <a:chExt cx="1248" cy="2218"/>
          </a:xfrm>
        </p:grpSpPr>
        <p:sp>
          <p:nvSpPr>
            <p:cNvPr id="480268" name="Text Box 12"/>
            <p:cNvSpPr txBox="1">
              <a:spLocks noChangeArrowheads="1"/>
            </p:cNvSpPr>
            <p:nvPr/>
          </p:nvSpPr>
          <p:spPr bwMode="auto">
            <a:xfrm>
              <a:off x="3840" y="3944"/>
              <a:ext cx="124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1">
                  <a:solidFill>
                    <a:srgbClr val="008000"/>
                  </a:solidFill>
                  <a:latin typeface="Arial"/>
                  <a:cs typeface="Arial"/>
                </a:rPr>
                <a:t>Decoupling</a:t>
              </a:r>
            </a:p>
          </p:txBody>
        </p:sp>
        <p:sp>
          <p:nvSpPr>
            <p:cNvPr id="480269" name="Line 13"/>
            <p:cNvSpPr>
              <a:spLocks noChangeShapeType="1"/>
            </p:cNvSpPr>
            <p:nvPr/>
          </p:nvSpPr>
          <p:spPr bwMode="auto">
            <a:xfrm>
              <a:off x="4108" y="1976"/>
              <a:ext cx="0" cy="192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54163" y="3757613"/>
            <a:ext cx="5380037" cy="2185987"/>
            <a:chOff x="1554163" y="3757613"/>
            <a:chExt cx="5380037" cy="2185987"/>
          </a:xfrm>
        </p:grpSpPr>
        <p:sp>
          <p:nvSpPr>
            <p:cNvPr id="480271" name="Oval 15"/>
            <p:cNvSpPr>
              <a:spLocks noChangeArrowheads="1"/>
            </p:cNvSpPr>
            <p:nvPr/>
          </p:nvSpPr>
          <p:spPr bwMode="auto">
            <a:xfrm>
              <a:off x="6324600" y="3757613"/>
              <a:ext cx="381000" cy="381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72" name="Oval 16"/>
            <p:cNvSpPr>
              <a:spLocks noChangeArrowheads="1"/>
            </p:cNvSpPr>
            <p:nvPr/>
          </p:nvSpPr>
          <p:spPr bwMode="auto">
            <a:xfrm>
              <a:off x="4114800" y="4572000"/>
              <a:ext cx="288925" cy="2778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73" name="Oval 17"/>
            <p:cNvSpPr>
              <a:spLocks noChangeArrowheads="1"/>
            </p:cNvSpPr>
            <p:nvPr/>
          </p:nvSpPr>
          <p:spPr bwMode="auto">
            <a:xfrm>
              <a:off x="5197475" y="4343400"/>
              <a:ext cx="669925" cy="644525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74" name="Oval 18"/>
            <p:cNvSpPr>
              <a:spLocks noChangeArrowheads="1"/>
            </p:cNvSpPr>
            <p:nvPr/>
          </p:nvSpPr>
          <p:spPr bwMode="auto">
            <a:xfrm>
              <a:off x="1554163" y="5499100"/>
              <a:ext cx="228600" cy="2286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75" name="Oval 19"/>
            <p:cNvSpPr>
              <a:spLocks noChangeArrowheads="1"/>
            </p:cNvSpPr>
            <p:nvPr/>
          </p:nvSpPr>
          <p:spPr bwMode="auto">
            <a:xfrm>
              <a:off x="2163763" y="53467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76" name="Oval 20"/>
            <p:cNvSpPr>
              <a:spLocks noChangeArrowheads="1"/>
            </p:cNvSpPr>
            <p:nvPr/>
          </p:nvSpPr>
          <p:spPr bwMode="auto">
            <a:xfrm>
              <a:off x="2819400" y="5156200"/>
              <a:ext cx="762000" cy="762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77" name="Oval 21"/>
            <p:cNvSpPr>
              <a:spLocks noChangeArrowheads="1"/>
            </p:cNvSpPr>
            <p:nvPr/>
          </p:nvSpPr>
          <p:spPr bwMode="auto">
            <a:xfrm>
              <a:off x="3810000" y="53340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78" name="Oval 22"/>
            <p:cNvSpPr>
              <a:spLocks noChangeArrowheads="1"/>
            </p:cNvSpPr>
            <p:nvPr/>
          </p:nvSpPr>
          <p:spPr bwMode="auto">
            <a:xfrm>
              <a:off x="4699000" y="5473700"/>
              <a:ext cx="228600" cy="2286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79" name="Oval 23"/>
            <p:cNvSpPr>
              <a:spLocks noChangeArrowheads="1"/>
            </p:cNvSpPr>
            <p:nvPr/>
          </p:nvSpPr>
          <p:spPr bwMode="auto">
            <a:xfrm>
              <a:off x="5380038" y="5334000"/>
              <a:ext cx="487362" cy="468312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80280" name="Oval 24"/>
            <p:cNvSpPr>
              <a:spLocks noChangeArrowheads="1"/>
            </p:cNvSpPr>
            <p:nvPr/>
          </p:nvSpPr>
          <p:spPr bwMode="auto">
            <a:xfrm>
              <a:off x="6172200" y="5181600"/>
              <a:ext cx="762000" cy="76200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480281" name="Rectangle 25"/>
          <p:cNvSpPr>
            <a:spLocks noChangeArrowheads="1"/>
          </p:cNvSpPr>
          <p:nvPr/>
        </p:nvSpPr>
        <p:spPr bwMode="auto">
          <a:xfrm>
            <a:off x="495300" y="5334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>
                <a:solidFill>
                  <a:srgbClr val="006699"/>
                </a:solidFill>
                <a:latin typeface="Arial"/>
                <a:cs typeface="Arial"/>
              </a:rPr>
              <a:t>Initial power spectrum of scalar modes and tensor modes (arise naturally from quantum fluctuations stretched out by inflation)</a:t>
            </a:r>
          </a:p>
        </p:txBody>
      </p:sp>
      <p:sp>
        <p:nvSpPr>
          <p:cNvPr id="480282" name="Rectangle 26"/>
          <p:cNvSpPr>
            <a:spLocks noChangeArrowheads="1"/>
          </p:cNvSpPr>
          <p:nvPr/>
        </p:nvSpPr>
        <p:spPr bwMode="auto">
          <a:xfrm>
            <a:off x="514350" y="2209800"/>
            <a:ext cx="8420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 dirty="0">
                <a:solidFill>
                  <a:srgbClr val="006699"/>
                </a:solidFill>
                <a:latin typeface="Arial"/>
                <a:cs typeface="Arial"/>
              </a:rPr>
              <a:t>Decoupling removes radiation support; matter fluctuations are frozen into the CMB</a:t>
            </a:r>
          </a:p>
        </p:txBody>
      </p:sp>
      <p:sp>
        <p:nvSpPr>
          <p:cNvPr id="480283" name="Rectangle 27"/>
          <p:cNvSpPr>
            <a:spLocks noChangeArrowheads="1"/>
          </p:cNvSpPr>
          <p:nvPr/>
        </p:nvSpPr>
        <p:spPr bwMode="auto">
          <a:xfrm>
            <a:off x="495300" y="2819400"/>
            <a:ext cx="8458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 dirty="0">
                <a:solidFill>
                  <a:srgbClr val="006699"/>
                </a:solidFill>
                <a:latin typeface="Arial"/>
                <a:cs typeface="Arial"/>
              </a:rPr>
              <a:t>Scalar modes on certain angular scales are enhanced by this process, leading to the </a:t>
            </a:r>
            <a:r>
              <a:rPr lang="en-US" sz="2000" dirty="0" smtClean="0">
                <a:solidFill>
                  <a:srgbClr val="006699"/>
                </a:solidFill>
                <a:latin typeface="Arial"/>
                <a:cs typeface="Arial"/>
              </a:rPr>
              <a:t>acoustic peaks</a:t>
            </a:r>
            <a:r>
              <a:rPr lang="en-US" sz="2000" dirty="0">
                <a:solidFill>
                  <a:srgbClr val="006699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6699"/>
                </a:solidFill>
                <a:latin typeface="Arial"/>
                <a:cs typeface="Arial"/>
              </a:rPr>
              <a:t>in the CMB</a:t>
            </a:r>
            <a:endParaRPr lang="en-US" sz="2000" dirty="0">
              <a:solidFill>
                <a:srgbClr val="006699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1155700"/>
            <a:ext cx="8572500" cy="5702300"/>
            <a:chOff x="228600" y="1155700"/>
            <a:chExt cx="8572500" cy="5702300"/>
          </a:xfrm>
        </p:grpSpPr>
        <p:sp>
          <p:nvSpPr>
            <p:cNvPr id="480284" name="Rectangle 28"/>
            <p:cNvSpPr>
              <a:spLocks noChangeArrowheads="1"/>
            </p:cNvSpPr>
            <p:nvPr/>
          </p:nvSpPr>
          <p:spPr bwMode="auto">
            <a:xfrm>
              <a:off x="495300" y="1155700"/>
              <a:ext cx="8305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42900" indent="-342900" algn="l">
                <a:spcBef>
                  <a:spcPct val="20000"/>
                </a:spcBef>
                <a:buClr>
                  <a:srgbClr val="008000"/>
                </a:buClr>
                <a:buSzPct val="75000"/>
                <a:buFont typeface="Wingdings" charset="2"/>
                <a:buChar char="v"/>
              </a:pPr>
              <a:r>
                <a:rPr lang="en-US" sz="2000" dirty="0">
                  <a:solidFill>
                    <a:srgbClr val="006699"/>
                  </a:solidFill>
                  <a:latin typeface="Arial"/>
                  <a:cs typeface="Arial"/>
                </a:rPr>
                <a:t>Matter fluctuations begin to collapse as they enter the horizon</a:t>
              </a:r>
            </a:p>
          </p:txBody>
        </p:sp>
        <p:grpSp>
          <p:nvGrpSpPr>
            <p:cNvPr id="480285" name="Group 29"/>
            <p:cNvGrpSpPr>
              <a:grpSpLocks/>
            </p:cNvGrpSpPr>
            <p:nvPr/>
          </p:nvGrpSpPr>
          <p:grpSpPr bwMode="auto">
            <a:xfrm>
              <a:off x="228600" y="3441700"/>
              <a:ext cx="7454900" cy="3416300"/>
              <a:chOff x="144" y="2168"/>
              <a:chExt cx="4696" cy="2152"/>
            </a:xfrm>
          </p:grpSpPr>
          <p:grpSp>
            <p:nvGrpSpPr>
              <p:cNvPr id="480286" name="Group 30"/>
              <p:cNvGrpSpPr>
                <a:grpSpLocks/>
              </p:cNvGrpSpPr>
              <p:nvPr/>
            </p:nvGrpSpPr>
            <p:grpSpPr bwMode="auto">
              <a:xfrm>
                <a:off x="144" y="2168"/>
                <a:ext cx="4696" cy="2152"/>
                <a:chOff x="144" y="2168"/>
                <a:chExt cx="4696" cy="2152"/>
              </a:xfrm>
            </p:grpSpPr>
            <p:sp>
              <p:nvSpPr>
                <p:cNvPr id="480287" name="Oval 31"/>
                <p:cNvSpPr>
                  <a:spLocks noChangeArrowheads="1"/>
                </p:cNvSpPr>
                <p:nvPr/>
              </p:nvSpPr>
              <p:spPr bwMode="auto">
                <a:xfrm>
                  <a:off x="2736" y="2168"/>
                  <a:ext cx="576" cy="576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480288" name="Oval 32"/>
                <p:cNvSpPr>
                  <a:spLocks noChangeArrowheads="1"/>
                </p:cNvSpPr>
                <p:nvPr/>
              </p:nvSpPr>
              <p:spPr bwMode="auto">
                <a:xfrm>
                  <a:off x="1690" y="2736"/>
                  <a:ext cx="422" cy="406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480289" name="Oval 33"/>
                <p:cNvSpPr>
                  <a:spLocks noChangeArrowheads="1"/>
                </p:cNvSpPr>
                <p:nvPr/>
              </p:nvSpPr>
              <p:spPr bwMode="auto">
                <a:xfrm>
                  <a:off x="376" y="3392"/>
                  <a:ext cx="307" cy="295"/>
                </a:xfrm>
                <a:prstGeom prst="ellipse">
                  <a:avLst/>
                </a:prstGeom>
                <a:solidFill>
                  <a:srgbClr val="6666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grpSp>
              <p:nvGrpSpPr>
                <p:cNvPr id="480290" name="Group 34"/>
                <p:cNvGrpSpPr>
                  <a:grpSpLocks/>
                </p:cNvGrpSpPr>
                <p:nvPr/>
              </p:nvGrpSpPr>
              <p:grpSpPr bwMode="auto">
                <a:xfrm>
                  <a:off x="624" y="3744"/>
                  <a:ext cx="4216" cy="308"/>
                  <a:chOff x="624" y="3744"/>
                  <a:chExt cx="4216" cy="308"/>
                </a:xfrm>
              </p:grpSpPr>
              <p:sp>
                <p:nvSpPr>
                  <p:cNvPr id="48029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624" y="3744"/>
                    <a:ext cx="421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8029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8" y="3840"/>
                    <a:ext cx="576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>
                        <a:latin typeface="Arial"/>
                        <a:cs typeface="Arial"/>
                      </a:rPr>
                      <a:t>TIME</a:t>
                    </a:r>
                  </a:p>
                </p:txBody>
              </p:sp>
            </p:grpSp>
            <p:sp>
              <p:nvSpPr>
                <p:cNvPr id="48029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12" y="2216"/>
                  <a:ext cx="3272" cy="144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48029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44" y="3800"/>
                  <a:ext cx="1632" cy="52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CC0000"/>
                      </a:solidFill>
                      <a:latin typeface="Arial"/>
                      <a:cs typeface="Arial"/>
                    </a:rPr>
                    <a:t>Time at which a given fluctuation enters the horizon</a:t>
                  </a:r>
                </a:p>
              </p:txBody>
            </p:sp>
          </p:grpSp>
          <p:sp>
            <p:nvSpPr>
              <p:cNvPr id="480295" name="Line 39"/>
              <p:cNvSpPr>
                <a:spLocks noChangeShapeType="1"/>
              </p:cNvSpPr>
              <p:nvPr/>
            </p:nvSpPr>
            <p:spPr bwMode="auto">
              <a:xfrm flipV="1">
                <a:off x="240" y="2352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0296" name="Text Box 40"/>
              <p:cNvSpPr txBox="1">
                <a:spLocks noChangeArrowheads="1"/>
              </p:cNvSpPr>
              <p:nvPr/>
            </p:nvSpPr>
            <p:spPr bwMode="auto">
              <a:xfrm>
                <a:off x="240" y="2736"/>
                <a:ext cx="1056" cy="3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Arial"/>
                    <a:cs typeface="Arial"/>
                  </a:rPr>
                  <a:t>Physical size of fluctuation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809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as acoustic peaks in the power spectrum</a:t>
            </a:r>
            <a:endParaRPr lang="en-US" dirty="0"/>
          </a:p>
        </p:txBody>
      </p:sp>
      <p:pic>
        <p:nvPicPr>
          <p:cNvPr id="6" name="Picture 5" descr="cmbtot_loglin_withC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242300" cy="4967791"/>
          </a:xfrm>
          <a:prstGeom prst="rect">
            <a:avLst/>
          </a:prstGeom>
        </p:spPr>
      </p:pic>
      <p:pic>
        <p:nvPicPr>
          <p:cNvPr id="7" name="Picture 6" descr="COM_CompMap_CMB-smica_2048_R1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2209800"/>
            <a:ext cx="3352800" cy="2095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4267200"/>
            <a:ext cx="244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omic Sans MS" pitchFamily="66" charset="0"/>
              </a:rPr>
              <a:t>7 acoustic peaks detected at high significance</a:t>
            </a:r>
          </a:p>
        </p:txBody>
      </p:sp>
    </p:spTree>
    <p:extLst>
      <p:ext uri="{BB962C8B-B14F-4D97-AF65-F5344CB8AC3E}">
        <p14:creationId xmlns:p14="http://schemas.microsoft.com/office/powerpoint/2010/main" val="3182203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to parameters</a:t>
            </a:r>
            <a:endParaRPr lang="en-US" dirty="0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>
          <a:xfrm>
            <a:off x="533400" y="4114800"/>
            <a:ext cx="8153400" cy="17526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Physics of peaks depend only on baryon/photon ratio, and non-relativistic to relativistic energy density (total matter to photons + neutrinos)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determines </a:t>
            </a:r>
            <a:r>
              <a:rPr lang="en-US" i="1" dirty="0" err="1" smtClean="0">
                <a:latin typeface="Times New Roman"/>
                <a:cs typeface="Times New Roman"/>
                <a:sym typeface="Wingdings"/>
              </a:rPr>
              <a:t>r</a:t>
            </a:r>
            <a:r>
              <a:rPr lang="en-US" baseline="-25000" dirty="0" err="1" smtClean="0">
                <a:latin typeface="Times New Roman"/>
                <a:cs typeface="Times New Roman"/>
                <a:sym typeface="Wingdings"/>
              </a:rPr>
              <a:t>s</a:t>
            </a:r>
            <a:endParaRPr lang="en-US" baseline="-25000" dirty="0" smtClean="0">
              <a:latin typeface="Times New Roman"/>
              <a:cs typeface="Times New Roman"/>
              <a:sym typeface="Wingdings"/>
            </a:endParaRPr>
          </a:p>
          <a:p>
            <a:r>
              <a:rPr lang="en-US" dirty="0" smtClean="0">
                <a:latin typeface="Times New Roman"/>
                <a:cs typeface="Times New Roman"/>
                <a:sym typeface="Wingdings"/>
              </a:rPr>
              <a:t>Distance depends on geometry and late time effects on the expansion rate.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3886200" y="2209800"/>
            <a:ext cx="1600200" cy="1600200"/>
          </a:xfrm>
          <a:prstGeom prst="ellipse">
            <a:avLst/>
          </a:prstGeom>
          <a:solidFill>
            <a:srgbClr val="666699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Acoustic peak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>
            <a:stCxn id="15" idx="0"/>
          </p:cNvCxnSpPr>
          <p:nvPr/>
        </p:nvCxnSpPr>
        <p:spPr bwMode="auto">
          <a:xfrm>
            <a:off x="4686300" y="2209800"/>
            <a:ext cx="2933700" cy="685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15" idx="4"/>
          </p:cNvCxnSpPr>
          <p:nvPr/>
        </p:nvCxnSpPr>
        <p:spPr bwMode="auto">
          <a:xfrm flipV="1">
            <a:off x="4686300" y="2895600"/>
            <a:ext cx="2933700" cy="914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Freeform 19"/>
          <p:cNvSpPr/>
          <p:nvPr/>
        </p:nvSpPr>
        <p:spPr>
          <a:xfrm>
            <a:off x="6889750" y="2762250"/>
            <a:ext cx="0" cy="333375"/>
          </a:xfrm>
          <a:custGeom>
            <a:avLst/>
            <a:gdLst>
              <a:gd name="connsiteX0" fmla="*/ 0 w 0"/>
              <a:gd name="connsiteY0" fmla="*/ 0 h 333375"/>
              <a:gd name="connsiteX1" fmla="*/ 0 w 0"/>
              <a:gd name="connsiteY1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33375">
                <a:moveTo>
                  <a:pt x="0" y="0"/>
                </a:moveTo>
                <a:lnTo>
                  <a:pt x="0" y="33337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ityBlueprint" charset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778625" y="2714625"/>
            <a:ext cx="31750" cy="396875"/>
          </a:xfrm>
          <a:custGeom>
            <a:avLst/>
            <a:gdLst>
              <a:gd name="connsiteX0" fmla="*/ 0 w 31750"/>
              <a:gd name="connsiteY0" fmla="*/ 0 h 396875"/>
              <a:gd name="connsiteX1" fmla="*/ 15875 w 31750"/>
              <a:gd name="connsiteY1" fmla="*/ 95250 h 396875"/>
              <a:gd name="connsiteX2" fmla="*/ 31750 w 31750"/>
              <a:gd name="connsiteY2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" h="396875">
                <a:moveTo>
                  <a:pt x="0" y="0"/>
                </a:moveTo>
                <a:cubicBezTo>
                  <a:pt x="5292" y="31750"/>
                  <a:pt x="13308" y="63165"/>
                  <a:pt x="15875" y="95250"/>
                </a:cubicBezTo>
                <a:cubicBezTo>
                  <a:pt x="23904" y="195610"/>
                  <a:pt x="31750" y="396875"/>
                  <a:pt x="31750" y="396875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ityBlueprint" charset="2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969125" y="2778125"/>
            <a:ext cx="79375" cy="317500"/>
          </a:xfrm>
          <a:custGeom>
            <a:avLst/>
            <a:gdLst>
              <a:gd name="connsiteX0" fmla="*/ 0 w 79375"/>
              <a:gd name="connsiteY0" fmla="*/ 0 h 317500"/>
              <a:gd name="connsiteX1" fmla="*/ 47625 w 79375"/>
              <a:gd name="connsiteY1" fmla="*/ 285750 h 317500"/>
              <a:gd name="connsiteX2" fmla="*/ 79375 w 79375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375" h="317500">
                <a:moveTo>
                  <a:pt x="0" y="0"/>
                </a:moveTo>
                <a:cubicBezTo>
                  <a:pt x="11392" y="170880"/>
                  <a:pt x="-26872" y="192628"/>
                  <a:pt x="47625" y="285750"/>
                </a:cubicBezTo>
                <a:cubicBezTo>
                  <a:pt x="56975" y="297437"/>
                  <a:pt x="68792" y="306917"/>
                  <a:pt x="79375" y="317500"/>
                </a:cubicBez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ityBlueprint" charset="2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18511"/>
              </p:ext>
            </p:extLst>
          </p:nvPr>
        </p:nvGraphicFramePr>
        <p:xfrm>
          <a:off x="6400800" y="2590800"/>
          <a:ext cx="5572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09" name="Equation" r:id="rId3" imgW="165100" imgH="203200" progId="Equation.3">
                  <p:embed/>
                </p:oleObj>
              </mc:Choice>
              <mc:Fallback>
                <p:oleObj name="Equation" r:id="rId3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00800" y="2590800"/>
                        <a:ext cx="55721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 bwMode="auto">
          <a:xfrm>
            <a:off x="3505200" y="2209800"/>
            <a:ext cx="0" cy="1600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4724400" y="2057400"/>
            <a:ext cx="3048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198630"/>
              </p:ext>
            </p:extLst>
          </p:nvPr>
        </p:nvGraphicFramePr>
        <p:xfrm>
          <a:off x="5410200" y="1447800"/>
          <a:ext cx="1333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10" name="Equation" r:id="rId5" imgW="444500" imgH="203200" progId="Equation.3">
                  <p:embed/>
                </p:oleObj>
              </mc:Choice>
              <mc:Fallback>
                <p:oleObj name="Equation" r:id="rId5" imgW="444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0200" y="1447800"/>
                        <a:ext cx="13335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49540"/>
              </p:ext>
            </p:extLst>
          </p:nvPr>
        </p:nvGraphicFramePr>
        <p:xfrm>
          <a:off x="2286000" y="2743200"/>
          <a:ext cx="1066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11" name="Equation" r:id="rId7" imgW="355600" imgH="215900" progId="Equation.3">
                  <p:embed/>
                </p:oleObj>
              </mc:Choice>
              <mc:Fallback>
                <p:oleObj name="Equation" r:id="rId7" imgW="355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0" y="2743200"/>
                        <a:ext cx="10668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696200" y="2667000"/>
            <a:ext cx="92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Planck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9600" y="2667000"/>
            <a:ext cx="1769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Sound speed horizon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24200" y="1295400"/>
            <a:ext cx="25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Angular diameter distance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481033"/>
              </p:ext>
            </p:extLst>
          </p:nvPr>
        </p:nvGraphicFramePr>
        <p:xfrm>
          <a:off x="304800" y="3657600"/>
          <a:ext cx="2782491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12" name="Equation" r:id="rId9" imgW="1562100" imgH="203200" progId="Equation.3">
                  <p:embed/>
                </p:oleObj>
              </mc:Choice>
              <mc:Fallback>
                <p:oleObj name="Equation" r:id="rId9" imgW="1562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800" y="3657600"/>
                        <a:ext cx="2782491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236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to parameters</a:t>
            </a:r>
            <a:endParaRPr lang="en-US" dirty="0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>
          <a:xfrm>
            <a:off x="533400" y="4114800"/>
            <a:ext cx="8153400" cy="17526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Angular size measured to 0.1% precision from Planck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3886200" y="2209800"/>
            <a:ext cx="1600200" cy="1600200"/>
          </a:xfrm>
          <a:prstGeom prst="ellipse">
            <a:avLst/>
          </a:prstGeom>
          <a:solidFill>
            <a:srgbClr val="666699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Acoustic peak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>
            <a:stCxn id="15" idx="0"/>
          </p:cNvCxnSpPr>
          <p:nvPr/>
        </p:nvCxnSpPr>
        <p:spPr bwMode="auto">
          <a:xfrm>
            <a:off x="4686300" y="2209800"/>
            <a:ext cx="2933700" cy="685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15" idx="4"/>
          </p:cNvCxnSpPr>
          <p:nvPr/>
        </p:nvCxnSpPr>
        <p:spPr bwMode="auto">
          <a:xfrm flipV="1">
            <a:off x="4686300" y="2895600"/>
            <a:ext cx="2933700" cy="914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Freeform 19"/>
          <p:cNvSpPr/>
          <p:nvPr/>
        </p:nvSpPr>
        <p:spPr>
          <a:xfrm>
            <a:off x="6889750" y="2762250"/>
            <a:ext cx="0" cy="333375"/>
          </a:xfrm>
          <a:custGeom>
            <a:avLst/>
            <a:gdLst>
              <a:gd name="connsiteX0" fmla="*/ 0 w 0"/>
              <a:gd name="connsiteY0" fmla="*/ 0 h 333375"/>
              <a:gd name="connsiteX1" fmla="*/ 0 w 0"/>
              <a:gd name="connsiteY1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33375">
                <a:moveTo>
                  <a:pt x="0" y="0"/>
                </a:moveTo>
                <a:lnTo>
                  <a:pt x="0" y="33337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ityBlueprint" charset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778625" y="2714625"/>
            <a:ext cx="31750" cy="396875"/>
          </a:xfrm>
          <a:custGeom>
            <a:avLst/>
            <a:gdLst>
              <a:gd name="connsiteX0" fmla="*/ 0 w 31750"/>
              <a:gd name="connsiteY0" fmla="*/ 0 h 396875"/>
              <a:gd name="connsiteX1" fmla="*/ 15875 w 31750"/>
              <a:gd name="connsiteY1" fmla="*/ 95250 h 396875"/>
              <a:gd name="connsiteX2" fmla="*/ 31750 w 31750"/>
              <a:gd name="connsiteY2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" h="396875">
                <a:moveTo>
                  <a:pt x="0" y="0"/>
                </a:moveTo>
                <a:cubicBezTo>
                  <a:pt x="5292" y="31750"/>
                  <a:pt x="13308" y="63165"/>
                  <a:pt x="15875" y="95250"/>
                </a:cubicBezTo>
                <a:cubicBezTo>
                  <a:pt x="23904" y="195610"/>
                  <a:pt x="31750" y="396875"/>
                  <a:pt x="31750" y="396875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ityBlueprint" charset="2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969125" y="2778125"/>
            <a:ext cx="79375" cy="317500"/>
          </a:xfrm>
          <a:custGeom>
            <a:avLst/>
            <a:gdLst>
              <a:gd name="connsiteX0" fmla="*/ 0 w 79375"/>
              <a:gd name="connsiteY0" fmla="*/ 0 h 317500"/>
              <a:gd name="connsiteX1" fmla="*/ 47625 w 79375"/>
              <a:gd name="connsiteY1" fmla="*/ 285750 h 317500"/>
              <a:gd name="connsiteX2" fmla="*/ 79375 w 79375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375" h="317500">
                <a:moveTo>
                  <a:pt x="0" y="0"/>
                </a:moveTo>
                <a:cubicBezTo>
                  <a:pt x="11392" y="170880"/>
                  <a:pt x="-26872" y="192628"/>
                  <a:pt x="47625" y="285750"/>
                </a:cubicBezTo>
                <a:cubicBezTo>
                  <a:pt x="56975" y="297437"/>
                  <a:pt x="68792" y="306917"/>
                  <a:pt x="79375" y="317500"/>
                </a:cubicBez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ityBlueprint" charset="2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878356"/>
              </p:ext>
            </p:extLst>
          </p:nvPr>
        </p:nvGraphicFramePr>
        <p:xfrm>
          <a:off x="6400800" y="2590800"/>
          <a:ext cx="5572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3" name="Equation" r:id="rId4" imgW="165100" imgH="203200" progId="Equation.3">
                  <p:embed/>
                </p:oleObj>
              </mc:Choice>
              <mc:Fallback>
                <p:oleObj name="Equation" r:id="rId4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0800" y="2590800"/>
                        <a:ext cx="55721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 bwMode="auto">
          <a:xfrm>
            <a:off x="3505200" y="2209800"/>
            <a:ext cx="0" cy="1600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4724400" y="2057400"/>
            <a:ext cx="3048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742341"/>
              </p:ext>
            </p:extLst>
          </p:nvPr>
        </p:nvGraphicFramePr>
        <p:xfrm>
          <a:off x="5410200" y="1447800"/>
          <a:ext cx="1333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4" name="Equation" r:id="rId6" imgW="444500" imgH="203200" progId="Equation.3">
                  <p:embed/>
                </p:oleObj>
              </mc:Choice>
              <mc:Fallback>
                <p:oleObj name="Equation" r:id="rId6" imgW="444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0" y="1447800"/>
                        <a:ext cx="13335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675963"/>
              </p:ext>
            </p:extLst>
          </p:nvPr>
        </p:nvGraphicFramePr>
        <p:xfrm>
          <a:off x="2286000" y="2743200"/>
          <a:ext cx="1066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5" name="Equation" r:id="rId8" imgW="355600" imgH="215900" progId="Equation.3">
                  <p:embed/>
                </p:oleObj>
              </mc:Choice>
              <mc:Fallback>
                <p:oleObj name="Equation" r:id="rId8" imgW="355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86000" y="2743200"/>
                        <a:ext cx="10668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696200" y="2667000"/>
            <a:ext cx="92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Planck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9600" y="2667000"/>
            <a:ext cx="1769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Sound speed horizon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24200" y="1295400"/>
            <a:ext cx="25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Angular diameter distance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322472"/>
              </p:ext>
            </p:extLst>
          </p:nvPr>
        </p:nvGraphicFramePr>
        <p:xfrm>
          <a:off x="304800" y="3657600"/>
          <a:ext cx="2782491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6" name="Equation" r:id="rId10" imgW="1562100" imgH="203200" progId="Equation.3">
                  <p:embed/>
                </p:oleObj>
              </mc:Choice>
              <mc:Fallback>
                <p:oleObj name="Equation" r:id="rId10" imgW="1562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4800" y="3657600"/>
                        <a:ext cx="2782491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Screen shot 2013-05-13 at 8.59.50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87757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41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35694main_pia16874-full_fu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6858000" cy="3810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467"/>
            <a:ext cx="8077200" cy="800100"/>
          </a:xfrm>
        </p:spPr>
        <p:txBody>
          <a:bodyPr/>
          <a:lstStyle/>
          <a:p>
            <a:r>
              <a:rPr lang="en-US" dirty="0" smtClean="0"/>
              <a:t>Planck – 3</a:t>
            </a:r>
            <a:r>
              <a:rPr lang="en-US" baseline="30000" dirty="0" smtClean="0"/>
              <a:t>rd</a:t>
            </a:r>
            <a:r>
              <a:rPr lang="en-US" dirty="0" smtClean="0"/>
              <a:t> generation CMB satellite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9414" y="5042118"/>
            <a:ext cx="61229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6699"/>
                </a:solidFill>
                <a:latin typeface="Arial"/>
                <a:cs typeface="Arial"/>
              </a:rPr>
              <a:t>Planck </a:t>
            </a:r>
            <a:r>
              <a:rPr lang="en-US" sz="2800" dirty="0" smtClean="0">
                <a:solidFill>
                  <a:srgbClr val="006699"/>
                </a:solidFill>
                <a:latin typeface="Arial"/>
                <a:cs typeface="Arial"/>
              </a:rPr>
              <a:t>compared to WMAP: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6699"/>
                </a:solidFill>
                <a:latin typeface="Arial"/>
                <a:cs typeface="Arial"/>
              </a:rPr>
              <a:t>3x </a:t>
            </a:r>
            <a:r>
              <a:rPr lang="en-US" sz="2800" dirty="0">
                <a:solidFill>
                  <a:srgbClr val="006699"/>
                </a:solidFill>
                <a:latin typeface="Arial"/>
                <a:cs typeface="Arial"/>
              </a:rPr>
              <a:t>the angular </a:t>
            </a:r>
            <a:r>
              <a:rPr lang="en-US" sz="2800" dirty="0" smtClean="0">
                <a:solidFill>
                  <a:srgbClr val="006699"/>
                </a:solidFill>
                <a:latin typeface="Arial"/>
                <a:cs typeface="Arial"/>
              </a:rPr>
              <a:t>resolution</a:t>
            </a:r>
            <a:endParaRPr lang="en-US" sz="2800" dirty="0">
              <a:solidFill>
                <a:srgbClr val="006699"/>
              </a:solidFill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6699"/>
                </a:solidFill>
                <a:latin typeface="Arial"/>
                <a:cs typeface="Arial"/>
              </a:rPr>
              <a:t>25x </a:t>
            </a:r>
            <a:r>
              <a:rPr lang="en-US" sz="2800" dirty="0">
                <a:solidFill>
                  <a:srgbClr val="006699"/>
                </a:solidFill>
                <a:latin typeface="Arial"/>
                <a:cs typeface="Arial"/>
              </a:rPr>
              <a:t>the sensitivity</a:t>
            </a:r>
            <a:r>
              <a:rPr lang="en-US" sz="2800" dirty="0" smtClean="0">
                <a:solidFill>
                  <a:srgbClr val="006699"/>
                </a:solidFill>
                <a:latin typeface="Arial"/>
                <a:cs typeface="Arial"/>
              </a:rPr>
              <a:t>,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6699"/>
                </a:solidFill>
                <a:latin typeface="Arial"/>
                <a:cs typeface="Arial"/>
              </a:rPr>
              <a:t>broader </a:t>
            </a:r>
            <a:r>
              <a:rPr lang="en-US" sz="2800" dirty="0">
                <a:solidFill>
                  <a:srgbClr val="006699"/>
                </a:solidFill>
                <a:latin typeface="Arial"/>
                <a:cs typeface="Arial"/>
              </a:rPr>
              <a:t>frequency </a:t>
            </a:r>
            <a:r>
              <a:rPr lang="en-US" sz="2800" dirty="0" smtClean="0">
                <a:solidFill>
                  <a:srgbClr val="006699"/>
                </a:solidFill>
                <a:latin typeface="Arial"/>
                <a:cs typeface="Arial"/>
              </a:rPr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92215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are </a:t>
            </a:r>
            <a:r>
              <a:rPr lang="en-US" dirty="0"/>
              <a:t>f</a:t>
            </a:r>
            <a:r>
              <a:rPr lang="en-US" dirty="0" smtClean="0"/>
              <a:t>it with the “Standard Model” of Cosmology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2800" dirty="0" smtClean="0"/>
              <a:t>Standard model of particle physics…..</a:t>
            </a:r>
          </a:p>
          <a:p>
            <a:r>
              <a:rPr lang="en-US" sz="2800" dirty="0" smtClean="0"/>
              <a:t>+ general relativity…..</a:t>
            </a:r>
          </a:p>
          <a:p>
            <a:r>
              <a:rPr lang="en-US" sz="2800" dirty="0" smtClean="0"/>
              <a:t>+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CDM in its simplest form</a:t>
            </a:r>
          </a:p>
          <a:p>
            <a:pPr lvl="1"/>
            <a:r>
              <a:rPr lang="en-US" sz="2400" dirty="0" smtClean="0"/>
              <a:t>spatially</a:t>
            </a:r>
            <a:r>
              <a:rPr lang="en-US" sz="2400" dirty="0"/>
              <a:t>-flat </a:t>
            </a:r>
            <a:endParaRPr lang="en-US" sz="2400" dirty="0" smtClean="0"/>
          </a:p>
          <a:p>
            <a:pPr lvl="1"/>
            <a:r>
              <a:rPr lang="en-US" sz="2400" dirty="0" smtClean="0"/>
              <a:t>parameters – </a:t>
            </a:r>
            <a:r>
              <a:rPr lang="en-US" sz="2400" dirty="0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smtClean="0"/>
              <a:t>b</a:t>
            </a:r>
            <a:r>
              <a:rPr lang="en-US" sz="2400" i="1" dirty="0" smtClean="0"/>
              <a:t>h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, </a:t>
            </a:r>
            <a:r>
              <a:rPr lang="en-US" sz="2400" dirty="0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smtClean="0"/>
              <a:t>m</a:t>
            </a:r>
            <a:r>
              <a:rPr lang="en-US" sz="2400" i="1" dirty="0"/>
              <a:t>h</a:t>
            </a:r>
            <a:r>
              <a:rPr lang="en-US" sz="2400" baseline="30000" dirty="0"/>
              <a:t>2</a:t>
            </a:r>
            <a:r>
              <a:rPr lang="en-US" sz="2400" baseline="-25000" dirty="0" smtClean="0"/>
              <a:t>,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latin typeface="Symbol" charset="2"/>
                <a:cs typeface="Symbol" charset="2"/>
              </a:rPr>
              <a:t>, t</a:t>
            </a:r>
            <a:endParaRPr lang="en-US" sz="2400" dirty="0" smtClean="0"/>
          </a:p>
          <a:p>
            <a:pPr lvl="1"/>
            <a:r>
              <a:rPr lang="en-US" sz="2400" dirty="0" smtClean="0"/>
              <a:t>a power-law spectrum of adiabatic scalar perturbations -- </a:t>
            </a:r>
            <a:r>
              <a:rPr lang="en-US" sz="2400" i="1" dirty="0"/>
              <a:t>n</a:t>
            </a:r>
            <a:r>
              <a:rPr lang="en-US" sz="2400" baseline="-25000" dirty="0"/>
              <a:t>s</a:t>
            </a:r>
            <a:r>
              <a:rPr lang="en-US" sz="2400" dirty="0"/>
              <a:t>, </a:t>
            </a:r>
            <a:r>
              <a:rPr lang="en-US" sz="2400" i="1" dirty="0"/>
              <a:t>A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800" dirty="0" smtClean="0"/>
              <a:t>If curvature is included, spatial flatness is implied to percent </a:t>
            </a:r>
            <a:r>
              <a:rPr lang="en-US" sz="2800" dirty="0"/>
              <a:t>level </a:t>
            </a:r>
            <a:r>
              <a:rPr lang="en-US" sz="2800" dirty="0" smtClean="0"/>
              <a:t>precision </a:t>
            </a:r>
            <a:r>
              <a:rPr lang="en-US" sz="2800" dirty="0"/>
              <a:t>using Planck CMB data alone.</a:t>
            </a:r>
          </a:p>
        </p:txBody>
      </p:sp>
    </p:spTree>
    <p:extLst>
      <p:ext uri="{BB962C8B-B14F-4D97-AF65-F5344CB8AC3E}">
        <p14:creationId xmlns:p14="http://schemas.microsoft.com/office/powerpoint/2010/main" val="3387621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12 at 7.02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9600"/>
            <a:ext cx="6010380" cy="6019800"/>
          </a:xfrm>
          <a:prstGeom prst="rect">
            <a:avLst/>
          </a:prstGeom>
        </p:spPr>
      </p:pic>
      <p:pic>
        <p:nvPicPr>
          <p:cNvPr id="3" name="Picture 2" descr="Screen shot 2013-05-12 at 6.53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419100" cy="241300"/>
          </a:xfrm>
          <a:prstGeom prst="rect">
            <a:avLst/>
          </a:prstGeom>
        </p:spPr>
      </p:pic>
      <p:pic>
        <p:nvPicPr>
          <p:cNvPr id="4" name="Picture 3" descr="Screen shot 2013-05-12 at 6.52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1000"/>
            <a:ext cx="227350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98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</p:txBody>
      </p:sp>
      <p:pic>
        <p:nvPicPr>
          <p:cNvPr id="4" name="Picture 3" descr="Screen shot 2013-05-12 at 7.1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888627"/>
          </a:xfrm>
          <a:prstGeom prst="rect">
            <a:avLst/>
          </a:prstGeom>
        </p:spPr>
      </p:pic>
      <p:pic>
        <p:nvPicPr>
          <p:cNvPr id="9" name="Picture 8" descr="Screen shot 2013-05-12 at 9.32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830782"/>
            <a:ext cx="9144000" cy="17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4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cmb_withC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23900"/>
            <a:ext cx="6832600" cy="49657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800100"/>
          </a:xfrm>
        </p:spPr>
        <p:txBody>
          <a:bodyPr/>
          <a:lstStyle/>
          <a:p>
            <a:r>
              <a:rPr lang="en-US" dirty="0" smtClean="0"/>
              <a:t>Comparison with other data sets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1638300"/>
            <a:ext cx="27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{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1714500"/>
            <a:ext cx="825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High-L</a:t>
            </a:r>
          </a:p>
        </p:txBody>
      </p:sp>
      <p:pic>
        <p:nvPicPr>
          <p:cNvPr id="6" name="Picture 5" descr="Screen shot 2013-05-12 at 7.49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2362200" cy="214682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3962400" y="2400300"/>
            <a:ext cx="304800" cy="762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40201" y="5791200"/>
            <a:ext cx="8916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Arial"/>
                <a:cs typeface="Arial"/>
              </a:rPr>
              <a:t>High l data constrain foreground signals that are not well resolved by Planck.  Consistency check on parameters</a:t>
            </a:r>
          </a:p>
        </p:txBody>
      </p:sp>
    </p:spTree>
    <p:extLst>
      <p:ext uri="{BB962C8B-B14F-4D97-AF65-F5344CB8AC3E}">
        <p14:creationId xmlns:p14="http://schemas.microsoft.com/office/powerpoint/2010/main" val="624121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800100"/>
          </a:xfrm>
        </p:spPr>
        <p:txBody>
          <a:bodyPr/>
          <a:lstStyle/>
          <a:p>
            <a:r>
              <a:rPr lang="en-US" sz="3200" dirty="0" smtClean="0"/>
              <a:t>Some tension with low-</a:t>
            </a:r>
            <a:r>
              <a:rPr lang="en-US" sz="3200" i="1" dirty="0" smtClean="0"/>
              <a:t>z</a:t>
            </a:r>
            <a:r>
              <a:rPr lang="en-US" sz="3200" dirty="0" smtClean="0"/>
              <a:t> measurements of H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5105400" cy="4648200"/>
          </a:xfrm>
        </p:spPr>
        <p:txBody>
          <a:bodyPr/>
          <a:lstStyle/>
          <a:p>
            <a:r>
              <a:rPr lang="en-US" dirty="0" smtClean="0"/>
              <a:t>From Planck alone:</a:t>
            </a:r>
          </a:p>
          <a:p>
            <a:pPr marL="0" indent="0">
              <a:buNone/>
            </a:pPr>
            <a:r>
              <a:rPr lang="en-US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67.4 </a:t>
            </a:r>
            <a:r>
              <a:rPr lang="en-US" dirty="0"/>
              <a:t>± </a:t>
            </a:r>
            <a:r>
              <a:rPr lang="en-US" dirty="0" smtClean="0"/>
              <a:t>1.4 </a:t>
            </a:r>
            <a:r>
              <a:rPr lang="en-US" dirty="0"/>
              <a:t>km s</a:t>
            </a:r>
            <a:r>
              <a:rPr lang="en-US" baseline="30000" dirty="0"/>
              <a:t>−1</a:t>
            </a:r>
            <a:r>
              <a:rPr lang="en-US" dirty="0"/>
              <a:t> Mpc</a:t>
            </a:r>
            <a:r>
              <a:rPr lang="en-US" baseline="30000" dirty="0"/>
              <a:t>−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err="1" smtClean="0"/>
              <a:t>Ω</a:t>
            </a:r>
            <a:r>
              <a:rPr lang="en-US" baseline="-25000" dirty="0" err="1" smtClean="0"/>
              <a:t>m</a:t>
            </a:r>
            <a:r>
              <a:rPr lang="en-US" dirty="0" smtClean="0"/>
              <a:t> </a:t>
            </a:r>
            <a:r>
              <a:rPr lang="en-US" dirty="0"/>
              <a:t>= 0.315 ± 0.017. </a:t>
            </a:r>
            <a:endParaRPr lang="en-US" dirty="0" smtClean="0"/>
          </a:p>
        </p:txBody>
      </p:sp>
      <p:pic>
        <p:nvPicPr>
          <p:cNvPr id="4" name="Picture 3" descr="pgH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9200"/>
            <a:ext cx="3838153" cy="3941063"/>
          </a:xfrm>
          <a:prstGeom prst="rect">
            <a:avLst/>
          </a:prstGeom>
        </p:spPr>
      </p:pic>
      <p:pic>
        <p:nvPicPr>
          <p:cNvPr id="5" name="Picture 4" descr="Screen shot 2013-05-12 at 8.02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4868985" cy="3657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914400" y="3962400"/>
            <a:ext cx="1371600" cy="2057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57200" y="6019800"/>
            <a:ext cx="652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Contours from adding WMAP polarization data</a:t>
            </a:r>
          </a:p>
        </p:txBody>
      </p:sp>
    </p:spTree>
    <p:extLst>
      <p:ext uri="{BB962C8B-B14F-4D97-AF65-F5344CB8AC3E}">
        <p14:creationId xmlns:p14="http://schemas.microsoft.com/office/powerpoint/2010/main" val="4149561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values of H</a:t>
            </a:r>
            <a:r>
              <a:rPr lang="en-US" baseline="-25000" dirty="0" smtClean="0"/>
              <a:t>0 </a:t>
            </a:r>
            <a:r>
              <a:rPr lang="en-US" dirty="0" smtClean="0"/>
              <a:t>are difficult to match with the standard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model</a:t>
            </a:r>
            <a:endParaRPr lang="en-US" baseline="-25000" dirty="0"/>
          </a:p>
        </p:txBody>
      </p:sp>
      <p:pic>
        <p:nvPicPr>
          <p:cNvPr id="4" name="Picture 3" descr="Screen shot 2013-05-12 at 8.09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447800"/>
            <a:ext cx="90805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800600"/>
            <a:ext cx="6334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omic Sans MS" pitchFamily="66" charset="0"/>
              </a:rPr>
              <a:t>Well-constrained angular scale of acoustic peaks depends on</a:t>
            </a:r>
          </a:p>
          <a:p>
            <a:pPr algn="l"/>
            <a:endParaRPr lang="en-US" sz="2000" dirty="0" smtClean="0">
              <a:latin typeface="Comic Sans MS" pitchFamily="66" charset="0"/>
            </a:endParaRPr>
          </a:p>
          <a:p>
            <a:pPr algn="l"/>
            <a:endParaRPr lang="en-US" sz="2000" dirty="0">
              <a:latin typeface="Comic Sans MS" pitchFamily="66" charset="0"/>
            </a:endParaRPr>
          </a:p>
          <a:p>
            <a:pPr algn="l"/>
            <a:r>
              <a:rPr lang="en-US" sz="2000" dirty="0" smtClean="0">
                <a:latin typeface="Comic Sans MS" pitchFamily="66" charset="0"/>
              </a:rPr>
              <a:t>The addition of WMAP polarization data and high-l data limits the degeneracy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87779"/>
              </p:ext>
            </p:extLst>
          </p:nvPr>
        </p:nvGraphicFramePr>
        <p:xfrm>
          <a:off x="1600200" y="5181600"/>
          <a:ext cx="91215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4" imgW="469900" imgH="431800" progId="Equation.3">
                  <p:embed/>
                </p:oleObj>
              </mc:Choice>
              <mc:Fallback>
                <p:oleObj name="Equation" r:id="rId4" imgW="469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200" y="5181600"/>
                        <a:ext cx="912159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292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CDM model predicts an acoustic scale for BAO measurements that  agrees well with data</a:t>
            </a:r>
            <a:endParaRPr lang="en-US" sz="2800" dirty="0"/>
          </a:p>
        </p:txBody>
      </p:sp>
      <p:pic>
        <p:nvPicPr>
          <p:cNvPr id="4" name="Picture 3" descr="Screen shot 2013-05-12 at 8.2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6400800" cy="4675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553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Consistency check for the H</a:t>
            </a:r>
            <a:r>
              <a:rPr lang="en-US" sz="2000" baseline="-25000" dirty="0" smtClean="0">
                <a:latin typeface="Comic Sans MS" pitchFamily="66" charset="0"/>
              </a:rPr>
              <a:t>0</a:t>
            </a:r>
            <a:r>
              <a:rPr lang="en-US" sz="2000" dirty="0" smtClean="0">
                <a:latin typeface="Comic Sans MS" pitchFamily="66" charset="0"/>
              </a:rPr>
              <a:t> measurements</a:t>
            </a:r>
          </a:p>
        </p:txBody>
      </p:sp>
    </p:spTree>
    <p:extLst>
      <p:ext uri="{BB962C8B-B14F-4D97-AF65-F5344CB8AC3E}">
        <p14:creationId xmlns:p14="http://schemas.microsoft.com/office/powerpoint/2010/main" val="7527353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2900"/>
            <a:ext cx="8763000" cy="800100"/>
          </a:xfrm>
        </p:spPr>
        <p:txBody>
          <a:bodyPr/>
          <a:lstStyle/>
          <a:p>
            <a:r>
              <a:rPr lang="en-US" sz="2800" dirty="0" smtClean="0"/>
              <a:t>Helps to set constraints on additional parameters above and beyond the 6-parameter model</a:t>
            </a:r>
            <a:endParaRPr lang="en-US" sz="2800" dirty="0"/>
          </a:p>
        </p:txBody>
      </p:sp>
      <p:pic>
        <p:nvPicPr>
          <p:cNvPr id="5" name="Picture 4" descr="Screen shot 2013-05-12 at 8.3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301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2900"/>
            <a:ext cx="8763000" cy="800100"/>
          </a:xfrm>
        </p:spPr>
        <p:txBody>
          <a:bodyPr/>
          <a:lstStyle/>
          <a:p>
            <a:r>
              <a:rPr lang="en-US" sz="2800" dirty="0" smtClean="0"/>
              <a:t>Helps to set constraints on additional parameters above and beyond the 6-parameter model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1412875" y="1295400"/>
            <a:ext cx="7731125" cy="5346700"/>
            <a:chOff x="0" y="1447800"/>
            <a:chExt cx="4251960" cy="3187700"/>
          </a:xfrm>
        </p:grpSpPr>
        <p:pic>
          <p:nvPicPr>
            <p:cNvPr id="5" name="Picture 4" descr="Screen shot 2013-05-12 at 8.30.04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" r="81993"/>
            <a:stretch/>
          </p:blipFill>
          <p:spPr>
            <a:xfrm>
              <a:off x="0" y="1447800"/>
              <a:ext cx="1645920" cy="3187700"/>
            </a:xfrm>
            <a:prstGeom prst="rect">
              <a:avLst/>
            </a:prstGeom>
          </p:spPr>
        </p:pic>
        <p:pic>
          <p:nvPicPr>
            <p:cNvPr id="4" name="Picture 3" descr="Screen shot 2013-05-12 at 8.30.04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26" r="-4027"/>
            <a:stretch/>
          </p:blipFill>
          <p:spPr>
            <a:xfrm>
              <a:off x="1600200" y="1447800"/>
              <a:ext cx="2651760" cy="3187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246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419100"/>
          </a:xfrm>
        </p:spPr>
        <p:txBody>
          <a:bodyPr/>
          <a:lstStyle/>
          <a:p>
            <a:r>
              <a:rPr lang="en-US" dirty="0" smtClean="0"/>
              <a:t>Neutrinos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3400" y="711200"/>
            <a:ext cx="7924800" cy="457200"/>
          </a:xfrm>
        </p:spPr>
        <p:txBody>
          <a:bodyPr/>
          <a:lstStyle/>
          <a:p>
            <a:r>
              <a:rPr lang="en-US" dirty="0" smtClean="0"/>
              <a:t>Effect of increasing radiation density via addition of neutrino families is to suppress small scale power in the CMB</a:t>
            </a:r>
            <a:endParaRPr lang="en-US" dirty="0"/>
          </a:p>
        </p:txBody>
      </p:sp>
      <p:pic>
        <p:nvPicPr>
          <p:cNvPr id="5" name="Picture 4" descr="Screen shot 2013-05-12 at 8.06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06700"/>
            <a:ext cx="5209077" cy="39751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3505200" y="2654300"/>
            <a:ext cx="1295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600200" y="19685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Arial"/>
                <a:cs typeface="Arial"/>
              </a:rPr>
              <a:t>Low-</a:t>
            </a:r>
            <a:r>
              <a:rPr lang="en-US" sz="2400" i="1" dirty="0" smtClean="0">
                <a:latin typeface="Arial"/>
                <a:cs typeface="Arial"/>
              </a:rPr>
              <a:t>z</a:t>
            </a:r>
            <a:r>
              <a:rPr lang="en-US" sz="2400" dirty="0" smtClean="0">
                <a:latin typeface="Arial"/>
                <a:cs typeface="Arial"/>
              </a:rPr>
              <a:t> measurements of H</a:t>
            </a:r>
            <a:r>
              <a:rPr lang="en-US" sz="2400" baseline="-25000" dirty="0" smtClean="0">
                <a:latin typeface="Arial"/>
                <a:cs typeface="Arial"/>
              </a:rPr>
              <a:t>0</a:t>
            </a:r>
            <a:r>
              <a:rPr lang="en-US" sz="2400" dirty="0" smtClean="0">
                <a:latin typeface="Arial"/>
                <a:cs typeface="Arial"/>
              </a:rPr>
              <a:t> push N</a:t>
            </a:r>
            <a:r>
              <a:rPr lang="en-US" sz="2400" baseline="-25000" dirty="0" smtClean="0">
                <a:latin typeface="Arial"/>
                <a:cs typeface="Arial"/>
              </a:rPr>
              <a:t>eff</a:t>
            </a:r>
            <a:r>
              <a:rPr lang="en-US" sz="2400" dirty="0" smtClean="0">
                <a:latin typeface="Arial"/>
                <a:cs typeface="Arial"/>
              </a:rPr>
              <a:t> to a higher value</a:t>
            </a:r>
          </a:p>
        </p:txBody>
      </p:sp>
    </p:spTree>
    <p:extLst>
      <p:ext uri="{BB962C8B-B14F-4D97-AF65-F5344CB8AC3E}">
        <p14:creationId xmlns:p14="http://schemas.microsoft.com/office/powerpoint/2010/main" val="1453639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800100"/>
          </a:xfrm>
        </p:spPr>
        <p:txBody>
          <a:bodyPr/>
          <a:lstStyle/>
          <a:p>
            <a:r>
              <a:rPr lang="en-US" dirty="0" smtClean="0"/>
              <a:t>The Planck Satellite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838200"/>
            <a:ext cx="8077200" cy="5029200"/>
          </a:xfrm>
        </p:spPr>
        <p:txBody>
          <a:bodyPr/>
          <a:lstStyle/>
          <a:p>
            <a:r>
              <a:rPr lang="en-US" dirty="0" smtClean="0"/>
              <a:t>Launched May 2009</a:t>
            </a:r>
          </a:p>
          <a:p>
            <a:r>
              <a:rPr lang="en-US" dirty="0" smtClean="0"/>
              <a:t>Full-sky maps at ~25 to ~1000 GHz</a:t>
            </a:r>
          </a:p>
          <a:p>
            <a:r>
              <a:rPr lang="en-US" dirty="0" smtClean="0"/>
              <a:t>March 2013 data release covers 15.5 months data</a:t>
            </a:r>
          </a:p>
          <a:p>
            <a:endParaRPr lang="en-US" dirty="0"/>
          </a:p>
        </p:txBody>
      </p:sp>
      <p:pic>
        <p:nvPicPr>
          <p:cNvPr id="4" name="Planck satellite scanning the Sk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1" y="249555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0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CMB plus BAO also constrains the sum of the neutrino masses</a:t>
            </a:r>
            <a:endParaRPr lang="en-US" dirty="0"/>
          </a:p>
        </p:txBody>
      </p:sp>
      <p:pic>
        <p:nvPicPr>
          <p:cNvPr id="4" name="Picture 3" descr="Screen shot 2013-05-12 at 8.43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68054"/>
            <a:ext cx="6705600" cy="538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61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Planck Probes Inflationary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5791200"/>
            <a:ext cx="4366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+mn-lt"/>
              </a:rPr>
              <a:t>See review Baumann et al.,  arXiv:0811.3919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01761" name="Picture 1"/>
          <p:cNvPicPr>
            <a:picLocks noChangeAspect="1" noChangeArrowheads="1"/>
          </p:cNvPicPr>
          <p:nvPr/>
        </p:nvPicPr>
        <p:blipFill rotWithShape="1">
          <a:blip r:embed="rId2"/>
          <a:srcRect r="35933"/>
          <a:stretch/>
        </p:blipFill>
        <p:spPr bwMode="auto">
          <a:xfrm>
            <a:off x="15875" y="1295400"/>
            <a:ext cx="6765925" cy="414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705600" y="1828800"/>
            <a:ext cx="466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Comic Sans MS" pitchFamily="66" charset="0"/>
              </a:rPr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4373" y="1981200"/>
            <a:ext cx="216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latin typeface="Comic Sans MS" pitchFamily="66" charset="0"/>
              </a:rPr>
              <a:t>Matter power </a:t>
            </a:r>
          </a:p>
          <a:p>
            <a:pPr algn="l"/>
            <a:r>
              <a:rPr lang="en-US" sz="2400" dirty="0" smtClean="0">
                <a:latin typeface="Comic Sans MS" pitchFamily="66" charset="0"/>
              </a:rPr>
              <a:t>spectrum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600" y="2819400"/>
            <a:ext cx="466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Comic Sans MS" pitchFamily="66" charset="0"/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4373" y="2971800"/>
            <a:ext cx="20337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latin typeface="Comic Sans MS" pitchFamily="66" charset="0"/>
              </a:rPr>
              <a:t>Primordial </a:t>
            </a:r>
          </a:p>
          <a:p>
            <a:pPr algn="l"/>
            <a:r>
              <a:rPr lang="en-US" sz="2400" dirty="0" smtClean="0">
                <a:latin typeface="Comic Sans MS" pitchFamily="66" charset="0"/>
              </a:rPr>
              <a:t>Gravitational</a:t>
            </a:r>
          </a:p>
          <a:p>
            <a:pPr algn="l"/>
            <a:r>
              <a:rPr lang="en-US" sz="2400" dirty="0" smtClean="0">
                <a:latin typeface="Comic Sans MS" pitchFamily="66" charset="0"/>
              </a:rPr>
              <a:t>waves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6553200" y="4114800"/>
            <a:ext cx="6096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162800" y="4114800"/>
            <a:ext cx="1233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Zero to 1%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6629400" y="4495800"/>
            <a:ext cx="6096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6553200" y="4724400"/>
            <a:ext cx="6858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553200" y="4800600"/>
            <a:ext cx="68580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315200" y="4572000"/>
            <a:ext cx="1491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Not detected</a:t>
            </a:r>
          </a:p>
        </p:txBody>
      </p:sp>
    </p:spTree>
    <p:extLst>
      <p:ext uri="{BB962C8B-B14F-4D97-AF65-F5344CB8AC3E}">
        <p14:creationId xmlns:p14="http://schemas.microsoft.com/office/powerpoint/2010/main" val="635923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r02C74V2Color_120mm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95644"/>
            <a:ext cx="8458200" cy="4630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Inflation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867400"/>
            <a:ext cx="618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Consistent with single-field slow-roll inflation</a:t>
            </a:r>
          </a:p>
        </p:txBody>
      </p:sp>
    </p:spTree>
    <p:extLst>
      <p:ext uri="{BB962C8B-B14F-4D97-AF65-F5344CB8AC3E}">
        <p14:creationId xmlns:p14="http://schemas.microsoft.com/office/powerpoint/2010/main" val="2787563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wealth of data from Planck has provided strong evidence for the standard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CDM.</a:t>
            </a:r>
          </a:p>
          <a:p>
            <a:r>
              <a:rPr lang="en-US" dirty="0" smtClean="0"/>
              <a:t>There are a vast number of science results that I didn’t have time to touch upon!</a:t>
            </a:r>
          </a:p>
          <a:p>
            <a:r>
              <a:rPr lang="en-US" dirty="0" smtClean="0"/>
              <a:t>There are some discrepancies with non-CMB data that the Planck team is working to resolve.</a:t>
            </a:r>
          </a:p>
          <a:p>
            <a:r>
              <a:rPr lang="en-US" dirty="0" smtClean="0"/>
              <a:t>2014 will see another data release – more temperature data; polarization data.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62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38600"/>
            <a:ext cx="2286000" cy="2262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604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5257800" cy="990600"/>
          </a:xfrm>
        </p:spPr>
        <p:txBody>
          <a:bodyPr/>
          <a:lstStyle/>
          <a:p>
            <a:r>
              <a:rPr lang="en-US" sz="2000"/>
              <a:t>Frequency spectrum</a:t>
            </a:r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4876800" y="838200"/>
            <a:ext cx="3886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>
                <a:solidFill>
                  <a:srgbClr val="006699"/>
                </a:solidFill>
                <a:latin typeface="Comic Sans MS" pitchFamily="64" charset="0"/>
              </a:rPr>
              <a:t>Spatial temperature variations:</a:t>
            </a:r>
          </a:p>
        </p:txBody>
      </p:sp>
      <p:sp>
        <p:nvSpPr>
          <p:cNvPr id="360454" name="Rectangle 6"/>
          <p:cNvSpPr>
            <a:spLocks noChangeArrowheads="1"/>
          </p:cNvSpPr>
          <p:nvPr/>
        </p:nvSpPr>
        <p:spPr bwMode="auto">
          <a:xfrm>
            <a:off x="2819400" y="4267200"/>
            <a:ext cx="5867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>
                <a:solidFill>
                  <a:srgbClr val="006699"/>
                </a:solidFill>
                <a:latin typeface="Comic Sans MS" pitchFamily="64" charset="0"/>
              </a:rPr>
              <a:t>Polarization generated by anisotropic Thomson scattering</a:t>
            </a:r>
          </a:p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>
                <a:solidFill>
                  <a:srgbClr val="006699"/>
                </a:solidFill>
                <a:latin typeface="Comic Sans MS" pitchFamily="64" charset="0"/>
              </a:rPr>
              <a:t>The polarization percentage is high (around 10%), but the signal is still very weak</a:t>
            </a:r>
          </a:p>
        </p:txBody>
      </p:sp>
      <p:pic>
        <p:nvPicPr>
          <p:cNvPr id="360455" name="Picture 7" descr="C:\WINDOWS\Desktop\sec\talks\Colloquia\undergrad_jul2000\firas_w_prev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20850"/>
            <a:ext cx="3657600" cy="2101850"/>
          </a:xfrm>
          <a:prstGeom prst="rect">
            <a:avLst/>
          </a:prstGeom>
          <a:noFill/>
        </p:spPr>
      </p:pic>
      <p:grpSp>
        <p:nvGrpSpPr>
          <p:cNvPr id="360456" name="Group 8"/>
          <p:cNvGrpSpPr>
            <a:grpSpLocks/>
          </p:cNvGrpSpPr>
          <p:nvPr/>
        </p:nvGrpSpPr>
        <p:grpSpPr bwMode="auto">
          <a:xfrm>
            <a:off x="4876800" y="1524000"/>
            <a:ext cx="3962400" cy="2041525"/>
            <a:chOff x="3267" y="2893"/>
            <a:chExt cx="1975" cy="1011"/>
          </a:xfrm>
        </p:grpSpPr>
        <p:grpSp>
          <p:nvGrpSpPr>
            <p:cNvPr id="360457" name="Group 9"/>
            <p:cNvGrpSpPr>
              <a:grpSpLocks/>
            </p:cNvGrpSpPr>
            <p:nvPr/>
          </p:nvGrpSpPr>
          <p:grpSpPr bwMode="auto">
            <a:xfrm>
              <a:off x="3549" y="2893"/>
              <a:ext cx="1693" cy="880"/>
              <a:chOff x="3549" y="2893"/>
              <a:chExt cx="1693" cy="880"/>
            </a:xfrm>
          </p:grpSpPr>
          <p:pic>
            <p:nvPicPr>
              <p:cNvPr id="360458" name="Picture 10" descr="C:\Documents and Settings\Administrator\My Documents\sec\main\pictures\Map\030632_Ka_1024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49" y="2893"/>
                <a:ext cx="1632" cy="816"/>
              </a:xfrm>
              <a:prstGeom prst="rect">
                <a:avLst/>
              </a:prstGeom>
              <a:noFill/>
            </p:spPr>
          </p:pic>
          <p:sp>
            <p:nvSpPr>
              <p:cNvPr id="360459" name="Rectangle 11"/>
              <p:cNvSpPr>
                <a:spLocks noChangeArrowheads="1"/>
              </p:cNvSpPr>
              <p:nvPr/>
            </p:nvSpPr>
            <p:spPr bwMode="auto">
              <a:xfrm>
                <a:off x="4762" y="3677"/>
                <a:ext cx="480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0460" name="Text Box 12"/>
            <p:cNvSpPr txBox="1">
              <a:spLocks noChangeArrowheads="1"/>
            </p:cNvSpPr>
            <p:nvPr/>
          </p:nvSpPr>
          <p:spPr bwMode="auto">
            <a:xfrm>
              <a:off x="3267" y="3738"/>
              <a:ext cx="1305" cy="16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Book Antiqua" pitchFamily="16" charset="0"/>
                </a:rPr>
                <a:t>WMAP satellite 2003           </a:t>
              </a:r>
            </a:p>
          </p:txBody>
        </p:sp>
      </p:grpSp>
      <p:sp>
        <p:nvSpPr>
          <p:cNvPr id="360461" name="Text Box 13"/>
          <p:cNvSpPr txBox="1">
            <a:spLocks noChangeArrowheads="1"/>
          </p:cNvSpPr>
          <p:nvPr/>
        </p:nvSpPr>
        <p:spPr bwMode="auto">
          <a:xfrm>
            <a:off x="2133600" y="2286000"/>
            <a:ext cx="12954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336699"/>
                </a:solidFill>
                <a:latin typeface="Times New Roman" pitchFamily="16" charset="0"/>
              </a:rPr>
              <a:t>COBE satellite</a:t>
            </a:r>
          </a:p>
        </p:txBody>
      </p:sp>
      <p:sp>
        <p:nvSpPr>
          <p:cNvPr id="360464" name="Text Box 16"/>
          <p:cNvSpPr txBox="1">
            <a:spLocks noChangeArrowheads="1"/>
          </p:cNvSpPr>
          <p:nvPr/>
        </p:nvSpPr>
        <p:spPr bwMode="auto">
          <a:xfrm>
            <a:off x="304800" y="6324600"/>
            <a:ext cx="22860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latin typeface="Book Antiqua" pitchFamily="16" charset="0"/>
              </a:rPr>
              <a:t>Picture by W. Hu</a:t>
            </a:r>
          </a:p>
        </p:txBody>
      </p:sp>
      <p:sp>
        <p:nvSpPr>
          <p:cNvPr id="360465" name="Rectangle 17"/>
          <p:cNvSpPr>
            <a:spLocks noChangeArrowheads="1"/>
          </p:cNvSpPr>
          <p:nvPr/>
        </p:nvSpPr>
        <p:spPr bwMode="auto">
          <a:xfrm>
            <a:off x="2819400" y="56388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>
                <a:solidFill>
                  <a:srgbClr val="CC0000"/>
                </a:solidFill>
                <a:latin typeface="Comic Sans MS" pitchFamily="64" charset="0"/>
              </a:rPr>
              <a:t>Once again the physics is well-understood</a:t>
            </a:r>
          </a:p>
          <a:p>
            <a:pPr marL="342900" indent="-342900" algn="l">
              <a:spcBef>
                <a:spcPct val="20000"/>
              </a:spcBef>
              <a:buClr>
                <a:srgbClr val="008000"/>
              </a:buClr>
              <a:buSzPct val="75000"/>
              <a:buFont typeface="Wingdings" charset="2"/>
              <a:buChar char="v"/>
            </a:pPr>
            <a:r>
              <a:rPr lang="en-US" sz="2000">
                <a:solidFill>
                  <a:srgbClr val="CC0000"/>
                </a:solidFill>
                <a:latin typeface="Comic Sans MS" pitchFamily="64" charset="0"/>
              </a:rPr>
              <a:t>Precision cosmology equally feasible using polarization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800100"/>
          </a:xfrm>
        </p:spPr>
        <p:txBody>
          <a:bodyPr/>
          <a:lstStyle/>
          <a:p>
            <a:r>
              <a:rPr lang="en-US" sz="3200" dirty="0" smtClean="0"/>
              <a:t>Looking ahead – the CMB isn’t done yet!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3276600"/>
            <a:ext cx="2362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99"/>
                </a:solidFill>
                <a:latin typeface="Comic Sans MS" pitchFamily="66" charset="0"/>
              </a:rPr>
              <a:t>WMAP, Planck</a:t>
            </a:r>
            <a:endParaRPr lang="en-US" dirty="0" smtClean="0">
              <a:solidFill>
                <a:srgbClr val="0066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19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6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/>
          <a:lstStyle/>
          <a:p>
            <a:r>
              <a:rPr lang="en-US" dirty="0"/>
              <a:t>“E” and “B” modes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66800" y="914400"/>
            <a:ext cx="2228850" cy="990600"/>
            <a:chOff x="1066800" y="914400"/>
            <a:chExt cx="2743200" cy="1219200"/>
          </a:xfrm>
        </p:grpSpPr>
        <p:sp>
          <p:nvSpPr>
            <p:cNvPr id="471044" name="Line 4"/>
            <p:cNvSpPr>
              <a:spLocks noChangeShapeType="1"/>
            </p:cNvSpPr>
            <p:nvPr/>
          </p:nvSpPr>
          <p:spPr bwMode="auto">
            <a:xfrm flipH="1">
              <a:off x="2514600" y="914400"/>
              <a:ext cx="304800" cy="3048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46" name="Line 6"/>
            <p:cNvSpPr>
              <a:spLocks noChangeShapeType="1"/>
            </p:cNvSpPr>
            <p:nvPr/>
          </p:nvSpPr>
          <p:spPr bwMode="auto">
            <a:xfrm>
              <a:off x="2514600" y="1295400"/>
              <a:ext cx="0" cy="4572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47" name="Line 7"/>
            <p:cNvSpPr>
              <a:spLocks noChangeShapeType="1"/>
            </p:cNvSpPr>
            <p:nvPr/>
          </p:nvSpPr>
          <p:spPr bwMode="auto">
            <a:xfrm>
              <a:off x="2895600" y="914400"/>
              <a:ext cx="53340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48" name="Line 8"/>
            <p:cNvSpPr>
              <a:spLocks noChangeShapeType="1"/>
            </p:cNvSpPr>
            <p:nvPr/>
          </p:nvSpPr>
          <p:spPr bwMode="auto">
            <a:xfrm>
              <a:off x="1600200" y="1066800"/>
              <a:ext cx="0" cy="4572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49" name="Line 9"/>
            <p:cNvSpPr>
              <a:spLocks noChangeShapeType="1"/>
            </p:cNvSpPr>
            <p:nvPr/>
          </p:nvSpPr>
          <p:spPr bwMode="auto">
            <a:xfrm>
              <a:off x="1600200" y="1676400"/>
              <a:ext cx="0" cy="4572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50" name="Line 10"/>
            <p:cNvSpPr>
              <a:spLocks noChangeShapeType="1"/>
            </p:cNvSpPr>
            <p:nvPr/>
          </p:nvSpPr>
          <p:spPr bwMode="auto">
            <a:xfrm>
              <a:off x="1676400" y="1600200"/>
              <a:ext cx="45720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51" name="Line 11"/>
            <p:cNvSpPr>
              <a:spLocks noChangeShapeType="1"/>
            </p:cNvSpPr>
            <p:nvPr/>
          </p:nvSpPr>
          <p:spPr bwMode="auto">
            <a:xfrm>
              <a:off x="3505200" y="914400"/>
              <a:ext cx="304800" cy="3048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52" name="Line 12"/>
            <p:cNvSpPr>
              <a:spLocks noChangeShapeType="1"/>
            </p:cNvSpPr>
            <p:nvPr/>
          </p:nvSpPr>
          <p:spPr bwMode="auto">
            <a:xfrm flipH="1">
              <a:off x="3810000" y="1295400"/>
              <a:ext cx="0" cy="4572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1053" name="Group 13"/>
            <p:cNvGrpSpPr>
              <a:grpSpLocks/>
            </p:cNvGrpSpPr>
            <p:nvPr/>
          </p:nvGrpSpPr>
          <p:grpSpPr bwMode="auto">
            <a:xfrm flipV="1">
              <a:off x="2514600" y="1828800"/>
              <a:ext cx="1295400" cy="304800"/>
              <a:chOff x="3744" y="2784"/>
              <a:chExt cx="816" cy="192"/>
            </a:xfrm>
          </p:grpSpPr>
          <p:sp>
            <p:nvSpPr>
              <p:cNvPr id="471054" name="Line 14"/>
              <p:cNvSpPr>
                <a:spLocks noChangeShapeType="1"/>
              </p:cNvSpPr>
              <p:nvPr/>
            </p:nvSpPr>
            <p:spPr bwMode="auto">
              <a:xfrm flipH="1">
                <a:off x="3744" y="2784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55" name="Line 15"/>
              <p:cNvSpPr>
                <a:spLocks noChangeShapeType="1"/>
              </p:cNvSpPr>
              <p:nvPr/>
            </p:nvSpPr>
            <p:spPr bwMode="auto">
              <a:xfrm>
                <a:off x="3984" y="2784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56" name="Line 16"/>
              <p:cNvSpPr>
                <a:spLocks noChangeShapeType="1"/>
              </p:cNvSpPr>
              <p:nvPr/>
            </p:nvSpPr>
            <p:spPr bwMode="auto">
              <a:xfrm>
                <a:off x="4368" y="2784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057" name="Line 17"/>
            <p:cNvSpPr>
              <a:spLocks noChangeShapeType="1"/>
            </p:cNvSpPr>
            <p:nvPr/>
          </p:nvSpPr>
          <p:spPr bwMode="auto">
            <a:xfrm>
              <a:off x="1066800" y="1600200"/>
              <a:ext cx="45720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58" name="Line 18"/>
            <p:cNvSpPr>
              <a:spLocks noChangeShapeType="1"/>
            </p:cNvSpPr>
            <p:nvPr/>
          </p:nvSpPr>
          <p:spPr bwMode="auto">
            <a:xfrm flipV="1">
              <a:off x="1676400" y="1219200"/>
              <a:ext cx="304800" cy="3048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59" name="Line 19"/>
            <p:cNvSpPr>
              <a:spLocks noChangeShapeType="1"/>
            </p:cNvSpPr>
            <p:nvPr/>
          </p:nvSpPr>
          <p:spPr bwMode="auto">
            <a:xfrm flipV="1">
              <a:off x="1219200" y="1676400"/>
              <a:ext cx="304800" cy="3048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60" name="Line 20"/>
            <p:cNvSpPr>
              <a:spLocks noChangeShapeType="1"/>
            </p:cNvSpPr>
            <p:nvPr/>
          </p:nvSpPr>
          <p:spPr bwMode="auto">
            <a:xfrm flipH="1" flipV="1">
              <a:off x="1219200" y="1219200"/>
              <a:ext cx="304800" cy="3048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61" name="Line 21"/>
            <p:cNvSpPr>
              <a:spLocks noChangeShapeType="1"/>
            </p:cNvSpPr>
            <p:nvPr/>
          </p:nvSpPr>
          <p:spPr bwMode="auto">
            <a:xfrm flipH="1" flipV="1">
              <a:off x="1676400" y="1676400"/>
              <a:ext cx="304800" cy="30480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1062" name="Group 22"/>
          <p:cNvGrpSpPr>
            <a:grpSpLocks/>
          </p:cNvGrpSpPr>
          <p:nvPr/>
        </p:nvGrpSpPr>
        <p:grpSpPr bwMode="auto">
          <a:xfrm>
            <a:off x="6781800" y="838200"/>
            <a:ext cx="1066800" cy="990600"/>
            <a:chOff x="3936" y="1728"/>
            <a:chExt cx="672" cy="624"/>
          </a:xfrm>
        </p:grpSpPr>
        <p:sp>
          <p:nvSpPr>
            <p:cNvPr id="471063" name="Line 23"/>
            <p:cNvSpPr>
              <a:spLocks noChangeShapeType="1"/>
            </p:cNvSpPr>
            <p:nvPr/>
          </p:nvSpPr>
          <p:spPr bwMode="auto">
            <a:xfrm>
              <a:off x="4032" y="2016"/>
              <a:ext cx="0" cy="288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64" name="Line 24"/>
            <p:cNvSpPr>
              <a:spLocks noChangeShapeType="1"/>
            </p:cNvSpPr>
            <p:nvPr/>
          </p:nvSpPr>
          <p:spPr bwMode="auto">
            <a:xfrm>
              <a:off x="4512" y="1824"/>
              <a:ext cx="0" cy="288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65" name="Line 25"/>
            <p:cNvSpPr>
              <a:spLocks noChangeShapeType="1"/>
            </p:cNvSpPr>
            <p:nvPr/>
          </p:nvSpPr>
          <p:spPr bwMode="auto">
            <a:xfrm>
              <a:off x="4032" y="1824"/>
              <a:ext cx="288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66" name="Line 26"/>
            <p:cNvSpPr>
              <a:spLocks noChangeShapeType="1"/>
            </p:cNvSpPr>
            <p:nvPr/>
          </p:nvSpPr>
          <p:spPr bwMode="auto">
            <a:xfrm>
              <a:off x="4272" y="2304"/>
              <a:ext cx="288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67" name="Line 27"/>
            <p:cNvSpPr>
              <a:spLocks noChangeShapeType="1"/>
            </p:cNvSpPr>
            <p:nvPr/>
          </p:nvSpPr>
          <p:spPr bwMode="auto">
            <a:xfrm flipV="1">
              <a:off x="4416" y="2064"/>
              <a:ext cx="192" cy="19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68" name="Line 28"/>
            <p:cNvSpPr>
              <a:spLocks noChangeShapeType="1"/>
            </p:cNvSpPr>
            <p:nvPr/>
          </p:nvSpPr>
          <p:spPr bwMode="auto">
            <a:xfrm flipV="1">
              <a:off x="3936" y="1872"/>
              <a:ext cx="192" cy="19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69" name="Line 29"/>
            <p:cNvSpPr>
              <a:spLocks noChangeShapeType="1"/>
            </p:cNvSpPr>
            <p:nvPr/>
          </p:nvSpPr>
          <p:spPr bwMode="auto">
            <a:xfrm flipH="1" flipV="1">
              <a:off x="4080" y="2160"/>
              <a:ext cx="192" cy="19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70" name="Line 30"/>
            <p:cNvSpPr>
              <a:spLocks noChangeShapeType="1"/>
            </p:cNvSpPr>
            <p:nvPr/>
          </p:nvSpPr>
          <p:spPr bwMode="auto">
            <a:xfrm flipH="1" flipV="1">
              <a:off x="4272" y="1728"/>
              <a:ext cx="192" cy="19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1071" name="Group 31"/>
          <p:cNvGrpSpPr>
            <a:grpSpLocks/>
          </p:cNvGrpSpPr>
          <p:nvPr/>
        </p:nvGrpSpPr>
        <p:grpSpPr bwMode="auto">
          <a:xfrm flipV="1">
            <a:off x="5334000" y="914400"/>
            <a:ext cx="1066800" cy="990600"/>
            <a:chOff x="3936" y="1728"/>
            <a:chExt cx="672" cy="624"/>
          </a:xfrm>
        </p:grpSpPr>
        <p:sp>
          <p:nvSpPr>
            <p:cNvPr id="471072" name="Line 32"/>
            <p:cNvSpPr>
              <a:spLocks noChangeShapeType="1"/>
            </p:cNvSpPr>
            <p:nvPr/>
          </p:nvSpPr>
          <p:spPr bwMode="auto">
            <a:xfrm>
              <a:off x="4032" y="2016"/>
              <a:ext cx="0" cy="288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73" name="Line 33"/>
            <p:cNvSpPr>
              <a:spLocks noChangeShapeType="1"/>
            </p:cNvSpPr>
            <p:nvPr/>
          </p:nvSpPr>
          <p:spPr bwMode="auto">
            <a:xfrm>
              <a:off x="4512" y="1824"/>
              <a:ext cx="0" cy="288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74" name="Line 34"/>
            <p:cNvSpPr>
              <a:spLocks noChangeShapeType="1"/>
            </p:cNvSpPr>
            <p:nvPr/>
          </p:nvSpPr>
          <p:spPr bwMode="auto">
            <a:xfrm>
              <a:off x="4032" y="1824"/>
              <a:ext cx="288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75" name="Line 35"/>
            <p:cNvSpPr>
              <a:spLocks noChangeShapeType="1"/>
            </p:cNvSpPr>
            <p:nvPr/>
          </p:nvSpPr>
          <p:spPr bwMode="auto">
            <a:xfrm>
              <a:off x="4272" y="2304"/>
              <a:ext cx="288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76" name="Line 36"/>
            <p:cNvSpPr>
              <a:spLocks noChangeShapeType="1"/>
            </p:cNvSpPr>
            <p:nvPr/>
          </p:nvSpPr>
          <p:spPr bwMode="auto">
            <a:xfrm flipV="1">
              <a:off x="4416" y="2064"/>
              <a:ext cx="192" cy="19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77" name="Line 37"/>
            <p:cNvSpPr>
              <a:spLocks noChangeShapeType="1"/>
            </p:cNvSpPr>
            <p:nvPr/>
          </p:nvSpPr>
          <p:spPr bwMode="auto">
            <a:xfrm flipV="1">
              <a:off x="3936" y="1872"/>
              <a:ext cx="192" cy="19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78" name="Line 38"/>
            <p:cNvSpPr>
              <a:spLocks noChangeShapeType="1"/>
            </p:cNvSpPr>
            <p:nvPr/>
          </p:nvSpPr>
          <p:spPr bwMode="auto">
            <a:xfrm flipH="1" flipV="1">
              <a:off x="4080" y="2160"/>
              <a:ext cx="192" cy="19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079" name="Line 39"/>
            <p:cNvSpPr>
              <a:spLocks noChangeShapeType="1"/>
            </p:cNvSpPr>
            <p:nvPr/>
          </p:nvSpPr>
          <p:spPr bwMode="auto">
            <a:xfrm flipH="1" flipV="1">
              <a:off x="4272" y="1728"/>
              <a:ext cx="192" cy="19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0" name="Text Box 40"/>
          <p:cNvSpPr txBox="1">
            <a:spLocks noChangeArrowheads="1"/>
          </p:cNvSpPr>
          <p:nvPr/>
        </p:nvSpPr>
        <p:spPr bwMode="auto">
          <a:xfrm>
            <a:off x="1524000" y="2057400"/>
            <a:ext cx="11699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6699"/>
                </a:solidFill>
                <a:latin typeface="Comic Sans MS" pitchFamily="64" charset="0"/>
              </a:rPr>
              <a:t>E modes</a:t>
            </a:r>
          </a:p>
        </p:txBody>
      </p:sp>
      <p:sp>
        <p:nvSpPr>
          <p:cNvPr id="471081" name="Text Box 41"/>
          <p:cNvSpPr txBox="1">
            <a:spLocks noChangeArrowheads="1"/>
          </p:cNvSpPr>
          <p:nvPr/>
        </p:nvSpPr>
        <p:spPr bwMode="auto">
          <a:xfrm>
            <a:off x="4191000" y="1524000"/>
            <a:ext cx="4191000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6699"/>
                </a:solidFill>
                <a:latin typeface="Comic Sans MS" pitchFamily="64" charset="0"/>
              </a:rPr>
              <a:t>B </a:t>
            </a:r>
            <a:r>
              <a:rPr lang="en-US" sz="2000" dirty="0" smtClean="0">
                <a:solidFill>
                  <a:srgbClr val="006699"/>
                </a:solidFill>
                <a:latin typeface="Comic Sans MS" pitchFamily="64" charset="0"/>
              </a:rPr>
              <a:t>modes</a:t>
            </a:r>
          </a:p>
          <a:p>
            <a:pPr algn="l">
              <a:spcBef>
                <a:spcPct val="50000"/>
              </a:spcBef>
            </a:pPr>
            <a:r>
              <a:rPr lang="en-US" sz="2000" dirty="0" smtClean="0">
                <a:solidFill>
                  <a:srgbClr val="006699"/>
                </a:solidFill>
                <a:latin typeface="Comic Sans MS" pitchFamily="64" charset="0"/>
              </a:rPr>
              <a:t>ONLY FROM TENSOR </a:t>
            </a:r>
            <a:r>
              <a:rPr lang="en-US" sz="2000" dirty="0" smtClean="0">
                <a:solidFill>
                  <a:srgbClr val="006699"/>
                </a:solidFill>
                <a:latin typeface="Comic Sans MS" pitchFamily="64" charset="0"/>
              </a:rPr>
              <a:t>MODES (gravitational waves)</a:t>
            </a:r>
            <a:endParaRPr lang="en-US" sz="2000" dirty="0">
              <a:solidFill>
                <a:srgbClr val="006699"/>
              </a:solidFill>
              <a:latin typeface="Comic Sans MS" pitchFamily="64" charset="0"/>
            </a:endParaRPr>
          </a:p>
        </p:txBody>
      </p:sp>
      <p:pic>
        <p:nvPicPr>
          <p:cNvPr id="471082" name="Picture 42"/>
          <p:cNvPicPr>
            <a:picLocks noChangeAspect="1" noChangeArrowheads="1"/>
          </p:cNvPicPr>
          <p:nvPr/>
        </p:nvPicPr>
        <p:blipFill>
          <a:blip r:embed="rId2"/>
          <a:srcRect r="34871"/>
          <a:stretch>
            <a:fillRect/>
          </a:stretch>
        </p:blipFill>
        <p:spPr bwMode="auto">
          <a:xfrm>
            <a:off x="228600" y="2971800"/>
            <a:ext cx="5132388" cy="2308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71085" name="Text Box 45"/>
          <p:cNvSpPr txBox="1">
            <a:spLocks noChangeArrowheads="1"/>
          </p:cNvSpPr>
          <p:nvPr/>
        </p:nvSpPr>
        <p:spPr bwMode="auto">
          <a:xfrm>
            <a:off x="376238" y="5445125"/>
            <a:ext cx="236696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006699"/>
                </a:solidFill>
                <a:latin typeface="Comic Sans MS" pitchFamily="64" charset="0"/>
              </a:rPr>
              <a:t>E Fourier mode</a:t>
            </a:r>
          </a:p>
        </p:txBody>
      </p:sp>
      <p:sp>
        <p:nvSpPr>
          <p:cNvPr id="471086" name="Text Box 46"/>
          <p:cNvSpPr txBox="1">
            <a:spLocks noChangeArrowheads="1"/>
          </p:cNvSpPr>
          <p:nvPr/>
        </p:nvSpPr>
        <p:spPr bwMode="auto">
          <a:xfrm>
            <a:off x="3124200" y="5486400"/>
            <a:ext cx="2590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006699"/>
                </a:solidFill>
                <a:latin typeface="Comic Sans MS" pitchFamily="64" charset="0"/>
              </a:rPr>
              <a:t>B Fourier mode</a:t>
            </a:r>
          </a:p>
        </p:txBody>
      </p:sp>
      <p:sp>
        <p:nvSpPr>
          <p:cNvPr id="471087" name="Text Box 47"/>
          <p:cNvSpPr txBox="1">
            <a:spLocks noChangeArrowheads="1"/>
          </p:cNvSpPr>
          <p:nvPr/>
        </p:nvSpPr>
        <p:spPr bwMode="auto">
          <a:xfrm>
            <a:off x="838200" y="5867400"/>
            <a:ext cx="3505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6699"/>
                </a:solidFill>
                <a:latin typeface="Comic Sans MS" pitchFamily="64" charset="0"/>
              </a:rPr>
              <a:t>See, e.g. Bunn, 2005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743200"/>
            <a:ext cx="2895600" cy="36195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45" name="TextBox 44"/>
          <p:cNvSpPr txBox="1"/>
          <p:nvPr/>
        </p:nvSpPr>
        <p:spPr>
          <a:xfrm>
            <a:off x="5181600" y="6400800"/>
            <a:ext cx="3834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C0000"/>
                </a:solidFill>
                <a:latin typeface="Comic Sans MS" pitchFamily="66" charset="0"/>
              </a:rPr>
              <a:t>QUaD</a:t>
            </a:r>
            <a:r>
              <a:rPr lang="en-US" dirty="0" smtClean="0">
                <a:solidFill>
                  <a:srgbClr val="CC0000"/>
                </a:solidFill>
                <a:latin typeface="Comic Sans MS" pitchFamily="66" charset="0"/>
              </a:rPr>
              <a:t> Experiment (Brown et al. 2009)</a:t>
            </a:r>
            <a:endParaRPr lang="en-US" dirty="0" smtClean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76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800100"/>
          </a:xfrm>
        </p:spPr>
        <p:txBody>
          <a:bodyPr/>
          <a:lstStyle/>
          <a:p>
            <a:r>
              <a:rPr lang="en-US" sz="2800" dirty="0"/>
              <a:t>Polarization measurements </a:t>
            </a:r>
            <a:r>
              <a:rPr lang="en-US" sz="2800" dirty="0" smtClean="0"/>
              <a:t>require greater sensitivity </a:t>
            </a:r>
            <a:r>
              <a:rPr lang="en-US" sz="2800" dirty="0"/>
              <a:t>than temperature measurements...</a:t>
            </a:r>
          </a:p>
        </p:txBody>
      </p:sp>
      <p:pic>
        <p:nvPicPr>
          <p:cNvPr id="356355" name="Picture 3"/>
          <p:cNvPicPr>
            <a:picLocks noChangeAspect="1" noChangeArrowheads="1"/>
          </p:cNvPicPr>
          <p:nvPr/>
        </p:nvPicPr>
        <p:blipFill>
          <a:blip r:embed="rId2"/>
          <a:srcRect l="14906" t="19250" r="11812" b="7500"/>
          <a:stretch>
            <a:fillRect/>
          </a:stretch>
        </p:blipFill>
        <p:spPr bwMode="auto">
          <a:xfrm>
            <a:off x="457200" y="1219200"/>
            <a:ext cx="5257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56" name="Line 4"/>
          <p:cNvSpPr>
            <a:spLocks noChangeShapeType="1"/>
          </p:cNvSpPr>
          <p:nvPr/>
        </p:nvSpPr>
        <p:spPr bwMode="auto">
          <a:xfrm flipV="1">
            <a:off x="1371600" y="2971800"/>
            <a:ext cx="2286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357" name="Text Box 5"/>
          <p:cNvSpPr txBox="1">
            <a:spLocks noChangeArrowheads="1"/>
          </p:cNvSpPr>
          <p:nvPr/>
        </p:nvSpPr>
        <p:spPr bwMode="auto">
          <a:xfrm>
            <a:off x="1295400" y="2209800"/>
            <a:ext cx="175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en-US" sz="1800">
                <a:solidFill>
                  <a:srgbClr val="006699"/>
                </a:solidFill>
                <a:latin typeface="Comic Sans MS" pitchFamily="64" charset="0"/>
              </a:rPr>
              <a:t>Reionization bump detected by WMAP</a:t>
            </a:r>
          </a:p>
        </p:txBody>
      </p:sp>
      <p:sp>
        <p:nvSpPr>
          <p:cNvPr id="356358" name="Line 6"/>
          <p:cNvSpPr>
            <a:spLocks noChangeShapeType="1"/>
          </p:cNvSpPr>
          <p:nvPr/>
        </p:nvSpPr>
        <p:spPr bwMode="auto">
          <a:xfrm>
            <a:off x="3124200" y="1600200"/>
            <a:ext cx="0" cy="297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6359" name="Text Box 7"/>
          <p:cNvSpPr txBox="1">
            <a:spLocks noChangeArrowheads="1"/>
          </p:cNvSpPr>
          <p:nvPr/>
        </p:nvSpPr>
        <p:spPr bwMode="auto">
          <a:xfrm>
            <a:off x="3200400" y="18288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>
                <a:latin typeface="Book Antiqua" pitchFamily="16" charset="0"/>
              </a:rPr>
              <a:t>X10000 fainter!</a:t>
            </a:r>
          </a:p>
        </p:txBody>
      </p:sp>
      <p:sp>
        <p:nvSpPr>
          <p:cNvPr id="356360" name="Line 8"/>
          <p:cNvSpPr>
            <a:spLocks noChangeShapeType="1"/>
          </p:cNvSpPr>
          <p:nvPr/>
        </p:nvSpPr>
        <p:spPr bwMode="auto">
          <a:xfrm flipV="1">
            <a:off x="5257800" y="1600200"/>
            <a:ext cx="762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6361" name="Text Box 9"/>
          <p:cNvSpPr txBox="1">
            <a:spLocks noChangeArrowheads="1"/>
          </p:cNvSpPr>
          <p:nvPr/>
        </p:nvSpPr>
        <p:spPr bwMode="auto">
          <a:xfrm>
            <a:off x="6019800" y="990600"/>
            <a:ext cx="24384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336699"/>
                </a:solidFill>
                <a:latin typeface="Comic Sans MS" pitchFamily="64" charset="0"/>
              </a:rPr>
              <a:t>Temperature spectrum  mapped by </a:t>
            </a:r>
            <a:r>
              <a:rPr lang="en-US" sz="2000" dirty="0" smtClean="0">
                <a:solidFill>
                  <a:srgbClr val="336699"/>
                </a:solidFill>
                <a:latin typeface="Comic Sans MS" pitchFamily="64" charset="0"/>
              </a:rPr>
              <a:t>Planck WMAP</a:t>
            </a:r>
            <a:endParaRPr lang="en-US" sz="2000" dirty="0">
              <a:solidFill>
                <a:srgbClr val="336699"/>
              </a:solidFill>
              <a:latin typeface="Comic Sans MS" pitchFamily="64" charset="0"/>
            </a:endParaRPr>
          </a:p>
        </p:txBody>
      </p:sp>
      <p:sp>
        <p:nvSpPr>
          <p:cNvPr id="356362" name="Line 10"/>
          <p:cNvSpPr>
            <a:spLocks noChangeShapeType="1"/>
          </p:cNvSpPr>
          <p:nvPr/>
        </p:nvSpPr>
        <p:spPr bwMode="auto">
          <a:xfrm>
            <a:off x="4953000" y="4343400"/>
            <a:ext cx="10668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6363" name="Text Box 11"/>
          <p:cNvSpPr txBox="1">
            <a:spLocks noChangeArrowheads="1"/>
          </p:cNvSpPr>
          <p:nvPr/>
        </p:nvSpPr>
        <p:spPr bwMode="auto">
          <a:xfrm>
            <a:off x="5943600" y="4832350"/>
            <a:ext cx="2530475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>
                <a:solidFill>
                  <a:srgbClr val="336699"/>
                </a:solidFill>
                <a:latin typeface="Comic Sans MS" pitchFamily="64" charset="0"/>
              </a:rPr>
              <a:t>Projected effect of a gravitational wave background</a:t>
            </a:r>
          </a:p>
        </p:txBody>
      </p:sp>
      <p:sp>
        <p:nvSpPr>
          <p:cNvPr id="356364" name="Text Box 12"/>
          <p:cNvSpPr txBox="1">
            <a:spLocks noChangeArrowheads="1"/>
          </p:cNvSpPr>
          <p:nvPr/>
        </p:nvSpPr>
        <p:spPr bwMode="auto">
          <a:xfrm>
            <a:off x="76200" y="4953000"/>
            <a:ext cx="4191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1">
                <a:solidFill>
                  <a:srgbClr val="336699"/>
                </a:solidFill>
                <a:latin typeface="Times New Roman" pitchFamily="16" charset="0"/>
              </a:rPr>
              <a:t>Picture credit, Wayne Hu</a:t>
            </a:r>
          </a:p>
        </p:txBody>
      </p:sp>
      <p:sp>
        <p:nvSpPr>
          <p:cNvPr id="356365" name="Line 13"/>
          <p:cNvSpPr>
            <a:spLocks noChangeShapeType="1"/>
          </p:cNvSpPr>
          <p:nvPr/>
        </p:nvSpPr>
        <p:spPr bwMode="auto">
          <a:xfrm>
            <a:off x="5562600" y="32004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6366" name="Text Box 14"/>
          <p:cNvSpPr txBox="1">
            <a:spLocks noChangeArrowheads="1"/>
          </p:cNvSpPr>
          <p:nvPr/>
        </p:nvSpPr>
        <p:spPr bwMode="auto">
          <a:xfrm>
            <a:off x="5943600" y="3048000"/>
            <a:ext cx="3048000" cy="16312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336699"/>
                </a:solidFill>
                <a:latin typeface="Comic Sans MS" pitchFamily="64" charset="0"/>
              </a:rPr>
              <a:t>Gravitationally lensed E-modes probe large scale structure </a:t>
            </a:r>
            <a:r>
              <a:rPr lang="en-US" sz="2000" dirty="0" smtClean="0">
                <a:solidFill>
                  <a:srgbClr val="336699"/>
                </a:solidFill>
                <a:latin typeface="Comic Sans MS" pitchFamily="64" charset="0"/>
              </a:rPr>
              <a:t>formation, neutrino mass, dark energy</a:t>
            </a:r>
            <a:endParaRPr lang="en-US" sz="2000" dirty="0">
              <a:solidFill>
                <a:srgbClr val="336699"/>
              </a:solidFill>
              <a:latin typeface="Comic Sans MS" pitchFamily="64" charset="0"/>
            </a:endParaRPr>
          </a:p>
        </p:txBody>
      </p:sp>
      <p:sp>
        <p:nvSpPr>
          <p:cNvPr id="356367" name="Text Box 15"/>
          <p:cNvSpPr txBox="1">
            <a:spLocks noChangeArrowheads="1"/>
          </p:cNvSpPr>
          <p:nvPr/>
        </p:nvSpPr>
        <p:spPr bwMode="auto">
          <a:xfrm>
            <a:off x="152400" y="5470525"/>
            <a:ext cx="57912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rgbClr val="CC0000"/>
                </a:solidFill>
                <a:latin typeface="Comic Sans MS" pitchFamily="64" charset="0"/>
              </a:rPr>
              <a:t>The range shown for the gravitational wave background spans the maximum allowable level </a:t>
            </a:r>
            <a:r>
              <a:rPr lang="en-US" sz="2000" dirty="0" smtClean="0">
                <a:solidFill>
                  <a:srgbClr val="CC0000"/>
                </a:solidFill>
                <a:latin typeface="Comic Sans MS" pitchFamily="64" charset="0"/>
              </a:rPr>
              <a:t>pre-Planck, WMAP, </a:t>
            </a:r>
            <a:r>
              <a:rPr lang="en-US" sz="2000" dirty="0">
                <a:solidFill>
                  <a:srgbClr val="CC0000"/>
                </a:solidFill>
                <a:latin typeface="Comic Sans MS" pitchFamily="64" charset="0"/>
              </a:rPr>
              <a:t>and the minimum detectable from CMB measurements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5537200" y="2422236"/>
            <a:ext cx="762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48400" y="2133600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smtClean="0">
                <a:solidFill>
                  <a:srgbClr val="336699"/>
                </a:solidFill>
                <a:latin typeface="Comic Sans MS" pitchFamily="64" charset="0"/>
              </a:rPr>
              <a:t>Planck Polarization data release 2014</a:t>
            </a:r>
            <a:endParaRPr lang="en-US" sz="2000" dirty="0">
              <a:solidFill>
                <a:srgbClr val="336699"/>
              </a:solidFill>
              <a:latin typeface="Comic Sans MS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55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field</a:t>
            </a:r>
            <a:endParaRPr lang="en-US" dirty="0"/>
          </a:p>
        </p:txBody>
      </p:sp>
      <p:pic>
        <p:nvPicPr>
          <p:cNvPr id="8" name="Picture 7" descr="Screen shot 2013-05-13 at 9.14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56847"/>
            <a:ext cx="5779589" cy="5491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28956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6699"/>
                </a:solidFill>
                <a:latin typeface="Arial"/>
                <a:cs typeface="Arial"/>
              </a:rPr>
              <a:t>Planck data to come 2014</a:t>
            </a:r>
            <a:endParaRPr lang="en-US" sz="2400" dirty="0" smtClean="0">
              <a:solidFill>
                <a:srgbClr val="0066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199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800100"/>
          </a:xfrm>
        </p:spPr>
        <p:txBody>
          <a:bodyPr/>
          <a:lstStyle/>
          <a:p>
            <a:r>
              <a:rPr lang="en-US" sz="3200" dirty="0" smtClean="0"/>
              <a:t>Looking ahead – the CMB isn’t done yet!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077200" cy="4876800"/>
          </a:xfrm>
        </p:spPr>
        <p:txBody>
          <a:bodyPr/>
          <a:lstStyle/>
          <a:p>
            <a:r>
              <a:rPr lang="en-US" sz="2000" dirty="0" smtClean="0"/>
              <a:t>The Planck data </a:t>
            </a:r>
            <a:r>
              <a:rPr lang="en-US" sz="2000" dirty="0" smtClean="0"/>
              <a:t>(polarization to come 2014) </a:t>
            </a:r>
            <a:r>
              <a:rPr lang="en-US" sz="2000" dirty="0" smtClean="0"/>
              <a:t>are honing in on cosmological parameters with ever greater precision</a:t>
            </a:r>
          </a:p>
          <a:p>
            <a:r>
              <a:rPr lang="en-US" sz="2000" dirty="0" smtClean="0"/>
              <a:t>However, significantly stronger limits on interesting new physics will require a new generation of CMB </a:t>
            </a:r>
            <a:r>
              <a:rPr lang="en-US" sz="2000" dirty="0" smtClean="0"/>
              <a:t>polarization experiments</a:t>
            </a:r>
            <a:endParaRPr lang="en-US" sz="2000" dirty="0" smtClean="0"/>
          </a:p>
          <a:p>
            <a:pPr lvl="1"/>
            <a:r>
              <a:rPr lang="en-US" dirty="0" smtClean="0"/>
              <a:t>Deep </a:t>
            </a:r>
            <a:r>
              <a:rPr lang="en-US" dirty="0" smtClean="0"/>
              <a:t>integrations on areas of clean sky with tens of thousands of polarization-sensitive detectors</a:t>
            </a:r>
          </a:p>
          <a:p>
            <a:pPr lvl="1"/>
            <a:r>
              <a:rPr lang="en-US" dirty="0" smtClean="0"/>
              <a:t>Much stronger limits on neutrino and inflationary physics</a:t>
            </a:r>
          </a:p>
          <a:p>
            <a:pPr lvl="1"/>
            <a:endParaRPr lang="en-US" dirty="0" smtClean="0"/>
          </a:p>
        </p:txBody>
      </p:sp>
      <p:pic>
        <p:nvPicPr>
          <p:cNvPr id="4" name="Content Placeholder 3" descr="bicep1_to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975" y="3657600"/>
            <a:ext cx="6600825" cy="234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>
            <a:off x="6596570" y="4937198"/>
            <a:ext cx="4780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86600" y="4419600"/>
            <a:ext cx="17109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 dirty="0" smtClean="0">
                <a:latin typeface="+mn-lt"/>
              </a:rPr>
              <a:t>Stage-IV CMB</a:t>
            </a:r>
          </a:p>
          <a:p>
            <a:r>
              <a:rPr lang="en-US" sz="1600" dirty="0" smtClean="0">
                <a:latin typeface="+mn-lt"/>
              </a:rPr>
              <a:t>Duplicate (&gt;10x)</a:t>
            </a:r>
          </a:p>
          <a:p>
            <a:r>
              <a:rPr lang="en-US" sz="1600" dirty="0" smtClean="0">
                <a:latin typeface="+mn-lt"/>
              </a:rPr>
              <a:t>Focal planes</a:t>
            </a:r>
          </a:p>
          <a:p>
            <a:endParaRPr lang="en-US" sz="1600" b="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207" y="5943600"/>
            <a:ext cx="190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Stage I</a:t>
            </a:r>
          </a:p>
          <a:p>
            <a:r>
              <a:rPr lang="en-US" dirty="0" smtClean="0">
                <a:latin typeface="Comic Sans MS" pitchFamily="66" charset="0"/>
              </a:rPr>
              <a:t>Planck-</a:t>
            </a:r>
            <a:r>
              <a:rPr lang="en-US" dirty="0" smtClean="0">
                <a:latin typeface="Comic Sans MS" pitchFamily="66" charset="0"/>
              </a:rPr>
              <a:t>style</a:t>
            </a:r>
          </a:p>
          <a:p>
            <a:r>
              <a:rPr lang="en-US" dirty="0" err="1" smtClean="0">
                <a:latin typeface="Comic Sans MS" pitchFamily="66" charset="0"/>
              </a:rPr>
              <a:t>QUaD</a:t>
            </a:r>
            <a:r>
              <a:rPr lang="en-US" dirty="0" smtClean="0">
                <a:latin typeface="Comic Sans MS" pitchFamily="66" charset="0"/>
              </a:rPr>
              <a:t>, BICEP</a:t>
            </a:r>
            <a:endParaRPr lang="en-US" dirty="0" smtClean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50803"/>
            <a:ext cx="2706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Stage II</a:t>
            </a:r>
          </a:p>
          <a:p>
            <a:r>
              <a:rPr lang="en-US" dirty="0" smtClean="0">
                <a:latin typeface="Comic Sans MS" pitchFamily="66" charset="0"/>
              </a:rPr>
              <a:t>Fielded</a:t>
            </a:r>
          </a:p>
          <a:p>
            <a:r>
              <a:rPr lang="en-US" dirty="0" smtClean="0">
                <a:latin typeface="Comic Sans MS" pitchFamily="66" charset="0"/>
              </a:rPr>
              <a:t>Keck, SPT, </a:t>
            </a:r>
            <a:r>
              <a:rPr lang="en-US" dirty="0" err="1" smtClean="0">
                <a:latin typeface="Comic Sans MS" pitchFamily="66" charset="0"/>
              </a:rPr>
              <a:t>Polarbear</a:t>
            </a:r>
            <a:r>
              <a:rPr lang="en-US" dirty="0" smtClean="0">
                <a:latin typeface="Comic Sans MS" pitchFamily="66" charset="0"/>
              </a:rPr>
              <a:t>, ACT </a:t>
            </a:r>
            <a:endParaRPr lang="en-US" dirty="0" smtClean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9654" y="5892224"/>
            <a:ext cx="12003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Stage III</a:t>
            </a:r>
          </a:p>
          <a:p>
            <a:r>
              <a:rPr lang="en-US" dirty="0" smtClean="0">
                <a:latin typeface="Comic Sans MS" pitchFamily="66" charset="0"/>
              </a:rPr>
              <a:t>Being built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3200400"/>
            <a:ext cx="495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Presentation by Chao-Lin </a:t>
            </a:r>
            <a:r>
              <a:rPr lang="en-US" dirty="0" err="1" smtClean="0">
                <a:latin typeface="Comic Sans MS" pitchFamily="66" charset="0"/>
              </a:rPr>
              <a:t>Kuo</a:t>
            </a:r>
            <a:r>
              <a:rPr lang="en-US" dirty="0" smtClean="0">
                <a:latin typeface="Comic Sans MS" pitchFamily="66" charset="0"/>
              </a:rPr>
              <a:t> at the Cosmic Frontier Workshop, SLAC, March 2013  </a:t>
            </a:r>
          </a:p>
        </p:txBody>
      </p:sp>
    </p:spTree>
    <p:extLst>
      <p:ext uri="{BB962C8B-B14F-4D97-AF65-F5344CB8AC3E}">
        <p14:creationId xmlns:p14="http://schemas.microsoft.com/office/powerpoint/2010/main" val="1993462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12 at 10.1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"/>
            <a:ext cx="8216900" cy="6007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28600"/>
            <a:ext cx="8353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Presentation by Clarence Chang at the Cosmic Frontier Workshop, SLAC, March 2013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609600"/>
            <a:ext cx="120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Being built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1752600" y="778877"/>
            <a:ext cx="685800" cy="5932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558806" y="6248400"/>
            <a:ext cx="450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99"/>
                </a:solidFill>
                <a:latin typeface="Arial"/>
                <a:cs typeface="Arial"/>
              </a:rPr>
              <a:t>Snowmass Working Group CF5</a:t>
            </a:r>
            <a:endParaRPr lang="en-US" sz="2400" dirty="0" smtClean="0">
              <a:solidFill>
                <a:srgbClr val="0066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52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ck_composite_all-sky_Frequency_BLACK_v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80176"/>
          </a:xfrm>
          <a:prstGeom prst="rect">
            <a:avLst/>
          </a:prstGeom>
        </p:spPr>
      </p:pic>
      <p:pic>
        <p:nvPicPr>
          <p:cNvPr id="3" name="Picture 2" descr="Screen shot 2013-05-12 at 3.5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791200"/>
            <a:ext cx="4724400" cy="90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86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FI_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7315200" cy="3136392"/>
          </a:xfrm>
          <a:prstGeom prst="rect">
            <a:avLst/>
          </a:prstGeom>
        </p:spPr>
      </p:pic>
      <p:pic>
        <p:nvPicPr>
          <p:cNvPr id="4" name="Picture 3" descr="Planck_composite_all-sky_Frequency_BLACK_v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t="18350" r="8002" b="56574"/>
          <a:stretch/>
        </p:blipFill>
        <p:spPr>
          <a:xfrm>
            <a:off x="33867" y="762000"/>
            <a:ext cx="8586439" cy="16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"/>
            <a:ext cx="8077200" cy="571500"/>
          </a:xfrm>
        </p:spPr>
        <p:txBody>
          <a:bodyPr/>
          <a:lstStyle/>
          <a:p>
            <a:r>
              <a:rPr lang="en-US" dirty="0" smtClean="0"/>
              <a:t>Planck Low Frequency Instrument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105400"/>
            <a:ext cx="4724400" cy="2743200"/>
          </a:xfrm>
        </p:spPr>
        <p:txBody>
          <a:bodyPr/>
          <a:lstStyle/>
          <a:p>
            <a:r>
              <a:rPr lang="en-US" dirty="0"/>
              <a:t>pseudo-correlation radiometers, </a:t>
            </a:r>
            <a:r>
              <a:rPr lang="en-US" dirty="0" smtClean="0"/>
              <a:t>based on HEMT low noise amplifiers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990256"/>
            <a:ext cx="3352799" cy="18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33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ck_composite_all-sky_Frequency_BLACK_v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4" b="4595"/>
          <a:stretch/>
        </p:blipFill>
        <p:spPr>
          <a:xfrm>
            <a:off x="-8467" y="3505200"/>
            <a:ext cx="9144000" cy="3054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3886200" cy="1333500"/>
          </a:xfrm>
        </p:spPr>
        <p:txBody>
          <a:bodyPr/>
          <a:lstStyle/>
          <a:p>
            <a:r>
              <a:rPr lang="en-US" dirty="0" smtClean="0"/>
              <a:t>High Frequency Instrument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676400"/>
            <a:ext cx="4038600" cy="1676400"/>
          </a:xfrm>
        </p:spPr>
        <p:txBody>
          <a:bodyPr/>
          <a:lstStyle/>
          <a:p>
            <a:r>
              <a:rPr lang="en-US" dirty="0" smtClean="0"/>
              <a:t>NTD-Germanium bolometric detectors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4800"/>
            <a:ext cx="4342258" cy="28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33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77200" cy="800100"/>
          </a:xfrm>
        </p:spPr>
        <p:txBody>
          <a:bodyPr/>
          <a:lstStyle/>
          <a:p>
            <a:r>
              <a:rPr lang="en-US" sz="3200" dirty="0" smtClean="0"/>
              <a:t>Broad Frequency Coverage Allows Foreground Removal</a:t>
            </a:r>
            <a:endParaRPr lang="en-US" sz="3200" dirty="0"/>
          </a:p>
        </p:txBody>
      </p:sp>
      <p:pic>
        <p:nvPicPr>
          <p:cNvPr id="4" name="Picture 3" descr="KMG_component_separation_maps_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6926968" cy="5430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600200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Low frequency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75" y="358140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Carbon Monoxide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5066" y="5334000"/>
            <a:ext cx="63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Dust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4206" y="6400800"/>
            <a:ext cx="100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1 degree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9311" y="6400800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7’</a:t>
            </a:r>
          </a:p>
        </p:txBody>
      </p:sp>
    </p:spTree>
    <p:extLst>
      <p:ext uri="{BB962C8B-B14F-4D97-AF65-F5344CB8AC3E}">
        <p14:creationId xmlns:p14="http://schemas.microsoft.com/office/powerpoint/2010/main" val="3423316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Selected Planck </a:t>
            </a: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P</a:t>
            </a:r>
            <a:r>
              <a:rPr lang="en-US" dirty="0" smtClean="0"/>
              <a:t>roducts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2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CMB Map and Power Spectrum</a:t>
            </a:r>
            <a:endParaRPr lang="en-US" dirty="0"/>
          </a:p>
        </p:txBody>
      </p:sp>
      <p:pic>
        <p:nvPicPr>
          <p:cNvPr id="6" name="Picture 5" descr="cmbtot_loglin_withC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242300" cy="4967791"/>
          </a:xfrm>
          <a:prstGeom prst="rect">
            <a:avLst/>
          </a:prstGeom>
        </p:spPr>
      </p:pic>
      <p:pic>
        <p:nvPicPr>
          <p:cNvPr id="7" name="Picture 6" descr="COM_CompMap_CMB-smica_2048_R1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2209800"/>
            <a:ext cx="3352800" cy="2095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4267200"/>
            <a:ext cx="244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omic Sans MS" pitchFamily="66" charset="0"/>
              </a:rPr>
              <a:t>7 acoustic peaks detected at high significance</a:t>
            </a:r>
          </a:p>
        </p:txBody>
      </p:sp>
    </p:spTree>
    <p:extLst>
      <p:ext uri="{BB962C8B-B14F-4D97-AF65-F5344CB8AC3E}">
        <p14:creationId xmlns:p14="http://schemas.microsoft.com/office/powerpoint/2010/main" val="893674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96"/>
  <p:tag name="DEFAULTHEIGHT" val="293"/>
</p:tagLst>
</file>

<file path=ppt/theme/theme1.xml><?xml version="1.0" encoding="utf-8"?>
<a:theme xmlns:a="http://schemas.openxmlformats.org/drawingml/2006/main" name="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ityBlueprint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ityBlueprint" charset="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omic Sans MS" pitchFamily="66" charset="0"/>
          </a:defRPr>
        </a:defPPr>
      </a:lstStyle>
    </a:tx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Files\MSOffice\Templates\Presentation Designs\Professional.pot</Template>
  <TotalTime>10911</TotalTime>
  <Pages>13</Pages>
  <Words>1369</Words>
  <Application>Microsoft Macintosh PowerPoint</Application>
  <PresentationFormat>Letter Paper (8.5x11 in)</PresentationFormat>
  <Paragraphs>189</Paragraphs>
  <Slides>39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Professional</vt:lpstr>
      <vt:lpstr>Equation</vt:lpstr>
      <vt:lpstr>Recent Results from the Planck Satellite</vt:lpstr>
      <vt:lpstr>Planck – 3rd generation CMB satellite</vt:lpstr>
      <vt:lpstr>The Planck Satellite</vt:lpstr>
      <vt:lpstr>PowerPoint Presentation</vt:lpstr>
      <vt:lpstr>Planck Low Frequency Instrument</vt:lpstr>
      <vt:lpstr>High Frequency Instrument</vt:lpstr>
      <vt:lpstr>Broad Frequency Coverage Allows Foreground Removal</vt:lpstr>
      <vt:lpstr>Selected Planck Data Products</vt:lpstr>
      <vt:lpstr>CMB Map and Power Spectrum</vt:lpstr>
      <vt:lpstr>Gravitational potential of matter  between us and last scattering reconstructed from lensing of CMB fluctuations</vt:lpstr>
      <vt:lpstr>PowerPoint Presentation</vt:lpstr>
      <vt:lpstr>Science Highlights that I’ll Discuss</vt:lpstr>
      <vt:lpstr>The physics of CMB fluctuations are straightforward</vt:lpstr>
      <vt:lpstr>The physics of CMB fluctuations are straightforward</vt:lpstr>
      <vt:lpstr>The physics of CMB fluctuations are straightforward</vt:lpstr>
      <vt:lpstr>The physics of CMB fluctuations are straightforward</vt:lpstr>
      <vt:lpstr>See as acoustic peaks in the power spectrum</vt:lpstr>
      <vt:lpstr>Relation to parameters</vt:lpstr>
      <vt:lpstr>Relation to parameters</vt:lpstr>
      <vt:lpstr>Data are fit with the “Standard Model” of Cosmology</vt:lpstr>
      <vt:lpstr>PowerPoint Presentation</vt:lpstr>
      <vt:lpstr>Parameters</vt:lpstr>
      <vt:lpstr>Comparison with other data sets</vt:lpstr>
      <vt:lpstr>Some tension with low-z measurements of H0 </vt:lpstr>
      <vt:lpstr>Higher values of H0 are difficult to match with the standard LCDM model</vt:lpstr>
      <vt:lpstr>LCDM model predicts an acoustic scale for BAO measurements that  agrees well with data</vt:lpstr>
      <vt:lpstr>Helps to set constraints on additional parameters above and beyond the 6-parameter model</vt:lpstr>
      <vt:lpstr>Helps to set constraints on additional parameters above and beyond the 6-parameter model</vt:lpstr>
      <vt:lpstr>Neutrinos</vt:lpstr>
      <vt:lpstr>CMB plus BAO also constrains the sum of the neutrino masses</vt:lpstr>
      <vt:lpstr>Planck Probes Inflationary parameters</vt:lpstr>
      <vt:lpstr>Implications for Inflation</vt:lpstr>
      <vt:lpstr>Summary</vt:lpstr>
      <vt:lpstr>Looking ahead – the CMB isn’t done yet!</vt:lpstr>
      <vt:lpstr>“E” and “B” modes</vt:lpstr>
      <vt:lpstr>Polarization measurements require greater sensitivity than temperature measurements...</vt:lpstr>
      <vt:lpstr>Current status of field</vt:lpstr>
      <vt:lpstr>Looking ahead – the CMB isn’t done yet!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parameters from CMB data</dc:title>
  <dc:creator>Sarah Church</dc:creator>
  <cp:lastModifiedBy>Sarah Church</cp:lastModifiedBy>
  <cp:revision>1103</cp:revision>
  <cp:lastPrinted>2013-05-13T14:21:34Z</cp:lastPrinted>
  <dcterms:created xsi:type="dcterms:W3CDTF">1998-02-19T23:22:47Z</dcterms:created>
  <dcterms:modified xsi:type="dcterms:W3CDTF">2013-05-13T14:23:53Z</dcterms:modified>
</cp:coreProperties>
</file>