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3" r:id="rId2"/>
    <p:sldId id="336" r:id="rId3"/>
    <p:sldId id="350" r:id="rId4"/>
    <p:sldId id="351" r:id="rId5"/>
    <p:sldId id="339" r:id="rId6"/>
    <p:sldId id="356" r:id="rId7"/>
    <p:sldId id="352" r:id="rId8"/>
    <p:sldId id="340" r:id="rId9"/>
    <p:sldId id="341" r:id="rId10"/>
    <p:sldId id="342" r:id="rId11"/>
    <p:sldId id="343" r:id="rId12"/>
    <p:sldId id="358" r:id="rId13"/>
    <p:sldId id="353" r:id="rId14"/>
    <p:sldId id="355" r:id="rId15"/>
    <p:sldId id="359" r:id="rId16"/>
    <p:sldId id="360" r:id="rId17"/>
    <p:sldId id="354" r:id="rId18"/>
    <p:sldId id="362" r:id="rId19"/>
    <p:sldId id="344" r:id="rId20"/>
    <p:sldId id="345" r:id="rId21"/>
    <p:sldId id="346" r:id="rId22"/>
    <p:sldId id="347" r:id="rId23"/>
    <p:sldId id="363" r:id="rId24"/>
    <p:sldId id="361" r:id="rId25"/>
    <p:sldId id="357" r:id="rId26"/>
    <p:sldId id="348" r:id="rId27"/>
    <p:sldId id="349" r:id="rId28"/>
    <p:sldId id="36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2" autoAdjust="0"/>
    <p:restoredTop sz="97720" autoAdjust="0"/>
  </p:normalViewPr>
  <p:slideViewPr>
    <p:cSldViewPr>
      <p:cViewPr varScale="1">
        <p:scale>
          <a:sx n="111" d="100"/>
          <a:sy n="111" d="100"/>
        </p:scale>
        <p:origin x="-8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289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A8485-87A4-3B4C-8A17-D9E0BC95E295}" type="datetimeFigureOut">
              <a:rPr lang="en-US" smtClean="0"/>
              <a:t>5/11/13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1BAB8-BFCD-0442-BA22-BD149D13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22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E116B-FC82-4ED9-8366-BF1732D94480}" type="datetimeFigureOut">
              <a:rPr lang="en-US" smtClean="0"/>
              <a:pPr/>
              <a:t>5/11/13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3171E-98C9-4441-A758-B53782EED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88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33856" y="1905000"/>
            <a:ext cx="6848856" cy="1219200"/>
          </a:xfrm>
        </p:spPr>
        <p:txBody>
          <a:bodyPr>
            <a:normAutofit/>
          </a:bodyPr>
          <a:lstStyle>
            <a:lvl1pPr>
              <a:defRPr sz="4000" baseline="0">
                <a:latin typeface="Helvetica" pitchFamily="34" charset="0"/>
              </a:defRPr>
            </a:lvl1pPr>
          </a:lstStyle>
          <a:p>
            <a:r>
              <a:rPr lang="en-US" dirty="0" smtClean="0"/>
              <a:t>WBS 130.xx.xx.xx </a:t>
            </a:r>
            <a:br>
              <a:rPr lang="en-US" dirty="0" smtClean="0"/>
            </a:br>
            <a:r>
              <a:rPr lang="en-US" dirty="0" smtClean="0"/>
              <a:t>[system name here]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5385816"/>
            <a:ext cx="9144000" cy="1472184"/>
          </a:xfrm>
          <a:prstGeom prst="rect">
            <a:avLst/>
          </a:prstGeom>
          <a:solidFill>
            <a:schemeClr val="tx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-3530" y="0"/>
            <a:ext cx="9144000" cy="14700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The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L</a:t>
            </a:r>
            <a:r>
              <a:rPr lang="en-US" sz="3200" b="0" dirty="0">
                <a:solidFill>
                  <a:schemeClr val="bg1">
                    <a:lumMod val="75000"/>
                  </a:schemeClr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ong-</a:t>
            </a:r>
            <a:r>
              <a:rPr lang="en-US" sz="3200" b="1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B</a:t>
            </a:r>
            <a:r>
              <a:rPr lang="en-US" sz="3200" b="0" dirty="0">
                <a:solidFill>
                  <a:schemeClr val="bg1">
                    <a:lumMod val="75000"/>
                  </a:schemeClr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aseline </a:t>
            </a:r>
            <a:r>
              <a:rPr lang="en-US" sz="3200" b="1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N</a:t>
            </a:r>
            <a:r>
              <a:rPr lang="en-US" sz="3200" b="0" dirty="0">
                <a:solidFill>
                  <a:schemeClr val="bg1">
                    <a:lumMod val="75000"/>
                  </a:schemeClr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eutrino </a:t>
            </a:r>
            <a:r>
              <a:rPr lang="en-US" sz="3200" b="1" dirty="0" smtClean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E</a:t>
            </a:r>
            <a:r>
              <a:rPr lang="en-US" sz="3200" b="0" dirty="0" smtClean="0">
                <a:solidFill>
                  <a:schemeClr val="bg1">
                    <a:lumMod val="75000"/>
                  </a:schemeClr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xperiment </a:t>
            </a:r>
            <a:r>
              <a:rPr lang="en-US" sz="3200" b="0" kern="1200" dirty="0">
                <a:solidFill>
                  <a:schemeClr val="bg1">
                    <a:lumMod val="75000"/>
                  </a:schemeClr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P</a:t>
            </a:r>
            <a:r>
              <a:rPr lang="en-US" sz="3200" b="0" dirty="0" smtClean="0">
                <a:solidFill>
                  <a:schemeClr val="bg1">
                    <a:lumMod val="75000"/>
                  </a:schemeClr>
                </a:solidFill>
                <a:effectLst>
                  <a:glow>
                    <a:schemeClr val="bg1"/>
                  </a:glow>
                </a:effectLst>
                <a:latin typeface="Helvetica"/>
                <a:ea typeface="+mj-ea"/>
                <a:cs typeface="+mj-cs"/>
              </a:rPr>
              <a:t>roject</a:t>
            </a:r>
            <a:endParaRPr lang="en-US" sz="3200" b="0" dirty="0">
              <a:solidFill>
                <a:schemeClr val="bg1">
                  <a:lumMod val="75000"/>
                </a:schemeClr>
              </a:solidFill>
              <a:effectLst>
                <a:glow>
                  <a:schemeClr val="bg1"/>
                </a:glow>
              </a:effectLst>
              <a:latin typeface="Helvetica"/>
              <a:ea typeface="+mj-ea"/>
              <a:cs typeface="+mj-cs"/>
            </a:endParaRPr>
          </a:p>
        </p:txBody>
      </p:sp>
      <p:cxnSp>
        <p:nvCxnSpPr>
          <p:cNvPr id="10" name="Straight Connector 9"/>
          <p:cNvCxnSpPr>
            <a:cxnSpLocks noChangeShapeType="1"/>
          </p:cNvCxnSpPr>
          <p:nvPr userDrawn="1"/>
        </p:nvCxnSpPr>
        <p:spPr bwMode="auto">
          <a:xfrm>
            <a:off x="0" y="5746750"/>
            <a:ext cx="9140470" cy="0"/>
          </a:xfrm>
          <a:prstGeom prst="line">
            <a:avLst/>
          </a:prstGeom>
          <a:noFill/>
          <a:ln w="101600" cmpd="tri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0" y="3352800"/>
            <a:ext cx="2819400" cy="1015663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2000" baseline="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Name of Presenter(s) Their Title                 Email Addresses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 flipV="1">
            <a:off x="0" y="1143000"/>
            <a:ext cx="9144000" cy="1"/>
          </a:xfrm>
          <a:prstGeom prst="line">
            <a:avLst/>
          </a:prstGeom>
          <a:noFill/>
          <a:ln w="101600" cmpd="tri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362200" y="5867400"/>
            <a:ext cx="4572000" cy="762000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Helvetica" pitchFamily="34" charset="0"/>
              </a:defRPr>
            </a:lvl1pPr>
            <a:lvl2pPr marL="457200" indent="0">
              <a:buNone/>
              <a:defRPr sz="2000">
                <a:latin typeface="Helvetica" pitchFamily="34" charset="0"/>
              </a:defRPr>
            </a:lvl2pPr>
            <a:lvl3pPr marL="914400" indent="0">
              <a:buNone/>
              <a:defRPr sz="2000">
                <a:latin typeface="Helvetica" pitchFamily="34" charset="0"/>
              </a:defRPr>
            </a:lvl3pPr>
            <a:lvl4pPr marL="1371600" indent="0">
              <a:buNone/>
              <a:defRPr sz="2000">
                <a:latin typeface="Helvetica" pitchFamily="34" charset="0"/>
              </a:defRPr>
            </a:lvl4pPr>
            <a:lvl5pPr marL="1828800" indent="0">
              <a:buNone/>
              <a:defRPr sz="2000">
                <a:latin typeface="Helvetica" pitchFamily="34" charset="0"/>
              </a:defRPr>
            </a:lvl5pPr>
          </a:lstStyle>
          <a:p>
            <a:pPr lvl="0"/>
            <a:r>
              <a:rPr lang="en-US" dirty="0" smtClean="0"/>
              <a:t>LBNE CD-1 Director’s Review</a:t>
            </a:r>
          </a:p>
          <a:p>
            <a:pPr lvl="0"/>
            <a:r>
              <a:rPr lang="en-US" dirty="0" smtClean="0"/>
              <a:t>25-27 September 2012</a:t>
            </a:r>
          </a:p>
        </p:txBody>
      </p:sp>
    </p:spTree>
    <p:extLst>
      <p:ext uri="{BB962C8B-B14F-4D97-AF65-F5344CB8AC3E}">
        <p14:creationId xmlns:p14="http://schemas.microsoft.com/office/powerpoint/2010/main" val="381823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"/>
            <a:ext cx="8229600" cy="822960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2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2304" y="6477000"/>
            <a:ext cx="4654296" cy="3810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447800" cy="27432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5562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553200"/>
            <a:ext cx="4343400" cy="3048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45720"/>
            <a:ext cx="8229600" cy="822960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9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762000"/>
          </a:xfrm>
        </p:spPr>
        <p:txBody>
          <a:bodyPr>
            <a:no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2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81600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2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81200" y="6553200"/>
            <a:ext cx="4038600" cy="3048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10" name="Straight Connector 9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7823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495800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2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495800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2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81200" y="6553200"/>
            <a:ext cx="4038600" cy="3048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12" name="Straight Connector 11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9295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81200" y="6553200"/>
            <a:ext cx="4038600" cy="3048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21033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57800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2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3008313" cy="5257800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553200"/>
            <a:ext cx="3962400" cy="3048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45720"/>
            <a:ext cx="8229600" cy="822960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1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800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9572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0200" y="6553200"/>
            <a:ext cx="4419600" cy="1524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45720"/>
            <a:ext cx="8229600" cy="822960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9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257800"/>
          </a:xfrm>
        </p:spPr>
        <p:txBody>
          <a:bodyPr vert="eaVert"/>
          <a:lstStyle>
            <a:lvl1pPr>
              <a:defRPr sz="2400">
                <a:latin typeface="Helvetica" pitchFamily="34" charset="0"/>
              </a:defRPr>
            </a:lvl1pPr>
            <a:lvl2pPr>
              <a:defRPr sz="22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1200" y="6553200"/>
            <a:ext cx="4038600" cy="3048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70346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5/14/2013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IPAS, Madison - LBNE: Status and Outlook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1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microsoft.com/office/2007/relationships/hdphoto" Target="../media/hdphoto1.wdp"/><Relationship Id="rId7" Type="http://schemas.openxmlformats.org/officeDocument/2006/relationships/oleObject" Target="../embeddings/oleObject1.bin"/><Relationship Id="rId8" Type="http://schemas.openxmlformats.org/officeDocument/2006/relationships/image" Target="../media/image7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microsoft.com/office/2007/relationships/hdphoto" Target="../media/hdphoto3.wdp"/><Relationship Id="rId7" Type="http://schemas.openxmlformats.org/officeDocument/2006/relationships/image" Target="../media/image16.jpeg"/><Relationship Id="rId8" Type="http://schemas.microsoft.com/office/2007/relationships/hdphoto" Target="../media/hdphoto4.wdp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5" Type="http://schemas.openxmlformats.org/officeDocument/2006/relationships/image" Target="../media/image27.tiff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856" y="1524000"/>
            <a:ext cx="7248144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LBNE: Status and Outlook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0" y="2819400"/>
            <a:ext cx="5029200" cy="1508105"/>
          </a:xfrm>
        </p:spPr>
        <p:txBody>
          <a:bodyPr/>
          <a:lstStyle/>
          <a:p>
            <a:r>
              <a:rPr lang="en-US" dirty="0" smtClean="0"/>
              <a:t>Jon Urheim, Indiana </a:t>
            </a:r>
            <a:r>
              <a:rPr lang="en-US" dirty="0" smtClean="0"/>
              <a:t>University,</a:t>
            </a:r>
          </a:p>
          <a:p>
            <a:r>
              <a:rPr lang="en-US" dirty="0" smtClean="0"/>
              <a:t>Representing the LBNE Collaboration</a:t>
            </a:r>
          </a:p>
          <a:p>
            <a:r>
              <a:rPr lang="en-US" dirty="0" err="1" smtClean="0"/>
              <a:t>IceCube</a:t>
            </a:r>
            <a:r>
              <a:rPr lang="en-US" dirty="0" smtClean="0"/>
              <a:t> Particle Astrophysics Symposium</a:t>
            </a:r>
          </a:p>
          <a:p>
            <a:r>
              <a:rPr lang="en-US" dirty="0" smtClean="0"/>
              <a:t>Madison WI, 14 May 2013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7400"/>
            <a:ext cx="2286000" cy="3530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57400" y="4343400"/>
            <a:ext cx="7086600" cy="2590800"/>
            <a:chOff x="0" y="2120900"/>
            <a:chExt cx="9144000" cy="3517900"/>
          </a:xfrm>
        </p:grpSpPr>
        <p:pic>
          <p:nvPicPr>
            <p:cNvPr id="7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28"/>
            <a:stretch>
              <a:fillRect/>
            </a:stretch>
          </p:blipFill>
          <p:spPr bwMode="auto">
            <a:xfrm>
              <a:off x="0" y="2120900"/>
              <a:ext cx="9144000" cy="351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22"/>
            <p:cNvSpPr txBox="1">
              <a:spLocks noChangeArrowheads="1"/>
            </p:cNvSpPr>
            <p:nvPr/>
          </p:nvSpPr>
          <p:spPr bwMode="auto">
            <a:xfrm rot="495369">
              <a:off x="4340225" y="4002088"/>
              <a:ext cx="1146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9pPr>
            </a:lstStyle>
            <a:p>
              <a:r>
                <a:rPr lang="en-US" sz="2000" b="1">
                  <a:solidFill>
                    <a:srgbClr val="FFFF00"/>
                  </a:solidFill>
                  <a:latin typeface="Times New Roman" charset="0"/>
                  <a:cs typeface="Arial" charset="0"/>
                </a:rPr>
                <a:t>1300 km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27725" y="4376738"/>
              <a:ext cx="371475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54600" y="4264025"/>
              <a:ext cx="371475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4325" y="4111625"/>
              <a:ext cx="3714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02000" y="3989388"/>
              <a:ext cx="3714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63800" y="3883025"/>
              <a:ext cx="3714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31000" y="4522788"/>
              <a:ext cx="371475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016500"/>
              <a:ext cx="132397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762000" y="3276600"/>
              <a:ext cx="1066800" cy="40005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dirty="0"/>
                <a:t>LBNE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953" t="9401" r="18525" b="9825"/>
            <a:stretch/>
          </p:blipFill>
          <p:spPr>
            <a:xfrm>
              <a:off x="904075" y="3754448"/>
              <a:ext cx="713070" cy="63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64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7643"/>
            <a:ext cx="2971800" cy="2946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812883"/>
            <a:ext cx="3145054" cy="292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385" y="1812883"/>
            <a:ext cx="3269415" cy="29877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4843046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Bands: 1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latin typeface="+mj-lt"/>
              </a:rPr>
              <a:t> variations of 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baseline="-25000" dirty="0" smtClean="0">
                <a:latin typeface="+mj-lt"/>
              </a:rPr>
              <a:t>13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baseline="-25000" dirty="0" smtClean="0">
                <a:latin typeface="+mj-lt"/>
              </a:rPr>
              <a:t>23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>
                <a:latin typeface="+mj-lt"/>
              </a:rPr>
              <a:t>m</a:t>
            </a:r>
            <a:r>
              <a:rPr lang="en-US" sz="1600" baseline="-25000" dirty="0" smtClean="0">
                <a:latin typeface="+mj-lt"/>
              </a:rPr>
              <a:t>31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  (</a:t>
            </a:r>
            <a:r>
              <a:rPr lang="en-US" sz="1600" dirty="0" err="1" smtClean="0">
                <a:latin typeface="+mj-lt"/>
              </a:rPr>
              <a:t>Fogli</a:t>
            </a:r>
            <a:r>
              <a:rPr lang="en-US" sz="1600" dirty="0" smtClean="0">
                <a:latin typeface="+mj-lt"/>
              </a:rPr>
              <a:t> et al. arXiv</a:t>
            </a:r>
            <a:r>
              <a:rPr lang="en-US" sz="1600" dirty="0">
                <a:latin typeface="+mj-lt"/>
              </a:rPr>
              <a:t>:1205.5254v3)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093833"/>
              </p:ext>
            </p:extLst>
          </p:nvPr>
        </p:nvGraphicFramePr>
        <p:xfrm>
          <a:off x="762000" y="5638800"/>
          <a:ext cx="2871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7" imgW="2159000" imgH="241300" progId="Equation.3">
                  <p:embed/>
                </p:oleObj>
              </mc:Choice>
              <mc:Fallback>
                <p:oleObj name="Equation" r:id="rId7" imgW="2159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2000" y="5638800"/>
                        <a:ext cx="2871788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328134"/>
              </p:ext>
            </p:extLst>
          </p:nvPr>
        </p:nvGraphicFramePr>
        <p:xfrm>
          <a:off x="762000" y="5334000"/>
          <a:ext cx="196850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Equation" r:id="rId9" imgW="1422400" imgH="203200" progId="Equation.3">
                  <p:embed/>
                </p:oleObj>
              </mc:Choice>
              <mc:Fallback>
                <p:oleObj name="Equation" r:id="rId9" imgW="1422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000" y="5334000"/>
                        <a:ext cx="1968500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917279"/>
              </p:ext>
            </p:extLst>
          </p:nvPr>
        </p:nvGraphicFramePr>
        <p:xfrm>
          <a:off x="767290" y="5999162"/>
          <a:ext cx="3752850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Equation" r:id="rId11" imgW="2971800" imgH="241300" progId="Equation.3">
                  <p:embed/>
                </p:oleObj>
              </mc:Choice>
              <mc:Fallback>
                <p:oleObj name="Equation" r:id="rId11" imgW="2971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7290" y="5999162"/>
                        <a:ext cx="3752850" cy="40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02213" y="1143000"/>
            <a:ext cx="4939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PRELIMINARY Sensitivity Metrics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IPAS, Madison - LBNE: Status and Outlook 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5720"/>
            <a:ext cx="9144000" cy="822960"/>
          </a:xfrm>
        </p:spPr>
        <p:txBody>
          <a:bodyPr>
            <a:normAutofit/>
          </a:bodyPr>
          <a:lstStyle/>
          <a:p>
            <a:r>
              <a:rPr lang="en-US" dirty="0" smtClean="0"/>
              <a:t>Even absent these, </a:t>
            </a:r>
            <a:r>
              <a:rPr lang="en-US" b="1" dirty="0" smtClean="0">
                <a:solidFill>
                  <a:srgbClr val="008000"/>
                </a:solidFill>
              </a:rPr>
              <a:t>LBNE10</a:t>
            </a:r>
            <a:r>
              <a:rPr lang="en-US" dirty="0" smtClean="0"/>
              <a:t> would be a </a:t>
            </a:r>
            <a:r>
              <a:rPr lang="en-US" b="1" dirty="0">
                <a:solidFill>
                  <a:srgbClr val="008000"/>
                </a:solidFill>
              </a:rPr>
              <a:t>M</a:t>
            </a:r>
            <a:r>
              <a:rPr lang="en-US" b="1" dirty="0" smtClean="0">
                <a:solidFill>
                  <a:srgbClr val="008000"/>
                </a:solidFill>
              </a:rPr>
              <a:t>ajor Advance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19328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Normal Hierarchy known</a:t>
            </a:r>
            <a:endParaRPr lang="en-US" sz="12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62400" y="19812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Normal Hierarchy case</a:t>
            </a:r>
            <a:endParaRPr lang="en-US" sz="12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77200" y="1371600"/>
            <a:ext cx="98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M. Bass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2507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400" y="1066800"/>
            <a:ext cx="2971800" cy="2757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66800"/>
            <a:ext cx="2743200" cy="2657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810000"/>
            <a:ext cx="2738423" cy="27045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4780" y="3886200"/>
            <a:ext cx="3979220" cy="2514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43200" y="990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Bands: Beam design range</a:t>
            </a:r>
            <a:endParaRPr lang="en-US" sz="1200" b="1" dirty="0"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Full LBNE + Project X = </a:t>
            </a:r>
            <a:r>
              <a:rPr lang="en-US" sz="3200" b="1" dirty="0" smtClean="0">
                <a:solidFill>
                  <a:srgbClr val="008000"/>
                </a:solidFill>
              </a:rPr>
              <a:t>Beyond-Awesome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8400" y="2703493"/>
            <a:ext cx="2854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PRELIMINARY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Sensitivity Metrics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3500735"/>
            <a:ext cx="98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M. Bass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4566" y="6015335"/>
            <a:ext cx="1141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M.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Bishai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  <p:pic>
        <p:nvPicPr>
          <p:cNvPr id="18" name="Picture 17" descr="bolt_rhin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438" y="685800"/>
            <a:ext cx="1936561" cy="19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4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8371" name="Title 2"/>
          <p:cNvSpPr>
            <a:spLocks noGrp="1"/>
          </p:cNvSpPr>
          <p:nvPr>
            <p:ph type="title"/>
          </p:nvPr>
        </p:nvSpPr>
        <p:spPr>
          <a:xfrm>
            <a:off x="609600" y="8382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Calibri" charset="0"/>
              </a:rPr>
              <a:t>LBNE Beam and Far Detector</a:t>
            </a:r>
            <a:endParaRPr lang="en-US" sz="4000" dirty="0">
              <a:latin typeface="Calibri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61481" y="5939135"/>
            <a:ext cx="4430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NuMI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neutrino event in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ArgoNEUt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2667000"/>
            <a:ext cx="4724400" cy="2669004"/>
            <a:chOff x="376550" y="1241295"/>
            <a:chExt cx="8667333" cy="413052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50" y="1241295"/>
              <a:ext cx="8667333" cy="4130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8036041" y="2970131"/>
              <a:ext cx="193559" cy="161521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med" len="lg"/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16594908">
              <a:off x="7508784" y="3524114"/>
              <a:ext cx="961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4 m dia.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982" y="1905001"/>
            <a:ext cx="4623018" cy="40385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0519" y="5410200"/>
            <a:ext cx="3895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Target Hall, horns, decay pipe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9643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LBNE Beam Line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287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978" y="1066800"/>
            <a:ext cx="847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Novel ‘beam-on-a-hill</a:t>
            </a:r>
            <a:r>
              <a:rPr lang="en-US" sz="2400" dirty="0" smtClean="0">
                <a:latin typeface="+mj-lt"/>
              </a:rPr>
              <a:t>’</a:t>
            </a:r>
            <a:r>
              <a:rPr lang="en-US" sz="2400" dirty="0" smtClean="0">
                <a:latin typeface="+mj-lt"/>
              </a:rPr>
              <a:t> layout, designed for 60-120 </a:t>
            </a:r>
            <a:r>
              <a:rPr lang="en-US" sz="2400" dirty="0" err="1" smtClean="0">
                <a:latin typeface="+mj-lt"/>
              </a:rPr>
              <a:t>GeV</a:t>
            </a:r>
            <a:r>
              <a:rPr lang="en-US" sz="2400" dirty="0" smtClean="0">
                <a:latin typeface="+mj-lt"/>
              </a:rPr>
              <a:t> @ 2.3 MW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155" y="5786735"/>
            <a:ext cx="8635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Cost (CD-1): ~ 390M in AY$ , incl. conv. facilities &amp; 30% contingency 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181987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Tritium ok, </a:t>
            </a: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Even with 5.6</a:t>
            </a:r>
            <a:r>
              <a:rPr lang="en-US" baseline="30000" dirty="0" smtClean="0">
                <a:solidFill>
                  <a:srgbClr val="FF0000"/>
                </a:solidFill>
                <a:latin typeface="+mj-lt"/>
              </a:rPr>
              <a:t>o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pitch !!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596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Choice of Far Detector Site / Baseline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4978" y="1214735"/>
            <a:ext cx="440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Mass Hierarchy Sensitivity at &gt; 5</a:t>
            </a:r>
            <a:r>
              <a:rPr lang="en-US" sz="2400" dirty="0" smtClean="0">
                <a:latin typeface="Symbol" charset="2"/>
                <a:cs typeface="Symbol" charset="2"/>
              </a:rPr>
              <a:t>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39200"/>
            <a:ext cx="5181600" cy="3476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797410"/>
            <a:ext cx="5170822" cy="36033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2703" y="2281535"/>
            <a:ext cx="2976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CPV</a:t>
            </a:r>
            <a:r>
              <a:rPr lang="en-US" sz="2400" dirty="0" smtClean="0">
                <a:latin typeface="+mj-lt"/>
              </a:rPr>
              <a:t> Sensitivity at &gt; 3</a:t>
            </a:r>
            <a:r>
              <a:rPr lang="en-US" sz="2400" dirty="0" smtClean="0">
                <a:latin typeface="Symbol" charset="2"/>
                <a:cs typeface="Symbol" charset="2"/>
              </a:rPr>
              <a:t>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286000" y="1752600"/>
            <a:ext cx="76200" cy="297180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248400" y="2971800"/>
            <a:ext cx="76200" cy="304800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953000"/>
            <a:ext cx="126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1300 km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00" y="1138535"/>
            <a:ext cx="1141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M.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Bishai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3541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5720"/>
            <a:ext cx="8686800" cy="822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“LBNE10” Liquid Argon TPC Far Detector</a:t>
            </a:r>
            <a:endParaRPr lang="en-US" sz="32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977" y="1447800"/>
            <a:ext cx="546002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400800" y="2209800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0" y="2133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55182" y="4992469"/>
            <a:ext cx="449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Anode and Cathode Planes </a:t>
            </a:r>
            <a:br>
              <a:rPr lang="en-US" dirty="0" smtClean="0"/>
            </a:br>
            <a:r>
              <a:rPr lang="en-US" dirty="0" smtClean="0"/>
              <a:t>2.3 m drift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 rot="20160000">
            <a:off x="4929038" y="4240567"/>
            <a:ext cx="1097280" cy="490095"/>
            <a:chOff x="3635848" y="4816881"/>
            <a:chExt cx="1097280" cy="490095"/>
          </a:xfrm>
        </p:grpSpPr>
        <p:sp>
          <p:nvSpPr>
            <p:cNvPr id="24" name="Left Arrow 23"/>
            <p:cNvSpPr/>
            <p:nvPr/>
          </p:nvSpPr>
          <p:spPr>
            <a:xfrm rot="10800000">
              <a:off x="3691889" y="4816881"/>
              <a:ext cx="852656" cy="490095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35848" y="4853340"/>
              <a:ext cx="1097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itchFamily="18" charset="2"/>
                </a:rPr>
                <a:t>n</a:t>
              </a:r>
              <a:r>
                <a:rPr lang="en-US" dirty="0" smtClean="0"/>
                <a:t> beam</a:t>
              </a:r>
              <a:endParaRPr lang="en-US" dirty="0"/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1" y="1143000"/>
            <a:ext cx="381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704" tIns="41352" rIns="82704" bIns="41352" numCol="1" anchor="t" anchorCtr="0" compatLnSpc="1">
            <a:prstTxWarp prst="textNoShape">
              <a:avLst/>
            </a:prstTxWarp>
          </a:bodyPr>
          <a:lstStyle/>
          <a:p>
            <a:pPr marL="410291" indent="-410291" defTabSz="410291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Symbol" pitchFamily="-106" charset="2"/>
              <a:buChar char="·"/>
              <a:defRPr/>
            </a:pPr>
            <a:r>
              <a:rPr lang="en-US" sz="2300" kern="0" dirty="0" smtClean="0">
                <a:ea typeface="ＭＳ Ｐゴシック" pitchFamily="-106" charset="-128"/>
                <a:cs typeface="ＭＳ Ｐゴシック" pitchFamily="-106" charset="-128"/>
              </a:rPr>
              <a:t>Key Features</a:t>
            </a:r>
            <a:r>
              <a:rPr lang="en-US" sz="2300" kern="0" dirty="0" smtClean="0">
                <a:ea typeface="ＭＳ Ｐゴシック" pitchFamily="-106" charset="-128"/>
                <a:cs typeface="ＭＳ Ｐゴシック" pitchFamily="-106" charset="-128"/>
              </a:rPr>
              <a:t>: </a:t>
            </a:r>
            <a:endParaRPr lang="en-US" sz="2300" kern="0" dirty="0" smtClean="0">
              <a:ea typeface="ＭＳ Ｐゴシック" pitchFamily="-106" charset="-128"/>
              <a:cs typeface="ＭＳ Ｐゴシック" pitchFamily="-106" charset="-128"/>
            </a:endParaRPr>
          </a:p>
          <a:p>
            <a:pPr marL="769296" lvl="1" indent="-410291" defTabSz="410291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Symbol" pitchFamily="-106" charset="2"/>
              <a:buChar char="-"/>
              <a:defRPr/>
            </a:pP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13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kern="0" dirty="0" err="1" smtClean="0">
                <a:ea typeface="ＭＳ Ｐゴシック" pitchFamily="-106" charset="-128"/>
                <a:cs typeface="ＭＳ Ｐゴシック" pitchFamily="-106" charset="-128"/>
              </a:rPr>
              <a:t>kt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 (active) / 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10 </a:t>
            </a:r>
            <a:r>
              <a:rPr lang="en-US" kern="0" dirty="0" err="1" smtClean="0">
                <a:ea typeface="ＭＳ Ｐゴシック" pitchFamily="-106" charset="-128"/>
                <a:cs typeface="ＭＳ Ｐゴシック" pitchFamily="-106" charset="-128"/>
              </a:rPr>
              <a:t>kt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 (</a:t>
            </a:r>
            <a:r>
              <a:rPr lang="en-US" kern="0" dirty="0" err="1" smtClean="0">
                <a:ea typeface="ＭＳ Ｐゴシック" pitchFamily="-106" charset="-128"/>
                <a:cs typeface="ＭＳ Ｐゴシック" pitchFamily="-106" charset="-128"/>
              </a:rPr>
              <a:t>fiducial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) </a:t>
            </a:r>
          </a:p>
          <a:p>
            <a:pPr marL="769296" lvl="1" indent="-410291" defTabSz="410291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Symbol" pitchFamily="-106" charset="2"/>
              <a:buChar char="-"/>
              <a:defRPr/>
            </a:pP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Two modules (cryostats) </a:t>
            </a:r>
          </a:p>
          <a:p>
            <a:pPr marL="769296" lvl="1" indent="-410291" defTabSz="410291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Symbol" pitchFamily="-106" charset="2"/>
              <a:buChar char="-"/>
              <a:defRPr/>
            </a:pP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“Membrane” style cryostat w/ passive 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insulation</a:t>
            </a:r>
            <a:endParaRPr lang="en-US" kern="0" dirty="0" smtClean="0">
              <a:ea typeface="ＭＳ Ｐゴシック" pitchFamily="-106" charset="-128"/>
              <a:cs typeface="ＭＳ Ｐゴシック" pitchFamily="-106" charset="-128"/>
            </a:endParaRPr>
          </a:p>
          <a:p>
            <a:pPr marL="769296" lvl="1" indent="-410291" defTabSz="410291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Symbol" pitchFamily="-106" charset="2"/>
              <a:buChar char="-"/>
              <a:defRPr/>
            </a:pP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Modular TPC: Anode wire plane assemblies (</a:t>
            </a:r>
            <a:r>
              <a:rPr lang="en-US" kern="0" dirty="0" err="1" smtClean="0">
                <a:ea typeface="ＭＳ Ｐゴシック" pitchFamily="-106" charset="-128"/>
                <a:cs typeface="ＭＳ Ｐゴシック" pitchFamily="-106" charset="-128"/>
              </a:rPr>
              <a:t>APA’s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) and cathode plane assemblies (CPA’s) hung from rails along cryostat roof.</a:t>
            </a:r>
          </a:p>
          <a:p>
            <a:pPr marL="769296" lvl="1" indent="-410291" defTabSz="410291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Symbol" pitchFamily="-106" charset="2"/>
              <a:buChar char="-"/>
              <a:defRPr/>
            </a:pP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Submerged 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CMOS 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electronics mounted on APA </a:t>
            </a: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frames</a:t>
            </a:r>
          </a:p>
          <a:p>
            <a:pPr marL="769296" lvl="1" indent="-410291" defTabSz="410291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Symbol" pitchFamily="-106" charset="2"/>
              <a:buChar char="-"/>
              <a:defRPr/>
            </a:pPr>
            <a:r>
              <a:rPr lang="en-US" kern="0" dirty="0" smtClean="0">
                <a:ea typeface="ＭＳ Ｐゴシック" pitchFamily="-106" charset="-128"/>
                <a:cs typeface="ＭＳ Ｐゴシック" pitchFamily="-106" charset="-128"/>
              </a:rPr>
              <a:t>Scintillation photon detectors</a:t>
            </a:r>
            <a:endParaRPr lang="en-US" kern="0" dirty="0" smtClean="0">
              <a:ea typeface="ＭＳ Ｐゴシック" pitchFamily="-106" charset="-128"/>
              <a:cs typeface="ＭＳ Ｐゴシック" pitchFamily="-106" charset="-128"/>
            </a:endParaRPr>
          </a:p>
          <a:p>
            <a:pPr marL="769296" lvl="1" indent="-410291" defTabSz="410291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Symbol" pitchFamily="-106" charset="2"/>
              <a:buChar char="-"/>
              <a:defRPr/>
            </a:pPr>
            <a:r>
              <a:rPr lang="en-US" b="1" kern="0" dirty="0" smtClean="0">
                <a:ea typeface="ＭＳ Ｐゴシック" pitchFamily="-106" charset="-128"/>
                <a:cs typeface="ＭＳ Ｐゴシック" pitchFamily="-106" charset="-128"/>
              </a:rPr>
              <a:t>FULL LBNE Far Detector is just a scaled-up version of this !!</a:t>
            </a:r>
            <a:endParaRPr lang="en-US" b="1" kern="0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62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5720"/>
            <a:ext cx="3962400" cy="82296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Membrane Cryostat Technology</a:t>
            </a:r>
            <a:endParaRPr lang="en-US" sz="3200" dirty="0"/>
          </a:p>
        </p:txBody>
      </p:sp>
      <p:pic>
        <p:nvPicPr>
          <p:cNvPr id="13" name="Picture 12" descr="Cuve MkIII fwd 800x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1730062"/>
            <a:ext cx="3657600" cy="245973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5379" y="4114800"/>
            <a:ext cx="367862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990599"/>
            <a:ext cx="3733800" cy="234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anker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0"/>
            <a:ext cx="3733800" cy="2021958"/>
          </a:xfrm>
          <a:prstGeom prst="rect">
            <a:avLst/>
          </a:prstGeom>
        </p:spPr>
      </p:pic>
      <p:pic>
        <p:nvPicPr>
          <p:cNvPr id="21" name="Content Placeholder 2" descr="Group Photo inside Tank.JP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b="6790"/>
          <a:stretch>
            <a:fillRect/>
          </a:stretch>
        </p:blipFill>
        <p:spPr>
          <a:xfrm>
            <a:off x="-76200" y="3886200"/>
            <a:ext cx="4585063" cy="2971800"/>
          </a:xfrm>
        </p:spPr>
      </p:pic>
      <p:sp>
        <p:nvSpPr>
          <p:cNvPr id="27" name="TextBox 26"/>
          <p:cNvSpPr txBox="1"/>
          <p:nvPr/>
        </p:nvSpPr>
        <p:spPr>
          <a:xfrm>
            <a:off x="304800" y="32398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Below:</a:t>
            </a:r>
            <a:r>
              <a:rPr lang="en-US" dirty="0" smtClean="0"/>
              <a:t> 35t prototype: SS membrane vessel constructed at FNAL, Fall 2012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9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35-ton Prototype Membrane Cryostat</a:t>
            </a:r>
            <a:endParaRPr lang="en-US" dirty="0"/>
          </a:p>
        </p:txBody>
      </p:sp>
      <p:pic>
        <p:nvPicPr>
          <p:cNvPr id="7" name="Picture 6" descr="Cryostat Drawings 5-DM-Mar 15 20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009650"/>
            <a:ext cx="5461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 descr="Fit-up Top Plate B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b="6790"/>
          <a:stretch>
            <a:fillRect/>
          </a:stretch>
        </p:blipFill>
        <p:spPr>
          <a:xfrm>
            <a:off x="4088674" y="3581400"/>
            <a:ext cx="5055326" cy="3276600"/>
          </a:xfrm>
        </p:spPr>
      </p:pic>
      <p:sp>
        <p:nvSpPr>
          <p:cNvPr id="9" name="TextBox 8"/>
          <p:cNvSpPr txBox="1"/>
          <p:nvPr/>
        </p:nvSpPr>
        <p:spPr>
          <a:xfrm>
            <a:off x="5105400" y="990600"/>
            <a:ext cx="403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FNAL R&amp;D program has demonstrated attainment of needed Argon purity w/o evacuation in a conventional (cylindrical) 30-ton tank (LAPD).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Now test LBNE-style construction: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Will do purity tests in 35t membrane prototype (Phase-I) later this year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Will test prototype TPC components in late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17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TPC Anode Plane Assembly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720025"/>
            <a:ext cx="5715000" cy="3061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152400"/>
            <a:ext cx="1341120" cy="670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890" y="762000"/>
            <a:ext cx="5751110" cy="2209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5400" y="990600"/>
            <a:ext cx="52578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features: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SS 304 channel frame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Four wire planes, each side: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</a:t>
            </a:r>
            <a:r>
              <a:rPr lang="en-US" dirty="0" smtClean="0"/>
              <a:t>ollection, 2 x induction +/- 45</a:t>
            </a:r>
            <a:r>
              <a:rPr lang="en-US" baseline="30000" dirty="0" smtClean="0"/>
              <a:t>o</a:t>
            </a:r>
            <a:r>
              <a:rPr lang="en-US" dirty="0" smtClean="0"/>
              <a:t>, shaper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</a:t>
            </a:r>
            <a:r>
              <a:rPr lang="en-US" dirty="0" smtClean="0"/>
              <a:t>nduction wires wrap, allowing top readout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~4.5mm pitch, 2560 sense wires per APA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CMOS front-end/ADC </a:t>
            </a:r>
            <a:r>
              <a:rPr lang="en-US" dirty="0" err="1" smtClean="0"/>
              <a:t>asics</a:t>
            </a:r>
            <a:r>
              <a:rPr lang="en-US" dirty="0" smtClean="0"/>
              <a:t> on FEBs on frame</a:t>
            </a:r>
          </a:p>
          <a:p>
            <a:pPr marL="742950" lvl="1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Scin</a:t>
            </a:r>
            <a:r>
              <a:rPr lang="en-US" dirty="0" smtClean="0"/>
              <a:t>tillation</a:t>
            </a:r>
            <a:r>
              <a:rPr lang="en-US" dirty="0" smtClean="0"/>
              <a:t> photon detector ‘paddles’ embedded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w</a:t>
            </a:r>
            <a:r>
              <a:rPr lang="en-US" dirty="0" err="1" smtClean="0"/>
              <a:t>ls</a:t>
            </a:r>
            <a:r>
              <a:rPr lang="en-US" dirty="0" smtClean="0"/>
              <a:t>-coated acrylic light guide bars</a:t>
            </a:r>
          </a:p>
          <a:p>
            <a:pPr marL="742950" lvl="1" indent="-285750">
              <a:buFontTx/>
              <a:buChar char="-"/>
            </a:pP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marL="742950" lvl="1" indent="-285750">
              <a:buFontTx/>
              <a:buChar char="-"/>
            </a:pPr>
            <a:endParaRPr lang="en-US" dirty="0" smtClean="0"/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Prototoypes</a:t>
            </a:r>
            <a:r>
              <a:rPr lang="en-US" dirty="0" smtClean="0"/>
              <a:t> will go </a:t>
            </a:r>
          </a:p>
          <a:p>
            <a:r>
              <a:rPr lang="en-US" dirty="0" smtClean="0"/>
              <a:t>     into 35t vessel in 2014!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8371" name="Title 2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Calibri" charset="0"/>
              </a:rPr>
              <a:t>Underground Science with LBNE</a:t>
            </a:r>
            <a:endParaRPr lang="en-US" sz="4000" dirty="0">
              <a:latin typeface="Calibri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0288"/>
            <a:ext cx="2772501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560" y="5879068"/>
            <a:ext cx="290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p </a:t>
            </a:r>
            <a:r>
              <a:rPr lang="en-US" dirty="0" smtClean="0">
                <a:sym typeface="Symbol"/>
              </a:rPr>
              <a:t> K</a:t>
            </a:r>
            <a:r>
              <a:rPr lang="en-US" baseline="30000" dirty="0" smtClean="0">
                <a:sym typeface="Symbol"/>
              </a:rPr>
              <a:t>+ </a:t>
            </a:r>
            <a:r>
              <a:rPr lang="en-US" spc="-1400" dirty="0" smtClean="0">
                <a:latin typeface="Symbol" pitchFamily="18" charset="2"/>
                <a:sym typeface="Symbol"/>
              </a:rPr>
              <a:t>n</a:t>
            </a:r>
            <a:r>
              <a:rPr lang="en-US" b="1" baseline="40000" dirty="0" smtClean="0">
                <a:sym typeface="Symbol"/>
              </a:rPr>
              <a:t>―</a:t>
            </a:r>
            <a:r>
              <a:rPr lang="en-US" dirty="0" smtClean="0">
                <a:sym typeface="Symbol"/>
              </a:rPr>
              <a:t> decay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133600"/>
            <a:ext cx="4243557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3000" y="58790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10 MeV Supernova</a:t>
            </a:r>
            <a:r>
              <a:rPr lang="en-US" baseline="30000" dirty="0" smtClean="0">
                <a:sym typeface="Symbol"/>
              </a:rPr>
              <a:t> </a:t>
            </a:r>
            <a:r>
              <a:rPr lang="en-US" spc="-1400" dirty="0" smtClean="0">
                <a:latin typeface="Symbol" pitchFamily="18" charset="2"/>
                <a:sym typeface="Symbol"/>
              </a:rPr>
              <a:t>n</a:t>
            </a:r>
            <a:r>
              <a:rPr lang="en-US" b="1" dirty="0" smtClean="0">
                <a:sym typeface="Symbo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7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6781800" cy="3733800"/>
          </a:xfrm>
        </p:spPr>
        <p:txBody>
          <a:bodyPr>
            <a:noAutofit/>
          </a:bodyPr>
          <a:lstStyle/>
          <a:p>
            <a:pPr marL="285750" lvl="1" indent="-285750" fontAlgn="auto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 smtClean="0">
                <a:latin typeface="+mj-lt"/>
              </a:rPr>
              <a:t>Scientific Motivation</a:t>
            </a:r>
          </a:p>
          <a:p>
            <a:pPr marL="285750" lvl="1" indent="-285750" fontAlgn="auto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 smtClean="0">
                <a:latin typeface="+mj-lt"/>
              </a:rPr>
              <a:t>LBNE is…</a:t>
            </a:r>
          </a:p>
          <a:p>
            <a:pPr marL="560387" lvl="2" indent="-285750" fontAlgn="auto">
              <a:lnSpc>
                <a:spcPct val="7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latin typeface="+mj-lt"/>
              </a:rPr>
              <a:t>Technical Summary</a:t>
            </a:r>
          </a:p>
          <a:p>
            <a:pPr marL="560387" lvl="2" indent="-285750" fontAlgn="auto">
              <a:lnSpc>
                <a:spcPct val="7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latin typeface="+mj-lt"/>
              </a:rPr>
              <a:t>Science Collaboration</a:t>
            </a:r>
            <a:endParaRPr lang="en-US" sz="2000" dirty="0">
              <a:latin typeface="+mj-lt"/>
            </a:endParaRPr>
          </a:p>
          <a:p>
            <a:pPr marL="285750" lvl="1" indent="-285750" fontAlgn="auto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 smtClean="0">
                <a:latin typeface="+mj-lt"/>
              </a:rPr>
              <a:t>Staging the Experiment</a:t>
            </a:r>
          </a:p>
          <a:p>
            <a:pPr marL="560387" lvl="2" indent="-285750" fontAlgn="auto">
              <a:lnSpc>
                <a:spcPct val="7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latin typeface="+mj-lt"/>
              </a:rPr>
              <a:t>Overview</a:t>
            </a:r>
          </a:p>
          <a:p>
            <a:pPr marL="560387" lvl="2" indent="-285750" fontAlgn="auto">
              <a:lnSpc>
                <a:spcPct val="7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2000" dirty="0" err="1" smtClean="0">
                <a:latin typeface="+mj-lt"/>
              </a:rPr>
              <a:t>Strawman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Scheme </a:t>
            </a:r>
            <a:r>
              <a:rPr lang="en-US" sz="2000" dirty="0" smtClean="0">
                <a:latin typeface="+mj-lt"/>
              </a:rPr>
              <a:t>w/ </a:t>
            </a:r>
            <a:r>
              <a:rPr lang="en-US" sz="2000" dirty="0" smtClean="0">
                <a:latin typeface="+mj-lt"/>
              </a:rPr>
              <a:t>Cost Estimates</a:t>
            </a:r>
          </a:p>
          <a:p>
            <a:pPr marL="285750" lvl="1" indent="-285750" fontAlgn="auto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 smtClean="0">
                <a:latin typeface="+mj-lt"/>
              </a:rPr>
              <a:t>Oscillation Parameter Sensitivities</a:t>
            </a:r>
          </a:p>
          <a:p>
            <a:pPr marL="560387" lvl="2" indent="-285750" fontAlgn="auto">
              <a:lnSpc>
                <a:spcPct val="7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latin typeface="+mj-lt"/>
              </a:rPr>
              <a:t>With a 10 </a:t>
            </a:r>
            <a:r>
              <a:rPr lang="en-US" sz="2000" dirty="0" err="1" smtClean="0">
                <a:latin typeface="+mj-lt"/>
              </a:rPr>
              <a:t>kt</a:t>
            </a:r>
            <a:r>
              <a:rPr lang="en-US" sz="2000" dirty="0" smtClean="0">
                <a:latin typeface="+mj-lt"/>
              </a:rPr>
              <a:t> Liquid Argon TPC Far Detector (LBNE10)</a:t>
            </a:r>
          </a:p>
          <a:p>
            <a:pPr marL="560387" lvl="2" indent="-285750" fontAlgn="auto">
              <a:lnSpc>
                <a:spcPct val="7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latin typeface="+mj-lt"/>
              </a:rPr>
              <a:t>With the full LBNE and with Project </a:t>
            </a:r>
            <a:r>
              <a:rPr lang="en-US" sz="2000" dirty="0" smtClean="0">
                <a:latin typeface="+mj-lt"/>
              </a:rPr>
              <a:t>X</a:t>
            </a:r>
            <a:endParaRPr lang="en-US" sz="2000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CE676-8796-A24F-ABF3-84BC217BF308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76800" y="1066800"/>
            <a:ext cx="4267200" cy="2713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>
              <a:buClr>
                <a:schemeClr val="accent3"/>
              </a:buClr>
              <a:buSzPct val="95000"/>
              <a:defRPr/>
            </a:pPr>
            <a:r>
              <a:rPr lang="en-US" b="1" dirty="0" smtClean="0">
                <a:latin typeface="+mj-lt"/>
              </a:rPr>
              <a:t>LBNE Beam and Far Detector</a:t>
            </a:r>
          </a:p>
          <a:p>
            <a:pPr marL="0" lvl="1" indent="0">
              <a:buClr>
                <a:schemeClr val="accent3"/>
              </a:buClr>
              <a:buSzPct val="95000"/>
              <a:buNone/>
              <a:defRPr/>
            </a:pPr>
            <a:r>
              <a:rPr lang="en-US" b="1" dirty="0" smtClean="0">
                <a:latin typeface="+mj-lt"/>
              </a:rPr>
              <a:t>Time permitting:</a:t>
            </a:r>
          </a:p>
          <a:p>
            <a:pPr marL="285750" lvl="1">
              <a:buClr>
                <a:schemeClr val="accent3"/>
              </a:buClr>
              <a:buSzPct val="95000"/>
              <a:defRPr/>
            </a:pPr>
            <a:r>
              <a:rPr lang="en-US" b="1" dirty="0" smtClean="0">
                <a:latin typeface="+mj-lt"/>
              </a:rPr>
              <a:t>Underground Science</a:t>
            </a:r>
          </a:p>
          <a:p>
            <a:pPr marL="560387" lvl="2" indent="-285750">
              <a:lnSpc>
                <a:spcPct val="70000"/>
              </a:lnSpc>
              <a:buClr>
                <a:schemeClr val="accent3"/>
              </a:buClr>
              <a:buSzPct val="95000"/>
              <a:defRPr/>
            </a:pPr>
            <a:r>
              <a:rPr lang="en-US" dirty="0" smtClean="0">
                <a:latin typeface="+mj-lt"/>
              </a:rPr>
              <a:t>Proton Decay</a:t>
            </a:r>
          </a:p>
          <a:p>
            <a:pPr marL="560387" lvl="2" indent="-285750">
              <a:lnSpc>
                <a:spcPct val="70000"/>
              </a:lnSpc>
              <a:buClr>
                <a:schemeClr val="accent3"/>
              </a:buClr>
              <a:buSzPct val="95000"/>
              <a:defRPr/>
            </a:pPr>
            <a:r>
              <a:rPr lang="en-US" dirty="0" smtClean="0">
                <a:latin typeface="+mj-lt"/>
              </a:rPr>
              <a:t>Super Nova Burst Neutrinos</a:t>
            </a:r>
          </a:p>
          <a:p>
            <a:pPr marL="560387" lvl="2" indent="-285750">
              <a:lnSpc>
                <a:spcPct val="70000"/>
              </a:lnSpc>
              <a:buClr>
                <a:schemeClr val="accent3"/>
              </a:buClr>
              <a:buSzPct val="95000"/>
              <a:defRPr/>
            </a:pPr>
            <a:r>
              <a:rPr lang="en-US" dirty="0" smtClean="0">
                <a:latin typeface="+mj-lt"/>
              </a:rPr>
              <a:t>Atmospheric Neutrinos</a:t>
            </a:r>
          </a:p>
          <a:p>
            <a:pPr marL="285750" lvl="1">
              <a:buClr>
                <a:schemeClr val="accent3"/>
              </a:buClr>
              <a:buSzPct val="95000"/>
              <a:defRPr/>
            </a:pPr>
            <a:r>
              <a:rPr lang="en-US" b="1" dirty="0" smtClean="0">
                <a:latin typeface="+mj-lt"/>
              </a:rPr>
              <a:t>Near Detector Physics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057400" y="4343400"/>
            <a:ext cx="7086600" cy="2590800"/>
            <a:chOff x="0" y="2120900"/>
            <a:chExt cx="9144000" cy="3517900"/>
          </a:xfrm>
        </p:grpSpPr>
        <p:pic>
          <p:nvPicPr>
            <p:cNvPr id="22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28"/>
            <a:stretch>
              <a:fillRect/>
            </a:stretch>
          </p:blipFill>
          <p:spPr bwMode="auto">
            <a:xfrm>
              <a:off x="0" y="2120900"/>
              <a:ext cx="9144000" cy="351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 rot="495369">
              <a:off x="4340225" y="4002088"/>
              <a:ext cx="1146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9pPr>
            </a:lstStyle>
            <a:p>
              <a:r>
                <a:rPr lang="en-US" sz="2000" b="1">
                  <a:solidFill>
                    <a:srgbClr val="FFFF00"/>
                  </a:solidFill>
                  <a:latin typeface="Times New Roman" charset="0"/>
                  <a:cs typeface="Arial" charset="0"/>
                </a:rPr>
                <a:t>1300 km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27725" y="4376738"/>
              <a:ext cx="371475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54600" y="4264025"/>
              <a:ext cx="371475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24325" y="4111625"/>
              <a:ext cx="3714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02000" y="3989388"/>
              <a:ext cx="3714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63800" y="3883025"/>
              <a:ext cx="371475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31000" y="4522788"/>
              <a:ext cx="371475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Symbol"/>
                </a:rPr>
                <a:t>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016500"/>
              <a:ext cx="132397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24"/>
            <p:cNvSpPr txBox="1">
              <a:spLocks noChangeArrowheads="1"/>
            </p:cNvSpPr>
            <p:nvPr/>
          </p:nvSpPr>
          <p:spPr bwMode="auto">
            <a:xfrm>
              <a:off x="762000" y="3276600"/>
              <a:ext cx="1066800" cy="40005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dirty="0"/>
                <a:t>LBNE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10953" t="9401" r="18525" b="9825"/>
            <a:stretch/>
          </p:blipFill>
          <p:spPr>
            <a:xfrm>
              <a:off x="904075" y="3754448"/>
              <a:ext cx="713070" cy="630936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0" y="4419600"/>
            <a:ext cx="1981200" cy="2308324"/>
          </a:xfrm>
          <a:prstGeom prst="rect">
            <a:avLst/>
          </a:prstGeom>
          <a:ln w="38100" cmpd="sng"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Acknowledgements:</a:t>
            </a:r>
          </a:p>
          <a:p>
            <a:r>
              <a:rPr lang="en-US" sz="1600" b="1" dirty="0">
                <a:solidFill>
                  <a:srgbClr val="660066"/>
                </a:solidFill>
              </a:rPr>
              <a:t> </a:t>
            </a:r>
            <a:r>
              <a:rPr lang="en-US" sz="1600" b="1" dirty="0" smtClean="0">
                <a:solidFill>
                  <a:srgbClr val="660066"/>
                </a:solidFill>
              </a:rPr>
              <a:t> - M. </a:t>
            </a:r>
            <a:r>
              <a:rPr lang="en-US" sz="1600" b="1" dirty="0" err="1" smtClean="0">
                <a:solidFill>
                  <a:srgbClr val="660066"/>
                </a:solidFill>
              </a:rPr>
              <a:t>Diwan</a:t>
            </a:r>
            <a:endParaRPr lang="en-US" sz="1600" b="1" dirty="0" smtClean="0">
              <a:solidFill>
                <a:srgbClr val="660066"/>
              </a:solidFill>
            </a:endParaRPr>
          </a:p>
          <a:p>
            <a:r>
              <a:rPr lang="en-US" sz="1600" b="1" dirty="0">
                <a:solidFill>
                  <a:srgbClr val="660066"/>
                </a:solidFill>
              </a:rPr>
              <a:t> </a:t>
            </a:r>
            <a:r>
              <a:rPr lang="en-US" sz="1600" b="1" dirty="0" smtClean="0">
                <a:solidFill>
                  <a:srgbClr val="660066"/>
                </a:solidFill>
              </a:rPr>
              <a:t> - J. Strait</a:t>
            </a:r>
            <a:endParaRPr lang="en-US" sz="1600" b="1" dirty="0">
              <a:solidFill>
                <a:srgbClr val="660066"/>
              </a:solidFill>
            </a:endParaRPr>
          </a:p>
          <a:p>
            <a:r>
              <a:rPr lang="en-US" sz="1600" b="1" dirty="0" smtClean="0">
                <a:solidFill>
                  <a:srgbClr val="660066"/>
                </a:solidFill>
              </a:rPr>
              <a:t>  - R. Wilson</a:t>
            </a:r>
          </a:p>
          <a:p>
            <a:r>
              <a:rPr lang="en-US" sz="1600" b="1" dirty="0" smtClean="0">
                <a:solidFill>
                  <a:srgbClr val="660066"/>
                </a:solidFill>
              </a:rPr>
              <a:t>  - M. </a:t>
            </a:r>
            <a:r>
              <a:rPr lang="en-US" sz="1600" b="1" dirty="0" err="1" smtClean="0">
                <a:solidFill>
                  <a:srgbClr val="660066"/>
                </a:solidFill>
              </a:rPr>
              <a:t>Bishai</a:t>
            </a:r>
            <a:endParaRPr lang="en-US" sz="1600" b="1" dirty="0" smtClean="0">
              <a:solidFill>
                <a:srgbClr val="660066"/>
              </a:solidFill>
            </a:endParaRPr>
          </a:p>
          <a:p>
            <a:r>
              <a:rPr lang="en-US" sz="1600" b="1" dirty="0" smtClean="0">
                <a:solidFill>
                  <a:srgbClr val="660066"/>
                </a:solidFill>
              </a:rPr>
              <a:t>  - LBNE Physics </a:t>
            </a:r>
          </a:p>
          <a:p>
            <a:r>
              <a:rPr lang="en-US" sz="1600" b="1" dirty="0">
                <a:solidFill>
                  <a:srgbClr val="660066"/>
                </a:solidFill>
              </a:rPr>
              <a:t> </a:t>
            </a:r>
            <a:r>
              <a:rPr lang="en-US" sz="1600" b="1" dirty="0" smtClean="0">
                <a:solidFill>
                  <a:srgbClr val="660066"/>
                </a:solidFill>
              </a:rPr>
              <a:t>     Analysis Group</a:t>
            </a:r>
          </a:p>
          <a:p>
            <a:r>
              <a:rPr lang="en-US" sz="1600" b="1" dirty="0" smtClean="0">
                <a:solidFill>
                  <a:srgbClr val="660066"/>
                </a:solidFill>
              </a:rPr>
              <a:t>  - LBNE Scientists,</a:t>
            </a:r>
          </a:p>
          <a:p>
            <a:r>
              <a:rPr lang="en-US" sz="1600" b="1" dirty="0" smtClean="0">
                <a:solidFill>
                  <a:srgbClr val="660066"/>
                </a:solidFill>
              </a:rPr>
              <a:t>      Engineers &amp; Tech</a:t>
            </a:r>
            <a:endParaRPr lang="en-US" sz="1600" b="1" dirty="0" smtClean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540127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800000"/>
                </a:solidFill>
                <a:latin typeface="+mj-lt"/>
              </a:rPr>
              <a:t>LAr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 has high efficiency for SUSY-favored decay modes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+mj-lt"/>
              </a:rPr>
              <a:t>High spatial precision and energy resolution enable reconstruction of many potential 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decay 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modes</a:t>
            </a:r>
            <a:endParaRPr lang="en-US" dirty="0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219200"/>
            <a:ext cx="5715000" cy="3943685"/>
          </a:xfrm>
          <a:prstGeom prst="rect">
            <a:avLst/>
          </a:prstGeom>
          <a:ln w="19050">
            <a:solidFill>
              <a:srgbClr val="8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078494" y="2313801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kt</a:t>
            </a:r>
            <a:endParaRPr lang="en-US" sz="12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78494" y="297180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kt</a:t>
            </a:r>
            <a:endParaRPr lang="en-US" sz="12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78494" y="365760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kt</a:t>
            </a:r>
            <a:endParaRPr lang="en-US" sz="1200" b="1" dirty="0"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Nucleon Decay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348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Supernova Neutrino Burst Detection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96" y="2819400"/>
            <a:ext cx="5075703" cy="3962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34200" y="38201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Late ~1 sec time-slice model for NH &amp; IH</a:t>
            </a:r>
            <a:endParaRPr lang="en-US" sz="1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505200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3833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>
                <a:solidFill>
                  <a:srgbClr val="000090"/>
                </a:solidFill>
                <a:latin typeface="+mj-lt"/>
              </a:rPr>
              <a:t>SN at galactic core (10 </a:t>
            </a:r>
            <a:r>
              <a:rPr lang="en-US" dirty="0" err="1">
                <a:solidFill>
                  <a:srgbClr val="000090"/>
                </a:solidFill>
                <a:latin typeface="+mj-lt"/>
              </a:rPr>
              <a:t>kpc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)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– several 1000 interactions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in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34 </a:t>
            </a:r>
            <a:r>
              <a:rPr lang="en-US" dirty="0" err="1" smtClean="0">
                <a:solidFill>
                  <a:srgbClr val="000090"/>
                </a:solidFill>
                <a:latin typeface="+mj-lt"/>
              </a:rPr>
              <a:t>kt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+mj-lt"/>
              </a:rPr>
              <a:t>LAr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 in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10’s 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of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seconds</a:t>
            </a:r>
          </a:p>
          <a:p>
            <a:pPr marL="641033" lvl="1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>
              <a:solidFill>
                <a:srgbClr val="000090"/>
              </a:solidFill>
              <a:latin typeface="+mj-lt"/>
            </a:endParaRPr>
          </a:p>
          <a:p>
            <a:pPr marL="183833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>
                <a:solidFill>
                  <a:srgbClr val="000090"/>
                </a:solidFill>
                <a:latin typeface="+mj-lt"/>
              </a:rPr>
              <a:t>C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omplementary 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to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Water Cherenkov  </a:t>
            </a:r>
          </a:p>
          <a:p>
            <a:pPr marL="641033" lvl="1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>
              <a:solidFill>
                <a:srgbClr val="000090"/>
              </a:solidFill>
              <a:latin typeface="+mj-lt"/>
            </a:endParaRPr>
          </a:p>
          <a:p>
            <a:pPr marL="183833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>
                <a:solidFill>
                  <a:srgbClr val="000090"/>
                </a:solidFill>
                <a:latin typeface="+mj-lt"/>
              </a:rPr>
              <a:t>F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antastic for 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particle physics and </a:t>
            </a:r>
            <a:r>
              <a:rPr lang="en-US" dirty="0" smtClean="0">
                <a:solidFill>
                  <a:srgbClr val="000090"/>
                </a:solidFill>
                <a:latin typeface="+mj-lt"/>
              </a:rPr>
              <a:t>astrophysics</a:t>
            </a:r>
            <a:br>
              <a:rPr lang="en-US" dirty="0" smtClean="0">
                <a:solidFill>
                  <a:srgbClr val="000090"/>
                </a:solidFill>
                <a:latin typeface="+mj-lt"/>
              </a:rPr>
            </a:br>
            <a:r>
              <a:rPr lang="en-US" dirty="0" smtClean="0">
                <a:solidFill>
                  <a:srgbClr val="000090"/>
                </a:solidFill>
                <a:latin typeface="+mj-lt"/>
              </a:rPr>
              <a:t>(c.f. SN1987A ~dozen events significance)</a:t>
            </a:r>
            <a:endParaRPr lang="en-US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18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7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8164" y="1143000"/>
            <a:ext cx="75876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Large range of energy and baseline</a:t>
            </a:r>
          </a:p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Independent determination of mass hierarchy 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746125" lvl="2" indent="-27305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or add significance to beam measurement)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000000"/>
                </a:solidFill>
                <a:latin typeface="+mj-lt"/>
              </a:rPr>
              <a:t>23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octant sensitivity</a:t>
            </a:r>
          </a:p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Searches for new physics</a:t>
            </a:r>
          </a:p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Nu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-e sensitivity complementary to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water Cherenkov 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73075" lvl="2">
              <a:buClr>
                <a:schemeClr val="accent3"/>
              </a:buClr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detectors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(anti-nu-e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)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127" y="4267200"/>
            <a:ext cx="7168924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Sensitivity Projections (including combinations w/ beam data analyses) </a:t>
            </a:r>
          </a:p>
          <a:p>
            <a:r>
              <a:rPr lang="en-US" b="1" dirty="0" smtClean="0"/>
              <a:t>are being developed / evaluated, and will be presented </a:t>
            </a:r>
            <a:r>
              <a:rPr lang="en-US" b="1" dirty="0" smtClean="0"/>
              <a:t>next week at the </a:t>
            </a:r>
          </a:p>
          <a:p>
            <a:r>
              <a:rPr lang="en-US" b="1" dirty="0" smtClean="0"/>
              <a:t>ISOUP symposium in </a:t>
            </a:r>
            <a:r>
              <a:rPr lang="en-US" b="1" dirty="0" err="1" smtClean="0"/>
              <a:t>Asilomar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 smtClean="0"/>
              <a:t>Preliminary analysis (not based on GLOBES) shows: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–  excellent agreement w/ Globes-based beam data </a:t>
            </a:r>
            <a:r>
              <a:rPr lang="en-US" b="1" dirty="0" err="1" smtClean="0"/>
              <a:t>senstivities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–  considerable enhancement to beam-only sensitivities w/ </a:t>
            </a:r>
            <a:r>
              <a:rPr lang="en-US" b="1" dirty="0" err="1" smtClean="0"/>
              <a:t>atm</a:t>
            </a:r>
            <a:r>
              <a:rPr lang="en-US" b="1" dirty="0" smtClean="0"/>
              <a:t> </a:t>
            </a:r>
            <a:r>
              <a:rPr lang="en-US" b="1" dirty="0" smtClean="0">
                <a:latin typeface="Symbol" charset="2"/>
                <a:cs typeface="Symbol" charset="2"/>
              </a:rPr>
              <a:t>n</a:t>
            </a:r>
            <a:r>
              <a:rPr lang="en-US" b="1" dirty="0" smtClean="0"/>
              <a:t>’s </a:t>
            </a:r>
            <a:endParaRPr lang="en-US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Atmospheric Neutrinos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537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CE676-8796-A24F-ABF3-84BC217BF30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219200"/>
            <a:ext cx="91440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b="1" dirty="0" smtClean="0">
                <a:latin typeface="+mj-lt"/>
              </a:rPr>
              <a:t>LBNE represents an optimized but realizable approach to the “precision era” of neutrino oscillation and underground physics</a:t>
            </a:r>
            <a:endParaRPr lang="en-US" sz="1700" b="1" dirty="0" smtClean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en-US" sz="1900" dirty="0" smtClean="0">
                <a:latin typeface="+mj-lt"/>
              </a:rPr>
              <a:t>Baseline is long enough, </a:t>
            </a:r>
            <a:r>
              <a:rPr lang="en-US" sz="1900" b="1" dirty="0" smtClean="0">
                <a:latin typeface="+mj-lt"/>
              </a:rPr>
              <a:t>and</a:t>
            </a:r>
            <a:r>
              <a:rPr lang="en-US" sz="1900" dirty="0" smtClean="0">
                <a:latin typeface="+mj-lt"/>
              </a:rPr>
              <a:t> short enough for practical considerations (beam line)</a:t>
            </a:r>
          </a:p>
          <a:p>
            <a:pPr lvl="1">
              <a:lnSpc>
                <a:spcPct val="120000"/>
              </a:lnSpc>
            </a:pPr>
            <a:r>
              <a:rPr lang="en-US" sz="1900" dirty="0" smtClean="0">
                <a:latin typeface="+mj-lt"/>
              </a:rPr>
              <a:t>Detector </a:t>
            </a:r>
            <a:r>
              <a:rPr lang="en-US" sz="1900" dirty="0" smtClean="0">
                <a:latin typeface="+mj-lt"/>
              </a:rPr>
              <a:t>technology gives high precision, </a:t>
            </a:r>
            <a:r>
              <a:rPr lang="en-US" sz="1900" b="1" dirty="0" smtClean="0">
                <a:solidFill>
                  <a:srgbClr val="000000"/>
                </a:solidFill>
                <a:latin typeface="+mj-lt"/>
              </a:rPr>
              <a:t>and</a:t>
            </a:r>
            <a:r>
              <a:rPr lang="en-US" sz="1900" dirty="0" smtClean="0">
                <a:latin typeface="+mj-lt"/>
              </a:rPr>
              <a:t> is easily scalable</a:t>
            </a:r>
          </a:p>
          <a:p>
            <a:pPr lvl="1">
              <a:lnSpc>
                <a:spcPct val="120000"/>
              </a:lnSpc>
            </a:pPr>
            <a:r>
              <a:rPr lang="en-US" sz="1900" dirty="0" smtClean="0">
                <a:latin typeface="+mj-lt"/>
              </a:rPr>
              <a:t>Broad, exciting physics program, </a:t>
            </a:r>
            <a:r>
              <a:rPr lang="en-US" sz="1900" b="1" dirty="0" smtClean="0">
                <a:latin typeface="+mj-lt"/>
              </a:rPr>
              <a:t>and</a:t>
            </a:r>
            <a:r>
              <a:rPr lang="en-US" sz="1900" dirty="0" smtClean="0">
                <a:latin typeface="+mj-lt"/>
              </a:rPr>
              <a:t> robust to future developments in the field</a:t>
            </a:r>
          </a:p>
          <a:p>
            <a:pPr lvl="1">
              <a:lnSpc>
                <a:spcPct val="120000"/>
              </a:lnSpc>
            </a:pPr>
            <a:endParaRPr lang="en-US" sz="16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200" b="1" dirty="0" smtClean="0">
                <a:latin typeface="+mj-lt"/>
              </a:rPr>
              <a:t>DOE has approved (CD-1) an initial phase at reduced scope relative to full LBNE…</a:t>
            </a:r>
            <a:endParaRPr lang="en-US" sz="1200" b="1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en-US" sz="1900" dirty="0" smtClean="0">
                <a:latin typeface="+mj-lt"/>
              </a:rPr>
              <a:t>LBNE10 will do physics while maintaining key full-scope elements (beam line/baseline)</a:t>
            </a:r>
          </a:p>
          <a:p>
            <a:pPr>
              <a:lnSpc>
                <a:spcPct val="120000"/>
              </a:lnSpc>
            </a:pPr>
            <a:r>
              <a:rPr lang="en-US" sz="2200" b="1" dirty="0" smtClean="0">
                <a:latin typeface="+mj-lt"/>
              </a:rPr>
              <a:t>…but is receptive/encouraging of scope restoration w/ additional partners, and…</a:t>
            </a:r>
            <a:endParaRPr lang="en-US" sz="22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200" b="1" dirty="0" smtClean="0">
                <a:latin typeface="+mj-lt"/>
              </a:rPr>
              <a:t>…global conditions are conducive for participation from international partners</a:t>
            </a:r>
            <a:endParaRPr lang="en-US" sz="2200" dirty="0" smtClean="0">
              <a:latin typeface="+mj-lt"/>
            </a:endParaRPr>
          </a:p>
          <a:p>
            <a:pPr>
              <a:lnSpc>
                <a:spcPct val="120000"/>
              </a:lnSpc>
            </a:pPr>
            <a:endParaRPr lang="en-US" sz="20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200" b="1" dirty="0" smtClean="0">
                <a:latin typeface="+mj-lt"/>
              </a:rPr>
              <a:t>Challenges &amp; novel aspects of beam line &amp; detector development are fun!</a:t>
            </a:r>
            <a:endParaRPr lang="en-US" sz="22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155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8371" name="Title 2"/>
          <p:cNvSpPr>
            <a:spLocks noGrp="1"/>
          </p:cNvSpPr>
          <p:nvPr>
            <p:ph type="title"/>
          </p:nvPr>
        </p:nvSpPr>
        <p:spPr>
          <a:xfrm>
            <a:off x="609600" y="23622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Calibri" charset="0"/>
              </a:rPr>
              <a:t>Additional Material</a:t>
            </a:r>
            <a:endParaRPr lang="en-US" sz="4000" dirty="0">
              <a:latin typeface="Calibri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7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535280"/>
            <a:ext cx="50800" cy="25400"/>
          </a:xfrm>
          <a:prstGeom prst="rect">
            <a:avLst/>
          </a:prstGeom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4000" baseline="-25000" dirty="0" smtClean="0"/>
              <a:t>e</a:t>
            </a:r>
            <a:r>
              <a:rPr lang="en-US" sz="3200" dirty="0" smtClean="0"/>
              <a:t> appearance signals, 35kt, 2.3 MW, 5+5yrs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700" y="951702"/>
            <a:ext cx="6147700" cy="59062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97288" y="1047690"/>
            <a:ext cx="1570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L. Whitehead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0545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4067864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981200"/>
            <a:ext cx="3903518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535280"/>
            <a:ext cx="50800" cy="2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5410200"/>
            <a:ext cx="22693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Liquid Argon TPC Tracker</a:t>
            </a:r>
            <a:br>
              <a:rPr lang="en-US" sz="1600" dirty="0" smtClean="0">
                <a:latin typeface="+mj-lt"/>
              </a:rPr>
            </a:br>
            <a:r>
              <a:rPr lang="en-US" sz="1600" dirty="0">
                <a:latin typeface="+mj-lt"/>
              </a:rPr>
              <a:t>(</a:t>
            </a:r>
            <a:r>
              <a:rPr lang="en-US" sz="1600" dirty="0" smtClean="0">
                <a:latin typeface="+mj-lt"/>
              </a:rPr>
              <a:t>~18 ton </a:t>
            </a:r>
            <a:r>
              <a:rPr lang="en-US" sz="1600" dirty="0" err="1" smtClean="0">
                <a:latin typeface="+mj-lt"/>
              </a:rPr>
              <a:t>LAr</a:t>
            </a:r>
            <a:r>
              <a:rPr lang="en-US" sz="1600" dirty="0" smtClean="0">
                <a:latin typeface="+mj-lt"/>
              </a:rPr>
              <a:t>)</a:t>
            </a:r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5410200"/>
            <a:ext cx="2169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Fine-Grained Tracker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(~0.14 ton Ar@140atm)</a:t>
            </a:r>
            <a:endParaRPr lang="en-US" sz="1600" dirty="0">
              <a:latin typeface="+mj-lt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Near Detector Concepts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7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535280"/>
            <a:ext cx="50800" cy="25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834553"/>
            <a:ext cx="3924300" cy="3499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77000" y="17496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1 x 10</a:t>
            </a:r>
            <a:r>
              <a:rPr lang="en-US" sz="1400" baseline="30000" dirty="0" smtClean="0">
                <a:latin typeface="+mj-lt"/>
              </a:rPr>
              <a:t>20</a:t>
            </a:r>
            <a:r>
              <a:rPr lang="en-US" sz="1400" dirty="0" smtClean="0">
                <a:latin typeface="+mj-lt"/>
              </a:rPr>
              <a:t> POT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5410200"/>
            <a:ext cx="35430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 * 120 GeV proton beam, 250 kA horn current, </a:t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    2-m radius x 250-m decay pipe</a:t>
            </a:r>
          </a:p>
          <a:p>
            <a:r>
              <a:rPr lang="en-US" sz="1400" dirty="0" smtClean="0">
                <a:latin typeface="+mj-lt"/>
              </a:rPr>
              <a:t>    No detector efficiency/acceptance</a:t>
            </a:r>
            <a:endParaRPr lang="en-US" sz="1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1722703"/>
            <a:ext cx="284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0855" y="2590800"/>
            <a:ext cx="443114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Characterize beam for Long-Baseline measurements</a:t>
            </a:r>
          </a:p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Evidence for sterile neutrinos</a:t>
            </a:r>
          </a:p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Large dataset for neutrino interaction studies</a:t>
            </a:r>
          </a:p>
          <a:p>
            <a:pPr marL="288925" lvl="1" indent="-27305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Near Detector Physics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275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535280"/>
            <a:ext cx="50800" cy="25400"/>
          </a:xfrm>
          <a:prstGeom prst="rect">
            <a:avLst/>
          </a:prstGeom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21920"/>
            <a:ext cx="4876800" cy="48768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Beam </a:t>
            </a:r>
            <a:r>
              <a:rPr lang="en-US" sz="3200" dirty="0" err="1" smtClean="0"/>
              <a:t>muon</a:t>
            </a:r>
            <a:r>
              <a:rPr lang="en-US" sz="3200" dirty="0" smtClean="0"/>
              <a:t> detectors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6077"/>
            <a:ext cx="9144000" cy="62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6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5227638"/>
          </a:xfrm>
        </p:spPr>
        <p:txBody>
          <a:bodyPr>
            <a:noAutofit/>
          </a:bodyPr>
          <a:lstStyle/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200" b="1" dirty="0">
                <a:solidFill>
                  <a:srgbClr val="000090"/>
                </a:solidFill>
                <a:latin typeface="+mj-lt"/>
              </a:rPr>
              <a:t>CP Violation in neutrino sector</a:t>
            </a:r>
          </a:p>
          <a:p>
            <a:pPr marL="548957" lvl="2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1800" dirty="0">
                <a:latin typeface="+mj-lt"/>
              </a:rPr>
              <a:t>K</a:t>
            </a:r>
            <a:r>
              <a:rPr lang="en-US" sz="1800" dirty="0" smtClean="0">
                <a:latin typeface="+mj-lt"/>
              </a:rPr>
              <a:t>ey ingredient for </a:t>
            </a:r>
            <a:r>
              <a:rPr lang="en-US" sz="1800" dirty="0" smtClean="0">
                <a:latin typeface="+mj-lt"/>
              </a:rPr>
              <a:t>baryon </a:t>
            </a:r>
            <a:r>
              <a:rPr lang="en-US" sz="1800" dirty="0">
                <a:latin typeface="+mj-lt"/>
              </a:rPr>
              <a:t>asymmetry </a:t>
            </a:r>
            <a:r>
              <a:rPr lang="en-US" sz="1800" dirty="0" smtClean="0">
                <a:latin typeface="+mj-lt"/>
              </a:rPr>
              <a:t>of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the </a:t>
            </a:r>
            <a:r>
              <a:rPr lang="en-US" sz="1800" dirty="0" smtClean="0">
                <a:latin typeface="+mj-lt"/>
              </a:rPr>
              <a:t>universe? </a:t>
            </a:r>
            <a:endParaRPr lang="en-US" sz="1800" dirty="0" smtClean="0">
              <a:latin typeface="+mj-lt"/>
            </a:endParaRPr>
          </a:p>
          <a:p>
            <a:pPr marL="274320" lvl="1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200" b="1" dirty="0" smtClean="0">
                <a:solidFill>
                  <a:srgbClr val="000090"/>
                </a:solidFill>
                <a:latin typeface="+mj-lt"/>
              </a:rPr>
              <a:t>Neutrino </a:t>
            </a:r>
            <a:r>
              <a:rPr lang="en-US" sz="2200" b="1" dirty="0">
                <a:solidFill>
                  <a:srgbClr val="000090"/>
                </a:solidFill>
                <a:latin typeface="+mj-lt"/>
              </a:rPr>
              <a:t>Mass Hierarchy</a:t>
            </a:r>
          </a:p>
          <a:p>
            <a:pPr marL="548957" lvl="2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1800" dirty="0">
                <a:latin typeface="+mj-lt"/>
              </a:rPr>
              <a:t>GUTs, String Theory, </a:t>
            </a:r>
            <a:r>
              <a:rPr lang="en-US" sz="1800" dirty="0">
                <a:latin typeface="+mj-lt"/>
              </a:rPr>
              <a:t>I</a:t>
            </a:r>
            <a:r>
              <a:rPr lang="en-US" sz="1800" dirty="0" smtClean="0">
                <a:latin typeface="+mj-lt"/>
              </a:rPr>
              <a:t>mpact on </a:t>
            </a:r>
            <a:r>
              <a:rPr lang="en-US" sz="1800" dirty="0" smtClean="0">
                <a:latin typeface="+mj-lt"/>
              </a:rPr>
              <a:t>Dirac </a:t>
            </a:r>
            <a:r>
              <a:rPr lang="en-US" sz="1800" dirty="0">
                <a:latin typeface="+mj-lt"/>
              </a:rPr>
              <a:t>vs. </a:t>
            </a:r>
            <a:r>
              <a:rPr lang="en-US" sz="1800" dirty="0" err="1">
                <a:latin typeface="+mj-lt"/>
              </a:rPr>
              <a:t>Majorana</a:t>
            </a:r>
            <a:r>
              <a:rPr lang="en-US" sz="1800" dirty="0">
                <a:latin typeface="+mj-lt"/>
              </a:rPr>
              <a:t> nature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b="1" dirty="0" smtClean="0">
                <a:solidFill>
                  <a:srgbClr val="000090"/>
                </a:solidFill>
                <a:latin typeface="+mj-lt"/>
              </a:rPr>
              <a:t>Testing the Three-Flavor Paradigm</a:t>
            </a:r>
            <a:endParaRPr lang="en-US" sz="2200" b="1" dirty="0">
              <a:solidFill>
                <a:srgbClr val="000090"/>
              </a:solidFill>
              <a:latin typeface="+mj-lt"/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>
                <a:latin typeface="+mj-lt"/>
              </a:rPr>
              <a:t>P</a:t>
            </a:r>
            <a:r>
              <a:rPr lang="en-US" sz="1800" dirty="0" smtClean="0">
                <a:latin typeface="+mj-lt"/>
              </a:rPr>
              <a:t>recision </a:t>
            </a:r>
            <a:r>
              <a:rPr lang="en-US" sz="1800" dirty="0">
                <a:latin typeface="+mj-lt"/>
              </a:rPr>
              <a:t>measurements of oscillation </a:t>
            </a:r>
            <a:r>
              <a:rPr lang="en-US" sz="1800" dirty="0" smtClean="0">
                <a:latin typeface="+mj-lt"/>
              </a:rPr>
              <a:t>parameters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>
                <a:latin typeface="+mj-lt"/>
              </a:rPr>
              <a:t>N</a:t>
            </a:r>
            <a:r>
              <a:rPr lang="en-US" sz="1800" dirty="0" smtClean="0">
                <a:latin typeface="+mj-lt"/>
              </a:rPr>
              <a:t>ew physics -&gt; non</a:t>
            </a:r>
            <a:r>
              <a:rPr lang="en-US" sz="1800" dirty="0">
                <a:latin typeface="+mj-lt"/>
              </a:rPr>
              <a:t>-standard </a:t>
            </a:r>
            <a:r>
              <a:rPr lang="en-US" sz="1800" dirty="0" smtClean="0">
                <a:latin typeface="+mj-lt"/>
              </a:rPr>
              <a:t>interactions, sterile neutrinos… (beam+ </a:t>
            </a:r>
            <a:r>
              <a:rPr lang="en-US" sz="1800" dirty="0" err="1" smtClean="0">
                <a:latin typeface="+mj-lt"/>
              </a:rPr>
              <a:t>atmos.</a:t>
            </a:r>
            <a:r>
              <a:rPr lang="en-US" sz="1800" dirty="0" err="1" smtClean="0">
                <a:latin typeface="Symbol" charset="2"/>
                <a:cs typeface="Symbol" charset="2"/>
              </a:rPr>
              <a:t>n</a:t>
            </a:r>
            <a:r>
              <a:rPr lang="en-US" sz="1800" dirty="0" err="1" smtClean="0">
                <a:latin typeface="+mj-lt"/>
              </a:rPr>
              <a:t>’s</a:t>
            </a:r>
            <a:r>
              <a:rPr lang="en-US" sz="1800" dirty="0" smtClean="0">
                <a:latin typeface="+mj-lt"/>
              </a:rPr>
              <a:t>) </a:t>
            </a:r>
            <a:endParaRPr lang="en-US" sz="1800" dirty="0">
              <a:latin typeface="+mj-lt"/>
            </a:endParaRP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>
                <a:latin typeface="+mj-lt"/>
              </a:rPr>
              <a:t>Precision neutrino interactions studies (near detector</a:t>
            </a:r>
            <a:r>
              <a:rPr lang="en-US" sz="1800" dirty="0" smtClean="0">
                <a:latin typeface="+mj-lt"/>
              </a:rPr>
              <a:t>)</a:t>
            </a:r>
          </a:p>
          <a:p>
            <a:pPr marL="273367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b="1" dirty="0" smtClean="0">
                <a:solidFill>
                  <a:srgbClr val="000090"/>
                </a:solidFill>
                <a:latin typeface="+mj-lt"/>
              </a:rPr>
              <a:t>Observation of Nucleon Decay</a:t>
            </a:r>
            <a:endParaRPr lang="en-US" sz="2200" b="1" dirty="0">
              <a:solidFill>
                <a:srgbClr val="000090"/>
              </a:solidFill>
              <a:latin typeface="+mj-lt"/>
            </a:endParaRPr>
          </a:p>
          <a:p>
            <a:pPr marL="690563" lvl="2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>
                <a:latin typeface="+mj-lt"/>
              </a:rPr>
              <a:t>Grand Unification </a:t>
            </a:r>
          </a:p>
          <a:p>
            <a:pPr marL="273367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b="1" dirty="0" smtClean="0">
                <a:solidFill>
                  <a:srgbClr val="000090"/>
                </a:solidFill>
                <a:latin typeface="+mj-lt"/>
              </a:rPr>
              <a:t>Neutrino Astrophysics </a:t>
            </a:r>
            <a:endParaRPr lang="en-US" sz="2200" b="1" dirty="0">
              <a:solidFill>
                <a:srgbClr val="000090"/>
              </a:solidFill>
              <a:latin typeface="+mj-lt"/>
            </a:endParaRPr>
          </a:p>
          <a:p>
            <a:pPr marL="690563" lvl="2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>
                <a:latin typeface="+mj-lt"/>
              </a:rPr>
              <a:t>Supernova </a:t>
            </a:r>
            <a:r>
              <a:rPr lang="en-US" sz="1800" dirty="0">
                <a:latin typeface="+mj-lt"/>
                <a:sym typeface="Symbol"/>
              </a:rPr>
              <a:t> </a:t>
            </a:r>
            <a:r>
              <a:rPr lang="en-US" sz="1800" dirty="0">
                <a:latin typeface="+mj-lt"/>
              </a:rPr>
              <a:t>burst </a:t>
            </a:r>
            <a:r>
              <a:rPr lang="en-US" sz="1800" dirty="0" smtClean="0">
                <a:latin typeface="+mj-lt"/>
              </a:rPr>
              <a:t>flux and energy spectrum </a:t>
            </a:r>
            <a:endParaRPr lang="en-US" sz="1800" dirty="0">
              <a:latin typeface="+mj-lt"/>
            </a:endParaRPr>
          </a:p>
          <a:p>
            <a:pPr marL="273367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These science goals led to DOE CD-0 approval in January 2010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>
                <a:latin typeface="+mj-lt"/>
              </a:rPr>
              <a:t>It took a decade of high-level review panel recommendations (P5, NAS etc.) to achieve this</a:t>
            </a:r>
            <a:endParaRPr lang="en-US" sz="1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CE676-8796-A24F-ABF3-84BC217BF308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Scientific Motivation for LBNE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28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CE676-8796-A24F-ABF3-84BC217BF30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LBNE</a:t>
            </a:r>
            <a:r>
              <a:rPr lang="en-US" sz="3200" dirty="0" smtClean="0"/>
              <a:t> is…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219200"/>
            <a:ext cx="86868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b="1" dirty="0" smtClean="0">
                <a:latin typeface="+mj-lt"/>
              </a:rPr>
              <a:t>A new neutrino beam at </a:t>
            </a:r>
            <a:r>
              <a:rPr lang="en-US" sz="2000" b="1" dirty="0" err="1" smtClean="0">
                <a:latin typeface="+mj-lt"/>
              </a:rPr>
              <a:t>Fermilab</a:t>
            </a:r>
            <a:endParaRPr lang="en-US" sz="1600" b="1" dirty="0" smtClean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latin typeface="+mj-lt"/>
              </a:rPr>
              <a:t>700 kW, 60 – 120 </a:t>
            </a:r>
            <a:r>
              <a:rPr lang="en-US" sz="1800" dirty="0" err="1" smtClean="0">
                <a:latin typeface="+mj-lt"/>
              </a:rPr>
              <a:t>GeV</a:t>
            </a:r>
            <a:r>
              <a:rPr lang="en-US" sz="1800" dirty="0" smtClean="0">
                <a:latin typeface="+mj-lt"/>
              </a:rPr>
              <a:t> proton beam, 2.3 MW capable beam line</a:t>
            </a:r>
            <a:endParaRPr lang="en-US" sz="16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+mj-lt"/>
              </a:rPr>
              <a:t>A near (neutrino) detector complex on the </a:t>
            </a:r>
            <a:r>
              <a:rPr lang="en-US" sz="2000" b="1" dirty="0" err="1" smtClean="0">
                <a:latin typeface="+mj-lt"/>
              </a:rPr>
              <a:t>Fermilab</a:t>
            </a:r>
            <a:r>
              <a:rPr lang="en-US" sz="2000" b="1" dirty="0" smtClean="0">
                <a:latin typeface="+mj-lt"/>
              </a:rPr>
              <a:t> site</a:t>
            </a:r>
            <a:endParaRPr lang="en-US" sz="1100" b="1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+mj-lt"/>
              </a:rPr>
              <a:t>A 1300-km baseline: </a:t>
            </a:r>
            <a:r>
              <a:rPr lang="en-US" sz="2000" b="1" dirty="0" err="1" smtClean="0">
                <a:latin typeface="+mj-lt"/>
              </a:rPr>
              <a:t>Fermilab</a:t>
            </a:r>
            <a:r>
              <a:rPr lang="en-US" sz="2000" b="1" dirty="0" smtClean="0">
                <a:latin typeface="+mj-lt"/>
              </a:rPr>
              <a:t> to SURF</a:t>
            </a:r>
            <a:r>
              <a:rPr lang="en-US" sz="2000" dirty="0" smtClean="0">
                <a:latin typeface="+mj-lt"/>
              </a:rPr>
              <a:t> – nearly optimal for oscillation physics</a:t>
            </a: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+mj-lt"/>
              </a:rPr>
              <a:t>A 34-kt Liquid Argon TPC, located underground at SURF </a:t>
            </a:r>
            <a:r>
              <a:rPr lang="en-US" sz="2000" dirty="0" smtClean="0">
                <a:latin typeface="+mj-lt"/>
              </a:rPr>
              <a:t>(4850’ overburden)</a:t>
            </a:r>
          </a:p>
          <a:p>
            <a:pPr>
              <a:lnSpc>
                <a:spcPct val="120000"/>
              </a:lnSpc>
            </a:pPr>
            <a:endParaRPr lang="en-US" sz="20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+mj-lt"/>
              </a:rPr>
              <a:t>An optimized-cost/time-effective path to the science</a:t>
            </a:r>
            <a:endParaRPr lang="en-US" sz="2000" b="1" dirty="0" smtClean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latin typeface="+mj-lt"/>
              </a:rPr>
              <a:t>Large </a:t>
            </a:r>
            <a:r>
              <a:rPr lang="en-US" sz="1800" dirty="0" smtClean="0">
                <a:latin typeface="Symbol" charset="2"/>
                <a:cs typeface="Symbol" charset="2"/>
              </a:rPr>
              <a:t>q</a:t>
            </a:r>
            <a:r>
              <a:rPr lang="en-US" sz="1800" baseline="-25000" dirty="0" smtClean="0"/>
              <a:t>13</a:t>
            </a:r>
            <a:r>
              <a:rPr lang="en-US" sz="1800" dirty="0"/>
              <a:t> </a:t>
            </a:r>
            <a:r>
              <a:rPr lang="en-US" sz="1800" dirty="0" smtClean="0">
                <a:latin typeface="+mj-lt"/>
              </a:rPr>
              <a:t>means</a:t>
            </a:r>
            <a:r>
              <a:rPr lang="en-US" sz="1800" dirty="0" smtClean="0"/>
              <a:t> </a:t>
            </a:r>
            <a:r>
              <a:rPr lang="en-US" sz="1800" dirty="0" err="1" smtClean="0">
                <a:latin typeface="Symbol" charset="2"/>
                <a:cs typeface="Symbol" charset="2"/>
              </a:rPr>
              <a:t>d</a:t>
            </a:r>
            <a:r>
              <a:rPr lang="en-US" sz="1800" baseline="-25000" dirty="0" err="1" smtClean="0"/>
              <a:t>CP</a:t>
            </a:r>
            <a:r>
              <a:rPr lang="en-US" sz="1800" dirty="0" smtClean="0">
                <a:latin typeface="+mj-lt"/>
              </a:rPr>
              <a:t> is accessible</a:t>
            </a:r>
            <a:endParaRPr lang="en-US" sz="16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+mj-lt"/>
              </a:rPr>
              <a:t>This conceptual design …</a:t>
            </a:r>
            <a:endParaRPr lang="en-US" sz="1100" b="1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latin typeface="+mj-lt"/>
              </a:rPr>
              <a:t>Completed a successful CD-1 Director’s Review (March 2012)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latin typeface="+mj-lt"/>
              </a:rPr>
              <a:t>Was subject to considerable scrutiny for cost and schedule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latin typeface="+mj-lt"/>
              </a:rPr>
              <a:t>Estimated cost (July 2012):  ~ </a:t>
            </a:r>
            <a:r>
              <a:rPr lang="en-US" sz="1800" b="1" dirty="0" smtClean="0">
                <a:latin typeface="+mj-lt"/>
              </a:rPr>
              <a:t>$1.5 B  </a:t>
            </a:r>
            <a:r>
              <a:rPr lang="en-US" sz="1800" dirty="0" smtClean="0">
                <a:latin typeface="+mj-lt"/>
              </a:rPr>
              <a:t>(incl. contingency &amp; escalation)</a:t>
            </a:r>
          </a:p>
          <a:p>
            <a:pPr lvl="1">
              <a:lnSpc>
                <a:spcPct val="120000"/>
              </a:lnSpc>
            </a:pPr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963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19200"/>
            <a:ext cx="9144000" cy="510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CE676-8796-A24F-ABF3-84BC217BF308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996" t="15086" r="2004" b="1452"/>
          <a:stretch/>
        </p:blipFill>
        <p:spPr>
          <a:xfrm>
            <a:off x="990600" y="1688458"/>
            <a:ext cx="7101840" cy="433134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09800" y="5283005"/>
            <a:ext cx="5410200" cy="5843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BD0D9"/>
                </a:solidFill>
                <a:latin typeface="+mj-lt"/>
              </a:rPr>
              <a:t>372 collaborators, 62 institutions, 5 countries (April 2013)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701605"/>
            <a:ext cx="4038600" cy="44196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Alabama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Argonne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Boston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Brookhaven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Cambridge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Catania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Columbia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Chicago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Colorado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Colorado State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Columbia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Dakota State</a:t>
            </a: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Davis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Drexel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Duke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Duluth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Fermilab</a:t>
            </a: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Hawaii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Indian Group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Indiana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Iowa State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Irvine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Kansas State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Kavli</a:t>
            </a:r>
            <a:r>
              <a:rPr lang="en-US" altLang="ko-KR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/IPMU-Tokyo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Lawrence Berkeley  NL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Livermore</a:t>
            </a:r>
            <a:r>
              <a:rPr kumimoji="0" lang="pt-BR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 NL</a:t>
            </a:r>
          </a:p>
          <a:p>
            <a:pPr marL="274320" marR="0" lvl="0" indent="-274320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London UCL</a:t>
            </a:r>
          </a:p>
          <a:p>
            <a:pPr marL="274320" marR="0" lvl="0" indent="-274320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pt-BR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Los Alamos NL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pt-BR" altLang="ko-KR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Louisiana </a:t>
            </a:r>
            <a:r>
              <a:rPr lang="pt-BR" altLang="ko-K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State</a:t>
            </a:r>
            <a:endParaRPr lang="en-US" altLang="ko-KR" sz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Maryland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Michigan </a:t>
            </a:r>
            <a:r>
              <a:rPr lang="en-US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State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Minnesota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MIT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kumimoji="0" lang="pt-BR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5105400" y="1701605"/>
            <a:ext cx="4038600" cy="4767470"/>
          </a:xfrm>
          <a:prstGeom prst="rect">
            <a:avLst/>
          </a:prstGeom>
        </p:spPr>
        <p:txBody>
          <a:bodyPr/>
          <a:lstStyle/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NGA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New Mexico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Northwestern</a:t>
            </a: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Notre Dame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Oxford</a:t>
            </a:r>
            <a:endParaRPr kumimoji="0" lang="it-IT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Pennsylvania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Pittsburgh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Princeton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Rensselaer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Rochester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it-IT" altLang="ko-KR" sz="12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Sanford</a:t>
            </a:r>
            <a:r>
              <a:rPr lang="it-IT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 Lab</a:t>
            </a:r>
            <a:endParaRPr kumimoji="0" lang="it-IT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it-IT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Sheffield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SLAC</a:t>
            </a: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South Carolina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South Dakota</a:t>
            </a: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South Dakota State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SDSMT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Southern Methodist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Sussex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Syracuse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Tennessee</a:t>
            </a: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Texas, </a:t>
            </a:r>
            <a:r>
              <a:rPr kumimoji="0" lang="en-US" altLang="ko-K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Arllington</a:t>
            </a:r>
            <a:endParaRPr kumimoji="0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Texas, Austin</a:t>
            </a:r>
            <a:endParaRPr kumimoji="0" lang="de-DE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Tufts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UCLA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Virginia Tech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Washington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de-DE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William </a:t>
            </a:r>
            <a:r>
              <a:rPr lang="de-DE" altLang="ko-KR" sz="12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and</a:t>
            </a:r>
            <a:r>
              <a:rPr lang="de-DE" altLang="ko-KR" sz="1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 Mary</a:t>
            </a:r>
            <a:endParaRPr kumimoji="0" lang="de-DE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Wisconsin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  <a:cs typeface="+mn-cs"/>
              </a:rPr>
              <a:t>Yale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7526" y="5791200"/>
            <a:ext cx="1386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Fermilab, March 2013</a:t>
            </a:r>
            <a:endParaRPr lang="en-US" sz="1050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LBNE is 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483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4250" y="1519535"/>
            <a:ext cx="7115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For illustration s</a:t>
            </a:r>
            <a:r>
              <a:rPr lang="en-US" sz="2400" dirty="0" smtClean="0">
                <a:latin typeface="+mj-lt"/>
              </a:rPr>
              <a:t>howing only the Normal Hierarchy case </a:t>
            </a:r>
            <a:endParaRPr lang="en-US" sz="2400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LBNE CPV Principle of Operation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3672"/>
            <a:ext cx="9144000" cy="435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73488" y="1047690"/>
            <a:ext cx="1570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L. Whitehead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7068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8371" name="Title 2"/>
          <p:cNvSpPr>
            <a:spLocks noGrp="1"/>
          </p:cNvSpPr>
          <p:nvPr>
            <p:ph type="title"/>
          </p:nvPr>
        </p:nvSpPr>
        <p:spPr>
          <a:xfrm>
            <a:off x="609600" y="23622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Calibri" charset="0"/>
              </a:rPr>
              <a:t>LBNE: Chained &amp; Liberated</a:t>
            </a:r>
            <a:endParaRPr lang="en-US" sz="4000" dirty="0">
              <a:latin typeface="Calibri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0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066800"/>
            <a:ext cx="8763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buChar char="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charset="0"/>
              <a:buChar char=""/>
              <a:defRPr sz="21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charset="0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200" dirty="0" smtClean="0">
                <a:latin typeface="+mj-lt"/>
              </a:rPr>
              <a:t>March 2012 DOE asked us to stage LBNE construction; an external review panel considered reconfiguration options including different far sites (including existing </a:t>
            </a:r>
            <a:r>
              <a:rPr lang="en-US" sz="2200" dirty="0" smtClean="0">
                <a:latin typeface="+mj-lt"/>
              </a:rPr>
              <a:t>MINOS </a:t>
            </a:r>
            <a:r>
              <a:rPr lang="en-US" sz="2200" dirty="0" smtClean="0">
                <a:latin typeface="+mj-lt"/>
              </a:rPr>
              <a:t>and </a:t>
            </a:r>
            <a:r>
              <a:rPr lang="en-US" sz="2200" dirty="0" err="1" smtClean="0">
                <a:latin typeface="+mj-lt"/>
              </a:rPr>
              <a:t>NOvA</a:t>
            </a:r>
            <a:r>
              <a:rPr lang="en-US" sz="2200" dirty="0" smtClean="0">
                <a:latin typeface="+mj-lt"/>
              </a:rPr>
              <a:t> sites)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+mj-lt"/>
              </a:rPr>
              <a:t>We accepted the recommendation to proceed with emphasis on the most important aspects: 1300 km baseline, a site with infrastructure to </a:t>
            </a:r>
            <a:r>
              <a:rPr lang="en-US" sz="2000" dirty="0" smtClean="0">
                <a:latin typeface="+mj-lt"/>
              </a:rPr>
              <a:t>support </a:t>
            </a:r>
            <a:r>
              <a:rPr lang="en-US" sz="2000" dirty="0" smtClean="0">
                <a:latin typeface="+mj-lt"/>
              </a:rPr>
              <a:t>a massive underground detector (SURF) and a full capability beam 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200" dirty="0" smtClean="0">
                <a:solidFill>
                  <a:srgbClr val="FF0000"/>
                </a:solidFill>
                <a:latin typeface="+mj-lt"/>
              </a:rPr>
              <a:t>December 2012: CD-1 approval for $867M first phase DOE funding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We have completed an extensive cost/schedule for 10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kt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LAr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far detector (LBNE10) on the surface but the design is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not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fixed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rgbClr val="FF0000"/>
                </a:solidFill>
                <a:latin typeface="+mj-lt"/>
              </a:rPr>
              <a:t>CD-1 approval explicitly allows for scope change enabled by new partners with additional resources</a:t>
            </a:r>
            <a:endParaRPr lang="en-US" sz="2000" b="1" i="1" dirty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First phase goal: </a:t>
            </a:r>
            <a:r>
              <a:rPr lang="en-US" sz="2200" i="1" u="sng" dirty="0" smtClean="0">
                <a:solidFill>
                  <a:srgbClr val="0000FF"/>
                </a:solidFill>
                <a:latin typeface="+mj-lt"/>
              </a:rPr>
              <a:t>greater than 10 </a:t>
            </a:r>
            <a:r>
              <a:rPr lang="en-US" sz="2200" i="1" u="sng" dirty="0" err="1" smtClean="0">
                <a:solidFill>
                  <a:srgbClr val="0000FF"/>
                </a:solidFill>
                <a:latin typeface="+mj-lt"/>
              </a:rPr>
              <a:t>kt</a:t>
            </a:r>
            <a:r>
              <a:rPr lang="en-US" sz="2200" dirty="0" smtClean="0">
                <a:solidFill>
                  <a:srgbClr val="0000FF"/>
                </a:solidFill>
                <a:latin typeface="+mj-lt"/>
              </a:rPr>
              <a:t> far detector </a:t>
            </a:r>
            <a:r>
              <a:rPr lang="en-US" sz="2200" i="1" u="sng" dirty="0" smtClean="0">
                <a:solidFill>
                  <a:srgbClr val="0000FF"/>
                </a:solidFill>
                <a:latin typeface="+mj-lt"/>
              </a:rPr>
              <a:t>underground</a:t>
            </a:r>
            <a:r>
              <a:rPr lang="en-US" sz="2200" dirty="0" smtClean="0">
                <a:solidFill>
                  <a:srgbClr val="0000FF"/>
                </a:solidFill>
                <a:latin typeface="+mj-lt"/>
              </a:rPr>
              <a:t> and a </a:t>
            </a:r>
            <a:r>
              <a:rPr lang="en-US" sz="2200" i="1" u="sng" dirty="0" smtClean="0">
                <a:solidFill>
                  <a:srgbClr val="0000FF"/>
                </a:solidFill>
                <a:latin typeface="+mj-lt"/>
              </a:rPr>
              <a:t>full capability near detector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FF"/>
                </a:solidFill>
                <a:latin typeface="+mj-lt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latin typeface="+mj-lt"/>
              </a:rPr>
              <a:t>here has been good progress towards international partnerships (encouraged by European Strategy statement)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Staging the Experiment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07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290020"/>
              </p:ext>
            </p:extLst>
          </p:nvPr>
        </p:nvGraphicFramePr>
        <p:xfrm>
          <a:off x="685800" y="2133600"/>
          <a:ext cx="7772400" cy="365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057400"/>
                <a:gridCol w="1905000"/>
                <a:gridCol w="1828800"/>
              </a:tblGrid>
              <a:tr h="6032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Additional Investment (TPC)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Capability Added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Science Gained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Science Priority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6032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+ $140M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Underground placement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ATM nus, p-decay, SNB nus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Very High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60325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+ $130-190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/>
                      </a:r>
                      <a:br>
                        <a:rPr lang="en-US" dirty="0" smtClean="0">
                          <a:latin typeface="+mj-lt"/>
                        </a:rPr>
                      </a:br>
                      <a:r>
                        <a:rPr lang="en-US" dirty="0" smtClean="0">
                          <a:latin typeface="+mj-lt"/>
                        </a:rPr>
                        <a:t>Near Detector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Enhanced LB </a:t>
                      </a:r>
                      <a:r>
                        <a:rPr lang="en-US" baseline="0" dirty="0" smtClean="0">
                          <a:latin typeface="+mj-lt"/>
                        </a:rPr>
                        <a:t>physics, near detector physics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/>
                      </a:r>
                      <a:br>
                        <a:rPr lang="en-US" dirty="0" smtClean="0">
                          <a:latin typeface="+mj-lt"/>
                        </a:rPr>
                      </a:br>
                      <a:r>
                        <a:rPr lang="en-US" dirty="0" smtClean="0">
                          <a:latin typeface="+mj-lt"/>
                        </a:rPr>
                        <a:t>Very High</a:t>
                      </a:r>
                    </a:p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60325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+ $200-350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Add FD mass </a:t>
                      </a:r>
                      <a:br>
                        <a:rPr lang="en-US" dirty="0" smtClean="0">
                          <a:latin typeface="+mj-lt"/>
                        </a:rPr>
                      </a:br>
                      <a:r>
                        <a:rPr lang="en-US" dirty="0" smtClean="0">
                          <a:latin typeface="+mj-lt"/>
                        </a:rPr>
                        <a:t>(&gt;30 </a:t>
                      </a:r>
                      <a:r>
                        <a:rPr lang="en-US" dirty="0" err="1" smtClean="0">
                          <a:latin typeface="+mj-lt"/>
                        </a:rPr>
                        <a:t>kt</a:t>
                      </a:r>
                      <a:r>
                        <a:rPr lang="en-US" dirty="0" smtClean="0">
                          <a:latin typeface="+mj-lt"/>
                        </a:rPr>
                        <a:t>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Precision</a:t>
                      </a:r>
                      <a:r>
                        <a:rPr lang="en-US" baseline="0" dirty="0" smtClean="0">
                          <a:latin typeface="+mj-lt"/>
                        </a:rPr>
                        <a:t> CP and other 3-flavor paradigm measurements; </a:t>
                      </a:r>
                      <a:endParaRPr lang="en-US" baseline="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baseline="0" dirty="0" smtClean="0">
                          <a:latin typeface="+mj-lt"/>
                        </a:rPr>
                        <a:t>p</a:t>
                      </a:r>
                      <a:r>
                        <a:rPr lang="en-US" baseline="0" dirty="0" smtClean="0">
                          <a:latin typeface="+mj-lt"/>
                        </a:rPr>
                        <a:t>-decay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Very High</a:t>
                      </a:r>
                    </a:p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08413" y="1295400"/>
            <a:ext cx="552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Assuming</a:t>
            </a:r>
            <a:r>
              <a:rPr lang="en-US" sz="2400" dirty="0" smtClean="0">
                <a:latin typeface="+mj-lt"/>
              </a:rPr>
              <a:t> DOE </a:t>
            </a:r>
            <a:r>
              <a:rPr lang="en-US" sz="2400" dirty="0" smtClean="0">
                <a:latin typeface="+mj-lt"/>
              </a:rPr>
              <a:t>initial investment of $867M </a:t>
            </a:r>
            <a:endParaRPr lang="en-US" sz="2400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IPAS, Madison - LBNE: Status and Outlook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Plausible scenarios for scope recovery in phase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68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stName-CD1DirectorsReview-WBS130.xx.xx.x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LastName-CD1DirectorsReview-WBS130.xx.xx.xx</Template>
  <TotalTime>64076</TotalTime>
  <Words>1862</Words>
  <Application>Microsoft Macintosh PowerPoint</Application>
  <PresentationFormat>On-screen Show (4:3)</PresentationFormat>
  <Paragraphs>354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LastName-CD1DirectorsReview-WBS130.xx.xx.xx</vt:lpstr>
      <vt:lpstr>Equation</vt:lpstr>
      <vt:lpstr>LBNE: Status and Outlook</vt:lpstr>
      <vt:lpstr>Outline</vt:lpstr>
      <vt:lpstr>Scientific Motivation for LBNE</vt:lpstr>
      <vt:lpstr>LBNE is…</vt:lpstr>
      <vt:lpstr>LBNE is …</vt:lpstr>
      <vt:lpstr>LBNE CPV Principle of Operation</vt:lpstr>
      <vt:lpstr>LBNE: Chained &amp; Liberated</vt:lpstr>
      <vt:lpstr>Staging the Experiment</vt:lpstr>
      <vt:lpstr>Plausible scenarios for scope recovery in phase 1</vt:lpstr>
      <vt:lpstr>Even absent these, LBNE10 would be a Major Advance</vt:lpstr>
      <vt:lpstr>Full LBNE + Project X = Beyond-Awesome</vt:lpstr>
      <vt:lpstr>LBNE Beam and Far Detector</vt:lpstr>
      <vt:lpstr>LBNE Beam Line</vt:lpstr>
      <vt:lpstr>Choice of Far Detector Site / Baseline</vt:lpstr>
      <vt:lpstr>“LBNE10” Liquid Argon TPC Far Detector</vt:lpstr>
      <vt:lpstr>Membrane Cryostat Technology</vt:lpstr>
      <vt:lpstr>LBNE 35-ton Prototype Membrane Cryostat</vt:lpstr>
      <vt:lpstr>The TPC Anode Plane Assembly</vt:lpstr>
      <vt:lpstr>Underground Science with LBNE</vt:lpstr>
      <vt:lpstr>Nucleon Decay</vt:lpstr>
      <vt:lpstr>Supernova Neutrino Burst Detection</vt:lpstr>
      <vt:lpstr>Atmospheric Neutrinos</vt:lpstr>
      <vt:lpstr>Summary</vt:lpstr>
      <vt:lpstr>Additional Material</vt:lpstr>
      <vt:lpstr>ne appearance signals, 35kt, 2.3 MW, 5+5yrs</vt:lpstr>
      <vt:lpstr>Near Detector Concepts</vt:lpstr>
      <vt:lpstr>Near Detector Physics</vt:lpstr>
      <vt:lpstr>Beam muon detectors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G. Mccluskey</dc:creator>
  <cp:lastModifiedBy>Jon Urheim</cp:lastModifiedBy>
  <cp:revision>156</cp:revision>
  <cp:lastPrinted>2012-11-29T18:39:18Z</cp:lastPrinted>
  <dcterms:created xsi:type="dcterms:W3CDTF">2012-02-15T19:36:43Z</dcterms:created>
  <dcterms:modified xsi:type="dcterms:W3CDTF">2013-05-14T18:24:25Z</dcterms:modified>
</cp:coreProperties>
</file>