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7"/>
  </p:notesMasterIdLst>
  <p:handoutMasterIdLst>
    <p:handoutMasterId r:id="rId38"/>
  </p:handoutMasterIdLst>
  <p:sldIdLst>
    <p:sldId id="256" r:id="rId2"/>
    <p:sldId id="272" r:id="rId3"/>
    <p:sldId id="301" r:id="rId4"/>
    <p:sldId id="302" r:id="rId5"/>
    <p:sldId id="276" r:id="rId6"/>
    <p:sldId id="273" r:id="rId7"/>
    <p:sldId id="275" r:id="rId8"/>
    <p:sldId id="271" r:id="rId9"/>
    <p:sldId id="293" r:id="rId10"/>
    <p:sldId id="282" r:id="rId11"/>
    <p:sldId id="278" r:id="rId12"/>
    <p:sldId id="279" r:id="rId13"/>
    <p:sldId id="283" r:id="rId14"/>
    <p:sldId id="277" r:id="rId15"/>
    <p:sldId id="285" r:id="rId16"/>
    <p:sldId id="295" r:id="rId17"/>
    <p:sldId id="294" r:id="rId18"/>
    <p:sldId id="300" r:id="rId19"/>
    <p:sldId id="284" r:id="rId20"/>
    <p:sldId id="296" r:id="rId21"/>
    <p:sldId id="280" r:id="rId22"/>
    <p:sldId id="281" r:id="rId23"/>
    <p:sldId id="292" r:id="rId24"/>
    <p:sldId id="297" r:id="rId25"/>
    <p:sldId id="288" r:id="rId26"/>
    <p:sldId id="303" r:id="rId27"/>
    <p:sldId id="291" r:id="rId28"/>
    <p:sldId id="290" r:id="rId29"/>
    <p:sldId id="307" r:id="rId30"/>
    <p:sldId id="309" r:id="rId31"/>
    <p:sldId id="308" r:id="rId32"/>
    <p:sldId id="289" r:id="rId33"/>
    <p:sldId id="305" r:id="rId34"/>
    <p:sldId id="304" r:id="rId35"/>
    <p:sldId id="299" r:id="rId3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94" autoAdjust="0"/>
    <p:restoredTop sz="93347" autoAdjust="0"/>
  </p:normalViewPr>
  <p:slideViewPr>
    <p:cSldViewPr snapToObjects="1">
      <p:cViewPr>
        <p:scale>
          <a:sx n="70" d="100"/>
          <a:sy n="70" d="100"/>
        </p:scale>
        <p:origin x="-1344"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6" d="100"/>
          <a:sy n="66" d="100"/>
        </p:scale>
        <p:origin x="-2736"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E4202C-076C-5448-8556-D7465D905C29}" type="datetime1">
              <a:rPr lang="es-ES_tradnl" smtClean="0"/>
              <a:pPr/>
              <a:t>5/15/13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6272C1-74DD-C24B-BDEA-AD5960606D54}" type="slidenum">
              <a:rPr lang="en-GB" smtClean="0"/>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8AB1E-9146-784A-923B-2DAA0199E842}" type="datetime1">
              <a:rPr lang="es-ES_tradnl" smtClean="0"/>
              <a:pPr/>
              <a:t>5/15/13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DD7560-762C-8D46-9C75-9A376A7CF550}" type="slidenum">
              <a:rPr lang="en-GB" smtClean="0"/>
              <a:pPr/>
              <a:t>‹#›</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Reconstruction</a:t>
            </a:r>
            <a:r>
              <a:rPr lang="en-GB" baseline="0" dirty="0" smtClean="0"/>
              <a:t> algorithms, using </a:t>
            </a:r>
            <a:r>
              <a:rPr lang="en-GB" baseline="0" dirty="0" err="1" smtClean="0"/>
              <a:t>t</a:t>
            </a:r>
            <a:endParaRPr lang="en-GB" dirty="0" smtClean="0"/>
          </a:p>
          <a:p>
            <a:r>
              <a:rPr lang="en-GB" dirty="0" smtClean="0"/>
              <a:t>We </a:t>
            </a:r>
            <a:r>
              <a:rPr lang="en-GB" dirty="0" err="1" smtClean="0"/>
              <a:t>requiere</a:t>
            </a:r>
            <a:r>
              <a:rPr lang="en-GB" dirty="0" smtClean="0"/>
              <a:t> events reconstructed as </a:t>
            </a:r>
            <a:r>
              <a:rPr lang="en-GB" dirty="0" err="1" smtClean="0"/>
              <a:t>upgoing</a:t>
            </a:r>
            <a:r>
              <a:rPr lang="en-GB" dirty="0" smtClean="0"/>
              <a:t>,</a:t>
            </a:r>
            <a:r>
              <a:rPr lang="en-GB" baseline="0" dirty="0" smtClean="0"/>
              <a:t> we apply a cut on the angular error estimate (&lt;1º) and on the quality of the reconstruction.</a:t>
            </a:r>
          </a:p>
          <a:p>
            <a:r>
              <a:rPr lang="en-GB" baseline="0" dirty="0" smtClean="0"/>
              <a:t>Uncertainty on the atmospheric </a:t>
            </a:r>
            <a:r>
              <a:rPr lang="en-GB" baseline="0" dirty="0" err="1" smtClean="0"/>
              <a:t>muon</a:t>
            </a:r>
            <a:r>
              <a:rPr lang="en-GB" baseline="0" dirty="0" smtClean="0"/>
              <a:t> and atm. Neutrino fluxes are 50% and 30% respectively.</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a:t>
            </a:r>
            <a:r>
              <a:rPr lang="en-GB" baseline="0" dirty="0" smtClean="0"/>
              <a:t> a full-sky survey, the most significant cluster of events was found at the best fit coordinates. The inset on this equatorial map of pre-trial significance shows the neutrino candidates around the position of this cluster consists on 5 events at 1º of the fitted position.</a:t>
            </a:r>
          </a:p>
          <a:p>
            <a:r>
              <a:rPr lang="en-GB" baseline="0" dirty="0" smtClean="0"/>
              <a:t>Its significance is 2.2 expressed in number of deviation using the two-sided convention, which is </a:t>
            </a:r>
            <a:r>
              <a:rPr lang="en-GB" baseline="0" dirty="0" err="1" smtClean="0"/>
              <a:t>stil</a:t>
            </a:r>
            <a:r>
              <a:rPr lang="en-GB" baseline="0" dirty="0" smtClean="0"/>
              <a:t> compatible with a background fluctuation. </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order to improve the search sensitivity</a:t>
            </a:r>
            <a:r>
              <a:rPr lang="en-GB" baseline="0" dirty="0" smtClean="0"/>
              <a:t> by reducing the effective number of trials associated with a full sky scan.</a:t>
            </a:r>
            <a:endParaRPr lang="en-GB" dirty="0" smtClean="0"/>
          </a:p>
          <a:p>
            <a:r>
              <a:rPr lang="en-GB" dirty="0" smtClean="0"/>
              <a:t>The results of this analysis also includes the search using an a-priori defined candidate list of sources.</a:t>
            </a:r>
          </a:p>
          <a:p>
            <a:r>
              <a:rPr lang="en-GB" dirty="0" smtClean="0"/>
              <a:t>The list of candidate</a:t>
            </a:r>
            <a:r>
              <a:rPr lang="en-GB" baseline="0" dirty="0" smtClean="0"/>
              <a:t> sources include both galactic and extragalactic sources (</a:t>
            </a:r>
            <a:r>
              <a:rPr lang="en-GB" baseline="0" dirty="0" err="1" smtClean="0"/>
              <a:t>SNRs</a:t>
            </a:r>
            <a:r>
              <a:rPr lang="en-GB" baseline="0" dirty="0" smtClean="0"/>
              <a:t>, </a:t>
            </a:r>
            <a:r>
              <a:rPr lang="en-GB" baseline="0" dirty="0" err="1" smtClean="0"/>
              <a:t>Microquasars</a:t>
            </a:r>
            <a:r>
              <a:rPr lang="en-GB" baseline="0" dirty="0" smtClean="0"/>
              <a:t>, </a:t>
            </a:r>
            <a:r>
              <a:rPr lang="en-GB" baseline="0" dirty="0" err="1" smtClean="0"/>
              <a:t>Blazars</a:t>
            </a:r>
            <a:r>
              <a:rPr lang="en-GB" baseline="0" dirty="0" smtClean="0"/>
              <a:t>…). In </a:t>
            </a:r>
            <a:r>
              <a:rPr lang="en-GB" baseline="0" dirty="0" err="1" smtClean="0"/>
              <a:t>additon</a:t>
            </a:r>
            <a:r>
              <a:rPr lang="en-GB" baseline="0" dirty="0" smtClean="0"/>
              <a:t> we have look for cosmic neutrino emission at the position of 11 gravitational </a:t>
            </a:r>
            <a:r>
              <a:rPr lang="en-GB" baseline="0" dirty="0" err="1" smtClean="0"/>
              <a:t>lensing</a:t>
            </a:r>
            <a:r>
              <a:rPr lang="en-GB" baseline="0" dirty="0" smtClean="0"/>
              <a:t> objects which were chosen on the basis of.</a:t>
            </a:r>
          </a:p>
          <a:p>
            <a:r>
              <a:rPr lang="en-GB" baseline="0" dirty="0" smtClean="0"/>
              <a:t>It is well know that  </a:t>
            </a:r>
          </a:p>
          <a:p>
            <a:r>
              <a:rPr lang="en-GB" baseline="0" dirty="0" smtClean="0"/>
              <a:t>The visibility for this analysis is shown in the Z axis.</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 significant excess of events over the expected background was found at any of the 62 positions examined. The largest deviation in the list of High energy </a:t>
            </a:r>
          </a:p>
          <a:p>
            <a:r>
              <a:rPr lang="en-GB" dirty="0" smtClean="0"/>
              <a:t>Gamma ray sources correspond to the location of HESS J1X,</a:t>
            </a:r>
            <a:r>
              <a:rPr lang="en-GB" baseline="0" dirty="0" smtClean="0"/>
              <a:t> the post-trial significant of this cluster is 41%. The less background gravitational </a:t>
            </a:r>
            <a:r>
              <a:rPr lang="en-GB" baseline="0" dirty="0" err="1" smtClean="0"/>
              <a:t>lensing</a:t>
            </a:r>
            <a:r>
              <a:rPr lang="en-GB" baseline="0" dirty="0" smtClean="0"/>
              <a:t> candidate is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results of this analysis, published in </a:t>
            </a:r>
            <a:r>
              <a:rPr lang="en-GB" baseline="0" dirty="0" err="1" smtClean="0"/>
              <a:t>ApJ</a:t>
            </a:r>
            <a:r>
              <a:rPr lang="en-GB" baseline="0" dirty="0" smtClean="0"/>
              <a:t> (NO LOS DEL LENSING) include some of the most stringent limits to the neutrino flux for sources in the </a:t>
            </a:r>
            <a:r>
              <a:rPr lang="en-GB" baseline="0" dirty="0" err="1" smtClean="0"/>
              <a:t>Souther</a:t>
            </a:r>
            <a:r>
              <a:rPr lang="en-GB" baseline="0" dirty="0" smtClean="0"/>
              <a:t> Hemisphere. By 2016, it is expected these limits to improve by a factor 2.5</a:t>
            </a:r>
            <a:r>
              <a:rPr lang="en-GB" dirty="0" smtClean="0"/>
              <a:t>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MENCIONAR EXTENDED SOURCES</a:t>
            </a:r>
          </a:p>
          <a:p>
            <a:r>
              <a:rPr lang="en-GB" dirty="0" smtClean="0"/>
              <a:t>In 20XX? The Fermi satellite discovered the existence of two gigantic structures at the </a:t>
            </a:r>
            <a:r>
              <a:rPr lang="en-GB" dirty="0" err="1" smtClean="0"/>
              <a:t>center</a:t>
            </a:r>
            <a:r>
              <a:rPr lang="en-GB" baseline="0" dirty="0" smtClean="0"/>
              <a:t> of our galaxy. The</a:t>
            </a:r>
            <a:endParaRPr lang="en-GB" dirty="0" smtClean="0"/>
          </a:p>
          <a:p>
            <a:r>
              <a:rPr lang="en-GB" dirty="0" smtClean="0"/>
              <a:t>Fermi bubbles are characterized by a</a:t>
            </a:r>
            <a:r>
              <a:rPr lang="en-GB" baseline="0" dirty="0" smtClean="0"/>
              <a:t> </a:t>
            </a:r>
            <a:r>
              <a:rPr lang="en-GB" dirty="0" smtClean="0"/>
              <a:t>gamma-ray emission with a hard an uniform spectrum, which can be hardly explained by the Inverse </a:t>
            </a:r>
            <a:r>
              <a:rPr lang="en-GB" dirty="0" err="1" smtClean="0"/>
              <a:t>Compron</a:t>
            </a:r>
            <a:r>
              <a:rPr lang="en-GB" dirty="0" smtClean="0"/>
              <a:t> process</a:t>
            </a:r>
            <a:r>
              <a:rPr lang="en-GB" baseline="0" dirty="0" smtClean="0"/>
              <a:t> </a:t>
            </a:r>
          </a:p>
          <a:p>
            <a:r>
              <a:rPr lang="en-GB" baseline="0" dirty="0" smtClean="0"/>
              <a:t>process of the highly relativistic cosmic ray electrons requiring very specific acceleration features.  A population of relic cosmic ray protons and heavier ions would naturally explain all the features of the Fermi bubbles. </a:t>
            </a:r>
          </a:p>
          <a:p>
            <a:r>
              <a:rPr lang="en-GB" baseline="0" dirty="0" smtClean="0"/>
              <a:t>This is </a:t>
            </a:r>
            <a:r>
              <a:rPr lang="en-GB" baseline="0" dirty="0" err="1" smtClean="0"/>
              <a:t>threfore</a:t>
            </a:r>
            <a:r>
              <a:rPr lang="en-GB" baseline="0" dirty="0" smtClean="0"/>
              <a:t> a promising target for ANTARES, which has an excellent visibility of the Galactic </a:t>
            </a:r>
            <a:r>
              <a:rPr lang="en-GB" baseline="0" dirty="0" err="1" smtClean="0"/>
              <a:t>Center</a:t>
            </a:r>
            <a:r>
              <a:rPr lang="en-GB" baseline="0" dirty="0" smtClean="0"/>
              <a:t> and therefore of the Fermi </a:t>
            </a:r>
            <a:r>
              <a:rPr lang="en-GB" baseline="0" dirty="0" err="1" smtClean="0"/>
              <a:t>bubles</a:t>
            </a:r>
            <a:r>
              <a:rPr lang="en-GB" baseline="0" dirty="0" smtClean="0"/>
              <a:t>.</a:t>
            </a:r>
          </a:p>
          <a:p>
            <a:r>
              <a:rPr lang="en-GB" baseline="0" dirty="0" smtClean="0"/>
              <a:t>In comparison to </a:t>
            </a:r>
            <a:r>
              <a:rPr lang="en-GB" baseline="0" dirty="0" err="1" smtClean="0"/>
              <a:t>IceCube</a:t>
            </a:r>
            <a:r>
              <a:rPr lang="en-GB" baseline="0" dirty="0" smtClean="0"/>
              <a:t> the visibility of the bubbles is almost 100%</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To search for neutrino from the Fermi</a:t>
            </a:r>
            <a:r>
              <a:rPr lang="en-US" sz="1200" baseline="0" dirty="0" smtClean="0">
                <a:solidFill>
                  <a:srgbClr val="FF0000"/>
                </a:solidFill>
              </a:rPr>
              <a:t> bubbles a</a:t>
            </a:r>
            <a:r>
              <a:rPr lang="en-US" sz="1200" dirty="0" smtClean="0">
                <a:solidFill>
                  <a:srgbClr val="FF0000"/>
                </a:solidFill>
              </a:rPr>
              <a:t>n off-zone method was used which main idea</a:t>
            </a:r>
            <a:r>
              <a:rPr lang="en-US" sz="1200" baseline="0" dirty="0" smtClean="0">
                <a:solidFill>
                  <a:srgbClr val="FF0000"/>
                </a:solidFill>
              </a:rPr>
              <a:t> is to compare the signal measured in the Fermi bubbles area (on-zone, delimited by this region - SEÑALANDO) with the background estimated from the data itself in the area chosen outside (off-zone). The estimated background in both zones should have the same properties. The proposed off-zone was selected in a way so that it has the same size and shape as the on-zone. This allows to have the same expected number of </a:t>
            </a:r>
            <a:r>
              <a:rPr lang="en-US" sz="1200" baseline="0" dirty="0" err="1" smtClean="0">
                <a:solidFill>
                  <a:srgbClr val="FF0000"/>
                </a:solidFill>
              </a:rPr>
              <a:t>bg</a:t>
            </a:r>
            <a:r>
              <a:rPr lang="en-US" sz="1200" baseline="0" dirty="0" smtClean="0">
                <a:solidFill>
                  <a:srgbClr val="FF0000"/>
                </a:solidFill>
              </a:rPr>
              <a:t> events. 3 off-zones are used to reduce the </a:t>
            </a:r>
            <a:r>
              <a:rPr lang="en-US" sz="1200" baseline="0" dirty="0" err="1" smtClean="0">
                <a:solidFill>
                  <a:srgbClr val="FF0000"/>
                </a:solidFill>
              </a:rPr>
              <a:t>bg</a:t>
            </a:r>
            <a:r>
              <a:rPr lang="en-US" sz="1200" baseline="0" dirty="0" smtClean="0">
                <a:solidFill>
                  <a:srgbClr val="FF0000"/>
                </a:solidFill>
              </a:rPr>
              <a:t> uncertainty.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u="none" strike="noStrike" cap="none" normalizeH="0" baseline="0" dirty="0" err="1" smtClean="0">
                <a:ln>
                  <a:noFill/>
                </a:ln>
                <a:solidFill>
                  <a:srgbClr val="595959"/>
                </a:solidFill>
                <a:effectLst/>
                <a:latin typeface="Helvetica Light"/>
                <a:cs typeface="Helvetica Light"/>
              </a:rPr>
              <a:t>Aftaer</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unblinding</a:t>
            </a:r>
            <a:r>
              <a:rPr kumimoji="0" lang="fr-FR" u="none" strike="noStrike" cap="none" normalizeH="0" baseline="0" dirty="0" smtClean="0">
                <a:ln>
                  <a:noFill/>
                </a:ln>
                <a:solidFill>
                  <a:srgbClr val="595959"/>
                </a:solidFill>
                <a:effectLst/>
                <a:latin typeface="Helvetica Light"/>
                <a:cs typeface="Helvetica Light"/>
              </a:rPr>
              <a:t> data </a:t>
            </a:r>
            <a:r>
              <a:rPr kumimoji="0" lang="fr-FR" u="none" strike="noStrike" cap="none" normalizeH="0" baseline="0" dirty="0" err="1" smtClean="0">
                <a:ln>
                  <a:noFill/>
                </a:ln>
                <a:solidFill>
                  <a:srgbClr val="595959"/>
                </a:solidFill>
                <a:effectLst/>
                <a:latin typeface="Helvetica Light"/>
                <a:cs typeface="Helvetica Light"/>
              </a:rPr>
              <a:t>from</a:t>
            </a:r>
            <a:r>
              <a:rPr kumimoji="0" lang="fr-FR" u="none" strike="noStrike" cap="none" normalizeH="0" baseline="0" dirty="0" smtClean="0">
                <a:ln>
                  <a:noFill/>
                </a:ln>
                <a:solidFill>
                  <a:srgbClr val="595959"/>
                </a:solidFill>
                <a:effectLst/>
                <a:latin typeface="Helvetica Light"/>
                <a:cs typeface="Helvetica Light"/>
              </a:rPr>
              <a:t> 2008-11 the </a:t>
            </a:r>
            <a:r>
              <a:rPr kumimoji="0" lang="fr-FR" u="none" strike="noStrike" cap="none" normalizeH="0" baseline="0" dirty="0" err="1" smtClean="0">
                <a:ln>
                  <a:noFill/>
                </a:ln>
                <a:solidFill>
                  <a:srgbClr val="595959"/>
                </a:solidFill>
                <a:effectLst/>
                <a:latin typeface="Helvetica Light"/>
                <a:cs typeface="Helvetica Light"/>
              </a:rPr>
              <a:t>number</a:t>
            </a:r>
            <a:r>
              <a:rPr kumimoji="0" lang="fr-FR" u="none" strike="noStrike" cap="none" normalizeH="0" baseline="0" dirty="0" smtClean="0">
                <a:ln>
                  <a:noFill/>
                </a:ln>
                <a:solidFill>
                  <a:srgbClr val="595959"/>
                </a:solidFill>
                <a:effectLst/>
                <a:latin typeface="Helvetica Light"/>
                <a:cs typeface="Helvetica Light"/>
              </a:rPr>
              <a:t> of </a:t>
            </a:r>
            <a:r>
              <a:rPr kumimoji="0" lang="fr-FR" u="none" strike="noStrike" cap="none" normalizeH="0" baseline="0" dirty="0" err="1" smtClean="0">
                <a:ln>
                  <a:noFill/>
                </a:ln>
                <a:solidFill>
                  <a:srgbClr val="595959"/>
                </a:solidFill>
                <a:effectLst/>
                <a:latin typeface="Helvetica Light"/>
                <a:cs typeface="Helvetica Light"/>
              </a:rPr>
              <a:t>observed</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events</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was</a:t>
            </a:r>
            <a:r>
              <a:rPr kumimoji="0" lang="fr-FR" u="none" strike="noStrike" cap="none" normalizeH="0" baseline="0" dirty="0" smtClean="0">
                <a:ln>
                  <a:noFill/>
                </a:ln>
                <a:solidFill>
                  <a:srgbClr val="595959"/>
                </a:solidFill>
                <a:effectLst/>
                <a:latin typeface="Helvetica Light"/>
                <a:cs typeface="Helvetica Light"/>
              </a:rPr>
              <a:t> 16 </a:t>
            </a:r>
            <a:r>
              <a:rPr kumimoji="0" lang="fr-FR" u="none" strike="noStrike" cap="none" normalizeH="0" baseline="0" dirty="0" err="1" smtClean="0">
                <a:ln>
                  <a:noFill/>
                </a:ln>
                <a:solidFill>
                  <a:srgbClr val="595959"/>
                </a:solidFill>
                <a:effectLst/>
                <a:latin typeface="Helvetica Light"/>
                <a:cs typeface="Helvetica Light"/>
              </a:rPr>
              <a:t>events</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when</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we</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expected</a:t>
            </a:r>
            <a:r>
              <a:rPr kumimoji="0" lang="fr-FR" u="none" strike="noStrike" cap="none" normalizeH="0" baseline="0" dirty="0" smtClean="0">
                <a:ln>
                  <a:noFill/>
                </a:ln>
                <a:solidFill>
                  <a:srgbClr val="595959"/>
                </a:solidFill>
                <a:effectLst/>
                <a:latin typeface="Helvetica Light"/>
                <a:cs typeface="Helvetica Light"/>
              </a:rPr>
              <a:t> 11 background </a:t>
            </a:r>
            <a:r>
              <a:rPr kumimoji="0" lang="fr-FR" u="none" strike="noStrike" cap="none" normalizeH="0" baseline="0" dirty="0" err="1" smtClean="0">
                <a:ln>
                  <a:noFill/>
                </a:ln>
                <a:solidFill>
                  <a:srgbClr val="595959"/>
                </a:solidFill>
                <a:effectLst/>
                <a:latin typeface="Helvetica Light"/>
                <a:cs typeface="Helvetica Light"/>
              </a:rPr>
              <a:t>events</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smtClean="0">
                <a:ln>
                  <a:noFill/>
                </a:ln>
                <a:solidFill>
                  <a:srgbClr val="595959"/>
                </a:solidFill>
                <a:effectLst/>
                <a:latin typeface="Helvetica Light"/>
                <a:cs typeface="Helvetica Light"/>
              </a:rPr>
              <a:t>(Off)</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smtClean="0">
                <a:ln>
                  <a:noFill/>
                </a:ln>
                <a:solidFill>
                  <a:srgbClr val="595959"/>
                </a:solidFill>
                <a:effectLst/>
                <a:latin typeface="Helvetica Light"/>
                <a:cs typeface="Helvetica Light"/>
              </a:rPr>
              <a:t> 33/3 =11, a </a:t>
            </a:r>
            <a:r>
              <a:rPr kumimoji="0" lang="fr-FR" u="none" strike="noStrike" cap="none" normalizeH="0" baseline="0" dirty="0" err="1" smtClean="0">
                <a:ln>
                  <a:noFill/>
                </a:ln>
                <a:solidFill>
                  <a:srgbClr val="595959"/>
                </a:solidFill>
                <a:effectLst/>
                <a:latin typeface="Helvetica Light"/>
                <a:cs typeface="Helvetica Light"/>
              </a:rPr>
              <a:t>result</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which</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should</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be</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interprested</a:t>
            </a:r>
            <a:r>
              <a:rPr kumimoji="0" lang="fr-FR" u="none" strike="noStrike" cap="none" normalizeH="0" baseline="0" dirty="0" smtClean="0">
                <a:ln>
                  <a:noFill/>
                </a:ln>
                <a:solidFill>
                  <a:srgbClr val="595959"/>
                </a:solidFill>
                <a:effectLst/>
                <a:latin typeface="Helvetica Light"/>
                <a:cs typeface="Helvetica Light"/>
              </a:rPr>
              <a:t> as a background fluctuation.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u="none" strike="noStrike" cap="none" normalizeH="0" baseline="0" dirty="0" smtClean="0">
                <a:ln>
                  <a:noFill/>
                </a:ln>
                <a:solidFill>
                  <a:srgbClr val="595959"/>
                </a:solidFill>
                <a:effectLst/>
                <a:latin typeface="Helvetica Light"/>
                <a:cs typeface="Helvetica Light"/>
              </a:rPr>
              <a:t>PAPER ONGOING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Upper limits more than 2 times above expected signal for optimistic models</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Searches for high energy flaring processes astrophysical</a:t>
            </a:r>
            <a:r>
              <a:rPr lang="en-GB" baseline="0" dirty="0" smtClean="0"/>
              <a:t> o</a:t>
            </a:r>
            <a:r>
              <a:rPr lang="en-GB" dirty="0" smtClean="0"/>
              <a:t>bjects have been conducted on</a:t>
            </a:r>
            <a:r>
              <a:rPr lang="en-GB" baseline="0" dirty="0" smtClean="0"/>
              <a:t> a number of </a:t>
            </a:r>
            <a:r>
              <a:rPr lang="en-GB" baseline="0" dirty="0" err="1" smtClean="0"/>
              <a:t>blazars</a:t>
            </a:r>
            <a:r>
              <a:rPr lang="en-GB" baseline="0" dirty="0" smtClean="0"/>
              <a:t> and </a:t>
            </a:r>
            <a:r>
              <a:rPr lang="en-GB" baseline="0" dirty="0" err="1" smtClean="0"/>
              <a:t>microquasars</a:t>
            </a:r>
            <a:r>
              <a:rPr lang="en-GB" baseline="0" dirty="0" smtClean="0"/>
              <a:t>  selected from satellite observations catalogues. </a:t>
            </a:r>
            <a:r>
              <a:rPr lang="en-GB" dirty="0" err="1" smtClean="0"/>
              <a:t>Blazars</a:t>
            </a:r>
            <a:r>
              <a:rPr lang="en-GB" dirty="0" smtClean="0"/>
              <a:t> (left): Only for 3C279 one</a:t>
            </a:r>
            <a:r>
              <a:rPr lang="en-GB" baseline="0" dirty="0" smtClean="0"/>
              <a:t> event was found inside the search window. </a:t>
            </a:r>
            <a:r>
              <a:rPr lang="en-US" dirty="0" smtClean="0">
                <a:solidFill>
                  <a:srgbClr val="7F7F7F"/>
                </a:solidFill>
                <a:latin typeface="Helvetica Light"/>
                <a:cs typeface="Helvetica Light"/>
              </a:rPr>
              <a:t>Upper-limit on the neutrino </a:t>
            </a:r>
            <a:r>
              <a:rPr lang="en-US" dirty="0" err="1" smtClean="0">
                <a:solidFill>
                  <a:srgbClr val="7F7F7F"/>
                </a:solidFill>
                <a:latin typeface="Helvetica Light"/>
                <a:cs typeface="Helvetica Light"/>
              </a:rPr>
              <a:t>fluence</a:t>
            </a:r>
            <a:r>
              <a:rPr lang="en-US" dirty="0" smtClean="0">
                <a:solidFill>
                  <a:srgbClr val="7F7F7F"/>
                </a:solidFill>
                <a:latin typeface="Helvetica Light"/>
                <a:cs typeface="Helvetica Light"/>
              </a:rPr>
              <a:t> is shown in the plot.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10 promising flaring </a:t>
            </a:r>
            <a:r>
              <a:rPr lang="en-US" dirty="0" err="1" smtClean="0">
                <a:solidFill>
                  <a:srgbClr val="7F7F7F"/>
                </a:solidFill>
                <a:latin typeface="Helvetica Light"/>
                <a:cs typeface="Helvetica Light"/>
              </a:rPr>
              <a:t>blazars</a:t>
            </a:r>
            <a:r>
              <a:rPr lang="en-US" baseline="0" dirty="0" smtClean="0">
                <a:solidFill>
                  <a:srgbClr val="7F7F7F"/>
                </a:solidFill>
                <a:latin typeface="Helvetica Light"/>
                <a:cs typeface="Helvetica Light"/>
              </a:rPr>
              <a:t> selected from Fermi catalogue. Search uses time PDF on the basis of light curves features.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Green -&gt; baseline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Red -&gt; the time of the one neutrino in the sample: </a:t>
            </a:r>
            <a:r>
              <a:rPr lang="en-US" baseline="0" dirty="0" err="1" smtClean="0">
                <a:solidFill>
                  <a:srgbClr val="7F7F7F"/>
                </a:solidFill>
                <a:latin typeface="Helvetica Light"/>
                <a:cs typeface="Helvetica Light"/>
              </a:rPr>
              <a:t>agular</a:t>
            </a:r>
            <a:r>
              <a:rPr lang="en-US" baseline="0" dirty="0" smtClean="0">
                <a:solidFill>
                  <a:srgbClr val="7F7F7F"/>
                </a:solidFill>
                <a:latin typeface="Helvetica Light"/>
                <a:cs typeface="Helvetica Light"/>
              </a:rPr>
              <a:t> distance to the source is 0.56º</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Results from the first time-dependent search for cosmic neutrino sources by the ANTARES telescope were published in </a:t>
            </a:r>
            <a:r>
              <a:rPr lang="en-US" baseline="0" dirty="0" err="1" smtClean="0">
                <a:solidFill>
                  <a:srgbClr val="7F7F7F"/>
                </a:solidFill>
                <a:latin typeface="Helvetica Light"/>
                <a:cs typeface="Helvetica Light"/>
              </a:rPr>
              <a:t>Astrop</a:t>
            </a:r>
            <a:r>
              <a:rPr lang="en-US" baseline="0" dirty="0" smtClean="0">
                <a:solidFill>
                  <a:srgbClr val="7F7F7F"/>
                </a:solidFill>
                <a:latin typeface="Helvetica Light"/>
                <a:cs typeface="Helvetica Light"/>
              </a:rPr>
              <a:t>. </a:t>
            </a:r>
            <a:r>
              <a:rPr lang="en-US" baseline="0" dirty="0" err="1" smtClean="0">
                <a:solidFill>
                  <a:srgbClr val="7F7F7F"/>
                </a:solidFill>
                <a:latin typeface="Helvetica Light"/>
                <a:cs typeface="Helvetica Light"/>
              </a:rPr>
              <a:t>Phy</a:t>
            </a:r>
            <a:r>
              <a:rPr lang="en-US" baseline="0" dirty="0" smtClean="0">
                <a:solidFill>
                  <a:srgbClr val="7F7F7F"/>
                </a:solidFill>
                <a:latin typeface="Helvetica Light"/>
                <a:cs typeface="Helvetica Light"/>
              </a:rPr>
              <a:t>. Last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The time-dependent analysis was applied to bright and variable Fermi </a:t>
            </a:r>
            <a:r>
              <a:rPr lang="en-US" baseline="0" dirty="0" err="1" smtClean="0">
                <a:solidFill>
                  <a:srgbClr val="7F7F7F"/>
                </a:solidFill>
                <a:latin typeface="Helvetica Light"/>
                <a:cs typeface="Helvetica Light"/>
              </a:rPr>
              <a:t>blazar</a:t>
            </a:r>
            <a:r>
              <a:rPr lang="en-US" baseline="0" dirty="0" smtClean="0">
                <a:solidFill>
                  <a:srgbClr val="7F7F7F"/>
                </a:solidFill>
                <a:latin typeface="Helvetica Light"/>
                <a:cs typeface="Helvetica Light"/>
              </a:rPr>
              <a:t> sources reported in the first-year Fermi LAT catalogue [16] and in the LBAS catalogue (LAT Bright AGN sample [17]). Sources were selected in the sky visible to ANTARES and that had at least one day binned gamma-ray flux in the high state periods greater than 80x10−8 photons cm−2 s−1 above 100 </a:t>
            </a:r>
            <a:r>
              <a:rPr lang="en-US" baseline="0" dirty="0" err="1" smtClean="0">
                <a:solidFill>
                  <a:srgbClr val="7F7F7F"/>
                </a:solidFill>
                <a:latin typeface="Helvetica Light"/>
                <a:cs typeface="Helvetica Light"/>
              </a:rPr>
              <a:t>MeV</a:t>
            </a:r>
            <a:r>
              <a:rPr lang="en-US" baseline="0" dirty="0" smtClean="0">
                <a:solidFill>
                  <a:srgbClr val="7F7F7F"/>
                </a:solidFill>
                <a:latin typeface="Helvetica Light"/>
                <a:cs typeface="Helvetica Light"/>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The light curves published on the Fermi web page for the monitored sources [22] 1are used for this analysis. They correspond to the one-day binned time evolution of the average gamma-ray flux above a threshold of 100 </a:t>
            </a:r>
            <a:r>
              <a:rPr lang="en-US" baseline="0" dirty="0" err="1" smtClean="0">
                <a:solidFill>
                  <a:srgbClr val="7F7F7F"/>
                </a:solidFill>
                <a:latin typeface="Helvetica Light"/>
                <a:cs typeface="Helvetica Light"/>
              </a:rPr>
              <a:t>MeV</a:t>
            </a:r>
            <a:r>
              <a:rPr lang="en-US" baseline="0" dirty="0" smtClean="0">
                <a:solidFill>
                  <a:srgbClr val="7F7F7F"/>
                </a:solidFill>
                <a:latin typeface="Helvetica Light"/>
                <a:cs typeface="Helvetica Light"/>
              </a:rPr>
              <a:t> since August 196 2008.</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The dashed line (green) corresponds to the fitted baseline. The red histogram displays the time of the associated ANTARES neutrino event.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solidFill>
                  <a:srgbClr val="7F7F7F"/>
                </a:solidFill>
                <a:latin typeface="Helvetica Light"/>
                <a:cs typeface="Helvetica Light"/>
              </a:rPr>
              <a:t>Microquasar</a:t>
            </a:r>
            <a:r>
              <a:rPr lang="en-US" baseline="0" dirty="0" smtClean="0">
                <a:solidFill>
                  <a:srgbClr val="7F7F7F"/>
                </a:solidFill>
                <a:latin typeface="Helvetica Light"/>
                <a:cs typeface="Helvetica Light"/>
              </a:rPr>
              <a:t> analysis: No events found, upper limits shown in comparison with </a:t>
            </a:r>
            <a:r>
              <a:rPr lang="en-US" baseline="0" dirty="0" err="1" smtClean="0">
                <a:solidFill>
                  <a:srgbClr val="7F7F7F"/>
                </a:solidFill>
                <a:latin typeface="Helvetica Light"/>
                <a:cs typeface="Helvetica Light"/>
              </a:rPr>
              <a:t>Distefano</a:t>
            </a:r>
            <a:r>
              <a:rPr lang="en-US" baseline="0" dirty="0" smtClean="0">
                <a:solidFill>
                  <a:srgbClr val="7F7F7F"/>
                </a:solidFill>
                <a:latin typeface="Helvetica Light"/>
                <a:cs typeface="Helvetica Light"/>
              </a:rPr>
              <a:t> et al predictions.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Less </a:t>
            </a:r>
            <a:r>
              <a:rPr lang="en-US" baseline="0" dirty="0" err="1" smtClean="0">
                <a:solidFill>
                  <a:srgbClr val="7F7F7F"/>
                </a:solidFill>
                <a:latin typeface="Helvetica Light"/>
                <a:cs typeface="Helvetica Light"/>
              </a:rPr>
              <a:t>bg</a:t>
            </a:r>
            <a:r>
              <a:rPr lang="en-US" baseline="0" dirty="0" smtClean="0">
                <a:solidFill>
                  <a:srgbClr val="7F7F7F"/>
                </a:solidFill>
                <a:latin typeface="Helvetica Light"/>
                <a:cs typeface="Helvetica Light"/>
              </a:rPr>
              <a:t>-like source is H1743-322 with 80% post-trial </a:t>
            </a:r>
            <a:r>
              <a:rPr lang="en-US" baseline="0" dirty="0" err="1" smtClean="0">
                <a:solidFill>
                  <a:srgbClr val="7F7F7F"/>
                </a:solidFill>
                <a:latin typeface="Helvetica Light"/>
                <a:cs typeface="Helvetica Light"/>
              </a:rPr>
              <a:t>p</a:t>
            </a:r>
            <a:r>
              <a:rPr lang="en-US" baseline="0" dirty="0" smtClean="0">
                <a:solidFill>
                  <a:srgbClr val="7F7F7F"/>
                </a:solidFill>
                <a:latin typeface="Helvetica Light"/>
                <a:cs typeface="Helvetica Light"/>
              </a:rPr>
              <a:t>-value.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7F7F7F"/>
                </a:solidFill>
                <a:latin typeface="Helvetica Light"/>
                <a:cs typeface="Helvetica Ligh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In this work,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are assumed to emit a </a:t>
            </a:r>
            <a:r>
              <a:rPr lang="en-US" dirty="0" err="1" smtClean="0">
                <a:solidFill>
                  <a:srgbClr val="7F7F7F"/>
                </a:solidFill>
                <a:latin typeface="Helvetica Light"/>
                <a:cs typeface="Helvetica Light"/>
              </a:rPr>
              <a:t>ux</a:t>
            </a:r>
            <a:r>
              <a:rPr lang="en-US" dirty="0" smtClean="0">
                <a:solidFill>
                  <a:srgbClr val="7F7F7F"/>
                </a:solidFill>
                <a:latin typeface="Helvetica Light"/>
                <a:cs typeface="Helvetica Light"/>
              </a:rPr>
              <a:t> of neutrinos that has the same energy dependence as the one obtained from the shock acceleration mechanism.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BLAZARS: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The gamma-ray light curves of bright </a:t>
            </a:r>
            <a:r>
              <a:rPr lang="en-US" dirty="0" err="1" smtClean="0">
                <a:solidFill>
                  <a:srgbClr val="7F7F7F"/>
                </a:solidFill>
                <a:latin typeface="Helvetica Light"/>
                <a:cs typeface="Helvetica Light"/>
              </a:rPr>
              <a:t>blazars</a:t>
            </a:r>
            <a:r>
              <a:rPr lang="en-US" dirty="0" smtClean="0">
                <a:solidFill>
                  <a:srgbClr val="7F7F7F"/>
                </a:solidFill>
                <a:latin typeface="Helvetica Light"/>
                <a:cs typeface="Helvetica Light"/>
              </a:rPr>
              <a:t> measured by 27 the LAT instrument on board the Fermi satellite reveal important time vari28 ability on timescales of hours to several weeks, with intensities much larger 29 than the typical flux of the source in its quiescent state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7F7F7F"/>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MICROQUASARS: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7F7F7F"/>
                </a:solidFill>
                <a:latin typeface="Helvetica Light"/>
                <a:cs typeface="Helvetica Light"/>
              </a:rPr>
              <a:t>The search for neutrinos from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was conducted in this work with a multi-messenger approach. In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a:t>
            </a:r>
            <a:r>
              <a:rPr lang="en-US" dirty="0" err="1" smtClean="0">
                <a:solidFill>
                  <a:srgbClr val="7F7F7F"/>
                </a:solidFill>
                <a:latin typeface="Helvetica Light"/>
                <a:cs typeface="Helvetica Light"/>
              </a:rPr>
              <a:t>harbouring</a:t>
            </a:r>
            <a:r>
              <a:rPr lang="en-US" dirty="0" smtClean="0">
                <a:solidFill>
                  <a:srgbClr val="7F7F7F"/>
                </a:solidFill>
                <a:latin typeface="Helvetica Light"/>
                <a:cs typeface="Helvetica Light"/>
              </a:rPr>
              <a:t> a black hole, the X-ray and radio bands follow a correlated pattern during outbursts. More </a:t>
            </a:r>
            <a:r>
              <a:rPr lang="en-US" dirty="0" err="1" smtClean="0">
                <a:solidFill>
                  <a:srgbClr val="7F7F7F"/>
                </a:solidFill>
                <a:latin typeface="Helvetica Light"/>
                <a:cs typeface="Helvetica Light"/>
              </a:rPr>
              <a:t>speci</a:t>
            </a:r>
            <a:r>
              <a:rPr lang="en-US" dirty="0" smtClean="0">
                <a:solidFill>
                  <a:srgbClr val="7F7F7F"/>
                </a:solidFill>
                <a:latin typeface="Helvetica Light"/>
                <a:cs typeface="Helvetica Light"/>
              </a:rPr>
              <a:t> </a:t>
            </a:r>
            <a:r>
              <a:rPr lang="en-US" dirty="0" err="1" smtClean="0">
                <a:solidFill>
                  <a:srgbClr val="7F7F7F"/>
                </a:solidFill>
                <a:latin typeface="Helvetica Light"/>
                <a:cs typeface="Helvetica Light"/>
              </a:rPr>
              <a:t>cally</a:t>
            </a:r>
            <a:r>
              <a:rPr lang="en-US" dirty="0" smtClean="0">
                <a:solidFill>
                  <a:srgbClr val="7F7F7F"/>
                </a:solidFill>
                <a:latin typeface="Helvetica Light"/>
                <a:cs typeface="Helvetica Light"/>
              </a:rPr>
              <a:t>, a mildly relativistic steady jet is observed during hard X-ray states, a major ejection is observed during transitions from a hard to a soft X-ray state, whereas the jet is not observed during the soft state. This scheme was applied using the data from the X-ray monitors RXTE/ASM and Swift/BAT to define the periods in which the black hole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were supposed to accelerate a relativistic jet. In the case of a neutron star </a:t>
            </a:r>
            <a:r>
              <a:rPr lang="en-US" dirty="0" err="1" smtClean="0">
                <a:solidFill>
                  <a:srgbClr val="7F7F7F"/>
                </a:solidFill>
                <a:latin typeface="Helvetica Light"/>
                <a:cs typeface="Helvetica Light"/>
              </a:rPr>
              <a:t>microquasar</a:t>
            </a:r>
            <a:r>
              <a:rPr lang="en-US" dirty="0" smtClean="0">
                <a:solidFill>
                  <a:srgbClr val="7F7F7F"/>
                </a:solidFill>
                <a:latin typeface="Helvetica Light"/>
                <a:cs typeface="Helvetica Light"/>
              </a:rPr>
              <a:t> a custom time selection was applied. In another case, the data from the gamma ray telescope Fermi/LAT were used to de ne the </a:t>
            </a:r>
            <a:r>
              <a:rPr lang="en-US" dirty="0" err="1" smtClean="0">
                <a:solidFill>
                  <a:srgbClr val="7F7F7F"/>
                </a:solidFill>
                <a:latin typeface="Helvetica Light"/>
                <a:cs typeface="Helvetica Light"/>
              </a:rPr>
              <a:t>outbursting</a:t>
            </a:r>
            <a:r>
              <a:rPr lang="en-US" dirty="0" smtClean="0">
                <a:solidFill>
                  <a:srgbClr val="7F7F7F"/>
                </a:solidFill>
                <a:latin typeface="Helvetica Light"/>
                <a:cs typeface="Helvetica Light"/>
              </a:rPr>
              <a:t> periods. A total of 6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were selected for the analysis. For 3 black hole </a:t>
            </a:r>
            <a:r>
              <a:rPr lang="en-US" dirty="0" err="1" smtClean="0">
                <a:solidFill>
                  <a:srgbClr val="7F7F7F"/>
                </a:solidFill>
                <a:latin typeface="Helvetica Light"/>
                <a:cs typeface="Helvetica Light"/>
              </a:rPr>
              <a:t>microquasars</a:t>
            </a:r>
            <a:r>
              <a:rPr lang="en-US" dirty="0" smtClean="0">
                <a:solidFill>
                  <a:srgbClr val="7F7F7F"/>
                </a:solidFill>
                <a:latin typeface="Helvetica Light"/>
                <a:cs typeface="Helvetica Light"/>
              </a:rPr>
              <a:t> among the selected ones, the search for neutrinos was split between the hard state and the state transition periods.</a:t>
            </a:r>
          </a:p>
          <a:p>
            <a:r>
              <a:rPr lang="en-GB" baseline="0" dirty="0" smtClean="0"/>
              <a:t> </a:t>
            </a:r>
            <a:r>
              <a:rPr lang="en-GB" dirty="0" smtClean="0"/>
              <a:t>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noProof="0" dirty="0" smtClean="0">
                <a:solidFill>
                  <a:srgbClr val="595959"/>
                </a:solidFill>
                <a:latin typeface="Helvetica Light"/>
                <a:cs typeface="Helvetica Light"/>
              </a:rPr>
              <a:t>Huge background reduction due to coincidence requirement:</a:t>
            </a:r>
          </a:p>
          <a:p>
            <a:r>
              <a:rPr lang="en-GB" noProof="0" dirty="0" smtClean="0">
                <a:solidFill>
                  <a:srgbClr val="595959"/>
                </a:solidFill>
                <a:latin typeface="Helvetica Light"/>
                <a:cs typeface="Helvetica Light"/>
                <a:sym typeface="Wingdings"/>
              </a:rPr>
              <a:t>    </a:t>
            </a:r>
            <a:r>
              <a:rPr lang="en-GB" noProof="0" dirty="0" err="1" smtClean="0">
                <a:solidFill>
                  <a:srgbClr val="595959"/>
                </a:solidFill>
                <a:latin typeface="Helvetica Light"/>
                <a:cs typeface="Helvetica Light"/>
                <a:sym typeface="Wingdings"/>
              </a:rPr>
              <a:t></a:t>
            </a:r>
            <a:r>
              <a:rPr lang="en-GB" noProof="0" dirty="0" smtClean="0">
                <a:solidFill>
                  <a:srgbClr val="595959"/>
                </a:solidFill>
                <a:latin typeface="Helvetica Light"/>
                <a:cs typeface="Helvetica Light"/>
                <a:sym typeface="Wingdings"/>
              </a:rPr>
              <a:t> </a:t>
            </a:r>
            <a:r>
              <a:rPr lang="en-GB" noProof="0" dirty="0" smtClean="0">
                <a:solidFill>
                  <a:srgbClr val="595959"/>
                </a:solidFill>
                <a:latin typeface="Helvetica Light"/>
                <a:cs typeface="Helvetica Light"/>
              </a:rPr>
              <a:t>few neutrinos sufficient for discovery</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err="1" smtClean="0">
                <a:solidFill>
                  <a:srgbClr val="595959"/>
                </a:solidFill>
              </a:rPr>
              <a:t>GRBs</a:t>
            </a:r>
            <a:r>
              <a:rPr lang="en-GB" noProof="0" dirty="0" smtClean="0">
                <a:solidFill>
                  <a:srgbClr val="595959"/>
                </a:solidFill>
              </a:rPr>
              <a:t> are interesting targets for to </a:t>
            </a:r>
            <a:r>
              <a:rPr lang="en-GB" noProof="0" dirty="0" err="1" smtClean="0">
                <a:solidFill>
                  <a:srgbClr val="595959"/>
                </a:solidFill>
              </a:rPr>
              <a:t>llok</a:t>
            </a:r>
            <a:r>
              <a:rPr lang="en-GB" noProof="0" dirty="0" smtClean="0">
                <a:solidFill>
                  <a:srgbClr val="595959"/>
                </a:solidFill>
              </a:rPr>
              <a:t> for neutrino emission. These phenomena</a:t>
            </a:r>
            <a:r>
              <a:rPr lang="en-GB" baseline="0" noProof="0" dirty="0" smtClean="0">
                <a:solidFill>
                  <a:srgbClr val="595959"/>
                </a:solidFill>
              </a:rPr>
              <a:t> </a:t>
            </a:r>
            <a:r>
              <a:rPr lang="en-GB" baseline="0" noProof="0" dirty="0" err="1" smtClean="0">
                <a:solidFill>
                  <a:srgbClr val="595959"/>
                </a:solidFill>
              </a:rPr>
              <a:t>emiitng</a:t>
            </a:r>
            <a:endParaRPr lang="en-GB" baseline="0"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noProof="0" dirty="0" smtClean="0">
                <a:solidFill>
                  <a:srgbClr val="595959"/>
                </a:solidFill>
              </a:rPr>
              <a:t>Gamma-ray bursts (</a:t>
            </a:r>
            <a:r>
              <a:rPr lang="en-GB" baseline="0" noProof="0" dirty="0" err="1" smtClean="0">
                <a:solidFill>
                  <a:srgbClr val="595959"/>
                </a:solidFill>
              </a:rPr>
              <a:t>GRBs</a:t>
            </a:r>
            <a:r>
              <a:rPr lang="en-GB" baseline="0" noProof="0" dirty="0" smtClean="0">
                <a:solidFill>
                  <a:srgbClr val="595959"/>
                </a:solidFill>
              </a:rPr>
              <a:t>), transient flashes of gamma-rays having a duration of sub-seconds up to several hundred seconds, are the most powerful known extra-galactic events. Several models predict a burst of high-energy neutrinos in concurrence with the ash of gamma-rays, also referred to as the prompt emission </a:t>
            </a:r>
            <a:endParaRPr lang="en-GB"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smtClean="0">
                <a:solidFill>
                  <a:srgbClr val="595959"/>
                </a:solidFill>
              </a:rPr>
              <a:t>First </a:t>
            </a:r>
            <a:r>
              <a:rPr lang="en-GB" noProof="0" dirty="0" err="1" smtClean="0">
                <a:solidFill>
                  <a:srgbClr val="595959"/>
                </a:solidFill>
              </a:rPr>
              <a:t>analysi,s</a:t>
            </a:r>
            <a:r>
              <a:rPr lang="en-GB" baseline="0" noProof="0" dirty="0" smtClean="0">
                <a:solidFill>
                  <a:srgbClr val="595959"/>
                </a:solidFill>
              </a:rPr>
              <a:t> published in JCAP03, was done using data from the first year of ANTARES operation when the detector was less than half its final configuration size. 40 </a:t>
            </a:r>
            <a:r>
              <a:rPr lang="en-GB" baseline="0" noProof="0" dirty="0" err="1" smtClean="0">
                <a:solidFill>
                  <a:srgbClr val="595959"/>
                </a:solidFill>
              </a:rPr>
              <a:t>GRBs</a:t>
            </a:r>
            <a:r>
              <a:rPr lang="en-GB" baseline="0" noProof="0" dirty="0" smtClean="0">
                <a:solidFill>
                  <a:srgbClr val="595959"/>
                </a:solidFill>
              </a:rPr>
              <a:t> were selected from GRB observations by satellite instruments. No correlation was found between the neutrinos and the selected </a:t>
            </a:r>
            <a:r>
              <a:rPr lang="en-GB" baseline="0" noProof="0" dirty="0" err="1" smtClean="0">
                <a:solidFill>
                  <a:srgbClr val="595959"/>
                </a:solidFill>
              </a:rPr>
              <a:t>GRBs</a:t>
            </a:r>
            <a:r>
              <a:rPr lang="en-GB" baseline="0" noProof="0" dirty="0" smtClean="0">
                <a:solidFill>
                  <a:srgbClr val="595959"/>
                </a:solidFill>
              </a:rPr>
              <a:t>. 90% CL FC upper limits on the </a:t>
            </a:r>
            <a:r>
              <a:rPr lang="en-GB" baseline="0" noProof="0" dirty="0" err="1" smtClean="0">
                <a:solidFill>
                  <a:srgbClr val="595959"/>
                </a:solidFill>
              </a:rPr>
              <a:t>fluence</a:t>
            </a:r>
            <a:r>
              <a:rPr lang="en-GB" baseline="0" noProof="0" dirty="0" smtClean="0">
                <a:solidFill>
                  <a:srgbClr val="595959"/>
                </a:solidFill>
              </a:rPr>
              <a:t> of </a:t>
            </a:r>
            <a:r>
              <a:rPr lang="en-GB" baseline="0" noProof="0" dirty="0" err="1" smtClean="0">
                <a:solidFill>
                  <a:srgbClr val="595959"/>
                </a:solidFill>
              </a:rPr>
              <a:t>muon</a:t>
            </a:r>
            <a:r>
              <a:rPr lang="en-GB" baseline="0" noProof="0" dirty="0" smtClean="0">
                <a:solidFill>
                  <a:srgbClr val="595959"/>
                </a:solidFill>
              </a:rPr>
              <a:t>-neutrino. The limit set on the diffuse flux is about 294 times the WB flux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noProof="0" dirty="0" smtClean="0">
                <a:solidFill>
                  <a:srgbClr val="595959"/>
                </a:solidFill>
              </a:rPr>
              <a:t>A search for neutrino-induced </a:t>
            </a:r>
            <a:r>
              <a:rPr lang="en-GB" baseline="0" noProof="0" dirty="0" err="1" smtClean="0">
                <a:solidFill>
                  <a:srgbClr val="595959"/>
                </a:solidFill>
              </a:rPr>
              <a:t>muons</a:t>
            </a:r>
            <a:r>
              <a:rPr lang="en-GB" baseline="0" noProof="0" dirty="0" smtClean="0">
                <a:solidFill>
                  <a:srgbClr val="595959"/>
                </a:solidFill>
              </a:rPr>
              <a:t> in correlation with a selection of 40 </a:t>
            </a:r>
            <a:r>
              <a:rPr lang="en-GB" baseline="0" noProof="0" dirty="0" err="1" smtClean="0">
                <a:solidFill>
                  <a:srgbClr val="595959"/>
                </a:solidFill>
              </a:rPr>
              <a:t>gammaray</a:t>
            </a:r>
            <a:r>
              <a:rPr lang="en-GB" baseline="0" noProof="0" dirty="0" smtClean="0">
                <a:solidFill>
                  <a:srgbClr val="595959"/>
                </a:solidFill>
              </a:rPr>
              <a:t> bursts that occurred in 2007</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noProof="0" dirty="0" smtClean="0">
                <a:solidFill>
                  <a:srgbClr val="595959"/>
                </a:solidFill>
              </a:rPr>
              <a:t>ICECUBE RESULTS:</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noProof="0" dirty="0" smtClean="0">
                <a:solidFill>
                  <a:srgbClr val="595959"/>
                </a:solidFill>
              </a:rPr>
              <a:t>Some of those models have already been challenged by the recent </a:t>
            </a:r>
            <a:r>
              <a:rPr lang="en-GB" baseline="0" noProof="0" dirty="0" err="1" smtClean="0">
                <a:solidFill>
                  <a:srgbClr val="595959"/>
                </a:solidFill>
              </a:rPr>
              <a:t>IceCube</a:t>
            </a:r>
            <a:r>
              <a:rPr lang="en-GB" baseline="0" noProof="0" dirty="0" smtClean="0">
                <a:solidFill>
                  <a:srgbClr val="595959"/>
                </a:solidFill>
              </a:rPr>
              <a:t> measurements [2]. In particular, the </a:t>
            </a:r>
            <a:r>
              <a:rPr lang="en-GB" baseline="0" noProof="0" dirty="0" err="1" smtClean="0">
                <a:solidFill>
                  <a:srgbClr val="595959"/>
                </a:solidFill>
              </a:rPr>
              <a:t>IceCube</a:t>
            </a:r>
            <a:r>
              <a:rPr lang="en-GB" baseline="0" noProof="0" dirty="0" smtClean="0">
                <a:solidFill>
                  <a:srgbClr val="595959"/>
                </a:solidFill>
              </a:rPr>
              <a:t> results do not support the notion of </a:t>
            </a:r>
            <a:r>
              <a:rPr lang="en-GB" baseline="0" noProof="0" dirty="0" err="1" smtClean="0">
                <a:solidFill>
                  <a:srgbClr val="595959"/>
                </a:solidFill>
              </a:rPr>
              <a:t>GRBs</a:t>
            </a:r>
            <a:r>
              <a:rPr lang="en-GB" baseline="0" noProof="0" dirty="0" smtClean="0">
                <a:solidFill>
                  <a:srgbClr val="595959"/>
                </a:solidFill>
              </a:rPr>
              <a:t> as primary source of ultra high-energy cosmic rays, at least under the assumption that these ultra high-energy cosmic rays are protons coming from the decay of </a:t>
            </a:r>
            <a:r>
              <a:rPr lang="en-GB" baseline="0" noProof="0" dirty="0" err="1" smtClean="0">
                <a:solidFill>
                  <a:srgbClr val="595959"/>
                </a:solidFill>
              </a:rPr>
              <a:t>photohadronically</a:t>
            </a:r>
            <a:r>
              <a:rPr lang="en-GB" baseline="0" noProof="0" dirty="0" smtClean="0">
                <a:solidFill>
                  <a:srgbClr val="595959"/>
                </a:solidFill>
              </a:rPr>
              <a:t> produced neutrons and are therefore connected to neutrinos</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noProof="0" dirty="0" smtClean="0">
                <a:solidFill>
                  <a:srgbClr val="595959"/>
                </a:solidFill>
              </a:rPr>
              <a:t>RIGHT PLOT: 3 sigma limits on GRB neutrino emission for all 297 </a:t>
            </a:r>
            <a:r>
              <a:rPr lang="en-GB" baseline="0" noProof="0" dirty="0" err="1" smtClean="0">
                <a:solidFill>
                  <a:srgbClr val="595959"/>
                </a:solidFill>
              </a:rPr>
              <a:t>GRBs</a:t>
            </a:r>
            <a:r>
              <a:rPr lang="en-GB" baseline="0" noProof="0" dirty="0" smtClean="0">
                <a:solidFill>
                  <a:srgbClr val="595959"/>
                </a:solidFill>
              </a:rPr>
              <a:t> and the most promising GRB110918. In blue: spectra and limits according to the </a:t>
            </a:r>
            <a:r>
              <a:rPr lang="en-GB" baseline="0" noProof="0" dirty="0" err="1" smtClean="0">
                <a:solidFill>
                  <a:srgbClr val="595959"/>
                </a:solidFill>
              </a:rPr>
              <a:t>Guetta</a:t>
            </a:r>
            <a:r>
              <a:rPr lang="en-GB" baseline="0" noProof="0" dirty="0" smtClean="0">
                <a:solidFill>
                  <a:srgbClr val="595959"/>
                </a:solidFill>
              </a:rPr>
              <a:t> model, in red: </a:t>
            </a:r>
            <a:r>
              <a:rPr lang="en-GB" baseline="0" noProof="0" dirty="0" err="1" smtClean="0">
                <a:solidFill>
                  <a:srgbClr val="595959"/>
                </a:solidFill>
              </a:rPr>
              <a:t>accordingt</a:t>
            </a:r>
            <a:r>
              <a:rPr lang="en-GB" baseline="0" noProof="0" dirty="0" smtClean="0">
                <a:solidFill>
                  <a:srgbClr val="595959"/>
                </a:solidFill>
              </a:rPr>
              <a:t> to </a:t>
            </a:r>
            <a:r>
              <a:rPr lang="en-GB" baseline="0" noProof="0" dirty="0" err="1" smtClean="0">
                <a:solidFill>
                  <a:srgbClr val="595959"/>
                </a:solidFill>
              </a:rPr>
              <a:t>NeuCosmA</a:t>
            </a:r>
            <a:r>
              <a:rPr lang="en-GB" baseline="0" noProof="0" dirty="0" smtClean="0">
                <a:solidFill>
                  <a:srgbClr val="595959"/>
                </a:solidFill>
              </a:rPr>
              <a:t>. Thin lines show the spectra of the individual bursts, with the thick lines showing the sum of all. Dashed lines show the 90% confidence limits we can put on both spectra in the energy ranges where we expect 90% of the detected flux. The </a:t>
            </a:r>
            <a:r>
              <a:rPr lang="en-GB" baseline="0" noProof="0" dirty="0" err="1" smtClean="0">
                <a:solidFill>
                  <a:srgbClr val="595959"/>
                </a:solidFill>
              </a:rPr>
              <a:t>righthand</a:t>
            </a:r>
            <a:r>
              <a:rPr lang="en-GB" baseline="0" noProof="0" dirty="0" smtClean="0">
                <a:solidFill>
                  <a:srgbClr val="595959"/>
                </a:solidFill>
              </a:rPr>
              <a:t> axis gives the inferred quasi–diffuse flux limit assuming an annual long burst rate of 667 per year. The integrated search duration of all bursts is 6.55 hours (23577.3 </a:t>
            </a:r>
            <a:r>
              <a:rPr lang="en-GB" baseline="0" noProof="0" dirty="0" err="1" smtClean="0">
                <a:solidFill>
                  <a:srgbClr val="595959"/>
                </a:solidFill>
              </a:rPr>
              <a:t>s</a:t>
            </a:r>
            <a:r>
              <a:rPr lang="en-GB" baseline="0" noProof="0" dirty="0" smtClean="0">
                <a:solidFill>
                  <a:srgbClr val="595959"/>
                </a:solidFill>
              </a:rPr>
              <a:t>). The </a:t>
            </a:r>
            <a:r>
              <a:rPr lang="en-GB" baseline="0" noProof="0" dirty="0" err="1" smtClean="0">
                <a:solidFill>
                  <a:srgbClr val="595959"/>
                </a:solidFill>
              </a:rPr>
              <a:t>IceCube</a:t>
            </a:r>
            <a:r>
              <a:rPr lang="en-GB" baseline="0" noProof="0" dirty="0" smtClean="0">
                <a:solidFill>
                  <a:srgbClr val="595959"/>
                </a:solidFill>
              </a:rPr>
              <a:t> IC40+59 limit is also shown in grey. We see that it lies around a factor of 4 below the summed up </a:t>
            </a:r>
            <a:r>
              <a:rPr lang="en-GB" baseline="0" noProof="0" dirty="0" err="1" smtClean="0">
                <a:solidFill>
                  <a:srgbClr val="595959"/>
                </a:solidFill>
              </a:rPr>
              <a:t>Guetta</a:t>
            </a:r>
            <a:r>
              <a:rPr lang="en-GB" baseline="0" noProof="0" dirty="0" smtClean="0">
                <a:solidFill>
                  <a:srgbClr val="595959"/>
                </a:solidFill>
              </a:rPr>
              <a:t> fluxes, and even below the (single) flux of GRB110918. That means, that </a:t>
            </a:r>
            <a:r>
              <a:rPr lang="en-GB" baseline="0" noProof="0" dirty="0" err="1" smtClean="0">
                <a:solidFill>
                  <a:srgbClr val="595959"/>
                </a:solidFill>
              </a:rPr>
              <a:t>IceCube</a:t>
            </a:r>
            <a:r>
              <a:rPr lang="en-GB" baseline="0" noProof="0" dirty="0" smtClean="0">
                <a:solidFill>
                  <a:srgbClr val="595959"/>
                </a:solidFill>
              </a:rPr>
              <a:t> could have already put an upper limit on the emission of this single bursts, if it would have been visible for this detector. On the other hand, the </a:t>
            </a:r>
            <a:r>
              <a:rPr lang="en-GB" baseline="0" noProof="0" dirty="0" err="1" smtClean="0">
                <a:solidFill>
                  <a:srgbClr val="595959"/>
                </a:solidFill>
              </a:rPr>
              <a:t>IceCube</a:t>
            </a:r>
            <a:r>
              <a:rPr lang="en-GB" baseline="0" noProof="0" dirty="0" smtClean="0">
                <a:solidFill>
                  <a:srgbClr val="595959"/>
                </a:solidFill>
              </a:rPr>
              <a:t> as well as the ANTARES limits cannot constrain any part of the </a:t>
            </a:r>
            <a:r>
              <a:rPr lang="en-GB" baseline="0" noProof="0" dirty="0" err="1" smtClean="0">
                <a:solidFill>
                  <a:srgbClr val="595959"/>
                </a:solidFill>
              </a:rPr>
              <a:t>NeuCosmA</a:t>
            </a:r>
            <a:r>
              <a:rPr lang="en-GB" baseline="0" noProof="0" dirty="0" smtClean="0">
                <a:solidFill>
                  <a:srgbClr val="595959"/>
                </a:solidFill>
              </a:rPr>
              <a:t> spectrum. Additionally, the limit we can put on the flux of GRB 110918 with a search time window of 73.376s is shown.</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noProof="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noProof="0" dirty="0" smtClean="0">
              <a:solidFill>
                <a:srgbClr val="595959"/>
              </a:solidFill>
            </a:endParaRPr>
          </a:p>
        </p:txBody>
      </p:sp>
      <p:sp>
        <p:nvSpPr>
          <p:cNvPr id="4" name="Slide Number Placeholder 3"/>
          <p:cNvSpPr>
            <a:spLocks noGrp="1"/>
          </p:cNvSpPr>
          <p:nvPr>
            <p:ph type="sldNum" sz="quarter" idx="10"/>
          </p:nvPr>
        </p:nvSpPr>
        <p:spPr/>
        <p:txBody>
          <a:bodyPr/>
          <a:lstStyle/>
          <a:p>
            <a:fld id="{22DD7560-762C-8D46-9C75-9A376A7CF550}"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 discrimination between the cosmic</a:t>
            </a:r>
            <a:r>
              <a:rPr lang="en-GB" baseline="0" dirty="0" smtClean="0"/>
              <a:t> neutrino signal and the atmospheric neutrino background is done on the basis of the energy. It relies on energy estimators.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Need reliable energy estimator</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estimator uses as input parameters the collected charge in </a:t>
            </a:r>
            <a:r>
              <a:rPr lang="en-GB" baseline="0" dirty="0" err="1" smtClean="0"/>
              <a:t>p.e</a:t>
            </a:r>
            <a:r>
              <a:rPr lang="en-GB" baseline="0" dirty="0" smtClean="0"/>
              <a:t>., the detector efficiency for photons coming from the reconstructed event and the track length in a </a:t>
            </a:r>
            <a:r>
              <a:rPr lang="en-GB" baseline="0" dirty="0" err="1" smtClean="0"/>
              <a:t>fiducial</a:t>
            </a:r>
            <a:r>
              <a:rPr lang="en-GB" baseline="0" dirty="0" smtClean="0"/>
              <a:t> volume surrounding the instrumented volume by 2 light attenuation lengths.</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After </a:t>
            </a:r>
            <a:r>
              <a:rPr lang="en-GB" dirty="0" err="1" smtClean="0"/>
              <a:t>unblinding</a:t>
            </a:r>
            <a:r>
              <a:rPr lang="en-GB" dirty="0" smtClean="0"/>
              <a:t> no discrepancies have been found between</a:t>
            </a:r>
            <a:r>
              <a:rPr lang="en-GB" baseline="0" dirty="0" smtClean="0"/>
              <a:t> data and MC (no excess of events): 7 events are observed in data when expected 7.9 background events and 1.8 signal events. An upper limit is set on the cosmic neutrino diffuse flux which is a factor X better than our previous result using 2008-09 data.</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90% of the signal is contained in the region </a:t>
            </a:r>
            <a:r>
              <a:rPr lang="en-US" sz="1200" dirty="0" smtClean="0">
                <a:solidFill>
                  <a:srgbClr val="595959"/>
                </a:solidFill>
                <a:latin typeface="Helvetica Light"/>
                <a:cs typeface="Helvetica Light"/>
              </a:rPr>
              <a:t>45 </a:t>
            </a:r>
            <a:r>
              <a:rPr lang="en-US" sz="1200" dirty="0" err="1" smtClean="0">
                <a:solidFill>
                  <a:srgbClr val="595959"/>
                </a:solidFill>
                <a:latin typeface="Helvetica Light"/>
                <a:cs typeface="Helvetica Light"/>
              </a:rPr>
              <a:t>TeV</a:t>
            </a:r>
            <a:r>
              <a:rPr lang="en-US" sz="1200" dirty="0" smtClean="0">
                <a:solidFill>
                  <a:srgbClr val="595959"/>
                </a:solidFill>
                <a:latin typeface="Helvetica Light"/>
                <a:cs typeface="Helvetica Light"/>
              </a:rPr>
              <a:t>&lt;E&lt;6.3 </a:t>
            </a:r>
            <a:r>
              <a:rPr lang="en-US" sz="1200" dirty="0" err="1" smtClean="0">
                <a:solidFill>
                  <a:srgbClr val="595959"/>
                </a:solidFill>
                <a:latin typeface="Helvetica Light"/>
                <a:cs typeface="Helvetica Light"/>
              </a:rPr>
              <a:t>PeV</a:t>
            </a:r>
            <a:endParaRPr lang="en-US" sz="1200" dirty="0" smtClean="0">
              <a:solidFill>
                <a:srgbClr val="595959"/>
              </a:solidFill>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595959"/>
              </a:solidFill>
              <a:latin typeface="Helvetica Light"/>
              <a:cs typeface="Helvetica Light"/>
            </a:endParaRP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review focus on some</a:t>
            </a:r>
            <a:r>
              <a:rPr lang="en-GB" baseline="0" dirty="0" smtClean="0"/>
              <a:t> of the most relevant analysis done in ANTARES, including the most recent published results and the ongoing analysis.</a:t>
            </a:r>
          </a:p>
          <a:p>
            <a:r>
              <a:rPr lang="en-GB" baseline="0" dirty="0" smtClean="0"/>
              <a:t>Including point-source searches, diffuse flux, flaring analysis, </a:t>
            </a:r>
            <a:r>
              <a:rPr lang="en-GB" baseline="0" dirty="0" err="1" smtClean="0"/>
              <a:t>fermi</a:t>
            </a:r>
            <a:r>
              <a:rPr lang="en-GB" baseline="0" dirty="0" smtClean="0"/>
              <a:t> </a:t>
            </a:r>
            <a:r>
              <a:rPr lang="en-GB" baseline="0" dirty="0" err="1" smtClean="0"/>
              <a:t>babels</a:t>
            </a:r>
            <a:r>
              <a:rPr lang="en-GB" baseline="0" dirty="0" smtClean="0"/>
              <a:t> or dark matter searches.</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28675" eaLnBrk="0" hangingPunct="0">
              <a:buClr>
                <a:srgbClr val="000000"/>
              </a:buClr>
              <a:buSzPct val="45000"/>
              <a:buFont typeface="StarBats" charset="0"/>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dirty="0" smtClean="0">
                <a:solidFill>
                  <a:srgbClr val="009900"/>
                </a:solidFill>
                <a:ea typeface="ＭＳ Ｐゴシック" charset="-128"/>
                <a:cs typeface="ＭＳ Ｐゴシック" charset="-128"/>
              </a:rPr>
              <a:t>Indirect searches for dark matter in</a:t>
            </a:r>
            <a:r>
              <a:rPr lang="en-GB" baseline="0" dirty="0" smtClean="0">
                <a:solidFill>
                  <a:srgbClr val="009900"/>
                </a:solidFill>
                <a:ea typeface="ＭＳ Ｐゴシック" charset="-128"/>
                <a:cs typeface="ＭＳ Ｐゴシック" charset="-128"/>
              </a:rPr>
              <a:t> the form of WIMPS exploit the radiation signature (neutrino flux) produced by the self-</a:t>
            </a:r>
            <a:r>
              <a:rPr lang="en-GB" baseline="0" dirty="0" err="1" smtClean="0">
                <a:solidFill>
                  <a:srgbClr val="009900"/>
                </a:solidFill>
                <a:ea typeface="ＭＳ Ｐゴシック" charset="-128"/>
                <a:cs typeface="ＭＳ Ｐゴシック" charset="-128"/>
              </a:rPr>
              <a:t>anihilation</a:t>
            </a:r>
            <a:r>
              <a:rPr lang="en-GB" baseline="0" dirty="0" smtClean="0">
                <a:solidFill>
                  <a:srgbClr val="009900"/>
                </a:solidFill>
                <a:ea typeface="ＭＳ Ｐゴシック" charset="-128"/>
                <a:cs typeface="ＭＳ Ｐゴシック" charset="-128"/>
              </a:rPr>
              <a:t> of </a:t>
            </a:r>
            <a:r>
              <a:rPr lang="en-GB" baseline="0" dirty="0" err="1" smtClean="0">
                <a:solidFill>
                  <a:srgbClr val="009900"/>
                </a:solidFill>
                <a:ea typeface="ＭＳ Ｐゴシック" charset="-128"/>
                <a:cs typeface="ＭＳ Ｐゴシック" charset="-128"/>
              </a:rPr>
              <a:t>WIMPs</a:t>
            </a:r>
            <a:r>
              <a:rPr lang="en-GB" baseline="0" dirty="0" smtClean="0">
                <a:solidFill>
                  <a:srgbClr val="009900"/>
                </a:solidFill>
                <a:ea typeface="ＭＳ Ｐゴシック" charset="-128"/>
                <a:cs typeface="ＭＳ Ｐゴシック" charset="-128"/>
              </a:rPr>
              <a:t> accumulated in astrophysical objects such as the galactic halo or the Sun.</a:t>
            </a:r>
          </a:p>
          <a:p>
            <a:pPr defTabSz="828675" eaLnBrk="0" hangingPunct="0">
              <a:buClr>
                <a:srgbClr val="000000"/>
              </a:buClr>
              <a:buSzPct val="45000"/>
              <a:buFont typeface="StarBats" charset="0"/>
              <a:buNone/>
              <a:tabLst>
                <a:tab pos="657225" algn="l"/>
                <a:tab pos="1312863" algn="l"/>
                <a:tab pos="1970088" algn="l"/>
                <a:tab pos="2627313" algn="l"/>
                <a:tab pos="3282950" algn="l"/>
                <a:tab pos="3940175" algn="l"/>
                <a:tab pos="4595813" algn="l"/>
                <a:tab pos="5253038" algn="l"/>
                <a:tab pos="5910263" algn="l"/>
                <a:tab pos="6565900" algn="l"/>
                <a:tab pos="7223125" algn="l"/>
              </a:tabLst>
            </a:pPr>
            <a:r>
              <a:rPr lang="en-GB" baseline="0" dirty="0" smtClean="0">
                <a:solidFill>
                  <a:srgbClr val="009900"/>
                </a:solidFill>
                <a:ea typeface="ＭＳ Ｐゴシック" charset="-128"/>
                <a:cs typeface="ＭＳ Ｐゴシック" charset="-128"/>
              </a:rPr>
              <a:t>the </a:t>
            </a:r>
            <a:r>
              <a:rPr lang="en-GB" baseline="0" dirty="0" err="1" smtClean="0">
                <a:solidFill>
                  <a:srgbClr val="009900"/>
                </a:solidFill>
                <a:ea typeface="ＭＳ Ｐゴシック" charset="-128"/>
                <a:cs typeface="ＭＳ Ｐゴシック" charset="-128"/>
              </a:rPr>
              <a:t>fi</a:t>
            </a:r>
            <a:r>
              <a:rPr lang="en-GB" baseline="0" dirty="0" smtClean="0">
                <a:solidFill>
                  <a:srgbClr val="009900"/>
                </a:solidFill>
                <a:ea typeface="ＭＳ Ｐゴシック" charset="-128"/>
                <a:cs typeface="ＭＳ Ｐゴシック" charset="-128"/>
              </a:rPr>
              <a:t> search for dark matter </a:t>
            </a:r>
            <a:r>
              <a:rPr lang="en-GB" baseline="0" dirty="0" err="1" smtClean="0">
                <a:solidFill>
                  <a:srgbClr val="009900"/>
                </a:solidFill>
                <a:ea typeface="ＭＳ Ｐゴシック" charset="-128"/>
                <a:cs typeface="ＭＳ Ｐゴシック" charset="-128"/>
              </a:rPr>
              <a:t>anihilation</a:t>
            </a:r>
            <a:r>
              <a:rPr lang="en-GB" baseline="0" dirty="0" smtClean="0">
                <a:solidFill>
                  <a:srgbClr val="009900"/>
                </a:solidFill>
                <a:ea typeface="ＭＳ Ｐゴシック" charset="-128"/>
                <a:cs typeface="ＭＳ Ｐゴシック" charset="-128"/>
              </a:rPr>
              <a:t> in the Sun was done in ANTARES using data from 2007-08.  </a:t>
            </a:r>
            <a:endParaRPr lang="en-GB" dirty="0" smtClean="0">
              <a:solidFill>
                <a:srgbClr val="009900"/>
              </a:solidFill>
              <a:ea typeface="ＭＳ Ｐゴシック" charset="-128"/>
              <a:cs typeface="ＭＳ Ｐゴシック" charset="-128"/>
            </a:endParaRPr>
          </a:p>
          <a:p>
            <a:endParaRPr lang="en-GB" baseline="0" dirty="0" smtClean="0"/>
          </a:p>
          <a:p>
            <a:r>
              <a:rPr lang="en-GB" baseline="0" dirty="0" smtClean="0"/>
              <a:t>FIRST plot: A total of 27 events was found within 20º spatial angle (aperture of the search cone in the Sun direction, optimized by MRF), which is compatible with the </a:t>
            </a:r>
            <a:r>
              <a:rPr lang="en-GB" baseline="0" dirty="0" err="1" smtClean="0"/>
              <a:t>bg</a:t>
            </a:r>
            <a:r>
              <a:rPr lang="en-GB" baseline="0" dirty="0" smtClean="0"/>
              <a:t> expectation. Therefore, 90%CL upper limits on the SD and SI neutrino cross-sections (?the neutrino flux?) as a function of the WIMP mass in the range 50GeV to 10TeV were calculated for three self-</a:t>
            </a:r>
            <a:r>
              <a:rPr lang="en-GB" baseline="0" dirty="0" err="1" smtClean="0"/>
              <a:t>anihilation</a:t>
            </a:r>
            <a:r>
              <a:rPr lang="en-GB" baseline="0" dirty="0" smtClean="0"/>
              <a:t> channels.</a:t>
            </a:r>
          </a:p>
          <a:p>
            <a:r>
              <a:rPr lang="en-GB" baseline="0" dirty="0" smtClean="0"/>
              <a:t>Ongoing analysis, using 4 additional years of data taking, shown sensitivity to improve by a factor X. </a:t>
            </a:r>
          </a:p>
          <a:p>
            <a:r>
              <a:rPr lang="en-GB" baseline="0" dirty="0" smtClean="0"/>
              <a:t> </a:t>
            </a:r>
            <a:endParaRPr lang="en-GB" dirty="0" smtClean="0"/>
          </a:p>
          <a:p>
            <a:r>
              <a:rPr lang="en-GB" dirty="0" smtClean="0"/>
              <a:t>Rejection</a:t>
            </a:r>
            <a:r>
              <a:rPr lang="en-GB" baseline="0" dirty="0" smtClean="0"/>
              <a:t> of atmospheric neutrinos by looking into a cone towards the Sun direction.</a:t>
            </a:r>
          </a:p>
          <a:p>
            <a:r>
              <a:rPr lang="en-GB" baseline="0" dirty="0" smtClean="0"/>
              <a:t>Plots: Sensitivities to SD/SI cross-sections</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If dark matter is made of WIPMS we </a:t>
            </a:r>
            <a:r>
              <a:rPr lang="en-GB" dirty="0" err="1" smtClean="0"/>
              <a:t>hace</a:t>
            </a:r>
            <a:r>
              <a:rPr lang="en-GB" dirty="0" smtClean="0"/>
              <a:t> the </a:t>
            </a:r>
            <a:r>
              <a:rPr lang="en-GB" dirty="0" err="1" smtClean="0"/>
              <a:t>posibility</a:t>
            </a:r>
            <a:r>
              <a:rPr lang="en-GB" dirty="0" smtClean="0"/>
              <a:t> for find signal</a:t>
            </a:r>
            <a:r>
              <a:rPr lang="en-GB" baseline="0" dirty="0" smtClean="0"/>
              <a:t> by looking at neutrinos coming from the core massive objects where dark matter particles may become gravitationally </a:t>
            </a:r>
            <a:r>
              <a:rPr lang="en-GB" baseline="0" dirty="0" err="1" smtClean="0"/>
              <a:t>traped</a:t>
            </a:r>
            <a:r>
              <a:rPr lang="en-GB" baseline="0" dirty="0" smtClean="0"/>
              <a:t>. Eventually these wimps </a:t>
            </a:r>
            <a:r>
              <a:rPr lang="en-GB" baseline="0" dirty="0" err="1" smtClean="0"/>
              <a:t>anihilate</a:t>
            </a:r>
            <a:r>
              <a:rPr lang="en-GB" baseline="0" dirty="0" smtClean="0"/>
              <a:t> themselves, in a process which could involve the emission of high energy neutrinos as a secondary products of the </a:t>
            </a:r>
            <a:r>
              <a:rPr lang="en-GB" baseline="0" dirty="0" err="1" smtClean="0"/>
              <a:t>WIMPs</a:t>
            </a:r>
            <a:r>
              <a:rPr lang="en-GB" baseline="0" dirty="0" smtClean="0"/>
              <a:t> </a:t>
            </a:r>
            <a:r>
              <a:rPr lang="en-GB" baseline="0" dirty="0" err="1" smtClean="0"/>
              <a:t>anihilation</a:t>
            </a:r>
            <a:r>
              <a:rPr lang="en-GB" baseline="0" dirty="0" smtClean="0"/>
              <a:t> reaction.</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solidFill>
                  <a:srgbClr val="009900"/>
                </a:solidFill>
                <a:ea typeface="ＭＳ Ｐゴシック" charset="-128"/>
                <a:cs typeface="ＭＳ Ｐゴシック" charset="-128"/>
              </a:rPr>
              <a:t>WIMPs</a:t>
            </a:r>
            <a:r>
              <a:rPr lang="en-GB" dirty="0" smtClean="0">
                <a:solidFill>
                  <a:srgbClr val="009900"/>
                </a:solidFill>
                <a:ea typeface="ＭＳ Ｐゴシック" charset="-128"/>
                <a:cs typeface="ＭＳ Ｐゴシック" charset="-128"/>
              </a:rPr>
              <a:t> gravitationally trapped</a:t>
            </a:r>
            <a:r>
              <a:rPr lang="en-GB" baseline="0" dirty="0" smtClean="0">
                <a:solidFill>
                  <a:srgbClr val="009900"/>
                </a:solidFill>
                <a:ea typeface="ＭＳ Ｐゴシック" charset="-128"/>
                <a:cs typeface="ＭＳ Ｐゴシック" charset="-128"/>
              </a:rPr>
              <a:t> </a:t>
            </a:r>
            <a:r>
              <a:rPr lang="en-GB" dirty="0" smtClean="0">
                <a:solidFill>
                  <a:srgbClr val="009900"/>
                </a:solidFill>
                <a:ea typeface="ＭＳ Ｐゴシック" charset="-128"/>
                <a:cs typeface="ＭＳ Ｐゴシック" charset="-128"/>
              </a:rPr>
              <a:t>via elastic collisions in the sun</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Last analysis I discuss is the</a:t>
            </a:r>
            <a:r>
              <a:rPr lang="en-GB" baseline="0" dirty="0" smtClean="0"/>
              <a:t> atmospheric </a:t>
            </a:r>
            <a:r>
              <a:rPr lang="en-GB" dirty="0" smtClean="0"/>
              <a:t>neutrino oscillation parameters measurement we have recently published.</a:t>
            </a:r>
          </a:p>
          <a:p>
            <a:r>
              <a:rPr lang="en-GB" dirty="0" smtClean="0"/>
              <a:t>For this analysis the lowest energy of detectable</a:t>
            </a:r>
            <a:r>
              <a:rPr lang="en-GB" baseline="0" dirty="0" smtClean="0"/>
              <a:t> </a:t>
            </a:r>
            <a:r>
              <a:rPr lang="en-GB" baseline="0" dirty="0" err="1" smtClean="0"/>
              <a:t>muons</a:t>
            </a:r>
            <a:r>
              <a:rPr lang="en-GB" baseline="0" dirty="0" smtClean="0"/>
              <a:t> from neutrino interactions is 20 </a:t>
            </a:r>
            <a:r>
              <a:rPr lang="en-GB" baseline="0" dirty="0" err="1" smtClean="0"/>
              <a:t>GeV</a:t>
            </a:r>
            <a:r>
              <a:rPr lang="en-GB" baseline="0" dirty="0" smtClean="0"/>
              <a:t>, which is low enough for the </a:t>
            </a:r>
          </a:p>
          <a:p>
            <a:r>
              <a:rPr lang="en-GB" baseline="0" dirty="0" smtClean="0"/>
              <a:t>observed </a:t>
            </a:r>
            <a:r>
              <a:rPr lang="en-GB" baseline="0" dirty="0" err="1" smtClean="0"/>
              <a:t>muon</a:t>
            </a:r>
            <a:r>
              <a:rPr lang="en-GB" baseline="0" dirty="0" smtClean="0"/>
              <a:t> neutrino flux induced events to be significantly suppressed by neutrino oscillations.</a:t>
            </a:r>
          </a:p>
          <a:p>
            <a:r>
              <a:rPr lang="en-GB" baseline="0" dirty="0" smtClean="0"/>
              <a:t>First oscillation maximum for vertical </a:t>
            </a:r>
            <a:r>
              <a:rPr lang="en-GB" baseline="0" dirty="0" err="1" smtClean="0"/>
              <a:t>upgoing</a:t>
            </a:r>
            <a:r>
              <a:rPr lang="en-GB" baseline="0" dirty="0" smtClean="0"/>
              <a:t> neutrinos is at 24GeV</a:t>
            </a:r>
          </a:p>
          <a:p>
            <a:r>
              <a:rPr lang="en-GB" baseline="0" dirty="0" smtClean="0"/>
              <a:t>To move down this threshold use of single-line events is crucial.</a:t>
            </a:r>
          </a:p>
          <a:p>
            <a:r>
              <a:rPr lang="en-GB" baseline="0" dirty="0" smtClean="0"/>
              <a:t>A devoted reconstruction method was the inclusion of single-line events (</a:t>
            </a:r>
            <a:r>
              <a:rPr lang="en-GB" baseline="0" dirty="0" err="1" smtClean="0"/>
              <a:t>reco</a:t>
            </a:r>
            <a:r>
              <a:rPr lang="en-GB" baseline="0" dirty="0" smtClean="0"/>
              <a:t> in only one line) which allows to lower significantly the energy threshold.</a:t>
            </a:r>
          </a:p>
          <a:p>
            <a:r>
              <a:rPr lang="en-GB" baseline="0" dirty="0" smtClean="0"/>
              <a:t>The oscillation probability does not depend on the azimuth angle.</a:t>
            </a:r>
          </a:p>
          <a:p>
            <a:r>
              <a:rPr lang="en-GB" baseline="0" dirty="0" smtClean="0"/>
              <a:t>Being the </a:t>
            </a:r>
            <a:r>
              <a:rPr lang="en-GB" baseline="0" dirty="0" err="1" smtClean="0"/>
              <a:t>muon</a:t>
            </a:r>
            <a:r>
              <a:rPr lang="en-GB" baseline="0" dirty="0" smtClean="0"/>
              <a:t> energy estimated from the observed </a:t>
            </a:r>
            <a:r>
              <a:rPr lang="en-GB" baseline="0" dirty="0" err="1" smtClean="0"/>
              <a:t>muon</a:t>
            </a:r>
            <a:r>
              <a:rPr lang="en-GB" baseline="0" dirty="0" smtClean="0"/>
              <a:t> range in the detector.    </a:t>
            </a:r>
            <a:endParaRPr lang="en-GB" dirty="0" smtClean="0"/>
          </a:p>
          <a:p>
            <a:r>
              <a:rPr lang="en-GB" dirty="0" smtClean="0"/>
              <a:t>Neutrino oscillations will cause a suppression of vertical </a:t>
            </a:r>
            <a:r>
              <a:rPr lang="en-GB" dirty="0" err="1" smtClean="0"/>
              <a:t>upgoing</a:t>
            </a:r>
            <a:r>
              <a:rPr lang="en-GB" dirty="0" smtClean="0"/>
              <a:t> </a:t>
            </a:r>
            <a:r>
              <a:rPr lang="en-GB" dirty="0" err="1" smtClean="0"/>
              <a:t>muon</a:t>
            </a:r>
            <a:r>
              <a:rPr lang="en-GB" dirty="0" smtClean="0"/>
              <a:t> neutrinos of 24 </a:t>
            </a:r>
            <a:r>
              <a:rPr lang="en-GB" dirty="0" err="1" smtClean="0"/>
              <a:t>GeV</a:t>
            </a:r>
            <a:r>
              <a:rPr lang="en-GB" dirty="0" smtClean="0"/>
              <a:t> energy crossing</a:t>
            </a:r>
            <a:r>
              <a:rPr lang="en-GB" baseline="0" dirty="0" smtClean="0"/>
              <a:t> </a:t>
            </a:r>
            <a:r>
              <a:rPr lang="en-GB" dirty="0" smtClean="0"/>
              <a:t>the Earth. </a:t>
            </a:r>
          </a:p>
          <a:p>
            <a:r>
              <a:rPr lang="en-GB" dirty="0" err="1" smtClean="0"/>
              <a:t>Muon</a:t>
            </a:r>
            <a:r>
              <a:rPr lang="en-GB" dirty="0" smtClean="0"/>
              <a:t> tracks are reconstructed with energies as low as</a:t>
            </a:r>
            <a:r>
              <a:rPr lang="en-GB" baseline="0" dirty="0" smtClean="0"/>
              <a:t> </a:t>
            </a:r>
            <a:r>
              <a:rPr lang="en-GB" dirty="0" smtClean="0"/>
              <a:t>20 </a:t>
            </a:r>
            <a:r>
              <a:rPr lang="en-GB" dirty="0" err="1" smtClean="0"/>
              <a:t>GeV</a:t>
            </a:r>
            <a:r>
              <a:rPr lang="en-GB" baseline="0" dirty="0" smtClean="0"/>
              <a:t> and </a:t>
            </a:r>
            <a:r>
              <a:rPr lang="en-US" sz="1200" baseline="0" dirty="0" smtClean="0"/>
              <a:t>used to measure the oscillation parameters of atmospheric neutrinos</a:t>
            </a:r>
            <a:endParaRPr lang="en-GB" dirty="0" smtClean="0"/>
          </a:p>
          <a:p>
            <a:r>
              <a:rPr lang="en-GB" dirty="0" smtClean="0"/>
              <a:t>The parameters determining the oscillation of atmospheric neutrinos are extracted by </a:t>
            </a:r>
            <a:r>
              <a:rPr lang="en-GB" dirty="0" err="1" smtClean="0"/>
              <a:t>ﬁtting</a:t>
            </a:r>
            <a:r>
              <a:rPr lang="en-GB" dirty="0" smtClean="0"/>
              <a:t> the event rate as</a:t>
            </a:r>
          </a:p>
          <a:p>
            <a:r>
              <a:rPr lang="en-GB" dirty="0" smtClean="0"/>
              <a:t>a function of the ratio of the estimated neutrino energy and reconstructed </a:t>
            </a:r>
            <a:r>
              <a:rPr lang="en-GB" dirty="0" err="1" smtClean="0"/>
              <a:t>ﬂight</a:t>
            </a:r>
            <a:r>
              <a:rPr lang="en-GB" dirty="0" smtClean="0"/>
              <a:t> path through the Earth.</a:t>
            </a:r>
          </a:p>
          <a:p>
            <a:r>
              <a:rPr lang="en-US" sz="1200" dirty="0" smtClean="0"/>
              <a:t>Oscillation maximal </a:t>
            </a:r>
            <a:r>
              <a:rPr lang="en-US" sz="1200" dirty="0" err="1" smtClean="0"/>
              <a:t>P(Nu_mu</a:t>
            </a:r>
            <a:r>
              <a:rPr lang="en-US" sz="1200" baseline="0" dirty="0" smtClean="0"/>
              <a:t> </a:t>
            </a:r>
            <a:r>
              <a:rPr lang="en-US" sz="1200" baseline="0" dirty="0" err="1" smtClean="0">
                <a:sym typeface="Wingdings"/>
              </a:rPr>
              <a:t></a:t>
            </a:r>
            <a:r>
              <a:rPr lang="en-US" sz="1200" baseline="0" dirty="0" smtClean="0">
                <a:sym typeface="Wingdings"/>
              </a:rPr>
              <a:t> </a:t>
            </a:r>
            <a:r>
              <a:rPr lang="en-US" sz="1200" baseline="0" dirty="0" err="1" smtClean="0">
                <a:sym typeface="Wingdings"/>
              </a:rPr>
              <a:t>Nu_mu</a:t>
            </a:r>
            <a:r>
              <a:rPr lang="en-US" sz="1200" baseline="0" dirty="0" smtClean="0">
                <a:sym typeface="Wingdings"/>
              </a:rPr>
              <a:t>) = 0</a:t>
            </a:r>
            <a:r>
              <a:rPr lang="en-US" sz="1200" dirty="0" smtClean="0"/>
              <a:t> at 24 </a:t>
            </a:r>
            <a:r>
              <a:rPr lang="en-US" sz="1200" dirty="0" err="1" smtClean="0"/>
              <a:t>GeV</a:t>
            </a:r>
            <a:r>
              <a:rPr lang="en-US" sz="1200" dirty="0" smtClean="0"/>
              <a:t> → reconstruct low energy neutrinos</a:t>
            </a:r>
          </a:p>
          <a:p>
            <a:r>
              <a:rPr lang="en-US" sz="1200" dirty="0" smtClean="0"/>
              <a:t>Neutrinos with 24 </a:t>
            </a:r>
            <a:r>
              <a:rPr lang="en-US" sz="1200" dirty="0" err="1" smtClean="0"/>
              <a:t>GeV</a:t>
            </a:r>
            <a:r>
              <a:rPr lang="en-US" sz="1200" dirty="0" smtClean="0"/>
              <a:t>  → </a:t>
            </a:r>
            <a:r>
              <a:rPr lang="en-US" sz="1200" dirty="0" err="1" smtClean="0"/>
              <a:t>Muons</a:t>
            </a:r>
            <a:r>
              <a:rPr lang="en-US" sz="1200" dirty="0" smtClean="0"/>
              <a:t> travel around 120 </a:t>
            </a:r>
            <a:r>
              <a:rPr lang="en-US" sz="1200" dirty="0" err="1" smtClean="0"/>
              <a:t>m</a:t>
            </a:r>
            <a:endParaRPr lang="en-US" sz="1200" dirty="0" smtClean="0"/>
          </a:p>
          <a:p>
            <a:endParaRPr lang="en-GB" dirty="0" smtClean="0"/>
          </a:p>
          <a:p>
            <a:r>
              <a:rPr lang="en-US" sz="1200" baseline="0" dirty="0" smtClean="0"/>
              <a:t>The inclusion of single-line events is a special feature of the reconstruction method and allows to significantly lower the energy threshold of the</a:t>
            </a:r>
          </a:p>
          <a:p>
            <a:r>
              <a:rPr lang="en-US" sz="1200" baseline="0" dirty="0" smtClean="0"/>
              <a:t>final atmospheric neutrino sample. Whereas for multi-line events the threshold energy of the final neutrino sample is</a:t>
            </a:r>
          </a:p>
          <a:p>
            <a:r>
              <a:rPr lang="en-US" sz="1200" baseline="0" dirty="0" smtClean="0"/>
              <a:t>about 50 </a:t>
            </a:r>
            <a:r>
              <a:rPr lang="en-US" sz="1200" baseline="0" dirty="0" err="1" smtClean="0"/>
              <a:t>GeV</a:t>
            </a:r>
            <a:r>
              <a:rPr lang="en-US" sz="1200" baseline="0" dirty="0" smtClean="0"/>
              <a:t> due to the 65 </a:t>
            </a:r>
            <a:r>
              <a:rPr lang="en-US" sz="1200" baseline="0" dirty="0" err="1" smtClean="0"/>
              <a:t>m</a:t>
            </a:r>
            <a:r>
              <a:rPr lang="en-US" sz="1200" baseline="0" dirty="0" smtClean="0"/>
              <a:t> horizontal gap between lines, single-line events are reconstructed down to 20 </a:t>
            </a:r>
            <a:r>
              <a:rPr lang="en-US" sz="1200" baseline="0" dirty="0" err="1" smtClean="0"/>
              <a:t>GeV</a:t>
            </a:r>
            <a:r>
              <a:rPr lang="en-US" sz="1200" baseline="0" dirty="0" smtClean="0"/>
              <a:t> for</a:t>
            </a:r>
          </a:p>
          <a:p>
            <a:r>
              <a:rPr lang="en-US" sz="1200" baseline="0" dirty="0" smtClean="0"/>
              <a:t>nearly vertical tracks</a:t>
            </a:r>
            <a:r>
              <a:rPr lang="en-GB" dirty="0" smtClean="0"/>
              <a:t> </a:t>
            </a:r>
          </a:p>
          <a:p>
            <a:endParaRPr lang="en-GB" dirty="0" smtClean="0"/>
          </a:p>
          <a:p>
            <a:r>
              <a:rPr lang="en-GB" dirty="0" smtClean="0"/>
              <a:t>The lowest energies</a:t>
            </a:r>
            <a:r>
              <a:rPr lang="en-GB" baseline="0" dirty="0" smtClean="0"/>
              <a:t> </a:t>
            </a:r>
            <a:r>
              <a:rPr lang="en-GB" dirty="0" smtClean="0"/>
              <a:t>of detectable </a:t>
            </a:r>
            <a:r>
              <a:rPr lang="en-GB" dirty="0" err="1" smtClean="0"/>
              <a:t>muons</a:t>
            </a:r>
            <a:r>
              <a:rPr lang="en-GB" dirty="0" smtClean="0"/>
              <a:t> from neutrino interactions are about 20 </a:t>
            </a:r>
            <a:r>
              <a:rPr lang="en-GB" dirty="0" err="1" smtClean="0"/>
              <a:t>GeV</a:t>
            </a:r>
            <a:r>
              <a:rPr lang="en-GB" dirty="0" smtClean="0"/>
              <a:t>. For </a:t>
            </a:r>
            <a:r>
              <a:rPr lang="en-GB" dirty="0" err="1" smtClean="0"/>
              <a:t>upgoing</a:t>
            </a:r>
            <a:r>
              <a:rPr lang="en-GB" dirty="0" smtClean="0"/>
              <a:t> atmospheric neutrinos which traverse</a:t>
            </a:r>
          </a:p>
          <a:p>
            <a:r>
              <a:rPr lang="en-GB" dirty="0" smtClean="0"/>
              <a:t>the Earth, this threshold is low enough for the observed </a:t>
            </a:r>
            <a:r>
              <a:rPr lang="en-GB" dirty="0" err="1" smtClean="0"/>
              <a:t>ﬂux</a:t>
            </a:r>
            <a:r>
              <a:rPr lang="en-GB" dirty="0" smtClean="0"/>
              <a:t> of </a:t>
            </a:r>
            <a:r>
              <a:rPr lang="en-GB" dirty="0" err="1" smtClean="0"/>
              <a:t>ν</a:t>
            </a:r>
            <a:r>
              <a:rPr lang="en-GB" dirty="0" smtClean="0"/>
              <a:t>µ induced events to be </a:t>
            </a:r>
            <a:r>
              <a:rPr lang="en-GB" dirty="0" err="1" smtClean="0"/>
              <a:t>signiﬁcantly</a:t>
            </a:r>
            <a:r>
              <a:rPr lang="en-GB" dirty="0" smtClean="0"/>
              <a:t> suppressed by</a:t>
            </a:r>
          </a:p>
          <a:p>
            <a:r>
              <a:rPr lang="en-GB" dirty="0" smtClean="0"/>
              <a:t>neutrino oscillations</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Systematic uncertainties lead to a correlated distortion of the </a:t>
            </a:r>
            <a:r>
              <a:rPr lang="en-US" sz="1200" i="1" kern="1200" dirty="0"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cos_</a:t>
            </a:r>
            <a:r>
              <a:rPr lang="en-US" sz="1200" i="1" kern="1200" dirty="0" err="1" smtClean="0">
                <a:solidFill>
                  <a:schemeClr val="tx1"/>
                </a:solidFill>
                <a:latin typeface="+mn-lt"/>
                <a:ea typeface="+mn-ea"/>
                <a:cs typeface="+mn-cs"/>
              </a:rPr>
              <a:t>R</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distribution. They are implemented as pull factors in the χ2 function to be </a:t>
            </a:r>
            <a:r>
              <a:rPr lang="en-US" sz="1200" kern="1200" dirty="0" err="1" smtClean="0">
                <a:solidFill>
                  <a:schemeClr val="tx1"/>
                </a:solidFill>
                <a:latin typeface="+mn-lt"/>
                <a:ea typeface="+mn-ea"/>
                <a:cs typeface="+mn-cs"/>
              </a:rPr>
              <a:t>minimised</a:t>
            </a:r>
            <a:r>
              <a:rPr lang="en-US" sz="1200" kern="1200" dirty="0" smtClean="0">
                <a:solidFill>
                  <a:schemeClr val="tx1"/>
                </a:solidFill>
                <a:latin typeface="+mn-lt"/>
                <a:ea typeface="+mn-ea"/>
                <a:cs typeface="+mn-cs"/>
              </a:rPr>
              <a:t>.</a:t>
            </a:r>
            <a:endParaRPr lang="es-ES_tradnl" sz="1200" kern="1200" dirty="0" smtClean="0">
              <a:solidFill>
                <a:schemeClr val="tx1"/>
              </a:solidFill>
              <a:latin typeface="+mn-lt"/>
              <a:ea typeface="+mn-ea"/>
              <a:cs typeface="+mn-cs"/>
            </a:endParaRPr>
          </a:p>
          <a:p>
            <a:endParaRPr lang="en-GB" dirty="0" smtClean="0"/>
          </a:p>
          <a:p>
            <a:r>
              <a:rPr lang="en-GB" dirty="0" smtClean="0"/>
              <a:t>Measurement</a:t>
            </a:r>
            <a:r>
              <a:rPr lang="en-GB" baseline="0" dirty="0" smtClean="0"/>
              <a:t> </a:t>
            </a:r>
            <a:r>
              <a:rPr lang="en-GB" dirty="0" smtClean="0"/>
              <a:t>contours of the oscillation parameters in a two-</a:t>
            </a:r>
            <a:r>
              <a:rPr lang="en-GB" dirty="0" err="1" smtClean="0"/>
              <a:t>ﬂavour</a:t>
            </a:r>
            <a:r>
              <a:rPr lang="en-GB" dirty="0" smtClean="0"/>
              <a:t> approximation are derived. Assuming maximal mixing, a mass</a:t>
            </a:r>
            <a:r>
              <a:rPr lang="en-GB" baseline="0" dirty="0" smtClean="0"/>
              <a:t> </a:t>
            </a:r>
            <a:r>
              <a:rPr lang="en-GB" dirty="0" err="1" smtClean="0"/>
              <a:t>diﬀerence</a:t>
            </a:r>
            <a:r>
              <a:rPr lang="en-GB" dirty="0" smtClean="0"/>
              <a:t> of ∆m2</a:t>
            </a:r>
            <a:r>
              <a:rPr lang="en-GB" baseline="0" dirty="0" smtClean="0"/>
              <a:t>_</a:t>
            </a:r>
            <a:r>
              <a:rPr lang="en-GB" dirty="0" smtClean="0"/>
              <a:t>32 = (3.1 ± 0.9) · 10−3</a:t>
            </a:r>
            <a:r>
              <a:rPr lang="en-GB" baseline="0" dirty="0" smtClean="0"/>
              <a:t> </a:t>
            </a:r>
            <a:r>
              <a:rPr lang="en-GB" dirty="0" smtClean="0"/>
              <a:t>eV2</a:t>
            </a:r>
          </a:p>
          <a:p>
            <a:r>
              <a:rPr lang="en-GB" dirty="0" smtClean="0"/>
              <a:t>is obtained, in good agreement with the world average value. This</a:t>
            </a:r>
            <a:r>
              <a:rPr lang="en-GB" baseline="0" dirty="0" smtClean="0"/>
              <a:t> result</a:t>
            </a:r>
            <a:r>
              <a:rPr lang="en-GB" dirty="0" smtClean="0"/>
              <a:t> demonstrates a good understanding of</a:t>
            </a:r>
          </a:p>
          <a:p>
            <a:r>
              <a:rPr lang="en-GB" dirty="0" smtClean="0"/>
              <a:t>the performance of the ANTARES telescope at its lowest accessible energies. It is the </a:t>
            </a:r>
            <a:r>
              <a:rPr lang="en-GB" dirty="0" err="1" smtClean="0"/>
              <a:t>ﬁrst</a:t>
            </a:r>
            <a:r>
              <a:rPr lang="en-GB" dirty="0" smtClean="0"/>
              <a:t> such measurement by a</a:t>
            </a:r>
          </a:p>
          <a:p>
            <a:r>
              <a:rPr lang="en-GB" dirty="0" smtClean="0"/>
              <a:t>high energy neutrino telescope and underlines the potential of future low energy extensions of the existing neutrino</a:t>
            </a:r>
          </a:p>
          <a:p>
            <a:r>
              <a:rPr lang="en-GB" dirty="0" smtClean="0"/>
              <a:t>telescopes for such physics.</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have tried</a:t>
            </a:r>
            <a:r>
              <a:rPr lang="en-GB" baseline="0" dirty="0" smtClean="0"/>
              <a:t> to summarize the most recent and important </a:t>
            </a:r>
            <a:r>
              <a:rPr lang="en-GB" baseline="0" dirty="0" err="1" smtClean="0"/>
              <a:t>anaysis</a:t>
            </a:r>
            <a:r>
              <a:rPr lang="en-GB" baseline="0" dirty="0" smtClean="0"/>
              <a:t> and results obtained in ANTARES. There are many other physics analysis been done in our Collaboration.</a:t>
            </a:r>
          </a:p>
          <a:p>
            <a:r>
              <a:rPr lang="en-GB" baseline="0" dirty="0" smtClean="0"/>
              <a:t>The ANTARES list of published paper can be found here (web)</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review focus on some</a:t>
            </a:r>
            <a:r>
              <a:rPr lang="en-GB" baseline="0" dirty="0" smtClean="0"/>
              <a:t> of the most relevant analysis done in ANTARES, including the most recent published results and the ongoing analysis.</a:t>
            </a:r>
          </a:p>
          <a:p>
            <a:r>
              <a:rPr lang="en-GB" baseline="0" dirty="0" smtClean="0"/>
              <a:t>Including point-source searches, diffuse flux, flaring analysis, </a:t>
            </a:r>
            <a:r>
              <a:rPr lang="en-GB" baseline="0" dirty="0" err="1" smtClean="0"/>
              <a:t>fermi</a:t>
            </a:r>
            <a:r>
              <a:rPr lang="en-GB" baseline="0" dirty="0" smtClean="0"/>
              <a:t> </a:t>
            </a:r>
            <a:r>
              <a:rPr lang="en-GB" baseline="0" dirty="0" err="1" smtClean="0"/>
              <a:t>babels</a:t>
            </a:r>
            <a:r>
              <a:rPr lang="en-GB" baseline="0" dirty="0" smtClean="0"/>
              <a:t> or dark matter searches.</a:t>
            </a:r>
          </a:p>
          <a:p>
            <a:r>
              <a:rPr lang="en-GB" baseline="0" dirty="0" smtClean="0"/>
              <a:t>Charged particle, because the interact with the galactic and extra-galactic magnetic field, lose the directionality information. With neutral particles we do not have this </a:t>
            </a:r>
            <a:r>
              <a:rPr lang="en-GB" baseline="0" dirty="0" err="1" smtClean="0"/>
              <a:t>proble</a:t>
            </a:r>
            <a:r>
              <a:rPr lang="en-GB" baseline="0" dirty="0" smtClean="0"/>
              <a:t>,, but while photon may be absorbed in their trip, neutrinos can travel very largest distances, turning out (in this respect) ideal probes to explore the deepest universe.</a:t>
            </a:r>
          </a:p>
          <a:p>
            <a:endParaRPr lang="en-GB" baseline="0" dirty="0" smtClean="0"/>
          </a:p>
          <a:p>
            <a:r>
              <a:rPr lang="en-GB" baseline="0" dirty="0" smtClean="0"/>
              <a:t>The search for such sources is naturally oriented towards those astrophysical objects in which high energy processes are observed to take place.</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2DD7560-762C-8D46-9C75-9A376A7CF550}" type="slidenum">
              <a:rPr lang="en-GB" smtClean="0"/>
              <a:pPr/>
              <a:t>35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 detect these neutrino we put</a:t>
            </a:r>
            <a:r>
              <a:rPr lang="en-GB" baseline="0" dirty="0" smtClean="0"/>
              <a:t> an 3-D array of </a:t>
            </a:r>
            <a:r>
              <a:rPr lang="en-GB" baseline="0" dirty="0" err="1" smtClean="0"/>
              <a:t>PMTs</a:t>
            </a:r>
            <a:r>
              <a:rPr lang="en-GB" baseline="0" dirty="0" smtClean="0"/>
              <a:t> in a transparent medium. The </a:t>
            </a:r>
            <a:r>
              <a:rPr lang="en-GB" baseline="0" dirty="0" err="1" smtClean="0"/>
              <a:t>PMTs</a:t>
            </a:r>
            <a:r>
              <a:rPr lang="en-GB" baseline="0" dirty="0" smtClean="0"/>
              <a:t> collect the light induced by relativistic </a:t>
            </a:r>
            <a:r>
              <a:rPr lang="en-GB" baseline="0" dirty="0" err="1" smtClean="0"/>
              <a:t>muons</a:t>
            </a:r>
            <a:r>
              <a:rPr lang="en-GB" baseline="0" dirty="0" smtClean="0"/>
              <a:t> produced in the interaction of a high energy neutrino in the surroundings. At energies of ??? The incident neutrino and the </a:t>
            </a:r>
            <a:r>
              <a:rPr lang="en-GB" baseline="0" dirty="0" err="1" smtClean="0"/>
              <a:t>muon</a:t>
            </a:r>
            <a:r>
              <a:rPr lang="en-GB" baseline="0" dirty="0" smtClean="0"/>
              <a:t> are </a:t>
            </a:r>
            <a:r>
              <a:rPr lang="en-GB" baseline="0" dirty="0" err="1" smtClean="0"/>
              <a:t>almos</a:t>
            </a:r>
            <a:r>
              <a:rPr lang="en-GB" baseline="0" dirty="0" smtClean="0"/>
              <a:t> collinear, which allows the </a:t>
            </a:r>
            <a:r>
              <a:rPr lang="en-GB" baseline="0" dirty="0" err="1" smtClean="0"/>
              <a:t>posibility</a:t>
            </a:r>
            <a:r>
              <a:rPr lang="en-GB" baseline="0" dirty="0" smtClean="0"/>
              <a:t> for doing astronomy. This detection principle </a:t>
            </a:r>
            <a:r>
              <a:rPr lang="en-GB" baseline="0" dirty="0" err="1" smtClean="0"/>
              <a:t>howevers</a:t>
            </a:r>
            <a:r>
              <a:rPr lang="en-GB" baseline="0" dirty="0" smtClean="0"/>
              <a:t> is not </a:t>
            </a:r>
            <a:r>
              <a:rPr lang="en-GB" baseline="0" dirty="0" err="1" smtClean="0"/>
              <a:t>bg</a:t>
            </a:r>
            <a:r>
              <a:rPr lang="en-GB" baseline="0" dirty="0" smtClean="0"/>
              <a:t> free, </a:t>
            </a:r>
            <a:r>
              <a:rPr lang="en-GB" baseline="0" dirty="0" err="1" smtClean="0"/>
              <a:t>muons</a:t>
            </a:r>
            <a:r>
              <a:rPr lang="en-GB" baseline="0" dirty="0" smtClean="0"/>
              <a:t> from atmospheric </a:t>
            </a:r>
            <a:r>
              <a:rPr lang="en-GB" baseline="0" dirty="0" err="1" smtClean="0"/>
              <a:t>muons</a:t>
            </a:r>
            <a:r>
              <a:rPr lang="en-GB" baseline="0" dirty="0" smtClean="0"/>
              <a:t> or neutrinos </a:t>
            </a:r>
            <a:r>
              <a:rPr lang="en-GB" baseline="0" dirty="0" err="1" smtClean="0"/>
              <a:t>dejan</a:t>
            </a:r>
            <a:r>
              <a:rPr lang="en-GB" baseline="0" dirty="0" smtClean="0"/>
              <a:t> a signal which is </a:t>
            </a:r>
            <a:r>
              <a:rPr lang="en-GB" baseline="0" dirty="0" err="1" smtClean="0"/>
              <a:t>indistinguible</a:t>
            </a:r>
            <a:r>
              <a:rPr lang="en-GB" baseline="0" dirty="0" smtClean="0"/>
              <a:t> of the ???. In order to reduce these </a:t>
            </a:r>
            <a:r>
              <a:rPr lang="en-GB" baseline="0" dirty="0" err="1" smtClean="0"/>
              <a:t>bgs</a:t>
            </a:r>
            <a:r>
              <a:rPr lang="en-GB" baseline="0" dirty="0" smtClean="0"/>
              <a:t> we can use the Earth as a shield by rejecting the events which are not upward going.</a:t>
            </a:r>
            <a:endParaRPr lang="en-GB" dirty="0" smtClean="0"/>
          </a:p>
          <a:p>
            <a:r>
              <a:rPr lang="en-GB" dirty="0" smtClean="0"/>
              <a:t>This review focus on some</a:t>
            </a:r>
            <a:r>
              <a:rPr lang="en-GB" baseline="0" dirty="0" smtClean="0"/>
              <a:t> of the most relevant analysis done in ANTARES, including the most recent published results and the ongoing analysis.</a:t>
            </a:r>
          </a:p>
          <a:p>
            <a:r>
              <a:rPr lang="en-GB" baseline="0" dirty="0" smtClean="0"/>
              <a:t>Including point-source searches, diffuse flux, flaring analysis, </a:t>
            </a:r>
            <a:r>
              <a:rPr lang="en-GB" baseline="0" dirty="0" err="1" smtClean="0"/>
              <a:t>fermi</a:t>
            </a:r>
            <a:r>
              <a:rPr lang="en-GB" baseline="0" dirty="0" smtClean="0"/>
              <a:t> </a:t>
            </a:r>
            <a:r>
              <a:rPr lang="en-GB" baseline="0" dirty="0" err="1" smtClean="0"/>
              <a:t>babels</a:t>
            </a:r>
            <a:r>
              <a:rPr lang="en-GB" baseline="0" dirty="0" smtClean="0"/>
              <a:t> or dark matter searches.</a:t>
            </a: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ANTARES detector is placed in</a:t>
            </a:r>
            <a:r>
              <a:rPr lang="en-GB" baseline="0" dirty="0" smtClean="0"/>
              <a:t> the Northern Hemisphere, looking at the </a:t>
            </a:r>
            <a:r>
              <a:rPr lang="en-GB" baseline="0" dirty="0" err="1" smtClean="0"/>
              <a:t>upgoing</a:t>
            </a:r>
            <a:r>
              <a:rPr lang="en-GB" baseline="0" dirty="0" smtClean="0"/>
              <a:t> neutrino sky covering.</a:t>
            </a:r>
            <a:endParaRPr lang="en-GB" dirty="0" smtClean="0"/>
          </a:p>
          <a:p>
            <a:r>
              <a:rPr lang="en-GB" dirty="0" smtClean="0"/>
              <a:t>Because of the small neutrino cross-section and the tiny fluxes,</a:t>
            </a:r>
            <a:r>
              <a:rPr lang="en-GB" baseline="0" dirty="0" smtClean="0"/>
              <a:t> large instrumented volumes are </a:t>
            </a:r>
            <a:r>
              <a:rPr lang="en-GB" baseline="0" dirty="0" err="1" smtClean="0"/>
              <a:t>neede</a:t>
            </a:r>
            <a:r>
              <a:rPr lang="en-GB" baseline="0" dirty="0" smtClean="0"/>
              <a:t>.</a:t>
            </a:r>
          </a:p>
          <a:p>
            <a:r>
              <a:rPr lang="en-GB" baseline="0" dirty="0" smtClean="0"/>
              <a:t>Transparent to see the Cherenkov light.</a:t>
            </a:r>
          </a:p>
          <a:p>
            <a:r>
              <a:rPr lang="en-GB" baseline="0" dirty="0" smtClean="0"/>
              <a:t>The visible </a:t>
            </a:r>
            <a:r>
              <a:rPr lang="en-GB" baseline="0" dirty="0" err="1" smtClean="0"/>
              <a:t>upgoing</a:t>
            </a:r>
            <a:r>
              <a:rPr lang="en-GB" baseline="0" dirty="0" smtClean="0"/>
              <a:t> neutrino sky is shown.</a:t>
            </a:r>
          </a:p>
          <a:p>
            <a:r>
              <a:rPr lang="en-GB" baseline="0" dirty="0" err="1" smtClean="0"/>
              <a:t>IceCube</a:t>
            </a:r>
            <a:r>
              <a:rPr lang="en-GB" baseline="0" dirty="0" smtClean="0"/>
              <a:t> analysis study the events coming above the horizon so the have near 4PI sky coverage.</a:t>
            </a:r>
          </a:p>
          <a:p>
            <a:r>
              <a:rPr lang="en-GB" baseline="0" dirty="0" smtClean="0"/>
              <a:t>Both telescopes are complementary in energy.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comparison with ice embedded neutrino telescopes, sea water as medium</a:t>
            </a:r>
            <a:r>
              <a:rPr lang="en-GB" baseline="0" dirty="0" smtClean="0"/>
              <a:t> of </a:t>
            </a:r>
            <a:r>
              <a:rPr lang="en-GB" baseline="0" dirty="0" err="1" smtClean="0"/>
              <a:t>Cherenko</a:t>
            </a:r>
            <a:r>
              <a:rPr lang="en-GB" baseline="0" dirty="0" smtClean="0"/>
              <a:t> light</a:t>
            </a:r>
            <a:r>
              <a:rPr lang="en-GB" dirty="0" smtClean="0"/>
              <a:t> detection offers a larger scattering length, which results in a better angular</a:t>
            </a:r>
            <a:r>
              <a:rPr lang="en-GB" baseline="0" dirty="0" smtClean="0"/>
              <a:t> resolution. A weaker depth-dependence of the optical parameters, and a easily recovery and the </a:t>
            </a:r>
            <a:r>
              <a:rPr lang="en-GB" baseline="0" dirty="0" err="1" smtClean="0"/>
              <a:t>posibility</a:t>
            </a:r>
            <a:r>
              <a:rPr lang="en-GB" baseline="0" dirty="0" smtClean="0"/>
              <a:t> to change the array geometry.</a:t>
            </a:r>
          </a:p>
          <a:p>
            <a:r>
              <a:rPr lang="en-GB" baseline="0" dirty="0" smtClean="0"/>
              <a:t>Disadvantages are the larger absorption length of the light in water, and the </a:t>
            </a:r>
            <a:r>
              <a:rPr lang="en-GB" baseline="0" dirty="0" err="1" smtClean="0"/>
              <a:t>enviromental</a:t>
            </a:r>
            <a:r>
              <a:rPr lang="en-GB" baseline="0" dirty="0" smtClean="0"/>
              <a:t> background emission produce by </a:t>
            </a:r>
            <a:r>
              <a:rPr lang="en-GB" baseline="0" dirty="0" err="1" smtClean="0"/>
              <a:t>bioluminiscence</a:t>
            </a:r>
            <a:r>
              <a:rPr lang="en-GB" baseline="0" dirty="0" smtClean="0"/>
              <a:t> bacteria and </a:t>
            </a:r>
          </a:p>
          <a:p>
            <a:r>
              <a:rPr lang="en-GB" baseline="0" dirty="0" smtClean="0"/>
              <a:t>40K decay, as well as the </a:t>
            </a:r>
            <a:r>
              <a:rPr lang="en-GB" baseline="0" dirty="0" err="1" smtClean="0"/>
              <a:t>biofuling</a:t>
            </a:r>
            <a:r>
              <a:rPr lang="en-GB" baseline="0" dirty="0" smtClean="0"/>
              <a:t> producing XXX</a:t>
            </a:r>
            <a:r>
              <a:rPr lang="en-GB" dirty="0" smtClean="0"/>
              <a:t>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ANTARES detector has</a:t>
            </a:r>
            <a:r>
              <a:rPr lang="en-GB" baseline="0" dirty="0" smtClean="0"/>
              <a:t> 885 </a:t>
            </a:r>
            <a:r>
              <a:rPr lang="en-GB" baseline="0" dirty="0" err="1" smtClean="0"/>
              <a:t>PMTs</a:t>
            </a:r>
            <a:r>
              <a:rPr lang="en-GB" baseline="0" dirty="0" smtClean="0"/>
              <a:t> (10 inches size) distributed in triplets of storeys along 12 strings of 450 meter longitude which are anchored to the sea bead floor at a depth of 2475 meters and distributed following an octagonal layout. The OMs, </a:t>
            </a:r>
            <a:r>
              <a:rPr lang="en-GB" baseline="0" dirty="0" err="1" smtClean="0"/>
              <a:t>glasse</a:t>
            </a:r>
            <a:r>
              <a:rPr lang="en-GB" baseline="0" dirty="0" smtClean="0"/>
              <a:t> spheres containing one PMT each, are facing 45º </a:t>
            </a:r>
            <a:r>
              <a:rPr lang="en-GB" baseline="0" dirty="0" err="1" smtClean="0"/>
              <a:t>dowwards</a:t>
            </a:r>
            <a:r>
              <a:rPr lang="en-GB" baseline="0" dirty="0" smtClean="0"/>
              <a:t> to increase the </a:t>
            </a:r>
            <a:r>
              <a:rPr lang="en-GB" baseline="0" dirty="0" err="1" smtClean="0"/>
              <a:t>upgoing</a:t>
            </a:r>
            <a:r>
              <a:rPr lang="en-GB" baseline="0" dirty="0" smtClean="0"/>
              <a:t> neutrino detection. Here you can see a footprint of the detector made by   The instrument started collected data with 5 lines in January 2007 and its fully operative since May 2008. </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ANTARES</a:t>
            </a:r>
            <a:r>
              <a:rPr lang="en-GB" baseline="0" dirty="0" smtClean="0"/>
              <a:t> started to collect data in January 2007 (with 5 detection strings) and its fully operative since 2008. In this state is detecting </a:t>
            </a:r>
            <a:r>
              <a:rPr lang="en-GB" baseline="0" dirty="0" err="1" smtClean="0"/>
              <a:t>upgoing</a:t>
            </a:r>
            <a:r>
              <a:rPr lang="en-GB" baseline="0" dirty="0" smtClean="0"/>
              <a:t> neutrinos at a rate of 3 events per day. The duty cycle increasing every year because the reduction of maintenance ??? But the effect of the bioluminescence activity…</a:t>
            </a:r>
          </a:p>
          <a:p>
            <a:r>
              <a:rPr lang="en-GB" baseline="0" dirty="0" smtClean="0"/>
              <a:t>The analysis in progress using more than 3 years of data </a:t>
            </a:r>
            <a:r>
              <a:rPr lang="en-GB" baseline="0" dirty="0" err="1" smtClean="0"/>
              <a:t>livetime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detector</a:t>
            </a:r>
            <a:r>
              <a:rPr lang="en-GB" baseline="0" dirty="0" smtClean="0"/>
              <a:t> performance of this instrument is mainly characterized by the angular resolution and the effective area. The angular resolution is better than 0.5º at energies of the neutrino above the </a:t>
            </a:r>
            <a:r>
              <a:rPr lang="en-GB" baseline="0" dirty="0" err="1" smtClean="0"/>
              <a:t>TeV</a:t>
            </a:r>
            <a:r>
              <a:rPr lang="en-GB" baseline="0" dirty="0" smtClean="0"/>
              <a:t>. The effective surface is of few square meters at 100 </a:t>
            </a:r>
            <a:r>
              <a:rPr lang="en-GB" baseline="0" dirty="0" err="1" smtClean="0"/>
              <a:t>TeVs</a:t>
            </a:r>
            <a:r>
              <a:rPr lang="en-GB" baseline="0" dirty="0" smtClean="0"/>
              <a:t>.</a:t>
            </a:r>
          </a:p>
          <a:p>
            <a:endParaRPr lang="en-GB" baseline="0" dirty="0" smtClean="0"/>
          </a:p>
          <a:p>
            <a:r>
              <a:rPr lang="en-GB" dirty="0" smtClean="0">
                <a:solidFill>
                  <a:srgbClr val="595959"/>
                </a:solidFill>
                <a:latin typeface="Helvetica Light"/>
                <a:cs typeface="Helvetica Light"/>
              </a:rPr>
              <a:t>Angular resolution governs the capability of the telescope</a:t>
            </a:r>
            <a:r>
              <a:rPr lang="en-GB" baseline="0" dirty="0" smtClean="0">
                <a:solidFill>
                  <a:srgbClr val="595959"/>
                </a:solidFill>
                <a:latin typeface="Helvetica Light"/>
                <a:cs typeface="Helvetica Light"/>
              </a:rPr>
              <a:t> to </a:t>
            </a:r>
            <a:r>
              <a:rPr lang="en-GB" dirty="0" smtClean="0">
                <a:solidFill>
                  <a:srgbClr val="595959"/>
                </a:solidFill>
                <a:latin typeface="Helvetica Light"/>
                <a:cs typeface="Helvetica Light"/>
              </a:rPr>
              <a:t>discriminate between signal/background.</a:t>
            </a:r>
          </a:p>
          <a:p>
            <a:r>
              <a:rPr lang="en-GB" dirty="0" smtClean="0">
                <a:solidFill>
                  <a:srgbClr val="595959"/>
                </a:solidFill>
                <a:latin typeface="Helvetica Light"/>
                <a:cs typeface="Helvetica Light"/>
              </a:rPr>
              <a:t>The</a:t>
            </a:r>
            <a:r>
              <a:rPr lang="en-GB" baseline="0" dirty="0" smtClean="0">
                <a:solidFill>
                  <a:srgbClr val="595959"/>
                </a:solidFill>
                <a:latin typeface="Helvetica Light"/>
                <a:cs typeface="Helvetica Light"/>
              </a:rPr>
              <a:t> effective area, increasing with the energy, allow us to convert fluxes to event rates.</a:t>
            </a:r>
          </a:p>
          <a:p>
            <a:r>
              <a:rPr lang="en-GB" dirty="0" smtClean="0">
                <a:solidFill>
                  <a:srgbClr val="595959"/>
                </a:solidFill>
                <a:latin typeface="Helvetica Light"/>
                <a:cs typeface="Helvetica Light"/>
              </a:rPr>
              <a:t>Because</a:t>
            </a:r>
            <a:r>
              <a:rPr lang="en-GB" baseline="0" dirty="0" smtClean="0">
                <a:solidFill>
                  <a:srgbClr val="595959"/>
                </a:solidFill>
                <a:latin typeface="Helvetica Light"/>
                <a:cs typeface="Helvetica Light"/>
              </a:rPr>
              <a:t> the </a:t>
            </a:r>
            <a:r>
              <a:rPr lang="en-GB" dirty="0" smtClean="0">
                <a:solidFill>
                  <a:srgbClr val="595959"/>
                </a:solidFill>
                <a:latin typeface="Helvetica Light"/>
                <a:cs typeface="Helvetica Light"/>
              </a:rPr>
              <a:t>neutrino cross-section is very small and so are the </a:t>
            </a:r>
            <a:r>
              <a:rPr lang="en-GB" dirty="0" err="1" smtClean="0">
                <a:solidFill>
                  <a:srgbClr val="595959"/>
                </a:solidFill>
                <a:latin typeface="Helvetica Light"/>
                <a:cs typeface="Helvetica Light"/>
              </a:rPr>
              <a:t>ﬂuxes</a:t>
            </a:r>
            <a:r>
              <a:rPr lang="en-GB" dirty="0" smtClean="0">
                <a:solidFill>
                  <a:srgbClr val="595959"/>
                </a:solidFill>
                <a:latin typeface="Helvetica Light"/>
                <a:cs typeface="Helvetica Light"/>
              </a:rPr>
              <a:t>,</a:t>
            </a:r>
            <a:r>
              <a:rPr lang="en-GB" baseline="0" dirty="0" smtClean="0">
                <a:solidFill>
                  <a:srgbClr val="595959"/>
                </a:solidFill>
                <a:latin typeface="Helvetica Light"/>
                <a:cs typeface="Helvetica Light"/>
              </a:rPr>
              <a:t> it is </a:t>
            </a:r>
            <a:endParaRPr lang="en-GB" dirty="0" smtClean="0">
              <a:solidFill>
                <a:srgbClr val="595959"/>
              </a:solidFill>
              <a:latin typeface="Helvetica Light"/>
              <a:cs typeface="Helvetica Light"/>
            </a:endParaRPr>
          </a:p>
          <a:p>
            <a:endParaRPr lang="en-GB" dirty="0"/>
          </a:p>
        </p:txBody>
      </p:sp>
      <p:sp>
        <p:nvSpPr>
          <p:cNvPr id="4" name="Slide Number Placeholder 3"/>
          <p:cNvSpPr>
            <a:spLocks noGrp="1"/>
          </p:cNvSpPr>
          <p:nvPr>
            <p:ph type="sldNum" sz="quarter" idx="10"/>
          </p:nvPr>
        </p:nvSpPr>
        <p:spPr/>
        <p:txBody>
          <a:bodyPr/>
          <a:lstStyle/>
          <a:p>
            <a:fld id="{22DD7560-762C-8D46-9C75-9A376A7CF550}"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s-ES_tradnl"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s-ES_tradnl"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s-ES_tradnl"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s-ES_tradnl"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s-ES_tradnl"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s-ES_tradnl"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s-ES_tradnl"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s-ES_tradnl"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s-ES_tradnl"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s-ES_tradnl"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90000"/>
          </a:blip>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df"/><Relationship Id="rId5" Type="http://schemas.openxmlformats.org/officeDocument/2006/relationships/image" Target="../media/image43.png"/><Relationship Id="rId6" Type="http://schemas.openxmlformats.org/officeDocument/2006/relationships/image" Target="../media/image4.png"/><Relationship Id="rId7" Type="http://schemas.openxmlformats.org/officeDocument/2006/relationships/image" Target="../media/image5.pdf"/><Relationship Id="rId8" Type="http://schemas.openxmlformats.org/officeDocument/2006/relationships/image" Target="../media/image7.png"/><Relationship Id="rId9"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d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df"/><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g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wmf"/><Relationship Id="rId5" Type="http://schemas.openxmlformats.org/officeDocument/2006/relationships/image" Target="../media/image66.gif"/><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7.wmf"/></Relationships>
</file>

<file path=ppt/slides/_rels/slide4.xml.rels><?xml version="1.0" encoding="UTF-8" standalone="yes"?>
<Relationships xmlns="http://schemas.openxmlformats.org/package/2006/relationships"><Relationship Id="rId3" Type="http://schemas.openxmlformats.org/officeDocument/2006/relationships/image" Target="../media/image10.pdf"/><Relationship Id="rId4" Type="http://schemas.openxmlformats.org/officeDocument/2006/relationships/image" Target="../media/image11.png"/><Relationship Id="rId5" Type="http://schemas.openxmlformats.org/officeDocument/2006/relationships/image" Target="../media/image12.w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df"/><Relationship Id="rId4" Type="http://schemas.openxmlformats.org/officeDocument/2006/relationships/image" Target="../media/image14.png"/><Relationship Id="rId5" Type="http://schemas.openxmlformats.org/officeDocument/2006/relationships/image" Target="../media/image15.pdf"/><Relationship Id="rId6" Type="http://schemas.openxmlformats.org/officeDocument/2006/relationships/image" Target="../media/image16.png"/><Relationship Id="rId7" Type="http://schemas.openxmlformats.org/officeDocument/2006/relationships/image" Target="../media/image17.pdf"/><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5.pdf"/><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381000" y="2055673"/>
            <a:ext cx="8686800" cy="1754327"/>
          </a:xfrm>
          <a:prstGeom prst="rect">
            <a:avLst/>
          </a:prstGeom>
        </p:spPr>
        <p:txBody>
          <a:bodyPr wrap="square">
            <a:spAutoFit/>
          </a:bodyPr>
          <a:lstStyle/>
          <a:p>
            <a:r>
              <a:rPr lang="en-GB" sz="5400" spc="300" dirty="0" smtClean="0">
                <a:solidFill>
                  <a:schemeClr val="bg1">
                    <a:lumMod val="75000"/>
                  </a:schemeClr>
                </a:solidFill>
                <a:effectLst>
                  <a:outerShdw blurRad="50800" dist="38100" dir="2700000">
                    <a:srgbClr val="000000">
                      <a:alpha val="43000"/>
                    </a:srgbClr>
                  </a:outerShdw>
                  <a:reflection stA="50000" endPos="59000" dist="12700" dir="5400000" sy="-100000" algn="bl" rotWithShape="0"/>
                </a:effectLst>
                <a:latin typeface="Apple Symbols"/>
                <a:ea typeface="AppleGothic"/>
                <a:cs typeface="Apple Symbols"/>
              </a:rPr>
              <a:t>Results from the </a:t>
            </a:r>
          </a:p>
          <a:p>
            <a:r>
              <a:rPr lang="en-GB" sz="5400" spc="300" dirty="0" smtClean="0">
                <a:solidFill>
                  <a:schemeClr val="bg1">
                    <a:lumMod val="75000"/>
                  </a:schemeClr>
                </a:solidFill>
                <a:effectLst>
                  <a:outerShdw blurRad="50800" dist="38100" dir="2700000">
                    <a:srgbClr val="000000">
                      <a:alpha val="43000"/>
                    </a:srgbClr>
                  </a:outerShdw>
                  <a:reflection stA="50000" endPos="59000" dist="12700" dir="5400000" sy="-100000" algn="bl" rotWithShape="0"/>
                </a:effectLst>
                <a:latin typeface="Apple Symbols"/>
                <a:cs typeface="Apple Symbols"/>
              </a:rPr>
              <a:t>ANTARES Neutrino Telescope</a:t>
            </a:r>
            <a:endParaRPr lang="en-GB" sz="5400" spc="300" dirty="0">
              <a:solidFill>
                <a:schemeClr val="bg1">
                  <a:lumMod val="75000"/>
                </a:schemeClr>
              </a:solidFill>
              <a:effectLst>
                <a:outerShdw blurRad="50800" dist="38100" dir="2700000">
                  <a:srgbClr val="000000">
                    <a:alpha val="43000"/>
                  </a:srgbClr>
                </a:outerShdw>
                <a:reflection stA="50000" endPos="59000" dist="12700" dir="5400000" sy="-100000" algn="bl" rotWithShape="0"/>
              </a:effectLst>
              <a:latin typeface="Apple Symbols"/>
              <a:cs typeface="Apple Symbols"/>
            </a:endParaRPr>
          </a:p>
        </p:txBody>
      </p:sp>
      <p:sp>
        <p:nvSpPr>
          <p:cNvPr id="5" name="TextBox 4"/>
          <p:cNvSpPr txBox="1"/>
          <p:nvPr/>
        </p:nvSpPr>
        <p:spPr>
          <a:xfrm>
            <a:off x="1828800" y="4038600"/>
            <a:ext cx="7010400" cy="769441"/>
          </a:xfrm>
          <a:prstGeom prst="rect">
            <a:avLst/>
          </a:prstGeom>
          <a:noFill/>
        </p:spPr>
        <p:txBody>
          <a:bodyPr wrap="square" rtlCol="0">
            <a:spAutoFit/>
          </a:bodyPr>
          <a:lstStyle/>
          <a:p>
            <a:pPr algn="r"/>
            <a:r>
              <a:rPr lang="en-GB" sz="2200" dirty="0" smtClean="0">
                <a:solidFill>
                  <a:srgbClr val="FFFFFF"/>
                </a:solidFill>
                <a:latin typeface="Apple Symbols"/>
                <a:cs typeface="Apple Symbols"/>
              </a:rPr>
              <a:t>J.P. </a:t>
            </a:r>
            <a:r>
              <a:rPr lang="en-GB" sz="2200" dirty="0" err="1" smtClean="0">
                <a:solidFill>
                  <a:srgbClr val="FFFFFF"/>
                </a:solidFill>
                <a:latin typeface="Apple Symbols"/>
                <a:cs typeface="Apple Symbols"/>
              </a:rPr>
              <a:t>Gómez-González</a:t>
            </a:r>
            <a:r>
              <a:rPr lang="en-GB" sz="2200" dirty="0" smtClean="0">
                <a:solidFill>
                  <a:srgbClr val="FFFFFF"/>
                </a:solidFill>
                <a:latin typeface="Apple Symbols"/>
                <a:cs typeface="Apple Symbols"/>
              </a:rPr>
              <a:t> (on behalf of the ANTARES Collaboration)</a:t>
            </a:r>
          </a:p>
          <a:p>
            <a:r>
              <a:rPr lang="en-GB" sz="2200" dirty="0" smtClean="0">
                <a:solidFill>
                  <a:srgbClr val="FFFFFF"/>
                </a:solidFill>
                <a:latin typeface="Apple Symbols"/>
                <a:cs typeface="Apple Symbols"/>
              </a:rPr>
              <a:t>      </a:t>
            </a:r>
            <a:r>
              <a:rPr lang="en-GB" sz="2200" dirty="0" err="1" smtClean="0">
                <a:solidFill>
                  <a:srgbClr val="FFFFFF"/>
                </a:solidFill>
                <a:latin typeface="Apple Symbols"/>
                <a:cs typeface="Apple Symbols"/>
              </a:rPr>
              <a:t>Instituto</a:t>
            </a:r>
            <a:r>
              <a:rPr lang="en-GB" sz="2200" dirty="0" smtClean="0">
                <a:solidFill>
                  <a:srgbClr val="FFFFFF"/>
                </a:solidFill>
                <a:latin typeface="Apple Symbols"/>
                <a:cs typeface="Apple Symbols"/>
              </a:rPr>
              <a:t> de </a:t>
            </a:r>
            <a:r>
              <a:rPr lang="en-GB" sz="2200" dirty="0" err="1" smtClean="0">
                <a:solidFill>
                  <a:srgbClr val="FFFFFF"/>
                </a:solidFill>
                <a:latin typeface="Apple Symbols"/>
                <a:cs typeface="Apple Symbols"/>
              </a:rPr>
              <a:t>Física</a:t>
            </a:r>
            <a:r>
              <a:rPr lang="en-GB" sz="2200" dirty="0" smtClean="0">
                <a:solidFill>
                  <a:srgbClr val="FFFFFF"/>
                </a:solidFill>
                <a:latin typeface="Apple Symbols"/>
                <a:cs typeface="Apple Symbols"/>
              </a:rPr>
              <a:t> Corpuscular (CSIC-UV)</a:t>
            </a:r>
            <a:endParaRPr lang="en-GB" sz="2200" dirty="0">
              <a:solidFill>
                <a:srgbClr val="FFFFFF"/>
              </a:solidFill>
              <a:latin typeface="Apple Symbols"/>
              <a:cs typeface="Apple Symbols"/>
            </a:endParaRPr>
          </a:p>
        </p:txBody>
      </p:sp>
      <p:pic>
        <p:nvPicPr>
          <p:cNvPr id="9" name="Picture 8"/>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5410200" y="5981400"/>
            <a:ext cx="1799051" cy="648000"/>
          </a:xfrm>
          <a:prstGeom prst="rect">
            <a:avLst/>
          </a:prstGeom>
          <a:ln>
            <a:solidFill>
              <a:schemeClr val="tx1">
                <a:lumMod val="75000"/>
                <a:lumOff val="25000"/>
              </a:schemeClr>
            </a:solidFill>
          </a:ln>
          <a:effectLst>
            <a:outerShdw blurRad="50800" dist="38100" dir="2700000" algn="tl" rotWithShape="0">
              <a:srgbClr val="000000">
                <a:alpha val="43000"/>
              </a:srgbClr>
            </a:outerShdw>
            <a:reflection stA="50000" endPos="35000" dist="12700" dir="5400000" sy="-100000" algn="bl" rotWithShape="0"/>
          </a:effectLst>
        </p:spPr>
      </p:pic>
      <p:pic>
        <p:nvPicPr>
          <p:cNvPr id="11" name="Picture 10"/>
          <p:cNvPicPr>
            <a:picLocks noChangeAspect="1"/>
          </p:cNvPicPr>
          <p:nvPr/>
        </p:nvPicPr>
        <p:blipFill>
          <a:blip r:embed="rId6"/>
          <a:stretch>
            <a:fillRect/>
          </a:stretch>
        </p:blipFill>
        <p:spPr>
          <a:xfrm>
            <a:off x="7344949" y="5981400"/>
            <a:ext cx="1494251" cy="648000"/>
          </a:xfrm>
          <a:prstGeom prst="rect">
            <a:avLst/>
          </a:prstGeom>
          <a:ln>
            <a:solidFill>
              <a:schemeClr val="tx1">
                <a:lumMod val="75000"/>
                <a:lumOff val="25000"/>
              </a:schemeClr>
            </a:solidFill>
          </a:ln>
          <a:effectLst>
            <a:outerShdw blurRad="50800" dist="38100" dir="2700000" algn="tl" rotWithShape="0">
              <a:srgbClr val="000000">
                <a:alpha val="43000"/>
              </a:srgbClr>
            </a:outerShdw>
            <a:reflection stA="50000" endPos="35000" dist="12700" dir="5400000" sy="-100000" algn="bl" rotWithShape="0"/>
          </a:effectLst>
        </p:spPr>
      </p:pic>
      <p:pic>
        <p:nvPicPr>
          <p:cNvPr id="14" name="Picture 13"/>
          <p:cNvPicPr>
            <a:picLocks noChangeAspect="1"/>
          </p:cNvPicPr>
          <p:nvPr/>
        </p:nvPicPr>
        <mc:AlternateContent xmlns:ma="http://schemas.microsoft.com/office/mac/drawingml/2008/main">
          <mc:Choice Requires="ma">
            <p:blipFill>
              <a:blip r:embed="rId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tretch>
                <a:fillRect/>
              </a:stretch>
            </p:blipFill>
          </mc:Fallback>
        </mc:AlternateContent>
        <p:spPr>
          <a:xfrm>
            <a:off x="7344949" y="228600"/>
            <a:ext cx="1447800" cy="2628900"/>
          </a:xfrm>
          <a:prstGeom prst="rect">
            <a:avLst/>
          </a:prstGeom>
          <a:ln>
            <a:solidFill>
              <a:schemeClr val="bg1">
                <a:lumMod val="65000"/>
              </a:schemeClr>
            </a:solidFill>
          </a:ln>
          <a:effectLst>
            <a:outerShdw blurRad="50800" dist="38100" dir="2700000" algn="tl" rotWithShape="0">
              <a:schemeClr val="bg1">
                <a:alpha val="43000"/>
              </a:schemeClr>
            </a:outerShdw>
          </a:effectLst>
        </p:spPr>
      </p:pic>
      <p:pic>
        <p:nvPicPr>
          <p:cNvPr id="17" name="Picture 3" descr="C:\Users\agusanlo\Documents\VLVnT 2011\ANTARES_logo.png"/>
          <p:cNvPicPr>
            <a:picLocks noChangeAspect="1" noChangeArrowheads="1"/>
          </p:cNvPicPr>
          <p:nvPr/>
        </p:nvPicPr>
        <p:blipFill>
          <a:blip r:embed="rId9" cstate="print"/>
          <a:srcRect/>
          <a:stretch>
            <a:fillRect/>
          </a:stretch>
        </p:blipFill>
        <p:spPr bwMode="auto">
          <a:xfrm>
            <a:off x="381000" y="4381367"/>
            <a:ext cx="1867033" cy="1867033"/>
          </a:xfrm>
          <a:prstGeom prst="rect">
            <a:avLst/>
          </a:prstGeom>
          <a:noFill/>
          <a:effectLst>
            <a:reflection stA="50000" endPos="34000" dist="127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Event selection</a:t>
            </a:r>
            <a:endParaRPr lang="en-GB" sz="4200" spc="300" dirty="0">
              <a:solidFill>
                <a:srgbClr val="595959"/>
              </a:solidFill>
              <a:latin typeface="Helvetica Light"/>
              <a:cs typeface="Helvetica Light"/>
            </a:endParaRPr>
          </a:p>
        </p:txBody>
      </p:sp>
      <p:grpSp>
        <p:nvGrpSpPr>
          <p:cNvPr id="14" name="Group 13"/>
          <p:cNvGrpSpPr/>
          <p:nvPr/>
        </p:nvGrpSpPr>
        <p:grpSpPr>
          <a:xfrm>
            <a:off x="76200" y="3160200"/>
            <a:ext cx="8991600" cy="2478600"/>
            <a:chOff x="76200" y="2779200"/>
            <a:chExt cx="8991600" cy="2478600"/>
          </a:xfrm>
          <a:effectLst>
            <a:outerShdw blurRad="50800" dist="38100" dir="2700000" algn="tl" rotWithShape="0">
              <a:schemeClr val="bg1">
                <a:alpha val="43000"/>
              </a:schemeClr>
            </a:outerShdw>
          </a:effectLst>
        </p:grpSpPr>
        <p:pic>
          <p:nvPicPr>
            <p:cNvPr id="11" name="Imagen 1"/>
            <p:cNvPicPr>
              <a:picLocks/>
            </p:cNvPicPr>
            <p:nvPr/>
          </p:nvPicPr>
          <p:blipFill>
            <a:blip r:embed="rId3"/>
            <a:stretch>
              <a:fillRect/>
            </a:stretch>
          </p:blipFill>
          <p:spPr>
            <a:xfrm>
              <a:off x="3048000" y="2779200"/>
              <a:ext cx="2970000" cy="2478600"/>
            </a:xfrm>
            <a:prstGeom prst="rect">
              <a:avLst/>
            </a:prstGeom>
            <a:ln>
              <a:solidFill>
                <a:schemeClr val="bg1">
                  <a:lumMod val="65000"/>
                </a:schemeClr>
              </a:solidFill>
            </a:ln>
          </p:spPr>
        </p:pic>
        <p:pic>
          <p:nvPicPr>
            <p:cNvPr id="12" name="Imagen 2"/>
            <p:cNvPicPr>
              <a:picLocks/>
            </p:cNvPicPr>
            <p:nvPr/>
          </p:nvPicPr>
          <p:blipFill>
            <a:blip r:embed="rId4"/>
            <a:stretch>
              <a:fillRect/>
            </a:stretch>
          </p:blipFill>
          <p:spPr>
            <a:xfrm>
              <a:off x="76200" y="2779200"/>
              <a:ext cx="2895600" cy="2326200"/>
            </a:xfrm>
            <a:prstGeom prst="rect">
              <a:avLst/>
            </a:prstGeom>
            <a:ln>
              <a:solidFill>
                <a:schemeClr val="bg1">
                  <a:lumMod val="65000"/>
                </a:schemeClr>
              </a:solidFill>
            </a:ln>
          </p:spPr>
        </p:pic>
        <p:pic>
          <p:nvPicPr>
            <p:cNvPr id="13" name="Imagen 4"/>
            <p:cNvPicPr>
              <a:picLocks/>
            </p:cNvPicPr>
            <p:nvPr/>
          </p:nvPicPr>
          <p:blipFill>
            <a:blip r:embed="rId5"/>
            <a:stretch>
              <a:fillRect/>
            </a:stretch>
          </p:blipFill>
          <p:spPr>
            <a:xfrm>
              <a:off x="6172200" y="2779200"/>
              <a:ext cx="2895600" cy="2250000"/>
            </a:xfrm>
            <a:prstGeom prst="rect">
              <a:avLst/>
            </a:prstGeom>
            <a:ln>
              <a:solidFill>
                <a:schemeClr val="bg1">
                  <a:lumMod val="65000"/>
                </a:schemeClr>
              </a:solidFill>
            </a:ln>
          </p:spPr>
        </p:pic>
      </p:grpSp>
      <p:sp>
        <p:nvSpPr>
          <p:cNvPr id="16" name="TextBox 15"/>
          <p:cNvSpPr txBox="1"/>
          <p:nvPr/>
        </p:nvSpPr>
        <p:spPr>
          <a:xfrm>
            <a:off x="228600" y="914400"/>
            <a:ext cx="8686800" cy="1938992"/>
          </a:xfrm>
          <a:prstGeom prst="rect">
            <a:avLst/>
          </a:prstGeom>
          <a:noFill/>
        </p:spPr>
        <p:txBody>
          <a:bodyPr wrap="square" rtlCol="0">
            <a:spAutoFit/>
          </a:bodyPr>
          <a:lstStyle/>
          <a:p>
            <a:pPr algn="just">
              <a:buFont typeface="Arial"/>
              <a:buChar char="•"/>
            </a:pPr>
            <a:r>
              <a:rPr lang="en-GB" sz="2000" dirty="0" smtClean="0">
                <a:solidFill>
                  <a:srgbClr val="595959"/>
                </a:solidFill>
                <a:latin typeface="Helvetica Light"/>
                <a:cs typeface="Helvetica Light"/>
              </a:rPr>
              <a:t> Track reconstruction use the hit time and position information: methods are based on the the maximization of the likelihood for the time residuals.</a:t>
            </a:r>
          </a:p>
          <a:p>
            <a:pPr algn="just"/>
            <a:endParaRPr lang="en-GB" sz="2000" dirty="0" smtClean="0">
              <a:solidFill>
                <a:srgbClr val="595959"/>
              </a:solidFill>
              <a:latin typeface="Helvetica Light"/>
              <a:cs typeface="Helvetica Light"/>
            </a:endParaRPr>
          </a:p>
          <a:p>
            <a:pPr algn="just"/>
            <a:endParaRPr lang="en-GB" sz="2000" dirty="0" smtClean="0">
              <a:solidFill>
                <a:srgbClr val="595959"/>
              </a:solidFill>
              <a:latin typeface="Helvetica Light"/>
              <a:cs typeface="Helvetica Light"/>
            </a:endParaRPr>
          </a:p>
          <a:p>
            <a:pPr algn="just"/>
            <a:r>
              <a:rPr lang="en-GB" sz="2000" dirty="0" smtClean="0">
                <a:solidFill>
                  <a:srgbClr val="595959"/>
                </a:solidFill>
                <a:latin typeface="Helvetica Light"/>
                <a:cs typeface="Helvetica Light"/>
              </a:rPr>
              <a:t>Searches conducted on data samples made up by well reconstructed </a:t>
            </a:r>
            <a:r>
              <a:rPr lang="en-GB" sz="2000" dirty="0" err="1" smtClean="0">
                <a:solidFill>
                  <a:srgbClr val="595959"/>
                </a:solidFill>
                <a:latin typeface="Helvetica Light"/>
                <a:cs typeface="Helvetica Light"/>
              </a:rPr>
              <a:t>upgoing</a:t>
            </a:r>
            <a:r>
              <a:rPr lang="en-GB" sz="2000" dirty="0" smtClean="0">
                <a:solidFill>
                  <a:srgbClr val="595959"/>
                </a:solidFill>
                <a:latin typeface="Helvetica Light"/>
                <a:cs typeface="Helvetica Light"/>
              </a:rPr>
              <a:t> events:</a:t>
            </a:r>
            <a:endParaRPr lang="en-GB" sz="2000" dirty="0">
              <a:solidFill>
                <a:srgbClr val="595959"/>
              </a:solidFill>
              <a:latin typeface="Helvetica Light"/>
              <a:cs typeface="Helvetica Light"/>
            </a:endParaRPr>
          </a:p>
        </p:txBody>
      </p:sp>
      <p:sp>
        <p:nvSpPr>
          <p:cNvPr id="23" name="Left Brace 22"/>
          <p:cNvSpPr/>
          <p:nvPr/>
        </p:nvSpPr>
        <p:spPr>
          <a:xfrm rot="5400000">
            <a:off x="4360159" y="-912659"/>
            <a:ext cx="362500" cy="7711218"/>
          </a:xfrm>
          <a:prstGeom prst="leftBrace">
            <a:avLst/>
          </a:prstGeom>
          <a:ln>
            <a:solidFill>
              <a:schemeClr val="bg1">
                <a:lumMod val="65000"/>
              </a:schemeClr>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4" name="TextBox 23"/>
          <p:cNvSpPr txBox="1"/>
          <p:nvPr/>
        </p:nvSpPr>
        <p:spPr>
          <a:xfrm>
            <a:off x="381000" y="5769114"/>
            <a:ext cx="8305800" cy="677108"/>
          </a:xfrm>
          <a:prstGeom prst="rect">
            <a:avLst/>
          </a:prstGeom>
          <a:noFill/>
        </p:spPr>
        <p:txBody>
          <a:bodyPr wrap="square" rtlCol="0">
            <a:spAutoFit/>
          </a:bodyPr>
          <a:lstStyle/>
          <a:p>
            <a:pPr algn="ctr"/>
            <a:r>
              <a:rPr lang="en-GB" sz="1900" dirty="0" smtClean="0">
                <a:solidFill>
                  <a:srgbClr val="595959"/>
                </a:solidFill>
                <a:latin typeface="Helvetica Light"/>
                <a:cs typeface="Helvetica Light"/>
              </a:rPr>
              <a:t>Good data/mc agreement in the final quality cuts region:</a:t>
            </a:r>
          </a:p>
          <a:p>
            <a:pPr algn="ctr"/>
            <a:r>
              <a:rPr lang="en-GB" sz="1900" dirty="0" smtClean="0">
                <a:solidFill>
                  <a:srgbClr val="595959"/>
                </a:solidFill>
                <a:latin typeface="Helvetica Light"/>
                <a:cs typeface="Helvetica Light"/>
              </a:rPr>
              <a:t>3058 events in data / 2766 ± 743 background (2007-10 sample)</a:t>
            </a:r>
            <a:endParaRPr lang="en-GB" sz="1900" dirty="0">
              <a:solidFill>
                <a:srgbClr val="595959"/>
              </a:solidFill>
              <a:latin typeface="Helvetica Light"/>
              <a:cs typeface="Helvetica Light"/>
            </a:endParaRPr>
          </a:p>
        </p:txBody>
      </p:sp>
      <p:grpSp>
        <p:nvGrpSpPr>
          <p:cNvPr id="25" name="Group 24"/>
          <p:cNvGrpSpPr/>
          <p:nvPr/>
        </p:nvGrpSpPr>
        <p:grpSpPr>
          <a:xfrm>
            <a:off x="7639" y="661720"/>
            <a:ext cx="9136361" cy="6123057"/>
            <a:chOff x="7639" y="661720"/>
            <a:chExt cx="9136361" cy="6123057"/>
          </a:xfrm>
        </p:grpSpPr>
        <p:grpSp>
          <p:nvGrpSpPr>
            <p:cNvPr id="26" name="Group 36"/>
            <p:cNvGrpSpPr/>
            <p:nvPr/>
          </p:nvGrpSpPr>
          <p:grpSpPr>
            <a:xfrm>
              <a:off x="7639" y="6477000"/>
              <a:ext cx="9136361" cy="307777"/>
              <a:chOff x="7639" y="6477000"/>
              <a:chExt cx="9136361" cy="307777"/>
            </a:xfrm>
          </p:grpSpPr>
          <p:sp>
            <p:nvSpPr>
              <p:cNvPr id="28" name="TextBox 27"/>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9</a:t>
                </a:r>
                <a:endParaRPr lang="en-GB" sz="1400" dirty="0">
                  <a:solidFill>
                    <a:srgbClr val="595959"/>
                  </a:solidFill>
                </a:endParaRPr>
              </a:p>
            </p:txBody>
          </p:sp>
          <p:cxnSp>
            <p:nvCxnSpPr>
              <p:cNvPr id="29" name="Straight Connector 28"/>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32" name="Rectangle 31"/>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7" name="Straight Connector 26"/>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cxnSp>
        <p:nvCxnSpPr>
          <p:cNvPr id="46" name="Straight Connector 45"/>
          <p:cNvCxnSpPr/>
          <p:nvPr/>
        </p:nvCxnSpPr>
        <p:spPr>
          <a:xfrm rot="5400000" flipH="1" flipV="1">
            <a:off x="1571350" y="3036856"/>
            <a:ext cx="2101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flipH="1" flipV="1">
            <a:off x="7363344" y="3036856"/>
            <a:ext cx="2101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p:nvPr/>
        </p:nvGrpSpPr>
        <p:grpSpPr>
          <a:xfrm>
            <a:off x="713521" y="1676400"/>
            <a:ext cx="7744679" cy="3960288"/>
            <a:chOff x="34925" y="836613"/>
            <a:chExt cx="9036050" cy="4779962"/>
          </a:xfrm>
        </p:grpSpPr>
        <p:pic>
          <p:nvPicPr>
            <p:cNvPr id="12" name="Picture 11" descr="allskymap"/>
            <p:cNvPicPr>
              <a:picLocks noChangeAspect="1" noChangeArrowheads="1"/>
            </p:cNvPicPr>
            <p:nvPr/>
          </p:nvPicPr>
          <p:blipFill>
            <a:blip r:embed="rId3"/>
            <a:srcRect/>
            <a:stretch>
              <a:fillRect/>
            </a:stretch>
          </p:blipFill>
          <p:spPr bwMode="auto">
            <a:xfrm>
              <a:off x="34925" y="836613"/>
              <a:ext cx="9036050" cy="4779962"/>
            </a:xfrm>
            <a:prstGeom prst="rect">
              <a:avLst/>
            </a:prstGeom>
            <a:noFill/>
            <a:ln w="25400">
              <a:solidFill>
                <a:schemeClr val="bg1">
                  <a:lumMod val="65000"/>
                </a:schemeClr>
              </a:solidFill>
            </a:ln>
            <a:effectLst>
              <a:outerShdw blurRad="50800" dist="38100" dir="2700000" algn="tl" rotWithShape="0">
                <a:schemeClr val="bg1">
                  <a:alpha val="43000"/>
                </a:schemeClr>
              </a:outerShdw>
            </a:effectLst>
          </p:spPr>
        </p:pic>
        <p:cxnSp>
          <p:nvCxnSpPr>
            <p:cNvPr id="14" name="Straight Connector 13"/>
            <p:cNvCxnSpPr/>
            <p:nvPr/>
          </p:nvCxnSpPr>
          <p:spPr>
            <a:xfrm rot="10800000" flipV="1">
              <a:off x="3733801" y="3678348"/>
              <a:ext cx="1780210" cy="1122251"/>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505200" y="4800600"/>
              <a:ext cx="228601" cy="152400"/>
            </a:xfrm>
            <a:prstGeom prst="rect">
              <a:avLst/>
            </a:prstGeom>
            <a:no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Connector 16"/>
            <p:cNvCxnSpPr/>
            <p:nvPr/>
          </p:nvCxnSpPr>
          <p:spPr>
            <a:xfrm rot="10800000">
              <a:off x="3733804" y="4952998"/>
              <a:ext cx="1780207" cy="381003"/>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18" name="Picture 3" descr="Mostsignallikecluster"/>
            <p:cNvPicPr>
              <a:picLocks noChangeAspect="1" noChangeArrowheads="1"/>
            </p:cNvPicPr>
            <p:nvPr/>
          </p:nvPicPr>
          <p:blipFill>
            <a:blip r:embed="rId4"/>
            <a:srcRect/>
            <a:stretch>
              <a:fillRect/>
            </a:stretch>
          </p:blipFill>
          <p:spPr bwMode="auto">
            <a:xfrm>
              <a:off x="5514010" y="3678349"/>
              <a:ext cx="1724990" cy="1655651"/>
            </a:xfrm>
            <a:prstGeom prst="rect">
              <a:avLst/>
            </a:prstGeom>
            <a:noFill/>
            <a:ln w="12700">
              <a:solidFill>
                <a:schemeClr val="tx1">
                  <a:lumMod val="75000"/>
                  <a:lumOff val="25000"/>
                </a:schemeClr>
              </a:solidFill>
            </a:ln>
          </p:spPr>
        </p:pic>
      </p:grpSp>
      <p:sp>
        <p:nvSpPr>
          <p:cNvPr id="21" name="TextBox 20"/>
          <p:cNvSpPr txBox="1"/>
          <p:nvPr/>
        </p:nvSpPr>
        <p:spPr>
          <a:xfrm>
            <a:off x="1447800" y="816114"/>
            <a:ext cx="6172200" cy="707886"/>
          </a:xfrm>
          <a:prstGeom prst="rect">
            <a:avLst/>
          </a:prstGeom>
          <a:noFill/>
        </p:spPr>
        <p:txBody>
          <a:bodyPr wrap="square" rtlCol="0">
            <a:spAutoFit/>
          </a:bodyPr>
          <a:lstStyle/>
          <a:p>
            <a:pPr algn="ctr"/>
            <a:r>
              <a:rPr lang="en-GB" sz="2000" dirty="0" smtClean="0">
                <a:solidFill>
                  <a:srgbClr val="595959"/>
                </a:solidFill>
                <a:latin typeface="Helvetica Light"/>
                <a:cs typeface="Helvetica Light"/>
              </a:rPr>
              <a:t>Most significant (2.2</a:t>
            </a:r>
            <a:r>
              <a:rPr lang="en-GB" sz="2000" dirty="0" smtClean="0">
                <a:solidFill>
                  <a:srgbClr val="595959"/>
                </a:solidFill>
                <a:latin typeface="Lucida Grande"/>
                <a:ea typeface="Lucida Grande"/>
                <a:cs typeface="Lucida Grande"/>
              </a:rPr>
              <a:t>σ) </a:t>
            </a:r>
            <a:r>
              <a:rPr lang="en-GB" sz="2000" dirty="0" smtClean="0">
                <a:solidFill>
                  <a:srgbClr val="595959"/>
                </a:solidFill>
                <a:latin typeface="Helvetica Light"/>
                <a:cs typeface="Helvetica Light"/>
              </a:rPr>
              <a:t>cluster found in the</a:t>
            </a:r>
          </a:p>
          <a:p>
            <a:pPr algn="ctr"/>
            <a:r>
              <a:rPr lang="en-GB" sz="2000" u="sng" dirty="0" smtClean="0">
                <a:solidFill>
                  <a:srgbClr val="595959"/>
                </a:solidFill>
                <a:latin typeface="Helvetica Light"/>
                <a:cs typeface="Helvetica Light"/>
              </a:rPr>
              <a:t>full-sky search</a:t>
            </a:r>
            <a:r>
              <a:rPr lang="en-GB" sz="2000" dirty="0" smtClean="0">
                <a:solidFill>
                  <a:srgbClr val="595959"/>
                </a:solidFill>
                <a:latin typeface="Helvetica Light"/>
                <a:cs typeface="Helvetica Light"/>
              </a:rPr>
              <a:t> at (</a:t>
            </a:r>
            <a:r>
              <a:rPr lang="en-GB" sz="2000" dirty="0" err="1" smtClean="0">
                <a:solidFill>
                  <a:srgbClr val="595959"/>
                </a:solidFill>
                <a:latin typeface="Helvetica Light"/>
                <a:cs typeface="Helvetica Light"/>
              </a:rPr>
              <a:t>α,δ</a:t>
            </a:r>
            <a:r>
              <a:rPr lang="en-GB" sz="2000" dirty="0" smtClean="0">
                <a:solidFill>
                  <a:srgbClr val="595959"/>
                </a:solidFill>
                <a:latin typeface="Helvetica Light"/>
                <a:cs typeface="Helvetica Light"/>
              </a:rPr>
              <a:t>)=(-46.5º, -65.0º)  </a:t>
            </a:r>
            <a:endParaRPr lang="en-GB" sz="2000" dirty="0">
              <a:solidFill>
                <a:srgbClr val="595959"/>
              </a:solidFill>
              <a:latin typeface="Helvetica Light"/>
              <a:cs typeface="Helvetica Light"/>
            </a:endParaRPr>
          </a:p>
        </p:txBody>
      </p: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Full-sky survey</a:t>
            </a:r>
            <a:endParaRPr lang="en-GB" sz="4200" spc="300" dirty="0">
              <a:solidFill>
                <a:srgbClr val="595959"/>
              </a:solidFill>
              <a:latin typeface="Helvetica Light"/>
              <a:cs typeface="Helvetica Light"/>
            </a:endParaRPr>
          </a:p>
        </p:txBody>
      </p:sp>
      <p:grpSp>
        <p:nvGrpSpPr>
          <p:cNvPr id="19" name="Group 18"/>
          <p:cNvGrpSpPr/>
          <p:nvPr/>
        </p:nvGrpSpPr>
        <p:grpSpPr>
          <a:xfrm>
            <a:off x="7639" y="661720"/>
            <a:ext cx="9136361" cy="6123057"/>
            <a:chOff x="7639" y="661720"/>
            <a:chExt cx="9136361" cy="6123057"/>
          </a:xfrm>
        </p:grpSpPr>
        <p:grpSp>
          <p:nvGrpSpPr>
            <p:cNvPr id="22" name="Group 36"/>
            <p:cNvGrpSpPr/>
            <p:nvPr/>
          </p:nvGrpSpPr>
          <p:grpSpPr>
            <a:xfrm>
              <a:off x="7639" y="6477000"/>
              <a:ext cx="9136361" cy="307777"/>
              <a:chOff x="7639" y="6477000"/>
              <a:chExt cx="9136361" cy="307777"/>
            </a:xfrm>
          </p:grpSpPr>
          <p:sp>
            <p:nvSpPr>
              <p:cNvPr id="24" name="TextBox 23"/>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10</a:t>
                </a:r>
                <a:endParaRPr lang="en-GB" sz="1400" dirty="0">
                  <a:solidFill>
                    <a:srgbClr val="595959"/>
                  </a:solidFill>
                </a:endParaRPr>
              </a:p>
            </p:txBody>
          </p:sp>
          <p:cxnSp>
            <p:nvCxnSpPr>
              <p:cNvPr id="25" name="Straight Connector 24"/>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28" name="Rectangle 27"/>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3" name="Straight Connector 2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29" name="Folded Corner 28"/>
          <p:cNvSpPr/>
          <p:nvPr/>
        </p:nvSpPr>
        <p:spPr>
          <a:xfrm>
            <a:off x="457200" y="5867400"/>
            <a:ext cx="3934679" cy="4320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Published in</a:t>
            </a:r>
            <a:r>
              <a:rPr lang="en-US" dirty="0" smtClean="0">
                <a:solidFill>
                  <a:srgbClr val="595959"/>
                </a:solidFill>
                <a:latin typeface="Helvetica Light"/>
                <a:cs typeface="Helvetica Light"/>
              </a:rPr>
              <a:t> </a:t>
            </a:r>
            <a:r>
              <a:rPr lang="en-US" dirty="0" err="1" smtClean="0">
                <a:solidFill>
                  <a:srgbClr val="595959"/>
                </a:solidFill>
                <a:latin typeface="Helvetica Light"/>
                <a:cs typeface="Helvetica Light"/>
              </a:rPr>
              <a:t>ApJ</a:t>
            </a:r>
            <a:r>
              <a:rPr lang="en-US" dirty="0" smtClean="0">
                <a:solidFill>
                  <a:srgbClr val="595959"/>
                </a:solidFill>
                <a:latin typeface="Helvetica Light"/>
                <a:cs typeface="Helvetica Light"/>
              </a:rPr>
              <a:t> 760 (2012) 53</a:t>
            </a:r>
          </a:p>
          <a:p>
            <a:pPr algn="ct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List of candidate sources </a:t>
            </a:r>
            <a:endParaRPr lang="en-GB" sz="4200" spc="300" dirty="0">
              <a:solidFill>
                <a:srgbClr val="595959"/>
              </a:solidFill>
              <a:latin typeface="Helvetica Light"/>
              <a:cs typeface="Helvetica Light"/>
            </a:endParaRPr>
          </a:p>
        </p:txBody>
      </p:sp>
      <p:pic>
        <p:nvPicPr>
          <p:cNvPr id="19" name="Picture 6" descr="skymap_gal_with_gl"/>
          <p:cNvPicPr>
            <a:picLocks noChangeAspect="1" noChangeArrowheads="1"/>
          </p:cNvPicPr>
          <p:nvPr/>
        </p:nvPicPr>
        <p:blipFill>
          <a:blip r:embed="rId3"/>
          <a:srcRect/>
          <a:stretch>
            <a:fillRect/>
          </a:stretch>
        </p:blipFill>
        <p:spPr bwMode="auto">
          <a:xfrm>
            <a:off x="1524000" y="914400"/>
            <a:ext cx="6096000" cy="3966633"/>
          </a:xfrm>
          <a:prstGeom prst="rect">
            <a:avLst/>
          </a:prstGeom>
          <a:noFill/>
          <a:ln w="25400">
            <a:solidFill>
              <a:schemeClr val="bg1">
                <a:lumMod val="65000"/>
              </a:schemeClr>
            </a:solidFill>
          </a:ln>
          <a:effectLst>
            <a:outerShdw blurRad="50800" dist="38100" dir="2700000" algn="tl" rotWithShape="0">
              <a:schemeClr val="bg1">
                <a:alpha val="43000"/>
              </a:schemeClr>
            </a:outerShdw>
          </a:effectLst>
        </p:spPr>
      </p:pic>
      <p:sp>
        <p:nvSpPr>
          <p:cNvPr id="23" name="TextBox 22"/>
          <p:cNvSpPr txBox="1"/>
          <p:nvPr/>
        </p:nvSpPr>
        <p:spPr>
          <a:xfrm>
            <a:off x="533400" y="5105400"/>
            <a:ext cx="8458200" cy="1323439"/>
          </a:xfrm>
          <a:prstGeom prst="rect">
            <a:avLst/>
          </a:prstGeom>
          <a:noFill/>
        </p:spPr>
        <p:txBody>
          <a:bodyPr wrap="square" rtlCol="0">
            <a:spAutoFit/>
          </a:bodyPr>
          <a:lstStyle/>
          <a:p>
            <a:r>
              <a:rPr lang="en-GB" sz="2000" dirty="0" smtClean="0">
                <a:solidFill>
                  <a:schemeClr val="tx1">
                    <a:lumMod val="65000"/>
                    <a:lumOff val="35000"/>
                  </a:schemeClr>
                </a:solidFill>
                <a:latin typeface="Helvetica Light"/>
                <a:cs typeface="Helvetica Light"/>
              </a:rPr>
              <a:t>Candidate sources producing high energy gamma-ray emission</a:t>
            </a:r>
          </a:p>
          <a:p>
            <a:endParaRPr lang="en-GB" sz="2000" dirty="0" smtClean="0">
              <a:solidFill>
                <a:schemeClr val="tx1">
                  <a:lumMod val="65000"/>
                  <a:lumOff val="35000"/>
                </a:schemeClr>
              </a:solidFill>
              <a:latin typeface="Helvetica Light"/>
              <a:cs typeface="Helvetica Light"/>
            </a:endParaRPr>
          </a:p>
          <a:p>
            <a:r>
              <a:rPr lang="en-GB" sz="2000" dirty="0" smtClean="0">
                <a:solidFill>
                  <a:schemeClr val="tx1">
                    <a:lumMod val="65000"/>
                    <a:lumOff val="35000"/>
                  </a:schemeClr>
                </a:solidFill>
                <a:latin typeface="Helvetica Light"/>
                <a:cs typeface="Helvetica Light"/>
              </a:rPr>
              <a:t>Locations where to search for neutrinos in correlation with gravitational </a:t>
            </a:r>
            <a:r>
              <a:rPr lang="en-GB" sz="2000" dirty="0" err="1" smtClean="0">
                <a:solidFill>
                  <a:schemeClr val="tx1">
                    <a:lumMod val="65000"/>
                    <a:lumOff val="35000"/>
                  </a:schemeClr>
                </a:solidFill>
                <a:latin typeface="Helvetica Light"/>
                <a:cs typeface="Helvetica Light"/>
              </a:rPr>
              <a:t>lensing</a:t>
            </a:r>
            <a:r>
              <a:rPr lang="en-GB" sz="2000" dirty="0" smtClean="0">
                <a:solidFill>
                  <a:schemeClr val="tx1">
                    <a:lumMod val="65000"/>
                    <a:lumOff val="35000"/>
                  </a:schemeClr>
                </a:solidFill>
                <a:latin typeface="Helvetica Light"/>
                <a:cs typeface="Helvetica Light"/>
              </a:rPr>
              <a:t> objects</a:t>
            </a:r>
            <a:endParaRPr lang="en-GB" sz="2000" dirty="0">
              <a:solidFill>
                <a:schemeClr val="tx1">
                  <a:lumMod val="65000"/>
                  <a:lumOff val="35000"/>
                </a:schemeClr>
              </a:solidFill>
              <a:latin typeface="Helvetica Light"/>
              <a:cs typeface="Helvetica Light"/>
            </a:endParaRPr>
          </a:p>
        </p:txBody>
      </p:sp>
      <p:sp>
        <p:nvSpPr>
          <p:cNvPr id="24" name="5-Point Star 23"/>
          <p:cNvSpPr/>
          <p:nvPr/>
        </p:nvSpPr>
        <p:spPr>
          <a:xfrm>
            <a:off x="228600" y="5105400"/>
            <a:ext cx="304800" cy="381000"/>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5" name="Group 24"/>
          <p:cNvGrpSpPr/>
          <p:nvPr/>
        </p:nvGrpSpPr>
        <p:grpSpPr>
          <a:xfrm>
            <a:off x="7639" y="661720"/>
            <a:ext cx="9136361" cy="6123057"/>
            <a:chOff x="7639" y="661720"/>
            <a:chExt cx="9136361" cy="6123057"/>
          </a:xfrm>
        </p:grpSpPr>
        <p:grpSp>
          <p:nvGrpSpPr>
            <p:cNvPr id="26" name="Group 36"/>
            <p:cNvGrpSpPr/>
            <p:nvPr/>
          </p:nvGrpSpPr>
          <p:grpSpPr>
            <a:xfrm>
              <a:off x="7639" y="6477000"/>
              <a:ext cx="9136361" cy="307777"/>
              <a:chOff x="7639" y="6477000"/>
              <a:chExt cx="9136361" cy="307777"/>
            </a:xfrm>
          </p:grpSpPr>
          <p:sp>
            <p:nvSpPr>
              <p:cNvPr id="28" name="TextBox 27"/>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11</a:t>
                </a:r>
                <a:endParaRPr lang="en-GB" sz="1400" dirty="0">
                  <a:solidFill>
                    <a:srgbClr val="595959"/>
                  </a:solidFill>
                </a:endParaRPr>
              </a:p>
            </p:txBody>
          </p:sp>
          <p:cxnSp>
            <p:nvCxnSpPr>
              <p:cNvPr id="29" name="Straight Connector 28"/>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32" name="Rectangle 31"/>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7" name="Straight Connector 26"/>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33" name="5-Point Star 32"/>
          <p:cNvSpPr/>
          <p:nvPr/>
        </p:nvSpPr>
        <p:spPr>
          <a:xfrm>
            <a:off x="228600" y="5715000"/>
            <a:ext cx="304800" cy="381000"/>
          </a:xfrm>
          <a:prstGeom prst="star5">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Candidate list search</a:t>
            </a:r>
            <a:endParaRPr lang="en-GB" sz="4200" spc="300" dirty="0">
              <a:solidFill>
                <a:srgbClr val="595959"/>
              </a:solidFill>
              <a:latin typeface="Helvetica Light"/>
              <a:cs typeface="Helvetica Light"/>
            </a:endParaRPr>
          </a:p>
        </p:txBody>
      </p:sp>
      <p:sp>
        <p:nvSpPr>
          <p:cNvPr id="23" name="TextBox 22"/>
          <p:cNvSpPr txBox="1"/>
          <p:nvPr/>
        </p:nvSpPr>
        <p:spPr>
          <a:xfrm>
            <a:off x="609600" y="4724400"/>
            <a:ext cx="7924800" cy="1631216"/>
          </a:xfrm>
          <a:prstGeom prst="rect">
            <a:avLst/>
          </a:prstGeom>
          <a:noFill/>
        </p:spPr>
        <p:txBody>
          <a:bodyPr wrap="square" rtlCol="0">
            <a:spAutoFit/>
          </a:bodyPr>
          <a:lstStyle/>
          <a:p>
            <a:pPr>
              <a:buFont typeface="Arial"/>
              <a:buChar char="•"/>
            </a:pPr>
            <a:r>
              <a:rPr lang="en-GB" sz="2000" dirty="0" smtClean="0">
                <a:solidFill>
                  <a:schemeClr val="tx1">
                    <a:lumMod val="65000"/>
                    <a:lumOff val="35000"/>
                  </a:schemeClr>
                </a:solidFill>
                <a:latin typeface="Helvetica Light"/>
                <a:cs typeface="Helvetica Light"/>
              </a:rPr>
              <a:t> Gamma-ray candidate sources: Largest deviation (41% </a:t>
            </a:r>
            <a:r>
              <a:rPr lang="en-GB" sz="2000" dirty="0" err="1" smtClean="0">
                <a:solidFill>
                  <a:schemeClr val="tx1">
                    <a:lumMod val="65000"/>
                    <a:lumOff val="35000"/>
                  </a:schemeClr>
                </a:solidFill>
                <a:latin typeface="Helvetica Light"/>
                <a:cs typeface="Helvetica Light"/>
              </a:rPr>
              <a:t>p</a:t>
            </a:r>
            <a:r>
              <a:rPr lang="en-GB" sz="2000" dirty="0" smtClean="0">
                <a:solidFill>
                  <a:schemeClr val="tx1">
                    <a:lumMod val="65000"/>
                    <a:lumOff val="35000"/>
                  </a:schemeClr>
                </a:solidFill>
                <a:latin typeface="Helvetica Light"/>
                <a:cs typeface="Helvetica Light"/>
              </a:rPr>
              <a:t>-value) is compatible with the only background hypothesis </a:t>
            </a:r>
          </a:p>
          <a:p>
            <a:pPr>
              <a:buFont typeface="Arial"/>
              <a:buChar char="•"/>
            </a:pPr>
            <a:r>
              <a:rPr lang="en-GB" sz="2000" dirty="0" smtClean="0">
                <a:solidFill>
                  <a:schemeClr val="tx1">
                    <a:lumMod val="65000"/>
                    <a:lumOff val="35000"/>
                  </a:schemeClr>
                </a:solidFill>
                <a:latin typeface="Helvetica Light"/>
                <a:cs typeface="Helvetica Light"/>
              </a:rPr>
              <a:t> Gravitational </a:t>
            </a:r>
            <a:r>
              <a:rPr lang="en-GB" sz="2000" dirty="0" err="1" smtClean="0">
                <a:solidFill>
                  <a:schemeClr val="tx1">
                    <a:lumMod val="65000"/>
                    <a:lumOff val="35000"/>
                  </a:schemeClr>
                </a:solidFill>
                <a:latin typeface="Helvetica Light"/>
                <a:cs typeface="Helvetica Light"/>
              </a:rPr>
              <a:t>lensing</a:t>
            </a:r>
            <a:r>
              <a:rPr lang="en-GB" sz="2000" dirty="0" smtClean="0">
                <a:solidFill>
                  <a:schemeClr val="tx1">
                    <a:lumMod val="65000"/>
                    <a:lumOff val="35000"/>
                  </a:schemeClr>
                </a:solidFill>
                <a:latin typeface="Helvetica Light"/>
                <a:cs typeface="Helvetica Light"/>
              </a:rPr>
              <a:t> candidates: Less background-like cluster (</a:t>
            </a:r>
            <a:r>
              <a:rPr lang="en-GB" sz="2000" dirty="0" smtClean="0">
                <a:solidFill>
                  <a:schemeClr val="tx1">
                    <a:lumMod val="65000"/>
                    <a:lumOff val="35000"/>
                  </a:schemeClr>
                </a:solidFill>
                <a:latin typeface="Helvetica Light"/>
                <a:ea typeface="ＭＳ Ｐゴシック" charset="-128"/>
                <a:cs typeface="Helvetica Light"/>
              </a:rPr>
              <a:t>SDSS J1004+4112) </a:t>
            </a:r>
            <a:r>
              <a:rPr lang="en-GB" sz="2000" dirty="0" smtClean="0">
                <a:solidFill>
                  <a:schemeClr val="tx1">
                    <a:lumMod val="65000"/>
                    <a:lumOff val="35000"/>
                  </a:schemeClr>
                </a:solidFill>
                <a:latin typeface="Helvetica Light"/>
                <a:cs typeface="Helvetica Light"/>
              </a:rPr>
              <a:t>has a 0.49 (0.99) </a:t>
            </a:r>
            <a:r>
              <a:rPr lang="en-GB" sz="2000" dirty="0" err="1" smtClean="0">
                <a:solidFill>
                  <a:schemeClr val="tx1">
                    <a:lumMod val="65000"/>
                    <a:lumOff val="35000"/>
                  </a:schemeClr>
                </a:solidFill>
                <a:latin typeface="Helvetica Light"/>
                <a:cs typeface="Helvetica Light"/>
              </a:rPr>
              <a:t>p</a:t>
            </a:r>
            <a:r>
              <a:rPr lang="en-GB" sz="2000" dirty="0" smtClean="0">
                <a:solidFill>
                  <a:schemeClr val="tx1">
                    <a:lumMod val="65000"/>
                    <a:lumOff val="35000"/>
                  </a:schemeClr>
                </a:solidFill>
                <a:latin typeface="Helvetica Light"/>
                <a:cs typeface="Helvetica Light"/>
              </a:rPr>
              <a:t>-value after trials correction: looking at 11 (62) sources</a:t>
            </a:r>
            <a:endParaRPr lang="en-GB" sz="2000" dirty="0">
              <a:solidFill>
                <a:schemeClr val="tx1">
                  <a:lumMod val="65000"/>
                  <a:lumOff val="35000"/>
                </a:schemeClr>
              </a:solidFill>
              <a:latin typeface="Helvetica Light"/>
              <a:cs typeface="Helvetica Light"/>
            </a:endParaRPr>
          </a:p>
        </p:txBody>
      </p:sp>
      <p:pic>
        <p:nvPicPr>
          <p:cNvPr id="16" name="Picture 15"/>
          <p:cNvPicPr>
            <a:picLocks noChangeAspect="1"/>
          </p:cNvPicPr>
          <p:nvPr/>
        </p:nvPicPr>
        <p:blipFill>
          <a:blip r:embed="rId3"/>
          <a:stretch>
            <a:fillRect/>
          </a:stretch>
        </p:blipFill>
        <p:spPr>
          <a:xfrm>
            <a:off x="1371600" y="914400"/>
            <a:ext cx="6388100" cy="3639901"/>
          </a:xfrm>
          <a:prstGeom prst="rect">
            <a:avLst/>
          </a:prstGeom>
          <a:ln w="25400">
            <a:solidFill>
              <a:schemeClr val="bg1">
                <a:lumMod val="65000"/>
              </a:schemeClr>
            </a:solidFill>
          </a:ln>
          <a:effectLst>
            <a:outerShdw blurRad="50800" dist="38100" dir="2700000" algn="tl" rotWithShape="0">
              <a:schemeClr val="bg1">
                <a:alpha val="43000"/>
              </a:schemeClr>
            </a:outerShdw>
          </a:effectLst>
        </p:spPr>
      </p:pic>
      <p:grpSp>
        <p:nvGrpSpPr>
          <p:cNvPr id="17" name="Group 16"/>
          <p:cNvGrpSpPr/>
          <p:nvPr/>
        </p:nvGrpSpPr>
        <p:grpSpPr>
          <a:xfrm>
            <a:off x="7639" y="661720"/>
            <a:ext cx="9136361" cy="6123057"/>
            <a:chOff x="7639" y="661720"/>
            <a:chExt cx="9136361" cy="6123057"/>
          </a:xfrm>
        </p:grpSpPr>
        <p:grpSp>
          <p:nvGrpSpPr>
            <p:cNvPr id="18" name="Group 36"/>
            <p:cNvGrpSpPr/>
            <p:nvPr/>
          </p:nvGrpSpPr>
          <p:grpSpPr>
            <a:xfrm>
              <a:off x="7639" y="6477000"/>
              <a:ext cx="9136361" cy="307777"/>
              <a:chOff x="7639" y="6477000"/>
              <a:chExt cx="9136361" cy="307777"/>
            </a:xfrm>
          </p:grpSpPr>
          <p:sp>
            <p:nvSpPr>
              <p:cNvPr id="21" name="TextBox 20"/>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12</a:t>
                </a:r>
                <a:endParaRPr lang="en-GB" sz="1400" dirty="0">
                  <a:solidFill>
                    <a:srgbClr val="595959"/>
                  </a:solidFill>
                </a:endParaRPr>
              </a:p>
            </p:txBody>
          </p:sp>
          <p:cxnSp>
            <p:nvCxnSpPr>
              <p:cNvPr id="25" name="Straight Connector 24"/>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28" name="Rectangle 27"/>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0" name="Straight Connector 19"/>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Upper limits</a:t>
            </a:r>
            <a:endParaRPr lang="en-GB" sz="4200" spc="300" dirty="0">
              <a:solidFill>
                <a:srgbClr val="595959"/>
              </a:solidFill>
              <a:latin typeface="Helvetica Light"/>
              <a:cs typeface="Helvetica Light"/>
            </a:endParaRPr>
          </a:p>
        </p:txBody>
      </p:sp>
      <p:pic>
        <p:nvPicPr>
          <p:cNvPr id="19" name="Picture 7" descr="lensupperlimits_allIce40Ice59"/>
          <p:cNvPicPr>
            <a:picLocks noChangeAspect="1" noChangeArrowheads="1"/>
          </p:cNvPicPr>
          <p:nvPr/>
        </p:nvPicPr>
        <p:blipFill>
          <a:blip r:embed="rId3"/>
          <a:srcRect/>
          <a:stretch>
            <a:fillRect/>
          </a:stretch>
        </p:blipFill>
        <p:spPr bwMode="auto">
          <a:xfrm>
            <a:off x="1309688" y="838200"/>
            <a:ext cx="6462712" cy="3991351"/>
          </a:xfrm>
          <a:prstGeom prst="rect">
            <a:avLst/>
          </a:prstGeom>
          <a:noFill/>
          <a:ln w="25400">
            <a:solidFill>
              <a:schemeClr val="bg1">
                <a:lumMod val="65000"/>
                <a:alpha val="60000"/>
              </a:schemeClr>
            </a:solidFill>
          </a:ln>
          <a:effectLst>
            <a:outerShdw blurRad="50800" dist="38100" dir="2700000" algn="tl" rotWithShape="0">
              <a:schemeClr val="bg1">
                <a:alpha val="43000"/>
              </a:schemeClr>
            </a:outerShdw>
          </a:effectLst>
        </p:spPr>
      </p:pic>
      <p:sp>
        <p:nvSpPr>
          <p:cNvPr id="22" name="16 CuadroTexto"/>
          <p:cNvSpPr txBox="1">
            <a:spLocks noChangeArrowheads="1"/>
          </p:cNvSpPr>
          <p:nvPr/>
        </p:nvSpPr>
        <p:spPr bwMode="auto">
          <a:xfrm>
            <a:off x="762000" y="4911804"/>
            <a:ext cx="8229600" cy="11079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r>
              <a:rPr lang="en-GB" sz="2200" dirty="0">
                <a:solidFill>
                  <a:srgbClr val="595959"/>
                </a:solidFill>
                <a:latin typeface="Helvetica Light"/>
                <a:cs typeface="Helvetica Light"/>
              </a:rPr>
              <a:t>Best limits </a:t>
            </a:r>
            <a:r>
              <a:rPr lang="en-GB" sz="2200" dirty="0" smtClean="0">
                <a:solidFill>
                  <a:srgbClr val="595959"/>
                </a:solidFill>
                <a:latin typeface="Helvetica Light"/>
                <a:cs typeface="Helvetica Light"/>
              </a:rPr>
              <a:t>in the </a:t>
            </a:r>
            <a:r>
              <a:rPr lang="en-GB" sz="2200" dirty="0" err="1">
                <a:solidFill>
                  <a:srgbClr val="595959"/>
                </a:solidFill>
                <a:latin typeface="Helvetica Light"/>
                <a:cs typeface="Helvetica Light"/>
              </a:rPr>
              <a:t>TeV-PeV</a:t>
            </a:r>
            <a:r>
              <a:rPr lang="en-GB" sz="2200" dirty="0" smtClean="0">
                <a:solidFill>
                  <a:srgbClr val="595959"/>
                </a:solidFill>
                <a:latin typeface="Helvetica Light"/>
                <a:cs typeface="Helvetica Light"/>
              </a:rPr>
              <a:t> range for sources in the Southern</a:t>
            </a:r>
          </a:p>
          <a:p>
            <a:pPr marL="342900" indent="-342900" eaLnBrk="1" hangingPunct="1"/>
            <a:r>
              <a:rPr lang="en-GB" sz="2200" dirty="0" smtClean="0">
                <a:solidFill>
                  <a:srgbClr val="595959"/>
                </a:solidFill>
                <a:latin typeface="Helvetica Light"/>
                <a:cs typeface="Helvetica Light"/>
              </a:rPr>
              <a:t>Hemisphere</a:t>
            </a:r>
            <a:r>
              <a:rPr lang="en-GB" sz="2200" baseline="30000" dirty="0" smtClean="0">
                <a:solidFill>
                  <a:srgbClr val="595959"/>
                </a:solidFill>
                <a:latin typeface="Helvetica Light"/>
                <a:cs typeface="Helvetica Light"/>
              </a:rPr>
              <a:t>1</a:t>
            </a:r>
            <a:r>
              <a:rPr lang="en-GB" sz="2200" dirty="0" smtClean="0">
                <a:solidFill>
                  <a:srgbClr val="595959"/>
                </a:solidFill>
                <a:latin typeface="Helvetica Light"/>
                <a:cs typeface="Helvetica Light"/>
              </a:rPr>
              <a:t>.</a:t>
            </a:r>
          </a:p>
          <a:p>
            <a:pPr marL="342900" indent="-342900" eaLnBrk="1" hangingPunct="1"/>
            <a:r>
              <a:rPr lang="en-GB" sz="2000" dirty="0" smtClean="0">
                <a:solidFill>
                  <a:srgbClr val="595959"/>
                </a:solidFill>
                <a:latin typeface="Helvetica Light"/>
                <a:cs typeface="Helvetica Light"/>
              </a:rPr>
              <a:t>By 2016, limits expected to improve by a factor ~2.5.</a:t>
            </a:r>
          </a:p>
        </p:txBody>
      </p:sp>
      <p:grpSp>
        <p:nvGrpSpPr>
          <p:cNvPr id="30" name="Group 29"/>
          <p:cNvGrpSpPr/>
          <p:nvPr/>
        </p:nvGrpSpPr>
        <p:grpSpPr>
          <a:xfrm>
            <a:off x="7639" y="661720"/>
            <a:ext cx="9136361" cy="6123057"/>
            <a:chOff x="7639" y="661720"/>
            <a:chExt cx="9136361" cy="6123057"/>
          </a:xfrm>
        </p:grpSpPr>
        <p:grpSp>
          <p:nvGrpSpPr>
            <p:cNvPr id="23" name="Group 36"/>
            <p:cNvGrpSpPr/>
            <p:nvPr/>
          </p:nvGrpSpPr>
          <p:grpSpPr>
            <a:xfrm>
              <a:off x="7639" y="6477000"/>
              <a:ext cx="9136361" cy="307777"/>
              <a:chOff x="7639" y="6477000"/>
              <a:chExt cx="9136361" cy="307777"/>
            </a:xfrm>
          </p:grpSpPr>
          <p:sp>
            <p:nvSpPr>
              <p:cNvPr id="24" name="TextBox 23"/>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13</a:t>
                </a:r>
                <a:endParaRPr lang="en-GB" sz="1400" dirty="0">
                  <a:solidFill>
                    <a:srgbClr val="595959"/>
                  </a:solidFill>
                </a:endParaRPr>
              </a:p>
            </p:txBody>
          </p:sp>
          <p:cxnSp>
            <p:nvCxnSpPr>
              <p:cNvPr id="25" name="Straight Connector 24"/>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28" name="Rectangle 27"/>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9" name="Straight Connector 28"/>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838200" y="6107668"/>
            <a:ext cx="6538912" cy="338554"/>
          </a:xfrm>
          <a:prstGeom prst="rect">
            <a:avLst/>
          </a:prstGeom>
        </p:spPr>
        <p:txBody>
          <a:bodyPr wrap="square">
            <a:spAutoFit/>
          </a:bodyPr>
          <a:lstStyle/>
          <a:p>
            <a:r>
              <a:rPr lang="en-GB" sz="1600" baseline="30000" dirty="0" smtClean="0">
                <a:solidFill>
                  <a:srgbClr val="595959"/>
                </a:solidFill>
                <a:latin typeface="Helvetica Light"/>
                <a:cs typeface="Helvetica Light"/>
              </a:rPr>
              <a:t>1</a:t>
            </a:r>
            <a:r>
              <a:rPr lang="en-GB" sz="1600" dirty="0" smtClean="0">
                <a:solidFill>
                  <a:srgbClr val="595959"/>
                </a:solidFill>
                <a:latin typeface="Helvetica Light"/>
                <a:cs typeface="Helvetica Light"/>
              </a:rPr>
              <a:t>IceCube energy threshold for the Southern Hemisphere is ~1 </a:t>
            </a:r>
            <a:r>
              <a:rPr lang="en-GB" sz="1600" dirty="0" err="1" smtClean="0">
                <a:solidFill>
                  <a:srgbClr val="595959"/>
                </a:solidFill>
                <a:latin typeface="Helvetica Light"/>
                <a:cs typeface="Helvetica Light"/>
              </a:rPr>
              <a:t>PeV</a:t>
            </a:r>
            <a:r>
              <a:rPr lang="en-GB" sz="1600" dirty="0" smtClean="0">
                <a:solidFill>
                  <a:srgbClr val="595959"/>
                </a:solidFill>
                <a:latin typeface="Helvetica Light"/>
                <a:cs typeface="Helvetica Light"/>
              </a:rPr>
              <a:t>.</a:t>
            </a:r>
            <a:endParaRPr lang="en-GB" sz="1600" dirty="0">
              <a:solidFill>
                <a:srgbClr val="59595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14</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Fermi bubbles</a:t>
            </a:r>
            <a:endParaRPr lang="en-GB" sz="4200" spc="300" dirty="0">
              <a:solidFill>
                <a:schemeClr val="tx1">
                  <a:lumMod val="65000"/>
                  <a:lumOff val="35000"/>
                </a:schemeClr>
              </a:solidFill>
              <a:effectLst/>
              <a:latin typeface="Helvetica Light"/>
              <a:cs typeface="Helvetica Light"/>
            </a:endParaRPr>
          </a:p>
        </p:txBody>
      </p:sp>
      <p:pic>
        <p:nvPicPr>
          <p:cNvPr id="21" name="Picture 20"/>
          <p:cNvPicPr>
            <a:picLocks noChangeAspect="1"/>
          </p:cNvPicPr>
          <p:nvPr/>
        </p:nvPicPr>
        <p:blipFill>
          <a:blip r:embed="rId3"/>
          <a:stretch>
            <a:fillRect/>
          </a:stretch>
        </p:blipFill>
        <p:spPr>
          <a:xfrm>
            <a:off x="914400" y="838200"/>
            <a:ext cx="7543800" cy="4460997"/>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22" name="Rectangle 21"/>
          <p:cNvSpPr/>
          <p:nvPr/>
        </p:nvSpPr>
        <p:spPr>
          <a:xfrm>
            <a:off x="914400" y="5352871"/>
            <a:ext cx="7543800" cy="923330"/>
          </a:xfrm>
          <a:prstGeom prst="rect">
            <a:avLst/>
          </a:prstGeom>
        </p:spPr>
        <p:txBody>
          <a:bodyPr wrap="square">
            <a:spAutoFit/>
          </a:bodyPr>
          <a:lstStyle/>
          <a:p>
            <a:r>
              <a:rPr lang="fr-FR" dirty="0" err="1" smtClean="0">
                <a:solidFill>
                  <a:srgbClr val="595959"/>
                </a:solidFill>
                <a:latin typeface="Helvetica Light"/>
                <a:cs typeface="Helvetica Light"/>
              </a:rPr>
              <a:t>Villante</a:t>
            </a:r>
            <a:r>
              <a:rPr lang="fr-FR" dirty="0" smtClean="0">
                <a:solidFill>
                  <a:srgbClr val="595959"/>
                </a:solidFill>
                <a:latin typeface="Helvetica Light"/>
                <a:cs typeface="Helvetica Light"/>
              </a:rPr>
              <a:t> &amp; </a:t>
            </a:r>
            <a:r>
              <a:rPr lang="fr-FR" dirty="0" err="1" smtClean="0">
                <a:solidFill>
                  <a:srgbClr val="595959"/>
                </a:solidFill>
                <a:latin typeface="Helvetica Light"/>
                <a:cs typeface="Helvetica Light"/>
              </a:rPr>
              <a:t>Vissani</a:t>
            </a:r>
            <a:r>
              <a:rPr lang="fr-FR" dirty="0" smtClean="0">
                <a:solidFill>
                  <a:srgbClr val="595959"/>
                </a:solidFill>
                <a:latin typeface="Helvetica Light"/>
                <a:cs typeface="Helvetica Light"/>
              </a:rPr>
              <a:t> in Phys. </a:t>
            </a:r>
            <a:r>
              <a:rPr lang="fr-FR" dirty="0" err="1" smtClean="0">
                <a:solidFill>
                  <a:srgbClr val="595959"/>
                </a:solidFill>
                <a:latin typeface="Helvetica Light"/>
                <a:cs typeface="Helvetica Light"/>
              </a:rPr>
              <a:t>Rev</a:t>
            </a:r>
            <a:r>
              <a:rPr lang="fr-FR" dirty="0" smtClean="0">
                <a:solidFill>
                  <a:srgbClr val="595959"/>
                </a:solidFill>
                <a:latin typeface="Helvetica Light"/>
                <a:cs typeface="Helvetica Light"/>
              </a:rPr>
              <a:t>. D 78 (2008) 103007:</a:t>
            </a:r>
            <a:r>
              <a:rPr lang="en-US" dirty="0" smtClean="0">
                <a:solidFill>
                  <a:srgbClr val="595959"/>
                </a:solidFill>
                <a:latin typeface="Helvetica Light"/>
                <a:cs typeface="Helvetica Light"/>
              </a:rPr>
              <a:t> </a:t>
            </a:r>
            <a:r>
              <a:rPr lang="ru-RU" dirty="0" smtClean="0">
                <a:solidFill>
                  <a:srgbClr val="595959"/>
                </a:solidFill>
                <a:latin typeface="Helvetica Light"/>
                <a:cs typeface="Helvetica Light"/>
              </a:rPr>
              <a:t>Ф</a:t>
            </a:r>
            <a:r>
              <a:rPr lang="ru-RU" baseline="-25000" dirty="0" smtClean="0">
                <a:solidFill>
                  <a:srgbClr val="595959"/>
                </a:solidFill>
                <a:latin typeface="Helvetica Light"/>
                <a:cs typeface="Helvetica Light"/>
              </a:rPr>
              <a:t>nu</a:t>
            </a:r>
            <a:r>
              <a:rPr lang="ru-RU" dirty="0" smtClean="0">
                <a:solidFill>
                  <a:srgbClr val="595959"/>
                </a:solidFill>
                <a:latin typeface="Helvetica Light"/>
                <a:cs typeface="Helvetica Light"/>
              </a:rPr>
              <a:t>~1/2.5Ф</a:t>
            </a:r>
            <a:r>
              <a:rPr lang="ru-RU" baseline="-25000" dirty="0" smtClean="0">
                <a:solidFill>
                  <a:srgbClr val="595959"/>
                </a:solidFill>
                <a:latin typeface="Helvetica Light"/>
                <a:cs typeface="Helvetica Light"/>
              </a:rPr>
              <a:t>gamma</a:t>
            </a:r>
            <a:r>
              <a:rPr lang="ru-RU" dirty="0" smtClean="0">
                <a:solidFill>
                  <a:srgbClr val="595959"/>
                </a:solidFill>
                <a:latin typeface="Helvetica Light"/>
                <a:cs typeface="Helvetica Light"/>
              </a:rPr>
              <a:t> ~ E</a:t>
            </a:r>
            <a:r>
              <a:rPr lang="ru-RU" baseline="30000" dirty="0" smtClean="0">
                <a:solidFill>
                  <a:srgbClr val="595959"/>
                </a:solidFill>
                <a:latin typeface="Helvetica Light"/>
                <a:cs typeface="Helvetica Light"/>
              </a:rPr>
              <a:t>-2</a:t>
            </a:r>
            <a:r>
              <a:rPr lang="ru-RU" dirty="0" smtClean="0">
                <a:solidFill>
                  <a:srgbClr val="595959"/>
                </a:solidFill>
                <a:latin typeface="Helvetica Light"/>
                <a:cs typeface="Helvetica Light"/>
              </a:rPr>
              <a:t>1.2*10</a:t>
            </a:r>
            <a:r>
              <a:rPr lang="ru-RU" baseline="30000" dirty="0" smtClean="0">
                <a:solidFill>
                  <a:srgbClr val="595959"/>
                </a:solidFill>
                <a:latin typeface="Helvetica Light"/>
                <a:cs typeface="Helvetica Light"/>
              </a:rPr>
              <a:t>-7</a:t>
            </a:r>
            <a:r>
              <a:rPr lang="hr-HR" dirty="0" smtClean="0">
                <a:solidFill>
                  <a:srgbClr val="595959"/>
                </a:solidFill>
                <a:latin typeface="Helvetica Light"/>
                <a:cs typeface="Helvetica Light"/>
              </a:rPr>
              <a:t>GeV cm</a:t>
            </a:r>
            <a:r>
              <a:rPr lang="hr-HR" baseline="30000" dirty="0" smtClean="0">
                <a:solidFill>
                  <a:srgbClr val="595959"/>
                </a:solidFill>
                <a:latin typeface="Helvetica Light"/>
                <a:cs typeface="Helvetica Light"/>
              </a:rPr>
              <a:t>-2</a:t>
            </a:r>
            <a:r>
              <a:rPr lang="hr-HR" dirty="0" smtClean="0">
                <a:solidFill>
                  <a:srgbClr val="595959"/>
                </a:solidFill>
                <a:latin typeface="Helvetica Light"/>
                <a:cs typeface="Helvetica Light"/>
              </a:rPr>
              <a:t> s</a:t>
            </a:r>
            <a:r>
              <a:rPr lang="hr-HR" baseline="30000" dirty="0" smtClean="0">
                <a:solidFill>
                  <a:srgbClr val="595959"/>
                </a:solidFill>
                <a:latin typeface="Helvetica Light"/>
                <a:cs typeface="Helvetica Light"/>
              </a:rPr>
              <a:t>-1</a:t>
            </a:r>
            <a:r>
              <a:rPr lang="hr-HR" dirty="0" smtClean="0">
                <a:solidFill>
                  <a:srgbClr val="595959"/>
                </a:solidFill>
                <a:latin typeface="Helvetica Light"/>
                <a:cs typeface="Helvetica Light"/>
              </a:rPr>
              <a:t> sr</a:t>
            </a:r>
            <a:r>
              <a:rPr lang="hr-HR" baseline="30000" dirty="0" smtClean="0">
                <a:solidFill>
                  <a:srgbClr val="595959"/>
                </a:solidFill>
                <a:latin typeface="Helvetica Light"/>
                <a:cs typeface="Helvetica Light"/>
              </a:rPr>
              <a:t>-1</a:t>
            </a:r>
            <a:r>
              <a:rPr lang="hr-HR" dirty="0" smtClean="0">
                <a:solidFill>
                  <a:srgbClr val="595959"/>
                </a:solidFill>
                <a:latin typeface="Helvetica Light"/>
                <a:cs typeface="Helvetica Light"/>
              </a:rPr>
              <a:t> and </a:t>
            </a:r>
            <a:r>
              <a:rPr lang="en-US" dirty="0" smtClean="0">
                <a:solidFill>
                  <a:srgbClr val="595959"/>
                </a:solidFill>
                <a:latin typeface="Helvetica Light"/>
                <a:cs typeface="Helvetica Light"/>
              </a:rPr>
              <a:t>neutrino cutoff may be obtained from the proton cut off x</a:t>
            </a:r>
            <a:r>
              <a:rPr lang="en-US" baseline="-25000" dirty="0" smtClean="0">
                <a:solidFill>
                  <a:srgbClr val="595959"/>
                </a:solidFill>
                <a:latin typeface="Helvetica Light"/>
                <a:cs typeface="Helvetica Light"/>
              </a:rPr>
              <a:t>ν</a:t>
            </a:r>
            <a:r>
              <a:rPr lang="en-US" dirty="0" smtClean="0">
                <a:solidFill>
                  <a:srgbClr val="595959"/>
                </a:solidFill>
                <a:latin typeface="Helvetica Light"/>
                <a:cs typeface="Helvetica Light"/>
              </a:rPr>
              <a:t>≈x</a:t>
            </a:r>
            <a:r>
              <a:rPr lang="en-US" baseline="-25000" dirty="0" smtClean="0">
                <a:solidFill>
                  <a:srgbClr val="595959"/>
                </a:solidFill>
                <a:latin typeface="Helvetica Light"/>
                <a:cs typeface="Helvetica Light"/>
              </a:rPr>
              <a:t>p</a:t>
            </a:r>
            <a:r>
              <a:rPr lang="en-US" dirty="0" smtClean="0">
                <a:solidFill>
                  <a:srgbClr val="595959"/>
                </a:solidFill>
                <a:latin typeface="Helvetica Light"/>
                <a:cs typeface="Helvetica Light"/>
              </a:rPr>
              <a:t>/20 (50 TeV-500 </a:t>
            </a:r>
            <a:r>
              <a:rPr lang="en-US" dirty="0" err="1" smtClean="0">
                <a:solidFill>
                  <a:srgbClr val="595959"/>
                </a:solidFill>
                <a:latin typeface="Helvetica Light"/>
                <a:cs typeface="Helvetica Light"/>
              </a:rPr>
              <a:t>TeV</a:t>
            </a:r>
            <a:r>
              <a:rPr lang="en-US" dirty="0" smtClean="0">
                <a:solidFill>
                  <a:srgbClr val="595959"/>
                </a:solidFill>
                <a:latin typeface="Helvetica Light"/>
                <a:cs typeface="Helvetica Light"/>
              </a:rPr>
              <a:t>)</a:t>
            </a:r>
            <a:endParaRPr lang="en-US"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15</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Fermi bubbles</a:t>
            </a:r>
            <a:endParaRPr lang="en-GB" sz="4200" spc="300" dirty="0">
              <a:solidFill>
                <a:schemeClr val="tx1">
                  <a:lumMod val="65000"/>
                  <a:lumOff val="35000"/>
                </a:schemeClr>
              </a:solidFill>
              <a:effectLst/>
              <a:latin typeface="Helvetica Light"/>
              <a:cs typeface="Helvetica Light"/>
            </a:endParaRPr>
          </a:p>
        </p:txBody>
      </p:sp>
      <p:pic>
        <p:nvPicPr>
          <p:cNvPr id="14" name="Image 17" descr="fb.php.gif"/>
          <p:cNvPicPr>
            <a:picLocks noChangeAspect="1"/>
          </p:cNvPicPr>
          <p:nvPr/>
        </p:nvPicPr>
        <p:blipFill>
          <a:blip r:embed="rId3" cstate="print"/>
          <a:stretch>
            <a:fillRect/>
          </a:stretch>
        </p:blipFill>
        <p:spPr>
          <a:xfrm>
            <a:off x="221415" y="990600"/>
            <a:ext cx="3893385" cy="2286000"/>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15" name="CuadroTexto 8"/>
          <p:cNvSpPr txBox="1"/>
          <p:nvPr/>
        </p:nvSpPr>
        <p:spPr>
          <a:xfrm>
            <a:off x="221415" y="3397984"/>
            <a:ext cx="3893385" cy="1569660"/>
          </a:xfrm>
          <a:prstGeom prst="rect">
            <a:avLst/>
          </a:prstGeom>
          <a:noFill/>
        </p:spPr>
        <p:txBody>
          <a:bodyPr wrap="square" rtlCol="0">
            <a:spAutoFit/>
          </a:bodyPr>
          <a:lstStyle/>
          <a:p>
            <a:pPr>
              <a:buFont typeface="Arial"/>
              <a:buChar char="•"/>
            </a:pPr>
            <a:r>
              <a:rPr lang="en-US" sz="2000" dirty="0" smtClean="0">
                <a:solidFill>
                  <a:srgbClr val="595959"/>
                </a:solidFill>
                <a:latin typeface="Helvetica Light"/>
                <a:cs typeface="Helvetica Light"/>
              </a:rPr>
              <a:t> On/Off zones analysis method applied on 2008-2011 data:  </a:t>
            </a:r>
          </a:p>
          <a:p>
            <a:pPr marL="87313" indent="-87313">
              <a:tabLst>
                <a:tab pos="87313" algn="l"/>
              </a:tabLst>
            </a:pPr>
            <a:r>
              <a:rPr lang="en-US" sz="2000" dirty="0" smtClean="0">
                <a:solidFill>
                  <a:srgbClr val="595959"/>
                </a:solidFill>
                <a:latin typeface="Helvetica Light"/>
                <a:cs typeface="Helvetica Light"/>
              </a:rPr>
              <a:t> </a:t>
            </a:r>
            <a:r>
              <a:rPr lang="en-US" dirty="0" smtClean="0">
                <a:solidFill>
                  <a:srgbClr val="595959"/>
                </a:solidFill>
                <a:latin typeface="Helvetica Light"/>
                <a:cs typeface="Helvetica Light"/>
              </a:rPr>
              <a:t>the background is estimated from   average of three “bubbles” shifted </a:t>
            </a:r>
          </a:p>
          <a:p>
            <a:pPr marL="87313" indent="-87313"/>
            <a:r>
              <a:rPr lang="en-US" dirty="0" smtClean="0">
                <a:solidFill>
                  <a:srgbClr val="595959"/>
                </a:solidFill>
                <a:latin typeface="Helvetica Light"/>
                <a:cs typeface="Helvetica Light"/>
              </a:rPr>
              <a:t> in time.</a:t>
            </a:r>
          </a:p>
        </p:txBody>
      </p:sp>
      <p:grpSp>
        <p:nvGrpSpPr>
          <p:cNvPr id="21" name="Group 20"/>
          <p:cNvGrpSpPr/>
          <p:nvPr/>
        </p:nvGrpSpPr>
        <p:grpSpPr>
          <a:xfrm>
            <a:off x="4343400" y="2311568"/>
            <a:ext cx="4620020" cy="3251032"/>
            <a:chOff x="4295380" y="2641820"/>
            <a:chExt cx="4334451" cy="2895212"/>
          </a:xfrm>
        </p:grpSpPr>
        <p:pic>
          <p:nvPicPr>
            <p:cNvPr id="11" name="Imagen 1"/>
            <p:cNvPicPr>
              <a:picLocks noChangeAspect="1"/>
            </p:cNvPicPr>
            <p:nvPr/>
          </p:nvPicPr>
          <p:blipFill>
            <a:blip r:embed="rId4"/>
            <a:stretch>
              <a:fillRect/>
            </a:stretch>
          </p:blipFill>
          <p:spPr>
            <a:xfrm>
              <a:off x="4295380" y="2641820"/>
              <a:ext cx="4334451" cy="2895212"/>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16" name="TextBox 126"/>
            <p:cNvSpPr txBox="1"/>
            <p:nvPr/>
          </p:nvSpPr>
          <p:spPr>
            <a:xfrm>
              <a:off x="7391399" y="2641820"/>
              <a:ext cx="1238431" cy="740046"/>
            </a:xfrm>
            <a:prstGeom prst="rect">
              <a:avLst/>
            </a:prstGeom>
            <a:solidFill>
              <a:srgbClr val="FFFFFF"/>
            </a:solidFill>
            <a:ln>
              <a:solidFill>
                <a:schemeClr val="bg1">
                  <a:lumMod val="75000"/>
                </a:schemeClr>
              </a:solidFill>
            </a:ln>
          </p:spPr>
          <p:txBody>
            <a:bodyPr wrap="square" rtlCol="0">
              <a:spAutoFit/>
            </a:bodyPr>
            <a:lstStyle/>
            <a:p>
              <a:r>
                <a:rPr lang="en-US" sz="1200" b="1" kern="1200" dirty="0" smtClean="0">
                  <a:solidFill>
                    <a:srgbClr val="0000FF"/>
                  </a:solidFill>
                </a:rPr>
                <a:t>50 </a:t>
              </a:r>
              <a:r>
                <a:rPr lang="en-US" sz="1200" b="1" kern="1200" dirty="0" err="1" smtClean="0">
                  <a:solidFill>
                    <a:srgbClr val="0000FF"/>
                  </a:solidFill>
                </a:rPr>
                <a:t>TeV</a:t>
              </a:r>
              <a:r>
                <a:rPr lang="en-US" sz="1200" b="1" kern="1200" dirty="0" smtClean="0">
                  <a:solidFill>
                    <a:srgbClr val="0000FF"/>
                  </a:solidFill>
                </a:rPr>
                <a:t> cutoff</a:t>
              </a:r>
            </a:p>
            <a:p>
              <a:r>
                <a:rPr lang="en-US" sz="1200" b="1" dirty="0" smtClean="0">
                  <a:solidFill>
                    <a:srgbClr val="008000"/>
                  </a:solidFill>
                </a:rPr>
                <a:t>100 </a:t>
              </a:r>
              <a:r>
                <a:rPr lang="en-US" sz="1200" b="1" dirty="0" err="1" smtClean="0">
                  <a:solidFill>
                    <a:srgbClr val="008000"/>
                  </a:solidFill>
                </a:rPr>
                <a:t>TeV</a:t>
              </a:r>
              <a:r>
                <a:rPr lang="en-US" sz="1200" b="1" dirty="0" smtClean="0">
                  <a:solidFill>
                    <a:srgbClr val="008000"/>
                  </a:solidFill>
                </a:rPr>
                <a:t> cutoff</a:t>
              </a:r>
            </a:p>
            <a:p>
              <a:r>
                <a:rPr lang="en-US" sz="1200" b="1" dirty="0" smtClean="0">
                  <a:solidFill>
                    <a:srgbClr val="FF0000"/>
                  </a:solidFill>
                </a:rPr>
                <a:t>500 </a:t>
              </a:r>
              <a:r>
                <a:rPr lang="en-US" sz="1200" b="1" dirty="0" err="1" smtClean="0">
                  <a:solidFill>
                    <a:srgbClr val="FF0000"/>
                  </a:solidFill>
                </a:rPr>
                <a:t>TeV</a:t>
              </a:r>
              <a:r>
                <a:rPr lang="en-US" sz="1200" b="1" dirty="0" smtClean="0">
                  <a:solidFill>
                    <a:srgbClr val="FF0000"/>
                  </a:solidFill>
                </a:rPr>
                <a:t> cutoff</a:t>
              </a:r>
            </a:p>
            <a:p>
              <a:r>
                <a:rPr lang="en-US" sz="1200" b="1" dirty="0" smtClean="0">
                  <a:solidFill>
                    <a:schemeClr val="tx1">
                      <a:lumMod val="95000"/>
                      <a:lumOff val="5000"/>
                    </a:schemeClr>
                  </a:solidFill>
                </a:rPr>
                <a:t>no cutoff</a:t>
              </a:r>
            </a:p>
          </p:txBody>
        </p:sp>
      </p:grpSp>
      <p:sp>
        <p:nvSpPr>
          <p:cNvPr id="17" name="Rectángulo 11"/>
          <p:cNvSpPr/>
          <p:nvPr/>
        </p:nvSpPr>
        <p:spPr>
          <a:xfrm>
            <a:off x="3886200" y="5678269"/>
            <a:ext cx="5077220" cy="646331"/>
          </a:xfrm>
          <a:prstGeom prst="rect">
            <a:avLst/>
          </a:prstGeom>
          <a:noFill/>
          <a:ln>
            <a:noFill/>
          </a:ln>
        </p:spPr>
        <p:txBody>
          <a:bodyPr wrap="square">
            <a:spAutoFit/>
          </a:bodyPr>
          <a:lstStyle/>
          <a:p>
            <a:pPr lvl="0"/>
            <a:r>
              <a:rPr kumimoji="0" lang="fr-FR" u="none" strike="noStrike" cap="none" normalizeH="0" baseline="0" dirty="0" err="1" smtClean="0">
                <a:ln>
                  <a:noFill/>
                </a:ln>
                <a:solidFill>
                  <a:srgbClr val="595959"/>
                </a:solidFill>
                <a:effectLst/>
                <a:latin typeface="Helvetica Light"/>
                <a:cs typeface="Helvetica Light"/>
              </a:rPr>
              <a:t>Number</a:t>
            </a:r>
            <a:r>
              <a:rPr kumimoji="0" lang="fr-FR" u="none" strike="noStrike" cap="none" normalizeH="0" baseline="0" dirty="0" smtClean="0">
                <a:ln>
                  <a:noFill/>
                </a:ln>
                <a:solidFill>
                  <a:srgbClr val="595959"/>
                </a:solidFill>
                <a:effectLst/>
                <a:latin typeface="Helvetica Light"/>
                <a:cs typeface="Helvetica Light"/>
              </a:rPr>
              <a:t> of background </a:t>
            </a:r>
            <a:r>
              <a:rPr kumimoji="0" lang="fr-FR" u="none" strike="noStrike" cap="none" normalizeH="0" baseline="0" dirty="0" err="1" smtClean="0">
                <a:ln>
                  <a:noFill/>
                </a:ln>
                <a:solidFill>
                  <a:srgbClr val="595959"/>
                </a:solidFill>
                <a:effectLst/>
                <a:latin typeface="Helvetica Light"/>
                <a:cs typeface="Helvetica Light"/>
              </a:rPr>
              <a:t>events</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smtClean="0">
                <a:ln>
                  <a:noFill/>
                </a:ln>
                <a:solidFill>
                  <a:srgbClr val="595959"/>
                </a:solidFill>
                <a:effectLst/>
                <a:latin typeface="Helvetica Light"/>
                <a:cs typeface="Helvetica Light"/>
              </a:rPr>
              <a:t>(Off)</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smtClean="0">
                <a:ln>
                  <a:noFill/>
                </a:ln>
                <a:solidFill>
                  <a:srgbClr val="595959"/>
                </a:solidFill>
                <a:effectLst/>
                <a:latin typeface="Helvetica Light"/>
                <a:cs typeface="Helvetica Light"/>
              </a:rPr>
              <a:t> 33/3 =11</a:t>
            </a:r>
          </a:p>
          <a:p>
            <a:pPr lvl="0"/>
            <a:r>
              <a:rPr kumimoji="0" lang="fr-FR" u="none" strike="noStrike" cap="none" normalizeH="0" baseline="0" dirty="0" err="1" smtClean="0">
                <a:ln>
                  <a:noFill/>
                </a:ln>
                <a:solidFill>
                  <a:srgbClr val="595959"/>
                </a:solidFill>
                <a:effectLst/>
                <a:latin typeface="Helvetica Light"/>
                <a:cs typeface="Helvetica Light"/>
              </a:rPr>
              <a:t>Observed</a:t>
            </a:r>
            <a:r>
              <a:rPr kumimoji="0" lang="fr-FR" u="none" strike="noStrike" cap="none" normalizeH="0" baseline="0" dirty="0" smtClean="0">
                <a:ln>
                  <a:noFill/>
                </a:ln>
                <a:solidFill>
                  <a:srgbClr val="595959"/>
                </a:solidFill>
                <a:effectLst/>
                <a:latin typeface="Helvetica Light"/>
                <a:cs typeface="Helvetica Light"/>
              </a:rPr>
              <a:t> </a:t>
            </a:r>
            <a:r>
              <a:rPr kumimoji="0" lang="fr-FR" u="none" strike="noStrike" cap="none" normalizeH="0" baseline="0" dirty="0" err="1" smtClean="0">
                <a:ln>
                  <a:noFill/>
                </a:ln>
                <a:solidFill>
                  <a:srgbClr val="595959"/>
                </a:solidFill>
                <a:effectLst/>
                <a:latin typeface="Helvetica Light"/>
                <a:cs typeface="Helvetica Light"/>
              </a:rPr>
              <a:t>events</a:t>
            </a:r>
            <a:r>
              <a:rPr kumimoji="0" lang="fr-FR" u="none" strike="noStrike" cap="none" normalizeH="0" dirty="0" smtClean="0">
                <a:ln>
                  <a:noFill/>
                </a:ln>
                <a:solidFill>
                  <a:srgbClr val="595959"/>
                </a:solidFill>
                <a:effectLst/>
                <a:latin typeface="Helvetica Light"/>
                <a:cs typeface="Helvetica Light"/>
              </a:rPr>
              <a:t> </a:t>
            </a:r>
            <a:r>
              <a:rPr kumimoji="0" lang="fr-FR" u="none" strike="noStrike" cap="none" normalizeH="0" baseline="0" dirty="0" smtClean="0">
                <a:ln>
                  <a:noFill/>
                </a:ln>
                <a:solidFill>
                  <a:srgbClr val="595959"/>
                </a:solidFill>
                <a:effectLst/>
                <a:latin typeface="Helvetica Light"/>
                <a:cs typeface="Helvetica Light"/>
              </a:rPr>
              <a:t>= 16 </a:t>
            </a:r>
            <a:r>
              <a:rPr kumimoji="0" lang="fr-FR" u="none" strike="noStrike" cap="none" normalizeH="0" baseline="0" dirty="0" err="1" smtClean="0">
                <a:ln>
                  <a:noFill/>
                </a:ln>
                <a:solidFill>
                  <a:srgbClr val="595959"/>
                </a:solidFill>
                <a:effectLst/>
                <a:latin typeface="Helvetica Light"/>
                <a:cs typeface="Helvetica Light"/>
              </a:rPr>
              <a:t>events</a:t>
            </a:r>
            <a:endParaRPr kumimoji="0" lang="fr-FR" u="none" strike="noStrike" cap="none" normalizeH="0" baseline="0" dirty="0" smtClean="0">
              <a:ln>
                <a:noFill/>
              </a:ln>
              <a:solidFill>
                <a:srgbClr val="595959"/>
              </a:solidFill>
              <a:effectLst/>
              <a:latin typeface="Helvetica Light"/>
              <a:cs typeface="Helvetica Light"/>
            </a:endParaRPr>
          </a:p>
        </p:txBody>
      </p:sp>
      <p:sp>
        <p:nvSpPr>
          <p:cNvPr id="20" name="CuadroTexto 13"/>
          <p:cNvSpPr txBox="1"/>
          <p:nvPr/>
        </p:nvSpPr>
        <p:spPr bwMode="auto">
          <a:xfrm>
            <a:off x="5088979" y="4521368"/>
            <a:ext cx="1769021" cy="523220"/>
          </a:xfrm>
          <a:prstGeom prst="rect">
            <a:avLst/>
          </a:prstGeom>
          <a:noFill/>
          <a:ln>
            <a:noFill/>
          </a:ln>
        </p:spPr>
        <p:txBody>
          <a:bodyPr wrap="none" rtlCol="0">
            <a:spAutoFit/>
          </a:bodyPr>
          <a:lstStyle/>
          <a:p>
            <a:r>
              <a:rPr lang="en-US" sz="1400" dirty="0" smtClean="0"/>
              <a:t>solid: flux limits</a:t>
            </a:r>
          </a:p>
          <a:p>
            <a:r>
              <a:rPr lang="en-US" sz="1400" dirty="0"/>
              <a:t>d</a:t>
            </a:r>
            <a:r>
              <a:rPr lang="en-US" sz="1400" dirty="0" smtClean="0"/>
              <a:t>otted: predicted flux</a:t>
            </a:r>
          </a:p>
        </p:txBody>
      </p:sp>
      <p:sp>
        <p:nvSpPr>
          <p:cNvPr id="22" name="Folded Corner 21"/>
          <p:cNvSpPr/>
          <p:nvPr/>
        </p:nvSpPr>
        <p:spPr>
          <a:xfrm rot="19914879">
            <a:off x="5315207" y="1829441"/>
            <a:ext cx="1591704" cy="56297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16</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38664"/>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Flaring sources</a:t>
            </a:r>
            <a:endParaRPr lang="en-GB" sz="4200" spc="300" dirty="0">
              <a:solidFill>
                <a:schemeClr val="tx1">
                  <a:lumMod val="65000"/>
                  <a:lumOff val="35000"/>
                </a:schemeClr>
              </a:solidFill>
              <a:effectLst/>
              <a:latin typeface="Helvetica Light"/>
              <a:cs typeface="Helvetica Light"/>
            </a:endParaRPr>
          </a:p>
        </p:txBody>
      </p:sp>
      <p:grpSp>
        <p:nvGrpSpPr>
          <p:cNvPr id="11" name="Groupe 16"/>
          <p:cNvGrpSpPr/>
          <p:nvPr/>
        </p:nvGrpSpPr>
        <p:grpSpPr>
          <a:xfrm>
            <a:off x="5031568" y="3413201"/>
            <a:ext cx="3835021" cy="2876266"/>
            <a:chOff x="5213443" y="3739537"/>
            <a:chExt cx="3835021" cy="2876266"/>
          </a:xfrm>
          <a:effectLst>
            <a:outerShdw blurRad="50800" dist="38100" dir="2700000" algn="tl" rotWithShape="0">
              <a:schemeClr val="bg1">
                <a:alpha val="43000"/>
              </a:schemeClr>
            </a:outerShdw>
          </a:effectLst>
        </p:grpSpPr>
        <p:pic>
          <p:nvPicPr>
            <p:cNvPr id="12" name="Picture 1"/>
            <p:cNvPicPr>
              <a:picLocks noChangeAspect="1" noChangeArrowheads="1"/>
            </p:cNvPicPr>
            <p:nvPr/>
          </p:nvPicPr>
          <p:blipFill>
            <a:blip r:embed="rId3" cstate="print"/>
            <a:srcRect/>
            <a:stretch>
              <a:fillRect/>
            </a:stretch>
          </p:blipFill>
          <p:spPr bwMode="auto">
            <a:xfrm>
              <a:off x="5213443" y="3739537"/>
              <a:ext cx="3835021" cy="2876266"/>
            </a:xfrm>
            <a:prstGeom prst="rect">
              <a:avLst/>
            </a:prstGeom>
            <a:noFill/>
            <a:ln w="12700">
              <a:solidFill>
                <a:schemeClr val="bg1">
                  <a:lumMod val="65000"/>
                </a:schemeClr>
              </a:solidFill>
              <a:miter lim="800000"/>
              <a:headEnd/>
              <a:tailEnd/>
            </a:ln>
          </p:spPr>
        </p:pic>
        <p:sp>
          <p:nvSpPr>
            <p:cNvPr id="13" name="Rectangle 12"/>
            <p:cNvSpPr/>
            <p:nvPr/>
          </p:nvSpPr>
          <p:spPr bwMode="auto">
            <a:xfrm>
              <a:off x="7561690" y="4086970"/>
              <a:ext cx="95416" cy="238540"/>
            </a:xfrm>
            <a:prstGeom prst="rect">
              <a:avLst/>
            </a:prstGeom>
            <a:solidFill>
              <a:schemeClr val="bg1"/>
            </a:solidFill>
            <a:ln w="12700" cap="flat" cmpd="sng" algn="ctr">
              <a:solidFill>
                <a:schemeClr val="bg1">
                  <a:lumMod val="65000"/>
                </a:schemeClr>
              </a:solidFill>
              <a:prstDash val="solid"/>
              <a:round/>
              <a:headEnd type="none" w="med" len="med"/>
              <a:tailEnd type="arrow"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grpSp>
      <p:pic>
        <p:nvPicPr>
          <p:cNvPr id="19" name="Picture 4" descr="result_3C279.gif"/>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3449000"/>
            <a:ext cx="3753268" cy="2342200"/>
          </a:xfrm>
          <a:prstGeom prst="rect">
            <a:avLst/>
          </a:prstGeom>
          <a:noFill/>
          <a:ln w="12700">
            <a:solidFill>
              <a:schemeClr val="bg1">
                <a:lumMod val="65000"/>
              </a:schemeClr>
            </a:solidFill>
          </a:ln>
          <a:effectLst>
            <a:outerShdw blurRad="50800" dist="38100" dir="2700000" algn="tl" rotWithShape="0">
              <a:schemeClr val="bg1">
                <a:alpha val="43000"/>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3" name="Folded Corner 22"/>
          <p:cNvSpPr/>
          <p:nvPr/>
        </p:nvSpPr>
        <p:spPr>
          <a:xfrm>
            <a:off x="228601" y="5995678"/>
            <a:ext cx="3753267" cy="40512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95959"/>
                </a:solidFill>
                <a:latin typeface="Helvetica Light"/>
                <a:cs typeface="Helvetica Light"/>
              </a:rPr>
              <a:t>Published in </a:t>
            </a:r>
            <a:r>
              <a:rPr lang="en-US" sz="1400" dirty="0" err="1" smtClean="0">
                <a:solidFill>
                  <a:srgbClr val="595959"/>
                </a:solidFill>
                <a:latin typeface="Helvetica Light"/>
                <a:cs typeface="Helvetica Light"/>
              </a:rPr>
              <a:t>Astropart</a:t>
            </a:r>
            <a:r>
              <a:rPr lang="en-US" sz="1400" dirty="0" smtClean="0">
                <a:solidFill>
                  <a:srgbClr val="595959"/>
                </a:solidFill>
                <a:latin typeface="Helvetica Light"/>
                <a:cs typeface="Helvetica Light"/>
              </a:rPr>
              <a:t>. Phys. 36 (2012)</a:t>
            </a:r>
          </a:p>
        </p:txBody>
      </p:sp>
      <p:grpSp>
        <p:nvGrpSpPr>
          <p:cNvPr id="30" name="Group 29"/>
          <p:cNvGrpSpPr/>
          <p:nvPr/>
        </p:nvGrpSpPr>
        <p:grpSpPr>
          <a:xfrm>
            <a:off x="152400" y="866878"/>
            <a:ext cx="4419600" cy="2333522"/>
            <a:chOff x="0" y="838995"/>
            <a:chExt cx="4419600" cy="2333522"/>
          </a:xfrm>
        </p:grpSpPr>
        <p:sp>
          <p:nvSpPr>
            <p:cNvPr id="17" name="7 CuadroTexto"/>
            <p:cNvSpPr txBox="1"/>
            <p:nvPr/>
          </p:nvSpPr>
          <p:spPr>
            <a:xfrm>
              <a:off x="0" y="1295400"/>
              <a:ext cx="4419600" cy="1815882"/>
            </a:xfrm>
            <a:prstGeom prst="rect">
              <a:avLst/>
            </a:prstGeom>
            <a:noFill/>
          </p:spPr>
          <p:txBody>
            <a:bodyPr wrap="square" rtlCol="0">
              <a:spAutoFit/>
            </a:bodyPr>
            <a:lstStyle/>
            <a:p>
              <a:pPr marL="285750" indent="-285750">
                <a:buFont typeface="Arial"/>
                <a:buChar char="•"/>
              </a:pPr>
              <a:r>
                <a:rPr lang="en-GB" sz="1600" dirty="0" smtClean="0">
                  <a:solidFill>
                    <a:srgbClr val="595959"/>
                  </a:solidFill>
                  <a:latin typeface="Helvetica Light"/>
                  <a:cs typeface="Helvetica Light"/>
                </a:rPr>
                <a:t>10 flaring objects in 2008: PKS0208-512, AO0235+164, PKS1510-089, 3C273, 3C279, 3C454.3, OJ287, PKS0454-234, </a:t>
              </a:r>
              <a:r>
                <a:rPr lang="en-GB" sz="1600" dirty="0" err="1" smtClean="0">
                  <a:solidFill>
                    <a:srgbClr val="595959"/>
                  </a:solidFill>
                  <a:latin typeface="Helvetica Light"/>
                  <a:cs typeface="Helvetica Light"/>
                </a:rPr>
                <a:t>Wcomae</a:t>
              </a:r>
              <a:r>
                <a:rPr lang="en-GB" sz="1600" dirty="0" smtClean="0">
                  <a:solidFill>
                    <a:srgbClr val="595959"/>
                  </a:solidFill>
                  <a:latin typeface="Helvetica Light"/>
                  <a:cs typeface="Helvetica Light"/>
                </a:rPr>
                <a:t>, PKS2155-304   </a:t>
              </a:r>
            </a:p>
            <a:p>
              <a:pPr marL="285750" indent="-285750">
                <a:buFont typeface="Arial"/>
                <a:buChar char="•"/>
              </a:pPr>
              <a:r>
                <a:rPr lang="en-US" sz="1600" dirty="0" smtClean="0">
                  <a:solidFill>
                    <a:srgbClr val="595959"/>
                  </a:solidFill>
                  <a:latin typeface="Helvetica Light"/>
                  <a:cs typeface="Helvetica Light"/>
                </a:rPr>
                <a:t>3C279</a:t>
              </a:r>
              <a:r>
                <a:rPr lang="en-US" sz="1600" dirty="0">
                  <a:solidFill>
                    <a:srgbClr val="595959"/>
                  </a:solidFill>
                  <a:latin typeface="Helvetica Light"/>
                  <a:cs typeface="Helvetica Light"/>
                </a:rPr>
                <a:t>: 1 event compatible with the source</a:t>
              </a:r>
              <a:r>
                <a:rPr lang="en-US" sz="1600" dirty="0" smtClean="0">
                  <a:solidFill>
                    <a:srgbClr val="595959"/>
                  </a:solidFill>
                  <a:latin typeface="Helvetica Light"/>
                  <a:cs typeface="Helvetica Light"/>
                </a:rPr>
                <a:t> direction (Δα=0.56⁰)  </a:t>
              </a:r>
              <a:r>
                <a:rPr lang="en-US" sz="1600" dirty="0">
                  <a:solidFill>
                    <a:srgbClr val="595959"/>
                  </a:solidFill>
                  <a:latin typeface="Helvetica Light"/>
                  <a:cs typeface="Helvetica Light"/>
                </a:rPr>
                <a:t>and </a:t>
              </a:r>
              <a:r>
                <a:rPr lang="en-US" sz="1600" dirty="0" smtClean="0">
                  <a:solidFill>
                    <a:srgbClr val="595959"/>
                  </a:solidFill>
                  <a:latin typeface="Helvetica Light"/>
                  <a:cs typeface="Helvetica Light"/>
                </a:rPr>
                <a:t>time distribution, the post </a:t>
              </a:r>
              <a:r>
                <a:rPr lang="en-US" sz="1600" dirty="0">
                  <a:solidFill>
                    <a:srgbClr val="595959"/>
                  </a:solidFill>
                  <a:latin typeface="Helvetica Light"/>
                  <a:cs typeface="Helvetica Light"/>
                </a:rPr>
                <a:t>trial value</a:t>
              </a:r>
              <a:r>
                <a:rPr lang="en-US" sz="1600" dirty="0" smtClean="0">
                  <a:solidFill>
                    <a:srgbClr val="595959"/>
                  </a:solidFill>
                  <a:latin typeface="Helvetica Light"/>
                  <a:cs typeface="Helvetica Light"/>
                </a:rPr>
                <a:t> is 10%</a:t>
              </a:r>
            </a:p>
          </p:txBody>
        </p:sp>
        <p:sp>
          <p:nvSpPr>
            <p:cNvPr id="18" name="CuadroTexto 11"/>
            <p:cNvSpPr txBox="1"/>
            <p:nvPr/>
          </p:nvSpPr>
          <p:spPr bwMode="auto">
            <a:xfrm>
              <a:off x="228600" y="895290"/>
              <a:ext cx="1890050" cy="400110"/>
            </a:xfrm>
            <a:prstGeom prst="rect">
              <a:avLst/>
            </a:prstGeom>
            <a:noFill/>
            <a:ln>
              <a:noFill/>
            </a:ln>
          </p:spPr>
          <p:txBody>
            <a:bodyPr wrap="square" rtlCol="0">
              <a:spAutoFit/>
            </a:bodyPr>
            <a:lstStyle/>
            <a:p>
              <a:r>
                <a:rPr lang="en-US" sz="2000" dirty="0" err="1" smtClean="0">
                  <a:solidFill>
                    <a:schemeClr val="tx1">
                      <a:lumMod val="65000"/>
                      <a:lumOff val="35000"/>
                    </a:schemeClr>
                  </a:solidFill>
                  <a:latin typeface="Helvetica Light"/>
                  <a:cs typeface="Helvetica Light"/>
                </a:rPr>
                <a:t>Blazars</a:t>
              </a:r>
              <a:r>
                <a:rPr lang="en-US" sz="2000" dirty="0" smtClean="0">
                  <a:solidFill>
                    <a:schemeClr val="tx1">
                      <a:lumMod val="65000"/>
                      <a:lumOff val="35000"/>
                    </a:schemeClr>
                  </a:solidFill>
                  <a:latin typeface="Helvetica Light"/>
                  <a:cs typeface="Helvetica Light"/>
                </a:rPr>
                <a:t>:</a:t>
              </a:r>
            </a:p>
          </p:txBody>
        </p:sp>
        <p:cxnSp>
          <p:nvCxnSpPr>
            <p:cNvPr id="25" name="Straight Connector 24"/>
            <p:cNvCxnSpPr/>
            <p:nvPr/>
          </p:nvCxnSpPr>
          <p:spPr>
            <a:xfrm rot="5400000">
              <a:off x="-923209" y="2004962"/>
              <a:ext cx="2333522" cy="1588"/>
            </a:xfrm>
            <a:prstGeom prst="line">
              <a:avLst/>
            </a:prstGeom>
            <a:ln w="12700">
              <a:solidFill>
                <a:schemeClr val="bg1">
                  <a:lumMod val="65000"/>
                </a:schemeClr>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4800600" y="866083"/>
            <a:ext cx="4343400" cy="2334317"/>
            <a:chOff x="4800600" y="838200"/>
            <a:chExt cx="4343400" cy="2334317"/>
          </a:xfrm>
        </p:grpSpPr>
        <p:sp>
          <p:nvSpPr>
            <p:cNvPr id="14" name="12 CuadroTexto"/>
            <p:cNvSpPr txBox="1"/>
            <p:nvPr/>
          </p:nvSpPr>
          <p:spPr>
            <a:xfrm>
              <a:off x="4800600" y="1265128"/>
              <a:ext cx="4343400" cy="1646605"/>
            </a:xfrm>
            <a:prstGeom prst="rect">
              <a:avLst/>
            </a:prstGeom>
            <a:noFill/>
          </p:spPr>
          <p:txBody>
            <a:bodyPr wrap="square" rtlCol="0">
              <a:spAutoFit/>
            </a:bodyPr>
            <a:lstStyle/>
            <a:p>
              <a:pPr marL="285750" indent="-285750">
                <a:spcAft>
                  <a:spcPts val="600"/>
                </a:spcAft>
                <a:buFont typeface="Arial"/>
                <a:buChar char="•"/>
              </a:pPr>
              <a:r>
                <a:rPr lang="en-GB" sz="1600" dirty="0">
                  <a:solidFill>
                    <a:srgbClr val="595959"/>
                  </a:solidFill>
                  <a:latin typeface="Helvetica Light"/>
                  <a:cs typeface="Helvetica Light"/>
                </a:rPr>
                <a:t>6</a:t>
              </a:r>
              <a:r>
                <a:rPr lang="en-GB" sz="1600" dirty="0" smtClean="0">
                  <a:solidFill>
                    <a:srgbClr val="595959"/>
                  </a:solidFill>
                  <a:latin typeface="Helvetica Light"/>
                  <a:cs typeface="Helvetica Light"/>
                </a:rPr>
                <a:t> flaring sources in 2007-2010: </a:t>
              </a:r>
              <a:r>
                <a:rPr lang="en-GB" sz="1600" dirty="0" err="1" smtClean="0">
                  <a:solidFill>
                    <a:srgbClr val="595959"/>
                  </a:solidFill>
                  <a:latin typeface="Helvetica Light"/>
                  <a:cs typeface="Helvetica Light"/>
                </a:rPr>
                <a:t>Circinus</a:t>
              </a:r>
              <a:r>
                <a:rPr lang="en-GB" sz="1600" dirty="0" smtClean="0">
                  <a:solidFill>
                    <a:srgbClr val="595959"/>
                  </a:solidFill>
                  <a:latin typeface="Helvetica Light"/>
                  <a:cs typeface="Helvetica Light"/>
                </a:rPr>
                <a:t> X-1, GX339-4, H 1743-322, IGRJ17091-3624, Cygnus X-1, Cygnus X-3</a:t>
              </a:r>
            </a:p>
            <a:p>
              <a:pPr marL="285750" indent="-285750">
                <a:spcAft>
                  <a:spcPts val="600"/>
                </a:spcAft>
                <a:buFont typeface="Arial"/>
                <a:buChar char="•"/>
              </a:pPr>
              <a:r>
                <a:rPr lang="en-GB" sz="1600" dirty="0" smtClean="0">
                  <a:solidFill>
                    <a:srgbClr val="595959"/>
                  </a:solidFill>
                  <a:latin typeface="Helvetica Light"/>
                  <a:cs typeface="Helvetica Light"/>
                </a:rPr>
                <a:t>No neutrinos found in coincidence with outbursts</a:t>
              </a:r>
            </a:p>
          </p:txBody>
        </p:sp>
        <p:sp>
          <p:nvSpPr>
            <p:cNvPr id="16" name="CuadroTexto 9"/>
            <p:cNvSpPr txBox="1"/>
            <p:nvPr/>
          </p:nvSpPr>
          <p:spPr bwMode="auto">
            <a:xfrm>
              <a:off x="5029200" y="838200"/>
              <a:ext cx="3183515" cy="400110"/>
            </a:xfrm>
            <a:prstGeom prst="rect">
              <a:avLst/>
            </a:prstGeom>
            <a:noFill/>
            <a:ln>
              <a:noFill/>
            </a:ln>
          </p:spPr>
          <p:txBody>
            <a:bodyPr wrap="square" rtlCol="0">
              <a:spAutoFit/>
            </a:bodyPr>
            <a:lstStyle/>
            <a:p>
              <a:r>
                <a:rPr lang="en-US" sz="2000" dirty="0" err="1" smtClean="0">
                  <a:solidFill>
                    <a:schemeClr val="tx1">
                      <a:lumMod val="65000"/>
                      <a:lumOff val="35000"/>
                    </a:schemeClr>
                  </a:solidFill>
                  <a:latin typeface="Helvetica Light"/>
                  <a:cs typeface="Helvetica Light"/>
                </a:rPr>
                <a:t>Microquasars</a:t>
              </a:r>
              <a:r>
                <a:rPr lang="en-US" sz="2000" dirty="0" smtClean="0">
                  <a:solidFill>
                    <a:schemeClr val="tx1">
                      <a:lumMod val="65000"/>
                      <a:lumOff val="35000"/>
                    </a:schemeClr>
                  </a:solidFill>
                  <a:latin typeface="Helvetica Light"/>
                  <a:cs typeface="Helvetica Light"/>
                </a:rPr>
                <a:t>:</a:t>
              </a:r>
            </a:p>
          </p:txBody>
        </p:sp>
        <p:cxnSp>
          <p:nvCxnSpPr>
            <p:cNvPr id="28" name="Straight Connector 27"/>
            <p:cNvCxnSpPr/>
            <p:nvPr/>
          </p:nvCxnSpPr>
          <p:spPr>
            <a:xfrm rot="5400000">
              <a:off x="3863233" y="2004962"/>
              <a:ext cx="2333522" cy="1588"/>
            </a:xfrm>
            <a:prstGeom prst="line">
              <a:avLst/>
            </a:prstGeom>
            <a:ln w="12700">
              <a:solidFill>
                <a:schemeClr val="bg1">
                  <a:lumMod val="65000"/>
                </a:schemeClr>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grpSp>
      <p:sp>
        <p:nvSpPr>
          <p:cNvPr id="29" name="Folded Corner 28"/>
          <p:cNvSpPr/>
          <p:nvPr/>
        </p:nvSpPr>
        <p:spPr>
          <a:xfrm rot="20106430">
            <a:off x="6288549" y="3006782"/>
            <a:ext cx="1591704" cy="56297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4" name="Group 53"/>
          <p:cNvGrpSpPr/>
          <p:nvPr/>
        </p:nvGrpSpPr>
        <p:grpSpPr>
          <a:xfrm>
            <a:off x="4572000" y="3114675"/>
            <a:ext cx="4114800" cy="3057525"/>
            <a:chOff x="34925" y="1265238"/>
            <a:chExt cx="4897438" cy="3532187"/>
          </a:xfrm>
        </p:grpSpPr>
        <p:pic>
          <p:nvPicPr>
            <p:cNvPr id="50" name="Picture 11" descr="limit_best3sigma_wo_text"/>
            <p:cNvPicPr>
              <a:picLocks noChangeAspect="1" noChangeArrowheads="1"/>
            </p:cNvPicPr>
            <p:nvPr/>
          </p:nvPicPr>
          <p:blipFill>
            <a:blip r:embed="rId3"/>
            <a:srcRect/>
            <a:stretch>
              <a:fillRect/>
            </a:stretch>
          </p:blipFill>
          <p:spPr bwMode="auto">
            <a:xfrm>
              <a:off x="34925" y="1265238"/>
              <a:ext cx="4897438" cy="3532187"/>
            </a:xfrm>
            <a:prstGeom prst="rect">
              <a:avLst/>
            </a:prstGeom>
            <a:noFill/>
            <a:ln>
              <a:solidFill>
                <a:schemeClr val="bg1">
                  <a:lumMod val="65000"/>
                </a:schemeClr>
              </a:solidFill>
            </a:ln>
          </p:spPr>
        </p:pic>
        <p:sp>
          <p:nvSpPr>
            <p:cNvPr id="51" name="Text Box 8"/>
            <p:cNvSpPr txBox="1">
              <a:spLocks noChangeArrowheads="1"/>
            </p:cNvSpPr>
            <p:nvPr/>
          </p:nvSpPr>
          <p:spPr bwMode="auto">
            <a:xfrm>
              <a:off x="755650" y="2349500"/>
              <a:ext cx="1555750" cy="366713"/>
            </a:xfrm>
            <a:prstGeom prst="rect">
              <a:avLst/>
            </a:prstGeom>
            <a:noFill/>
            <a:ln w="9525">
              <a:noFill/>
              <a:miter lim="800000"/>
              <a:headEnd/>
              <a:tailEnd/>
            </a:ln>
            <a:effectLst/>
          </p:spPr>
          <p:txBody>
            <a:bodyPr wrap="none">
              <a:prstTxWarp prst="textNoShape">
                <a:avLst/>
              </a:prstTxWarp>
              <a:spAutoFit/>
            </a:bodyPr>
            <a:lstStyle/>
            <a:p>
              <a:r>
                <a:rPr lang="en-US" dirty="0" err="1">
                  <a:solidFill>
                    <a:srgbClr val="000099"/>
                  </a:solidFill>
                </a:rPr>
                <a:t>Guetta</a:t>
              </a:r>
              <a:r>
                <a:rPr lang="en-US" dirty="0">
                  <a:solidFill>
                    <a:srgbClr val="000099"/>
                  </a:solidFill>
                </a:rPr>
                <a:t> model</a:t>
              </a:r>
            </a:p>
          </p:txBody>
        </p:sp>
        <p:sp>
          <p:nvSpPr>
            <p:cNvPr id="52" name="Text Box 9"/>
            <p:cNvSpPr txBox="1">
              <a:spLocks noChangeArrowheads="1"/>
            </p:cNvSpPr>
            <p:nvPr/>
          </p:nvSpPr>
          <p:spPr bwMode="auto">
            <a:xfrm>
              <a:off x="1835150" y="3349625"/>
              <a:ext cx="2038350" cy="366713"/>
            </a:xfrm>
            <a:prstGeom prst="rect">
              <a:avLst/>
            </a:prstGeom>
            <a:noFill/>
            <a:ln w="9525">
              <a:noFill/>
              <a:miter lim="800000"/>
              <a:headEnd/>
              <a:tailEnd/>
            </a:ln>
            <a:effectLst/>
          </p:spPr>
          <p:txBody>
            <a:bodyPr wrap="none">
              <a:prstTxWarp prst="textNoShape">
                <a:avLst/>
              </a:prstTxWarp>
              <a:spAutoFit/>
            </a:bodyPr>
            <a:lstStyle/>
            <a:p>
              <a:r>
                <a:rPr lang="en-US">
                  <a:solidFill>
                    <a:srgbClr val="FF0000"/>
                  </a:solidFill>
                </a:rPr>
                <a:t>NeuCosmA model</a:t>
              </a:r>
            </a:p>
          </p:txBody>
        </p:sp>
        <p:sp>
          <p:nvSpPr>
            <p:cNvPr id="53" name="Text Box 10"/>
            <p:cNvSpPr txBox="1">
              <a:spLocks noChangeArrowheads="1"/>
            </p:cNvSpPr>
            <p:nvPr/>
          </p:nvSpPr>
          <p:spPr bwMode="auto">
            <a:xfrm>
              <a:off x="776288" y="1484313"/>
              <a:ext cx="1924050" cy="366712"/>
            </a:xfrm>
            <a:prstGeom prst="rect">
              <a:avLst/>
            </a:prstGeom>
            <a:noFill/>
            <a:ln w="9525">
              <a:noFill/>
              <a:miter lim="800000"/>
              <a:headEnd/>
              <a:tailEnd/>
            </a:ln>
            <a:effectLst/>
          </p:spPr>
          <p:txBody>
            <a:bodyPr wrap="none">
              <a:prstTxWarp prst="textNoShape">
                <a:avLst/>
              </a:prstTxWarp>
              <a:spAutoFit/>
            </a:bodyPr>
            <a:lstStyle/>
            <a:p>
              <a:r>
                <a:rPr lang="en-US">
                  <a:solidFill>
                    <a:srgbClr val="000099"/>
                  </a:solidFill>
                </a:rPr>
                <a:t>ANTARES Limits</a:t>
              </a:r>
            </a:p>
          </p:txBody>
        </p:sp>
      </p:grpSp>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17</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38664"/>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Correlation with </a:t>
            </a:r>
            <a:r>
              <a:rPr lang="en-GB" sz="4200" spc="300" dirty="0" err="1" smtClean="0">
                <a:solidFill>
                  <a:schemeClr val="tx1">
                    <a:lumMod val="65000"/>
                    <a:lumOff val="35000"/>
                  </a:schemeClr>
                </a:solidFill>
                <a:effectLst/>
                <a:latin typeface="Helvetica Light"/>
                <a:cs typeface="Helvetica Light"/>
              </a:rPr>
              <a:t>GRBs</a:t>
            </a:r>
            <a:endParaRPr lang="en-GB" sz="4200" spc="300" dirty="0">
              <a:solidFill>
                <a:schemeClr val="tx1">
                  <a:lumMod val="65000"/>
                  <a:lumOff val="35000"/>
                </a:schemeClr>
              </a:solidFill>
              <a:effectLst/>
              <a:latin typeface="Helvetica Light"/>
              <a:cs typeface="Helvetica Light"/>
            </a:endParaRPr>
          </a:p>
        </p:txBody>
      </p:sp>
      <p:sp>
        <p:nvSpPr>
          <p:cNvPr id="23" name="Folded Corner 22"/>
          <p:cNvSpPr/>
          <p:nvPr/>
        </p:nvSpPr>
        <p:spPr>
          <a:xfrm>
            <a:off x="469737" y="5486400"/>
            <a:ext cx="3492663" cy="40512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95959"/>
                </a:solidFill>
                <a:latin typeface="Helvetica Light"/>
                <a:cs typeface="Helvetica Light"/>
              </a:rPr>
              <a:t>Published in JCAP03 (2013) 006 </a:t>
            </a:r>
          </a:p>
        </p:txBody>
      </p:sp>
      <p:sp>
        <p:nvSpPr>
          <p:cNvPr id="27" name="Rectangle 4"/>
          <p:cNvSpPr>
            <a:spLocks noChangeArrowheads="1"/>
          </p:cNvSpPr>
          <p:nvPr/>
        </p:nvSpPr>
        <p:spPr bwMode="auto">
          <a:xfrm>
            <a:off x="4495800" y="838200"/>
            <a:ext cx="4648200" cy="369332"/>
          </a:xfrm>
          <a:prstGeom prst="rect">
            <a:avLst/>
          </a:prstGeom>
          <a:noFill/>
          <a:ln w="9525">
            <a:noFill/>
            <a:miter lim="800000"/>
            <a:headEnd/>
            <a:tailEnd/>
          </a:ln>
          <a:effectLst/>
        </p:spPr>
        <p:txBody>
          <a:bodyPr wrap="square">
            <a:prstTxWarp prst="textNoShape">
              <a:avLst/>
            </a:prstTxWarp>
            <a:spAutoFit/>
          </a:bodyPr>
          <a:lstStyle/>
          <a:p>
            <a:r>
              <a:rPr lang="en-GB" dirty="0" smtClean="0">
                <a:solidFill>
                  <a:srgbClr val="595959"/>
                </a:solidFill>
                <a:latin typeface="Helvetica Light"/>
                <a:cs typeface="Helvetica Light"/>
              </a:rPr>
              <a:t>Catalogues from Swift and Fermi satellites</a:t>
            </a:r>
          </a:p>
          <a:p>
            <a:endParaRPr lang="en-GB" dirty="0">
              <a:solidFill>
                <a:srgbClr val="595959"/>
              </a:solidFill>
              <a:latin typeface="Helvetica Light"/>
              <a:cs typeface="Helvetica Light"/>
            </a:endParaRPr>
          </a:p>
        </p:txBody>
      </p:sp>
      <p:sp>
        <p:nvSpPr>
          <p:cNvPr id="34" name="Text Box 12"/>
          <p:cNvSpPr txBox="1">
            <a:spLocks noChangeArrowheads="1"/>
          </p:cNvSpPr>
          <p:nvPr/>
        </p:nvSpPr>
        <p:spPr bwMode="auto">
          <a:xfrm>
            <a:off x="228601" y="4724400"/>
            <a:ext cx="4495800" cy="646331"/>
          </a:xfrm>
          <a:prstGeom prst="rect">
            <a:avLst/>
          </a:prstGeom>
          <a:noFill/>
          <a:ln w="9525">
            <a:noFill/>
            <a:miter lim="800000"/>
            <a:headEnd/>
            <a:tailEnd/>
          </a:ln>
          <a:effectLst/>
        </p:spPr>
        <p:txBody>
          <a:bodyPr wrap="square">
            <a:prstTxWarp prst="textNoShape">
              <a:avLst/>
            </a:prstTxWarp>
            <a:spAutoFit/>
          </a:bodyPr>
          <a:lstStyle/>
          <a:p>
            <a:r>
              <a:rPr lang="en-GB" dirty="0">
                <a:solidFill>
                  <a:srgbClr val="595959"/>
                </a:solidFill>
                <a:latin typeface="Helvetica Light"/>
                <a:cs typeface="Helvetica Light"/>
              </a:rPr>
              <a:t>Analysis with</a:t>
            </a:r>
            <a:r>
              <a:rPr lang="en-GB" dirty="0" smtClean="0">
                <a:solidFill>
                  <a:srgbClr val="595959"/>
                </a:solidFill>
                <a:latin typeface="Helvetica Light"/>
                <a:cs typeface="Helvetica Light"/>
              </a:rPr>
              <a:t> 40 </a:t>
            </a:r>
            <a:r>
              <a:rPr lang="en-GB" dirty="0" err="1">
                <a:solidFill>
                  <a:srgbClr val="595959"/>
                </a:solidFill>
                <a:latin typeface="Helvetica Light"/>
                <a:cs typeface="Helvetica Light"/>
              </a:rPr>
              <a:t>GRBs</a:t>
            </a:r>
            <a:r>
              <a:rPr lang="en-GB" dirty="0">
                <a:solidFill>
                  <a:srgbClr val="595959"/>
                </a:solidFill>
                <a:latin typeface="Helvetica Light"/>
                <a:cs typeface="Helvetica Light"/>
              </a:rPr>
              <a:t> and </a:t>
            </a:r>
            <a:r>
              <a:rPr lang="en-US" dirty="0">
                <a:solidFill>
                  <a:srgbClr val="595959"/>
                </a:solidFill>
                <a:latin typeface="Helvetica Light"/>
                <a:cs typeface="Helvetica Light"/>
              </a:rPr>
              <a:t>total prompt emission duration of </a:t>
            </a:r>
            <a:r>
              <a:rPr lang="en-US" dirty="0" smtClean="0">
                <a:solidFill>
                  <a:srgbClr val="595959"/>
                </a:solidFill>
                <a:latin typeface="Helvetica Light"/>
                <a:cs typeface="Helvetica Light"/>
              </a:rPr>
              <a:t>1882s.</a:t>
            </a:r>
            <a:endParaRPr lang="en-US" dirty="0">
              <a:solidFill>
                <a:srgbClr val="595959"/>
              </a:solidFill>
              <a:latin typeface="Helvetica Light"/>
              <a:cs typeface="Helvetica Light"/>
            </a:endParaRPr>
          </a:p>
        </p:txBody>
      </p:sp>
      <p:pic>
        <p:nvPicPr>
          <p:cNvPr id="46" name="Picture 4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1000" y="914400"/>
            <a:ext cx="3859008" cy="3685233"/>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47" name="Rectangle 46"/>
          <p:cNvSpPr/>
          <p:nvPr/>
        </p:nvSpPr>
        <p:spPr>
          <a:xfrm>
            <a:off x="4572000" y="1524000"/>
            <a:ext cx="4114800" cy="1200329"/>
          </a:xfrm>
          <a:prstGeom prst="rect">
            <a:avLst/>
          </a:prstGeom>
        </p:spPr>
        <p:txBody>
          <a:bodyPr wrap="square">
            <a:spAutoFit/>
          </a:bodyPr>
          <a:lstStyle/>
          <a:p>
            <a:r>
              <a:rPr lang="en-GB" dirty="0" smtClean="0">
                <a:solidFill>
                  <a:srgbClr val="595959"/>
                </a:solidFill>
                <a:latin typeface="Helvetica Light"/>
                <a:cs typeface="Helvetica Light"/>
              </a:rPr>
              <a:t>Search in correlation with </a:t>
            </a:r>
            <a:r>
              <a:rPr lang="en-GB" dirty="0" err="1" smtClean="0">
                <a:solidFill>
                  <a:srgbClr val="595959"/>
                </a:solidFill>
                <a:latin typeface="Helvetica Light"/>
                <a:cs typeface="Helvetica Light"/>
              </a:rPr>
              <a:t>GRBs</a:t>
            </a:r>
            <a:r>
              <a:rPr lang="en-GB" dirty="0" smtClean="0">
                <a:solidFill>
                  <a:srgbClr val="595959"/>
                </a:solidFill>
                <a:latin typeface="Helvetica Light"/>
                <a:cs typeface="Helvetica Light"/>
              </a:rPr>
              <a:t> using 2008-2011 data:</a:t>
            </a:r>
          </a:p>
          <a:p>
            <a:r>
              <a:rPr lang="en-GB" dirty="0" smtClean="0">
                <a:solidFill>
                  <a:srgbClr val="595959"/>
                </a:solidFill>
                <a:latin typeface="Helvetica Light"/>
                <a:cs typeface="Helvetica Light"/>
              </a:rPr>
              <a:t>   297 selected GRB with total prompt emission duration of 6.5 hours</a:t>
            </a:r>
          </a:p>
          <a:p>
            <a:endParaRPr lang="en-GB" dirty="0" smtClean="0">
              <a:solidFill>
                <a:srgbClr val="595959"/>
              </a:solidFill>
              <a:latin typeface="Helvetica Light"/>
              <a:cs typeface="Helvetica Light"/>
            </a:endParaRPr>
          </a:p>
        </p:txBody>
      </p:sp>
      <p:sp>
        <p:nvSpPr>
          <p:cNvPr id="49" name="Folded Corner 48"/>
          <p:cNvSpPr/>
          <p:nvPr/>
        </p:nvSpPr>
        <p:spPr>
          <a:xfrm rot="20106430">
            <a:off x="7544967" y="3183012"/>
            <a:ext cx="1591704" cy="38613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4191000" y="1598025"/>
            <a:ext cx="4791513" cy="3606051"/>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effectLst/>
                <a:latin typeface="Helvetica Light"/>
                <a:cs typeface="Helvetica Light"/>
              </a:rPr>
              <a:t>Diffuse flux</a:t>
            </a:r>
            <a:endParaRPr lang="en-GB" sz="4200" spc="300" dirty="0">
              <a:solidFill>
                <a:srgbClr val="595959"/>
              </a:solidFill>
              <a:effectLst/>
              <a:latin typeface="Helvetica Light"/>
              <a:cs typeface="Helvetica Light"/>
            </a:endParaRPr>
          </a:p>
        </p:txBody>
      </p:sp>
      <p:sp>
        <p:nvSpPr>
          <p:cNvPr id="10" name="CasellaDiTesto 5"/>
          <p:cNvSpPr txBox="1"/>
          <p:nvPr/>
        </p:nvSpPr>
        <p:spPr>
          <a:xfrm>
            <a:off x="4419600" y="5266492"/>
            <a:ext cx="4398738" cy="677108"/>
          </a:xfrm>
          <a:prstGeom prst="rect">
            <a:avLst/>
          </a:prstGeom>
          <a:noFill/>
          <a:ln>
            <a:noFill/>
          </a:ln>
        </p:spPr>
        <p:txBody>
          <a:bodyPr wrap="square" rtlCol="0">
            <a:spAutoFit/>
          </a:bodyPr>
          <a:lstStyle/>
          <a:p>
            <a:r>
              <a:rPr lang="en-US" sz="2000" dirty="0" smtClean="0">
                <a:solidFill>
                  <a:srgbClr val="595959"/>
                </a:solidFill>
                <a:latin typeface="Helvetica Light"/>
                <a:cs typeface="Helvetica Light"/>
              </a:rPr>
              <a:t>E</a:t>
            </a:r>
            <a:r>
              <a:rPr lang="en-US" sz="2000" baseline="30000" dirty="0" smtClean="0">
                <a:solidFill>
                  <a:srgbClr val="595959"/>
                </a:solidFill>
                <a:latin typeface="Helvetica Light"/>
                <a:cs typeface="Helvetica Light"/>
              </a:rPr>
              <a:t>2</a:t>
            </a:r>
            <a:r>
              <a:rPr lang="en-US" sz="2000" dirty="0" smtClean="0">
                <a:solidFill>
                  <a:srgbClr val="595959"/>
                </a:solidFill>
                <a:latin typeface="Lucida Grande"/>
                <a:ea typeface="Lucida Grande"/>
                <a:cs typeface="Lucida Grande"/>
              </a:rPr>
              <a:t>Φ</a:t>
            </a:r>
            <a:r>
              <a:rPr lang="en-US" sz="2000" baseline="-25000" dirty="0" smtClean="0">
                <a:solidFill>
                  <a:srgbClr val="595959"/>
                </a:solidFill>
                <a:latin typeface="Helvetica Light"/>
                <a:cs typeface="Helvetica Light"/>
              </a:rPr>
              <a:t>90%C.L.</a:t>
            </a:r>
            <a:r>
              <a:rPr lang="en-US" sz="2000" dirty="0" smtClean="0">
                <a:solidFill>
                  <a:srgbClr val="595959"/>
                </a:solidFill>
                <a:latin typeface="Helvetica Light"/>
                <a:cs typeface="Helvetica Light"/>
              </a:rPr>
              <a:t>= 3.2×10</a:t>
            </a:r>
            <a:r>
              <a:rPr lang="en-US" sz="2000" baseline="30000" dirty="0" smtClean="0">
                <a:solidFill>
                  <a:srgbClr val="595959"/>
                </a:solidFill>
                <a:latin typeface="Helvetica Light"/>
                <a:cs typeface="Helvetica Light"/>
              </a:rPr>
              <a:t>-8</a:t>
            </a:r>
            <a:r>
              <a:rPr lang="en-US" sz="2000" dirty="0" smtClean="0">
                <a:solidFill>
                  <a:srgbClr val="595959"/>
                </a:solidFill>
                <a:latin typeface="Helvetica Light"/>
                <a:cs typeface="Helvetica Light"/>
              </a:rPr>
              <a:t> GeV cm</a:t>
            </a:r>
            <a:r>
              <a:rPr lang="en-US" sz="2000" baseline="30000" dirty="0" smtClean="0">
                <a:solidFill>
                  <a:srgbClr val="595959"/>
                </a:solidFill>
                <a:latin typeface="Helvetica Light"/>
                <a:cs typeface="Helvetica Light"/>
              </a:rPr>
              <a:t>-2</a:t>
            </a:r>
            <a:r>
              <a:rPr lang="en-US" sz="2000" dirty="0" smtClean="0">
                <a:solidFill>
                  <a:srgbClr val="595959"/>
                </a:solidFill>
                <a:latin typeface="Helvetica Light"/>
                <a:cs typeface="Helvetica Light"/>
              </a:rPr>
              <a:t> s</a:t>
            </a:r>
            <a:r>
              <a:rPr lang="en-US" sz="2000" baseline="30000" dirty="0" smtClean="0">
                <a:solidFill>
                  <a:srgbClr val="595959"/>
                </a:solidFill>
                <a:latin typeface="Helvetica Light"/>
                <a:cs typeface="Helvetica Light"/>
              </a:rPr>
              <a:t>-1</a:t>
            </a:r>
            <a:r>
              <a:rPr lang="en-US" sz="2000" dirty="0" smtClean="0">
                <a:solidFill>
                  <a:srgbClr val="595959"/>
                </a:solidFill>
                <a:latin typeface="Helvetica Light"/>
                <a:cs typeface="Helvetica Light"/>
              </a:rPr>
              <a:t> sr</a:t>
            </a:r>
            <a:r>
              <a:rPr lang="en-US" sz="2000" baseline="30000" dirty="0" smtClean="0">
                <a:solidFill>
                  <a:srgbClr val="595959"/>
                </a:solidFill>
                <a:latin typeface="Helvetica Light"/>
                <a:cs typeface="Helvetica Light"/>
              </a:rPr>
              <a:t>-1   </a:t>
            </a:r>
          </a:p>
          <a:p>
            <a:pPr algn="ctr"/>
            <a:r>
              <a:rPr lang="en-US" dirty="0" smtClean="0">
                <a:solidFill>
                  <a:srgbClr val="595959"/>
                </a:solidFill>
                <a:latin typeface="Helvetica Light"/>
                <a:cs typeface="Helvetica Light"/>
              </a:rPr>
              <a:t>[45 TeV&lt;E&lt;6.3 </a:t>
            </a:r>
            <a:r>
              <a:rPr lang="en-US" dirty="0" err="1" smtClean="0">
                <a:solidFill>
                  <a:srgbClr val="595959"/>
                </a:solidFill>
                <a:latin typeface="Helvetica Light"/>
                <a:cs typeface="Helvetica Light"/>
              </a:rPr>
              <a:t>PeV</a:t>
            </a:r>
            <a:r>
              <a:rPr lang="en-US" dirty="0" smtClean="0">
                <a:solidFill>
                  <a:srgbClr val="595959"/>
                </a:solidFill>
                <a:latin typeface="Helvetica Light"/>
                <a:cs typeface="Helvetica Light"/>
              </a:rPr>
              <a:t>]</a:t>
            </a:r>
            <a:endParaRPr lang="en-US" dirty="0">
              <a:solidFill>
                <a:srgbClr val="595959"/>
              </a:solidFill>
              <a:latin typeface="Helvetica Light"/>
              <a:cs typeface="Helvetica Light"/>
            </a:endParaRPr>
          </a:p>
        </p:txBody>
      </p:sp>
      <p:pic>
        <p:nvPicPr>
          <p:cNvPr id="11" name="Imagen 1"/>
          <p:cNvPicPr>
            <a:picLocks noChangeAspect="1"/>
          </p:cNvPicPr>
          <p:nvPr/>
        </p:nvPicPr>
        <p:blipFill>
          <a:blip r:embed="rId4"/>
          <a:stretch>
            <a:fillRect/>
          </a:stretch>
        </p:blipFill>
        <p:spPr>
          <a:xfrm>
            <a:off x="317879" y="2133600"/>
            <a:ext cx="3644521" cy="3070476"/>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13" name="CasellaDiTesto 5"/>
          <p:cNvSpPr txBox="1"/>
          <p:nvPr/>
        </p:nvSpPr>
        <p:spPr>
          <a:xfrm>
            <a:off x="240182" y="990600"/>
            <a:ext cx="4027018" cy="1015663"/>
          </a:xfrm>
          <a:prstGeom prst="rect">
            <a:avLst/>
          </a:prstGeom>
          <a:noFill/>
          <a:ln>
            <a:noFill/>
          </a:ln>
        </p:spPr>
        <p:txBody>
          <a:bodyPr wrap="square" rtlCol="0">
            <a:spAutoFit/>
          </a:bodyPr>
          <a:lstStyle/>
          <a:p>
            <a:r>
              <a:rPr lang="en-US" sz="2000" dirty="0" smtClean="0">
                <a:solidFill>
                  <a:srgbClr val="595959"/>
                </a:solidFill>
                <a:latin typeface="Helvetica Light"/>
                <a:cs typeface="Helvetica Light"/>
              </a:rPr>
              <a:t>Energy-dependent variable used for selecting signal: </a:t>
            </a:r>
            <a:r>
              <a:rPr lang="en-US" sz="2000" dirty="0" err="1" smtClean="0">
                <a:solidFill>
                  <a:srgbClr val="595959"/>
                </a:solidFill>
                <a:latin typeface="Helvetica Light"/>
                <a:cs typeface="Helvetica Light"/>
              </a:rPr>
              <a:t>ραdE/dx</a:t>
            </a:r>
            <a:r>
              <a:rPr lang="en-US" sz="2000" dirty="0" smtClean="0">
                <a:solidFill>
                  <a:srgbClr val="595959"/>
                </a:solidFill>
                <a:latin typeface="Helvetica Light"/>
                <a:cs typeface="Helvetica Light"/>
              </a:rPr>
              <a:t>.</a:t>
            </a:r>
          </a:p>
          <a:p>
            <a:r>
              <a:rPr lang="en-US" sz="2000" dirty="0" smtClean="0">
                <a:solidFill>
                  <a:srgbClr val="595959"/>
                </a:solidFill>
                <a:latin typeface="Helvetica Light"/>
                <a:cs typeface="Helvetica Light"/>
              </a:rPr>
              <a:t>Data from 2008-2011.</a:t>
            </a:r>
            <a:endParaRPr lang="en-US" sz="2000" dirty="0">
              <a:solidFill>
                <a:srgbClr val="595959"/>
              </a:solidFill>
              <a:latin typeface="Helvetica Light"/>
              <a:cs typeface="Helvetica Light"/>
            </a:endParaRPr>
          </a:p>
        </p:txBody>
      </p:sp>
      <p:grpSp>
        <p:nvGrpSpPr>
          <p:cNvPr id="29" name="Group 36"/>
          <p:cNvGrpSpPr/>
          <p:nvPr/>
        </p:nvGrpSpPr>
        <p:grpSpPr>
          <a:xfrm>
            <a:off x="7639" y="6477000"/>
            <a:ext cx="9136361" cy="307777"/>
            <a:chOff x="7639" y="6477000"/>
            <a:chExt cx="9136361" cy="307777"/>
          </a:xfrm>
        </p:grpSpPr>
        <p:sp>
          <p:nvSpPr>
            <p:cNvPr id="30" name="TextBox 29"/>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18</a:t>
              </a:r>
              <a:endParaRPr lang="en-GB" sz="1400" dirty="0">
                <a:solidFill>
                  <a:srgbClr val="595959"/>
                </a:solidFill>
              </a:endParaRPr>
            </a:p>
          </p:txBody>
        </p:sp>
        <p:cxnSp>
          <p:nvCxnSpPr>
            <p:cNvPr id="31" name="Straight Connector 30"/>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34" name="Rectangle 33"/>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35" name="Straight Connector 34"/>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2" name="Folded Corner 41"/>
          <p:cNvSpPr/>
          <p:nvPr/>
        </p:nvSpPr>
        <p:spPr>
          <a:xfrm rot="19948209">
            <a:off x="7126592" y="1434747"/>
            <a:ext cx="1591704" cy="562972"/>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sp>
        <p:nvSpPr>
          <p:cNvPr id="45" name="Folded Corner 44"/>
          <p:cNvSpPr/>
          <p:nvPr/>
        </p:nvSpPr>
        <p:spPr>
          <a:xfrm>
            <a:off x="381000" y="5502000"/>
            <a:ext cx="3449758" cy="5940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rgbClr val="595959"/>
                </a:solidFill>
                <a:latin typeface="Helvetica Light"/>
                <a:cs typeface="Helvetica Light"/>
              </a:rPr>
              <a:t>Previous analysis published in </a:t>
            </a:r>
            <a:r>
              <a:rPr lang="en-US" sz="1600" dirty="0" smtClean="0">
                <a:solidFill>
                  <a:srgbClr val="595959"/>
                </a:solidFill>
                <a:latin typeface="Helvetica Light"/>
                <a:cs typeface="Helvetica Light"/>
              </a:rPr>
              <a:t> </a:t>
            </a:r>
          </a:p>
          <a:p>
            <a:pPr algn="ctr"/>
            <a:r>
              <a:rPr lang="hu-HU" sz="1600" dirty="0" smtClean="0">
                <a:solidFill>
                  <a:srgbClr val="595959"/>
                </a:solidFill>
                <a:latin typeface="Helvetica Light"/>
                <a:cs typeface="Helvetica Light"/>
              </a:rPr>
              <a:t>Phys. Lett. B 696 (2011)</a:t>
            </a:r>
            <a:endParaRPr lang="en-US" sz="1600" dirty="0" smtClean="0">
              <a:solidFill>
                <a:srgbClr val="595959"/>
              </a:solidFill>
              <a:latin typeface="Helvetica Light"/>
              <a:cs typeface="Helvetica Light"/>
            </a:endParaRPr>
          </a:p>
          <a:p>
            <a:pPr algn="ct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Outline</a:t>
            </a:r>
            <a:endParaRPr lang="en-GB" sz="4200" spc="300" dirty="0">
              <a:solidFill>
                <a:srgbClr val="595959"/>
              </a:solidFill>
              <a:latin typeface="Helvetica Light"/>
              <a:cs typeface="Helvetica Light"/>
            </a:endParaRPr>
          </a:p>
        </p:txBody>
      </p:sp>
      <p:sp>
        <p:nvSpPr>
          <p:cNvPr id="90" name="TextBox 89"/>
          <p:cNvSpPr txBox="1"/>
          <p:nvPr/>
        </p:nvSpPr>
        <p:spPr>
          <a:xfrm>
            <a:off x="685800" y="1371600"/>
            <a:ext cx="7772400" cy="4401205"/>
          </a:xfrm>
          <a:prstGeom prst="rect">
            <a:avLst/>
          </a:prstGeom>
          <a:noFill/>
        </p:spPr>
        <p:txBody>
          <a:bodyPr wrap="square" rtlCol="0">
            <a:spAutoFit/>
          </a:bodyPr>
          <a:lstStyle/>
          <a:p>
            <a:pPr>
              <a:buClr>
                <a:schemeClr val="tx1">
                  <a:lumMod val="50000"/>
                  <a:lumOff val="50000"/>
                </a:schemeClr>
              </a:buClr>
              <a:buFont typeface="Arial"/>
              <a:buChar char="•"/>
            </a:pPr>
            <a:r>
              <a:rPr lang="en-GB" sz="3200" dirty="0" smtClean="0">
                <a:solidFill>
                  <a:srgbClr val="595959"/>
                </a:solidFill>
                <a:latin typeface="Helvetica Light"/>
                <a:cs typeface="Helvetica Light"/>
              </a:rPr>
              <a:t> Introduction </a:t>
            </a:r>
          </a:p>
          <a:p>
            <a:pPr>
              <a:buClr>
                <a:schemeClr val="tx1">
                  <a:lumMod val="50000"/>
                  <a:lumOff val="50000"/>
                </a:schemeClr>
              </a:buClr>
              <a:buFont typeface="Arial"/>
              <a:buChar char="•"/>
            </a:pPr>
            <a:endParaRPr lang="en-GB" sz="3200" dirty="0" smtClean="0">
              <a:solidFill>
                <a:srgbClr val="595959"/>
              </a:solidFill>
              <a:latin typeface="Helvetica Light"/>
              <a:cs typeface="Helvetica Light"/>
            </a:endParaRPr>
          </a:p>
          <a:p>
            <a:pPr>
              <a:buClr>
                <a:schemeClr val="tx1">
                  <a:lumMod val="50000"/>
                  <a:lumOff val="50000"/>
                </a:schemeClr>
              </a:buClr>
              <a:buFont typeface="Arial"/>
              <a:buChar char="•"/>
            </a:pPr>
            <a:r>
              <a:rPr lang="en-GB" sz="3200" dirty="0" smtClean="0">
                <a:solidFill>
                  <a:srgbClr val="595959"/>
                </a:solidFill>
                <a:latin typeface="Helvetica Light"/>
                <a:cs typeface="Helvetica Light"/>
              </a:rPr>
              <a:t> The ANTARES detector: status</a:t>
            </a:r>
          </a:p>
          <a:p>
            <a:pPr>
              <a:buClr>
                <a:schemeClr val="tx1">
                  <a:lumMod val="50000"/>
                  <a:lumOff val="50000"/>
                </a:schemeClr>
              </a:buClr>
              <a:buFont typeface="Arial"/>
              <a:buChar char="•"/>
            </a:pPr>
            <a:endParaRPr lang="en-GB" sz="3200" dirty="0" smtClean="0">
              <a:solidFill>
                <a:srgbClr val="595959"/>
              </a:solidFill>
              <a:latin typeface="Helvetica Light"/>
              <a:cs typeface="Helvetica Light"/>
            </a:endParaRPr>
          </a:p>
          <a:p>
            <a:pPr>
              <a:buClr>
                <a:schemeClr val="tx1">
                  <a:lumMod val="50000"/>
                  <a:lumOff val="50000"/>
                </a:schemeClr>
              </a:buClr>
              <a:buFont typeface="Arial"/>
              <a:buChar char="•"/>
            </a:pPr>
            <a:r>
              <a:rPr lang="en-GB" sz="3200" dirty="0" smtClean="0">
                <a:solidFill>
                  <a:srgbClr val="595959"/>
                </a:solidFill>
                <a:latin typeface="Helvetica Light"/>
                <a:cs typeface="Helvetica Light"/>
              </a:rPr>
              <a:t> Physics analysis in ANTARES:</a:t>
            </a:r>
          </a:p>
          <a:p>
            <a:pPr lvl="1">
              <a:buClr>
                <a:schemeClr val="tx1">
                  <a:lumMod val="50000"/>
                  <a:lumOff val="50000"/>
                </a:schemeClr>
              </a:buClr>
              <a:buFont typeface="Arial"/>
              <a:buChar char="•"/>
            </a:pPr>
            <a:r>
              <a:rPr lang="en-GB" sz="2800" dirty="0" smtClean="0">
                <a:solidFill>
                  <a:srgbClr val="595959"/>
                </a:solidFill>
                <a:latin typeface="Helvetica Light"/>
                <a:cs typeface="Helvetica Light"/>
              </a:rPr>
              <a:t> Recently published results</a:t>
            </a:r>
          </a:p>
          <a:p>
            <a:pPr lvl="1">
              <a:buClr>
                <a:schemeClr val="tx1">
                  <a:lumMod val="50000"/>
                  <a:lumOff val="50000"/>
                </a:schemeClr>
              </a:buClr>
              <a:buFont typeface="Arial"/>
              <a:buChar char="•"/>
            </a:pPr>
            <a:r>
              <a:rPr lang="en-GB" sz="2800" dirty="0" smtClean="0">
                <a:solidFill>
                  <a:srgbClr val="595959"/>
                </a:solidFill>
                <a:latin typeface="Helvetica Light"/>
                <a:cs typeface="Helvetica Light"/>
              </a:rPr>
              <a:t> Ongoing progress  </a:t>
            </a:r>
          </a:p>
          <a:p>
            <a:pPr>
              <a:buClr>
                <a:schemeClr val="tx1">
                  <a:lumMod val="50000"/>
                  <a:lumOff val="50000"/>
                </a:schemeClr>
              </a:buClr>
              <a:buFont typeface="Arial"/>
              <a:buChar char="•"/>
            </a:pPr>
            <a:endParaRPr lang="en-GB" sz="3200" dirty="0" smtClean="0">
              <a:solidFill>
                <a:srgbClr val="595959"/>
              </a:solidFill>
              <a:latin typeface="Helvetica Light"/>
              <a:cs typeface="Helvetica Light"/>
            </a:endParaRPr>
          </a:p>
          <a:p>
            <a:pPr>
              <a:buClr>
                <a:schemeClr val="tx1">
                  <a:lumMod val="50000"/>
                  <a:lumOff val="50000"/>
                </a:schemeClr>
              </a:buClr>
              <a:buFont typeface="Arial"/>
              <a:buChar char="•"/>
            </a:pPr>
            <a:r>
              <a:rPr lang="en-GB" sz="3200" dirty="0" smtClean="0">
                <a:solidFill>
                  <a:srgbClr val="595959"/>
                </a:solidFill>
                <a:latin typeface="Helvetica Light"/>
                <a:cs typeface="Helvetica Light"/>
              </a:rPr>
              <a:t> Conclusions</a:t>
            </a:r>
            <a:endParaRPr lang="en-GB" sz="3200" dirty="0">
              <a:solidFill>
                <a:srgbClr val="595959"/>
              </a:solidFill>
              <a:latin typeface="Helvetica Light"/>
              <a:cs typeface="Helvetica Light"/>
            </a:endParaRPr>
          </a:p>
        </p:txBody>
      </p:sp>
      <p:grpSp>
        <p:nvGrpSpPr>
          <p:cNvPr id="100" name="Group 99"/>
          <p:cNvGrpSpPr/>
          <p:nvPr/>
        </p:nvGrpSpPr>
        <p:grpSpPr>
          <a:xfrm>
            <a:off x="7639" y="661720"/>
            <a:ext cx="9136361" cy="6123057"/>
            <a:chOff x="7639" y="661720"/>
            <a:chExt cx="9136361" cy="6123057"/>
          </a:xfrm>
        </p:grpSpPr>
        <p:grpSp>
          <p:nvGrpSpPr>
            <p:cNvPr id="101" name="Group 36"/>
            <p:cNvGrpSpPr/>
            <p:nvPr/>
          </p:nvGrpSpPr>
          <p:grpSpPr>
            <a:xfrm>
              <a:off x="7639" y="6477000"/>
              <a:ext cx="9136361" cy="307777"/>
              <a:chOff x="7639" y="6477000"/>
              <a:chExt cx="9136361" cy="307777"/>
            </a:xfrm>
          </p:grpSpPr>
          <p:sp>
            <p:nvSpPr>
              <p:cNvPr id="103" name="TextBox 102"/>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104" name="Straight Connector 103"/>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107" name="Rectangle 106"/>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a:t>
                </a:r>
                <a:r>
                  <a:rPr lang="en-GB" sz="1200" dirty="0" smtClean="0">
                    <a:solidFill>
                      <a:srgbClr val="595959"/>
                    </a:solidFill>
                  </a:rPr>
                  <a:t>2013</a:t>
                </a:r>
                <a:endParaRPr lang="en-GB" sz="1200" dirty="0">
                  <a:solidFill>
                    <a:srgbClr val="595959"/>
                  </a:solidFill>
                </a:endParaRPr>
              </a:p>
            </p:txBody>
          </p:sp>
        </p:grpSp>
        <p:cxnSp>
          <p:nvCxnSpPr>
            <p:cNvPr id="102" name="Straight Connector 10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19</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Dark matter searches</a:t>
            </a:r>
            <a:endParaRPr lang="en-GB" sz="4200" spc="300" dirty="0">
              <a:solidFill>
                <a:schemeClr val="tx1">
                  <a:lumMod val="65000"/>
                  <a:lumOff val="35000"/>
                </a:schemeClr>
              </a:solidFill>
              <a:effectLst/>
              <a:latin typeface="Helvetica Light"/>
              <a:cs typeface="Helvetica Light"/>
            </a:endParaRPr>
          </a:p>
        </p:txBody>
      </p:sp>
      <p:grpSp>
        <p:nvGrpSpPr>
          <p:cNvPr id="19" name="Group 18"/>
          <p:cNvGrpSpPr/>
          <p:nvPr/>
        </p:nvGrpSpPr>
        <p:grpSpPr>
          <a:xfrm>
            <a:off x="457200" y="3657600"/>
            <a:ext cx="8126553" cy="2834698"/>
            <a:chOff x="239492" y="3374496"/>
            <a:chExt cx="8752108" cy="3139498"/>
          </a:xfrm>
        </p:grpSpPr>
        <p:grpSp>
          <p:nvGrpSpPr>
            <p:cNvPr id="18" name="Group 17"/>
            <p:cNvGrpSpPr/>
            <p:nvPr/>
          </p:nvGrpSpPr>
          <p:grpSpPr>
            <a:xfrm>
              <a:off x="239492" y="3374496"/>
              <a:ext cx="4332508" cy="3139498"/>
              <a:chOff x="170606" y="3374496"/>
              <a:chExt cx="4332508" cy="3139498"/>
            </a:xfrm>
          </p:grpSpPr>
          <p:pic>
            <p:nvPicPr>
              <p:cNvPr id="11" name="Imagen 2" descr="SDCS_Sun_20072010_Moriond.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0606" y="3374496"/>
                <a:ext cx="4332508" cy="3139498"/>
              </a:xfrm>
              <a:prstGeom prst="rect">
                <a:avLst/>
              </a:prstGeom>
              <a:ln>
                <a:solidFill>
                  <a:schemeClr val="bg1">
                    <a:lumMod val="65000"/>
                  </a:schemeClr>
                </a:solidFill>
              </a:ln>
              <a:effectLst>
                <a:outerShdw blurRad="50800" dist="38100" dir="2700000" algn="tl" rotWithShape="0">
                  <a:schemeClr val="bg1">
                    <a:lumMod val="95000"/>
                    <a:alpha val="43000"/>
                  </a:schemeClr>
                </a:outerShdw>
              </a:effectLst>
            </p:spPr>
          </p:pic>
          <p:sp>
            <p:nvSpPr>
              <p:cNvPr id="13" name="CuadroTexto 4"/>
              <p:cNvSpPr txBox="1"/>
              <p:nvPr/>
            </p:nvSpPr>
            <p:spPr bwMode="auto">
              <a:xfrm>
                <a:off x="796161" y="4474051"/>
                <a:ext cx="1303136" cy="400110"/>
              </a:xfrm>
              <a:prstGeom prst="rect">
                <a:avLst/>
              </a:prstGeom>
              <a:noFill/>
              <a:ln>
                <a:noFill/>
              </a:ln>
            </p:spPr>
            <p:txBody>
              <a:bodyPr wrap="none" rtlCol="0">
                <a:spAutoFit/>
              </a:bodyPr>
              <a:lstStyle/>
              <a:p>
                <a:r>
                  <a:rPr lang="en-US" sz="2000" dirty="0" smtClean="0">
                    <a:solidFill>
                      <a:srgbClr val="008000"/>
                    </a:solidFill>
                  </a:rPr>
                  <a:t>2007-2008</a:t>
                </a:r>
              </a:p>
            </p:txBody>
          </p:sp>
          <p:sp>
            <p:nvSpPr>
              <p:cNvPr id="15" name="CuadroTexto 6"/>
              <p:cNvSpPr txBox="1"/>
              <p:nvPr/>
            </p:nvSpPr>
            <p:spPr bwMode="auto">
              <a:xfrm>
                <a:off x="2844182" y="5422680"/>
                <a:ext cx="1303136" cy="400110"/>
              </a:xfrm>
              <a:prstGeom prst="rect">
                <a:avLst/>
              </a:prstGeom>
              <a:noFill/>
              <a:ln>
                <a:noFill/>
              </a:ln>
            </p:spPr>
            <p:txBody>
              <a:bodyPr wrap="none" rtlCol="0">
                <a:spAutoFit/>
              </a:bodyPr>
              <a:lstStyle/>
              <a:p>
                <a:r>
                  <a:rPr lang="en-US" sz="2000" dirty="0" smtClean="0">
                    <a:solidFill>
                      <a:srgbClr val="0000FF"/>
                    </a:solidFill>
                  </a:rPr>
                  <a:t>2007-2011</a:t>
                </a:r>
              </a:p>
            </p:txBody>
          </p:sp>
        </p:grpSp>
        <p:grpSp>
          <p:nvGrpSpPr>
            <p:cNvPr id="17" name="Group 16"/>
            <p:cNvGrpSpPr/>
            <p:nvPr/>
          </p:nvGrpSpPr>
          <p:grpSpPr>
            <a:xfrm>
              <a:off x="4582079" y="3374496"/>
              <a:ext cx="4409521" cy="3139498"/>
              <a:chOff x="4582079" y="3374496"/>
              <a:chExt cx="4409521" cy="3139498"/>
            </a:xfrm>
          </p:grpSpPr>
          <p:pic>
            <p:nvPicPr>
              <p:cNvPr id="12" name="Imagen 3" descr="SICS_Sun_20072010_Moriond.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82079" y="3374496"/>
                <a:ext cx="4409521" cy="3139498"/>
              </a:xfrm>
              <a:prstGeom prst="rect">
                <a:avLst/>
              </a:prstGeom>
              <a:ln>
                <a:solidFill>
                  <a:schemeClr val="bg1">
                    <a:lumMod val="65000"/>
                  </a:schemeClr>
                </a:solidFill>
              </a:ln>
            </p:spPr>
          </p:pic>
          <p:sp>
            <p:nvSpPr>
              <p:cNvPr id="14" name="CuadroTexto 5"/>
              <p:cNvSpPr txBox="1"/>
              <p:nvPr/>
            </p:nvSpPr>
            <p:spPr bwMode="auto">
              <a:xfrm>
                <a:off x="6161517" y="4226341"/>
                <a:ext cx="1303136" cy="400110"/>
              </a:xfrm>
              <a:prstGeom prst="rect">
                <a:avLst/>
              </a:prstGeom>
              <a:noFill/>
              <a:ln>
                <a:noFill/>
              </a:ln>
            </p:spPr>
            <p:txBody>
              <a:bodyPr wrap="none" rtlCol="0">
                <a:spAutoFit/>
              </a:bodyPr>
              <a:lstStyle/>
              <a:p>
                <a:r>
                  <a:rPr lang="en-US" sz="2000" dirty="0" smtClean="0">
                    <a:solidFill>
                      <a:srgbClr val="008000"/>
                    </a:solidFill>
                  </a:rPr>
                  <a:t>2007-2008</a:t>
                </a:r>
              </a:p>
            </p:txBody>
          </p:sp>
          <p:sp>
            <p:nvSpPr>
              <p:cNvPr id="16" name="CuadroTexto 7"/>
              <p:cNvSpPr txBox="1"/>
              <p:nvPr/>
            </p:nvSpPr>
            <p:spPr bwMode="auto">
              <a:xfrm>
                <a:off x="7407785" y="5222625"/>
                <a:ext cx="1303136" cy="400110"/>
              </a:xfrm>
              <a:prstGeom prst="rect">
                <a:avLst/>
              </a:prstGeom>
              <a:noFill/>
              <a:ln>
                <a:noFill/>
              </a:ln>
            </p:spPr>
            <p:txBody>
              <a:bodyPr wrap="none" rtlCol="0">
                <a:spAutoFit/>
              </a:bodyPr>
              <a:lstStyle/>
              <a:p>
                <a:r>
                  <a:rPr lang="en-US" sz="2000" dirty="0" smtClean="0">
                    <a:solidFill>
                      <a:srgbClr val="0000FF"/>
                    </a:solidFill>
                  </a:rPr>
                  <a:t>2007-2011</a:t>
                </a:r>
              </a:p>
            </p:txBody>
          </p:sp>
        </p:grpSp>
      </p:grpSp>
      <p:pic>
        <p:nvPicPr>
          <p:cNvPr id="20" name="Picture 48" descr="darkmattersun"/>
          <p:cNvPicPr>
            <a:picLocks noChangeAspect="1" noChangeArrowheads="1"/>
          </p:cNvPicPr>
          <p:nvPr/>
        </p:nvPicPr>
        <p:blipFill>
          <a:blip r:embed="rId5"/>
          <a:srcRect/>
          <a:stretch>
            <a:fillRect/>
          </a:stretch>
        </p:blipFill>
        <p:spPr bwMode="auto">
          <a:xfrm>
            <a:off x="5029200" y="871356"/>
            <a:ext cx="3346445" cy="2633844"/>
          </a:xfrm>
          <a:prstGeom prst="rect">
            <a:avLst/>
          </a:prstGeom>
          <a:noFill/>
          <a:ln>
            <a:solidFill>
              <a:schemeClr val="bg1">
                <a:lumMod val="65000"/>
              </a:schemeClr>
            </a:solidFill>
          </a:ln>
          <a:effectLst>
            <a:outerShdw blurRad="50800" dist="38100" dir="2700000" algn="tl" rotWithShape="0">
              <a:schemeClr val="bg1">
                <a:alpha val="43000"/>
              </a:schemeClr>
            </a:outerShdw>
          </a:effectLst>
        </p:spPr>
      </p:pic>
      <p:sp>
        <p:nvSpPr>
          <p:cNvPr id="21" name="Text Box 46"/>
          <p:cNvSpPr txBox="1">
            <a:spLocks noChangeArrowheads="1"/>
          </p:cNvSpPr>
          <p:nvPr/>
        </p:nvSpPr>
        <p:spPr bwMode="auto">
          <a:xfrm>
            <a:off x="263479" y="924342"/>
            <a:ext cx="4765721" cy="2123658"/>
          </a:xfrm>
          <a:prstGeom prst="rect">
            <a:avLst/>
          </a:prstGeom>
          <a:noFill/>
          <a:ln w="9525">
            <a:noFill/>
            <a:miter lim="800000"/>
            <a:headEnd/>
            <a:tailEnd/>
          </a:ln>
          <a:effectLst/>
        </p:spPr>
        <p:txBody>
          <a:bodyPr wrap="square">
            <a:prstTxWarp prst="textNoShape">
              <a:avLst/>
            </a:prstTxWarp>
            <a:spAutoFit/>
          </a:bodyPr>
          <a:lstStyle/>
          <a:p>
            <a:r>
              <a:rPr lang="en-US" sz="2000" dirty="0">
                <a:solidFill>
                  <a:srgbClr val="595959"/>
                </a:solidFill>
                <a:latin typeface="Helvetica Light"/>
                <a:cs typeface="Helvetica Light"/>
              </a:rPr>
              <a:t>Search for neutrino events </a:t>
            </a:r>
            <a:r>
              <a:rPr lang="en-US" sz="2000" dirty="0" smtClean="0">
                <a:solidFill>
                  <a:srgbClr val="595959"/>
                </a:solidFill>
                <a:latin typeface="Helvetica Light"/>
                <a:cs typeface="Helvetica Light"/>
              </a:rPr>
              <a:t>coming from the Sun using 2007-08 data: </a:t>
            </a:r>
          </a:p>
          <a:p>
            <a:r>
              <a:rPr lang="en-US" dirty="0" smtClean="0">
                <a:solidFill>
                  <a:srgbClr val="595959"/>
                </a:solidFill>
                <a:latin typeface="Helvetica Light"/>
                <a:cs typeface="Helvetica Light"/>
              </a:rPr>
              <a:t>- Number </a:t>
            </a:r>
            <a:r>
              <a:rPr lang="en-US" dirty="0">
                <a:solidFill>
                  <a:srgbClr val="595959"/>
                </a:solidFill>
                <a:latin typeface="Helvetica Light"/>
                <a:cs typeface="Helvetica Light"/>
              </a:rPr>
              <a:t>of observed events agrees</a:t>
            </a:r>
            <a:endParaRPr lang="en-US" dirty="0" smtClean="0">
              <a:solidFill>
                <a:srgbClr val="595959"/>
              </a:solidFill>
              <a:latin typeface="Helvetica Light"/>
              <a:cs typeface="Helvetica Light"/>
            </a:endParaRPr>
          </a:p>
          <a:p>
            <a:r>
              <a:rPr lang="en-US" dirty="0" smtClean="0">
                <a:solidFill>
                  <a:srgbClr val="595959"/>
                </a:solidFill>
                <a:latin typeface="Helvetica Light"/>
                <a:cs typeface="Helvetica Light"/>
              </a:rPr>
              <a:t>   with </a:t>
            </a:r>
            <a:r>
              <a:rPr lang="en-US" dirty="0">
                <a:solidFill>
                  <a:srgbClr val="595959"/>
                </a:solidFill>
                <a:latin typeface="Helvetica Light"/>
                <a:cs typeface="Helvetica Light"/>
              </a:rPr>
              <a:t>expected </a:t>
            </a:r>
            <a:r>
              <a:rPr lang="en-US" dirty="0" smtClean="0">
                <a:solidFill>
                  <a:srgbClr val="595959"/>
                </a:solidFill>
                <a:latin typeface="Helvetica Light"/>
                <a:cs typeface="Helvetica Light"/>
              </a:rPr>
              <a:t>background.</a:t>
            </a:r>
          </a:p>
          <a:p>
            <a:r>
              <a:rPr lang="en-US" dirty="0" smtClean="0">
                <a:solidFill>
                  <a:srgbClr val="595959"/>
                </a:solidFill>
                <a:latin typeface="Helvetica Light"/>
                <a:cs typeface="Helvetica Light"/>
              </a:rPr>
              <a:t> </a:t>
            </a:r>
            <a:r>
              <a:rPr lang="en-US" dirty="0">
                <a:solidFill>
                  <a:srgbClr val="595959"/>
                </a:solidFill>
                <a:latin typeface="Helvetica Light"/>
                <a:cs typeface="Helvetica Light"/>
              </a:rPr>
              <a:t>- No signal from DM annihilation from </a:t>
            </a:r>
            <a:r>
              <a:rPr lang="en-US" dirty="0" smtClean="0">
                <a:solidFill>
                  <a:srgbClr val="595959"/>
                </a:solidFill>
                <a:latin typeface="Helvetica Light"/>
                <a:cs typeface="Helvetica Light"/>
              </a:rPr>
              <a:t>Sun.</a:t>
            </a:r>
          </a:p>
          <a:p>
            <a:pPr>
              <a:buFont typeface="Symbol" charset="2"/>
              <a:buNone/>
            </a:pPr>
            <a:r>
              <a:rPr lang="en-US" dirty="0">
                <a:solidFill>
                  <a:srgbClr val="595959"/>
                </a:solidFill>
                <a:latin typeface="Helvetica Light"/>
                <a:cs typeface="Helvetica Light"/>
              </a:rPr>
              <a:t> - Set limits on WIMP-proton cross-</a:t>
            </a:r>
            <a:r>
              <a:rPr lang="en-US" dirty="0" smtClean="0">
                <a:solidFill>
                  <a:srgbClr val="595959"/>
                </a:solidFill>
                <a:latin typeface="Helvetica Light"/>
                <a:cs typeface="Helvetica Light"/>
              </a:rPr>
              <a:t>section. </a:t>
            </a:r>
          </a:p>
          <a:p>
            <a:pPr>
              <a:buFont typeface="Symbol" charset="2"/>
              <a:buNone/>
            </a:pPr>
            <a:r>
              <a:rPr lang="en-US" sz="2000" dirty="0" smtClean="0">
                <a:solidFill>
                  <a:srgbClr val="595959"/>
                </a:solidFill>
                <a:latin typeface="Helvetica Light"/>
                <a:cs typeface="Helvetica Light"/>
              </a:rPr>
              <a:t> </a:t>
            </a:r>
            <a:endParaRPr lang="en-US" sz="2000" dirty="0">
              <a:solidFill>
                <a:srgbClr val="595959"/>
              </a:solidFill>
              <a:latin typeface="Helvetica Light"/>
              <a:cs typeface="Helvetica Light"/>
            </a:endParaRPr>
          </a:p>
        </p:txBody>
      </p:sp>
      <p:sp>
        <p:nvSpPr>
          <p:cNvPr id="22" name="Rectangle 21"/>
          <p:cNvSpPr/>
          <p:nvPr/>
        </p:nvSpPr>
        <p:spPr>
          <a:xfrm>
            <a:off x="304800" y="3244334"/>
            <a:ext cx="4495800" cy="338554"/>
          </a:xfrm>
          <a:prstGeom prst="rect">
            <a:avLst/>
          </a:prstGeom>
        </p:spPr>
        <p:txBody>
          <a:bodyPr wrap="square">
            <a:spAutoFit/>
          </a:bodyPr>
          <a:lstStyle/>
          <a:p>
            <a:pPr algn="ctr">
              <a:buFont typeface="Symbol" charset="2"/>
              <a:buNone/>
            </a:pPr>
            <a:r>
              <a:rPr lang="en-US" sz="1600" dirty="0" smtClean="0">
                <a:solidFill>
                  <a:srgbClr val="595959"/>
                </a:solidFill>
                <a:latin typeface="Helvetica Light"/>
                <a:cs typeface="Helvetica Light"/>
              </a:rPr>
              <a:t> Improvement in sensitivity with 2007-2012 data</a:t>
            </a:r>
          </a:p>
        </p:txBody>
      </p:sp>
      <p:sp>
        <p:nvSpPr>
          <p:cNvPr id="25" name="Left Bracket 24"/>
          <p:cNvSpPr/>
          <p:nvPr/>
        </p:nvSpPr>
        <p:spPr>
          <a:xfrm>
            <a:off x="263479" y="3429000"/>
            <a:ext cx="193722" cy="906245"/>
          </a:xfrm>
          <a:prstGeom prst="leftBracket">
            <a:avLst/>
          </a:prstGeom>
          <a:ln>
            <a:solidFill>
              <a:schemeClr val="bg1">
                <a:lumMod val="65000"/>
              </a:schemeClr>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6" name="Folded Corner 25"/>
          <p:cNvSpPr/>
          <p:nvPr/>
        </p:nvSpPr>
        <p:spPr>
          <a:xfrm rot="20106430">
            <a:off x="3623748" y="5967347"/>
            <a:ext cx="1591704" cy="421241"/>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Neutrino oscillations</a:t>
            </a:r>
            <a:endParaRPr lang="en-GB" sz="4200" spc="300" dirty="0">
              <a:solidFill>
                <a:schemeClr val="tx1">
                  <a:lumMod val="65000"/>
                  <a:lumOff val="35000"/>
                </a:schemeClr>
              </a:solidFill>
              <a:latin typeface="Helvetica Light"/>
              <a:cs typeface="Helvetica Light"/>
            </a:endParaRPr>
          </a:p>
        </p:txBody>
      </p:sp>
      <p:pic>
        <p:nvPicPr>
          <p:cNvPr id="36" name="Imagen 29"/>
          <p:cNvPicPr>
            <a:picLocks noChangeAspect="1"/>
          </p:cNvPicPr>
          <p:nvPr/>
        </p:nvPicPr>
        <p:blipFill>
          <a:blip r:embed="rId3"/>
          <a:stretch>
            <a:fillRect/>
          </a:stretch>
        </p:blipFill>
        <p:spPr>
          <a:xfrm>
            <a:off x="3988674" y="5067114"/>
            <a:ext cx="4850526" cy="1409886"/>
          </a:xfrm>
          <a:prstGeom prst="rect">
            <a:avLst/>
          </a:prstGeom>
          <a:solidFill>
            <a:srgbClr val="FFFFFF"/>
          </a:solidFill>
          <a:ln>
            <a:solidFill>
              <a:schemeClr val="bg1">
                <a:lumMod val="65000"/>
              </a:schemeClr>
            </a:solidFill>
          </a:ln>
        </p:spPr>
      </p:pic>
      <p:sp>
        <p:nvSpPr>
          <p:cNvPr id="42" name="16 CuadroTexto"/>
          <p:cNvSpPr txBox="1">
            <a:spLocks noChangeArrowheads="1"/>
          </p:cNvSpPr>
          <p:nvPr/>
        </p:nvSpPr>
        <p:spPr bwMode="auto">
          <a:xfrm>
            <a:off x="838200" y="1868269"/>
            <a:ext cx="7924800" cy="76944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200" dirty="0" smtClean="0">
                <a:solidFill>
                  <a:srgbClr val="595959"/>
                </a:solidFill>
                <a:latin typeface="Helvetica Light"/>
                <a:cs typeface="Helvetica Light"/>
              </a:rPr>
              <a:t>No azimuth information is needed:</a:t>
            </a:r>
            <a:r>
              <a:rPr lang="en-GB" sz="2200" dirty="0" smtClean="0">
                <a:solidFill>
                  <a:srgbClr val="595959"/>
                </a:solidFill>
                <a:latin typeface="Helvetica Light"/>
                <a:cs typeface="Helvetica Light"/>
                <a:sym typeface="Wingdings"/>
              </a:rPr>
              <a:t> single-line reconstruction is enough and allow us to lower energy threshold (20 </a:t>
            </a:r>
            <a:r>
              <a:rPr lang="en-GB" sz="2200" dirty="0" err="1" smtClean="0">
                <a:solidFill>
                  <a:srgbClr val="595959"/>
                </a:solidFill>
                <a:latin typeface="Helvetica Light"/>
                <a:cs typeface="Helvetica Light"/>
                <a:sym typeface="Wingdings"/>
              </a:rPr>
              <a:t>GeV</a:t>
            </a:r>
            <a:r>
              <a:rPr lang="en-GB" sz="2200" dirty="0" smtClean="0">
                <a:solidFill>
                  <a:srgbClr val="595959"/>
                </a:solidFill>
                <a:latin typeface="Helvetica Light"/>
                <a:cs typeface="Helvetica Light"/>
                <a:sym typeface="Wingdings"/>
              </a:rPr>
              <a:t>)</a:t>
            </a:r>
            <a:endParaRPr lang="en-GB" sz="2200" dirty="0" smtClean="0">
              <a:solidFill>
                <a:srgbClr val="595959"/>
              </a:solidFill>
              <a:latin typeface="Helvetica Light"/>
              <a:cs typeface="Helvetica Light"/>
            </a:endParaRPr>
          </a:p>
        </p:txBody>
      </p:sp>
      <p:grpSp>
        <p:nvGrpSpPr>
          <p:cNvPr id="51" name="Group 36"/>
          <p:cNvGrpSpPr/>
          <p:nvPr/>
        </p:nvGrpSpPr>
        <p:grpSpPr>
          <a:xfrm>
            <a:off x="7639" y="6477000"/>
            <a:ext cx="9136361" cy="307777"/>
            <a:chOff x="7639" y="6477000"/>
            <a:chExt cx="9136361" cy="307777"/>
          </a:xfrm>
        </p:grpSpPr>
        <p:sp>
          <p:nvSpPr>
            <p:cNvPr id="52" name="TextBox 51"/>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20</a:t>
              </a:r>
              <a:endParaRPr lang="en-GB" sz="1400" dirty="0">
                <a:solidFill>
                  <a:srgbClr val="595959"/>
                </a:solidFill>
              </a:endParaRPr>
            </a:p>
          </p:txBody>
        </p:sp>
        <p:cxnSp>
          <p:nvCxnSpPr>
            <p:cNvPr id="53" name="Straight Connector 52"/>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6" name="Rectangle 55"/>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7" name="Straight Connector 56"/>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90318" y="880392"/>
            <a:ext cx="8372682" cy="881643"/>
          </a:xfrm>
          <a:prstGeom prst="rect">
            <a:avLst/>
          </a:prstGeom>
          <a:ln>
            <a:solidFill>
              <a:schemeClr val="bg1">
                <a:lumMod val="65000"/>
              </a:schemeClr>
            </a:solidFill>
          </a:ln>
          <a:effectLst>
            <a:outerShdw blurRad="50800" dist="38100" dir="2700000" algn="tl" rotWithShape="0">
              <a:schemeClr val="bg1">
                <a:alpha val="43000"/>
              </a:schemeClr>
            </a:outerShdw>
          </a:effectLst>
        </p:spPr>
      </p:pic>
      <p:grpSp>
        <p:nvGrpSpPr>
          <p:cNvPr id="63" name="Group 62"/>
          <p:cNvGrpSpPr/>
          <p:nvPr/>
        </p:nvGrpSpPr>
        <p:grpSpPr>
          <a:xfrm>
            <a:off x="3657600" y="2842286"/>
            <a:ext cx="5359400" cy="2110714"/>
            <a:chOff x="3657600" y="2461286"/>
            <a:chExt cx="5359400" cy="2110714"/>
          </a:xfrm>
        </p:grpSpPr>
        <p:pic>
          <p:nvPicPr>
            <p:cNvPr id="60" name="Picture 59"/>
            <p:cNvPicPr>
              <a:picLocks noChangeAspect="1"/>
            </p:cNvPicPr>
            <p:nvPr/>
          </p:nvPicPr>
          <p:blipFill>
            <a:blip r:embed="rId6"/>
            <a:stretch>
              <a:fillRect/>
            </a:stretch>
          </p:blipFill>
          <p:spPr>
            <a:xfrm>
              <a:off x="3657600" y="2461286"/>
              <a:ext cx="5359400" cy="2110714"/>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61" name="TextBox 60"/>
            <p:cNvSpPr txBox="1"/>
            <p:nvPr/>
          </p:nvSpPr>
          <p:spPr>
            <a:xfrm>
              <a:off x="4114800" y="2895600"/>
              <a:ext cx="990600" cy="276999"/>
            </a:xfrm>
            <a:prstGeom prst="rect">
              <a:avLst/>
            </a:prstGeom>
            <a:noFill/>
          </p:spPr>
          <p:txBody>
            <a:bodyPr wrap="square" rtlCol="0">
              <a:spAutoFit/>
            </a:bodyPr>
            <a:lstStyle/>
            <a:p>
              <a:r>
                <a:rPr lang="en-GB" sz="1200" dirty="0" smtClean="0">
                  <a:solidFill>
                    <a:srgbClr val="595959"/>
                  </a:solidFill>
                  <a:latin typeface="Helvetica Light"/>
                  <a:cs typeface="Helvetica Light"/>
                </a:rPr>
                <a:t>Multi-line</a:t>
              </a:r>
              <a:endParaRPr lang="en-GB" sz="1200" dirty="0">
                <a:solidFill>
                  <a:srgbClr val="595959"/>
                </a:solidFill>
                <a:latin typeface="Helvetica Light"/>
                <a:cs typeface="Helvetica Light"/>
              </a:endParaRPr>
            </a:p>
          </p:txBody>
        </p:sp>
        <p:sp>
          <p:nvSpPr>
            <p:cNvPr id="62" name="TextBox 61"/>
            <p:cNvSpPr txBox="1"/>
            <p:nvPr/>
          </p:nvSpPr>
          <p:spPr>
            <a:xfrm>
              <a:off x="6781800" y="3034099"/>
              <a:ext cx="990600" cy="276999"/>
            </a:xfrm>
            <a:prstGeom prst="rect">
              <a:avLst/>
            </a:prstGeom>
            <a:noFill/>
          </p:spPr>
          <p:txBody>
            <a:bodyPr wrap="square" rtlCol="0">
              <a:spAutoFit/>
            </a:bodyPr>
            <a:lstStyle/>
            <a:p>
              <a:r>
                <a:rPr lang="en-GB" sz="1200" dirty="0" smtClean="0">
                  <a:solidFill>
                    <a:srgbClr val="595959"/>
                  </a:solidFill>
                  <a:latin typeface="Helvetica Light"/>
                  <a:cs typeface="Helvetica Light"/>
                </a:rPr>
                <a:t>Single-line</a:t>
              </a:r>
              <a:endParaRPr lang="en-GB" sz="1200" dirty="0">
                <a:solidFill>
                  <a:srgbClr val="595959"/>
                </a:solidFill>
                <a:latin typeface="Helvetica Light"/>
                <a:cs typeface="Helvetica Light"/>
              </a:endParaRPr>
            </a:p>
          </p:txBody>
        </p:sp>
      </p:grpSp>
      <p:grpSp>
        <p:nvGrpSpPr>
          <p:cNvPr id="65" name="Group 64"/>
          <p:cNvGrpSpPr/>
          <p:nvPr/>
        </p:nvGrpSpPr>
        <p:grpSpPr>
          <a:xfrm>
            <a:off x="304800" y="3085914"/>
            <a:ext cx="3200400" cy="2819400"/>
            <a:chOff x="304800" y="2819400"/>
            <a:chExt cx="3200400" cy="2819400"/>
          </a:xfrm>
        </p:grpSpPr>
        <p:sp>
          <p:nvSpPr>
            <p:cNvPr id="34" name="CuadroTexto 27"/>
            <p:cNvSpPr txBox="1"/>
            <p:nvPr/>
          </p:nvSpPr>
          <p:spPr>
            <a:xfrm>
              <a:off x="612416" y="2819400"/>
              <a:ext cx="2518638" cy="738664"/>
            </a:xfrm>
            <a:prstGeom prst="rect">
              <a:avLst/>
            </a:prstGeom>
            <a:solidFill>
              <a:srgbClr val="FFFFFF"/>
            </a:solidFill>
            <a:ln w="12700">
              <a:solidFill>
                <a:schemeClr val="bg1">
                  <a:lumMod val="75000"/>
                </a:schemeClr>
              </a:solidFill>
            </a:ln>
          </p:spPr>
          <p:txBody>
            <a:bodyPr wrap="square" rtlCol="0">
              <a:spAutoFit/>
            </a:bodyPr>
            <a:lstStyle/>
            <a:p>
              <a:r>
                <a:rPr lang="en-US" sz="1400" dirty="0"/>
                <a:t>s</a:t>
              </a:r>
              <a:r>
                <a:rPr lang="en-US" sz="1400" dirty="0" smtClean="0"/>
                <a:t>olid: no </a:t>
              </a:r>
              <a:r>
                <a:rPr lang="en-US" sz="1400" dirty="0" err="1" smtClean="0"/>
                <a:t>osc</a:t>
              </a:r>
              <a:r>
                <a:rPr lang="en-US" sz="1400" dirty="0" smtClean="0"/>
                <a:t> </a:t>
              </a:r>
              <a:r>
                <a:rPr lang="en-US" sz="1400" dirty="0" smtClean="0">
                  <a:solidFill>
                    <a:srgbClr val="595959"/>
                  </a:solidFill>
                </a:rPr>
                <a:t>/</a:t>
              </a:r>
              <a:r>
                <a:rPr lang="en-US" sz="1400" dirty="0" smtClean="0"/>
                <a:t> dashed: </a:t>
              </a:r>
              <a:r>
                <a:rPr lang="en-US" sz="1400" dirty="0" err="1" smtClean="0"/>
                <a:t>osc</a:t>
              </a:r>
              <a:endParaRPr lang="en-US" sz="1400" dirty="0" smtClean="0"/>
            </a:p>
            <a:p>
              <a:r>
                <a:rPr lang="en-US" sz="1400" dirty="0" smtClean="0">
                  <a:solidFill>
                    <a:srgbClr val="FF0000"/>
                  </a:solidFill>
                </a:rPr>
                <a:t>red: single-line </a:t>
              </a:r>
              <a:r>
                <a:rPr lang="en-US" sz="1400" dirty="0" smtClean="0">
                  <a:solidFill>
                    <a:srgbClr val="595959"/>
                  </a:solidFill>
                </a:rPr>
                <a:t>/</a:t>
              </a:r>
              <a:r>
                <a:rPr lang="en-US" sz="1400" dirty="0" smtClean="0">
                  <a:solidFill>
                    <a:srgbClr val="FF0000"/>
                  </a:solidFill>
                </a:rPr>
                <a:t> </a:t>
              </a:r>
              <a:r>
                <a:rPr lang="en-US" sz="1400" dirty="0" smtClean="0">
                  <a:solidFill>
                    <a:srgbClr val="0000FF"/>
                  </a:solidFill>
                </a:rPr>
                <a:t>blue: multi-line</a:t>
              </a:r>
            </a:p>
            <a:p>
              <a:endParaRPr lang="en-US" sz="1400" dirty="0" smtClean="0"/>
            </a:p>
            <a:p>
              <a:endParaRPr lang="en-US" sz="1400" dirty="0"/>
            </a:p>
          </p:txBody>
        </p:sp>
        <p:pic>
          <p:nvPicPr>
            <p:cNvPr id="64" name="Picture 63"/>
            <p:cNvPicPr>
              <a:picLocks noChangeAspect="1"/>
            </p:cNvPicPr>
            <p:nvPr/>
          </p:nvPicPr>
          <p:blipFill>
            <a:blip r:embed="rId7"/>
            <a:stretch>
              <a:fillRect/>
            </a:stretch>
          </p:blipFill>
          <p:spPr>
            <a:xfrm>
              <a:off x="304800" y="3384136"/>
              <a:ext cx="3200400" cy="2254664"/>
            </a:xfrm>
            <a:prstGeom prst="rect">
              <a:avLst/>
            </a:prstGeom>
            <a:ln>
              <a:solidFill>
                <a:schemeClr val="bg1">
                  <a:lumMod val="65000"/>
                </a:schemeClr>
              </a:solidFill>
            </a:ln>
            <a:effectLst>
              <a:outerShdw blurRad="50800" dist="38100" dir="2700000" algn="tl" rotWithShape="0">
                <a:schemeClr val="bg1">
                  <a:alpha val="43000"/>
                </a:schemeClr>
              </a:outerShdw>
            </a:effec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Neutrino oscillations</a:t>
            </a:r>
            <a:endParaRPr lang="en-GB" sz="4200" spc="300" dirty="0">
              <a:solidFill>
                <a:schemeClr val="tx1">
                  <a:lumMod val="65000"/>
                  <a:lumOff val="35000"/>
                </a:schemeClr>
              </a:solidFill>
              <a:latin typeface="Helvetica Light"/>
              <a:cs typeface="Helvetica Light"/>
            </a:endParaRPr>
          </a:p>
        </p:txBody>
      </p:sp>
      <p:grpSp>
        <p:nvGrpSpPr>
          <p:cNvPr id="24" name="Group 23"/>
          <p:cNvGrpSpPr/>
          <p:nvPr/>
        </p:nvGrpSpPr>
        <p:grpSpPr>
          <a:xfrm>
            <a:off x="4734606" y="3048000"/>
            <a:ext cx="4104594" cy="2793967"/>
            <a:chOff x="4714672" y="3507750"/>
            <a:chExt cx="4104594" cy="2783575"/>
          </a:xfrm>
          <a:effectLst>
            <a:outerShdw blurRad="50800" dist="38100" dir="2700000" algn="tl" rotWithShape="0">
              <a:schemeClr val="bg1">
                <a:alpha val="43000"/>
              </a:schemeClr>
            </a:outerShdw>
          </a:effectLst>
        </p:grpSpPr>
        <p:pic>
          <p:nvPicPr>
            <p:cNvPr id="10" name="Image 18" descr="Countour plot.gif"/>
            <p:cNvPicPr>
              <a:picLocks noChangeAspect="1"/>
            </p:cNvPicPr>
            <p:nvPr/>
          </p:nvPicPr>
          <p:blipFill>
            <a:blip r:embed="rId3" cstate="print"/>
            <a:stretch>
              <a:fillRect/>
            </a:stretch>
          </p:blipFill>
          <p:spPr>
            <a:xfrm>
              <a:off x="4714672" y="3507750"/>
              <a:ext cx="4104594" cy="2783575"/>
            </a:xfrm>
            <a:prstGeom prst="rect">
              <a:avLst/>
            </a:prstGeom>
            <a:ln w="25400">
              <a:solidFill>
                <a:schemeClr val="bg1">
                  <a:lumMod val="65000"/>
                </a:schemeClr>
              </a:solidFill>
            </a:ln>
            <a:effectLst>
              <a:outerShdw blurRad="50800" dist="38100" dir="2700000" algn="tl" rotWithShape="0">
                <a:schemeClr val="bg1">
                  <a:alpha val="43000"/>
                </a:schemeClr>
              </a:outerShdw>
            </a:effectLst>
          </p:spPr>
        </p:pic>
        <p:sp>
          <p:nvSpPr>
            <p:cNvPr id="12" name="Text Box 5"/>
            <p:cNvSpPr txBox="1">
              <a:spLocks noChangeArrowheads="1"/>
            </p:cNvSpPr>
            <p:nvPr/>
          </p:nvSpPr>
          <p:spPr bwMode="auto">
            <a:xfrm>
              <a:off x="5832603" y="4665220"/>
              <a:ext cx="1264385" cy="1200329"/>
            </a:xfrm>
            <a:prstGeom prst="rect">
              <a:avLst/>
            </a:prstGeom>
            <a:noFill/>
            <a:ln w="25400">
              <a:solidFill>
                <a:schemeClr val="bg1">
                  <a:alpha val="60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FF0000"/>
                  </a:solidFill>
                  <a:latin typeface="Verdana" pitchFamily="34" charset="0"/>
                </a:rPr>
                <a:t>ANTARES</a:t>
              </a:r>
            </a:p>
            <a:p>
              <a:pPr eaLnBrk="1" hangingPunct="1"/>
              <a:r>
                <a:rPr lang="en-US" dirty="0" smtClean="0">
                  <a:solidFill>
                    <a:srgbClr val="00CC66"/>
                  </a:solidFill>
                  <a:latin typeface="Verdana" pitchFamily="34" charset="0"/>
                </a:rPr>
                <a:t>K2K</a:t>
              </a:r>
              <a:endParaRPr lang="en-US" dirty="0" smtClean="0">
                <a:solidFill>
                  <a:srgbClr val="CC3399"/>
                </a:solidFill>
                <a:latin typeface="Verdana" pitchFamily="34" charset="0"/>
              </a:endParaRPr>
            </a:p>
            <a:p>
              <a:pPr eaLnBrk="1" hangingPunct="1"/>
              <a:r>
                <a:rPr lang="en-US" dirty="0" smtClean="0">
                  <a:solidFill>
                    <a:srgbClr val="CC3399"/>
                  </a:solidFill>
                  <a:latin typeface="Verdana" pitchFamily="34" charset="0"/>
                </a:rPr>
                <a:t>Super-K</a:t>
              </a:r>
            </a:p>
            <a:p>
              <a:pPr eaLnBrk="1" hangingPunct="1"/>
              <a:r>
                <a:rPr lang="en-US" dirty="0" smtClean="0">
                  <a:solidFill>
                    <a:srgbClr val="3333FF"/>
                  </a:solidFill>
                  <a:latin typeface="Verdana" pitchFamily="34" charset="0"/>
                </a:rPr>
                <a:t>MINOS</a:t>
              </a:r>
            </a:p>
          </p:txBody>
        </p:sp>
        <p:sp>
          <p:nvSpPr>
            <p:cNvPr id="13" name="ZoneTexte 13"/>
            <p:cNvSpPr txBox="1"/>
            <p:nvPr/>
          </p:nvSpPr>
          <p:spPr>
            <a:xfrm>
              <a:off x="5090608" y="3903535"/>
              <a:ext cx="1881669" cy="369332"/>
            </a:xfrm>
            <a:prstGeom prst="rect">
              <a:avLst/>
            </a:prstGeom>
            <a:noFill/>
            <a:ln w="25400">
              <a:solidFill>
                <a:schemeClr val="bg1">
                  <a:alpha val="60000"/>
                </a:schemeClr>
              </a:solidFill>
            </a:ln>
          </p:spPr>
          <p:txBody>
            <a:bodyPr wrap="none" rtlCol="0">
              <a:spAutoFit/>
            </a:bodyPr>
            <a:lstStyle/>
            <a:p>
              <a:r>
                <a:rPr lang="fr-FR" dirty="0" smtClean="0"/>
                <a:t>68%CL contours</a:t>
              </a:r>
              <a:endParaRPr lang="fr-FR" dirty="0"/>
            </a:p>
          </p:txBody>
        </p:sp>
      </p:grpSp>
      <p:sp>
        <p:nvSpPr>
          <p:cNvPr id="17" name="Rectangle 9"/>
          <p:cNvSpPr/>
          <p:nvPr/>
        </p:nvSpPr>
        <p:spPr>
          <a:xfrm>
            <a:off x="1295400" y="6019800"/>
            <a:ext cx="6473763" cy="430887"/>
          </a:xfrm>
          <a:prstGeom prst="rect">
            <a:avLst/>
          </a:prstGeom>
          <a:ln>
            <a:noFill/>
          </a:ln>
          <a:effectLst>
            <a:outerShdw blurRad="50800" dist="38100" dir="2700000" algn="tl" rotWithShape="0">
              <a:schemeClr val="bg1">
                <a:alpha val="43000"/>
              </a:schemeClr>
            </a:outerShdw>
          </a:effectLst>
        </p:spPr>
        <p:txBody>
          <a:bodyPr wrap="square">
            <a:spAutoFit/>
          </a:bodyPr>
          <a:lstStyle/>
          <a:p>
            <a:pPr lvl="0" algn="ctr"/>
            <a:r>
              <a:rPr lang="el-GR" sz="2200" kern="0" dirty="0" smtClean="0">
                <a:solidFill>
                  <a:srgbClr val="595959"/>
                </a:solidFill>
                <a:latin typeface="Helvetica Light"/>
                <a:cs typeface="Helvetica Light"/>
                <a:sym typeface="Symbol" pitchFamily="18" charset="2"/>
              </a:rPr>
              <a:t>Δ</a:t>
            </a:r>
            <a:r>
              <a:rPr lang="en-US" sz="2200" kern="0" dirty="0" smtClean="0">
                <a:solidFill>
                  <a:srgbClr val="595959"/>
                </a:solidFill>
                <a:latin typeface="Helvetica Light"/>
                <a:cs typeface="Helvetica Light"/>
                <a:sym typeface="Symbol" pitchFamily="18" charset="2"/>
              </a:rPr>
              <a:t>m</a:t>
            </a:r>
            <a:r>
              <a:rPr lang="en-US" sz="2200" kern="0" baseline="30000" dirty="0" smtClean="0">
                <a:solidFill>
                  <a:srgbClr val="595959"/>
                </a:solidFill>
                <a:latin typeface="Helvetica Light"/>
                <a:cs typeface="Helvetica Light"/>
                <a:sym typeface="Symbol" pitchFamily="18" charset="2"/>
              </a:rPr>
              <a:t>2</a:t>
            </a:r>
            <a:r>
              <a:rPr lang="en-US" sz="2200" kern="0" dirty="0" smtClean="0">
                <a:solidFill>
                  <a:srgbClr val="595959"/>
                </a:solidFill>
                <a:latin typeface="Helvetica Light"/>
                <a:cs typeface="Helvetica Light"/>
                <a:sym typeface="Symbol" pitchFamily="18" charset="2"/>
              </a:rPr>
              <a:t>=(3.1±0.9) 10</a:t>
            </a:r>
            <a:r>
              <a:rPr lang="en-US" sz="2200" kern="0" baseline="30000" dirty="0" smtClean="0">
                <a:solidFill>
                  <a:srgbClr val="595959"/>
                </a:solidFill>
                <a:latin typeface="Helvetica Light"/>
                <a:cs typeface="Helvetica Light"/>
                <a:sym typeface="Symbol" pitchFamily="18" charset="2"/>
              </a:rPr>
              <a:t>-3</a:t>
            </a:r>
            <a:r>
              <a:rPr lang="en-US" sz="2200" kern="0" dirty="0" smtClean="0">
                <a:solidFill>
                  <a:srgbClr val="595959"/>
                </a:solidFill>
                <a:latin typeface="Helvetica Light"/>
                <a:cs typeface="Helvetica Light"/>
                <a:sym typeface="Symbol" pitchFamily="18" charset="2"/>
              </a:rPr>
              <a:t> eV</a:t>
            </a:r>
            <a:r>
              <a:rPr lang="en-US" sz="2200" kern="0" baseline="30000" dirty="0" smtClean="0">
                <a:solidFill>
                  <a:srgbClr val="595959"/>
                </a:solidFill>
                <a:latin typeface="Helvetica Light"/>
                <a:cs typeface="Helvetica Light"/>
                <a:sym typeface="Symbol" pitchFamily="18" charset="2"/>
              </a:rPr>
              <a:t>2  </a:t>
            </a:r>
            <a:r>
              <a:rPr lang="en-US" dirty="0" smtClean="0">
                <a:solidFill>
                  <a:srgbClr val="595959"/>
                </a:solidFill>
                <a:latin typeface="Helvetica Light"/>
                <a:cs typeface="Helvetica Light"/>
              </a:rPr>
              <a:t>(assuming maximal mixing)</a:t>
            </a:r>
          </a:p>
          <a:p>
            <a:pPr algn="ctr" defTabSz="914400" eaLnBrk="0" hangingPunct="0">
              <a:spcBef>
                <a:spcPct val="20000"/>
              </a:spcBef>
              <a:defRPr/>
            </a:pPr>
            <a:endParaRPr lang="en-US" sz="2600" kern="0" baseline="30000" dirty="0" smtClean="0">
              <a:solidFill>
                <a:srgbClr val="595959"/>
              </a:solidFill>
              <a:latin typeface="Helvetica Light"/>
              <a:cs typeface="Helvetica Light"/>
              <a:sym typeface="Symbol" pitchFamily="18" charset="2"/>
            </a:endParaRPr>
          </a:p>
        </p:txBody>
      </p:sp>
      <p:sp>
        <p:nvSpPr>
          <p:cNvPr id="18" name="ZoneTexte 56"/>
          <p:cNvSpPr txBox="1">
            <a:spLocks noChangeArrowheads="1"/>
          </p:cNvSpPr>
          <p:nvPr/>
        </p:nvSpPr>
        <p:spPr bwMode="auto">
          <a:xfrm>
            <a:off x="449059" y="1066800"/>
            <a:ext cx="4580141" cy="1508105"/>
          </a:xfrm>
          <a:prstGeom prst="rect">
            <a:avLst/>
          </a:prstGeom>
          <a:noFill/>
          <a:ln>
            <a:noFill/>
          </a:ln>
        </p:spPr>
        <p:txBody>
          <a:bodyPr wrap="square">
            <a:spAutoFit/>
          </a:bodyPr>
          <a:lstStyle>
            <a:defPPr>
              <a:defRPr lang="es-ES"/>
            </a:defPPr>
            <a:lvl1pPr marL="342900" indent="-342900">
              <a:buFont typeface="Courier New"/>
              <a:buChar char="o"/>
              <a:defRPr sz="2200">
                <a:solidFill>
                  <a:schemeClr val="accent1">
                    <a:lumMod val="20000"/>
                    <a:lumOff val="80000"/>
                  </a:schemeClr>
                </a:solidFill>
              </a:defRPr>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marL="0" indent="0">
              <a:buNone/>
            </a:pPr>
            <a:r>
              <a:rPr lang="en-GB" sz="2000" dirty="0" smtClean="0">
                <a:solidFill>
                  <a:srgbClr val="595959"/>
                </a:solidFill>
                <a:latin typeface="Helvetica Light"/>
                <a:cs typeface="Helvetica Light"/>
              </a:rPr>
              <a:t>Systematic uncertainties:</a:t>
            </a:r>
          </a:p>
          <a:p>
            <a:pPr>
              <a:buFont typeface="Arial"/>
              <a:buChar char="•"/>
            </a:pPr>
            <a:r>
              <a:rPr lang="en-GB" sz="1800" dirty="0" smtClean="0">
                <a:solidFill>
                  <a:srgbClr val="595959"/>
                </a:solidFill>
                <a:latin typeface="Helvetica Light"/>
                <a:cs typeface="Helvetica Light"/>
              </a:rPr>
              <a:t>Absorption length: ±10%</a:t>
            </a:r>
          </a:p>
          <a:p>
            <a:pPr>
              <a:buFont typeface="Arial"/>
              <a:buChar char="•"/>
            </a:pPr>
            <a:r>
              <a:rPr lang="en-GB" sz="1800" dirty="0" smtClean="0">
                <a:solidFill>
                  <a:srgbClr val="595959"/>
                </a:solidFill>
                <a:latin typeface="Helvetica Light"/>
                <a:cs typeface="Helvetica Light"/>
              </a:rPr>
              <a:t>Detector efficiency: ±10%</a:t>
            </a:r>
          </a:p>
          <a:p>
            <a:pPr>
              <a:buFont typeface="Arial"/>
              <a:buChar char="•"/>
            </a:pPr>
            <a:r>
              <a:rPr lang="en-GB" sz="1800" dirty="0">
                <a:solidFill>
                  <a:srgbClr val="595959"/>
                </a:solidFill>
                <a:latin typeface="Helvetica Light"/>
                <a:cs typeface="Helvetica Light"/>
              </a:rPr>
              <a:t>OM angular acceptance</a:t>
            </a:r>
          </a:p>
          <a:p>
            <a:pPr>
              <a:buFont typeface="Arial"/>
              <a:buChar char="•"/>
            </a:pPr>
            <a:r>
              <a:rPr lang="en-GB" sz="1800" dirty="0" smtClean="0">
                <a:solidFill>
                  <a:srgbClr val="595959"/>
                </a:solidFill>
                <a:latin typeface="Helvetica Light"/>
                <a:cs typeface="Helvetica Light"/>
              </a:rPr>
              <a:t>Spectral index of </a:t>
            </a:r>
            <a:r>
              <a:rPr lang="en-GB" sz="1800" dirty="0" err="1" smtClean="0">
                <a:solidFill>
                  <a:srgbClr val="595959"/>
                </a:solidFill>
                <a:latin typeface="Helvetica Light"/>
                <a:cs typeface="Helvetica Light"/>
              </a:rPr>
              <a:t>ν</a:t>
            </a:r>
            <a:r>
              <a:rPr lang="en-GB" sz="1800" dirty="0" smtClean="0">
                <a:solidFill>
                  <a:srgbClr val="595959"/>
                </a:solidFill>
                <a:latin typeface="Helvetica Light"/>
                <a:cs typeface="Helvetica Light"/>
              </a:rPr>
              <a:t> flux: ±0.03%</a:t>
            </a:r>
            <a:endParaRPr lang="en-GB" sz="1800" dirty="0">
              <a:solidFill>
                <a:srgbClr val="595959"/>
              </a:solidFill>
              <a:latin typeface="Helvetica Light"/>
              <a:cs typeface="Helvetica Light"/>
            </a:endParaRPr>
          </a:p>
        </p:txBody>
      </p:sp>
      <p:sp>
        <p:nvSpPr>
          <p:cNvPr id="20" name="ZoneTexte 56"/>
          <p:cNvSpPr txBox="1">
            <a:spLocks noChangeArrowheads="1"/>
          </p:cNvSpPr>
          <p:nvPr/>
        </p:nvSpPr>
        <p:spPr bwMode="auto">
          <a:xfrm>
            <a:off x="5006437" y="1504890"/>
            <a:ext cx="3908963" cy="400110"/>
          </a:xfrm>
          <a:prstGeom prst="rect">
            <a:avLst/>
          </a:prstGeom>
          <a:noFill/>
          <a:ln>
            <a:noFill/>
          </a:ln>
        </p:spPr>
        <p:txBody>
          <a:bodyPr wrap="square">
            <a:spAutoFit/>
          </a:bodyPr>
          <a:lstStyle>
            <a:defPPr>
              <a:defRPr lang="es-ES"/>
            </a:defPPr>
            <a:lvl1pPr marL="342900" indent="-342900">
              <a:buFont typeface="Courier New"/>
              <a:buChar char="o"/>
              <a:defRPr sz="2200">
                <a:solidFill>
                  <a:schemeClr val="accent1">
                    <a:lumMod val="20000"/>
                    <a:lumOff val="80000"/>
                  </a:schemeClr>
                </a:solidFill>
              </a:defRPr>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marL="0" indent="0">
              <a:buNone/>
            </a:pPr>
            <a:r>
              <a:rPr lang="en-GB" sz="2000" dirty="0" smtClean="0">
                <a:solidFill>
                  <a:srgbClr val="595959"/>
                </a:solidFill>
                <a:latin typeface="Helvetica Light"/>
                <a:cs typeface="Helvetica Light"/>
              </a:rPr>
              <a:t>5% error on slope </a:t>
            </a:r>
            <a:r>
              <a:rPr lang="en-GB" sz="2000" dirty="0" err="1" smtClean="0">
                <a:solidFill>
                  <a:srgbClr val="595959"/>
                </a:solidFill>
                <a:latin typeface="Helvetica Light"/>
                <a:cs typeface="Helvetica Light"/>
              </a:rPr>
              <a:t>vs</a:t>
            </a:r>
            <a:r>
              <a:rPr lang="en-GB" sz="2000" dirty="0" smtClean="0">
                <a:solidFill>
                  <a:srgbClr val="595959"/>
                </a:solidFill>
                <a:latin typeface="Helvetica Light"/>
                <a:cs typeface="Helvetica Light"/>
              </a:rPr>
              <a:t> E</a:t>
            </a:r>
            <a:r>
              <a:rPr lang="en-GB" sz="2000" baseline="-25000" dirty="0" smtClean="0">
                <a:solidFill>
                  <a:srgbClr val="595959"/>
                </a:solidFill>
                <a:latin typeface="Helvetica Light"/>
                <a:cs typeface="Helvetica Light"/>
              </a:rPr>
              <a:t>R</a:t>
            </a:r>
            <a:r>
              <a:rPr lang="en-GB" sz="2000" dirty="0" smtClean="0">
                <a:solidFill>
                  <a:srgbClr val="595959"/>
                </a:solidFill>
                <a:latin typeface="Helvetica Light"/>
                <a:cs typeface="Helvetica Light"/>
              </a:rPr>
              <a:t>/</a:t>
            </a:r>
            <a:r>
              <a:rPr lang="en-GB" sz="2000" dirty="0" err="1" smtClean="0">
                <a:solidFill>
                  <a:srgbClr val="595959"/>
                </a:solidFill>
                <a:latin typeface="Helvetica Light"/>
                <a:cs typeface="Helvetica Light"/>
              </a:rPr>
              <a:t>cosΘ</a:t>
            </a:r>
            <a:r>
              <a:rPr lang="en-GB" sz="2000" baseline="-25000" dirty="0" err="1" smtClean="0">
                <a:solidFill>
                  <a:srgbClr val="595959"/>
                </a:solidFill>
                <a:latin typeface="Helvetica Light"/>
                <a:cs typeface="Helvetica Light"/>
              </a:rPr>
              <a:t>R</a:t>
            </a:r>
            <a:endParaRPr lang="en-GB" sz="2000" baseline="-25000" dirty="0">
              <a:solidFill>
                <a:srgbClr val="595959"/>
              </a:solidFill>
              <a:latin typeface="Helvetica Light"/>
              <a:cs typeface="Helvetica Light"/>
            </a:endParaRPr>
          </a:p>
        </p:txBody>
      </p:sp>
      <p:grpSp>
        <p:nvGrpSpPr>
          <p:cNvPr id="25" name="Group 24"/>
          <p:cNvGrpSpPr/>
          <p:nvPr/>
        </p:nvGrpSpPr>
        <p:grpSpPr>
          <a:xfrm>
            <a:off x="304800" y="3048000"/>
            <a:ext cx="4119918" cy="2793967"/>
            <a:chOff x="299682" y="3124200"/>
            <a:chExt cx="4119918" cy="2793967"/>
          </a:xfrm>
        </p:grpSpPr>
        <p:pic>
          <p:nvPicPr>
            <p:cNvPr id="11" name="Image 17" descr="Event Ratios in E_costh.gif"/>
            <p:cNvPicPr>
              <a:picLocks noChangeAspect="1"/>
            </p:cNvPicPr>
            <p:nvPr/>
          </p:nvPicPr>
          <p:blipFill>
            <a:blip r:embed="rId4" cstate="print"/>
            <a:stretch>
              <a:fillRect/>
            </a:stretch>
          </p:blipFill>
          <p:spPr>
            <a:xfrm>
              <a:off x="299682" y="3124200"/>
              <a:ext cx="4119918" cy="2793967"/>
            </a:xfrm>
            <a:prstGeom prst="rect">
              <a:avLst/>
            </a:prstGeom>
            <a:ln w="25400">
              <a:solidFill>
                <a:schemeClr val="bg1">
                  <a:lumMod val="65000"/>
                </a:schemeClr>
              </a:solidFill>
            </a:ln>
            <a:effectLst>
              <a:outerShdw blurRad="50800" dist="38100" dir="2700000" algn="tl" rotWithShape="0">
                <a:schemeClr val="bg1">
                  <a:alpha val="43000"/>
                </a:schemeClr>
              </a:outerShdw>
            </a:effectLst>
          </p:spPr>
        </p:pic>
        <p:sp>
          <p:nvSpPr>
            <p:cNvPr id="14" name="ZoneTexte 14"/>
            <p:cNvSpPr txBox="1"/>
            <p:nvPr/>
          </p:nvSpPr>
          <p:spPr>
            <a:xfrm>
              <a:off x="709684" y="3821668"/>
              <a:ext cx="789474" cy="369332"/>
            </a:xfrm>
            <a:prstGeom prst="rect">
              <a:avLst/>
            </a:prstGeom>
            <a:noFill/>
          </p:spPr>
          <p:txBody>
            <a:bodyPr wrap="none" rtlCol="0">
              <a:spAutoFit/>
            </a:bodyPr>
            <a:lstStyle/>
            <a:p>
              <a:r>
                <a:rPr lang="fr-FR" dirty="0" smtClean="0">
                  <a:solidFill>
                    <a:srgbClr val="0000FF"/>
                  </a:solidFill>
                </a:rPr>
                <a:t>no </a:t>
              </a:r>
              <a:r>
                <a:rPr lang="fr-FR" dirty="0" err="1" smtClean="0">
                  <a:solidFill>
                    <a:srgbClr val="0000FF"/>
                  </a:solidFill>
                </a:rPr>
                <a:t>osc</a:t>
              </a:r>
              <a:endParaRPr lang="fr-FR" dirty="0">
                <a:solidFill>
                  <a:srgbClr val="0000FF"/>
                </a:solidFill>
              </a:endParaRPr>
            </a:p>
          </p:txBody>
        </p:sp>
        <p:sp>
          <p:nvSpPr>
            <p:cNvPr id="15" name="ZoneTexte 16"/>
            <p:cNvSpPr txBox="1"/>
            <p:nvPr/>
          </p:nvSpPr>
          <p:spPr>
            <a:xfrm>
              <a:off x="1141119" y="5181600"/>
              <a:ext cx="840081" cy="369332"/>
            </a:xfrm>
            <a:prstGeom prst="rect">
              <a:avLst/>
            </a:prstGeom>
            <a:noFill/>
          </p:spPr>
          <p:txBody>
            <a:bodyPr wrap="none" rtlCol="0">
              <a:spAutoFit/>
            </a:bodyPr>
            <a:lstStyle/>
            <a:p>
              <a:r>
                <a:rPr lang="fr-FR" dirty="0" smtClean="0">
                  <a:solidFill>
                    <a:srgbClr val="FF0000"/>
                  </a:solidFill>
                </a:rPr>
                <a:t>best fit</a:t>
              </a:r>
              <a:endParaRPr lang="fr-FR" dirty="0">
                <a:solidFill>
                  <a:srgbClr val="FF0000"/>
                </a:solidFill>
              </a:endParaRPr>
            </a:p>
          </p:txBody>
        </p:sp>
        <p:sp>
          <p:nvSpPr>
            <p:cNvPr id="21" name="CuadroTexto 18"/>
            <p:cNvSpPr txBox="1"/>
            <p:nvPr/>
          </p:nvSpPr>
          <p:spPr>
            <a:xfrm>
              <a:off x="1906885" y="4986103"/>
              <a:ext cx="1626354" cy="369332"/>
            </a:xfrm>
            <a:prstGeom prst="rect">
              <a:avLst/>
            </a:prstGeom>
            <a:noFill/>
          </p:spPr>
          <p:txBody>
            <a:bodyPr wrap="none" rtlCol="0">
              <a:spAutoFit/>
            </a:bodyPr>
            <a:lstStyle/>
            <a:p>
              <a:r>
                <a:rPr lang="en-US" dirty="0"/>
                <a:t>d</a:t>
              </a:r>
              <a:r>
                <a:rPr lang="en-US" dirty="0" smtClean="0"/>
                <a:t>ata (863 days)</a:t>
              </a:r>
              <a:endParaRPr lang="en-US" dirty="0"/>
            </a:p>
          </p:txBody>
        </p:sp>
      </p:grpSp>
      <p:sp>
        <p:nvSpPr>
          <p:cNvPr id="23" name="Right Brace 22"/>
          <p:cNvSpPr/>
          <p:nvPr/>
        </p:nvSpPr>
        <p:spPr>
          <a:xfrm>
            <a:off x="4495800" y="978700"/>
            <a:ext cx="344539" cy="1612100"/>
          </a:xfrm>
          <a:prstGeom prst="rightBrace">
            <a:avLst/>
          </a:prstGeom>
          <a:ln>
            <a:solidFill>
              <a:schemeClr val="bg1">
                <a:lumMod val="65000"/>
              </a:schemeClr>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30" name="Group 36"/>
          <p:cNvGrpSpPr/>
          <p:nvPr/>
        </p:nvGrpSpPr>
        <p:grpSpPr>
          <a:xfrm>
            <a:off x="7639" y="6477000"/>
            <a:ext cx="9136361" cy="307777"/>
            <a:chOff x="7639" y="6477000"/>
            <a:chExt cx="9136361" cy="307777"/>
          </a:xfrm>
        </p:grpSpPr>
        <p:sp>
          <p:nvSpPr>
            <p:cNvPr id="31" name="TextBox 30"/>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21</a:t>
              </a:r>
              <a:endParaRPr lang="en-GB" sz="1400" dirty="0">
                <a:solidFill>
                  <a:srgbClr val="595959"/>
                </a:solidFill>
              </a:endParaRPr>
            </a:p>
          </p:txBody>
        </p:sp>
        <p:cxnSp>
          <p:nvCxnSpPr>
            <p:cNvPr id="32" name="Straight Connector 31"/>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35" name="Rectangle 34"/>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36" name="Straight Connector 35"/>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2" name="Folded Corner 41"/>
          <p:cNvSpPr/>
          <p:nvPr/>
        </p:nvSpPr>
        <p:spPr>
          <a:xfrm>
            <a:off x="5334000" y="2209800"/>
            <a:ext cx="3492663" cy="5215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smtClean="0">
                <a:solidFill>
                  <a:schemeClr val="tx1">
                    <a:lumMod val="65000"/>
                    <a:lumOff val="35000"/>
                  </a:schemeClr>
                </a:solidFill>
                <a:latin typeface="Helvetica Light"/>
                <a:cs typeface="Helvetica Light"/>
              </a:rPr>
              <a:t>Published</a:t>
            </a:r>
            <a:r>
              <a:rPr lang="fr-FR" sz="1400" dirty="0" smtClean="0">
                <a:solidFill>
                  <a:schemeClr val="tx1">
                    <a:lumMod val="65000"/>
                    <a:lumOff val="35000"/>
                  </a:schemeClr>
                </a:solidFill>
                <a:latin typeface="Helvetica Light"/>
                <a:cs typeface="Helvetica Light"/>
              </a:rPr>
              <a:t> in </a:t>
            </a:r>
            <a:r>
              <a:rPr lang="fr-FR" sz="1400" dirty="0" err="1" smtClean="0">
                <a:solidFill>
                  <a:schemeClr val="tx1">
                    <a:lumMod val="65000"/>
                    <a:lumOff val="35000"/>
                  </a:schemeClr>
                </a:solidFill>
                <a:latin typeface="Helvetica Light"/>
                <a:cs typeface="Helvetica Light"/>
              </a:rPr>
              <a:t>Physics</a:t>
            </a:r>
            <a:r>
              <a:rPr lang="fr-FR" sz="1400" dirty="0" smtClean="0">
                <a:solidFill>
                  <a:schemeClr val="tx1">
                    <a:lumMod val="65000"/>
                    <a:lumOff val="35000"/>
                  </a:schemeClr>
                </a:solidFill>
                <a:latin typeface="Helvetica Light"/>
                <a:cs typeface="Helvetica Light"/>
              </a:rPr>
              <a:t> </a:t>
            </a:r>
            <a:r>
              <a:rPr lang="fr-FR" sz="1400" dirty="0" err="1" smtClean="0">
                <a:solidFill>
                  <a:schemeClr val="tx1">
                    <a:lumMod val="65000"/>
                    <a:lumOff val="35000"/>
                  </a:schemeClr>
                </a:solidFill>
                <a:latin typeface="Helvetica Light"/>
                <a:cs typeface="Helvetica Light"/>
              </a:rPr>
              <a:t>Letters</a:t>
            </a:r>
            <a:r>
              <a:rPr lang="fr-FR" sz="1400" dirty="0" smtClean="0">
                <a:solidFill>
                  <a:schemeClr val="tx1">
                    <a:lumMod val="65000"/>
                    <a:lumOff val="35000"/>
                  </a:schemeClr>
                </a:solidFill>
                <a:latin typeface="Helvetica Light"/>
                <a:cs typeface="Helvetica Light"/>
              </a:rPr>
              <a:t> B 714 (2012)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7"/>
          <p:cNvGrpSpPr/>
          <p:nvPr/>
        </p:nvGrpSpPr>
        <p:grpSpPr>
          <a:xfrm>
            <a:off x="372671" y="1087399"/>
            <a:ext cx="8458200" cy="5161001"/>
            <a:chOff x="372671" y="782599"/>
            <a:chExt cx="8458200" cy="5161001"/>
          </a:xfrm>
        </p:grpSpPr>
        <p:sp>
          <p:nvSpPr>
            <p:cNvPr id="37" name="Rounded Rectangle 36"/>
            <p:cNvSpPr/>
            <p:nvPr/>
          </p:nvSpPr>
          <p:spPr>
            <a:xfrm>
              <a:off x="372671" y="782599"/>
              <a:ext cx="8458200" cy="5161001"/>
            </a:xfrm>
            <a:prstGeom prst="roundRect">
              <a:avLst/>
            </a:prstGeom>
            <a:solidFill>
              <a:schemeClr val="bg1">
                <a:lumMod val="85000"/>
                <a:alpha val="15000"/>
              </a:schemeClr>
            </a:solidFill>
            <a:ln w="25400">
              <a:solidFill>
                <a:schemeClr val="bg1">
                  <a:lumMod val="75000"/>
                </a:schemeClr>
              </a:solidFill>
            </a:ln>
            <a:effectLst>
              <a:outerShdw blurRad="40005" dist="22987" dir="4500000" algn="tl"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grpSp>
          <p:nvGrpSpPr>
            <p:cNvPr id="3" name="Group 37"/>
            <p:cNvGrpSpPr/>
            <p:nvPr/>
          </p:nvGrpSpPr>
          <p:grpSpPr>
            <a:xfrm>
              <a:off x="759641" y="1183719"/>
              <a:ext cx="7979871" cy="4405909"/>
              <a:chOff x="395288" y="1020654"/>
              <a:chExt cx="7979871" cy="3899487"/>
            </a:xfrm>
          </p:grpSpPr>
          <p:sp>
            <p:nvSpPr>
              <p:cNvPr id="40" name="Text Box 3"/>
              <p:cNvSpPr txBox="1">
                <a:spLocks noChangeArrowheads="1"/>
              </p:cNvSpPr>
              <p:nvPr/>
            </p:nvSpPr>
            <p:spPr bwMode="auto">
              <a:xfrm>
                <a:off x="395288" y="1052057"/>
                <a:ext cx="3749744" cy="3868084"/>
              </a:xfrm>
              <a:prstGeom prst="rect">
                <a:avLst/>
              </a:prstGeom>
              <a:noFill/>
              <a:ln w="9525">
                <a:noFill/>
                <a:miter lim="800000"/>
                <a:headEnd/>
                <a:tailEnd/>
              </a:ln>
              <a:effectLst/>
            </p:spPr>
            <p:txBody>
              <a:bodyPr vert="horz" wrap="none">
                <a:prstTxWarp prst="textNoShape">
                  <a:avLst/>
                </a:prstTxWarp>
                <a:spAutoFit/>
              </a:bodyPr>
              <a:lstStyle/>
              <a:p>
                <a:pPr>
                  <a:buFont typeface="Arial"/>
                  <a:buChar char="•"/>
                </a:pPr>
                <a:r>
                  <a:rPr lang="en-US" sz="2200" dirty="0" smtClean="0">
                    <a:solidFill>
                      <a:srgbClr val="595959"/>
                    </a:solidFill>
                    <a:latin typeface="Helvetica Light"/>
                    <a:cs typeface="Helvetica Light"/>
                  </a:rPr>
                  <a:t> </a:t>
                </a:r>
                <a:r>
                  <a:rPr lang="en-US" sz="2200" dirty="0" err="1" smtClean="0">
                    <a:solidFill>
                      <a:srgbClr val="595959"/>
                    </a:solidFill>
                    <a:latin typeface="Helvetica Light"/>
                    <a:cs typeface="Helvetica Light"/>
                  </a:rPr>
                  <a:t>Astroparticle</a:t>
                </a:r>
                <a:r>
                  <a:rPr lang="en-US" sz="2200" dirty="0" smtClean="0">
                    <a:solidFill>
                      <a:srgbClr val="595959"/>
                    </a:solidFill>
                    <a:latin typeface="Helvetica Light"/>
                    <a:cs typeface="Helvetica Light"/>
                  </a:rPr>
                  <a:t> physics: </a:t>
                </a:r>
              </a:p>
              <a:p>
                <a:r>
                  <a:rPr lang="en-US" dirty="0" smtClean="0">
                    <a:solidFill>
                      <a:schemeClr val="tx1">
                        <a:lumMod val="50000"/>
                        <a:lumOff val="50000"/>
                      </a:schemeClr>
                    </a:solidFill>
                    <a:latin typeface="Helvetica Light"/>
                    <a:cs typeface="Helvetica Light"/>
                  </a:rPr>
                  <a:t>Point-like sources</a:t>
                </a:r>
              </a:p>
              <a:p>
                <a:r>
                  <a:rPr lang="en-US" dirty="0" smtClean="0">
                    <a:solidFill>
                      <a:schemeClr val="tx1">
                        <a:lumMod val="50000"/>
                        <a:lumOff val="50000"/>
                      </a:schemeClr>
                    </a:solidFill>
                    <a:latin typeface="Helvetica Light"/>
                    <a:cs typeface="Helvetica Light"/>
                  </a:rPr>
                  <a:t>Diffuse </a:t>
                </a:r>
                <a:r>
                  <a:rPr lang="en-US" dirty="0">
                    <a:solidFill>
                      <a:schemeClr val="tx1">
                        <a:lumMod val="50000"/>
                        <a:lumOff val="50000"/>
                      </a:schemeClr>
                    </a:solidFill>
                    <a:latin typeface="Helvetica Light"/>
                    <a:cs typeface="Helvetica Light"/>
                  </a:rPr>
                  <a:t>flux</a:t>
                </a:r>
                <a:endParaRPr lang="en-US" dirty="0" smtClean="0">
                  <a:solidFill>
                    <a:schemeClr val="tx1">
                      <a:lumMod val="50000"/>
                      <a:lumOff val="50000"/>
                    </a:schemeClr>
                  </a:solidFill>
                  <a:latin typeface="Helvetica Light"/>
                  <a:cs typeface="Helvetica Light"/>
                </a:endParaRPr>
              </a:p>
              <a:p>
                <a:r>
                  <a:rPr lang="en-US" dirty="0" smtClean="0">
                    <a:solidFill>
                      <a:schemeClr val="tx1">
                        <a:lumMod val="50000"/>
                        <a:lumOff val="50000"/>
                      </a:schemeClr>
                    </a:solidFill>
                    <a:latin typeface="Helvetica Light"/>
                    <a:cs typeface="Helvetica Light"/>
                  </a:rPr>
                  <a:t>Diffuse </a:t>
                </a:r>
                <a:r>
                  <a:rPr lang="en-US" dirty="0">
                    <a:solidFill>
                      <a:schemeClr val="tx1">
                        <a:lumMod val="50000"/>
                        <a:lumOff val="50000"/>
                      </a:schemeClr>
                    </a:solidFill>
                    <a:latin typeface="Helvetica Light"/>
                    <a:cs typeface="Helvetica Light"/>
                  </a:rPr>
                  <a:t>galactic plane neutrino flux</a:t>
                </a:r>
                <a:endParaRPr lang="en-US" dirty="0" smtClean="0">
                  <a:solidFill>
                    <a:schemeClr val="tx1">
                      <a:lumMod val="50000"/>
                      <a:lumOff val="50000"/>
                    </a:schemeClr>
                  </a:solidFill>
                  <a:latin typeface="Helvetica Light"/>
                  <a:cs typeface="Helvetica Light"/>
                </a:endParaRPr>
              </a:p>
              <a:p>
                <a:r>
                  <a:rPr lang="en-US" dirty="0" smtClean="0">
                    <a:solidFill>
                      <a:schemeClr val="tx1">
                        <a:lumMod val="50000"/>
                        <a:lumOff val="50000"/>
                      </a:schemeClr>
                    </a:solidFill>
                    <a:latin typeface="Helvetica Light"/>
                    <a:cs typeface="Helvetica Light"/>
                  </a:rPr>
                  <a:t>Flaring </a:t>
                </a:r>
                <a:r>
                  <a:rPr lang="en-US" dirty="0" err="1" smtClean="0">
                    <a:solidFill>
                      <a:schemeClr val="tx1">
                        <a:lumMod val="50000"/>
                        <a:lumOff val="50000"/>
                      </a:schemeClr>
                    </a:solidFill>
                    <a:latin typeface="Helvetica Light"/>
                    <a:cs typeface="Helvetica Light"/>
                  </a:rPr>
                  <a:t>blazars</a:t>
                </a:r>
                <a:r>
                  <a:rPr lang="en-US" dirty="0" smtClean="0">
                    <a:solidFill>
                      <a:schemeClr val="tx1">
                        <a:lumMod val="50000"/>
                        <a:lumOff val="50000"/>
                      </a:schemeClr>
                    </a:solidFill>
                    <a:latin typeface="Helvetica Light"/>
                    <a:cs typeface="Helvetica Light"/>
                  </a:rPr>
                  <a:t> / </a:t>
                </a:r>
                <a:r>
                  <a:rPr lang="en-US" dirty="0" err="1" smtClean="0">
                    <a:solidFill>
                      <a:schemeClr val="tx1">
                        <a:lumMod val="50000"/>
                        <a:lumOff val="50000"/>
                      </a:schemeClr>
                    </a:solidFill>
                    <a:latin typeface="Helvetica Light"/>
                    <a:cs typeface="Helvetica Light"/>
                  </a:rPr>
                  <a:t>microquasars</a:t>
                </a:r>
                <a:endParaRPr lang="en-US" dirty="0" smtClean="0">
                  <a:solidFill>
                    <a:schemeClr val="tx1">
                      <a:lumMod val="50000"/>
                      <a:lumOff val="50000"/>
                    </a:schemeClr>
                  </a:solidFill>
                  <a:latin typeface="Helvetica Light"/>
                  <a:cs typeface="Helvetica Light"/>
                </a:endParaRPr>
              </a:p>
              <a:p>
                <a:r>
                  <a:rPr lang="en-US" dirty="0" err="1" smtClean="0">
                    <a:solidFill>
                      <a:schemeClr val="tx1">
                        <a:lumMod val="50000"/>
                        <a:lumOff val="50000"/>
                      </a:schemeClr>
                    </a:solidFill>
                    <a:latin typeface="Helvetica Light"/>
                    <a:cs typeface="Helvetica Light"/>
                  </a:rPr>
                  <a:t>GRBs</a:t>
                </a:r>
                <a:endParaRPr lang="en-US" dirty="0" smtClean="0">
                  <a:solidFill>
                    <a:schemeClr val="tx1">
                      <a:lumMod val="50000"/>
                      <a:lumOff val="50000"/>
                    </a:schemeClr>
                  </a:solidFill>
                  <a:latin typeface="Helvetica Light"/>
                  <a:cs typeface="Helvetica Light"/>
                </a:endParaRPr>
              </a:p>
              <a:p>
                <a:r>
                  <a:rPr lang="en-US" dirty="0" smtClean="0">
                    <a:solidFill>
                      <a:schemeClr val="tx1">
                        <a:lumMod val="50000"/>
                        <a:lumOff val="50000"/>
                      </a:schemeClr>
                    </a:solidFill>
                    <a:latin typeface="Helvetica Light"/>
                    <a:cs typeface="Helvetica Light"/>
                  </a:rPr>
                  <a:t>Fermi Bubbles</a:t>
                </a:r>
              </a:p>
              <a:p>
                <a:endParaRPr lang="en-US" dirty="0" smtClean="0">
                  <a:solidFill>
                    <a:srgbClr val="595959"/>
                  </a:solidFill>
                  <a:latin typeface="Helvetica Light"/>
                  <a:cs typeface="Helvetica Light"/>
                </a:endParaRPr>
              </a:p>
              <a:p>
                <a:pPr>
                  <a:buFont typeface="Arial"/>
                  <a:buChar char="•"/>
                </a:pPr>
                <a:r>
                  <a:rPr lang="en-US" sz="2200" dirty="0" smtClean="0">
                    <a:solidFill>
                      <a:srgbClr val="595959"/>
                    </a:solidFill>
                    <a:latin typeface="Helvetica Light"/>
                    <a:cs typeface="Helvetica Light"/>
                  </a:rPr>
                  <a:t> Searches:  </a:t>
                </a:r>
              </a:p>
              <a:p>
                <a:r>
                  <a:rPr lang="en-US" dirty="0" smtClean="0">
                    <a:solidFill>
                      <a:srgbClr val="7F7F7F"/>
                    </a:solidFill>
                    <a:latin typeface="Helvetica Light"/>
                    <a:cs typeface="Helvetica Light"/>
                  </a:rPr>
                  <a:t>Dark matter annihilation</a:t>
                </a:r>
              </a:p>
              <a:p>
                <a:r>
                  <a:rPr lang="en-US" dirty="0" smtClean="0">
                    <a:solidFill>
                      <a:srgbClr val="7F7F7F"/>
                    </a:solidFill>
                    <a:latin typeface="Helvetica Light"/>
                    <a:cs typeface="Helvetica Light"/>
                  </a:rPr>
                  <a:t>Magnetic monopoles</a:t>
                </a:r>
              </a:p>
              <a:p>
                <a:r>
                  <a:rPr lang="en-US" dirty="0" err="1" smtClean="0">
                    <a:solidFill>
                      <a:srgbClr val="7F7F7F"/>
                    </a:solidFill>
                    <a:latin typeface="Helvetica Light"/>
                    <a:cs typeface="Helvetica Light"/>
                  </a:rPr>
                  <a:t>Nuclearites</a:t>
                </a:r>
                <a:endParaRPr lang="en-US" dirty="0" smtClean="0">
                  <a:solidFill>
                    <a:srgbClr val="7F7F7F"/>
                  </a:solidFill>
                  <a:latin typeface="Helvetica Light"/>
                  <a:cs typeface="Helvetica Light"/>
                </a:endParaRPr>
              </a:p>
              <a:p>
                <a:r>
                  <a:rPr lang="en-US" dirty="0" smtClean="0">
                    <a:solidFill>
                      <a:srgbClr val="7F7F7F"/>
                    </a:solidFill>
                    <a:latin typeface="Helvetica Light"/>
                    <a:cs typeface="Helvetica Light"/>
                  </a:rPr>
                  <a:t>Multi-messenger astronomy: </a:t>
                </a:r>
              </a:p>
              <a:p>
                <a:r>
                  <a:rPr lang="en-US" dirty="0" smtClean="0">
                    <a:solidFill>
                      <a:srgbClr val="7F7F7F"/>
                    </a:solidFill>
                    <a:latin typeface="Helvetica Light"/>
                    <a:cs typeface="Helvetica Light"/>
                  </a:rPr>
                  <a:t> Gravitational waves, Auger </a:t>
                </a:r>
                <a:r>
                  <a:rPr lang="en-US" dirty="0" err="1" smtClean="0">
                    <a:solidFill>
                      <a:srgbClr val="7F7F7F"/>
                    </a:solidFill>
                    <a:latin typeface="Helvetica Light"/>
                    <a:cs typeface="Helvetica Light"/>
                  </a:rPr>
                  <a:t>CRs</a:t>
                </a:r>
                <a:r>
                  <a:rPr lang="en-US" dirty="0" smtClean="0">
                    <a:solidFill>
                      <a:srgbClr val="7F7F7F"/>
                    </a:solidFill>
                    <a:latin typeface="Helvetica Light"/>
                    <a:cs typeface="Helvetica Light"/>
                  </a:rPr>
                  <a:t>, </a:t>
                </a:r>
              </a:p>
              <a:p>
                <a:r>
                  <a:rPr lang="en-US" dirty="0" smtClean="0">
                    <a:solidFill>
                      <a:srgbClr val="7F7F7F"/>
                    </a:solidFill>
                    <a:latin typeface="Helvetica Light"/>
                    <a:cs typeface="Helvetica Light"/>
                  </a:rPr>
                  <a:t> optical telescopes</a:t>
                </a:r>
              </a:p>
              <a:p>
                <a:endParaRPr lang="en-US" dirty="0">
                  <a:solidFill>
                    <a:srgbClr val="7F7F7F"/>
                  </a:solidFill>
                  <a:latin typeface="Helvetica Light"/>
                  <a:cs typeface="Helvetica Light"/>
                </a:endParaRPr>
              </a:p>
            </p:txBody>
          </p:sp>
          <p:sp>
            <p:nvSpPr>
              <p:cNvPr id="41" name="Text Box 4"/>
              <p:cNvSpPr txBox="1">
                <a:spLocks noChangeArrowheads="1"/>
              </p:cNvSpPr>
              <p:nvPr/>
            </p:nvSpPr>
            <p:spPr bwMode="auto">
              <a:xfrm>
                <a:off x="4436247" y="1020654"/>
                <a:ext cx="3938912" cy="1852322"/>
              </a:xfrm>
              <a:prstGeom prst="rect">
                <a:avLst/>
              </a:prstGeom>
              <a:noFill/>
              <a:ln w="9525">
                <a:noFill/>
                <a:miter lim="800000"/>
                <a:headEnd/>
                <a:tailEnd/>
              </a:ln>
              <a:effectLst/>
            </p:spPr>
            <p:txBody>
              <a:bodyPr wrap="none">
                <a:prstTxWarp prst="textNoShape">
                  <a:avLst/>
                </a:prstTxWarp>
                <a:spAutoFit/>
              </a:bodyPr>
              <a:lstStyle/>
              <a:p>
                <a:pPr>
                  <a:buFont typeface="Arial"/>
                  <a:buChar char="•"/>
                </a:pPr>
                <a:r>
                  <a:rPr lang="en-US" sz="2200" dirty="0" smtClean="0">
                    <a:solidFill>
                      <a:srgbClr val="595959"/>
                    </a:solidFill>
                    <a:latin typeface="Helvetica Light"/>
                    <a:cs typeface="Helvetica Light"/>
                  </a:rPr>
                  <a:t> Particle </a:t>
                </a:r>
                <a:r>
                  <a:rPr lang="en-US" sz="2200" dirty="0">
                    <a:solidFill>
                      <a:srgbClr val="595959"/>
                    </a:solidFill>
                    <a:latin typeface="Helvetica Light"/>
                    <a:cs typeface="Helvetica Light"/>
                  </a:rPr>
                  <a:t>physics:</a:t>
                </a:r>
                <a:endParaRPr lang="en-US" sz="2200" dirty="0" smtClean="0">
                  <a:solidFill>
                    <a:srgbClr val="595959"/>
                  </a:solidFill>
                  <a:latin typeface="Helvetica Light"/>
                  <a:cs typeface="Helvetica Light"/>
                </a:endParaRPr>
              </a:p>
              <a:p>
                <a:r>
                  <a:rPr lang="en-US" dirty="0" smtClean="0">
                    <a:solidFill>
                      <a:srgbClr val="7F7F7F"/>
                    </a:solidFill>
                    <a:latin typeface="Helvetica Light"/>
                    <a:cs typeface="Helvetica Light"/>
                  </a:rPr>
                  <a:t>Neutrino </a:t>
                </a:r>
                <a:r>
                  <a:rPr lang="en-US" dirty="0">
                    <a:solidFill>
                      <a:srgbClr val="7F7F7F"/>
                    </a:solidFill>
                    <a:latin typeface="Helvetica Light"/>
                    <a:cs typeface="Helvetica Light"/>
                  </a:rPr>
                  <a:t>oscillation</a:t>
                </a:r>
              </a:p>
              <a:p>
                <a:r>
                  <a:rPr lang="en-US" dirty="0">
                    <a:solidFill>
                      <a:srgbClr val="7F7F7F"/>
                    </a:solidFill>
                    <a:latin typeface="Helvetica Light"/>
                    <a:cs typeface="Helvetica Light"/>
                  </a:rPr>
                  <a:t>Atmospheric neutrino flux</a:t>
                </a:r>
              </a:p>
              <a:p>
                <a:r>
                  <a:rPr lang="en-US" dirty="0">
                    <a:solidFill>
                      <a:srgbClr val="7F7F7F"/>
                    </a:solidFill>
                    <a:latin typeface="Helvetica Light"/>
                    <a:cs typeface="Helvetica Light"/>
                  </a:rPr>
                  <a:t>Atmospheric </a:t>
                </a:r>
                <a:r>
                  <a:rPr lang="en-US" dirty="0" err="1">
                    <a:solidFill>
                      <a:srgbClr val="7F7F7F"/>
                    </a:solidFill>
                    <a:latin typeface="Helvetica Light"/>
                    <a:cs typeface="Helvetica Light"/>
                  </a:rPr>
                  <a:t>muon</a:t>
                </a:r>
                <a:r>
                  <a:rPr lang="en-US" dirty="0">
                    <a:solidFill>
                      <a:srgbClr val="7F7F7F"/>
                    </a:solidFill>
                    <a:latin typeface="Helvetica Light"/>
                    <a:cs typeface="Helvetica Light"/>
                  </a:rPr>
                  <a:t> flux</a:t>
                </a:r>
              </a:p>
              <a:p>
                <a:r>
                  <a:rPr lang="en-US" dirty="0">
                    <a:solidFill>
                      <a:srgbClr val="7F7F7F"/>
                    </a:solidFill>
                    <a:latin typeface="Helvetica Light"/>
                    <a:cs typeface="Helvetica Light"/>
                  </a:rPr>
                  <a:t>Cosmic ray anisotropy / composition</a:t>
                </a:r>
              </a:p>
              <a:p>
                <a:r>
                  <a:rPr lang="en-US" dirty="0">
                    <a:solidFill>
                      <a:srgbClr val="7F7F7F"/>
                    </a:solidFill>
                    <a:latin typeface="Helvetica Light"/>
                    <a:cs typeface="Helvetica Light"/>
                  </a:rPr>
                  <a:t>Shower reconstruction</a:t>
                </a:r>
              </a:p>
              <a:p>
                <a:r>
                  <a:rPr lang="en-US" dirty="0">
                    <a:solidFill>
                      <a:srgbClr val="7F7F7F"/>
                    </a:solidFill>
                    <a:latin typeface="Helvetica Light"/>
                    <a:cs typeface="Helvetica Light"/>
                  </a:rPr>
                  <a:t>Electromagnetic showers</a:t>
                </a:r>
              </a:p>
            </p:txBody>
          </p:sp>
          <p:sp>
            <p:nvSpPr>
              <p:cNvPr id="43" name="Text Box 6"/>
              <p:cNvSpPr txBox="1">
                <a:spLocks noChangeArrowheads="1"/>
              </p:cNvSpPr>
              <p:nvPr/>
            </p:nvSpPr>
            <p:spPr bwMode="auto">
              <a:xfrm>
                <a:off x="4436247" y="3007859"/>
                <a:ext cx="2651793" cy="1852322"/>
              </a:xfrm>
              <a:prstGeom prst="rect">
                <a:avLst/>
              </a:prstGeom>
              <a:noFill/>
              <a:ln w="9525">
                <a:noFill/>
                <a:miter lim="800000"/>
                <a:headEnd/>
                <a:tailEnd/>
              </a:ln>
              <a:effectLst/>
            </p:spPr>
            <p:txBody>
              <a:bodyPr wrap="none">
                <a:prstTxWarp prst="textNoShape">
                  <a:avLst/>
                </a:prstTxWarp>
                <a:spAutoFit/>
              </a:bodyPr>
              <a:lstStyle/>
              <a:p>
                <a:pPr>
                  <a:buFont typeface="Arial"/>
                  <a:buChar char="•"/>
                </a:pPr>
                <a:r>
                  <a:rPr lang="en-US" sz="2200" dirty="0" smtClean="0">
                    <a:solidFill>
                      <a:srgbClr val="595959"/>
                    </a:solidFill>
                    <a:latin typeface="Helvetica Light"/>
                    <a:cs typeface="Helvetica Light"/>
                  </a:rPr>
                  <a:t> Detector </a:t>
                </a:r>
                <a:r>
                  <a:rPr lang="en-US" sz="2200" dirty="0">
                    <a:solidFill>
                      <a:srgbClr val="595959"/>
                    </a:solidFill>
                    <a:latin typeface="Helvetica Light"/>
                    <a:cs typeface="Helvetica Light"/>
                  </a:rPr>
                  <a:t>related:</a:t>
                </a:r>
                <a:endParaRPr lang="en-US" sz="2200" dirty="0" smtClean="0">
                  <a:solidFill>
                    <a:srgbClr val="595959"/>
                  </a:solidFill>
                  <a:latin typeface="Helvetica Light"/>
                  <a:cs typeface="Helvetica Light"/>
                </a:endParaRPr>
              </a:p>
              <a:p>
                <a:r>
                  <a:rPr lang="en-US" dirty="0" smtClean="0">
                    <a:solidFill>
                      <a:srgbClr val="7F7F7F"/>
                    </a:solidFill>
                    <a:latin typeface="Helvetica Light"/>
                    <a:cs typeface="Helvetica Light"/>
                  </a:rPr>
                  <a:t>Timing </a:t>
                </a:r>
                <a:r>
                  <a:rPr lang="en-US" dirty="0">
                    <a:solidFill>
                      <a:srgbClr val="7F7F7F"/>
                    </a:solidFill>
                    <a:latin typeface="Helvetica Light"/>
                    <a:cs typeface="Helvetica Light"/>
                  </a:rPr>
                  <a:t>/ Positioning</a:t>
                </a:r>
              </a:p>
              <a:p>
                <a:r>
                  <a:rPr lang="en-US" dirty="0">
                    <a:solidFill>
                      <a:srgbClr val="7F7F7F"/>
                    </a:solidFill>
                    <a:latin typeface="Helvetica Light"/>
                    <a:cs typeface="Helvetica Light"/>
                  </a:rPr>
                  <a:t>Moon shadow</a:t>
                </a:r>
              </a:p>
              <a:p>
                <a:r>
                  <a:rPr lang="en-US" dirty="0">
                    <a:solidFill>
                      <a:srgbClr val="7F7F7F"/>
                    </a:solidFill>
                    <a:latin typeface="Helvetica Light"/>
                    <a:cs typeface="Helvetica Light"/>
                  </a:rPr>
                  <a:t>Water optical properties</a:t>
                </a:r>
              </a:p>
              <a:p>
                <a:r>
                  <a:rPr lang="en-US" dirty="0">
                    <a:solidFill>
                      <a:srgbClr val="7F7F7F"/>
                    </a:solidFill>
                    <a:latin typeface="Helvetica Light"/>
                    <a:cs typeface="Helvetica Light"/>
                  </a:rPr>
                  <a:t>Group velocity of light</a:t>
                </a:r>
              </a:p>
              <a:p>
                <a:r>
                  <a:rPr lang="en-US" dirty="0">
                    <a:solidFill>
                      <a:srgbClr val="7F7F7F"/>
                    </a:solidFill>
                    <a:latin typeface="Helvetica Light"/>
                    <a:cs typeface="Helvetica Light"/>
                  </a:rPr>
                  <a:t>Acoustic</a:t>
                </a:r>
              </a:p>
              <a:p>
                <a:r>
                  <a:rPr lang="en-US" dirty="0">
                    <a:solidFill>
                      <a:srgbClr val="7F7F7F"/>
                    </a:solidFill>
                    <a:latin typeface="Helvetica Light"/>
                    <a:cs typeface="Helvetica Light"/>
                  </a:rPr>
                  <a:t>Bioluminescence</a:t>
                </a:r>
              </a:p>
            </p:txBody>
          </p:sp>
          <p:sp>
            <p:nvSpPr>
              <p:cNvPr id="44" name="Text Box 7"/>
              <p:cNvSpPr txBox="1">
                <a:spLocks noChangeArrowheads="1"/>
              </p:cNvSpPr>
              <p:nvPr/>
            </p:nvSpPr>
            <p:spPr bwMode="auto">
              <a:xfrm>
                <a:off x="3471863" y="4529138"/>
                <a:ext cx="184666" cy="299640"/>
              </a:xfrm>
              <a:prstGeom prst="rect">
                <a:avLst/>
              </a:prstGeom>
              <a:noFill/>
              <a:ln w="9525">
                <a:noFill/>
                <a:miter lim="800000"/>
                <a:headEnd/>
                <a:tailEnd/>
              </a:ln>
              <a:effectLst/>
            </p:spPr>
            <p:txBody>
              <a:bodyPr wrap="none">
                <a:prstTxWarp prst="textNoShape">
                  <a:avLst/>
                </a:prstTxWarp>
                <a:spAutoFit/>
              </a:bodyPr>
              <a:lstStyle/>
              <a:p>
                <a:endParaRPr lang="en-GB" sz="1600"/>
              </a:p>
            </p:txBody>
          </p:sp>
        </p:grpSp>
      </p:grpSp>
      <p:sp>
        <p:nvSpPr>
          <p:cNvPr id="36" name="TextBox 35"/>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Physics analysis</a:t>
            </a:r>
            <a:endParaRPr lang="en-GB" sz="4200" spc="300" dirty="0">
              <a:solidFill>
                <a:srgbClr val="595959"/>
              </a:solidFill>
              <a:latin typeface="Helvetica Light"/>
              <a:cs typeface="Helvetica Light"/>
            </a:endParaRPr>
          </a:p>
        </p:txBody>
      </p:sp>
      <p:grpSp>
        <p:nvGrpSpPr>
          <p:cNvPr id="4" name="Group 46"/>
          <p:cNvGrpSpPr/>
          <p:nvPr/>
        </p:nvGrpSpPr>
        <p:grpSpPr>
          <a:xfrm>
            <a:off x="7639" y="661720"/>
            <a:ext cx="9136361" cy="6123057"/>
            <a:chOff x="7639" y="661720"/>
            <a:chExt cx="9136361" cy="6123057"/>
          </a:xfrm>
        </p:grpSpPr>
        <p:grpSp>
          <p:nvGrpSpPr>
            <p:cNvPr id="5" name="Group 36"/>
            <p:cNvGrpSpPr/>
            <p:nvPr/>
          </p:nvGrpSpPr>
          <p:grpSpPr>
            <a:xfrm>
              <a:off x="7639" y="6477000"/>
              <a:ext cx="9136361" cy="307777"/>
              <a:chOff x="7639" y="6477000"/>
              <a:chExt cx="9136361" cy="307777"/>
            </a:xfrm>
          </p:grpSpPr>
          <p:sp>
            <p:nvSpPr>
              <p:cNvPr id="50" name="TextBox 49"/>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22</a:t>
                </a:r>
                <a:endParaRPr lang="en-GB" sz="1400" dirty="0">
                  <a:solidFill>
                    <a:srgbClr val="595959"/>
                  </a:solidFill>
                </a:endParaRPr>
              </a:p>
            </p:txBody>
          </p:sp>
          <p:cxnSp>
            <p:nvCxnSpPr>
              <p:cNvPr id="51" name="Straight Connector 50"/>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4" name="Rectangle 53"/>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9" name="Straight Connector 48"/>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595959"/>
                  </a:solidFill>
                </a:rPr>
                <a:t>23</a:t>
              </a:r>
              <a:endParaRPr lang="en-GB" sz="1400" dirty="0">
                <a:solidFill>
                  <a:srgbClr val="595959"/>
                </a:solidFill>
              </a:endParaRPr>
            </a:p>
          </p:txBody>
        </p:sp>
        <p:cxnSp>
          <p:nvCxnSpPr>
            <p:cNvPr id="38" name="Straight Connector 3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3" name="Straight Connector 4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effectLst/>
                <a:latin typeface="Helvetica Light"/>
                <a:cs typeface="Helvetica Light"/>
              </a:rPr>
              <a:t>Conclusions</a:t>
            </a:r>
            <a:endParaRPr lang="en-GB" sz="4200" spc="300" dirty="0">
              <a:solidFill>
                <a:schemeClr val="tx1">
                  <a:lumMod val="65000"/>
                  <a:lumOff val="35000"/>
                </a:schemeClr>
              </a:solidFill>
              <a:effectLst/>
              <a:latin typeface="Helvetica Light"/>
              <a:cs typeface="Helvetica Light"/>
            </a:endParaRPr>
          </a:p>
        </p:txBody>
      </p:sp>
      <p:sp>
        <p:nvSpPr>
          <p:cNvPr id="10" name="TextBox 9"/>
          <p:cNvSpPr txBox="1"/>
          <p:nvPr/>
        </p:nvSpPr>
        <p:spPr>
          <a:xfrm>
            <a:off x="228600" y="838200"/>
            <a:ext cx="8686800" cy="4333699"/>
          </a:xfrm>
          <a:prstGeom prst="rect">
            <a:avLst/>
          </a:prstGeom>
          <a:noFill/>
        </p:spPr>
        <p:txBody>
          <a:bodyPr wrap="square" rtlCol="0">
            <a:spAutoFit/>
          </a:bodyPr>
          <a:lstStyle/>
          <a:p>
            <a:pPr marL="101600" indent="-101600">
              <a:lnSpc>
                <a:spcPct val="90000"/>
              </a:lnSpc>
              <a:spcBef>
                <a:spcPct val="10000"/>
              </a:spcBef>
              <a:spcAft>
                <a:spcPct val="10000"/>
              </a:spcAft>
              <a:buFont typeface="Arial"/>
              <a:buChar char="•"/>
            </a:pPr>
            <a:r>
              <a:rPr lang="en-GB" sz="2000" dirty="0" smtClean="0">
                <a:solidFill>
                  <a:srgbClr val="595959"/>
                </a:solidFill>
                <a:latin typeface="Helvetica Light"/>
                <a:ea typeface="ＭＳ Ｐゴシック" charset="0"/>
                <a:cs typeface="Helvetica Light"/>
              </a:rPr>
              <a:t> ANTARES is the largest neutrino telescope in the Northern hemisphere, the first one undersea. </a:t>
            </a:r>
          </a:p>
          <a:p>
            <a:pPr marL="101600" indent="-101600">
              <a:lnSpc>
                <a:spcPct val="90000"/>
              </a:lnSpc>
              <a:spcBef>
                <a:spcPct val="10000"/>
              </a:spcBef>
              <a:spcAft>
                <a:spcPct val="10000"/>
              </a:spcAft>
            </a:pPr>
            <a:r>
              <a:rPr lang="en-GB" sz="2000" dirty="0" smtClean="0">
                <a:solidFill>
                  <a:srgbClr val="595959"/>
                </a:solidFill>
                <a:latin typeface="Helvetica Light"/>
                <a:ea typeface="ＭＳ Ｐゴシック" charset="0"/>
                <a:cs typeface="Helvetica Light"/>
              </a:rPr>
              <a:t> </a:t>
            </a:r>
          </a:p>
          <a:p>
            <a:pPr marL="101600" indent="-101600">
              <a:lnSpc>
                <a:spcPct val="90000"/>
              </a:lnSpc>
              <a:spcBef>
                <a:spcPct val="10000"/>
              </a:spcBef>
              <a:spcAft>
                <a:spcPct val="10000"/>
              </a:spcAft>
              <a:buFont typeface="Arial"/>
              <a:buChar char="•"/>
            </a:pPr>
            <a:r>
              <a:rPr lang="en-GB" sz="2000" dirty="0" smtClean="0">
                <a:solidFill>
                  <a:srgbClr val="595959"/>
                </a:solidFill>
                <a:latin typeface="Helvetica Light"/>
                <a:ea typeface="ＭＳ Ｐゴシック" charset="0"/>
                <a:cs typeface="Helvetica Light"/>
              </a:rPr>
              <a:t> Detector is working fine, within design specifications.</a:t>
            </a:r>
          </a:p>
          <a:p>
            <a:pPr marL="101600" indent="-101600">
              <a:lnSpc>
                <a:spcPct val="90000"/>
              </a:lnSpc>
              <a:spcBef>
                <a:spcPct val="10000"/>
              </a:spcBef>
              <a:spcAft>
                <a:spcPct val="10000"/>
              </a:spcAft>
            </a:pPr>
            <a:r>
              <a:rPr lang="en-GB" sz="2000" dirty="0" smtClean="0">
                <a:solidFill>
                  <a:srgbClr val="595959"/>
                </a:solidFill>
                <a:latin typeface="Helvetica Light"/>
                <a:ea typeface="ＭＳ Ｐゴシック" charset="0"/>
                <a:cs typeface="Helvetica Light"/>
              </a:rPr>
              <a:t>		</a:t>
            </a:r>
            <a:r>
              <a:rPr lang="en-GB" dirty="0" smtClean="0">
                <a:solidFill>
                  <a:srgbClr val="595959"/>
                </a:solidFill>
                <a:latin typeface="Helvetica Light"/>
                <a:ea typeface="ＭＳ Ｐゴシック" charset="0"/>
                <a:cs typeface="Helvetica Light"/>
              </a:rPr>
              <a:t>Technical challenge successfully realized.</a:t>
            </a:r>
          </a:p>
          <a:p>
            <a:pPr marL="101600" indent="-101600">
              <a:lnSpc>
                <a:spcPct val="90000"/>
              </a:lnSpc>
              <a:spcBef>
                <a:spcPct val="10000"/>
              </a:spcBef>
              <a:spcAft>
                <a:spcPct val="10000"/>
              </a:spcAft>
            </a:pPr>
            <a:r>
              <a:rPr lang="en-GB" dirty="0" smtClean="0">
                <a:solidFill>
                  <a:srgbClr val="595959"/>
                </a:solidFill>
                <a:latin typeface="Helvetica Light"/>
                <a:ea typeface="ＭＳ Ｐゴシック" charset="0"/>
                <a:cs typeface="Helvetica Light"/>
              </a:rPr>
              <a:t>		Maintenance in deep sea is possible.</a:t>
            </a:r>
          </a:p>
          <a:p>
            <a:pPr marL="101600" indent="-101600">
              <a:lnSpc>
                <a:spcPct val="90000"/>
              </a:lnSpc>
              <a:spcBef>
                <a:spcPct val="10000"/>
              </a:spcBef>
              <a:spcAft>
                <a:spcPct val="10000"/>
              </a:spcAft>
            </a:pPr>
            <a:r>
              <a:rPr lang="en-GB" dirty="0" smtClean="0">
                <a:solidFill>
                  <a:srgbClr val="595959"/>
                </a:solidFill>
                <a:latin typeface="Helvetica Light"/>
                <a:ea typeface="ＭＳ Ｐゴシック" charset="0"/>
                <a:cs typeface="Helvetica Light"/>
              </a:rPr>
              <a:t>		Data collection ongoing.</a:t>
            </a:r>
          </a:p>
          <a:p>
            <a:pPr marL="101600" indent="-101600">
              <a:lnSpc>
                <a:spcPct val="90000"/>
              </a:lnSpc>
              <a:spcBef>
                <a:spcPct val="10000"/>
              </a:spcBef>
              <a:spcAft>
                <a:spcPct val="10000"/>
              </a:spcAft>
            </a:pPr>
            <a:r>
              <a:rPr lang="en-GB" dirty="0" smtClean="0">
                <a:solidFill>
                  <a:srgbClr val="595959"/>
                </a:solidFill>
                <a:latin typeface="Helvetica Light"/>
                <a:ea typeface="ＭＳ Ｐゴシック" charset="0"/>
                <a:cs typeface="Helvetica Light"/>
              </a:rPr>
              <a:t>		Long-term investment in software framework and procedures.</a:t>
            </a:r>
          </a:p>
          <a:p>
            <a:pPr marL="666750" lvl="1" indent="-95250">
              <a:lnSpc>
                <a:spcPct val="90000"/>
              </a:lnSpc>
              <a:spcBef>
                <a:spcPct val="10000"/>
              </a:spcBef>
              <a:spcAft>
                <a:spcPct val="10000"/>
              </a:spcAft>
              <a:buFontTx/>
              <a:buChar char="-"/>
            </a:pPr>
            <a:endParaRPr lang="en-GB" sz="2000" dirty="0" smtClean="0">
              <a:solidFill>
                <a:srgbClr val="595959"/>
              </a:solidFill>
              <a:latin typeface="Helvetica Light"/>
              <a:ea typeface="ＭＳ Ｐゴシック" charset="0"/>
              <a:cs typeface="Helvetica Light"/>
              <a:sym typeface="Symbol" charset="0"/>
            </a:endParaRPr>
          </a:p>
          <a:p>
            <a:pPr marL="101600" lvl="1" indent="-101600">
              <a:lnSpc>
                <a:spcPct val="90000"/>
              </a:lnSpc>
              <a:spcBef>
                <a:spcPct val="10000"/>
              </a:spcBef>
              <a:spcAft>
                <a:spcPct val="10000"/>
              </a:spcAft>
              <a:buFont typeface="Arial"/>
              <a:buChar char="•"/>
            </a:pPr>
            <a:r>
              <a:rPr lang="en-GB" sz="2000" dirty="0" smtClean="0">
                <a:solidFill>
                  <a:srgbClr val="595959"/>
                </a:solidFill>
                <a:latin typeface="Helvetica Light"/>
                <a:ea typeface="ＭＳ Ｐゴシック" charset="0"/>
                <a:cs typeface="Helvetica Light"/>
              </a:rPr>
              <a:t> Results from different searches and physics analysis published.</a:t>
            </a:r>
          </a:p>
          <a:p>
            <a:pPr marL="101600" lvl="1" indent="-101600">
              <a:lnSpc>
                <a:spcPct val="90000"/>
              </a:lnSpc>
              <a:spcBef>
                <a:spcPct val="10000"/>
              </a:spcBef>
              <a:spcAft>
                <a:spcPct val="10000"/>
              </a:spcAft>
            </a:pPr>
            <a:r>
              <a:rPr lang="en-GB" sz="2000" dirty="0" smtClean="0">
                <a:solidFill>
                  <a:srgbClr val="595959"/>
                </a:solidFill>
                <a:latin typeface="Helvetica Light"/>
                <a:ea typeface="ＭＳ Ｐゴシック" charset="0"/>
                <a:cs typeface="Helvetica Light"/>
                <a:sym typeface="Symbol" charset="0"/>
              </a:rPr>
              <a:t>		</a:t>
            </a:r>
            <a:r>
              <a:rPr lang="en-GB" dirty="0" smtClean="0">
                <a:solidFill>
                  <a:srgbClr val="595959"/>
                </a:solidFill>
                <a:latin typeface="Helvetica Light"/>
                <a:ea typeface="ＭＳ Ｐゴシック" charset="0"/>
                <a:cs typeface="Helvetica Light"/>
                <a:sym typeface="Symbol" charset="0"/>
              </a:rPr>
              <a:t>New d</a:t>
            </a:r>
            <a:r>
              <a:rPr lang="en-GB" dirty="0" smtClean="0">
                <a:solidFill>
                  <a:srgbClr val="595959"/>
                </a:solidFill>
                <a:latin typeface="Helvetica Light"/>
                <a:ea typeface="ＭＳ Ｐゴシック" charset="0"/>
                <a:cs typeface="Helvetica Light"/>
              </a:rPr>
              <a:t>ata analysis ongoing </a:t>
            </a:r>
            <a:endParaRPr lang="en-GB" dirty="0" smtClean="0">
              <a:solidFill>
                <a:srgbClr val="595959"/>
              </a:solidFill>
              <a:latin typeface="Helvetica Light"/>
              <a:ea typeface="ＭＳ Ｐゴシック" charset="0"/>
              <a:cs typeface="Helvetica Light"/>
              <a:sym typeface="Symbol" charset="0"/>
            </a:endParaRPr>
          </a:p>
          <a:p>
            <a:pPr marL="101600" indent="-101600">
              <a:lnSpc>
                <a:spcPct val="90000"/>
              </a:lnSpc>
              <a:spcBef>
                <a:spcPct val="10000"/>
              </a:spcBef>
              <a:spcAft>
                <a:spcPct val="10000"/>
              </a:spcAft>
            </a:pPr>
            <a:endParaRPr lang="en-GB" sz="2000" dirty="0" smtClean="0">
              <a:solidFill>
                <a:srgbClr val="595959"/>
              </a:solidFill>
              <a:latin typeface="Helvetica Light"/>
              <a:ea typeface="ＭＳ Ｐゴシック" charset="0"/>
              <a:cs typeface="Helvetica Light"/>
              <a:sym typeface="Symbol" charset="0"/>
            </a:endParaRPr>
          </a:p>
          <a:p>
            <a:pPr marL="101600" indent="-101600">
              <a:lnSpc>
                <a:spcPct val="90000"/>
              </a:lnSpc>
              <a:spcBef>
                <a:spcPct val="10000"/>
              </a:spcBef>
              <a:spcAft>
                <a:spcPct val="10000"/>
              </a:spcAft>
              <a:buFont typeface="Arial"/>
              <a:buChar char="•"/>
            </a:pPr>
            <a:r>
              <a:rPr lang="en-GB" sz="2000" dirty="0" smtClean="0">
                <a:solidFill>
                  <a:srgbClr val="595959"/>
                </a:solidFill>
                <a:latin typeface="Helvetica Light"/>
                <a:ea typeface="ＭＳ Ｐゴシック" charset="0"/>
                <a:cs typeface="Helvetica Light"/>
                <a:sym typeface="Symbol" charset="0"/>
              </a:rPr>
              <a:t> Milestone towards a km</a:t>
            </a:r>
            <a:r>
              <a:rPr lang="en-GB" sz="2000" baseline="30000" dirty="0" smtClean="0">
                <a:solidFill>
                  <a:srgbClr val="595959"/>
                </a:solidFill>
                <a:latin typeface="Helvetica Light"/>
                <a:ea typeface="ＭＳ Ｐゴシック" charset="0"/>
                <a:cs typeface="Helvetica Light"/>
                <a:sym typeface="Symbol" charset="0"/>
              </a:rPr>
              <a:t>3</a:t>
            </a:r>
            <a:r>
              <a:rPr lang="en-GB" sz="2000" dirty="0" smtClean="0">
                <a:solidFill>
                  <a:srgbClr val="595959"/>
                </a:solidFill>
                <a:latin typeface="Helvetica Light"/>
                <a:ea typeface="ＭＳ Ｐゴシック" charset="0"/>
                <a:cs typeface="Helvetica Light"/>
                <a:sym typeface="Symbol" charset="0"/>
              </a:rPr>
              <a:t> underwater detector (KM3NeT)</a:t>
            </a:r>
            <a:endParaRPr lang="en-GB" sz="2000" dirty="0">
              <a:solidFill>
                <a:srgbClr val="595959"/>
              </a:solidFill>
              <a:latin typeface="Helvetica Light"/>
              <a:ea typeface="ＭＳ Ｐゴシック" charset="0"/>
              <a:cs typeface="Helvetica Light"/>
              <a:sym typeface="Symbol" charset="0"/>
            </a:endParaRPr>
          </a:p>
        </p:txBody>
      </p:sp>
      <p:pic>
        <p:nvPicPr>
          <p:cNvPr id="11" name="Picture 3" descr="C:\Users\agusanlo\Documents\VLVnT 2011\ANTARES_logo.png"/>
          <p:cNvPicPr>
            <a:picLocks noChangeAspect="1" noChangeArrowheads="1"/>
          </p:cNvPicPr>
          <p:nvPr/>
        </p:nvPicPr>
        <p:blipFill>
          <a:blip r:embed="rId3" cstate="print"/>
          <a:srcRect/>
          <a:stretch>
            <a:fillRect/>
          </a:stretch>
        </p:blipFill>
        <p:spPr bwMode="auto">
          <a:xfrm>
            <a:off x="2590800" y="5295767"/>
            <a:ext cx="1257433" cy="1257433"/>
          </a:xfrm>
          <a:prstGeom prst="rect">
            <a:avLst/>
          </a:prstGeom>
          <a:noFill/>
        </p:spPr>
      </p:pic>
      <p:grpSp>
        <p:nvGrpSpPr>
          <p:cNvPr id="14" name="Group 13"/>
          <p:cNvGrpSpPr/>
          <p:nvPr/>
        </p:nvGrpSpPr>
        <p:grpSpPr>
          <a:xfrm>
            <a:off x="4759800" y="5293200"/>
            <a:ext cx="3774600" cy="1260000"/>
            <a:chOff x="4683600" y="5217000"/>
            <a:chExt cx="3774600" cy="1260000"/>
          </a:xfrm>
        </p:grpSpPr>
        <p:sp>
          <p:nvSpPr>
            <p:cNvPr id="13" name="TextBox 12"/>
            <p:cNvSpPr txBox="1"/>
            <p:nvPr/>
          </p:nvSpPr>
          <p:spPr>
            <a:xfrm>
              <a:off x="5943600" y="5955268"/>
              <a:ext cx="2514600" cy="369332"/>
            </a:xfrm>
            <a:prstGeom prst="rect">
              <a:avLst/>
            </a:prstGeom>
            <a:noFill/>
            <a:ln>
              <a:solidFill>
                <a:schemeClr val="bg1">
                  <a:lumMod val="65000"/>
                </a:schemeClr>
              </a:solidFill>
            </a:ln>
          </p:spPr>
          <p:txBody>
            <a:bodyPr wrap="square" rtlCol="0">
              <a:spAutoFit/>
            </a:bodyPr>
            <a:lstStyle/>
            <a:p>
              <a:r>
                <a:rPr lang="en-GB" dirty="0" smtClean="0">
                  <a:solidFill>
                    <a:srgbClr val="595959"/>
                  </a:solidFill>
                </a:rPr>
                <a:t>Next talk from A. </a:t>
              </a:r>
              <a:r>
                <a:rPr lang="en-GB" dirty="0" err="1" smtClean="0">
                  <a:solidFill>
                    <a:srgbClr val="595959"/>
                  </a:solidFill>
                </a:rPr>
                <a:t>Kappes</a:t>
              </a:r>
              <a:endParaRPr lang="en-GB" dirty="0">
                <a:solidFill>
                  <a:srgbClr val="595959"/>
                </a:solidFill>
              </a:endParaRPr>
            </a:p>
          </p:txBody>
        </p:sp>
        <p:pic>
          <p:nvPicPr>
            <p:cNvPr id="12" name="Picture 11"/>
            <p:cNvPicPr>
              <a:picLocks/>
            </p:cNvPicPr>
            <p:nvPr/>
          </p:nvPicPr>
          <p:blipFill>
            <a:blip r:embed="rId4"/>
            <a:stretch>
              <a:fillRect/>
            </a:stretch>
          </p:blipFill>
          <p:spPr>
            <a:xfrm>
              <a:off x="4683600" y="5217000"/>
              <a:ext cx="1260000" cy="1260000"/>
            </a:xfrm>
            <a:prstGeom prst="rect">
              <a:avLst/>
            </a:prstGeom>
            <a:ln>
              <a:solidFill>
                <a:schemeClr val="bg1">
                  <a:lumMod val="65000"/>
                </a:schemeClr>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90000"/>
          </a:blip>
          <a:srcRect/>
          <a:tile tx="0" ty="0" sx="100000" sy="100000" flip="none" algn="tl"/>
        </a:blipFill>
        <a:effectLst/>
      </p:bgPr>
    </p:bg>
    <p:spTree>
      <p:nvGrpSpPr>
        <p:cNvPr id="1" name=""/>
        <p:cNvGrpSpPr/>
        <p:nvPr/>
      </p:nvGrpSpPr>
      <p:grpSpPr>
        <a:xfrm>
          <a:off x="0" y="0"/>
          <a:ext cx="0" cy="0"/>
          <a:chOff x="0" y="0"/>
          <a:chExt cx="0" cy="0"/>
        </a:xfrm>
      </p:grpSpPr>
      <p:sp>
        <p:nvSpPr>
          <p:cNvPr id="33" name="Rectangle 32"/>
          <p:cNvSpPr/>
          <p:nvPr/>
        </p:nvSpPr>
        <p:spPr>
          <a:xfrm>
            <a:off x="381000" y="1890593"/>
            <a:ext cx="8686800" cy="923330"/>
          </a:xfrm>
          <a:prstGeom prst="rect">
            <a:avLst/>
          </a:prstGeom>
        </p:spPr>
        <p:txBody>
          <a:bodyPr wrap="square">
            <a:spAutoFit/>
          </a:bodyPr>
          <a:lstStyle/>
          <a:p>
            <a:pPr algn="ctr"/>
            <a:r>
              <a:rPr lang="en-GB" sz="5400" spc="300" dirty="0" smtClean="0">
                <a:solidFill>
                  <a:schemeClr val="bg1"/>
                </a:solidFill>
                <a:effectLst>
                  <a:outerShdw blurRad="50800" dist="38100" dir="2700000">
                    <a:srgbClr val="000000">
                      <a:alpha val="43000"/>
                    </a:srgbClr>
                  </a:outerShdw>
                  <a:reflection stA="50000" endPos="59000" dist="12700" dir="5400000" sy="-100000" algn="bl" rotWithShape="0"/>
                </a:effectLst>
                <a:latin typeface="Apple Symbols"/>
                <a:ea typeface="AppleGothic"/>
                <a:cs typeface="Apple Symbols"/>
              </a:rPr>
              <a:t>Thanks for your attention!</a:t>
            </a:r>
            <a:endParaRPr lang="en-GB" sz="5400" spc="300" dirty="0">
              <a:solidFill>
                <a:schemeClr val="bg1"/>
              </a:solidFill>
              <a:effectLst>
                <a:outerShdw blurRad="50800" dist="38100" dir="2700000">
                  <a:srgbClr val="000000">
                    <a:alpha val="43000"/>
                  </a:srgbClr>
                </a:outerShdw>
                <a:reflection stA="50000" endPos="59000" dist="12700" dir="5400000" sy="-100000" algn="bl" rotWithShape="0"/>
              </a:effectLst>
              <a:latin typeface="Apple Symbols"/>
              <a:cs typeface="Apple Symbol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blipFill dpi="0" rotWithShape="1">
          <a:blip r:embed="rId3">
            <a:alphaModFix amt="90000"/>
          </a:blip>
          <a:srcRect/>
          <a:tile tx="0" ty="0" sx="100000" sy="100000" flip="none" algn="tl"/>
        </a:blipFill>
        <a:effectLst/>
      </p:bgPr>
    </p:bg>
    <p:spTree>
      <p:nvGrpSpPr>
        <p:cNvPr id="1" name=""/>
        <p:cNvGrpSpPr/>
        <p:nvPr/>
      </p:nvGrpSpPr>
      <p:grpSpPr>
        <a:xfrm>
          <a:off x="0" y="0"/>
          <a:ext cx="0" cy="0"/>
          <a:chOff x="0" y="0"/>
          <a:chExt cx="0" cy="0"/>
        </a:xfrm>
      </p:grpSpPr>
      <p:grpSp>
        <p:nvGrpSpPr>
          <p:cNvPr id="2" name="Group 36"/>
          <p:cNvGrpSpPr/>
          <p:nvPr/>
        </p:nvGrpSpPr>
        <p:grpSpPr>
          <a:xfrm>
            <a:off x="7639" y="6477000"/>
            <a:ext cx="9136361" cy="307777"/>
            <a:chOff x="7639" y="6477000"/>
            <a:chExt cx="9136361" cy="307777"/>
          </a:xfrm>
        </p:grpSpPr>
        <p:sp>
          <p:nvSpPr>
            <p:cNvPr id="37" name="TextBox 36"/>
            <p:cNvSpPr txBox="1"/>
            <p:nvPr/>
          </p:nvSpPr>
          <p:spPr>
            <a:xfrm>
              <a:off x="4343400" y="6477000"/>
              <a:ext cx="381000" cy="307777"/>
            </a:xfrm>
            <a:prstGeom prst="rect">
              <a:avLst/>
            </a:prstGeom>
            <a:noFill/>
          </p:spPr>
          <p:txBody>
            <a:bodyPr wrap="square" rtlCol="0">
              <a:spAutoFit/>
            </a:bodyPr>
            <a:lstStyle/>
            <a:p>
              <a:r>
                <a:rPr lang="en-GB" sz="1400" dirty="0" smtClean="0">
                  <a:solidFill>
                    <a:srgbClr val="BFBFBF"/>
                  </a:solidFill>
                </a:rPr>
                <a:t>1</a:t>
              </a:r>
              <a:endParaRPr lang="en-GB" sz="1400" dirty="0">
                <a:solidFill>
                  <a:srgbClr val="BFBFBF"/>
                </a:solidFill>
              </a:endParaRPr>
            </a:p>
          </p:txBody>
        </p:sp>
        <p:cxnSp>
          <p:nvCxnSpPr>
            <p:cNvPr id="38" name="Straight Connector 37"/>
            <p:cNvCxnSpPr/>
            <p:nvPr/>
          </p:nvCxnSpPr>
          <p:spPr>
            <a:xfrm>
              <a:off x="990600" y="6705600"/>
              <a:ext cx="3352800" cy="1588"/>
            </a:xfrm>
            <a:prstGeom prst="line">
              <a:avLst/>
            </a:prstGeom>
            <a:ln w="12700">
              <a:solidFill>
                <a:schemeClr val="bg1">
                  <a:lumMod val="75000"/>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24400" y="6704012"/>
              <a:ext cx="2895600" cy="1588"/>
            </a:xfrm>
            <a:prstGeom prst="line">
              <a:avLst/>
            </a:prstGeom>
            <a:ln w="12700">
              <a:solidFill>
                <a:schemeClr val="bg1">
                  <a:lumMod val="75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689756" y="6504801"/>
              <a:ext cx="1454244" cy="276999"/>
            </a:xfrm>
            <a:prstGeom prst="rect">
              <a:avLst/>
            </a:prstGeom>
          </p:spPr>
          <p:txBody>
            <a:bodyPr wrap="none">
              <a:spAutoFit/>
            </a:bodyPr>
            <a:lstStyle/>
            <a:p>
              <a:pPr lvl="0" algn="ctr"/>
              <a:r>
                <a:rPr lang="en-GB" sz="1200" dirty="0" smtClean="0">
                  <a:solidFill>
                    <a:schemeClr val="bg1">
                      <a:lumMod val="75000"/>
                    </a:schemeClr>
                  </a:solidFill>
                </a:rPr>
                <a:t>J.P. </a:t>
              </a:r>
              <a:r>
                <a:rPr lang="en-GB" sz="1200" dirty="0" err="1" smtClean="0">
                  <a:solidFill>
                    <a:schemeClr val="bg1">
                      <a:lumMod val="75000"/>
                    </a:schemeClr>
                  </a:solidFill>
                </a:rPr>
                <a:t>Gómez-González</a:t>
              </a:r>
              <a:endParaRPr lang="en-GB" sz="1200" dirty="0">
                <a:solidFill>
                  <a:schemeClr val="bg1">
                    <a:lumMod val="75000"/>
                  </a:schemeClr>
                </a:solidFill>
              </a:endParaRPr>
            </a:p>
          </p:txBody>
        </p:sp>
        <p:sp>
          <p:nvSpPr>
            <p:cNvPr id="41" name="Rectangle 40"/>
            <p:cNvSpPr/>
            <p:nvPr/>
          </p:nvSpPr>
          <p:spPr>
            <a:xfrm>
              <a:off x="7639" y="6504801"/>
              <a:ext cx="982961" cy="276999"/>
            </a:xfrm>
            <a:prstGeom prst="rect">
              <a:avLst/>
            </a:prstGeom>
          </p:spPr>
          <p:txBody>
            <a:bodyPr wrap="none">
              <a:spAutoFit/>
            </a:bodyPr>
            <a:lstStyle/>
            <a:p>
              <a:pPr lvl="0" algn="ctr"/>
              <a:r>
                <a:rPr lang="en-GB" sz="1200" dirty="0" smtClean="0">
                  <a:solidFill>
                    <a:srgbClr val="BFBFBF"/>
                  </a:solidFill>
                </a:rPr>
                <a:t>WIPAC, 2013</a:t>
              </a:r>
              <a:endParaRPr lang="en-GB" sz="1200" dirty="0">
                <a:solidFill>
                  <a:srgbClr val="BFBFBF"/>
                </a:solidFill>
              </a:endParaRPr>
            </a:p>
          </p:txBody>
        </p:sp>
      </p:grpSp>
      <p:sp>
        <p:nvSpPr>
          <p:cNvPr id="33" name="Rectangle 32"/>
          <p:cNvSpPr/>
          <p:nvPr/>
        </p:nvSpPr>
        <p:spPr>
          <a:xfrm>
            <a:off x="381000" y="1890593"/>
            <a:ext cx="8686800" cy="923330"/>
          </a:xfrm>
          <a:prstGeom prst="rect">
            <a:avLst/>
          </a:prstGeom>
        </p:spPr>
        <p:txBody>
          <a:bodyPr wrap="square">
            <a:spAutoFit/>
          </a:bodyPr>
          <a:lstStyle/>
          <a:p>
            <a:r>
              <a:rPr lang="en-GB" sz="5400" spc="300" dirty="0" smtClean="0">
                <a:solidFill>
                  <a:schemeClr val="bg1"/>
                </a:solidFill>
                <a:effectLst>
                  <a:outerShdw blurRad="50800" dist="38100" dir="2700000">
                    <a:srgbClr val="000000">
                      <a:alpha val="43000"/>
                    </a:srgbClr>
                  </a:outerShdw>
                  <a:reflection stA="50000" endPos="59000" dist="12700" dir="5400000" sy="-100000" algn="bl" rotWithShape="0"/>
                </a:effectLst>
                <a:latin typeface="Apple Symbols"/>
                <a:ea typeface="AppleGothic"/>
                <a:cs typeface="Apple Symbols"/>
              </a:rPr>
              <a:t>Backup slides…</a:t>
            </a:r>
            <a:endParaRPr lang="en-GB" sz="5400" spc="300" dirty="0">
              <a:solidFill>
                <a:schemeClr val="bg1"/>
              </a:solidFill>
              <a:effectLst>
                <a:outerShdw blurRad="50800" dist="38100" dir="2700000">
                  <a:srgbClr val="000000">
                    <a:alpha val="43000"/>
                  </a:srgbClr>
                </a:outerShdw>
                <a:reflection stA="50000" endPos="59000" dist="12700" dir="5400000" sy="-100000" algn="bl" rotWithShape="0"/>
              </a:effectLst>
              <a:latin typeface="Apple Symbols"/>
              <a:cs typeface="Apple Symbol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Absolute pointing</a:t>
            </a:r>
            <a:endParaRPr lang="en-GB" sz="4200" spc="300" dirty="0">
              <a:solidFill>
                <a:schemeClr val="tx1">
                  <a:lumMod val="65000"/>
                  <a:lumOff val="35000"/>
                </a:schemeClr>
              </a:solidFill>
              <a:latin typeface="Helvetica Light"/>
              <a:cs typeface="Helvetica Light"/>
            </a:endParaRPr>
          </a:p>
        </p:txBody>
      </p:sp>
      <p:sp>
        <p:nvSpPr>
          <p:cNvPr id="12" name="AutoShape 1"/>
          <p:cNvSpPr>
            <a:spLocks noChangeArrowheads="1"/>
          </p:cNvSpPr>
          <p:nvPr/>
        </p:nvSpPr>
        <p:spPr bwMode="auto">
          <a:xfrm>
            <a:off x="189407" y="2529954"/>
            <a:ext cx="2678879" cy="1348817"/>
          </a:xfrm>
          <a:prstGeom prst="roundRect">
            <a:avLst>
              <a:gd name="adj" fmla="val 111"/>
            </a:avLst>
          </a:prstGeom>
          <a:blipFill dpi="0" rotWithShape="0">
            <a:blip r:embed="rId3" cstate="print"/>
            <a:srcRect/>
            <a:tile tx="0" ty="0" sx="100000" sy="100000" flip="none" algn="tl"/>
          </a:blipFill>
          <a:ln w="9525">
            <a:solidFill>
              <a:srgbClr val="000000"/>
            </a:solidFill>
            <a:round/>
            <a:headEnd/>
            <a:tailEnd/>
          </a:ln>
          <a:effectLst/>
        </p:spPr>
        <p:txBody>
          <a:bodyPr wrap="none" anchor="ctr"/>
          <a:lstStyle/>
          <a:p>
            <a:endParaRPr lang="en-GB"/>
          </a:p>
        </p:txBody>
      </p:sp>
      <p:sp>
        <p:nvSpPr>
          <p:cNvPr id="13" name="AutoShape 5"/>
          <p:cNvSpPr>
            <a:spLocks noChangeArrowheads="1"/>
          </p:cNvSpPr>
          <p:nvPr/>
        </p:nvSpPr>
        <p:spPr bwMode="auto">
          <a:xfrm>
            <a:off x="1992027" y="3181778"/>
            <a:ext cx="467283" cy="584280"/>
          </a:xfrm>
          <a:prstGeom prst="can">
            <a:avLst>
              <a:gd name="adj" fmla="val 32526"/>
            </a:avLst>
          </a:prstGeom>
          <a:solidFill>
            <a:srgbClr val="FFCC99"/>
          </a:solidFill>
          <a:ln w="9525">
            <a:solidFill>
              <a:srgbClr val="000000"/>
            </a:solidFill>
            <a:round/>
            <a:headEnd/>
            <a:tailEnd/>
          </a:ln>
          <a:effectLst/>
        </p:spPr>
        <p:txBody>
          <a:bodyPr wrap="none" anchor="ctr"/>
          <a:lstStyle/>
          <a:p>
            <a:endParaRPr lang="en-GB"/>
          </a:p>
        </p:txBody>
      </p:sp>
      <p:sp>
        <p:nvSpPr>
          <p:cNvPr id="14" name="Line 6"/>
          <p:cNvSpPr>
            <a:spLocks noChangeShapeType="1"/>
          </p:cNvSpPr>
          <p:nvPr/>
        </p:nvSpPr>
        <p:spPr bwMode="auto">
          <a:xfrm>
            <a:off x="1402006" y="2506917"/>
            <a:ext cx="438179" cy="870204"/>
          </a:xfrm>
          <a:prstGeom prst="line">
            <a:avLst/>
          </a:prstGeom>
          <a:noFill/>
          <a:ln w="36000">
            <a:solidFill>
              <a:srgbClr val="000080"/>
            </a:solidFill>
            <a:round/>
            <a:headEnd/>
            <a:tailEnd/>
          </a:ln>
          <a:effectLst/>
        </p:spPr>
        <p:txBody>
          <a:bodyPr/>
          <a:lstStyle/>
          <a:p>
            <a:endParaRPr lang="en-GB"/>
          </a:p>
        </p:txBody>
      </p:sp>
      <p:sp>
        <p:nvSpPr>
          <p:cNvPr id="15" name="Line 7"/>
          <p:cNvSpPr>
            <a:spLocks noChangeShapeType="1"/>
          </p:cNvSpPr>
          <p:nvPr/>
        </p:nvSpPr>
        <p:spPr bwMode="auto">
          <a:xfrm>
            <a:off x="1581144" y="2477435"/>
            <a:ext cx="415542" cy="828248"/>
          </a:xfrm>
          <a:prstGeom prst="line">
            <a:avLst/>
          </a:prstGeom>
          <a:noFill/>
          <a:ln w="36000">
            <a:solidFill>
              <a:srgbClr val="000080"/>
            </a:solidFill>
            <a:round/>
            <a:headEnd/>
            <a:tailEnd/>
          </a:ln>
          <a:effectLst/>
        </p:spPr>
        <p:txBody>
          <a:bodyPr/>
          <a:lstStyle/>
          <a:p>
            <a:endParaRPr lang="en-GB"/>
          </a:p>
        </p:txBody>
      </p:sp>
      <p:sp>
        <p:nvSpPr>
          <p:cNvPr id="16" name="Line 8"/>
          <p:cNvSpPr>
            <a:spLocks noChangeShapeType="1"/>
          </p:cNvSpPr>
          <p:nvPr/>
        </p:nvSpPr>
        <p:spPr bwMode="auto">
          <a:xfrm>
            <a:off x="1806304" y="2489910"/>
            <a:ext cx="386437" cy="744336"/>
          </a:xfrm>
          <a:prstGeom prst="line">
            <a:avLst/>
          </a:prstGeom>
          <a:noFill/>
          <a:ln w="36000">
            <a:solidFill>
              <a:srgbClr val="000080"/>
            </a:solidFill>
            <a:round/>
            <a:headEnd/>
            <a:tailEnd/>
          </a:ln>
          <a:effectLst/>
        </p:spPr>
        <p:txBody>
          <a:bodyPr/>
          <a:lstStyle/>
          <a:p>
            <a:endParaRPr lang="en-GB"/>
          </a:p>
        </p:txBody>
      </p:sp>
      <p:sp>
        <p:nvSpPr>
          <p:cNvPr id="17" name="Line 9"/>
          <p:cNvSpPr>
            <a:spLocks noChangeShapeType="1"/>
          </p:cNvSpPr>
          <p:nvPr/>
        </p:nvSpPr>
        <p:spPr bwMode="auto">
          <a:xfrm flipV="1">
            <a:off x="2212586" y="1345173"/>
            <a:ext cx="14551" cy="1839860"/>
          </a:xfrm>
          <a:prstGeom prst="line">
            <a:avLst/>
          </a:prstGeom>
          <a:noFill/>
          <a:ln w="36000">
            <a:solidFill>
              <a:srgbClr val="FF0000"/>
            </a:solidFill>
            <a:round/>
            <a:headEnd/>
            <a:tailEnd/>
          </a:ln>
          <a:effectLst/>
        </p:spPr>
        <p:txBody>
          <a:bodyPr/>
          <a:lstStyle/>
          <a:p>
            <a:endParaRPr lang="en-GB"/>
          </a:p>
        </p:txBody>
      </p:sp>
      <p:pic>
        <p:nvPicPr>
          <p:cNvPr id="18" name="Picture 14"/>
          <p:cNvPicPr>
            <a:picLocks noChangeAspect="1" noChangeArrowheads="1"/>
          </p:cNvPicPr>
          <p:nvPr/>
        </p:nvPicPr>
        <p:blipFill>
          <a:blip r:embed="rId4" cstate="print"/>
          <a:srcRect/>
          <a:stretch>
            <a:fillRect/>
          </a:stretch>
        </p:blipFill>
        <p:spPr bwMode="auto">
          <a:xfrm>
            <a:off x="373321" y="780381"/>
            <a:ext cx="1421148" cy="1496317"/>
          </a:xfrm>
          <a:prstGeom prst="rect">
            <a:avLst/>
          </a:prstGeom>
          <a:noFill/>
          <a:ln w="9525">
            <a:noFill/>
            <a:round/>
            <a:headEnd/>
            <a:tailEnd/>
          </a:ln>
          <a:effectLst/>
        </p:spPr>
      </p:pic>
      <p:sp>
        <p:nvSpPr>
          <p:cNvPr id="19" name="AutoShape 10"/>
          <p:cNvSpPr>
            <a:spLocks noChangeArrowheads="1"/>
          </p:cNvSpPr>
          <p:nvPr/>
        </p:nvSpPr>
        <p:spPr bwMode="auto">
          <a:xfrm>
            <a:off x="983137" y="2339686"/>
            <a:ext cx="812333" cy="16272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99"/>
          </a:solidFill>
          <a:ln w="9525">
            <a:solidFill>
              <a:srgbClr val="000000"/>
            </a:solidFill>
            <a:round/>
            <a:headEnd/>
            <a:tailEnd/>
          </a:ln>
          <a:effectLst/>
        </p:spPr>
        <p:txBody>
          <a:bodyPr wrap="none" anchor="ctr"/>
          <a:lstStyle/>
          <a:p>
            <a:endParaRPr lang="en-GB"/>
          </a:p>
        </p:txBody>
      </p:sp>
      <p:pic>
        <p:nvPicPr>
          <p:cNvPr id="20" name="Picture 2"/>
          <p:cNvPicPr>
            <a:picLocks noChangeAspect="1" noChangeArrowheads="1"/>
          </p:cNvPicPr>
          <p:nvPr/>
        </p:nvPicPr>
        <p:blipFill>
          <a:blip r:embed="rId5" cstate="print"/>
          <a:srcRect/>
          <a:stretch>
            <a:fillRect/>
          </a:stretch>
        </p:blipFill>
        <p:spPr bwMode="auto">
          <a:xfrm>
            <a:off x="146286" y="4199741"/>
            <a:ext cx="2901714" cy="2124859"/>
          </a:xfrm>
          <a:prstGeom prst="rect">
            <a:avLst/>
          </a:prstGeom>
          <a:noFill/>
          <a:ln w="9525">
            <a:noFill/>
            <a:round/>
            <a:headEnd/>
            <a:tailEnd/>
          </a:ln>
          <a:effectLst/>
        </p:spPr>
      </p:pic>
      <p:grpSp>
        <p:nvGrpSpPr>
          <p:cNvPr id="21" name="Groupe 231"/>
          <p:cNvGrpSpPr/>
          <p:nvPr/>
        </p:nvGrpSpPr>
        <p:grpSpPr>
          <a:xfrm>
            <a:off x="6441677" y="1523745"/>
            <a:ext cx="2626123" cy="1829055"/>
            <a:chOff x="914400" y="4895850"/>
            <a:chExt cx="3024188" cy="2255838"/>
          </a:xfrm>
        </p:grpSpPr>
        <p:sp>
          <p:nvSpPr>
            <p:cNvPr id="22" name="Oval 5"/>
            <p:cNvSpPr>
              <a:spLocks noChangeArrowheads="1"/>
            </p:cNvSpPr>
            <p:nvPr/>
          </p:nvSpPr>
          <p:spPr bwMode="auto">
            <a:xfrm>
              <a:off x="1600200" y="5013325"/>
              <a:ext cx="2236788" cy="2138363"/>
            </a:xfrm>
            <a:prstGeom prst="ellipse">
              <a:avLst/>
            </a:prstGeom>
            <a:noFill/>
            <a:ln w="72000">
              <a:solidFill>
                <a:srgbClr val="000000"/>
              </a:solidFill>
              <a:prstDash val="sysDot"/>
              <a:round/>
              <a:headEnd/>
              <a:tailEnd/>
            </a:ln>
            <a:effectLst/>
          </p:spPr>
          <p:txBody>
            <a:bodyPr wrap="none" anchor="ctr"/>
            <a:lstStyle/>
            <a:p>
              <a:endParaRPr lang="en-GB"/>
            </a:p>
          </p:txBody>
        </p:sp>
        <p:sp>
          <p:nvSpPr>
            <p:cNvPr id="23" name="Line 7"/>
            <p:cNvSpPr>
              <a:spLocks noChangeShapeType="1"/>
            </p:cNvSpPr>
            <p:nvPr/>
          </p:nvSpPr>
          <p:spPr bwMode="auto">
            <a:xfrm flipV="1">
              <a:off x="2749550" y="4895850"/>
              <a:ext cx="15875" cy="1244600"/>
            </a:xfrm>
            <a:prstGeom prst="line">
              <a:avLst/>
            </a:prstGeom>
            <a:noFill/>
            <a:ln w="9525">
              <a:solidFill>
                <a:srgbClr val="000000"/>
              </a:solidFill>
              <a:round/>
              <a:headEnd/>
              <a:tailEnd/>
            </a:ln>
            <a:effectLst/>
          </p:spPr>
          <p:txBody>
            <a:bodyPr/>
            <a:lstStyle/>
            <a:p>
              <a:endParaRPr lang="en-GB"/>
            </a:p>
          </p:txBody>
        </p:sp>
        <p:sp>
          <p:nvSpPr>
            <p:cNvPr id="24" name="Line 8"/>
            <p:cNvSpPr>
              <a:spLocks noChangeShapeType="1"/>
            </p:cNvSpPr>
            <p:nvPr/>
          </p:nvSpPr>
          <p:spPr bwMode="auto">
            <a:xfrm flipH="1">
              <a:off x="1549400" y="6156325"/>
              <a:ext cx="1195388" cy="719138"/>
            </a:xfrm>
            <a:prstGeom prst="line">
              <a:avLst/>
            </a:prstGeom>
            <a:noFill/>
            <a:ln w="9525">
              <a:solidFill>
                <a:srgbClr val="000000"/>
              </a:solidFill>
              <a:round/>
              <a:headEnd/>
              <a:tailEnd/>
            </a:ln>
            <a:effectLst/>
          </p:spPr>
          <p:txBody>
            <a:bodyPr/>
            <a:lstStyle/>
            <a:p>
              <a:endParaRPr lang="en-GB"/>
            </a:p>
          </p:txBody>
        </p:sp>
        <p:sp>
          <p:nvSpPr>
            <p:cNvPr id="25" name="Freeform 9"/>
            <p:cNvSpPr>
              <a:spLocks/>
            </p:cNvSpPr>
            <p:nvPr/>
          </p:nvSpPr>
          <p:spPr bwMode="auto">
            <a:xfrm>
              <a:off x="2252663" y="5421313"/>
              <a:ext cx="490537" cy="979487"/>
            </a:xfrm>
            <a:custGeom>
              <a:avLst/>
              <a:gdLst/>
              <a:ahLst/>
              <a:cxnLst>
                <a:cxn ang="0">
                  <a:pos x="1361" y="0"/>
                </a:cxn>
                <a:cxn ang="0">
                  <a:pos x="318" y="2722"/>
                </a:cxn>
              </a:cxnLst>
              <a:rect l="0" t="0" r="r" b="b"/>
              <a:pathLst>
                <a:path w="1362" h="2723">
                  <a:moveTo>
                    <a:pt x="1361" y="0"/>
                  </a:moveTo>
                  <a:cubicBezTo>
                    <a:pt x="0" y="1043"/>
                    <a:pt x="318" y="2722"/>
                    <a:pt x="318" y="2722"/>
                  </a:cubicBezTo>
                </a:path>
              </a:pathLst>
            </a:custGeom>
            <a:noFill/>
            <a:ln w="9525">
              <a:solidFill>
                <a:srgbClr val="000000"/>
              </a:solidFill>
              <a:round/>
              <a:headEnd/>
              <a:tailEnd type="triangle" w="med" len="med"/>
            </a:ln>
            <a:effectLst/>
          </p:spPr>
          <p:txBody>
            <a:bodyPr/>
            <a:lstStyle/>
            <a:p>
              <a:endParaRPr lang="en-GB"/>
            </a:p>
          </p:txBody>
        </p:sp>
        <p:sp>
          <p:nvSpPr>
            <p:cNvPr id="26" name="Text Box 10"/>
            <p:cNvSpPr txBox="1">
              <a:spLocks noChangeArrowheads="1"/>
            </p:cNvSpPr>
            <p:nvPr/>
          </p:nvSpPr>
          <p:spPr bwMode="auto">
            <a:xfrm>
              <a:off x="2122488" y="5437188"/>
              <a:ext cx="464972" cy="398462"/>
            </a:xfrm>
            <a:prstGeom prst="rect">
              <a:avLst/>
            </a:prstGeom>
            <a:noFill/>
            <a:ln w="9525">
              <a:noFill/>
              <a:round/>
              <a:headEnd/>
              <a:tailEnd/>
            </a:ln>
            <a:effectLst/>
          </p:spPr>
          <p:txBody>
            <a:bodyPr wrap="none" lIns="0" tIns="0" rIns="0" bIns="0"/>
            <a:lstStyle/>
            <a:p>
              <a:pPr>
                <a:lnSpc>
                  <a:spcPct val="109000"/>
                </a:lnSpc>
              </a:pPr>
              <a:r>
                <a:rPr lang="en-GB" b="1" smtClean="0">
                  <a:solidFill>
                    <a:srgbClr val="000000"/>
                  </a:solidFill>
                  <a:latin typeface="+mj-lt"/>
                  <a:ea typeface="msmincho" charset="0"/>
                  <a:cs typeface="msmincho" charset="0"/>
                </a:rPr>
                <a:t>Phi</a:t>
              </a:r>
              <a:endParaRPr lang="en-GB" b="1">
                <a:solidFill>
                  <a:srgbClr val="000000"/>
                </a:solidFill>
                <a:latin typeface="+mj-lt"/>
                <a:ea typeface="msmincho" charset="0"/>
                <a:cs typeface="msmincho" charset="0"/>
              </a:endParaRPr>
            </a:p>
          </p:txBody>
        </p:sp>
        <p:sp>
          <p:nvSpPr>
            <p:cNvPr id="27" name="Text Box 11"/>
            <p:cNvSpPr txBox="1">
              <a:spLocks noChangeArrowheads="1"/>
            </p:cNvSpPr>
            <p:nvPr/>
          </p:nvSpPr>
          <p:spPr bwMode="auto">
            <a:xfrm>
              <a:off x="914400" y="6335713"/>
              <a:ext cx="585788" cy="738187"/>
            </a:xfrm>
            <a:prstGeom prst="rect">
              <a:avLst/>
            </a:prstGeom>
            <a:noFill/>
            <a:ln w="9525">
              <a:noFill/>
              <a:round/>
              <a:headEnd/>
              <a:tailEnd/>
            </a:ln>
            <a:effectLst/>
          </p:spPr>
          <p:txBody>
            <a:bodyPr wrap="none" lIns="0" tIns="21168" rIns="0" bIns="0"/>
            <a:lstStyle/>
            <a:p>
              <a:r>
                <a:rPr lang="en-GB" smtClean="0">
                  <a:solidFill>
                    <a:srgbClr val="000000"/>
                  </a:solidFill>
                  <a:ea typeface="msmincho" charset="0"/>
                  <a:cs typeface="msmincho" charset="0"/>
                </a:rPr>
                <a:t>Boat</a:t>
              </a:r>
            </a:p>
            <a:p>
              <a:r>
                <a:rPr lang="en-GB" smtClean="0">
                  <a:solidFill>
                    <a:srgbClr val="000000"/>
                  </a:solidFill>
                  <a:ea typeface="msmincho" charset="0"/>
                  <a:cs typeface="msmincho" charset="0"/>
                </a:rPr>
                <a:t>(x,y)</a:t>
              </a:r>
              <a:endParaRPr lang="en-GB">
                <a:solidFill>
                  <a:srgbClr val="000000"/>
                </a:solidFill>
                <a:ea typeface="msmincho" charset="0"/>
                <a:cs typeface="msmincho" charset="0"/>
              </a:endParaRPr>
            </a:p>
          </p:txBody>
        </p:sp>
        <p:sp>
          <p:nvSpPr>
            <p:cNvPr id="28" name="Text Box 12"/>
            <p:cNvSpPr txBox="1">
              <a:spLocks noChangeArrowheads="1"/>
            </p:cNvSpPr>
            <p:nvPr/>
          </p:nvSpPr>
          <p:spPr bwMode="auto">
            <a:xfrm>
              <a:off x="2752725" y="6037263"/>
              <a:ext cx="585788" cy="368300"/>
            </a:xfrm>
            <a:prstGeom prst="rect">
              <a:avLst/>
            </a:prstGeom>
            <a:noFill/>
            <a:ln w="9525">
              <a:noFill/>
              <a:round/>
              <a:headEnd/>
              <a:tailEnd/>
            </a:ln>
            <a:effectLst/>
          </p:spPr>
          <p:txBody>
            <a:bodyPr wrap="none" lIns="0" tIns="21168" rIns="0" bIns="0"/>
            <a:lstStyle/>
            <a:p>
              <a:r>
                <a:rPr lang="en-GB" smtClean="0">
                  <a:solidFill>
                    <a:srgbClr val="000000"/>
                  </a:solidFill>
                  <a:ea typeface="msmincho" charset="0"/>
                  <a:cs typeface="msmincho" charset="0"/>
                </a:rPr>
                <a:t>(0,0)</a:t>
              </a:r>
              <a:endParaRPr lang="en-GB">
                <a:solidFill>
                  <a:srgbClr val="000000"/>
                </a:solidFill>
                <a:ea typeface="msmincho" charset="0"/>
                <a:cs typeface="msmincho" charset="0"/>
              </a:endParaRPr>
            </a:p>
          </p:txBody>
        </p:sp>
        <p:sp>
          <p:nvSpPr>
            <p:cNvPr id="29" name="Text Box 19"/>
            <p:cNvSpPr txBox="1">
              <a:spLocks noChangeArrowheads="1"/>
            </p:cNvSpPr>
            <p:nvPr/>
          </p:nvSpPr>
          <p:spPr bwMode="auto">
            <a:xfrm>
              <a:off x="2884488" y="5756275"/>
              <a:ext cx="1054100" cy="277813"/>
            </a:xfrm>
            <a:prstGeom prst="rect">
              <a:avLst/>
            </a:prstGeom>
            <a:noFill/>
            <a:ln w="9525">
              <a:noFill/>
              <a:round/>
              <a:headEnd/>
              <a:tailEnd/>
            </a:ln>
            <a:effectLst/>
          </p:spPr>
          <p:txBody>
            <a:bodyPr wrap="none" lIns="0" tIns="15876" rIns="0" bIns="0"/>
            <a:lstStyle/>
            <a:p>
              <a:pPr>
                <a:tabLst>
                  <a:tab pos="723900" algn="l"/>
                </a:tabLst>
              </a:pPr>
              <a:r>
                <a:rPr lang="en-GB" sz="1800" smtClean="0">
                  <a:solidFill>
                    <a:srgbClr val="FF0000"/>
                  </a:solidFill>
                  <a:ea typeface="msmincho" charset="0"/>
                  <a:cs typeface="msmincho" charset="0"/>
                </a:rPr>
                <a:t>ANTARES</a:t>
              </a:r>
              <a:endParaRPr lang="en-GB" sz="1800">
                <a:solidFill>
                  <a:srgbClr val="FF0000"/>
                </a:solidFill>
                <a:ea typeface="msmincho" charset="0"/>
                <a:cs typeface="msmincho" charset="0"/>
              </a:endParaRPr>
            </a:p>
          </p:txBody>
        </p:sp>
      </p:grpSp>
      <p:grpSp>
        <p:nvGrpSpPr>
          <p:cNvPr id="52" name="Group 51"/>
          <p:cNvGrpSpPr/>
          <p:nvPr/>
        </p:nvGrpSpPr>
        <p:grpSpPr>
          <a:xfrm>
            <a:off x="6172201" y="4199741"/>
            <a:ext cx="2895600" cy="2277259"/>
            <a:chOff x="6461079" y="4061121"/>
            <a:chExt cx="3360347" cy="2398724"/>
          </a:xfrm>
        </p:grpSpPr>
        <p:pic>
          <p:nvPicPr>
            <p:cNvPr id="30" name="Picture 2"/>
            <p:cNvPicPr>
              <a:picLocks noChangeAspect="1" noChangeArrowheads="1"/>
            </p:cNvPicPr>
            <p:nvPr/>
          </p:nvPicPr>
          <p:blipFill>
            <a:blip r:embed="rId6" cstate="print"/>
            <a:srcRect/>
            <a:stretch>
              <a:fillRect/>
            </a:stretch>
          </p:blipFill>
          <p:spPr bwMode="auto">
            <a:xfrm>
              <a:off x="6461079" y="4061121"/>
              <a:ext cx="3360347" cy="2398724"/>
            </a:xfrm>
            <a:prstGeom prst="rect">
              <a:avLst/>
            </a:prstGeom>
            <a:noFill/>
            <a:ln w="9525">
              <a:noFill/>
              <a:round/>
              <a:headEnd/>
              <a:tailEnd/>
            </a:ln>
            <a:effectLst/>
          </p:spPr>
        </p:pic>
        <p:sp>
          <p:nvSpPr>
            <p:cNvPr id="31" name="Text Box 18"/>
            <p:cNvSpPr txBox="1">
              <a:spLocks noChangeArrowheads="1"/>
            </p:cNvSpPr>
            <p:nvPr/>
          </p:nvSpPr>
          <p:spPr bwMode="auto">
            <a:xfrm>
              <a:off x="6820908" y="4346385"/>
              <a:ext cx="1159140" cy="368300"/>
            </a:xfrm>
            <a:prstGeom prst="rect">
              <a:avLst/>
            </a:prstGeom>
            <a:noFill/>
            <a:ln w="9525">
              <a:noFill/>
              <a:round/>
              <a:headEnd/>
              <a:tailEnd/>
            </a:ln>
            <a:effectLst/>
          </p:spPr>
          <p:txBody>
            <a:bodyPr wrap="none" lIns="0" tIns="21168" rIns="0" bIns="0"/>
            <a:lstStyle/>
            <a:p>
              <a:pPr>
                <a:tabLst>
                  <a:tab pos="723900" algn="l"/>
                </a:tabLst>
              </a:pPr>
              <a:r>
                <a:rPr lang="en-GB" smtClean="0">
                  <a:solidFill>
                    <a:srgbClr val="000000"/>
                  </a:solidFill>
                  <a:ea typeface="msmincho" charset="0"/>
                  <a:cs typeface="msmincho" charset="0"/>
                </a:rPr>
                <a:t>R&gt;400m</a:t>
              </a:r>
              <a:endParaRPr lang="en-GB">
                <a:solidFill>
                  <a:srgbClr val="000000"/>
                </a:solidFill>
                <a:ea typeface="msmincho" charset="0"/>
                <a:cs typeface="msmincho" charset="0"/>
              </a:endParaRPr>
            </a:p>
          </p:txBody>
        </p:sp>
      </p:grpSp>
      <p:sp>
        <p:nvSpPr>
          <p:cNvPr id="32" name="AutoShape 10"/>
          <p:cNvSpPr>
            <a:spLocks noChangeArrowheads="1"/>
          </p:cNvSpPr>
          <p:nvPr/>
        </p:nvSpPr>
        <p:spPr bwMode="auto">
          <a:xfrm>
            <a:off x="7077060" y="3106244"/>
            <a:ext cx="812333" cy="16272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99"/>
          </a:solidFill>
          <a:ln w="9525">
            <a:solidFill>
              <a:srgbClr val="000000"/>
            </a:solidFill>
            <a:round/>
            <a:headEnd/>
            <a:tailEnd/>
          </a:ln>
          <a:effectLst/>
        </p:spPr>
        <p:txBody>
          <a:bodyPr wrap="none" anchor="ctr"/>
          <a:lstStyle/>
          <a:p>
            <a:endParaRPr lang="en-GB"/>
          </a:p>
        </p:txBody>
      </p:sp>
      <p:sp>
        <p:nvSpPr>
          <p:cNvPr id="33" name="Freeform 9"/>
          <p:cNvSpPr>
            <a:spLocks/>
          </p:cNvSpPr>
          <p:nvPr/>
        </p:nvSpPr>
        <p:spPr bwMode="auto">
          <a:xfrm>
            <a:off x="1434146" y="1413601"/>
            <a:ext cx="806834" cy="799791"/>
          </a:xfrm>
          <a:custGeom>
            <a:avLst/>
            <a:gdLst/>
            <a:ahLst/>
            <a:cxnLst>
              <a:cxn ang="0">
                <a:pos x="1361" y="0"/>
              </a:cxn>
              <a:cxn ang="0">
                <a:pos x="318" y="2722"/>
              </a:cxn>
            </a:cxnLst>
            <a:rect l="0" t="0" r="r" b="b"/>
            <a:pathLst>
              <a:path w="1362" h="2723">
                <a:moveTo>
                  <a:pt x="1361" y="0"/>
                </a:moveTo>
                <a:cubicBezTo>
                  <a:pt x="0" y="1043"/>
                  <a:pt x="318" y="2722"/>
                  <a:pt x="318" y="2722"/>
                </a:cubicBezTo>
              </a:path>
            </a:pathLst>
          </a:custGeom>
          <a:noFill/>
          <a:ln w="9525">
            <a:solidFill>
              <a:srgbClr val="000000"/>
            </a:solidFill>
            <a:round/>
            <a:headEnd/>
            <a:tailEnd type="triangle" w="med" len="med"/>
          </a:ln>
          <a:effectLst/>
        </p:spPr>
        <p:txBody>
          <a:bodyPr/>
          <a:lstStyle/>
          <a:p>
            <a:endParaRPr lang="en-GB"/>
          </a:p>
        </p:txBody>
      </p:sp>
      <p:sp>
        <p:nvSpPr>
          <p:cNvPr id="34" name="ZoneTexte 236"/>
          <p:cNvSpPr txBox="1"/>
          <p:nvPr/>
        </p:nvSpPr>
        <p:spPr>
          <a:xfrm>
            <a:off x="3352800" y="4242137"/>
            <a:ext cx="2483893" cy="1015663"/>
          </a:xfrm>
          <a:prstGeom prst="rect">
            <a:avLst/>
          </a:prstGeom>
          <a:noFill/>
          <a:ln w="25400">
            <a:solidFill>
              <a:schemeClr val="bg1">
                <a:lumMod val="85000"/>
              </a:schemeClr>
            </a:solidFill>
          </a:ln>
        </p:spPr>
        <p:txBody>
          <a:bodyPr wrap="square" rtlCol="0">
            <a:spAutoFit/>
          </a:bodyPr>
          <a:lstStyle/>
          <a:p>
            <a:pPr algn="ctr"/>
            <a:r>
              <a:rPr lang="en-GB" sz="2000" dirty="0" smtClean="0">
                <a:solidFill>
                  <a:srgbClr val="17375E"/>
                </a:solidFill>
                <a:latin typeface="Helvetica Light"/>
                <a:cs typeface="Helvetica Light"/>
              </a:rPr>
              <a:t>Constraints:</a:t>
            </a:r>
          </a:p>
          <a:p>
            <a:pPr algn="ctr"/>
            <a:r>
              <a:rPr lang="en-GB" sz="2000" dirty="0" smtClean="0">
                <a:solidFill>
                  <a:srgbClr val="17375E"/>
                </a:solidFill>
                <a:latin typeface="Helvetica Light"/>
                <a:cs typeface="Helvetica Light"/>
              </a:rPr>
              <a:t>Zenith: -0.5±0.5°</a:t>
            </a:r>
          </a:p>
          <a:p>
            <a:pPr algn="ctr"/>
            <a:r>
              <a:rPr lang="en-GB" sz="2000" dirty="0" smtClean="0">
                <a:solidFill>
                  <a:srgbClr val="17375E"/>
                </a:solidFill>
                <a:latin typeface="Helvetica Light"/>
                <a:cs typeface="Helvetica Light"/>
              </a:rPr>
              <a:t>Azimuth: 0.9±2.2° </a:t>
            </a:r>
          </a:p>
          <a:p>
            <a:pPr algn="ctr"/>
            <a:endParaRPr lang="en-GB" sz="2000" dirty="0" smtClean="0">
              <a:solidFill>
                <a:srgbClr val="17375E"/>
              </a:solidFill>
              <a:latin typeface="Helvetica Light"/>
              <a:cs typeface="Helvetica Light"/>
            </a:endParaRPr>
          </a:p>
        </p:txBody>
      </p:sp>
      <p:sp>
        <p:nvSpPr>
          <p:cNvPr id="35" name="ZoneTexte 237"/>
          <p:cNvSpPr txBox="1"/>
          <p:nvPr/>
        </p:nvSpPr>
        <p:spPr>
          <a:xfrm>
            <a:off x="961030" y="4629055"/>
            <a:ext cx="749123" cy="369332"/>
          </a:xfrm>
          <a:prstGeom prst="rect">
            <a:avLst/>
          </a:prstGeom>
          <a:noFill/>
        </p:spPr>
        <p:txBody>
          <a:bodyPr wrap="none" rtlCol="0">
            <a:spAutoFit/>
          </a:bodyPr>
          <a:lstStyle/>
          <a:p>
            <a:r>
              <a:rPr lang="en-GB" smtClean="0"/>
              <a:t>10ms</a:t>
            </a:r>
            <a:endParaRPr lang="en-GB"/>
          </a:p>
        </p:txBody>
      </p:sp>
      <p:sp>
        <p:nvSpPr>
          <p:cNvPr id="36" name="ZoneTexte 238"/>
          <p:cNvSpPr txBox="1"/>
          <p:nvPr/>
        </p:nvSpPr>
        <p:spPr>
          <a:xfrm>
            <a:off x="1007847" y="5163599"/>
            <a:ext cx="689837" cy="369332"/>
          </a:xfrm>
          <a:prstGeom prst="rect">
            <a:avLst/>
          </a:prstGeom>
          <a:noFill/>
        </p:spPr>
        <p:txBody>
          <a:bodyPr wrap="none" rtlCol="0">
            <a:spAutoFit/>
          </a:bodyPr>
          <a:lstStyle/>
          <a:p>
            <a:r>
              <a:rPr lang="en-GB" smtClean="0"/>
              <a:t>10µs</a:t>
            </a:r>
            <a:endParaRPr lang="en-GB"/>
          </a:p>
        </p:txBody>
      </p:sp>
      <p:grpSp>
        <p:nvGrpSpPr>
          <p:cNvPr id="50" name="Group 49"/>
          <p:cNvGrpSpPr/>
          <p:nvPr/>
        </p:nvGrpSpPr>
        <p:grpSpPr>
          <a:xfrm>
            <a:off x="3294859" y="871538"/>
            <a:ext cx="2877341" cy="1963414"/>
            <a:chOff x="3376744" y="871537"/>
            <a:chExt cx="3176456" cy="2100263"/>
          </a:xfrm>
        </p:grpSpPr>
        <p:pic>
          <p:nvPicPr>
            <p:cNvPr id="11" name="Picture 2"/>
            <p:cNvPicPr>
              <a:picLocks noChangeAspect="1" noChangeArrowheads="1"/>
            </p:cNvPicPr>
            <p:nvPr/>
          </p:nvPicPr>
          <p:blipFill>
            <a:blip r:embed="rId7" cstate="print"/>
            <a:srcRect/>
            <a:stretch>
              <a:fillRect/>
            </a:stretch>
          </p:blipFill>
          <p:spPr bwMode="auto">
            <a:xfrm>
              <a:off x="3376744" y="871537"/>
              <a:ext cx="3176456" cy="2100263"/>
            </a:xfrm>
            <a:prstGeom prst="rect">
              <a:avLst/>
            </a:prstGeom>
            <a:noFill/>
            <a:ln w="9525">
              <a:noFill/>
              <a:round/>
              <a:headEnd/>
              <a:tailEnd/>
            </a:ln>
            <a:effectLst/>
          </p:spPr>
        </p:pic>
        <p:sp>
          <p:nvSpPr>
            <p:cNvPr id="42" name="Ellipse 239"/>
            <p:cNvSpPr/>
            <p:nvPr/>
          </p:nvSpPr>
          <p:spPr bwMode="auto">
            <a:xfrm>
              <a:off x="4834719" y="1077782"/>
              <a:ext cx="251346" cy="522418"/>
            </a:xfrm>
            <a:prstGeom prst="ellipse">
              <a:avLst/>
            </a:prstGeom>
            <a:noFill/>
            <a:ln w="25400" cap="flat" cmpd="sng" algn="ctr">
              <a:solidFill>
                <a:schemeClr val="accent6"/>
              </a:solidFill>
              <a:prstDash val="solid"/>
              <a:round/>
              <a:headEnd type="none" w="med" len="med"/>
              <a:tailEnd type="arrow"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grpSp>
      <p:cxnSp>
        <p:nvCxnSpPr>
          <p:cNvPr id="46" name="Connecteur droit avec flèche 241"/>
          <p:cNvCxnSpPr/>
          <p:nvPr/>
        </p:nvCxnSpPr>
        <p:spPr bwMode="auto">
          <a:xfrm flipH="1">
            <a:off x="1992027" y="2174740"/>
            <a:ext cx="2616959" cy="2988859"/>
          </a:xfrm>
          <a:prstGeom prst="straightConnector1">
            <a:avLst/>
          </a:prstGeom>
          <a:noFill/>
          <a:ln w="25400" cap="flat" cmpd="sng" algn="ctr">
            <a:solidFill>
              <a:schemeClr val="tx1">
                <a:lumMod val="50000"/>
                <a:lumOff val="50000"/>
                <a:alpha val="60000"/>
              </a:schemeClr>
            </a:solidFill>
            <a:prstDash val="solid"/>
            <a:round/>
            <a:headEnd type="none" w="med" len="med"/>
            <a:tailEnd type="arrow"/>
          </a:ln>
          <a:effectLst/>
        </p:spPr>
      </p:cxnSp>
      <p:sp>
        <p:nvSpPr>
          <p:cNvPr id="47" name="Text Box 10"/>
          <p:cNvSpPr txBox="1">
            <a:spLocks noChangeArrowheads="1"/>
          </p:cNvSpPr>
          <p:nvPr/>
        </p:nvSpPr>
        <p:spPr bwMode="auto">
          <a:xfrm>
            <a:off x="1227156" y="1285360"/>
            <a:ext cx="887106" cy="382137"/>
          </a:xfrm>
          <a:prstGeom prst="rect">
            <a:avLst/>
          </a:prstGeom>
          <a:noFill/>
          <a:ln w="9525">
            <a:noFill/>
            <a:round/>
            <a:headEnd/>
            <a:tailEnd/>
          </a:ln>
          <a:effectLst/>
        </p:spPr>
        <p:txBody>
          <a:bodyPr wrap="none" lIns="0" tIns="0" rIns="0" bIns="0"/>
          <a:lstStyle/>
          <a:p>
            <a:pPr>
              <a:lnSpc>
                <a:spcPct val="109000"/>
              </a:lnSpc>
            </a:pPr>
            <a:r>
              <a:rPr lang="en-GB" b="1" smtClean="0">
                <a:solidFill>
                  <a:srgbClr val="000000"/>
                </a:solidFill>
                <a:latin typeface="+mj-lt"/>
                <a:ea typeface="msmincho" charset="0"/>
                <a:cs typeface="msmincho" charset="0"/>
              </a:rPr>
              <a:t>Zenith</a:t>
            </a:r>
            <a:endParaRPr lang="en-GB" b="1">
              <a:solidFill>
                <a:srgbClr val="000000"/>
              </a:solidFill>
              <a:latin typeface="+mj-lt"/>
              <a:ea typeface="msmincho" charset="0"/>
              <a:cs typeface="msmincho" charset="0"/>
            </a:endParaRPr>
          </a:p>
        </p:txBody>
      </p:sp>
      <p:cxnSp>
        <p:nvCxnSpPr>
          <p:cNvPr id="49" name="Connecteur droit avec flèche 32"/>
          <p:cNvCxnSpPr/>
          <p:nvPr/>
        </p:nvCxnSpPr>
        <p:spPr bwMode="auto">
          <a:xfrm rot="16200000" flipH="1">
            <a:off x="4791475" y="2226484"/>
            <a:ext cx="2099474" cy="1995985"/>
          </a:xfrm>
          <a:prstGeom prst="straightConnector1">
            <a:avLst/>
          </a:prstGeom>
          <a:noFill/>
          <a:ln w="25400" cap="flat" cmpd="sng" algn="ctr">
            <a:solidFill>
              <a:schemeClr val="tx1">
                <a:lumMod val="50000"/>
                <a:lumOff val="50000"/>
              </a:schemeClr>
            </a:solidFill>
            <a:prstDash val="solid"/>
            <a:round/>
            <a:headEnd type="none" w="med" len="med"/>
            <a:tailEnd type="arrow"/>
          </a:ln>
          <a:effectLst/>
        </p:spPr>
      </p:cxnSp>
      <p:cxnSp>
        <p:nvCxnSpPr>
          <p:cNvPr id="53" name="Straight Connector 52"/>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54" name="Text Box 9"/>
          <p:cNvSpPr txBox="1">
            <a:spLocks noChangeArrowheads="1"/>
          </p:cNvSpPr>
          <p:nvPr/>
        </p:nvSpPr>
        <p:spPr bwMode="auto">
          <a:xfrm>
            <a:off x="1023938" y="6256338"/>
            <a:ext cx="184150" cy="366712"/>
          </a:xfrm>
          <a:prstGeom prst="rect">
            <a:avLst/>
          </a:prstGeom>
          <a:noFill/>
          <a:ln w="9525">
            <a:noFill/>
            <a:miter lim="800000"/>
            <a:headEnd/>
            <a:tailEnd/>
          </a:ln>
          <a:effectLst/>
        </p:spPr>
        <p:txBody>
          <a:bodyPr wrap="none">
            <a:prstTxWarp prst="textNoShape">
              <a:avLst/>
            </a:prstTxWarp>
            <a:spAutoFit/>
          </a:bodyPr>
          <a:lstStyle/>
          <a:p>
            <a:endParaRPr lang="en-GB"/>
          </a:p>
        </p:txBody>
      </p:sp>
      <p:grpSp>
        <p:nvGrpSpPr>
          <p:cNvPr id="55" name="Group 36"/>
          <p:cNvGrpSpPr/>
          <p:nvPr/>
        </p:nvGrpSpPr>
        <p:grpSpPr>
          <a:xfrm>
            <a:off x="7639" y="6477000"/>
            <a:ext cx="9136361" cy="307777"/>
            <a:chOff x="7639" y="6477000"/>
            <a:chExt cx="9136361" cy="307777"/>
          </a:xfrm>
        </p:grpSpPr>
        <p:sp>
          <p:nvSpPr>
            <p:cNvPr id="56" name="TextBox 55"/>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57" name="Straight Connector 56"/>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60" name="Rectangle 59"/>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cxnSp>
        <p:nvCxnSpPr>
          <p:cNvPr id="43" name="Straight Connector 42"/>
          <p:cNvCxnSpPr/>
          <p:nvPr/>
        </p:nvCxnSpPr>
        <p:spPr>
          <a:xfrm>
            <a:off x="457200" y="661720"/>
            <a:ext cx="8229600" cy="1588"/>
          </a:xfrm>
          <a:prstGeom prst="line">
            <a:avLst/>
          </a:prstGeom>
          <a:ln w="22225">
            <a:solidFill>
              <a:schemeClr val="bg1">
                <a:lumMod val="85000"/>
                <a:alpha val="60000"/>
              </a:schemeClr>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Calibration: positioning</a:t>
            </a:r>
            <a:endParaRPr lang="en-GB" sz="4200" spc="300" dirty="0">
              <a:solidFill>
                <a:schemeClr val="tx1">
                  <a:lumMod val="65000"/>
                  <a:lumOff val="35000"/>
                </a:schemeClr>
              </a:solidFill>
              <a:latin typeface="Helvetica Light"/>
              <a:cs typeface="Helvetica Light"/>
            </a:endParaRPr>
          </a:p>
        </p:txBody>
      </p:sp>
      <p:grpSp>
        <p:nvGrpSpPr>
          <p:cNvPr id="3" name="Group 41"/>
          <p:cNvGrpSpPr/>
          <p:nvPr/>
        </p:nvGrpSpPr>
        <p:grpSpPr>
          <a:xfrm>
            <a:off x="152400" y="914400"/>
            <a:ext cx="8894270" cy="5269126"/>
            <a:chOff x="249730" y="990601"/>
            <a:chExt cx="8894270" cy="5269126"/>
          </a:xfrm>
        </p:grpSpPr>
        <p:grpSp>
          <p:nvGrpSpPr>
            <p:cNvPr id="4" name="Group 11"/>
            <p:cNvGrpSpPr>
              <a:grpSpLocks/>
            </p:cNvGrpSpPr>
            <p:nvPr/>
          </p:nvGrpSpPr>
          <p:grpSpPr bwMode="auto">
            <a:xfrm>
              <a:off x="4760626" y="3725309"/>
              <a:ext cx="4383374" cy="2534418"/>
              <a:chOff x="142845" y="1357577"/>
              <a:chExt cx="3643338" cy="2697852"/>
            </a:xfrm>
          </p:grpSpPr>
          <p:grpSp>
            <p:nvGrpSpPr>
              <p:cNvPr id="5" name="Group 12"/>
              <p:cNvGrpSpPr>
                <a:grpSpLocks/>
              </p:cNvGrpSpPr>
              <p:nvPr/>
            </p:nvGrpSpPr>
            <p:grpSpPr bwMode="auto">
              <a:xfrm>
                <a:off x="142845" y="1357577"/>
                <a:ext cx="3643338" cy="2643207"/>
                <a:chOff x="1202" y="805"/>
                <a:chExt cx="2677" cy="2569"/>
              </a:xfrm>
            </p:grpSpPr>
            <p:pic>
              <p:nvPicPr>
                <p:cNvPr id="13" name="Picture 6" descr="line4xy"/>
                <p:cNvPicPr>
                  <a:picLocks noChangeAspect="1" noChangeArrowheads="1"/>
                </p:cNvPicPr>
                <p:nvPr/>
              </p:nvPicPr>
              <p:blipFill>
                <a:blip r:embed="rId3" cstate="print"/>
                <a:srcRect/>
                <a:stretch>
                  <a:fillRect/>
                </a:stretch>
              </p:blipFill>
              <p:spPr bwMode="auto">
                <a:xfrm>
                  <a:off x="1202" y="805"/>
                  <a:ext cx="2677" cy="2569"/>
                </a:xfrm>
                <a:prstGeom prst="rect">
                  <a:avLst/>
                </a:prstGeom>
                <a:noFill/>
                <a:ln w="25400">
                  <a:solidFill>
                    <a:schemeClr val="bg1">
                      <a:lumMod val="85000"/>
                      <a:alpha val="60000"/>
                    </a:schemeClr>
                  </a:solidFill>
                  <a:miter lim="800000"/>
                  <a:headEnd/>
                  <a:tailEnd/>
                </a:ln>
              </p:spPr>
            </p:pic>
            <p:sp>
              <p:nvSpPr>
                <p:cNvPr id="14" name="Text Box 7"/>
                <p:cNvSpPr txBox="1">
                  <a:spLocks noChangeArrowheads="1"/>
                </p:cNvSpPr>
                <p:nvPr/>
              </p:nvSpPr>
              <p:spPr bwMode="auto">
                <a:xfrm>
                  <a:off x="3080" y="1033"/>
                  <a:ext cx="752" cy="1212"/>
                </a:xfrm>
                <a:prstGeom prst="rect">
                  <a:avLst/>
                </a:prstGeom>
                <a:solidFill>
                  <a:schemeClr val="bg1"/>
                </a:solidFill>
                <a:ln w="25400">
                  <a:solidFill>
                    <a:schemeClr val="bg1">
                      <a:lumMod val="85000"/>
                    </a:schemeClr>
                  </a:solidFill>
                  <a:miter lim="800000"/>
                  <a:headEnd/>
                  <a:tailEnd/>
                </a:ln>
              </p:spPr>
              <p:txBody>
                <a:bodyPr wrap="square" lIns="90000" tIns="46800" rIns="90000" bIns="46800">
                  <a:spAutoFit/>
                </a:bodyPr>
                <a:lstStyle/>
                <a:p>
                  <a:pPr algn="ctr"/>
                  <a:r>
                    <a:rPr lang="fr-FR" sz="1400" dirty="0" err="1">
                      <a:sym typeface="Wingdings" pitchFamily="2" charset="2"/>
                    </a:rPr>
                    <a:t>Storey</a:t>
                  </a:r>
                  <a:r>
                    <a:rPr lang="fr-FR" sz="1400" dirty="0">
                      <a:sym typeface="Wingdings" pitchFamily="2" charset="2"/>
                    </a:rPr>
                    <a:t> 1</a:t>
                  </a:r>
                </a:p>
                <a:p>
                  <a:pPr algn="ctr"/>
                  <a:r>
                    <a:rPr lang="fr-FR" sz="1400" dirty="0" err="1">
                      <a:solidFill>
                        <a:srgbClr val="FF3300"/>
                      </a:solidFill>
                      <a:sym typeface="Wingdings" pitchFamily="2" charset="2"/>
                    </a:rPr>
                    <a:t>Storey</a:t>
                  </a:r>
                  <a:r>
                    <a:rPr lang="fr-FR" sz="1400" dirty="0">
                      <a:solidFill>
                        <a:srgbClr val="FF3300"/>
                      </a:solidFill>
                      <a:sym typeface="Wingdings" pitchFamily="2" charset="2"/>
                    </a:rPr>
                    <a:t> 8</a:t>
                  </a:r>
                </a:p>
                <a:p>
                  <a:pPr algn="ctr"/>
                  <a:r>
                    <a:rPr lang="fr-FR" sz="1400" dirty="0" err="1">
                      <a:solidFill>
                        <a:srgbClr val="0000FF"/>
                      </a:solidFill>
                      <a:sym typeface="Wingdings" pitchFamily="2" charset="2"/>
                    </a:rPr>
                    <a:t>Storey</a:t>
                  </a:r>
                  <a:r>
                    <a:rPr lang="fr-FR" sz="1400" dirty="0">
                      <a:solidFill>
                        <a:srgbClr val="0000FF"/>
                      </a:solidFill>
                      <a:sym typeface="Wingdings" pitchFamily="2" charset="2"/>
                    </a:rPr>
                    <a:t> 14</a:t>
                  </a:r>
                </a:p>
                <a:p>
                  <a:pPr algn="ctr"/>
                  <a:r>
                    <a:rPr lang="fr-FR" sz="1400" dirty="0" err="1">
                      <a:solidFill>
                        <a:srgbClr val="33CC33"/>
                      </a:solidFill>
                      <a:sym typeface="Wingdings" pitchFamily="2" charset="2"/>
                    </a:rPr>
                    <a:t>Storey</a:t>
                  </a:r>
                  <a:r>
                    <a:rPr lang="fr-FR" sz="1400" dirty="0">
                      <a:solidFill>
                        <a:srgbClr val="33CC33"/>
                      </a:solidFill>
                      <a:sym typeface="Wingdings" pitchFamily="2" charset="2"/>
                    </a:rPr>
                    <a:t> 20</a:t>
                  </a:r>
                </a:p>
                <a:p>
                  <a:pPr algn="ctr"/>
                  <a:r>
                    <a:rPr lang="fr-FR" sz="1400" dirty="0" err="1">
                      <a:solidFill>
                        <a:srgbClr val="FF33CC"/>
                      </a:solidFill>
                      <a:sym typeface="Wingdings" pitchFamily="2" charset="2"/>
                    </a:rPr>
                    <a:t>Storey</a:t>
                  </a:r>
                  <a:r>
                    <a:rPr lang="fr-FR" sz="1400" dirty="0">
                      <a:solidFill>
                        <a:srgbClr val="FF33CC"/>
                      </a:solidFill>
                      <a:sym typeface="Wingdings" pitchFamily="2" charset="2"/>
                    </a:rPr>
                    <a:t> </a:t>
                  </a:r>
                  <a:r>
                    <a:rPr lang="fr-FR" sz="1400" dirty="0" smtClean="0">
                      <a:solidFill>
                        <a:srgbClr val="FF33CC"/>
                      </a:solidFill>
                      <a:sym typeface="Wingdings" pitchFamily="2" charset="2"/>
                    </a:rPr>
                    <a:t>25</a:t>
                  </a:r>
                </a:p>
                <a:p>
                  <a:pPr algn="ctr"/>
                  <a:endParaRPr lang="fr-FR" sz="1400" dirty="0">
                    <a:solidFill>
                      <a:srgbClr val="FF33CC"/>
                    </a:solidFill>
                  </a:endParaRPr>
                </a:p>
              </p:txBody>
            </p:sp>
            <p:pic>
              <p:nvPicPr>
                <p:cNvPr id="15" name="Picture 9" descr="MCj02390150000[1]"/>
                <p:cNvPicPr>
                  <a:picLocks noChangeAspect="1" noChangeArrowheads="1"/>
                </p:cNvPicPr>
                <p:nvPr/>
              </p:nvPicPr>
              <p:blipFill>
                <a:blip r:embed="rId4" cstate="print"/>
                <a:srcRect/>
                <a:stretch>
                  <a:fillRect/>
                </a:stretch>
              </p:blipFill>
              <p:spPr bwMode="auto">
                <a:xfrm>
                  <a:off x="1571" y="1058"/>
                  <a:ext cx="447" cy="544"/>
                </a:xfrm>
                <a:prstGeom prst="rect">
                  <a:avLst/>
                </a:prstGeom>
                <a:noFill/>
                <a:ln w="9525">
                  <a:noFill/>
                  <a:miter lim="800000"/>
                  <a:headEnd/>
                  <a:tailEnd/>
                </a:ln>
              </p:spPr>
            </p:pic>
          </p:grpSp>
          <p:sp>
            <p:nvSpPr>
              <p:cNvPr id="12" name="Text Box 11"/>
              <p:cNvSpPr txBox="1">
                <a:spLocks noChangeArrowheads="1"/>
              </p:cNvSpPr>
              <p:nvPr/>
            </p:nvSpPr>
            <p:spPr bwMode="auto">
              <a:xfrm>
                <a:off x="834700" y="3714752"/>
                <a:ext cx="1619313" cy="340677"/>
              </a:xfrm>
              <a:prstGeom prst="rect">
                <a:avLst/>
              </a:prstGeom>
              <a:noFill/>
              <a:ln w="25400">
                <a:noFill/>
                <a:miter lim="800000"/>
                <a:headEnd/>
                <a:tailEnd/>
              </a:ln>
            </p:spPr>
            <p:txBody>
              <a:bodyPr wrap="none" lIns="90000" tIns="46800" rIns="90000" bIns="46800">
                <a:spAutoFit/>
              </a:bodyPr>
              <a:lstStyle/>
              <a:p>
                <a:r>
                  <a:rPr lang="fr-FR" sz="1600" dirty="0">
                    <a:solidFill>
                      <a:schemeClr val="tx2"/>
                    </a:solidFill>
                  </a:rPr>
                  <a:t>Radial </a:t>
                </a:r>
                <a:r>
                  <a:rPr lang="fr-FR" sz="1600" dirty="0" err="1">
                    <a:solidFill>
                      <a:schemeClr val="tx2"/>
                    </a:solidFill>
                  </a:rPr>
                  <a:t>displacement</a:t>
                </a:r>
                <a:endParaRPr lang="fr-FR" sz="1600" dirty="0">
                  <a:solidFill>
                    <a:schemeClr val="tx2"/>
                  </a:solidFill>
                </a:endParaRPr>
              </a:p>
            </p:txBody>
          </p:sp>
        </p:grpSp>
        <p:pic>
          <p:nvPicPr>
            <p:cNvPr id="16" name="Picture 43" descr="anim_3d_026086"/>
            <p:cNvPicPr>
              <a:picLocks noChangeAspect="1" noChangeArrowheads="1" noCrop="1"/>
            </p:cNvPicPr>
            <p:nvPr/>
          </p:nvPicPr>
          <p:blipFill>
            <a:blip r:embed="rId5" cstate="print"/>
            <a:srcRect/>
            <a:stretch>
              <a:fillRect/>
            </a:stretch>
          </p:blipFill>
          <p:spPr bwMode="auto">
            <a:xfrm>
              <a:off x="5143700" y="990601"/>
              <a:ext cx="3640430" cy="2482644"/>
            </a:xfrm>
            <a:prstGeom prst="rect">
              <a:avLst/>
            </a:prstGeom>
            <a:noFill/>
            <a:ln w="25400">
              <a:solidFill>
                <a:schemeClr val="bg1">
                  <a:lumMod val="85000"/>
                  <a:alpha val="60000"/>
                </a:schemeClr>
              </a:solidFill>
              <a:miter lim="800000"/>
              <a:headEnd/>
              <a:tailEnd/>
            </a:ln>
          </p:spPr>
        </p:pic>
        <p:grpSp>
          <p:nvGrpSpPr>
            <p:cNvPr id="6" name="Group 92"/>
            <p:cNvGrpSpPr>
              <a:grpSpLocks/>
            </p:cNvGrpSpPr>
            <p:nvPr/>
          </p:nvGrpSpPr>
          <p:grpSpPr bwMode="auto">
            <a:xfrm>
              <a:off x="249730" y="999547"/>
              <a:ext cx="4259623" cy="4831091"/>
              <a:chOff x="4524508" y="1071546"/>
              <a:chExt cx="4071966" cy="5429288"/>
            </a:xfrm>
          </p:grpSpPr>
          <p:sp>
            <p:nvSpPr>
              <p:cNvPr id="19" name="Rectangle 26"/>
              <p:cNvSpPr>
                <a:spLocks noChangeArrowheads="1"/>
              </p:cNvSpPr>
              <p:nvPr/>
            </p:nvSpPr>
            <p:spPr bwMode="auto">
              <a:xfrm>
                <a:off x="4524508" y="1071546"/>
                <a:ext cx="4071966" cy="5429288"/>
              </a:xfrm>
              <a:prstGeom prst="rect">
                <a:avLst/>
              </a:prstGeom>
              <a:solidFill>
                <a:schemeClr val="bg1"/>
              </a:solidFill>
              <a:ln w="25400" algn="ctr">
                <a:solidFill>
                  <a:schemeClr val="bg1">
                    <a:lumMod val="85000"/>
                    <a:alpha val="60000"/>
                  </a:schemeClr>
                </a:solidFill>
                <a:round/>
                <a:headEnd/>
                <a:tailEnd/>
              </a:ln>
            </p:spPr>
            <p:txBody>
              <a:bodyPr/>
              <a:lstStyle/>
              <a:p>
                <a:pPr eaLnBrk="0" hangingPunct="0"/>
                <a:endParaRPr lang="fr-FR"/>
              </a:p>
            </p:txBody>
          </p:sp>
          <p:grpSp>
            <p:nvGrpSpPr>
              <p:cNvPr id="7" name="Group 28"/>
              <p:cNvGrpSpPr>
                <a:grpSpLocks/>
              </p:cNvGrpSpPr>
              <p:nvPr/>
            </p:nvGrpSpPr>
            <p:grpSpPr bwMode="auto">
              <a:xfrm>
                <a:off x="4857752" y="1071546"/>
                <a:ext cx="2442580" cy="5408415"/>
                <a:chOff x="4857752" y="1092419"/>
                <a:chExt cx="2442580" cy="5408415"/>
              </a:xfrm>
            </p:grpSpPr>
            <p:pic>
              <p:nvPicPr>
                <p:cNvPr id="33" name="Picture 23" descr="line picture.bmp"/>
                <p:cNvPicPr>
                  <a:picLocks noChangeAspect="1"/>
                </p:cNvPicPr>
                <p:nvPr/>
              </p:nvPicPr>
              <p:blipFill>
                <a:blip r:embed="rId6" cstate="print"/>
                <a:srcRect r="77409"/>
                <a:stretch>
                  <a:fillRect/>
                </a:stretch>
              </p:blipFill>
              <p:spPr bwMode="auto">
                <a:xfrm>
                  <a:off x="4857752" y="1092419"/>
                  <a:ext cx="928694" cy="5408415"/>
                </a:xfrm>
                <a:prstGeom prst="rect">
                  <a:avLst/>
                </a:prstGeom>
                <a:noFill/>
                <a:ln w="9525">
                  <a:noFill/>
                  <a:miter lim="800000"/>
                  <a:headEnd/>
                  <a:tailEnd/>
                </a:ln>
              </p:spPr>
            </p:pic>
            <p:pic>
              <p:nvPicPr>
                <p:cNvPr id="34" name="Picture 25" descr="line picture.bmp"/>
                <p:cNvPicPr>
                  <a:picLocks noChangeAspect="1"/>
                </p:cNvPicPr>
                <p:nvPr/>
              </p:nvPicPr>
              <p:blipFill>
                <a:blip r:embed="rId6" cstate="print"/>
                <a:srcRect r="77409"/>
                <a:stretch>
                  <a:fillRect/>
                </a:stretch>
              </p:blipFill>
              <p:spPr bwMode="auto">
                <a:xfrm>
                  <a:off x="6429388" y="1214422"/>
                  <a:ext cx="870944" cy="5072098"/>
                </a:xfrm>
                <a:prstGeom prst="rect">
                  <a:avLst/>
                </a:prstGeom>
                <a:noFill/>
                <a:ln w="9525">
                  <a:noFill/>
                  <a:miter lim="800000"/>
                  <a:headEnd/>
                  <a:tailEnd/>
                </a:ln>
              </p:spPr>
            </p:pic>
          </p:grpSp>
          <p:cxnSp>
            <p:nvCxnSpPr>
              <p:cNvPr id="21" name="Straight Connector 30"/>
              <p:cNvCxnSpPr>
                <a:cxnSpLocks noChangeShapeType="1"/>
              </p:cNvCxnSpPr>
              <p:nvPr/>
            </p:nvCxnSpPr>
            <p:spPr bwMode="auto">
              <a:xfrm flipV="1">
                <a:off x="5424493" y="5200661"/>
                <a:ext cx="1440000" cy="468000"/>
              </a:xfrm>
              <a:prstGeom prst="line">
                <a:avLst/>
              </a:prstGeom>
              <a:noFill/>
              <a:ln w="9525" algn="ctr">
                <a:solidFill>
                  <a:schemeClr val="tx1"/>
                </a:solidFill>
                <a:prstDash val="dash"/>
                <a:round/>
                <a:headEnd/>
                <a:tailEnd/>
              </a:ln>
            </p:spPr>
          </p:cxnSp>
          <p:cxnSp>
            <p:nvCxnSpPr>
              <p:cNvPr id="22" name="Straight Connector 31"/>
              <p:cNvCxnSpPr>
                <a:cxnSpLocks noChangeShapeType="1"/>
              </p:cNvCxnSpPr>
              <p:nvPr/>
            </p:nvCxnSpPr>
            <p:spPr bwMode="auto">
              <a:xfrm flipV="1">
                <a:off x="5400000" y="4429132"/>
                <a:ext cx="1476000" cy="1271593"/>
              </a:xfrm>
              <a:prstGeom prst="line">
                <a:avLst/>
              </a:prstGeom>
              <a:noFill/>
              <a:ln w="9525" algn="ctr">
                <a:solidFill>
                  <a:schemeClr val="tx1"/>
                </a:solidFill>
                <a:prstDash val="dash"/>
                <a:round/>
                <a:headEnd/>
                <a:tailEnd/>
              </a:ln>
            </p:spPr>
          </p:cxnSp>
          <p:cxnSp>
            <p:nvCxnSpPr>
              <p:cNvPr id="23" name="Straight Connector 34"/>
              <p:cNvCxnSpPr>
                <a:cxnSpLocks noChangeShapeType="1"/>
              </p:cNvCxnSpPr>
              <p:nvPr/>
            </p:nvCxnSpPr>
            <p:spPr bwMode="auto">
              <a:xfrm rot="5400000" flipH="1" flipV="1">
                <a:off x="5130015" y="3968665"/>
                <a:ext cx="1980000" cy="1476000"/>
              </a:xfrm>
              <a:prstGeom prst="line">
                <a:avLst/>
              </a:prstGeom>
              <a:noFill/>
              <a:ln w="9525" algn="ctr">
                <a:solidFill>
                  <a:schemeClr val="tx1"/>
                </a:solidFill>
                <a:prstDash val="dash"/>
                <a:round/>
                <a:headEnd/>
                <a:tailEnd/>
              </a:ln>
            </p:spPr>
          </p:cxnSp>
          <p:cxnSp>
            <p:nvCxnSpPr>
              <p:cNvPr id="24" name="Straight Connector 43"/>
              <p:cNvCxnSpPr>
                <a:cxnSpLocks noChangeShapeType="1"/>
              </p:cNvCxnSpPr>
              <p:nvPr/>
            </p:nvCxnSpPr>
            <p:spPr bwMode="auto">
              <a:xfrm>
                <a:off x="5328000" y="5328000"/>
                <a:ext cx="1620000" cy="180000"/>
              </a:xfrm>
              <a:prstGeom prst="line">
                <a:avLst/>
              </a:prstGeom>
              <a:noFill/>
              <a:ln w="9525" algn="ctr">
                <a:solidFill>
                  <a:schemeClr val="tx1"/>
                </a:solidFill>
                <a:prstDash val="dash"/>
                <a:round/>
                <a:headEnd/>
                <a:tailEnd/>
              </a:ln>
            </p:spPr>
          </p:cxnSp>
          <p:cxnSp>
            <p:nvCxnSpPr>
              <p:cNvPr id="25" name="Straight Connector 48"/>
              <p:cNvCxnSpPr>
                <a:cxnSpLocks noChangeShapeType="1"/>
              </p:cNvCxnSpPr>
              <p:nvPr/>
            </p:nvCxnSpPr>
            <p:spPr bwMode="auto">
              <a:xfrm>
                <a:off x="5357818" y="4500570"/>
                <a:ext cx="1571636" cy="1000132"/>
              </a:xfrm>
              <a:prstGeom prst="line">
                <a:avLst/>
              </a:prstGeom>
              <a:noFill/>
              <a:ln w="9525" algn="ctr">
                <a:solidFill>
                  <a:schemeClr val="tx1"/>
                </a:solidFill>
                <a:prstDash val="dash"/>
                <a:round/>
                <a:headEnd/>
                <a:tailEnd/>
              </a:ln>
            </p:spPr>
          </p:cxnSp>
          <p:cxnSp>
            <p:nvCxnSpPr>
              <p:cNvPr id="26" name="Straight Connector 50"/>
              <p:cNvCxnSpPr>
                <a:cxnSpLocks noChangeShapeType="1"/>
              </p:cNvCxnSpPr>
              <p:nvPr/>
            </p:nvCxnSpPr>
            <p:spPr bwMode="auto">
              <a:xfrm rot="16200000" flipH="1">
                <a:off x="5250661" y="3821909"/>
                <a:ext cx="1714512" cy="1643074"/>
              </a:xfrm>
              <a:prstGeom prst="line">
                <a:avLst/>
              </a:prstGeom>
              <a:noFill/>
              <a:ln w="9525" algn="ctr">
                <a:solidFill>
                  <a:schemeClr val="tx1"/>
                </a:solidFill>
                <a:prstDash val="dash"/>
                <a:round/>
                <a:headEnd/>
                <a:tailEnd/>
              </a:ln>
            </p:spPr>
          </p:cxnSp>
          <p:cxnSp>
            <p:nvCxnSpPr>
              <p:cNvPr id="27" name="Straight Connector 52"/>
              <p:cNvCxnSpPr>
                <a:cxnSpLocks noChangeShapeType="1"/>
              </p:cNvCxnSpPr>
              <p:nvPr/>
            </p:nvCxnSpPr>
            <p:spPr bwMode="auto">
              <a:xfrm rot="16200000" flipH="1">
                <a:off x="4929190" y="3500438"/>
                <a:ext cx="2428892" cy="1571636"/>
              </a:xfrm>
              <a:prstGeom prst="line">
                <a:avLst/>
              </a:prstGeom>
              <a:noFill/>
              <a:ln w="9525" algn="ctr">
                <a:solidFill>
                  <a:schemeClr val="tx1"/>
                </a:solidFill>
                <a:prstDash val="dash"/>
                <a:round/>
                <a:headEnd/>
                <a:tailEnd/>
              </a:ln>
            </p:spPr>
          </p:cxnSp>
          <p:cxnSp>
            <p:nvCxnSpPr>
              <p:cNvPr id="28" name="Straight Connector 55"/>
              <p:cNvCxnSpPr>
                <a:cxnSpLocks noChangeShapeType="1"/>
              </p:cNvCxnSpPr>
              <p:nvPr/>
            </p:nvCxnSpPr>
            <p:spPr bwMode="auto">
              <a:xfrm rot="5400000" flipH="1" flipV="1">
                <a:off x="4822034" y="3679034"/>
                <a:ext cx="2643204" cy="1428760"/>
              </a:xfrm>
              <a:prstGeom prst="line">
                <a:avLst/>
              </a:prstGeom>
              <a:noFill/>
              <a:ln w="9525" algn="ctr">
                <a:solidFill>
                  <a:schemeClr val="tx1"/>
                </a:solidFill>
                <a:prstDash val="dash"/>
                <a:round/>
                <a:headEnd/>
                <a:tailEnd/>
              </a:ln>
            </p:spPr>
          </p:cxnSp>
          <p:cxnSp>
            <p:nvCxnSpPr>
              <p:cNvPr id="29" name="Straight Connector 59"/>
              <p:cNvCxnSpPr>
                <a:cxnSpLocks noChangeShapeType="1"/>
              </p:cNvCxnSpPr>
              <p:nvPr/>
            </p:nvCxnSpPr>
            <p:spPr bwMode="auto">
              <a:xfrm rot="5400000" flipH="1" flipV="1">
                <a:off x="4464843" y="3321843"/>
                <a:ext cx="3357586" cy="1428760"/>
              </a:xfrm>
              <a:prstGeom prst="line">
                <a:avLst/>
              </a:prstGeom>
              <a:noFill/>
              <a:ln w="9525" algn="ctr">
                <a:solidFill>
                  <a:schemeClr val="tx1"/>
                </a:solidFill>
                <a:prstDash val="dash"/>
                <a:round/>
                <a:headEnd/>
                <a:tailEnd/>
              </a:ln>
            </p:spPr>
          </p:cxnSp>
          <p:cxnSp>
            <p:nvCxnSpPr>
              <p:cNvPr id="30" name="Straight Connector 61"/>
              <p:cNvCxnSpPr>
                <a:cxnSpLocks noChangeShapeType="1"/>
              </p:cNvCxnSpPr>
              <p:nvPr/>
            </p:nvCxnSpPr>
            <p:spPr bwMode="auto">
              <a:xfrm rot="16200000" flipH="1">
                <a:off x="4536281" y="3107529"/>
                <a:ext cx="3214710" cy="1571636"/>
              </a:xfrm>
              <a:prstGeom prst="line">
                <a:avLst/>
              </a:prstGeom>
              <a:noFill/>
              <a:ln w="9525" algn="ctr">
                <a:solidFill>
                  <a:schemeClr val="tx1"/>
                </a:solidFill>
                <a:prstDash val="dash"/>
                <a:round/>
                <a:headEnd/>
                <a:tailEnd/>
              </a:ln>
            </p:spPr>
          </p:cxnSp>
          <p:sp>
            <p:nvSpPr>
              <p:cNvPr id="31" name="Right Arrow 30"/>
              <p:cNvSpPr/>
              <p:nvPr/>
            </p:nvSpPr>
            <p:spPr bwMode="auto">
              <a:xfrm>
                <a:off x="6858016" y="2285992"/>
                <a:ext cx="285752" cy="71438"/>
              </a:xfrm>
              <a:prstGeom prst="rightArrow">
                <a:avLst/>
              </a:prstGeom>
              <a:solidFill>
                <a:srgbClr val="FF9900"/>
              </a:solidFill>
              <a:ln w="9525" cap="flat" cmpd="sng" algn="ctr">
                <a:solidFill>
                  <a:schemeClr val="tx1"/>
                </a:solidFill>
                <a:prstDash val="solid"/>
                <a:round/>
                <a:headEnd type="none" w="med" len="med"/>
                <a:tailEnd type="none" w="med" len="med"/>
              </a:ln>
              <a:effectLst/>
              <a:scene3d>
                <a:camera prst="orthographicFront">
                  <a:rot lat="0" lon="0" rev="20399999"/>
                </a:camera>
                <a:lightRig rig="threePt" dir="t"/>
              </a:scene3d>
            </p:spPr>
            <p:txBody>
              <a:bodyPr/>
              <a:lstStyle/>
              <a:p>
                <a:pPr eaLnBrk="0" hangingPunct="0">
                  <a:defRPr/>
                </a:pPr>
                <a:endParaRPr lang="en-GB">
                  <a:latin typeface="Arial" charset="0"/>
                </a:endParaRPr>
              </a:p>
            </p:txBody>
          </p:sp>
          <p:sp>
            <p:nvSpPr>
              <p:cNvPr id="32" name="Down Arrow 73"/>
              <p:cNvSpPr>
                <a:spLocks noChangeArrowheads="1"/>
              </p:cNvSpPr>
              <p:nvPr/>
            </p:nvSpPr>
            <p:spPr bwMode="auto">
              <a:xfrm rot="10800000">
                <a:off x="6858016" y="1857364"/>
                <a:ext cx="71438" cy="357190"/>
              </a:xfrm>
              <a:prstGeom prst="downArrow">
                <a:avLst>
                  <a:gd name="adj1" fmla="val 50000"/>
                  <a:gd name="adj2" fmla="val 50000"/>
                </a:avLst>
              </a:prstGeom>
              <a:solidFill>
                <a:srgbClr val="FF9900"/>
              </a:solidFill>
              <a:ln w="9525" algn="ctr">
                <a:solidFill>
                  <a:schemeClr val="tx1"/>
                </a:solidFill>
                <a:round/>
                <a:headEnd/>
                <a:tailEnd/>
              </a:ln>
            </p:spPr>
            <p:txBody>
              <a:bodyPr/>
              <a:lstStyle/>
              <a:p>
                <a:pPr eaLnBrk="0" hangingPunct="0"/>
                <a:endParaRPr lang="fr-FR"/>
              </a:p>
            </p:txBody>
          </p:sp>
        </p:grpSp>
        <p:sp>
          <p:nvSpPr>
            <p:cNvPr id="35" name="TextBox 80"/>
            <p:cNvSpPr txBox="1">
              <a:spLocks noChangeArrowheads="1"/>
            </p:cNvSpPr>
            <p:nvPr/>
          </p:nvSpPr>
          <p:spPr bwMode="auto">
            <a:xfrm>
              <a:off x="2883787" y="2385183"/>
              <a:ext cx="1709343" cy="1015663"/>
            </a:xfrm>
            <a:prstGeom prst="rect">
              <a:avLst/>
            </a:prstGeom>
            <a:noFill/>
            <a:ln w="9525">
              <a:noFill/>
              <a:miter lim="800000"/>
              <a:headEnd/>
              <a:tailEnd/>
            </a:ln>
          </p:spPr>
          <p:txBody>
            <a:bodyPr wrap="square">
              <a:spAutoFit/>
            </a:bodyPr>
            <a:lstStyle/>
            <a:p>
              <a:pPr eaLnBrk="0" hangingPunct="0"/>
              <a:r>
                <a:rPr lang="en-GB" sz="1200" dirty="0"/>
                <a:t>Measure every 2 min:</a:t>
              </a:r>
              <a:endParaRPr lang="en-GB" sz="1200" dirty="0" smtClean="0"/>
            </a:p>
            <a:p>
              <a:pPr eaLnBrk="0" hangingPunct="0"/>
              <a:r>
                <a:rPr lang="en-GB" sz="1200" dirty="0"/>
                <a:t>d</a:t>
              </a:r>
              <a:r>
                <a:rPr lang="en-GB" sz="1200" dirty="0" smtClean="0"/>
                <a:t>istance </a:t>
              </a:r>
              <a:r>
                <a:rPr lang="en-GB" sz="1200" dirty="0"/>
                <a:t>line bases </a:t>
              </a:r>
            </a:p>
            <a:p>
              <a:pPr eaLnBrk="0" hangingPunct="0"/>
              <a:r>
                <a:rPr lang="en-GB" sz="1200" dirty="0"/>
                <a:t>to 5 storeys/line</a:t>
              </a:r>
              <a:endParaRPr lang="en-GB" sz="1200" dirty="0" smtClean="0"/>
            </a:p>
            <a:p>
              <a:pPr eaLnBrk="0" hangingPunct="0"/>
              <a:r>
                <a:rPr lang="en-GB" sz="1200" dirty="0" smtClean="0"/>
                <a:t>and </a:t>
              </a:r>
              <a:r>
                <a:rPr lang="en-GB" sz="1200" dirty="0"/>
                <a:t>also storey</a:t>
              </a:r>
            </a:p>
            <a:p>
              <a:pPr eaLnBrk="0" hangingPunct="0"/>
              <a:r>
                <a:rPr lang="en-GB" sz="1200" dirty="0"/>
                <a:t>headings and tilts</a:t>
              </a:r>
            </a:p>
          </p:txBody>
        </p:sp>
      </p:grpSp>
      <p:sp>
        <p:nvSpPr>
          <p:cNvPr id="42" name="Text Box 9"/>
          <p:cNvSpPr txBox="1">
            <a:spLocks noChangeArrowheads="1"/>
          </p:cNvSpPr>
          <p:nvPr/>
        </p:nvSpPr>
        <p:spPr bwMode="auto">
          <a:xfrm>
            <a:off x="1023938" y="6256338"/>
            <a:ext cx="184150" cy="366712"/>
          </a:xfrm>
          <a:prstGeom prst="rect">
            <a:avLst/>
          </a:prstGeom>
          <a:noFill/>
          <a:ln w="9525">
            <a:noFill/>
            <a:miter lim="800000"/>
            <a:headEnd/>
            <a:tailEnd/>
          </a:ln>
          <a:effectLst/>
        </p:spPr>
        <p:txBody>
          <a:bodyPr wrap="none">
            <a:prstTxWarp prst="textNoShape">
              <a:avLst/>
            </a:prstTxWarp>
            <a:spAutoFit/>
          </a:bodyPr>
          <a:lstStyle/>
          <a:p>
            <a:endParaRPr lang="en-GB"/>
          </a:p>
        </p:txBody>
      </p:sp>
      <p:grpSp>
        <p:nvGrpSpPr>
          <p:cNvPr id="46"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sp>
        <p:nvSpPr>
          <p:cNvPr id="52" name="Folded Corner 51"/>
          <p:cNvSpPr/>
          <p:nvPr/>
        </p:nvSpPr>
        <p:spPr>
          <a:xfrm>
            <a:off x="533400" y="5867400"/>
            <a:ext cx="3492663" cy="5215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404040"/>
                </a:solidFill>
                <a:latin typeface="Helvetica Light"/>
                <a:cs typeface="Helvetica Light"/>
              </a:rPr>
              <a:t>Published in JINST 7 (2012) T08002</a:t>
            </a:r>
            <a:endParaRPr lang="en-GB" sz="1400" dirty="0">
              <a:latin typeface="Helvetica Light"/>
              <a:cs typeface="Helvetica Ligh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Atm. neutrino spectrum</a:t>
            </a:r>
            <a:endParaRPr lang="en-GB" sz="4200" spc="300" dirty="0">
              <a:solidFill>
                <a:schemeClr val="tx1">
                  <a:lumMod val="65000"/>
                  <a:lumOff val="35000"/>
                </a:schemeClr>
              </a:solidFill>
              <a:latin typeface="Helvetica Light"/>
              <a:cs typeface="Helvetica Light"/>
            </a:endParaRPr>
          </a:p>
        </p:txBody>
      </p:sp>
      <p:grpSp>
        <p:nvGrpSpPr>
          <p:cNvPr id="2"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472839" y="990600"/>
            <a:ext cx="6223361" cy="5205452"/>
            <a:chOff x="863239" y="990600"/>
            <a:chExt cx="6223361" cy="5205452"/>
          </a:xfrm>
        </p:grpSpPr>
        <p:sp>
          <p:nvSpPr>
            <p:cNvPr id="10" name="Rectángulo 2"/>
            <p:cNvSpPr/>
            <p:nvPr/>
          </p:nvSpPr>
          <p:spPr>
            <a:xfrm>
              <a:off x="2813423" y="990600"/>
              <a:ext cx="4254221" cy="13048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Imagen 9"/>
            <p:cNvPicPr>
              <a:picLocks noChangeAspect="1"/>
            </p:cNvPicPr>
            <p:nvPr/>
          </p:nvPicPr>
          <p:blipFill>
            <a:blip r:embed="rId3"/>
            <a:stretch>
              <a:fillRect/>
            </a:stretch>
          </p:blipFill>
          <p:spPr>
            <a:xfrm>
              <a:off x="863240" y="990600"/>
              <a:ext cx="1950183" cy="1106169"/>
            </a:xfrm>
            <a:prstGeom prst="rect">
              <a:avLst/>
            </a:prstGeom>
            <a:ln>
              <a:solidFill>
                <a:schemeClr val="bg1">
                  <a:lumMod val="65000"/>
                </a:schemeClr>
              </a:solidFill>
            </a:ln>
          </p:spPr>
        </p:pic>
        <p:pic>
          <p:nvPicPr>
            <p:cNvPr id="13" name="Imagen 10"/>
            <p:cNvPicPr>
              <a:picLocks noChangeAspect="1"/>
            </p:cNvPicPr>
            <p:nvPr/>
          </p:nvPicPr>
          <p:blipFill>
            <a:blip r:embed="rId4"/>
            <a:stretch>
              <a:fillRect/>
            </a:stretch>
          </p:blipFill>
          <p:spPr>
            <a:xfrm>
              <a:off x="2813423" y="990600"/>
              <a:ext cx="4273177" cy="1006841"/>
            </a:xfrm>
            <a:prstGeom prst="rect">
              <a:avLst/>
            </a:prstGeom>
            <a:ln>
              <a:solidFill>
                <a:schemeClr val="bg1">
                  <a:lumMod val="65000"/>
                </a:schemeClr>
              </a:solidFill>
            </a:ln>
          </p:spPr>
        </p:pic>
        <p:sp>
          <p:nvSpPr>
            <p:cNvPr id="14" name="Folded Corner 13"/>
            <p:cNvSpPr/>
            <p:nvPr/>
          </p:nvSpPr>
          <p:spPr>
            <a:xfrm rot="20785614">
              <a:off x="3763320" y="2464209"/>
              <a:ext cx="1591704" cy="613474"/>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595959"/>
                  </a:solidFill>
                  <a:latin typeface="Helvetica Light"/>
                  <a:cs typeface="Helvetica Light"/>
                </a:rPr>
                <a:t>Preliminary</a:t>
              </a:r>
              <a:endParaRPr lang="en-GB" dirty="0">
                <a:solidFill>
                  <a:srgbClr val="595959"/>
                </a:solidFill>
                <a:latin typeface="Helvetica Light"/>
                <a:cs typeface="Helvetica Light"/>
              </a:endParaRPr>
            </a:p>
          </p:txBody>
        </p:sp>
        <p:pic>
          <p:nvPicPr>
            <p:cNvPr id="11" name="Imagen 4"/>
            <p:cNvPicPr>
              <a:picLocks noChangeAspect="1"/>
            </p:cNvPicPr>
            <p:nvPr/>
          </p:nvPicPr>
          <p:blipFill>
            <a:blip r:embed="rId5"/>
            <a:stretch>
              <a:fillRect/>
            </a:stretch>
          </p:blipFill>
          <p:spPr>
            <a:xfrm>
              <a:off x="863239" y="1997441"/>
              <a:ext cx="6223361" cy="4198611"/>
            </a:xfrm>
            <a:prstGeom prst="rect">
              <a:avLst/>
            </a:prstGeom>
            <a:ln>
              <a:solidFill>
                <a:schemeClr val="bg1">
                  <a:lumMod val="65000"/>
                </a:schemeClr>
              </a:solidFill>
            </a:ln>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Neutrino astronomy</a:t>
            </a:r>
            <a:endParaRPr lang="en-GB" sz="4200" spc="300" dirty="0">
              <a:solidFill>
                <a:srgbClr val="595959"/>
              </a:solidFill>
              <a:latin typeface="Helvetica Light"/>
              <a:cs typeface="Helvetica Light"/>
            </a:endParaRPr>
          </a:p>
        </p:txBody>
      </p:sp>
      <p:grpSp>
        <p:nvGrpSpPr>
          <p:cNvPr id="2" name="Group 99"/>
          <p:cNvGrpSpPr/>
          <p:nvPr/>
        </p:nvGrpSpPr>
        <p:grpSpPr>
          <a:xfrm>
            <a:off x="7639" y="661720"/>
            <a:ext cx="9136361" cy="6123057"/>
            <a:chOff x="7639" y="661720"/>
            <a:chExt cx="9136361" cy="6123057"/>
          </a:xfrm>
        </p:grpSpPr>
        <p:grpSp>
          <p:nvGrpSpPr>
            <p:cNvPr id="3" name="Group 36"/>
            <p:cNvGrpSpPr/>
            <p:nvPr/>
          </p:nvGrpSpPr>
          <p:grpSpPr>
            <a:xfrm>
              <a:off x="7639" y="6477000"/>
              <a:ext cx="9136361" cy="307777"/>
              <a:chOff x="7639" y="6477000"/>
              <a:chExt cx="9136361" cy="307777"/>
            </a:xfrm>
          </p:grpSpPr>
          <p:sp>
            <p:nvSpPr>
              <p:cNvPr id="103" name="TextBox 102"/>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2</a:t>
                </a:r>
                <a:endParaRPr lang="en-GB" sz="1400" dirty="0">
                  <a:solidFill>
                    <a:srgbClr val="595959"/>
                  </a:solidFill>
                </a:endParaRPr>
              </a:p>
            </p:txBody>
          </p:sp>
          <p:cxnSp>
            <p:nvCxnSpPr>
              <p:cNvPr id="104" name="Straight Connector 103"/>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107" name="Rectangle 106"/>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a:t>
                </a:r>
                <a:r>
                  <a:rPr lang="en-GB" sz="1200" dirty="0" smtClean="0">
                    <a:solidFill>
                      <a:srgbClr val="595959"/>
                    </a:solidFill>
                  </a:rPr>
                  <a:t>2013</a:t>
                </a:r>
                <a:endParaRPr lang="en-GB" sz="1200" dirty="0">
                  <a:solidFill>
                    <a:srgbClr val="595959"/>
                  </a:solidFill>
                </a:endParaRPr>
              </a:p>
            </p:txBody>
          </p:sp>
        </p:grpSp>
        <p:cxnSp>
          <p:nvCxnSpPr>
            <p:cNvPr id="102" name="Straight Connector 10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533400" y="4661822"/>
            <a:ext cx="8001000" cy="1815178"/>
            <a:chOff x="357159" y="857231"/>
            <a:chExt cx="8286808" cy="1885948"/>
          </a:xfrm>
        </p:grpSpPr>
        <p:pic>
          <p:nvPicPr>
            <p:cNvPr id="15" name="Picture 3"/>
            <p:cNvPicPr>
              <a:picLocks noChangeAspect="1" noChangeArrowheads="1"/>
            </p:cNvPicPr>
            <p:nvPr/>
          </p:nvPicPr>
          <p:blipFill>
            <a:blip r:embed="rId3" cstate="print"/>
            <a:srcRect/>
            <a:stretch>
              <a:fillRect/>
            </a:stretch>
          </p:blipFill>
          <p:spPr bwMode="auto">
            <a:xfrm>
              <a:off x="357159" y="857231"/>
              <a:ext cx="8286808" cy="1885948"/>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16" name="41 Grupo"/>
            <p:cNvGrpSpPr>
              <a:grpSpLocks/>
            </p:cNvGrpSpPr>
            <p:nvPr/>
          </p:nvGrpSpPr>
          <p:grpSpPr bwMode="auto">
            <a:xfrm>
              <a:off x="1143001" y="917574"/>
              <a:ext cx="5429250" cy="614362"/>
              <a:chOff x="1214414" y="1846954"/>
              <a:chExt cx="5429288" cy="613216"/>
            </a:xfrm>
          </p:grpSpPr>
          <p:sp>
            <p:nvSpPr>
              <p:cNvPr id="17" name="7 Forma libre"/>
              <p:cNvSpPr/>
              <p:nvPr/>
            </p:nvSpPr>
            <p:spPr>
              <a:xfrm>
                <a:off x="1214414" y="1846954"/>
                <a:ext cx="5429288" cy="613216"/>
              </a:xfrm>
              <a:custGeom>
                <a:avLst/>
                <a:gdLst>
                  <a:gd name="connsiteX0" fmla="*/ 0 w 5671457"/>
                  <a:gd name="connsiteY0" fmla="*/ 698499 h 709385"/>
                  <a:gd name="connsiteX1" fmla="*/ 1992086 w 5671457"/>
                  <a:gd name="connsiteY1" fmla="*/ 273957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709385"/>
                  <a:gd name="connsiteX1" fmla="*/ 1420550 w 5671457"/>
                  <a:gd name="connsiteY1" fmla="*/ 273957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709385"/>
                  <a:gd name="connsiteX1" fmla="*/ 1293338 w 5671457"/>
                  <a:gd name="connsiteY1" fmla="*/ 189603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698499"/>
                  <a:gd name="connsiteX1" fmla="*/ 1293338 w 5671457"/>
                  <a:gd name="connsiteY1" fmla="*/ 189603 h 698499"/>
                  <a:gd name="connsiteX2" fmla="*/ 3102429 w 5671457"/>
                  <a:gd name="connsiteY2" fmla="*/ 165099 h 698499"/>
                  <a:gd name="connsiteX3" fmla="*/ 3385457 w 5671457"/>
                  <a:gd name="connsiteY3" fmla="*/ 502557 h 698499"/>
                  <a:gd name="connsiteX4" fmla="*/ 3039838 w 5671457"/>
                  <a:gd name="connsiteY4" fmla="*/ 620946 h 698499"/>
                  <a:gd name="connsiteX5" fmla="*/ 2873829 w 5671457"/>
                  <a:gd name="connsiteY5" fmla="*/ 371928 h 698499"/>
                  <a:gd name="connsiteX6" fmla="*/ 3211286 w 5671457"/>
                  <a:gd name="connsiteY6" fmla="*/ 110671 h 698499"/>
                  <a:gd name="connsiteX7" fmla="*/ 3788229 w 5671457"/>
                  <a:gd name="connsiteY7" fmla="*/ 78014 h 698499"/>
                  <a:gd name="connsiteX8" fmla="*/ 4201886 w 5671457"/>
                  <a:gd name="connsiteY8" fmla="*/ 578757 h 698499"/>
                  <a:gd name="connsiteX9" fmla="*/ 5170714 w 5671457"/>
                  <a:gd name="connsiteY9" fmla="*/ 567871 h 698499"/>
                  <a:gd name="connsiteX10" fmla="*/ 5671457 w 5671457"/>
                  <a:gd name="connsiteY10" fmla="*/ 295728 h 698499"/>
                  <a:gd name="connsiteX0" fmla="*/ 0 w 5671457"/>
                  <a:gd name="connsiteY0" fmla="*/ 698499 h 698499"/>
                  <a:gd name="connsiteX1" fmla="*/ 1293338 w 5671457"/>
                  <a:gd name="connsiteY1" fmla="*/ 189603 h 698499"/>
                  <a:gd name="connsiteX2" fmla="*/ 3102429 w 5671457"/>
                  <a:gd name="connsiteY2" fmla="*/ 165099 h 698499"/>
                  <a:gd name="connsiteX3" fmla="*/ 3385457 w 5671457"/>
                  <a:gd name="connsiteY3" fmla="*/ 502557 h 698499"/>
                  <a:gd name="connsiteX4" fmla="*/ 3039838 w 5671457"/>
                  <a:gd name="connsiteY4" fmla="*/ 620946 h 698499"/>
                  <a:gd name="connsiteX5" fmla="*/ 2873829 w 5671457"/>
                  <a:gd name="connsiteY5" fmla="*/ 371928 h 698499"/>
                  <a:gd name="connsiteX6" fmla="*/ 3211286 w 5671457"/>
                  <a:gd name="connsiteY6" fmla="*/ 110671 h 698499"/>
                  <a:gd name="connsiteX7" fmla="*/ 3788229 w 5671457"/>
                  <a:gd name="connsiteY7" fmla="*/ 78014 h 698499"/>
                  <a:gd name="connsiteX8" fmla="*/ 4201886 w 5671457"/>
                  <a:gd name="connsiteY8" fmla="*/ 578757 h 698499"/>
                  <a:gd name="connsiteX9" fmla="*/ 4884930 w 5671457"/>
                  <a:gd name="connsiteY9" fmla="*/ 139219 h 698499"/>
                  <a:gd name="connsiteX10" fmla="*/ 5671457 w 5671457"/>
                  <a:gd name="connsiteY10" fmla="*/ 295728 h 698499"/>
                  <a:gd name="connsiteX0" fmla="*/ 0 w 5694574"/>
                  <a:gd name="connsiteY0" fmla="*/ 698499 h 698499"/>
                  <a:gd name="connsiteX1" fmla="*/ 1293338 w 5694574"/>
                  <a:gd name="connsiteY1" fmla="*/ 189603 h 698499"/>
                  <a:gd name="connsiteX2" fmla="*/ 3102429 w 5694574"/>
                  <a:gd name="connsiteY2" fmla="*/ 165099 h 698499"/>
                  <a:gd name="connsiteX3" fmla="*/ 3385457 w 5694574"/>
                  <a:gd name="connsiteY3" fmla="*/ 502557 h 698499"/>
                  <a:gd name="connsiteX4" fmla="*/ 3039838 w 5694574"/>
                  <a:gd name="connsiteY4" fmla="*/ 620946 h 698499"/>
                  <a:gd name="connsiteX5" fmla="*/ 2873829 w 5694574"/>
                  <a:gd name="connsiteY5" fmla="*/ 371928 h 698499"/>
                  <a:gd name="connsiteX6" fmla="*/ 3211286 w 5694574"/>
                  <a:gd name="connsiteY6" fmla="*/ 110671 h 698499"/>
                  <a:gd name="connsiteX7" fmla="*/ 3788229 w 5694574"/>
                  <a:gd name="connsiteY7" fmla="*/ 78014 h 698499"/>
                  <a:gd name="connsiteX8" fmla="*/ 4201886 w 5694574"/>
                  <a:gd name="connsiteY8" fmla="*/ 578757 h 698499"/>
                  <a:gd name="connsiteX9" fmla="*/ 4884930 w 5694574"/>
                  <a:gd name="connsiteY9" fmla="*/ 139219 h 698499"/>
                  <a:gd name="connsiteX10" fmla="*/ 5694574 w 5694574"/>
                  <a:gd name="connsiteY10" fmla="*/ 379421 h 698499"/>
                  <a:gd name="connsiteX0" fmla="*/ 0 w 5694574"/>
                  <a:gd name="connsiteY0" fmla="*/ 698499 h 698499"/>
                  <a:gd name="connsiteX1" fmla="*/ 1293338 w 5694574"/>
                  <a:gd name="connsiteY1" fmla="*/ 189603 h 698499"/>
                  <a:gd name="connsiteX2" fmla="*/ 3102429 w 5694574"/>
                  <a:gd name="connsiteY2" fmla="*/ 165099 h 698499"/>
                  <a:gd name="connsiteX3" fmla="*/ 3385457 w 5694574"/>
                  <a:gd name="connsiteY3" fmla="*/ 502557 h 698499"/>
                  <a:gd name="connsiteX4" fmla="*/ 3039838 w 5694574"/>
                  <a:gd name="connsiteY4" fmla="*/ 620946 h 698499"/>
                  <a:gd name="connsiteX5" fmla="*/ 2873829 w 5694574"/>
                  <a:gd name="connsiteY5" fmla="*/ 371928 h 698499"/>
                  <a:gd name="connsiteX6" fmla="*/ 3211286 w 5694574"/>
                  <a:gd name="connsiteY6" fmla="*/ 110671 h 698499"/>
                  <a:gd name="connsiteX7" fmla="*/ 3788229 w 5694574"/>
                  <a:gd name="connsiteY7" fmla="*/ 78014 h 698499"/>
                  <a:gd name="connsiteX8" fmla="*/ 4201886 w 5694574"/>
                  <a:gd name="connsiteY8" fmla="*/ 578757 h 698499"/>
                  <a:gd name="connsiteX9" fmla="*/ 4884930 w 5694574"/>
                  <a:gd name="connsiteY9" fmla="*/ 139219 h 698499"/>
                  <a:gd name="connsiteX10" fmla="*/ 5694574 w 5694574"/>
                  <a:gd name="connsiteY10" fmla="*/ 379421 h 698499"/>
                  <a:gd name="connsiteX0" fmla="*/ 0 w 5694574"/>
                  <a:gd name="connsiteY0" fmla="*/ 639977 h 639977"/>
                  <a:gd name="connsiteX1" fmla="*/ 1293338 w 5694574"/>
                  <a:gd name="connsiteY1" fmla="*/ 131081 h 639977"/>
                  <a:gd name="connsiteX2" fmla="*/ 3102429 w 5694574"/>
                  <a:gd name="connsiteY2" fmla="*/ 106577 h 639977"/>
                  <a:gd name="connsiteX3" fmla="*/ 3385457 w 5694574"/>
                  <a:gd name="connsiteY3" fmla="*/ 444035 h 639977"/>
                  <a:gd name="connsiteX4" fmla="*/ 3039838 w 5694574"/>
                  <a:gd name="connsiteY4" fmla="*/ 562424 h 639977"/>
                  <a:gd name="connsiteX5" fmla="*/ 2873829 w 5694574"/>
                  <a:gd name="connsiteY5" fmla="*/ 313406 h 639977"/>
                  <a:gd name="connsiteX6" fmla="*/ 3211286 w 5694574"/>
                  <a:gd name="connsiteY6" fmla="*/ 52149 h 639977"/>
                  <a:gd name="connsiteX7" fmla="*/ 3741963 w 5694574"/>
                  <a:gd name="connsiteY7" fmla="*/ 78014 h 639977"/>
                  <a:gd name="connsiteX8" fmla="*/ 4201886 w 5694574"/>
                  <a:gd name="connsiteY8" fmla="*/ 520235 h 639977"/>
                  <a:gd name="connsiteX9" fmla="*/ 4884930 w 5694574"/>
                  <a:gd name="connsiteY9" fmla="*/ 80697 h 639977"/>
                  <a:gd name="connsiteX10" fmla="*/ 5694574 w 5694574"/>
                  <a:gd name="connsiteY10" fmla="*/ 320899 h 639977"/>
                  <a:gd name="connsiteX0" fmla="*/ 0 w 5694574"/>
                  <a:gd name="connsiteY0" fmla="*/ 639977 h 639977"/>
                  <a:gd name="connsiteX1" fmla="*/ 1293338 w 5694574"/>
                  <a:gd name="connsiteY1" fmla="*/ 131081 h 639977"/>
                  <a:gd name="connsiteX2" fmla="*/ 2405742 w 5694574"/>
                  <a:gd name="connsiteY2" fmla="*/ 73920 h 639977"/>
                  <a:gd name="connsiteX3" fmla="*/ 3102429 w 5694574"/>
                  <a:gd name="connsiteY3" fmla="*/ 106577 h 639977"/>
                  <a:gd name="connsiteX4" fmla="*/ 3385457 w 5694574"/>
                  <a:gd name="connsiteY4" fmla="*/ 444035 h 639977"/>
                  <a:gd name="connsiteX5" fmla="*/ 3039838 w 5694574"/>
                  <a:gd name="connsiteY5" fmla="*/ 562424 h 639977"/>
                  <a:gd name="connsiteX6" fmla="*/ 2873829 w 5694574"/>
                  <a:gd name="connsiteY6" fmla="*/ 313406 h 639977"/>
                  <a:gd name="connsiteX7" fmla="*/ 3211286 w 5694574"/>
                  <a:gd name="connsiteY7" fmla="*/ 52149 h 639977"/>
                  <a:gd name="connsiteX8" fmla="*/ 3741963 w 5694574"/>
                  <a:gd name="connsiteY8" fmla="*/ 78014 h 639977"/>
                  <a:gd name="connsiteX9" fmla="*/ 4201886 w 5694574"/>
                  <a:gd name="connsiteY9" fmla="*/ 520235 h 639977"/>
                  <a:gd name="connsiteX10" fmla="*/ 4884930 w 5694574"/>
                  <a:gd name="connsiteY10" fmla="*/ 80697 h 639977"/>
                  <a:gd name="connsiteX11" fmla="*/ 5694574 w 5694574"/>
                  <a:gd name="connsiteY11" fmla="*/ 320899 h 639977"/>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85457 w 5694574"/>
                  <a:gd name="connsiteY4" fmla="*/ 457192 h 653134"/>
                  <a:gd name="connsiteX5" fmla="*/ 3039838 w 5694574"/>
                  <a:gd name="connsiteY5" fmla="*/ 57558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9838 w 5694574"/>
                  <a:gd name="connsiteY5" fmla="*/ 57558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3037 w 5694574"/>
                  <a:gd name="connsiteY5" fmla="*/ 50415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263676 w 5694574"/>
                  <a:gd name="connsiteY4" fmla="*/ 349713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143447 w 5694574"/>
                  <a:gd name="connsiteY1" fmla="*/ 144238 h 653134"/>
                  <a:gd name="connsiteX2" fmla="*/ 2307779 w 5694574"/>
                  <a:gd name="connsiteY2" fmla="*/ 4084 h 653134"/>
                  <a:gd name="connsiteX3" fmla="*/ 3102429 w 5694574"/>
                  <a:gd name="connsiteY3" fmla="*/ 119734 h 653134"/>
                  <a:gd name="connsiteX4" fmla="*/ 3263676 w 5694574"/>
                  <a:gd name="connsiteY4" fmla="*/ 349713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64412 h 664412"/>
                  <a:gd name="connsiteX1" fmla="*/ 1143447 w 5694574"/>
                  <a:gd name="connsiteY1" fmla="*/ 155516 h 664412"/>
                  <a:gd name="connsiteX2" fmla="*/ 2307779 w 5694574"/>
                  <a:gd name="connsiteY2" fmla="*/ 15362 h 664412"/>
                  <a:gd name="connsiteX3" fmla="*/ 3102429 w 5694574"/>
                  <a:gd name="connsiteY3" fmla="*/ 131012 h 664412"/>
                  <a:gd name="connsiteX4" fmla="*/ 3263676 w 5694574"/>
                  <a:gd name="connsiteY4" fmla="*/ 360991 h 664412"/>
                  <a:gd name="connsiteX5" fmla="*/ 3033037 w 5694574"/>
                  <a:gd name="connsiteY5" fmla="*/ 515429 h 664412"/>
                  <a:gd name="connsiteX6" fmla="*/ 2918057 w 5694574"/>
                  <a:gd name="connsiteY6" fmla="*/ 284782 h 664412"/>
                  <a:gd name="connsiteX7" fmla="*/ 3211286 w 5694574"/>
                  <a:gd name="connsiteY7" fmla="*/ 76584 h 664412"/>
                  <a:gd name="connsiteX8" fmla="*/ 3741963 w 5694574"/>
                  <a:gd name="connsiteY8" fmla="*/ 102449 h 664412"/>
                  <a:gd name="connsiteX9" fmla="*/ 4201886 w 5694574"/>
                  <a:gd name="connsiteY9" fmla="*/ 544670 h 664412"/>
                  <a:gd name="connsiteX10" fmla="*/ 4884930 w 5694574"/>
                  <a:gd name="connsiteY10" fmla="*/ 105132 h 664412"/>
                  <a:gd name="connsiteX11" fmla="*/ 5694574 w 5694574"/>
                  <a:gd name="connsiteY11" fmla="*/ 345334 h 664412"/>
                  <a:gd name="connsiteX0" fmla="*/ 0 w 5694574"/>
                  <a:gd name="connsiteY0" fmla="*/ 664412 h 664412"/>
                  <a:gd name="connsiteX1" fmla="*/ 1143447 w 5694574"/>
                  <a:gd name="connsiteY1" fmla="*/ 155516 h 664412"/>
                  <a:gd name="connsiteX2" fmla="*/ 2307779 w 5694574"/>
                  <a:gd name="connsiteY2" fmla="*/ 15362 h 664412"/>
                  <a:gd name="connsiteX3" fmla="*/ 3102429 w 5694574"/>
                  <a:gd name="connsiteY3" fmla="*/ 131012 h 664412"/>
                  <a:gd name="connsiteX4" fmla="*/ 3263676 w 5694574"/>
                  <a:gd name="connsiteY4" fmla="*/ 360991 h 664412"/>
                  <a:gd name="connsiteX5" fmla="*/ 3033037 w 5694574"/>
                  <a:gd name="connsiteY5" fmla="*/ 515429 h 664412"/>
                  <a:gd name="connsiteX6" fmla="*/ 2918057 w 5694574"/>
                  <a:gd name="connsiteY6" fmla="*/ 284782 h 664412"/>
                  <a:gd name="connsiteX7" fmla="*/ 3211286 w 5694574"/>
                  <a:gd name="connsiteY7" fmla="*/ 76584 h 664412"/>
                  <a:gd name="connsiteX8" fmla="*/ 3741963 w 5694574"/>
                  <a:gd name="connsiteY8" fmla="*/ 102449 h 664412"/>
                  <a:gd name="connsiteX9" fmla="*/ 4201886 w 5694574"/>
                  <a:gd name="connsiteY9" fmla="*/ 544670 h 664412"/>
                  <a:gd name="connsiteX10" fmla="*/ 4884930 w 5694574"/>
                  <a:gd name="connsiteY10" fmla="*/ 105132 h 664412"/>
                  <a:gd name="connsiteX11" fmla="*/ 5694574 w 5694574"/>
                  <a:gd name="connsiteY11" fmla="*/ 345334 h 66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4574" h="664412">
                    <a:moveTo>
                      <a:pt x="0" y="664412"/>
                    </a:moveTo>
                    <a:cubicBezTo>
                      <a:pt x="737507" y="496591"/>
                      <a:pt x="803846" y="311032"/>
                      <a:pt x="1143447" y="155516"/>
                    </a:cubicBezTo>
                    <a:cubicBezTo>
                      <a:pt x="1483048" y="0"/>
                      <a:pt x="1981282" y="19446"/>
                      <a:pt x="2307779" y="15362"/>
                    </a:cubicBezTo>
                    <a:cubicBezTo>
                      <a:pt x="2634276" y="11278"/>
                      <a:pt x="2943113" y="73407"/>
                      <a:pt x="3102429" y="131012"/>
                    </a:cubicBezTo>
                    <a:cubicBezTo>
                      <a:pt x="3261745" y="188617"/>
                      <a:pt x="3275241" y="296922"/>
                      <a:pt x="3263676" y="360991"/>
                    </a:cubicBezTo>
                    <a:cubicBezTo>
                      <a:pt x="3252111" y="425060"/>
                      <a:pt x="3090640" y="528130"/>
                      <a:pt x="3033037" y="515429"/>
                    </a:cubicBezTo>
                    <a:cubicBezTo>
                      <a:pt x="2975434" y="502728"/>
                      <a:pt x="2888349" y="357923"/>
                      <a:pt x="2918057" y="284782"/>
                    </a:cubicBezTo>
                    <a:cubicBezTo>
                      <a:pt x="2947765" y="211641"/>
                      <a:pt x="3073968" y="106973"/>
                      <a:pt x="3211286" y="76584"/>
                    </a:cubicBezTo>
                    <a:cubicBezTo>
                      <a:pt x="3348604" y="46195"/>
                      <a:pt x="3576863" y="24435"/>
                      <a:pt x="3741963" y="102449"/>
                    </a:cubicBezTo>
                    <a:cubicBezTo>
                      <a:pt x="3907063" y="180463"/>
                      <a:pt x="4011392" y="544223"/>
                      <a:pt x="4201886" y="544670"/>
                    </a:cubicBezTo>
                    <a:cubicBezTo>
                      <a:pt x="4392380" y="545117"/>
                      <a:pt x="4636149" y="138355"/>
                      <a:pt x="4884930" y="105132"/>
                    </a:cubicBezTo>
                    <a:cubicBezTo>
                      <a:pt x="5133711" y="71909"/>
                      <a:pt x="5449631" y="246237"/>
                      <a:pt x="5694574" y="345334"/>
                    </a:cubicBezTo>
                  </a:path>
                </a:pathLst>
              </a:custGeom>
              <a:ln w="28575">
                <a:solidFill>
                  <a:schemeClr val="accent1"/>
                </a:solidFill>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endParaRPr lang="en-GB">
                  <a:solidFill>
                    <a:srgbClr val="000000"/>
                  </a:solidFill>
                  <a:latin typeface="Verdana" charset="0"/>
                  <a:ea typeface="Arial" charset="0"/>
                  <a:cs typeface="Arial" charset="0"/>
                </a:endParaRPr>
              </a:p>
            </p:txBody>
          </p:sp>
          <p:sp>
            <p:nvSpPr>
              <p:cNvPr id="18" name="10 CuadroTexto"/>
              <p:cNvSpPr txBox="1"/>
              <p:nvPr/>
            </p:nvSpPr>
            <p:spPr>
              <a:xfrm>
                <a:off x="2643174" y="1857364"/>
                <a:ext cx="571504" cy="369332"/>
              </a:xfrm>
              <a:prstGeom prst="rect">
                <a:avLst/>
              </a:prstGeom>
              <a:noFill/>
            </p:spPr>
            <p:txBody>
              <a:bodyPr>
                <a:spAutoFit/>
              </a:bodyPr>
              <a:lstStyle/>
              <a:p>
                <a:pPr fontAlgn="auto">
                  <a:spcBef>
                    <a:spcPts val="0"/>
                  </a:spcBef>
                  <a:spcAft>
                    <a:spcPts val="0"/>
                  </a:spcAft>
                  <a:defRPr/>
                </a:pPr>
                <a:r>
                  <a:rPr lang="en-GB" b="1" dirty="0">
                    <a:solidFill>
                      <a:srgbClr val="F07F09"/>
                    </a:solidFill>
                    <a:effectLst>
                      <a:glow rad="101600">
                        <a:srgbClr val="F07F09">
                          <a:satMod val="175000"/>
                          <a:alpha val="40000"/>
                        </a:srgbClr>
                      </a:glow>
                    </a:effectLst>
                    <a:latin typeface="Verdana"/>
                    <a:ea typeface="+mn-ea"/>
                    <a:cs typeface="Arial" pitchFamily="34" charset="0"/>
                  </a:rPr>
                  <a:t>p</a:t>
                </a:r>
              </a:p>
            </p:txBody>
          </p:sp>
        </p:grpSp>
        <p:grpSp>
          <p:nvGrpSpPr>
            <p:cNvPr id="19" name="42 Grupo"/>
            <p:cNvGrpSpPr>
              <a:grpSpLocks/>
            </p:cNvGrpSpPr>
            <p:nvPr/>
          </p:nvGrpSpPr>
          <p:grpSpPr bwMode="auto">
            <a:xfrm>
              <a:off x="1571626" y="1571623"/>
              <a:ext cx="1928813" cy="500063"/>
              <a:chOff x="1643042" y="2285992"/>
              <a:chExt cx="1928826" cy="500066"/>
            </a:xfrm>
          </p:grpSpPr>
          <p:cxnSp>
            <p:nvCxnSpPr>
              <p:cNvPr id="20" name="12 Conector recto"/>
              <p:cNvCxnSpPr/>
              <p:nvPr/>
            </p:nvCxnSpPr>
            <p:spPr>
              <a:xfrm>
                <a:off x="1643042" y="2784718"/>
                <a:ext cx="1928826" cy="1340"/>
              </a:xfrm>
              <a:prstGeom prst="line">
                <a:avLst/>
              </a:prstGeom>
              <a:ln w="28575">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13 CuadroTexto"/>
              <p:cNvSpPr txBox="1"/>
              <p:nvPr/>
            </p:nvSpPr>
            <p:spPr>
              <a:xfrm>
                <a:off x="2643174" y="2285992"/>
                <a:ext cx="571504" cy="461665"/>
              </a:xfrm>
              <a:prstGeom prst="rect">
                <a:avLst/>
              </a:prstGeom>
              <a:noFill/>
            </p:spPr>
            <p:txBody>
              <a:bodyPr>
                <a:spAutoFit/>
              </a:bodyPr>
              <a:lstStyle/>
              <a:p>
                <a:pPr fontAlgn="auto">
                  <a:spcBef>
                    <a:spcPts val="0"/>
                  </a:spcBef>
                  <a:spcAft>
                    <a:spcPts val="0"/>
                  </a:spcAft>
                  <a:defRPr/>
                </a:pPr>
                <a:r>
                  <a:rPr lang="en-GB" sz="2400" b="1" dirty="0">
                    <a:solidFill>
                      <a:srgbClr val="F07F09"/>
                    </a:solidFill>
                    <a:effectLst>
                      <a:glow rad="101600">
                        <a:srgbClr val="F07F09">
                          <a:satMod val="175000"/>
                          <a:alpha val="40000"/>
                        </a:srgbClr>
                      </a:glow>
                    </a:effectLst>
                    <a:latin typeface="Times New Roman"/>
                    <a:ea typeface="Verdana"/>
                    <a:cs typeface="Times New Roman"/>
                  </a:rPr>
                  <a:t>γ</a:t>
                </a:r>
                <a:endParaRPr lang="en-GB" sz="2400" b="1" dirty="0">
                  <a:solidFill>
                    <a:srgbClr val="F07F09"/>
                  </a:solidFill>
                  <a:effectLst>
                    <a:glow rad="101600">
                      <a:srgbClr val="F07F09">
                        <a:satMod val="175000"/>
                        <a:alpha val="40000"/>
                      </a:srgbClr>
                    </a:glow>
                  </a:effectLst>
                  <a:latin typeface="Verdana"/>
                  <a:ea typeface="+mn-ea"/>
                  <a:cs typeface="Arial" pitchFamily="34" charset="0"/>
                </a:endParaRPr>
              </a:p>
            </p:txBody>
          </p:sp>
        </p:grpSp>
        <p:grpSp>
          <p:nvGrpSpPr>
            <p:cNvPr id="22" name="50 Grupo"/>
            <p:cNvGrpSpPr>
              <a:grpSpLocks/>
            </p:cNvGrpSpPr>
            <p:nvPr/>
          </p:nvGrpSpPr>
          <p:grpSpPr bwMode="auto">
            <a:xfrm>
              <a:off x="1571626" y="2038347"/>
              <a:ext cx="4857750" cy="461962"/>
              <a:chOff x="1571604" y="2786058"/>
              <a:chExt cx="4857784" cy="461665"/>
            </a:xfrm>
          </p:grpSpPr>
          <p:cxnSp>
            <p:nvCxnSpPr>
              <p:cNvPr id="23" name="15 Conector recto de flecha"/>
              <p:cNvCxnSpPr/>
              <p:nvPr/>
            </p:nvCxnSpPr>
            <p:spPr>
              <a:xfrm>
                <a:off x="1571604" y="3214686"/>
                <a:ext cx="4857784" cy="1588"/>
              </a:xfrm>
              <a:prstGeom prst="straightConnector1">
                <a:avLst/>
              </a:prstGeom>
              <a:ln w="28575">
                <a:prstDash val="dash"/>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16 CuadroTexto"/>
              <p:cNvSpPr txBox="1"/>
              <p:nvPr/>
            </p:nvSpPr>
            <p:spPr>
              <a:xfrm>
                <a:off x="2643174" y="2786058"/>
                <a:ext cx="571504" cy="461665"/>
              </a:xfrm>
              <a:prstGeom prst="rect">
                <a:avLst/>
              </a:prstGeom>
              <a:noFill/>
            </p:spPr>
            <p:txBody>
              <a:bodyPr>
                <a:spAutoFit/>
              </a:bodyPr>
              <a:lstStyle/>
              <a:p>
                <a:pPr fontAlgn="auto">
                  <a:spcBef>
                    <a:spcPts val="0"/>
                  </a:spcBef>
                  <a:spcAft>
                    <a:spcPts val="0"/>
                  </a:spcAft>
                  <a:defRPr/>
                </a:pPr>
                <a:r>
                  <a:rPr lang="en-GB" sz="2400" b="1" dirty="0">
                    <a:solidFill>
                      <a:srgbClr val="F07F09"/>
                    </a:solidFill>
                    <a:effectLst>
                      <a:glow rad="101600">
                        <a:srgbClr val="F07F09">
                          <a:satMod val="175000"/>
                          <a:alpha val="40000"/>
                        </a:srgbClr>
                      </a:glow>
                    </a:effectLst>
                    <a:latin typeface="Times New Roman"/>
                    <a:ea typeface="Verdana"/>
                    <a:cs typeface="Times New Roman"/>
                  </a:rPr>
                  <a:t>ν</a:t>
                </a:r>
                <a:endParaRPr lang="en-GB" sz="2400" b="1" dirty="0">
                  <a:solidFill>
                    <a:srgbClr val="F07F09"/>
                  </a:solidFill>
                  <a:effectLst>
                    <a:glow rad="101600">
                      <a:srgbClr val="F07F09">
                        <a:satMod val="175000"/>
                        <a:alpha val="40000"/>
                      </a:srgbClr>
                    </a:glow>
                  </a:effectLst>
                  <a:latin typeface="Verdana"/>
                  <a:ea typeface="+mn-ea"/>
                  <a:cs typeface="Arial" pitchFamily="34" charset="0"/>
                </a:endParaRPr>
              </a:p>
            </p:txBody>
          </p:sp>
        </p:grpSp>
        <p:grpSp>
          <p:nvGrpSpPr>
            <p:cNvPr id="25" name="53 Grupo"/>
            <p:cNvGrpSpPr>
              <a:grpSpLocks/>
            </p:cNvGrpSpPr>
            <p:nvPr/>
          </p:nvGrpSpPr>
          <p:grpSpPr bwMode="auto">
            <a:xfrm>
              <a:off x="1785938" y="1273175"/>
              <a:ext cx="1285875" cy="369888"/>
              <a:chOff x="1643042" y="2423834"/>
              <a:chExt cx="1928826" cy="369332"/>
            </a:xfrm>
          </p:grpSpPr>
          <p:cxnSp>
            <p:nvCxnSpPr>
              <p:cNvPr id="26" name="42 Conector recto"/>
              <p:cNvCxnSpPr/>
              <p:nvPr/>
            </p:nvCxnSpPr>
            <p:spPr>
              <a:xfrm>
                <a:off x="1643042" y="2784718"/>
                <a:ext cx="1928826" cy="1340"/>
              </a:xfrm>
              <a:prstGeom prst="line">
                <a:avLst/>
              </a:prstGeom>
              <a:ln w="28575">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43 CuadroTexto"/>
              <p:cNvSpPr txBox="1"/>
              <p:nvPr/>
            </p:nvSpPr>
            <p:spPr>
              <a:xfrm>
                <a:off x="2812525" y="2423834"/>
                <a:ext cx="571505" cy="369332"/>
              </a:xfrm>
              <a:prstGeom prst="rect">
                <a:avLst/>
              </a:prstGeom>
              <a:noFill/>
            </p:spPr>
            <p:txBody>
              <a:bodyPr>
                <a:spAutoFit/>
              </a:bodyPr>
              <a:lstStyle/>
              <a:p>
                <a:pPr fontAlgn="auto">
                  <a:spcBef>
                    <a:spcPts val="0"/>
                  </a:spcBef>
                  <a:spcAft>
                    <a:spcPts val="0"/>
                  </a:spcAft>
                  <a:defRPr/>
                </a:pPr>
                <a:r>
                  <a:rPr lang="en-GB" b="1" dirty="0">
                    <a:solidFill>
                      <a:srgbClr val="F07F09"/>
                    </a:solidFill>
                    <a:effectLst>
                      <a:glow rad="101600">
                        <a:srgbClr val="F07F09">
                          <a:satMod val="175000"/>
                          <a:alpha val="40000"/>
                        </a:srgbClr>
                      </a:glow>
                    </a:effectLst>
                    <a:latin typeface="Verdana"/>
                    <a:ea typeface="+mn-ea"/>
                    <a:cs typeface="Arial" pitchFamily="34" charset="0"/>
                  </a:rPr>
                  <a:t>n</a:t>
                </a:r>
              </a:p>
            </p:txBody>
          </p:sp>
        </p:grpSp>
      </p:grpSp>
      <p:pic>
        <p:nvPicPr>
          <p:cNvPr id="29" name="Picture 28"/>
          <p:cNvPicPr>
            <a:picLocks noChangeAspect="1"/>
          </p:cNvPicPr>
          <p:nvPr/>
        </p:nvPicPr>
        <p:blipFill>
          <a:blip r:embed="rId4"/>
          <a:stretch>
            <a:fillRect/>
          </a:stretch>
        </p:blipFill>
        <p:spPr>
          <a:xfrm>
            <a:off x="304800" y="914400"/>
            <a:ext cx="2743390" cy="3124200"/>
          </a:xfrm>
          <a:prstGeom prst="rect">
            <a:avLst/>
          </a:prstGeom>
          <a:ln>
            <a:solidFill>
              <a:schemeClr val="bg1">
                <a:lumMod val="65000"/>
              </a:schemeClr>
            </a:solidFill>
          </a:ln>
        </p:spPr>
      </p:pic>
      <p:sp>
        <p:nvSpPr>
          <p:cNvPr id="30" name="TextBox 29"/>
          <p:cNvSpPr txBox="1"/>
          <p:nvPr/>
        </p:nvSpPr>
        <p:spPr>
          <a:xfrm>
            <a:off x="3048000" y="1143000"/>
            <a:ext cx="3810000" cy="923330"/>
          </a:xfrm>
          <a:prstGeom prst="rect">
            <a:avLst/>
          </a:prstGeom>
          <a:noFill/>
        </p:spPr>
        <p:txBody>
          <a:bodyPr wrap="square" rtlCol="0">
            <a:spAutoFit/>
          </a:bodyPr>
          <a:lstStyle/>
          <a:p>
            <a:r>
              <a:rPr lang="en-GB" dirty="0" smtClean="0">
                <a:solidFill>
                  <a:srgbClr val="595959"/>
                </a:solidFill>
                <a:latin typeface="Helvetica Light"/>
                <a:cs typeface="Helvetica Light"/>
              </a:rPr>
              <a:t>High energy cosmic rays acceleration sites proposed: </a:t>
            </a:r>
            <a:r>
              <a:rPr lang="en-GB" dirty="0" err="1" smtClean="0">
                <a:solidFill>
                  <a:srgbClr val="595959"/>
                </a:solidFill>
                <a:latin typeface="Helvetica Light"/>
                <a:cs typeface="Helvetica Light"/>
              </a:rPr>
              <a:t>SNRs</a:t>
            </a:r>
            <a:r>
              <a:rPr lang="en-GB" dirty="0" smtClean="0">
                <a:solidFill>
                  <a:srgbClr val="595959"/>
                </a:solidFill>
                <a:latin typeface="Helvetica Light"/>
                <a:cs typeface="Helvetica Light"/>
              </a:rPr>
              <a:t>, </a:t>
            </a:r>
            <a:r>
              <a:rPr lang="en-GB" dirty="0" err="1" smtClean="0">
                <a:solidFill>
                  <a:srgbClr val="595959"/>
                </a:solidFill>
                <a:latin typeface="Helvetica Light"/>
                <a:cs typeface="Helvetica Light"/>
              </a:rPr>
              <a:t>Microquasars</a:t>
            </a:r>
            <a:r>
              <a:rPr lang="en-GB" dirty="0" smtClean="0">
                <a:solidFill>
                  <a:srgbClr val="595959"/>
                </a:solidFill>
                <a:latin typeface="Helvetica Light"/>
                <a:cs typeface="Helvetica Light"/>
              </a:rPr>
              <a:t>, </a:t>
            </a:r>
            <a:r>
              <a:rPr lang="en-GB" dirty="0" err="1" smtClean="0">
                <a:solidFill>
                  <a:srgbClr val="595959"/>
                </a:solidFill>
                <a:latin typeface="Helvetica Light"/>
                <a:cs typeface="Helvetica Light"/>
              </a:rPr>
              <a:t>AGNs</a:t>
            </a:r>
            <a:r>
              <a:rPr lang="en-GB" dirty="0" smtClean="0">
                <a:solidFill>
                  <a:srgbClr val="595959"/>
                </a:solidFill>
                <a:latin typeface="Helvetica Light"/>
                <a:cs typeface="Helvetica Light"/>
              </a:rPr>
              <a:t> and </a:t>
            </a:r>
            <a:r>
              <a:rPr lang="en-GB" dirty="0" err="1" smtClean="0">
                <a:solidFill>
                  <a:srgbClr val="595959"/>
                </a:solidFill>
                <a:latin typeface="Helvetica Light"/>
                <a:cs typeface="Helvetica Light"/>
              </a:rPr>
              <a:t>GRBs</a:t>
            </a:r>
            <a:r>
              <a:rPr lang="en-GB" dirty="0" smtClean="0">
                <a:solidFill>
                  <a:srgbClr val="595959"/>
                </a:solidFill>
                <a:latin typeface="Helvetica Light"/>
                <a:cs typeface="Helvetica Light"/>
              </a:rPr>
              <a:t>…</a:t>
            </a:r>
            <a:endParaRPr lang="en-GB" dirty="0">
              <a:solidFill>
                <a:srgbClr val="595959"/>
              </a:solidFill>
              <a:latin typeface="Helvetica Light"/>
              <a:cs typeface="Helvetica Light"/>
            </a:endParaRPr>
          </a:p>
        </p:txBody>
      </p:sp>
      <p:pic>
        <p:nvPicPr>
          <p:cNvPr id="31" name="Picture 15"/>
          <p:cNvPicPr>
            <a:picLocks noChangeAspect="1" noChangeArrowheads="1"/>
          </p:cNvPicPr>
          <p:nvPr/>
        </p:nvPicPr>
        <p:blipFill>
          <a:blip r:embed="rId5" cstate="print"/>
          <a:srcRect/>
          <a:stretch>
            <a:fillRect/>
          </a:stretch>
        </p:blipFill>
        <p:spPr bwMode="auto">
          <a:xfrm>
            <a:off x="7201779" y="1453704"/>
            <a:ext cx="1637421" cy="2642225"/>
          </a:xfrm>
          <a:prstGeom prst="rect">
            <a:avLst/>
          </a:prstGeom>
          <a:noFill/>
          <a:ln w="9525">
            <a:solidFill>
              <a:schemeClr val="bg1">
                <a:lumMod val="65000"/>
              </a:schemeClr>
            </a:solidFill>
            <a:miter lim="800000"/>
            <a:headEnd/>
            <a:tailEnd/>
          </a:ln>
        </p:spPr>
      </p:pic>
      <p:sp>
        <p:nvSpPr>
          <p:cNvPr id="32" name="Rectangle 31"/>
          <p:cNvSpPr/>
          <p:nvPr/>
        </p:nvSpPr>
        <p:spPr>
          <a:xfrm>
            <a:off x="3847222" y="2819400"/>
            <a:ext cx="3315578" cy="923330"/>
          </a:xfrm>
          <a:prstGeom prst="rect">
            <a:avLst/>
          </a:prstGeom>
        </p:spPr>
        <p:txBody>
          <a:bodyPr wrap="square">
            <a:spAutoFit/>
          </a:bodyPr>
          <a:lstStyle/>
          <a:p>
            <a:pPr algn="r"/>
            <a:r>
              <a:rPr lang="en-US" dirty="0" smtClean="0">
                <a:solidFill>
                  <a:schemeClr val="tx1">
                    <a:lumMod val="65000"/>
                    <a:lumOff val="35000"/>
                  </a:schemeClr>
                </a:solidFill>
                <a:latin typeface="Helvetica Light"/>
                <a:cs typeface="Helvetica Light"/>
              </a:rPr>
              <a:t>Neutrinos produced in the interaction of nucleons with the ambient matter or radiation</a:t>
            </a:r>
            <a:endParaRPr lang="en-GB" dirty="0">
              <a:solidFill>
                <a:schemeClr val="tx1">
                  <a:lumMod val="65000"/>
                  <a:lumOff val="35000"/>
                </a:schemeClr>
              </a:solidFill>
              <a:latin typeface="Helvetica Light"/>
              <a:cs typeface="Helvetica Light"/>
            </a:endParaRPr>
          </a:p>
        </p:txBody>
      </p:sp>
      <p:sp>
        <p:nvSpPr>
          <p:cNvPr id="33" name="Rectangle 32"/>
          <p:cNvSpPr/>
          <p:nvPr/>
        </p:nvSpPr>
        <p:spPr>
          <a:xfrm>
            <a:off x="2971800" y="4278868"/>
            <a:ext cx="3400611" cy="369332"/>
          </a:xfrm>
          <a:prstGeom prst="rect">
            <a:avLst/>
          </a:prstGeom>
        </p:spPr>
        <p:txBody>
          <a:bodyPr wrap="none">
            <a:spAutoFit/>
          </a:bodyPr>
          <a:lstStyle/>
          <a:p>
            <a:r>
              <a:rPr lang="en-US" dirty="0" smtClean="0">
                <a:solidFill>
                  <a:schemeClr val="tx1">
                    <a:lumMod val="65000"/>
                    <a:lumOff val="35000"/>
                  </a:schemeClr>
                </a:solidFill>
                <a:latin typeface="Helvetica Light"/>
                <a:cs typeface="Helvetica Light"/>
              </a:rPr>
              <a:t>Probes of the deepest universe</a:t>
            </a:r>
            <a:endParaRPr lang="en-GB" dirty="0">
              <a:solidFill>
                <a:schemeClr val="tx1">
                  <a:lumMod val="65000"/>
                  <a:lumOff val="35000"/>
                </a:schemeClr>
              </a:solidFill>
              <a:latin typeface="Helvetica Light"/>
              <a:cs typeface="Helvetica Ligh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Gravitational </a:t>
            </a:r>
            <a:r>
              <a:rPr lang="en-GB" sz="4200" spc="300" dirty="0" err="1" smtClean="0">
                <a:solidFill>
                  <a:schemeClr val="tx1">
                    <a:lumMod val="65000"/>
                    <a:lumOff val="35000"/>
                  </a:schemeClr>
                </a:solidFill>
                <a:latin typeface="Helvetica Light"/>
                <a:cs typeface="Helvetica Light"/>
              </a:rPr>
              <a:t>lensing</a:t>
            </a:r>
            <a:endParaRPr lang="en-GB" sz="4200" spc="300" dirty="0">
              <a:solidFill>
                <a:schemeClr val="tx1">
                  <a:lumMod val="65000"/>
                  <a:lumOff val="35000"/>
                </a:schemeClr>
              </a:solidFill>
              <a:latin typeface="Helvetica Light"/>
              <a:cs typeface="Helvetica Light"/>
            </a:endParaRPr>
          </a:p>
        </p:txBody>
      </p:sp>
      <p:grpSp>
        <p:nvGrpSpPr>
          <p:cNvPr id="2"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pic>
        <p:nvPicPr>
          <p:cNvPr id="10" name="Picture 2" descr="figure2"/>
          <p:cNvPicPr>
            <a:picLocks noChangeAspect="1" noChangeArrowheads="1"/>
          </p:cNvPicPr>
          <p:nvPr/>
        </p:nvPicPr>
        <p:blipFill>
          <a:blip r:embed="rId3"/>
          <a:srcRect/>
          <a:stretch>
            <a:fillRect/>
          </a:stretch>
        </p:blipFill>
        <p:spPr bwMode="auto">
          <a:xfrm>
            <a:off x="2209800" y="1295400"/>
            <a:ext cx="4703242" cy="5077086"/>
          </a:xfrm>
          <a:prstGeom prst="rect">
            <a:avLst/>
          </a:prstGeom>
          <a:noFill/>
          <a:ln>
            <a:solidFill>
              <a:schemeClr val="bg1">
                <a:lumMod val="65000"/>
              </a:schemeClr>
            </a:solidFill>
          </a:ln>
        </p:spPr>
      </p:pic>
      <p:sp>
        <p:nvSpPr>
          <p:cNvPr id="11" name="TextBox 10"/>
          <p:cNvSpPr txBox="1"/>
          <p:nvPr/>
        </p:nvSpPr>
        <p:spPr>
          <a:xfrm>
            <a:off x="3124200" y="838200"/>
            <a:ext cx="2895600" cy="369332"/>
          </a:xfrm>
          <a:prstGeom prst="rect">
            <a:avLst/>
          </a:prstGeom>
          <a:noFill/>
        </p:spPr>
        <p:txBody>
          <a:bodyPr wrap="square" rtlCol="0">
            <a:spAutoFit/>
          </a:bodyPr>
          <a:lstStyle/>
          <a:p>
            <a:pPr algn="ctr"/>
            <a:r>
              <a:rPr lang="en-GB" dirty="0" smtClean="0">
                <a:solidFill>
                  <a:srgbClr val="595959"/>
                </a:solidFill>
                <a:latin typeface="Helvetica Light"/>
                <a:cs typeface="Helvetica Light"/>
              </a:rPr>
              <a:t>List of selected sources</a:t>
            </a:r>
            <a:endParaRPr lang="en-GB" dirty="0">
              <a:solidFill>
                <a:srgbClr val="595959"/>
              </a:solidFill>
              <a:latin typeface="Helvetica Light"/>
              <a:cs typeface="Helvetica Ligh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Velocity of light in sea water</a:t>
            </a:r>
            <a:endParaRPr lang="en-GB" sz="4200" spc="300" dirty="0">
              <a:solidFill>
                <a:schemeClr val="tx1">
                  <a:lumMod val="65000"/>
                  <a:lumOff val="35000"/>
                </a:schemeClr>
              </a:solidFill>
              <a:latin typeface="Helvetica Light"/>
              <a:cs typeface="Helvetica Light"/>
            </a:endParaRPr>
          </a:p>
        </p:txBody>
      </p:sp>
      <p:grpSp>
        <p:nvGrpSpPr>
          <p:cNvPr id="2"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pic>
        <p:nvPicPr>
          <p:cNvPr id="11" name="Picture 4" descr="refrectionindexpapernewfinalpresentation"/>
          <p:cNvPicPr>
            <a:picLocks noChangeAspect="1" noChangeArrowheads="1"/>
          </p:cNvPicPr>
          <p:nvPr/>
        </p:nvPicPr>
        <p:blipFill>
          <a:blip r:embed="rId3"/>
          <a:srcRect/>
          <a:stretch>
            <a:fillRect/>
          </a:stretch>
        </p:blipFill>
        <p:spPr bwMode="auto">
          <a:xfrm>
            <a:off x="2635250" y="1628775"/>
            <a:ext cx="5822950" cy="3957263"/>
          </a:xfrm>
          <a:prstGeom prst="rect">
            <a:avLst/>
          </a:prstGeom>
          <a:noFill/>
          <a:ln>
            <a:solidFill>
              <a:schemeClr val="bg1">
                <a:lumMod val="65000"/>
              </a:schemeClr>
            </a:solidFill>
          </a:ln>
        </p:spPr>
      </p:pic>
      <p:pic>
        <p:nvPicPr>
          <p:cNvPr id="13" name="Picture 6" descr="OBrun"/>
          <p:cNvPicPr>
            <a:picLocks noChangeAspect="1" noChangeArrowheads="1"/>
          </p:cNvPicPr>
          <p:nvPr/>
        </p:nvPicPr>
        <p:blipFill>
          <a:blip r:embed="rId4"/>
          <a:srcRect/>
          <a:stretch>
            <a:fillRect/>
          </a:stretch>
        </p:blipFill>
        <p:spPr bwMode="auto">
          <a:xfrm>
            <a:off x="457200" y="1002926"/>
            <a:ext cx="1946151" cy="4583112"/>
          </a:xfrm>
          <a:prstGeom prst="rect">
            <a:avLst/>
          </a:prstGeom>
          <a:noFill/>
          <a:ln>
            <a:solidFill>
              <a:schemeClr val="bg1">
                <a:lumMod val="65000"/>
              </a:schemeClr>
            </a:solidFill>
          </a:ln>
        </p:spPr>
      </p:pic>
      <p:sp>
        <p:nvSpPr>
          <p:cNvPr id="14" name="Text Box 7"/>
          <p:cNvSpPr txBox="1">
            <a:spLocks noChangeArrowheads="1"/>
          </p:cNvSpPr>
          <p:nvPr/>
        </p:nvSpPr>
        <p:spPr bwMode="auto">
          <a:xfrm>
            <a:off x="2811463" y="723900"/>
            <a:ext cx="5616084" cy="830997"/>
          </a:xfrm>
          <a:prstGeom prst="rect">
            <a:avLst/>
          </a:prstGeom>
          <a:noFill/>
          <a:ln w="9525">
            <a:noFill/>
            <a:miter lim="800000"/>
            <a:headEnd/>
            <a:tailEnd/>
          </a:ln>
          <a:effectLst/>
        </p:spPr>
        <p:txBody>
          <a:bodyPr wrap="none">
            <a:prstTxWarp prst="textNoShape">
              <a:avLst/>
            </a:prstTxWarp>
            <a:spAutoFit/>
          </a:bodyPr>
          <a:lstStyle/>
          <a:p>
            <a:r>
              <a:rPr lang="en-US" sz="1600" dirty="0">
                <a:solidFill>
                  <a:srgbClr val="595959"/>
                </a:solidFill>
                <a:latin typeface="Helvetica Light"/>
                <a:cs typeface="Helvetica Light"/>
              </a:rPr>
              <a:t>1. Flash light with fixed </a:t>
            </a:r>
            <a:r>
              <a:rPr lang="el-GR" sz="1600" dirty="0">
                <a:solidFill>
                  <a:srgbClr val="595959"/>
                </a:solidFill>
                <a:latin typeface="Helvetica Light"/>
                <a:cs typeface="Helvetica Light"/>
              </a:rPr>
              <a:t>λ</a:t>
            </a:r>
            <a:r>
              <a:rPr lang="es-ES" sz="1600" dirty="0">
                <a:solidFill>
                  <a:srgbClr val="595959"/>
                </a:solidFill>
                <a:latin typeface="Helvetica Light"/>
                <a:cs typeface="Helvetica Light"/>
              </a:rPr>
              <a:t> </a:t>
            </a:r>
            <a:r>
              <a:rPr lang="en-US" sz="1600" dirty="0">
                <a:solidFill>
                  <a:srgbClr val="595959"/>
                </a:solidFill>
                <a:latin typeface="Helvetica Light"/>
                <a:cs typeface="Helvetica Light"/>
              </a:rPr>
              <a:t>from a given position</a:t>
            </a:r>
          </a:p>
          <a:p>
            <a:r>
              <a:rPr lang="en-US" sz="1600" dirty="0">
                <a:solidFill>
                  <a:srgbClr val="595959"/>
                </a:solidFill>
                <a:latin typeface="Helvetica Light"/>
                <a:cs typeface="Helvetica Light"/>
              </a:rPr>
              <a:t>2. Measure time when light reaches PMT</a:t>
            </a:r>
          </a:p>
          <a:p>
            <a:r>
              <a:rPr lang="en-US" sz="1600" dirty="0">
                <a:solidFill>
                  <a:srgbClr val="595959"/>
                </a:solidFill>
                <a:latin typeface="Helvetica Light"/>
                <a:cs typeface="Helvetica Light"/>
              </a:rPr>
              <a:t>     → group velocity of light, refractive index (my own work)</a:t>
            </a:r>
          </a:p>
        </p:txBody>
      </p:sp>
      <p:sp>
        <p:nvSpPr>
          <p:cNvPr id="15" name="Text Box 8"/>
          <p:cNvSpPr txBox="1">
            <a:spLocks noChangeArrowheads="1"/>
          </p:cNvSpPr>
          <p:nvPr/>
        </p:nvSpPr>
        <p:spPr bwMode="auto">
          <a:xfrm>
            <a:off x="2711451" y="5715000"/>
            <a:ext cx="5822949" cy="646331"/>
          </a:xfrm>
          <a:prstGeom prst="rect">
            <a:avLst/>
          </a:prstGeom>
          <a:noFill/>
          <a:ln w="9525">
            <a:noFill/>
            <a:miter lim="800000"/>
            <a:headEnd/>
            <a:tailEnd/>
          </a:ln>
          <a:effectLst/>
        </p:spPr>
        <p:txBody>
          <a:bodyPr wrap="square">
            <a:prstTxWarp prst="textNoShape">
              <a:avLst/>
            </a:prstTxWarp>
            <a:spAutoFit/>
          </a:bodyPr>
          <a:lstStyle/>
          <a:p>
            <a:r>
              <a:rPr lang="en-US" dirty="0">
                <a:solidFill>
                  <a:srgbClr val="595959"/>
                </a:solidFill>
                <a:latin typeface="Helvetica Light"/>
                <a:cs typeface="Helvetica Light"/>
              </a:rPr>
              <a:t>Group velocity of light measured at eight different wavelengths in Mediterranean Sea at a depth of 2.2 km</a:t>
            </a:r>
          </a:p>
        </p:txBody>
      </p:sp>
      <p:sp>
        <p:nvSpPr>
          <p:cNvPr id="16" name="Folded Corner 15"/>
          <p:cNvSpPr/>
          <p:nvPr/>
        </p:nvSpPr>
        <p:spPr>
          <a:xfrm rot="20531019">
            <a:off x="242602" y="5548340"/>
            <a:ext cx="2743200" cy="5215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404040"/>
                </a:solidFill>
                <a:latin typeface="Helvetica Light"/>
                <a:cs typeface="Helvetica Light"/>
              </a:rPr>
              <a:t>Published in AP 35 (2012) 9</a:t>
            </a:r>
            <a:endParaRPr lang="en-GB" sz="1400" dirty="0">
              <a:latin typeface="Helvetica Light"/>
              <a:cs typeface="Helvetica Ligh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Exotic physics: monopoles</a:t>
            </a:r>
            <a:endParaRPr lang="en-GB" sz="4200" spc="300" dirty="0">
              <a:solidFill>
                <a:schemeClr val="tx1">
                  <a:lumMod val="65000"/>
                  <a:lumOff val="35000"/>
                </a:schemeClr>
              </a:solidFill>
              <a:latin typeface="Helvetica Light"/>
              <a:cs typeface="Helvetica Light"/>
            </a:endParaRPr>
          </a:p>
        </p:txBody>
      </p:sp>
      <p:grpSp>
        <p:nvGrpSpPr>
          <p:cNvPr id="46"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55" name="Folded Corner 54"/>
          <p:cNvSpPr/>
          <p:nvPr/>
        </p:nvSpPr>
        <p:spPr>
          <a:xfrm rot="21178050">
            <a:off x="266819" y="5062823"/>
            <a:ext cx="3217832" cy="5334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smtClean="0">
                <a:solidFill>
                  <a:schemeClr val="tx1">
                    <a:lumMod val="65000"/>
                    <a:lumOff val="35000"/>
                  </a:schemeClr>
                </a:solidFill>
                <a:latin typeface="Helvetica Light"/>
                <a:cs typeface="Helvetica Light"/>
              </a:rPr>
              <a:t>Astr</a:t>
            </a:r>
            <a:r>
              <a:rPr lang="fr-FR" sz="1400" dirty="0" smtClean="0">
                <a:solidFill>
                  <a:schemeClr val="tx1">
                    <a:lumMod val="65000"/>
                    <a:lumOff val="35000"/>
                  </a:schemeClr>
                </a:solidFill>
                <a:latin typeface="Helvetica Light"/>
                <a:cs typeface="Helvetica Light"/>
              </a:rPr>
              <a:t>. Part. </a:t>
            </a:r>
            <a:r>
              <a:rPr lang="fr-FR" sz="1400" dirty="0" err="1" smtClean="0">
                <a:solidFill>
                  <a:schemeClr val="tx1">
                    <a:lumMod val="65000"/>
                    <a:lumOff val="35000"/>
                  </a:schemeClr>
                </a:solidFill>
                <a:latin typeface="Helvetica Light"/>
                <a:cs typeface="Helvetica Light"/>
              </a:rPr>
              <a:t>Physics</a:t>
            </a:r>
            <a:r>
              <a:rPr lang="fr-FR" sz="1400" dirty="0" smtClean="0">
                <a:solidFill>
                  <a:schemeClr val="tx1">
                    <a:lumMod val="65000"/>
                    <a:lumOff val="35000"/>
                  </a:schemeClr>
                </a:solidFill>
                <a:latin typeface="Helvetica Light"/>
                <a:cs typeface="Helvetica Light"/>
              </a:rPr>
              <a:t> 35 (2012) 634-640</a:t>
            </a:r>
          </a:p>
        </p:txBody>
      </p:sp>
      <p:sp>
        <p:nvSpPr>
          <p:cNvPr id="60" name="12 CuadroTexto"/>
          <p:cNvSpPr txBox="1"/>
          <p:nvPr/>
        </p:nvSpPr>
        <p:spPr>
          <a:xfrm>
            <a:off x="3657600" y="4694872"/>
            <a:ext cx="5334000" cy="1477328"/>
          </a:xfrm>
          <a:prstGeom prst="rect">
            <a:avLst/>
          </a:prstGeom>
          <a:noFill/>
        </p:spPr>
        <p:txBody>
          <a:bodyPr wrap="square">
            <a:spAutoFit/>
          </a:bodyPr>
          <a:lstStyle/>
          <a:p>
            <a:pPr eaLnBrk="1" hangingPunct="1">
              <a:buFont typeface="Arial" charset="0"/>
              <a:buChar char="•"/>
              <a:defRPr/>
            </a:pPr>
            <a:r>
              <a:rPr lang="en-GB" dirty="0" smtClean="0">
                <a:solidFill>
                  <a:schemeClr val="tx1">
                    <a:lumMod val="65000"/>
                    <a:lumOff val="35000"/>
                  </a:schemeClr>
                </a:solidFill>
                <a:latin typeface="Helvetica Light"/>
                <a:ea typeface="ＭＳ Ｐゴシック" charset="-128"/>
                <a:cs typeface="Helvetica Light"/>
              </a:rPr>
              <a:t> Extremely </a:t>
            </a:r>
            <a:r>
              <a:rPr lang="en-GB" dirty="0">
                <a:solidFill>
                  <a:schemeClr val="tx1">
                    <a:lumMod val="65000"/>
                    <a:lumOff val="35000"/>
                  </a:schemeClr>
                </a:solidFill>
                <a:latin typeface="Helvetica Light"/>
                <a:ea typeface="ＭＳ Ｐゴシック" charset="-128"/>
                <a:cs typeface="Helvetica Light"/>
              </a:rPr>
              <a:t>high energy deposition: 8000 times </a:t>
            </a:r>
            <a:r>
              <a:rPr lang="en-GB" dirty="0" err="1">
                <a:solidFill>
                  <a:schemeClr val="tx1">
                    <a:lumMod val="65000"/>
                    <a:lumOff val="35000"/>
                  </a:schemeClr>
                </a:solidFill>
                <a:latin typeface="Helvetica Light"/>
                <a:ea typeface="Symbol" charset="2"/>
                <a:cs typeface="Helvetica Light"/>
              </a:rPr>
              <a:t>m</a:t>
            </a:r>
            <a:r>
              <a:rPr lang="en-GB" dirty="0">
                <a:solidFill>
                  <a:schemeClr val="tx1">
                    <a:lumMod val="65000"/>
                    <a:lumOff val="35000"/>
                  </a:schemeClr>
                </a:solidFill>
                <a:latin typeface="Helvetica Light"/>
                <a:ea typeface="ＭＳ Ｐゴシック" charset="-128"/>
                <a:cs typeface="Helvetica Light"/>
              </a:rPr>
              <a:t> </a:t>
            </a:r>
          </a:p>
          <a:p>
            <a:pPr eaLnBrk="1" hangingPunct="1">
              <a:buFont typeface="Arial" charset="0"/>
              <a:buChar char="•"/>
              <a:defRPr/>
            </a:pPr>
            <a:r>
              <a:rPr lang="en-GB" dirty="0">
                <a:solidFill>
                  <a:schemeClr val="tx1">
                    <a:lumMod val="65000"/>
                    <a:lumOff val="35000"/>
                  </a:schemeClr>
                </a:solidFill>
                <a:latin typeface="Helvetica Light"/>
                <a:ea typeface="ＭＳ Ｐゴシック" charset="-128"/>
                <a:cs typeface="Helvetica Light"/>
              </a:rPr>
              <a:t> Direct Cherenkov light for </a:t>
            </a:r>
            <a:r>
              <a:rPr lang="en-GB" dirty="0" err="1">
                <a:solidFill>
                  <a:schemeClr val="tx1">
                    <a:lumMod val="65000"/>
                    <a:lumOff val="35000"/>
                  </a:schemeClr>
                </a:solidFill>
                <a:latin typeface="Helvetica Light"/>
                <a:ea typeface="ＭＳ Ｐゴシック" charset="-128"/>
                <a:cs typeface="Helvetica Light"/>
              </a:rPr>
              <a:t></a:t>
            </a:r>
            <a:r>
              <a:rPr lang="en-GB" dirty="0">
                <a:solidFill>
                  <a:schemeClr val="tx1">
                    <a:lumMod val="65000"/>
                    <a:lumOff val="35000"/>
                  </a:schemeClr>
                </a:solidFill>
                <a:latin typeface="Helvetica Light"/>
                <a:ea typeface="Times New Roman" charset="0"/>
                <a:cs typeface="Helvetica Light"/>
              </a:rPr>
              <a:t> &gt; 0.74</a:t>
            </a:r>
            <a:r>
              <a:rPr lang="en-GB" dirty="0">
                <a:solidFill>
                  <a:schemeClr val="tx1">
                    <a:lumMod val="65000"/>
                    <a:lumOff val="35000"/>
                  </a:schemeClr>
                </a:solidFill>
                <a:effectLst>
                  <a:outerShdw blurRad="38100" dist="38100" dir="2700000" algn="tl">
                    <a:srgbClr val="DDDDDD"/>
                  </a:outerShdw>
                </a:effectLst>
                <a:latin typeface="Helvetica Light"/>
                <a:ea typeface="ＭＳ Ｐゴシック" charset="-128"/>
                <a:cs typeface="Helvetica Light"/>
              </a:rPr>
              <a:t> </a:t>
            </a:r>
          </a:p>
          <a:p>
            <a:pPr eaLnBrk="1" hangingPunct="1">
              <a:buFont typeface="Arial" charset="0"/>
              <a:buChar char="•"/>
              <a:defRPr/>
            </a:pPr>
            <a:r>
              <a:rPr lang="en-GB" dirty="0">
                <a:solidFill>
                  <a:schemeClr val="tx1">
                    <a:lumMod val="65000"/>
                    <a:lumOff val="35000"/>
                  </a:schemeClr>
                </a:solidFill>
                <a:effectLst>
                  <a:outerShdw blurRad="38100" dist="38100" dir="2700000" algn="tl">
                    <a:srgbClr val="DDDDDD"/>
                  </a:outerShdw>
                </a:effectLst>
                <a:latin typeface="Helvetica Light"/>
                <a:ea typeface="ＭＳ Ｐゴシック" charset="-128"/>
                <a:cs typeface="Helvetica Light"/>
              </a:rPr>
              <a:t> </a:t>
            </a:r>
            <a:r>
              <a:rPr lang="en-GB" dirty="0">
                <a:solidFill>
                  <a:schemeClr val="tx1">
                    <a:lumMod val="65000"/>
                    <a:lumOff val="35000"/>
                  </a:schemeClr>
                </a:solidFill>
                <a:latin typeface="Helvetica Light"/>
                <a:ea typeface="ＭＳ Ｐゴシック" charset="-128"/>
                <a:cs typeface="Helvetica Light"/>
              </a:rPr>
              <a:t>Through </a:t>
            </a:r>
            <a:r>
              <a:rPr lang="en-GB" dirty="0" err="1">
                <a:solidFill>
                  <a:schemeClr val="tx1">
                    <a:lumMod val="65000"/>
                    <a:lumOff val="35000"/>
                  </a:schemeClr>
                </a:solidFill>
                <a:latin typeface="Helvetica Light"/>
                <a:ea typeface="Times New Roman" charset="0"/>
                <a:cs typeface="Helvetica Light"/>
              </a:rPr>
              <a:t>δ</a:t>
            </a:r>
            <a:r>
              <a:rPr lang="en-GB" dirty="0">
                <a:solidFill>
                  <a:schemeClr val="tx1">
                    <a:lumMod val="65000"/>
                    <a:lumOff val="35000"/>
                  </a:schemeClr>
                </a:solidFill>
                <a:latin typeface="Helvetica Light"/>
                <a:ea typeface="Times New Roman" charset="0"/>
                <a:cs typeface="Helvetica Light"/>
              </a:rPr>
              <a:t>-rays</a:t>
            </a:r>
            <a:r>
              <a:rPr lang="en-GB" sz="1600" dirty="0">
                <a:solidFill>
                  <a:schemeClr val="tx1">
                    <a:lumMod val="65000"/>
                    <a:lumOff val="35000"/>
                  </a:schemeClr>
                </a:solidFill>
                <a:latin typeface="Helvetica Light"/>
                <a:ea typeface="Times New Roman" charset="0"/>
                <a:cs typeface="Helvetica Light"/>
              </a:rPr>
              <a:t> </a:t>
            </a:r>
            <a:r>
              <a:rPr lang="en-GB" dirty="0">
                <a:solidFill>
                  <a:schemeClr val="tx1">
                    <a:lumMod val="65000"/>
                    <a:lumOff val="35000"/>
                  </a:schemeClr>
                </a:solidFill>
                <a:latin typeface="Helvetica Light"/>
                <a:ea typeface="ＭＳ Ｐゴシック" charset="-128"/>
                <a:cs typeface="Helvetica Light"/>
              </a:rPr>
              <a:t>for</a:t>
            </a:r>
            <a:r>
              <a:rPr lang="en-GB" dirty="0">
                <a:solidFill>
                  <a:schemeClr val="tx1">
                    <a:lumMod val="65000"/>
                    <a:lumOff val="35000"/>
                  </a:schemeClr>
                </a:solidFill>
                <a:effectLst>
                  <a:outerShdw blurRad="38100" dist="38100" dir="2700000" algn="tl">
                    <a:srgbClr val="DDDDDD"/>
                  </a:outerShdw>
                </a:effectLst>
                <a:latin typeface="Helvetica Light"/>
                <a:ea typeface="ＭＳ Ｐゴシック" charset="-128"/>
                <a:cs typeface="Helvetica Light"/>
              </a:rPr>
              <a:t> </a:t>
            </a:r>
            <a:r>
              <a:rPr lang="en-GB" dirty="0" err="1">
                <a:solidFill>
                  <a:schemeClr val="tx1">
                    <a:lumMod val="65000"/>
                    <a:lumOff val="35000"/>
                  </a:schemeClr>
                </a:solidFill>
                <a:latin typeface="Helvetica Light"/>
                <a:ea typeface="ＭＳ Ｐゴシック" charset="-128"/>
                <a:cs typeface="Helvetica Light"/>
              </a:rPr>
              <a:t></a:t>
            </a:r>
            <a:r>
              <a:rPr lang="en-GB" dirty="0">
                <a:solidFill>
                  <a:schemeClr val="tx1">
                    <a:lumMod val="65000"/>
                    <a:lumOff val="35000"/>
                  </a:schemeClr>
                </a:solidFill>
                <a:latin typeface="Helvetica Light"/>
                <a:ea typeface="Times New Roman" charset="0"/>
                <a:cs typeface="Helvetica Light"/>
              </a:rPr>
              <a:t> &gt; 0.51 </a:t>
            </a:r>
          </a:p>
          <a:p>
            <a:pPr eaLnBrk="1" hangingPunct="1">
              <a:buFont typeface="Arial" charset="0"/>
              <a:buChar char="•"/>
              <a:defRPr/>
            </a:pPr>
            <a:r>
              <a:rPr lang="en-GB" dirty="0">
                <a:solidFill>
                  <a:schemeClr val="tx1">
                    <a:lumMod val="65000"/>
                    <a:lumOff val="35000"/>
                  </a:schemeClr>
                </a:solidFill>
                <a:latin typeface="Helvetica Light"/>
                <a:ea typeface="Times New Roman" charset="0"/>
                <a:cs typeface="Helvetica Light"/>
              </a:rPr>
              <a:t> </a:t>
            </a:r>
            <a:r>
              <a:rPr lang="en-GB" dirty="0">
                <a:solidFill>
                  <a:schemeClr val="tx1">
                    <a:lumMod val="65000"/>
                    <a:lumOff val="35000"/>
                  </a:schemeClr>
                </a:solidFill>
                <a:latin typeface="Helvetica Light"/>
                <a:ea typeface="ＭＳ Ｐゴシック" charset="-128"/>
                <a:cs typeface="Helvetica Light"/>
              </a:rPr>
              <a:t>Monte Carlo generation </a:t>
            </a:r>
            <a:r>
              <a:rPr lang="en-GB" dirty="0" smtClean="0">
                <a:solidFill>
                  <a:schemeClr val="tx1">
                    <a:lumMod val="65000"/>
                    <a:lumOff val="35000"/>
                  </a:schemeClr>
                </a:solidFill>
                <a:latin typeface="Helvetica Light"/>
                <a:ea typeface="ＭＳ Ｐゴシック" charset="-128"/>
                <a:cs typeface="Helvetica Light"/>
              </a:rPr>
              <a:t>done</a:t>
            </a:r>
            <a:endParaRPr lang="en-GB" sz="1100" dirty="0" smtClean="0">
              <a:solidFill>
                <a:schemeClr val="tx1">
                  <a:lumMod val="65000"/>
                  <a:lumOff val="35000"/>
                </a:schemeClr>
              </a:solidFill>
              <a:latin typeface="Helvetica Light"/>
              <a:ea typeface="ＭＳ Ｐゴシック" charset="-128"/>
              <a:cs typeface="Helvetica Light"/>
            </a:endParaRPr>
          </a:p>
          <a:p>
            <a:pPr eaLnBrk="1" hangingPunct="1">
              <a:buFont typeface="Arial" charset="0"/>
              <a:buChar char="•"/>
              <a:defRPr/>
            </a:pPr>
            <a:r>
              <a:rPr lang="en-GB" dirty="0" smtClean="0">
                <a:solidFill>
                  <a:schemeClr val="tx1">
                    <a:lumMod val="65000"/>
                    <a:lumOff val="35000"/>
                  </a:schemeClr>
                </a:solidFill>
                <a:latin typeface="Helvetica Light"/>
                <a:ea typeface="ＭＳ Ｐゴシック" charset="-128"/>
                <a:cs typeface="Helvetica Light"/>
              </a:rPr>
              <a:t>A </a:t>
            </a:r>
            <a:r>
              <a:rPr lang="en-GB" dirty="0">
                <a:solidFill>
                  <a:schemeClr val="tx1">
                    <a:lumMod val="65000"/>
                    <a:lumOff val="35000"/>
                  </a:schemeClr>
                </a:solidFill>
                <a:latin typeface="Helvetica Light"/>
                <a:ea typeface="ＭＳ Ｐゴシック" charset="-128"/>
                <a:cs typeface="Helvetica Light"/>
              </a:rPr>
              <a:t>dedicated reconstruction needed</a:t>
            </a:r>
          </a:p>
        </p:txBody>
      </p:sp>
      <p:sp>
        <p:nvSpPr>
          <p:cNvPr id="61" name="14 CuadroTexto"/>
          <p:cNvSpPr txBox="1">
            <a:spLocks noChangeArrowheads="1"/>
          </p:cNvSpPr>
          <p:nvPr/>
        </p:nvSpPr>
        <p:spPr bwMode="auto">
          <a:xfrm rot="16200000">
            <a:off x="86094" y="2123707"/>
            <a:ext cx="2941831" cy="52322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dirty="0">
                <a:solidFill>
                  <a:srgbClr val="595959"/>
                </a:solidFill>
                <a:latin typeface="Helvetica Light"/>
                <a:cs typeface="Helvetica Light"/>
              </a:rPr>
              <a:t>ANTARES sensitivity to monopoles</a:t>
            </a:r>
          </a:p>
          <a:p>
            <a:pPr eaLnBrk="1" hangingPunct="1"/>
            <a:r>
              <a:rPr lang="en-GB" sz="1400" dirty="0">
                <a:solidFill>
                  <a:srgbClr val="595959"/>
                </a:solidFill>
                <a:latin typeface="Helvetica Light"/>
                <a:cs typeface="Helvetica Light"/>
              </a:rPr>
              <a:t>(9-12 lines, 2008 data, 116 days)</a:t>
            </a:r>
          </a:p>
        </p:txBody>
      </p:sp>
      <p:pic>
        <p:nvPicPr>
          <p:cNvPr id="63" name="10 Imagen" descr="C:\Users\Pali\Application Data\SSH\temp\LimiteFinaleSansbeta0.600.55.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24511" y="852488"/>
            <a:ext cx="4733489" cy="3643312"/>
          </a:xfrm>
          <a:prstGeom prst="rect">
            <a:avLst/>
          </a:prstGeom>
          <a:noFill/>
          <a:ln>
            <a:solidFill>
              <a:schemeClr val="bg1">
                <a:lumMod val="6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Exotic physics: </a:t>
            </a:r>
            <a:r>
              <a:rPr lang="en-GB" sz="4200" spc="300" dirty="0" err="1" smtClean="0">
                <a:solidFill>
                  <a:schemeClr val="tx1">
                    <a:lumMod val="65000"/>
                    <a:lumOff val="35000"/>
                  </a:schemeClr>
                </a:solidFill>
                <a:latin typeface="Helvetica Light"/>
                <a:cs typeface="Helvetica Light"/>
              </a:rPr>
              <a:t>nuclearities</a:t>
            </a:r>
            <a:endParaRPr lang="en-GB" sz="4200" spc="300" dirty="0">
              <a:solidFill>
                <a:schemeClr val="tx1">
                  <a:lumMod val="65000"/>
                  <a:lumOff val="35000"/>
                </a:schemeClr>
              </a:solidFill>
              <a:latin typeface="Helvetica Light"/>
              <a:cs typeface="Helvetica Light"/>
            </a:endParaRPr>
          </a:p>
        </p:txBody>
      </p:sp>
      <p:grpSp>
        <p:nvGrpSpPr>
          <p:cNvPr id="2"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
        <p:nvSpPr>
          <p:cNvPr id="58" name="16 CuadroTexto"/>
          <p:cNvSpPr txBox="1">
            <a:spLocks noChangeArrowheads="1"/>
          </p:cNvSpPr>
          <p:nvPr/>
        </p:nvSpPr>
        <p:spPr bwMode="auto">
          <a:xfrm>
            <a:off x="723900" y="5248870"/>
            <a:ext cx="8001000" cy="9233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GB" sz="1800" dirty="0">
                <a:solidFill>
                  <a:srgbClr val="595959"/>
                </a:solidFill>
                <a:latin typeface="Helvetica Light"/>
                <a:cs typeface="Helvetica Light"/>
              </a:rPr>
              <a:t> Search of </a:t>
            </a:r>
            <a:r>
              <a:rPr lang="en-GB" sz="1800" dirty="0" err="1">
                <a:solidFill>
                  <a:srgbClr val="595959"/>
                </a:solidFill>
                <a:latin typeface="Helvetica Light"/>
                <a:cs typeface="Helvetica Light"/>
              </a:rPr>
              <a:t>nuclearites</a:t>
            </a:r>
            <a:r>
              <a:rPr lang="en-GB" sz="1800" dirty="0">
                <a:solidFill>
                  <a:srgbClr val="595959"/>
                </a:solidFill>
                <a:latin typeface="Helvetica Light"/>
                <a:cs typeface="Helvetica Light"/>
              </a:rPr>
              <a:t> </a:t>
            </a:r>
            <a:r>
              <a:rPr lang="en-GB" sz="1600" dirty="0">
                <a:solidFill>
                  <a:srgbClr val="595959"/>
                </a:solidFill>
                <a:latin typeface="Helvetica Light"/>
                <a:cs typeface="Helvetica Light"/>
              </a:rPr>
              <a:t>(</a:t>
            </a:r>
            <a:r>
              <a:rPr lang="en-GB" sz="1600" dirty="0" err="1">
                <a:solidFill>
                  <a:srgbClr val="595959"/>
                </a:solidFill>
                <a:latin typeface="Helvetica Light"/>
                <a:cs typeface="Helvetica Light"/>
              </a:rPr>
              <a:t>strangelets</a:t>
            </a:r>
            <a:r>
              <a:rPr lang="en-GB" sz="1600" dirty="0">
                <a:solidFill>
                  <a:srgbClr val="595959"/>
                </a:solidFill>
                <a:latin typeface="Helvetica Light"/>
                <a:cs typeface="Helvetica Light"/>
              </a:rPr>
              <a:t>, quark nuggets, Q-balls).</a:t>
            </a:r>
          </a:p>
          <a:p>
            <a:pPr eaLnBrk="1" hangingPunct="1">
              <a:buFont typeface="Arial" charset="0"/>
              <a:buChar char="•"/>
            </a:pPr>
            <a:r>
              <a:rPr lang="en-GB" sz="1800" dirty="0" smtClean="0">
                <a:solidFill>
                  <a:srgbClr val="595959"/>
                </a:solidFill>
                <a:latin typeface="Helvetica Light"/>
                <a:cs typeface="Helvetica Light"/>
              </a:rPr>
              <a:t> Very </a:t>
            </a:r>
            <a:r>
              <a:rPr lang="en-GB" sz="1800" dirty="0">
                <a:solidFill>
                  <a:srgbClr val="595959"/>
                </a:solidFill>
                <a:latin typeface="Helvetica Light"/>
                <a:cs typeface="Helvetica Light"/>
              </a:rPr>
              <a:t>characteristic </a:t>
            </a:r>
            <a:r>
              <a:rPr lang="en-GB" sz="1800" dirty="0" err="1">
                <a:solidFill>
                  <a:srgbClr val="595959"/>
                </a:solidFill>
                <a:latin typeface="Helvetica Light"/>
                <a:cs typeface="Helvetica Light"/>
              </a:rPr>
              <a:t>signature:an</a:t>
            </a:r>
            <a:r>
              <a:rPr lang="en-GB" sz="1800" dirty="0">
                <a:solidFill>
                  <a:srgbClr val="595959"/>
                </a:solidFill>
                <a:latin typeface="Helvetica Light"/>
                <a:cs typeface="Helvetica Light"/>
              </a:rPr>
              <a:t> extended source </a:t>
            </a:r>
            <a:r>
              <a:rPr lang="en-GB" sz="1800" dirty="0" smtClean="0">
                <a:solidFill>
                  <a:srgbClr val="595959"/>
                </a:solidFill>
                <a:latin typeface="Helvetica Light"/>
                <a:cs typeface="Helvetica Light"/>
              </a:rPr>
              <a:t>of photons </a:t>
            </a:r>
            <a:r>
              <a:rPr lang="en-GB" sz="1800" dirty="0">
                <a:solidFill>
                  <a:srgbClr val="595959"/>
                </a:solidFill>
                <a:latin typeface="Helvetica Light"/>
                <a:cs typeface="Helvetica Light"/>
              </a:rPr>
              <a:t>“heated wire” </a:t>
            </a:r>
          </a:p>
          <a:p>
            <a:pPr eaLnBrk="1" hangingPunct="1">
              <a:buFont typeface="Arial" charset="0"/>
              <a:buChar char="•"/>
            </a:pPr>
            <a:r>
              <a:rPr lang="en-GB" sz="1800" dirty="0">
                <a:solidFill>
                  <a:srgbClr val="595959"/>
                </a:solidFill>
                <a:latin typeface="Helvetica Light"/>
                <a:cs typeface="Helvetica Light"/>
              </a:rPr>
              <a:t> Analysis ongoing. Good prospects for limits</a:t>
            </a:r>
          </a:p>
        </p:txBody>
      </p:sp>
      <p:pic>
        <p:nvPicPr>
          <p:cNvPr id="62" name="Picture 5" descr="L5_fl_an_cv"/>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15053" y="1138238"/>
            <a:ext cx="5400147" cy="3738562"/>
          </a:xfrm>
          <a:prstGeom prst="rect">
            <a:avLst/>
          </a:prstGeom>
          <a:noFill/>
          <a:ln>
            <a:solidFill>
              <a:schemeClr val="bg1">
                <a:lumMod val="6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Calibration: timing</a:t>
            </a:r>
            <a:endParaRPr lang="en-GB" sz="4200" spc="300" dirty="0">
              <a:solidFill>
                <a:schemeClr val="tx1">
                  <a:lumMod val="65000"/>
                  <a:lumOff val="35000"/>
                </a:schemeClr>
              </a:solidFill>
              <a:latin typeface="Helvetica Light"/>
              <a:cs typeface="Helvetica Light"/>
            </a:endParaRPr>
          </a:p>
        </p:txBody>
      </p:sp>
      <p:grpSp>
        <p:nvGrpSpPr>
          <p:cNvPr id="2" name="Group 36"/>
          <p:cNvGrpSpPr/>
          <p:nvPr/>
        </p:nvGrpSpPr>
        <p:grpSpPr>
          <a:xfrm>
            <a:off x="7639" y="6477000"/>
            <a:ext cx="9136361" cy="307777"/>
            <a:chOff x="7639" y="6477000"/>
            <a:chExt cx="9136361" cy="307777"/>
          </a:xfrm>
        </p:grpSpPr>
        <p:sp>
          <p:nvSpPr>
            <p:cNvPr id="47" name="TextBox 46"/>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48" name="Straight Connector 47"/>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1" name="Rectangle 50"/>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52" name="Straight Connector 5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pic>
        <p:nvPicPr>
          <p:cNvPr id="53" name="Picture 5"/>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4362" y="924850"/>
            <a:ext cx="7920038" cy="5323550"/>
          </a:xfrm>
          <a:prstGeom prst="rect">
            <a:avLst/>
          </a:prstGeom>
          <a:noFill/>
          <a:ln>
            <a:solidFill>
              <a:schemeClr val="bg1">
                <a:lumMod val="65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5" name="Folded Corner 54"/>
          <p:cNvSpPr/>
          <p:nvPr/>
        </p:nvSpPr>
        <p:spPr>
          <a:xfrm>
            <a:off x="3054268" y="5983301"/>
            <a:ext cx="3492663" cy="521500"/>
          </a:xfrm>
          <a:prstGeom prst="foldedCorner">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smtClean="0">
                <a:solidFill>
                  <a:schemeClr val="tx1">
                    <a:lumMod val="65000"/>
                    <a:lumOff val="35000"/>
                  </a:schemeClr>
                </a:solidFill>
                <a:latin typeface="Helvetica Light"/>
                <a:cs typeface="Helvetica Light"/>
              </a:rPr>
              <a:t>Published</a:t>
            </a:r>
            <a:r>
              <a:rPr lang="fr-FR" sz="1400" dirty="0" smtClean="0">
                <a:solidFill>
                  <a:schemeClr val="tx1">
                    <a:lumMod val="65000"/>
                    <a:lumOff val="35000"/>
                  </a:schemeClr>
                </a:solidFill>
                <a:latin typeface="Helvetica Light"/>
                <a:cs typeface="Helvetica Light"/>
              </a:rPr>
              <a:t> in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chemeClr val="tx1">
                    <a:lumMod val="65000"/>
                    <a:lumOff val="35000"/>
                  </a:schemeClr>
                </a:solidFill>
                <a:latin typeface="Helvetica Light"/>
                <a:cs typeface="Helvetica Light"/>
              </a:rPr>
              <a:t>ANTARES </a:t>
            </a:r>
            <a:r>
              <a:rPr lang="en-GB" sz="4200" spc="300" dirty="0" err="1" smtClean="0">
                <a:solidFill>
                  <a:schemeClr val="tx1">
                    <a:lumMod val="65000"/>
                    <a:lumOff val="35000"/>
                  </a:schemeClr>
                </a:solidFill>
                <a:latin typeface="Helvetica Light"/>
                <a:cs typeface="Helvetica Light"/>
              </a:rPr>
              <a:t>vs</a:t>
            </a:r>
            <a:r>
              <a:rPr lang="en-GB" sz="4200" spc="300" dirty="0" smtClean="0">
                <a:solidFill>
                  <a:schemeClr val="tx1">
                    <a:lumMod val="65000"/>
                    <a:lumOff val="35000"/>
                  </a:schemeClr>
                </a:solidFill>
                <a:latin typeface="Helvetica Light"/>
                <a:cs typeface="Helvetica Light"/>
              </a:rPr>
              <a:t> </a:t>
            </a:r>
            <a:r>
              <a:rPr lang="en-GB" sz="4200" spc="300" dirty="0" err="1" smtClean="0">
                <a:solidFill>
                  <a:schemeClr val="tx1">
                    <a:lumMod val="65000"/>
                    <a:lumOff val="35000"/>
                  </a:schemeClr>
                </a:solidFill>
                <a:latin typeface="Helvetica Light"/>
                <a:cs typeface="Helvetica Light"/>
              </a:rPr>
              <a:t>IceCube</a:t>
            </a:r>
            <a:endParaRPr lang="en-GB" sz="4200" spc="300" dirty="0">
              <a:solidFill>
                <a:schemeClr val="tx1">
                  <a:lumMod val="65000"/>
                  <a:lumOff val="35000"/>
                </a:schemeClr>
              </a:solidFill>
              <a:latin typeface="Helvetica Light"/>
              <a:cs typeface="Helvetica Light"/>
            </a:endParaRPr>
          </a:p>
        </p:txBody>
      </p:sp>
      <p:pic>
        <p:nvPicPr>
          <p:cNvPr id="13" name="Picture 3"/>
          <p:cNvPicPr>
            <a:picLocks noChangeAspect="1" noChangeArrowheads="1"/>
          </p:cNvPicPr>
          <p:nvPr/>
        </p:nvPicPr>
        <p:blipFill>
          <a:blip r:embed="rId3"/>
          <a:srcRect/>
          <a:stretch>
            <a:fillRect/>
          </a:stretch>
        </p:blipFill>
        <p:spPr bwMode="auto">
          <a:xfrm>
            <a:off x="179388" y="1082675"/>
            <a:ext cx="8686800" cy="4578350"/>
          </a:xfrm>
          <a:prstGeom prst="rect">
            <a:avLst/>
          </a:prstGeom>
          <a:noFill/>
          <a:ln w="9525">
            <a:noFill/>
            <a:miter lim="800000"/>
            <a:headEnd/>
            <a:tailEnd/>
          </a:ln>
          <a:effectLst/>
        </p:spPr>
      </p:pic>
      <p:sp>
        <p:nvSpPr>
          <p:cNvPr id="14" name="Text Box 4"/>
          <p:cNvSpPr txBox="1">
            <a:spLocks noChangeArrowheads="1"/>
          </p:cNvSpPr>
          <p:nvPr/>
        </p:nvSpPr>
        <p:spPr bwMode="auto">
          <a:xfrm>
            <a:off x="1671638" y="1412875"/>
            <a:ext cx="3384550" cy="396875"/>
          </a:xfrm>
          <a:prstGeom prst="rect">
            <a:avLst/>
          </a:prstGeom>
          <a:noFill/>
          <a:ln w="9525">
            <a:noFill/>
            <a:miter lim="800000"/>
            <a:headEnd/>
            <a:tailEnd/>
          </a:ln>
          <a:effectLst/>
        </p:spPr>
        <p:txBody>
          <a:bodyPr wrap="none">
            <a:prstTxWarp prst="textNoShape">
              <a:avLst/>
            </a:prstTxWarp>
            <a:spAutoFit/>
          </a:bodyPr>
          <a:lstStyle/>
          <a:p>
            <a:r>
              <a:rPr lang="en-US" sz="2000"/>
              <a:t>Full ANTARES (2007+2008)</a:t>
            </a:r>
          </a:p>
        </p:txBody>
      </p:sp>
      <p:sp>
        <p:nvSpPr>
          <p:cNvPr id="15" name="Text Box 5"/>
          <p:cNvSpPr txBox="1">
            <a:spLocks noChangeArrowheads="1"/>
          </p:cNvSpPr>
          <p:nvPr/>
        </p:nvSpPr>
        <p:spPr bwMode="auto">
          <a:xfrm>
            <a:off x="5435600" y="4581525"/>
            <a:ext cx="2921000" cy="396875"/>
          </a:xfrm>
          <a:prstGeom prst="rect">
            <a:avLst/>
          </a:prstGeom>
          <a:noFill/>
          <a:ln w="9525">
            <a:noFill/>
            <a:miter lim="800000"/>
            <a:headEnd/>
            <a:tailEnd/>
          </a:ln>
          <a:effectLst/>
        </p:spPr>
        <p:txBody>
          <a:bodyPr wrap="none">
            <a:prstTxWarp prst="textNoShape">
              <a:avLst/>
            </a:prstTxWarp>
            <a:spAutoFit/>
          </a:bodyPr>
          <a:lstStyle/>
          <a:p>
            <a:r>
              <a:rPr lang="en-US" sz="2000"/>
              <a:t>Dashed: IceCube (IC22)</a:t>
            </a:r>
          </a:p>
        </p:txBody>
      </p:sp>
      <p:sp>
        <p:nvSpPr>
          <p:cNvPr id="17" name="Line 7"/>
          <p:cNvSpPr>
            <a:spLocks noChangeShapeType="1"/>
          </p:cNvSpPr>
          <p:nvPr/>
        </p:nvSpPr>
        <p:spPr bwMode="auto">
          <a:xfrm>
            <a:off x="2124075" y="5013325"/>
            <a:ext cx="2087563"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GB"/>
          </a:p>
        </p:txBody>
      </p:sp>
      <p:sp>
        <p:nvSpPr>
          <p:cNvPr id="18" name="Text Box 8"/>
          <p:cNvSpPr txBox="1">
            <a:spLocks noChangeArrowheads="1"/>
          </p:cNvSpPr>
          <p:nvPr/>
        </p:nvSpPr>
        <p:spPr bwMode="auto">
          <a:xfrm>
            <a:off x="2051050" y="4371975"/>
            <a:ext cx="2279650" cy="641350"/>
          </a:xfrm>
          <a:prstGeom prst="rect">
            <a:avLst/>
          </a:prstGeom>
          <a:noFill/>
          <a:ln w="9525">
            <a:noFill/>
            <a:miter lim="800000"/>
            <a:headEnd/>
            <a:tailEnd/>
          </a:ln>
          <a:effectLst/>
        </p:spPr>
        <p:txBody>
          <a:bodyPr wrap="none">
            <a:prstTxWarp prst="textNoShape">
              <a:avLst/>
            </a:prstTxWarp>
            <a:spAutoFit/>
          </a:bodyPr>
          <a:lstStyle/>
          <a:p>
            <a:r>
              <a:rPr lang="en-US"/>
              <a:t>RXJ1713.7</a:t>
            </a:r>
          </a:p>
          <a:p>
            <a:r>
              <a:rPr lang="en-US"/>
              <a:t>Supernova Remnant</a:t>
            </a:r>
          </a:p>
        </p:txBody>
      </p:sp>
      <p:sp>
        <p:nvSpPr>
          <p:cNvPr id="19" name="Text Box 9"/>
          <p:cNvSpPr txBox="1">
            <a:spLocks noChangeArrowheads="1"/>
          </p:cNvSpPr>
          <p:nvPr/>
        </p:nvSpPr>
        <p:spPr bwMode="auto">
          <a:xfrm>
            <a:off x="1023938" y="6256338"/>
            <a:ext cx="184150" cy="366712"/>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20" name="Text Box 10"/>
          <p:cNvSpPr txBox="1">
            <a:spLocks noChangeArrowheads="1"/>
          </p:cNvSpPr>
          <p:nvPr/>
        </p:nvSpPr>
        <p:spPr bwMode="auto">
          <a:xfrm>
            <a:off x="539750" y="5715000"/>
            <a:ext cx="8298396" cy="707886"/>
          </a:xfrm>
          <a:prstGeom prst="rect">
            <a:avLst/>
          </a:prstGeom>
          <a:noFill/>
          <a:ln w="9525">
            <a:noFill/>
            <a:miter lim="800000"/>
            <a:headEnd/>
            <a:tailEnd/>
          </a:ln>
          <a:effectLst/>
        </p:spPr>
        <p:txBody>
          <a:bodyPr wrap="none">
            <a:prstTxWarp prst="textNoShape">
              <a:avLst/>
            </a:prstTxWarp>
            <a:spAutoFit/>
          </a:bodyPr>
          <a:lstStyle/>
          <a:p>
            <a:pPr algn="ctr"/>
            <a:r>
              <a:rPr lang="en-US" sz="2000" dirty="0" err="1">
                <a:solidFill>
                  <a:schemeClr val="tx1">
                    <a:lumMod val="65000"/>
                    <a:lumOff val="35000"/>
                  </a:schemeClr>
                </a:solidFill>
                <a:latin typeface="Helvetica Light"/>
                <a:cs typeface="Helvetica Light"/>
              </a:rPr>
              <a:t>IceCube</a:t>
            </a:r>
            <a:r>
              <a:rPr lang="en-US" sz="2000" dirty="0">
                <a:solidFill>
                  <a:schemeClr val="tx1">
                    <a:lumMod val="65000"/>
                    <a:lumOff val="35000"/>
                  </a:schemeClr>
                </a:solidFill>
                <a:latin typeface="Helvetica Light"/>
                <a:cs typeface="Helvetica Light"/>
              </a:rPr>
              <a:t> energy threshold ( &gt; </a:t>
            </a:r>
            <a:r>
              <a:rPr lang="en-US" sz="2000" dirty="0" err="1">
                <a:solidFill>
                  <a:schemeClr val="tx1">
                    <a:lumMod val="65000"/>
                    <a:lumOff val="35000"/>
                  </a:schemeClr>
                </a:solidFill>
                <a:latin typeface="Helvetica Light"/>
                <a:cs typeface="Helvetica Light"/>
              </a:rPr>
              <a:t>PeV</a:t>
            </a:r>
            <a:r>
              <a:rPr lang="en-US" sz="2000" dirty="0">
                <a:solidFill>
                  <a:schemeClr val="tx1">
                    <a:lumMod val="65000"/>
                    <a:lumOff val="35000"/>
                  </a:schemeClr>
                </a:solidFill>
                <a:latin typeface="Helvetica Light"/>
                <a:cs typeface="Helvetica Light"/>
              </a:rPr>
              <a:t>)  for Southern Sky sources, whereas</a:t>
            </a:r>
          </a:p>
          <a:p>
            <a:pPr algn="ctr"/>
            <a:r>
              <a:rPr lang="en-US" sz="2000" dirty="0">
                <a:solidFill>
                  <a:schemeClr val="tx1">
                    <a:lumMod val="65000"/>
                    <a:lumOff val="35000"/>
                  </a:schemeClr>
                </a:solidFill>
                <a:latin typeface="Helvetica Light"/>
                <a:cs typeface="Helvetica Light"/>
              </a:rPr>
              <a:t>ANTARES sensitive at few </a:t>
            </a:r>
            <a:r>
              <a:rPr lang="en-US" sz="2000" dirty="0" err="1">
                <a:solidFill>
                  <a:schemeClr val="tx1">
                    <a:lumMod val="65000"/>
                    <a:lumOff val="35000"/>
                  </a:schemeClr>
                </a:solidFill>
                <a:latin typeface="Helvetica Light"/>
                <a:cs typeface="Helvetica Light"/>
              </a:rPr>
              <a:t>TeV</a:t>
            </a:r>
            <a:r>
              <a:rPr lang="en-US" sz="2000" dirty="0">
                <a:solidFill>
                  <a:schemeClr val="tx1">
                    <a:lumMod val="65000"/>
                    <a:lumOff val="35000"/>
                  </a:schemeClr>
                </a:solidFill>
                <a:latin typeface="Helvetica Light"/>
                <a:cs typeface="Helvetica Light"/>
              </a:rPr>
              <a:t> (more relevant for galactic sources)  </a:t>
            </a:r>
          </a:p>
        </p:txBody>
      </p:sp>
      <p:sp>
        <p:nvSpPr>
          <p:cNvPr id="21" name="Text Box 11"/>
          <p:cNvSpPr txBox="1">
            <a:spLocks noChangeArrowheads="1"/>
          </p:cNvSpPr>
          <p:nvPr/>
        </p:nvSpPr>
        <p:spPr bwMode="auto">
          <a:xfrm>
            <a:off x="7585808" y="990600"/>
            <a:ext cx="872392" cy="1169551"/>
          </a:xfrm>
          <a:prstGeom prst="rect">
            <a:avLst/>
          </a:prstGeom>
          <a:noFill/>
          <a:ln w="9525">
            <a:noFill/>
            <a:miter lim="800000"/>
            <a:headEnd/>
            <a:tailEnd/>
          </a:ln>
          <a:effectLst/>
        </p:spPr>
        <p:txBody>
          <a:bodyPr wrap="none">
            <a:prstTxWarp prst="textNoShape">
              <a:avLst/>
            </a:prstTxWarp>
            <a:spAutoFit/>
          </a:bodyPr>
          <a:lstStyle/>
          <a:p>
            <a:r>
              <a:rPr lang="en-US" sz="1400" b="1" dirty="0"/>
              <a:t>Sky:</a:t>
            </a:r>
          </a:p>
          <a:p>
            <a:endParaRPr lang="en-US" sz="1400" b="1" dirty="0"/>
          </a:p>
          <a:p>
            <a:r>
              <a:rPr lang="en-US" sz="1400" b="1" dirty="0"/>
              <a:t>Northern</a:t>
            </a:r>
          </a:p>
          <a:p>
            <a:endParaRPr lang="en-US" sz="1400" b="1" dirty="0"/>
          </a:p>
          <a:p>
            <a:r>
              <a:rPr lang="en-US" sz="1400" b="1" dirty="0"/>
              <a:t>Southern</a:t>
            </a:r>
          </a:p>
        </p:txBody>
      </p:sp>
      <p:grpSp>
        <p:nvGrpSpPr>
          <p:cNvPr id="23" name="Group 36"/>
          <p:cNvGrpSpPr/>
          <p:nvPr/>
        </p:nvGrpSpPr>
        <p:grpSpPr>
          <a:xfrm>
            <a:off x="7639" y="6477000"/>
            <a:ext cx="9136361" cy="307777"/>
            <a:chOff x="7639" y="6477000"/>
            <a:chExt cx="9136361" cy="307777"/>
          </a:xfrm>
        </p:grpSpPr>
        <p:sp>
          <p:nvSpPr>
            <p:cNvPr id="24" name="TextBox 23"/>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1</a:t>
              </a:r>
              <a:endParaRPr lang="en-GB" sz="1400" dirty="0">
                <a:solidFill>
                  <a:srgbClr val="595959"/>
                </a:solidFill>
              </a:endParaRPr>
            </a:p>
          </p:txBody>
        </p:sp>
        <p:cxnSp>
          <p:nvCxnSpPr>
            <p:cNvPr id="25" name="Straight Connector 24"/>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28" name="Rectangle 27"/>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9" name="Straight Connector 28"/>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Detection principle</a:t>
            </a:r>
            <a:endParaRPr lang="en-GB" sz="4200" spc="300" dirty="0">
              <a:solidFill>
                <a:srgbClr val="595959"/>
              </a:solidFill>
              <a:latin typeface="Helvetica Light"/>
              <a:cs typeface="Helvetica Light"/>
            </a:endParaRPr>
          </a:p>
        </p:txBody>
      </p:sp>
      <p:grpSp>
        <p:nvGrpSpPr>
          <p:cNvPr id="2" name="Group 99"/>
          <p:cNvGrpSpPr/>
          <p:nvPr/>
        </p:nvGrpSpPr>
        <p:grpSpPr>
          <a:xfrm>
            <a:off x="7639" y="661720"/>
            <a:ext cx="9136361" cy="6123057"/>
            <a:chOff x="7639" y="661720"/>
            <a:chExt cx="9136361" cy="6123057"/>
          </a:xfrm>
        </p:grpSpPr>
        <p:grpSp>
          <p:nvGrpSpPr>
            <p:cNvPr id="3" name="Group 36"/>
            <p:cNvGrpSpPr/>
            <p:nvPr/>
          </p:nvGrpSpPr>
          <p:grpSpPr>
            <a:xfrm>
              <a:off x="7639" y="6477000"/>
              <a:ext cx="9136361" cy="307777"/>
              <a:chOff x="7639" y="6477000"/>
              <a:chExt cx="9136361" cy="307777"/>
            </a:xfrm>
          </p:grpSpPr>
          <p:sp>
            <p:nvSpPr>
              <p:cNvPr id="103" name="TextBox 102"/>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3</a:t>
                </a:r>
                <a:endParaRPr lang="en-GB" sz="1400" dirty="0">
                  <a:solidFill>
                    <a:srgbClr val="595959"/>
                  </a:solidFill>
                </a:endParaRPr>
              </a:p>
            </p:txBody>
          </p:sp>
          <p:cxnSp>
            <p:nvCxnSpPr>
              <p:cNvPr id="104" name="Straight Connector 103"/>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107" name="Rectangle 106"/>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102" name="Straight Connector 101"/>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867400" y="1441450"/>
            <a:ext cx="3079496" cy="2749550"/>
          </a:xfrm>
          <a:prstGeom prst="rect">
            <a:avLst/>
          </a:prstGeom>
          <a:ln>
            <a:solidFill>
              <a:schemeClr val="bg1">
                <a:lumMod val="50000"/>
              </a:schemeClr>
            </a:solidFill>
          </a:ln>
        </p:spPr>
      </p:pic>
      <p:grpSp>
        <p:nvGrpSpPr>
          <p:cNvPr id="25" name="Group 24"/>
          <p:cNvGrpSpPr/>
          <p:nvPr/>
        </p:nvGrpSpPr>
        <p:grpSpPr>
          <a:xfrm>
            <a:off x="457200" y="1108507"/>
            <a:ext cx="5181601" cy="3504622"/>
            <a:chOff x="0" y="765175"/>
            <a:chExt cx="9180513" cy="6119813"/>
          </a:xfrm>
          <a:effectLst>
            <a:outerShdw blurRad="50800" dist="38100" dir="2700000" algn="tl" rotWithShape="0">
              <a:schemeClr val="bg1">
                <a:alpha val="43000"/>
              </a:schemeClr>
            </a:outerShdw>
          </a:effectLst>
        </p:grpSpPr>
        <p:sp>
          <p:nvSpPr>
            <p:cNvPr id="15" name="Slide Number Placeholder 5"/>
            <p:cNvSpPr txBox="1">
              <a:spLocks/>
            </p:cNvSpPr>
            <p:nvPr/>
          </p:nvSpPr>
          <p:spPr bwMode="auto">
            <a:xfrm>
              <a:off x="6553200" y="6245225"/>
              <a:ext cx="2133600" cy="476250"/>
            </a:xfrm>
            <a:prstGeom prst="rect">
              <a:avLst/>
            </a:prstGeom>
            <a:noFill/>
            <a:ln w="9525">
              <a:solidFill>
                <a:schemeClr val="bg1">
                  <a:lumMod val="50000"/>
                </a:schemeClr>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B9A85F-6F42-064F-B42C-203A1F5250E3}" type="slidenum">
                <a:rPr kumimoji="0" lang="en-US" sz="1400" b="0" i="0" u="none" strike="noStrike" kern="1200" cap="none" spc="0" normalizeH="0" baseline="0" noProof="0" smtClean="0">
                  <a:ln>
                    <a:noFill/>
                  </a:ln>
                  <a:solidFill>
                    <a:schemeClr val="tx1"/>
                  </a:solidFill>
                  <a:effectLst/>
                  <a:uLnTx/>
                  <a:uFillTx/>
                  <a:latin typeface="Arial" charset="0"/>
                  <a:ea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chemeClr val="tx1"/>
                </a:solidFill>
                <a:effectLst/>
                <a:uLnTx/>
                <a:uFillTx/>
                <a:latin typeface="Arial" charset="0"/>
                <a:ea typeface="Arial" charset="0"/>
                <a:cs typeface="Arial" charset="0"/>
              </a:endParaRPr>
            </a:p>
          </p:txBody>
        </p:sp>
        <p:pic>
          <p:nvPicPr>
            <p:cNvPr id="16" name="Picture 4"/>
            <p:cNvPicPr>
              <a:picLocks noChangeAspect="1" noChangeArrowheads="1"/>
            </p:cNvPicPr>
            <p:nvPr/>
          </p:nvPicPr>
          <p:blipFill>
            <a:blip r:embed="rId5"/>
            <a:srcRect/>
            <a:stretch>
              <a:fillRect/>
            </a:stretch>
          </p:blipFill>
          <p:spPr bwMode="auto">
            <a:xfrm>
              <a:off x="0" y="765175"/>
              <a:ext cx="9180513" cy="6119813"/>
            </a:xfrm>
            <a:prstGeom prst="rect">
              <a:avLst/>
            </a:prstGeom>
            <a:noFill/>
            <a:ln w="9525">
              <a:solidFill>
                <a:schemeClr val="bg1">
                  <a:lumMod val="50000"/>
                </a:schemeClr>
              </a:solidFill>
              <a:miter lim="800000"/>
              <a:headEnd/>
              <a:tailEnd/>
            </a:ln>
            <a:effectLst/>
          </p:spPr>
        </p:pic>
        <p:sp>
          <p:nvSpPr>
            <p:cNvPr id="17" name="Text Box 7"/>
            <p:cNvSpPr txBox="1">
              <a:spLocks noChangeArrowheads="1"/>
            </p:cNvSpPr>
            <p:nvPr/>
          </p:nvSpPr>
          <p:spPr bwMode="auto">
            <a:xfrm>
              <a:off x="138182" y="6159449"/>
              <a:ext cx="1872705" cy="644932"/>
            </a:xfrm>
            <a:prstGeom prst="rect">
              <a:avLst/>
            </a:prstGeom>
            <a:noFill/>
            <a:ln w="9525">
              <a:noFill/>
              <a:miter lim="800000"/>
              <a:headEnd/>
              <a:tailEnd/>
            </a:ln>
            <a:effectLst/>
          </p:spPr>
          <p:txBody>
            <a:bodyPr wrap="none">
              <a:prstTxWarp prst="textNoShape">
                <a:avLst/>
              </a:prstTxWarp>
              <a:spAutoFit/>
            </a:bodyPr>
            <a:lstStyle/>
            <a:p>
              <a:r>
                <a:rPr lang="en-US" dirty="0">
                  <a:solidFill>
                    <a:schemeClr val="accent2">
                      <a:lumMod val="60000"/>
                      <a:lumOff val="40000"/>
                    </a:schemeClr>
                  </a:solidFill>
                  <a:latin typeface="Helvetica Light"/>
                  <a:cs typeface="Helvetica Light"/>
                </a:rPr>
                <a:t>Neutrino</a:t>
              </a:r>
            </a:p>
          </p:txBody>
        </p:sp>
        <p:sp>
          <p:nvSpPr>
            <p:cNvPr id="19" name="Text Box 10"/>
            <p:cNvSpPr txBox="1">
              <a:spLocks noChangeArrowheads="1"/>
            </p:cNvSpPr>
            <p:nvPr/>
          </p:nvSpPr>
          <p:spPr bwMode="auto">
            <a:xfrm>
              <a:off x="4529050" y="5348287"/>
              <a:ext cx="1350033" cy="644932"/>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2">
                      <a:lumMod val="75000"/>
                    </a:schemeClr>
                  </a:solidFill>
                  <a:latin typeface="Helvetica Light"/>
                  <a:cs typeface="Helvetica Light"/>
                </a:rPr>
                <a:t>Muon</a:t>
              </a:r>
              <a:endParaRPr lang="en-US" dirty="0">
                <a:solidFill>
                  <a:schemeClr val="tx2">
                    <a:lumMod val="75000"/>
                  </a:schemeClr>
                </a:solidFill>
                <a:latin typeface="Helvetica Light"/>
                <a:cs typeface="Helvetica Light"/>
              </a:endParaRPr>
            </a:p>
          </p:txBody>
        </p:sp>
        <p:sp>
          <p:nvSpPr>
            <p:cNvPr id="20" name="Text Box 11"/>
            <p:cNvSpPr txBox="1">
              <a:spLocks noChangeArrowheads="1"/>
            </p:cNvSpPr>
            <p:nvPr/>
          </p:nvSpPr>
          <p:spPr bwMode="auto">
            <a:xfrm>
              <a:off x="3510195" y="2710960"/>
              <a:ext cx="2892292" cy="586841"/>
            </a:xfrm>
            <a:prstGeom prst="rect">
              <a:avLst/>
            </a:prstGeom>
            <a:noFill/>
            <a:ln w="9525">
              <a:noFill/>
              <a:miter lim="800000"/>
              <a:headEnd/>
              <a:tailEnd/>
            </a:ln>
            <a:effectLst/>
          </p:spPr>
          <p:txBody>
            <a:bodyPr wrap="none">
              <a:prstTxWarp prst="textNoShape">
                <a:avLst/>
              </a:prstTxWarp>
              <a:spAutoFit/>
            </a:bodyPr>
            <a:lstStyle/>
            <a:p>
              <a:r>
                <a:rPr lang="en-US" dirty="0">
                  <a:solidFill>
                    <a:schemeClr val="accent1">
                      <a:lumMod val="60000"/>
                      <a:lumOff val="40000"/>
                    </a:schemeClr>
                  </a:solidFill>
                  <a:latin typeface="Helvetica Light"/>
                  <a:cs typeface="Helvetica Light"/>
                </a:rPr>
                <a:t>Cherenkov </a:t>
              </a:r>
              <a:r>
                <a:rPr lang="en-US" dirty="0" smtClean="0">
                  <a:solidFill>
                    <a:schemeClr val="accent1">
                      <a:lumMod val="60000"/>
                      <a:lumOff val="40000"/>
                    </a:schemeClr>
                  </a:solidFill>
                  <a:latin typeface="Helvetica Light"/>
                  <a:cs typeface="Helvetica Light"/>
                </a:rPr>
                <a:t>light</a:t>
              </a:r>
              <a:endParaRPr lang="en-US" dirty="0">
                <a:solidFill>
                  <a:schemeClr val="accent1">
                    <a:lumMod val="60000"/>
                    <a:lumOff val="40000"/>
                  </a:schemeClr>
                </a:solidFill>
                <a:latin typeface="Helvetica Light"/>
                <a:cs typeface="Helvetica Light"/>
              </a:endParaRPr>
            </a:p>
          </p:txBody>
        </p:sp>
      </p:grpSp>
      <p:sp>
        <p:nvSpPr>
          <p:cNvPr id="29" name="TextBox 28"/>
          <p:cNvSpPr txBox="1"/>
          <p:nvPr/>
        </p:nvSpPr>
        <p:spPr>
          <a:xfrm>
            <a:off x="228600" y="4876800"/>
            <a:ext cx="8610600" cy="1477328"/>
          </a:xfrm>
          <a:prstGeom prst="rect">
            <a:avLst/>
          </a:prstGeom>
          <a:noFill/>
        </p:spPr>
        <p:txBody>
          <a:bodyPr wrap="square" rtlCol="0">
            <a:spAutoFit/>
          </a:bodyPr>
          <a:lstStyle/>
          <a:p>
            <a:pPr algn="just">
              <a:buFont typeface="Arial"/>
              <a:buChar char="•"/>
            </a:pPr>
            <a:r>
              <a:rPr lang="en-GB" dirty="0" smtClean="0">
                <a:solidFill>
                  <a:srgbClr val="595959"/>
                </a:solidFill>
                <a:latin typeface="Helvetica Light"/>
                <a:cs typeface="Helvetica Light"/>
              </a:rPr>
              <a:t> Cherenkov photons induced by relativistic </a:t>
            </a:r>
            <a:r>
              <a:rPr lang="en-GB" dirty="0" err="1" smtClean="0">
                <a:solidFill>
                  <a:srgbClr val="595959"/>
                </a:solidFill>
                <a:latin typeface="Helvetica Light"/>
                <a:cs typeface="Helvetica Light"/>
              </a:rPr>
              <a:t>muons</a:t>
            </a:r>
            <a:r>
              <a:rPr lang="en-GB" dirty="0" smtClean="0">
                <a:solidFill>
                  <a:srgbClr val="595959"/>
                </a:solidFill>
                <a:latin typeface="Helvetica Light"/>
                <a:cs typeface="Helvetica Light"/>
              </a:rPr>
              <a:t> are detected with a PMT array embedded in a </a:t>
            </a:r>
            <a:r>
              <a:rPr lang="en-GB" dirty="0" err="1" smtClean="0">
                <a:solidFill>
                  <a:srgbClr val="595959"/>
                </a:solidFill>
                <a:latin typeface="Helvetica Light"/>
                <a:cs typeface="Helvetica Light"/>
              </a:rPr>
              <a:t>transparente</a:t>
            </a:r>
            <a:r>
              <a:rPr lang="en-GB" dirty="0" smtClean="0">
                <a:solidFill>
                  <a:srgbClr val="595959"/>
                </a:solidFill>
                <a:latin typeface="Helvetica Light"/>
                <a:cs typeface="Helvetica Light"/>
              </a:rPr>
              <a:t> medium</a:t>
            </a:r>
          </a:p>
          <a:p>
            <a:pPr algn="just">
              <a:buFont typeface="Arial"/>
              <a:buChar char="•"/>
            </a:pPr>
            <a:r>
              <a:rPr lang="en-GB" dirty="0" smtClean="0">
                <a:solidFill>
                  <a:srgbClr val="595959"/>
                </a:solidFill>
                <a:latin typeface="Helvetica Light"/>
                <a:cs typeface="Helvetica Light"/>
              </a:rPr>
              <a:t> Neutrino and </a:t>
            </a:r>
            <a:r>
              <a:rPr lang="en-GB" dirty="0" err="1" smtClean="0">
                <a:solidFill>
                  <a:srgbClr val="595959"/>
                </a:solidFill>
                <a:latin typeface="Helvetica Light"/>
                <a:cs typeface="Helvetica Light"/>
              </a:rPr>
              <a:t>muon</a:t>
            </a:r>
            <a:r>
              <a:rPr lang="en-GB" dirty="0" smtClean="0">
                <a:solidFill>
                  <a:srgbClr val="595959"/>
                </a:solidFill>
                <a:latin typeface="Helvetica Light"/>
                <a:cs typeface="Helvetica Light"/>
              </a:rPr>
              <a:t> are almost collinear at ~</a:t>
            </a:r>
            <a:r>
              <a:rPr lang="en-GB" dirty="0" err="1" smtClean="0">
                <a:solidFill>
                  <a:srgbClr val="595959"/>
                </a:solidFill>
                <a:latin typeface="Helvetica Light"/>
                <a:cs typeface="Helvetica Light"/>
              </a:rPr>
              <a:t>TeV</a:t>
            </a:r>
            <a:r>
              <a:rPr lang="en-GB" dirty="0" smtClean="0">
                <a:solidFill>
                  <a:srgbClr val="595959"/>
                </a:solidFill>
                <a:latin typeface="Helvetica Light"/>
                <a:cs typeface="Helvetica Light"/>
              </a:rPr>
              <a:t> energies</a:t>
            </a:r>
          </a:p>
          <a:p>
            <a:pPr indent="173038" algn="just">
              <a:buFont typeface="Arial"/>
              <a:buChar char="•"/>
            </a:pPr>
            <a:r>
              <a:rPr lang="en-GB" dirty="0" smtClean="0">
                <a:solidFill>
                  <a:srgbClr val="595959"/>
                </a:solidFill>
                <a:latin typeface="Helvetica Light"/>
                <a:cs typeface="Helvetica Light"/>
              </a:rPr>
              <a:t>Physical background: atmospheric </a:t>
            </a:r>
            <a:r>
              <a:rPr lang="en-GB" dirty="0" err="1" smtClean="0">
                <a:solidFill>
                  <a:srgbClr val="595959"/>
                </a:solidFill>
                <a:latin typeface="Helvetica Light"/>
                <a:cs typeface="Helvetica Light"/>
              </a:rPr>
              <a:t>muons</a:t>
            </a:r>
            <a:r>
              <a:rPr lang="en-GB" dirty="0" smtClean="0">
                <a:solidFill>
                  <a:srgbClr val="595959"/>
                </a:solidFill>
                <a:latin typeface="Helvetica Light"/>
                <a:cs typeface="Helvetica Light"/>
              </a:rPr>
              <a:t> and atmospheric neutrinos from cosmic ray interaction in the upper shells of the Atmosphere</a:t>
            </a:r>
            <a:endParaRPr lang="en-GB" dirty="0">
              <a:solidFill>
                <a:srgbClr val="595959"/>
              </a:solidFill>
              <a:latin typeface="Helvetica Light"/>
              <a:cs typeface="Helvetica Light"/>
            </a:endParaRPr>
          </a:p>
        </p:txBody>
      </p:sp>
      <p:sp>
        <p:nvSpPr>
          <p:cNvPr id="30" name="TextBox 29"/>
          <p:cNvSpPr txBox="1"/>
          <p:nvPr/>
        </p:nvSpPr>
        <p:spPr>
          <a:xfrm>
            <a:off x="5867400" y="1066800"/>
            <a:ext cx="3079496" cy="338554"/>
          </a:xfrm>
          <a:prstGeom prst="rect">
            <a:avLst/>
          </a:prstGeom>
          <a:noFill/>
        </p:spPr>
        <p:txBody>
          <a:bodyPr wrap="square" rtlCol="0">
            <a:spAutoFit/>
          </a:bodyPr>
          <a:lstStyle/>
          <a:p>
            <a:r>
              <a:rPr lang="en-GB" sz="1600" dirty="0" smtClean="0">
                <a:solidFill>
                  <a:srgbClr val="595959"/>
                </a:solidFill>
                <a:latin typeface="Helvetica Light"/>
                <a:cs typeface="Helvetica Light"/>
              </a:rPr>
              <a:t>Detector at Southern </a:t>
            </a:r>
            <a:r>
              <a:rPr lang="en-GB" sz="1600" dirty="0" err="1" smtClean="0">
                <a:solidFill>
                  <a:srgbClr val="595959"/>
                </a:solidFill>
                <a:latin typeface="Helvetica Light"/>
                <a:cs typeface="Helvetica Light"/>
              </a:rPr>
              <a:t>Hemisp</a:t>
            </a:r>
            <a:r>
              <a:rPr lang="en-GB" sz="1600" dirty="0" smtClean="0">
                <a:solidFill>
                  <a:srgbClr val="595959"/>
                </a:solidFill>
                <a:latin typeface="Helvetica Light"/>
                <a:cs typeface="Helvetica Light"/>
              </a:rPr>
              <a:t>.</a:t>
            </a:r>
            <a:endParaRPr lang="en-GB" sz="1600"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Neutrino telescopes</a:t>
            </a:r>
            <a:endParaRPr lang="en-GB" sz="4200" spc="300" dirty="0">
              <a:solidFill>
                <a:srgbClr val="595959"/>
              </a:solidFill>
              <a:latin typeface="Helvetica Light"/>
              <a:cs typeface="Helvetica Light"/>
            </a:endParaRPr>
          </a:p>
        </p:txBody>
      </p:sp>
      <p:grpSp>
        <p:nvGrpSpPr>
          <p:cNvPr id="27" name="Group 26"/>
          <p:cNvGrpSpPr/>
          <p:nvPr/>
        </p:nvGrpSpPr>
        <p:grpSpPr>
          <a:xfrm>
            <a:off x="732289" y="3962400"/>
            <a:ext cx="7573511" cy="2369076"/>
            <a:chOff x="425226" y="3190015"/>
            <a:chExt cx="8150449" cy="2819754"/>
          </a:xfrm>
        </p:grpSpPr>
        <p:pic>
          <p:nvPicPr>
            <p:cNvPr id="89" name="Picture 8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33400" y="3841257"/>
              <a:ext cx="8042275" cy="2168512"/>
            </a:xfrm>
            <a:prstGeom prst="rect">
              <a:avLst/>
            </a:prstGeom>
            <a:ln w="25400">
              <a:solidFill>
                <a:schemeClr val="bg1">
                  <a:lumMod val="65000"/>
                </a:schemeClr>
              </a:solidFill>
            </a:ln>
            <a:effectLst>
              <a:outerShdw blurRad="50800" dist="38100" dir="2700000" algn="tl" rotWithShape="0">
                <a:schemeClr val="bg1">
                  <a:alpha val="43000"/>
                </a:schemeClr>
              </a:outerShdw>
            </a:effectLst>
          </p:spPr>
        </p:pic>
        <p:sp>
          <p:nvSpPr>
            <p:cNvPr id="22" name="TextBox 21"/>
            <p:cNvSpPr txBox="1"/>
            <p:nvPr/>
          </p:nvSpPr>
          <p:spPr>
            <a:xfrm>
              <a:off x="425226" y="3190015"/>
              <a:ext cx="3886200" cy="549489"/>
            </a:xfrm>
            <a:prstGeom prst="rect">
              <a:avLst/>
            </a:prstGeom>
            <a:noFill/>
          </p:spPr>
          <p:txBody>
            <a:bodyPr wrap="square" rtlCol="0">
              <a:spAutoFit/>
            </a:bodyPr>
            <a:lstStyle/>
            <a:p>
              <a:pPr algn="ctr"/>
              <a:r>
                <a:rPr lang="en-GB" sz="2400" dirty="0" err="1" smtClean="0">
                  <a:solidFill>
                    <a:srgbClr val="595959"/>
                  </a:solidFill>
                  <a:latin typeface="Helvetica Light"/>
                  <a:cs typeface="Helvetica Light"/>
                </a:rPr>
                <a:t>IceCube</a:t>
              </a:r>
              <a:endParaRPr lang="en-GB" sz="2400" dirty="0">
                <a:solidFill>
                  <a:srgbClr val="595959"/>
                </a:solidFill>
                <a:latin typeface="Helvetica Light"/>
                <a:cs typeface="Helvetica Light"/>
              </a:endParaRPr>
            </a:p>
          </p:txBody>
        </p:sp>
        <p:sp>
          <p:nvSpPr>
            <p:cNvPr id="23" name="TextBox 22"/>
            <p:cNvSpPr txBox="1"/>
            <p:nvPr/>
          </p:nvSpPr>
          <p:spPr>
            <a:xfrm>
              <a:off x="4689475" y="3247643"/>
              <a:ext cx="3886200" cy="549489"/>
            </a:xfrm>
            <a:prstGeom prst="rect">
              <a:avLst/>
            </a:prstGeom>
            <a:noFill/>
          </p:spPr>
          <p:txBody>
            <a:bodyPr wrap="square" rtlCol="0">
              <a:spAutoFit/>
            </a:bodyPr>
            <a:lstStyle/>
            <a:p>
              <a:pPr algn="ctr"/>
              <a:r>
                <a:rPr lang="en-GB" sz="2400" dirty="0" smtClean="0">
                  <a:solidFill>
                    <a:srgbClr val="595959"/>
                  </a:solidFill>
                  <a:latin typeface="Helvetica Light"/>
                  <a:cs typeface="Helvetica Light"/>
                </a:rPr>
                <a:t>ANTARES</a:t>
              </a:r>
              <a:endParaRPr lang="en-GB" sz="2400" dirty="0">
                <a:solidFill>
                  <a:srgbClr val="595959"/>
                </a:solidFill>
                <a:latin typeface="Helvetica Light"/>
                <a:cs typeface="Helvetica Light"/>
              </a:endParaRPr>
            </a:p>
          </p:txBody>
        </p:sp>
      </p:grpSp>
      <p:grpSp>
        <p:nvGrpSpPr>
          <p:cNvPr id="34" name="Group 33"/>
          <p:cNvGrpSpPr/>
          <p:nvPr/>
        </p:nvGrpSpPr>
        <p:grpSpPr>
          <a:xfrm>
            <a:off x="1447800" y="838200"/>
            <a:ext cx="6097707" cy="3042657"/>
            <a:chOff x="1675546" y="914400"/>
            <a:chExt cx="6097707" cy="3042657"/>
          </a:xfrm>
        </p:grpSpPr>
        <p:pic>
          <p:nvPicPr>
            <p:cNvPr id="26" name="Picture 25"/>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675546" y="914400"/>
              <a:ext cx="6097707" cy="3042657"/>
            </a:xfrm>
            <a:prstGeom prst="rect">
              <a:avLst/>
            </a:prstGeom>
            <a:ln w="25400">
              <a:solidFill>
                <a:schemeClr val="bg1">
                  <a:lumMod val="65000"/>
                </a:schemeClr>
              </a:solidFill>
            </a:ln>
            <a:effectLst>
              <a:outerShdw blurRad="50800" dist="38100" dir="2700000" algn="tl" rotWithShape="0">
                <a:srgbClr val="000000">
                  <a:alpha val="43000"/>
                </a:srgbClr>
              </a:outerShdw>
            </a:effectLst>
          </p:spPr>
        </p:pic>
        <p:pic>
          <p:nvPicPr>
            <p:cNvPr id="32" name="Picture 3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373111" y="3280012"/>
              <a:ext cx="457200" cy="606188"/>
            </a:xfrm>
            <a:prstGeom prst="rect">
              <a:avLst/>
            </a:prstGeom>
            <a:ln w="19050">
              <a:solidFill>
                <a:schemeClr val="bg1"/>
              </a:solidFill>
            </a:ln>
          </p:spPr>
        </p:pic>
        <p:pic>
          <p:nvPicPr>
            <p:cNvPr id="33" name="Picture 32"/>
            <p:cNvPicPr>
              <a:picLocks noChangeAspect="1"/>
            </p:cNvPicPr>
            <p:nvPr/>
          </p:nvPicPr>
          <p:blipFill>
            <a:blip r:embed="rId9"/>
            <a:stretch>
              <a:fillRect/>
            </a:stretch>
          </p:blipFill>
          <p:spPr>
            <a:xfrm>
              <a:off x="4830311" y="1084342"/>
              <a:ext cx="520890" cy="744458"/>
            </a:xfrm>
            <a:prstGeom prst="rect">
              <a:avLst/>
            </a:prstGeom>
            <a:ln>
              <a:solidFill>
                <a:schemeClr val="bg1"/>
              </a:solidFill>
            </a:ln>
            <a:effectLst>
              <a:outerShdw blurRad="50800" dist="38100" dir="2700000" algn="tl" rotWithShape="0">
                <a:srgbClr val="000000">
                  <a:alpha val="43000"/>
                </a:srgbClr>
              </a:outerShdw>
            </a:effectLst>
          </p:spPr>
        </p:pic>
      </p:grpSp>
      <p:cxnSp>
        <p:nvCxnSpPr>
          <p:cNvPr id="36" name="Straight Arrow Connector 35"/>
          <p:cNvCxnSpPr/>
          <p:nvPr/>
        </p:nvCxnSpPr>
        <p:spPr>
          <a:xfrm rot="10800000" flipV="1">
            <a:off x="3200400" y="3456401"/>
            <a:ext cx="944966" cy="760294"/>
          </a:xfrm>
          <a:prstGeom prst="straightConnector1">
            <a:avLst/>
          </a:prstGeom>
          <a:ln>
            <a:solidFill>
              <a:schemeClr val="bg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6200000" flipH="1">
            <a:off x="4590722" y="2338216"/>
            <a:ext cx="2205335" cy="1139864"/>
          </a:xfrm>
          <a:prstGeom prst="straightConnector1">
            <a:avLst/>
          </a:prstGeom>
          <a:ln>
            <a:solidFill>
              <a:schemeClr val="bg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7639" y="661720"/>
            <a:ext cx="9136361" cy="6123057"/>
            <a:chOff x="7639" y="661720"/>
            <a:chExt cx="9136361" cy="6123057"/>
          </a:xfrm>
        </p:grpSpPr>
        <p:grpSp>
          <p:nvGrpSpPr>
            <p:cNvPr id="43" name="Group 36"/>
            <p:cNvGrpSpPr/>
            <p:nvPr/>
          </p:nvGrpSpPr>
          <p:grpSpPr>
            <a:xfrm>
              <a:off x="7639" y="6477000"/>
              <a:ext cx="9136361" cy="307777"/>
              <a:chOff x="7639" y="6477000"/>
              <a:chExt cx="9136361" cy="307777"/>
            </a:xfrm>
          </p:grpSpPr>
          <p:sp>
            <p:nvSpPr>
              <p:cNvPr id="45" name="TextBox 44"/>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4</a:t>
                </a:r>
                <a:endParaRPr lang="en-GB" sz="1400" dirty="0">
                  <a:solidFill>
                    <a:srgbClr val="595959"/>
                  </a:solidFill>
                </a:endParaRPr>
              </a:p>
            </p:txBody>
          </p:sp>
          <p:cxnSp>
            <p:nvCxnSpPr>
              <p:cNvPr id="46" name="Straight Connector 45"/>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49" name="Rectangle 48"/>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4" name="Straight Connector 43"/>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rot="16200000">
            <a:off x="-583905" y="5120789"/>
            <a:ext cx="2146742" cy="338554"/>
          </a:xfrm>
          <a:prstGeom prst="rect">
            <a:avLst/>
          </a:prstGeom>
          <a:noFill/>
        </p:spPr>
        <p:txBody>
          <a:bodyPr wrap="none" rtlCol="0">
            <a:spAutoFit/>
          </a:bodyPr>
          <a:lstStyle/>
          <a:p>
            <a:r>
              <a:rPr lang="en-GB" sz="1600" dirty="0" err="1" smtClean="0">
                <a:solidFill>
                  <a:srgbClr val="595959"/>
                </a:solidFill>
                <a:latin typeface="Helvetica Light"/>
                <a:cs typeface="Helvetica Light"/>
              </a:rPr>
              <a:t>Upgoing</a:t>
            </a:r>
            <a:r>
              <a:rPr lang="en-GB" sz="1600" dirty="0" smtClean="0">
                <a:solidFill>
                  <a:srgbClr val="595959"/>
                </a:solidFill>
                <a:latin typeface="Helvetica Light"/>
                <a:cs typeface="Helvetica Light"/>
              </a:rPr>
              <a:t> neutrino sky </a:t>
            </a:r>
            <a:endParaRPr lang="en-GB" sz="1600" dirty="0">
              <a:solidFill>
                <a:srgbClr val="595959"/>
              </a:solidFill>
              <a:latin typeface="Helvetica Light"/>
              <a:cs typeface="Helvetica Light"/>
            </a:endParaRPr>
          </a:p>
        </p:txBody>
      </p:sp>
      <p:sp>
        <p:nvSpPr>
          <p:cNvPr id="69" name="TextBox 68"/>
          <p:cNvSpPr txBox="1"/>
          <p:nvPr/>
        </p:nvSpPr>
        <p:spPr>
          <a:xfrm>
            <a:off x="5928678" y="1066800"/>
            <a:ext cx="776922" cy="369332"/>
          </a:xfrm>
          <a:prstGeom prst="rect">
            <a:avLst/>
          </a:prstGeom>
          <a:noFill/>
        </p:spPr>
        <p:txBody>
          <a:bodyPr wrap="square" rtlCol="0">
            <a:spAutoFit/>
          </a:bodyPr>
          <a:lstStyle/>
          <a:p>
            <a:r>
              <a:rPr lang="en-GB" dirty="0" smtClean="0">
                <a:solidFill>
                  <a:schemeClr val="bg1">
                    <a:lumMod val="95000"/>
                  </a:schemeClr>
                </a:solidFill>
              </a:rPr>
              <a:t>GVD</a:t>
            </a:r>
            <a:endParaRPr lang="en-GB" dirty="0">
              <a:solidFill>
                <a:schemeClr val="bg1">
                  <a:lumMod val="95000"/>
                </a:schemeClr>
              </a:solidFill>
            </a:endParaRPr>
          </a:p>
        </p:txBody>
      </p:sp>
      <p:sp>
        <p:nvSpPr>
          <p:cNvPr id="70" name="TextBox 69"/>
          <p:cNvSpPr txBox="1"/>
          <p:nvPr/>
        </p:nvSpPr>
        <p:spPr>
          <a:xfrm>
            <a:off x="3733800" y="1566446"/>
            <a:ext cx="944965" cy="338554"/>
          </a:xfrm>
          <a:prstGeom prst="rect">
            <a:avLst/>
          </a:prstGeom>
          <a:noFill/>
        </p:spPr>
        <p:txBody>
          <a:bodyPr wrap="square" rtlCol="0">
            <a:spAutoFit/>
          </a:bodyPr>
          <a:lstStyle/>
          <a:p>
            <a:r>
              <a:rPr lang="en-GB" sz="1600" dirty="0" smtClean="0">
                <a:solidFill>
                  <a:schemeClr val="bg1">
                    <a:lumMod val="95000"/>
                  </a:schemeClr>
                </a:solidFill>
              </a:rPr>
              <a:t>KM3NeT</a:t>
            </a:r>
            <a:endParaRPr lang="en-GB" sz="1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3"/>
          <p:cNvSpPr txBox="1">
            <a:spLocks noChangeArrowheads="1"/>
          </p:cNvSpPr>
          <p:nvPr/>
        </p:nvSpPr>
        <p:spPr>
          <a:xfrm>
            <a:off x="228600" y="914400"/>
            <a:ext cx="8726487" cy="4992688"/>
          </a:xfrm>
          <a:prstGeom prst="rect">
            <a:avLst/>
          </a:prstGeom>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595959"/>
                </a:solidFill>
                <a:latin typeface="Helvetica Light"/>
                <a:cs typeface="Helvetica Light"/>
              </a:rPr>
              <a:t>Advantages of sea water:</a:t>
            </a:r>
          </a:p>
          <a:p>
            <a:pPr lvl="1"/>
            <a:r>
              <a:rPr lang="en-US" sz="2000" dirty="0" smtClean="0">
                <a:solidFill>
                  <a:srgbClr val="595959"/>
                </a:solidFill>
                <a:latin typeface="Helvetica Light"/>
                <a:cs typeface="Helvetica Light"/>
              </a:rPr>
              <a:t>Larger scattering length </a:t>
            </a:r>
            <a:r>
              <a:rPr lang="en-US" sz="2000" dirty="0" smtClean="0">
                <a:solidFill>
                  <a:srgbClr val="595959"/>
                </a:solidFill>
                <a:latin typeface="Helvetica Light"/>
                <a:cs typeface="Helvetica Light"/>
                <a:sym typeface="Symbol" pitchFamily="18" charset="2"/>
              </a:rPr>
              <a:t> </a:t>
            </a:r>
            <a:r>
              <a:rPr lang="en-US" sz="2000" dirty="0" smtClean="0">
                <a:solidFill>
                  <a:srgbClr val="595959"/>
                </a:solidFill>
                <a:latin typeface="Helvetica Light"/>
                <a:cs typeface="Helvetica Light"/>
              </a:rPr>
              <a:t>better angular resolution</a:t>
            </a:r>
          </a:p>
          <a:p>
            <a:pPr lvl="1"/>
            <a:r>
              <a:rPr lang="en-US" sz="2000" dirty="0" smtClean="0">
                <a:solidFill>
                  <a:srgbClr val="595959"/>
                </a:solidFill>
                <a:latin typeface="Helvetica Light"/>
                <a:cs typeface="Helvetica Light"/>
              </a:rPr>
              <a:t>Weaker depth-dependence of optical parameters</a:t>
            </a:r>
          </a:p>
          <a:p>
            <a:pPr lvl="1"/>
            <a:r>
              <a:rPr lang="en-US" sz="2000" dirty="0" smtClean="0">
                <a:solidFill>
                  <a:srgbClr val="595959"/>
                </a:solidFill>
                <a:latin typeface="Helvetica Light"/>
                <a:cs typeface="Helvetica Light"/>
              </a:rPr>
              <a:t>Possibility of recovery</a:t>
            </a:r>
          </a:p>
          <a:p>
            <a:pPr lvl="1"/>
            <a:r>
              <a:rPr lang="en-US" sz="2000" dirty="0" smtClean="0">
                <a:solidFill>
                  <a:srgbClr val="595959"/>
                </a:solidFill>
                <a:latin typeface="Helvetica Light"/>
                <a:cs typeface="Helvetica Light"/>
              </a:rPr>
              <a:t>Changeable detector geometry</a:t>
            </a:r>
          </a:p>
          <a:p>
            <a:r>
              <a:rPr lang="en-US" sz="2000" dirty="0" smtClean="0">
                <a:solidFill>
                  <a:srgbClr val="595959"/>
                </a:solidFill>
                <a:latin typeface="Helvetica Light"/>
                <a:cs typeface="Helvetica Light"/>
              </a:rPr>
              <a:t>Disadvantages:</a:t>
            </a:r>
          </a:p>
          <a:p>
            <a:pPr lvl="1"/>
            <a:r>
              <a:rPr lang="en-US" sz="2000" dirty="0" smtClean="0">
                <a:solidFill>
                  <a:srgbClr val="595959"/>
                </a:solidFill>
                <a:latin typeface="Helvetica Light"/>
                <a:cs typeface="Helvetica Light"/>
              </a:rPr>
              <a:t>Larger absorption length</a:t>
            </a:r>
          </a:p>
          <a:p>
            <a:pPr lvl="1"/>
            <a:r>
              <a:rPr lang="en-US" sz="2000" dirty="0" smtClean="0">
                <a:solidFill>
                  <a:srgbClr val="595959"/>
                </a:solidFill>
                <a:latin typeface="Helvetica Light"/>
                <a:cs typeface="Helvetica Light"/>
              </a:rPr>
              <a:t>Bioluminescence, </a:t>
            </a:r>
            <a:r>
              <a:rPr lang="en-US" sz="2000" baseline="30000" dirty="0" smtClean="0">
                <a:solidFill>
                  <a:srgbClr val="595959"/>
                </a:solidFill>
                <a:latin typeface="Helvetica Light"/>
                <a:cs typeface="Helvetica Light"/>
              </a:rPr>
              <a:t>40</a:t>
            </a:r>
            <a:r>
              <a:rPr lang="en-US" sz="2000" dirty="0" smtClean="0">
                <a:solidFill>
                  <a:srgbClr val="595959"/>
                </a:solidFill>
                <a:latin typeface="Helvetica Light"/>
                <a:cs typeface="Helvetica Light"/>
              </a:rPr>
              <a:t>K background, </a:t>
            </a:r>
            <a:r>
              <a:rPr lang="en-US" sz="2000" dirty="0" err="1" smtClean="0">
                <a:solidFill>
                  <a:srgbClr val="595959"/>
                </a:solidFill>
                <a:latin typeface="Helvetica Light"/>
                <a:cs typeface="Helvetica Light"/>
              </a:rPr>
              <a:t>biofouling</a:t>
            </a:r>
            <a:r>
              <a:rPr lang="en-US" sz="2000" dirty="0" smtClean="0">
                <a:solidFill>
                  <a:srgbClr val="595959"/>
                </a:solidFill>
                <a:latin typeface="Helvetica Light"/>
                <a:cs typeface="Helvetica Light"/>
              </a:rPr>
              <a:t> (optical background)</a:t>
            </a:r>
          </a:p>
          <a:p>
            <a:endParaRPr lang="en-US" sz="2000" dirty="0" smtClean="0">
              <a:solidFill>
                <a:srgbClr val="595959"/>
              </a:solidFill>
              <a:latin typeface="Helvetica Light"/>
              <a:cs typeface="Helvetica Light"/>
            </a:endParaRPr>
          </a:p>
          <a:p>
            <a:pPr>
              <a:buNone/>
            </a:pPr>
            <a:r>
              <a:rPr lang="en-US" sz="2000" dirty="0" smtClean="0">
                <a:solidFill>
                  <a:srgbClr val="595959"/>
                </a:solidFill>
                <a:latin typeface="Helvetica Light"/>
                <a:cs typeface="Helvetica Light"/>
                <a:sym typeface="Wingdings"/>
              </a:rPr>
              <a:t>   Mediterranean site </a:t>
            </a:r>
            <a:r>
              <a:rPr lang="en-US" sz="2000" dirty="0" err="1" smtClean="0">
                <a:solidFill>
                  <a:srgbClr val="595959"/>
                </a:solidFill>
                <a:latin typeface="Helvetica Light"/>
                <a:cs typeface="Helvetica Light"/>
                <a:sym typeface="Wingdings"/>
              </a:rPr>
              <a:t></a:t>
            </a:r>
            <a:r>
              <a:rPr lang="en-US" sz="2000" dirty="0" smtClean="0">
                <a:solidFill>
                  <a:srgbClr val="595959"/>
                </a:solidFill>
                <a:latin typeface="Helvetica Light"/>
                <a:cs typeface="Helvetica Light"/>
                <a:sym typeface="Wingdings"/>
              </a:rPr>
              <a:t> </a:t>
            </a:r>
            <a:r>
              <a:rPr lang="en-US" sz="2000" dirty="0" smtClean="0">
                <a:solidFill>
                  <a:srgbClr val="595959"/>
                </a:solidFill>
                <a:latin typeface="Helvetica Light"/>
                <a:cs typeface="Helvetica Light"/>
              </a:rPr>
              <a:t>Optimum </a:t>
            </a:r>
          </a:p>
          <a:p>
            <a:pPr>
              <a:buNone/>
            </a:pPr>
            <a:r>
              <a:rPr lang="en-US" sz="2000" dirty="0" smtClean="0">
                <a:solidFill>
                  <a:srgbClr val="595959"/>
                </a:solidFill>
                <a:latin typeface="Helvetica Light"/>
                <a:cs typeface="Helvetica Light"/>
              </a:rPr>
              <a:t>   visibility for the Galactic center</a:t>
            </a:r>
            <a:endParaRPr lang="en-US" sz="2000" dirty="0">
              <a:solidFill>
                <a:srgbClr val="595959"/>
              </a:solidFill>
              <a:latin typeface="Helvetica Light"/>
              <a:cs typeface="Helvetica Light"/>
            </a:endParaRPr>
          </a:p>
        </p:txBody>
      </p:sp>
      <p:sp>
        <p:nvSpPr>
          <p:cNvPr id="23" name="TextBox 22"/>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Sea water embedded </a:t>
            </a:r>
            <a:r>
              <a:rPr lang="en-GB" sz="4200" spc="300" dirty="0" err="1" smtClean="0">
                <a:solidFill>
                  <a:srgbClr val="595959"/>
                </a:solidFill>
                <a:latin typeface="Helvetica Light"/>
                <a:cs typeface="Helvetica Light"/>
              </a:rPr>
              <a:t>NTs</a:t>
            </a:r>
            <a:endParaRPr lang="en-GB" sz="4200" spc="300" dirty="0" smtClean="0">
              <a:solidFill>
                <a:srgbClr val="595959"/>
              </a:solidFill>
              <a:latin typeface="Helvetica Light"/>
              <a:cs typeface="Helvetica Light"/>
            </a:endParaRPr>
          </a:p>
          <a:p>
            <a:pPr algn="ctr"/>
            <a:endParaRPr lang="en-GB" sz="4200" spc="300" dirty="0">
              <a:ln>
                <a:solidFill>
                  <a:schemeClr val="bg1"/>
                </a:solidFill>
              </a:ln>
              <a:solidFill>
                <a:srgbClr val="F2F2F2"/>
              </a:solidFill>
              <a:effectLst>
                <a:outerShdw blurRad="50800" dist="38100" dir="2700000" algn="tl" rotWithShape="0">
                  <a:schemeClr val="bg1">
                    <a:lumMod val="85000"/>
                    <a:alpha val="43000"/>
                  </a:schemeClr>
                </a:outerShdw>
                <a:reflection stA="50000" endPos="40000" dist="12700" dir="5400000" sy="-100000" algn="bl" rotWithShape="0"/>
              </a:effectLst>
              <a:latin typeface="Apple Symbols"/>
              <a:cs typeface="Apple Symbols"/>
            </a:endParaRPr>
          </a:p>
        </p:txBody>
      </p:sp>
      <p:grpSp>
        <p:nvGrpSpPr>
          <p:cNvPr id="24" name="Group 23"/>
          <p:cNvGrpSpPr/>
          <p:nvPr/>
        </p:nvGrpSpPr>
        <p:grpSpPr>
          <a:xfrm>
            <a:off x="7639" y="661720"/>
            <a:ext cx="9136361" cy="6123057"/>
            <a:chOff x="7639" y="661720"/>
            <a:chExt cx="9136361" cy="6123057"/>
          </a:xfrm>
        </p:grpSpPr>
        <p:grpSp>
          <p:nvGrpSpPr>
            <p:cNvPr id="25" name="Group 36"/>
            <p:cNvGrpSpPr/>
            <p:nvPr/>
          </p:nvGrpSpPr>
          <p:grpSpPr>
            <a:xfrm>
              <a:off x="7639" y="6477000"/>
              <a:ext cx="9136361" cy="307777"/>
              <a:chOff x="7639" y="6477000"/>
              <a:chExt cx="9136361" cy="307777"/>
            </a:xfrm>
          </p:grpSpPr>
          <p:sp>
            <p:nvSpPr>
              <p:cNvPr id="30" name="TextBox 29"/>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5</a:t>
                </a:r>
                <a:endParaRPr lang="en-GB" sz="1400" dirty="0">
                  <a:solidFill>
                    <a:srgbClr val="595959"/>
                  </a:solidFill>
                </a:endParaRPr>
              </a:p>
            </p:txBody>
          </p:sp>
          <p:cxnSp>
            <p:nvCxnSpPr>
              <p:cNvPr id="31" name="Straight Connector 30"/>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35" name="Rectangle 34"/>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26" name="Straight Connector 25"/>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457200" y="4265692"/>
            <a:ext cx="8229600" cy="2211308"/>
            <a:chOff x="457200" y="4293493"/>
            <a:chExt cx="8229600" cy="2211308"/>
          </a:xfrm>
        </p:grpSpPr>
        <p:pic>
          <p:nvPicPr>
            <p:cNvPr id="40" name="Picture 39"/>
            <p:cNvPicPr>
              <a:picLocks noChangeAspect="1"/>
            </p:cNvPicPr>
            <p:nvPr/>
          </p:nvPicPr>
          <p:blipFill>
            <a:blip r:embed="rId3"/>
            <a:stretch>
              <a:fillRect/>
            </a:stretch>
          </p:blipFill>
          <p:spPr>
            <a:xfrm>
              <a:off x="4633587" y="4293493"/>
              <a:ext cx="4053213" cy="2211307"/>
            </a:xfrm>
            <a:prstGeom prst="rect">
              <a:avLst/>
            </a:prstGeom>
            <a:ln w="19050">
              <a:solidFill>
                <a:schemeClr val="bg1">
                  <a:lumMod val="65000"/>
                </a:schemeClr>
              </a:solidFill>
            </a:ln>
            <a:effectLst>
              <a:outerShdw blurRad="50800" dist="38100" dir="2700000" algn="tl" rotWithShape="0">
                <a:schemeClr val="bg1">
                  <a:alpha val="43000"/>
                </a:schemeClr>
              </a:outerShdw>
            </a:effectLst>
          </p:spPr>
        </p:pic>
        <p:sp>
          <p:nvSpPr>
            <p:cNvPr id="41" name="Rounded Rectangle 40"/>
            <p:cNvSpPr/>
            <p:nvPr/>
          </p:nvSpPr>
          <p:spPr>
            <a:xfrm>
              <a:off x="6248400" y="5191803"/>
              <a:ext cx="762000" cy="370797"/>
            </a:xfrm>
            <a:prstGeom prst="roundRect">
              <a:avLst/>
            </a:prstGeom>
            <a:noFill/>
            <a:ln w="254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3" name="Straight Connector 42"/>
            <p:cNvCxnSpPr/>
            <p:nvPr/>
          </p:nvCxnSpPr>
          <p:spPr>
            <a:xfrm rot="10800000" flipV="1">
              <a:off x="4495800" y="5193390"/>
              <a:ext cx="1828801" cy="1"/>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flipV="1">
              <a:off x="4495800" y="5562600"/>
              <a:ext cx="1828800" cy="91440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4"/>
            <a:stretch>
              <a:fillRect/>
            </a:stretch>
          </p:blipFill>
          <p:spPr>
            <a:xfrm>
              <a:off x="457200" y="5191803"/>
              <a:ext cx="4038600" cy="1312998"/>
            </a:xfrm>
            <a:prstGeom prst="rect">
              <a:avLst/>
            </a:prstGeom>
            <a:ln w="19050">
              <a:solidFill>
                <a:schemeClr val="bg1">
                  <a:lumMod val="65000"/>
                </a:schemeClr>
              </a:solidFill>
            </a:ln>
            <a:effectLst>
              <a:outerShdw blurRad="50800" dist="38100" dir="2700000" algn="tl" rotWithShape="0">
                <a:schemeClr val="bg1">
                  <a:alpha val="43000"/>
                </a:schemeClr>
              </a:outerShdw>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a:off x="5105400" y="1265872"/>
            <a:ext cx="3581400" cy="1477328"/>
          </a:xfrm>
          <a:prstGeom prst="rect">
            <a:avLst/>
          </a:prstGeom>
          <a:noFill/>
        </p:spPr>
        <p:txBody>
          <a:bodyPr wrap="square" rtlCol="0">
            <a:spAutoFit/>
          </a:bodyPr>
          <a:lstStyle/>
          <a:p>
            <a:pPr algn="just"/>
            <a:r>
              <a:rPr lang="en-GB" dirty="0" smtClean="0">
                <a:solidFill>
                  <a:srgbClr val="595959"/>
                </a:solidFill>
                <a:latin typeface="Helvetica Light"/>
                <a:cs typeface="Helvetica Light"/>
              </a:rPr>
              <a:t>ANTARES has 885 10” </a:t>
            </a:r>
            <a:r>
              <a:rPr lang="en-GB" dirty="0" err="1" smtClean="0">
                <a:solidFill>
                  <a:srgbClr val="595959"/>
                </a:solidFill>
                <a:latin typeface="Helvetica Light"/>
                <a:cs typeface="Helvetica Light"/>
              </a:rPr>
              <a:t>PMTs</a:t>
            </a:r>
            <a:r>
              <a:rPr lang="en-GB" dirty="0" smtClean="0">
                <a:solidFill>
                  <a:srgbClr val="595959"/>
                </a:solidFill>
                <a:latin typeface="Helvetica Light"/>
                <a:cs typeface="Helvetica Light"/>
              </a:rPr>
              <a:t> distributed in triplets of storeys along 12 strings of 450 meters longitude placed 2475 depth following an octagonal layout.</a:t>
            </a:r>
          </a:p>
          <a:p>
            <a:pPr algn="just"/>
            <a:endParaRPr lang="en-GB" dirty="0" smtClean="0">
              <a:solidFill>
                <a:srgbClr val="595959"/>
              </a:solidFill>
              <a:latin typeface="Helvetica Light"/>
              <a:cs typeface="Helvetica Light"/>
            </a:endParaRPr>
          </a:p>
        </p:txBody>
      </p:sp>
      <p:grpSp>
        <p:nvGrpSpPr>
          <p:cNvPr id="44" name="Group 43"/>
          <p:cNvGrpSpPr/>
          <p:nvPr/>
        </p:nvGrpSpPr>
        <p:grpSpPr>
          <a:xfrm>
            <a:off x="228600" y="1295400"/>
            <a:ext cx="6364698" cy="4876800"/>
            <a:chOff x="340902" y="1219200"/>
            <a:chExt cx="6364698" cy="4876800"/>
          </a:xfrm>
          <a:effectLst>
            <a:outerShdw blurRad="50800" dist="38100" dir="2700000" algn="tl" rotWithShape="0">
              <a:schemeClr val="bg1">
                <a:alpha val="43000"/>
              </a:schemeClr>
            </a:outerShdw>
          </a:effectLst>
        </p:grpSpPr>
        <p:pic>
          <p:nvPicPr>
            <p:cNvPr id="17" name="Picture 16" descr="ANTARES_red.jpg"/>
            <p:cNvPicPr>
              <a:picLocks noChangeAspect="1"/>
            </p:cNvPicPr>
            <p:nvPr/>
          </p:nvPicPr>
          <p:blipFill>
            <a:blip r:embed="rId3"/>
            <a:stretch>
              <a:fillRect/>
            </a:stretch>
          </p:blipFill>
          <p:spPr>
            <a:xfrm>
              <a:off x="340902" y="1219200"/>
              <a:ext cx="4612098" cy="4876800"/>
            </a:xfrm>
            <a:prstGeom prst="rect">
              <a:avLst/>
            </a:prstGeom>
            <a:ln>
              <a:solidFill>
                <a:schemeClr val="bg1">
                  <a:lumMod val="65000"/>
                </a:schemeClr>
              </a:solidFill>
            </a:ln>
            <a:effectLst>
              <a:outerShdw blurRad="50800" dist="38100" dir="2700000" algn="tl" rotWithShape="0">
                <a:schemeClr val="bg1">
                  <a:alpha val="43000"/>
                </a:schemeClr>
              </a:outerShdw>
            </a:effectLst>
          </p:spPr>
        </p:pic>
        <p:pic>
          <p:nvPicPr>
            <p:cNvPr id="20" name="Picture 1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257800" y="3352800"/>
              <a:ext cx="1447800" cy="2628900"/>
            </a:xfrm>
            <a:prstGeom prst="rect">
              <a:avLst/>
            </a:prstGeom>
            <a:ln>
              <a:solidFill>
                <a:schemeClr val="bg1">
                  <a:lumMod val="65000"/>
                </a:schemeClr>
              </a:solidFill>
            </a:ln>
            <a:effectLst>
              <a:outerShdw blurRad="50800" dist="38100" dir="2700000" algn="tl" rotWithShape="0">
                <a:schemeClr val="bg1">
                  <a:alpha val="43000"/>
                </a:schemeClr>
              </a:outerShdw>
            </a:effectLst>
          </p:spPr>
        </p:pic>
        <p:sp>
          <p:nvSpPr>
            <p:cNvPr id="21" name="Rectangle 20"/>
            <p:cNvSpPr/>
            <p:nvPr/>
          </p:nvSpPr>
          <p:spPr>
            <a:xfrm>
              <a:off x="2057400" y="1981200"/>
              <a:ext cx="609600" cy="685800"/>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2667000" y="1981200"/>
              <a:ext cx="2590800" cy="13716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305050" y="3028950"/>
              <a:ext cx="3314700" cy="25908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The ANTARES detector</a:t>
            </a:r>
            <a:endParaRPr lang="en-GB" sz="4200" spc="300" dirty="0">
              <a:ln>
                <a:solidFill>
                  <a:schemeClr val="bg1"/>
                </a:solidFill>
              </a:ln>
              <a:solidFill>
                <a:srgbClr val="F2F2F2"/>
              </a:solidFill>
              <a:effectLst>
                <a:outerShdw blurRad="50800" dist="38100" dir="2700000" algn="tl" rotWithShape="0">
                  <a:schemeClr val="bg1">
                    <a:lumMod val="85000"/>
                    <a:alpha val="43000"/>
                  </a:schemeClr>
                </a:outerShdw>
                <a:reflection stA="50000" endPos="40000" dist="12700" dir="5400000" sy="-100000" algn="bl" rotWithShape="0"/>
              </a:effectLst>
              <a:latin typeface="Apple Symbols"/>
              <a:cs typeface="Apple Symbols"/>
            </a:endParaRPr>
          </a:p>
        </p:txBody>
      </p:sp>
      <p:pic>
        <p:nvPicPr>
          <p:cNvPr id="45" name="Picture 2" descr="Footprint"/>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24662" y="3429000"/>
            <a:ext cx="2243138" cy="1403700"/>
          </a:xfrm>
          <a:prstGeom prst="rect">
            <a:avLst/>
          </a:prstGeom>
          <a:noFill/>
          <a:ln>
            <a:solidFill>
              <a:schemeClr val="bg1">
                <a:lumMod val="65000"/>
              </a:schemeClr>
            </a:solidFill>
          </a:ln>
          <a:effectLst>
            <a:outerShdw blurRad="50800" dist="38100" dir="2700000" algn="tl" rotWithShape="0">
              <a:schemeClr val="bg1">
                <a:alpha val="43000"/>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46" name="Group 45"/>
          <p:cNvGrpSpPr/>
          <p:nvPr/>
        </p:nvGrpSpPr>
        <p:grpSpPr>
          <a:xfrm>
            <a:off x="7639" y="661720"/>
            <a:ext cx="9136361" cy="6123057"/>
            <a:chOff x="7639" y="661720"/>
            <a:chExt cx="9136361" cy="6123057"/>
          </a:xfrm>
        </p:grpSpPr>
        <p:grpSp>
          <p:nvGrpSpPr>
            <p:cNvPr id="47" name="Group 36"/>
            <p:cNvGrpSpPr/>
            <p:nvPr/>
          </p:nvGrpSpPr>
          <p:grpSpPr>
            <a:xfrm>
              <a:off x="7639" y="6477000"/>
              <a:ext cx="9136361" cy="307777"/>
              <a:chOff x="7639" y="6477000"/>
              <a:chExt cx="9136361" cy="307777"/>
            </a:xfrm>
          </p:grpSpPr>
          <p:sp>
            <p:nvSpPr>
              <p:cNvPr id="49" name="TextBox 48"/>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6</a:t>
                </a:r>
                <a:endParaRPr lang="en-GB" sz="1400" dirty="0">
                  <a:solidFill>
                    <a:srgbClr val="595959"/>
                  </a:solidFill>
                </a:endParaRPr>
              </a:p>
            </p:txBody>
          </p:sp>
          <p:cxnSp>
            <p:nvCxnSpPr>
              <p:cNvPr id="50" name="Straight Connector 49"/>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3" name="Rectangle 52"/>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8" name="Straight Connector 47"/>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Data taking</a:t>
            </a:r>
            <a:endParaRPr lang="en-GB" sz="4200" spc="300" dirty="0">
              <a:solidFill>
                <a:srgbClr val="595959"/>
              </a:solidFill>
              <a:latin typeface="Helvetica Light"/>
              <a:cs typeface="Helvetica Light"/>
            </a:endParaRPr>
          </a:p>
        </p:txBody>
      </p:sp>
      <p:sp>
        <p:nvSpPr>
          <p:cNvPr id="45" name="TextBox 44"/>
          <p:cNvSpPr txBox="1"/>
          <p:nvPr/>
        </p:nvSpPr>
        <p:spPr>
          <a:xfrm>
            <a:off x="381000" y="914400"/>
            <a:ext cx="8229600" cy="707886"/>
          </a:xfrm>
          <a:prstGeom prst="rect">
            <a:avLst/>
          </a:prstGeom>
          <a:noFill/>
        </p:spPr>
        <p:txBody>
          <a:bodyPr wrap="square" rtlCol="0">
            <a:spAutoFit/>
          </a:bodyPr>
          <a:lstStyle/>
          <a:p>
            <a:pPr algn="just"/>
            <a:r>
              <a:rPr lang="en-GB" sz="2000" dirty="0" smtClean="0">
                <a:solidFill>
                  <a:srgbClr val="595959"/>
                </a:solidFill>
                <a:latin typeface="Helvetica Light"/>
                <a:cs typeface="Helvetica Light"/>
              </a:rPr>
              <a:t>ANTARES started data taking in 2007 and it is fully operative since May 2008</a:t>
            </a:r>
            <a:endParaRPr lang="en-GB" sz="2000" dirty="0">
              <a:solidFill>
                <a:srgbClr val="595959"/>
              </a:solidFill>
              <a:latin typeface="Helvetica Light"/>
              <a:cs typeface="Helvetica Light"/>
            </a:endParaRPr>
          </a:p>
        </p:txBody>
      </p:sp>
      <p:grpSp>
        <p:nvGrpSpPr>
          <p:cNvPr id="46" name="Group 45"/>
          <p:cNvGrpSpPr/>
          <p:nvPr/>
        </p:nvGrpSpPr>
        <p:grpSpPr>
          <a:xfrm>
            <a:off x="7639" y="661720"/>
            <a:ext cx="9136361" cy="6123057"/>
            <a:chOff x="7639" y="661720"/>
            <a:chExt cx="9136361" cy="6123057"/>
          </a:xfrm>
        </p:grpSpPr>
        <p:grpSp>
          <p:nvGrpSpPr>
            <p:cNvPr id="47" name="Group 36"/>
            <p:cNvGrpSpPr/>
            <p:nvPr/>
          </p:nvGrpSpPr>
          <p:grpSpPr>
            <a:xfrm>
              <a:off x="7639" y="6477000"/>
              <a:ext cx="9136361" cy="307777"/>
              <a:chOff x="7639" y="6477000"/>
              <a:chExt cx="9136361" cy="307777"/>
            </a:xfrm>
          </p:grpSpPr>
          <p:sp>
            <p:nvSpPr>
              <p:cNvPr id="49" name="TextBox 48"/>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7</a:t>
                </a:r>
                <a:endParaRPr lang="en-GB" sz="1400" dirty="0">
                  <a:solidFill>
                    <a:srgbClr val="595959"/>
                  </a:solidFill>
                </a:endParaRPr>
              </a:p>
            </p:txBody>
          </p:sp>
          <p:cxnSp>
            <p:nvCxnSpPr>
              <p:cNvPr id="50" name="Straight Connector 49"/>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3" name="Rectangle 52"/>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8" name="Straight Connector 47"/>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54" name="Rectangle 53"/>
          <p:cNvSpPr/>
          <p:nvPr/>
        </p:nvSpPr>
        <p:spPr>
          <a:xfrm>
            <a:off x="228600" y="4343400"/>
            <a:ext cx="5562600" cy="1600438"/>
          </a:xfrm>
          <a:prstGeom prst="rect">
            <a:avLst/>
          </a:prstGeom>
        </p:spPr>
        <p:txBody>
          <a:bodyPr wrap="square">
            <a:spAutoFit/>
          </a:bodyPr>
          <a:lstStyle/>
          <a:p>
            <a:pPr algn="just">
              <a:buFont typeface="Arial"/>
              <a:buChar char="•"/>
            </a:pPr>
            <a:r>
              <a:rPr lang="en-GB" sz="2000" dirty="0" smtClean="0">
                <a:solidFill>
                  <a:srgbClr val="595959"/>
                </a:solidFill>
                <a:latin typeface="Helvetica Light"/>
                <a:cs typeface="Helvetica Light"/>
              </a:rPr>
              <a:t> </a:t>
            </a:r>
            <a:r>
              <a:rPr lang="en-GB" sz="2000" dirty="0" err="1" smtClean="0">
                <a:solidFill>
                  <a:srgbClr val="595959"/>
                </a:solidFill>
                <a:latin typeface="Helvetica Light"/>
                <a:cs typeface="Helvetica Light"/>
              </a:rPr>
              <a:t>Upgoing</a:t>
            </a:r>
            <a:r>
              <a:rPr lang="en-GB" sz="2000" dirty="0" smtClean="0">
                <a:solidFill>
                  <a:srgbClr val="595959"/>
                </a:solidFill>
                <a:latin typeface="Helvetica Light"/>
                <a:cs typeface="Helvetica Light"/>
              </a:rPr>
              <a:t> atmospheric neutrinos detected at a rate of ~3/day</a:t>
            </a:r>
          </a:p>
          <a:p>
            <a:pPr algn="just"/>
            <a:r>
              <a:rPr lang="en-GB" sz="2000" dirty="0" smtClean="0">
                <a:solidFill>
                  <a:srgbClr val="595959"/>
                </a:solidFill>
                <a:latin typeface="Helvetica Light"/>
                <a:cs typeface="Helvetica Light"/>
              </a:rPr>
              <a:t> </a:t>
            </a:r>
          </a:p>
          <a:p>
            <a:pPr>
              <a:buFont typeface="Arial"/>
              <a:buChar char="•"/>
            </a:pPr>
            <a:r>
              <a:rPr lang="en-GB" sz="2000" dirty="0" smtClean="0">
                <a:solidFill>
                  <a:srgbClr val="595959"/>
                </a:solidFill>
                <a:latin typeface="Helvetica Light"/>
                <a:cs typeface="Helvetica Light"/>
              </a:rPr>
              <a:t> Duty cycle time improving each year</a:t>
            </a:r>
          </a:p>
          <a:p>
            <a:r>
              <a:rPr lang="en-GB" dirty="0" smtClean="0">
                <a:solidFill>
                  <a:srgbClr val="595959"/>
                </a:solidFill>
                <a:latin typeface="Helvetica Light"/>
                <a:cs typeface="Helvetica Light"/>
              </a:rPr>
              <a:t>   </a:t>
            </a:r>
            <a:endParaRPr lang="en-GB" dirty="0">
              <a:solidFill>
                <a:srgbClr val="595959"/>
              </a:solidFill>
              <a:latin typeface="Helvetica Light"/>
              <a:cs typeface="Helvetica Light"/>
            </a:endParaRPr>
          </a:p>
        </p:txBody>
      </p:sp>
      <p:grpSp>
        <p:nvGrpSpPr>
          <p:cNvPr id="60" name="Group 59"/>
          <p:cNvGrpSpPr/>
          <p:nvPr/>
        </p:nvGrpSpPr>
        <p:grpSpPr>
          <a:xfrm>
            <a:off x="701741" y="1752282"/>
            <a:ext cx="7438625" cy="4343718"/>
            <a:chOff x="701741" y="2133282"/>
            <a:chExt cx="7438625" cy="4343718"/>
          </a:xfrm>
        </p:grpSpPr>
        <p:pic>
          <p:nvPicPr>
            <p:cNvPr id="56" name="Image 11" descr="nu_mus_cumul_2008-12.gif"/>
            <p:cNvPicPr>
              <a:picLocks noChangeAspect="1"/>
            </p:cNvPicPr>
            <p:nvPr/>
          </p:nvPicPr>
          <p:blipFill>
            <a:blip r:embed="rId3" cstate="print"/>
            <a:srcRect r="7896"/>
            <a:stretch>
              <a:fillRect/>
            </a:stretch>
          </p:blipFill>
          <p:spPr>
            <a:xfrm>
              <a:off x="701741" y="2133282"/>
              <a:ext cx="7283317" cy="2362518"/>
            </a:xfrm>
            <a:prstGeom prst="rect">
              <a:avLst/>
            </a:prstGeom>
            <a:ln>
              <a:solidFill>
                <a:schemeClr val="bg1">
                  <a:lumMod val="65000"/>
                </a:schemeClr>
              </a:solidFill>
            </a:ln>
            <a:effectLst>
              <a:outerShdw blurRad="50800" dist="38100" dir="2700000" algn="tl" rotWithShape="0">
                <a:schemeClr val="bg1">
                  <a:alpha val="43000"/>
                </a:schemeClr>
              </a:outerShdw>
            </a:effectLst>
          </p:spPr>
        </p:pic>
        <p:cxnSp>
          <p:nvCxnSpPr>
            <p:cNvPr id="57" name="Connecteur droit avec flèche 10"/>
            <p:cNvCxnSpPr/>
            <p:nvPr/>
          </p:nvCxnSpPr>
          <p:spPr>
            <a:xfrm flipH="1">
              <a:off x="7294334" y="2486294"/>
              <a:ext cx="464898" cy="2016081"/>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8" name="Image 29" descr="screencastor_2012-11-27_10h28m.gif"/>
            <p:cNvPicPr>
              <a:picLocks noChangeAspect="1"/>
            </p:cNvPicPr>
            <p:nvPr/>
          </p:nvPicPr>
          <p:blipFill>
            <a:blip r:embed="rId4" cstate="print"/>
            <a:srcRect l="2372" t="4099" r="31395" b="21744"/>
            <a:stretch>
              <a:fillRect/>
            </a:stretch>
          </p:blipFill>
          <p:spPr>
            <a:xfrm>
              <a:off x="5867400" y="4597692"/>
              <a:ext cx="2272966" cy="1879308"/>
            </a:xfrm>
            <a:prstGeom prst="rect">
              <a:avLst/>
            </a:prstGeom>
          </p:spPr>
        </p:pic>
      </p:grpSp>
      <p:sp>
        <p:nvSpPr>
          <p:cNvPr id="59" name="ZoneTexte 12"/>
          <p:cNvSpPr txBox="1"/>
          <p:nvPr/>
        </p:nvSpPr>
        <p:spPr>
          <a:xfrm>
            <a:off x="5181600" y="6062246"/>
            <a:ext cx="3962399" cy="338554"/>
          </a:xfrm>
          <a:prstGeom prst="rect">
            <a:avLst/>
          </a:prstGeom>
          <a:noFill/>
        </p:spPr>
        <p:txBody>
          <a:bodyPr wrap="square" rtlCol="0">
            <a:spAutoFit/>
          </a:bodyPr>
          <a:lstStyle/>
          <a:p>
            <a:r>
              <a:rPr lang="en-GB" sz="1600" dirty="0" smtClean="0">
                <a:solidFill>
                  <a:srgbClr val="7F7F7F"/>
                </a:solidFill>
                <a:latin typeface="Helvetica Light"/>
                <a:cs typeface="Helvetica Light"/>
              </a:rPr>
              <a:t>Live channels in November 2012 ~85%</a:t>
            </a:r>
            <a:endParaRPr lang="en-GB" sz="1600" dirty="0">
              <a:solidFill>
                <a:srgbClr val="7F7F7F"/>
              </a:solidFill>
              <a:latin typeface="Helvetica Light"/>
              <a:cs typeface="Helvetica Light"/>
            </a:endParaRPr>
          </a:p>
        </p:txBody>
      </p:sp>
      <p:sp>
        <p:nvSpPr>
          <p:cNvPr id="61" name="Rectangle 60"/>
          <p:cNvSpPr/>
          <p:nvPr/>
        </p:nvSpPr>
        <p:spPr>
          <a:xfrm>
            <a:off x="381000" y="5477470"/>
            <a:ext cx="4572000" cy="923330"/>
          </a:xfrm>
          <a:prstGeom prst="rect">
            <a:avLst/>
          </a:prstGeom>
        </p:spPr>
        <p:txBody>
          <a:bodyPr wrap="square">
            <a:spAutoFit/>
          </a:bodyPr>
          <a:lstStyle/>
          <a:p>
            <a:endParaRPr lang="en-GB" dirty="0" smtClean="0">
              <a:solidFill>
                <a:srgbClr val="595959"/>
              </a:solidFill>
              <a:latin typeface="Helvetica Light"/>
              <a:cs typeface="Helvetica Light"/>
            </a:endParaRPr>
          </a:p>
          <a:p>
            <a:r>
              <a:rPr lang="en-GB" dirty="0" smtClean="0">
                <a:solidFill>
                  <a:srgbClr val="595959"/>
                </a:solidFill>
                <a:latin typeface="Helvetica Light"/>
                <a:cs typeface="Helvetica Light"/>
              </a:rPr>
              <a:t>Ongoing analysis are using data with more than 3 years of </a:t>
            </a:r>
            <a:r>
              <a:rPr lang="en-GB" dirty="0" err="1" smtClean="0">
                <a:solidFill>
                  <a:srgbClr val="595959"/>
                </a:solidFill>
                <a:latin typeface="Helvetica Light"/>
                <a:cs typeface="Helvetica Light"/>
              </a:rPr>
              <a:t>livetime</a:t>
            </a:r>
            <a:endParaRPr lang="en-GB" dirty="0" smtClean="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TextBox 43"/>
          <p:cNvSpPr txBox="1"/>
          <p:nvPr/>
        </p:nvSpPr>
        <p:spPr>
          <a:xfrm>
            <a:off x="457200" y="-98286"/>
            <a:ext cx="8229600" cy="754053"/>
          </a:xfrm>
          <a:prstGeom prst="rect">
            <a:avLst/>
          </a:prstGeom>
          <a:noFill/>
        </p:spPr>
        <p:txBody>
          <a:bodyPr wrap="square" rtlCol="0">
            <a:spAutoFit/>
          </a:bodyPr>
          <a:lstStyle/>
          <a:p>
            <a:pPr algn="ctr"/>
            <a:r>
              <a:rPr lang="en-GB" sz="4200" spc="300" dirty="0" smtClean="0">
                <a:solidFill>
                  <a:srgbClr val="595959"/>
                </a:solidFill>
                <a:latin typeface="Helvetica Light"/>
                <a:cs typeface="Helvetica Light"/>
              </a:rPr>
              <a:t>Detector performance</a:t>
            </a:r>
            <a:endParaRPr lang="en-GB" sz="4200" spc="300" dirty="0">
              <a:solidFill>
                <a:srgbClr val="595959"/>
              </a:solidFill>
              <a:latin typeface="Helvetica Light"/>
              <a:cs typeface="Helvetica Light"/>
            </a:endParaRPr>
          </a:p>
        </p:txBody>
      </p:sp>
      <p:grpSp>
        <p:nvGrpSpPr>
          <p:cNvPr id="2" name="Group 45"/>
          <p:cNvGrpSpPr/>
          <p:nvPr/>
        </p:nvGrpSpPr>
        <p:grpSpPr>
          <a:xfrm>
            <a:off x="7639" y="661720"/>
            <a:ext cx="9136361" cy="6123057"/>
            <a:chOff x="7639" y="661720"/>
            <a:chExt cx="9136361" cy="6123057"/>
          </a:xfrm>
        </p:grpSpPr>
        <p:grpSp>
          <p:nvGrpSpPr>
            <p:cNvPr id="3" name="Group 36"/>
            <p:cNvGrpSpPr/>
            <p:nvPr/>
          </p:nvGrpSpPr>
          <p:grpSpPr>
            <a:xfrm>
              <a:off x="7639" y="6477000"/>
              <a:ext cx="9136361" cy="307777"/>
              <a:chOff x="7639" y="6477000"/>
              <a:chExt cx="9136361" cy="307777"/>
            </a:xfrm>
          </p:grpSpPr>
          <p:sp>
            <p:nvSpPr>
              <p:cNvPr id="49" name="TextBox 48"/>
              <p:cNvSpPr txBox="1"/>
              <p:nvPr/>
            </p:nvSpPr>
            <p:spPr>
              <a:xfrm>
                <a:off x="4419600" y="6477000"/>
                <a:ext cx="381000" cy="307777"/>
              </a:xfrm>
              <a:prstGeom prst="rect">
                <a:avLst/>
              </a:prstGeom>
              <a:noFill/>
            </p:spPr>
            <p:txBody>
              <a:bodyPr wrap="square" rtlCol="0">
                <a:spAutoFit/>
              </a:bodyPr>
              <a:lstStyle/>
              <a:p>
                <a:r>
                  <a:rPr lang="en-GB" sz="1400" dirty="0" smtClean="0">
                    <a:solidFill>
                      <a:srgbClr val="595959"/>
                    </a:solidFill>
                  </a:rPr>
                  <a:t>8</a:t>
                </a:r>
                <a:endParaRPr lang="en-GB" sz="1400" dirty="0">
                  <a:solidFill>
                    <a:srgbClr val="595959"/>
                  </a:solidFill>
                </a:endParaRPr>
              </a:p>
            </p:txBody>
          </p:sp>
          <p:cxnSp>
            <p:nvCxnSpPr>
              <p:cNvPr id="50" name="Straight Connector 49"/>
              <p:cNvCxnSpPr/>
              <p:nvPr/>
            </p:nvCxnSpPr>
            <p:spPr>
              <a:xfrm>
                <a:off x="990600" y="6705600"/>
                <a:ext cx="3352800" cy="1588"/>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724400" y="6704012"/>
                <a:ext cx="2895600" cy="1588"/>
              </a:xfrm>
              <a:prstGeom prst="line">
                <a:avLst/>
              </a:prstGeom>
              <a:ln w="12700">
                <a:solidFill>
                  <a:schemeClr val="tx1">
                    <a:lumMod val="50000"/>
                    <a:lumOff val="50000"/>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7689756" y="6504801"/>
                <a:ext cx="1454244" cy="276999"/>
              </a:xfrm>
              <a:prstGeom prst="rect">
                <a:avLst/>
              </a:prstGeom>
            </p:spPr>
            <p:txBody>
              <a:bodyPr wrap="none">
                <a:spAutoFit/>
              </a:bodyPr>
              <a:lstStyle/>
              <a:p>
                <a:pPr lvl="0" algn="ctr"/>
                <a:r>
                  <a:rPr lang="en-GB" sz="1200" dirty="0" smtClean="0">
                    <a:solidFill>
                      <a:srgbClr val="595959"/>
                    </a:solidFill>
                  </a:rPr>
                  <a:t>J.P. </a:t>
                </a:r>
                <a:r>
                  <a:rPr lang="en-GB" sz="1200" dirty="0" err="1" smtClean="0">
                    <a:solidFill>
                      <a:srgbClr val="595959"/>
                    </a:solidFill>
                  </a:rPr>
                  <a:t>Gómez-González</a:t>
                </a:r>
                <a:endParaRPr lang="en-GB" sz="1200" dirty="0">
                  <a:solidFill>
                    <a:srgbClr val="595959"/>
                  </a:solidFill>
                </a:endParaRPr>
              </a:p>
            </p:txBody>
          </p:sp>
          <p:sp>
            <p:nvSpPr>
              <p:cNvPr id="53" name="Rectangle 52"/>
              <p:cNvSpPr/>
              <p:nvPr/>
            </p:nvSpPr>
            <p:spPr>
              <a:xfrm>
                <a:off x="7639" y="6504801"/>
                <a:ext cx="982961" cy="276999"/>
              </a:xfrm>
              <a:prstGeom prst="rect">
                <a:avLst/>
              </a:prstGeom>
            </p:spPr>
            <p:txBody>
              <a:bodyPr wrap="none">
                <a:spAutoFit/>
              </a:bodyPr>
              <a:lstStyle/>
              <a:p>
                <a:pPr lvl="0" algn="ctr"/>
                <a:r>
                  <a:rPr lang="en-GB" sz="1200" dirty="0" smtClean="0">
                    <a:solidFill>
                      <a:srgbClr val="595959"/>
                    </a:solidFill>
                  </a:rPr>
                  <a:t>WIPAC, 2013</a:t>
                </a:r>
                <a:endParaRPr lang="en-GB" sz="1200" dirty="0">
                  <a:solidFill>
                    <a:srgbClr val="595959"/>
                  </a:solidFill>
                </a:endParaRPr>
              </a:p>
            </p:txBody>
          </p:sp>
        </p:grpSp>
        <p:cxnSp>
          <p:nvCxnSpPr>
            <p:cNvPr id="48" name="Straight Connector 47"/>
            <p:cNvCxnSpPr/>
            <p:nvPr/>
          </p:nvCxnSpPr>
          <p:spPr>
            <a:xfrm>
              <a:off x="457200" y="661720"/>
              <a:ext cx="8229600" cy="1588"/>
            </a:xfrm>
            <a:prstGeom prst="line">
              <a:avLst/>
            </a:prstGeom>
            <a:ln w="22225">
              <a:solidFill>
                <a:schemeClr val="tx1">
                  <a:lumMod val="50000"/>
                  <a:lumOff val="50000"/>
                  <a:alpha val="60000"/>
                </a:schemeClr>
              </a:solidFill>
            </a:ln>
          </p:spPr>
          <p:style>
            <a:lnRef idx="2">
              <a:schemeClr val="accent1"/>
            </a:lnRef>
            <a:fillRef idx="0">
              <a:schemeClr val="accent1"/>
            </a:fillRef>
            <a:effectRef idx="1">
              <a:schemeClr val="accent1"/>
            </a:effectRef>
            <a:fontRef idx="minor">
              <a:schemeClr val="tx1"/>
            </a:fontRef>
          </p:style>
        </p:cxnSp>
      </p:grpSp>
      <p:sp>
        <p:nvSpPr>
          <p:cNvPr id="54" name="Rectangle 53"/>
          <p:cNvSpPr/>
          <p:nvPr/>
        </p:nvSpPr>
        <p:spPr>
          <a:xfrm>
            <a:off x="-76200" y="5599331"/>
            <a:ext cx="9220200" cy="646331"/>
          </a:xfrm>
          <a:prstGeom prst="rect">
            <a:avLst/>
          </a:prstGeom>
        </p:spPr>
        <p:txBody>
          <a:bodyPr wrap="square">
            <a:spAutoFit/>
          </a:bodyPr>
          <a:lstStyle/>
          <a:p>
            <a:pPr algn="ctr"/>
            <a:r>
              <a:rPr lang="en-GB" dirty="0" smtClean="0">
                <a:solidFill>
                  <a:srgbClr val="595959"/>
                </a:solidFill>
                <a:latin typeface="Helvetica Light"/>
                <a:cs typeface="Helvetica Light"/>
              </a:rPr>
              <a:t>Good pointing accuracy to do astronomy but low event rates</a:t>
            </a:r>
          </a:p>
          <a:p>
            <a:r>
              <a:rPr lang="en-GB" dirty="0" smtClean="0">
                <a:solidFill>
                  <a:srgbClr val="595959"/>
                </a:solidFill>
                <a:latin typeface="Helvetica Light"/>
                <a:cs typeface="Helvetica Light"/>
              </a:rPr>
              <a:t>	</a:t>
            </a:r>
          </a:p>
        </p:txBody>
      </p:sp>
      <p:grpSp>
        <p:nvGrpSpPr>
          <p:cNvPr id="17" name="Group 16"/>
          <p:cNvGrpSpPr/>
          <p:nvPr/>
        </p:nvGrpSpPr>
        <p:grpSpPr>
          <a:xfrm>
            <a:off x="685800" y="1830388"/>
            <a:ext cx="7866000" cy="3351212"/>
            <a:chOff x="820800" y="1352452"/>
            <a:chExt cx="7408800" cy="3046412"/>
          </a:xfrm>
        </p:grpSpPr>
        <p:pic>
          <p:nvPicPr>
            <p:cNvPr id="13" name="Picture 12"/>
            <p:cNvPicPr>
              <a:picLocks/>
            </p:cNvPicPr>
            <p:nvPr/>
          </p:nvPicPr>
          <p:blipFill>
            <a:blip r:embed="rId3"/>
            <a:stretch>
              <a:fillRect/>
            </a:stretch>
          </p:blipFill>
          <p:spPr>
            <a:xfrm>
              <a:off x="820800" y="1352452"/>
              <a:ext cx="3294000" cy="3046412"/>
            </a:xfrm>
            <a:prstGeom prst="rect">
              <a:avLst/>
            </a:prstGeom>
            <a:ln>
              <a:solidFill>
                <a:schemeClr val="bg1">
                  <a:lumMod val="65000"/>
                </a:schemeClr>
              </a:solidFill>
            </a:ln>
            <a:effectLst>
              <a:outerShdw blurRad="50800" dist="38100" dir="2700000" algn="tl" rotWithShape="0">
                <a:schemeClr val="bg1">
                  <a:lumMod val="95000"/>
                  <a:alpha val="43000"/>
                </a:schemeClr>
              </a:outerShdw>
            </a:effectLst>
          </p:spPr>
        </p:pic>
        <p:pic>
          <p:nvPicPr>
            <p:cNvPr id="14" name="Picture 13"/>
            <p:cNvPicPr>
              <a:picLocks/>
            </p:cNvPicPr>
            <p:nvPr/>
          </p:nvPicPr>
          <p:blipFill>
            <a:blip r:embed="rId4"/>
            <a:stretch>
              <a:fillRect/>
            </a:stretch>
          </p:blipFill>
          <p:spPr>
            <a:xfrm>
              <a:off x="4935600" y="1352452"/>
              <a:ext cx="3294000" cy="3046412"/>
            </a:xfrm>
            <a:prstGeom prst="rect">
              <a:avLst/>
            </a:prstGeom>
            <a:ln>
              <a:solidFill>
                <a:schemeClr val="bg1">
                  <a:lumMod val="65000"/>
                </a:schemeClr>
              </a:solidFill>
            </a:ln>
            <a:effectLst>
              <a:outerShdw blurRad="50800" dist="38100" dir="2700000" algn="tl" rotWithShape="0">
                <a:schemeClr val="bg1">
                  <a:alpha val="43000"/>
                </a:schemeClr>
              </a:outerShdw>
            </a:effectLst>
          </p:spPr>
        </p:pic>
      </p:grpSp>
      <p:sp>
        <p:nvSpPr>
          <p:cNvPr id="15" name="Rectangle 14"/>
          <p:cNvSpPr/>
          <p:nvPr/>
        </p:nvSpPr>
        <p:spPr>
          <a:xfrm>
            <a:off x="685800" y="1066800"/>
            <a:ext cx="3810000" cy="369332"/>
          </a:xfrm>
          <a:prstGeom prst="rect">
            <a:avLst/>
          </a:prstGeom>
        </p:spPr>
        <p:txBody>
          <a:bodyPr wrap="square">
            <a:spAutoFit/>
          </a:bodyPr>
          <a:lstStyle/>
          <a:p>
            <a:r>
              <a:rPr lang="en-GB" dirty="0" smtClean="0">
                <a:solidFill>
                  <a:srgbClr val="595959"/>
                </a:solidFill>
                <a:latin typeface="Helvetica Light"/>
                <a:cs typeface="Helvetica Light"/>
              </a:rPr>
              <a:t>Angular resolution better than 0.5º</a:t>
            </a:r>
            <a:endParaRPr lang="en-GB" dirty="0">
              <a:solidFill>
                <a:srgbClr val="595959"/>
              </a:solidFill>
              <a:latin typeface="Helvetica Light"/>
              <a:cs typeface="Helvetica Light"/>
            </a:endParaRPr>
          </a:p>
        </p:txBody>
      </p:sp>
      <p:sp>
        <p:nvSpPr>
          <p:cNvPr id="16" name="Rectangle 15"/>
          <p:cNvSpPr/>
          <p:nvPr/>
        </p:nvSpPr>
        <p:spPr>
          <a:xfrm>
            <a:off x="5029200" y="953869"/>
            <a:ext cx="4114800" cy="646331"/>
          </a:xfrm>
          <a:prstGeom prst="rect">
            <a:avLst/>
          </a:prstGeom>
        </p:spPr>
        <p:txBody>
          <a:bodyPr wrap="square">
            <a:spAutoFit/>
          </a:bodyPr>
          <a:lstStyle/>
          <a:p>
            <a:r>
              <a:rPr lang="en-GB" dirty="0" smtClean="0">
                <a:solidFill>
                  <a:srgbClr val="595959"/>
                </a:solidFill>
                <a:latin typeface="Helvetica Light"/>
                <a:cs typeface="Helvetica Light"/>
              </a:rPr>
              <a:t>Effective detection surface ~10m</a:t>
            </a:r>
            <a:r>
              <a:rPr lang="en-GB" baseline="30000" dirty="0" smtClean="0">
                <a:solidFill>
                  <a:srgbClr val="595959"/>
                </a:solidFill>
                <a:latin typeface="Helvetica Light"/>
                <a:cs typeface="Helvetica Light"/>
              </a:rPr>
              <a:t>2</a:t>
            </a:r>
            <a:r>
              <a:rPr lang="en-GB" dirty="0" smtClean="0">
                <a:solidFill>
                  <a:srgbClr val="595959"/>
                </a:solidFill>
                <a:latin typeface="Helvetica Light"/>
                <a:cs typeface="Helvetica Light"/>
              </a:rPr>
              <a:t> at higher energies</a:t>
            </a:r>
            <a:endParaRPr lang="en-GB" dirty="0">
              <a:solidFill>
                <a:srgbClr val="595959"/>
              </a:solidFill>
              <a:latin typeface="Helvetica Light"/>
              <a:cs typeface="Helvetica Ligh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25040</TotalTime>
  <Words>5412</Words>
  <Application>Microsoft Macintosh PowerPoint</Application>
  <PresentationFormat>On-screen Show (4:3)</PresentationFormat>
  <Paragraphs>546</Paragraphs>
  <Slides>35</Slides>
  <Notes>35</Notes>
  <HiddenSlides>10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IFIC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Damien Dornic</dc:creator>
  <cp:lastModifiedBy>Damien Dornic</cp:lastModifiedBy>
  <cp:revision>680</cp:revision>
  <cp:lastPrinted>2013-05-13T20:51:15Z</cp:lastPrinted>
  <dcterms:created xsi:type="dcterms:W3CDTF">2013-05-15T16:58:17Z</dcterms:created>
  <dcterms:modified xsi:type="dcterms:W3CDTF">2013-05-15T17:06:04Z</dcterms:modified>
</cp:coreProperties>
</file>