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embeddings/oleObject1.bin" ContentType="application/vnd.openxmlformats-officedocument.oleObject"/>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4.bin" ContentType="application/vnd.openxmlformats-officedocument.oleObject"/>
  <Override PartName="/ppt/notesSlides/notesSlide6.xml" ContentType="application/vnd.openxmlformats-officedocument.presentationml.notesSlide+xml"/>
  <Override PartName="/ppt/embeddings/oleObject5.bin" ContentType="application/vnd.openxmlformats-officedocument.oleObject"/>
  <Override PartName="/ppt/notesSlides/notesSlide7.xml" ContentType="application/vnd.openxmlformats-officedocument.presentationml.notesSlide+xml"/>
  <Override PartName="/ppt/embeddings/oleObject6.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0.xml" ContentType="application/vnd.openxmlformats-officedocument.presentationml.notesSlide+xml"/>
  <Override PartName="/ppt/embeddings/oleObject10.bin" ContentType="application/vnd.openxmlformats-officedocument.oleObject"/>
  <Override PartName="/ppt/notesSlides/notesSlide11.xml" ContentType="application/vnd.openxmlformats-officedocument.presentationml.notesSlide+xml"/>
  <Override PartName="/ppt/embeddings/oleObject1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2.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3.bin" ContentType="application/vnd.openxmlformats-officedocument.oleObject"/>
  <Override PartName="/ppt/notesSlides/notesSlide17.xml" ContentType="application/vnd.openxmlformats-officedocument.presentationml.notesSlide+xml"/>
  <Override PartName="/ppt/embeddings/oleObject14.bin" ContentType="application/vnd.openxmlformats-officedocument.oleObject"/>
  <Override PartName="/ppt/notesSlides/notesSlide18.xml" ContentType="application/vnd.openxmlformats-officedocument.presentationml.notesSlide+xml"/>
  <Override PartName="/ppt/embeddings/oleObject15.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16.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17.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notesSlides/notesSlide27.xml" ContentType="application/vnd.openxmlformats-officedocument.presentationml.notesSlide+xml"/>
  <Override PartName="/ppt/embeddings/oleObject22.bin" ContentType="application/vnd.openxmlformats-officedocument.oleObject"/>
  <Override PartName="/ppt/embeddings/oleObject23.bin" ContentType="application/vnd.openxmlformats-officedocument.oleObject"/>
  <Override PartName="/ppt/notesSlides/notesSlide28.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notesSlides/notesSlide29.xml" ContentType="application/vnd.openxmlformats-officedocument.presentationml.notesSlide+xml"/>
  <Override PartName="/ppt/embeddings/oleObject27.bin" ContentType="application/vnd.openxmlformats-officedocument.oleObject"/>
  <Override PartName="/ppt/notesSlides/notesSlide30.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notesSlides/notesSlide31.xml" ContentType="application/vnd.openxmlformats-officedocument.presentationml.notesSlide+xml"/>
  <Override PartName="/ppt/embeddings/oleObject30.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notesSlides/notesSlide35.xml" ContentType="application/vnd.openxmlformats-officedocument.presentationml.notesSlide+xml"/>
  <Override PartName="/ppt/embeddings/oleObject35.bin" ContentType="application/vnd.openxmlformats-officedocument.oleObject"/>
  <Override PartName="/ppt/embeddings/oleObject36.bin" ContentType="application/vnd.openxmlformats-officedocument.oleObject"/>
  <Override PartName="/ppt/notesSlides/notesSlide36.xml" ContentType="application/vnd.openxmlformats-officedocument.presentationml.notesSlide+xml"/>
  <Override PartName="/ppt/embeddings/oleObject37.bin" ContentType="application/vnd.openxmlformats-officedocument.oleObject"/>
  <Override PartName="/ppt/notesSlides/notesSlide37.xml" ContentType="application/vnd.openxmlformats-officedocument.presentationml.notesSlide+xml"/>
  <Override PartName="/ppt/embeddings/oleObject38.bin" ContentType="application/vnd.openxmlformats-officedocument.oleObject"/>
  <Override PartName="/ppt/notesSlides/notesSlide38.xml" ContentType="application/vnd.openxmlformats-officedocument.presentationml.notesSlide+xml"/>
  <Override PartName="/ppt/embeddings/oleObject39.bin" ContentType="application/vnd.openxmlformats-officedocument.oleObject"/>
  <Override PartName="/ppt/notesSlides/notesSlide39.xml" ContentType="application/vnd.openxmlformats-officedocument.presentationml.notesSlide+xml"/>
  <Override PartName="/ppt/embeddings/oleObject40.bin" ContentType="application/vnd.openxmlformats-officedocument.oleObject"/>
  <Override PartName="/ppt/embeddings/oleObject41.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embeddings/oleObject42.bin" ContentType="application/vnd.openxmlformats-officedocument.oleObject"/>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embeddings/oleObject43.bin" ContentType="application/vnd.openxmlformats-officedocument.oleObject"/>
  <Override PartName="/ppt/notesSlides/notesSlide46.xml" ContentType="application/vnd.openxmlformats-officedocument.presentationml.notesSlide+xml"/>
  <Override PartName="/ppt/notesSlides/notesSlide47.xml" ContentType="application/vnd.openxmlformats-officedocument.presentationml.notesSlide+xml"/>
  <Override PartName="/ppt/embeddings/oleObject44.bin" ContentType="application/vnd.openxmlformats-officedocument.oleObject"/>
  <Override PartName="/ppt/notesSlides/notesSlide48.xml" ContentType="application/vnd.openxmlformats-officedocument.presentationml.notesSlide+xml"/>
  <Override PartName="/ppt/embeddings/oleObject45.bin" ContentType="application/vnd.openxmlformats-officedocument.oleObject"/>
  <Override PartName="/ppt/notesSlides/notesSlide49.xml" ContentType="application/vnd.openxmlformats-officedocument.presentationml.notesSlide+xml"/>
  <Override PartName="/ppt/embeddings/oleObject46.bin" ContentType="application/vnd.openxmlformats-officedocument.oleObject"/>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embeddings/oleObject47.bin" ContentType="application/vnd.openxmlformats-officedocument.oleObject"/>
  <Override PartName="/ppt/notesSlides/notesSlide67.xml" ContentType="application/vnd.openxmlformats-officedocument.presentationml.notesSlide+xml"/>
  <Override PartName="/ppt/embeddings/oleObject48.bin" ContentType="application/vnd.openxmlformats-officedocument.oleObject"/>
  <Override PartName="/ppt/notesSlides/notesSlide68.xml" ContentType="application/vnd.openxmlformats-officedocument.presentationml.notesSlide+xml"/>
  <Override PartName="/ppt/embeddings/oleObject49.bin" ContentType="application/vnd.openxmlformats-officedocument.oleObject"/>
  <Override PartName="/ppt/notesSlides/notesSlide69.xml" ContentType="application/vnd.openxmlformats-officedocument.presentationml.notesSlide+xml"/>
  <Override PartName="/ppt/notesSlides/notesSlide70.xml" ContentType="application/vnd.openxmlformats-officedocument.presentationml.notesSlide+xml"/>
  <Override PartName="/ppt/embeddings/oleObject50.bin" ContentType="application/vnd.openxmlformats-officedocument.oleObject"/>
  <Override PartName="/ppt/notesSlides/notesSlide71.xml" ContentType="application/vnd.openxmlformats-officedocument.presentationml.notesSlide+xml"/>
  <Override PartName="/ppt/notesSlides/notesSlide72.xml" ContentType="application/vnd.openxmlformats-officedocument.presentationml.notesSlide+xml"/>
  <Override PartName="/ppt/embeddings/oleObject51.bin" ContentType="application/vnd.openxmlformats-officedocument.oleObject"/>
  <Override PartName="/ppt/notesSlides/notesSlide73.xml" ContentType="application/vnd.openxmlformats-officedocument.presentationml.notesSlide+xml"/>
  <Override PartName="/ppt/embeddings/oleObject52.bin" ContentType="application/vnd.openxmlformats-officedocument.oleObject"/>
  <Override PartName="/ppt/notesSlides/notesSlide74.xml" ContentType="application/vnd.openxmlformats-officedocument.presentationml.notesSlide+xml"/>
  <Override PartName="/ppt/notesSlides/notesSlide75.xml" ContentType="application/vnd.openxmlformats-officedocument.presentationml.notesSlide+xml"/>
  <Override PartName="/ppt/embeddings/oleObject53.bin" ContentType="application/vnd.openxmlformats-officedocument.oleObject"/>
  <Override PartName="/ppt/notesSlides/notesSlide76.xml" ContentType="application/vnd.openxmlformats-officedocument.presentationml.notesSlide+xml"/>
  <Override PartName="/ppt/embeddings/oleObject54.bin" ContentType="application/vnd.openxmlformats-officedocument.oleObject"/>
  <Override PartName="/ppt/notesSlides/notesSlide77.xml" ContentType="application/vnd.openxmlformats-officedocument.presentationml.notesSlide+xml"/>
  <Override PartName="/ppt/embeddings/oleObject55.bin" ContentType="application/vnd.openxmlformats-officedocument.oleObject"/>
  <Override PartName="/ppt/notesSlides/notesSlide78.xml" ContentType="application/vnd.openxmlformats-officedocument.presentationml.notesSlide+xml"/>
  <Override PartName="/ppt/embeddings/oleObject56.bin" ContentType="application/vnd.openxmlformats-officedocument.oleObject"/>
  <Override PartName="/ppt/embeddings/oleObject57.bin" ContentType="application/vnd.openxmlformats-officedocument.oleObject"/>
  <Override PartName="/ppt/notesSlides/notesSlide79.xml" ContentType="application/vnd.openxmlformats-officedocument.presentationml.notesSlide+xml"/>
  <Override PartName="/ppt/embeddings/oleObject58.bin" ContentType="application/vnd.openxmlformats-officedocument.oleObject"/>
  <Override PartName="/ppt/embeddings/oleObject59.bin" ContentType="application/vnd.openxmlformats-officedocument.oleObject"/>
  <Override PartName="/ppt/notesSlides/notesSlide80.xml" ContentType="application/vnd.openxmlformats-officedocument.presentationml.notesSlide+xml"/>
  <Override PartName="/ppt/embeddings/oleObject60.bin" ContentType="application/vnd.openxmlformats-officedocument.oleObject"/>
  <Override PartName="/ppt/embeddings/oleObject61.bin" ContentType="application/vnd.openxmlformats-officedocument.oleObject"/>
  <Override PartName="/ppt/notesSlides/notesSlide81.xml" ContentType="application/vnd.openxmlformats-officedocument.presentationml.notesSlide+xml"/>
  <Override PartName="/ppt/embeddings/oleObject62.bin" ContentType="application/vnd.openxmlformats-officedocument.oleObject"/>
  <Override PartName="/ppt/embeddings/oleObject63.bin" ContentType="application/vnd.openxmlformats-officedocument.oleObject"/>
  <Override PartName="/ppt/notesSlides/notesSlide82.xml" ContentType="application/vnd.openxmlformats-officedocument.presentationml.notesSlide+xml"/>
  <Override PartName="/ppt/embeddings/oleObject64.bin" ContentType="application/vnd.openxmlformats-officedocument.oleObject"/>
  <Override PartName="/ppt/embeddings/oleObject65.bin" ContentType="application/vnd.openxmlformats-officedocument.oleObject"/>
  <Override PartName="/ppt/notesSlides/notesSlide83.xml" ContentType="application/vnd.openxmlformats-officedocument.presentationml.notesSlide+xml"/>
  <Override PartName="/ppt/notesSlides/notesSlide84.xml" ContentType="application/vnd.openxmlformats-officedocument.presentationml.notesSlide+xml"/>
  <Override PartName="/ppt/embeddings/oleObject66.bin" ContentType="application/vnd.openxmlformats-officedocument.oleObject"/>
  <Override PartName="/ppt/notesSlides/notesSlide85.xml" ContentType="application/vnd.openxmlformats-officedocument.presentationml.notesSlide+xml"/>
  <Override PartName="/ppt/embeddings/oleObject67.bin" ContentType="application/vnd.openxmlformats-officedocument.oleObject"/>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embeddings/oleObject68.bin" ContentType="application/vnd.openxmlformats-officedocument.oleObject"/>
  <Override PartName="/ppt/embeddings/Microsoft_Equation1.bin" ContentType="application/vnd.openxmlformats-officedocument.oleObject"/>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embeddings/Microsoft_Equation2.bin" ContentType="application/vnd.openxmlformats-officedocument.oleObject"/>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embeddings/oleObject69.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1" r:id="rId2"/>
    <p:sldMasterId id="2147483675" r:id="rId3"/>
  </p:sldMasterIdLst>
  <p:notesMasterIdLst>
    <p:notesMasterId r:id="rId108"/>
  </p:notesMasterIdLst>
  <p:handoutMasterIdLst>
    <p:handoutMasterId r:id="rId109"/>
  </p:handoutMasterIdLst>
  <p:sldIdLst>
    <p:sldId id="562" r:id="rId4"/>
    <p:sldId id="650" r:id="rId5"/>
    <p:sldId id="663" r:id="rId6"/>
    <p:sldId id="603" r:id="rId7"/>
    <p:sldId id="618" r:id="rId8"/>
    <p:sldId id="631" r:id="rId9"/>
    <p:sldId id="648" r:id="rId10"/>
    <p:sldId id="655" r:id="rId11"/>
    <p:sldId id="634" r:id="rId12"/>
    <p:sldId id="635" r:id="rId13"/>
    <p:sldId id="651" r:id="rId14"/>
    <p:sldId id="636" r:id="rId15"/>
    <p:sldId id="670" r:id="rId16"/>
    <p:sldId id="621" r:id="rId17"/>
    <p:sldId id="632" r:id="rId18"/>
    <p:sldId id="486" r:id="rId19"/>
    <p:sldId id="656" r:id="rId20"/>
    <p:sldId id="619" r:id="rId21"/>
    <p:sldId id="623" r:id="rId22"/>
    <p:sldId id="624" r:id="rId23"/>
    <p:sldId id="652" r:id="rId24"/>
    <p:sldId id="628" r:id="rId25"/>
    <p:sldId id="684" r:id="rId26"/>
    <p:sldId id="685" r:id="rId27"/>
    <p:sldId id="686" r:id="rId28"/>
    <p:sldId id="687" r:id="rId29"/>
    <p:sldId id="688" r:id="rId30"/>
    <p:sldId id="689" r:id="rId31"/>
    <p:sldId id="629" r:id="rId32"/>
    <p:sldId id="690" r:id="rId33"/>
    <p:sldId id="691" r:id="rId34"/>
    <p:sldId id="692" r:id="rId35"/>
    <p:sldId id="693" r:id="rId36"/>
    <p:sldId id="694" r:id="rId37"/>
    <p:sldId id="695" r:id="rId38"/>
    <p:sldId id="696" r:id="rId39"/>
    <p:sldId id="697" r:id="rId40"/>
    <p:sldId id="698" r:id="rId41"/>
    <p:sldId id="699" r:id="rId42"/>
    <p:sldId id="700" r:id="rId43"/>
    <p:sldId id="701" r:id="rId44"/>
    <p:sldId id="702" r:id="rId45"/>
    <p:sldId id="703" r:id="rId46"/>
    <p:sldId id="538" r:id="rId47"/>
    <p:sldId id="630" r:id="rId48"/>
    <p:sldId id="675" r:id="rId49"/>
    <p:sldId id="640" r:id="rId50"/>
    <p:sldId id="610" r:id="rId51"/>
    <p:sldId id="645" r:id="rId52"/>
    <p:sldId id="355" r:id="rId53"/>
    <p:sldId id="356" r:id="rId54"/>
    <p:sldId id="357" r:id="rId55"/>
    <p:sldId id="358" r:id="rId56"/>
    <p:sldId id="359" r:id="rId57"/>
    <p:sldId id="360" r:id="rId58"/>
    <p:sldId id="300" r:id="rId59"/>
    <p:sldId id="380" r:id="rId60"/>
    <p:sldId id="609" r:id="rId61"/>
    <p:sldId id="339" r:id="rId62"/>
    <p:sldId id="677" r:id="rId63"/>
    <p:sldId id="668" r:id="rId64"/>
    <p:sldId id="460" r:id="rId65"/>
    <p:sldId id="570" r:id="rId66"/>
    <p:sldId id="402" r:id="rId67"/>
    <p:sldId id="676" r:id="rId68"/>
    <p:sldId id="704" r:id="rId69"/>
    <p:sldId id="582" r:id="rId70"/>
    <p:sldId id="612" r:id="rId71"/>
    <p:sldId id="594" r:id="rId72"/>
    <p:sldId id="660" r:id="rId73"/>
    <p:sldId id="705" r:id="rId74"/>
    <p:sldId id="642" r:id="rId75"/>
    <p:sldId id="604" r:id="rId76"/>
    <p:sldId id="649" r:id="rId77"/>
    <p:sldId id="602" r:id="rId78"/>
    <p:sldId id="600" r:id="rId79"/>
    <p:sldId id="679" r:id="rId80"/>
    <p:sldId id="596" r:id="rId81"/>
    <p:sldId id="597" r:id="rId82"/>
    <p:sldId id="598" r:id="rId83"/>
    <p:sldId id="599" r:id="rId84"/>
    <p:sldId id="678" r:id="rId85"/>
    <p:sldId id="647" r:id="rId86"/>
    <p:sldId id="646" r:id="rId87"/>
    <p:sldId id="585" r:id="rId88"/>
    <p:sldId id="706" r:id="rId89"/>
    <p:sldId id="707" r:id="rId90"/>
    <p:sldId id="708" r:id="rId91"/>
    <p:sldId id="709" r:id="rId92"/>
    <p:sldId id="711" r:id="rId93"/>
    <p:sldId id="712" r:id="rId94"/>
    <p:sldId id="713" r:id="rId95"/>
    <p:sldId id="714" r:id="rId96"/>
    <p:sldId id="715" r:id="rId97"/>
    <p:sldId id="716" r:id="rId98"/>
    <p:sldId id="719" r:id="rId99"/>
    <p:sldId id="720" r:id="rId100"/>
    <p:sldId id="722" r:id="rId101"/>
    <p:sldId id="723" r:id="rId102"/>
    <p:sldId id="724" r:id="rId103"/>
    <p:sldId id="728" r:id="rId104"/>
    <p:sldId id="729" r:id="rId105"/>
    <p:sldId id="730" r:id="rId106"/>
    <p:sldId id="662" r:id="rId10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191919"/>
    <a:srgbClr val="333333"/>
    <a:srgbClr val="4C4C4C"/>
    <a:srgbClr val="CCCCCC"/>
    <a:srgbClr val="E6E6E6"/>
    <a:srgbClr val="FFFF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32787"/>
    <p:restoredTop sz="90929"/>
  </p:normalViewPr>
  <p:slideViewPr>
    <p:cSldViewPr>
      <p:cViewPr varScale="1">
        <p:scale>
          <a:sx n="94" d="100"/>
          <a:sy n="94" d="100"/>
        </p:scale>
        <p:origin x="-2800" y="-10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showFormatting="0">
    <p:cViewPr>
      <p:scale>
        <a:sx n="66" d="100"/>
        <a:sy n="66" d="100"/>
      </p:scale>
      <p:origin x="0" y="624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8" Type="http://schemas.openxmlformats.org/officeDocument/2006/relationships/notesMaster" Target="notesMasters/notesMaster1.xml"/><Relationship Id="rId109" Type="http://schemas.openxmlformats.org/officeDocument/2006/relationships/handoutMaster" Target="handoutMasters/handoutMaster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110" Type="http://schemas.openxmlformats.org/officeDocument/2006/relationships/printerSettings" Target="printerSettings/printerSettings1.bin"/><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00" Type="http://schemas.openxmlformats.org/officeDocument/2006/relationships/slide" Target="slides/slide97.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_rels/viewProps.xml.rels><?xml version="1.0" encoding="UTF-8" standalone="yes"?>
<Relationships xmlns="http://schemas.openxmlformats.org/package/2006/relationships"><Relationship Id="rId1" Type="http://schemas.openxmlformats.org/officeDocument/2006/relationships/slide" Target="slides/slide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image" Target="../media/image49.emf"/><Relationship Id="rId2" Type="http://schemas.openxmlformats.org/officeDocument/2006/relationships/image" Target="../media/image5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3.emf"/><Relationship Id="rId2" Type="http://schemas.openxmlformats.org/officeDocument/2006/relationships/image" Target="../media/image5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5.emf"/><Relationship Id="rId2" Type="http://schemas.openxmlformats.org/officeDocument/2006/relationships/image" Target="../media/image56.emf"/><Relationship Id="rId3" Type="http://schemas.openxmlformats.org/officeDocument/2006/relationships/image" Target="../media/image5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9.emf"/><Relationship Id="rId2"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1" Type="http://schemas.openxmlformats.org/officeDocument/2006/relationships/image" Target="../media/image63.emf"/><Relationship Id="rId2" Type="http://schemas.openxmlformats.org/officeDocument/2006/relationships/image" Target="../media/image6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7.emf"/><Relationship Id="rId2" Type="http://schemas.openxmlformats.org/officeDocument/2006/relationships/image" Target="../media/image6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2.emf"/><Relationship Id="rId2" Type="http://schemas.openxmlformats.org/officeDocument/2006/relationships/image" Target="../media/image73.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30.png"/><Relationship Id="rId2" Type="http://schemas.openxmlformats.org/officeDocument/2006/relationships/image" Target="../media/image13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30.png"/><Relationship Id="rId2" Type="http://schemas.openxmlformats.org/officeDocument/2006/relationships/image" Target="../media/image132.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30.png"/><Relationship Id="rId2" Type="http://schemas.openxmlformats.org/officeDocument/2006/relationships/image" Target="../media/image133.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30.png"/><Relationship Id="rId2" Type="http://schemas.openxmlformats.org/officeDocument/2006/relationships/image" Target="../media/image134.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35.png"/><Relationship Id="rId2" Type="http://schemas.openxmlformats.org/officeDocument/2006/relationships/image" Target="../media/image136.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43.emf"/><Relationship Id="rId2" Type="http://schemas.openxmlformats.org/officeDocument/2006/relationships/image" Target="../media/image144.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6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59459"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59460"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59461"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72EFF6A2-E509-694F-A59F-7A9AC3FEAFF8}" type="slidenum">
              <a:rPr lang="en-US"/>
              <a:pPr/>
              <a:t>‹#›</a:t>
            </a:fld>
            <a:endParaRPr lang="en-US"/>
          </a:p>
        </p:txBody>
      </p:sp>
    </p:spTree>
    <p:extLst>
      <p:ext uri="{BB962C8B-B14F-4D97-AF65-F5344CB8AC3E}">
        <p14:creationId xmlns:p14="http://schemas.microsoft.com/office/powerpoint/2010/main" val="358881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6F378ABB-E36A-8F41-8C91-0D3E9052DFE0}" type="slidenum">
              <a:rPr lang="en-US"/>
              <a:pPr/>
              <a:t>‹#›</a:t>
            </a:fld>
            <a:endParaRPr lang="en-US"/>
          </a:p>
        </p:txBody>
      </p:sp>
    </p:spTree>
    <p:extLst>
      <p:ext uri="{BB962C8B-B14F-4D97-AF65-F5344CB8AC3E}">
        <p14:creationId xmlns:p14="http://schemas.microsoft.com/office/powerpoint/2010/main" val="73103502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0FC15A-15B0-F248-8933-3154C556458B}" type="slidenum">
              <a:rPr lang="en-US"/>
              <a:pPr/>
              <a:t>1</a:t>
            </a:fld>
            <a:endParaRPr lang="en-US"/>
          </a:p>
        </p:txBody>
      </p:sp>
      <p:sp>
        <p:nvSpPr>
          <p:cNvPr id="818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18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D838A2-EB7E-F64F-B85C-40591DBC713C}" type="slidenum">
              <a:rPr lang="en-US"/>
              <a:pPr/>
              <a:t>10</a:t>
            </a:fld>
            <a:endParaRPr lang="en-US"/>
          </a:p>
        </p:txBody>
      </p:sp>
      <p:sp>
        <p:nvSpPr>
          <p:cNvPr id="1021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1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386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388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389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440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2B0393-59EF-6742-AD93-83A25A2236F4}" type="slidenum">
              <a:rPr lang="en-US"/>
              <a:pPr/>
              <a:t>104</a:t>
            </a:fld>
            <a:endParaRPr lang="en-US"/>
          </a:p>
        </p:txBody>
      </p:sp>
      <p:sp>
        <p:nvSpPr>
          <p:cNvPr id="10854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854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B2F996-B6D1-FE4A-A3D7-5ABF558264F9}" type="slidenum">
              <a:rPr lang="en-US"/>
              <a:pPr/>
              <a:t>11</a:t>
            </a:fld>
            <a:endParaRPr lang="en-US"/>
          </a:p>
        </p:txBody>
      </p:sp>
      <p:sp>
        <p:nvSpPr>
          <p:cNvPr id="1058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58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A748A-261C-9A4C-A832-91273DA19BA8}" type="slidenum">
              <a:rPr lang="en-US"/>
              <a:pPr/>
              <a:t>12</a:t>
            </a:fld>
            <a:endParaRPr lang="en-US"/>
          </a:p>
        </p:txBody>
      </p:sp>
      <p:sp>
        <p:nvSpPr>
          <p:cNvPr id="1022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2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39B305-2921-704B-BC53-93599EFD0703}" type="slidenum">
              <a:rPr lang="en-US"/>
              <a:pPr/>
              <a:t>13</a:t>
            </a:fld>
            <a:endParaRPr lang="en-US"/>
          </a:p>
        </p:txBody>
      </p:sp>
      <p:sp>
        <p:nvSpPr>
          <p:cNvPr id="1110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0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41E8E-27FF-CA49-8490-ADE83E33D3AD}" type="slidenum">
              <a:rPr lang="en-US"/>
              <a:pPr/>
              <a:t>14</a:t>
            </a:fld>
            <a:endParaRPr lang="en-US"/>
          </a:p>
        </p:txBody>
      </p:sp>
      <p:sp>
        <p:nvSpPr>
          <p:cNvPr id="980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80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AE7C39-725D-9348-A45E-9329868A7E82}" type="slidenum">
              <a:rPr lang="en-US"/>
              <a:pPr/>
              <a:t>15</a:t>
            </a:fld>
            <a:endParaRPr lang="en-US"/>
          </a:p>
        </p:txBody>
      </p:sp>
      <p:sp>
        <p:nvSpPr>
          <p:cNvPr id="10076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0761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89FEC6-C903-1D4A-9B34-D54CE024D35A}" type="slidenum">
              <a:rPr lang="en-US"/>
              <a:pPr/>
              <a:t>16</a:t>
            </a:fld>
            <a:endParaRPr lang="en-US"/>
          </a:p>
        </p:txBody>
      </p:sp>
      <p:sp>
        <p:nvSpPr>
          <p:cNvPr id="63897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63897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B0169B-259E-CF47-BAC9-C14E6D5C7AF6}" type="slidenum">
              <a:rPr lang="en-US"/>
              <a:pPr/>
              <a:t>17</a:t>
            </a:fld>
            <a:endParaRPr lang="en-US"/>
          </a:p>
        </p:txBody>
      </p:sp>
      <p:sp>
        <p:nvSpPr>
          <p:cNvPr id="1069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69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D00AF0-F7D3-F148-825F-9A8DCED2A859}" type="slidenum">
              <a:rPr lang="en-US"/>
              <a:pPr/>
              <a:t>18</a:t>
            </a:fld>
            <a:endParaRPr lang="en-US"/>
          </a:p>
        </p:txBody>
      </p:sp>
      <p:sp>
        <p:nvSpPr>
          <p:cNvPr id="975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34C75C-75FB-9749-A715-BD3C6D92651B}" type="slidenum">
              <a:rPr lang="en-US"/>
              <a:pPr/>
              <a:t>19</a:t>
            </a:fld>
            <a:endParaRPr lang="en-US"/>
          </a:p>
        </p:txBody>
      </p:sp>
      <p:sp>
        <p:nvSpPr>
          <p:cNvPr id="985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85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5FC7F-604F-D94F-B576-3A0680423FB2}" type="slidenum">
              <a:rPr lang="en-US"/>
              <a:pPr/>
              <a:t>2</a:t>
            </a:fld>
            <a:endParaRPr lang="en-US"/>
          </a:p>
        </p:txBody>
      </p:sp>
      <p:sp>
        <p:nvSpPr>
          <p:cNvPr id="1056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56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7D2CB7-452C-A244-9E9B-47BFB165C070}" type="slidenum">
              <a:rPr lang="en-US"/>
              <a:pPr/>
              <a:t>20</a:t>
            </a:fld>
            <a:endParaRPr lang="en-US"/>
          </a:p>
        </p:txBody>
      </p:sp>
      <p:sp>
        <p:nvSpPr>
          <p:cNvPr id="987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87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2108F8-CDA0-2B40-9945-A112E453123F}" type="slidenum">
              <a:rPr lang="en-US"/>
              <a:pPr/>
              <a:t>21</a:t>
            </a:fld>
            <a:endParaRPr lang="en-US"/>
          </a:p>
        </p:txBody>
      </p:sp>
      <p:sp>
        <p:nvSpPr>
          <p:cNvPr id="1060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60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54DADC-D78F-D546-BE8B-F2B72BB4E02D}" type="slidenum">
              <a:rPr lang="en-US"/>
              <a:pPr/>
              <a:t>22</a:t>
            </a:fld>
            <a:endParaRPr lang="en-US"/>
          </a:p>
        </p:txBody>
      </p:sp>
      <p:sp>
        <p:nvSpPr>
          <p:cNvPr id="998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98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402B49-69F9-9A43-BC3D-5B467D43B21F}" type="slidenum">
              <a:rPr lang="en-US"/>
              <a:pPr/>
              <a:t>23</a:t>
            </a:fld>
            <a:endParaRPr lang="en-US"/>
          </a:p>
        </p:txBody>
      </p:sp>
      <p:sp>
        <p:nvSpPr>
          <p:cNvPr id="11694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69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D10051-8A63-8247-805E-BB3CA62C7FFB}" type="slidenum">
              <a:rPr lang="en-US"/>
              <a:pPr/>
              <a:t>24</a:t>
            </a:fld>
            <a:endParaRPr lang="en-US"/>
          </a:p>
        </p:txBody>
      </p:sp>
      <p:sp>
        <p:nvSpPr>
          <p:cNvPr id="1171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71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B1931D-AA84-DD43-A700-E21143630752}" type="slidenum">
              <a:rPr lang="en-US"/>
              <a:pPr/>
              <a:t>25</a:t>
            </a:fld>
            <a:endParaRPr lang="en-US"/>
          </a:p>
        </p:txBody>
      </p:sp>
      <p:sp>
        <p:nvSpPr>
          <p:cNvPr id="11735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735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323A05-DA35-144C-96CD-CB59E96834C1}" type="slidenum">
              <a:rPr lang="en-US"/>
              <a:pPr/>
              <a:t>26</a:t>
            </a:fld>
            <a:endParaRPr lang="en-US"/>
          </a:p>
        </p:txBody>
      </p:sp>
      <p:sp>
        <p:nvSpPr>
          <p:cNvPr id="1175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75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40A1-BA6A-844A-9D11-DAF134DDC226}" type="slidenum">
              <a:rPr lang="en-US"/>
              <a:pPr/>
              <a:t>27</a:t>
            </a:fld>
            <a:endParaRPr lang="en-US"/>
          </a:p>
        </p:txBody>
      </p:sp>
      <p:sp>
        <p:nvSpPr>
          <p:cNvPr id="11776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776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7F892A-5DA2-C248-9A46-03CF3F530862}" type="slidenum">
              <a:rPr lang="en-US"/>
              <a:pPr/>
              <a:t>28</a:t>
            </a:fld>
            <a:endParaRPr lang="en-US"/>
          </a:p>
        </p:txBody>
      </p:sp>
      <p:sp>
        <p:nvSpPr>
          <p:cNvPr id="11796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796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4CE1BF-2BB0-6049-931A-5A1ECFC3DA65}" type="slidenum">
              <a:rPr lang="en-US"/>
              <a:pPr/>
              <a:t>29</a:t>
            </a:fld>
            <a:endParaRPr lang="en-US"/>
          </a:p>
        </p:txBody>
      </p:sp>
      <p:sp>
        <p:nvSpPr>
          <p:cNvPr id="9953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953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80AA68-8441-A248-992F-E7659BC079D2}" type="slidenum">
              <a:rPr lang="en-US"/>
              <a:pPr/>
              <a:t>3</a:t>
            </a:fld>
            <a:endParaRPr lang="en-US"/>
          </a:p>
        </p:txBody>
      </p:sp>
      <p:sp>
        <p:nvSpPr>
          <p:cNvPr id="10874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8749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AE1B1E-9452-204C-B3C3-279A485B4FE9}" type="slidenum">
              <a:rPr lang="en-US"/>
              <a:pPr/>
              <a:t>30</a:t>
            </a:fld>
            <a:endParaRPr lang="en-US"/>
          </a:p>
        </p:txBody>
      </p:sp>
      <p:sp>
        <p:nvSpPr>
          <p:cNvPr id="11816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816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CE47B2-0C79-2241-A985-E34A8BAABF03}" type="slidenum">
              <a:rPr lang="en-US"/>
              <a:pPr/>
              <a:t>31</a:t>
            </a:fld>
            <a:endParaRPr lang="en-US"/>
          </a:p>
        </p:txBody>
      </p:sp>
      <p:sp>
        <p:nvSpPr>
          <p:cNvPr id="1183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83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B0D34-82F1-AD4E-94D6-B48DE88B4FAB}" type="slidenum">
              <a:rPr lang="en-US"/>
              <a:pPr/>
              <a:t>32</a:t>
            </a:fld>
            <a:endParaRPr lang="en-US"/>
          </a:p>
        </p:txBody>
      </p:sp>
      <p:sp>
        <p:nvSpPr>
          <p:cNvPr id="118579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18579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0DDC6D-C9D4-6F49-9582-35C77D83232A}" type="slidenum">
              <a:rPr lang="en-US"/>
              <a:pPr/>
              <a:t>33</a:t>
            </a:fld>
            <a:endParaRPr lang="en-US"/>
          </a:p>
        </p:txBody>
      </p:sp>
      <p:sp>
        <p:nvSpPr>
          <p:cNvPr id="118784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187843"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D597BC-18E8-804B-A1CB-2B787EDA48F5}" type="slidenum">
              <a:rPr lang="en-US"/>
              <a:pPr/>
              <a:t>34</a:t>
            </a:fld>
            <a:endParaRPr lang="en-US"/>
          </a:p>
        </p:txBody>
      </p:sp>
      <p:sp>
        <p:nvSpPr>
          <p:cNvPr id="11898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89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75FC64-2EF2-4546-B6E9-0E933C70DE3E}" type="slidenum">
              <a:rPr lang="en-US"/>
              <a:pPr/>
              <a:t>35</a:t>
            </a:fld>
            <a:endParaRPr lang="en-US"/>
          </a:p>
        </p:txBody>
      </p:sp>
      <p:sp>
        <p:nvSpPr>
          <p:cNvPr id="1191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91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4D14F3-8E03-384C-9815-A42F6650C3E4}" type="slidenum">
              <a:rPr lang="en-US"/>
              <a:pPr/>
              <a:t>36</a:t>
            </a:fld>
            <a:endParaRPr lang="en-US"/>
          </a:p>
        </p:txBody>
      </p:sp>
      <p:sp>
        <p:nvSpPr>
          <p:cNvPr id="1193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93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05C545-DE2F-844E-A813-E87E28ACF0A5}" type="slidenum">
              <a:rPr lang="en-US"/>
              <a:pPr/>
              <a:t>37</a:t>
            </a:fld>
            <a:endParaRPr lang="en-US"/>
          </a:p>
        </p:txBody>
      </p:sp>
      <p:sp>
        <p:nvSpPr>
          <p:cNvPr id="1196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96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4D5FFF-0492-5746-869B-3474F8C602C1}" type="slidenum">
              <a:rPr lang="en-US"/>
              <a:pPr/>
              <a:t>38</a:t>
            </a:fld>
            <a:endParaRPr lang="en-US"/>
          </a:p>
        </p:txBody>
      </p:sp>
      <p:sp>
        <p:nvSpPr>
          <p:cNvPr id="1198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98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1A1BD7-4E95-6A49-BFB9-D159D94D176E}" type="slidenum">
              <a:rPr lang="en-US"/>
              <a:pPr/>
              <a:t>39</a:t>
            </a:fld>
            <a:endParaRPr lang="en-US"/>
          </a:p>
        </p:txBody>
      </p:sp>
      <p:sp>
        <p:nvSpPr>
          <p:cNvPr id="12001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00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26B1AE-EF1B-BA4B-B9CC-1D0FFBF6F290}" type="slidenum">
              <a:rPr lang="en-US"/>
              <a:pPr/>
              <a:t>4</a:t>
            </a:fld>
            <a:endParaRPr lang="en-US"/>
          </a:p>
        </p:txBody>
      </p:sp>
      <p:sp>
        <p:nvSpPr>
          <p:cNvPr id="930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30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C0A28-7E20-5A44-9387-709364ACB215}" type="slidenum">
              <a:rPr lang="en-US"/>
              <a:pPr/>
              <a:t>40</a:t>
            </a:fld>
            <a:endParaRPr lang="en-US"/>
          </a:p>
        </p:txBody>
      </p:sp>
      <p:sp>
        <p:nvSpPr>
          <p:cNvPr id="120217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20217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DADBFD-35C7-E943-85A4-BF2D890B9B11}" type="slidenum">
              <a:rPr lang="en-US"/>
              <a:pPr/>
              <a:t>41</a:t>
            </a:fld>
            <a:endParaRPr lang="en-US"/>
          </a:p>
        </p:txBody>
      </p:sp>
      <p:sp>
        <p:nvSpPr>
          <p:cNvPr id="1204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04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25BAFC-A238-464D-B92F-10B8C8F8AA7F}" type="slidenum">
              <a:rPr lang="en-US"/>
              <a:pPr/>
              <a:t>42</a:t>
            </a:fld>
            <a:endParaRPr lang="en-US"/>
          </a:p>
        </p:txBody>
      </p:sp>
      <p:sp>
        <p:nvSpPr>
          <p:cNvPr id="12062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062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8FA26-7A10-1F48-AEA5-030A5F4F6F86}" type="slidenum">
              <a:rPr lang="en-US"/>
              <a:pPr/>
              <a:t>43</a:t>
            </a:fld>
            <a:endParaRPr lang="en-US"/>
          </a:p>
        </p:txBody>
      </p:sp>
      <p:sp>
        <p:nvSpPr>
          <p:cNvPr id="120832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208323"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97E6B7-4069-3D40-AC4F-C011529FBF6D}" type="slidenum">
              <a:rPr lang="en-US"/>
              <a:pPr/>
              <a:t>44</a:t>
            </a:fld>
            <a:endParaRPr lang="en-US"/>
          </a:p>
        </p:txBody>
      </p:sp>
      <p:sp>
        <p:nvSpPr>
          <p:cNvPr id="75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5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495873-5ED5-4245-B288-6FCAE96A1507}" type="slidenum">
              <a:rPr lang="en-US"/>
              <a:pPr/>
              <a:t>45</a:t>
            </a:fld>
            <a:endParaRPr lang="en-US"/>
          </a:p>
        </p:txBody>
      </p:sp>
      <p:sp>
        <p:nvSpPr>
          <p:cNvPr id="1015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15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FC934F-843A-1444-B70B-BB65757EC76A}" type="slidenum">
              <a:rPr lang="en-US"/>
              <a:pPr/>
              <a:t>46</a:t>
            </a:fld>
            <a:endParaRPr lang="en-US"/>
          </a:p>
        </p:txBody>
      </p:sp>
      <p:sp>
        <p:nvSpPr>
          <p:cNvPr id="11192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192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474937-634B-8347-944E-53A33FF2F97E}" type="slidenum">
              <a:rPr lang="en-US"/>
              <a:pPr/>
              <a:t>47</a:t>
            </a:fld>
            <a:endParaRPr lang="en-US"/>
          </a:p>
        </p:txBody>
      </p:sp>
      <p:sp>
        <p:nvSpPr>
          <p:cNvPr id="10301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301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6344C9-1B86-5049-BB66-FD9C46B448DB}" type="slidenum">
              <a:rPr lang="en-US"/>
              <a:pPr/>
              <a:t>48</a:t>
            </a:fld>
            <a:endParaRPr lang="en-US"/>
          </a:p>
        </p:txBody>
      </p:sp>
      <p:sp>
        <p:nvSpPr>
          <p:cNvPr id="955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55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EAF26C-D4ED-284A-8320-D754B64E9ED0}" type="slidenum">
              <a:rPr lang="en-US"/>
              <a:pPr/>
              <a:t>49</a:t>
            </a:fld>
            <a:endParaRPr lang="en-US"/>
          </a:p>
        </p:txBody>
      </p:sp>
      <p:sp>
        <p:nvSpPr>
          <p:cNvPr id="1047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47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EDB33E-3BA3-4244-B59F-4C79FCD68F32}" type="slidenum">
              <a:rPr lang="en-US"/>
              <a:pPr/>
              <a:t>5</a:t>
            </a:fld>
            <a:endParaRPr lang="en-US"/>
          </a:p>
        </p:txBody>
      </p:sp>
      <p:sp>
        <p:nvSpPr>
          <p:cNvPr id="974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4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F5B77B-C67B-4F41-8C13-8CC7C9078B13}" type="slidenum">
              <a:rPr lang="en-US"/>
              <a:pPr/>
              <a:t>50</a:t>
            </a:fld>
            <a:endParaRPr lang="en-US"/>
          </a:p>
        </p:txBody>
      </p:sp>
      <p:sp>
        <p:nvSpPr>
          <p:cNvPr id="28160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281603"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D00242-7016-D54B-B997-F2E8E0ADD7CB}" type="slidenum">
              <a:rPr lang="en-US"/>
              <a:pPr/>
              <a:t>51</a:t>
            </a:fld>
            <a:endParaRPr lang="en-US"/>
          </a:p>
        </p:txBody>
      </p:sp>
      <p:sp>
        <p:nvSpPr>
          <p:cNvPr id="28365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28365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792185-4086-5440-AA05-464F07B683BF}" type="slidenum">
              <a:rPr lang="en-US"/>
              <a:pPr/>
              <a:t>52</a:t>
            </a:fld>
            <a:endParaRPr lang="en-US"/>
          </a:p>
        </p:txBody>
      </p:sp>
      <p:sp>
        <p:nvSpPr>
          <p:cNvPr id="28569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28569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C96808-55A4-6845-948E-E0D423C7853D}" type="slidenum">
              <a:rPr lang="en-US"/>
              <a:pPr/>
              <a:t>53</a:t>
            </a:fld>
            <a:endParaRPr lang="en-US"/>
          </a:p>
        </p:txBody>
      </p:sp>
      <p:sp>
        <p:nvSpPr>
          <p:cNvPr id="28774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28774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7D2DCC-6E40-2F42-9F37-AF495F6709C1}" type="slidenum">
              <a:rPr lang="en-US"/>
              <a:pPr/>
              <a:t>54</a:t>
            </a:fld>
            <a:endParaRPr lang="en-US"/>
          </a:p>
        </p:txBody>
      </p:sp>
      <p:sp>
        <p:nvSpPr>
          <p:cNvPr id="28979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28979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60F047-8BE8-914D-BB3A-A93B7C90BB60}" type="slidenum">
              <a:rPr lang="en-US"/>
              <a:pPr/>
              <a:t>55</a:t>
            </a:fld>
            <a:endParaRPr lang="en-US"/>
          </a:p>
        </p:txBody>
      </p:sp>
      <p:sp>
        <p:nvSpPr>
          <p:cNvPr id="29184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291843"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E23CB1-6EEC-FD4D-8DFC-EE4065E9D460}" type="slidenum">
              <a:rPr lang="en-US"/>
              <a:pPr/>
              <a:t>56</a:t>
            </a:fld>
            <a:endParaRPr lang="en-US"/>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A6C0A8-55C5-6840-A5F0-432B85E9AF16}" type="slidenum">
              <a:rPr lang="en-US"/>
              <a:pPr/>
              <a:t>57</a:t>
            </a:fld>
            <a:endParaRPr lang="en-US"/>
          </a:p>
        </p:txBody>
      </p:sp>
      <p:sp>
        <p:nvSpPr>
          <p:cNvPr id="3727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727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4F3B5B-8FF1-0D4F-A693-95F8BD01E76F}" type="slidenum">
              <a:rPr lang="en-US"/>
              <a:pPr/>
              <a:t>58</a:t>
            </a:fld>
            <a:endParaRPr lang="en-US"/>
          </a:p>
        </p:txBody>
      </p:sp>
      <p:sp>
        <p:nvSpPr>
          <p:cNvPr id="94515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94515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0780BA-3AD7-7B46-B219-6FB24DFBDA06}" type="slidenum">
              <a:rPr lang="en-US"/>
              <a:pPr/>
              <a:t>59</a:t>
            </a:fld>
            <a:endParaRPr lang="en-US"/>
          </a:p>
        </p:txBody>
      </p:sp>
      <p:sp>
        <p:nvSpPr>
          <p:cNvPr id="224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023F48-D8A3-2145-A6EA-76F4C28BB2E3}" type="slidenum">
              <a:rPr lang="en-US"/>
              <a:pPr/>
              <a:t>6</a:t>
            </a:fld>
            <a:endParaRPr lang="en-US"/>
          </a:p>
        </p:txBody>
      </p:sp>
      <p:sp>
        <p:nvSpPr>
          <p:cNvPr id="10055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0557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E95F818-0895-5F4F-8F7F-2EB699AD25F7}" type="slidenum">
              <a:rPr lang="en-US"/>
              <a:pPr/>
              <a:t>60</a:t>
            </a:fld>
            <a:endParaRPr lang="en-US"/>
          </a:p>
        </p:txBody>
      </p:sp>
      <p:sp>
        <p:nvSpPr>
          <p:cNvPr id="11233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AD0A3A9-CFC9-E745-A6F0-2B21B2D27BB8}" type="slidenum">
              <a:rPr lang="en-US" sz="1200"/>
              <a:pPr algn="r" eaLnBrk="1" hangingPunct="1"/>
              <a:t>60</a:t>
            </a:fld>
            <a:endParaRPr lang="en-US" sz="1200"/>
          </a:p>
        </p:txBody>
      </p:sp>
      <p:sp>
        <p:nvSpPr>
          <p:cNvPr id="1123331" name="Rectangle 2"/>
          <p:cNvSpPr>
            <a:spLocks noGrp="1" noRot="1" noChangeAspect="1" noChangeArrowheads="1" noTextEdit="1"/>
          </p:cNvSpPr>
          <p:nvPr>
            <p:ph type="sldImg"/>
          </p:nvPr>
        </p:nvSpPr>
        <p:spPr bwMode="auto">
          <a:xfrm>
            <a:off x="390525" y="674688"/>
            <a:ext cx="1501775" cy="11271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23332" name="Rectangle 3"/>
          <p:cNvSpPr>
            <a:spLocks noGrp="1" noChangeArrowheads="1"/>
          </p:cNvSpPr>
          <p:nvPr>
            <p:ph type="body" idx="1"/>
          </p:nvPr>
        </p:nvSpPr>
        <p:spPr bwMode="auto">
          <a:xfrm>
            <a:off x="820738" y="1951038"/>
            <a:ext cx="5029200" cy="6154737"/>
          </a:xfrm>
          <a:prstGeom prst="rect">
            <a:avLst/>
          </a:prstGeom>
          <a:solidFill>
            <a:srgbClr val="FFFFFF"/>
          </a:solidFill>
          <a:ln>
            <a:solidFill>
              <a:srgbClr val="000000"/>
            </a:solidFill>
            <a:miter lim="800000"/>
            <a:headEnd/>
            <a:tailEnd/>
          </a:ln>
        </p:spPr>
        <p:txBody>
          <a:bodyPr lIns="90553" tIns="45277" rIns="90553" bIns="45277"/>
          <a:lstStyle/>
          <a:p>
            <a:pPr>
              <a:buClr>
                <a:srgbClr val="FF0000"/>
              </a:buClr>
              <a:buFont typeface="Wingdings" charset="0"/>
              <a:buNone/>
            </a:pPr>
            <a:endParaRPr lang="en-US" b="1"/>
          </a:p>
          <a:p>
            <a:pPr>
              <a:buClr>
                <a:srgbClr val="FF0000"/>
              </a:buClr>
              <a:buFont typeface="Wingdings" charset="0"/>
              <a:buChar char="v"/>
            </a:pPr>
            <a:endParaRPr lang="en-US" b="1"/>
          </a:p>
          <a:p>
            <a:pPr>
              <a:buClr>
                <a:srgbClr val="FF0000"/>
              </a:buClr>
              <a:buFont typeface="Wingdings" charset="0"/>
              <a:buChar char="v"/>
            </a:pPr>
            <a:r>
              <a:rPr lang="en-US" b="1"/>
              <a:t>In this animation the measurements of an actual shower were used to simulate the shower that initiated the event. The shower is like a curved pancake of particles that moves down through the atmosphere at near the speed of light – not slow and jerky as shown here.</a:t>
            </a:r>
          </a:p>
          <a:p>
            <a:pPr>
              <a:buClr>
                <a:srgbClr val="FF0000"/>
              </a:buClr>
              <a:buFont typeface="Wingdings" charset="0"/>
              <a:buChar char="v"/>
            </a:pPr>
            <a:endParaRPr lang="en-US" b="1"/>
          </a:p>
          <a:p>
            <a:pPr>
              <a:buClr>
                <a:srgbClr val="FF0000"/>
              </a:buClr>
              <a:buFont typeface="Wingdings" charset="0"/>
              <a:buChar char="v"/>
            </a:pPr>
            <a:r>
              <a:rPr lang="en-US" b="1"/>
              <a:t>Showers start about 10 km up in the atmosphere.  The radius of curvature of the shower front is measured so that the beginning point of the shower can be determined.  The curved shower front is clearly seen in the animation.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104274-C3B0-2846-BA58-DE6BD59DB428}" type="slidenum">
              <a:rPr lang="en-US"/>
              <a:pPr/>
              <a:t>61</a:t>
            </a:fld>
            <a:endParaRPr lang="en-US"/>
          </a:p>
        </p:txBody>
      </p:sp>
      <p:sp>
        <p:nvSpPr>
          <p:cNvPr id="10997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997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0FE755-FDAB-DE4C-992F-B2A5A5CD392C}" type="slidenum">
              <a:rPr lang="en-US"/>
              <a:pPr/>
              <a:t>62</a:t>
            </a:fld>
            <a:endParaRPr lang="en-US"/>
          </a:p>
        </p:txBody>
      </p:sp>
      <p:sp>
        <p:nvSpPr>
          <p:cNvPr id="577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77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3C3A60-0673-4742-BF31-7F94948EA728}" type="slidenum">
              <a:rPr lang="en-US"/>
              <a:pPr/>
              <a:t>63</a:t>
            </a:fld>
            <a:endParaRPr lang="en-US"/>
          </a:p>
        </p:txBody>
      </p:sp>
      <p:sp>
        <p:nvSpPr>
          <p:cNvPr id="839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39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08BDC8-B9DA-D344-A03F-C5C9DB04582E}" type="slidenum">
              <a:rPr lang="en-US"/>
              <a:pPr/>
              <a:t>64</a:t>
            </a:fld>
            <a:endParaRPr lang="en-US"/>
          </a:p>
        </p:txBody>
      </p:sp>
      <p:sp>
        <p:nvSpPr>
          <p:cNvPr id="420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20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CA2B01-A9A5-DC48-88A2-93FEA8B175F8}" type="slidenum">
              <a:rPr lang="en-US"/>
              <a:pPr/>
              <a:t>65</a:t>
            </a:fld>
            <a:endParaRPr lang="en-US"/>
          </a:p>
        </p:txBody>
      </p:sp>
      <p:sp>
        <p:nvSpPr>
          <p:cNvPr id="11212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212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BA6796-3F7A-A240-951C-AAF125D48232}" type="slidenum">
              <a:rPr lang="en-US"/>
              <a:pPr/>
              <a:t>66</a:t>
            </a:fld>
            <a:endParaRPr lang="en-US"/>
          </a:p>
        </p:txBody>
      </p:sp>
      <p:sp>
        <p:nvSpPr>
          <p:cNvPr id="1212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12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87736-83AD-5C41-B38E-280B099E62D5}" type="slidenum">
              <a:rPr lang="en-US"/>
              <a:pPr/>
              <a:t>67</a:t>
            </a:fld>
            <a:endParaRPr lang="en-US"/>
          </a:p>
        </p:txBody>
      </p:sp>
      <p:sp>
        <p:nvSpPr>
          <p:cNvPr id="878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78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573D51-BC3E-0146-AA82-71B258655389}" type="slidenum">
              <a:rPr lang="en-US"/>
              <a:pPr/>
              <a:t>68</a:t>
            </a:fld>
            <a:endParaRPr lang="en-US"/>
          </a:p>
        </p:txBody>
      </p:sp>
      <p:sp>
        <p:nvSpPr>
          <p:cNvPr id="957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57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04478-F89D-7741-BFF2-3239664C0882}" type="slidenum">
              <a:rPr lang="en-US"/>
              <a:pPr/>
              <a:t>69</a:t>
            </a:fld>
            <a:endParaRPr lang="en-US"/>
          </a:p>
        </p:txBody>
      </p:sp>
      <p:sp>
        <p:nvSpPr>
          <p:cNvPr id="914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1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8E10CE-1090-ED42-8D2D-B4BBDDE337D8}" type="slidenum">
              <a:rPr lang="en-US"/>
              <a:pPr/>
              <a:t>7</a:t>
            </a:fld>
            <a:endParaRPr lang="en-US"/>
          </a:p>
        </p:txBody>
      </p:sp>
      <p:sp>
        <p:nvSpPr>
          <p:cNvPr id="1046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46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7159F26-0E70-B743-AEFE-853C99BE7E86}" type="slidenum">
              <a:rPr lang="en-US"/>
              <a:pPr/>
              <a:t>70</a:t>
            </a:fld>
            <a:endParaRPr lang="en-US"/>
          </a:p>
        </p:txBody>
      </p:sp>
      <p:sp>
        <p:nvSpPr>
          <p:cNvPr id="10803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A92871B-CDF7-EE4F-87B8-4428AA33A0C2}" type="slidenum">
              <a:rPr lang="en-US" sz="1200">
                <a:latin typeface="Calibri" charset="0"/>
              </a:rPr>
              <a:pPr algn="r" eaLnBrk="1" hangingPunct="1"/>
              <a:t>70</a:t>
            </a:fld>
            <a:endParaRPr lang="en-US" sz="1200">
              <a:latin typeface="Calibri" charset="0"/>
            </a:endParaRPr>
          </a:p>
        </p:txBody>
      </p:sp>
      <p:sp>
        <p:nvSpPr>
          <p:cNvPr id="108032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80324"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defTabSz="457200">
              <a:spcBef>
                <a:spcPct val="0"/>
              </a:spcBef>
            </a:pPr>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p:cNvSpPr>
          <p:nvPr/>
        </p:nvSpPr>
        <p:spPr bwMode="auto">
          <a:xfrm>
            <a:off x="3885010" y="8684684"/>
            <a:ext cx="2971800" cy="457200"/>
          </a:xfrm>
          <a:prstGeom prst="rect">
            <a:avLst/>
          </a:prstGeom>
          <a:noFill/>
          <a:ln>
            <a:miter lim="800000"/>
            <a:headEnd/>
            <a:tailEnd/>
          </a:ln>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fontAlgn="base">
              <a:spcBef>
                <a:spcPct val="0"/>
              </a:spcBef>
              <a:spcAft>
                <a:spcPct val="0"/>
              </a:spcAft>
              <a:defRPr sz="1200">
                <a:solidFill>
                  <a:schemeClr val="tx1"/>
                </a:solidFill>
                <a:latin typeface="Arial" charset="0"/>
                <a:ea typeface="ＭＳ Ｐゴシック" charset="0"/>
              </a:defRPr>
            </a:lvl6pPr>
            <a:lvl7pPr marL="2971800" indent="-228600" fontAlgn="base">
              <a:spcBef>
                <a:spcPct val="0"/>
              </a:spcBef>
              <a:spcAft>
                <a:spcPct val="0"/>
              </a:spcAft>
              <a:defRPr sz="1200">
                <a:solidFill>
                  <a:schemeClr val="tx1"/>
                </a:solidFill>
                <a:latin typeface="Arial" charset="0"/>
                <a:ea typeface="ＭＳ Ｐゴシック" charset="0"/>
              </a:defRPr>
            </a:lvl7pPr>
            <a:lvl8pPr marL="3429000" indent="-228600" fontAlgn="base">
              <a:spcBef>
                <a:spcPct val="0"/>
              </a:spcBef>
              <a:spcAft>
                <a:spcPct val="0"/>
              </a:spcAft>
              <a:defRPr sz="1200">
                <a:solidFill>
                  <a:schemeClr val="tx1"/>
                </a:solidFill>
                <a:latin typeface="Arial" charset="0"/>
                <a:ea typeface="ＭＳ Ｐゴシック" charset="0"/>
              </a:defRPr>
            </a:lvl8pPr>
            <a:lvl9pPr marL="3886200" indent="-228600" fontAlgn="base">
              <a:spcBef>
                <a:spcPct val="0"/>
              </a:spcBef>
              <a:spcAft>
                <a:spcPct val="0"/>
              </a:spcAft>
              <a:defRPr sz="1200">
                <a:solidFill>
                  <a:schemeClr val="tx1"/>
                </a:solidFill>
                <a:latin typeface="Arial" charset="0"/>
                <a:ea typeface="ＭＳ Ｐゴシック" charset="0"/>
              </a:defRPr>
            </a:lvl9pPr>
          </a:lstStyle>
          <a:p>
            <a:pPr algn="r" eaLnBrk="1" hangingPunct="1"/>
            <a:fld id="{315E52F8-435D-8440-B13A-BA90A22E0A70}" type="slidenum">
              <a:rPr lang="en-US" smtClean="0">
                <a:solidFill>
                  <a:prstClr val="black"/>
                </a:solidFill>
                <a:latin typeface="Calibri" charset="0"/>
                <a:cs typeface="Arial" charset="0"/>
                <a:sym typeface="Arial" charset="0"/>
              </a:rPr>
              <a:pPr algn="r" eaLnBrk="1" hangingPunct="1"/>
              <a:t>71</a:t>
            </a:fld>
            <a:endParaRPr lang="en-US" smtClean="0">
              <a:solidFill>
                <a:prstClr val="black"/>
              </a:solidFill>
              <a:latin typeface="Calibri" charset="0"/>
              <a:cs typeface="Arial" charset="0"/>
              <a:sym typeface="Arial" charset="0"/>
            </a:endParaRPr>
          </a:p>
        </p:txBody>
      </p:sp>
      <p:sp>
        <p:nvSpPr>
          <p:cNvPr id="444419"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44420" name="Rectangle 1027"/>
          <p:cNvSpPr>
            <a:spLocks noGrp="1" noChangeArrowheads="1"/>
          </p:cNvSpPr>
          <p:nvPr>
            <p:ph type="body" idx="1"/>
          </p:nvPr>
        </p:nvSpPr>
        <p:spPr bwMode="auto">
          <a:xfrm>
            <a:off x="917973" y="4343400"/>
            <a:ext cx="5022056"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0983" tIns="45491" rIns="90983" bIns="45491"/>
          <a:lstStyle/>
          <a:p>
            <a:endParaRPr lang="en-GB"/>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46E389-9636-F943-BFA8-198A1BD3EFBD}" type="slidenum">
              <a:rPr lang="en-US"/>
              <a:pPr/>
              <a:t>72</a:t>
            </a:fld>
            <a:endParaRPr lang="en-US"/>
          </a:p>
        </p:txBody>
      </p:sp>
      <p:sp>
        <p:nvSpPr>
          <p:cNvPr id="1037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37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DC8A53-A620-FF42-A556-89CFA8F6929C}" type="slidenum">
              <a:rPr lang="en-US"/>
              <a:pPr/>
              <a:t>73</a:t>
            </a:fld>
            <a:endParaRPr lang="en-US"/>
          </a:p>
        </p:txBody>
      </p:sp>
      <p:sp>
        <p:nvSpPr>
          <p:cNvPr id="931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31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B9172E-3D29-6946-B950-D1DAE8859EE4}" type="slidenum">
              <a:rPr lang="en-US"/>
              <a:pPr/>
              <a:t>74</a:t>
            </a:fld>
            <a:endParaRPr lang="en-US"/>
          </a:p>
        </p:txBody>
      </p:sp>
      <p:sp>
        <p:nvSpPr>
          <p:cNvPr id="10526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526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499DBD-50F2-8448-87FC-5016022A7D74}" type="slidenum">
              <a:rPr lang="en-US"/>
              <a:pPr/>
              <a:t>75</a:t>
            </a:fld>
            <a:endParaRPr lang="en-US"/>
          </a:p>
        </p:txBody>
      </p:sp>
      <p:sp>
        <p:nvSpPr>
          <p:cNvPr id="929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29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FA521F-B982-E040-8E99-234A72FBA3F7}" type="slidenum">
              <a:rPr lang="en-US"/>
              <a:pPr/>
              <a:t>76</a:t>
            </a:fld>
            <a:endParaRPr lang="en-US"/>
          </a:p>
        </p:txBody>
      </p:sp>
      <p:sp>
        <p:nvSpPr>
          <p:cNvPr id="921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21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E67ADA-9860-4B43-A53D-9DD233B41584}" type="slidenum">
              <a:rPr lang="en-US"/>
              <a:pPr/>
              <a:t>77</a:t>
            </a:fld>
            <a:endParaRPr lang="en-US"/>
          </a:p>
        </p:txBody>
      </p:sp>
      <p:sp>
        <p:nvSpPr>
          <p:cNvPr id="11315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31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C00EB8-C876-5A40-80E8-185E97E51ECA}" type="slidenum">
              <a:rPr lang="en-US"/>
              <a:pPr/>
              <a:t>78</a:t>
            </a:fld>
            <a:endParaRPr lang="en-US"/>
          </a:p>
        </p:txBody>
      </p:sp>
      <p:sp>
        <p:nvSpPr>
          <p:cNvPr id="915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15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6963DD-6264-FB41-AECE-A44643864390}" type="slidenum">
              <a:rPr lang="en-US"/>
              <a:pPr/>
              <a:t>79</a:t>
            </a:fld>
            <a:endParaRPr lang="en-US"/>
          </a:p>
        </p:txBody>
      </p:sp>
      <p:sp>
        <p:nvSpPr>
          <p:cNvPr id="916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16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5B9B8F-577B-E84F-9F32-0F54BC04D311}" type="slidenum">
              <a:rPr lang="en-US"/>
              <a:pPr/>
              <a:t>8</a:t>
            </a:fld>
            <a:endParaRPr lang="en-US"/>
          </a:p>
        </p:txBody>
      </p:sp>
      <p:sp>
        <p:nvSpPr>
          <p:cNvPr id="10670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670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00986-2FF2-3549-AE05-FA04863BE41B}" type="slidenum">
              <a:rPr lang="en-US"/>
              <a:pPr/>
              <a:t>80</a:t>
            </a:fld>
            <a:endParaRPr lang="en-US"/>
          </a:p>
        </p:txBody>
      </p:sp>
      <p:sp>
        <p:nvSpPr>
          <p:cNvPr id="917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17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C430E9-053E-CD4D-B8BF-FAB50B6B299A}" type="slidenum">
              <a:rPr lang="en-US"/>
              <a:pPr/>
              <a:t>81</a:t>
            </a:fld>
            <a:endParaRPr lang="en-US"/>
          </a:p>
        </p:txBody>
      </p:sp>
      <p:sp>
        <p:nvSpPr>
          <p:cNvPr id="918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18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4FE2CD-4682-0A4E-B5CA-DC4317747E35}" type="slidenum">
              <a:rPr lang="en-US"/>
              <a:pPr/>
              <a:t>82</a:t>
            </a:fld>
            <a:endParaRPr lang="en-US"/>
          </a:p>
        </p:txBody>
      </p:sp>
      <p:sp>
        <p:nvSpPr>
          <p:cNvPr id="1125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5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903B6-7E74-1543-9D81-CDE29FCA45E1}" type="slidenum">
              <a:rPr lang="en-US"/>
              <a:pPr/>
              <a:t>83</a:t>
            </a:fld>
            <a:endParaRPr lang="en-US"/>
          </a:p>
        </p:txBody>
      </p:sp>
      <p:sp>
        <p:nvSpPr>
          <p:cNvPr id="1048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48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A3C45C-6477-3941-BDC1-B0D3EE69746D}" type="slidenum">
              <a:rPr lang="en-US"/>
              <a:pPr/>
              <a:t>84</a:t>
            </a:fld>
            <a:endParaRPr lang="en-US"/>
          </a:p>
        </p:txBody>
      </p:sp>
      <p:sp>
        <p:nvSpPr>
          <p:cNvPr id="1049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49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2762D4-4FB1-C647-9D93-B46B2B62AEAA}" type="slidenum">
              <a:rPr lang="en-US"/>
              <a:pPr/>
              <a:t>85</a:t>
            </a:fld>
            <a:endParaRPr lang="en-US"/>
          </a:p>
        </p:txBody>
      </p:sp>
      <p:sp>
        <p:nvSpPr>
          <p:cNvPr id="8744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744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435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436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374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405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1E597C-D427-644F-97FD-DCCF53717ACB}" type="slidenum">
              <a:rPr lang="en-US"/>
              <a:pPr/>
              <a:t>9</a:t>
            </a:fld>
            <a:endParaRPr lang="en-US"/>
          </a:p>
        </p:txBody>
      </p:sp>
      <p:sp>
        <p:nvSpPr>
          <p:cNvPr id="1017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17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406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379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380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391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382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437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397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438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384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38502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0AE9361-8C61-1D46-9406-EEFBFF92E3AD}" type="slidenum">
              <a:rPr lang="en-US"/>
              <a:pPr/>
              <a:t>‹#›</a:t>
            </a:fld>
            <a:endParaRPr lang="en-US">
              <a:solidFill>
                <a:schemeClr val="tx1"/>
              </a:solidFill>
            </a:endParaRPr>
          </a:p>
        </p:txBody>
      </p:sp>
    </p:spTree>
    <p:extLst>
      <p:ext uri="{BB962C8B-B14F-4D97-AF65-F5344CB8AC3E}">
        <p14:creationId xmlns:p14="http://schemas.microsoft.com/office/powerpoint/2010/main" val="2098820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7A51A3-A94E-7449-B40E-7D541835C7AA}" type="slidenum">
              <a:rPr lang="en-US"/>
              <a:pPr/>
              <a:t>‹#›</a:t>
            </a:fld>
            <a:endParaRPr lang="en-US">
              <a:solidFill>
                <a:schemeClr val="tx1"/>
              </a:solidFill>
            </a:endParaRPr>
          </a:p>
        </p:txBody>
      </p:sp>
    </p:spTree>
    <p:extLst>
      <p:ext uri="{BB962C8B-B14F-4D97-AF65-F5344CB8AC3E}">
        <p14:creationId xmlns:p14="http://schemas.microsoft.com/office/powerpoint/2010/main" val="176502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28600"/>
            <a:ext cx="21336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2484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F581B0E-ED9C-0B4C-9ED7-2832C290B8D8}" type="slidenum">
              <a:rPr lang="en-US"/>
              <a:pPr/>
              <a:t>‹#›</a:t>
            </a:fld>
            <a:endParaRPr lang="en-US">
              <a:solidFill>
                <a:schemeClr val="tx1"/>
              </a:solidFill>
            </a:endParaRPr>
          </a:p>
        </p:txBody>
      </p:sp>
    </p:spTree>
    <p:extLst>
      <p:ext uri="{BB962C8B-B14F-4D97-AF65-F5344CB8AC3E}">
        <p14:creationId xmlns:p14="http://schemas.microsoft.com/office/powerpoint/2010/main" val="2215317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95400"/>
            <a:ext cx="4191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4191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191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77000"/>
            <a:ext cx="1905000" cy="228600"/>
          </a:xfrm>
        </p:spPr>
        <p:txBody>
          <a:bodyPr/>
          <a:lstStyle>
            <a:lvl1pPr>
              <a:defRPr/>
            </a:lvl1pPr>
          </a:lstStyle>
          <a:p>
            <a:r>
              <a:rPr lang="en-US"/>
              <a:t>September 14, 2010</a:t>
            </a:r>
            <a:endParaRPr lang="en-US">
              <a:solidFill>
                <a:schemeClr val="tx1"/>
              </a:solidFill>
            </a:endParaRPr>
          </a:p>
        </p:txBody>
      </p:sp>
      <p:sp>
        <p:nvSpPr>
          <p:cNvPr id="7" name="Footer Placeholder 6"/>
          <p:cNvSpPr>
            <a:spLocks noGrp="1"/>
          </p:cNvSpPr>
          <p:nvPr>
            <p:ph type="ftr" sz="quarter" idx="11"/>
          </p:nvPr>
        </p:nvSpPr>
        <p:spPr>
          <a:xfrm>
            <a:off x="3124200" y="6477000"/>
            <a:ext cx="2895600" cy="2286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77000"/>
            <a:ext cx="1905000" cy="228600"/>
          </a:xfrm>
        </p:spPr>
        <p:txBody>
          <a:bodyPr/>
          <a:lstStyle>
            <a:lvl1pPr>
              <a:defRPr/>
            </a:lvl1pPr>
          </a:lstStyle>
          <a:p>
            <a:fld id="{3E524A76-5BE9-0C44-A3D3-D34A6775F485}" type="slidenum">
              <a:rPr lang="en-US"/>
              <a:pPr/>
              <a:t>‹#›</a:t>
            </a:fld>
            <a:endParaRPr lang="en-US">
              <a:solidFill>
                <a:schemeClr val="tx1"/>
              </a:solidFill>
            </a:endParaRPr>
          </a:p>
        </p:txBody>
      </p:sp>
    </p:spTree>
    <p:extLst>
      <p:ext uri="{BB962C8B-B14F-4D97-AF65-F5344CB8AC3E}">
        <p14:creationId xmlns:p14="http://schemas.microsoft.com/office/powerpoint/2010/main" val="2162989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79554" name="AutoShape 2"/>
          <p:cNvSpPr>
            <a:spLocks noChangeArrowheads="1"/>
          </p:cNvSpPr>
          <p:nvPr/>
        </p:nvSpPr>
        <p:spPr bwMode="auto">
          <a:xfrm>
            <a:off x="228600" y="381000"/>
            <a:ext cx="8686800" cy="5638800"/>
          </a:xfrm>
          <a:prstGeom prst="roundRect">
            <a:avLst>
              <a:gd name="adj" fmla="val 7912"/>
            </a:avLst>
          </a:prstGeom>
          <a:solidFill>
            <a:schemeClr val="folHlink"/>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latin typeface="Times New Roman" charset="0"/>
            </a:endParaRPr>
          </a:p>
        </p:txBody>
      </p:sp>
      <p:sp>
        <p:nvSpPr>
          <p:cNvPr id="279555" name="AutoShape 3"/>
          <p:cNvSpPr>
            <a:spLocks noChangeArrowheads="1"/>
          </p:cNvSpPr>
          <p:nvPr/>
        </p:nvSpPr>
        <p:spPr bwMode="white">
          <a:xfrm>
            <a:off x="327025" y="488950"/>
            <a:ext cx="8435975" cy="4768850"/>
          </a:xfrm>
          <a:prstGeom prst="roundRect">
            <a:avLst>
              <a:gd name="adj" fmla="val 7310"/>
            </a:avLst>
          </a:prstGeom>
          <a:solidFill>
            <a:schemeClr val="bg1"/>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latin typeface="Times New Roman" charset="0"/>
            </a:endParaRPr>
          </a:p>
        </p:txBody>
      </p:sp>
      <p:sp>
        <p:nvSpPr>
          <p:cNvPr id="279556" name="AutoShape 4"/>
          <p:cNvSpPr>
            <a:spLocks noChangeArrowheads="1"/>
          </p:cNvSpPr>
          <p:nvPr/>
        </p:nvSpPr>
        <p:spPr bwMode="blackWhite">
          <a:xfrm>
            <a:off x="1371600" y="3338513"/>
            <a:ext cx="6400800" cy="2286000"/>
          </a:xfrm>
          <a:prstGeom prst="roundRect">
            <a:avLst>
              <a:gd name="adj" fmla="val 16667"/>
            </a:avLst>
          </a:prstGeom>
          <a:solidFill>
            <a:schemeClr val="bg1"/>
          </a:solidFill>
          <a:ln w="508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1800"/>
          </a:p>
        </p:txBody>
      </p:sp>
      <p:sp>
        <p:nvSpPr>
          <p:cNvPr id="279557"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pPr lvl="0"/>
            <a:r>
              <a:rPr lang="en-US" noProof="0" smtClean="0"/>
              <a:t>Click to edit Master title style</a:t>
            </a:r>
          </a:p>
        </p:txBody>
      </p:sp>
      <p:sp>
        <p:nvSpPr>
          <p:cNvPr id="279558" name="Rectangle 6"/>
          <p:cNvSpPr>
            <a:spLocks noGrp="1" noChangeArrowheads="1"/>
          </p:cNvSpPr>
          <p:nvPr>
            <p:ph type="subTitle" idx="1"/>
          </p:nvPr>
        </p:nvSpPr>
        <p:spPr>
          <a:xfrm>
            <a:off x="1752600" y="3567113"/>
            <a:ext cx="5410200" cy="1905000"/>
          </a:xfrm>
        </p:spPr>
        <p:txBody>
          <a:bodyPr anchor="ctr"/>
          <a:lstStyle>
            <a:lvl1pPr marL="0" indent="0" algn="ctr">
              <a:buFont typeface="Wingdings" charset="0"/>
              <a:buNone/>
              <a:defRPr sz="3300"/>
            </a:lvl1pPr>
          </a:lstStyle>
          <a:p>
            <a:pPr lvl="0"/>
            <a:r>
              <a:rPr lang="en-US" noProof="0" smtClean="0"/>
              <a:t>Click to edit Master subtitle style</a:t>
            </a:r>
          </a:p>
        </p:txBody>
      </p:sp>
      <p:sp>
        <p:nvSpPr>
          <p:cNvPr id="279559" name="Rectangle 7"/>
          <p:cNvSpPr>
            <a:spLocks noGrp="1" noChangeArrowheads="1"/>
          </p:cNvSpPr>
          <p:nvPr>
            <p:ph type="dt" sz="half" idx="2"/>
          </p:nvPr>
        </p:nvSpPr>
        <p:spPr/>
        <p:txBody>
          <a:bodyPr/>
          <a:lstStyle>
            <a:lvl1pPr>
              <a:defRPr/>
            </a:lvl1pPr>
          </a:lstStyle>
          <a:p>
            <a:r>
              <a:rPr lang="en-US"/>
              <a:t>September 14, 2010</a:t>
            </a:r>
          </a:p>
        </p:txBody>
      </p:sp>
      <p:sp>
        <p:nvSpPr>
          <p:cNvPr id="279560" name="Rectangle 8"/>
          <p:cNvSpPr>
            <a:spLocks noGrp="1" noChangeArrowheads="1"/>
          </p:cNvSpPr>
          <p:nvPr>
            <p:ph type="ftr" sz="quarter" idx="3"/>
          </p:nvPr>
        </p:nvSpPr>
        <p:spPr>
          <a:xfrm>
            <a:off x="3352800" y="6391275"/>
            <a:ext cx="2895600" cy="457200"/>
          </a:xfrm>
        </p:spPr>
        <p:txBody>
          <a:bodyPr/>
          <a:lstStyle>
            <a:lvl1pPr>
              <a:defRPr/>
            </a:lvl1pPr>
          </a:lstStyle>
          <a:p>
            <a:endParaRPr lang="en-US"/>
          </a:p>
        </p:txBody>
      </p:sp>
      <p:sp>
        <p:nvSpPr>
          <p:cNvPr id="279561" name="Rectangle 9"/>
          <p:cNvSpPr>
            <a:spLocks noGrp="1" noChangeArrowheads="1"/>
          </p:cNvSpPr>
          <p:nvPr>
            <p:ph type="sldNum" sz="quarter" idx="4"/>
          </p:nvPr>
        </p:nvSpPr>
        <p:spPr>
          <a:xfrm>
            <a:off x="6858000" y="6391275"/>
            <a:ext cx="1600200" cy="457200"/>
          </a:xfrm>
        </p:spPr>
        <p:txBody>
          <a:bodyPr/>
          <a:lstStyle>
            <a:lvl1pPr>
              <a:defRPr/>
            </a:lvl1pPr>
          </a:lstStyle>
          <a:p>
            <a:fld id="{5E8230CE-7C56-794F-BCE8-F9E25C9B55F7}"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September 14, 2010</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0D7CFA-AB80-3042-9C2A-11871420C9EE}" type="slidenum">
              <a:rPr lang="en-US"/>
              <a:pPr/>
              <a:t>‹#›</a:t>
            </a:fld>
            <a:endParaRPr lang="en-US"/>
          </a:p>
        </p:txBody>
      </p:sp>
    </p:spTree>
    <p:extLst>
      <p:ext uri="{BB962C8B-B14F-4D97-AF65-F5344CB8AC3E}">
        <p14:creationId xmlns:p14="http://schemas.microsoft.com/office/powerpoint/2010/main" val="2279374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t>September 14, 2010</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265F51-5547-404B-AFBB-A5921F80E493}" type="slidenum">
              <a:rPr lang="en-US"/>
              <a:pPr/>
              <a:t>‹#›</a:t>
            </a:fld>
            <a:endParaRPr lang="en-US"/>
          </a:p>
        </p:txBody>
      </p:sp>
    </p:spTree>
    <p:extLst>
      <p:ext uri="{BB962C8B-B14F-4D97-AF65-F5344CB8AC3E}">
        <p14:creationId xmlns:p14="http://schemas.microsoft.com/office/powerpoint/2010/main" val="3118622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t>September 14, 2010</a:t>
            </a: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472F4-79ED-C74F-84DA-AD6F37C65A42}" type="slidenum">
              <a:rPr lang="en-US"/>
              <a:pPr/>
              <a:t>‹#›</a:t>
            </a:fld>
            <a:endParaRPr lang="en-US"/>
          </a:p>
        </p:txBody>
      </p:sp>
    </p:spTree>
    <p:extLst>
      <p:ext uri="{BB962C8B-B14F-4D97-AF65-F5344CB8AC3E}">
        <p14:creationId xmlns:p14="http://schemas.microsoft.com/office/powerpoint/2010/main" val="3082127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t>September 14, 2010</a:t>
            </a:r>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75EE8ED-B64D-554D-B704-A3D6CC54EA83}" type="slidenum">
              <a:rPr lang="en-US"/>
              <a:pPr/>
              <a:t>‹#›</a:t>
            </a:fld>
            <a:endParaRPr lang="en-US"/>
          </a:p>
        </p:txBody>
      </p:sp>
    </p:spTree>
    <p:extLst>
      <p:ext uri="{BB962C8B-B14F-4D97-AF65-F5344CB8AC3E}">
        <p14:creationId xmlns:p14="http://schemas.microsoft.com/office/powerpoint/2010/main" val="2459820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t>September 14, 2010</a:t>
            </a:r>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ADBC56B-C149-DC44-89D5-D3183FB6B7EC}" type="slidenum">
              <a:rPr lang="en-US"/>
              <a:pPr/>
              <a:t>‹#›</a:t>
            </a:fld>
            <a:endParaRPr lang="en-US"/>
          </a:p>
        </p:txBody>
      </p:sp>
    </p:spTree>
    <p:extLst>
      <p:ext uri="{BB962C8B-B14F-4D97-AF65-F5344CB8AC3E}">
        <p14:creationId xmlns:p14="http://schemas.microsoft.com/office/powerpoint/2010/main" val="1302362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September 14, 2010</a:t>
            </a:r>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B4D2F72-3552-284B-983E-229B6826A097}" type="slidenum">
              <a:rPr lang="en-US"/>
              <a:pPr/>
              <a:t>‹#›</a:t>
            </a:fld>
            <a:endParaRPr lang="en-US"/>
          </a:p>
        </p:txBody>
      </p:sp>
    </p:spTree>
    <p:extLst>
      <p:ext uri="{BB962C8B-B14F-4D97-AF65-F5344CB8AC3E}">
        <p14:creationId xmlns:p14="http://schemas.microsoft.com/office/powerpoint/2010/main" val="2843918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71255BB-3E09-D049-8E34-E64E26E5E770}" type="slidenum">
              <a:rPr lang="en-US"/>
              <a:pPr/>
              <a:t>‹#›</a:t>
            </a:fld>
            <a:endParaRPr lang="en-US">
              <a:solidFill>
                <a:schemeClr val="tx1"/>
              </a:solidFill>
            </a:endParaRPr>
          </a:p>
        </p:txBody>
      </p:sp>
    </p:spTree>
    <p:extLst>
      <p:ext uri="{BB962C8B-B14F-4D97-AF65-F5344CB8AC3E}">
        <p14:creationId xmlns:p14="http://schemas.microsoft.com/office/powerpoint/2010/main" val="1414236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t>September 14, 2010</a:t>
            </a: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623CB48-514F-484C-A69C-9A0B9F247F28}" type="slidenum">
              <a:rPr lang="en-US"/>
              <a:pPr/>
              <a:t>‹#›</a:t>
            </a:fld>
            <a:endParaRPr lang="en-US"/>
          </a:p>
        </p:txBody>
      </p:sp>
    </p:spTree>
    <p:extLst>
      <p:ext uri="{BB962C8B-B14F-4D97-AF65-F5344CB8AC3E}">
        <p14:creationId xmlns:p14="http://schemas.microsoft.com/office/powerpoint/2010/main" val="3340958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t>September 14, 2010</a:t>
            </a: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D2BC47-C891-C24C-AB47-AC9E1913D9CA}" type="slidenum">
              <a:rPr lang="en-US"/>
              <a:pPr/>
              <a:t>‹#›</a:t>
            </a:fld>
            <a:endParaRPr lang="en-US"/>
          </a:p>
        </p:txBody>
      </p:sp>
    </p:spTree>
    <p:extLst>
      <p:ext uri="{BB962C8B-B14F-4D97-AF65-F5344CB8AC3E}">
        <p14:creationId xmlns:p14="http://schemas.microsoft.com/office/powerpoint/2010/main" val="93636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September 14, 2010</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D41B72B-B6D9-CC4D-8E25-3AC4C2C256EF}" type="slidenum">
              <a:rPr lang="en-US"/>
              <a:pPr/>
              <a:t>‹#›</a:t>
            </a:fld>
            <a:endParaRPr lang="en-US"/>
          </a:p>
        </p:txBody>
      </p:sp>
    </p:spTree>
    <p:extLst>
      <p:ext uri="{BB962C8B-B14F-4D97-AF65-F5344CB8AC3E}">
        <p14:creationId xmlns:p14="http://schemas.microsoft.com/office/powerpoint/2010/main" val="444160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533400"/>
            <a:ext cx="192405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533400"/>
            <a:ext cx="561975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September 14, 2010</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05B55A-8130-6843-AF9E-646DD77B896D}" type="slidenum">
              <a:rPr lang="en-US"/>
              <a:pPr/>
              <a:t>‹#›</a:t>
            </a:fld>
            <a:endParaRPr lang="en-US"/>
          </a:p>
        </p:txBody>
      </p:sp>
    </p:spTree>
    <p:extLst>
      <p:ext uri="{BB962C8B-B14F-4D97-AF65-F5344CB8AC3E}">
        <p14:creationId xmlns:p14="http://schemas.microsoft.com/office/powerpoint/2010/main" val="2075324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90D0BB50-0B02-2D44-8145-19D48BE1FCE3}" type="slidenum">
              <a:rPr lang="en-US"/>
              <a:pPr/>
              <a:t>‹#›</a:t>
            </a:fld>
            <a:endParaRPr lang="en-US"/>
          </a:p>
        </p:txBody>
      </p:sp>
    </p:spTree>
    <p:extLst>
      <p:ext uri="{BB962C8B-B14F-4D97-AF65-F5344CB8AC3E}">
        <p14:creationId xmlns:p14="http://schemas.microsoft.com/office/powerpoint/2010/main" val="3990537511"/>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3B975A3-9E1B-4A40-A120-089C74091F99}" type="slidenum">
              <a:rPr lang="en-US"/>
              <a:pPr/>
              <a:t>‹#›</a:t>
            </a:fld>
            <a:endParaRPr lang="en-US"/>
          </a:p>
        </p:txBody>
      </p:sp>
    </p:spTree>
    <p:extLst>
      <p:ext uri="{BB962C8B-B14F-4D97-AF65-F5344CB8AC3E}">
        <p14:creationId xmlns:p14="http://schemas.microsoft.com/office/powerpoint/2010/main" val="2366162963"/>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544C82D-3136-7B40-816E-9EE0D7A43DC5}" type="slidenum">
              <a:rPr lang="en-US"/>
              <a:pPr/>
              <a:t>‹#›</a:t>
            </a:fld>
            <a:endParaRPr lang="en-US"/>
          </a:p>
        </p:txBody>
      </p:sp>
    </p:spTree>
    <p:extLst>
      <p:ext uri="{BB962C8B-B14F-4D97-AF65-F5344CB8AC3E}">
        <p14:creationId xmlns:p14="http://schemas.microsoft.com/office/powerpoint/2010/main" val="397123276"/>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2203" y="1125141"/>
            <a:ext cx="4045148" cy="554533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4508" y="1125141"/>
            <a:ext cx="4045148" cy="554533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A6B2614-E729-2246-93BF-EED6D74F2B37}" type="slidenum">
              <a:rPr lang="en-US"/>
              <a:pPr/>
              <a:t>‹#›</a:t>
            </a:fld>
            <a:endParaRPr lang="en-US"/>
          </a:p>
        </p:txBody>
      </p:sp>
    </p:spTree>
    <p:extLst>
      <p:ext uri="{BB962C8B-B14F-4D97-AF65-F5344CB8AC3E}">
        <p14:creationId xmlns:p14="http://schemas.microsoft.com/office/powerpoint/2010/main" val="2773701122"/>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482DCCC-0167-2141-9A46-1E29C1E69A87}" type="slidenum">
              <a:rPr lang="en-US"/>
              <a:pPr/>
              <a:t>‹#›</a:t>
            </a:fld>
            <a:endParaRPr lang="en-US"/>
          </a:p>
        </p:txBody>
      </p:sp>
    </p:spTree>
    <p:extLst>
      <p:ext uri="{BB962C8B-B14F-4D97-AF65-F5344CB8AC3E}">
        <p14:creationId xmlns:p14="http://schemas.microsoft.com/office/powerpoint/2010/main" val="597437848"/>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E2650EDE-0470-A046-8A75-77A311FB8C5B}" type="slidenum">
              <a:rPr lang="en-US"/>
              <a:pPr/>
              <a:t>‹#›</a:t>
            </a:fld>
            <a:endParaRPr lang="en-US"/>
          </a:p>
        </p:txBody>
      </p:sp>
    </p:spTree>
    <p:extLst>
      <p:ext uri="{BB962C8B-B14F-4D97-AF65-F5344CB8AC3E}">
        <p14:creationId xmlns:p14="http://schemas.microsoft.com/office/powerpoint/2010/main" val="135671367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181EDFC-30F0-6C4B-98EC-998F1C893ED2}" type="slidenum">
              <a:rPr lang="en-US"/>
              <a:pPr/>
              <a:t>‹#›</a:t>
            </a:fld>
            <a:endParaRPr lang="en-US">
              <a:solidFill>
                <a:schemeClr val="tx1"/>
              </a:solidFill>
            </a:endParaRPr>
          </a:p>
        </p:txBody>
      </p:sp>
    </p:spTree>
    <p:extLst>
      <p:ext uri="{BB962C8B-B14F-4D97-AF65-F5344CB8AC3E}">
        <p14:creationId xmlns:p14="http://schemas.microsoft.com/office/powerpoint/2010/main" val="228831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3CE9AB1-1C44-8F43-996D-DB608E440C04}" type="slidenum">
              <a:rPr lang="en-US"/>
              <a:pPr/>
              <a:t>‹#›</a:t>
            </a:fld>
            <a:endParaRPr lang="en-US"/>
          </a:p>
        </p:txBody>
      </p:sp>
    </p:spTree>
    <p:extLst>
      <p:ext uri="{BB962C8B-B14F-4D97-AF65-F5344CB8AC3E}">
        <p14:creationId xmlns:p14="http://schemas.microsoft.com/office/powerpoint/2010/main" val="3522071108"/>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E4C4284-A5C2-D64C-AF38-4AF7A1602589}" type="slidenum">
              <a:rPr lang="en-US"/>
              <a:pPr/>
              <a:t>‹#›</a:t>
            </a:fld>
            <a:endParaRPr lang="en-US"/>
          </a:p>
        </p:txBody>
      </p:sp>
    </p:spTree>
    <p:extLst>
      <p:ext uri="{BB962C8B-B14F-4D97-AF65-F5344CB8AC3E}">
        <p14:creationId xmlns:p14="http://schemas.microsoft.com/office/powerpoint/2010/main" val="286529874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BA33A34-3045-F444-A71C-209DC6D1426E}" type="slidenum">
              <a:rPr lang="en-US"/>
              <a:pPr/>
              <a:t>‹#›</a:t>
            </a:fld>
            <a:endParaRPr lang="en-US"/>
          </a:p>
        </p:txBody>
      </p:sp>
    </p:spTree>
    <p:extLst>
      <p:ext uri="{BB962C8B-B14F-4D97-AF65-F5344CB8AC3E}">
        <p14:creationId xmlns:p14="http://schemas.microsoft.com/office/powerpoint/2010/main" val="2822671110"/>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0B98979-4B68-784B-A9D7-AA9A4C0377A6}" type="slidenum">
              <a:rPr lang="en-US"/>
              <a:pPr/>
              <a:t>‹#›</a:t>
            </a:fld>
            <a:endParaRPr lang="en-US"/>
          </a:p>
        </p:txBody>
      </p:sp>
    </p:spTree>
    <p:extLst>
      <p:ext uri="{BB962C8B-B14F-4D97-AF65-F5344CB8AC3E}">
        <p14:creationId xmlns:p14="http://schemas.microsoft.com/office/powerpoint/2010/main" val="1726842286"/>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3" y="0"/>
            <a:ext cx="2049363" cy="66704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2203" y="0"/>
            <a:ext cx="6040934" cy="66704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285E70A-0587-E74D-9ACF-9A54B02F9AE1}" type="slidenum">
              <a:rPr lang="en-US"/>
              <a:pPr/>
              <a:t>‹#›</a:t>
            </a:fld>
            <a:endParaRPr lang="en-US"/>
          </a:p>
        </p:txBody>
      </p:sp>
    </p:spTree>
    <p:extLst>
      <p:ext uri="{BB962C8B-B14F-4D97-AF65-F5344CB8AC3E}">
        <p14:creationId xmlns:p14="http://schemas.microsoft.com/office/powerpoint/2010/main" val="1292463278"/>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95400"/>
            <a:ext cx="4191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191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A1381B-5B48-C745-9B5C-1C824A1CE70B}" type="slidenum">
              <a:rPr lang="en-US"/>
              <a:pPr/>
              <a:t>‹#›</a:t>
            </a:fld>
            <a:endParaRPr lang="en-US">
              <a:solidFill>
                <a:schemeClr val="tx1"/>
              </a:solidFill>
            </a:endParaRPr>
          </a:p>
        </p:txBody>
      </p:sp>
    </p:spTree>
    <p:extLst>
      <p:ext uri="{BB962C8B-B14F-4D97-AF65-F5344CB8AC3E}">
        <p14:creationId xmlns:p14="http://schemas.microsoft.com/office/powerpoint/2010/main" val="207904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EBD0915-D74A-EC47-B4A7-661093C51D5A}" type="slidenum">
              <a:rPr lang="en-US"/>
              <a:pPr/>
              <a:t>‹#›</a:t>
            </a:fld>
            <a:endParaRPr lang="en-US">
              <a:solidFill>
                <a:schemeClr val="tx1"/>
              </a:solidFill>
            </a:endParaRPr>
          </a:p>
        </p:txBody>
      </p:sp>
    </p:spTree>
    <p:extLst>
      <p:ext uri="{BB962C8B-B14F-4D97-AF65-F5344CB8AC3E}">
        <p14:creationId xmlns:p14="http://schemas.microsoft.com/office/powerpoint/2010/main" val="2030795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9BB5B01-F7B2-EF4E-8B53-7A0EC1095845}" type="slidenum">
              <a:rPr lang="en-US"/>
              <a:pPr/>
              <a:t>‹#›</a:t>
            </a:fld>
            <a:endParaRPr lang="en-US">
              <a:solidFill>
                <a:schemeClr val="tx1"/>
              </a:solidFill>
            </a:endParaRPr>
          </a:p>
        </p:txBody>
      </p:sp>
    </p:spTree>
    <p:extLst>
      <p:ext uri="{BB962C8B-B14F-4D97-AF65-F5344CB8AC3E}">
        <p14:creationId xmlns:p14="http://schemas.microsoft.com/office/powerpoint/2010/main" val="1266926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EB109A1-6DD4-BD4E-8C1B-48B969E6CD25}" type="slidenum">
              <a:rPr lang="en-US"/>
              <a:pPr/>
              <a:t>‹#›</a:t>
            </a:fld>
            <a:endParaRPr lang="en-US">
              <a:solidFill>
                <a:schemeClr val="tx1"/>
              </a:solidFill>
            </a:endParaRPr>
          </a:p>
        </p:txBody>
      </p:sp>
    </p:spTree>
    <p:extLst>
      <p:ext uri="{BB962C8B-B14F-4D97-AF65-F5344CB8AC3E}">
        <p14:creationId xmlns:p14="http://schemas.microsoft.com/office/powerpoint/2010/main" val="955981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DDD0C9A-8A42-FE4F-BDFA-2D5D398B2E8C}" type="slidenum">
              <a:rPr lang="en-US"/>
              <a:pPr/>
              <a:t>‹#›</a:t>
            </a:fld>
            <a:endParaRPr lang="en-US">
              <a:solidFill>
                <a:schemeClr val="tx1"/>
              </a:solidFill>
            </a:endParaRPr>
          </a:p>
        </p:txBody>
      </p:sp>
    </p:spTree>
    <p:extLst>
      <p:ext uri="{BB962C8B-B14F-4D97-AF65-F5344CB8AC3E}">
        <p14:creationId xmlns:p14="http://schemas.microsoft.com/office/powerpoint/2010/main" val="3641677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2DBA6BF-5273-B946-B507-44BCA3295684}" type="slidenum">
              <a:rPr lang="en-US"/>
              <a:pPr/>
              <a:t>‹#›</a:t>
            </a:fld>
            <a:endParaRPr lang="en-US">
              <a:solidFill>
                <a:schemeClr val="tx1"/>
              </a:solidFill>
            </a:endParaRPr>
          </a:p>
        </p:txBody>
      </p:sp>
    </p:spTree>
    <p:extLst>
      <p:ext uri="{BB962C8B-B14F-4D97-AF65-F5344CB8AC3E}">
        <p14:creationId xmlns:p14="http://schemas.microsoft.com/office/powerpoint/2010/main" val="1716686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emf"/><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bwMode="auto">
          <a:xfrm>
            <a:off x="685800" y="228600"/>
            <a:ext cx="77724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304800" y="1295400"/>
            <a:ext cx="85344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685800" y="6477000"/>
            <a:ext cx="19050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r>
              <a:rPr lang="en-US"/>
              <a:t>September 14, 2010</a:t>
            </a:r>
            <a:endParaRPr lang="en-US">
              <a:solidFill>
                <a:schemeClr val="tx1"/>
              </a:solidFill>
            </a:endParaRPr>
          </a:p>
        </p:txBody>
      </p:sp>
      <p:sp>
        <p:nvSpPr>
          <p:cNvPr id="3080" name="Rectangle 8"/>
          <p:cNvSpPr>
            <a:spLocks noGrp="1" noChangeArrowheads="1"/>
          </p:cNvSpPr>
          <p:nvPr>
            <p:ph type="ftr" sz="quarter" idx="3"/>
          </p:nvPr>
        </p:nvSpPr>
        <p:spPr bwMode="auto">
          <a:xfrm>
            <a:off x="3124200" y="6477000"/>
            <a:ext cx="28956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3081" name="Rectangle 9"/>
          <p:cNvSpPr>
            <a:spLocks noGrp="1" noChangeArrowheads="1"/>
          </p:cNvSpPr>
          <p:nvPr>
            <p:ph type="sldNum" sz="quarter" idx="4"/>
          </p:nvPr>
        </p:nvSpPr>
        <p:spPr bwMode="auto">
          <a:xfrm>
            <a:off x="6553200" y="6477000"/>
            <a:ext cx="19050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1BE8015B-A0AD-854C-BA4B-3AEBD3FE266B}" type="slidenum">
              <a:rPr lang="en-US"/>
              <a:pPr/>
              <a:t>‹#›</a:t>
            </a:fld>
            <a:endParaRPr lang="en-US">
              <a:solidFill>
                <a:schemeClr val="tx1"/>
              </a:solidFill>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74" r:id="rId12"/>
  </p:sldLayoutIdLst>
  <p:hf sldNum="0" hdr="0" ftr="0"/>
  <p:txStyles>
    <p:title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2pPr>
      <a:lvl3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3pPr>
      <a:lvl4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4pPr>
      <a:lvl5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5pPr>
      <a:lvl6pPr marL="4572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6pPr>
      <a:lvl7pPr marL="9144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7pPr>
      <a:lvl8pPr marL="13716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8pPr>
      <a:lvl9pPr marL="18288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9pPr>
    </p:titleStyle>
    <p:bodyStyle>
      <a:lvl1pPr marL="342900" indent="-342900" algn="l" rtl="0" fontAlgn="base">
        <a:spcBef>
          <a:spcPct val="20000"/>
        </a:spcBef>
        <a:spcAft>
          <a:spcPct val="0"/>
        </a:spcAft>
        <a:buClr>
          <a:srgbClr val="0000FF"/>
        </a:buClr>
        <a:buFont typeface="Wingdings" charset="0"/>
        <a:buChar char="§"/>
        <a:defRPr sz="2000" b="1">
          <a:solidFill>
            <a:schemeClr val="tx1"/>
          </a:solidFill>
          <a:latin typeface="+mn-lt"/>
          <a:ea typeface="+mn-ea"/>
          <a:cs typeface="+mn-cs"/>
        </a:defRPr>
      </a:lvl1pPr>
      <a:lvl2pPr marL="742950" indent="-285750" algn="l" rtl="0" fontAlgn="base">
        <a:spcBef>
          <a:spcPct val="20000"/>
        </a:spcBef>
        <a:spcAft>
          <a:spcPct val="0"/>
        </a:spcAft>
        <a:buClr>
          <a:srgbClr val="FFFF00"/>
        </a:buClr>
        <a:buFont typeface="Wingdings" charset="0"/>
        <a:buChar char="§"/>
        <a:defRPr sz="2000" b="1">
          <a:solidFill>
            <a:schemeClr val="tx1"/>
          </a:solidFill>
          <a:latin typeface="+mn-lt"/>
          <a:ea typeface="+mn-ea"/>
        </a:defRPr>
      </a:lvl2pPr>
      <a:lvl3pPr marL="1143000" indent="-228600" algn="l" rtl="0" fontAlgn="base">
        <a:spcBef>
          <a:spcPct val="20000"/>
        </a:spcBef>
        <a:spcAft>
          <a:spcPct val="0"/>
        </a:spcAft>
        <a:buClr>
          <a:srgbClr val="FF0000"/>
        </a:buClr>
        <a:buFont typeface="Wingdings" charset="0"/>
        <a:buChar char="§"/>
        <a:defRPr sz="2000" b="1">
          <a:solidFill>
            <a:schemeClr val="tx1"/>
          </a:solidFill>
          <a:latin typeface="+mn-lt"/>
          <a:ea typeface="+mn-ea"/>
        </a:defRPr>
      </a:lvl3pPr>
      <a:lvl4pPr marL="1600200" indent="-228600" algn="l" rtl="0" fontAlgn="base">
        <a:spcBef>
          <a:spcPct val="20000"/>
        </a:spcBef>
        <a:spcAft>
          <a:spcPct val="0"/>
        </a:spcAft>
        <a:buChar char="–"/>
        <a:defRPr sz="2000" b="1">
          <a:solidFill>
            <a:schemeClr val="tx1"/>
          </a:solidFill>
          <a:latin typeface="+mn-lt"/>
          <a:ea typeface="+mn-ea"/>
        </a:defRPr>
      </a:lvl4pPr>
      <a:lvl5pPr marL="2057400" indent="-228600" algn="l" rtl="0" fontAlgn="base">
        <a:spcBef>
          <a:spcPct val="20000"/>
        </a:spcBef>
        <a:spcAft>
          <a:spcPct val="0"/>
        </a:spcAft>
        <a:buChar char="»"/>
        <a:defRPr sz="2000" b="1">
          <a:solidFill>
            <a:schemeClr val="tx1"/>
          </a:solidFill>
          <a:latin typeface="+mn-lt"/>
          <a:ea typeface="+mn-ea"/>
        </a:defRPr>
      </a:lvl5pPr>
      <a:lvl6pPr marL="2514600" indent="-228600" algn="l" rtl="0" fontAlgn="base">
        <a:spcBef>
          <a:spcPct val="20000"/>
        </a:spcBef>
        <a:spcAft>
          <a:spcPct val="0"/>
        </a:spcAft>
        <a:buChar char="»"/>
        <a:defRPr sz="2000" b="1">
          <a:solidFill>
            <a:schemeClr val="tx1"/>
          </a:solidFill>
          <a:latin typeface="+mn-lt"/>
          <a:ea typeface="+mn-ea"/>
        </a:defRPr>
      </a:lvl6pPr>
      <a:lvl7pPr marL="2971800" indent="-228600" algn="l" rtl="0" fontAlgn="base">
        <a:spcBef>
          <a:spcPct val="20000"/>
        </a:spcBef>
        <a:spcAft>
          <a:spcPct val="0"/>
        </a:spcAft>
        <a:buChar char="»"/>
        <a:defRPr sz="2000" b="1">
          <a:solidFill>
            <a:schemeClr val="tx1"/>
          </a:solidFill>
          <a:latin typeface="+mn-lt"/>
          <a:ea typeface="+mn-ea"/>
        </a:defRPr>
      </a:lvl7pPr>
      <a:lvl8pPr marL="3429000" indent="-228600" algn="l" rtl="0" fontAlgn="base">
        <a:spcBef>
          <a:spcPct val="20000"/>
        </a:spcBef>
        <a:spcAft>
          <a:spcPct val="0"/>
        </a:spcAft>
        <a:buChar char="»"/>
        <a:defRPr sz="2000" b="1">
          <a:solidFill>
            <a:schemeClr val="tx1"/>
          </a:solidFill>
          <a:latin typeface="+mn-lt"/>
          <a:ea typeface="+mn-ea"/>
        </a:defRPr>
      </a:lvl8pPr>
      <a:lvl9pPr marL="3886200" indent="-228600" algn="l" rtl="0" fontAlgn="base">
        <a:spcBef>
          <a:spcPct val="20000"/>
        </a:spcBef>
        <a:spcAft>
          <a:spcPct val="0"/>
        </a:spcAft>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bwMode="auto">
          <a:xfrm>
            <a:off x="762000" y="533400"/>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8531" name="Rectangle 3"/>
          <p:cNvSpPr>
            <a:spLocks noGrp="1" noChangeArrowheads="1"/>
          </p:cNvSpPr>
          <p:nvPr>
            <p:ph type="body" idx="1"/>
          </p:nvPr>
        </p:nvSpPr>
        <p:spPr bwMode="auto">
          <a:xfrm>
            <a:off x="762000" y="1905000"/>
            <a:ext cx="7696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8532" name="Rectangle 4"/>
          <p:cNvSpPr>
            <a:spLocks noGrp="1" noChangeArrowheads="1"/>
          </p:cNvSpPr>
          <p:nvPr>
            <p:ph type="dt" sz="half" idx="2"/>
          </p:nvPr>
        </p:nvSpPr>
        <p:spPr bwMode="auto">
          <a:xfrm>
            <a:off x="762000" y="6391275"/>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r>
              <a:rPr lang="en-US"/>
              <a:t>September 14, 2010</a:t>
            </a:r>
          </a:p>
        </p:txBody>
      </p:sp>
      <p:sp>
        <p:nvSpPr>
          <p:cNvPr id="278533" name="Rectangle 5"/>
          <p:cNvSpPr>
            <a:spLocks noGrp="1" noChangeArrowheads="1"/>
          </p:cNvSpPr>
          <p:nvPr>
            <p:ph type="ftr" sz="quarter" idx="3"/>
          </p:nvPr>
        </p:nvSpPr>
        <p:spPr bwMode="auto">
          <a:xfrm>
            <a:off x="3352800" y="64039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p>
        </p:txBody>
      </p:sp>
      <p:sp>
        <p:nvSpPr>
          <p:cNvPr id="278534" name="Rectangle 6"/>
          <p:cNvSpPr>
            <a:spLocks noGrp="1" noChangeArrowheads="1"/>
          </p:cNvSpPr>
          <p:nvPr>
            <p:ph type="sldNum" sz="quarter" idx="4"/>
          </p:nvPr>
        </p:nvSpPr>
        <p:spPr bwMode="auto">
          <a:xfrm>
            <a:off x="6858000" y="64008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fld id="{F76953FE-5564-314B-B5E7-006D07E9BAC2}" type="slidenum">
              <a:rPr lang="en-US"/>
              <a:pPr/>
              <a:t>‹#›</a:t>
            </a:fld>
            <a:endParaRPr lang="en-US"/>
          </a:p>
        </p:txBody>
      </p:sp>
      <p:grpSp>
        <p:nvGrpSpPr>
          <p:cNvPr id="278535" name="Group 7"/>
          <p:cNvGrpSpPr>
            <a:grpSpLocks/>
          </p:cNvGrpSpPr>
          <p:nvPr/>
        </p:nvGrpSpPr>
        <p:grpSpPr bwMode="auto">
          <a:xfrm>
            <a:off x="168275" y="228600"/>
            <a:ext cx="8823325" cy="6096000"/>
            <a:chOff x="106" y="144"/>
            <a:chExt cx="5558" cy="3840"/>
          </a:xfrm>
        </p:grpSpPr>
        <p:sp>
          <p:nvSpPr>
            <p:cNvPr id="278536" name="AutoShape 8"/>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latin typeface="Times New Roman" charset="0"/>
              </a:endParaRPr>
            </a:p>
          </p:txBody>
        </p:sp>
        <p:sp>
          <p:nvSpPr>
            <p:cNvPr id="278537" name="Line 9"/>
            <p:cNvSpPr>
              <a:spLocks noChangeShapeType="1"/>
            </p:cNvSpPr>
            <p:nvPr/>
          </p:nvSpPr>
          <p:spPr bwMode="auto">
            <a:xfrm>
              <a:off x="480" y="1077"/>
              <a:ext cx="4848"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3652"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p:txStyles>
    <p:titleStyle>
      <a:lvl1pPr algn="l" rtl="0" fontAlgn="base">
        <a:spcBef>
          <a:spcPct val="0"/>
        </a:spcBef>
        <a:spcAft>
          <a:spcPct val="0"/>
        </a:spcAft>
        <a:defRPr sz="3300">
          <a:solidFill>
            <a:schemeClr val="tx2"/>
          </a:solidFill>
          <a:latin typeface="+mj-lt"/>
          <a:ea typeface="+mj-ea"/>
          <a:cs typeface="+mj-cs"/>
        </a:defRPr>
      </a:lvl1pPr>
      <a:lvl2pPr algn="l" rtl="0" fontAlgn="base">
        <a:spcBef>
          <a:spcPct val="0"/>
        </a:spcBef>
        <a:spcAft>
          <a:spcPct val="0"/>
        </a:spcAft>
        <a:defRPr sz="3300">
          <a:solidFill>
            <a:schemeClr val="tx2"/>
          </a:solidFill>
          <a:latin typeface="Arial Black" charset="0"/>
          <a:ea typeface="ＭＳ Ｐゴシック" charset="0"/>
        </a:defRPr>
      </a:lvl2pPr>
      <a:lvl3pPr algn="l" rtl="0" fontAlgn="base">
        <a:spcBef>
          <a:spcPct val="0"/>
        </a:spcBef>
        <a:spcAft>
          <a:spcPct val="0"/>
        </a:spcAft>
        <a:defRPr sz="3300">
          <a:solidFill>
            <a:schemeClr val="tx2"/>
          </a:solidFill>
          <a:latin typeface="Arial Black" charset="0"/>
          <a:ea typeface="ＭＳ Ｐゴシック" charset="0"/>
        </a:defRPr>
      </a:lvl3pPr>
      <a:lvl4pPr algn="l" rtl="0" fontAlgn="base">
        <a:spcBef>
          <a:spcPct val="0"/>
        </a:spcBef>
        <a:spcAft>
          <a:spcPct val="0"/>
        </a:spcAft>
        <a:defRPr sz="3300">
          <a:solidFill>
            <a:schemeClr val="tx2"/>
          </a:solidFill>
          <a:latin typeface="Arial Black" charset="0"/>
          <a:ea typeface="ＭＳ Ｐゴシック" charset="0"/>
        </a:defRPr>
      </a:lvl4pPr>
      <a:lvl5pPr algn="l" rtl="0" fontAlgn="base">
        <a:spcBef>
          <a:spcPct val="0"/>
        </a:spcBef>
        <a:spcAft>
          <a:spcPct val="0"/>
        </a:spcAft>
        <a:defRPr sz="3300">
          <a:solidFill>
            <a:schemeClr val="tx2"/>
          </a:solidFill>
          <a:latin typeface="Arial Black" charset="0"/>
          <a:ea typeface="ＭＳ Ｐゴシック" charset="0"/>
        </a:defRPr>
      </a:lvl5pPr>
      <a:lvl6pPr marL="457200" algn="l" rtl="0" fontAlgn="base">
        <a:spcBef>
          <a:spcPct val="0"/>
        </a:spcBef>
        <a:spcAft>
          <a:spcPct val="0"/>
        </a:spcAft>
        <a:defRPr sz="3300">
          <a:solidFill>
            <a:schemeClr val="tx2"/>
          </a:solidFill>
          <a:latin typeface="Arial Black" charset="0"/>
          <a:ea typeface="ＭＳ Ｐゴシック" charset="0"/>
        </a:defRPr>
      </a:lvl6pPr>
      <a:lvl7pPr marL="914400" algn="l" rtl="0" fontAlgn="base">
        <a:spcBef>
          <a:spcPct val="0"/>
        </a:spcBef>
        <a:spcAft>
          <a:spcPct val="0"/>
        </a:spcAft>
        <a:defRPr sz="3300">
          <a:solidFill>
            <a:schemeClr val="tx2"/>
          </a:solidFill>
          <a:latin typeface="Arial Black" charset="0"/>
          <a:ea typeface="ＭＳ Ｐゴシック" charset="0"/>
        </a:defRPr>
      </a:lvl7pPr>
      <a:lvl8pPr marL="1371600" algn="l" rtl="0" fontAlgn="base">
        <a:spcBef>
          <a:spcPct val="0"/>
        </a:spcBef>
        <a:spcAft>
          <a:spcPct val="0"/>
        </a:spcAft>
        <a:defRPr sz="3300">
          <a:solidFill>
            <a:schemeClr val="tx2"/>
          </a:solidFill>
          <a:latin typeface="Arial Black" charset="0"/>
          <a:ea typeface="ＭＳ Ｐゴシック" charset="0"/>
        </a:defRPr>
      </a:lvl8pPr>
      <a:lvl9pPr marL="1828800" algn="l" rtl="0" fontAlgn="base">
        <a:spcBef>
          <a:spcPct val="0"/>
        </a:spcBef>
        <a:spcAft>
          <a:spcPct val="0"/>
        </a:spcAft>
        <a:defRPr sz="3300">
          <a:solidFill>
            <a:schemeClr val="tx2"/>
          </a:solidFill>
          <a:latin typeface="Arial Black" charset="0"/>
          <a:ea typeface="ＭＳ Ｐゴシック" charset="0"/>
        </a:defRPr>
      </a:lvl9pPr>
    </p:titleStyle>
    <p:bodyStyle>
      <a:lvl1pPr marL="342900" indent="-342900" algn="l" rtl="0" fontAlgn="base">
        <a:spcBef>
          <a:spcPct val="20000"/>
        </a:spcBef>
        <a:spcAft>
          <a:spcPct val="0"/>
        </a:spcAft>
        <a:buClr>
          <a:schemeClr val="bg2"/>
        </a:buClr>
        <a:buSzPct val="70000"/>
        <a:buFont typeface="Wingdings" charset="0"/>
        <a:buChar char="l"/>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150000"/>
        <a:buChar char="•"/>
        <a:defRPr sz="2600">
          <a:solidFill>
            <a:schemeClr val="tx1"/>
          </a:solidFill>
          <a:latin typeface="+mn-lt"/>
          <a:ea typeface="+mn-ea"/>
        </a:defRPr>
      </a:lvl2pPr>
      <a:lvl3pPr marL="1143000" indent="-228600" algn="l" rtl="0" fontAlgn="base">
        <a:spcBef>
          <a:spcPct val="20000"/>
        </a:spcBef>
        <a:spcAft>
          <a:spcPct val="0"/>
        </a:spcAft>
        <a:buClr>
          <a:schemeClr val="tx1"/>
        </a:buClr>
        <a:buSzPct val="150000"/>
        <a:buChar char="•"/>
        <a:defRPr sz="2200">
          <a:solidFill>
            <a:schemeClr val="tx1"/>
          </a:solidFill>
          <a:latin typeface="+mn-lt"/>
          <a:ea typeface="+mn-ea"/>
        </a:defRPr>
      </a:lvl3pPr>
      <a:lvl4pPr marL="1600200" indent="-228600" algn="l" rtl="0" fontAlgn="base">
        <a:spcBef>
          <a:spcPct val="20000"/>
        </a:spcBef>
        <a:spcAft>
          <a:spcPct val="0"/>
        </a:spcAft>
        <a:buClr>
          <a:schemeClr val="tx2"/>
        </a:buClr>
        <a:buSzPct val="150000"/>
        <a:buChar char="•"/>
        <a:defRPr sz="2000">
          <a:solidFill>
            <a:schemeClr val="tx1"/>
          </a:solidFill>
          <a:latin typeface="+mn-lt"/>
          <a:ea typeface="+mn-ea"/>
        </a:defRPr>
      </a:lvl4pPr>
      <a:lvl5pPr marL="2057400" indent="-228600" algn="l" rtl="0" fontAlgn="base">
        <a:spcBef>
          <a:spcPct val="20000"/>
        </a:spcBef>
        <a:spcAft>
          <a:spcPct val="0"/>
        </a:spcAft>
        <a:buClr>
          <a:schemeClr val="folHlink"/>
        </a:buClr>
        <a:buSzPct val="150000"/>
        <a:buChar char="•"/>
        <a:defRPr sz="2000">
          <a:solidFill>
            <a:schemeClr val="tx1"/>
          </a:solidFill>
          <a:latin typeface="+mn-lt"/>
          <a:ea typeface="+mn-ea"/>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ea typeface="+mn-ea"/>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ea typeface="+mn-ea"/>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ea typeface="+mn-ea"/>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ChangeArrowheads="1"/>
          </p:cNvSpPr>
          <p:nvPr>
            <p:ph type="title"/>
          </p:nvPr>
        </p:nvSpPr>
        <p:spPr bwMode="auto">
          <a:xfrm>
            <a:off x="1178719" y="0"/>
            <a:ext cx="7277695" cy="8751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76356" bIns="35717" numCol="1" anchor="ctr" anchorCtr="0" compatLnSpc="1">
            <a:prstTxWarp prst="textNoShape">
              <a:avLst/>
            </a:prstTxWarp>
          </a:bodyPr>
          <a:lstStyle/>
          <a:p>
            <a:pPr lvl="0"/>
            <a:r>
              <a:rPr lang="en-US"/>
              <a:t>Click to edit Master title style</a:t>
            </a:r>
          </a:p>
        </p:txBody>
      </p:sp>
      <p:sp>
        <p:nvSpPr>
          <p:cNvPr id="2050" name="Rectangle 2"/>
          <p:cNvSpPr>
            <a:spLocks noChangeArrowheads="1"/>
          </p:cNvSpPr>
          <p:nvPr>
            <p:ph type="body" idx="1"/>
          </p:nvPr>
        </p:nvSpPr>
        <p:spPr bwMode="auto">
          <a:xfrm>
            <a:off x="482203" y="1125141"/>
            <a:ext cx="8197453" cy="55453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76356" bIns="35717"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
        <p:nvSpPr>
          <p:cNvPr id="2051" name="Text Box 3"/>
          <p:cNvSpPr txBox="1">
            <a:spLocks noChangeArrowheads="1"/>
          </p:cNvSpPr>
          <p:nvPr>
            <p:ph type="sldNum" sz="quarter" idx="4"/>
          </p:nvPr>
        </p:nvSpPr>
        <p:spPr bwMode="auto">
          <a:xfrm>
            <a:off x="8820299" y="6563320"/>
            <a:ext cx="258961"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b="1">
                <a:solidFill>
                  <a:srgbClr val="343434"/>
                </a:solidFill>
                <a:latin typeface="Helvetica Neue" charset="0"/>
                <a:ea typeface="ＭＳ Ｐゴシック" charset="0"/>
                <a:cs typeface="Helvetica Neue" charset="0"/>
                <a:sym typeface="Helvetica Neue" charset="0"/>
              </a:defRPr>
            </a:lvl1pPr>
          </a:lstStyle>
          <a:p>
            <a:pPr eaLnBrk="1" hangingPunct="1"/>
            <a:fld id="{31E9B47F-6600-8943-AB7D-B9AB684AF0C0}" type="slidenum">
              <a:rPr lang="en-US" smtClean="0"/>
              <a:pPr eaLnBrk="1" hangingPunct="1"/>
              <a:t>‹#›</a:t>
            </a:fld>
            <a:endParaRPr lang="en-US" smtClean="0"/>
          </a:p>
        </p:txBody>
      </p:sp>
      <p:graphicFrame>
        <p:nvGraphicFramePr>
          <p:cNvPr id="2053" name="Object 5"/>
          <p:cNvGraphicFramePr>
            <a:graphicFrameLocks noChangeAspect="1"/>
          </p:cNvGraphicFramePr>
          <p:nvPr userDrawn="1"/>
        </p:nvGraphicFramePr>
        <p:xfrm>
          <a:off x="0" y="0"/>
          <a:ext cx="855018" cy="914177"/>
        </p:xfrm>
        <a:graphic>
          <a:graphicData uri="http://schemas.openxmlformats.org/presentationml/2006/ole">
            <mc:AlternateContent xmlns:mc="http://schemas.openxmlformats.org/markup-compatibility/2006">
              <mc:Choice xmlns:v="urn:schemas-microsoft-com:vml" Requires="v">
                <p:oleObj spid="_x0000_s1027" name="Document" r:id="rId14" imgW="1423416" imgH="1594104" progId="Word.Document.8">
                  <p:embed/>
                </p:oleObj>
              </mc:Choice>
              <mc:Fallback>
                <p:oleObj name="Document" r:id="rId14" imgW="1423416" imgH="1594104" progId="Word.Document.8">
                  <p:embed/>
                  <p:pic>
                    <p:nvPicPr>
                      <p:cNvPr id="0" name=""/>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l="6424" t="5736"/>
                      <a:stretch>
                        <a:fillRect/>
                      </a:stretch>
                    </p:blipFill>
                    <p:spPr bwMode="auto">
                      <a:xfrm>
                        <a:off x="0" y="0"/>
                        <a:ext cx="855018" cy="91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27442712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xmlns:p14="http://schemas.microsoft.com/office/powerpoint/2010/main"/>
  <p:hf hdr="0" ftr="0" dt="0"/>
  <p:txStyles>
    <p:titleStyle>
      <a:lvl1pPr marL="4465" algn="l" rtl="0" fontAlgn="base">
        <a:spcBef>
          <a:spcPct val="0"/>
        </a:spcBef>
        <a:spcAft>
          <a:spcPct val="0"/>
        </a:spcAft>
        <a:defRPr sz="3500">
          <a:solidFill>
            <a:srgbClr val="0080FF"/>
          </a:solidFill>
          <a:latin typeface="+mj-lt"/>
          <a:ea typeface="+mj-ea"/>
          <a:cs typeface="+mj-cs"/>
        </a:defRPr>
      </a:lvl1pPr>
      <a:lvl2pPr marL="4465" algn="l" rtl="0" fontAlgn="base">
        <a:spcBef>
          <a:spcPct val="0"/>
        </a:spcBef>
        <a:spcAft>
          <a:spcPct val="0"/>
        </a:spcAft>
        <a:defRPr sz="3500">
          <a:solidFill>
            <a:srgbClr val="0080FF"/>
          </a:solidFill>
          <a:latin typeface="Chalkboard" charset="0"/>
          <a:ea typeface="ヒラギノ角ゴ ProN W3" charset="0"/>
          <a:cs typeface="ヒラギノ角ゴ ProN W3" charset="0"/>
        </a:defRPr>
      </a:lvl2pPr>
      <a:lvl3pPr marL="4465" algn="l" rtl="0" fontAlgn="base">
        <a:spcBef>
          <a:spcPct val="0"/>
        </a:spcBef>
        <a:spcAft>
          <a:spcPct val="0"/>
        </a:spcAft>
        <a:defRPr sz="3500">
          <a:solidFill>
            <a:srgbClr val="0080FF"/>
          </a:solidFill>
          <a:latin typeface="Chalkboard" charset="0"/>
          <a:ea typeface="ヒラギノ角ゴ ProN W3" charset="0"/>
          <a:cs typeface="ヒラギノ角ゴ ProN W3" charset="0"/>
        </a:defRPr>
      </a:lvl3pPr>
      <a:lvl4pPr marL="4465" algn="l" rtl="0" fontAlgn="base">
        <a:spcBef>
          <a:spcPct val="0"/>
        </a:spcBef>
        <a:spcAft>
          <a:spcPct val="0"/>
        </a:spcAft>
        <a:defRPr sz="3500">
          <a:solidFill>
            <a:srgbClr val="0080FF"/>
          </a:solidFill>
          <a:latin typeface="Chalkboard" charset="0"/>
          <a:ea typeface="ヒラギノ角ゴ ProN W3" charset="0"/>
          <a:cs typeface="ヒラギノ角ゴ ProN W3" charset="0"/>
        </a:defRPr>
      </a:lvl4pPr>
      <a:lvl5pPr marL="4465" algn="l" rtl="0" fontAlgn="base">
        <a:spcBef>
          <a:spcPct val="0"/>
        </a:spcBef>
        <a:spcAft>
          <a:spcPct val="0"/>
        </a:spcAft>
        <a:defRPr sz="3500">
          <a:solidFill>
            <a:srgbClr val="0080FF"/>
          </a:solidFill>
          <a:latin typeface="Chalkboard" charset="0"/>
          <a:ea typeface="ヒラギノ角ゴ ProN W3" charset="0"/>
          <a:cs typeface="ヒラギノ角ゴ ProN W3" charset="0"/>
        </a:defRPr>
      </a:lvl5pPr>
      <a:lvl6pPr marL="325922" algn="l" rtl="0" fontAlgn="base">
        <a:spcBef>
          <a:spcPct val="0"/>
        </a:spcBef>
        <a:spcAft>
          <a:spcPct val="0"/>
        </a:spcAft>
        <a:defRPr sz="3500">
          <a:solidFill>
            <a:srgbClr val="0080FF"/>
          </a:solidFill>
          <a:latin typeface="Chalkboard" charset="0"/>
          <a:ea typeface="ヒラギノ角ゴ ProN W3" charset="0"/>
          <a:cs typeface="ヒラギノ角ゴ ProN W3" charset="0"/>
        </a:defRPr>
      </a:lvl6pPr>
      <a:lvl7pPr marL="647379" algn="l" rtl="0" fontAlgn="base">
        <a:spcBef>
          <a:spcPct val="0"/>
        </a:spcBef>
        <a:spcAft>
          <a:spcPct val="0"/>
        </a:spcAft>
        <a:defRPr sz="3500">
          <a:solidFill>
            <a:srgbClr val="0080FF"/>
          </a:solidFill>
          <a:latin typeface="Chalkboard" charset="0"/>
          <a:ea typeface="ヒラギノ角ゴ ProN W3" charset="0"/>
          <a:cs typeface="ヒラギノ角ゴ ProN W3" charset="0"/>
        </a:defRPr>
      </a:lvl7pPr>
      <a:lvl8pPr marL="968837" algn="l" rtl="0" fontAlgn="base">
        <a:spcBef>
          <a:spcPct val="0"/>
        </a:spcBef>
        <a:spcAft>
          <a:spcPct val="0"/>
        </a:spcAft>
        <a:defRPr sz="3500">
          <a:solidFill>
            <a:srgbClr val="0080FF"/>
          </a:solidFill>
          <a:latin typeface="Chalkboard" charset="0"/>
          <a:ea typeface="ヒラギノ角ゴ ProN W3" charset="0"/>
          <a:cs typeface="ヒラギノ角ゴ ProN W3" charset="0"/>
        </a:defRPr>
      </a:lvl8pPr>
      <a:lvl9pPr marL="1290294" algn="l" rtl="0" fontAlgn="base">
        <a:spcBef>
          <a:spcPct val="0"/>
        </a:spcBef>
        <a:spcAft>
          <a:spcPct val="0"/>
        </a:spcAft>
        <a:defRPr sz="3500">
          <a:solidFill>
            <a:srgbClr val="0080FF"/>
          </a:solidFill>
          <a:latin typeface="Chalkboard" charset="0"/>
          <a:ea typeface="ヒラギノ角ゴ ProN W3" charset="0"/>
          <a:cs typeface="ヒラギノ角ゴ ProN W3" charset="0"/>
        </a:defRPr>
      </a:lvl9pPr>
    </p:titleStyle>
    <p:bodyStyle>
      <a:lvl1pPr marL="358291" indent="-330387" algn="l" rtl="0" fontAlgn="base">
        <a:spcBef>
          <a:spcPts val="773"/>
        </a:spcBef>
        <a:spcAft>
          <a:spcPct val="0"/>
        </a:spcAft>
        <a:buClr>
          <a:srgbClr val="666666"/>
        </a:buClr>
        <a:buSzPct val="125000"/>
        <a:buFont typeface="Helvetica Neue Light" charset="0"/>
        <a:buChar char="•"/>
        <a:defRPr sz="3100">
          <a:solidFill>
            <a:schemeClr val="tx1"/>
          </a:solidFill>
          <a:latin typeface="+mn-lt"/>
          <a:ea typeface="+mn-ea"/>
          <a:cs typeface="+mn-cs"/>
          <a:sym typeface="Helvetica Neue Light" charset="0"/>
        </a:defRPr>
      </a:lvl1pPr>
      <a:lvl2pPr marL="644031" indent="-330387" algn="l" rtl="0" fontAlgn="base">
        <a:spcBef>
          <a:spcPts val="703"/>
        </a:spcBef>
        <a:spcAft>
          <a:spcPct val="0"/>
        </a:spcAft>
        <a:buClr>
          <a:srgbClr val="666666"/>
        </a:buClr>
        <a:buSzPct val="125000"/>
        <a:buFont typeface="Wingdings" charset="0"/>
        <a:buChar char="§"/>
        <a:defRPr sz="2700">
          <a:solidFill>
            <a:schemeClr val="tx1"/>
          </a:solidFill>
          <a:latin typeface="+mn-lt"/>
          <a:ea typeface="+mn-ea"/>
          <a:cs typeface="+mn-cs"/>
          <a:sym typeface="Helvetica Neue Light" charset="0"/>
        </a:defRPr>
      </a:lvl2pPr>
      <a:lvl3pPr marL="965488" indent="-330387" algn="l" rtl="0" fontAlgn="base">
        <a:spcBef>
          <a:spcPts val="562"/>
        </a:spcBef>
        <a:spcAft>
          <a:spcPct val="0"/>
        </a:spcAft>
        <a:buClr>
          <a:srgbClr val="666666"/>
        </a:buClr>
        <a:buSzPct val="125000"/>
        <a:buFont typeface="Wingdings" charset="0"/>
        <a:buChar char="§"/>
        <a:defRPr sz="2400">
          <a:solidFill>
            <a:schemeClr val="tx1"/>
          </a:solidFill>
          <a:latin typeface="+mn-lt"/>
          <a:ea typeface="+mn-ea"/>
          <a:cs typeface="+mn-cs"/>
          <a:sym typeface="Helvetica Neue Light" charset="0"/>
        </a:defRPr>
      </a:lvl3pPr>
      <a:lvl4pPr marL="1286946" indent="-330387" algn="l" rtl="0" fontAlgn="base">
        <a:spcBef>
          <a:spcPts val="492"/>
        </a:spcBef>
        <a:spcAft>
          <a:spcPct val="0"/>
        </a:spcAft>
        <a:buClr>
          <a:srgbClr val="666666"/>
        </a:buClr>
        <a:buSzPct val="125000"/>
        <a:buFont typeface="Wingdings" charset="0"/>
        <a:buChar char="§"/>
        <a:defRPr sz="2000">
          <a:solidFill>
            <a:schemeClr val="tx1"/>
          </a:solidFill>
          <a:latin typeface="+mn-lt"/>
          <a:ea typeface="+mn-ea"/>
          <a:cs typeface="+mn-cs"/>
          <a:sym typeface="Helvetica Neue Light" charset="0"/>
        </a:defRPr>
      </a:lvl4pPr>
      <a:lvl5pPr marL="1608403" indent="-330387" algn="l" rtl="0" fontAlgn="base">
        <a:spcBef>
          <a:spcPts val="492"/>
        </a:spcBef>
        <a:spcAft>
          <a:spcPct val="0"/>
        </a:spcAft>
        <a:buClr>
          <a:srgbClr val="666666"/>
        </a:buClr>
        <a:buSzPct val="125000"/>
        <a:buFont typeface="Wingdings" charset="0"/>
        <a:buChar char="§"/>
        <a:defRPr sz="2000">
          <a:solidFill>
            <a:schemeClr val="tx1"/>
          </a:solidFill>
          <a:latin typeface="+mn-lt"/>
          <a:ea typeface="+mn-ea"/>
          <a:cs typeface="+mn-cs"/>
          <a:sym typeface="Helvetica Neue Light" charset="0"/>
        </a:defRPr>
      </a:lvl5pPr>
      <a:lvl6pPr marL="1929860" indent="-330387" algn="l" rtl="0" fontAlgn="base">
        <a:spcBef>
          <a:spcPts val="492"/>
        </a:spcBef>
        <a:spcAft>
          <a:spcPct val="0"/>
        </a:spcAft>
        <a:buClr>
          <a:srgbClr val="666666"/>
        </a:buClr>
        <a:buSzPct val="125000"/>
        <a:buFont typeface="Wingdings" charset="0"/>
        <a:buChar char="§"/>
        <a:defRPr sz="2000">
          <a:solidFill>
            <a:schemeClr val="tx1"/>
          </a:solidFill>
          <a:latin typeface="+mn-lt"/>
          <a:ea typeface="+mn-ea"/>
          <a:cs typeface="+mn-cs"/>
          <a:sym typeface="Helvetica Neue Light" charset="0"/>
        </a:defRPr>
      </a:lvl6pPr>
      <a:lvl7pPr marL="2251318" indent="-330387" algn="l" rtl="0" fontAlgn="base">
        <a:spcBef>
          <a:spcPts val="492"/>
        </a:spcBef>
        <a:spcAft>
          <a:spcPct val="0"/>
        </a:spcAft>
        <a:buClr>
          <a:srgbClr val="666666"/>
        </a:buClr>
        <a:buSzPct val="125000"/>
        <a:buFont typeface="Wingdings" charset="0"/>
        <a:buChar char="§"/>
        <a:defRPr sz="2000">
          <a:solidFill>
            <a:schemeClr val="tx1"/>
          </a:solidFill>
          <a:latin typeface="+mn-lt"/>
          <a:ea typeface="+mn-ea"/>
          <a:cs typeface="+mn-cs"/>
          <a:sym typeface="Helvetica Neue Light" charset="0"/>
        </a:defRPr>
      </a:lvl7pPr>
      <a:lvl8pPr marL="2572775" indent="-330387" algn="l" rtl="0" fontAlgn="base">
        <a:spcBef>
          <a:spcPts val="492"/>
        </a:spcBef>
        <a:spcAft>
          <a:spcPct val="0"/>
        </a:spcAft>
        <a:buClr>
          <a:srgbClr val="666666"/>
        </a:buClr>
        <a:buSzPct val="125000"/>
        <a:buFont typeface="Wingdings" charset="0"/>
        <a:buChar char="§"/>
        <a:defRPr sz="2000">
          <a:solidFill>
            <a:schemeClr val="tx1"/>
          </a:solidFill>
          <a:latin typeface="+mn-lt"/>
          <a:ea typeface="+mn-ea"/>
          <a:cs typeface="+mn-cs"/>
          <a:sym typeface="Helvetica Neue Light" charset="0"/>
        </a:defRPr>
      </a:lvl8pPr>
      <a:lvl9pPr marL="2894232" indent="-330387" algn="l" rtl="0" fontAlgn="base">
        <a:spcBef>
          <a:spcPts val="492"/>
        </a:spcBef>
        <a:spcAft>
          <a:spcPct val="0"/>
        </a:spcAft>
        <a:buClr>
          <a:srgbClr val="666666"/>
        </a:buClr>
        <a:buSzPct val="125000"/>
        <a:buFont typeface="Wingdings" charset="0"/>
        <a:buChar char="§"/>
        <a:defRPr sz="2000">
          <a:solidFill>
            <a:schemeClr val="tx1"/>
          </a:solidFill>
          <a:latin typeface="+mn-lt"/>
          <a:ea typeface="+mn-ea"/>
          <a:cs typeface="+mn-cs"/>
          <a:sym typeface="Helvetica Neue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2.bin"/><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oleObject" Target="../embeddings/oleObject3.bin"/><Relationship Id="rId8" Type="http://schemas.openxmlformats.org/officeDocument/2006/relationships/image" Target="../media/image3.emf"/><Relationship Id="rId9" Type="http://schemas.openxmlformats.org/officeDocument/2006/relationships/image" Target="../media/image5.png"/><Relationship Id="rId10" Type="http://schemas.openxmlformats.org/officeDocument/2006/relationships/image" Target="../media/image6.pn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2.jpeg"/><Relationship Id="rId5" Type="http://schemas.openxmlformats.org/officeDocument/2006/relationships/oleObject" Target="../embeddings/oleObject10.bin"/><Relationship Id="rId6" Type="http://schemas.openxmlformats.org/officeDocument/2006/relationships/image" Target="../media/image21.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0.xml"/><Relationship Id="rId3" Type="http://schemas.openxmlformats.org/officeDocument/2006/relationships/image" Target="../media/image16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1.xml"/><Relationship Id="rId3" Type="http://schemas.openxmlformats.org/officeDocument/2006/relationships/image" Target="../media/image165.png"/></Relationships>
</file>

<file path=ppt/slides/_rels/slide102.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1" Type="http://schemas.openxmlformats.org/officeDocument/2006/relationships/slideLayout" Target="../slideLayouts/slideLayout27.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4" Type="http://schemas.openxmlformats.org/officeDocument/2006/relationships/oleObject" Target="../embeddings/oleObject69.bin"/><Relationship Id="rId5" Type="http://schemas.openxmlformats.org/officeDocument/2006/relationships/image" Target="../media/image12.png"/><Relationship Id="rId6" Type="http://schemas.openxmlformats.org/officeDocument/2006/relationships/image" Target="../media/image6.png"/><Relationship Id="rId7" Type="http://schemas.openxmlformats.org/officeDocument/2006/relationships/image" Target="../media/image5.png"/><Relationship Id="rId1" Type="http://schemas.openxmlformats.org/officeDocument/2006/relationships/vmlDrawing" Target="../drawings/vmlDrawing50.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2.jpeg"/><Relationship Id="rId5" Type="http://schemas.openxmlformats.org/officeDocument/2006/relationships/oleObject" Target="../embeddings/oleObject11.bin"/><Relationship Id="rId6" Type="http://schemas.openxmlformats.org/officeDocument/2006/relationships/image" Target="../media/image23.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6.jpeg"/><Relationship Id="rId5" Type="http://schemas.openxmlformats.org/officeDocument/2006/relationships/oleObject" Target="../embeddings/oleObject12.bin"/><Relationship Id="rId6" Type="http://schemas.openxmlformats.org/officeDocument/2006/relationships/image" Target="../media/image25.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oleObject" Target="../embeddings/oleObject13.bin"/><Relationship Id="rId8" Type="http://schemas.openxmlformats.org/officeDocument/2006/relationships/image" Target="../media/image30.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35.jpeg"/><Relationship Id="rId5" Type="http://schemas.openxmlformats.org/officeDocument/2006/relationships/oleObject" Target="../embeddings/oleObject14.bin"/><Relationship Id="rId6" Type="http://schemas.openxmlformats.org/officeDocument/2006/relationships/image" Target="../media/image34.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oleObject" Target="../embeddings/oleObject15.bin"/><Relationship Id="rId7" Type="http://schemas.openxmlformats.org/officeDocument/2006/relationships/image" Target="../media/image36.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16.bin"/><Relationship Id="rId5" Type="http://schemas.openxmlformats.org/officeDocument/2006/relationships/image" Target="../media/image44.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45.jpeg"/><Relationship Id="rId5" Type="http://schemas.openxmlformats.org/officeDocument/2006/relationships/oleObject" Target="../embeddings/oleObject17.bin"/><Relationship Id="rId6" Type="http://schemas.openxmlformats.org/officeDocument/2006/relationships/image" Target="../media/image46.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18.bin"/><Relationship Id="rId5" Type="http://schemas.openxmlformats.org/officeDocument/2006/relationships/image" Target="../media/image49.emf"/><Relationship Id="rId6" Type="http://schemas.openxmlformats.org/officeDocument/2006/relationships/oleObject" Target="../embeddings/oleObject19.bin"/><Relationship Id="rId7" Type="http://schemas.openxmlformats.org/officeDocument/2006/relationships/image" Target="../media/image50.emf"/><Relationship Id="rId8" Type="http://schemas.openxmlformats.org/officeDocument/2006/relationships/oleObject" Target="../embeddings/oleObject20.bin"/><Relationship Id="rId9" Type="http://schemas.openxmlformats.org/officeDocument/2006/relationships/image" Target="../media/image51.emf"/><Relationship Id="rId10" Type="http://schemas.openxmlformats.org/officeDocument/2006/relationships/oleObject" Target="../embeddings/oleObject21.bin"/><Relationship Id="rId11" Type="http://schemas.openxmlformats.org/officeDocument/2006/relationships/image" Target="../media/image52.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22.bin"/><Relationship Id="rId5" Type="http://schemas.openxmlformats.org/officeDocument/2006/relationships/image" Target="../media/image53.emf"/><Relationship Id="rId6" Type="http://schemas.openxmlformats.org/officeDocument/2006/relationships/oleObject" Target="../embeddings/oleObject23.bin"/><Relationship Id="rId7" Type="http://schemas.openxmlformats.org/officeDocument/2006/relationships/image" Target="../media/image54.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24.bin"/><Relationship Id="rId5" Type="http://schemas.openxmlformats.org/officeDocument/2006/relationships/image" Target="../media/image55.emf"/><Relationship Id="rId6" Type="http://schemas.openxmlformats.org/officeDocument/2006/relationships/oleObject" Target="../embeddings/oleObject25.bin"/><Relationship Id="rId7" Type="http://schemas.openxmlformats.org/officeDocument/2006/relationships/image" Target="../media/image56.emf"/><Relationship Id="rId8" Type="http://schemas.openxmlformats.org/officeDocument/2006/relationships/oleObject" Target="../embeddings/oleObject26.bin"/><Relationship Id="rId9" Type="http://schemas.openxmlformats.org/officeDocument/2006/relationships/image" Target="../media/image57.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27.bin"/><Relationship Id="rId5" Type="http://schemas.openxmlformats.org/officeDocument/2006/relationships/image" Target="../media/image58.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28.bin"/><Relationship Id="rId5" Type="http://schemas.openxmlformats.org/officeDocument/2006/relationships/image" Target="../media/image59.emf"/><Relationship Id="rId6" Type="http://schemas.openxmlformats.org/officeDocument/2006/relationships/oleObject" Target="../embeddings/oleObject29.bin"/><Relationship Id="rId7" Type="http://schemas.openxmlformats.org/officeDocument/2006/relationships/image" Target="../media/image60.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30.bin"/><Relationship Id="rId5" Type="http://schemas.openxmlformats.org/officeDocument/2006/relationships/image" Target="../media/image61.png"/><Relationship Id="rId1" Type="http://schemas.openxmlformats.org/officeDocument/2006/relationships/vmlDrawing" Target="../drawings/vmlDrawing20.v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31.bin"/><Relationship Id="rId5" Type="http://schemas.openxmlformats.org/officeDocument/2006/relationships/image" Target="../media/image63.emf"/><Relationship Id="rId6" Type="http://schemas.openxmlformats.org/officeDocument/2006/relationships/oleObject" Target="../embeddings/oleObject32.bin"/><Relationship Id="rId7" Type="http://schemas.openxmlformats.org/officeDocument/2006/relationships/image" Target="../media/image64.emf"/><Relationship Id="rId8" Type="http://schemas.openxmlformats.org/officeDocument/2006/relationships/oleObject" Target="../embeddings/oleObject33.bin"/><Relationship Id="rId9" Type="http://schemas.openxmlformats.org/officeDocument/2006/relationships/image" Target="../media/image65.emf"/><Relationship Id="rId10" Type="http://schemas.openxmlformats.org/officeDocument/2006/relationships/oleObject" Target="../embeddings/oleObject34.bin"/><Relationship Id="rId11" Type="http://schemas.openxmlformats.org/officeDocument/2006/relationships/image" Target="../media/image66.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oleObject" Target="../embeddings/oleObject35.bin"/><Relationship Id="rId5" Type="http://schemas.openxmlformats.org/officeDocument/2006/relationships/image" Target="../media/image67.emf"/><Relationship Id="rId6" Type="http://schemas.openxmlformats.org/officeDocument/2006/relationships/oleObject" Target="../embeddings/oleObject36.bin"/><Relationship Id="rId7" Type="http://schemas.openxmlformats.org/officeDocument/2006/relationships/image" Target="../media/image68.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37.bin"/><Relationship Id="rId5" Type="http://schemas.openxmlformats.org/officeDocument/2006/relationships/image" Target="../media/image69.emf"/><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38.bin"/><Relationship Id="rId5" Type="http://schemas.openxmlformats.org/officeDocument/2006/relationships/image" Target="../media/image70.e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39.bin"/><Relationship Id="rId5" Type="http://schemas.openxmlformats.org/officeDocument/2006/relationships/image" Target="../media/image71.e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74.png"/><Relationship Id="rId5" Type="http://schemas.openxmlformats.org/officeDocument/2006/relationships/oleObject" Target="../embeddings/oleObject40.bin"/><Relationship Id="rId6" Type="http://schemas.openxmlformats.org/officeDocument/2006/relationships/image" Target="../media/image72.emf"/><Relationship Id="rId7" Type="http://schemas.openxmlformats.org/officeDocument/2006/relationships/oleObject" Target="../embeddings/oleObject41.bin"/><Relationship Id="rId8" Type="http://schemas.openxmlformats.org/officeDocument/2006/relationships/image" Target="../media/image73.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77.jpeg"/><Relationship Id="rId5" Type="http://schemas.openxmlformats.org/officeDocument/2006/relationships/oleObject" Target="../embeddings/oleObject42.bin"/><Relationship Id="rId6" Type="http://schemas.openxmlformats.org/officeDocument/2006/relationships/image" Target="../media/image76.e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45.jpeg"/><Relationship Id="rId5" Type="http://schemas.openxmlformats.org/officeDocument/2006/relationships/oleObject" Target="../embeddings/oleObject43.bin"/><Relationship Id="rId6" Type="http://schemas.openxmlformats.org/officeDocument/2006/relationships/image" Target="../media/image81.e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83.jpeg"/><Relationship Id="rId5" Type="http://schemas.openxmlformats.org/officeDocument/2006/relationships/image" Target="../media/image17.jpeg"/><Relationship Id="rId6" Type="http://schemas.openxmlformats.org/officeDocument/2006/relationships/image" Target="../media/image14.jpeg"/><Relationship Id="rId7" Type="http://schemas.openxmlformats.org/officeDocument/2006/relationships/image" Target="../media/image84.jpeg"/><Relationship Id="rId8" Type="http://schemas.openxmlformats.org/officeDocument/2006/relationships/image" Target="../media/image85.jpeg"/><Relationship Id="rId9" Type="http://schemas.openxmlformats.org/officeDocument/2006/relationships/oleObject" Target="../embeddings/oleObject44.bin"/><Relationship Id="rId10" Type="http://schemas.openxmlformats.org/officeDocument/2006/relationships/image" Target="../media/image82.emf"/><Relationship Id="rId11" Type="http://schemas.openxmlformats.org/officeDocument/2006/relationships/image" Target="../media/image4.png"/><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9.png"/><Relationship Id="rId5" Type="http://schemas.openxmlformats.org/officeDocument/2006/relationships/image" Target="../media/image87.jpeg"/><Relationship Id="rId6" Type="http://schemas.openxmlformats.org/officeDocument/2006/relationships/oleObject" Target="../embeddings/oleObject45.bin"/><Relationship Id="rId7" Type="http://schemas.openxmlformats.org/officeDocument/2006/relationships/image" Target="../media/image86.emf"/><Relationship Id="rId8" Type="http://schemas.openxmlformats.org/officeDocument/2006/relationships/image" Target="../media/image4.png"/><Relationship Id="rId1" Type="http://schemas.openxmlformats.org/officeDocument/2006/relationships/vmlDrawing" Target="../drawings/vmlDrawing30.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46.bin"/><Relationship Id="rId5" Type="http://schemas.openxmlformats.org/officeDocument/2006/relationships/image" Target="../media/image88.emf"/><Relationship Id="rId6" Type="http://schemas.openxmlformats.org/officeDocument/2006/relationships/image" Target="../media/image4.png"/><Relationship Id="rId1" Type="http://schemas.openxmlformats.org/officeDocument/2006/relationships/vmlDrawing" Target="../drawings/vmlDrawing3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4.bin"/><Relationship Id="rId5" Type="http://schemas.openxmlformats.org/officeDocument/2006/relationships/image" Target="../media/image12.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0.xml"/><Relationship Id="rId3" Type="http://schemas.openxmlformats.org/officeDocument/2006/relationships/image" Target="../media/image8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1.xml"/><Relationship Id="rId3" Type="http://schemas.openxmlformats.org/officeDocument/2006/relationships/image" Target="../media/image9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2.xml"/><Relationship Id="rId3" Type="http://schemas.openxmlformats.org/officeDocument/2006/relationships/image" Target="../media/image9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3.xml"/><Relationship Id="rId3" Type="http://schemas.openxmlformats.org/officeDocument/2006/relationships/image" Target="../media/image9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4.xml"/><Relationship Id="rId3" Type="http://schemas.openxmlformats.org/officeDocument/2006/relationships/image" Target="../media/image9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5.xml"/><Relationship Id="rId3" Type="http://schemas.openxmlformats.org/officeDocument/2006/relationships/image" Target="../media/image9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95.jpeg"/></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5" Type="http://schemas.openxmlformats.org/officeDocument/2006/relationships/image" Target="../media/image14.jpe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99.jpeg"/><Relationship Id="rId5" Type="http://schemas.openxmlformats.org/officeDocument/2006/relationships/image" Target="../media/image100.jpe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5.bin"/><Relationship Id="rId5" Type="http://schemas.openxmlformats.org/officeDocument/2006/relationships/image" Target="../media/image2.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1.gif"/><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jpe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png"/><Relationship Id="rId5" Type="http://schemas.openxmlformats.org/officeDocument/2006/relationships/image" Target="../media/image107.emf"/><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28.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4" Type="http://schemas.openxmlformats.org/officeDocument/2006/relationships/image" Target="../media/image111.png"/><Relationship Id="rId5" Type="http://schemas.openxmlformats.org/officeDocument/2006/relationships/oleObject" Target="../embeddings/oleObject47.bin"/><Relationship Id="rId6" Type="http://schemas.openxmlformats.org/officeDocument/2006/relationships/image" Target="../media/image110.emf"/><Relationship Id="rId1" Type="http://schemas.openxmlformats.org/officeDocument/2006/relationships/vmlDrawing" Target="../drawings/vmlDrawing32.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image" Target="../media/image111.png"/><Relationship Id="rId5" Type="http://schemas.openxmlformats.org/officeDocument/2006/relationships/oleObject" Target="../embeddings/oleObject48.bin"/><Relationship Id="rId6" Type="http://schemas.openxmlformats.org/officeDocument/2006/relationships/image" Target="../media/image112.emf"/><Relationship Id="rId1" Type="http://schemas.openxmlformats.org/officeDocument/2006/relationships/vmlDrawing" Target="../drawings/vmlDrawing33.v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oleObject" Target="../embeddings/oleObject49.bin"/><Relationship Id="rId5" Type="http://schemas.openxmlformats.org/officeDocument/2006/relationships/image" Target="../media/image113.emf"/><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1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6.bin"/><Relationship Id="rId5" Type="http://schemas.openxmlformats.org/officeDocument/2006/relationships/image" Target="../media/image13.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image" Target="../media/image116.emf"/><Relationship Id="rId5" Type="http://schemas.openxmlformats.org/officeDocument/2006/relationships/oleObject" Target="../embeddings/oleObject50.bin"/><Relationship Id="rId6" Type="http://schemas.openxmlformats.org/officeDocument/2006/relationships/image" Target="../media/image115.emf"/><Relationship Id="rId1" Type="http://schemas.openxmlformats.org/officeDocument/2006/relationships/vmlDrawing" Target="../drawings/vmlDrawing35.vml"/><Relationship Id="rId2"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117.jpeg"/><Relationship Id="rId1" Type="http://schemas.openxmlformats.org/officeDocument/2006/relationships/slideLayout" Target="../slideLayouts/slideLayout30.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image" Target="../media/image119.jpeg"/><Relationship Id="rId5" Type="http://schemas.openxmlformats.org/officeDocument/2006/relationships/oleObject" Target="../embeddings/oleObject51.bin"/><Relationship Id="rId6" Type="http://schemas.openxmlformats.org/officeDocument/2006/relationships/image" Target="../media/image118.emf"/><Relationship Id="rId1" Type="http://schemas.openxmlformats.org/officeDocument/2006/relationships/vmlDrawing" Target="../drawings/vmlDrawing36.vml"/><Relationship Id="rId2"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image" Target="../media/image121.png"/><Relationship Id="rId5" Type="http://schemas.openxmlformats.org/officeDocument/2006/relationships/image" Target="../media/image122.jpeg"/><Relationship Id="rId6" Type="http://schemas.openxmlformats.org/officeDocument/2006/relationships/image" Target="../media/image123.jpeg"/><Relationship Id="rId7" Type="http://schemas.openxmlformats.org/officeDocument/2006/relationships/oleObject" Target="../embeddings/oleObject52.bin"/><Relationship Id="rId8" Type="http://schemas.openxmlformats.org/officeDocument/2006/relationships/image" Target="../media/image120.emf"/><Relationship Id="rId1" Type="http://schemas.openxmlformats.org/officeDocument/2006/relationships/vmlDrawing" Target="../drawings/vmlDrawing37.vml"/><Relationship Id="rId2"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1" Type="http://schemas.openxmlformats.org/officeDocument/2006/relationships/slideLayout" Target="../slideLayouts/slideLayout1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4" Type="http://schemas.openxmlformats.org/officeDocument/2006/relationships/oleObject" Target="../embeddings/oleObject53.bin"/><Relationship Id="rId5" Type="http://schemas.openxmlformats.org/officeDocument/2006/relationships/image" Target="../media/image126.png"/><Relationship Id="rId1" Type="http://schemas.openxmlformats.org/officeDocument/2006/relationships/vmlDrawing" Target="../drawings/vmlDrawing38.vml"/><Relationship Id="rId2"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4" Type="http://schemas.openxmlformats.org/officeDocument/2006/relationships/oleObject" Target="../embeddings/oleObject54.bin"/><Relationship Id="rId5" Type="http://schemas.openxmlformats.org/officeDocument/2006/relationships/image" Target="../media/image127.emf"/><Relationship Id="rId1" Type="http://schemas.openxmlformats.org/officeDocument/2006/relationships/vmlDrawing" Target="../drawings/vmlDrawing39.vml"/><Relationship Id="rId2"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4" Type="http://schemas.openxmlformats.org/officeDocument/2006/relationships/image" Target="../media/image129.png"/><Relationship Id="rId5" Type="http://schemas.openxmlformats.org/officeDocument/2006/relationships/oleObject" Target="../embeddings/oleObject55.bin"/><Relationship Id="rId6" Type="http://schemas.openxmlformats.org/officeDocument/2006/relationships/image" Target="../media/image128.emf"/><Relationship Id="rId1" Type="http://schemas.openxmlformats.org/officeDocument/2006/relationships/vmlDrawing" Target="../drawings/vmlDrawing40.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4" Type="http://schemas.openxmlformats.org/officeDocument/2006/relationships/oleObject" Target="../embeddings/oleObject56.bin"/><Relationship Id="rId5" Type="http://schemas.openxmlformats.org/officeDocument/2006/relationships/image" Target="../media/image130.png"/><Relationship Id="rId6" Type="http://schemas.openxmlformats.org/officeDocument/2006/relationships/image" Target="../media/image122.jpeg"/><Relationship Id="rId7" Type="http://schemas.openxmlformats.org/officeDocument/2006/relationships/oleObject" Target="../embeddings/oleObject57.bin"/><Relationship Id="rId8" Type="http://schemas.openxmlformats.org/officeDocument/2006/relationships/image" Target="../media/image131.emf"/><Relationship Id="rId1" Type="http://schemas.openxmlformats.org/officeDocument/2006/relationships/vmlDrawing" Target="../drawings/vmlDrawing41.vml"/><Relationship Id="rId2"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oleObject" Target="../embeddings/oleObject58.bin"/><Relationship Id="rId5" Type="http://schemas.openxmlformats.org/officeDocument/2006/relationships/image" Target="../media/image130.png"/><Relationship Id="rId6" Type="http://schemas.openxmlformats.org/officeDocument/2006/relationships/oleObject" Target="../embeddings/oleObject59.bin"/><Relationship Id="rId7" Type="http://schemas.openxmlformats.org/officeDocument/2006/relationships/image" Target="../media/image132.emf"/><Relationship Id="rId1" Type="http://schemas.openxmlformats.org/officeDocument/2006/relationships/vmlDrawing" Target="../drawings/vmlDrawing42.vml"/><Relationship Id="rId2"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4" Type="http://schemas.openxmlformats.org/officeDocument/2006/relationships/oleObject" Target="../embeddings/oleObject60.bin"/><Relationship Id="rId5" Type="http://schemas.openxmlformats.org/officeDocument/2006/relationships/image" Target="../media/image130.png"/><Relationship Id="rId6" Type="http://schemas.openxmlformats.org/officeDocument/2006/relationships/image" Target="../media/image26.jpeg"/><Relationship Id="rId7" Type="http://schemas.openxmlformats.org/officeDocument/2006/relationships/oleObject" Target="../embeddings/oleObject61.bin"/><Relationship Id="rId8" Type="http://schemas.openxmlformats.org/officeDocument/2006/relationships/image" Target="../media/image133.emf"/><Relationship Id="rId1" Type="http://schemas.openxmlformats.org/officeDocument/2006/relationships/vmlDrawing" Target="../drawings/vmlDrawing43.vml"/><Relationship Id="rId2"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4" Type="http://schemas.openxmlformats.org/officeDocument/2006/relationships/oleObject" Target="../embeddings/oleObject62.bin"/><Relationship Id="rId5" Type="http://schemas.openxmlformats.org/officeDocument/2006/relationships/image" Target="../media/image130.png"/><Relationship Id="rId6" Type="http://schemas.openxmlformats.org/officeDocument/2006/relationships/oleObject" Target="../embeddings/oleObject63.bin"/><Relationship Id="rId7" Type="http://schemas.openxmlformats.org/officeDocument/2006/relationships/image" Target="../media/image134.emf"/><Relationship Id="rId1" Type="http://schemas.openxmlformats.org/officeDocument/2006/relationships/vmlDrawing" Target="../drawings/vmlDrawing44.vml"/><Relationship Id="rId2"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oleObject" Target="../embeddings/oleObject64.bin"/><Relationship Id="rId5" Type="http://schemas.openxmlformats.org/officeDocument/2006/relationships/image" Target="../media/image135.png"/><Relationship Id="rId6" Type="http://schemas.openxmlformats.org/officeDocument/2006/relationships/oleObject" Target="../embeddings/oleObject65.bin"/><Relationship Id="rId7" Type="http://schemas.openxmlformats.org/officeDocument/2006/relationships/image" Target="../media/image136.emf"/><Relationship Id="rId1" Type="http://schemas.openxmlformats.org/officeDocument/2006/relationships/vmlDrawing" Target="../drawings/vmlDrawing45.vml"/><Relationship Id="rId2"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137.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4" Type="http://schemas.openxmlformats.org/officeDocument/2006/relationships/oleObject" Target="../embeddings/oleObject66.bin"/><Relationship Id="rId5" Type="http://schemas.openxmlformats.org/officeDocument/2006/relationships/image" Target="../media/image138.png"/><Relationship Id="rId1" Type="http://schemas.openxmlformats.org/officeDocument/2006/relationships/vmlDrawing" Target="../drawings/vmlDrawing46.vml"/><Relationship Id="rId2"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4" Type="http://schemas.openxmlformats.org/officeDocument/2006/relationships/image" Target="../media/image140.gif"/><Relationship Id="rId5" Type="http://schemas.openxmlformats.org/officeDocument/2006/relationships/oleObject" Target="../embeddings/oleObject67.bin"/><Relationship Id="rId6" Type="http://schemas.openxmlformats.org/officeDocument/2006/relationships/image" Target="../media/image139.emf"/><Relationship Id="rId1" Type="http://schemas.openxmlformats.org/officeDocument/2006/relationships/vmlDrawing" Target="../drawings/vmlDrawing47.v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6.xml"/><Relationship Id="rId3" Type="http://schemas.openxmlformats.org/officeDocument/2006/relationships/image" Target="../media/image14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7.xml"/><Relationship Id="rId3" Type="http://schemas.openxmlformats.org/officeDocument/2006/relationships/image" Target="../media/image142.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4" Type="http://schemas.openxmlformats.org/officeDocument/2006/relationships/image" Target="../media/image145.png"/><Relationship Id="rId5" Type="http://schemas.openxmlformats.org/officeDocument/2006/relationships/image" Target="../media/image146.png"/><Relationship Id="rId6" Type="http://schemas.openxmlformats.org/officeDocument/2006/relationships/image" Target="../media/image147.png"/><Relationship Id="rId7" Type="http://schemas.openxmlformats.org/officeDocument/2006/relationships/oleObject" Target="../embeddings/oleObject68.bin"/><Relationship Id="rId8" Type="http://schemas.openxmlformats.org/officeDocument/2006/relationships/image" Target="../media/image143.emf"/><Relationship Id="rId9" Type="http://schemas.openxmlformats.org/officeDocument/2006/relationships/oleObject" Target="../embeddings/Microsoft_Equation1.bin"/><Relationship Id="rId10" Type="http://schemas.openxmlformats.org/officeDocument/2006/relationships/image" Target="../media/image144.emf"/><Relationship Id="rId1" Type="http://schemas.openxmlformats.org/officeDocument/2006/relationships/vmlDrawing" Target="../drawings/vmlDrawing48.vml"/><Relationship Id="rId2"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1" Type="http://schemas.openxmlformats.org/officeDocument/2006/relationships/slideLayout" Target="../slideLayouts/slideLayout25.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7.bin"/><Relationship Id="rId5" Type="http://schemas.openxmlformats.org/officeDocument/2006/relationships/image" Target="../media/image18.png"/><Relationship Id="rId6" Type="http://schemas.openxmlformats.org/officeDocument/2006/relationships/oleObject" Target="../embeddings/oleObject8.bin"/><Relationship Id="rId7" Type="http://schemas.openxmlformats.org/officeDocument/2006/relationships/image" Target="../media/image19.png"/><Relationship Id="rId8" Type="http://schemas.openxmlformats.org/officeDocument/2006/relationships/oleObject" Target="../embeddings/oleObject9.bin"/><Relationship Id="rId9" Type="http://schemas.openxmlformats.org/officeDocument/2006/relationships/image" Target="../media/image20.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png"/><Relationship Id="rId1" Type="http://schemas.openxmlformats.org/officeDocument/2006/relationships/slideLayout" Target="../slideLayouts/slideLayout25.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1.xml"/><Relationship Id="rId3" Type="http://schemas.openxmlformats.org/officeDocument/2006/relationships/image" Target="../media/image15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2.xml"/><Relationship Id="rId3" Type="http://schemas.openxmlformats.org/officeDocument/2006/relationships/image" Target="../media/image15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3.xml"/><Relationship Id="rId3" Type="http://schemas.openxmlformats.org/officeDocument/2006/relationships/image" Target="../media/image155.png"/></Relationships>
</file>

<file path=ppt/slides/_rels/slide94.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png"/><Relationship Id="rId1" Type="http://schemas.openxmlformats.org/officeDocument/2006/relationships/slideLayout" Target="../slideLayouts/slideLayout25.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5.xml"/><Relationship Id="rId3" Type="http://schemas.openxmlformats.org/officeDocument/2006/relationships/image" Target="../media/image15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6.xml"/><Relationship Id="rId3" Type="http://schemas.openxmlformats.org/officeDocument/2006/relationships/image" Target="../media/image15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7.xml"/><Relationship Id="rId3" Type="http://schemas.openxmlformats.org/officeDocument/2006/relationships/image" Target="../media/image160.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4" Type="http://schemas.openxmlformats.org/officeDocument/2006/relationships/oleObject" Target="../embeddings/Microsoft_Equation2.bin"/><Relationship Id="rId5" Type="http://schemas.openxmlformats.org/officeDocument/2006/relationships/image" Target="../media/image161.emf"/><Relationship Id="rId6" Type="http://schemas.openxmlformats.org/officeDocument/2006/relationships/image" Target="../media/image162.png"/><Relationship Id="rId1" Type="http://schemas.openxmlformats.org/officeDocument/2006/relationships/vmlDrawing" Target="../drawings/vmlDrawing49.vml"/><Relationship Id="rId2"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9.xml"/><Relationship Id="rId3" Type="http://schemas.openxmlformats.org/officeDocument/2006/relationships/image" Target="../media/image1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a:t>September 14, 2010</a:t>
            </a:r>
            <a:endParaRPr lang="en-US">
              <a:solidFill>
                <a:schemeClr val="tx1"/>
              </a:solidFill>
            </a:endParaRPr>
          </a:p>
        </p:txBody>
      </p:sp>
      <p:graphicFrame>
        <p:nvGraphicFramePr>
          <p:cNvPr id="817161" name="Object 9"/>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17174" name="Photo Editor Photo" r:id="rId4" imgW="15238095" imgH="11428571" progId="MSPhotoEd.3">
                  <p:embed/>
                </p:oleObj>
              </mc:Choice>
              <mc:Fallback>
                <p:oleObj name="Photo Editor Photo" r:id="rId4" imgW="15238095" imgH="11428571" progId="MSPhotoEd.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7154" name="Rectangle 2"/>
          <p:cNvSpPr>
            <a:spLocks noGrp="1" noChangeArrowheads="1"/>
          </p:cNvSpPr>
          <p:nvPr>
            <p:ph type="ctrTitle"/>
          </p:nvPr>
        </p:nvSpPr>
        <p:spPr>
          <a:xfrm>
            <a:off x="685800" y="1371600"/>
            <a:ext cx="7772400" cy="1676400"/>
          </a:xfrm>
        </p:spPr>
        <p:txBody>
          <a:bodyPr/>
          <a:lstStyle/>
          <a:p>
            <a:r>
              <a:rPr lang="en-US">
                <a:solidFill>
                  <a:srgbClr val="FFFF33"/>
                </a:solidFill>
              </a:rPr>
              <a:t>Towards Neutrino Astronomy: </a:t>
            </a:r>
            <a:br>
              <a:rPr lang="en-US">
                <a:solidFill>
                  <a:srgbClr val="FFFF33"/>
                </a:solidFill>
              </a:rPr>
            </a:br>
            <a:r>
              <a:rPr lang="en-US">
                <a:solidFill>
                  <a:srgbClr val="FFFF33"/>
                </a:solidFill>
              </a:rPr>
              <a:t>the IceCube Experiment </a:t>
            </a:r>
            <a:br>
              <a:rPr lang="en-US">
                <a:solidFill>
                  <a:srgbClr val="FFFF33"/>
                </a:solidFill>
              </a:rPr>
            </a:br>
            <a:r>
              <a:rPr lang="en-US">
                <a:solidFill>
                  <a:srgbClr val="FFFF33"/>
                </a:solidFill>
              </a:rPr>
              <a:t>at the South Pole</a:t>
            </a:r>
            <a:endParaRPr lang="en-US"/>
          </a:p>
        </p:txBody>
      </p:sp>
      <p:sp>
        <p:nvSpPr>
          <p:cNvPr id="817155" name="Rectangle 3"/>
          <p:cNvSpPr>
            <a:spLocks noGrp="1" noChangeArrowheads="1"/>
          </p:cNvSpPr>
          <p:nvPr>
            <p:ph type="subTitle" idx="1"/>
          </p:nvPr>
        </p:nvSpPr>
        <p:spPr>
          <a:xfrm>
            <a:off x="1295400" y="4572000"/>
            <a:ext cx="6400800" cy="1752600"/>
          </a:xfrm>
        </p:spPr>
        <p:txBody>
          <a:bodyPr/>
          <a:lstStyle/>
          <a:p>
            <a:r>
              <a:rPr lang="en-US" dirty="0"/>
              <a:t>Stefan Westerhoff</a:t>
            </a:r>
          </a:p>
          <a:p>
            <a:r>
              <a:rPr lang="en-US" i="1" dirty="0"/>
              <a:t>University of Wisconsin-Madison</a:t>
            </a:r>
          </a:p>
          <a:p>
            <a:endParaRPr lang="en-US" i="1" dirty="0"/>
          </a:p>
          <a:p>
            <a:endParaRPr lang="en-US" dirty="0">
              <a:solidFill>
                <a:schemeClr val="accent2"/>
              </a:solidFill>
            </a:endParaRPr>
          </a:p>
          <a:p>
            <a:r>
              <a:rPr lang="en-US" dirty="0">
                <a:solidFill>
                  <a:schemeClr val="accent2"/>
                </a:solidFill>
              </a:rPr>
              <a:t>June </a:t>
            </a:r>
            <a:r>
              <a:rPr lang="en-US" dirty="0" smtClean="0">
                <a:solidFill>
                  <a:schemeClr val="accent2"/>
                </a:solidFill>
              </a:rPr>
              <a:t>11</a:t>
            </a:r>
            <a:r>
              <a:rPr lang="en-US" dirty="0">
                <a:solidFill>
                  <a:schemeClr val="accent2"/>
                </a:solidFill>
              </a:rPr>
              <a:t>, </a:t>
            </a:r>
            <a:r>
              <a:rPr lang="en-US" dirty="0" smtClean="0">
                <a:solidFill>
                  <a:schemeClr val="accent2"/>
                </a:solidFill>
              </a:rPr>
              <a:t>2012</a:t>
            </a:r>
            <a:endParaRPr lang="en-US" dirty="0">
              <a:solidFill>
                <a:schemeClr val="accent2"/>
              </a:solidFill>
            </a:endParaRPr>
          </a:p>
        </p:txBody>
      </p:sp>
      <p:pic>
        <p:nvPicPr>
          <p:cNvPr id="817157" name="Picture 5" descr="index_r1_c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0538" y="0"/>
            <a:ext cx="1033462" cy="1447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17159" name="Object 7"/>
          <p:cNvGraphicFramePr>
            <a:graphicFrameLocks noChangeAspect="1"/>
          </p:cNvGraphicFramePr>
          <p:nvPr/>
        </p:nvGraphicFramePr>
        <p:xfrm>
          <a:off x="0" y="0"/>
          <a:ext cx="1354138" cy="1447800"/>
        </p:xfrm>
        <a:graphic>
          <a:graphicData uri="http://schemas.openxmlformats.org/presentationml/2006/ole">
            <mc:AlternateContent xmlns:mc="http://schemas.openxmlformats.org/markup-compatibility/2006">
              <mc:Choice xmlns:v="urn:schemas-microsoft-com:vml" Requires="v">
                <p:oleObj spid="_x0000_s817175" name="Document" r:id="rId7" imgW="1423416" imgH="1594104" progId="Word.Document.8">
                  <p:embed/>
                </p:oleObj>
              </mc:Choice>
              <mc:Fallback>
                <p:oleObj name="Document" r:id="rId7" imgW="1423416" imgH="1594104" progId="Word.Document.8">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l="6424" t="5736"/>
                      <a:stretch>
                        <a:fillRect/>
                      </a:stretch>
                    </p:blipFill>
                    <p:spPr bwMode="auto">
                      <a:xfrm>
                        <a:off x="0" y="0"/>
                        <a:ext cx="135413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817162" name="Picture 10" descr="nsf_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3810000"/>
            <a:ext cx="1270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817163" name="Picture 11" descr="uw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5257800"/>
            <a:ext cx="876300" cy="139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018882" name="Rectangle 2"/>
          <p:cNvSpPr>
            <a:spLocks noGrp="1" noChangeArrowheads="1"/>
          </p:cNvSpPr>
          <p:nvPr>
            <p:ph type="title"/>
          </p:nvPr>
        </p:nvSpPr>
        <p:spPr/>
        <p:txBody>
          <a:bodyPr/>
          <a:lstStyle/>
          <a:p>
            <a:r>
              <a:rPr lang="en-US"/>
              <a:t>Neutrinos</a:t>
            </a:r>
          </a:p>
        </p:txBody>
      </p:sp>
      <p:sp>
        <p:nvSpPr>
          <p:cNvPr id="1018883" name="Rectangle 3"/>
          <p:cNvSpPr>
            <a:spLocks noGrp="1" noChangeArrowheads="1"/>
          </p:cNvSpPr>
          <p:nvPr>
            <p:ph type="body" idx="1"/>
          </p:nvPr>
        </p:nvSpPr>
        <p:spPr>
          <a:xfrm>
            <a:off x="304800" y="1295400"/>
            <a:ext cx="5181600" cy="4953000"/>
          </a:xfrm>
        </p:spPr>
        <p:txBody>
          <a:bodyPr/>
          <a:lstStyle/>
          <a:p>
            <a:r>
              <a:rPr lang="en-US"/>
              <a:t>To </a:t>
            </a:r>
            <a:r>
              <a:rPr lang="ja-JP" altLang="en-US"/>
              <a:t>“</a:t>
            </a:r>
            <a:r>
              <a:rPr lang="en-US"/>
              <a:t>fix</a:t>
            </a:r>
            <a:r>
              <a:rPr lang="ja-JP" altLang="en-US"/>
              <a:t>”</a:t>
            </a:r>
            <a:r>
              <a:rPr lang="en-US"/>
              <a:t> the picture, Wolfgang Pauli invented a new particle that is very light and has no charge - the neutrino (the </a:t>
            </a:r>
            <a:r>
              <a:rPr lang="ja-JP" altLang="en-US"/>
              <a:t>“</a:t>
            </a:r>
            <a:r>
              <a:rPr lang="en-US"/>
              <a:t>small neutral one</a:t>
            </a:r>
            <a:r>
              <a:rPr lang="ja-JP" altLang="en-US"/>
              <a:t>”</a:t>
            </a:r>
            <a:r>
              <a:rPr lang="en-US"/>
              <a:t>).</a:t>
            </a:r>
          </a:p>
          <a:p>
            <a:endParaRPr lang="en-US"/>
          </a:p>
          <a:p>
            <a:r>
              <a:rPr lang="en-US"/>
              <a:t>Neutrinos usually escape unseen - they interact very little with anything, move almost at the speed of light and are difficult to catch.</a:t>
            </a:r>
          </a:p>
          <a:p>
            <a:endParaRPr lang="en-US" i="1"/>
          </a:p>
          <a:p>
            <a:r>
              <a:rPr lang="ja-JP" altLang="en-US" i="1">
                <a:solidFill>
                  <a:schemeClr val="accent2"/>
                </a:solidFill>
              </a:rPr>
              <a:t>“</a:t>
            </a:r>
            <a:r>
              <a:rPr lang="en-US" i="1">
                <a:solidFill>
                  <a:schemeClr val="accent2"/>
                </a:solidFill>
              </a:rPr>
              <a:t>I have done a terrible thing, I have postulated a particle that cannot be detected.</a:t>
            </a:r>
            <a:r>
              <a:rPr lang="ja-JP" altLang="en-US" i="1">
                <a:solidFill>
                  <a:schemeClr val="accent2"/>
                </a:solidFill>
              </a:rPr>
              <a:t>”</a:t>
            </a:r>
            <a:endParaRPr lang="en-US" i="1">
              <a:solidFill>
                <a:schemeClr val="accent2"/>
              </a:solidFill>
            </a:endParaRPr>
          </a:p>
          <a:p>
            <a:endParaRPr lang="en-US" i="1">
              <a:solidFill>
                <a:schemeClr val="accent2"/>
              </a:solidFill>
            </a:endParaRPr>
          </a:p>
        </p:txBody>
      </p:sp>
      <p:pic>
        <p:nvPicPr>
          <p:cNvPr id="1018884" name="Picture 4" descr="wolfgang_pau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371600"/>
            <a:ext cx="2857500" cy="4076700"/>
          </a:xfrm>
          <a:prstGeom prst="rect">
            <a:avLst/>
          </a:prstGeom>
          <a:noFill/>
          <a:extLst>
            <a:ext uri="{909E8E84-426E-40dd-AFC4-6F175D3DCCD1}">
              <a14:hiddenFill xmlns:a14="http://schemas.microsoft.com/office/drawing/2010/main">
                <a:solidFill>
                  <a:srgbClr val="FFFFFF"/>
                </a:solidFill>
              </a14:hiddenFill>
            </a:ext>
          </a:extLst>
        </p:spPr>
      </p:pic>
      <p:sp>
        <p:nvSpPr>
          <p:cNvPr id="1018885" name="Rectangle 5"/>
          <p:cNvSpPr>
            <a:spLocks noChangeArrowheads="1"/>
          </p:cNvSpPr>
          <p:nvPr/>
        </p:nvSpPr>
        <p:spPr bwMode="auto">
          <a:xfrm>
            <a:off x="6019800" y="5562600"/>
            <a:ext cx="2714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a:t>Wolfgang Pauli (1900-1958)</a:t>
            </a:r>
          </a:p>
        </p:txBody>
      </p:sp>
      <p:graphicFrame>
        <p:nvGraphicFramePr>
          <p:cNvPr id="1018886" name="Object 6"/>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1018892" name="Document" r:id="rId5" imgW="1423416" imgH="1594104" progId="Word.Document.8">
                  <p:embed/>
                </p:oleObj>
              </mc:Choice>
              <mc:Fallback>
                <p:oleObj name="Document" r:id="rId5" imgW="1423416" imgH="1594104"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0ACB93FB-D30C-4844-AFD5-F85A9C93FE8B}" type="slidenum">
              <a:rPr lang="en-US"/>
              <a:pPr/>
              <a:t>100</a:t>
            </a:fld>
            <a:endParaRPr lang="en-US"/>
          </a:p>
        </p:txBody>
      </p:sp>
      <p:sp>
        <p:nvSpPr>
          <p:cNvPr id="359426" name="Rectangle 2"/>
          <p:cNvSpPr>
            <a:spLocks noChangeArrowheads="1"/>
          </p:cNvSpPr>
          <p:nvPr>
            <p:ph type="title"/>
          </p:nvPr>
        </p:nvSpPr>
        <p:spPr/>
        <p:txBody>
          <a:bodyPr/>
          <a:lstStyle/>
          <a:p>
            <a:r>
              <a:rPr lang="en-US"/>
              <a:t>Diffuse Flux</a:t>
            </a:r>
          </a:p>
        </p:txBody>
      </p:sp>
      <p:sp>
        <p:nvSpPr>
          <p:cNvPr id="359427" name="Rectangle 3"/>
          <p:cNvSpPr>
            <a:spLocks noChangeArrowheads="1"/>
          </p:cNvSpPr>
          <p:nvPr>
            <p:ph type="body" idx="1"/>
          </p:nvPr>
        </p:nvSpPr>
        <p:spPr>
          <a:xfrm>
            <a:off x="482203" y="1125141"/>
            <a:ext cx="8251031" cy="1393031"/>
          </a:xfrm>
        </p:spPr>
        <p:txBody>
          <a:bodyPr/>
          <a:lstStyle/>
          <a:p>
            <a:r>
              <a:rPr lang="en-US" sz="2000"/>
              <a:t>If </a:t>
            </a:r>
            <a:r>
              <a:rPr lang="en-US" sz="2000" i="1"/>
              <a:t>individual</a:t>
            </a:r>
            <a:r>
              <a:rPr lang="en-US" sz="2000"/>
              <a:t> sources are too weak to be detected, the sum of neutrinos from all (unresolved) extragalactic sources (AGN,…) might nevertheless produce a detectable </a:t>
            </a:r>
            <a:r>
              <a:rPr lang="en-US" sz="2000" i="1"/>
              <a:t>diffuse</a:t>
            </a:r>
            <a:r>
              <a:rPr lang="en-US" sz="2000"/>
              <a:t> flux.</a:t>
            </a:r>
          </a:p>
        </p:txBody>
      </p:sp>
      <p:pic>
        <p:nvPicPr>
          <p:cNvPr id="359428" name="Picture 8"/>
          <p:cNvPicPr>
            <a:picLocks noChangeAspect="1"/>
          </p:cNvPicPr>
          <p:nvPr/>
        </p:nvPicPr>
        <p:blipFill>
          <a:blip r:embed="rId3">
            <a:extLst>
              <a:ext uri="{28A0092B-C50C-407E-A947-70E740481C1C}">
                <a14:useLocalDpi xmlns:a14="http://schemas.microsoft.com/office/drawing/2010/main" val="0"/>
              </a:ext>
            </a:extLst>
          </a:blip>
          <a:srcRect l="4668" t="11644" r="8145" b="-478"/>
          <a:stretch>
            <a:fillRect/>
          </a:stretch>
        </p:blipFill>
        <p:spPr bwMode="auto">
          <a:xfrm>
            <a:off x="857251" y="2303861"/>
            <a:ext cx="7340203" cy="41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1490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fld id="{CD102270-9A14-4A43-B7FA-18EC58337F52}" type="slidenum">
              <a:rPr lang="en-US"/>
              <a:pPr/>
              <a:t>101</a:t>
            </a:fld>
            <a:endParaRPr lang="en-US"/>
          </a:p>
        </p:txBody>
      </p:sp>
      <p:sp>
        <p:nvSpPr>
          <p:cNvPr id="363522" name="Rectangle 2"/>
          <p:cNvSpPr>
            <a:spLocks noChangeArrowheads="1"/>
          </p:cNvSpPr>
          <p:nvPr>
            <p:ph type="title"/>
          </p:nvPr>
        </p:nvSpPr>
        <p:spPr/>
        <p:txBody>
          <a:bodyPr/>
          <a:lstStyle/>
          <a:p>
            <a:r>
              <a:rPr lang="en-US"/>
              <a:t>Cosmic Rays in IceCube</a:t>
            </a:r>
          </a:p>
        </p:txBody>
      </p:sp>
      <p:sp>
        <p:nvSpPr>
          <p:cNvPr id="363523" name="Rectangle 3"/>
          <p:cNvSpPr>
            <a:spLocks noChangeArrowheads="1"/>
          </p:cNvSpPr>
          <p:nvPr>
            <p:ph type="body" idx="1"/>
          </p:nvPr>
        </p:nvSpPr>
        <p:spPr>
          <a:xfrm>
            <a:off x="482203" y="1125141"/>
            <a:ext cx="4179094" cy="5545336"/>
          </a:xfrm>
        </p:spPr>
        <p:txBody>
          <a:bodyPr/>
          <a:lstStyle/>
          <a:p>
            <a:r>
              <a:rPr lang="en-US" sz="2000"/>
              <a:t>By measuring downward going muons from air showers, IceCube can study the arrival direction distribution of cosmic rays in the energy range ~10 TeV to several 100 TeV and produce a cosmic ray sky map</a:t>
            </a:r>
            <a:r>
              <a:rPr lang="en-US" sz="2000" i="1">
                <a:solidFill>
                  <a:schemeClr val="accent2"/>
                </a:solidFill>
              </a:rPr>
              <a:t> of the southern sky.</a:t>
            </a:r>
            <a:endParaRPr lang="en-US" sz="2000" i="1"/>
          </a:p>
          <a:p>
            <a:endParaRPr lang="en-US" sz="2000" i="1"/>
          </a:p>
          <a:p>
            <a:r>
              <a:rPr lang="en-US" sz="2000"/>
              <a:t>Muons produced in downward going cosmic ray air showers    are detected by IceCube at a  rate of &gt; 1000 Hz.</a:t>
            </a:r>
          </a:p>
          <a:p>
            <a:endParaRPr lang="en-US"/>
          </a:p>
        </p:txBody>
      </p:sp>
      <p:pic>
        <p:nvPicPr>
          <p:cNvPr id="363524" name="Picture 10" descr="photon_12_0deg.xz.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500000">
            <a:off x="5774159" y="376165"/>
            <a:ext cx="2437805" cy="480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5" name="Line 5"/>
          <p:cNvSpPr>
            <a:spLocks noChangeShapeType="1"/>
          </p:cNvSpPr>
          <p:nvPr/>
        </p:nvSpPr>
        <p:spPr bwMode="auto">
          <a:xfrm>
            <a:off x="5197078" y="5036344"/>
            <a:ext cx="304725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363526" name="Text Box 6"/>
          <p:cNvSpPr txBox="1">
            <a:spLocks noChangeArrowheads="1"/>
          </p:cNvSpPr>
          <p:nvPr/>
        </p:nvSpPr>
        <p:spPr bwMode="auto">
          <a:xfrm>
            <a:off x="7391549" y="3276081"/>
            <a:ext cx="1143000" cy="344909"/>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lIns="91430" tIns="45716" rIns="91430" bIns="45716">
            <a:spAutoFit/>
          </a:bodyPr>
          <a:lstStyle>
            <a:lvl1pPr defTabSz="1300163">
              <a:defRPr sz="1200">
                <a:solidFill>
                  <a:schemeClr val="tx1"/>
                </a:solidFill>
                <a:latin typeface="Arial" charset="0"/>
                <a:ea typeface="ＭＳ Ｐゴシック" charset="0"/>
              </a:defRPr>
            </a:lvl1pPr>
            <a:lvl2pPr marL="650875" defTabSz="1300163">
              <a:defRPr sz="1200">
                <a:solidFill>
                  <a:schemeClr val="tx1"/>
                </a:solidFill>
                <a:latin typeface="Arial" charset="0"/>
                <a:ea typeface="ＭＳ Ｐゴシック" charset="0"/>
              </a:defRPr>
            </a:lvl2pPr>
            <a:lvl3pPr marL="1300163" defTabSz="1300163">
              <a:defRPr sz="1200">
                <a:solidFill>
                  <a:schemeClr val="tx1"/>
                </a:solidFill>
                <a:latin typeface="Arial" charset="0"/>
                <a:ea typeface="ＭＳ Ｐゴシック" charset="0"/>
              </a:defRPr>
            </a:lvl3pPr>
            <a:lvl4pPr marL="1951038" defTabSz="1300163">
              <a:defRPr sz="1200">
                <a:solidFill>
                  <a:schemeClr val="tx1"/>
                </a:solidFill>
                <a:latin typeface="Arial" charset="0"/>
                <a:ea typeface="ＭＳ Ｐゴシック" charset="0"/>
              </a:defRPr>
            </a:lvl4pPr>
            <a:lvl5pPr marL="2600325" defTabSz="1300163">
              <a:defRPr sz="1200">
                <a:solidFill>
                  <a:schemeClr val="tx1"/>
                </a:solidFill>
                <a:latin typeface="Arial" charset="0"/>
                <a:ea typeface="ＭＳ Ｐゴシック" charset="0"/>
              </a:defRPr>
            </a:lvl5pPr>
            <a:lvl6pPr marL="3057525" defTabSz="1300163" fontAlgn="base">
              <a:spcBef>
                <a:spcPct val="0"/>
              </a:spcBef>
              <a:spcAft>
                <a:spcPct val="0"/>
              </a:spcAft>
              <a:defRPr sz="1200">
                <a:solidFill>
                  <a:schemeClr val="tx1"/>
                </a:solidFill>
                <a:latin typeface="Arial" charset="0"/>
                <a:ea typeface="ＭＳ Ｐゴシック" charset="0"/>
              </a:defRPr>
            </a:lvl6pPr>
            <a:lvl7pPr marL="3514725" defTabSz="1300163" fontAlgn="base">
              <a:spcBef>
                <a:spcPct val="0"/>
              </a:spcBef>
              <a:spcAft>
                <a:spcPct val="0"/>
              </a:spcAft>
              <a:defRPr sz="1200">
                <a:solidFill>
                  <a:schemeClr val="tx1"/>
                </a:solidFill>
                <a:latin typeface="Arial" charset="0"/>
                <a:ea typeface="ＭＳ Ｐゴシック" charset="0"/>
              </a:defRPr>
            </a:lvl7pPr>
            <a:lvl8pPr marL="3971925" defTabSz="1300163" fontAlgn="base">
              <a:spcBef>
                <a:spcPct val="0"/>
              </a:spcBef>
              <a:spcAft>
                <a:spcPct val="0"/>
              </a:spcAft>
              <a:defRPr sz="1200">
                <a:solidFill>
                  <a:schemeClr val="tx1"/>
                </a:solidFill>
                <a:latin typeface="Arial" charset="0"/>
                <a:ea typeface="ＭＳ Ｐゴシック" charset="0"/>
              </a:defRPr>
            </a:lvl8pPr>
            <a:lvl9pPr marL="4429125" defTabSz="1300163" fontAlgn="base">
              <a:spcBef>
                <a:spcPct val="0"/>
              </a:spcBef>
              <a:spcAft>
                <a:spcPct val="0"/>
              </a:spcAft>
              <a:defRPr sz="1200">
                <a:solidFill>
                  <a:schemeClr val="tx1"/>
                </a:solidFill>
                <a:latin typeface="Arial" charset="0"/>
                <a:ea typeface="ＭＳ Ｐゴシック" charset="0"/>
              </a:defRPr>
            </a:lvl9pPr>
          </a:lstStyle>
          <a:p>
            <a:pPr eaLnBrk="1" hangingPunct="1"/>
            <a:r>
              <a:rPr lang="en-US" sz="1600">
                <a:solidFill>
                  <a:srgbClr val="000000"/>
                </a:solidFill>
                <a:sym typeface="Arial" charset="0"/>
              </a:rPr>
              <a:t>air shower</a:t>
            </a:r>
            <a:endParaRPr lang="en-US" sz="2400">
              <a:solidFill>
                <a:srgbClr val="000000"/>
              </a:solidFill>
              <a:sym typeface="Arial" charset="0"/>
            </a:endParaRPr>
          </a:p>
        </p:txBody>
      </p:sp>
      <p:sp>
        <p:nvSpPr>
          <p:cNvPr id="363527" name="Text Box 7"/>
          <p:cNvSpPr txBox="1">
            <a:spLocks noChangeArrowheads="1"/>
          </p:cNvSpPr>
          <p:nvPr/>
        </p:nvSpPr>
        <p:spPr bwMode="auto">
          <a:xfrm>
            <a:off x="7772177" y="1218902"/>
            <a:ext cx="1218902" cy="3449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lIns="91430" tIns="45716" rIns="91430" bIns="45716">
            <a:spAutoFit/>
          </a:bodyPr>
          <a:lstStyle>
            <a:lvl1pPr defTabSz="1300163">
              <a:defRPr sz="1200">
                <a:solidFill>
                  <a:schemeClr val="tx1"/>
                </a:solidFill>
                <a:latin typeface="Arial" charset="0"/>
                <a:ea typeface="ＭＳ Ｐゴシック" charset="0"/>
              </a:defRPr>
            </a:lvl1pPr>
            <a:lvl2pPr marL="650875" defTabSz="1300163">
              <a:defRPr sz="1200">
                <a:solidFill>
                  <a:schemeClr val="tx1"/>
                </a:solidFill>
                <a:latin typeface="Arial" charset="0"/>
                <a:ea typeface="ＭＳ Ｐゴシック" charset="0"/>
              </a:defRPr>
            </a:lvl2pPr>
            <a:lvl3pPr marL="1300163" defTabSz="1300163">
              <a:defRPr sz="1200">
                <a:solidFill>
                  <a:schemeClr val="tx1"/>
                </a:solidFill>
                <a:latin typeface="Arial" charset="0"/>
                <a:ea typeface="ＭＳ Ｐゴシック" charset="0"/>
              </a:defRPr>
            </a:lvl3pPr>
            <a:lvl4pPr marL="1951038" defTabSz="1300163">
              <a:defRPr sz="1200">
                <a:solidFill>
                  <a:schemeClr val="tx1"/>
                </a:solidFill>
                <a:latin typeface="Arial" charset="0"/>
                <a:ea typeface="ＭＳ Ｐゴシック" charset="0"/>
              </a:defRPr>
            </a:lvl4pPr>
            <a:lvl5pPr marL="2600325" defTabSz="1300163">
              <a:defRPr sz="1200">
                <a:solidFill>
                  <a:schemeClr val="tx1"/>
                </a:solidFill>
                <a:latin typeface="Arial" charset="0"/>
                <a:ea typeface="ＭＳ Ｐゴシック" charset="0"/>
              </a:defRPr>
            </a:lvl5pPr>
            <a:lvl6pPr marL="3057525" defTabSz="1300163" fontAlgn="base">
              <a:spcBef>
                <a:spcPct val="0"/>
              </a:spcBef>
              <a:spcAft>
                <a:spcPct val="0"/>
              </a:spcAft>
              <a:defRPr sz="1200">
                <a:solidFill>
                  <a:schemeClr val="tx1"/>
                </a:solidFill>
                <a:latin typeface="Arial" charset="0"/>
                <a:ea typeface="ＭＳ Ｐゴシック" charset="0"/>
              </a:defRPr>
            </a:lvl6pPr>
            <a:lvl7pPr marL="3514725" defTabSz="1300163" fontAlgn="base">
              <a:spcBef>
                <a:spcPct val="0"/>
              </a:spcBef>
              <a:spcAft>
                <a:spcPct val="0"/>
              </a:spcAft>
              <a:defRPr sz="1200">
                <a:solidFill>
                  <a:schemeClr val="tx1"/>
                </a:solidFill>
                <a:latin typeface="Arial" charset="0"/>
                <a:ea typeface="ＭＳ Ｐゴシック" charset="0"/>
              </a:defRPr>
            </a:lvl7pPr>
            <a:lvl8pPr marL="3971925" defTabSz="1300163" fontAlgn="base">
              <a:spcBef>
                <a:spcPct val="0"/>
              </a:spcBef>
              <a:spcAft>
                <a:spcPct val="0"/>
              </a:spcAft>
              <a:defRPr sz="1200">
                <a:solidFill>
                  <a:schemeClr val="tx1"/>
                </a:solidFill>
                <a:latin typeface="Arial" charset="0"/>
                <a:ea typeface="ＭＳ Ｐゴシック" charset="0"/>
              </a:defRPr>
            </a:lvl8pPr>
            <a:lvl9pPr marL="4429125" defTabSz="1300163" fontAlgn="base">
              <a:spcBef>
                <a:spcPct val="0"/>
              </a:spcBef>
              <a:spcAft>
                <a:spcPct val="0"/>
              </a:spcAft>
              <a:defRPr sz="1200">
                <a:solidFill>
                  <a:schemeClr val="tx1"/>
                </a:solidFill>
                <a:latin typeface="Arial" charset="0"/>
                <a:ea typeface="ＭＳ Ｐゴシック" charset="0"/>
              </a:defRPr>
            </a:lvl9pPr>
          </a:lstStyle>
          <a:p>
            <a:pPr eaLnBrk="1" hangingPunct="1"/>
            <a:r>
              <a:rPr lang="en-US" sz="1600">
                <a:solidFill>
                  <a:srgbClr val="000000"/>
                </a:solidFill>
                <a:sym typeface="Arial" charset="0"/>
              </a:rPr>
              <a:t>cosmic ray</a:t>
            </a:r>
            <a:endParaRPr lang="en-US" sz="2400">
              <a:solidFill>
                <a:srgbClr val="000000"/>
              </a:solidFill>
              <a:sym typeface="Arial" charset="0"/>
            </a:endParaRPr>
          </a:p>
        </p:txBody>
      </p:sp>
      <p:sp>
        <p:nvSpPr>
          <p:cNvPr id="363528" name="Text Box 8"/>
          <p:cNvSpPr txBox="1">
            <a:spLocks noChangeArrowheads="1"/>
          </p:cNvSpPr>
          <p:nvPr/>
        </p:nvSpPr>
        <p:spPr bwMode="auto">
          <a:xfrm>
            <a:off x="6004099" y="5399114"/>
            <a:ext cx="1387450" cy="591592"/>
          </a:xfrm>
          <a:prstGeom prst="rect">
            <a:avLst/>
          </a:prstGeom>
          <a:noFill/>
          <a:ln w="9525">
            <a:solidFill>
              <a:srgbClr val="339966"/>
            </a:solidFill>
            <a:miter lim="800000"/>
            <a:headEnd/>
            <a:tailEnd/>
          </a:ln>
          <a:extLst>
            <a:ext uri="{909E8E84-426E-40dd-AFC4-6F175D3DCCD1}">
              <a14:hiddenFill xmlns:a14="http://schemas.microsoft.com/office/drawing/2010/main">
                <a:solidFill>
                  <a:schemeClr val="accent1"/>
                </a:solidFill>
              </a14:hiddenFill>
            </a:ext>
          </a:extLst>
        </p:spPr>
        <p:txBody>
          <a:bodyPr lIns="91430" tIns="45716" rIns="91430" bIns="45716">
            <a:spAutoFit/>
          </a:bodyPr>
          <a:lstStyle>
            <a:lvl1pPr defTabSz="1300163">
              <a:defRPr sz="1200">
                <a:solidFill>
                  <a:schemeClr val="tx1"/>
                </a:solidFill>
                <a:latin typeface="Arial" charset="0"/>
                <a:ea typeface="ＭＳ Ｐゴシック" charset="0"/>
              </a:defRPr>
            </a:lvl1pPr>
            <a:lvl2pPr marL="650875" defTabSz="1300163">
              <a:defRPr sz="1200">
                <a:solidFill>
                  <a:schemeClr val="tx1"/>
                </a:solidFill>
                <a:latin typeface="Arial" charset="0"/>
                <a:ea typeface="ＭＳ Ｐゴシック" charset="0"/>
              </a:defRPr>
            </a:lvl2pPr>
            <a:lvl3pPr marL="1300163" defTabSz="1300163">
              <a:defRPr sz="1200">
                <a:solidFill>
                  <a:schemeClr val="tx1"/>
                </a:solidFill>
                <a:latin typeface="Arial" charset="0"/>
                <a:ea typeface="ＭＳ Ｐゴシック" charset="0"/>
              </a:defRPr>
            </a:lvl3pPr>
            <a:lvl4pPr marL="1951038" defTabSz="1300163">
              <a:defRPr sz="1200">
                <a:solidFill>
                  <a:schemeClr val="tx1"/>
                </a:solidFill>
                <a:latin typeface="Arial" charset="0"/>
                <a:ea typeface="ＭＳ Ｐゴシック" charset="0"/>
              </a:defRPr>
            </a:lvl4pPr>
            <a:lvl5pPr marL="2600325" defTabSz="1300163">
              <a:defRPr sz="1200">
                <a:solidFill>
                  <a:schemeClr val="tx1"/>
                </a:solidFill>
                <a:latin typeface="Arial" charset="0"/>
                <a:ea typeface="ＭＳ Ｐゴシック" charset="0"/>
              </a:defRPr>
            </a:lvl5pPr>
            <a:lvl6pPr marL="3057525" defTabSz="1300163" fontAlgn="base">
              <a:spcBef>
                <a:spcPct val="0"/>
              </a:spcBef>
              <a:spcAft>
                <a:spcPct val="0"/>
              </a:spcAft>
              <a:defRPr sz="1200">
                <a:solidFill>
                  <a:schemeClr val="tx1"/>
                </a:solidFill>
                <a:latin typeface="Arial" charset="0"/>
                <a:ea typeface="ＭＳ Ｐゴシック" charset="0"/>
              </a:defRPr>
            </a:lvl6pPr>
            <a:lvl7pPr marL="3514725" defTabSz="1300163" fontAlgn="base">
              <a:spcBef>
                <a:spcPct val="0"/>
              </a:spcBef>
              <a:spcAft>
                <a:spcPct val="0"/>
              </a:spcAft>
              <a:defRPr sz="1200">
                <a:solidFill>
                  <a:schemeClr val="tx1"/>
                </a:solidFill>
                <a:latin typeface="Arial" charset="0"/>
                <a:ea typeface="ＭＳ Ｐゴシック" charset="0"/>
              </a:defRPr>
            </a:lvl7pPr>
            <a:lvl8pPr marL="3971925" defTabSz="1300163" fontAlgn="base">
              <a:spcBef>
                <a:spcPct val="0"/>
              </a:spcBef>
              <a:spcAft>
                <a:spcPct val="0"/>
              </a:spcAft>
              <a:defRPr sz="1200">
                <a:solidFill>
                  <a:schemeClr val="tx1"/>
                </a:solidFill>
                <a:latin typeface="Arial" charset="0"/>
                <a:ea typeface="ＭＳ Ｐゴシック" charset="0"/>
              </a:defRPr>
            </a:lvl8pPr>
            <a:lvl9pPr marL="4429125" defTabSz="1300163" fontAlgn="base">
              <a:spcBef>
                <a:spcPct val="0"/>
              </a:spcBef>
              <a:spcAft>
                <a:spcPct val="0"/>
              </a:spcAft>
              <a:defRPr sz="1200">
                <a:solidFill>
                  <a:schemeClr val="tx1"/>
                </a:solidFill>
                <a:latin typeface="Arial" charset="0"/>
                <a:ea typeface="ＭＳ Ｐゴシック" charset="0"/>
              </a:defRPr>
            </a:lvl9pPr>
          </a:lstStyle>
          <a:p>
            <a:pPr eaLnBrk="1" hangingPunct="1"/>
            <a:r>
              <a:rPr lang="en-US" sz="1600">
                <a:solidFill>
                  <a:srgbClr val="000000"/>
                </a:solidFill>
                <a:sym typeface="Arial" charset="0"/>
              </a:rPr>
              <a:t>muons from air showers</a:t>
            </a:r>
            <a:endParaRPr lang="en-US" sz="2400">
              <a:solidFill>
                <a:srgbClr val="000000"/>
              </a:solidFill>
              <a:sym typeface="Arial" charset="0"/>
            </a:endParaRPr>
          </a:p>
        </p:txBody>
      </p:sp>
      <p:sp>
        <p:nvSpPr>
          <p:cNvPr id="363529" name="Line 9"/>
          <p:cNvSpPr>
            <a:spLocks noChangeShapeType="1"/>
          </p:cNvSpPr>
          <p:nvPr/>
        </p:nvSpPr>
        <p:spPr bwMode="auto">
          <a:xfrm flipH="1">
            <a:off x="5105549" y="2210098"/>
            <a:ext cx="2133079" cy="4114354"/>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363530" name="Line 10"/>
          <p:cNvSpPr>
            <a:spLocks noChangeShapeType="1"/>
          </p:cNvSpPr>
          <p:nvPr/>
        </p:nvSpPr>
        <p:spPr bwMode="auto">
          <a:xfrm flipH="1">
            <a:off x="5257354" y="3124275"/>
            <a:ext cx="1600646" cy="3124274"/>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363531" name="Line 11"/>
          <p:cNvSpPr>
            <a:spLocks noChangeShapeType="1"/>
          </p:cNvSpPr>
          <p:nvPr/>
        </p:nvSpPr>
        <p:spPr bwMode="auto">
          <a:xfrm flipH="1">
            <a:off x="5410276" y="2514824"/>
            <a:ext cx="1676549" cy="3809628"/>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363532" name="Line 12"/>
          <p:cNvSpPr>
            <a:spLocks noChangeShapeType="1"/>
          </p:cNvSpPr>
          <p:nvPr/>
        </p:nvSpPr>
        <p:spPr bwMode="auto">
          <a:xfrm flipH="1">
            <a:off x="5410275" y="2743647"/>
            <a:ext cx="1600646" cy="3656707"/>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20131450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p:cNvSpPr>
            <a:spLocks noGrp="1"/>
          </p:cNvSpPr>
          <p:nvPr>
            <p:ph type="sldNum" sz="quarter" idx="10"/>
          </p:nvPr>
        </p:nvSpPr>
        <p:spPr/>
        <p:txBody>
          <a:bodyPr/>
          <a:lstStyle/>
          <a:p>
            <a:fld id="{2BE28101-5E62-5D47-9274-57459A33906C}" type="slidenum">
              <a:rPr lang="en-US"/>
              <a:pPr/>
              <a:t>102</a:t>
            </a:fld>
            <a:endParaRPr lang="en-US"/>
          </a:p>
        </p:txBody>
      </p:sp>
      <p:grpSp>
        <p:nvGrpSpPr>
          <p:cNvPr id="366596" name="Group 4"/>
          <p:cNvGrpSpPr>
            <a:grpSpLocks/>
          </p:cNvGrpSpPr>
          <p:nvPr/>
        </p:nvGrpSpPr>
        <p:grpSpPr bwMode="auto">
          <a:xfrm>
            <a:off x="3964782" y="803672"/>
            <a:ext cx="5179219" cy="2678906"/>
            <a:chOff x="0" y="0"/>
            <a:chExt cx="8704" cy="3864"/>
          </a:xfrm>
        </p:grpSpPr>
        <p:grpSp>
          <p:nvGrpSpPr>
            <p:cNvPr id="366597" name="Group 5"/>
            <p:cNvGrpSpPr>
              <a:grpSpLocks/>
            </p:cNvGrpSpPr>
            <p:nvPr/>
          </p:nvGrpSpPr>
          <p:grpSpPr bwMode="auto">
            <a:xfrm>
              <a:off x="0" y="0"/>
              <a:ext cx="7552" cy="3816"/>
              <a:chOff x="0" y="0"/>
              <a:chExt cx="7552" cy="3816"/>
            </a:xfrm>
          </p:grpSpPr>
          <p:pic>
            <p:nvPicPr>
              <p:cNvPr id="366598" name="Picture 6"/>
              <p:cNvPicPr>
                <a:picLocks noChangeAspect="1" noChangeArrowheads="1"/>
              </p:cNvPicPr>
              <p:nvPr/>
            </p:nvPicPr>
            <p:blipFill>
              <a:blip r:embed="rId3">
                <a:extLst>
                  <a:ext uri="{28A0092B-C50C-407E-A947-70E740481C1C}">
                    <a14:useLocalDpi xmlns:a14="http://schemas.microsoft.com/office/drawing/2010/main" val="0"/>
                  </a:ext>
                </a:extLst>
              </a:blip>
              <a:srcRect l="319" t="7388" r="105" b="491"/>
              <a:stretch>
                <a:fillRect/>
              </a:stretch>
            </p:blipFill>
            <p:spPr bwMode="auto">
              <a:xfrm>
                <a:off x="0" y="824"/>
                <a:ext cx="7472" cy="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366599" name="Rectangle 7"/>
              <p:cNvSpPr>
                <a:spLocks/>
              </p:cNvSpPr>
              <p:nvPr/>
            </p:nvSpPr>
            <p:spPr bwMode="auto">
              <a:xfrm>
                <a:off x="2776" y="0"/>
                <a:ext cx="4776" cy="952"/>
              </a:xfrm>
              <a:prstGeom prst="rect">
                <a:avLst/>
              </a:prstGeom>
              <a:solidFill>
                <a:srgbClr val="FFFFFF"/>
              </a:solidFill>
              <a:ln>
                <a:noFill/>
              </a:ln>
              <a:extLst>
                <a:ext uri="{91240B29-F687-4f45-9708-019B960494DF}">
                  <a14:hiddenLine xmlns:a14="http://schemas.microsoft.com/office/drawing/2010/main" w="9525">
                    <a:solidFill>
                      <a:schemeClr val="tx1"/>
                    </a:solidFill>
                    <a:round/>
                    <a:headEnd/>
                    <a:tailEnd/>
                  </a14:hiddenLine>
                </a:ext>
              </a:extLst>
            </p:spPr>
            <p:txBody>
              <a:bodyPr lIns="0" tIns="0" rIns="0" bIns="0"/>
              <a:lstStyle/>
              <a:p>
                <a:pPr eaLnBrk="1" hangingPunct="1"/>
                <a:endParaRPr lang="en-US" sz="2500">
                  <a:solidFill>
                    <a:srgbClr val="000000"/>
                  </a:solidFill>
                  <a:ea typeface="ヒラギノ角ゴ ProN W3" charset="0"/>
                  <a:cs typeface="ヒラギノ角ゴ ProN W3" charset="0"/>
                  <a:sym typeface="Arial" charset="0"/>
                </a:endParaRPr>
              </a:p>
            </p:txBody>
          </p:sp>
        </p:grpSp>
        <p:sp>
          <p:nvSpPr>
            <p:cNvPr id="366600" name="Rectangle 8"/>
            <p:cNvSpPr>
              <a:spLocks/>
            </p:cNvSpPr>
            <p:nvPr/>
          </p:nvSpPr>
          <p:spPr bwMode="auto">
            <a:xfrm>
              <a:off x="7456" y="952"/>
              <a:ext cx="1248" cy="2912"/>
            </a:xfrm>
            <a:prstGeom prst="rect">
              <a:avLst/>
            </a:prstGeom>
            <a:solidFill>
              <a:srgbClr val="FFFFFF"/>
            </a:solidFill>
            <a:ln>
              <a:noFill/>
            </a:ln>
            <a:extLst>
              <a:ext uri="{91240B29-F687-4f45-9708-019B960494DF}">
                <a14:hiddenLine xmlns:a14="http://schemas.microsoft.com/office/drawing/2010/main" w="9525">
                  <a:solidFill>
                    <a:schemeClr val="tx1"/>
                  </a:solidFill>
                  <a:round/>
                  <a:headEnd/>
                  <a:tailEnd/>
                </a14:hiddenLine>
              </a:ext>
            </a:extLst>
          </p:spPr>
          <p:txBody>
            <a:bodyPr lIns="0" tIns="0" rIns="0" bIns="0"/>
            <a:lstStyle/>
            <a:p>
              <a:pPr eaLnBrk="1" hangingPunct="1"/>
              <a:endParaRPr lang="en-US" sz="2500">
                <a:solidFill>
                  <a:srgbClr val="000000"/>
                </a:solidFill>
                <a:ea typeface="ヒラギノ角ゴ ProN W3" charset="0"/>
                <a:cs typeface="ヒラギノ角ゴ ProN W3" charset="0"/>
                <a:sym typeface="Arial" charset="0"/>
              </a:endParaRPr>
            </a:p>
          </p:txBody>
        </p:sp>
      </p:grpSp>
      <p:sp>
        <p:nvSpPr>
          <p:cNvPr id="366606" name="Rectangle 14"/>
          <p:cNvSpPr>
            <a:spLocks noChangeArrowheads="1"/>
          </p:cNvSpPr>
          <p:nvPr>
            <p:ph type="title"/>
          </p:nvPr>
        </p:nvSpPr>
        <p:spPr/>
        <p:txBody>
          <a:bodyPr/>
          <a:lstStyle/>
          <a:p>
            <a:r>
              <a:rPr lang="en-US"/>
              <a:t>Cosmic Ray Anisotropies</a:t>
            </a:r>
          </a:p>
        </p:txBody>
      </p:sp>
      <p:sp>
        <p:nvSpPr>
          <p:cNvPr id="366607" name="Rectangle 15"/>
          <p:cNvSpPr>
            <a:spLocks noChangeArrowheads="1"/>
          </p:cNvSpPr>
          <p:nvPr>
            <p:ph type="body" sz="half" idx="1"/>
          </p:nvPr>
        </p:nvSpPr>
        <p:spPr>
          <a:xfrm>
            <a:off x="482204" y="1125140"/>
            <a:ext cx="3161109" cy="4125516"/>
          </a:xfrm>
        </p:spPr>
        <p:txBody>
          <a:bodyPr/>
          <a:lstStyle/>
          <a:p>
            <a:r>
              <a:rPr lang="en-US" dirty="0"/>
              <a:t>Anisotropies in the arrival direction distribution of</a:t>
            </a:r>
            <a:r>
              <a:rPr lang="en-US" i="1" dirty="0"/>
              <a:t> </a:t>
            </a:r>
            <a:r>
              <a:rPr lang="en-US" dirty="0"/>
              <a:t>&gt;</a:t>
            </a:r>
            <a:r>
              <a:rPr lang="en-US" dirty="0" err="1"/>
              <a:t>TeV</a:t>
            </a:r>
            <a:r>
              <a:rPr lang="en-US" dirty="0"/>
              <a:t> cosmic rays have been observed on large scales (dipoles) and smaller scales (~10°-20°) in the northern and southern sky.</a:t>
            </a:r>
          </a:p>
          <a:p>
            <a:r>
              <a:rPr lang="en-US" dirty="0"/>
              <a:t>Origin of anisotropies is unknown.</a:t>
            </a:r>
          </a:p>
          <a:p>
            <a:endParaRPr lang="en-US" sz="3200" dirty="0"/>
          </a:p>
        </p:txBody>
      </p:sp>
      <p:pic>
        <p:nvPicPr>
          <p:cNvPr id="366609" name="Picture 17" descr="CombinedMap_dec25_signal_10d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6" y="3804048"/>
            <a:ext cx="3750469" cy="2608585"/>
          </a:xfrm>
          <a:prstGeom prst="rect">
            <a:avLst/>
          </a:prstGeom>
          <a:noFill/>
          <a:extLst>
            <a:ext uri="{909E8E84-426E-40dd-AFC4-6F175D3DCCD1}">
              <a14:hiddenFill xmlns:a14="http://schemas.microsoft.com/office/drawing/2010/main">
                <a:solidFill>
                  <a:srgbClr val="FFFFFF"/>
                </a:solidFill>
              </a14:hiddenFill>
            </a:ext>
          </a:extLst>
        </p:spPr>
      </p:pic>
      <p:sp>
        <p:nvSpPr>
          <p:cNvPr id="366610" name="Text Box 18"/>
          <p:cNvSpPr txBox="1">
            <a:spLocks/>
          </p:cNvSpPr>
          <p:nvPr/>
        </p:nvSpPr>
        <p:spPr bwMode="auto">
          <a:xfrm>
            <a:off x="4167932" y="1227833"/>
            <a:ext cx="924396" cy="372696"/>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2000">
                <a:solidFill>
                  <a:srgbClr val="000000"/>
                </a:solidFill>
                <a:latin typeface="Helvetica Neue Light" charset="0"/>
                <a:ea typeface="ヒラギノ角ゴ ProN W3" charset="0"/>
                <a:cs typeface="ヒラギノ角ゴ ProN W3" charset="0"/>
                <a:sym typeface="Arial" charset="0"/>
              </a:rPr>
              <a:t>Tibet III</a:t>
            </a:r>
            <a:endParaRPr lang="en-US" sz="2500">
              <a:solidFill>
                <a:srgbClr val="000000"/>
              </a:solidFill>
              <a:ea typeface="ヒラギノ角ゴ ProN W3" charset="0"/>
              <a:cs typeface="ヒラギノ角ゴ ProN W3" charset="0"/>
              <a:sym typeface="Arial" charset="0"/>
            </a:endParaRPr>
          </a:p>
        </p:txBody>
      </p:sp>
      <p:sp>
        <p:nvSpPr>
          <p:cNvPr id="366611" name="Text Box 19"/>
          <p:cNvSpPr txBox="1">
            <a:spLocks/>
          </p:cNvSpPr>
          <p:nvPr/>
        </p:nvSpPr>
        <p:spPr bwMode="auto">
          <a:xfrm>
            <a:off x="3911203" y="3000376"/>
            <a:ext cx="1408123" cy="372696"/>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2000">
                <a:solidFill>
                  <a:srgbClr val="000000"/>
                </a:solidFill>
                <a:latin typeface="Helvetica Neue Light" charset="0"/>
                <a:ea typeface="ヒラギノ角ゴ ProN W3" charset="0"/>
                <a:cs typeface="ヒラギノ角ゴ ProN W3" charset="0"/>
                <a:sym typeface="Arial" charset="0"/>
              </a:rPr>
              <a:t>IceCube 22</a:t>
            </a:r>
            <a:endParaRPr lang="en-US" sz="2500">
              <a:solidFill>
                <a:srgbClr val="000000"/>
              </a:solidFill>
              <a:ea typeface="ヒラギノ角ゴ ProN W3" charset="0"/>
              <a:cs typeface="ヒラギノ角ゴ ProN W3" charset="0"/>
              <a:sym typeface="Arial" charset="0"/>
            </a:endParaRPr>
          </a:p>
        </p:txBody>
      </p:sp>
      <p:sp>
        <p:nvSpPr>
          <p:cNvPr id="366613" name="Text Box 21"/>
          <p:cNvSpPr txBox="1">
            <a:spLocks/>
          </p:cNvSpPr>
          <p:nvPr/>
        </p:nvSpPr>
        <p:spPr bwMode="auto">
          <a:xfrm>
            <a:off x="3804048" y="4179094"/>
            <a:ext cx="932871" cy="372696"/>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2000">
                <a:solidFill>
                  <a:srgbClr val="000000"/>
                </a:solidFill>
                <a:latin typeface="Helvetica Neue Light" charset="0"/>
                <a:ea typeface="ヒラギノ角ゴ ProN W3" charset="0"/>
                <a:cs typeface="ヒラギノ角ゴ ProN W3" charset="0"/>
                <a:sym typeface="Arial" charset="0"/>
              </a:rPr>
              <a:t>Milagro</a:t>
            </a:r>
            <a:endParaRPr lang="en-US" sz="2500">
              <a:solidFill>
                <a:srgbClr val="000000"/>
              </a:solidFill>
              <a:ea typeface="ヒラギノ角ゴ ProN W3" charset="0"/>
              <a:cs typeface="ヒラギノ角ゴ ProN W3" charset="0"/>
              <a:sym typeface="Arial" charset="0"/>
            </a:endParaRPr>
          </a:p>
        </p:txBody>
      </p:sp>
      <p:sp>
        <p:nvSpPr>
          <p:cNvPr id="366612" name="Text Box 20"/>
          <p:cNvSpPr txBox="1">
            <a:spLocks/>
          </p:cNvSpPr>
          <p:nvPr/>
        </p:nvSpPr>
        <p:spPr bwMode="auto">
          <a:xfrm>
            <a:off x="3804047" y="5625704"/>
            <a:ext cx="1412240" cy="372696"/>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2000">
                <a:solidFill>
                  <a:srgbClr val="000000"/>
                </a:solidFill>
                <a:latin typeface="Helvetica Neue Light" charset="0"/>
                <a:ea typeface="ヒラギノ角ゴ ProN W3" charset="0"/>
                <a:cs typeface="ヒラギノ角ゴ ProN W3" charset="0"/>
                <a:sym typeface="Arial" charset="0"/>
              </a:rPr>
              <a:t>IceCube 59</a:t>
            </a:r>
            <a:endParaRPr lang="en-US" sz="2500">
              <a:solidFill>
                <a:srgbClr val="000000"/>
              </a:solidFill>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1953991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6" name="Rectangle 6"/>
          <p:cNvSpPr>
            <a:spLocks/>
          </p:cNvSpPr>
          <p:nvPr/>
        </p:nvSpPr>
        <p:spPr bwMode="auto">
          <a:xfrm>
            <a:off x="228600" y="1295400"/>
            <a:ext cx="8686800" cy="5105400"/>
          </a:xfrm>
          <a:prstGeom prst="rect">
            <a:avLst/>
          </a:prstGeom>
          <a:solidFill>
            <a:srgbClr val="E6E6E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430084" name="Text Box 4"/>
          <p:cNvSpPr txBox="1">
            <a:spLocks/>
          </p:cNvSpPr>
          <p:nvPr/>
        </p:nvSpPr>
        <p:spPr bwMode="auto">
          <a:xfrm>
            <a:off x="381000" y="1295400"/>
            <a:ext cx="8458200" cy="533469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4288" tIns="32144" rIns="64288" bIns="32144">
            <a:spAutoFit/>
          </a:bodyPr>
          <a:lstStyle/>
          <a:p>
            <a:pPr algn="ctr" eaLnBrk="1" hangingPunct="1">
              <a:spcBef>
                <a:spcPts val="773"/>
              </a:spcBef>
              <a:buClr>
                <a:srgbClr val="666666"/>
              </a:buClr>
              <a:buSzPct val="125000"/>
            </a:pPr>
            <a:r>
              <a:rPr lang="en-US" sz="2800" b="1" dirty="0" smtClean="0">
                <a:solidFill>
                  <a:srgbClr val="000000"/>
                </a:solidFill>
                <a:latin typeface="Helvetica Neue Light" charset="0"/>
                <a:ea typeface="ヒラギノ角ゴ ProN W3" charset="0"/>
                <a:cs typeface="ヒラギノ角ゴ ProN W3" charset="0"/>
                <a:sym typeface="Helvetica Neue Light" charset="0"/>
              </a:rPr>
              <a:t>Diffuse flux from extragalactic sources.  </a:t>
            </a:r>
            <a:r>
              <a:rPr lang="en-US" sz="2800" b="1" dirty="0" smtClean="0">
                <a:solidFill>
                  <a:srgbClr val="333399"/>
                </a:solidFill>
                <a:latin typeface="Helvetica Neue Light" charset="0"/>
                <a:ea typeface="ヒラギノ角ゴ ProN W3" charset="0"/>
                <a:cs typeface="ヒラギノ角ゴ ProN W3" charset="0"/>
                <a:sym typeface="Helvetica Neue Light" charset="0"/>
              </a:rPr>
              <a:t>Neutrino point sources.</a:t>
            </a:r>
            <a:r>
              <a:rPr lang="en-US" sz="2800" b="1" dirty="0" smtClean="0">
                <a:solidFill>
                  <a:srgbClr val="000000"/>
                </a:solidFill>
                <a:latin typeface="Helvetica Neue Light" charset="0"/>
                <a:ea typeface="ヒラギノ角ゴ ProN W3" charset="0"/>
                <a:cs typeface="ヒラギノ角ゴ ProN W3" charset="0"/>
                <a:sym typeface="Helvetica Neue Light" charset="0"/>
              </a:rPr>
              <a:t>  Origin of galactic and extragalactic comic rays.  </a:t>
            </a:r>
            <a:r>
              <a:rPr lang="en-US" sz="2800" b="1" dirty="0" smtClean="0">
                <a:solidFill>
                  <a:srgbClr val="333399"/>
                </a:solidFill>
                <a:latin typeface="Helvetica Neue Light" charset="0"/>
                <a:ea typeface="ヒラギノ角ゴ ProN W3" charset="0"/>
                <a:cs typeface="ヒラギノ角ゴ ProN W3" charset="0"/>
                <a:sym typeface="Helvetica Neue Light" charset="0"/>
              </a:rPr>
              <a:t>Atmospheric neutrino flux.  </a:t>
            </a:r>
            <a:r>
              <a:rPr lang="en-US" sz="2800" b="1" dirty="0" smtClean="0">
                <a:solidFill>
                  <a:srgbClr val="000000"/>
                </a:solidFill>
                <a:latin typeface="Helvetica Neue Light" charset="0"/>
                <a:ea typeface="ヒラギノ角ゴ ProN W3" charset="0"/>
                <a:cs typeface="ヒラギノ角ゴ ProN W3" charset="0"/>
                <a:sym typeface="Helvetica Neue Light" charset="0"/>
              </a:rPr>
              <a:t>Gamma Ray Bursts and time-dependent phenomena.  </a:t>
            </a:r>
            <a:r>
              <a:rPr lang="en-US" sz="2800" b="1" dirty="0" smtClean="0">
                <a:solidFill>
                  <a:srgbClr val="333399"/>
                </a:solidFill>
                <a:latin typeface="Helvetica Neue Light" charset="0"/>
                <a:ea typeface="ヒラギノ角ゴ ProN W3" charset="0"/>
                <a:cs typeface="ヒラギノ角ゴ ProN W3" charset="0"/>
                <a:sym typeface="Helvetica Neue Light" charset="0"/>
              </a:rPr>
              <a:t>Supernova burst monitoring.</a:t>
            </a:r>
            <a:r>
              <a:rPr lang="en-US" sz="2800" b="1" dirty="0" smtClean="0">
                <a:solidFill>
                  <a:srgbClr val="000000"/>
                </a:solidFill>
                <a:latin typeface="Helvetica Neue Light" charset="0"/>
                <a:ea typeface="ヒラギノ角ゴ ProN W3" charset="0"/>
                <a:cs typeface="ヒラギノ角ゴ ProN W3" charset="0"/>
                <a:sym typeface="Helvetica Neue Light" charset="0"/>
              </a:rPr>
              <a:t>  GZK neutrinos.  </a:t>
            </a:r>
            <a:r>
              <a:rPr lang="en-US" sz="2800" b="1" dirty="0" smtClean="0">
                <a:solidFill>
                  <a:srgbClr val="333399"/>
                </a:solidFill>
                <a:latin typeface="Helvetica Neue Light" charset="0"/>
                <a:ea typeface="ヒラギノ角ゴ ProN W3" charset="0"/>
                <a:cs typeface="ヒラギノ角ゴ ProN W3" charset="0"/>
                <a:sym typeface="Helvetica Neue Light" charset="0"/>
              </a:rPr>
              <a:t>Atmospheric physics.</a:t>
            </a:r>
            <a:r>
              <a:rPr lang="en-US" sz="2800" b="1" dirty="0" smtClean="0">
                <a:solidFill>
                  <a:srgbClr val="000000"/>
                </a:solidFill>
                <a:latin typeface="Helvetica Neue Light" charset="0"/>
                <a:ea typeface="ヒラギノ角ゴ ProN W3" charset="0"/>
                <a:cs typeface="ヒラギノ角ゴ ProN W3" charset="0"/>
                <a:sym typeface="Helvetica Neue Light" charset="0"/>
              </a:rPr>
              <a:t>  Indirect WIMP searches.  </a:t>
            </a:r>
            <a:r>
              <a:rPr lang="en-US" sz="2800" b="1" dirty="0" smtClean="0">
                <a:solidFill>
                  <a:srgbClr val="333399"/>
                </a:solidFill>
                <a:latin typeface="Helvetica Neue Light" charset="0"/>
                <a:ea typeface="ヒラギノ角ゴ ProN W3" charset="0"/>
                <a:cs typeface="ヒラギノ角ゴ ProN W3" charset="0"/>
                <a:sym typeface="Helvetica Neue Light" charset="0"/>
              </a:rPr>
              <a:t>Relativistic monopoles and other exotic phenomena.</a:t>
            </a:r>
            <a:r>
              <a:rPr lang="en-US" sz="2800" b="1" dirty="0" smtClean="0">
                <a:solidFill>
                  <a:srgbClr val="000000"/>
                </a:solidFill>
                <a:latin typeface="Helvetica Neue Light" charset="0"/>
                <a:ea typeface="ヒラギノ角ゴ ProN W3" charset="0"/>
                <a:cs typeface="ヒラギノ角ゴ ProN W3" charset="0"/>
                <a:sym typeface="Helvetica Neue Light" charset="0"/>
              </a:rPr>
              <a:t>  Lorentz invariance violation.  </a:t>
            </a:r>
            <a:r>
              <a:rPr lang="en-US" sz="2800" b="1" dirty="0" smtClean="0">
                <a:solidFill>
                  <a:srgbClr val="333399"/>
                </a:solidFill>
                <a:effectLst>
                  <a:outerShdw blurRad="38100" dist="38100" dir="2700000" algn="tl">
                    <a:srgbClr val="DDDDDD"/>
                  </a:outerShdw>
                </a:effectLst>
                <a:latin typeface="Helvetica Neue Light" charset="0"/>
                <a:ea typeface="ヒラギノ角ゴ ProN W3" charset="0"/>
                <a:cs typeface="ヒラギノ角ゴ ProN W3" charset="0"/>
                <a:sym typeface="Helvetica Neue Light" charset="0"/>
              </a:rPr>
              <a:t>Search for non-standard model neutrino interactions.</a:t>
            </a:r>
            <a:r>
              <a:rPr lang="en-US" sz="2800" b="1" dirty="0" smtClean="0">
                <a:solidFill>
                  <a:srgbClr val="000000"/>
                </a:solidFill>
                <a:latin typeface="Helvetica Neue Light" charset="0"/>
                <a:ea typeface="ヒラギノ角ゴ ProN W3" charset="0"/>
                <a:cs typeface="ヒラギノ角ゴ ProN W3" charset="0"/>
                <a:sym typeface="Helvetica Neue Light" charset="0"/>
              </a:rPr>
              <a:t>  Cosmic rays with </a:t>
            </a:r>
            <a:r>
              <a:rPr lang="en-US" sz="2800" b="1" dirty="0" err="1" smtClean="0">
                <a:solidFill>
                  <a:srgbClr val="000000"/>
                </a:solidFill>
                <a:latin typeface="Helvetica Neue Light" charset="0"/>
                <a:ea typeface="ヒラギノ角ゴ ProN W3" charset="0"/>
                <a:cs typeface="ヒラギノ角ゴ ProN W3" charset="0"/>
                <a:sym typeface="Helvetica Neue Light" charset="0"/>
              </a:rPr>
              <a:t>IceTop</a:t>
            </a:r>
            <a:r>
              <a:rPr lang="en-US" sz="2800" b="1" dirty="0" smtClean="0">
                <a:solidFill>
                  <a:srgbClr val="000000"/>
                </a:solidFill>
                <a:latin typeface="Helvetica Neue Light" charset="0"/>
                <a:ea typeface="ヒラギノ角ゴ ProN W3" charset="0"/>
                <a:cs typeface="ヒラギノ角ゴ ProN W3" charset="0"/>
                <a:sym typeface="Helvetica Neue Light" charset="0"/>
              </a:rPr>
              <a:t>.  </a:t>
            </a:r>
            <a:r>
              <a:rPr lang="en-US" sz="2800" b="1" dirty="0" err="1" smtClean="0">
                <a:solidFill>
                  <a:srgbClr val="333399"/>
                </a:solidFill>
                <a:latin typeface="Helvetica Neue Light" charset="0"/>
                <a:ea typeface="ヒラギノ角ゴ ProN W3" charset="0"/>
                <a:cs typeface="ヒラギノ角ゴ ProN W3" charset="0"/>
                <a:sym typeface="Helvetica Neue Light" charset="0"/>
              </a:rPr>
              <a:t>Multimessenger</a:t>
            </a:r>
            <a:r>
              <a:rPr lang="en-US" sz="2800" b="1" dirty="0" smtClean="0">
                <a:solidFill>
                  <a:srgbClr val="333399"/>
                </a:solidFill>
                <a:latin typeface="Helvetica Neue Light" charset="0"/>
                <a:ea typeface="ヒラギノ角ゴ ProN W3" charset="0"/>
                <a:cs typeface="ヒラギノ角ゴ ProN W3" charset="0"/>
                <a:sym typeface="Helvetica Neue Light" charset="0"/>
              </a:rPr>
              <a:t> approaches.</a:t>
            </a:r>
            <a:r>
              <a:rPr lang="en-US" sz="2800" b="1" dirty="0" smtClean="0">
                <a:solidFill>
                  <a:srgbClr val="000000"/>
                </a:solidFill>
                <a:latin typeface="Helvetica Neue Light" charset="0"/>
                <a:ea typeface="ヒラギノ角ゴ ProN W3" charset="0"/>
                <a:cs typeface="ヒラギノ角ゴ ProN W3" charset="0"/>
                <a:sym typeface="Helvetica Neue Light" charset="0"/>
              </a:rPr>
              <a:t>        </a:t>
            </a:r>
            <a:endParaRPr lang="en-US" sz="2800" b="1" dirty="0" smtClean="0">
              <a:solidFill>
                <a:srgbClr val="000000"/>
              </a:solidFill>
              <a:latin typeface="Helvetica Neue Light" charset="0"/>
              <a:ea typeface="ヒラギノ角ゴ ProN W3" charset="0"/>
              <a:cs typeface="ヒラギノ角ゴ ProN W3" charset="0"/>
              <a:sym typeface="Helvetica Neue Light" charset="0"/>
            </a:endParaRPr>
          </a:p>
          <a:p>
            <a:pPr algn="ctr" eaLnBrk="1" hangingPunct="1">
              <a:spcBef>
                <a:spcPts val="773"/>
              </a:spcBef>
              <a:buClr>
                <a:srgbClr val="666666"/>
              </a:buClr>
              <a:buSzPct val="125000"/>
            </a:pPr>
            <a:r>
              <a:rPr lang="en-US" sz="2800" b="1" dirty="0" smtClean="0">
                <a:solidFill>
                  <a:srgbClr val="FF0000"/>
                </a:solidFill>
                <a:latin typeface="Helvetica Neue Light" charset="0"/>
                <a:ea typeface="ヒラギノ角ゴ ProN W3" charset="0"/>
                <a:cs typeface="ヒラギノ角ゴ ProN W3" charset="0"/>
                <a:sym typeface="Helvetica Neue Light" charset="0"/>
              </a:rPr>
              <a:t>The </a:t>
            </a:r>
            <a:r>
              <a:rPr lang="en-US" sz="2800" b="1" dirty="0">
                <a:solidFill>
                  <a:srgbClr val="FF0000"/>
                </a:solidFill>
                <a:latin typeface="Helvetica Neue Light" charset="0"/>
                <a:ea typeface="ヒラギノ角ゴ ProN W3" charset="0"/>
                <a:cs typeface="ヒラギノ角ゴ ProN W3" charset="0"/>
                <a:sym typeface="Helvetica Neue Light" charset="0"/>
              </a:rPr>
              <a:t>unknown…</a:t>
            </a:r>
            <a:endParaRPr lang="en-US" sz="2800" b="1" dirty="0" smtClean="0">
              <a:solidFill>
                <a:srgbClr val="FF0000"/>
              </a:solidFill>
              <a:latin typeface="Helvetica Neue Light" charset="0"/>
              <a:ea typeface="ヒラギノ角ゴ ProN W3" charset="0"/>
              <a:cs typeface="ヒラギノ角ゴ ProN W3" charset="0"/>
              <a:sym typeface="Helvetica Neue Light" charset="0"/>
            </a:endParaRPr>
          </a:p>
          <a:p>
            <a:pPr algn="ctr" eaLnBrk="1" hangingPunct="1"/>
            <a:endParaRPr lang="en-US" sz="2800" dirty="0" smtClean="0">
              <a:solidFill>
                <a:srgbClr val="000000"/>
              </a:solidFill>
              <a:ea typeface="ヒラギノ角ゴ ProN W3" charset="0"/>
              <a:cs typeface="ヒラギノ角ゴ ProN W3" charset="0"/>
              <a:sym typeface="Arial" charset="0"/>
            </a:endParaRPr>
          </a:p>
        </p:txBody>
      </p:sp>
      <p:sp>
        <p:nvSpPr>
          <p:cNvPr id="6" name="Slide Number Placeholder 3"/>
          <p:cNvSpPr>
            <a:spLocks noGrp="1"/>
          </p:cNvSpPr>
          <p:nvPr>
            <p:ph type="sldNum" sz="quarter" idx="10"/>
          </p:nvPr>
        </p:nvSpPr>
        <p:spPr/>
        <p:txBody>
          <a:bodyPr/>
          <a:lstStyle/>
          <a:p>
            <a:fld id="{2DC2DA06-8872-D742-8E97-F079C208B891}" type="slidenum">
              <a:rPr lang="en-US"/>
              <a:pPr/>
              <a:t>103</a:t>
            </a:fld>
            <a:endParaRPr lang="en-US"/>
          </a:p>
        </p:txBody>
      </p:sp>
      <p:sp>
        <p:nvSpPr>
          <p:cNvPr id="430082" name="Rectangle 2"/>
          <p:cNvSpPr>
            <a:spLocks noChangeArrowheads="1"/>
          </p:cNvSpPr>
          <p:nvPr>
            <p:ph type="title"/>
          </p:nvPr>
        </p:nvSpPr>
        <p:spPr/>
        <p:txBody>
          <a:bodyPr/>
          <a:lstStyle/>
          <a:p>
            <a:r>
              <a:rPr lang="en-US" dirty="0" err="1" smtClean="0"/>
              <a:t>IceCube</a:t>
            </a:r>
            <a:r>
              <a:rPr lang="en-US" dirty="0" smtClean="0"/>
              <a:t> Physics</a:t>
            </a:r>
            <a:endParaRPr lang="en-US" dirty="0"/>
          </a:p>
        </p:txBody>
      </p:sp>
    </p:spTree>
    <p:extLst>
      <p:ext uri="{BB962C8B-B14F-4D97-AF65-F5344CB8AC3E}">
        <p14:creationId xmlns:p14="http://schemas.microsoft.com/office/powerpoint/2010/main" val="807692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September 14, 2010</a:t>
            </a:r>
            <a:endParaRPr lang="en-US">
              <a:solidFill>
                <a:schemeClr val="tx1"/>
              </a:solidFill>
            </a:endParaRPr>
          </a:p>
        </p:txBody>
      </p:sp>
      <p:graphicFrame>
        <p:nvGraphicFramePr>
          <p:cNvPr id="108441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84429" name="Photo Editor Photo" r:id="rId4" imgW="19504762" imgH="14628571" progId="MSPhotoEd.3">
                  <p:embed/>
                </p:oleObj>
              </mc:Choice>
              <mc:Fallback>
                <p:oleObj name="Photo Editor Photo" r:id="rId4" imgW="19504762" imgH="14628571"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84420" name="Text Box 4"/>
          <p:cNvSpPr txBox="1">
            <a:spLocks noChangeArrowheads="1"/>
          </p:cNvSpPr>
          <p:nvPr/>
        </p:nvSpPr>
        <p:spPr bwMode="auto">
          <a:xfrm>
            <a:off x="533400" y="457200"/>
            <a:ext cx="8382000" cy="1382713"/>
          </a:xfrm>
          <a:prstGeom prst="rect">
            <a:avLst/>
          </a:prstGeom>
          <a:solidFill>
            <a:schemeClr val="accent1"/>
          </a:solidFill>
          <a:ln w="9525">
            <a:solidFill>
              <a:schemeClr val="tx1"/>
            </a:solidFill>
            <a:miter lim="800000"/>
            <a:headEnd/>
            <a:tailEnd/>
          </a:ln>
        </p:spPr>
        <p:txBody>
          <a:bodyPr>
            <a:spAutoFit/>
          </a:bodyPr>
          <a:lstStyle/>
          <a:p>
            <a:pPr eaLnBrk="1" hangingPunct="1">
              <a:spcBef>
                <a:spcPct val="20000"/>
              </a:spcBef>
              <a:buClr>
                <a:srgbClr val="0000FF"/>
              </a:buClr>
              <a:buFont typeface="Wingdings" charset="0"/>
              <a:buNone/>
            </a:pPr>
            <a:r>
              <a:rPr lang="en-US" sz="2800" b="1"/>
              <a:t>"If we knew what the discoveries were likely to be, it would make no sense to build such a telescope.</a:t>
            </a:r>
            <a:r>
              <a:rPr lang="ja-JP" altLang="en-US" sz="2800" b="1"/>
              <a:t>”</a:t>
            </a:r>
            <a:r>
              <a:rPr lang="en-US" sz="2800" b="1"/>
              <a:t>                             </a:t>
            </a:r>
            <a:r>
              <a:rPr lang="en-US" sz="2000"/>
              <a:t>George Ellery Hale</a:t>
            </a:r>
          </a:p>
        </p:txBody>
      </p:sp>
      <p:pic>
        <p:nvPicPr>
          <p:cNvPr id="1084421" name="Picture 5" descr="uw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5257800"/>
            <a:ext cx="876300" cy="1397000"/>
          </a:xfrm>
          <a:prstGeom prst="rect">
            <a:avLst/>
          </a:prstGeom>
          <a:noFill/>
          <a:extLst>
            <a:ext uri="{909E8E84-426E-40dd-AFC4-6F175D3DCCD1}">
              <a14:hiddenFill xmlns:a14="http://schemas.microsoft.com/office/drawing/2010/main">
                <a:solidFill>
                  <a:srgbClr val="FFFFFF"/>
                </a:solidFill>
              </a14:hiddenFill>
            </a:ext>
          </a:extLst>
        </p:spPr>
      </p:pic>
      <p:pic>
        <p:nvPicPr>
          <p:cNvPr id="1084422" name="Picture 6" descr="nsf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657600"/>
            <a:ext cx="1270000" cy="127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84420"/>
                                        </p:tgtEl>
                                        <p:attrNameLst>
                                          <p:attrName>style.visibility</p:attrName>
                                        </p:attrNameLst>
                                      </p:cBhvr>
                                      <p:to>
                                        <p:strVal val="visible"/>
                                      </p:to>
                                    </p:set>
                                    <p:animEffect transition="in" filter="box(in)">
                                      <p:cBhvr>
                                        <p:cTn id="7" dur="500"/>
                                        <p:tgtEl>
                                          <p:spTgt spid="1084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4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057794" name="Rectangle 2"/>
          <p:cNvSpPr>
            <a:spLocks noGrp="1" noChangeArrowheads="1"/>
          </p:cNvSpPr>
          <p:nvPr>
            <p:ph type="title"/>
          </p:nvPr>
        </p:nvSpPr>
        <p:spPr/>
        <p:txBody>
          <a:bodyPr/>
          <a:lstStyle/>
          <a:p>
            <a:r>
              <a:rPr lang="en-US"/>
              <a:t>Neutrinos</a:t>
            </a:r>
          </a:p>
        </p:txBody>
      </p:sp>
      <p:sp>
        <p:nvSpPr>
          <p:cNvPr id="1057795" name="Rectangle 3"/>
          <p:cNvSpPr>
            <a:spLocks noGrp="1" noChangeArrowheads="1"/>
          </p:cNvSpPr>
          <p:nvPr>
            <p:ph type="body" idx="1"/>
          </p:nvPr>
        </p:nvSpPr>
        <p:spPr>
          <a:xfrm>
            <a:off x="304800" y="1295400"/>
            <a:ext cx="5181600" cy="4953000"/>
          </a:xfrm>
        </p:spPr>
        <p:txBody>
          <a:bodyPr/>
          <a:lstStyle/>
          <a:p>
            <a:r>
              <a:rPr lang="en-US"/>
              <a:t>The neutrino </a:t>
            </a:r>
            <a:r>
              <a:rPr lang="en-US" i="1"/>
              <a:t>was</a:t>
            </a:r>
            <a:r>
              <a:rPr lang="en-US"/>
              <a:t> eventually detected by Reines and Cowan in 1956 in a nuclear reactor, three years before Pauli</a:t>
            </a:r>
            <a:r>
              <a:rPr lang="ja-JP" altLang="en-US"/>
              <a:t>’</a:t>
            </a:r>
            <a:r>
              <a:rPr lang="en-US"/>
              <a:t>s death.</a:t>
            </a:r>
          </a:p>
          <a:p>
            <a:endParaRPr lang="en-US"/>
          </a:p>
          <a:p>
            <a:r>
              <a:rPr lang="en-US" i="1">
                <a:solidFill>
                  <a:schemeClr val="accent2"/>
                </a:solidFill>
              </a:rPr>
              <a:t>Pauli</a:t>
            </a:r>
            <a:r>
              <a:rPr lang="ja-JP" altLang="en-US" i="1">
                <a:solidFill>
                  <a:schemeClr val="accent2"/>
                </a:solidFill>
              </a:rPr>
              <a:t>’</a:t>
            </a:r>
            <a:r>
              <a:rPr lang="en-US" i="1">
                <a:solidFill>
                  <a:schemeClr val="accent2"/>
                </a:solidFill>
              </a:rPr>
              <a:t>s response: </a:t>
            </a:r>
            <a:r>
              <a:rPr lang="ja-JP" altLang="en-US" i="1">
                <a:solidFill>
                  <a:schemeClr val="accent2"/>
                </a:solidFill>
              </a:rPr>
              <a:t>“</a:t>
            </a:r>
            <a:r>
              <a:rPr lang="en-US" i="1">
                <a:solidFill>
                  <a:schemeClr val="accent2"/>
                </a:solidFill>
              </a:rPr>
              <a:t>Everything comes to him who knows how to wait.</a:t>
            </a:r>
            <a:r>
              <a:rPr lang="ja-JP" altLang="en-US" i="1">
                <a:solidFill>
                  <a:schemeClr val="accent2"/>
                </a:solidFill>
              </a:rPr>
              <a:t>”</a:t>
            </a:r>
            <a:endParaRPr lang="en-US" i="1">
              <a:solidFill>
                <a:schemeClr val="accent2"/>
              </a:solidFill>
            </a:endParaRPr>
          </a:p>
          <a:p>
            <a:endParaRPr lang="en-US">
              <a:solidFill>
                <a:schemeClr val="accent2"/>
              </a:solidFill>
            </a:endParaRPr>
          </a:p>
          <a:p>
            <a:r>
              <a:rPr lang="en-US"/>
              <a:t>Neutrinos are produced wherever there are nuclear reactions, for example in the Sun. More than 50 trillion (50</a:t>
            </a:r>
            <a:r>
              <a:rPr lang="en-US">
                <a:sym typeface="Symbol" charset="0"/>
              </a:rPr>
              <a:t></a:t>
            </a:r>
            <a:r>
              <a:rPr lang="en-US"/>
              <a:t>10</a:t>
            </a:r>
            <a:r>
              <a:rPr lang="en-US" baseline="30000"/>
              <a:t>12</a:t>
            </a:r>
            <a:r>
              <a:rPr lang="en-US"/>
              <a:t>) solar neutrinos pass through your body every second.</a:t>
            </a:r>
          </a:p>
        </p:txBody>
      </p:sp>
      <p:pic>
        <p:nvPicPr>
          <p:cNvPr id="1057796" name="Picture 4" descr="wolfgang_pau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371600"/>
            <a:ext cx="2857500" cy="4076700"/>
          </a:xfrm>
          <a:prstGeom prst="rect">
            <a:avLst/>
          </a:prstGeom>
          <a:noFill/>
          <a:extLst>
            <a:ext uri="{909E8E84-426E-40dd-AFC4-6F175D3DCCD1}">
              <a14:hiddenFill xmlns:a14="http://schemas.microsoft.com/office/drawing/2010/main">
                <a:solidFill>
                  <a:srgbClr val="FFFFFF"/>
                </a:solidFill>
              </a14:hiddenFill>
            </a:ext>
          </a:extLst>
        </p:spPr>
      </p:pic>
      <p:sp>
        <p:nvSpPr>
          <p:cNvPr id="1057797" name="Rectangle 5"/>
          <p:cNvSpPr>
            <a:spLocks noChangeArrowheads="1"/>
          </p:cNvSpPr>
          <p:nvPr/>
        </p:nvSpPr>
        <p:spPr bwMode="auto">
          <a:xfrm>
            <a:off x="6019800" y="5562600"/>
            <a:ext cx="2714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a:t>Wolfgang Pauli (1900-1958)</a:t>
            </a:r>
          </a:p>
        </p:txBody>
      </p:sp>
      <p:graphicFrame>
        <p:nvGraphicFramePr>
          <p:cNvPr id="1057798" name="Object 6"/>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1057804" name="Document" r:id="rId5" imgW="1423416" imgH="1594104" progId="Word.Document.8">
                  <p:embed/>
                </p:oleObj>
              </mc:Choice>
              <mc:Fallback>
                <p:oleObj name="Document" r:id="rId5" imgW="1423416" imgH="1594104"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
          <p:cNvSpPr>
            <a:spLocks noGrp="1"/>
          </p:cNvSpPr>
          <p:nvPr>
            <p:ph type="dt" sz="half" idx="10"/>
          </p:nvPr>
        </p:nvSpPr>
        <p:spPr/>
        <p:txBody>
          <a:bodyPr/>
          <a:lstStyle/>
          <a:p>
            <a:r>
              <a:rPr lang="en-US"/>
              <a:t>September 14, 2010</a:t>
            </a:r>
            <a:endParaRPr lang="en-US">
              <a:solidFill>
                <a:schemeClr val="tx1"/>
              </a:solidFill>
            </a:endParaRPr>
          </a:p>
        </p:txBody>
      </p:sp>
      <p:pic>
        <p:nvPicPr>
          <p:cNvPr id="10199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19909" name="Text Box 5"/>
          <p:cNvSpPr txBox="1">
            <a:spLocks noChangeArrowheads="1"/>
          </p:cNvSpPr>
          <p:nvPr/>
        </p:nvSpPr>
        <p:spPr bwMode="auto">
          <a:xfrm>
            <a:off x="974725" y="581025"/>
            <a:ext cx="760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solidFill>
                  <a:srgbClr val="FFFF33"/>
                </a:solidFill>
              </a:rPr>
              <a:t>Sun</a:t>
            </a:r>
            <a:endParaRPr lang="en-US"/>
          </a:p>
        </p:txBody>
      </p:sp>
      <p:sp>
        <p:nvSpPr>
          <p:cNvPr id="1019910" name="Text Box 6"/>
          <p:cNvSpPr txBox="1">
            <a:spLocks noChangeArrowheads="1"/>
          </p:cNvSpPr>
          <p:nvPr/>
        </p:nvSpPr>
        <p:spPr bwMode="auto">
          <a:xfrm>
            <a:off x="5410200" y="381000"/>
            <a:ext cx="1522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solidFill>
                  <a:srgbClr val="FFFF33"/>
                </a:solidFill>
              </a:rPr>
              <a:t>Big Bang</a:t>
            </a:r>
            <a:endParaRPr lang="en-US"/>
          </a:p>
        </p:txBody>
      </p:sp>
      <p:sp>
        <p:nvSpPr>
          <p:cNvPr id="1019911" name="Text Box 7"/>
          <p:cNvSpPr txBox="1">
            <a:spLocks noChangeArrowheads="1"/>
          </p:cNvSpPr>
          <p:nvPr/>
        </p:nvSpPr>
        <p:spPr bwMode="auto">
          <a:xfrm>
            <a:off x="1676400" y="4572000"/>
            <a:ext cx="148907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solidFill>
                  <a:srgbClr val="FFFF33"/>
                </a:solidFill>
              </a:rPr>
              <a:t>Nuclear </a:t>
            </a:r>
          </a:p>
          <a:p>
            <a:r>
              <a:rPr lang="en-US" b="1">
                <a:solidFill>
                  <a:srgbClr val="FFFF33"/>
                </a:solidFill>
              </a:rPr>
              <a:t>Reactors</a:t>
            </a:r>
            <a:endParaRPr lang="en-US"/>
          </a:p>
        </p:txBody>
      </p:sp>
      <p:sp>
        <p:nvSpPr>
          <p:cNvPr id="1019912" name="Text Box 8"/>
          <p:cNvSpPr txBox="1">
            <a:spLocks noChangeArrowheads="1"/>
          </p:cNvSpPr>
          <p:nvPr/>
        </p:nvSpPr>
        <p:spPr bwMode="auto">
          <a:xfrm>
            <a:off x="7385050" y="2133600"/>
            <a:ext cx="17589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solidFill>
                  <a:srgbClr val="FFFF33"/>
                </a:solidFill>
              </a:rPr>
              <a:t>Supernova</a:t>
            </a:r>
          </a:p>
          <a:p>
            <a:r>
              <a:rPr lang="en-US" b="1">
                <a:solidFill>
                  <a:srgbClr val="FFFF33"/>
                </a:solidFill>
              </a:rPr>
              <a:t>1987a</a:t>
            </a:r>
            <a:endParaRPr lang="en-US"/>
          </a:p>
        </p:txBody>
      </p:sp>
      <p:sp>
        <p:nvSpPr>
          <p:cNvPr id="1019913" name="Text Box 9"/>
          <p:cNvSpPr txBox="1">
            <a:spLocks noChangeArrowheads="1"/>
          </p:cNvSpPr>
          <p:nvPr/>
        </p:nvSpPr>
        <p:spPr bwMode="auto">
          <a:xfrm>
            <a:off x="3505200" y="3733800"/>
            <a:ext cx="20637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solidFill>
                  <a:srgbClr val="FFFF33"/>
                </a:solidFill>
              </a:rPr>
              <a:t>Human Body</a:t>
            </a:r>
            <a:endParaRPr lang="en-US"/>
          </a:p>
        </p:txBody>
      </p:sp>
      <p:sp>
        <p:nvSpPr>
          <p:cNvPr id="1019914" name="Text Box 10"/>
          <p:cNvSpPr txBox="1">
            <a:spLocks noChangeArrowheads="1"/>
          </p:cNvSpPr>
          <p:nvPr/>
        </p:nvSpPr>
        <p:spPr bwMode="auto">
          <a:xfrm>
            <a:off x="5410200" y="2971800"/>
            <a:ext cx="1962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solidFill>
                  <a:srgbClr val="FFFF33"/>
                </a:solidFill>
              </a:rPr>
              <a:t>Atmosphere</a:t>
            </a:r>
            <a:endParaRPr lang="en-US"/>
          </a:p>
        </p:txBody>
      </p:sp>
      <p:sp>
        <p:nvSpPr>
          <p:cNvPr id="1019915" name="Text Box 11"/>
          <p:cNvSpPr txBox="1">
            <a:spLocks noChangeArrowheads="1"/>
          </p:cNvSpPr>
          <p:nvPr/>
        </p:nvSpPr>
        <p:spPr bwMode="auto">
          <a:xfrm>
            <a:off x="3962400" y="6096000"/>
            <a:ext cx="9636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solidFill>
                  <a:srgbClr val="FFFF33"/>
                </a:solidFill>
              </a:rPr>
              <a:t>Earth</a:t>
            </a:r>
            <a:endParaRPr lang="en-US"/>
          </a:p>
        </p:txBody>
      </p:sp>
      <p:sp>
        <p:nvSpPr>
          <p:cNvPr id="1019916" name="Text Box 12"/>
          <p:cNvSpPr txBox="1">
            <a:spLocks noChangeArrowheads="1"/>
          </p:cNvSpPr>
          <p:nvPr/>
        </p:nvSpPr>
        <p:spPr bwMode="auto">
          <a:xfrm>
            <a:off x="7010400" y="4800600"/>
            <a:ext cx="2030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solidFill>
                  <a:srgbClr val="FFFF33"/>
                </a:solidFill>
              </a:rPr>
              <a:t>Accelerators</a:t>
            </a:r>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105922" name="Rectangle 2"/>
          <p:cNvSpPr>
            <a:spLocks noGrp="1" noChangeArrowheads="1"/>
          </p:cNvSpPr>
          <p:nvPr>
            <p:ph type="title"/>
          </p:nvPr>
        </p:nvSpPr>
        <p:spPr/>
        <p:txBody>
          <a:bodyPr/>
          <a:lstStyle/>
          <a:p>
            <a:r>
              <a:rPr lang="en-US"/>
              <a:t>The Thing About Neutrinos</a:t>
            </a:r>
          </a:p>
        </p:txBody>
      </p:sp>
      <p:sp>
        <p:nvSpPr>
          <p:cNvPr id="1105923" name="Rectangle 3"/>
          <p:cNvSpPr>
            <a:spLocks noGrp="1" noChangeArrowheads="1"/>
          </p:cNvSpPr>
          <p:nvPr>
            <p:ph type="body" idx="1"/>
          </p:nvPr>
        </p:nvSpPr>
        <p:spPr>
          <a:xfrm>
            <a:off x="304800" y="1600200"/>
            <a:ext cx="2971800" cy="4648200"/>
          </a:xfrm>
        </p:spPr>
        <p:txBody>
          <a:bodyPr/>
          <a:lstStyle/>
          <a:p>
            <a:r>
              <a:rPr lang="en-US"/>
              <a:t>Neutrinos rarely interact - they just zip through almost everything - and are therefore hard to detect! </a:t>
            </a:r>
          </a:p>
        </p:txBody>
      </p:sp>
      <p:pic>
        <p:nvPicPr>
          <p:cNvPr id="1105925" name="Picture 5" descr="neutrino_bubble"/>
          <p:cNvPicPr>
            <a:picLocks noChangeAspect="1" noChangeArrowheads="1"/>
          </p:cNvPicPr>
          <p:nvPr/>
        </p:nvPicPr>
        <p:blipFill>
          <a:blip r:embed="rId4">
            <a:extLst>
              <a:ext uri="{28A0092B-C50C-407E-A947-70E740481C1C}">
                <a14:useLocalDpi xmlns:a14="http://schemas.microsoft.com/office/drawing/2010/main" val="0"/>
              </a:ext>
            </a:extLst>
          </a:blip>
          <a:srcRect l="7500" t="23438" b="5859"/>
          <a:stretch>
            <a:fillRect/>
          </a:stretch>
        </p:blipFill>
        <p:spPr bwMode="auto">
          <a:xfrm>
            <a:off x="3700463" y="1087438"/>
            <a:ext cx="5232400" cy="5118100"/>
          </a:xfrm>
          <a:prstGeom prst="rect">
            <a:avLst/>
          </a:prstGeom>
          <a:noFill/>
          <a:extLst>
            <a:ext uri="{909E8E84-426E-40dd-AFC4-6F175D3DCCD1}">
              <a14:hiddenFill xmlns:a14="http://schemas.microsoft.com/office/drawing/2010/main">
                <a:solidFill>
                  <a:srgbClr val="FFFFFF"/>
                </a:solidFill>
              </a14:hiddenFill>
            </a:ext>
          </a:extLst>
        </p:spPr>
      </p:pic>
      <p:sp>
        <p:nvSpPr>
          <p:cNvPr id="1105926" name="Text Box 6"/>
          <p:cNvSpPr txBox="1">
            <a:spLocks noChangeArrowheads="1"/>
          </p:cNvSpPr>
          <p:nvPr/>
        </p:nvSpPr>
        <p:spPr bwMode="auto">
          <a:xfrm>
            <a:off x="990600" y="6096000"/>
            <a:ext cx="23558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t>© Argonne National Lab</a:t>
            </a:r>
          </a:p>
        </p:txBody>
      </p:sp>
      <p:sp>
        <p:nvSpPr>
          <p:cNvPr id="1105927" name="Line 7"/>
          <p:cNvSpPr>
            <a:spLocks noChangeShapeType="1"/>
          </p:cNvSpPr>
          <p:nvPr/>
        </p:nvSpPr>
        <p:spPr bwMode="auto">
          <a:xfrm flipV="1">
            <a:off x="5029200" y="5334000"/>
            <a:ext cx="533400" cy="1295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05928" name="Text Box 8"/>
          <p:cNvSpPr txBox="1">
            <a:spLocks noChangeArrowheads="1"/>
          </p:cNvSpPr>
          <p:nvPr/>
        </p:nvSpPr>
        <p:spPr bwMode="auto">
          <a:xfrm>
            <a:off x="6765925" y="2943225"/>
            <a:ext cx="1014413"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solidFill>
                  <a:srgbClr val="008000"/>
                </a:solidFill>
              </a:rPr>
              <a:t>muon</a:t>
            </a:r>
            <a:endParaRPr lang="en-US">
              <a:solidFill>
                <a:srgbClr val="008000"/>
              </a:solidFill>
            </a:endParaRPr>
          </a:p>
        </p:txBody>
      </p:sp>
      <p:sp>
        <p:nvSpPr>
          <p:cNvPr id="1105929" name="Text Box 9"/>
          <p:cNvSpPr txBox="1">
            <a:spLocks noChangeArrowheads="1"/>
          </p:cNvSpPr>
          <p:nvPr/>
        </p:nvSpPr>
        <p:spPr bwMode="auto">
          <a:xfrm>
            <a:off x="6324600" y="4876800"/>
            <a:ext cx="114935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t>proton</a:t>
            </a:r>
            <a:endParaRPr lang="en-US">
              <a:solidFill>
                <a:srgbClr val="008000"/>
              </a:solidFill>
            </a:endParaRPr>
          </a:p>
        </p:txBody>
      </p:sp>
      <p:sp>
        <p:nvSpPr>
          <p:cNvPr id="1105930" name="Text Box 10"/>
          <p:cNvSpPr txBox="1">
            <a:spLocks noChangeArrowheads="1"/>
          </p:cNvSpPr>
          <p:nvPr/>
        </p:nvSpPr>
        <p:spPr bwMode="auto">
          <a:xfrm>
            <a:off x="4800600" y="3048000"/>
            <a:ext cx="827088"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solidFill>
                  <a:schemeClr val="accent2"/>
                </a:solidFill>
              </a:rPr>
              <a:t>pion</a:t>
            </a:r>
            <a:endParaRPr lang="en-US">
              <a:solidFill>
                <a:srgbClr val="008000"/>
              </a:solidFill>
            </a:endParaRPr>
          </a:p>
        </p:txBody>
      </p:sp>
      <p:sp>
        <p:nvSpPr>
          <p:cNvPr id="1105931" name="Text Box 11"/>
          <p:cNvSpPr txBox="1">
            <a:spLocks noChangeArrowheads="1"/>
          </p:cNvSpPr>
          <p:nvPr/>
        </p:nvSpPr>
        <p:spPr bwMode="auto">
          <a:xfrm>
            <a:off x="3810000" y="5638800"/>
            <a:ext cx="140335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solidFill>
                  <a:srgbClr val="FF0000"/>
                </a:solidFill>
              </a:rPr>
              <a:t>neutrino</a:t>
            </a:r>
            <a:endParaRPr lang="en-US">
              <a:solidFill>
                <a:srgbClr val="008000"/>
              </a:solidFill>
            </a:endParaRPr>
          </a:p>
        </p:txBody>
      </p:sp>
      <p:graphicFrame>
        <p:nvGraphicFramePr>
          <p:cNvPr id="1105933" name="Object 13"/>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1105939" name="Document" r:id="rId5" imgW="1423416" imgH="1594104" progId="Word.Document.8">
                  <p:embed/>
                </p:oleObj>
              </mc:Choice>
              <mc:Fallback>
                <p:oleObj name="Document" r:id="rId5" imgW="1423416" imgH="1594104" progId="Word.Document.8">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1105931"/>
                                        </p:tgtEl>
                                        <p:attrNameLst>
                                          <p:attrName>style.visibility</p:attrName>
                                        </p:attrNameLst>
                                      </p:cBhvr>
                                      <p:to>
                                        <p:strVal val="visible"/>
                                      </p:to>
                                    </p:set>
                                    <p:animEffect transition="in" filter="box(in)">
                                      <p:cBhvr>
                                        <p:cTn id="11" dur="500"/>
                                        <p:tgtEl>
                                          <p:spTgt spid="110593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105928"/>
                                        </p:tgtEl>
                                        <p:attrNameLst>
                                          <p:attrName>style.visibility</p:attrName>
                                        </p:attrNameLst>
                                      </p:cBhvr>
                                      <p:to>
                                        <p:strVal val="visible"/>
                                      </p:to>
                                    </p:set>
                                    <p:animEffect transition="in" filter="box(in)">
                                      <p:cBhvr>
                                        <p:cTn id="16" dur="500"/>
                                        <p:tgtEl>
                                          <p:spTgt spid="1105928"/>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105929"/>
                                        </p:tgtEl>
                                        <p:attrNameLst>
                                          <p:attrName>style.visibility</p:attrName>
                                        </p:attrNameLst>
                                      </p:cBhvr>
                                      <p:to>
                                        <p:strVal val="visible"/>
                                      </p:to>
                                    </p:set>
                                    <p:animEffect transition="in" filter="box(in)">
                                      <p:cBhvr>
                                        <p:cTn id="19" dur="500"/>
                                        <p:tgtEl>
                                          <p:spTgt spid="1105929"/>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105930"/>
                                        </p:tgtEl>
                                        <p:attrNameLst>
                                          <p:attrName>style.visibility</p:attrName>
                                        </p:attrNameLst>
                                      </p:cBhvr>
                                      <p:to>
                                        <p:strVal val="visible"/>
                                      </p:to>
                                    </p:set>
                                    <p:animEffect transition="in" filter="box(in)">
                                      <p:cBhvr>
                                        <p:cTn id="22" dur="500"/>
                                        <p:tgtEl>
                                          <p:spTgt spid="1105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27" grpId="0" animBg="1"/>
      <p:bldP spid="1105928" grpId="0" animBg="1"/>
      <p:bldP spid="1105929" grpId="0" animBg="1"/>
      <p:bldP spid="1105930" grpId="0" animBg="1"/>
      <p:bldP spid="11059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September 14, 2010</a:t>
            </a:r>
            <a:endParaRPr lang="en-US">
              <a:solidFill>
                <a:schemeClr val="tx1"/>
              </a:solidFill>
            </a:endParaRPr>
          </a:p>
        </p:txBody>
      </p:sp>
      <p:pic>
        <p:nvPicPr>
          <p:cNvPr id="978948" name="Picture 3" descr="Cully_SouthPoleSta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8950" name="Rectangle 6"/>
          <p:cNvSpPr>
            <a:spLocks noGrp="1" noChangeArrowheads="1"/>
          </p:cNvSpPr>
          <p:nvPr>
            <p:ph type="body" idx="1"/>
          </p:nvPr>
        </p:nvSpPr>
        <p:spPr/>
        <p:txBody>
          <a:bodyPr/>
          <a:lstStyle/>
          <a:p>
            <a:pPr>
              <a:buFont typeface="Wingdings" charset="0"/>
              <a:buNone/>
            </a:pPr>
            <a:r>
              <a:rPr lang="en-US" sz="3600">
                <a:solidFill>
                  <a:schemeClr val="bg1"/>
                </a:solidFill>
              </a:rPr>
              <a:t>   Why do we expect to see neutrinos from astrophysical sources?</a:t>
            </a:r>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September 14, 2010</a:t>
            </a:r>
            <a:endParaRPr lang="en-US">
              <a:solidFill>
                <a:schemeClr val="tx1"/>
              </a:solidFill>
            </a:endParaRPr>
          </a:p>
        </p:txBody>
      </p:sp>
      <p:pic>
        <p:nvPicPr>
          <p:cNvPr id="1006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06595" name="Picture 3" descr="hess_o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038600"/>
            <a:ext cx="3810000" cy="2405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101600" dir="2700000" algn="ctr" rotWithShape="0">
                    <a:srgbClr val="808080">
                      <a:alpha val="50000"/>
                    </a:srgbClr>
                  </a:outerShdw>
                </a:effectLst>
              </a14:hiddenEffects>
            </a:ext>
          </a:extLst>
        </p:spPr>
      </p:pic>
      <p:sp>
        <p:nvSpPr>
          <p:cNvPr id="1006598" name="Text Box 6"/>
          <p:cNvSpPr txBox="1">
            <a:spLocks noChangeArrowheads="1"/>
          </p:cNvSpPr>
          <p:nvPr/>
        </p:nvSpPr>
        <p:spPr bwMode="auto">
          <a:xfrm>
            <a:off x="1981200" y="914400"/>
            <a:ext cx="56388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3600" b="1">
                <a:solidFill>
                  <a:schemeClr val="bg1"/>
                </a:solidFill>
              </a:rPr>
              <a:t>Cosmic Rays - </a:t>
            </a:r>
          </a:p>
          <a:p>
            <a:r>
              <a:rPr lang="en-US" sz="3600" b="1">
                <a:solidFill>
                  <a:schemeClr val="bg1"/>
                </a:solidFill>
              </a:rPr>
              <a:t>a 100-year old mystery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6598"/>
                                        </p:tgtEl>
                                        <p:attrNameLst>
                                          <p:attrName>style.visibility</p:attrName>
                                        </p:attrNameLst>
                                      </p:cBhvr>
                                      <p:to>
                                        <p:strVal val="visible"/>
                                      </p:to>
                                    </p:set>
                                    <p:animEffect transition="in" filter="box(in)">
                                      <p:cBhvr>
                                        <p:cTn id="7" dur="500"/>
                                        <p:tgtEl>
                                          <p:spTgt spid="10065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06595"/>
                                        </p:tgtEl>
                                        <p:attrNameLst>
                                          <p:attrName>style.visibility</p:attrName>
                                        </p:attrNameLst>
                                      </p:cBhvr>
                                      <p:to>
                                        <p:strVal val="visible"/>
                                      </p:to>
                                    </p:set>
                                    <p:animEffect transition="in" filter="box(in)">
                                      <p:cBhvr>
                                        <p:cTn id="12" dur="500"/>
                                        <p:tgtEl>
                                          <p:spTgt spid="1006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59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637954" name="Rectangle 2"/>
          <p:cNvSpPr>
            <a:spLocks noGrp="1" noChangeArrowheads="1"/>
          </p:cNvSpPr>
          <p:nvPr>
            <p:ph type="title"/>
          </p:nvPr>
        </p:nvSpPr>
        <p:spPr/>
        <p:txBody>
          <a:bodyPr/>
          <a:lstStyle/>
          <a:p>
            <a:r>
              <a:rPr lang="en-US"/>
              <a:t>Victor Hess, 1912</a:t>
            </a:r>
          </a:p>
        </p:txBody>
      </p:sp>
      <p:sp>
        <p:nvSpPr>
          <p:cNvPr id="637955" name="Rectangle 3"/>
          <p:cNvSpPr>
            <a:spLocks noGrp="1" noChangeArrowheads="1"/>
          </p:cNvSpPr>
          <p:nvPr>
            <p:ph type="body" idx="1"/>
          </p:nvPr>
        </p:nvSpPr>
        <p:spPr>
          <a:xfrm>
            <a:off x="304800" y="5181600"/>
            <a:ext cx="4876800" cy="1524000"/>
          </a:xfrm>
        </p:spPr>
        <p:txBody>
          <a:bodyPr/>
          <a:lstStyle/>
          <a:p>
            <a:r>
              <a:rPr lang="en-US"/>
              <a:t>Electroscopes discharge slowly even if no radioactive material is around - does the Earth radiate?</a:t>
            </a:r>
            <a:endParaRPr lang="en-US" sz="1800">
              <a:solidFill>
                <a:schemeClr val="tx2"/>
              </a:solidFill>
            </a:endParaRPr>
          </a:p>
        </p:txBody>
      </p:sp>
      <p:pic>
        <p:nvPicPr>
          <p:cNvPr id="637956" name="Picture 4" descr="h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762000"/>
            <a:ext cx="3209925" cy="55626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07763" dir="2700000" algn="ctr" rotWithShape="0">
                    <a:srgbClr val="000000">
                      <a:alpha val="50000"/>
                    </a:srgbClr>
                  </a:outerShdw>
                </a:effectLst>
              </a14:hiddenEffects>
            </a:ext>
          </a:extLst>
        </p:spPr>
      </p:pic>
      <p:pic>
        <p:nvPicPr>
          <p:cNvPr id="637957" name="Picture 5" descr="h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4572000"/>
            <a:ext cx="952500" cy="1343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107763" dir="2700000" algn="ctr" rotWithShape="0">
                    <a:srgbClr val="808080">
                      <a:alpha val="50000"/>
                    </a:srgbClr>
                  </a:outerShdw>
                </a:effectLst>
              </a14:hiddenEffects>
            </a:ext>
          </a:extLst>
        </p:spPr>
      </p:pic>
      <p:sp>
        <p:nvSpPr>
          <p:cNvPr id="637958" name="Rectangle 6"/>
          <p:cNvSpPr>
            <a:spLocks noChangeArrowheads="1"/>
          </p:cNvSpPr>
          <p:nvPr/>
        </p:nvSpPr>
        <p:spPr bwMode="auto">
          <a:xfrm>
            <a:off x="5867400" y="6400800"/>
            <a:ext cx="2386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a:t>Victor Hess (1883-1964)</a:t>
            </a:r>
          </a:p>
        </p:txBody>
      </p:sp>
      <p:pic>
        <p:nvPicPr>
          <p:cNvPr id="637959" name="Picture 7" descr="electrosco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143000"/>
            <a:ext cx="2803525" cy="3962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37960" name="Object 8"/>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637966" name="Document" r:id="rId7" imgW="1423416" imgH="1594104" progId="Word.Document.8">
                  <p:embed/>
                </p:oleObj>
              </mc:Choice>
              <mc:Fallback>
                <p:oleObj name="Document" r:id="rId7" imgW="1423416" imgH="1594104" progId="Word.Document.8">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068034" name="Rectangle 2"/>
          <p:cNvSpPr>
            <a:spLocks noGrp="1" noChangeArrowheads="1"/>
          </p:cNvSpPr>
          <p:nvPr>
            <p:ph type="title"/>
          </p:nvPr>
        </p:nvSpPr>
        <p:spPr/>
        <p:txBody>
          <a:bodyPr/>
          <a:lstStyle/>
          <a:p>
            <a:r>
              <a:rPr lang="en-US"/>
              <a:t>Balloon Data</a:t>
            </a:r>
          </a:p>
        </p:txBody>
      </p:sp>
      <p:pic>
        <p:nvPicPr>
          <p:cNvPr id="10680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1068037" name="Rectangle 5"/>
          <p:cNvSpPr>
            <a:spLocks noGrp="1" noChangeArrowheads="1"/>
          </p:cNvSpPr>
          <p:nvPr>
            <p:ph type="body" idx="1"/>
          </p:nvPr>
        </p:nvSpPr>
        <p:spPr>
          <a:xfrm>
            <a:off x="914400" y="1524000"/>
            <a:ext cx="6019800" cy="1447800"/>
          </a:xfrm>
          <a:solidFill>
            <a:schemeClr val="bg1"/>
          </a:solidFill>
          <a:ln/>
        </p:spPr>
        <p:txBody>
          <a:bodyPr/>
          <a:lstStyle/>
          <a:p>
            <a:r>
              <a:rPr lang="en-US" sz="2800"/>
              <a:t>Going up as high as 17,500 feet, Hess showed that the radiation level </a:t>
            </a:r>
            <a:r>
              <a:rPr lang="en-US" sz="2800" i="1"/>
              <a:t>increases</a:t>
            </a:r>
            <a:r>
              <a:rPr lang="en-US" sz="2800"/>
              <a:t> with altitude!</a:t>
            </a:r>
            <a:endParaRPr lang="en-US" sz="2800">
              <a:solidFill>
                <a:schemeClr val="tx2"/>
              </a:solidFill>
            </a:endParaRPr>
          </a:p>
        </p:txBody>
      </p:sp>
      <p:graphicFrame>
        <p:nvGraphicFramePr>
          <p:cNvPr id="1068038" name="Object 6"/>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1068044" name="Document" r:id="rId5" imgW="1423416" imgH="1594104" progId="Word.Document.8">
                  <p:embed/>
                </p:oleObj>
              </mc:Choice>
              <mc:Fallback>
                <p:oleObj name="Document" r:id="rId5" imgW="1423416" imgH="1594104"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68037">
                                            <p:bg/>
                                          </p:spTgt>
                                        </p:tgtEl>
                                        <p:attrNameLst>
                                          <p:attrName>style.visibility</p:attrName>
                                        </p:attrNameLst>
                                      </p:cBhvr>
                                      <p:to>
                                        <p:strVal val="visible"/>
                                      </p:to>
                                    </p:set>
                                    <p:animEffect transition="in" filter="box(in)">
                                      <p:cBhvr>
                                        <p:cTn id="7" dur="500"/>
                                        <p:tgtEl>
                                          <p:spTgt spid="1068037">
                                            <p:bg/>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68037">
                                            <p:txEl>
                                              <p:pRg st="0" end="0"/>
                                            </p:txEl>
                                          </p:spTgt>
                                        </p:tgtEl>
                                        <p:attrNameLst>
                                          <p:attrName>style.visibility</p:attrName>
                                        </p:attrNameLst>
                                      </p:cBhvr>
                                      <p:to>
                                        <p:strVal val="visible"/>
                                      </p:to>
                                    </p:set>
                                    <p:animEffect transition="in" filter="box(in)">
                                      <p:cBhvr>
                                        <p:cTn id="10" dur="500"/>
                                        <p:tgtEl>
                                          <p:spTgt spid="10680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3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970754" name="Rectangle 2"/>
          <p:cNvSpPr>
            <a:spLocks noGrp="1" noChangeArrowheads="1"/>
          </p:cNvSpPr>
          <p:nvPr>
            <p:ph type="title"/>
          </p:nvPr>
        </p:nvSpPr>
        <p:spPr/>
        <p:txBody>
          <a:bodyPr/>
          <a:lstStyle/>
          <a:p>
            <a:r>
              <a:rPr lang="en-US"/>
              <a:t>Cosmic </a:t>
            </a:r>
            <a:r>
              <a:rPr lang="ja-JP" altLang="en-US"/>
              <a:t>“</a:t>
            </a:r>
            <a:r>
              <a:rPr lang="en-US"/>
              <a:t>Rays?</a:t>
            </a:r>
            <a:r>
              <a:rPr lang="ja-JP" altLang="en-US"/>
              <a:t>”</a:t>
            </a:r>
            <a:endParaRPr lang="en-US"/>
          </a:p>
        </p:txBody>
      </p:sp>
      <p:sp>
        <p:nvSpPr>
          <p:cNvPr id="970755" name="Rectangle 3"/>
          <p:cNvSpPr>
            <a:spLocks noGrp="1" noChangeArrowheads="1"/>
          </p:cNvSpPr>
          <p:nvPr>
            <p:ph type="body" idx="1"/>
          </p:nvPr>
        </p:nvSpPr>
        <p:spPr/>
        <p:txBody>
          <a:bodyPr/>
          <a:lstStyle/>
          <a:p>
            <a:pPr>
              <a:lnSpc>
                <a:spcPct val="80000"/>
              </a:lnSpc>
            </a:pPr>
            <a:r>
              <a:rPr lang="en-US" sz="1800"/>
              <a:t>Nuclei?  Electrons?  Photons?</a:t>
            </a:r>
          </a:p>
          <a:p>
            <a:pPr>
              <a:lnSpc>
                <a:spcPct val="80000"/>
              </a:lnSpc>
            </a:pPr>
            <a:endParaRPr lang="en-US" sz="1800"/>
          </a:p>
          <a:p>
            <a:pPr>
              <a:lnSpc>
                <a:spcPct val="80000"/>
              </a:lnSpc>
            </a:pPr>
            <a:r>
              <a:rPr lang="en-US" sz="1800"/>
              <a:t>After their discovery, the chemical nature of cosmic </a:t>
            </a:r>
            <a:r>
              <a:rPr lang="ja-JP" altLang="en-US" sz="1800"/>
              <a:t>“</a:t>
            </a:r>
            <a:r>
              <a:rPr lang="en-US" sz="1800"/>
              <a:t>radiation</a:t>
            </a:r>
            <a:r>
              <a:rPr lang="ja-JP" altLang="en-US" sz="1800"/>
              <a:t>”</a:t>
            </a:r>
            <a:r>
              <a:rPr lang="en-US" sz="1800"/>
              <a:t> was unclear for some time.</a:t>
            </a:r>
          </a:p>
          <a:p>
            <a:pPr>
              <a:lnSpc>
                <a:spcPct val="80000"/>
              </a:lnSpc>
              <a:buFont typeface="Wingdings" charset="0"/>
              <a:buNone/>
            </a:pPr>
            <a:endParaRPr lang="en-US" sz="1800"/>
          </a:p>
          <a:p>
            <a:pPr>
              <a:lnSpc>
                <a:spcPct val="80000"/>
              </a:lnSpc>
            </a:pPr>
            <a:r>
              <a:rPr lang="en-US" sz="1800"/>
              <a:t>The name </a:t>
            </a:r>
            <a:r>
              <a:rPr lang="ja-JP" altLang="en-US" sz="1800"/>
              <a:t>“</a:t>
            </a:r>
            <a:r>
              <a:rPr lang="en-US" sz="1800"/>
              <a:t>cosmic rays</a:t>
            </a:r>
            <a:r>
              <a:rPr lang="ja-JP" altLang="en-US" sz="1800"/>
              <a:t>”</a:t>
            </a:r>
            <a:r>
              <a:rPr lang="en-US" sz="1800"/>
              <a:t> reflects Robert Millikan</a:t>
            </a:r>
            <a:r>
              <a:rPr lang="ja-JP" altLang="en-US" sz="1800"/>
              <a:t>’</a:t>
            </a:r>
            <a:r>
              <a:rPr lang="en-US" sz="1800"/>
              <a:t>s belief that they were gamma rays from space.</a:t>
            </a:r>
          </a:p>
          <a:p>
            <a:pPr>
              <a:lnSpc>
                <a:spcPct val="80000"/>
              </a:lnSpc>
            </a:pPr>
            <a:endParaRPr lang="en-US" sz="1800"/>
          </a:p>
          <a:p>
            <a:pPr>
              <a:lnSpc>
                <a:spcPct val="80000"/>
              </a:lnSpc>
            </a:pPr>
            <a:r>
              <a:rPr lang="en-US" sz="1800"/>
              <a:t>In the 1930s, it became clear that cosmic rays are mainly energetic particles.</a:t>
            </a:r>
          </a:p>
          <a:p>
            <a:pPr>
              <a:lnSpc>
                <a:spcPct val="80000"/>
              </a:lnSpc>
            </a:pPr>
            <a:endParaRPr lang="en-US" sz="1800"/>
          </a:p>
          <a:p>
            <a:pPr>
              <a:lnSpc>
                <a:spcPct val="80000"/>
              </a:lnSpc>
            </a:pPr>
            <a:r>
              <a:rPr lang="en-US" sz="1800"/>
              <a:t>Most ultra-high-energy cosmic rays are protons and heavier nuclei.</a:t>
            </a:r>
          </a:p>
          <a:p>
            <a:endParaRPr lang="en-US" sz="1800"/>
          </a:p>
        </p:txBody>
      </p:sp>
      <p:pic>
        <p:nvPicPr>
          <p:cNvPr id="970756" name="Picture 4" descr="millik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724400"/>
            <a:ext cx="1254125" cy="1774825"/>
          </a:xfrm>
          <a:prstGeom prst="rect">
            <a:avLst/>
          </a:prstGeom>
          <a:noFill/>
          <a:extLst>
            <a:ext uri="{909E8E84-426E-40dd-AFC4-6F175D3DCCD1}">
              <a14:hiddenFill xmlns:a14="http://schemas.microsoft.com/office/drawing/2010/main">
                <a:solidFill>
                  <a:srgbClr val="FFFFFF"/>
                </a:solidFill>
              </a14:hiddenFill>
            </a:ext>
          </a:extLst>
        </p:spPr>
      </p:pic>
      <p:pic>
        <p:nvPicPr>
          <p:cNvPr id="970757" name="Picture 5" descr="comp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4648200"/>
            <a:ext cx="1254125" cy="1774825"/>
          </a:xfrm>
          <a:prstGeom prst="rect">
            <a:avLst/>
          </a:prstGeom>
          <a:noFill/>
          <a:extLst>
            <a:ext uri="{909E8E84-426E-40dd-AFC4-6F175D3DCCD1}">
              <a14:hiddenFill xmlns:a14="http://schemas.microsoft.com/office/drawing/2010/main">
                <a:solidFill>
                  <a:srgbClr val="FFFFFF"/>
                </a:solidFill>
              </a14:hiddenFill>
            </a:ext>
          </a:extLst>
        </p:spPr>
      </p:pic>
      <p:sp>
        <p:nvSpPr>
          <p:cNvPr id="970758" name="Text Box 6"/>
          <p:cNvSpPr txBox="1">
            <a:spLocks noChangeArrowheads="1"/>
          </p:cNvSpPr>
          <p:nvPr/>
        </p:nvSpPr>
        <p:spPr bwMode="auto">
          <a:xfrm>
            <a:off x="2667000" y="4846638"/>
            <a:ext cx="17764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a:t>Robert A. Millikan</a:t>
            </a:r>
          </a:p>
          <a:p>
            <a:r>
              <a:rPr lang="en-US" sz="1600" i="1"/>
              <a:t>(1868-1953)</a:t>
            </a:r>
            <a:endParaRPr lang="en-US" sz="2000"/>
          </a:p>
        </p:txBody>
      </p:sp>
      <p:sp>
        <p:nvSpPr>
          <p:cNvPr id="970759" name="Text Box 7"/>
          <p:cNvSpPr txBox="1">
            <a:spLocks noChangeArrowheads="1"/>
          </p:cNvSpPr>
          <p:nvPr/>
        </p:nvSpPr>
        <p:spPr bwMode="auto">
          <a:xfrm>
            <a:off x="4495800" y="5532438"/>
            <a:ext cx="18780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a:t>Arthur H. Compton</a:t>
            </a:r>
          </a:p>
          <a:p>
            <a:r>
              <a:rPr lang="en-US" sz="1600" i="1"/>
              <a:t>(1892-1962)</a:t>
            </a:r>
          </a:p>
        </p:txBody>
      </p:sp>
      <p:graphicFrame>
        <p:nvGraphicFramePr>
          <p:cNvPr id="970761" name="Object 9"/>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970767" name="Document" r:id="rId6" imgW="1423416" imgH="1594104" progId="Word.Document.8">
                  <p:embed/>
                </p:oleObj>
              </mc:Choice>
              <mc:Fallback>
                <p:oleObj name="Document" r:id="rId6" imgW="1423416" imgH="1594104" progId="Word.Document.8">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a:t>September 14, 2010</a:t>
            </a:r>
            <a:endParaRPr lang="en-US">
              <a:solidFill>
                <a:schemeClr val="tx1"/>
              </a:solidFill>
            </a:endParaRPr>
          </a:p>
        </p:txBody>
      </p:sp>
      <p:sp>
        <p:nvSpPr>
          <p:cNvPr id="983047" name="Rectangle 7"/>
          <p:cNvSpPr>
            <a:spLocks noChangeArrowheads="1"/>
          </p:cNvSpPr>
          <p:nvPr/>
        </p:nvSpPr>
        <p:spPr bwMode="auto">
          <a:xfrm>
            <a:off x="0" y="0"/>
            <a:ext cx="9144000" cy="6858000"/>
          </a:xfrm>
          <a:prstGeom prst="rect">
            <a:avLst/>
          </a:prstGeom>
          <a:solidFill>
            <a:srgbClr val="333333"/>
          </a:solidFill>
          <a:ln w="9525">
            <a:solidFill>
              <a:schemeClr val="tx1"/>
            </a:solidFill>
            <a:miter lim="800000"/>
            <a:headEnd/>
            <a:tailEnd/>
          </a:ln>
        </p:spPr>
        <p:txBody>
          <a:bodyPr wrap="none" anchor="ctr"/>
          <a:lstStyle/>
          <a:p>
            <a:endParaRPr lang="en-US"/>
          </a:p>
        </p:txBody>
      </p:sp>
      <p:pic>
        <p:nvPicPr>
          <p:cNvPr id="983044" name="Picture 4" descr="millikan10"/>
          <p:cNvPicPr>
            <a:picLocks noChangeAspect="1" noChangeArrowheads="1"/>
          </p:cNvPicPr>
          <p:nvPr/>
        </p:nvPicPr>
        <p:blipFill>
          <a:blip r:embed="rId3">
            <a:extLst>
              <a:ext uri="{28A0092B-C50C-407E-A947-70E740481C1C}">
                <a14:useLocalDpi xmlns:a14="http://schemas.microsoft.com/office/drawing/2010/main" val="0"/>
              </a:ext>
            </a:extLst>
          </a:blip>
          <a:srcRect b="6355"/>
          <a:stretch>
            <a:fillRect/>
          </a:stretch>
        </p:blipFill>
        <p:spPr bwMode="auto">
          <a:xfrm>
            <a:off x="381000" y="838200"/>
            <a:ext cx="2568575" cy="5913438"/>
          </a:xfrm>
          <a:prstGeom prst="rect">
            <a:avLst/>
          </a:prstGeom>
          <a:noFill/>
          <a:extLst>
            <a:ext uri="{909E8E84-426E-40dd-AFC4-6F175D3DCCD1}">
              <a14:hiddenFill xmlns:a14="http://schemas.microsoft.com/office/drawing/2010/main">
                <a:solidFill>
                  <a:srgbClr val="FFFFFF"/>
                </a:solidFill>
              </a14:hiddenFill>
            </a:ext>
          </a:extLst>
        </p:spPr>
      </p:pic>
      <p:pic>
        <p:nvPicPr>
          <p:cNvPr id="983045" name="Picture 5" descr="millikan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066800"/>
            <a:ext cx="2843213" cy="5438775"/>
          </a:xfrm>
          <a:prstGeom prst="rect">
            <a:avLst/>
          </a:prstGeom>
          <a:noFill/>
          <a:extLst>
            <a:ext uri="{909E8E84-426E-40dd-AFC4-6F175D3DCCD1}">
              <a14:hiddenFill xmlns:a14="http://schemas.microsoft.com/office/drawing/2010/main">
                <a:solidFill>
                  <a:srgbClr val="FFFFFF"/>
                </a:solidFill>
              </a14:hiddenFill>
            </a:ext>
          </a:extLst>
        </p:spPr>
      </p:pic>
      <p:pic>
        <p:nvPicPr>
          <p:cNvPr id="983046" name="Picture 6" descr="millikan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143000"/>
            <a:ext cx="2806700" cy="5319713"/>
          </a:xfrm>
          <a:prstGeom prst="rect">
            <a:avLst/>
          </a:prstGeom>
          <a:noFill/>
          <a:extLst>
            <a:ext uri="{909E8E84-426E-40dd-AFC4-6F175D3DCCD1}">
              <a14:hiddenFill xmlns:a14="http://schemas.microsoft.com/office/drawing/2010/main">
                <a:solidFill>
                  <a:srgbClr val="FFFFFF"/>
                </a:solidFill>
              </a14:hiddenFill>
            </a:ext>
          </a:extLst>
        </p:spPr>
      </p:pic>
      <p:pic>
        <p:nvPicPr>
          <p:cNvPr id="983048" name="Picture 8" descr="nytlogo379x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52400"/>
            <a:ext cx="3397250" cy="573088"/>
          </a:xfrm>
          <a:prstGeom prst="rect">
            <a:avLst/>
          </a:prstGeom>
          <a:solidFill>
            <a:srgbClr val="C0C0C0"/>
          </a:solidFill>
          <a:ln>
            <a:noFill/>
          </a:ln>
          <a:extLst>
            <a:ext uri="{91240B29-F687-4f45-9708-019B960494DF}">
              <a14:hiddenLine xmlns:a14="http://schemas.microsoft.com/office/drawing/2010/main" w="9525">
                <a:solidFill>
                  <a:srgbClr val="C0C0C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83044"/>
                                        </p:tgtEl>
                                        <p:attrNameLst>
                                          <p:attrName>style.visibility</p:attrName>
                                        </p:attrNameLst>
                                      </p:cBhvr>
                                      <p:to>
                                        <p:strVal val="visible"/>
                                      </p:to>
                                    </p:set>
                                    <p:anim calcmode="lin" valueType="num">
                                      <p:cBhvr>
                                        <p:cTn id="7" dur="500" fill="hold"/>
                                        <p:tgtEl>
                                          <p:spTgt spid="983044"/>
                                        </p:tgtEl>
                                        <p:attrNameLst>
                                          <p:attrName>ppt_w</p:attrName>
                                        </p:attrNameLst>
                                      </p:cBhvr>
                                      <p:tavLst>
                                        <p:tav tm="0">
                                          <p:val>
                                            <p:fltVal val="0"/>
                                          </p:val>
                                        </p:tav>
                                        <p:tav tm="100000">
                                          <p:val>
                                            <p:strVal val="#ppt_w"/>
                                          </p:val>
                                        </p:tav>
                                      </p:tavLst>
                                    </p:anim>
                                    <p:anim calcmode="lin" valueType="num">
                                      <p:cBhvr>
                                        <p:cTn id="8" dur="500" fill="hold"/>
                                        <p:tgtEl>
                                          <p:spTgt spid="983044"/>
                                        </p:tgtEl>
                                        <p:attrNameLst>
                                          <p:attrName>ppt_h</p:attrName>
                                        </p:attrNameLst>
                                      </p:cBhvr>
                                      <p:tavLst>
                                        <p:tav tm="0">
                                          <p:val>
                                            <p:fltVal val="0"/>
                                          </p:val>
                                        </p:tav>
                                        <p:tav tm="100000">
                                          <p:val>
                                            <p:strVal val="#ppt_h"/>
                                          </p:val>
                                        </p:tav>
                                      </p:tavLst>
                                    </p:anim>
                                    <p:anim calcmode="lin" valueType="num">
                                      <p:cBhvr>
                                        <p:cTn id="9" dur="500" fill="hold"/>
                                        <p:tgtEl>
                                          <p:spTgt spid="983044"/>
                                        </p:tgtEl>
                                        <p:attrNameLst>
                                          <p:attrName>style.rotation</p:attrName>
                                        </p:attrNameLst>
                                      </p:cBhvr>
                                      <p:tavLst>
                                        <p:tav tm="0">
                                          <p:val>
                                            <p:fltVal val="360"/>
                                          </p:val>
                                        </p:tav>
                                        <p:tav tm="100000">
                                          <p:val>
                                            <p:fltVal val="0"/>
                                          </p:val>
                                        </p:tav>
                                      </p:tavLst>
                                    </p:anim>
                                    <p:animEffect transition="in" filter="fade">
                                      <p:cBhvr>
                                        <p:cTn id="10" dur="500"/>
                                        <p:tgtEl>
                                          <p:spTgt spid="98304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983045"/>
                                        </p:tgtEl>
                                        <p:attrNameLst>
                                          <p:attrName>style.visibility</p:attrName>
                                        </p:attrNameLst>
                                      </p:cBhvr>
                                      <p:to>
                                        <p:strVal val="visible"/>
                                      </p:to>
                                    </p:set>
                                    <p:anim calcmode="lin" valueType="num">
                                      <p:cBhvr>
                                        <p:cTn id="15" dur="500" fill="hold"/>
                                        <p:tgtEl>
                                          <p:spTgt spid="983045"/>
                                        </p:tgtEl>
                                        <p:attrNameLst>
                                          <p:attrName>ppt_w</p:attrName>
                                        </p:attrNameLst>
                                      </p:cBhvr>
                                      <p:tavLst>
                                        <p:tav tm="0">
                                          <p:val>
                                            <p:fltVal val="0"/>
                                          </p:val>
                                        </p:tav>
                                        <p:tav tm="100000">
                                          <p:val>
                                            <p:strVal val="#ppt_w"/>
                                          </p:val>
                                        </p:tav>
                                      </p:tavLst>
                                    </p:anim>
                                    <p:anim calcmode="lin" valueType="num">
                                      <p:cBhvr>
                                        <p:cTn id="16" dur="500" fill="hold"/>
                                        <p:tgtEl>
                                          <p:spTgt spid="983045"/>
                                        </p:tgtEl>
                                        <p:attrNameLst>
                                          <p:attrName>ppt_h</p:attrName>
                                        </p:attrNameLst>
                                      </p:cBhvr>
                                      <p:tavLst>
                                        <p:tav tm="0">
                                          <p:val>
                                            <p:fltVal val="0"/>
                                          </p:val>
                                        </p:tav>
                                        <p:tav tm="100000">
                                          <p:val>
                                            <p:strVal val="#ppt_h"/>
                                          </p:val>
                                        </p:tav>
                                      </p:tavLst>
                                    </p:anim>
                                    <p:anim calcmode="lin" valueType="num">
                                      <p:cBhvr>
                                        <p:cTn id="17" dur="500" fill="hold"/>
                                        <p:tgtEl>
                                          <p:spTgt spid="983045"/>
                                        </p:tgtEl>
                                        <p:attrNameLst>
                                          <p:attrName>style.rotation</p:attrName>
                                        </p:attrNameLst>
                                      </p:cBhvr>
                                      <p:tavLst>
                                        <p:tav tm="0">
                                          <p:val>
                                            <p:fltVal val="360"/>
                                          </p:val>
                                        </p:tav>
                                        <p:tav tm="100000">
                                          <p:val>
                                            <p:fltVal val="0"/>
                                          </p:val>
                                        </p:tav>
                                      </p:tavLst>
                                    </p:anim>
                                    <p:animEffect transition="in" filter="fade">
                                      <p:cBhvr>
                                        <p:cTn id="18" dur="500"/>
                                        <p:tgtEl>
                                          <p:spTgt spid="983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983046"/>
                                        </p:tgtEl>
                                        <p:attrNameLst>
                                          <p:attrName>style.visibility</p:attrName>
                                        </p:attrNameLst>
                                      </p:cBhvr>
                                      <p:to>
                                        <p:strVal val="visible"/>
                                      </p:to>
                                    </p:set>
                                    <p:anim calcmode="lin" valueType="num">
                                      <p:cBhvr>
                                        <p:cTn id="23" dur="500" fill="hold"/>
                                        <p:tgtEl>
                                          <p:spTgt spid="983046"/>
                                        </p:tgtEl>
                                        <p:attrNameLst>
                                          <p:attrName>ppt_w</p:attrName>
                                        </p:attrNameLst>
                                      </p:cBhvr>
                                      <p:tavLst>
                                        <p:tav tm="0">
                                          <p:val>
                                            <p:fltVal val="0"/>
                                          </p:val>
                                        </p:tav>
                                        <p:tav tm="100000">
                                          <p:val>
                                            <p:strVal val="#ppt_w"/>
                                          </p:val>
                                        </p:tav>
                                      </p:tavLst>
                                    </p:anim>
                                    <p:anim calcmode="lin" valueType="num">
                                      <p:cBhvr>
                                        <p:cTn id="24" dur="500" fill="hold"/>
                                        <p:tgtEl>
                                          <p:spTgt spid="983046"/>
                                        </p:tgtEl>
                                        <p:attrNameLst>
                                          <p:attrName>ppt_h</p:attrName>
                                        </p:attrNameLst>
                                      </p:cBhvr>
                                      <p:tavLst>
                                        <p:tav tm="0">
                                          <p:val>
                                            <p:fltVal val="0"/>
                                          </p:val>
                                        </p:tav>
                                        <p:tav tm="100000">
                                          <p:val>
                                            <p:strVal val="#ppt_h"/>
                                          </p:val>
                                        </p:tav>
                                      </p:tavLst>
                                    </p:anim>
                                    <p:anim calcmode="lin" valueType="num">
                                      <p:cBhvr>
                                        <p:cTn id="25" dur="500" fill="hold"/>
                                        <p:tgtEl>
                                          <p:spTgt spid="983046"/>
                                        </p:tgtEl>
                                        <p:attrNameLst>
                                          <p:attrName>style.rotation</p:attrName>
                                        </p:attrNameLst>
                                      </p:cBhvr>
                                      <p:tavLst>
                                        <p:tav tm="0">
                                          <p:val>
                                            <p:fltVal val="360"/>
                                          </p:val>
                                        </p:tav>
                                        <p:tav tm="100000">
                                          <p:val>
                                            <p:fltVal val="0"/>
                                          </p:val>
                                        </p:tav>
                                      </p:tavLst>
                                    </p:anim>
                                    <p:animEffect transition="in" filter="fade">
                                      <p:cBhvr>
                                        <p:cTn id="26" dur="500"/>
                                        <p:tgtEl>
                                          <p:spTgt spid="983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September 14, 2010</a:t>
            </a:r>
            <a:endParaRPr lang="en-US">
              <a:solidFill>
                <a:schemeClr val="tx1"/>
              </a:solidFill>
            </a:endParaRPr>
          </a:p>
        </p:txBody>
      </p:sp>
      <p:pic>
        <p:nvPicPr>
          <p:cNvPr id="1053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53698" name="Rectangle 2"/>
          <p:cNvSpPr>
            <a:spLocks noGrp="1" noChangeArrowheads="1"/>
          </p:cNvSpPr>
          <p:nvPr>
            <p:ph type="title"/>
          </p:nvPr>
        </p:nvSpPr>
        <p:spPr/>
        <p:txBody>
          <a:bodyPr/>
          <a:lstStyle/>
          <a:p>
            <a:r>
              <a:rPr lang="en-US"/>
              <a:t>IceCube: An Unusual Telescope</a:t>
            </a:r>
          </a:p>
        </p:txBody>
      </p:sp>
      <p:sp>
        <p:nvSpPr>
          <p:cNvPr id="1053699" name="Rectangle 3"/>
          <p:cNvSpPr>
            <a:spLocks noGrp="1" noChangeArrowheads="1"/>
          </p:cNvSpPr>
          <p:nvPr>
            <p:ph type="body" idx="1"/>
          </p:nvPr>
        </p:nvSpPr>
        <p:spPr>
          <a:xfrm>
            <a:off x="304800" y="1295400"/>
            <a:ext cx="8305800" cy="4953000"/>
          </a:xfrm>
          <a:solidFill>
            <a:schemeClr val="bg1">
              <a:alpha val="60001"/>
            </a:schemeClr>
          </a:solidFill>
        </p:spPr>
        <p:txBody>
          <a:bodyPr/>
          <a:lstStyle/>
          <a:p>
            <a:pPr>
              <a:lnSpc>
                <a:spcPct val="90000"/>
              </a:lnSpc>
            </a:pPr>
            <a:r>
              <a:rPr lang="en-US" sz="2400">
                <a:solidFill>
                  <a:schemeClr val="accent2"/>
                </a:solidFill>
              </a:rPr>
              <a:t>IceCube</a:t>
            </a:r>
            <a:r>
              <a:rPr lang="en-US" sz="2400"/>
              <a:t> is a cubic-kilometer-size detector frozen into the ice near the geographic South Pole, at a depth of 1500 - 2500 meters.</a:t>
            </a:r>
          </a:p>
          <a:p>
            <a:pPr>
              <a:lnSpc>
                <a:spcPct val="90000"/>
              </a:lnSpc>
            </a:pPr>
            <a:endParaRPr lang="en-US" sz="2400"/>
          </a:p>
          <a:p>
            <a:pPr>
              <a:lnSpc>
                <a:spcPct val="90000"/>
              </a:lnSpc>
            </a:pPr>
            <a:r>
              <a:rPr lang="en-US" sz="2400"/>
              <a:t>The detector volume is about a billion tons of ice, instrumented with more than 5000 light detectors.</a:t>
            </a:r>
          </a:p>
          <a:p>
            <a:pPr>
              <a:lnSpc>
                <a:spcPct val="90000"/>
              </a:lnSpc>
              <a:buFont typeface="Wingdings" charset="0"/>
              <a:buNone/>
            </a:pPr>
            <a:endParaRPr lang="en-US" sz="2400"/>
          </a:p>
          <a:p>
            <a:pPr>
              <a:lnSpc>
                <a:spcPct val="90000"/>
              </a:lnSpc>
            </a:pPr>
            <a:r>
              <a:rPr lang="en-US" sz="2400"/>
              <a:t>The primary goal of the IceCube experiment is to </a:t>
            </a:r>
            <a:r>
              <a:rPr lang="en-US" sz="2400">
                <a:solidFill>
                  <a:srgbClr val="FF0000"/>
                </a:solidFill>
              </a:rPr>
              <a:t>detect neutrinos from extragalactic sources.</a:t>
            </a:r>
            <a:r>
              <a:rPr lang="en-US" sz="2400"/>
              <a:t>  </a:t>
            </a:r>
          </a:p>
          <a:p>
            <a:pPr>
              <a:lnSpc>
                <a:spcPct val="90000"/>
              </a:lnSpc>
            </a:pPr>
            <a:endParaRPr lang="en-US" sz="2400"/>
          </a:p>
          <a:p>
            <a:pPr>
              <a:lnSpc>
                <a:spcPct val="90000"/>
              </a:lnSpc>
            </a:pPr>
            <a:r>
              <a:rPr lang="en-US" sz="2400"/>
              <a:t>By detecting these neutrinos, we learn more about the most energetic and most violent objects in the Universe!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53699">
                                            <p:bg/>
                                          </p:spTgt>
                                        </p:tgtEl>
                                        <p:attrNameLst>
                                          <p:attrName>style.visibility</p:attrName>
                                        </p:attrNameLst>
                                      </p:cBhvr>
                                      <p:to>
                                        <p:strVal val="visible"/>
                                      </p:to>
                                    </p:set>
                                    <p:animEffect transition="in" filter="box(in)">
                                      <p:cBhvr>
                                        <p:cTn id="7" dur="500"/>
                                        <p:tgtEl>
                                          <p:spTgt spid="1053699">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53699">
                                            <p:txEl>
                                              <p:pRg st="0" end="0"/>
                                            </p:txEl>
                                          </p:spTgt>
                                        </p:tgtEl>
                                        <p:attrNameLst>
                                          <p:attrName>style.visibility</p:attrName>
                                        </p:attrNameLst>
                                      </p:cBhvr>
                                      <p:to>
                                        <p:strVal val="visible"/>
                                      </p:to>
                                    </p:set>
                                    <p:animEffect transition="in" filter="box(in)">
                                      <p:cBhvr>
                                        <p:cTn id="12" dur="500"/>
                                        <p:tgtEl>
                                          <p:spTgt spid="10536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53699">
                                            <p:txEl>
                                              <p:pRg st="2" end="2"/>
                                            </p:txEl>
                                          </p:spTgt>
                                        </p:tgtEl>
                                        <p:attrNameLst>
                                          <p:attrName>style.visibility</p:attrName>
                                        </p:attrNameLst>
                                      </p:cBhvr>
                                      <p:to>
                                        <p:strVal val="visible"/>
                                      </p:to>
                                    </p:set>
                                    <p:animEffect transition="in" filter="box(in)">
                                      <p:cBhvr>
                                        <p:cTn id="17" dur="500"/>
                                        <p:tgtEl>
                                          <p:spTgt spid="10536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53699">
                                            <p:txEl>
                                              <p:pRg st="4" end="4"/>
                                            </p:txEl>
                                          </p:spTgt>
                                        </p:tgtEl>
                                        <p:attrNameLst>
                                          <p:attrName>style.visibility</p:attrName>
                                        </p:attrNameLst>
                                      </p:cBhvr>
                                      <p:to>
                                        <p:strVal val="visible"/>
                                      </p:to>
                                    </p:set>
                                    <p:animEffect transition="in" filter="box(in)">
                                      <p:cBhvr>
                                        <p:cTn id="22" dur="500"/>
                                        <p:tgtEl>
                                          <p:spTgt spid="105369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53699">
                                            <p:txEl>
                                              <p:pRg st="6" end="6"/>
                                            </p:txEl>
                                          </p:spTgt>
                                        </p:tgtEl>
                                        <p:attrNameLst>
                                          <p:attrName>style.visibility</p:attrName>
                                        </p:attrNameLst>
                                      </p:cBhvr>
                                      <p:to>
                                        <p:strVal val="visible"/>
                                      </p:to>
                                    </p:set>
                                    <p:animEffect transition="in" filter="box(in)">
                                      <p:cBhvr>
                                        <p:cTn id="27" dur="500"/>
                                        <p:tgtEl>
                                          <p:spTgt spid="10536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699"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a:t>September 14, 2010</a:t>
            </a:r>
            <a:endParaRPr lang="en-US">
              <a:solidFill>
                <a:schemeClr val="tx1"/>
              </a:solidFill>
            </a:endParaRPr>
          </a:p>
        </p:txBody>
      </p:sp>
      <p:sp>
        <p:nvSpPr>
          <p:cNvPr id="986114" name="Rectangle 2"/>
          <p:cNvSpPr>
            <a:spLocks noChangeArrowheads="1"/>
          </p:cNvSpPr>
          <p:nvPr/>
        </p:nvSpPr>
        <p:spPr bwMode="auto">
          <a:xfrm>
            <a:off x="0" y="0"/>
            <a:ext cx="9144000" cy="6858000"/>
          </a:xfrm>
          <a:prstGeom prst="rect">
            <a:avLst/>
          </a:prstGeom>
          <a:solidFill>
            <a:srgbClr val="333333"/>
          </a:solidFill>
          <a:ln w="9525">
            <a:solidFill>
              <a:schemeClr val="tx1"/>
            </a:solidFill>
            <a:miter lim="800000"/>
            <a:headEnd/>
            <a:tailEnd/>
          </a:ln>
        </p:spPr>
        <p:txBody>
          <a:bodyPr wrap="none" anchor="ctr"/>
          <a:lstStyle/>
          <a:p>
            <a:endParaRPr lang="en-US"/>
          </a:p>
        </p:txBody>
      </p:sp>
      <p:pic>
        <p:nvPicPr>
          <p:cNvPr id="986118" name="Picture 6" descr="nytlogo379x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2400"/>
            <a:ext cx="3397250" cy="573088"/>
          </a:xfrm>
          <a:prstGeom prst="rect">
            <a:avLst/>
          </a:prstGeom>
          <a:solidFill>
            <a:srgbClr val="C0C0C0"/>
          </a:solidFill>
          <a:ln>
            <a:noFill/>
          </a:ln>
          <a:extLst>
            <a:ext uri="{91240B29-F687-4f45-9708-019B960494DF}">
              <a14:hiddenLine xmlns:a14="http://schemas.microsoft.com/office/drawing/2010/main" w="9525">
                <a:solidFill>
                  <a:srgbClr val="C0C0C0"/>
                </a:solidFill>
                <a:miter lim="800000"/>
                <a:headEnd/>
                <a:tailEnd/>
              </a14:hiddenLine>
            </a:ext>
          </a:extLst>
        </p:spPr>
      </p:pic>
      <p:pic>
        <p:nvPicPr>
          <p:cNvPr id="986119" name="Picture 7" descr="millikan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066800"/>
            <a:ext cx="3400425" cy="5365750"/>
          </a:xfrm>
          <a:prstGeom prst="rect">
            <a:avLst/>
          </a:prstGeom>
          <a:noFill/>
          <a:extLst>
            <a:ext uri="{909E8E84-426E-40dd-AFC4-6F175D3DCCD1}">
              <a14:hiddenFill xmlns:a14="http://schemas.microsoft.com/office/drawing/2010/main">
                <a:solidFill>
                  <a:srgbClr val="FFFFFF"/>
                </a:solidFill>
              </a14:hiddenFill>
            </a:ext>
          </a:extLst>
        </p:spPr>
      </p:pic>
      <p:sp>
        <p:nvSpPr>
          <p:cNvPr id="986120" name="Text Box 8"/>
          <p:cNvSpPr txBox="1">
            <a:spLocks noChangeArrowheads="1"/>
          </p:cNvSpPr>
          <p:nvPr/>
        </p:nvSpPr>
        <p:spPr bwMode="auto">
          <a:xfrm>
            <a:off x="4267200" y="1295400"/>
            <a:ext cx="4587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i="1">
                <a:solidFill>
                  <a:schemeClr val="bg2"/>
                </a:solidFill>
              </a:rPr>
              <a:t>New York Times, Oct. 2, 1935</a:t>
            </a:r>
          </a:p>
          <a:p>
            <a:r>
              <a:rPr lang="en-US" sz="2000" i="1">
                <a:solidFill>
                  <a:schemeClr val="bg2"/>
                </a:solidFill>
              </a:rPr>
              <a:t>Opening of the Hayden Planetarium at the American Museum of Natural History</a:t>
            </a:r>
          </a:p>
        </p:txBody>
      </p:sp>
      <p:sp>
        <p:nvSpPr>
          <p:cNvPr id="986121" name="Text Box 9"/>
          <p:cNvSpPr txBox="1">
            <a:spLocks noChangeArrowheads="1"/>
          </p:cNvSpPr>
          <p:nvPr/>
        </p:nvSpPr>
        <p:spPr bwMode="auto">
          <a:xfrm>
            <a:off x="4632325" y="3400425"/>
            <a:ext cx="3978275"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ja-JP" altLang="en-US">
                <a:solidFill>
                  <a:schemeClr val="bg1"/>
                </a:solidFill>
              </a:rPr>
              <a:t>“</a:t>
            </a:r>
            <a:r>
              <a:rPr lang="en-US">
                <a:solidFill>
                  <a:schemeClr val="bg1"/>
                </a:solidFill>
              </a:rPr>
              <a:t>So far as is known, this will be the first time that a cosmic ray… will be made to perform a useful task at the bidding of man.</a:t>
            </a:r>
            <a:r>
              <a:rPr lang="ja-JP" altLang="en-US">
                <a:solidFill>
                  <a:schemeClr val="bg1"/>
                </a:solidFill>
              </a:rPr>
              <a:t>”</a:t>
            </a:r>
            <a:endParaRPr lang="en-US">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86121"/>
                                        </p:tgtEl>
                                        <p:attrNameLst>
                                          <p:attrName>style.visibility</p:attrName>
                                        </p:attrNameLst>
                                      </p:cBhvr>
                                      <p:to>
                                        <p:strVal val="visible"/>
                                      </p:to>
                                    </p:set>
                                    <p:animEffect transition="in" filter="box(in)">
                                      <p:cBhvr>
                                        <p:cTn id="7" dur="500"/>
                                        <p:tgtEl>
                                          <p:spTgt spid="986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1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September 14, 2010</a:t>
            </a:r>
            <a:endParaRPr lang="en-US">
              <a:solidFill>
                <a:schemeClr val="tx1"/>
              </a:solidFill>
            </a:endParaRPr>
          </a:p>
        </p:txBody>
      </p:sp>
      <p:pic>
        <p:nvPicPr>
          <p:cNvPr id="1059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59843" name="Rectangle 3"/>
          <p:cNvSpPr>
            <a:spLocks noGrp="1" noChangeArrowheads="1"/>
          </p:cNvSpPr>
          <p:nvPr>
            <p:ph type="body" idx="1"/>
          </p:nvPr>
        </p:nvSpPr>
        <p:spPr/>
        <p:txBody>
          <a:bodyPr/>
          <a:lstStyle/>
          <a:p>
            <a:r>
              <a:rPr lang="en-US" sz="2400">
                <a:solidFill>
                  <a:schemeClr val="bg1"/>
                </a:solidFill>
              </a:rPr>
              <a:t>Cosmic rays are charged particles (protons or heavier nuclei) that continuously rain down on Earth from outer space.  </a:t>
            </a:r>
          </a:p>
          <a:p>
            <a:endParaRPr lang="en-US" sz="2400">
              <a:solidFill>
                <a:schemeClr val="bg1"/>
              </a:solidFill>
            </a:endParaRPr>
          </a:p>
          <a:p>
            <a:r>
              <a:rPr lang="en-US" sz="2400">
                <a:solidFill>
                  <a:schemeClr val="bg1"/>
                </a:solidFill>
              </a:rPr>
              <a:t>A small fraction of them have energies in excess of several Joules, which makes them the highest energy particles in the known Universe.</a:t>
            </a:r>
          </a:p>
          <a:p>
            <a:endParaRPr lang="en-US" sz="2400">
              <a:solidFill>
                <a:schemeClr val="bg1"/>
              </a:solidFill>
            </a:endParaRPr>
          </a:p>
          <a:p>
            <a:r>
              <a:rPr lang="en-US" sz="2400">
                <a:solidFill>
                  <a:schemeClr val="bg1"/>
                </a:solidFill>
              </a:rPr>
              <a:t>Where do they come from?  Do they point back to their sources?  Can we do </a:t>
            </a:r>
            <a:r>
              <a:rPr lang="en-US" sz="2400" i="1">
                <a:solidFill>
                  <a:srgbClr val="FFFF33"/>
                </a:solidFill>
              </a:rPr>
              <a:t>astronomy</a:t>
            </a:r>
            <a:r>
              <a:rPr lang="en-US" sz="2400">
                <a:solidFill>
                  <a:schemeClr val="bg1"/>
                </a:solidFill>
              </a:rPr>
              <a:t> with these particles?</a:t>
            </a:r>
          </a:p>
          <a:p>
            <a:pPr>
              <a:buFont typeface="Wingdings" charset="0"/>
              <a:buNone/>
            </a:pPr>
            <a:endParaRPr lang="en-US" sz="2400">
              <a:solidFill>
                <a:schemeClr val="bg1"/>
              </a:solidFill>
            </a:endParaRPr>
          </a:p>
          <a:p>
            <a:endParaRPr lang="en-US" sz="240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993285" name="Rectangle 5"/>
          <p:cNvSpPr>
            <a:spLocks noChangeArrowheads="1"/>
          </p:cNvSpPr>
          <p:nvPr/>
        </p:nvSpPr>
        <p:spPr bwMode="auto">
          <a:xfrm>
            <a:off x="304800" y="1219200"/>
            <a:ext cx="85344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buClr>
                <a:srgbClr val="0000FF"/>
              </a:buClr>
              <a:buFont typeface="Wingdings" charset="0"/>
              <a:buChar char="§"/>
            </a:pPr>
            <a:r>
              <a:rPr lang="en-US" sz="1800" b="1"/>
              <a:t>Our usual unit of energy, the Joule, is inconvenient when dealing with sub-atomic particles.  Particle physicists therefore usually use of different unit, the </a:t>
            </a:r>
            <a:r>
              <a:rPr lang="en-US" sz="1800" b="1" i="1"/>
              <a:t>electronVolt.</a:t>
            </a:r>
            <a:endParaRPr lang="en-US" sz="1800" b="1"/>
          </a:p>
          <a:p>
            <a:pPr marL="342900" indent="-342900" eaLnBrk="1" hangingPunct="1">
              <a:spcBef>
                <a:spcPct val="20000"/>
              </a:spcBef>
              <a:buClr>
                <a:srgbClr val="0000FF"/>
              </a:buClr>
              <a:buFont typeface="Wingdings" charset="0"/>
              <a:buChar char="§"/>
            </a:pPr>
            <a:endParaRPr lang="en-US" sz="1800" b="1">
              <a:solidFill>
                <a:srgbClr val="CC0000"/>
              </a:solidFill>
            </a:endParaRPr>
          </a:p>
          <a:p>
            <a:pPr marL="342900" indent="-342900" eaLnBrk="1" hangingPunct="1">
              <a:spcBef>
                <a:spcPct val="20000"/>
              </a:spcBef>
              <a:buClr>
                <a:srgbClr val="0000FF"/>
              </a:buClr>
              <a:buFont typeface="Wingdings" charset="0"/>
              <a:buChar char="§"/>
            </a:pPr>
            <a:r>
              <a:rPr lang="en-US" sz="1800" b="1">
                <a:solidFill>
                  <a:srgbClr val="CC0000"/>
                </a:solidFill>
              </a:rPr>
              <a:t>1 electronVolt (eV)</a:t>
            </a:r>
            <a:r>
              <a:rPr lang="en-US" sz="1800" b="1"/>
              <a:t> is the amount of energy gained by an </a:t>
            </a:r>
            <a:r>
              <a:rPr lang="en-US" sz="1800" b="1">
                <a:solidFill>
                  <a:schemeClr val="accent2"/>
                </a:solidFill>
              </a:rPr>
              <a:t>electron</a:t>
            </a:r>
            <a:r>
              <a:rPr lang="en-US" sz="1800" b="1"/>
              <a:t> (or a particle with the same charge) when it is accelerated through an electrostatic potential difference of </a:t>
            </a:r>
            <a:r>
              <a:rPr lang="en-US" sz="1800" b="1">
                <a:solidFill>
                  <a:schemeClr val="accent2"/>
                </a:solidFill>
              </a:rPr>
              <a:t>1 Volt.</a:t>
            </a:r>
            <a:endParaRPr lang="en-US" sz="1800" b="1"/>
          </a:p>
        </p:txBody>
      </p:sp>
      <p:sp>
        <p:nvSpPr>
          <p:cNvPr id="993282" name="Rectangle 2"/>
          <p:cNvSpPr>
            <a:spLocks noGrp="1" noChangeArrowheads="1"/>
          </p:cNvSpPr>
          <p:nvPr>
            <p:ph type="title"/>
          </p:nvPr>
        </p:nvSpPr>
        <p:spPr/>
        <p:txBody>
          <a:bodyPr/>
          <a:lstStyle/>
          <a:p>
            <a:r>
              <a:rPr lang="en-US"/>
              <a:t>Electronvolt eV</a:t>
            </a:r>
          </a:p>
        </p:txBody>
      </p:sp>
      <p:sp>
        <p:nvSpPr>
          <p:cNvPr id="993286" name="Rectangle 6"/>
          <p:cNvSpPr>
            <a:spLocks noChangeArrowheads="1"/>
          </p:cNvSpPr>
          <p:nvPr/>
        </p:nvSpPr>
        <p:spPr bwMode="auto">
          <a:xfrm>
            <a:off x="4419600" y="3505200"/>
            <a:ext cx="4572000" cy="2514600"/>
          </a:xfrm>
          <a:prstGeom prst="rect">
            <a:avLst/>
          </a:prstGeom>
          <a:solidFill>
            <a:srgbClr val="C0C0C0"/>
          </a:solidFill>
          <a:ln>
            <a:noFill/>
          </a:ln>
          <a:effectLst/>
          <a:extLs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288" name="Line 8"/>
          <p:cNvSpPr>
            <a:spLocks noChangeShapeType="1"/>
          </p:cNvSpPr>
          <p:nvPr/>
        </p:nvSpPr>
        <p:spPr bwMode="auto">
          <a:xfrm>
            <a:off x="5257800" y="3657600"/>
            <a:ext cx="0" cy="144780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289" name="Line 9"/>
          <p:cNvSpPr>
            <a:spLocks noChangeShapeType="1"/>
          </p:cNvSpPr>
          <p:nvPr/>
        </p:nvSpPr>
        <p:spPr bwMode="auto">
          <a:xfrm>
            <a:off x="8229600" y="3657600"/>
            <a:ext cx="0" cy="144780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290" name="Line 10"/>
          <p:cNvSpPr>
            <a:spLocks noChangeShapeType="1"/>
          </p:cNvSpPr>
          <p:nvPr/>
        </p:nvSpPr>
        <p:spPr bwMode="auto">
          <a:xfrm flipH="1">
            <a:off x="4953000" y="4419600"/>
            <a:ext cx="304800"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291" name="Text Box 11"/>
          <p:cNvSpPr txBox="1">
            <a:spLocks noChangeArrowheads="1"/>
          </p:cNvSpPr>
          <p:nvPr/>
        </p:nvSpPr>
        <p:spPr bwMode="auto">
          <a:xfrm>
            <a:off x="8001000" y="4953000"/>
            <a:ext cx="481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000"/>
              <a:t>+</a:t>
            </a:r>
          </a:p>
        </p:txBody>
      </p:sp>
      <p:sp>
        <p:nvSpPr>
          <p:cNvPr id="993292" name="Line 12"/>
          <p:cNvSpPr>
            <a:spLocks noChangeShapeType="1"/>
          </p:cNvSpPr>
          <p:nvPr/>
        </p:nvSpPr>
        <p:spPr bwMode="auto">
          <a:xfrm flipH="1">
            <a:off x="8229600" y="4419600"/>
            <a:ext cx="304800"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293" name="Text Box 13"/>
          <p:cNvSpPr txBox="1">
            <a:spLocks noChangeArrowheads="1"/>
          </p:cNvSpPr>
          <p:nvPr/>
        </p:nvSpPr>
        <p:spPr bwMode="auto">
          <a:xfrm>
            <a:off x="5105400" y="4876800"/>
            <a:ext cx="354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000"/>
              <a:t>-</a:t>
            </a:r>
          </a:p>
        </p:txBody>
      </p:sp>
      <p:sp>
        <p:nvSpPr>
          <p:cNvPr id="993294" name="Oval 14"/>
          <p:cNvSpPr>
            <a:spLocks noChangeArrowheads="1"/>
          </p:cNvSpPr>
          <p:nvPr/>
        </p:nvSpPr>
        <p:spPr bwMode="auto">
          <a:xfrm>
            <a:off x="5334000" y="4343400"/>
            <a:ext cx="152400" cy="152400"/>
          </a:xfrm>
          <a:prstGeom prst="ellipse">
            <a:avLst/>
          </a:prstGeom>
          <a:noFill/>
          <a:ln w="1905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295" name="Line 15"/>
          <p:cNvSpPr>
            <a:spLocks noChangeShapeType="1"/>
          </p:cNvSpPr>
          <p:nvPr/>
        </p:nvSpPr>
        <p:spPr bwMode="auto">
          <a:xfrm>
            <a:off x="5486400" y="4419600"/>
            <a:ext cx="762000" cy="0"/>
          </a:xfrm>
          <a:prstGeom prst="line">
            <a:avLst/>
          </a:prstGeom>
          <a:noFill/>
          <a:ln w="381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296" name="Text Box 16"/>
          <p:cNvSpPr txBox="1">
            <a:spLocks noChangeArrowheads="1"/>
          </p:cNvSpPr>
          <p:nvPr/>
        </p:nvSpPr>
        <p:spPr bwMode="auto">
          <a:xfrm>
            <a:off x="5334000" y="3581400"/>
            <a:ext cx="420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e</a:t>
            </a:r>
            <a:r>
              <a:rPr lang="en-US" b="1" baseline="30000"/>
              <a:t>-</a:t>
            </a:r>
            <a:endParaRPr lang="en-US" sz="2000"/>
          </a:p>
        </p:txBody>
      </p:sp>
      <p:sp>
        <p:nvSpPr>
          <p:cNvPr id="993297" name="Line 17"/>
          <p:cNvSpPr>
            <a:spLocks noChangeShapeType="1"/>
          </p:cNvSpPr>
          <p:nvPr/>
        </p:nvSpPr>
        <p:spPr bwMode="auto">
          <a:xfrm>
            <a:off x="4953000" y="4419600"/>
            <a:ext cx="0" cy="129540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298" name="Line 18"/>
          <p:cNvSpPr>
            <a:spLocks noChangeShapeType="1"/>
          </p:cNvSpPr>
          <p:nvPr/>
        </p:nvSpPr>
        <p:spPr bwMode="auto">
          <a:xfrm>
            <a:off x="8534400" y="4419600"/>
            <a:ext cx="0" cy="129540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299" name="Line 19"/>
          <p:cNvSpPr>
            <a:spLocks noChangeShapeType="1"/>
          </p:cNvSpPr>
          <p:nvPr/>
        </p:nvSpPr>
        <p:spPr bwMode="auto">
          <a:xfrm>
            <a:off x="4953000" y="5715000"/>
            <a:ext cx="1524000"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300" name="Line 20"/>
          <p:cNvSpPr>
            <a:spLocks noChangeShapeType="1"/>
          </p:cNvSpPr>
          <p:nvPr/>
        </p:nvSpPr>
        <p:spPr bwMode="auto">
          <a:xfrm>
            <a:off x="7086600" y="5715000"/>
            <a:ext cx="1447800"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301" name="Text Box 21"/>
          <p:cNvSpPr txBox="1">
            <a:spLocks noChangeArrowheads="1"/>
          </p:cNvSpPr>
          <p:nvPr/>
        </p:nvSpPr>
        <p:spPr bwMode="auto">
          <a:xfrm>
            <a:off x="6553200" y="5486400"/>
            <a:ext cx="495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t>1V</a:t>
            </a:r>
          </a:p>
        </p:txBody>
      </p:sp>
      <p:sp>
        <p:nvSpPr>
          <p:cNvPr id="993302" name="Text Box 22"/>
          <p:cNvSpPr txBox="1">
            <a:spLocks noChangeArrowheads="1"/>
          </p:cNvSpPr>
          <p:nvPr/>
        </p:nvSpPr>
        <p:spPr bwMode="auto">
          <a:xfrm>
            <a:off x="1127125" y="4373563"/>
            <a:ext cx="2940050" cy="406400"/>
          </a:xfrm>
          <a:prstGeom prst="rect">
            <a:avLst/>
          </a:prstGeom>
          <a:solidFill>
            <a:srgbClr val="FFFF99"/>
          </a:solidFill>
          <a:ln w="9525">
            <a:solidFill>
              <a:schemeClr val="tx1"/>
            </a:solidFill>
            <a:miter lim="800000"/>
            <a:headEnd/>
            <a:tailEnd/>
          </a:ln>
        </p:spPr>
        <p:txBody>
          <a:bodyPr wrap="none">
            <a:spAutoFit/>
          </a:bodyPr>
          <a:lstStyle/>
          <a:p>
            <a:r>
              <a:rPr lang="en-US" sz="2000" b="1">
                <a:solidFill>
                  <a:schemeClr val="accent2"/>
                </a:solidFill>
              </a:rPr>
              <a:t>1 eV = 1.60 </a:t>
            </a:r>
            <a:r>
              <a:rPr lang="en-US" sz="2000" b="1">
                <a:solidFill>
                  <a:schemeClr val="accent2"/>
                </a:solidFill>
                <a:sym typeface="Symbol" charset="0"/>
              </a:rPr>
              <a:t></a:t>
            </a:r>
            <a:r>
              <a:rPr lang="en-US" sz="2000" b="1">
                <a:solidFill>
                  <a:schemeClr val="accent2"/>
                </a:solidFill>
              </a:rPr>
              <a:t>10</a:t>
            </a:r>
            <a:r>
              <a:rPr lang="en-US" sz="2000" b="1" baseline="30000">
                <a:solidFill>
                  <a:schemeClr val="accent2"/>
                </a:solidFill>
              </a:rPr>
              <a:t>-19 </a:t>
            </a:r>
            <a:r>
              <a:rPr lang="en-US" sz="2000" b="1">
                <a:solidFill>
                  <a:schemeClr val="accent2"/>
                </a:solidFill>
              </a:rPr>
              <a:t>Joule</a:t>
            </a:r>
          </a:p>
        </p:txBody>
      </p:sp>
      <p:graphicFrame>
        <p:nvGraphicFramePr>
          <p:cNvPr id="993303" name="Object 23"/>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993309" name="Document" r:id="rId4" imgW="1423416" imgH="1594104" progId="Word.Document.8">
                  <p:embed/>
                </p:oleObj>
              </mc:Choice>
              <mc:Fallback>
                <p:oleObj name="Document" r:id="rId4" imgW="1423416" imgH="1594104" progId="Word.Document.8">
                  <p:embed/>
                  <p:pic>
                    <p:nvPicPr>
                      <p:cNvPr id="0" name="Object 23"/>
                      <p:cNvPicPr>
                        <a:picLocks noChangeAspect="1" noChangeArrowheads="1"/>
                      </p:cNvPicPr>
                      <p:nvPr/>
                    </p:nvPicPr>
                    <p:blipFill>
                      <a:blip r:embed="rId5">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a:t>September 14, 2010</a:t>
            </a:r>
            <a:endParaRPr lang="en-US">
              <a:solidFill>
                <a:schemeClr val="tx1"/>
              </a:solidFill>
            </a:endParaRPr>
          </a:p>
        </p:txBody>
      </p:sp>
      <p:grpSp>
        <p:nvGrpSpPr>
          <p:cNvPr id="1168386" name="Group 2"/>
          <p:cNvGrpSpPr>
            <a:grpSpLocks noChangeAspect="1"/>
          </p:cNvGrpSpPr>
          <p:nvPr/>
        </p:nvGrpSpPr>
        <p:grpSpPr bwMode="auto">
          <a:xfrm>
            <a:off x="4089400" y="1066800"/>
            <a:ext cx="5054600" cy="5375275"/>
            <a:chOff x="2952" y="1044"/>
            <a:chExt cx="2495" cy="2815"/>
          </a:xfrm>
        </p:grpSpPr>
        <p:pic>
          <p:nvPicPr>
            <p:cNvPr id="1168387" name="Picture 3" descr="allpart"/>
            <p:cNvPicPr>
              <a:picLocks noChangeAspect="1" noChangeArrowheads="1"/>
            </p:cNvPicPr>
            <p:nvPr/>
          </p:nvPicPr>
          <p:blipFill>
            <a:blip r:embed="rId3">
              <a:extLst>
                <a:ext uri="{28A0092B-C50C-407E-A947-70E740481C1C}">
                  <a14:useLocalDpi xmlns:a14="http://schemas.microsoft.com/office/drawing/2010/main" val="0"/>
                </a:ext>
              </a:extLst>
            </a:blip>
            <a:srcRect t="1248"/>
            <a:stretch>
              <a:fillRect/>
            </a:stretch>
          </p:blipFill>
          <p:spPr bwMode="auto">
            <a:xfrm>
              <a:off x="2952" y="1044"/>
              <a:ext cx="2495" cy="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1168388" name="Text Box 4"/>
            <p:cNvSpPr txBox="1">
              <a:spLocks noChangeAspect="1" noChangeArrowheads="1"/>
            </p:cNvSpPr>
            <p:nvPr/>
          </p:nvSpPr>
          <p:spPr bwMode="auto">
            <a:xfrm>
              <a:off x="4886" y="2087"/>
              <a:ext cx="3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b="1">
                  <a:solidFill>
                    <a:srgbClr val="928EE3"/>
                  </a:solidFill>
                </a:rPr>
                <a:t>Knee</a:t>
              </a:r>
              <a:endParaRPr lang="en-US" sz="1800" b="1">
                <a:solidFill>
                  <a:srgbClr val="0066FF"/>
                </a:solidFill>
              </a:endParaRPr>
            </a:p>
          </p:txBody>
        </p:sp>
        <p:sp>
          <p:nvSpPr>
            <p:cNvPr id="1168389" name="Line 5"/>
            <p:cNvSpPr>
              <a:spLocks noChangeAspect="1" noChangeShapeType="1"/>
            </p:cNvSpPr>
            <p:nvPr/>
          </p:nvSpPr>
          <p:spPr bwMode="auto">
            <a:xfrm flipH="1">
              <a:off x="4560" y="2208"/>
              <a:ext cx="336" cy="48"/>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68390" name="Rectangle 6"/>
          <p:cNvSpPr>
            <a:spLocks noGrp="1" noChangeArrowheads="1"/>
          </p:cNvSpPr>
          <p:nvPr>
            <p:ph type="title"/>
          </p:nvPr>
        </p:nvSpPr>
        <p:spPr/>
        <p:txBody>
          <a:bodyPr/>
          <a:lstStyle/>
          <a:p>
            <a:r>
              <a:rPr lang="en-US"/>
              <a:t>Cosmic Rays Energy Spectrum</a:t>
            </a:r>
          </a:p>
        </p:txBody>
      </p:sp>
      <p:sp>
        <p:nvSpPr>
          <p:cNvPr id="1168391" name="Rectangle 7"/>
          <p:cNvSpPr>
            <a:spLocks noGrp="1" noChangeArrowheads="1"/>
          </p:cNvSpPr>
          <p:nvPr>
            <p:ph type="body" idx="1"/>
          </p:nvPr>
        </p:nvSpPr>
        <p:spPr>
          <a:xfrm>
            <a:off x="228600" y="1447800"/>
            <a:ext cx="3657600" cy="5105400"/>
          </a:xfrm>
        </p:spPr>
        <p:txBody>
          <a:bodyPr/>
          <a:lstStyle/>
          <a:p>
            <a:pPr>
              <a:lnSpc>
                <a:spcPct val="90000"/>
              </a:lnSpc>
            </a:pPr>
            <a:r>
              <a:rPr lang="en-US" sz="1600"/>
              <a:t>Cosmic ray energy spectrum is </a:t>
            </a:r>
            <a:r>
              <a:rPr lang="en-US" sz="1600" i="1">
                <a:solidFill>
                  <a:schemeClr val="accent2"/>
                </a:solidFill>
              </a:rPr>
              <a:t>nonthermal:</a:t>
            </a:r>
            <a:endParaRPr lang="en-US" sz="1600"/>
          </a:p>
          <a:p>
            <a:pPr lvl="1">
              <a:lnSpc>
                <a:spcPct val="90000"/>
              </a:lnSpc>
            </a:pPr>
            <a:r>
              <a:rPr lang="en-US" sz="1600"/>
              <a:t>Energy distribution has </a:t>
            </a:r>
            <a:r>
              <a:rPr lang="en-US" sz="1600" i="1">
                <a:solidFill>
                  <a:schemeClr val="accent2"/>
                </a:solidFill>
              </a:rPr>
              <a:t>no characteristic temperature</a:t>
            </a:r>
            <a:r>
              <a:rPr lang="en-US" sz="1600" i="1"/>
              <a:t>.</a:t>
            </a:r>
          </a:p>
          <a:p>
            <a:pPr lvl="1">
              <a:lnSpc>
                <a:spcPct val="90000"/>
              </a:lnSpc>
            </a:pPr>
            <a:r>
              <a:rPr lang="en-US" sz="1600"/>
              <a:t>Source energy is given to a relatively small number of particles.</a:t>
            </a:r>
          </a:p>
          <a:p>
            <a:pPr lvl="1">
              <a:lnSpc>
                <a:spcPct val="90000"/>
              </a:lnSpc>
            </a:pPr>
            <a:endParaRPr lang="en-US" sz="1600"/>
          </a:p>
          <a:p>
            <a:pPr>
              <a:lnSpc>
                <a:spcPct val="90000"/>
              </a:lnSpc>
            </a:pPr>
            <a:r>
              <a:rPr lang="en-US" sz="1600"/>
              <a:t>Energies of the nonthermal Universe (up to 10</a:t>
            </a:r>
            <a:r>
              <a:rPr lang="en-US" sz="1600" baseline="30000"/>
              <a:t>20</a:t>
            </a:r>
            <a:r>
              <a:rPr lang="en-US" sz="1600"/>
              <a:t> eV) are well beyond the capabilities of thermal emission processes.</a:t>
            </a:r>
          </a:p>
          <a:p>
            <a:pPr>
              <a:lnSpc>
                <a:spcPct val="90000"/>
              </a:lnSpc>
            </a:pPr>
            <a:endParaRPr lang="en-US" sz="1600"/>
          </a:p>
          <a:p>
            <a:pPr>
              <a:lnSpc>
                <a:spcPct val="90000"/>
              </a:lnSpc>
            </a:pPr>
            <a:r>
              <a:rPr lang="en-US" sz="1600"/>
              <a:t>The origin of cosmic rays at energies above GeV is unknown </a:t>
            </a:r>
            <a:r>
              <a:rPr lang="en-US" sz="1600" i="1">
                <a:solidFill>
                  <a:schemeClr val="accent2"/>
                </a:solidFill>
              </a:rPr>
              <a:t>- no astrophysical object has ever been definitively identified as an accelerator of high energy nucleons.</a:t>
            </a:r>
          </a:p>
          <a:p>
            <a:pPr>
              <a:lnSpc>
                <a:spcPct val="90000"/>
              </a:lnSpc>
            </a:pPr>
            <a:endParaRPr lang="en-US" sz="1600" i="1"/>
          </a:p>
          <a:p>
            <a:pPr>
              <a:lnSpc>
                <a:spcPct val="90000"/>
              </a:lnSpc>
            </a:pPr>
            <a:endParaRPr lang="en-US" sz="1400"/>
          </a:p>
        </p:txBody>
      </p:sp>
      <p:sp>
        <p:nvSpPr>
          <p:cNvPr id="1168392" name="Rectangle 8"/>
          <p:cNvSpPr>
            <a:spLocks noChangeArrowheads="1"/>
          </p:cNvSpPr>
          <p:nvPr/>
        </p:nvSpPr>
        <p:spPr bwMode="auto">
          <a:xfrm>
            <a:off x="5181600" y="1676400"/>
            <a:ext cx="609600" cy="609600"/>
          </a:xfrm>
          <a:prstGeom prst="rect">
            <a:avLst/>
          </a:prstGeom>
          <a:solidFill>
            <a:srgbClr val="C0C0C0">
              <a:alpha val="85001"/>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a:t>September 14, 2010</a:t>
            </a:r>
            <a:endParaRPr lang="en-US">
              <a:solidFill>
                <a:schemeClr val="tx1"/>
              </a:solidFill>
            </a:endParaRPr>
          </a:p>
        </p:txBody>
      </p:sp>
      <p:grpSp>
        <p:nvGrpSpPr>
          <p:cNvPr id="1170434" name="Group 2"/>
          <p:cNvGrpSpPr>
            <a:grpSpLocks noChangeAspect="1"/>
          </p:cNvGrpSpPr>
          <p:nvPr/>
        </p:nvGrpSpPr>
        <p:grpSpPr bwMode="auto">
          <a:xfrm>
            <a:off x="4089400" y="1066800"/>
            <a:ext cx="5054600" cy="5375275"/>
            <a:chOff x="2952" y="1044"/>
            <a:chExt cx="2495" cy="2815"/>
          </a:xfrm>
        </p:grpSpPr>
        <p:pic>
          <p:nvPicPr>
            <p:cNvPr id="1170435" name="Picture 3" descr="allpart"/>
            <p:cNvPicPr>
              <a:picLocks noChangeAspect="1" noChangeArrowheads="1"/>
            </p:cNvPicPr>
            <p:nvPr/>
          </p:nvPicPr>
          <p:blipFill>
            <a:blip r:embed="rId4">
              <a:extLst>
                <a:ext uri="{28A0092B-C50C-407E-A947-70E740481C1C}">
                  <a14:useLocalDpi xmlns:a14="http://schemas.microsoft.com/office/drawing/2010/main" val="0"/>
                </a:ext>
              </a:extLst>
            </a:blip>
            <a:srcRect t="1248"/>
            <a:stretch>
              <a:fillRect/>
            </a:stretch>
          </p:blipFill>
          <p:spPr bwMode="auto">
            <a:xfrm>
              <a:off x="2952" y="1044"/>
              <a:ext cx="2495" cy="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1170436" name="Text Box 4"/>
            <p:cNvSpPr txBox="1">
              <a:spLocks noChangeAspect="1" noChangeArrowheads="1"/>
            </p:cNvSpPr>
            <p:nvPr/>
          </p:nvSpPr>
          <p:spPr bwMode="auto">
            <a:xfrm>
              <a:off x="4886" y="2087"/>
              <a:ext cx="3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b="1">
                  <a:solidFill>
                    <a:srgbClr val="928EE3"/>
                  </a:solidFill>
                </a:rPr>
                <a:t>Knee</a:t>
              </a:r>
              <a:endParaRPr lang="en-US" sz="1800" b="1">
                <a:solidFill>
                  <a:srgbClr val="0066FF"/>
                </a:solidFill>
              </a:endParaRPr>
            </a:p>
          </p:txBody>
        </p:sp>
        <p:sp>
          <p:nvSpPr>
            <p:cNvPr id="1170437" name="Line 5"/>
            <p:cNvSpPr>
              <a:spLocks noChangeAspect="1" noChangeShapeType="1"/>
            </p:cNvSpPr>
            <p:nvPr/>
          </p:nvSpPr>
          <p:spPr bwMode="auto">
            <a:xfrm flipH="1">
              <a:off x="4560" y="2208"/>
              <a:ext cx="336" cy="48"/>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70438" name="Rectangle 6"/>
          <p:cNvSpPr>
            <a:spLocks noGrp="1" noChangeArrowheads="1"/>
          </p:cNvSpPr>
          <p:nvPr>
            <p:ph type="title"/>
          </p:nvPr>
        </p:nvSpPr>
        <p:spPr/>
        <p:txBody>
          <a:bodyPr/>
          <a:lstStyle/>
          <a:p>
            <a:r>
              <a:rPr lang="en-US"/>
              <a:t>Cosmic Rays Energy Spectrum</a:t>
            </a:r>
          </a:p>
        </p:txBody>
      </p:sp>
      <p:sp>
        <p:nvSpPr>
          <p:cNvPr id="1170439" name="Rectangle 7"/>
          <p:cNvSpPr>
            <a:spLocks noGrp="1" noChangeArrowheads="1"/>
          </p:cNvSpPr>
          <p:nvPr>
            <p:ph type="body" idx="1"/>
          </p:nvPr>
        </p:nvSpPr>
        <p:spPr>
          <a:xfrm>
            <a:off x="228600" y="1447800"/>
            <a:ext cx="4038600" cy="5105400"/>
          </a:xfrm>
        </p:spPr>
        <p:txBody>
          <a:bodyPr/>
          <a:lstStyle/>
          <a:p>
            <a:r>
              <a:rPr lang="en-US" sz="1600"/>
              <a:t>Accessible to experiment:</a:t>
            </a:r>
          </a:p>
          <a:p>
            <a:pPr lvl="1"/>
            <a:r>
              <a:rPr lang="en-US" sz="1600"/>
              <a:t>Energy spectrum.</a:t>
            </a:r>
          </a:p>
          <a:p>
            <a:pPr lvl="1"/>
            <a:r>
              <a:rPr lang="en-US" sz="1600"/>
              <a:t>Chemical composition.</a:t>
            </a:r>
          </a:p>
          <a:p>
            <a:pPr lvl="1"/>
            <a:r>
              <a:rPr lang="en-US" sz="1600" i="1">
                <a:solidFill>
                  <a:schemeClr val="accent2"/>
                </a:solidFill>
              </a:rPr>
              <a:t>Arrival directions.</a:t>
            </a:r>
          </a:p>
          <a:p>
            <a:pPr lvl="1"/>
            <a:endParaRPr lang="en-US" sz="1600">
              <a:solidFill>
                <a:schemeClr val="accent2"/>
              </a:solidFill>
            </a:endParaRPr>
          </a:p>
          <a:p>
            <a:pPr>
              <a:lnSpc>
                <a:spcPct val="110000"/>
              </a:lnSpc>
            </a:pPr>
            <a:r>
              <a:rPr lang="en-US" sz="1600" i="1"/>
              <a:t>Astronomy</a:t>
            </a:r>
            <a:r>
              <a:rPr lang="en-US" sz="1600"/>
              <a:t> with charged particles?</a:t>
            </a:r>
          </a:p>
          <a:p>
            <a:pPr lvl="1">
              <a:lnSpc>
                <a:spcPct val="110000"/>
              </a:lnSpc>
            </a:pPr>
            <a:r>
              <a:rPr lang="en-US" sz="1600"/>
              <a:t>Protons and nuclei are </a:t>
            </a:r>
            <a:r>
              <a:rPr lang="en-US" sz="1600" i="1"/>
              <a:t>charged </a:t>
            </a:r>
            <a:r>
              <a:rPr lang="en-US" sz="1600"/>
              <a:t>and therefore subject to deflection in Galactic and intergalactic magnetic fields (of unknown strength)!</a:t>
            </a:r>
          </a:p>
          <a:p>
            <a:endParaRPr lang="en-US" sz="1800"/>
          </a:p>
          <a:p>
            <a:endParaRPr lang="en-US" sz="1800"/>
          </a:p>
        </p:txBody>
      </p:sp>
      <p:graphicFrame>
        <p:nvGraphicFramePr>
          <p:cNvPr id="1170440" name="Object 8"/>
          <p:cNvGraphicFramePr>
            <a:graphicFrameLocks noChangeAspect="1"/>
          </p:cNvGraphicFramePr>
          <p:nvPr/>
        </p:nvGraphicFramePr>
        <p:xfrm>
          <a:off x="1066800" y="4876800"/>
          <a:ext cx="2359025" cy="963613"/>
        </p:xfrm>
        <a:graphic>
          <a:graphicData uri="http://schemas.openxmlformats.org/presentationml/2006/ole">
            <mc:AlternateContent xmlns:mc="http://schemas.openxmlformats.org/markup-compatibility/2006">
              <mc:Choice xmlns:v="urn:schemas-microsoft-com:vml" Requires="v">
                <p:oleObj spid="_x0000_s1170446" name="Equation" r:id="rId5" imgW="1181100" imgH="482600" progId="Equation.3">
                  <p:embed/>
                </p:oleObj>
              </mc:Choice>
              <mc:Fallback>
                <p:oleObj name="Equation" r:id="rId5" imgW="1181100" imgH="4826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876800"/>
                        <a:ext cx="23590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172482" name="Rectangle 2"/>
          <p:cNvSpPr>
            <a:spLocks noChangeArrowheads="1"/>
          </p:cNvSpPr>
          <p:nvPr/>
        </p:nvSpPr>
        <p:spPr bwMode="auto">
          <a:xfrm>
            <a:off x="457200" y="1905000"/>
            <a:ext cx="4419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rgbClr val="0000FF"/>
              </a:buClr>
              <a:buFont typeface="Wingdings" charset="0"/>
              <a:buNone/>
            </a:pPr>
            <a:endParaRPr lang="en-US" sz="1400"/>
          </a:p>
        </p:txBody>
      </p:sp>
      <p:pic>
        <p:nvPicPr>
          <p:cNvPr id="1172483" name="Picture 3" descr="enrico_fer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066800"/>
            <a:ext cx="4110038" cy="5105400"/>
          </a:xfrm>
          <a:prstGeom prst="rect">
            <a:avLst/>
          </a:prstGeom>
          <a:noFill/>
          <a:extLst>
            <a:ext uri="{909E8E84-426E-40dd-AFC4-6F175D3DCCD1}">
              <a14:hiddenFill xmlns:a14="http://schemas.microsoft.com/office/drawing/2010/main">
                <a:solidFill>
                  <a:srgbClr val="FFFFFF"/>
                </a:solidFill>
              </a14:hiddenFill>
            </a:ext>
          </a:extLst>
        </p:spPr>
      </p:pic>
      <p:sp>
        <p:nvSpPr>
          <p:cNvPr id="1172484" name="Rectangle 4"/>
          <p:cNvSpPr>
            <a:spLocks noChangeArrowheads="1"/>
          </p:cNvSpPr>
          <p:nvPr/>
        </p:nvSpPr>
        <p:spPr bwMode="auto">
          <a:xfrm>
            <a:off x="2362200" y="5943600"/>
            <a:ext cx="2498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a:t>Enrico Fermi (1901-1954)</a:t>
            </a:r>
          </a:p>
        </p:txBody>
      </p:sp>
      <p:sp>
        <p:nvSpPr>
          <p:cNvPr id="1172485" name="Rectangle 5"/>
          <p:cNvSpPr>
            <a:spLocks noGrp="1" noChangeArrowheads="1"/>
          </p:cNvSpPr>
          <p:nvPr>
            <p:ph type="title"/>
          </p:nvPr>
        </p:nvSpPr>
        <p:spPr/>
        <p:txBody>
          <a:bodyPr/>
          <a:lstStyle/>
          <a:p>
            <a:r>
              <a:rPr lang="en-US"/>
              <a:t>Acceleration Mechanism</a:t>
            </a:r>
          </a:p>
        </p:txBody>
      </p:sp>
      <p:sp>
        <p:nvSpPr>
          <p:cNvPr id="1172486" name="Rectangle 6"/>
          <p:cNvSpPr>
            <a:spLocks noGrp="1" noChangeArrowheads="1"/>
          </p:cNvSpPr>
          <p:nvPr>
            <p:ph type="body" idx="1"/>
          </p:nvPr>
        </p:nvSpPr>
        <p:spPr>
          <a:xfrm>
            <a:off x="304800" y="1295400"/>
            <a:ext cx="4419600" cy="4953000"/>
          </a:xfrm>
        </p:spPr>
        <p:txBody>
          <a:bodyPr/>
          <a:lstStyle/>
          <a:p>
            <a:r>
              <a:rPr lang="en-US" sz="1800"/>
              <a:t>A possible acceleration mechanism was suggested in 1949 by Enrico Fermi.</a:t>
            </a:r>
          </a:p>
          <a:p>
            <a:endParaRPr lang="en-US" sz="1800"/>
          </a:p>
          <a:p>
            <a:r>
              <a:rPr lang="en-US" sz="1800"/>
              <a:t>Particles are accelerated </a:t>
            </a:r>
            <a:r>
              <a:rPr lang="ja-JP" altLang="en-US" sz="1800"/>
              <a:t>“</a:t>
            </a:r>
            <a:r>
              <a:rPr lang="en-US" sz="1800"/>
              <a:t>by collisions against moving magnetic fields.</a:t>
            </a:r>
            <a:r>
              <a:rPr lang="ja-JP" altLang="en-US" sz="1800"/>
              <a:t>”</a:t>
            </a:r>
            <a:endParaRPr lang="en-US" sz="1800"/>
          </a:p>
        </p:txBody>
      </p:sp>
      <p:pic>
        <p:nvPicPr>
          <p:cNvPr id="1172487" name="Picture 7" descr="ferm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124200"/>
            <a:ext cx="7467600" cy="3378200"/>
          </a:xfrm>
          <a:prstGeom prst="rect">
            <a:avLst/>
          </a:prstGeom>
          <a:noFill/>
          <a:extLst>
            <a:ext uri="{909E8E84-426E-40dd-AFC4-6F175D3DCCD1}">
              <a14:hiddenFill xmlns:a14="http://schemas.microsoft.com/office/drawing/2010/main">
                <a:solidFill>
                  <a:srgbClr val="FFFFFF"/>
                </a:solidFill>
              </a14:hiddenFill>
            </a:ext>
          </a:extLst>
        </p:spPr>
      </p:pic>
      <p:sp>
        <p:nvSpPr>
          <p:cNvPr id="1172488" name="Rectangle 8"/>
          <p:cNvSpPr>
            <a:spLocks noChangeArrowheads="1"/>
          </p:cNvSpPr>
          <p:nvPr/>
        </p:nvSpPr>
        <p:spPr bwMode="auto">
          <a:xfrm>
            <a:off x="2667000" y="4800600"/>
            <a:ext cx="5029200" cy="152400"/>
          </a:xfrm>
          <a:prstGeom prst="rect">
            <a:avLst/>
          </a:prstGeom>
          <a:solidFill>
            <a:srgbClr val="FFFF00">
              <a:alpha val="30000"/>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72489" name="Rectangle 9"/>
          <p:cNvSpPr>
            <a:spLocks noChangeArrowheads="1"/>
          </p:cNvSpPr>
          <p:nvPr/>
        </p:nvSpPr>
        <p:spPr bwMode="auto">
          <a:xfrm>
            <a:off x="1981200" y="4953000"/>
            <a:ext cx="2286000" cy="152400"/>
          </a:xfrm>
          <a:prstGeom prst="rect">
            <a:avLst/>
          </a:prstGeom>
          <a:solidFill>
            <a:srgbClr val="FFFF00">
              <a:alpha val="30000"/>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72487"/>
                                        </p:tgtEl>
                                        <p:attrNameLst>
                                          <p:attrName>style.visibility</p:attrName>
                                        </p:attrNameLst>
                                      </p:cBhvr>
                                      <p:to>
                                        <p:strVal val="visible"/>
                                      </p:to>
                                    </p:set>
                                    <p:animEffect transition="in" filter="box(in)">
                                      <p:cBhvr>
                                        <p:cTn id="7" dur="500"/>
                                        <p:tgtEl>
                                          <p:spTgt spid="1172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72488"/>
                                        </p:tgtEl>
                                        <p:attrNameLst>
                                          <p:attrName>style.visibility</p:attrName>
                                        </p:attrNameLst>
                                      </p:cBhvr>
                                      <p:to>
                                        <p:strVal val="visible"/>
                                      </p:to>
                                    </p:set>
                                    <p:animEffect transition="in" filter="box(in)">
                                      <p:cBhvr>
                                        <p:cTn id="12" dur="500"/>
                                        <p:tgtEl>
                                          <p:spTgt spid="117248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172489"/>
                                        </p:tgtEl>
                                        <p:attrNameLst>
                                          <p:attrName>style.visibility</p:attrName>
                                        </p:attrNameLst>
                                      </p:cBhvr>
                                      <p:to>
                                        <p:strVal val="visible"/>
                                      </p:to>
                                    </p:set>
                                    <p:animEffect transition="in" filter="box(in)">
                                      <p:cBhvr>
                                        <p:cTn id="15" dur="500"/>
                                        <p:tgtEl>
                                          <p:spTgt spid="1172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2488" grpId="0" animBg="1"/>
      <p:bldP spid="117248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174530" name="Rectangle 2"/>
          <p:cNvSpPr>
            <a:spLocks noGrp="1" noChangeArrowheads="1"/>
          </p:cNvSpPr>
          <p:nvPr>
            <p:ph type="title"/>
          </p:nvPr>
        </p:nvSpPr>
        <p:spPr/>
        <p:txBody>
          <a:bodyPr/>
          <a:lstStyle/>
          <a:p>
            <a:r>
              <a:rPr lang="en-US"/>
              <a:t>Power Law</a:t>
            </a:r>
          </a:p>
        </p:txBody>
      </p:sp>
      <p:sp>
        <p:nvSpPr>
          <p:cNvPr id="1174531" name="Rectangle 3"/>
          <p:cNvSpPr>
            <a:spLocks noGrp="1" noChangeArrowheads="1"/>
          </p:cNvSpPr>
          <p:nvPr>
            <p:ph type="body" idx="1"/>
          </p:nvPr>
        </p:nvSpPr>
        <p:spPr/>
        <p:txBody>
          <a:bodyPr/>
          <a:lstStyle/>
          <a:p>
            <a:r>
              <a:rPr lang="en-US" sz="1800"/>
              <a:t>How can we get a power law?</a:t>
            </a:r>
          </a:p>
          <a:p>
            <a:endParaRPr lang="en-US" sz="1800"/>
          </a:p>
          <a:p>
            <a:r>
              <a:rPr lang="en-US" sz="1800"/>
              <a:t>Assume particles are not accelerated in one single step, but little by little in a process that repeats </a:t>
            </a:r>
            <a:r>
              <a:rPr lang="en-US" sz="1800" i="1"/>
              <a:t>n</a:t>
            </a:r>
            <a:r>
              <a:rPr lang="en-US" sz="1800"/>
              <a:t> times, with an energy gain </a:t>
            </a:r>
            <a:r>
              <a:rPr lang="en-US" sz="1800" i="1"/>
              <a:t>per step</a:t>
            </a:r>
            <a:r>
              <a:rPr lang="en-US" sz="1800"/>
              <a:t> of</a:t>
            </a:r>
          </a:p>
          <a:p>
            <a:endParaRPr lang="en-US" sz="1800"/>
          </a:p>
          <a:p>
            <a:endParaRPr lang="en-US" sz="1800"/>
          </a:p>
          <a:p>
            <a:endParaRPr lang="en-US" sz="1800"/>
          </a:p>
          <a:p>
            <a:r>
              <a:rPr lang="en-US" sz="1800"/>
              <a:t>After </a:t>
            </a:r>
            <a:r>
              <a:rPr lang="en-US" sz="1800" i="1"/>
              <a:t>n</a:t>
            </a:r>
            <a:r>
              <a:rPr lang="en-US" sz="1800"/>
              <a:t> steps, the energy is </a:t>
            </a:r>
          </a:p>
          <a:p>
            <a:endParaRPr lang="en-US" sz="1800"/>
          </a:p>
          <a:p>
            <a:r>
              <a:rPr lang="en-US" sz="1800"/>
              <a:t>… so the number of steps needed to reach energy E is </a:t>
            </a:r>
          </a:p>
        </p:txBody>
      </p:sp>
      <p:graphicFrame>
        <p:nvGraphicFramePr>
          <p:cNvPr id="1174532" name="Object 4"/>
          <p:cNvGraphicFramePr>
            <a:graphicFrameLocks noChangeAspect="1"/>
          </p:cNvGraphicFramePr>
          <p:nvPr/>
        </p:nvGraphicFramePr>
        <p:xfrm>
          <a:off x="4343400" y="1371600"/>
          <a:ext cx="1398588" cy="349250"/>
        </p:xfrm>
        <a:graphic>
          <a:graphicData uri="http://schemas.openxmlformats.org/presentationml/2006/ole">
            <mc:AlternateContent xmlns:mc="http://schemas.openxmlformats.org/markup-compatibility/2006">
              <mc:Choice xmlns:v="urn:schemas-microsoft-com:vml" Requires="v">
                <p:oleObj spid="_x0000_s1174553" name="Equation" r:id="rId4" imgW="863600" imgH="215900" progId="Equation.3">
                  <p:embed/>
                </p:oleObj>
              </mc:Choice>
              <mc:Fallback>
                <p:oleObj name="Equation" r:id="rId4" imgW="863600" imgH="2159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371600"/>
                        <a:ext cx="1398588"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74533" name="Object 5"/>
          <p:cNvGraphicFramePr>
            <a:graphicFrameLocks noChangeAspect="1"/>
          </p:cNvGraphicFramePr>
          <p:nvPr/>
        </p:nvGraphicFramePr>
        <p:xfrm>
          <a:off x="4038600" y="2895600"/>
          <a:ext cx="950913" cy="282575"/>
        </p:xfrm>
        <a:graphic>
          <a:graphicData uri="http://schemas.openxmlformats.org/presentationml/2006/ole">
            <mc:AlternateContent xmlns:mc="http://schemas.openxmlformats.org/markup-compatibility/2006">
              <mc:Choice xmlns:v="urn:schemas-microsoft-com:vml" Requires="v">
                <p:oleObj spid="_x0000_s1174554" name="Equation" r:id="rId6" imgW="596900" imgH="177800" progId="Equation.3">
                  <p:embed/>
                </p:oleObj>
              </mc:Choice>
              <mc:Fallback>
                <p:oleObj name="Equation" r:id="rId6" imgW="596900" imgH="1778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2895600"/>
                        <a:ext cx="950913" cy="282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74534" name="Object 6"/>
          <p:cNvGraphicFramePr>
            <a:graphicFrameLocks noChangeAspect="1"/>
          </p:cNvGraphicFramePr>
          <p:nvPr/>
        </p:nvGraphicFramePr>
        <p:xfrm>
          <a:off x="4038600" y="3505200"/>
          <a:ext cx="1563688" cy="390525"/>
        </p:xfrm>
        <a:graphic>
          <a:graphicData uri="http://schemas.openxmlformats.org/presentationml/2006/ole">
            <mc:AlternateContent xmlns:mc="http://schemas.openxmlformats.org/markup-compatibility/2006">
              <mc:Choice xmlns:v="urn:schemas-microsoft-com:vml" Requires="v">
                <p:oleObj spid="_x0000_s1174555" name="Equation" r:id="rId8" imgW="965200" imgH="241300" progId="Equation.3">
                  <p:embed/>
                </p:oleObj>
              </mc:Choice>
              <mc:Fallback>
                <p:oleObj name="Equation" r:id="rId8" imgW="965200" imgH="2413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600" y="3505200"/>
                        <a:ext cx="1563688"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74535" name="Object 7"/>
          <p:cNvGraphicFramePr>
            <a:graphicFrameLocks noChangeAspect="1"/>
          </p:cNvGraphicFramePr>
          <p:nvPr/>
        </p:nvGraphicFramePr>
        <p:xfrm>
          <a:off x="3733800" y="4876800"/>
          <a:ext cx="1377950" cy="719138"/>
        </p:xfrm>
        <a:graphic>
          <a:graphicData uri="http://schemas.openxmlformats.org/presentationml/2006/ole">
            <mc:AlternateContent xmlns:mc="http://schemas.openxmlformats.org/markup-compatibility/2006">
              <mc:Choice xmlns:v="urn:schemas-microsoft-com:vml" Requires="v">
                <p:oleObj spid="_x0000_s1174556" name="Equation" r:id="rId10" imgW="850900" imgH="444500" progId="Equation.3">
                  <p:embed/>
                </p:oleObj>
              </mc:Choice>
              <mc:Fallback>
                <p:oleObj name="Equation" r:id="rId10" imgW="850900" imgH="444500"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0" y="4876800"/>
                        <a:ext cx="1377950"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176578" name="Rectangle 2"/>
          <p:cNvSpPr>
            <a:spLocks noGrp="1" noChangeArrowheads="1"/>
          </p:cNvSpPr>
          <p:nvPr>
            <p:ph type="title"/>
          </p:nvPr>
        </p:nvSpPr>
        <p:spPr/>
        <p:txBody>
          <a:bodyPr/>
          <a:lstStyle/>
          <a:p>
            <a:r>
              <a:rPr lang="en-US"/>
              <a:t>Power Law</a:t>
            </a:r>
          </a:p>
        </p:txBody>
      </p:sp>
      <p:sp>
        <p:nvSpPr>
          <p:cNvPr id="1176579" name="Rectangle 3"/>
          <p:cNvSpPr>
            <a:spLocks noGrp="1" noChangeArrowheads="1"/>
          </p:cNvSpPr>
          <p:nvPr>
            <p:ph type="body" idx="1"/>
          </p:nvPr>
        </p:nvSpPr>
        <p:spPr>
          <a:xfrm>
            <a:off x="304800" y="1295400"/>
            <a:ext cx="8385175" cy="4953000"/>
          </a:xfrm>
        </p:spPr>
        <p:txBody>
          <a:bodyPr/>
          <a:lstStyle/>
          <a:p>
            <a:r>
              <a:rPr lang="en-US" sz="1600">
                <a:solidFill>
                  <a:schemeClr val="accent2"/>
                </a:solidFill>
              </a:rPr>
              <a:t>Complication:</a:t>
            </a:r>
            <a:r>
              <a:rPr lang="en-US" sz="1600"/>
              <a:t> after every step, the particle can escape from the acceleration region with some probability </a:t>
            </a:r>
            <a:r>
              <a:rPr lang="en-US" sz="1600" i="1"/>
              <a:t>P</a:t>
            </a:r>
            <a:r>
              <a:rPr lang="en-US" sz="1600" i="1" baseline="-25000"/>
              <a:t>esc </a:t>
            </a:r>
            <a:r>
              <a:rPr lang="en-US" sz="1600" i="1"/>
              <a:t>.  </a:t>
            </a:r>
            <a:r>
              <a:rPr lang="en-US" sz="1600"/>
              <a:t>Once it escapes, its energies does not increase any more.</a:t>
            </a:r>
          </a:p>
          <a:p>
            <a:endParaRPr lang="en-US" sz="1600"/>
          </a:p>
          <a:p>
            <a:r>
              <a:rPr lang="en-US" sz="1600"/>
              <a:t>The probability </a:t>
            </a:r>
            <a:r>
              <a:rPr lang="en-US" sz="1600" i="1"/>
              <a:t>P</a:t>
            </a:r>
            <a:r>
              <a:rPr lang="en-US" sz="1600" i="1" baseline="-25000"/>
              <a:t>n</a:t>
            </a:r>
            <a:r>
              <a:rPr lang="en-US" sz="1600"/>
              <a:t> that the particle reaches energy </a:t>
            </a:r>
            <a:r>
              <a:rPr lang="en-US" sz="1600" i="1"/>
              <a:t>E</a:t>
            </a:r>
            <a:r>
              <a:rPr lang="en-US" sz="1600" i="1" baseline="-25000"/>
              <a:t>n</a:t>
            </a:r>
            <a:r>
              <a:rPr lang="en-US" sz="1600" i="1"/>
              <a:t> </a:t>
            </a:r>
            <a:r>
              <a:rPr lang="en-US" sz="1600"/>
              <a:t>is equal to the probability that the particle has </a:t>
            </a:r>
            <a:r>
              <a:rPr lang="en-US" sz="1600" i="1"/>
              <a:t>not</a:t>
            </a:r>
            <a:r>
              <a:rPr lang="en-US" sz="1600"/>
              <a:t> escaped for</a:t>
            </a:r>
            <a:r>
              <a:rPr lang="en-US" sz="1600" i="1"/>
              <a:t> n </a:t>
            </a:r>
            <a:r>
              <a:rPr lang="en-US" sz="1600"/>
              <a:t>encounters:</a:t>
            </a:r>
          </a:p>
          <a:p>
            <a:endParaRPr lang="en-US" sz="1600"/>
          </a:p>
          <a:p>
            <a:endParaRPr lang="en-US" sz="1600"/>
          </a:p>
          <a:p>
            <a:r>
              <a:rPr lang="en-US" sz="1600"/>
              <a:t>The number </a:t>
            </a:r>
            <a:r>
              <a:rPr lang="en-US" sz="1600" i="1"/>
              <a:t>N</a:t>
            </a:r>
            <a:r>
              <a:rPr lang="en-US" sz="1600"/>
              <a:t> of particles with energy </a:t>
            </a:r>
            <a:r>
              <a:rPr lang="en-US" sz="1600" i="1"/>
              <a:t>&gt; E</a:t>
            </a:r>
            <a:r>
              <a:rPr lang="en-US" sz="1600" i="1" baseline="-25000"/>
              <a:t>n</a:t>
            </a:r>
            <a:r>
              <a:rPr lang="en-US" sz="1600"/>
              <a:t> is proportional to the number of particles that remain in the acceleration region for more than</a:t>
            </a:r>
            <a:r>
              <a:rPr lang="en-US" sz="1600" i="1"/>
              <a:t> n</a:t>
            </a:r>
            <a:r>
              <a:rPr lang="en-US" sz="1600"/>
              <a:t> steps:</a:t>
            </a:r>
          </a:p>
          <a:p>
            <a:endParaRPr lang="en-US" sz="1600"/>
          </a:p>
        </p:txBody>
      </p:sp>
      <p:graphicFrame>
        <p:nvGraphicFramePr>
          <p:cNvPr id="1176580" name="Object 4"/>
          <p:cNvGraphicFramePr>
            <a:graphicFrameLocks noChangeAspect="1"/>
          </p:cNvGraphicFramePr>
          <p:nvPr/>
        </p:nvGraphicFramePr>
        <p:xfrm>
          <a:off x="3581400" y="2971800"/>
          <a:ext cx="1435100" cy="388938"/>
        </p:xfrm>
        <a:graphic>
          <a:graphicData uri="http://schemas.openxmlformats.org/presentationml/2006/ole">
            <mc:AlternateContent xmlns:mc="http://schemas.openxmlformats.org/markup-compatibility/2006">
              <mc:Choice xmlns:v="urn:schemas-microsoft-com:vml" Requires="v">
                <p:oleObj spid="_x0000_s1176591" name="Equation" r:id="rId4" imgW="889000" imgH="241300" progId="Equation.3">
                  <p:embed/>
                </p:oleObj>
              </mc:Choice>
              <mc:Fallback>
                <p:oleObj name="Equation" r:id="rId4" imgW="889000" imgH="2413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971800"/>
                        <a:ext cx="1435100" cy="38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76581" name="Object 5"/>
          <p:cNvGraphicFramePr>
            <a:graphicFrameLocks noChangeAspect="1"/>
          </p:cNvGraphicFramePr>
          <p:nvPr/>
        </p:nvGraphicFramePr>
        <p:xfrm>
          <a:off x="2743200" y="4191000"/>
          <a:ext cx="4079875" cy="1516063"/>
        </p:xfrm>
        <a:graphic>
          <a:graphicData uri="http://schemas.openxmlformats.org/presentationml/2006/ole">
            <mc:AlternateContent xmlns:mc="http://schemas.openxmlformats.org/markup-compatibility/2006">
              <mc:Choice xmlns:v="urn:schemas-microsoft-com:vml" Requires="v">
                <p:oleObj spid="_x0000_s1176592" name="Equation" r:id="rId6" imgW="2527300" imgH="939800" progId="Equation.3">
                  <p:embed/>
                </p:oleObj>
              </mc:Choice>
              <mc:Fallback>
                <p:oleObj name="Equation" r:id="rId6" imgW="2527300" imgH="9398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4191000"/>
                        <a:ext cx="4079875" cy="15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178626" name="Rectangle 2"/>
          <p:cNvSpPr>
            <a:spLocks noGrp="1" noChangeArrowheads="1"/>
          </p:cNvSpPr>
          <p:nvPr>
            <p:ph type="title"/>
          </p:nvPr>
        </p:nvSpPr>
        <p:spPr/>
        <p:txBody>
          <a:bodyPr/>
          <a:lstStyle/>
          <a:p>
            <a:r>
              <a:rPr lang="en-US"/>
              <a:t>Power Law</a:t>
            </a:r>
          </a:p>
        </p:txBody>
      </p:sp>
      <p:sp>
        <p:nvSpPr>
          <p:cNvPr id="1178627" name="Rectangle 3"/>
          <p:cNvSpPr>
            <a:spLocks noGrp="1" noChangeArrowheads="1"/>
          </p:cNvSpPr>
          <p:nvPr>
            <p:ph type="body" idx="1"/>
          </p:nvPr>
        </p:nvSpPr>
        <p:spPr/>
        <p:txBody>
          <a:bodyPr/>
          <a:lstStyle/>
          <a:p>
            <a:r>
              <a:rPr lang="en-US" sz="1600"/>
              <a:t>This can be re-written as</a:t>
            </a:r>
          </a:p>
          <a:p>
            <a:endParaRPr lang="en-US" sz="1600"/>
          </a:p>
          <a:p>
            <a:endParaRPr lang="en-US" sz="1600"/>
          </a:p>
          <a:p>
            <a:endParaRPr lang="en-US" sz="1600"/>
          </a:p>
          <a:p>
            <a:endParaRPr lang="en-US" sz="1600"/>
          </a:p>
          <a:p>
            <a:endParaRPr lang="en-US" sz="1600"/>
          </a:p>
          <a:p>
            <a:endParaRPr lang="en-US" sz="1600"/>
          </a:p>
          <a:p>
            <a:endParaRPr lang="en-US" sz="1600"/>
          </a:p>
          <a:p>
            <a:r>
              <a:rPr lang="en-US" sz="1600"/>
              <a:t>Note: </a:t>
            </a:r>
          </a:p>
        </p:txBody>
      </p:sp>
      <p:graphicFrame>
        <p:nvGraphicFramePr>
          <p:cNvPr id="1178628" name="Object 4"/>
          <p:cNvGraphicFramePr>
            <a:graphicFrameLocks noChangeAspect="1"/>
          </p:cNvGraphicFramePr>
          <p:nvPr/>
        </p:nvGraphicFramePr>
        <p:xfrm>
          <a:off x="1752600" y="1752600"/>
          <a:ext cx="1833563" cy="765175"/>
        </p:xfrm>
        <a:graphic>
          <a:graphicData uri="http://schemas.openxmlformats.org/presentationml/2006/ole">
            <mc:AlternateContent xmlns:mc="http://schemas.openxmlformats.org/markup-compatibility/2006">
              <mc:Choice xmlns:v="urn:schemas-microsoft-com:vml" Requires="v">
                <p:oleObj spid="_x0000_s1178648" name="Equation" r:id="rId4" imgW="1155700" imgH="482600" progId="Equation.3">
                  <p:embed/>
                </p:oleObj>
              </mc:Choice>
              <mc:Fallback>
                <p:oleObj name="Equation" r:id="rId4" imgW="1155700" imgH="4826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752600"/>
                        <a:ext cx="1833563" cy="7651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78629" name="Text Box 5"/>
          <p:cNvSpPr txBox="1">
            <a:spLocks noChangeArrowheads="1"/>
          </p:cNvSpPr>
          <p:nvPr/>
        </p:nvSpPr>
        <p:spPr bwMode="auto">
          <a:xfrm>
            <a:off x="4038600" y="1905000"/>
            <a:ext cx="641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800" b="1"/>
              <a:t>with</a:t>
            </a:r>
            <a:endParaRPr lang="en-US"/>
          </a:p>
        </p:txBody>
      </p:sp>
      <p:graphicFrame>
        <p:nvGraphicFramePr>
          <p:cNvPr id="1178630" name="Object 6"/>
          <p:cNvGraphicFramePr>
            <a:graphicFrameLocks noChangeAspect="1"/>
          </p:cNvGraphicFramePr>
          <p:nvPr/>
        </p:nvGraphicFramePr>
        <p:xfrm>
          <a:off x="5181600" y="1752600"/>
          <a:ext cx="1752600" cy="746125"/>
        </p:xfrm>
        <a:graphic>
          <a:graphicData uri="http://schemas.openxmlformats.org/presentationml/2006/ole">
            <mc:AlternateContent xmlns:mc="http://schemas.openxmlformats.org/markup-compatibility/2006">
              <mc:Choice xmlns:v="urn:schemas-microsoft-com:vml" Requires="v">
                <p:oleObj spid="_x0000_s1178649" name="Equation" r:id="rId6" imgW="1104900" imgH="469900" progId="Equation.3">
                  <p:embed/>
                </p:oleObj>
              </mc:Choice>
              <mc:Fallback>
                <p:oleObj name="Equation" r:id="rId6" imgW="1104900" imgH="4699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1752600"/>
                        <a:ext cx="1752600" cy="7461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78631" name="Text Box 7"/>
          <p:cNvSpPr txBox="1">
            <a:spLocks noChangeArrowheads="1"/>
          </p:cNvSpPr>
          <p:nvPr/>
        </p:nvSpPr>
        <p:spPr bwMode="auto">
          <a:xfrm>
            <a:off x="990600" y="2743200"/>
            <a:ext cx="6858000" cy="61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buFont typeface="Symbol" charset="0"/>
              <a:buChar char="Þ"/>
            </a:pPr>
            <a:r>
              <a:rPr lang="en-US" sz="1800" b="1">
                <a:sym typeface="Symbol" charset="0"/>
              </a:rPr>
              <a:t>  </a:t>
            </a:r>
            <a:r>
              <a:rPr lang="en-US" sz="1600" b="1">
                <a:sym typeface="Symbol" charset="0"/>
              </a:rPr>
              <a:t>a process with a repeated energy increase  </a:t>
            </a:r>
            <a:r>
              <a:rPr lang="en-US" sz="1600" b="1" i="1">
                <a:latin typeface="Symbol" charset="0"/>
                <a:sym typeface="Symbol" charset="0"/>
              </a:rPr>
              <a:t></a:t>
            </a:r>
            <a:r>
              <a:rPr lang="en-US" sz="1600" b="1" i="1">
                <a:sym typeface="Symbol" charset="0"/>
              </a:rPr>
              <a:t>E = </a:t>
            </a:r>
            <a:r>
              <a:rPr lang="en-US" sz="1600" b="1" i="1">
                <a:latin typeface="Symbol" charset="0"/>
                <a:sym typeface="Symbol" charset="0"/>
              </a:rPr>
              <a:t></a:t>
            </a:r>
            <a:r>
              <a:rPr lang="en-US" sz="1600" b="1" i="1">
                <a:sym typeface="Symbol" charset="0"/>
              </a:rPr>
              <a:t>E  </a:t>
            </a:r>
            <a:r>
              <a:rPr lang="en-US" sz="1600" b="1">
                <a:sym typeface="Symbol" charset="0"/>
              </a:rPr>
              <a:t>per    step naturally gives a power law.</a:t>
            </a:r>
            <a:endParaRPr lang="en-US" sz="1800" b="1"/>
          </a:p>
        </p:txBody>
      </p:sp>
      <p:graphicFrame>
        <p:nvGraphicFramePr>
          <p:cNvPr id="1178632" name="Object 8"/>
          <p:cNvGraphicFramePr>
            <a:graphicFrameLocks noChangeAspect="1"/>
          </p:cNvGraphicFramePr>
          <p:nvPr/>
        </p:nvGraphicFramePr>
        <p:xfrm>
          <a:off x="1671638" y="4114800"/>
          <a:ext cx="1935162" cy="590550"/>
        </p:xfrm>
        <a:graphic>
          <a:graphicData uri="http://schemas.openxmlformats.org/presentationml/2006/ole">
            <mc:AlternateContent xmlns:mc="http://schemas.openxmlformats.org/markup-compatibility/2006">
              <mc:Choice xmlns:v="urn:schemas-microsoft-com:vml" Requires="v">
                <p:oleObj spid="_x0000_s1178650" name="Equation" r:id="rId8" imgW="1206500" imgH="368300" progId="Equation.3">
                  <p:embed/>
                </p:oleObj>
              </mc:Choice>
              <mc:Fallback>
                <p:oleObj name="Equation" r:id="rId8" imgW="1206500" imgH="368300"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638" y="4114800"/>
                        <a:ext cx="1935162"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78633" name="Text Box 9"/>
          <p:cNvSpPr txBox="1">
            <a:spLocks noChangeArrowheads="1"/>
          </p:cNvSpPr>
          <p:nvPr/>
        </p:nvSpPr>
        <p:spPr bwMode="auto">
          <a:xfrm>
            <a:off x="4038600" y="4114800"/>
            <a:ext cx="317182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600" i="1">
                <a:latin typeface="Symbol" charset="0"/>
                <a:sym typeface="Symbol" charset="0"/>
              </a:rPr>
              <a:t></a:t>
            </a:r>
            <a:r>
              <a:rPr lang="en-US" sz="1600"/>
              <a:t>= frequency of acceleration</a:t>
            </a:r>
          </a:p>
          <a:p>
            <a:pPr eaLnBrk="1" hangingPunct="1"/>
            <a:r>
              <a:rPr lang="en-US" sz="1600" i="1"/>
              <a:t>T</a:t>
            </a:r>
            <a:r>
              <a:rPr lang="en-US" sz="1600"/>
              <a:t> = characteristic time of process</a:t>
            </a:r>
            <a:endParaRPr lang="en-US"/>
          </a:p>
        </p:txBody>
      </p:sp>
      <p:sp>
        <p:nvSpPr>
          <p:cNvPr id="1178634" name="Text Box 10"/>
          <p:cNvSpPr txBox="1">
            <a:spLocks noChangeArrowheads="1"/>
          </p:cNvSpPr>
          <p:nvPr/>
        </p:nvSpPr>
        <p:spPr bwMode="auto">
          <a:xfrm>
            <a:off x="990600" y="5029200"/>
            <a:ext cx="7162800" cy="85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buFont typeface="Symbol" charset="0"/>
              <a:buChar char="Þ"/>
            </a:pPr>
            <a:r>
              <a:rPr lang="en-US" sz="1800" b="1"/>
              <a:t>  </a:t>
            </a:r>
            <a:r>
              <a:rPr lang="en-US" sz="1600" b="1"/>
              <a:t>reaching higher energies takes longer; if the accelerator has a limited lifetime, only some characteristic maximum energy can be reached.</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994310" name="Text Box 6"/>
          <p:cNvSpPr txBox="1">
            <a:spLocks noChangeArrowheads="1"/>
          </p:cNvSpPr>
          <p:nvPr/>
        </p:nvSpPr>
        <p:spPr bwMode="auto">
          <a:xfrm>
            <a:off x="6477000" y="5334000"/>
            <a:ext cx="191135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600" b="1">
                <a:solidFill>
                  <a:schemeClr val="accent2"/>
                </a:solidFill>
              </a:rPr>
              <a:t>moving magnetic </a:t>
            </a:r>
          </a:p>
          <a:p>
            <a:pPr algn="ctr"/>
            <a:r>
              <a:rPr lang="en-US" sz="1600" b="1">
                <a:solidFill>
                  <a:schemeClr val="accent2"/>
                </a:solidFill>
              </a:rPr>
              <a:t>cloud or  </a:t>
            </a:r>
          </a:p>
          <a:p>
            <a:pPr algn="ctr"/>
            <a:r>
              <a:rPr lang="en-US" sz="1600" b="1">
                <a:solidFill>
                  <a:schemeClr val="accent2"/>
                </a:solidFill>
              </a:rPr>
              <a:t>shock front</a:t>
            </a:r>
            <a:endParaRPr lang="en-US" sz="2000"/>
          </a:p>
        </p:txBody>
      </p:sp>
      <p:sp>
        <p:nvSpPr>
          <p:cNvPr id="994313" name="Rectangle 9"/>
          <p:cNvSpPr>
            <a:spLocks noGrp="1" noChangeArrowheads="1"/>
          </p:cNvSpPr>
          <p:nvPr>
            <p:ph type="title"/>
          </p:nvPr>
        </p:nvSpPr>
        <p:spPr/>
        <p:txBody>
          <a:bodyPr/>
          <a:lstStyle/>
          <a:p>
            <a:r>
              <a:rPr lang="en-US"/>
              <a:t>Source Candidates?</a:t>
            </a:r>
          </a:p>
        </p:txBody>
      </p:sp>
      <p:sp>
        <p:nvSpPr>
          <p:cNvPr id="994314" name="Rectangle 10"/>
          <p:cNvSpPr>
            <a:spLocks noGrp="1" noChangeArrowheads="1"/>
          </p:cNvSpPr>
          <p:nvPr>
            <p:ph type="body" idx="1"/>
          </p:nvPr>
        </p:nvSpPr>
        <p:spPr>
          <a:xfrm>
            <a:off x="304800" y="1295400"/>
            <a:ext cx="3581400" cy="4953000"/>
          </a:xfrm>
        </p:spPr>
        <p:txBody>
          <a:bodyPr/>
          <a:lstStyle/>
          <a:p>
            <a:r>
              <a:rPr lang="en-US" sz="1600"/>
              <a:t>In Fermi's cosmic ray </a:t>
            </a:r>
            <a:r>
              <a:rPr lang="en-US" sz="1600">
                <a:solidFill>
                  <a:schemeClr val="accent2"/>
                </a:solidFill>
              </a:rPr>
              <a:t>shock accelerator</a:t>
            </a:r>
            <a:r>
              <a:rPr lang="en-US" sz="1600"/>
              <a:t>, protons speed up by bouncing off moving magnetic clouds in space - just like a tennis ball is faster after it bounces off a wall moving towards the observer.</a:t>
            </a:r>
          </a:p>
          <a:p>
            <a:endParaRPr lang="en-US" sz="1600"/>
          </a:p>
          <a:p>
            <a:r>
              <a:rPr lang="en-US" sz="1600"/>
              <a:t>Shock acceleration is a tedious process - the particles gain energy over many (10</a:t>
            </a:r>
            <a:r>
              <a:rPr lang="en-US" sz="1600" baseline="30000"/>
              <a:t>7</a:t>
            </a:r>
            <a:r>
              <a:rPr lang="en-US" sz="1600"/>
              <a:t> or more) collisions.</a:t>
            </a:r>
          </a:p>
          <a:p>
            <a:endParaRPr lang="en-US" sz="1600"/>
          </a:p>
          <a:p>
            <a:r>
              <a:rPr lang="en-US" sz="1600"/>
              <a:t>This is not the correct model, but the model can be improved: replace </a:t>
            </a:r>
            <a:r>
              <a:rPr lang="en-US" sz="1600">
                <a:solidFill>
                  <a:schemeClr val="accent2"/>
                </a:solidFill>
              </a:rPr>
              <a:t>magnetic clouds</a:t>
            </a:r>
            <a:r>
              <a:rPr lang="en-US" sz="1600"/>
              <a:t> by </a:t>
            </a:r>
            <a:r>
              <a:rPr lang="en-US" sz="1600">
                <a:solidFill>
                  <a:schemeClr val="accent2"/>
                </a:solidFill>
              </a:rPr>
              <a:t>shock fronts…</a:t>
            </a:r>
            <a:endParaRPr lang="en-US" sz="1600"/>
          </a:p>
          <a:p>
            <a:endParaRPr lang="en-US" sz="1800"/>
          </a:p>
        </p:txBody>
      </p:sp>
      <p:sp>
        <p:nvSpPr>
          <p:cNvPr id="994316" name="Oval 12"/>
          <p:cNvSpPr>
            <a:spLocks noChangeArrowheads="1"/>
          </p:cNvSpPr>
          <p:nvPr/>
        </p:nvSpPr>
        <p:spPr bwMode="auto">
          <a:xfrm>
            <a:off x="6553200" y="1447800"/>
            <a:ext cx="1752600" cy="3810000"/>
          </a:xfrm>
          <a:prstGeom prst="ellipse">
            <a:avLst/>
          </a:prstGeom>
          <a:solidFill>
            <a:schemeClr val="accent1"/>
          </a:solidFill>
          <a:ln w="9525">
            <a:solidFill>
              <a:schemeClr val="tx1"/>
            </a:solidFill>
            <a:round/>
            <a:headEnd/>
            <a:tailEnd/>
          </a:ln>
        </p:spPr>
        <p:txBody>
          <a:bodyPr wrap="none" anchor="ctr"/>
          <a:lstStyle/>
          <a:p>
            <a:pPr algn="ctr"/>
            <a:endParaRPr lang="en-US"/>
          </a:p>
        </p:txBody>
      </p:sp>
      <p:sp>
        <p:nvSpPr>
          <p:cNvPr id="994317" name="Line 13"/>
          <p:cNvSpPr>
            <a:spLocks noChangeShapeType="1"/>
          </p:cNvSpPr>
          <p:nvPr/>
        </p:nvSpPr>
        <p:spPr bwMode="auto">
          <a:xfrm>
            <a:off x="5562600" y="2057400"/>
            <a:ext cx="175260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4321" name="Line 17"/>
          <p:cNvSpPr>
            <a:spLocks noChangeShapeType="1"/>
          </p:cNvSpPr>
          <p:nvPr/>
        </p:nvSpPr>
        <p:spPr bwMode="auto">
          <a:xfrm flipH="1">
            <a:off x="5334000" y="4267200"/>
            <a:ext cx="1752600" cy="228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4311" name="Line 7"/>
          <p:cNvSpPr>
            <a:spLocks noChangeShapeType="1"/>
          </p:cNvSpPr>
          <p:nvPr/>
        </p:nvSpPr>
        <p:spPr bwMode="auto">
          <a:xfrm flipH="1">
            <a:off x="6705600" y="5105400"/>
            <a:ext cx="762000" cy="0"/>
          </a:xfrm>
          <a:prstGeom prst="line">
            <a:avLst/>
          </a:prstGeom>
          <a:noFill/>
          <a:ln w="19050">
            <a:solidFill>
              <a:schemeClr val="tx1"/>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4322" name="Freeform 18"/>
          <p:cNvSpPr>
            <a:spLocks/>
          </p:cNvSpPr>
          <p:nvPr/>
        </p:nvSpPr>
        <p:spPr bwMode="auto">
          <a:xfrm>
            <a:off x="6781800" y="2743200"/>
            <a:ext cx="1409700" cy="1549400"/>
          </a:xfrm>
          <a:custGeom>
            <a:avLst/>
            <a:gdLst>
              <a:gd name="T0" fmla="*/ 384 w 888"/>
              <a:gd name="T1" fmla="*/ 0 h 976"/>
              <a:gd name="T2" fmla="*/ 816 w 888"/>
              <a:gd name="T3" fmla="*/ 240 h 976"/>
              <a:gd name="T4" fmla="*/ 480 w 888"/>
              <a:gd name="T5" fmla="*/ 480 h 976"/>
              <a:gd name="T6" fmla="*/ 48 w 888"/>
              <a:gd name="T7" fmla="*/ 432 h 976"/>
              <a:gd name="T8" fmla="*/ 192 w 888"/>
              <a:gd name="T9" fmla="*/ 192 h 976"/>
              <a:gd name="T10" fmla="*/ 672 w 888"/>
              <a:gd name="T11" fmla="*/ 288 h 976"/>
              <a:gd name="T12" fmla="*/ 816 w 888"/>
              <a:gd name="T13" fmla="*/ 672 h 976"/>
              <a:gd name="T14" fmla="*/ 240 w 888"/>
              <a:gd name="T15" fmla="*/ 816 h 976"/>
              <a:gd name="T16" fmla="*/ 144 w 888"/>
              <a:gd name="T17" fmla="*/ 624 h 976"/>
              <a:gd name="T18" fmla="*/ 672 w 888"/>
              <a:gd name="T19" fmla="*/ 576 h 976"/>
              <a:gd name="T20" fmla="*/ 768 w 888"/>
              <a:gd name="T21" fmla="*/ 864 h 976"/>
              <a:gd name="T22" fmla="*/ 336 w 888"/>
              <a:gd name="T23" fmla="*/ 960 h 976"/>
              <a:gd name="T24" fmla="*/ 240 w 888"/>
              <a:gd name="T25" fmla="*/ 96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8" h="976">
                <a:moveTo>
                  <a:pt x="384" y="0"/>
                </a:moveTo>
                <a:cubicBezTo>
                  <a:pt x="592" y="80"/>
                  <a:pt x="800" y="160"/>
                  <a:pt x="816" y="240"/>
                </a:cubicBezTo>
                <a:cubicBezTo>
                  <a:pt x="832" y="320"/>
                  <a:pt x="608" y="448"/>
                  <a:pt x="480" y="480"/>
                </a:cubicBezTo>
                <a:cubicBezTo>
                  <a:pt x="352" y="512"/>
                  <a:pt x="96" y="480"/>
                  <a:pt x="48" y="432"/>
                </a:cubicBezTo>
                <a:cubicBezTo>
                  <a:pt x="0" y="384"/>
                  <a:pt x="88" y="216"/>
                  <a:pt x="192" y="192"/>
                </a:cubicBezTo>
                <a:cubicBezTo>
                  <a:pt x="296" y="168"/>
                  <a:pt x="568" y="208"/>
                  <a:pt x="672" y="288"/>
                </a:cubicBezTo>
                <a:cubicBezTo>
                  <a:pt x="776" y="368"/>
                  <a:pt x="888" y="584"/>
                  <a:pt x="816" y="672"/>
                </a:cubicBezTo>
                <a:cubicBezTo>
                  <a:pt x="744" y="760"/>
                  <a:pt x="352" y="824"/>
                  <a:pt x="240" y="816"/>
                </a:cubicBezTo>
                <a:cubicBezTo>
                  <a:pt x="128" y="808"/>
                  <a:pt x="72" y="664"/>
                  <a:pt x="144" y="624"/>
                </a:cubicBezTo>
                <a:cubicBezTo>
                  <a:pt x="216" y="584"/>
                  <a:pt x="568" y="536"/>
                  <a:pt x="672" y="576"/>
                </a:cubicBezTo>
                <a:cubicBezTo>
                  <a:pt x="776" y="616"/>
                  <a:pt x="824" y="800"/>
                  <a:pt x="768" y="864"/>
                </a:cubicBezTo>
                <a:cubicBezTo>
                  <a:pt x="712" y="928"/>
                  <a:pt x="424" y="944"/>
                  <a:pt x="336" y="960"/>
                </a:cubicBezTo>
                <a:cubicBezTo>
                  <a:pt x="248" y="976"/>
                  <a:pt x="244" y="968"/>
                  <a:pt x="240" y="960"/>
                </a:cubicBezTo>
              </a:path>
            </a:pathLst>
          </a:custGeom>
          <a:noFill/>
          <a:ln w="2540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94323" name="Text Box 19"/>
          <p:cNvSpPr txBox="1">
            <a:spLocks noChangeArrowheads="1"/>
          </p:cNvSpPr>
          <p:nvPr/>
        </p:nvSpPr>
        <p:spPr bwMode="auto">
          <a:xfrm>
            <a:off x="4419600" y="1676400"/>
            <a:ext cx="20240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t>incoming cosmic ray</a:t>
            </a:r>
            <a:endParaRPr lang="en-US"/>
          </a:p>
        </p:txBody>
      </p:sp>
      <p:sp>
        <p:nvSpPr>
          <p:cNvPr id="994324" name="Text Box 20"/>
          <p:cNvSpPr txBox="1">
            <a:spLocks noChangeArrowheads="1"/>
          </p:cNvSpPr>
          <p:nvPr/>
        </p:nvSpPr>
        <p:spPr bwMode="auto">
          <a:xfrm>
            <a:off x="4572000" y="4572000"/>
            <a:ext cx="19907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t>outgoing cosmic ray</a:t>
            </a:r>
            <a:endParaRPr lang="en-US"/>
          </a:p>
        </p:txBody>
      </p:sp>
      <p:sp>
        <p:nvSpPr>
          <p:cNvPr id="994326" name="Text Box 22"/>
          <p:cNvSpPr txBox="1">
            <a:spLocks noChangeArrowheads="1"/>
          </p:cNvSpPr>
          <p:nvPr/>
        </p:nvSpPr>
        <p:spPr bwMode="auto">
          <a:xfrm>
            <a:off x="6934200" y="1828800"/>
            <a:ext cx="11430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600"/>
              <a:t>magnetic</a:t>
            </a:r>
          </a:p>
          <a:p>
            <a:r>
              <a:rPr lang="en-US" sz="1600"/>
              <a:t>    field</a:t>
            </a:r>
          </a:p>
        </p:txBody>
      </p:sp>
      <p:graphicFrame>
        <p:nvGraphicFramePr>
          <p:cNvPr id="994327" name="Object 23"/>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994333" name="Document" r:id="rId4" imgW="1423416" imgH="1594104" progId="Word.Document.8">
                  <p:embed/>
                </p:oleObj>
              </mc:Choice>
              <mc:Fallback>
                <p:oleObj name="Document" r:id="rId4" imgW="1423416" imgH="1594104" progId="Word.Document.8">
                  <p:embed/>
                  <p:pic>
                    <p:nvPicPr>
                      <p:cNvPr id="0" name="Object 23"/>
                      <p:cNvPicPr>
                        <a:picLocks noChangeAspect="1" noChangeArrowheads="1"/>
                      </p:cNvPicPr>
                      <p:nvPr/>
                    </p:nvPicPr>
                    <p:blipFill>
                      <a:blip r:embed="rId5">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September 14, 2010</a:t>
            </a:r>
            <a:endParaRPr lang="en-US">
              <a:solidFill>
                <a:schemeClr val="tx1"/>
              </a:solidFill>
            </a:endParaRPr>
          </a:p>
        </p:txBody>
      </p:sp>
      <p:sp>
        <p:nvSpPr>
          <p:cNvPr id="1086470" name="Rectangle 6"/>
          <p:cNvSpPr>
            <a:spLocks noChangeArrowheads="1"/>
          </p:cNvSpPr>
          <p:nvPr/>
        </p:nvSpPr>
        <p:spPr bwMode="auto">
          <a:xfrm>
            <a:off x="1098550" y="6342063"/>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p:txBody>
      </p:sp>
      <p:sp>
        <p:nvSpPr>
          <p:cNvPr id="1086471" name="Text Box 7"/>
          <p:cNvSpPr txBox="1">
            <a:spLocks noChangeArrowheads="1"/>
          </p:cNvSpPr>
          <p:nvPr/>
        </p:nvSpPr>
        <p:spPr bwMode="auto">
          <a:xfrm>
            <a:off x="228600" y="6553200"/>
            <a:ext cx="3021013"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00">
                <a:solidFill>
                  <a:schemeClr val="bg1"/>
                </a:solidFill>
              </a:rPr>
              <a:t>Amundsen-Scott South Pole Station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180674" name="Rectangle 2"/>
          <p:cNvSpPr>
            <a:spLocks noGrp="1" noChangeArrowheads="1"/>
          </p:cNvSpPr>
          <p:nvPr>
            <p:ph type="title"/>
          </p:nvPr>
        </p:nvSpPr>
        <p:spPr/>
        <p:txBody>
          <a:bodyPr/>
          <a:lstStyle/>
          <a:p>
            <a:r>
              <a:rPr lang="en-US"/>
              <a:t>Fermi Acceleration</a:t>
            </a:r>
          </a:p>
        </p:txBody>
      </p:sp>
      <p:sp>
        <p:nvSpPr>
          <p:cNvPr id="1180675" name="Rectangle 3"/>
          <p:cNvSpPr>
            <a:spLocks noGrp="1" noChangeArrowheads="1"/>
          </p:cNvSpPr>
          <p:nvPr>
            <p:ph type="body" idx="1"/>
          </p:nvPr>
        </p:nvSpPr>
        <p:spPr/>
        <p:txBody>
          <a:bodyPr/>
          <a:lstStyle/>
          <a:p>
            <a:r>
              <a:rPr lang="en-US" sz="1600">
                <a:solidFill>
                  <a:schemeClr val="accent2"/>
                </a:solidFill>
              </a:rPr>
              <a:t>Second order Fermi acceleration</a:t>
            </a:r>
            <a:r>
              <a:rPr lang="en-US" sz="1600"/>
              <a:t> (charged particle interactions with clouds containing turbulent magnetic fields):</a:t>
            </a:r>
          </a:p>
          <a:p>
            <a:endParaRPr lang="en-US" sz="1600"/>
          </a:p>
          <a:p>
            <a:endParaRPr lang="en-US" sz="1600"/>
          </a:p>
          <a:p>
            <a:endParaRPr lang="en-US" sz="1600"/>
          </a:p>
          <a:p>
            <a:endParaRPr lang="en-US" sz="1600"/>
          </a:p>
          <a:p>
            <a:endParaRPr lang="en-US" sz="1600"/>
          </a:p>
          <a:p>
            <a:endParaRPr lang="en-US" sz="1600"/>
          </a:p>
          <a:p>
            <a:r>
              <a:rPr lang="en-US" sz="1600">
                <a:solidFill>
                  <a:schemeClr val="accent2"/>
                </a:solidFill>
              </a:rPr>
              <a:t>First order Fermi acceleration</a:t>
            </a:r>
            <a:r>
              <a:rPr lang="en-US" sz="1600"/>
              <a:t> (1977) (replace cloud by </a:t>
            </a:r>
            <a:r>
              <a:rPr lang="en-US" sz="1600">
                <a:solidFill>
                  <a:srgbClr val="FF0000"/>
                </a:solidFill>
              </a:rPr>
              <a:t>shock front</a:t>
            </a:r>
            <a:r>
              <a:rPr lang="en-US" sz="1600"/>
              <a:t>)</a:t>
            </a:r>
          </a:p>
          <a:p>
            <a:endParaRPr lang="en-US" sz="1600"/>
          </a:p>
        </p:txBody>
      </p:sp>
      <p:graphicFrame>
        <p:nvGraphicFramePr>
          <p:cNvPr id="1180676" name="Object 4"/>
          <p:cNvGraphicFramePr>
            <a:graphicFrameLocks noChangeAspect="1"/>
          </p:cNvGraphicFramePr>
          <p:nvPr/>
        </p:nvGraphicFramePr>
        <p:xfrm>
          <a:off x="2514600" y="2286000"/>
          <a:ext cx="1316038" cy="658813"/>
        </p:xfrm>
        <a:graphic>
          <a:graphicData uri="http://schemas.openxmlformats.org/presentationml/2006/ole">
            <mc:AlternateContent xmlns:mc="http://schemas.openxmlformats.org/markup-compatibility/2006">
              <mc:Choice xmlns:v="urn:schemas-microsoft-com:vml" Requires="v">
                <p:oleObj spid="_x0000_s1180691" name="Equation" r:id="rId4" imgW="812800" imgH="406400" progId="Equation.3">
                  <p:embed/>
                </p:oleObj>
              </mc:Choice>
              <mc:Fallback>
                <p:oleObj name="Equation" r:id="rId4" imgW="812800" imgH="4064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286000"/>
                        <a:ext cx="1316038"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80677" name="Text Box 5"/>
          <p:cNvSpPr txBox="1">
            <a:spLocks noChangeArrowheads="1"/>
          </p:cNvSpPr>
          <p:nvPr/>
        </p:nvSpPr>
        <p:spPr bwMode="auto">
          <a:xfrm>
            <a:off x="4267200" y="2438400"/>
            <a:ext cx="3632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600" i="1">
                <a:latin typeface="Symbol" charset="0"/>
                <a:sym typeface="Symbol" charset="0"/>
              </a:rPr>
              <a:t></a:t>
            </a:r>
            <a:r>
              <a:rPr lang="en-US" sz="1600"/>
              <a:t> = velocity of cloud (typically </a:t>
            </a:r>
            <a:r>
              <a:rPr lang="en-US" sz="1600" i="1">
                <a:latin typeface="Symbol" charset="0"/>
                <a:sym typeface="Symbol" charset="0"/>
              </a:rPr>
              <a:t></a:t>
            </a:r>
            <a:r>
              <a:rPr lang="en-US" sz="1600"/>
              <a:t>&lt; 10</a:t>
            </a:r>
            <a:r>
              <a:rPr lang="en-US" sz="1600" baseline="30000"/>
              <a:t>-4</a:t>
            </a:r>
            <a:r>
              <a:rPr lang="en-US" sz="1600"/>
              <a:t>)</a:t>
            </a:r>
            <a:endParaRPr lang="en-US"/>
          </a:p>
        </p:txBody>
      </p:sp>
      <p:sp>
        <p:nvSpPr>
          <p:cNvPr id="1180678" name="Text Box 6"/>
          <p:cNvSpPr txBox="1">
            <a:spLocks noChangeArrowheads="1"/>
          </p:cNvSpPr>
          <p:nvPr/>
        </p:nvSpPr>
        <p:spPr bwMode="auto">
          <a:xfrm>
            <a:off x="3733800" y="2971800"/>
            <a:ext cx="27384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800" b="1">
                <a:sym typeface="Symbol" charset="0"/>
              </a:rPr>
              <a:t>  </a:t>
            </a:r>
            <a:r>
              <a:rPr lang="en-US" sz="1600" b="1">
                <a:sym typeface="Symbol" charset="0"/>
              </a:rPr>
              <a:t>power law guaranteed!</a:t>
            </a:r>
            <a:endParaRPr lang="en-US" sz="1600" b="1"/>
          </a:p>
        </p:txBody>
      </p:sp>
      <p:graphicFrame>
        <p:nvGraphicFramePr>
          <p:cNvPr id="1180679" name="Object 7"/>
          <p:cNvGraphicFramePr>
            <a:graphicFrameLocks noChangeAspect="1"/>
          </p:cNvGraphicFramePr>
          <p:nvPr/>
        </p:nvGraphicFramePr>
        <p:xfrm>
          <a:off x="2514600" y="4191000"/>
          <a:ext cx="1233488" cy="658813"/>
        </p:xfrm>
        <a:graphic>
          <a:graphicData uri="http://schemas.openxmlformats.org/presentationml/2006/ole">
            <mc:AlternateContent xmlns:mc="http://schemas.openxmlformats.org/markup-compatibility/2006">
              <mc:Choice xmlns:v="urn:schemas-microsoft-com:vml" Requires="v">
                <p:oleObj spid="_x0000_s1180692" name="Equation" r:id="rId6" imgW="762000" imgH="406400" progId="Equation.3">
                  <p:embed/>
                </p:oleObj>
              </mc:Choice>
              <mc:Fallback>
                <p:oleObj name="Equation" r:id="rId6" imgW="762000" imgH="4064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4191000"/>
                        <a:ext cx="1233488"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80680" name="Text Box 8"/>
          <p:cNvSpPr txBox="1">
            <a:spLocks noChangeArrowheads="1"/>
          </p:cNvSpPr>
          <p:nvPr/>
        </p:nvSpPr>
        <p:spPr bwMode="auto">
          <a:xfrm>
            <a:off x="4343400" y="4267200"/>
            <a:ext cx="4138613"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buFont typeface="Symbol" charset="0"/>
              <a:buNone/>
            </a:pPr>
            <a:r>
              <a:rPr lang="en-US" sz="1600" i="1">
                <a:latin typeface="Symbol" charset="0"/>
                <a:sym typeface="Symbol" charset="0"/>
              </a:rPr>
              <a:t></a:t>
            </a:r>
            <a:r>
              <a:rPr lang="en-US" sz="1600"/>
              <a:t>= velocity of shocked gas relative to the </a:t>
            </a:r>
          </a:p>
          <a:p>
            <a:pPr eaLnBrk="1" hangingPunct="1">
              <a:buFont typeface="Symbol" charset="0"/>
              <a:buNone/>
            </a:pPr>
            <a:r>
              <a:rPr lang="en-US" sz="1600"/>
              <a:t>       unshocked gas (typically </a:t>
            </a:r>
            <a:r>
              <a:rPr lang="en-US" sz="1600" i="1">
                <a:latin typeface="Symbol" charset="0"/>
                <a:sym typeface="Symbol" charset="0"/>
              </a:rPr>
              <a:t></a:t>
            </a:r>
            <a:r>
              <a:rPr lang="en-US" sz="1600" i="1"/>
              <a:t>c</a:t>
            </a:r>
            <a:r>
              <a:rPr lang="en-US" sz="1600" i="1">
                <a:latin typeface="Symbol" charset="0"/>
                <a:sym typeface="Symbol" charset="0"/>
              </a:rPr>
              <a:t></a:t>
            </a:r>
            <a:r>
              <a:rPr lang="en-US" sz="1600">
                <a:sym typeface="Symbol" charset="0"/>
              </a:rPr>
              <a:t></a:t>
            </a:r>
            <a:r>
              <a:rPr lang="en-US" sz="1600"/>
              <a:t> 10</a:t>
            </a:r>
            <a:r>
              <a:rPr lang="en-US" sz="1600" baseline="30000"/>
              <a:t>4</a:t>
            </a:r>
            <a:r>
              <a:rPr lang="en-US" sz="1600"/>
              <a:t> km/s)</a:t>
            </a:r>
            <a:endParaRPr lang="en-US"/>
          </a:p>
        </p:txBody>
      </p:sp>
      <p:sp>
        <p:nvSpPr>
          <p:cNvPr id="1180681" name="Text Box 9"/>
          <p:cNvSpPr txBox="1">
            <a:spLocks noChangeArrowheads="1"/>
          </p:cNvSpPr>
          <p:nvPr/>
        </p:nvSpPr>
        <p:spPr bwMode="auto">
          <a:xfrm>
            <a:off x="1066800" y="5181600"/>
            <a:ext cx="7467600" cy="110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buFont typeface="Symbol" charset="0"/>
              <a:buChar char="Þ"/>
            </a:pPr>
            <a:r>
              <a:rPr lang="en-US" sz="1800" b="1">
                <a:sym typeface="Symbol" charset="0"/>
              </a:rPr>
              <a:t>  </a:t>
            </a:r>
            <a:r>
              <a:rPr lang="en-US" sz="1600" b="1">
                <a:sym typeface="Symbol" charset="0"/>
              </a:rPr>
              <a:t>power law guaranteed </a:t>
            </a:r>
            <a:r>
              <a:rPr lang="en-US" sz="1600" b="1" i="1">
                <a:sym typeface="Symbol" charset="0"/>
              </a:rPr>
              <a:t>plus </a:t>
            </a:r>
            <a:r>
              <a:rPr lang="en-US" sz="1600" b="1">
                <a:sym typeface="Symbol" charset="0"/>
              </a:rPr>
              <a:t>the spectral index is independent of    the properties of the shock wave and depends only on the ratio of upstream to downstream velocities.</a:t>
            </a:r>
          </a:p>
          <a:p>
            <a:pPr eaLnBrk="1" hangingPunct="1">
              <a:buFont typeface="Symbol" charset="0"/>
              <a:buChar char="Þ"/>
            </a:pPr>
            <a:r>
              <a:rPr lang="en-US" sz="1600" b="1"/>
              <a:t>  predicts a </a:t>
            </a:r>
            <a:r>
              <a:rPr lang="en-US" sz="1600" b="1" i="1"/>
              <a:t>unique</a:t>
            </a:r>
            <a:r>
              <a:rPr lang="en-US" sz="1600" b="1"/>
              <a:t> spectral index for diverse environments.</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2"/>
          <p:cNvSpPr>
            <a:spLocks noGrp="1"/>
          </p:cNvSpPr>
          <p:nvPr>
            <p:ph type="dt" sz="half" idx="10"/>
          </p:nvPr>
        </p:nvSpPr>
        <p:spPr/>
        <p:txBody>
          <a:bodyPr/>
          <a:lstStyle/>
          <a:p>
            <a:r>
              <a:rPr lang="en-US"/>
              <a:t>September 14, 2010</a:t>
            </a:r>
            <a:endParaRPr lang="en-US">
              <a:solidFill>
                <a:schemeClr val="tx1"/>
              </a:solidFill>
            </a:endParaRPr>
          </a:p>
        </p:txBody>
      </p:sp>
      <p:sp>
        <p:nvSpPr>
          <p:cNvPr id="1182722" name="Rectangle 2"/>
          <p:cNvSpPr>
            <a:spLocks noGrp="1" noChangeArrowheads="1"/>
          </p:cNvSpPr>
          <p:nvPr>
            <p:ph type="title"/>
          </p:nvPr>
        </p:nvSpPr>
        <p:spPr/>
        <p:txBody>
          <a:bodyPr/>
          <a:lstStyle/>
          <a:p>
            <a:endParaRPr lang="en-US"/>
          </a:p>
        </p:txBody>
      </p:sp>
      <p:graphicFrame>
        <p:nvGraphicFramePr>
          <p:cNvPr id="1182723" name="Object 3"/>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spid="_x0000_s1182745" r:id="rId4" imgW="12215873" imgH="9168254" progId="">
                  <p:embed/>
                </p:oleObj>
              </mc:Choice>
              <mc:Fallback>
                <p:oleObj r:id="rId4" imgW="12215873" imgH="9168254"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82724" name="Text Box 4"/>
          <p:cNvSpPr txBox="1">
            <a:spLocks noChangeArrowheads="1"/>
          </p:cNvSpPr>
          <p:nvPr/>
        </p:nvSpPr>
        <p:spPr bwMode="auto">
          <a:xfrm>
            <a:off x="3860800" y="80963"/>
            <a:ext cx="5207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800">
                <a:solidFill>
                  <a:schemeClr val="bg1"/>
                </a:solidFill>
                <a:latin typeface="Impact" charset="0"/>
              </a:rPr>
              <a:t>Cas A supernova remnant in X-rays</a:t>
            </a:r>
            <a:endParaRPr lang="en-US" sz="2800" b="1">
              <a:solidFill>
                <a:schemeClr val="bg1"/>
              </a:solidFill>
              <a:latin typeface="Comic Sans MS" charset="0"/>
            </a:endParaRPr>
          </a:p>
        </p:txBody>
      </p:sp>
      <p:grpSp>
        <p:nvGrpSpPr>
          <p:cNvPr id="1182725" name="Group 5"/>
          <p:cNvGrpSpPr>
            <a:grpSpLocks/>
          </p:cNvGrpSpPr>
          <p:nvPr/>
        </p:nvGrpSpPr>
        <p:grpSpPr bwMode="auto">
          <a:xfrm>
            <a:off x="3048000" y="1757363"/>
            <a:ext cx="3200400" cy="3200400"/>
            <a:chOff x="1920" y="1104"/>
            <a:chExt cx="2016" cy="2016"/>
          </a:xfrm>
        </p:grpSpPr>
        <p:sp>
          <p:nvSpPr>
            <p:cNvPr id="1182726" name="Oval 6"/>
            <p:cNvSpPr>
              <a:spLocks noChangeArrowheads="1"/>
            </p:cNvSpPr>
            <p:nvPr/>
          </p:nvSpPr>
          <p:spPr bwMode="auto">
            <a:xfrm>
              <a:off x="2304" y="1584"/>
              <a:ext cx="1296" cy="1248"/>
            </a:xfrm>
            <a:prstGeom prst="ellipse">
              <a:avLst/>
            </a:prstGeom>
            <a:noFill/>
            <a:ln w="57150">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latin typeface="Times New Roman" charset="0"/>
              </a:endParaRPr>
            </a:p>
          </p:txBody>
        </p:sp>
        <p:grpSp>
          <p:nvGrpSpPr>
            <p:cNvPr id="1182727" name="Group 7"/>
            <p:cNvGrpSpPr>
              <a:grpSpLocks/>
            </p:cNvGrpSpPr>
            <p:nvPr/>
          </p:nvGrpSpPr>
          <p:grpSpPr bwMode="auto">
            <a:xfrm>
              <a:off x="1920" y="1104"/>
              <a:ext cx="2016" cy="2016"/>
              <a:chOff x="1920" y="1104"/>
              <a:chExt cx="2016" cy="2016"/>
            </a:xfrm>
          </p:grpSpPr>
          <p:sp>
            <p:nvSpPr>
              <p:cNvPr id="1182728" name="Oval 8"/>
              <p:cNvSpPr>
                <a:spLocks noChangeArrowheads="1"/>
              </p:cNvSpPr>
              <p:nvPr/>
            </p:nvSpPr>
            <p:spPr bwMode="auto">
              <a:xfrm>
                <a:off x="1968" y="1296"/>
                <a:ext cx="1968" cy="1824"/>
              </a:xfrm>
              <a:prstGeom prst="ellipse">
                <a:avLst/>
              </a:prstGeom>
              <a:noFill/>
              <a:ln w="571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latin typeface="Times New Roman" charset="0"/>
                </a:endParaRPr>
              </a:p>
            </p:txBody>
          </p:sp>
          <p:sp>
            <p:nvSpPr>
              <p:cNvPr id="1182729" name="AutoShape 9"/>
              <p:cNvSpPr>
                <a:spLocks noChangeArrowheads="1"/>
              </p:cNvSpPr>
              <p:nvPr/>
            </p:nvSpPr>
            <p:spPr bwMode="auto">
              <a:xfrm>
                <a:off x="2832" y="1392"/>
                <a:ext cx="288" cy="192"/>
              </a:xfrm>
              <a:prstGeom prst="upArrow">
                <a:avLst>
                  <a:gd name="adj1" fmla="val 50000"/>
                  <a:gd name="adj2" fmla="val 25000"/>
                </a:avLst>
              </a:prstGeom>
              <a:solidFill>
                <a:schemeClr val="tx1"/>
              </a:solidFill>
              <a:ln w="9525">
                <a:solidFill>
                  <a:srgbClr val="FF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82730" name="AutoShape 10"/>
              <p:cNvSpPr>
                <a:spLocks noChangeArrowheads="1"/>
              </p:cNvSpPr>
              <p:nvPr/>
            </p:nvSpPr>
            <p:spPr bwMode="auto">
              <a:xfrm>
                <a:off x="2832" y="1104"/>
                <a:ext cx="288" cy="192"/>
              </a:xfrm>
              <a:prstGeom prst="upArrow">
                <a:avLst>
                  <a:gd name="adj1" fmla="val 50000"/>
                  <a:gd name="adj2" fmla="val 25000"/>
                </a:avLst>
              </a:prstGeom>
              <a:solidFill>
                <a:schemeClr val="tx1"/>
              </a:solidFill>
              <a:ln w="9525">
                <a:solidFill>
                  <a:srgbClr val="FF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182731" name="Group 11"/>
              <p:cNvGrpSpPr>
                <a:grpSpLocks/>
              </p:cNvGrpSpPr>
              <p:nvPr/>
            </p:nvGrpSpPr>
            <p:grpSpPr bwMode="auto">
              <a:xfrm rot="7746349">
                <a:off x="3552" y="2448"/>
                <a:ext cx="288" cy="480"/>
                <a:chOff x="3360" y="1968"/>
                <a:chExt cx="288" cy="480"/>
              </a:xfrm>
            </p:grpSpPr>
            <p:sp>
              <p:nvSpPr>
                <p:cNvPr id="1182732" name="AutoShape 12"/>
                <p:cNvSpPr>
                  <a:spLocks noChangeArrowheads="1"/>
                </p:cNvSpPr>
                <p:nvPr/>
              </p:nvSpPr>
              <p:spPr bwMode="auto">
                <a:xfrm>
                  <a:off x="3360" y="2256"/>
                  <a:ext cx="288" cy="192"/>
                </a:xfrm>
                <a:prstGeom prst="upArrow">
                  <a:avLst>
                    <a:gd name="adj1" fmla="val 50000"/>
                    <a:gd name="adj2" fmla="val 25000"/>
                  </a:avLst>
                </a:prstGeom>
                <a:solidFill>
                  <a:schemeClr val="tx1"/>
                </a:solidFill>
                <a:ln w="9525">
                  <a:solidFill>
                    <a:srgbClr val="FF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82733" name="AutoShape 13"/>
                <p:cNvSpPr>
                  <a:spLocks noChangeArrowheads="1"/>
                </p:cNvSpPr>
                <p:nvPr/>
              </p:nvSpPr>
              <p:spPr bwMode="auto">
                <a:xfrm>
                  <a:off x="3360" y="1968"/>
                  <a:ext cx="288" cy="192"/>
                </a:xfrm>
                <a:prstGeom prst="upArrow">
                  <a:avLst>
                    <a:gd name="adj1" fmla="val 50000"/>
                    <a:gd name="adj2" fmla="val 25000"/>
                  </a:avLst>
                </a:prstGeom>
                <a:solidFill>
                  <a:schemeClr val="tx1"/>
                </a:solidFill>
                <a:ln w="9525">
                  <a:solidFill>
                    <a:srgbClr val="FF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82734" name="Group 14"/>
              <p:cNvGrpSpPr>
                <a:grpSpLocks/>
              </p:cNvGrpSpPr>
              <p:nvPr/>
            </p:nvGrpSpPr>
            <p:grpSpPr bwMode="auto">
              <a:xfrm rot="14361699">
                <a:off x="2016" y="2400"/>
                <a:ext cx="288" cy="480"/>
                <a:chOff x="2064" y="2016"/>
                <a:chExt cx="288" cy="480"/>
              </a:xfrm>
            </p:grpSpPr>
            <p:sp>
              <p:nvSpPr>
                <p:cNvPr id="1182735" name="AutoShape 15"/>
                <p:cNvSpPr>
                  <a:spLocks noChangeArrowheads="1"/>
                </p:cNvSpPr>
                <p:nvPr/>
              </p:nvSpPr>
              <p:spPr bwMode="auto">
                <a:xfrm>
                  <a:off x="2064" y="2304"/>
                  <a:ext cx="288" cy="192"/>
                </a:xfrm>
                <a:prstGeom prst="upArrow">
                  <a:avLst>
                    <a:gd name="adj1" fmla="val 50000"/>
                    <a:gd name="adj2" fmla="val 25000"/>
                  </a:avLst>
                </a:prstGeom>
                <a:solidFill>
                  <a:schemeClr val="tx1"/>
                </a:solidFill>
                <a:ln w="9525">
                  <a:solidFill>
                    <a:srgbClr val="FF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82736" name="AutoShape 16"/>
                <p:cNvSpPr>
                  <a:spLocks noChangeArrowheads="1"/>
                </p:cNvSpPr>
                <p:nvPr/>
              </p:nvSpPr>
              <p:spPr bwMode="auto">
                <a:xfrm>
                  <a:off x="2064" y="2016"/>
                  <a:ext cx="288" cy="192"/>
                </a:xfrm>
                <a:prstGeom prst="upArrow">
                  <a:avLst>
                    <a:gd name="adj1" fmla="val 50000"/>
                    <a:gd name="adj2" fmla="val 25000"/>
                  </a:avLst>
                </a:prstGeom>
                <a:solidFill>
                  <a:schemeClr val="tx1"/>
                </a:solidFill>
                <a:ln w="9525">
                  <a:solidFill>
                    <a:srgbClr val="FF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1182737" name="Text Box 17"/>
          <p:cNvSpPr txBox="1">
            <a:spLocks noChangeArrowheads="1"/>
          </p:cNvSpPr>
          <p:nvPr/>
        </p:nvSpPr>
        <p:spPr bwMode="auto">
          <a:xfrm>
            <a:off x="1371600" y="1808163"/>
            <a:ext cx="2162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b="1">
                <a:solidFill>
                  <a:schemeClr val="bg1"/>
                </a:solidFill>
                <a:latin typeface="Lucida Grande" charset="0"/>
              </a:rPr>
              <a:t>shock fronts</a:t>
            </a:r>
            <a:endParaRPr lang="en-US" b="1">
              <a:solidFill>
                <a:schemeClr val="bg1"/>
              </a:solidFill>
              <a:latin typeface="Comic Sans MS" charset="0"/>
            </a:endParaRPr>
          </a:p>
        </p:txBody>
      </p:sp>
      <p:sp>
        <p:nvSpPr>
          <p:cNvPr id="1182738" name="Text Box 18"/>
          <p:cNvSpPr txBox="1">
            <a:spLocks noChangeArrowheads="1"/>
          </p:cNvSpPr>
          <p:nvPr/>
        </p:nvSpPr>
        <p:spPr bwMode="auto">
          <a:xfrm>
            <a:off x="5334000" y="5414963"/>
            <a:ext cx="3690938"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200" b="1">
                <a:solidFill>
                  <a:schemeClr val="bg1"/>
                </a:solidFill>
                <a:latin typeface="Lucida Grande" charset="0"/>
              </a:rPr>
              <a:t>Fermi acceleration when</a:t>
            </a:r>
          </a:p>
          <a:p>
            <a:pPr algn="ctr"/>
            <a:r>
              <a:rPr lang="en-US" sz="2200" b="1">
                <a:solidFill>
                  <a:schemeClr val="bg1"/>
                </a:solidFill>
                <a:latin typeface="Lucida Grande" charset="0"/>
              </a:rPr>
              <a:t>particles cross</a:t>
            </a:r>
          </a:p>
          <a:p>
            <a:pPr algn="ctr"/>
            <a:r>
              <a:rPr lang="en-US" sz="2200" b="1">
                <a:solidFill>
                  <a:schemeClr val="bg1"/>
                </a:solidFill>
                <a:latin typeface="Lucida Grande" charset="0"/>
              </a:rPr>
              <a:t>high B-fields</a:t>
            </a:r>
          </a:p>
        </p:txBody>
      </p:sp>
      <p:sp>
        <p:nvSpPr>
          <p:cNvPr id="1182739" name="Line 19"/>
          <p:cNvSpPr>
            <a:spLocks noChangeShapeType="1"/>
          </p:cNvSpPr>
          <p:nvPr/>
        </p:nvSpPr>
        <p:spPr bwMode="auto">
          <a:xfrm flipH="1" flipV="1">
            <a:off x="6477000" y="2138363"/>
            <a:ext cx="457200" cy="32766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82725"/>
                                        </p:tgtEl>
                                        <p:attrNameLst>
                                          <p:attrName>style.visibility</p:attrName>
                                        </p:attrNameLst>
                                      </p:cBhvr>
                                      <p:to>
                                        <p:strVal val="visible"/>
                                      </p:to>
                                    </p:set>
                                    <p:anim calcmode="lin" valueType="num">
                                      <p:cBhvr>
                                        <p:cTn id="7" dur="500" fill="hold"/>
                                        <p:tgtEl>
                                          <p:spTgt spid="1182725"/>
                                        </p:tgtEl>
                                        <p:attrNameLst>
                                          <p:attrName>ppt_w</p:attrName>
                                        </p:attrNameLst>
                                      </p:cBhvr>
                                      <p:tavLst>
                                        <p:tav tm="0">
                                          <p:val>
                                            <p:fltVal val="0"/>
                                          </p:val>
                                        </p:tav>
                                        <p:tav tm="100000">
                                          <p:val>
                                            <p:strVal val="#ppt_w"/>
                                          </p:val>
                                        </p:tav>
                                      </p:tavLst>
                                    </p:anim>
                                    <p:anim calcmode="lin" valueType="num">
                                      <p:cBhvr>
                                        <p:cTn id="8" dur="500" fill="hold"/>
                                        <p:tgtEl>
                                          <p:spTgt spid="1182725"/>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182737"/>
                                        </p:tgtEl>
                                        <p:attrNameLst>
                                          <p:attrName>style.visibility</p:attrName>
                                        </p:attrNameLst>
                                      </p:cBhvr>
                                      <p:to>
                                        <p:strVal val="visible"/>
                                      </p:to>
                                    </p:set>
                                    <p:animEffect transition="in" filter="dissolve">
                                      <p:cBhvr>
                                        <p:cTn id="12" dur="500"/>
                                        <p:tgtEl>
                                          <p:spTgt spid="118273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82738"/>
                                        </p:tgtEl>
                                        <p:attrNameLst>
                                          <p:attrName>style.visibility</p:attrName>
                                        </p:attrNameLst>
                                      </p:cBhvr>
                                      <p:to>
                                        <p:strVal val="visible"/>
                                      </p:to>
                                    </p:set>
                                    <p:animEffect transition="in" filter="checkerboard(across)">
                                      <p:cBhvr>
                                        <p:cTn id="15" dur="500"/>
                                        <p:tgtEl>
                                          <p:spTgt spid="118273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82739"/>
                                        </p:tgtEl>
                                        <p:attrNameLst>
                                          <p:attrName>style.visibility</p:attrName>
                                        </p:attrNameLst>
                                      </p:cBhvr>
                                      <p:to>
                                        <p:strVal val="visible"/>
                                      </p:to>
                                    </p:set>
                                    <p:animEffect transition="in" filter="checkerboard(across)">
                                      <p:cBhvr>
                                        <p:cTn id="18" dur="500"/>
                                        <p:tgtEl>
                                          <p:spTgt spid="1182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737" grpId="0" autoUpdateAnimBg="0"/>
      <p:bldP spid="1182738" grpId="0"/>
      <p:bldP spid="118273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184770" name="Rectangle 2"/>
          <p:cNvSpPr>
            <a:spLocks noGrp="1" noChangeArrowheads="1"/>
          </p:cNvSpPr>
          <p:nvPr>
            <p:ph type="title"/>
          </p:nvPr>
        </p:nvSpPr>
        <p:spPr/>
        <p:txBody>
          <a:bodyPr/>
          <a:lstStyle/>
          <a:p>
            <a:r>
              <a:rPr lang="en-US"/>
              <a:t>Cosmic Particle Accelerators</a:t>
            </a:r>
          </a:p>
        </p:txBody>
      </p:sp>
      <p:sp>
        <p:nvSpPr>
          <p:cNvPr id="1184771" name="Rectangle 3"/>
          <p:cNvSpPr>
            <a:spLocks noGrp="1" noChangeArrowheads="1"/>
          </p:cNvSpPr>
          <p:nvPr>
            <p:ph type="body" idx="1"/>
          </p:nvPr>
        </p:nvSpPr>
        <p:spPr>
          <a:xfrm>
            <a:off x="457200" y="1371600"/>
            <a:ext cx="3962400" cy="4572000"/>
          </a:xfrm>
        </p:spPr>
        <p:txBody>
          <a:bodyPr/>
          <a:lstStyle/>
          <a:p>
            <a:pPr>
              <a:lnSpc>
                <a:spcPct val="90000"/>
              </a:lnSpc>
            </a:pPr>
            <a:r>
              <a:rPr lang="en-US" sz="1600"/>
              <a:t>Baade and Zwicky suggested in 1934 that </a:t>
            </a:r>
            <a:r>
              <a:rPr lang="en-US" sz="1600" i="1">
                <a:solidFill>
                  <a:schemeClr val="accent2"/>
                </a:solidFill>
              </a:rPr>
              <a:t>supernova remnants</a:t>
            </a:r>
            <a:r>
              <a:rPr lang="en-US" sz="1600"/>
              <a:t> could be the sources of Galactic cosmic rays.</a:t>
            </a:r>
          </a:p>
          <a:p>
            <a:pPr>
              <a:lnSpc>
                <a:spcPct val="90000"/>
              </a:lnSpc>
            </a:pPr>
            <a:endParaRPr lang="en-US" sz="1600"/>
          </a:p>
          <a:p>
            <a:pPr>
              <a:lnSpc>
                <a:spcPct val="90000"/>
              </a:lnSpc>
            </a:pPr>
            <a:r>
              <a:rPr lang="en-US" sz="1600"/>
              <a:t>Particles are accelerated in diffuse shocks associated with young (~1000 year old) supernova remnants expanding into the interstellar medium.</a:t>
            </a:r>
          </a:p>
          <a:p>
            <a:pPr>
              <a:lnSpc>
                <a:spcPct val="90000"/>
              </a:lnSpc>
            </a:pPr>
            <a:endParaRPr lang="en-US" sz="1600"/>
          </a:p>
          <a:p>
            <a:pPr>
              <a:lnSpc>
                <a:spcPct val="90000"/>
              </a:lnSpc>
            </a:pPr>
            <a:r>
              <a:rPr lang="en-US" sz="1600"/>
              <a:t>The shock sweeps up the                ~1 proton/cm</a:t>
            </a:r>
            <a:r>
              <a:rPr lang="en-US" sz="1600" baseline="30000"/>
              <a:t>3 </a:t>
            </a:r>
            <a:r>
              <a:rPr lang="en-US" sz="1600"/>
              <a:t>density of hydrogen in the Galactic plane.</a:t>
            </a:r>
          </a:p>
          <a:p>
            <a:pPr>
              <a:lnSpc>
                <a:spcPct val="90000"/>
              </a:lnSpc>
            </a:pPr>
            <a:endParaRPr lang="en-US" sz="1600"/>
          </a:p>
          <a:p>
            <a:pPr>
              <a:lnSpc>
                <a:spcPct val="90000"/>
              </a:lnSpc>
            </a:pPr>
            <a:r>
              <a:rPr lang="en-US" sz="1600"/>
              <a:t>Fermi acceleration occurs in the high magnetic fields in the outer reaches of the shock.</a:t>
            </a:r>
          </a:p>
        </p:txBody>
      </p:sp>
      <p:pic>
        <p:nvPicPr>
          <p:cNvPr id="1184772" name="Picture 4" descr="casA_chandra_big"/>
          <p:cNvPicPr>
            <a:picLocks noChangeAspect="1" noChangeArrowheads="1"/>
          </p:cNvPicPr>
          <p:nvPr/>
        </p:nvPicPr>
        <p:blipFill>
          <a:blip r:embed="rId3">
            <a:extLst>
              <a:ext uri="{28A0092B-C50C-407E-A947-70E740481C1C}">
                <a14:useLocalDpi xmlns:a14="http://schemas.microsoft.com/office/drawing/2010/main" val="0"/>
              </a:ext>
            </a:extLst>
          </a:blip>
          <a:srcRect l="6250" r="6250"/>
          <a:stretch>
            <a:fillRect/>
          </a:stretch>
        </p:blipFill>
        <p:spPr bwMode="auto">
          <a:xfrm>
            <a:off x="4953000" y="1828800"/>
            <a:ext cx="3838575" cy="3654425"/>
          </a:xfrm>
          <a:prstGeom prst="rect">
            <a:avLst/>
          </a:prstGeom>
          <a:noFill/>
          <a:extLst>
            <a:ext uri="{909E8E84-426E-40dd-AFC4-6F175D3DCCD1}">
              <a14:hiddenFill xmlns:a14="http://schemas.microsoft.com/office/drawing/2010/main">
                <a:solidFill>
                  <a:srgbClr val="FFFFFF"/>
                </a:solidFill>
              </a14:hiddenFill>
            </a:ext>
          </a:extLst>
        </p:spPr>
      </p:pic>
      <p:sp>
        <p:nvSpPr>
          <p:cNvPr id="1184773" name="Text Box 5"/>
          <p:cNvSpPr txBox="1">
            <a:spLocks noChangeArrowheads="1"/>
          </p:cNvSpPr>
          <p:nvPr/>
        </p:nvSpPr>
        <p:spPr bwMode="auto">
          <a:xfrm>
            <a:off x="5486400" y="5562600"/>
            <a:ext cx="3014663" cy="23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a:lnSpc>
                <a:spcPct val="97000"/>
              </a:lnSpc>
              <a:buClr>
                <a:srgbClr val="000000"/>
              </a:buClr>
              <a:buSzPct val="45000"/>
              <a:buFont typeface="WP MultinationalA Roman" charset="0"/>
              <a:buNone/>
            </a:pPr>
            <a:r>
              <a:rPr lang="en-US" sz="1600" i="1"/>
              <a:t>Cas A, courtesy Chandra (NASA)</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186818" name="Rectangle 2"/>
          <p:cNvSpPr>
            <a:spLocks noGrp="1" noChangeArrowheads="1"/>
          </p:cNvSpPr>
          <p:nvPr>
            <p:ph type="title"/>
          </p:nvPr>
        </p:nvSpPr>
        <p:spPr/>
        <p:txBody>
          <a:bodyPr/>
          <a:lstStyle/>
          <a:p>
            <a:r>
              <a:rPr lang="en-US"/>
              <a:t>Cosmic Particle Accelerators</a:t>
            </a:r>
          </a:p>
        </p:txBody>
      </p:sp>
      <p:sp>
        <p:nvSpPr>
          <p:cNvPr id="1186819" name="Rectangle 3"/>
          <p:cNvSpPr>
            <a:spLocks noGrp="1" noChangeArrowheads="1"/>
          </p:cNvSpPr>
          <p:nvPr>
            <p:ph type="body" idx="1"/>
          </p:nvPr>
        </p:nvSpPr>
        <p:spPr>
          <a:xfrm>
            <a:off x="384175" y="1598613"/>
            <a:ext cx="4032250" cy="4802187"/>
          </a:xfrm>
        </p:spPr>
        <p:txBody>
          <a:bodyPr/>
          <a:lstStyle/>
          <a:p>
            <a:pPr>
              <a:lnSpc>
                <a:spcPct val="90000"/>
              </a:lnSpc>
            </a:pPr>
            <a:r>
              <a:rPr lang="en-US" sz="1600" i="1">
                <a:solidFill>
                  <a:schemeClr val="accent2"/>
                </a:solidFill>
              </a:rPr>
              <a:t>Supernovae</a:t>
            </a:r>
            <a:r>
              <a:rPr lang="en-US" sz="1600"/>
              <a:t> can account for cosmic rays with energies up to ~10</a:t>
            </a:r>
            <a:r>
              <a:rPr lang="en-US" sz="1600" baseline="30000"/>
              <a:t>16</a:t>
            </a:r>
            <a:r>
              <a:rPr lang="en-US" sz="1600"/>
              <a:t> eV.</a:t>
            </a:r>
          </a:p>
          <a:p>
            <a:pPr>
              <a:lnSpc>
                <a:spcPct val="90000"/>
              </a:lnSpc>
            </a:pPr>
            <a:endParaRPr lang="en-US" sz="1600"/>
          </a:p>
          <a:p>
            <a:pPr>
              <a:lnSpc>
                <a:spcPct val="90000"/>
              </a:lnSpc>
            </a:pPr>
            <a:r>
              <a:rPr lang="en-US" sz="1600"/>
              <a:t>The strongest argument for this scenario is based on energy considerations:</a:t>
            </a:r>
          </a:p>
          <a:p>
            <a:pPr>
              <a:lnSpc>
                <a:spcPct val="90000"/>
              </a:lnSpc>
            </a:pPr>
            <a:endParaRPr lang="en-US" sz="1600"/>
          </a:p>
          <a:p>
            <a:pPr lvl="1">
              <a:lnSpc>
                <a:spcPct val="110000"/>
              </a:lnSpc>
            </a:pPr>
            <a:r>
              <a:rPr lang="en-US" sz="1600"/>
              <a:t>Observed energy density of galactic cosmic rays:                 </a:t>
            </a:r>
            <a:r>
              <a:rPr lang="en-US" sz="1600">
                <a:solidFill>
                  <a:schemeClr val="hlink"/>
                </a:solidFill>
              </a:rPr>
              <a:t>~ 10</a:t>
            </a:r>
            <a:r>
              <a:rPr lang="en-US" sz="1600" baseline="30000">
                <a:solidFill>
                  <a:schemeClr val="hlink"/>
                </a:solidFill>
              </a:rPr>
              <a:t>-12</a:t>
            </a:r>
            <a:r>
              <a:rPr lang="en-US" sz="1600">
                <a:solidFill>
                  <a:schemeClr val="hlink"/>
                </a:solidFill>
              </a:rPr>
              <a:t> erg/cm</a:t>
            </a:r>
            <a:r>
              <a:rPr lang="en-US" sz="1600" baseline="30000">
                <a:solidFill>
                  <a:schemeClr val="hlink"/>
                </a:solidFill>
              </a:rPr>
              <a:t>3</a:t>
            </a:r>
          </a:p>
          <a:p>
            <a:pPr lvl="1">
              <a:lnSpc>
                <a:spcPct val="110000"/>
              </a:lnSpc>
            </a:pPr>
            <a:endParaRPr lang="en-US" sz="1600" baseline="30000"/>
          </a:p>
          <a:p>
            <a:pPr lvl="1">
              <a:lnSpc>
                <a:spcPct val="90000"/>
              </a:lnSpc>
            </a:pPr>
            <a:r>
              <a:rPr lang="en-US" sz="1600"/>
              <a:t>Supernova remnants:  10</a:t>
            </a:r>
            <a:r>
              <a:rPr lang="en-US" sz="1600" baseline="30000"/>
              <a:t>51</a:t>
            </a:r>
            <a:r>
              <a:rPr lang="en-US" sz="1600"/>
              <a:t> erg every 30 years:                           </a:t>
            </a:r>
            <a:r>
              <a:rPr lang="en-US" sz="1600">
                <a:solidFill>
                  <a:schemeClr val="hlink"/>
                </a:solidFill>
              </a:rPr>
              <a:t>~ 10</a:t>
            </a:r>
            <a:r>
              <a:rPr lang="en-US" sz="1600" baseline="30000">
                <a:solidFill>
                  <a:schemeClr val="hlink"/>
                </a:solidFill>
              </a:rPr>
              <a:t>-12</a:t>
            </a:r>
            <a:r>
              <a:rPr lang="en-US" sz="1600">
                <a:solidFill>
                  <a:schemeClr val="hlink"/>
                </a:solidFill>
              </a:rPr>
              <a:t> erg/cm</a:t>
            </a:r>
            <a:r>
              <a:rPr lang="en-US" sz="1600" baseline="30000">
                <a:solidFill>
                  <a:schemeClr val="hlink"/>
                </a:solidFill>
              </a:rPr>
              <a:t>3</a:t>
            </a:r>
          </a:p>
          <a:p>
            <a:pPr lvl="1">
              <a:lnSpc>
                <a:spcPct val="90000"/>
              </a:lnSpc>
            </a:pPr>
            <a:endParaRPr lang="en-US" sz="1600" baseline="30000"/>
          </a:p>
          <a:p>
            <a:pPr>
              <a:lnSpc>
                <a:spcPct val="90000"/>
              </a:lnSpc>
            </a:pPr>
            <a:r>
              <a:rPr lang="en-US" sz="1600"/>
              <a:t>Supernova remnants provide the </a:t>
            </a:r>
            <a:r>
              <a:rPr lang="en-US" sz="1600" i="1">
                <a:solidFill>
                  <a:schemeClr val="accent2"/>
                </a:solidFill>
              </a:rPr>
              <a:t>environment</a:t>
            </a:r>
            <a:r>
              <a:rPr lang="en-US" sz="1600"/>
              <a:t> and </a:t>
            </a:r>
            <a:r>
              <a:rPr lang="en-US" sz="1600" i="1">
                <a:solidFill>
                  <a:schemeClr val="accent2"/>
                </a:solidFill>
              </a:rPr>
              <a:t>energy</a:t>
            </a:r>
            <a:r>
              <a:rPr lang="en-US" sz="1600"/>
              <a:t> to explain the galactic cosmic rays.</a:t>
            </a:r>
          </a:p>
          <a:p>
            <a:pPr>
              <a:lnSpc>
                <a:spcPct val="90000"/>
              </a:lnSpc>
            </a:pPr>
            <a:endParaRPr lang="en-US" sz="1600"/>
          </a:p>
        </p:txBody>
      </p:sp>
      <p:pic>
        <p:nvPicPr>
          <p:cNvPr id="1186820" name="Picture 4" descr="casA_chandra_big"/>
          <p:cNvPicPr>
            <a:picLocks noChangeAspect="1" noChangeArrowheads="1"/>
          </p:cNvPicPr>
          <p:nvPr/>
        </p:nvPicPr>
        <p:blipFill>
          <a:blip r:embed="rId3">
            <a:extLst>
              <a:ext uri="{28A0092B-C50C-407E-A947-70E740481C1C}">
                <a14:useLocalDpi xmlns:a14="http://schemas.microsoft.com/office/drawing/2010/main" val="0"/>
              </a:ext>
            </a:extLst>
          </a:blip>
          <a:srcRect l="6250" r="6250"/>
          <a:stretch>
            <a:fillRect/>
          </a:stretch>
        </p:blipFill>
        <p:spPr bwMode="auto">
          <a:xfrm>
            <a:off x="4953000" y="1828800"/>
            <a:ext cx="3838575" cy="3654425"/>
          </a:xfrm>
          <a:prstGeom prst="rect">
            <a:avLst/>
          </a:prstGeom>
          <a:noFill/>
          <a:extLst>
            <a:ext uri="{909E8E84-426E-40dd-AFC4-6F175D3DCCD1}">
              <a14:hiddenFill xmlns:a14="http://schemas.microsoft.com/office/drawing/2010/main">
                <a:solidFill>
                  <a:srgbClr val="FFFFFF"/>
                </a:solidFill>
              </a14:hiddenFill>
            </a:ext>
          </a:extLst>
        </p:spPr>
      </p:pic>
      <p:sp>
        <p:nvSpPr>
          <p:cNvPr id="1186821" name="Text Box 5"/>
          <p:cNvSpPr txBox="1">
            <a:spLocks noChangeArrowheads="1"/>
          </p:cNvSpPr>
          <p:nvPr/>
        </p:nvSpPr>
        <p:spPr bwMode="auto">
          <a:xfrm>
            <a:off x="5486400" y="5562600"/>
            <a:ext cx="3014663" cy="23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a:lnSpc>
                <a:spcPct val="97000"/>
              </a:lnSpc>
              <a:buClr>
                <a:srgbClr val="000000"/>
              </a:buClr>
              <a:buSzPct val="45000"/>
              <a:buFont typeface="WP MultinationalA Roman" charset="0"/>
              <a:buNone/>
            </a:pPr>
            <a:r>
              <a:rPr lang="en-US" sz="1600" i="1"/>
              <a:t>Cas A, courtesy Chandra (NASA)</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188866" name="Rectangle 2"/>
          <p:cNvSpPr>
            <a:spLocks noGrp="1" noChangeArrowheads="1"/>
          </p:cNvSpPr>
          <p:nvPr>
            <p:ph type="title"/>
          </p:nvPr>
        </p:nvSpPr>
        <p:spPr/>
        <p:txBody>
          <a:bodyPr/>
          <a:lstStyle/>
          <a:p>
            <a:r>
              <a:rPr lang="en-US"/>
              <a:t>Spectral Index</a:t>
            </a:r>
          </a:p>
        </p:txBody>
      </p:sp>
      <p:sp>
        <p:nvSpPr>
          <p:cNvPr id="1188867" name="Line 3"/>
          <p:cNvSpPr>
            <a:spLocks noChangeShapeType="1"/>
          </p:cNvSpPr>
          <p:nvPr/>
        </p:nvSpPr>
        <p:spPr bwMode="auto">
          <a:xfrm>
            <a:off x="4343400" y="1676400"/>
            <a:ext cx="0" cy="160020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868" name="Text Box 4"/>
          <p:cNvSpPr txBox="1">
            <a:spLocks noChangeArrowheads="1"/>
          </p:cNvSpPr>
          <p:nvPr/>
        </p:nvSpPr>
        <p:spPr bwMode="auto">
          <a:xfrm>
            <a:off x="3733800" y="1295400"/>
            <a:ext cx="1152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400" b="1"/>
              <a:t>shock front</a:t>
            </a:r>
            <a:endParaRPr lang="en-US"/>
          </a:p>
        </p:txBody>
      </p:sp>
      <p:sp>
        <p:nvSpPr>
          <p:cNvPr id="1188869" name="Line 5"/>
          <p:cNvSpPr>
            <a:spLocks noChangeShapeType="1"/>
          </p:cNvSpPr>
          <p:nvPr/>
        </p:nvSpPr>
        <p:spPr bwMode="auto">
          <a:xfrm>
            <a:off x="3352800" y="22860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8870" name="Line 6"/>
          <p:cNvSpPr>
            <a:spLocks noChangeShapeType="1"/>
          </p:cNvSpPr>
          <p:nvPr/>
        </p:nvSpPr>
        <p:spPr bwMode="auto">
          <a:xfrm>
            <a:off x="4572000" y="22860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8871" name="Text Box 7"/>
          <p:cNvSpPr txBox="1">
            <a:spLocks noChangeArrowheads="1"/>
          </p:cNvSpPr>
          <p:nvPr/>
        </p:nvSpPr>
        <p:spPr bwMode="auto">
          <a:xfrm>
            <a:off x="2819400" y="2743200"/>
            <a:ext cx="32575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800" b="1"/>
              <a:t>upstream           downstream</a:t>
            </a:r>
          </a:p>
        </p:txBody>
      </p:sp>
      <p:sp>
        <p:nvSpPr>
          <p:cNvPr id="1188872" name="Text Box 8"/>
          <p:cNvSpPr txBox="1">
            <a:spLocks noChangeArrowheads="1"/>
          </p:cNvSpPr>
          <p:nvPr/>
        </p:nvSpPr>
        <p:spPr bwMode="auto">
          <a:xfrm>
            <a:off x="3489325" y="1893888"/>
            <a:ext cx="3857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600" b="1" i="1"/>
              <a:t>u</a:t>
            </a:r>
            <a:r>
              <a:rPr lang="en-US" sz="1600" b="1" i="1" baseline="-25000"/>
              <a:t>1</a:t>
            </a:r>
            <a:endParaRPr lang="en-US" sz="1600" b="1"/>
          </a:p>
        </p:txBody>
      </p:sp>
      <p:sp>
        <p:nvSpPr>
          <p:cNvPr id="1188873" name="Text Box 9"/>
          <p:cNvSpPr txBox="1">
            <a:spLocks noChangeArrowheads="1"/>
          </p:cNvSpPr>
          <p:nvPr/>
        </p:nvSpPr>
        <p:spPr bwMode="auto">
          <a:xfrm>
            <a:off x="4724400" y="1905000"/>
            <a:ext cx="3857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600" b="1" i="1"/>
              <a:t>u</a:t>
            </a:r>
            <a:r>
              <a:rPr lang="en-US" sz="1600" b="1" i="1" baseline="-25000"/>
              <a:t>2</a:t>
            </a:r>
            <a:endParaRPr lang="en-US" sz="1600" b="1"/>
          </a:p>
        </p:txBody>
      </p:sp>
      <p:sp>
        <p:nvSpPr>
          <p:cNvPr id="1188874" name="Text Box 10"/>
          <p:cNvSpPr txBox="1">
            <a:spLocks noChangeArrowheads="1"/>
          </p:cNvSpPr>
          <p:nvPr/>
        </p:nvSpPr>
        <p:spPr bwMode="auto">
          <a:xfrm>
            <a:off x="152400" y="1600200"/>
            <a:ext cx="23526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600"/>
              <a:t>A.R. Bell, </a:t>
            </a:r>
          </a:p>
          <a:p>
            <a:pPr eaLnBrk="1" hangingPunct="1"/>
            <a:r>
              <a:rPr lang="en-US" sz="1600"/>
              <a:t>MNRAS 182 (1978) 147</a:t>
            </a:r>
          </a:p>
        </p:txBody>
      </p:sp>
      <p:graphicFrame>
        <p:nvGraphicFramePr>
          <p:cNvPr id="1188875" name="Object 11"/>
          <p:cNvGraphicFramePr>
            <a:graphicFrameLocks noChangeAspect="1"/>
          </p:cNvGraphicFramePr>
          <p:nvPr/>
        </p:nvGraphicFramePr>
        <p:xfrm>
          <a:off x="838200" y="3657600"/>
          <a:ext cx="1752600" cy="746125"/>
        </p:xfrm>
        <a:graphic>
          <a:graphicData uri="http://schemas.openxmlformats.org/presentationml/2006/ole">
            <mc:AlternateContent xmlns:mc="http://schemas.openxmlformats.org/markup-compatibility/2006">
              <mc:Choice xmlns:v="urn:schemas-microsoft-com:vml" Requires="v">
                <p:oleObj spid="_x0000_s1188901" name="Equation" r:id="rId4" imgW="1104900" imgH="469900" progId="Equation.3">
                  <p:embed/>
                </p:oleObj>
              </mc:Choice>
              <mc:Fallback>
                <p:oleObj name="Equation" r:id="rId4" imgW="1104900" imgH="469900" progId="Equation.3">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657600"/>
                        <a:ext cx="1752600" cy="7461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88876" name="Text Box 12"/>
          <p:cNvSpPr txBox="1">
            <a:spLocks noChangeArrowheads="1"/>
          </p:cNvSpPr>
          <p:nvPr/>
        </p:nvSpPr>
        <p:spPr bwMode="auto">
          <a:xfrm>
            <a:off x="3048000" y="3886200"/>
            <a:ext cx="5905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600" b="1"/>
              <a:t>with</a:t>
            </a:r>
            <a:endParaRPr lang="en-US"/>
          </a:p>
        </p:txBody>
      </p:sp>
      <p:graphicFrame>
        <p:nvGraphicFramePr>
          <p:cNvPr id="1188877" name="Object 13"/>
          <p:cNvGraphicFramePr>
            <a:graphicFrameLocks noChangeAspect="1"/>
          </p:cNvGraphicFramePr>
          <p:nvPr/>
        </p:nvGraphicFramePr>
        <p:xfrm>
          <a:off x="3984625" y="3717925"/>
          <a:ext cx="2014538" cy="625475"/>
        </p:xfrm>
        <a:graphic>
          <a:graphicData uri="http://schemas.openxmlformats.org/presentationml/2006/ole">
            <mc:AlternateContent xmlns:mc="http://schemas.openxmlformats.org/markup-compatibility/2006">
              <mc:Choice xmlns:v="urn:schemas-microsoft-com:vml" Requires="v">
                <p:oleObj spid="_x0000_s1188902" name="Equation" r:id="rId6" imgW="1270000" imgH="393700" progId="Equation.3">
                  <p:embed/>
                </p:oleObj>
              </mc:Choice>
              <mc:Fallback>
                <p:oleObj name="Equation" r:id="rId6" imgW="1270000" imgH="393700" progId="Equation.3">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4625" y="3717925"/>
                        <a:ext cx="2014538" cy="6254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88878" name="Text Box 14"/>
          <p:cNvSpPr txBox="1">
            <a:spLocks noChangeArrowheads="1"/>
          </p:cNvSpPr>
          <p:nvPr/>
        </p:nvSpPr>
        <p:spPr bwMode="auto">
          <a:xfrm>
            <a:off x="5638800" y="1219200"/>
            <a:ext cx="1785938" cy="73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400" i="1"/>
              <a:t>shock viewed in the </a:t>
            </a:r>
          </a:p>
          <a:p>
            <a:pPr eaLnBrk="1" hangingPunct="1"/>
            <a:r>
              <a:rPr lang="en-US" sz="1400" i="1"/>
              <a:t>frame in which it is </a:t>
            </a:r>
          </a:p>
          <a:p>
            <a:pPr eaLnBrk="1" hangingPunct="1"/>
            <a:r>
              <a:rPr lang="en-US" sz="1400" i="1"/>
              <a:t>stationary</a:t>
            </a:r>
            <a:endParaRPr lang="en-US"/>
          </a:p>
        </p:txBody>
      </p:sp>
      <p:sp>
        <p:nvSpPr>
          <p:cNvPr id="1188879" name="Text Box 15"/>
          <p:cNvSpPr txBox="1">
            <a:spLocks noChangeArrowheads="1"/>
          </p:cNvSpPr>
          <p:nvPr/>
        </p:nvSpPr>
        <p:spPr bwMode="auto">
          <a:xfrm>
            <a:off x="762000" y="4648200"/>
            <a:ext cx="76200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r>
              <a:rPr lang="en-US" sz="1600" b="1"/>
              <a:t>For a strong shock wave, the ratio of the upstream to downstream velocities depends only on the ratio of specific heats of the gas:</a:t>
            </a:r>
          </a:p>
        </p:txBody>
      </p:sp>
      <p:graphicFrame>
        <p:nvGraphicFramePr>
          <p:cNvPr id="1188880" name="Object 16"/>
          <p:cNvGraphicFramePr>
            <a:graphicFrameLocks noChangeAspect="1"/>
          </p:cNvGraphicFramePr>
          <p:nvPr/>
        </p:nvGraphicFramePr>
        <p:xfrm>
          <a:off x="968375" y="5486400"/>
          <a:ext cx="3616325" cy="654050"/>
        </p:xfrm>
        <a:graphic>
          <a:graphicData uri="http://schemas.openxmlformats.org/presentationml/2006/ole">
            <mc:AlternateContent xmlns:mc="http://schemas.openxmlformats.org/markup-compatibility/2006">
              <mc:Choice xmlns:v="urn:schemas-microsoft-com:vml" Requires="v">
                <p:oleObj spid="_x0000_s1188903" name="Equation" r:id="rId8" imgW="2247900" imgH="406400" progId="Equation.3">
                  <p:embed/>
                </p:oleObj>
              </mc:Choice>
              <mc:Fallback>
                <p:oleObj name="Equation" r:id="rId8" imgW="2247900" imgH="406400" progId="Equation.3">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8375" y="5486400"/>
                        <a:ext cx="3616325"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88881" name="Object 17"/>
          <p:cNvGraphicFramePr>
            <a:graphicFrameLocks noChangeAspect="1"/>
          </p:cNvGraphicFramePr>
          <p:nvPr/>
        </p:nvGraphicFramePr>
        <p:xfrm>
          <a:off x="6400800" y="5638800"/>
          <a:ext cx="566738" cy="587375"/>
        </p:xfrm>
        <a:graphic>
          <a:graphicData uri="http://schemas.openxmlformats.org/presentationml/2006/ole">
            <mc:AlternateContent xmlns:mc="http://schemas.openxmlformats.org/markup-compatibility/2006">
              <mc:Choice xmlns:v="urn:schemas-microsoft-com:vml" Requires="v">
                <p:oleObj spid="_x0000_s1188904" name="Equation" r:id="rId10" imgW="355600" imgH="368300" progId="Equation.3">
                  <p:embed/>
                </p:oleObj>
              </mc:Choice>
              <mc:Fallback>
                <p:oleObj name="Equation" r:id="rId10" imgW="355600" imgH="368300" progId="Equation.3">
                  <p:embed/>
                  <p:pic>
                    <p:nvPicPr>
                      <p:cNvPr id="0"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5638800"/>
                        <a:ext cx="566738"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88882" name="Text Box 18"/>
          <p:cNvSpPr txBox="1">
            <a:spLocks noChangeArrowheads="1"/>
          </p:cNvSpPr>
          <p:nvPr/>
        </p:nvSpPr>
        <p:spPr bwMode="auto">
          <a:xfrm>
            <a:off x="5562600" y="5334000"/>
            <a:ext cx="22621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600" b="1"/>
              <a:t>for a fully ionized gas</a:t>
            </a:r>
          </a:p>
        </p:txBody>
      </p:sp>
      <p:sp>
        <p:nvSpPr>
          <p:cNvPr id="1188883" name="Line 19"/>
          <p:cNvSpPr>
            <a:spLocks noChangeShapeType="1"/>
          </p:cNvSpPr>
          <p:nvPr/>
        </p:nvSpPr>
        <p:spPr bwMode="auto">
          <a:xfrm flipH="1">
            <a:off x="3733800" y="1828800"/>
            <a:ext cx="990600" cy="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1188883"/>
                                        </p:tgtEl>
                                      </p:cBhvr>
                                    </p:animEffect>
                                    <p:set>
                                      <p:cBhvr>
                                        <p:cTn id="7" dur="1" fill="hold">
                                          <p:stCondLst>
                                            <p:cond delay="499"/>
                                          </p:stCondLst>
                                        </p:cTn>
                                        <p:tgtEl>
                                          <p:spTgt spid="1188883"/>
                                        </p:tgtEl>
                                        <p:attrNameLst>
                                          <p:attrName>style.visibility</p:attrName>
                                        </p:attrNameLst>
                                      </p:cBhvr>
                                      <p:to>
                                        <p:strVal val="hidden"/>
                                      </p:to>
                                    </p:set>
                                  </p:childTnLst>
                                </p:cTn>
                              </p:par>
                              <p:par>
                                <p:cTn id="8" presetID="4" presetClass="entr" presetSubtype="16" fill="hold" grpId="0" nodeType="withEffect">
                                  <p:stCondLst>
                                    <p:cond delay="0"/>
                                  </p:stCondLst>
                                  <p:childTnLst>
                                    <p:set>
                                      <p:cBhvr>
                                        <p:cTn id="9" dur="1" fill="hold">
                                          <p:stCondLst>
                                            <p:cond delay="0"/>
                                          </p:stCondLst>
                                        </p:cTn>
                                        <p:tgtEl>
                                          <p:spTgt spid="1188869"/>
                                        </p:tgtEl>
                                        <p:attrNameLst>
                                          <p:attrName>style.visibility</p:attrName>
                                        </p:attrNameLst>
                                      </p:cBhvr>
                                      <p:to>
                                        <p:strVal val="visible"/>
                                      </p:to>
                                    </p:set>
                                    <p:animEffect transition="in" filter="box(in)">
                                      <p:cBhvr>
                                        <p:cTn id="10" dur="500"/>
                                        <p:tgtEl>
                                          <p:spTgt spid="118886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188872"/>
                                        </p:tgtEl>
                                        <p:attrNameLst>
                                          <p:attrName>style.visibility</p:attrName>
                                        </p:attrNameLst>
                                      </p:cBhvr>
                                      <p:to>
                                        <p:strVal val="visible"/>
                                      </p:to>
                                    </p:set>
                                    <p:animEffect transition="in" filter="box(in)">
                                      <p:cBhvr>
                                        <p:cTn id="13" dur="500"/>
                                        <p:tgtEl>
                                          <p:spTgt spid="1188872"/>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188870"/>
                                        </p:tgtEl>
                                        <p:attrNameLst>
                                          <p:attrName>style.visibility</p:attrName>
                                        </p:attrNameLst>
                                      </p:cBhvr>
                                      <p:to>
                                        <p:strVal val="visible"/>
                                      </p:to>
                                    </p:set>
                                    <p:animEffect transition="in" filter="box(in)">
                                      <p:cBhvr>
                                        <p:cTn id="16" dur="500"/>
                                        <p:tgtEl>
                                          <p:spTgt spid="1188870"/>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188873"/>
                                        </p:tgtEl>
                                        <p:attrNameLst>
                                          <p:attrName>style.visibility</p:attrName>
                                        </p:attrNameLst>
                                      </p:cBhvr>
                                      <p:to>
                                        <p:strVal val="visible"/>
                                      </p:to>
                                    </p:set>
                                    <p:animEffect transition="in" filter="box(in)">
                                      <p:cBhvr>
                                        <p:cTn id="19" dur="500"/>
                                        <p:tgtEl>
                                          <p:spTgt spid="1188873"/>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188878"/>
                                        </p:tgtEl>
                                        <p:attrNameLst>
                                          <p:attrName>style.visibility</p:attrName>
                                        </p:attrNameLst>
                                      </p:cBhvr>
                                      <p:to>
                                        <p:strVal val="visible"/>
                                      </p:to>
                                    </p:set>
                                    <p:animEffect transition="in" filter="box(in)">
                                      <p:cBhvr>
                                        <p:cTn id="22" dur="500"/>
                                        <p:tgtEl>
                                          <p:spTgt spid="1188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869" grpId="0" animBg="1"/>
      <p:bldP spid="1188870" grpId="0" animBg="1"/>
      <p:bldP spid="1188872" grpId="0"/>
      <p:bldP spid="1188873" grpId="0"/>
      <p:bldP spid="1188878" grpId="0"/>
      <p:bldP spid="118888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190914" name="Rectangle 2"/>
          <p:cNvSpPr>
            <a:spLocks noChangeArrowheads="1"/>
          </p:cNvSpPr>
          <p:nvPr/>
        </p:nvSpPr>
        <p:spPr bwMode="auto">
          <a:xfrm>
            <a:off x="3505200" y="5867400"/>
            <a:ext cx="533400" cy="609600"/>
          </a:xfrm>
          <a:prstGeom prst="rect">
            <a:avLst/>
          </a:prstGeom>
          <a:solidFill>
            <a:srgbClr val="FFFF99"/>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90915" name="Rectangle 3"/>
          <p:cNvSpPr>
            <a:spLocks noChangeArrowheads="1"/>
          </p:cNvSpPr>
          <p:nvPr/>
        </p:nvSpPr>
        <p:spPr bwMode="auto">
          <a:xfrm>
            <a:off x="3581400" y="3657600"/>
            <a:ext cx="1066800" cy="609600"/>
          </a:xfrm>
          <a:prstGeom prst="rect">
            <a:avLst/>
          </a:prstGeom>
          <a:solidFill>
            <a:srgbClr val="FFFF99"/>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90916" name="Rectangle 4"/>
          <p:cNvSpPr>
            <a:spLocks noGrp="1" noChangeArrowheads="1"/>
          </p:cNvSpPr>
          <p:nvPr>
            <p:ph type="title"/>
          </p:nvPr>
        </p:nvSpPr>
        <p:spPr/>
        <p:txBody>
          <a:bodyPr/>
          <a:lstStyle/>
          <a:p>
            <a:r>
              <a:rPr lang="en-US"/>
              <a:t>Spectral Index</a:t>
            </a:r>
          </a:p>
        </p:txBody>
      </p:sp>
      <p:sp>
        <p:nvSpPr>
          <p:cNvPr id="1190917" name="Line 5"/>
          <p:cNvSpPr>
            <a:spLocks noChangeShapeType="1"/>
          </p:cNvSpPr>
          <p:nvPr/>
        </p:nvSpPr>
        <p:spPr bwMode="auto">
          <a:xfrm>
            <a:off x="4343400" y="1676400"/>
            <a:ext cx="0" cy="160020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0918" name="Text Box 6"/>
          <p:cNvSpPr txBox="1">
            <a:spLocks noChangeArrowheads="1"/>
          </p:cNvSpPr>
          <p:nvPr/>
        </p:nvSpPr>
        <p:spPr bwMode="auto">
          <a:xfrm>
            <a:off x="3733800" y="1295400"/>
            <a:ext cx="1152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400" b="1"/>
              <a:t>shock front</a:t>
            </a:r>
            <a:endParaRPr lang="en-US"/>
          </a:p>
        </p:txBody>
      </p:sp>
      <p:sp>
        <p:nvSpPr>
          <p:cNvPr id="1190919" name="Line 7"/>
          <p:cNvSpPr>
            <a:spLocks noChangeShapeType="1"/>
          </p:cNvSpPr>
          <p:nvPr/>
        </p:nvSpPr>
        <p:spPr bwMode="auto">
          <a:xfrm>
            <a:off x="3352800" y="22860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90920" name="Line 8"/>
          <p:cNvSpPr>
            <a:spLocks noChangeShapeType="1"/>
          </p:cNvSpPr>
          <p:nvPr/>
        </p:nvSpPr>
        <p:spPr bwMode="auto">
          <a:xfrm>
            <a:off x="4572000" y="22860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90921" name="Text Box 9"/>
          <p:cNvSpPr txBox="1">
            <a:spLocks noChangeArrowheads="1"/>
          </p:cNvSpPr>
          <p:nvPr/>
        </p:nvSpPr>
        <p:spPr bwMode="auto">
          <a:xfrm>
            <a:off x="2819400" y="2743200"/>
            <a:ext cx="32575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800" b="1"/>
              <a:t>upstream           downstream</a:t>
            </a:r>
          </a:p>
        </p:txBody>
      </p:sp>
      <p:sp>
        <p:nvSpPr>
          <p:cNvPr id="1190922" name="Text Box 10"/>
          <p:cNvSpPr txBox="1">
            <a:spLocks noChangeArrowheads="1"/>
          </p:cNvSpPr>
          <p:nvPr/>
        </p:nvSpPr>
        <p:spPr bwMode="auto">
          <a:xfrm>
            <a:off x="3489325" y="1893888"/>
            <a:ext cx="3857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600" b="1" i="1"/>
              <a:t>u</a:t>
            </a:r>
            <a:r>
              <a:rPr lang="en-US" sz="1600" b="1" i="1" baseline="-25000"/>
              <a:t>1</a:t>
            </a:r>
            <a:endParaRPr lang="en-US" sz="1600" b="1"/>
          </a:p>
        </p:txBody>
      </p:sp>
      <p:sp>
        <p:nvSpPr>
          <p:cNvPr id="1190923" name="Text Box 11"/>
          <p:cNvSpPr txBox="1">
            <a:spLocks noChangeArrowheads="1"/>
          </p:cNvSpPr>
          <p:nvPr/>
        </p:nvSpPr>
        <p:spPr bwMode="auto">
          <a:xfrm>
            <a:off x="4724400" y="1905000"/>
            <a:ext cx="3857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600" b="1" i="1"/>
              <a:t>u</a:t>
            </a:r>
            <a:r>
              <a:rPr lang="en-US" sz="1600" b="1" i="1" baseline="-25000"/>
              <a:t>2</a:t>
            </a:r>
            <a:endParaRPr lang="en-US" sz="1600" b="1"/>
          </a:p>
        </p:txBody>
      </p:sp>
      <p:sp>
        <p:nvSpPr>
          <p:cNvPr id="1190924" name="Text Box 12"/>
          <p:cNvSpPr txBox="1">
            <a:spLocks noChangeArrowheads="1"/>
          </p:cNvSpPr>
          <p:nvPr/>
        </p:nvSpPr>
        <p:spPr bwMode="auto">
          <a:xfrm>
            <a:off x="152400" y="1600200"/>
            <a:ext cx="23526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600"/>
              <a:t>A.R. Bell, </a:t>
            </a:r>
          </a:p>
          <a:p>
            <a:pPr eaLnBrk="1" hangingPunct="1"/>
            <a:r>
              <a:rPr lang="en-US" sz="1600"/>
              <a:t>MNRAS 182 (1978) 147</a:t>
            </a:r>
          </a:p>
        </p:txBody>
      </p:sp>
      <p:sp>
        <p:nvSpPr>
          <p:cNvPr id="1190925" name="Text Box 13"/>
          <p:cNvSpPr txBox="1">
            <a:spLocks noChangeArrowheads="1"/>
          </p:cNvSpPr>
          <p:nvPr/>
        </p:nvSpPr>
        <p:spPr bwMode="auto">
          <a:xfrm>
            <a:off x="5638800" y="1219200"/>
            <a:ext cx="1785938" cy="73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400" i="1"/>
              <a:t>shock viewed in the </a:t>
            </a:r>
          </a:p>
          <a:p>
            <a:pPr eaLnBrk="1" hangingPunct="1"/>
            <a:r>
              <a:rPr lang="en-US" sz="1400" i="1"/>
              <a:t>frame in which it is </a:t>
            </a:r>
          </a:p>
          <a:p>
            <a:pPr eaLnBrk="1" hangingPunct="1"/>
            <a:r>
              <a:rPr lang="en-US" sz="1400" i="1"/>
              <a:t>stationary</a:t>
            </a:r>
            <a:endParaRPr lang="en-US"/>
          </a:p>
        </p:txBody>
      </p:sp>
      <p:graphicFrame>
        <p:nvGraphicFramePr>
          <p:cNvPr id="1190926" name="Object 14"/>
          <p:cNvGraphicFramePr>
            <a:graphicFrameLocks noChangeAspect="1"/>
          </p:cNvGraphicFramePr>
          <p:nvPr/>
        </p:nvGraphicFramePr>
        <p:xfrm>
          <a:off x="944563" y="3657600"/>
          <a:ext cx="3556000" cy="654050"/>
        </p:xfrm>
        <a:graphic>
          <a:graphicData uri="http://schemas.openxmlformats.org/presentationml/2006/ole">
            <mc:AlternateContent xmlns:mc="http://schemas.openxmlformats.org/markup-compatibility/2006">
              <mc:Choice xmlns:v="urn:schemas-microsoft-com:vml" Requires="v">
                <p:oleObj spid="_x0000_s1190938" name="Equation" r:id="rId4" imgW="2209800" imgH="406400" progId="Equation.3">
                  <p:embed/>
                </p:oleObj>
              </mc:Choice>
              <mc:Fallback>
                <p:oleObj name="Equation" r:id="rId4" imgW="2209800" imgH="406400" progId="Equation.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3657600"/>
                        <a:ext cx="35560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90927" name="Text Box 15"/>
          <p:cNvSpPr txBox="1">
            <a:spLocks noChangeArrowheads="1"/>
          </p:cNvSpPr>
          <p:nvPr/>
        </p:nvSpPr>
        <p:spPr bwMode="auto">
          <a:xfrm>
            <a:off x="746125" y="4619625"/>
            <a:ext cx="36115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600" b="1"/>
              <a:t>The escape probability is the ratio </a:t>
            </a:r>
            <a:r>
              <a:rPr lang="en-US"/>
              <a:t> </a:t>
            </a:r>
          </a:p>
        </p:txBody>
      </p:sp>
      <p:graphicFrame>
        <p:nvGraphicFramePr>
          <p:cNvPr id="1190928" name="Object 16"/>
          <p:cNvGraphicFramePr>
            <a:graphicFrameLocks noChangeAspect="1"/>
          </p:cNvGraphicFramePr>
          <p:nvPr/>
        </p:nvGraphicFramePr>
        <p:xfrm>
          <a:off x="1981200" y="5181600"/>
          <a:ext cx="5097463" cy="1301750"/>
        </p:xfrm>
        <a:graphic>
          <a:graphicData uri="http://schemas.openxmlformats.org/presentationml/2006/ole">
            <mc:AlternateContent xmlns:mc="http://schemas.openxmlformats.org/markup-compatibility/2006">
              <mc:Choice xmlns:v="urn:schemas-microsoft-com:vml" Requires="v">
                <p:oleObj spid="_x0000_s1190939" name="Equation" r:id="rId6" imgW="3187700" imgH="812800" progId="Equation.3">
                  <p:embed/>
                </p:oleObj>
              </mc:Choice>
              <mc:Fallback>
                <p:oleObj name="Equation" r:id="rId6" imgW="3187700" imgH="812800" progId="Equation.3">
                  <p:embed/>
                  <p:pic>
                    <p:nvPicPr>
                      <p:cNvPr id="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5181600"/>
                        <a:ext cx="5097463" cy="130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192962" name="Rectangle 2"/>
          <p:cNvSpPr>
            <a:spLocks noChangeArrowheads="1"/>
          </p:cNvSpPr>
          <p:nvPr/>
        </p:nvSpPr>
        <p:spPr bwMode="auto">
          <a:xfrm>
            <a:off x="4724400" y="3657600"/>
            <a:ext cx="1981200" cy="381000"/>
          </a:xfrm>
          <a:prstGeom prst="rect">
            <a:avLst/>
          </a:prstGeom>
          <a:solidFill>
            <a:srgbClr val="FFFF99"/>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92963" name="Line 3"/>
          <p:cNvSpPr>
            <a:spLocks noChangeShapeType="1"/>
          </p:cNvSpPr>
          <p:nvPr/>
        </p:nvSpPr>
        <p:spPr bwMode="auto">
          <a:xfrm>
            <a:off x="4343400" y="1676400"/>
            <a:ext cx="0" cy="160020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2964" name="Text Box 4"/>
          <p:cNvSpPr txBox="1">
            <a:spLocks noChangeArrowheads="1"/>
          </p:cNvSpPr>
          <p:nvPr/>
        </p:nvSpPr>
        <p:spPr bwMode="auto">
          <a:xfrm>
            <a:off x="3733800" y="1295400"/>
            <a:ext cx="1152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400" b="1"/>
              <a:t>shock front</a:t>
            </a:r>
            <a:endParaRPr lang="en-US"/>
          </a:p>
        </p:txBody>
      </p:sp>
      <p:sp>
        <p:nvSpPr>
          <p:cNvPr id="1192965" name="Line 5"/>
          <p:cNvSpPr>
            <a:spLocks noChangeShapeType="1"/>
          </p:cNvSpPr>
          <p:nvPr/>
        </p:nvSpPr>
        <p:spPr bwMode="auto">
          <a:xfrm>
            <a:off x="3352800" y="22860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92966" name="Line 6"/>
          <p:cNvSpPr>
            <a:spLocks noChangeShapeType="1"/>
          </p:cNvSpPr>
          <p:nvPr/>
        </p:nvSpPr>
        <p:spPr bwMode="auto">
          <a:xfrm>
            <a:off x="4572000" y="22860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92967" name="Text Box 7"/>
          <p:cNvSpPr txBox="1">
            <a:spLocks noChangeArrowheads="1"/>
          </p:cNvSpPr>
          <p:nvPr/>
        </p:nvSpPr>
        <p:spPr bwMode="auto">
          <a:xfrm>
            <a:off x="2819400" y="2743200"/>
            <a:ext cx="32575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800" b="1"/>
              <a:t>upstream           downstream</a:t>
            </a:r>
          </a:p>
        </p:txBody>
      </p:sp>
      <p:sp>
        <p:nvSpPr>
          <p:cNvPr id="1192968" name="Text Box 8"/>
          <p:cNvSpPr txBox="1">
            <a:spLocks noChangeArrowheads="1"/>
          </p:cNvSpPr>
          <p:nvPr/>
        </p:nvSpPr>
        <p:spPr bwMode="auto">
          <a:xfrm>
            <a:off x="3489325" y="1893888"/>
            <a:ext cx="3857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600" b="1" i="1"/>
              <a:t>u</a:t>
            </a:r>
            <a:r>
              <a:rPr lang="en-US" sz="1600" b="1" i="1" baseline="-25000"/>
              <a:t>1</a:t>
            </a:r>
            <a:endParaRPr lang="en-US" sz="1600" b="1"/>
          </a:p>
        </p:txBody>
      </p:sp>
      <p:sp>
        <p:nvSpPr>
          <p:cNvPr id="1192969" name="Text Box 9"/>
          <p:cNvSpPr txBox="1">
            <a:spLocks noChangeArrowheads="1"/>
          </p:cNvSpPr>
          <p:nvPr/>
        </p:nvSpPr>
        <p:spPr bwMode="auto">
          <a:xfrm>
            <a:off x="4724400" y="1905000"/>
            <a:ext cx="3857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600" b="1" i="1"/>
              <a:t>u</a:t>
            </a:r>
            <a:r>
              <a:rPr lang="en-US" sz="1600" b="1" i="1" baseline="-25000"/>
              <a:t>2</a:t>
            </a:r>
            <a:endParaRPr lang="en-US" sz="1600" b="1"/>
          </a:p>
        </p:txBody>
      </p:sp>
      <p:sp>
        <p:nvSpPr>
          <p:cNvPr id="1192970" name="Text Box 10"/>
          <p:cNvSpPr txBox="1">
            <a:spLocks noChangeArrowheads="1"/>
          </p:cNvSpPr>
          <p:nvPr/>
        </p:nvSpPr>
        <p:spPr bwMode="auto">
          <a:xfrm>
            <a:off x="152400" y="1600200"/>
            <a:ext cx="23526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600"/>
              <a:t>A.R. Bell, </a:t>
            </a:r>
          </a:p>
          <a:p>
            <a:pPr eaLnBrk="1" hangingPunct="1"/>
            <a:r>
              <a:rPr lang="en-US" sz="1600"/>
              <a:t>MNRAS 182 (1978) 147</a:t>
            </a:r>
          </a:p>
        </p:txBody>
      </p:sp>
      <p:sp>
        <p:nvSpPr>
          <p:cNvPr id="1192971" name="Text Box 11"/>
          <p:cNvSpPr txBox="1">
            <a:spLocks noChangeArrowheads="1"/>
          </p:cNvSpPr>
          <p:nvPr/>
        </p:nvSpPr>
        <p:spPr bwMode="auto">
          <a:xfrm>
            <a:off x="5638800" y="1219200"/>
            <a:ext cx="1785938" cy="73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400" i="1"/>
              <a:t>shock viewed in the </a:t>
            </a:r>
          </a:p>
          <a:p>
            <a:pPr eaLnBrk="1" hangingPunct="1"/>
            <a:r>
              <a:rPr lang="en-US" sz="1400" i="1"/>
              <a:t>frame in which it is </a:t>
            </a:r>
          </a:p>
          <a:p>
            <a:pPr eaLnBrk="1" hangingPunct="1"/>
            <a:r>
              <a:rPr lang="en-US" sz="1400" i="1"/>
              <a:t>stationary</a:t>
            </a:r>
            <a:endParaRPr lang="en-US"/>
          </a:p>
        </p:txBody>
      </p:sp>
      <p:graphicFrame>
        <p:nvGraphicFramePr>
          <p:cNvPr id="1192972" name="Object 12"/>
          <p:cNvGraphicFramePr>
            <a:graphicFrameLocks noChangeAspect="1"/>
          </p:cNvGraphicFramePr>
          <p:nvPr/>
        </p:nvGraphicFramePr>
        <p:xfrm>
          <a:off x="2819400" y="3657600"/>
          <a:ext cx="3830638" cy="333375"/>
        </p:xfrm>
        <a:graphic>
          <a:graphicData uri="http://schemas.openxmlformats.org/presentationml/2006/ole">
            <mc:AlternateContent xmlns:mc="http://schemas.openxmlformats.org/markup-compatibility/2006">
              <mc:Choice xmlns:v="urn:schemas-microsoft-com:vml" Requires="v">
                <p:oleObj spid="_x0000_s1192981" name="Equation" r:id="rId4" imgW="2336800" imgH="203200" progId="Equation.3">
                  <p:embed/>
                </p:oleObj>
              </mc:Choice>
              <mc:Fallback>
                <p:oleObj name="Equation" r:id="rId4" imgW="2336800" imgH="203200" progId="Equation.3">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657600"/>
                        <a:ext cx="3830638"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92973" name="Text Box 13"/>
          <p:cNvSpPr txBox="1">
            <a:spLocks noChangeArrowheads="1"/>
          </p:cNvSpPr>
          <p:nvPr/>
        </p:nvSpPr>
        <p:spPr bwMode="auto">
          <a:xfrm>
            <a:off x="609600" y="3657600"/>
            <a:ext cx="13350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600" b="1"/>
              <a:t>Final result:</a:t>
            </a:r>
            <a:endParaRPr lang="en-US"/>
          </a:p>
        </p:txBody>
      </p:sp>
      <p:sp>
        <p:nvSpPr>
          <p:cNvPr id="1192974" name="Rectangle 14"/>
          <p:cNvSpPr>
            <a:spLocks noGrp="1" noChangeArrowheads="1"/>
          </p:cNvSpPr>
          <p:nvPr>
            <p:ph type="title"/>
          </p:nvPr>
        </p:nvSpPr>
        <p:spPr/>
        <p:txBody>
          <a:bodyPr/>
          <a:lstStyle/>
          <a:p>
            <a:r>
              <a:rPr lang="en-US"/>
              <a:t>Spectral Index</a:t>
            </a:r>
          </a:p>
        </p:txBody>
      </p:sp>
      <p:sp>
        <p:nvSpPr>
          <p:cNvPr id="1192975" name="Rectangle 15"/>
          <p:cNvSpPr>
            <a:spLocks noGrp="1" noChangeArrowheads="1"/>
          </p:cNvSpPr>
          <p:nvPr>
            <p:ph type="body" idx="1"/>
          </p:nvPr>
        </p:nvSpPr>
        <p:spPr>
          <a:xfrm>
            <a:off x="304800" y="4283075"/>
            <a:ext cx="8534400" cy="1965325"/>
          </a:xfrm>
        </p:spPr>
        <p:txBody>
          <a:bodyPr/>
          <a:lstStyle/>
          <a:p>
            <a:r>
              <a:rPr lang="en-US" sz="1600"/>
              <a:t>The spectral index is independent of the absolute magnitude of the velocity of the plasma - it depends only on the ratio of upstream to downstream velocities.</a:t>
            </a:r>
          </a:p>
          <a:p>
            <a:endParaRPr lang="en-US" sz="1600"/>
          </a:p>
          <a:p>
            <a:r>
              <a:rPr lang="en-US" sz="1600"/>
              <a:t>The spectral index is </a:t>
            </a:r>
            <a:r>
              <a:rPr lang="ja-JP" altLang="en-US" sz="1600"/>
              <a:t>“</a:t>
            </a:r>
            <a:r>
              <a:rPr lang="en-US" sz="1600">
                <a:solidFill>
                  <a:schemeClr val="accent2"/>
                </a:solidFill>
              </a:rPr>
              <a:t>universal</a:t>
            </a:r>
            <a:r>
              <a:rPr lang="ja-JP" altLang="en-US" sz="1600"/>
              <a:t>”</a:t>
            </a:r>
            <a:r>
              <a:rPr lang="en-US" sz="1600"/>
              <a:t> and its value comes close to what is needed to explain the cosmic ray energy spectrum.</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195010" name="Rectangle 2"/>
          <p:cNvSpPr>
            <a:spLocks noChangeArrowheads="1"/>
          </p:cNvSpPr>
          <p:nvPr/>
        </p:nvSpPr>
        <p:spPr bwMode="auto">
          <a:xfrm>
            <a:off x="2743200" y="2895600"/>
            <a:ext cx="5029200" cy="1219200"/>
          </a:xfrm>
          <a:prstGeom prst="rect">
            <a:avLst/>
          </a:prstGeom>
          <a:solidFill>
            <a:srgbClr val="E6E6E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95011" name="Rectangle 3"/>
          <p:cNvSpPr>
            <a:spLocks noChangeArrowheads="1"/>
          </p:cNvSpPr>
          <p:nvPr/>
        </p:nvSpPr>
        <p:spPr bwMode="auto">
          <a:xfrm>
            <a:off x="3276600" y="4343400"/>
            <a:ext cx="1524000" cy="228600"/>
          </a:xfrm>
          <a:prstGeom prst="rect">
            <a:avLst/>
          </a:prstGeom>
          <a:solidFill>
            <a:srgbClr val="FFFF99"/>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95012" name="Rectangle 4"/>
          <p:cNvSpPr>
            <a:spLocks noGrp="1" noChangeArrowheads="1"/>
          </p:cNvSpPr>
          <p:nvPr>
            <p:ph type="title"/>
          </p:nvPr>
        </p:nvSpPr>
        <p:spPr/>
        <p:txBody>
          <a:bodyPr/>
          <a:lstStyle/>
          <a:p>
            <a:r>
              <a:rPr lang="en-US"/>
              <a:t>Fermi Acceleration</a:t>
            </a:r>
          </a:p>
        </p:txBody>
      </p:sp>
      <p:sp>
        <p:nvSpPr>
          <p:cNvPr id="1195013" name="Rectangle 5"/>
          <p:cNvSpPr>
            <a:spLocks noGrp="1" noChangeArrowheads="1"/>
          </p:cNvSpPr>
          <p:nvPr>
            <p:ph type="body" idx="1"/>
          </p:nvPr>
        </p:nvSpPr>
        <p:spPr/>
        <p:txBody>
          <a:bodyPr/>
          <a:lstStyle/>
          <a:p>
            <a:r>
              <a:rPr lang="en-US" sz="1600"/>
              <a:t>First order Fermi acceleration is faster than second order, but it is by no means fast.</a:t>
            </a:r>
          </a:p>
          <a:p>
            <a:endParaRPr lang="en-US" sz="1600"/>
          </a:p>
          <a:p>
            <a:r>
              <a:rPr lang="en-US" sz="1600"/>
              <a:t>The time scale of a typical SN blast wave is roughly the time it takes the expanding shell to sweep through its own mass of the interstellar medium - after that, it slows down.</a:t>
            </a:r>
          </a:p>
          <a:p>
            <a:pPr lvl="1"/>
            <a:r>
              <a:rPr lang="en-US" sz="1600" i="1"/>
              <a:t>Example:</a:t>
            </a:r>
          </a:p>
          <a:p>
            <a:pPr lvl="1"/>
            <a:endParaRPr lang="en-US" sz="1600"/>
          </a:p>
          <a:p>
            <a:pPr lvl="1"/>
            <a:endParaRPr lang="en-US" sz="1600"/>
          </a:p>
          <a:p>
            <a:pPr lvl="1"/>
            <a:endParaRPr lang="en-US" sz="1600"/>
          </a:p>
          <a:p>
            <a:pPr lvl="1"/>
            <a:endParaRPr lang="en-US" sz="1600"/>
          </a:p>
          <a:p>
            <a:pPr lvl="1"/>
            <a:endParaRPr lang="en-US" sz="1600"/>
          </a:p>
          <a:p>
            <a:pPr lvl="1"/>
            <a:endParaRPr lang="en-US" sz="1600"/>
          </a:p>
          <a:p>
            <a:pPr lvl="1"/>
            <a:r>
              <a:rPr lang="en-US" sz="1600"/>
              <a:t>This means that of order 30 SN actively accelerate cosmic rays at any given time.</a:t>
            </a:r>
          </a:p>
        </p:txBody>
      </p:sp>
      <p:graphicFrame>
        <p:nvGraphicFramePr>
          <p:cNvPr id="1195014" name="Object 6"/>
          <p:cNvGraphicFramePr>
            <a:graphicFrameLocks noChangeAspect="1"/>
          </p:cNvGraphicFramePr>
          <p:nvPr/>
        </p:nvGraphicFramePr>
        <p:xfrm>
          <a:off x="2743200" y="2895600"/>
          <a:ext cx="4891088" cy="1704975"/>
        </p:xfrm>
        <a:graphic>
          <a:graphicData uri="http://schemas.openxmlformats.org/presentationml/2006/ole">
            <mc:AlternateContent xmlns:mc="http://schemas.openxmlformats.org/markup-compatibility/2006">
              <mc:Choice xmlns:v="urn:schemas-microsoft-com:vml" Requires="v">
                <p:oleObj spid="_x0000_s1195020" name="Equation" r:id="rId4" imgW="3060700" imgH="1066800" progId="Equation.3">
                  <p:embed/>
                </p:oleObj>
              </mc:Choice>
              <mc:Fallback>
                <p:oleObj name="Equation" r:id="rId4" imgW="3060700" imgH="10668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895600"/>
                        <a:ext cx="4891088"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197058" name="Rectangle 2"/>
          <p:cNvSpPr>
            <a:spLocks noGrp="1" noChangeArrowheads="1"/>
          </p:cNvSpPr>
          <p:nvPr>
            <p:ph type="title"/>
          </p:nvPr>
        </p:nvSpPr>
        <p:spPr/>
        <p:txBody>
          <a:bodyPr/>
          <a:lstStyle/>
          <a:p>
            <a:r>
              <a:rPr lang="en-US"/>
              <a:t>Fermi Acceleration</a:t>
            </a:r>
          </a:p>
        </p:txBody>
      </p:sp>
      <p:sp>
        <p:nvSpPr>
          <p:cNvPr id="1197059" name="Rectangle 3"/>
          <p:cNvSpPr>
            <a:spLocks noGrp="1" noChangeArrowheads="1"/>
          </p:cNvSpPr>
          <p:nvPr>
            <p:ph type="body" idx="1"/>
          </p:nvPr>
        </p:nvSpPr>
        <p:spPr>
          <a:xfrm>
            <a:off x="304800" y="1295400"/>
            <a:ext cx="8229600" cy="4953000"/>
          </a:xfrm>
        </p:spPr>
        <p:txBody>
          <a:bodyPr/>
          <a:lstStyle/>
          <a:p>
            <a:r>
              <a:rPr lang="en-US" sz="1600"/>
              <a:t>The finite lifetime of the SN blast wave as a strong shock limits the maximum energy per particle that can be achieved with Fermi acceleration:</a:t>
            </a:r>
          </a:p>
          <a:p>
            <a:endParaRPr lang="en-US" sz="1600"/>
          </a:p>
          <a:p>
            <a:endParaRPr lang="en-US" sz="1600"/>
          </a:p>
          <a:p>
            <a:endParaRPr lang="en-US" sz="1600"/>
          </a:p>
          <a:p>
            <a:r>
              <a:rPr lang="en-US" sz="1600"/>
              <a:t>The cosmic ray energy spectrum extends well beyond </a:t>
            </a:r>
            <a:r>
              <a:rPr lang="en-US" sz="1600" i="1"/>
              <a:t>E</a:t>
            </a:r>
            <a:r>
              <a:rPr lang="en-US" sz="1600" i="1" baseline="-25000"/>
              <a:t>max</a:t>
            </a:r>
            <a:r>
              <a:rPr lang="en-US" sz="1600" i="1"/>
              <a:t>, </a:t>
            </a:r>
            <a:r>
              <a:rPr lang="en-US" sz="1600"/>
              <a:t>so acceleration in SNRs cannot account for the full spectrum!</a:t>
            </a:r>
          </a:p>
          <a:p>
            <a:endParaRPr lang="en-US" sz="1600"/>
          </a:p>
          <a:p>
            <a:r>
              <a:rPr lang="en-US" sz="1600"/>
              <a:t>This limit can be raised if the SN does </a:t>
            </a:r>
            <a:r>
              <a:rPr lang="en-US" sz="1600" i="1"/>
              <a:t>not</a:t>
            </a:r>
            <a:r>
              <a:rPr lang="en-US" sz="1600"/>
              <a:t> explode into the average interstellar medium, but into an environment formed by the wind of its progenitor (</a:t>
            </a:r>
            <a:r>
              <a:rPr lang="en-US" sz="1600">
                <a:solidFill>
                  <a:schemeClr val="accent2"/>
                </a:solidFill>
              </a:rPr>
              <a:t>stellar wind SN</a:t>
            </a:r>
            <a:r>
              <a:rPr lang="en-US" sz="1600"/>
              <a:t>).  This raises the limit for </a:t>
            </a:r>
            <a:r>
              <a:rPr lang="en-US" sz="1600" i="1"/>
              <a:t>E</a:t>
            </a:r>
            <a:r>
              <a:rPr lang="en-US" sz="1600" i="1" baseline="-25000"/>
              <a:t>max</a:t>
            </a:r>
            <a:r>
              <a:rPr lang="en-US" sz="1600" i="1"/>
              <a:t> </a:t>
            </a:r>
            <a:r>
              <a:rPr lang="en-US" sz="1600"/>
              <a:t>by about two orders of magnitude (Völk &amp; Biermann, 1988).</a:t>
            </a:r>
            <a:endParaRPr lang="en-US"/>
          </a:p>
        </p:txBody>
      </p:sp>
      <p:graphicFrame>
        <p:nvGraphicFramePr>
          <p:cNvPr id="1197060" name="Object 4"/>
          <p:cNvGraphicFramePr>
            <a:graphicFrameLocks noChangeAspect="1"/>
          </p:cNvGraphicFramePr>
          <p:nvPr/>
        </p:nvGraphicFramePr>
        <p:xfrm>
          <a:off x="3124200" y="2057400"/>
          <a:ext cx="2403475" cy="331788"/>
        </p:xfrm>
        <a:graphic>
          <a:graphicData uri="http://schemas.openxmlformats.org/presentationml/2006/ole">
            <mc:AlternateContent xmlns:mc="http://schemas.openxmlformats.org/markup-compatibility/2006">
              <mc:Choice xmlns:v="urn:schemas-microsoft-com:vml" Requires="v">
                <p:oleObj spid="_x0000_s1197066" name="Equation" r:id="rId4" imgW="1473200" imgH="203200" progId="Equation.3">
                  <p:embed/>
                </p:oleObj>
              </mc:Choice>
              <mc:Fallback>
                <p:oleObj name="Equation" r:id="rId4" imgW="1473200" imgH="2032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057400"/>
                        <a:ext cx="2403475"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September 14, 2010</a:t>
            </a:r>
            <a:endParaRPr lang="en-US">
              <a:solidFill>
                <a:schemeClr val="tx1"/>
              </a:solidFill>
            </a:endParaRPr>
          </a:p>
        </p:txBody>
      </p:sp>
      <p:pic>
        <p:nvPicPr>
          <p:cNvPr id="1199106" name="Picture 2" descr="ec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5329238" cy="4852988"/>
          </a:xfrm>
          <a:prstGeom prst="rect">
            <a:avLst/>
          </a:prstGeom>
          <a:noFill/>
          <a:extLst>
            <a:ext uri="{909E8E84-426E-40dd-AFC4-6F175D3DCCD1}">
              <a14:hiddenFill xmlns:a14="http://schemas.microsoft.com/office/drawing/2010/main">
                <a:solidFill>
                  <a:srgbClr val="FFFFFF"/>
                </a:solidFill>
              </a14:hiddenFill>
            </a:ext>
          </a:extLst>
        </p:spPr>
      </p:pic>
      <p:sp>
        <p:nvSpPr>
          <p:cNvPr id="1199107" name="Rectangle 3"/>
          <p:cNvSpPr>
            <a:spLocks noGrp="1" noChangeArrowheads="1"/>
          </p:cNvSpPr>
          <p:nvPr>
            <p:ph type="title"/>
          </p:nvPr>
        </p:nvSpPr>
        <p:spPr/>
        <p:txBody>
          <a:bodyPr/>
          <a:lstStyle/>
          <a:p>
            <a:r>
              <a:rPr lang="en-US"/>
              <a:t>Polygonato Model</a:t>
            </a:r>
          </a:p>
        </p:txBody>
      </p:sp>
      <p:sp>
        <p:nvSpPr>
          <p:cNvPr id="1199108" name="Rectangle 4"/>
          <p:cNvSpPr>
            <a:spLocks noGrp="1" noChangeArrowheads="1"/>
          </p:cNvSpPr>
          <p:nvPr>
            <p:ph type="body" idx="1"/>
          </p:nvPr>
        </p:nvSpPr>
        <p:spPr>
          <a:xfrm>
            <a:off x="5545138" y="1295400"/>
            <a:ext cx="2994025" cy="4953000"/>
          </a:xfrm>
        </p:spPr>
        <p:txBody>
          <a:bodyPr/>
          <a:lstStyle/>
          <a:p>
            <a:r>
              <a:rPr lang="en-US" sz="1600"/>
              <a:t>Standard Model of </a:t>
            </a:r>
            <a:r>
              <a:rPr lang="ja-JP" altLang="en-US" sz="1600"/>
              <a:t>“</a:t>
            </a:r>
            <a:r>
              <a:rPr lang="en-US" sz="1600"/>
              <a:t>knee:</a:t>
            </a:r>
            <a:r>
              <a:rPr lang="ja-JP" altLang="en-US" sz="1600"/>
              <a:t>”</a:t>
            </a:r>
            <a:endParaRPr lang="en-US" sz="1600"/>
          </a:p>
          <a:p>
            <a:endParaRPr lang="en-US" sz="1600"/>
          </a:p>
          <a:p>
            <a:pPr lvl="1"/>
            <a:r>
              <a:rPr lang="en-US" sz="1600"/>
              <a:t>Maximum energy </a:t>
            </a:r>
          </a:p>
          <a:p>
            <a:endParaRPr lang="en-US" sz="1600"/>
          </a:p>
          <a:p>
            <a:endParaRPr lang="en-US" sz="1600"/>
          </a:p>
          <a:p>
            <a:pPr lvl="1"/>
            <a:r>
              <a:rPr lang="en-US" sz="1600"/>
              <a:t>Leakage from Galaxy</a:t>
            </a:r>
          </a:p>
          <a:p>
            <a:pPr>
              <a:buFont typeface="Wingdings" charset="0"/>
              <a:buNone/>
            </a:pPr>
            <a:endParaRPr lang="en-US" sz="1600"/>
          </a:p>
          <a:p>
            <a:endParaRPr lang="en-US" sz="1600"/>
          </a:p>
          <a:p>
            <a:endParaRPr lang="en-US" sz="1600"/>
          </a:p>
          <a:p>
            <a:r>
              <a:rPr lang="en-US" sz="1600"/>
              <a:t>Between 10</a:t>
            </a:r>
            <a:r>
              <a:rPr lang="en-US" sz="1600" baseline="30000"/>
              <a:t>17</a:t>
            </a:r>
            <a:r>
              <a:rPr lang="en-US" sz="1600"/>
              <a:t> and 10</a:t>
            </a:r>
            <a:r>
              <a:rPr lang="en-US" sz="1600" baseline="30000"/>
              <a:t>19</a:t>
            </a:r>
            <a:r>
              <a:rPr lang="en-US" sz="1600"/>
              <a:t> eV transition from Galactic to </a:t>
            </a:r>
            <a:r>
              <a:rPr lang="en-US" sz="1600">
                <a:solidFill>
                  <a:schemeClr val="accent2"/>
                </a:solidFill>
              </a:rPr>
              <a:t>extragalactic sources</a:t>
            </a:r>
            <a:endParaRPr lang="en-US" sz="1600"/>
          </a:p>
          <a:p>
            <a:pPr lvl="1"/>
            <a:endParaRPr lang="en-US" sz="1600"/>
          </a:p>
        </p:txBody>
      </p:sp>
      <p:graphicFrame>
        <p:nvGraphicFramePr>
          <p:cNvPr id="1199109" name="Object 5"/>
          <p:cNvGraphicFramePr>
            <a:graphicFrameLocks noChangeAspect="1"/>
          </p:cNvGraphicFramePr>
          <p:nvPr/>
        </p:nvGraphicFramePr>
        <p:xfrm>
          <a:off x="6629400" y="2590800"/>
          <a:ext cx="914400" cy="254000"/>
        </p:xfrm>
        <a:graphic>
          <a:graphicData uri="http://schemas.openxmlformats.org/presentationml/2006/ole">
            <mc:AlternateContent xmlns:mc="http://schemas.openxmlformats.org/markup-compatibility/2006">
              <mc:Choice xmlns:v="urn:schemas-microsoft-com:vml" Requires="v">
                <p:oleObj spid="_x0000_s1199120" name="Equation" r:id="rId5" imgW="457200" imgH="127000" progId="Equation.3">
                  <p:embed/>
                </p:oleObj>
              </mc:Choice>
              <mc:Fallback>
                <p:oleObj name="Equation" r:id="rId5" imgW="457200" imgH="1270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590800"/>
                        <a:ext cx="9144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99110" name="Object 6"/>
          <p:cNvGraphicFramePr>
            <a:graphicFrameLocks noChangeAspect="1"/>
          </p:cNvGraphicFramePr>
          <p:nvPr/>
        </p:nvGraphicFramePr>
        <p:xfrm>
          <a:off x="6629400" y="3505200"/>
          <a:ext cx="914400" cy="254000"/>
        </p:xfrm>
        <a:graphic>
          <a:graphicData uri="http://schemas.openxmlformats.org/presentationml/2006/ole">
            <mc:AlternateContent xmlns:mc="http://schemas.openxmlformats.org/markup-compatibility/2006">
              <mc:Choice xmlns:v="urn:schemas-microsoft-com:vml" Requires="v">
                <p:oleObj spid="_x0000_s1199121" name="Equation" r:id="rId7" imgW="457200" imgH="127000" progId="Equation.3">
                  <p:embed/>
                </p:oleObj>
              </mc:Choice>
              <mc:Fallback>
                <p:oleObj name="Equation" r:id="rId7" imgW="457200" imgH="1270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3505200"/>
                        <a:ext cx="9144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
          <p:cNvSpPr>
            <a:spLocks noGrp="1"/>
          </p:cNvSpPr>
          <p:nvPr>
            <p:ph type="dt" sz="half" idx="10"/>
          </p:nvPr>
        </p:nvSpPr>
        <p:spPr/>
        <p:txBody>
          <a:bodyPr/>
          <a:lstStyle/>
          <a:p>
            <a:r>
              <a:rPr lang="en-US"/>
              <a:t>September 14, 2010</a:t>
            </a:r>
            <a:endParaRPr lang="en-US">
              <a:solidFill>
                <a:schemeClr val="tx1"/>
              </a:solidFill>
            </a:endParaRPr>
          </a:p>
        </p:txBody>
      </p:sp>
      <p:sp>
        <p:nvSpPr>
          <p:cNvPr id="925698" name="Text Box 2"/>
          <p:cNvSpPr txBox="1">
            <a:spLocks noChangeArrowheads="1"/>
          </p:cNvSpPr>
          <p:nvPr/>
        </p:nvSpPr>
        <p:spPr bwMode="auto">
          <a:xfrm>
            <a:off x="228600" y="228600"/>
            <a:ext cx="2335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solidFill>
                  <a:srgbClr val="FFFF00"/>
                </a:solidFill>
              </a:rPr>
              <a:t>Where are we ?</a:t>
            </a:r>
            <a:endParaRPr lang="en-GB">
              <a:solidFill>
                <a:srgbClr val="FFFF00"/>
              </a:solidFill>
            </a:endParaRPr>
          </a:p>
        </p:txBody>
      </p:sp>
      <p:pic>
        <p:nvPicPr>
          <p:cNvPr id="925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pic>
      <p:pic>
        <p:nvPicPr>
          <p:cNvPr id="925700" name="Picture 4" descr="ice_sheet_topography"/>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756" t="8481" r="2182" b="9561"/>
          <a:stretch>
            <a:fillRect/>
          </a:stretch>
        </p:blipFill>
        <p:spPr bwMode="auto">
          <a:xfrm>
            <a:off x="0" y="0"/>
            <a:ext cx="3200400" cy="2782888"/>
          </a:xfrm>
          <a:prstGeom prst="rect">
            <a:avLst/>
          </a:prstGeom>
          <a:noFill/>
          <a:ln>
            <a:noFill/>
          </a:ln>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701" name="Freeform 5"/>
          <p:cNvSpPr>
            <a:spLocks/>
          </p:cNvSpPr>
          <p:nvPr/>
        </p:nvSpPr>
        <p:spPr bwMode="auto">
          <a:xfrm>
            <a:off x="5173663" y="4051300"/>
            <a:ext cx="127000" cy="752475"/>
          </a:xfrm>
          <a:custGeom>
            <a:avLst/>
            <a:gdLst>
              <a:gd name="T0" fmla="*/ 0 w 80"/>
              <a:gd name="T1" fmla="*/ 0 h 474"/>
              <a:gd name="T2" fmla="*/ 37 w 80"/>
              <a:gd name="T3" fmla="*/ 153 h 474"/>
              <a:gd name="T4" fmla="*/ 51 w 80"/>
              <a:gd name="T5" fmla="*/ 343 h 474"/>
              <a:gd name="T6" fmla="*/ 80 w 80"/>
              <a:gd name="T7" fmla="*/ 474 h 474"/>
            </a:gdLst>
            <a:ahLst/>
            <a:cxnLst>
              <a:cxn ang="0">
                <a:pos x="T0" y="T1"/>
              </a:cxn>
              <a:cxn ang="0">
                <a:pos x="T2" y="T3"/>
              </a:cxn>
              <a:cxn ang="0">
                <a:pos x="T4" y="T5"/>
              </a:cxn>
              <a:cxn ang="0">
                <a:pos x="T6" y="T7"/>
              </a:cxn>
            </a:cxnLst>
            <a:rect l="0" t="0" r="r" b="b"/>
            <a:pathLst>
              <a:path w="80" h="474">
                <a:moveTo>
                  <a:pt x="0" y="0"/>
                </a:moveTo>
                <a:cubicBezTo>
                  <a:pt x="7" y="55"/>
                  <a:pt x="25" y="100"/>
                  <a:pt x="37" y="153"/>
                </a:cubicBezTo>
                <a:cubicBezTo>
                  <a:pt x="39" y="183"/>
                  <a:pt x="47" y="308"/>
                  <a:pt x="51" y="343"/>
                </a:cubicBezTo>
                <a:cubicBezTo>
                  <a:pt x="56" y="389"/>
                  <a:pt x="80" y="428"/>
                  <a:pt x="80" y="474"/>
                </a:cubicBezTo>
              </a:path>
            </a:pathLst>
          </a:custGeom>
          <a:noFill/>
          <a:ln>
            <a:noFill/>
          </a:ln>
          <a:effectLst>
            <a:outerShdw blurRad="63500" dist="107763" dir="2700000" algn="ctr" rotWithShape="0">
              <a:schemeClr val="bg2"/>
            </a:outerShdw>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cap="flat" cmpd="sng">
                <a:solidFill>
                  <a:schemeClr val="tx1"/>
                </a:solidFill>
                <a:prstDash val="solid"/>
                <a:round/>
                <a:headEnd/>
                <a:tailEnd/>
              </a14:hiddenLine>
            </a:ext>
          </a:extLst>
        </p:spPr>
        <p:txBody>
          <a:bodyPr>
            <a:spAutoFit/>
          </a:bodyPr>
          <a:lstStyle/>
          <a:p>
            <a:endParaRPr lang="en-US"/>
          </a:p>
        </p:txBody>
      </p:sp>
      <p:sp>
        <p:nvSpPr>
          <p:cNvPr id="925702" name="Freeform 6"/>
          <p:cNvSpPr>
            <a:spLocks/>
          </p:cNvSpPr>
          <p:nvPr/>
        </p:nvSpPr>
        <p:spPr bwMode="auto">
          <a:xfrm>
            <a:off x="5257800" y="2895600"/>
            <a:ext cx="5181600" cy="2743200"/>
          </a:xfrm>
          <a:custGeom>
            <a:avLst/>
            <a:gdLst>
              <a:gd name="T0" fmla="*/ 0 w 3264"/>
              <a:gd name="T1" fmla="*/ 432 h 1728"/>
              <a:gd name="T2" fmla="*/ 240 w 3264"/>
              <a:gd name="T3" fmla="*/ 1392 h 1728"/>
              <a:gd name="T4" fmla="*/ 1584 w 3264"/>
              <a:gd name="T5" fmla="*/ 1728 h 1728"/>
              <a:gd name="T6" fmla="*/ 3264 w 3264"/>
              <a:gd name="T7" fmla="*/ 1248 h 1728"/>
              <a:gd name="T8" fmla="*/ 2496 w 3264"/>
              <a:gd name="T9" fmla="*/ 144 h 1728"/>
              <a:gd name="T10" fmla="*/ 1248 w 3264"/>
              <a:gd name="T11" fmla="*/ 0 h 1728"/>
              <a:gd name="T12" fmla="*/ 0 w 3264"/>
              <a:gd name="T13" fmla="*/ 432 h 1728"/>
            </a:gdLst>
            <a:ahLst/>
            <a:cxnLst>
              <a:cxn ang="0">
                <a:pos x="T0" y="T1"/>
              </a:cxn>
              <a:cxn ang="0">
                <a:pos x="T2" y="T3"/>
              </a:cxn>
              <a:cxn ang="0">
                <a:pos x="T4" y="T5"/>
              </a:cxn>
              <a:cxn ang="0">
                <a:pos x="T6" y="T7"/>
              </a:cxn>
              <a:cxn ang="0">
                <a:pos x="T8" y="T9"/>
              </a:cxn>
              <a:cxn ang="0">
                <a:pos x="T10" y="T11"/>
              </a:cxn>
              <a:cxn ang="0">
                <a:pos x="T12" y="T13"/>
              </a:cxn>
            </a:cxnLst>
            <a:rect l="0" t="0" r="r" b="b"/>
            <a:pathLst>
              <a:path w="3264" h="1728">
                <a:moveTo>
                  <a:pt x="0" y="432"/>
                </a:moveTo>
                <a:lnTo>
                  <a:pt x="240" y="1392"/>
                </a:lnTo>
                <a:lnTo>
                  <a:pt x="1584" y="1728"/>
                </a:lnTo>
                <a:lnTo>
                  <a:pt x="3264" y="1248"/>
                </a:lnTo>
                <a:lnTo>
                  <a:pt x="2496" y="144"/>
                </a:lnTo>
                <a:lnTo>
                  <a:pt x="1248" y="0"/>
                </a:lnTo>
                <a:lnTo>
                  <a:pt x="0" y="432"/>
                </a:lnTo>
                <a:close/>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blurRad="63500" dist="107763" dir="2700000" algn="ctr" rotWithShape="0">
                    <a:schemeClr val="bg2"/>
                  </a:outerShdw>
                </a:effectLst>
              </a14:hiddenEffects>
            </a:ext>
          </a:extLst>
        </p:spPr>
        <p:txBody>
          <a:bodyPr>
            <a:spAutoFit/>
          </a:bodyPr>
          <a:lstStyle/>
          <a:p>
            <a:endParaRPr lang="en-US"/>
          </a:p>
        </p:txBody>
      </p:sp>
      <p:sp>
        <p:nvSpPr>
          <p:cNvPr id="925703" name="Oval 7"/>
          <p:cNvSpPr>
            <a:spLocks noChangeArrowheads="1"/>
          </p:cNvSpPr>
          <p:nvPr/>
        </p:nvSpPr>
        <p:spPr bwMode="auto">
          <a:xfrm>
            <a:off x="6096000" y="4419600"/>
            <a:ext cx="1219200" cy="4572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5704" name="Text Box 8"/>
          <p:cNvSpPr txBox="1">
            <a:spLocks noChangeArrowheads="1"/>
          </p:cNvSpPr>
          <p:nvPr/>
        </p:nvSpPr>
        <p:spPr bwMode="auto">
          <a:xfrm>
            <a:off x="381000" y="5210175"/>
            <a:ext cx="1924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800">
                <a:solidFill>
                  <a:schemeClr val="bg1"/>
                </a:solidFill>
              </a:rPr>
              <a:t>South Pole</a:t>
            </a:r>
          </a:p>
        </p:txBody>
      </p:sp>
      <p:sp>
        <p:nvSpPr>
          <p:cNvPr id="925705" name="Line 9"/>
          <p:cNvSpPr>
            <a:spLocks noChangeShapeType="1"/>
          </p:cNvSpPr>
          <p:nvPr/>
        </p:nvSpPr>
        <p:spPr bwMode="auto">
          <a:xfrm flipV="1">
            <a:off x="1600200" y="1524000"/>
            <a:ext cx="0" cy="373380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5706" name="Line 10"/>
          <p:cNvSpPr>
            <a:spLocks noChangeShapeType="1"/>
          </p:cNvSpPr>
          <p:nvPr/>
        </p:nvSpPr>
        <p:spPr bwMode="auto">
          <a:xfrm flipV="1">
            <a:off x="1600200" y="4038600"/>
            <a:ext cx="1371600" cy="121920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5707" name="Text Box 11"/>
          <p:cNvSpPr txBox="1">
            <a:spLocks noChangeArrowheads="1"/>
          </p:cNvSpPr>
          <p:nvPr/>
        </p:nvSpPr>
        <p:spPr bwMode="auto">
          <a:xfrm>
            <a:off x="4800600" y="1095375"/>
            <a:ext cx="1330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800">
                <a:solidFill>
                  <a:schemeClr val="bg1"/>
                </a:solidFill>
              </a:rPr>
              <a:t>runway</a:t>
            </a:r>
          </a:p>
        </p:txBody>
      </p:sp>
      <p:sp>
        <p:nvSpPr>
          <p:cNvPr id="925708" name="Line 12"/>
          <p:cNvSpPr>
            <a:spLocks noChangeShapeType="1"/>
          </p:cNvSpPr>
          <p:nvPr/>
        </p:nvSpPr>
        <p:spPr bwMode="auto">
          <a:xfrm flipH="1">
            <a:off x="4724400" y="1524000"/>
            <a:ext cx="533400" cy="144780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5709" name="Text Box 13"/>
          <p:cNvSpPr txBox="1">
            <a:spLocks noChangeArrowheads="1"/>
          </p:cNvSpPr>
          <p:nvPr/>
        </p:nvSpPr>
        <p:spPr bwMode="auto">
          <a:xfrm>
            <a:off x="4267200" y="5438775"/>
            <a:ext cx="1508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800">
                <a:solidFill>
                  <a:schemeClr val="bg1"/>
                </a:solidFill>
              </a:rPr>
              <a:t>IceCube</a:t>
            </a:r>
          </a:p>
        </p:txBody>
      </p:sp>
      <p:sp>
        <p:nvSpPr>
          <p:cNvPr id="925710" name="Line 14"/>
          <p:cNvSpPr>
            <a:spLocks noChangeShapeType="1"/>
          </p:cNvSpPr>
          <p:nvPr/>
        </p:nvSpPr>
        <p:spPr bwMode="auto">
          <a:xfrm flipV="1">
            <a:off x="5181600" y="4648200"/>
            <a:ext cx="381000" cy="76200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92571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762000"/>
            <a:ext cx="4368800" cy="5167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25712"/>
                                        </p:tgtEl>
                                        <p:attrNameLst>
                                          <p:attrName>style.visibility</p:attrName>
                                        </p:attrNameLst>
                                      </p:cBhvr>
                                      <p:to>
                                        <p:strVal val="visible"/>
                                      </p:to>
                                    </p:set>
                                    <p:animEffect transition="in" filter="box(in)">
                                      <p:cBhvr>
                                        <p:cTn id="7" dur="500"/>
                                        <p:tgtEl>
                                          <p:spTgt spid="925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201154" name="Rectangle 2"/>
          <p:cNvSpPr>
            <a:spLocks noGrp="1" noChangeArrowheads="1"/>
          </p:cNvSpPr>
          <p:nvPr>
            <p:ph type="title"/>
          </p:nvPr>
        </p:nvSpPr>
        <p:spPr/>
        <p:txBody>
          <a:bodyPr/>
          <a:lstStyle/>
          <a:p>
            <a:r>
              <a:rPr lang="en-US"/>
              <a:t>Cosmic Particle Accelerators</a:t>
            </a:r>
          </a:p>
        </p:txBody>
      </p:sp>
      <p:sp>
        <p:nvSpPr>
          <p:cNvPr id="1201155" name="Rectangle 3"/>
          <p:cNvSpPr>
            <a:spLocks noGrp="1" noChangeArrowheads="1"/>
          </p:cNvSpPr>
          <p:nvPr>
            <p:ph type="body" idx="1"/>
          </p:nvPr>
        </p:nvSpPr>
        <p:spPr>
          <a:xfrm>
            <a:off x="457200" y="1371600"/>
            <a:ext cx="3590925" cy="4572000"/>
          </a:xfrm>
        </p:spPr>
        <p:txBody>
          <a:bodyPr/>
          <a:lstStyle/>
          <a:p>
            <a:r>
              <a:rPr lang="en-US" sz="1600"/>
              <a:t>Above ~10</a:t>
            </a:r>
            <a:r>
              <a:rPr lang="en-US" sz="1600" baseline="30000"/>
              <a:t>18</a:t>
            </a:r>
            <a:r>
              <a:rPr lang="en-US" sz="1600"/>
              <a:t> eV, the gyroradius of a proton in Galactic magnetic fields exceeds the size of the Galaxy, so cosmic rays above this energy must be </a:t>
            </a:r>
            <a:r>
              <a:rPr lang="en-US" sz="1600" i="1">
                <a:solidFill>
                  <a:schemeClr val="accent2"/>
                </a:solidFill>
              </a:rPr>
              <a:t>extragalactic</a:t>
            </a:r>
            <a:r>
              <a:rPr lang="en-US" sz="1600"/>
              <a:t> </a:t>
            </a:r>
            <a:r>
              <a:rPr lang="en-US" sz="1600">
                <a:sym typeface="Symbol" charset="0"/>
              </a:rPr>
              <a:t>all the way to the highest observed energies </a:t>
            </a:r>
            <a:r>
              <a:rPr lang="en-US" sz="1600"/>
              <a:t>~10</a:t>
            </a:r>
            <a:r>
              <a:rPr lang="en-US" sz="1600" baseline="30000"/>
              <a:t>20 </a:t>
            </a:r>
            <a:r>
              <a:rPr lang="en-US" sz="1600"/>
              <a:t>eV.</a:t>
            </a:r>
          </a:p>
          <a:p>
            <a:endParaRPr lang="en-US" sz="1600">
              <a:sym typeface="Symbol" charset="0"/>
            </a:endParaRPr>
          </a:p>
          <a:p>
            <a:r>
              <a:rPr lang="en-US" sz="1600">
                <a:sym typeface="Symbol" charset="0"/>
              </a:rPr>
              <a:t>Direct support for this scenario comes from the observation of the </a:t>
            </a:r>
            <a:r>
              <a:rPr lang="en-US" sz="1600" i="1">
                <a:solidFill>
                  <a:schemeClr val="accent2"/>
                </a:solidFill>
                <a:sym typeface="Symbol" charset="0"/>
              </a:rPr>
              <a:t>absorption of the particle flux by the microwave background</a:t>
            </a:r>
            <a:r>
              <a:rPr lang="en-US" sz="1600">
                <a:sym typeface="Symbol" charset="0"/>
              </a:rPr>
              <a:t> (</a:t>
            </a:r>
            <a:r>
              <a:rPr lang="ja-JP" altLang="en-US" sz="1600">
                <a:sym typeface="Symbol" charset="0"/>
              </a:rPr>
              <a:t>“</a:t>
            </a:r>
            <a:r>
              <a:rPr lang="en-US" sz="1600">
                <a:sym typeface="Symbol" charset="0"/>
              </a:rPr>
              <a:t>GZK cutoff</a:t>
            </a:r>
            <a:r>
              <a:rPr lang="ja-JP" altLang="en-US" sz="1600">
                <a:sym typeface="Symbol" charset="0"/>
              </a:rPr>
              <a:t>”</a:t>
            </a:r>
            <a:r>
              <a:rPr lang="en-US" sz="1600">
                <a:sym typeface="Symbol" charset="0"/>
              </a:rPr>
              <a:t>) by the HiRes and Pierre Auger cosmic ray experiments.</a:t>
            </a:r>
          </a:p>
        </p:txBody>
      </p:sp>
      <p:pic>
        <p:nvPicPr>
          <p:cNvPr id="1201156" name="Picture 4" descr="hr12st_hr12norm"/>
          <p:cNvPicPr>
            <a:picLocks noChangeAspect="1" noChangeArrowheads="1"/>
          </p:cNvPicPr>
          <p:nvPr/>
        </p:nvPicPr>
        <p:blipFill>
          <a:blip r:embed="rId3">
            <a:extLst>
              <a:ext uri="{28A0092B-C50C-407E-A947-70E740481C1C}">
                <a14:useLocalDpi xmlns:a14="http://schemas.microsoft.com/office/drawing/2010/main" val="0"/>
              </a:ext>
            </a:extLst>
          </a:blip>
          <a:srcRect l="305" t="2438" r="2438"/>
          <a:stretch>
            <a:fillRect/>
          </a:stretch>
        </p:blipFill>
        <p:spPr bwMode="auto">
          <a:xfrm>
            <a:off x="4360863" y="1600200"/>
            <a:ext cx="4783137" cy="4800600"/>
          </a:xfrm>
          <a:prstGeom prst="rect">
            <a:avLst/>
          </a:prstGeom>
          <a:noFill/>
          <a:extLst>
            <a:ext uri="{909E8E84-426E-40dd-AFC4-6F175D3DCCD1}">
              <a14:hiddenFill xmlns:a14="http://schemas.microsoft.com/office/drawing/2010/main">
                <a:solidFill>
                  <a:srgbClr val="FFFFFF"/>
                </a:solidFill>
              </a14:hiddenFill>
            </a:ext>
          </a:extLst>
        </p:spPr>
      </p:pic>
      <p:sp>
        <p:nvSpPr>
          <p:cNvPr id="1201157" name="Text Box 5"/>
          <p:cNvSpPr txBox="1">
            <a:spLocks noChangeArrowheads="1"/>
          </p:cNvSpPr>
          <p:nvPr/>
        </p:nvSpPr>
        <p:spPr bwMode="auto">
          <a:xfrm>
            <a:off x="990600" y="6019800"/>
            <a:ext cx="25146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600"/>
              <a:t>HiRes Collaboration,  </a:t>
            </a:r>
          </a:p>
          <a:p>
            <a:r>
              <a:rPr lang="en-US" sz="1600"/>
              <a:t>PRL 100 (2008) 101101</a:t>
            </a:r>
          </a:p>
        </p:txBody>
      </p:sp>
      <p:sp>
        <p:nvSpPr>
          <p:cNvPr id="1201158" name="Text Box 6"/>
          <p:cNvSpPr txBox="1">
            <a:spLocks noChangeArrowheads="1"/>
          </p:cNvSpPr>
          <p:nvPr/>
        </p:nvSpPr>
        <p:spPr bwMode="auto">
          <a:xfrm>
            <a:off x="4495800" y="1524000"/>
            <a:ext cx="12477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2000" b="1" i="1">
                <a:solidFill>
                  <a:schemeClr val="accent2"/>
                </a:solidFill>
              </a:rPr>
              <a:t>Flux </a:t>
            </a:r>
            <a:r>
              <a:rPr lang="en-US" sz="2000" b="1" i="1">
                <a:solidFill>
                  <a:schemeClr val="accent2"/>
                </a:solidFill>
                <a:sym typeface="Symbol" charset="0"/>
              </a:rPr>
              <a:t> E</a:t>
            </a:r>
            <a:r>
              <a:rPr lang="en-US" sz="2000" b="1" i="1" baseline="30000">
                <a:solidFill>
                  <a:schemeClr val="accent2"/>
                </a:solidFill>
              </a:rPr>
              <a:t>3</a:t>
            </a:r>
            <a:endParaRPr lang="en-US" sz="2000">
              <a:solidFill>
                <a:schemeClr val="accent2"/>
              </a:solidFill>
            </a:endParaRPr>
          </a:p>
        </p:txBody>
      </p:sp>
      <p:sp>
        <p:nvSpPr>
          <p:cNvPr id="1201159" name="Text Box 7"/>
          <p:cNvSpPr txBox="1">
            <a:spLocks noChangeArrowheads="1"/>
          </p:cNvSpPr>
          <p:nvPr/>
        </p:nvSpPr>
        <p:spPr bwMode="auto">
          <a:xfrm>
            <a:off x="6324600" y="6019800"/>
            <a:ext cx="101758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2000" b="1" i="1">
                <a:solidFill>
                  <a:schemeClr val="accent2"/>
                </a:solidFill>
              </a:rPr>
              <a:t>energy</a:t>
            </a:r>
            <a:endParaRPr lang="en-US" sz="200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203202" name="Rectangle 2"/>
          <p:cNvSpPr>
            <a:spLocks noGrp="1" noChangeArrowheads="1"/>
          </p:cNvSpPr>
          <p:nvPr>
            <p:ph type="title"/>
          </p:nvPr>
        </p:nvSpPr>
        <p:spPr/>
        <p:txBody>
          <a:bodyPr/>
          <a:lstStyle/>
          <a:p>
            <a:r>
              <a:rPr lang="en-US"/>
              <a:t>GZK Suppression</a:t>
            </a:r>
          </a:p>
        </p:txBody>
      </p:sp>
      <p:sp>
        <p:nvSpPr>
          <p:cNvPr id="1203203" name="Rectangle 3"/>
          <p:cNvSpPr>
            <a:spLocks noGrp="1" noChangeArrowheads="1"/>
          </p:cNvSpPr>
          <p:nvPr>
            <p:ph type="body" idx="1"/>
          </p:nvPr>
        </p:nvSpPr>
        <p:spPr/>
        <p:txBody>
          <a:bodyPr/>
          <a:lstStyle/>
          <a:p>
            <a:r>
              <a:rPr lang="en-US" sz="1600"/>
              <a:t>Cosmic rays interact with the 2.7 K microwave background.</a:t>
            </a:r>
          </a:p>
          <a:p>
            <a:r>
              <a:rPr lang="en-US" sz="1600"/>
              <a:t>Protons above ~ 6</a:t>
            </a:r>
            <a:r>
              <a:rPr lang="en-US" sz="1600">
                <a:sym typeface="Symbol" charset="0"/>
              </a:rPr>
              <a:t></a:t>
            </a:r>
            <a:r>
              <a:rPr lang="en-US" sz="1600"/>
              <a:t>10</a:t>
            </a:r>
            <a:r>
              <a:rPr lang="en-US" sz="1600" baseline="30000"/>
              <a:t>19</a:t>
            </a:r>
            <a:r>
              <a:rPr lang="en-US" sz="1600"/>
              <a:t> eV suffer severe energy loss from </a:t>
            </a:r>
            <a:r>
              <a:rPr lang="en-US" sz="1600">
                <a:solidFill>
                  <a:schemeClr val="accent2"/>
                </a:solidFill>
              </a:rPr>
              <a:t>photopion production</a:t>
            </a:r>
            <a:r>
              <a:rPr lang="en-US" sz="1600"/>
              <a:t>.</a:t>
            </a:r>
          </a:p>
          <a:p>
            <a:endParaRPr lang="en-US" sz="1600"/>
          </a:p>
          <a:p>
            <a:endParaRPr lang="en-US" sz="1600"/>
          </a:p>
          <a:p>
            <a:endParaRPr lang="en-US" sz="1600"/>
          </a:p>
          <a:p>
            <a:endParaRPr lang="en-US" sz="1600"/>
          </a:p>
          <a:p>
            <a:endParaRPr lang="en-US" sz="1600"/>
          </a:p>
          <a:p>
            <a:r>
              <a:rPr lang="en-US" sz="1600"/>
              <a:t>Proton (or neutron) emerges with reduced energy, and further interaction occurs until the energy is below the cutoff energy.</a:t>
            </a:r>
          </a:p>
          <a:p>
            <a:r>
              <a:rPr lang="en-US" sz="1600">
                <a:solidFill>
                  <a:schemeClr val="accent2"/>
                </a:solidFill>
              </a:rPr>
              <a:t>Greisen-Zatsepin-Kuz</a:t>
            </a:r>
            <a:r>
              <a:rPr lang="ja-JP" altLang="en-US" sz="1600">
                <a:solidFill>
                  <a:schemeClr val="accent2"/>
                </a:solidFill>
              </a:rPr>
              <a:t>’</a:t>
            </a:r>
            <a:r>
              <a:rPr lang="en-US" sz="1600">
                <a:solidFill>
                  <a:schemeClr val="accent2"/>
                </a:solidFill>
              </a:rPr>
              <a:t>min Suppression</a:t>
            </a:r>
            <a:endParaRPr lang="en-US" sz="1600"/>
          </a:p>
          <a:p>
            <a:endParaRPr lang="en-US" sz="1600"/>
          </a:p>
        </p:txBody>
      </p:sp>
      <p:pic>
        <p:nvPicPr>
          <p:cNvPr id="1203204" name="Picture 4" descr="greisen"/>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b="26250"/>
          <a:stretch>
            <a:fillRect/>
          </a:stretch>
        </p:blipFill>
        <p:spPr bwMode="auto">
          <a:xfrm>
            <a:off x="1219200" y="4648200"/>
            <a:ext cx="6827838" cy="1938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203205" name="Object 5"/>
          <p:cNvGraphicFramePr>
            <a:graphicFrameLocks noChangeAspect="1"/>
          </p:cNvGraphicFramePr>
          <p:nvPr/>
        </p:nvGraphicFramePr>
        <p:xfrm>
          <a:off x="3352800" y="2286000"/>
          <a:ext cx="1454150" cy="1130300"/>
        </p:xfrm>
        <a:graphic>
          <a:graphicData uri="http://schemas.openxmlformats.org/presentationml/2006/ole">
            <mc:AlternateContent xmlns:mc="http://schemas.openxmlformats.org/markup-compatibility/2006">
              <mc:Choice xmlns:v="urn:schemas-microsoft-com:vml" Requires="v">
                <p:oleObj spid="_x0000_s1203211" name="Equation" r:id="rId5" imgW="914400" imgH="711200" progId="Equation.3">
                  <p:embed/>
                </p:oleObj>
              </mc:Choice>
              <mc:Fallback>
                <p:oleObj name="Equation" r:id="rId5" imgW="914400" imgH="7112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2286000"/>
                        <a:ext cx="145415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205250" name="Rectangle 2"/>
          <p:cNvSpPr>
            <a:spLocks noGrp="1" noChangeArrowheads="1"/>
          </p:cNvSpPr>
          <p:nvPr>
            <p:ph type="title"/>
          </p:nvPr>
        </p:nvSpPr>
        <p:spPr/>
        <p:txBody>
          <a:bodyPr/>
          <a:lstStyle/>
          <a:p>
            <a:r>
              <a:rPr lang="en-US"/>
              <a:t>Extragalactic Sources?</a:t>
            </a:r>
          </a:p>
        </p:txBody>
      </p:sp>
      <p:pic>
        <p:nvPicPr>
          <p:cNvPr id="1205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19200"/>
            <a:ext cx="4324350"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205252" name="Rectangle 4"/>
          <p:cNvSpPr>
            <a:spLocks/>
          </p:cNvSpPr>
          <p:nvPr/>
        </p:nvSpPr>
        <p:spPr bwMode="auto">
          <a:xfrm>
            <a:off x="609600" y="6248400"/>
            <a:ext cx="5102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eaLnBrk="1" hangingPunct="1"/>
            <a:r>
              <a:rPr lang="en-US" sz="1600">
                <a:cs typeface="Helvetica Neue Light" charset="0"/>
              </a:rPr>
              <a:t>A. M. Hillas, Ann. Rev. Astron. Astrophys. 22, 425 (1984</a:t>
            </a:r>
            <a:r>
              <a:rPr lang="en-US" sz="1400">
                <a:latin typeface="Helvetica Neue Light" charset="0"/>
                <a:cs typeface="Helvetica Neue Light" charset="0"/>
                <a:sym typeface="Helvetica Neue Light" charset="0"/>
              </a:rPr>
              <a:t>)</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207298" name="Rectangle 2"/>
          <p:cNvSpPr>
            <a:spLocks noGrp="1" noChangeArrowheads="1"/>
          </p:cNvSpPr>
          <p:nvPr>
            <p:ph type="title"/>
          </p:nvPr>
        </p:nvSpPr>
        <p:spPr/>
        <p:txBody>
          <a:bodyPr/>
          <a:lstStyle/>
          <a:p>
            <a:r>
              <a:rPr lang="en-US"/>
              <a:t>Cosmic Particle Accelerators</a:t>
            </a:r>
          </a:p>
        </p:txBody>
      </p:sp>
      <p:sp>
        <p:nvSpPr>
          <p:cNvPr id="1207299" name="Rectangle 3"/>
          <p:cNvSpPr>
            <a:spLocks noGrp="1" noChangeArrowheads="1"/>
          </p:cNvSpPr>
          <p:nvPr>
            <p:ph type="body" idx="1"/>
          </p:nvPr>
        </p:nvSpPr>
        <p:spPr>
          <a:xfrm>
            <a:off x="457200" y="1371600"/>
            <a:ext cx="3962400" cy="4572000"/>
          </a:xfrm>
        </p:spPr>
        <p:txBody>
          <a:bodyPr/>
          <a:lstStyle/>
          <a:p>
            <a:r>
              <a:rPr lang="en-US" sz="1600" i="1">
                <a:solidFill>
                  <a:schemeClr val="accent2"/>
                </a:solidFill>
              </a:rPr>
              <a:t>Active Galactic Nuclei</a:t>
            </a:r>
            <a:r>
              <a:rPr lang="en-US" sz="1600"/>
              <a:t> (AGN) are possible sources:  they consist of a supermassive black hole, an accretion disk, and two jets in which shocks move outward.</a:t>
            </a:r>
          </a:p>
          <a:p>
            <a:endParaRPr lang="en-US" sz="1600"/>
          </a:p>
          <a:p>
            <a:r>
              <a:rPr lang="en-US" sz="1600"/>
              <a:t>Energy considerations work out for AGN …</a:t>
            </a:r>
          </a:p>
          <a:p>
            <a:endParaRPr lang="en-US" sz="1600"/>
          </a:p>
          <a:p>
            <a:r>
              <a:rPr lang="en-US" sz="1600"/>
              <a:t>… but also for </a:t>
            </a:r>
            <a:r>
              <a:rPr lang="en-US" sz="1600" i="1">
                <a:solidFill>
                  <a:schemeClr val="accent2"/>
                </a:solidFill>
              </a:rPr>
              <a:t>Gamma Ray Bursts</a:t>
            </a:r>
            <a:r>
              <a:rPr lang="en-US" sz="1600"/>
              <a:t> (GRBs), so both AGN and GRBs are leading candidates. </a:t>
            </a:r>
          </a:p>
          <a:p>
            <a:endParaRPr lang="en-US" sz="1600"/>
          </a:p>
          <a:p>
            <a:r>
              <a:rPr lang="en-US" sz="1600"/>
              <a:t>But again, </a:t>
            </a:r>
            <a:r>
              <a:rPr lang="en-US" sz="1600" i="1">
                <a:solidFill>
                  <a:schemeClr val="accent2"/>
                </a:solidFill>
              </a:rPr>
              <a:t>no extragalactic object has been unambiguously identified as a source of cosmic rays…  </a:t>
            </a:r>
          </a:p>
        </p:txBody>
      </p:sp>
      <p:pic>
        <p:nvPicPr>
          <p:cNvPr id="1207300" name="Picture 4" descr="agn_black_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71600"/>
            <a:ext cx="4303713" cy="449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a:t>September 14, 2010</a:t>
            </a:r>
            <a:endParaRPr lang="en-US">
              <a:solidFill>
                <a:schemeClr val="tx1"/>
              </a:solidFill>
            </a:endParaRPr>
          </a:p>
        </p:txBody>
      </p:sp>
      <p:pic>
        <p:nvPicPr>
          <p:cNvPr id="752644" name="Picture 4" descr="m87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003522" name="Rectangle 2"/>
          <p:cNvSpPr>
            <a:spLocks noGrp="1" noChangeArrowheads="1"/>
          </p:cNvSpPr>
          <p:nvPr>
            <p:ph type="title"/>
          </p:nvPr>
        </p:nvSpPr>
        <p:spPr/>
        <p:txBody>
          <a:bodyPr/>
          <a:lstStyle/>
          <a:p>
            <a:r>
              <a:rPr lang="en-US"/>
              <a:t>Origin of Cosmic Rays</a:t>
            </a:r>
          </a:p>
        </p:txBody>
      </p:sp>
      <p:grpSp>
        <p:nvGrpSpPr>
          <p:cNvPr id="1003524" name="Group 4"/>
          <p:cNvGrpSpPr>
            <a:grpSpLocks noChangeAspect="1"/>
          </p:cNvGrpSpPr>
          <p:nvPr/>
        </p:nvGrpSpPr>
        <p:grpSpPr bwMode="auto">
          <a:xfrm>
            <a:off x="1981200" y="1066800"/>
            <a:ext cx="5054600" cy="5375275"/>
            <a:chOff x="2952" y="1044"/>
            <a:chExt cx="2495" cy="2815"/>
          </a:xfrm>
        </p:grpSpPr>
        <p:pic>
          <p:nvPicPr>
            <p:cNvPr id="1003525" name="Picture 5" descr="allpart"/>
            <p:cNvPicPr>
              <a:picLocks noChangeAspect="1" noChangeArrowheads="1"/>
            </p:cNvPicPr>
            <p:nvPr/>
          </p:nvPicPr>
          <p:blipFill>
            <a:blip r:embed="rId4">
              <a:extLst>
                <a:ext uri="{28A0092B-C50C-407E-A947-70E740481C1C}">
                  <a14:useLocalDpi xmlns:a14="http://schemas.microsoft.com/office/drawing/2010/main" val="0"/>
                </a:ext>
              </a:extLst>
            </a:blip>
            <a:srcRect t="1248"/>
            <a:stretch>
              <a:fillRect/>
            </a:stretch>
          </p:blipFill>
          <p:spPr bwMode="auto">
            <a:xfrm>
              <a:off x="2952" y="1044"/>
              <a:ext cx="2495" cy="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1003526" name="Text Box 6"/>
            <p:cNvSpPr txBox="1">
              <a:spLocks noChangeAspect="1" noChangeArrowheads="1"/>
            </p:cNvSpPr>
            <p:nvPr/>
          </p:nvSpPr>
          <p:spPr bwMode="auto">
            <a:xfrm>
              <a:off x="4886" y="2087"/>
              <a:ext cx="3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b="1">
                  <a:solidFill>
                    <a:srgbClr val="928EE3"/>
                  </a:solidFill>
                </a:rPr>
                <a:t>Knee</a:t>
              </a:r>
              <a:endParaRPr lang="en-US" sz="1800" b="1">
                <a:solidFill>
                  <a:srgbClr val="0066FF"/>
                </a:solidFill>
              </a:endParaRPr>
            </a:p>
          </p:txBody>
        </p:sp>
        <p:sp>
          <p:nvSpPr>
            <p:cNvPr id="1003527" name="Line 7"/>
            <p:cNvSpPr>
              <a:spLocks noChangeAspect="1" noChangeShapeType="1"/>
            </p:cNvSpPr>
            <p:nvPr/>
          </p:nvSpPr>
          <p:spPr bwMode="auto">
            <a:xfrm flipH="1">
              <a:off x="4560" y="2208"/>
              <a:ext cx="336" cy="48"/>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003528" name="Oval 8"/>
          <p:cNvSpPr>
            <a:spLocks noChangeArrowheads="1"/>
          </p:cNvSpPr>
          <p:nvPr/>
        </p:nvSpPr>
        <p:spPr bwMode="auto">
          <a:xfrm>
            <a:off x="3657600" y="2895600"/>
            <a:ext cx="2895600" cy="1828800"/>
          </a:xfrm>
          <a:prstGeom prst="ellipse">
            <a:avLst/>
          </a:prstGeom>
          <a:solidFill>
            <a:srgbClr val="FF0000">
              <a:alpha val="20000"/>
            </a:srgbClr>
          </a:solidFill>
          <a:ln w="25400">
            <a:solidFill>
              <a:srgbClr val="FF0000"/>
            </a:solidFill>
            <a:round/>
            <a:headEnd/>
            <a:tailEnd/>
          </a:ln>
        </p:spPr>
        <p:txBody>
          <a:bodyPr wrap="none" anchor="ctr"/>
          <a:lstStyle/>
          <a:p>
            <a:endParaRPr lang="en-US"/>
          </a:p>
        </p:txBody>
      </p:sp>
      <p:sp>
        <p:nvSpPr>
          <p:cNvPr id="1003529" name="Line 9"/>
          <p:cNvSpPr>
            <a:spLocks noChangeShapeType="1"/>
          </p:cNvSpPr>
          <p:nvPr/>
        </p:nvSpPr>
        <p:spPr bwMode="auto">
          <a:xfrm flipH="1" flipV="1">
            <a:off x="2286000" y="2286000"/>
            <a:ext cx="1600200" cy="99060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532" name="Text Box 12"/>
          <p:cNvSpPr txBox="1">
            <a:spLocks noChangeArrowheads="1"/>
          </p:cNvSpPr>
          <p:nvPr/>
        </p:nvSpPr>
        <p:spPr bwMode="auto">
          <a:xfrm>
            <a:off x="365125" y="1643063"/>
            <a:ext cx="1844675" cy="865187"/>
          </a:xfrm>
          <a:prstGeom prst="rect">
            <a:avLst/>
          </a:prstGeom>
          <a:solidFill>
            <a:srgbClr val="FFFF99"/>
          </a:solidFill>
          <a:ln w="9525">
            <a:solidFill>
              <a:schemeClr val="tx1"/>
            </a:solidFill>
            <a:miter lim="800000"/>
            <a:headEnd/>
            <a:tailEnd/>
          </a:ln>
        </p:spPr>
        <p:txBody>
          <a:bodyPr>
            <a:spAutoFit/>
          </a:bodyPr>
          <a:lstStyle/>
          <a:p>
            <a:r>
              <a:rPr lang="en-US" sz="1800" b="1"/>
              <a:t>Galactic origin</a:t>
            </a:r>
          </a:p>
          <a:p>
            <a:r>
              <a:rPr lang="en-US" sz="1600" b="1"/>
              <a:t>- Supernovae</a:t>
            </a:r>
          </a:p>
          <a:p>
            <a:r>
              <a:rPr lang="en-US" sz="1600" b="1"/>
              <a:t>- …</a:t>
            </a:r>
          </a:p>
        </p:txBody>
      </p:sp>
      <p:sp>
        <p:nvSpPr>
          <p:cNvPr id="1003533" name="Text Box 13"/>
          <p:cNvSpPr txBox="1">
            <a:spLocks noChangeArrowheads="1"/>
          </p:cNvSpPr>
          <p:nvPr/>
        </p:nvSpPr>
        <p:spPr bwMode="auto">
          <a:xfrm>
            <a:off x="7162800" y="2057400"/>
            <a:ext cx="1844675" cy="1384300"/>
          </a:xfrm>
          <a:prstGeom prst="rect">
            <a:avLst/>
          </a:prstGeom>
          <a:solidFill>
            <a:srgbClr val="FFFF99"/>
          </a:solidFill>
          <a:ln w="9525">
            <a:solidFill>
              <a:schemeClr val="tx1"/>
            </a:solidFill>
            <a:miter lim="800000"/>
            <a:headEnd/>
            <a:tailEnd/>
          </a:ln>
        </p:spPr>
        <p:txBody>
          <a:bodyPr>
            <a:spAutoFit/>
          </a:bodyPr>
          <a:lstStyle/>
          <a:p>
            <a:r>
              <a:rPr lang="en-US" sz="1800" b="1"/>
              <a:t>Extragalactic origin</a:t>
            </a:r>
          </a:p>
          <a:p>
            <a:r>
              <a:rPr lang="en-US" sz="1600" b="1"/>
              <a:t>- Active Galactic Nuclei</a:t>
            </a:r>
          </a:p>
          <a:p>
            <a:r>
              <a:rPr lang="en-US" sz="1600" b="1"/>
              <a:t>- …</a:t>
            </a:r>
          </a:p>
        </p:txBody>
      </p:sp>
      <p:sp>
        <p:nvSpPr>
          <p:cNvPr id="1003534" name="Line 14"/>
          <p:cNvSpPr>
            <a:spLocks noChangeShapeType="1"/>
          </p:cNvSpPr>
          <p:nvPr/>
        </p:nvSpPr>
        <p:spPr bwMode="auto">
          <a:xfrm flipH="1">
            <a:off x="6553200" y="3505200"/>
            <a:ext cx="609600" cy="137160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535" name="Oval 15"/>
          <p:cNvSpPr>
            <a:spLocks noChangeArrowheads="1"/>
          </p:cNvSpPr>
          <p:nvPr/>
        </p:nvSpPr>
        <p:spPr bwMode="auto">
          <a:xfrm>
            <a:off x="5638800" y="4876800"/>
            <a:ext cx="1524000" cy="990600"/>
          </a:xfrm>
          <a:prstGeom prst="ellipse">
            <a:avLst/>
          </a:prstGeom>
          <a:solidFill>
            <a:srgbClr val="FF0000">
              <a:alpha val="20000"/>
            </a:srgbClr>
          </a:solidFill>
          <a:ln w="25400">
            <a:solidFill>
              <a:srgbClr val="FF0000"/>
            </a:solidFill>
            <a:round/>
            <a:headEnd/>
            <a:tailEnd/>
          </a:ln>
        </p:spPr>
        <p:txBody>
          <a:bodyPr wrap="none" anchor="ctr"/>
          <a:lstStyle/>
          <a:p>
            <a:endParaRPr lang="en-US"/>
          </a:p>
        </p:txBody>
      </p:sp>
      <p:graphicFrame>
        <p:nvGraphicFramePr>
          <p:cNvPr id="1003536" name="Object 16"/>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1003542" name="Document" r:id="rId5" imgW="1423416" imgH="1594104" progId="Word.Document.8">
                  <p:embed/>
                </p:oleObj>
              </mc:Choice>
              <mc:Fallback>
                <p:oleObj name="Document" r:id="rId5" imgW="1423416" imgH="1594104" progId="Word.Document.8">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September 14, 2010</a:t>
            </a:r>
            <a:endParaRPr lang="en-US">
              <a:solidFill>
                <a:schemeClr val="tx1"/>
              </a:solidFill>
            </a:endParaRPr>
          </a:p>
        </p:txBody>
      </p:sp>
      <p:pic>
        <p:nvPicPr>
          <p:cNvPr id="1118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18211" name="Rectangle 3"/>
          <p:cNvSpPr>
            <a:spLocks noGrp="1" noChangeArrowheads="1"/>
          </p:cNvSpPr>
          <p:nvPr>
            <p:ph type="body" idx="1"/>
          </p:nvPr>
        </p:nvSpPr>
        <p:spPr/>
        <p:txBody>
          <a:bodyPr/>
          <a:lstStyle/>
          <a:p>
            <a:r>
              <a:rPr lang="en-US" sz="2400">
                <a:solidFill>
                  <a:schemeClr val="bg1"/>
                </a:solidFill>
              </a:rPr>
              <a:t>How can we find the sources of cosmic rays?</a:t>
            </a:r>
          </a:p>
          <a:p>
            <a:endParaRPr lang="en-US" sz="2400">
              <a:solidFill>
                <a:schemeClr val="bg1"/>
              </a:solidFill>
            </a:endParaRPr>
          </a:p>
          <a:p>
            <a:r>
              <a:rPr lang="en-US" sz="2400">
                <a:solidFill>
                  <a:schemeClr val="bg1"/>
                </a:solidFill>
              </a:rPr>
              <a:t>Do cosmic rays point back to their sources?</a:t>
            </a:r>
          </a:p>
          <a:p>
            <a:endParaRPr lang="en-US" sz="2400">
              <a:solidFill>
                <a:schemeClr val="bg1"/>
              </a:solidFill>
            </a:endParaRPr>
          </a:p>
          <a:p>
            <a:r>
              <a:rPr lang="en-US" sz="2400">
                <a:solidFill>
                  <a:schemeClr val="bg1"/>
                </a:solidFill>
              </a:rPr>
              <a:t>Is astronomy with (charged) particles possible?</a:t>
            </a:r>
          </a:p>
          <a:p>
            <a:endParaRPr lang="en-US" sz="240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029122" name="Rectangle 2"/>
          <p:cNvSpPr>
            <a:spLocks noGrp="1" noChangeArrowheads="1"/>
          </p:cNvSpPr>
          <p:nvPr>
            <p:ph type="title"/>
          </p:nvPr>
        </p:nvSpPr>
        <p:spPr/>
        <p:txBody>
          <a:bodyPr/>
          <a:lstStyle/>
          <a:p>
            <a:r>
              <a:rPr lang="en-US"/>
              <a:t>A World-Wide Effort</a:t>
            </a:r>
          </a:p>
        </p:txBody>
      </p:sp>
      <p:pic>
        <p:nvPicPr>
          <p:cNvPr id="1029123" name="Picture 3" descr="world-map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981200"/>
            <a:ext cx="6986588" cy="4089400"/>
          </a:xfrm>
          <a:prstGeom prst="rect">
            <a:avLst/>
          </a:prstGeom>
          <a:noFill/>
          <a:extLst>
            <a:ext uri="{909E8E84-426E-40dd-AFC4-6F175D3DCCD1}">
              <a14:hiddenFill xmlns:a14="http://schemas.microsoft.com/office/drawing/2010/main">
                <a:solidFill>
                  <a:srgbClr val="FFFFFF"/>
                </a:solidFill>
              </a14:hiddenFill>
            </a:ext>
          </a:extLst>
        </p:spPr>
      </p:pic>
      <p:pic>
        <p:nvPicPr>
          <p:cNvPr id="1029125" name="Picture 5" descr="pmts"/>
          <p:cNvPicPr>
            <a:picLocks noChangeAspect="1" noChangeArrowheads="1"/>
          </p:cNvPicPr>
          <p:nvPr/>
        </p:nvPicPr>
        <p:blipFill>
          <a:blip r:embed="rId5">
            <a:extLst>
              <a:ext uri="{28A0092B-C50C-407E-A947-70E740481C1C}">
                <a14:useLocalDpi xmlns:a14="http://schemas.microsoft.com/office/drawing/2010/main" val="0"/>
              </a:ext>
            </a:extLst>
          </a:blip>
          <a:srcRect b="13608"/>
          <a:stretch>
            <a:fillRect/>
          </a:stretch>
        </p:blipFill>
        <p:spPr bwMode="auto">
          <a:xfrm>
            <a:off x="228600" y="2209800"/>
            <a:ext cx="1069975" cy="134143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07763" dir="2700000" algn="ctr" rotWithShape="0">
                    <a:srgbClr val="000000">
                      <a:alpha val="50000"/>
                    </a:srgbClr>
                  </a:outerShdw>
                </a:effectLst>
              </a14:hiddenEffects>
            </a:ext>
          </a:extLst>
        </p:spPr>
      </p:pic>
      <p:pic>
        <p:nvPicPr>
          <p:cNvPr id="1029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5257800"/>
            <a:ext cx="1289050" cy="9652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07763" dir="2700000" algn="ctr" rotWithShape="0">
                    <a:srgbClr val="000000">
                      <a:alpha val="50000"/>
                    </a:srgbClr>
                  </a:outerShdw>
                </a:effectLst>
              </a14:hiddenEffects>
            </a:ext>
          </a:extLst>
        </p:spPr>
      </p:pic>
      <p:sp>
        <p:nvSpPr>
          <p:cNvPr id="1029127" name="Text Box 7"/>
          <p:cNvSpPr txBox="1">
            <a:spLocks noChangeArrowheads="1"/>
          </p:cNvSpPr>
          <p:nvPr/>
        </p:nvSpPr>
        <p:spPr bwMode="auto">
          <a:xfrm>
            <a:off x="533400" y="3276600"/>
            <a:ext cx="1143000" cy="342900"/>
          </a:xfrm>
          <a:prstGeom prst="rect">
            <a:avLst/>
          </a:prstGeom>
          <a:solidFill>
            <a:srgbClr val="FF9900"/>
          </a:solidFill>
          <a:ln w="63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b="1"/>
              <a:t>HiRes/TA</a:t>
            </a:r>
            <a:endParaRPr lang="en-US" sz="1600"/>
          </a:p>
        </p:txBody>
      </p:sp>
      <p:sp>
        <p:nvSpPr>
          <p:cNvPr id="1029128" name="Line 8"/>
          <p:cNvSpPr>
            <a:spLocks noChangeShapeType="1"/>
          </p:cNvSpPr>
          <p:nvPr/>
        </p:nvSpPr>
        <p:spPr bwMode="auto">
          <a:xfrm flipV="1">
            <a:off x="1676400" y="3581400"/>
            <a:ext cx="685800"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31" name="Text Box 11"/>
          <p:cNvSpPr txBox="1">
            <a:spLocks noChangeArrowheads="1"/>
          </p:cNvSpPr>
          <p:nvPr/>
        </p:nvSpPr>
        <p:spPr bwMode="auto">
          <a:xfrm>
            <a:off x="1600200" y="5105400"/>
            <a:ext cx="838200" cy="342900"/>
          </a:xfrm>
          <a:prstGeom prst="rect">
            <a:avLst/>
          </a:prstGeom>
          <a:solidFill>
            <a:srgbClr val="FF9900"/>
          </a:solidFill>
          <a:ln w="63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b="1"/>
              <a:t>Auger </a:t>
            </a:r>
            <a:endParaRPr lang="en-US" sz="1600"/>
          </a:p>
        </p:txBody>
      </p:sp>
      <p:sp>
        <p:nvSpPr>
          <p:cNvPr id="1029132" name="Line 12"/>
          <p:cNvSpPr>
            <a:spLocks noChangeShapeType="1"/>
          </p:cNvSpPr>
          <p:nvPr/>
        </p:nvSpPr>
        <p:spPr bwMode="auto">
          <a:xfrm flipV="1">
            <a:off x="2438400" y="5334000"/>
            <a:ext cx="685800" cy="7620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33" name="Text Box 13"/>
          <p:cNvSpPr txBox="1">
            <a:spLocks noChangeArrowheads="1"/>
          </p:cNvSpPr>
          <p:nvPr/>
        </p:nvSpPr>
        <p:spPr bwMode="auto">
          <a:xfrm>
            <a:off x="685800" y="3581400"/>
            <a:ext cx="61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Utah</a:t>
            </a:r>
            <a:endParaRPr lang="en-US" sz="2000" baseline="-25000"/>
          </a:p>
        </p:txBody>
      </p:sp>
      <p:sp>
        <p:nvSpPr>
          <p:cNvPr id="1029134" name="Text Box 14"/>
          <p:cNvSpPr txBox="1">
            <a:spLocks noChangeArrowheads="1"/>
          </p:cNvSpPr>
          <p:nvPr/>
        </p:nvSpPr>
        <p:spPr bwMode="auto">
          <a:xfrm>
            <a:off x="1828800" y="5410200"/>
            <a:ext cx="10541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Argentina</a:t>
            </a:r>
            <a:endParaRPr lang="en-US" sz="2000"/>
          </a:p>
        </p:txBody>
      </p:sp>
      <p:sp>
        <p:nvSpPr>
          <p:cNvPr id="1029135" name="Text Box 15"/>
          <p:cNvSpPr txBox="1">
            <a:spLocks noChangeArrowheads="1"/>
          </p:cNvSpPr>
          <p:nvPr/>
        </p:nvSpPr>
        <p:spPr bwMode="auto">
          <a:xfrm>
            <a:off x="6858000" y="3606800"/>
            <a:ext cx="796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AGASA</a:t>
            </a:r>
            <a:endParaRPr lang="en-US" sz="1600"/>
          </a:p>
        </p:txBody>
      </p:sp>
      <p:sp>
        <p:nvSpPr>
          <p:cNvPr id="1029137" name="Text Box 17"/>
          <p:cNvSpPr txBox="1">
            <a:spLocks noChangeArrowheads="1"/>
          </p:cNvSpPr>
          <p:nvPr/>
        </p:nvSpPr>
        <p:spPr bwMode="auto">
          <a:xfrm>
            <a:off x="6918325" y="5040313"/>
            <a:ext cx="815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SUGAR</a:t>
            </a:r>
            <a:endParaRPr lang="en-US" sz="2000"/>
          </a:p>
        </p:txBody>
      </p:sp>
      <p:sp>
        <p:nvSpPr>
          <p:cNvPr id="1029138" name="Text Box 18"/>
          <p:cNvSpPr txBox="1">
            <a:spLocks noChangeArrowheads="1"/>
          </p:cNvSpPr>
          <p:nvPr/>
        </p:nvSpPr>
        <p:spPr bwMode="auto">
          <a:xfrm>
            <a:off x="6400800" y="2819400"/>
            <a:ext cx="815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Yakutsk</a:t>
            </a:r>
            <a:endParaRPr lang="en-US" sz="2000"/>
          </a:p>
        </p:txBody>
      </p:sp>
      <p:sp>
        <p:nvSpPr>
          <p:cNvPr id="1029153" name="Text Box 33"/>
          <p:cNvSpPr txBox="1">
            <a:spLocks noChangeArrowheads="1"/>
          </p:cNvSpPr>
          <p:nvPr/>
        </p:nvSpPr>
        <p:spPr bwMode="auto">
          <a:xfrm>
            <a:off x="4267200" y="5791200"/>
            <a:ext cx="1066800" cy="342900"/>
          </a:xfrm>
          <a:prstGeom prst="rect">
            <a:avLst/>
          </a:prstGeom>
          <a:solidFill>
            <a:srgbClr val="FFFF99"/>
          </a:solidFill>
          <a:ln w="63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b="1"/>
              <a:t>IceCube</a:t>
            </a:r>
            <a:endParaRPr lang="en-US" sz="1600"/>
          </a:p>
        </p:txBody>
      </p:sp>
      <p:sp>
        <p:nvSpPr>
          <p:cNvPr id="1029154" name="Text Box 34"/>
          <p:cNvSpPr txBox="1">
            <a:spLocks noChangeArrowheads="1"/>
          </p:cNvSpPr>
          <p:nvPr/>
        </p:nvSpPr>
        <p:spPr bwMode="auto">
          <a:xfrm>
            <a:off x="4343400" y="6096000"/>
            <a:ext cx="1177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South Pole</a:t>
            </a:r>
            <a:endParaRPr lang="en-US" sz="2000"/>
          </a:p>
        </p:txBody>
      </p:sp>
      <p:sp>
        <p:nvSpPr>
          <p:cNvPr id="1029156" name="Line 36"/>
          <p:cNvSpPr>
            <a:spLocks noChangeShapeType="1"/>
          </p:cNvSpPr>
          <p:nvPr/>
        </p:nvSpPr>
        <p:spPr bwMode="auto">
          <a:xfrm flipV="1">
            <a:off x="4572000" y="2057400"/>
            <a:ext cx="914400" cy="152400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57" name="Text Box 37"/>
          <p:cNvSpPr txBox="1">
            <a:spLocks noChangeArrowheads="1"/>
          </p:cNvSpPr>
          <p:nvPr/>
        </p:nvSpPr>
        <p:spPr bwMode="auto">
          <a:xfrm>
            <a:off x="3962400" y="2971800"/>
            <a:ext cx="1271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Haverah Park</a:t>
            </a:r>
            <a:endParaRPr lang="en-US" sz="1600"/>
          </a:p>
        </p:txBody>
      </p:sp>
      <p:sp>
        <p:nvSpPr>
          <p:cNvPr id="1029158" name="Text Box 38"/>
          <p:cNvSpPr txBox="1">
            <a:spLocks noChangeArrowheads="1"/>
          </p:cNvSpPr>
          <p:nvPr/>
        </p:nvSpPr>
        <p:spPr bwMode="auto">
          <a:xfrm>
            <a:off x="5181600" y="3429000"/>
            <a:ext cx="1103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Lake Baikal</a:t>
            </a:r>
            <a:endParaRPr lang="en-US" sz="1600"/>
          </a:p>
        </p:txBody>
      </p:sp>
      <p:sp>
        <p:nvSpPr>
          <p:cNvPr id="1029160" name="Line 40"/>
          <p:cNvSpPr>
            <a:spLocks noChangeShapeType="1"/>
          </p:cNvSpPr>
          <p:nvPr/>
        </p:nvSpPr>
        <p:spPr bwMode="auto">
          <a:xfrm>
            <a:off x="2286000" y="1905000"/>
            <a:ext cx="152400" cy="182880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61" name="Text Box 41"/>
          <p:cNvSpPr txBox="1">
            <a:spLocks noChangeArrowheads="1"/>
          </p:cNvSpPr>
          <p:nvPr/>
        </p:nvSpPr>
        <p:spPr bwMode="auto">
          <a:xfrm>
            <a:off x="1447800" y="1905000"/>
            <a:ext cx="873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Arizona</a:t>
            </a:r>
            <a:endParaRPr lang="en-US" sz="2000" baseline="-25000"/>
          </a:p>
        </p:txBody>
      </p:sp>
      <p:sp>
        <p:nvSpPr>
          <p:cNvPr id="1029163" name="Line 43"/>
          <p:cNvSpPr>
            <a:spLocks noChangeShapeType="1"/>
          </p:cNvSpPr>
          <p:nvPr/>
        </p:nvSpPr>
        <p:spPr bwMode="auto">
          <a:xfrm flipV="1">
            <a:off x="4724400" y="4876800"/>
            <a:ext cx="304800" cy="15240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64" name="Text Box 44"/>
          <p:cNvSpPr txBox="1">
            <a:spLocks noChangeArrowheads="1"/>
          </p:cNvSpPr>
          <p:nvPr/>
        </p:nvSpPr>
        <p:spPr bwMode="auto">
          <a:xfrm>
            <a:off x="5334000" y="4876800"/>
            <a:ext cx="930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Namibia</a:t>
            </a:r>
            <a:endParaRPr lang="en-US" sz="2000"/>
          </a:p>
        </p:txBody>
      </p:sp>
      <p:pic>
        <p:nvPicPr>
          <p:cNvPr id="1029165" name="Picture 45" descr="verita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1066800"/>
            <a:ext cx="1295400" cy="971550"/>
          </a:xfrm>
          <a:prstGeom prst="rect">
            <a:avLst/>
          </a:prstGeom>
          <a:noFill/>
          <a:extLst>
            <a:ext uri="{909E8E84-426E-40dd-AFC4-6F175D3DCCD1}">
              <a14:hiddenFill xmlns:a14="http://schemas.microsoft.com/office/drawing/2010/main">
                <a:solidFill>
                  <a:srgbClr val="FFFFFF"/>
                </a:solidFill>
              </a14:hiddenFill>
            </a:ext>
          </a:extLst>
        </p:spPr>
      </p:pic>
      <p:sp>
        <p:nvSpPr>
          <p:cNvPr id="1029159" name="Text Box 39"/>
          <p:cNvSpPr txBox="1">
            <a:spLocks noChangeArrowheads="1"/>
          </p:cNvSpPr>
          <p:nvPr/>
        </p:nvSpPr>
        <p:spPr bwMode="auto">
          <a:xfrm>
            <a:off x="1447800" y="1600200"/>
            <a:ext cx="914400" cy="342900"/>
          </a:xfrm>
          <a:prstGeom prst="rect">
            <a:avLst/>
          </a:prstGeom>
          <a:solidFill>
            <a:schemeClr val="accent1"/>
          </a:solidFill>
          <a:ln w="63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b="1"/>
              <a:t>Veritas</a:t>
            </a:r>
            <a:endParaRPr lang="en-US" sz="1600"/>
          </a:p>
        </p:txBody>
      </p:sp>
      <p:sp>
        <p:nvSpPr>
          <p:cNvPr id="1029166" name="Text Box 46"/>
          <p:cNvSpPr txBox="1">
            <a:spLocks noChangeArrowheads="1"/>
          </p:cNvSpPr>
          <p:nvPr/>
        </p:nvSpPr>
        <p:spPr bwMode="auto">
          <a:xfrm>
            <a:off x="2514600" y="3581400"/>
            <a:ext cx="7667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Milagro</a:t>
            </a:r>
            <a:endParaRPr lang="en-US" sz="1600"/>
          </a:p>
        </p:txBody>
      </p:sp>
      <p:sp>
        <p:nvSpPr>
          <p:cNvPr id="1029167" name="Text Box 47"/>
          <p:cNvSpPr txBox="1">
            <a:spLocks noChangeArrowheads="1"/>
          </p:cNvSpPr>
          <p:nvPr/>
        </p:nvSpPr>
        <p:spPr bwMode="auto">
          <a:xfrm>
            <a:off x="609600" y="4267200"/>
            <a:ext cx="838200" cy="342900"/>
          </a:xfrm>
          <a:prstGeom prst="rect">
            <a:avLst/>
          </a:prstGeom>
          <a:solidFill>
            <a:schemeClr val="accent1"/>
          </a:solidFill>
          <a:ln w="63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b="1"/>
              <a:t>HAWC</a:t>
            </a:r>
            <a:endParaRPr lang="en-US" sz="1600"/>
          </a:p>
        </p:txBody>
      </p:sp>
      <p:sp>
        <p:nvSpPr>
          <p:cNvPr id="1029168" name="Line 48"/>
          <p:cNvSpPr>
            <a:spLocks noChangeShapeType="1"/>
          </p:cNvSpPr>
          <p:nvPr/>
        </p:nvSpPr>
        <p:spPr bwMode="auto">
          <a:xfrm flipV="1">
            <a:off x="1447800" y="4191000"/>
            <a:ext cx="1219200" cy="38100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69" name="Text Box 49"/>
          <p:cNvSpPr txBox="1">
            <a:spLocks noChangeArrowheads="1"/>
          </p:cNvSpPr>
          <p:nvPr/>
        </p:nvSpPr>
        <p:spPr bwMode="auto">
          <a:xfrm>
            <a:off x="685800" y="4572000"/>
            <a:ext cx="827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Mexico</a:t>
            </a:r>
            <a:endParaRPr lang="en-US" sz="2000"/>
          </a:p>
        </p:txBody>
      </p:sp>
      <p:pic>
        <p:nvPicPr>
          <p:cNvPr id="1029170" name="Picture 50" descr="antar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106680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1029155" name="Text Box 35"/>
          <p:cNvSpPr txBox="1">
            <a:spLocks noChangeArrowheads="1"/>
          </p:cNvSpPr>
          <p:nvPr/>
        </p:nvSpPr>
        <p:spPr bwMode="auto">
          <a:xfrm>
            <a:off x="4876800" y="1447800"/>
            <a:ext cx="1143000" cy="587375"/>
          </a:xfrm>
          <a:prstGeom prst="rect">
            <a:avLst/>
          </a:prstGeom>
          <a:solidFill>
            <a:srgbClr val="FFFF99"/>
          </a:solidFill>
          <a:ln w="63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b="1"/>
              <a:t>Antares/</a:t>
            </a:r>
          </a:p>
          <a:p>
            <a:r>
              <a:rPr lang="en-US" sz="1600" b="1"/>
              <a:t>KM3NeT</a:t>
            </a:r>
            <a:endParaRPr lang="en-US" sz="1600"/>
          </a:p>
        </p:txBody>
      </p:sp>
      <p:sp>
        <p:nvSpPr>
          <p:cNvPr id="1029162" name="Text Box 42"/>
          <p:cNvSpPr txBox="1">
            <a:spLocks noChangeArrowheads="1"/>
          </p:cNvSpPr>
          <p:nvPr/>
        </p:nvSpPr>
        <p:spPr bwMode="auto">
          <a:xfrm>
            <a:off x="4876800" y="4572000"/>
            <a:ext cx="990600" cy="342900"/>
          </a:xfrm>
          <a:prstGeom prst="rect">
            <a:avLst/>
          </a:prstGeom>
          <a:solidFill>
            <a:schemeClr val="accent1"/>
          </a:solidFill>
          <a:ln w="635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b="1"/>
              <a:t>H.E.S.S.</a:t>
            </a:r>
            <a:endParaRPr lang="en-US" sz="1600"/>
          </a:p>
        </p:txBody>
      </p:sp>
      <p:graphicFrame>
        <p:nvGraphicFramePr>
          <p:cNvPr id="1029171" name="Object 51"/>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1029178" name="Document" r:id="rId9" imgW="1423416" imgH="1594104" progId="Word.Document.8">
                  <p:embed/>
                </p:oleObj>
              </mc:Choice>
              <mc:Fallback>
                <p:oleObj name="Document" r:id="rId9" imgW="1423416" imgH="1594104" progId="Word.Document.8">
                  <p:embed/>
                  <p:pic>
                    <p:nvPicPr>
                      <p:cNvPr id="0" name="Object 51"/>
                      <p:cNvPicPr>
                        <a:picLocks noChangeAspect="1" noChangeArrowheads="1"/>
                      </p:cNvPicPr>
                      <p:nvPr/>
                    </p:nvPicPr>
                    <p:blipFill>
                      <a:blip r:embed="rId10">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029172" name="Picture 52" descr="index_r1_c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69288" y="0"/>
            <a:ext cx="86995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September 14, 2010</a:t>
            </a:r>
            <a:endParaRPr lang="en-US">
              <a:solidFill>
                <a:schemeClr val="tx1"/>
              </a:solidFill>
            </a:endParaRPr>
          </a:p>
        </p:txBody>
      </p:sp>
      <p:pic>
        <p:nvPicPr>
          <p:cNvPr id="94618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pic>
      <p:pic>
        <p:nvPicPr>
          <p:cNvPr id="946186" name="Picture 10" descr="inline_sm"/>
          <p:cNvPicPr>
            <a:picLocks noChangeAspect="1" noChangeArrowheads="1"/>
          </p:cNvPicPr>
          <p:nvPr/>
        </p:nvPicPr>
        <p:blipFill>
          <a:blip r:embed="rId5">
            <a:extLst>
              <a:ext uri="{28A0092B-C50C-407E-A947-70E740481C1C}">
                <a14:useLocalDpi xmlns:a14="http://schemas.microsoft.com/office/drawing/2010/main" val="0"/>
              </a:ext>
            </a:extLst>
          </a:blip>
          <a:srcRect l="5154" r="45537"/>
          <a:stretch>
            <a:fillRect/>
          </a:stretch>
        </p:blipFill>
        <p:spPr bwMode="auto">
          <a:xfrm>
            <a:off x="0" y="0"/>
            <a:ext cx="4510088" cy="6858000"/>
          </a:xfrm>
          <a:prstGeom prst="rect">
            <a:avLst/>
          </a:prstGeom>
          <a:noFill/>
          <a:extLst>
            <a:ext uri="{909E8E84-426E-40dd-AFC4-6F175D3DCCD1}">
              <a14:hiddenFill xmlns:a14="http://schemas.microsoft.com/office/drawing/2010/main">
                <a:solidFill>
                  <a:srgbClr val="FFFFFF"/>
                </a:solidFill>
              </a14:hiddenFill>
            </a:ext>
          </a:extLst>
        </p:spPr>
      </p:pic>
      <p:sp>
        <p:nvSpPr>
          <p:cNvPr id="946178" name="Rectangle 2"/>
          <p:cNvSpPr>
            <a:spLocks noGrp="1" noChangeArrowheads="1"/>
          </p:cNvSpPr>
          <p:nvPr>
            <p:ph type="title"/>
          </p:nvPr>
        </p:nvSpPr>
        <p:spPr/>
        <p:txBody>
          <a:bodyPr/>
          <a:lstStyle/>
          <a:p>
            <a:r>
              <a:rPr lang="en-US">
                <a:solidFill>
                  <a:srgbClr val="FFFF33"/>
                </a:solidFill>
              </a:rPr>
              <a:t>A Tale of Two Experiments</a:t>
            </a:r>
            <a:endParaRPr lang="en-US"/>
          </a:p>
        </p:txBody>
      </p:sp>
      <p:graphicFrame>
        <p:nvGraphicFramePr>
          <p:cNvPr id="946180" name="Object 4"/>
          <p:cNvGraphicFramePr>
            <a:graphicFrameLocks noChangeAspect="1"/>
          </p:cNvGraphicFramePr>
          <p:nvPr/>
        </p:nvGraphicFramePr>
        <p:xfrm>
          <a:off x="5943600" y="1371600"/>
          <a:ext cx="2017713" cy="2157413"/>
        </p:xfrm>
        <a:graphic>
          <a:graphicData uri="http://schemas.openxmlformats.org/presentationml/2006/ole">
            <mc:AlternateContent xmlns:mc="http://schemas.openxmlformats.org/markup-compatibility/2006">
              <mc:Choice xmlns:v="urn:schemas-microsoft-com:vml" Requires="v">
                <p:oleObj spid="_x0000_s946192" name="Document" r:id="rId6" imgW="1423416" imgH="1594104" progId="Word.Document.8">
                  <p:embed/>
                </p:oleObj>
              </mc:Choice>
              <mc:Fallback>
                <p:oleObj name="Document" r:id="rId6" imgW="1423416" imgH="1594104" progId="Word.Documen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l="6424" t="5736"/>
                      <a:stretch>
                        <a:fillRect/>
                      </a:stretch>
                    </p:blipFill>
                    <p:spPr bwMode="auto">
                      <a:xfrm>
                        <a:off x="5943600" y="1371600"/>
                        <a:ext cx="2017713"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946181" name="Picture 5" descr="index_r1_c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1295400"/>
            <a:ext cx="1849438" cy="259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042434" name="Rectangle 2"/>
          <p:cNvSpPr>
            <a:spLocks noGrp="1" noChangeArrowheads="1"/>
          </p:cNvSpPr>
          <p:nvPr>
            <p:ph type="title"/>
          </p:nvPr>
        </p:nvSpPr>
        <p:spPr/>
        <p:txBody>
          <a:bodyPr/>
          <a:lstStyle/>
          <a:p>
            <a:r>
              <a:rPr lang="en-US"/>
              <a:t>Integral Flux</a:t>
            </a:r>
          </a:p>
        </p:txBody>
      </p:sp>
      <p:sp>
        <p:nvSpPr>
          <p:cNvPr id="1042436" name="Line 4"/>
          <p:cNvSpPr>
            <a:spLocks noChangeShapeType="1"/>
          </p:cNvSpPr>
          <p:nvPr/>
        </p:nvSpPr>
        <p:spPr bwMode="auto">
          <a:xfrm>
            <a:off x="1676400" y="1752600"/>
            <a:ext cx="0" cy="37338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2437" name="Line 5"/>
          <p:cNvSpPr>
            <a:spLocks noChangeShapeType="1"/>
          </p:cNvSpPr>
          <p:nvPr/>
        </p:nvSpPr>
        <p:spPr bwMode="auto">
          <a:xfrm flipH="1">
            <a:off x="1676400" y="5486400"/>
            <a:ext cx="6096000"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2438" name="Line 6"/>
          <p:cNvSpPr>
            <a:spLocks noChangeShapeType="1"/>
          </p:cNvSpPr>
          <p:nvPr/>
        </p:nvSpPr>
        <p:spPr bwMode="auto">
          <a:xfrm>
            <a:off x="2286000" y="1905000"/>
            <a:ext cx="2590800" cy="13716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2439" name="Line 7"/>
          <p:cNvSpPr>
            <a:spLocks noChangeShapeType="1"/>
          </p:cNvSpPr>
          <p:nvPr/>
        </p:nvSpPr>
        <p:spPr bwMode="auto">
          <a:xfrm>
            <a:off x="4876800" y="3276600"/>
            <a:ext cx="1676400" cy="16764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2440" name="Line 8"/>
          <p:cNvSpPr>
            <a:spLocks noChangeShapeType="1"/>
          </p:cNvSpPr>
          <p:nvPr/>
        </p:nvSpPr>
        <p:spPr bwMode="auto">
          <a:xfrm>
            <a:off x="6553200" y="4953000"/>
            <a:ext cx="914400" cy="3048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2441" name="Text Box 9"/>
          <p:cNvSpPr txBox="1">
            <a:spLocks noChangeArrowheads="1"/>
          </p:cNvSpPr>
          <p:nvPr/>
        </p:nvSpPr>
        <p:spPr bwMode="auto">
          <a:xfrm>
            <a:off x="1050925" y="1266825"/>
            <a:ext cx="7254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t>flux</a:t>
            </a:r>
            <a:endParaRPr lang="en-US"/>
          </a:p>
        </p:txBody>
      </p:sp>
      <p:sp>
        <p:nvSpPr>
          <p:cNvPr id="1042442" name="Text Box 10"/>
          <p:cNvSpPr txBox="1">
            <a:spLocks noChangeArrowheads="1"/>
          </p:cNvSpPr>
          <p:nvPr/>
        </p:nvSpPr>
        <p:spPr bwMode="auto">
          <a:xfrm>
            <a:off x="6918325" y="5610225"/>
            <a:ext cx="1184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t>energy</a:t>
            </a:r>
            <a:endParaRPr lang="en-US"/>
          </a:p>
        </p:txBody>
      </p:sp>
      <p:sp>
        <p:nvSpPr>
          <p:cNvPr id="1042443" name="Rectangle 11"/>
          <p:cNvSpPr>
            <a:spLocks noChangeArrowheads="1"/>
          </p:cNvSpPr>
          <p:nvPr/>
        </p:nvSpPr>
        <p:spPr bwMode="auto">
          <a:xfrm>
            <a:off x="3276600" y="1295400"/>
            <a:ext cx="2133600" cy="533400"/>
          </a:xfrm>
          <a:prstGeom prst="rect">
            <a:avLst/>
          </a:prstGeom>
          <a:solidFill>
            <a:srgbClr val="FFFF33"/>
          </a:solidFill>
          <a:ln w="9525">
            <a:solidFill>
              <a:schemeClr val="tx1"/>
            </a:solidFill>
            <a:miter lim="800000"/>
            <a:headEnd/>
            <a:tailEnd/>
          </a:ln>
        </p:spPr>
        <p:txBody>
          <a:bodyPr wrap="none" anchor="ctr"/>
          <a:lstStyle/>
          <a:p>
            <a:pPr algn="ctr"/>
            <a:r>
              <a:rPr lang="en-US" sz="1800"/>
              <a:t>1 particle </a:t>
            </a:r>
          </a:p>
          <a:p>
            <a:pPr algn="ctr"/>
            <a:r>
              <a:rPr lang="en-US" sz="1800"/>
              <a:t>per m</a:t>
            </a:r>
            <a:r>
              <a:rPr lang="en-US" sz="1800" baseline="30000"/>
              <a:t>2</a:t>
            </a:r>
            <a:r>
              <a:rPr lang="en-US" sz="1800"/>
              <a:t> per second</a:t>
            </a:r>
          </a:p>
        </p:txBody>
      </p:sp>
      <p:sp>
        <p:nvSpPr>
          <p:cNvPr id="1042444" name="Line 12"/>
          <p:cNvSpPr>
            <a:spLocks noChangeShapeType="1"/>
          </p:cNvSpPr>
          <p:nvPr/>
        </p:nvSpPr>
        <p:spPr bwMode="auto">
          <a:xfrm flipH="1">
            <a:off x="3276600" y="1828800"/>
            <a:ext cx="10668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2445" name="Rectangle 13"/>
          <p:cNvSpPr>
            <a:spLocks noChangeArrowheads="1"/>
          </p:cNvSpPr>
          <p:nvPr/>
        </p:nvSpPr>
        <p:spPr bwMode="auto">
          <a:xfrm>
            <a:off x="4724400" y="2286000"/>
            <a:ext cx="2133600" cy="533400"/>
          </a:xfrm>
          <a:prstGeom prst="rect">
            <a:avLst/>
          </a:prstGeom>
          <a:solidFill>
            <a:srgbClr val="FFFF33"/>
          </a:solidFill>
          <a:ln w="9525">
            <a:solidFill>
              <a:schemeClr val="tx1"/>
            </a:solidFill>
            <a:miter lim="800000"/>
            <a:headEnd/>
            <a:tailEnd/>
          </a:ln>
        </p:spPr>
        <p:txBody>
          <a:bodyPr wrap="none" anchor="ctr"/>
          <a:lstStyle/>
          <a:p>
            <a:pPr algn="ctr"/>
            <a:r>
              <a:rPr lang="en-US" sz="1800"/>
              <a:t>1 particle </a:t>
            </a:r>
          </a:p>
          <a:p>
            <a:pPr algn="ctr"/>
            <a:r>
              <a:rPr lang="en-US" sz="1800"/>
              <a:t>per m</a:t>
            </a:r>
            <a:r>
              <a:rPr lang="en-US" sz="1800" baseline="30000"/>
              <a:t>2</a:t>
            </a:r>
            <a:r>
              <a:rPr lang="en-US" sz="1800"/>
              <a:t> per year</a:t>
            </a:r>
          </a:p>
        </p:txBody>
      </p:sp>
      <p:sp>
        <p:nvSpPr>
          <p:cNvPr id="1042446" name="Text Box 14"/>
          <p:cNvSpPr txBox="1">
            <a:spLocks noChangeArrowheads="1"/>
          </p:cNvSpPr>
          <p:nvPr/>
        </p:nvSpPr>
        <p:spPr bwMode="auto">
          <a:xfrm>
            <a:off x="3886200" y="3276600"/>
            <a:ext cx="9715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ja-JP" altLang="en-US" sz="1800" b="1"/>
              <a:t>“</a:t>
            </a:r>
            <a:r>
              <a:rPr lang="en-US" sz="1800" b="1"/>
              <a:t>Knee</a:t>
            </a:r>
            <a:r>
              <a:rPr lang="ja-JP" altLang="en-US" sz="1800" b="1"/>
              <a:t>”</a:t>
            </a:r>
            <a:endParaRPr lang="en-US" sz="1800" b="1"/>
          </a:p>
        </p:txBody>
      </p:sp>
      <p:sp>
        <p:nvSpPr>
          <p:cNvPr id="1042447" name="Line 15"/>
          <p:cNvSpPr>
            <a:spLocks noChangeShapeType="1"/>
          </p:cNvSpPr>
          <p:nvPr/>
        </p:nvSpPr>
        <p:spPr bwMode="auto">
          <a:xfrm flipH="1">
            <a:off x="6553200" y="4267200"/>
            <a:ext cx="10668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2448" name="Line 16"/>
          <p:cNvSpPr>
            <a:spLocks noChangeShapeType="1"/>
          </p:cNvSpPr>
          <p:nvPr/>
        </p:nvSpPr>
        <p:spPr bwMode="auto">
          <a:xfrm flipH="1">
            <a:off x="4876800" y="2819400"/>
            <a:ext cx="762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2449" name="Rectangle 17"/>
          <p:cNvSpPr>
            <a:spLocks noChangeArrowheads="1"/>
          </p:cNvSpPr>
          <p:nvPr/>
        </p:nvSpPr>
        <p:spPr bwMode="auto">
          <a:xfrm>
            <a:off x="6781800" y="3733800"/>
            <a:ext cx="2133600" cy="533400"/>
          </a:xfrm>
          <a:prstGeom prst="rect">
            <a:avLst/>
          </a:prstGeom>
          <a:solidFill>
            <a:srgbClr val="FFFF33"/>
          </a:solidFill>
          <a:ln w="9525">
            <a:solidFill>
              <a:schemeClr val="tx1"/>
            </a:solidFill>
            <a:miter lim="800000"/>
            <a:headEnd/>
            <a:tailEnd/>
          </a:ln>
        </p:spPr>
        <p:txBody>
          <a:bodyPr wrap="none" anchor="ctr"/>
          <a:lstStyle/>
          <a:p>
            <a:pPr algn="ctr"/>
            <a:r>
              <a:rPr lang="en-US" sz="1800"/>
              <a:t>1 particle </a:t>
            </a:r>
          </a:p>
          <a:p>
            <a:pPr algn="ctr"/>
            <a:r>
              <a:rPr lang="en-US" sz="1800"/>
              <a:t>per km</a:t>
            </a:r>
            <a:r>
              <a:rPr lang="en-US" sz="1800" baseline="30000"/>
              <a:t>2</a:t>
            </a:r>
            <a:r>
              <a:rPr lang="en-US" sz="1800"/>
              <a:t> per year</a:t>
            </a:r>
          </a:p>
        </p:txBody>
      </p:sp>
      <p:sp>
        <p:nvSpPr>
          <p:cNvPr id="1042450" name="Text Box 18"/>
          <p:cNvSpPr txBox="1">
            <a:spLocks noChangeArrowheads="1"/>
          </p:cNvSpPr>
          <p:nvPr/>
        </p:nvSpPr>
        <p:spPr bwMode="auto">
          <a:xfrm>
            <a:off x="5486400" y="4953000"/>
            <a:ext cx="10350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ja-JP" altLang="en-US" sz="1800" b="1"/>
              <a:t>“</a:t>
            </a:r>
            <a:r>
              <a:rPr lang="en-US" sz="1800" b="1"/>
              <a:t>Ankle</a:t>
            </a:r>
            <a:r>
              <a:rPr lang="ja-JP" altLang="en-US" sz="1800" b="1"/>
              <a:t>”</a:t>
            </a:r>
            <a:endParaRPr lang="en-US" sz="1800" b="1"/>
          </a:p>
        </p:txBody>
      </p:sp>
      <p:sp>
        <p:nvSpPr>
          <p:cNvPr id="1042454" name="Text Box 22"/>
          <p:cNvSpPr txBox="1">
            <a:spLocks noChangeArrowheads="1"/>
          </p:cNvSpPr>
          <p:nvPr/>
        </p:nvSpPr>
        <p:spPr bwMode="auto">
          <a:xfrm>
            <a:off x="457200" y="4800600"/>
            <a:ext cx="3563938" cy="831850"/>
          </a:xfrm>
          <a:prstGeom prst="rect">
            <a:avLst/>
          </a:prstGeom>
          <a:solidFill>
            <a:srgbClr val="FFFF00"/>
          </a:solidFill>
          <a:ln w="9525">
            <a:solidFill>
              <a:schemeClr val="tx1"/>
            </a:solidFill>
            <a:miter lim="800000"/>
            <a:headEnd/>
            <a:tailEnd/>
          </a:ln>
        </p:spPr>
        <p:txBody>
          <a:bodyPr wrap="none">
            <a:spAutoFit/>
          </a:bodyPr>
          <a:lstStyle/>
          <a:p>
            <a:r>
              <a:rPr lang="en-US" b="1"/>
              <a:t>Requires large, </a:t>
            </a:r>
          </a:p>
          <a:p>
            <a:r>
              <a:rPr lang="en-US" b="1"/>
              <a:t>Earth-bound detectors!</a:t>
            </a:r>
            <a:endParaRPr lang="en-US"/>
          </a:p>
        </p:txBody>
      </p:sp>
      <p:graphicFrame>
        <p:nvGraphicFramePr>
          <p:cNvPr id="1042455" name="Object 23"/>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1042462" name="Document" r:id="rId4" imgW="1423416" imgH="1594104" progId="Word.Document.8">
                  <p:embed/>
                </p:oleObj>
              </mc:Choice>
              <mc:Fallback>
                <p:oleObj name="Document" r:id="rId4" imgW="1423416" imgH="1594104" progId="Word.Document.8">
                  <p:embed/>
                  <p:pic>
                    <p:nvPicPr>
                      <p:cNvPr id="0" name="Object 23"/>
                      <p:cNvPicPr>
                        <a:picLocks noChangeAspect="1" noChangeArrowheads="1"/>
                      </p:cNvPicPr>
                      <p:nvPr/>
                    </p:nvPicPr>
                    <p:blipFill>
                      <a:blip r:embed="rId5">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042456" name="Picture 24" descr="index_r1_c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9288" y="0"/>
            <a:ext cx="86995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42454"/>
                                        </p:tgtEl>
                                        <p:attrNameLst>
                                          <p:attrName>style.visibility</p:attrName>
                                        </p:attrNameLst>
                                      </p:cBhvr>
                                      <p:to>
                                        <p:strVal val="visible"/>
                                      </p:to>
                                    </p:set>
                                    <p:animEffect transition="in" filter="box(in)">
                                      <p:cBhvr>
                                        <p:cTn id="7" dur="500"/>
                                        <p:tgtEl>
                                          <p:spTgt spid="1042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4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September 14, 2010</a:t>
            </a:r>
            <a:endParaRPr lang="en-US">
              <a:solidFill>
                <a:schemeClr val="tx1"/>
              </a:solidFill>
            </a:endParaRPr>
          </a:p>
        </p:txBody>
      </p:sp>
      <p:graphicFrame>
        <p:nvGraphicFramePr>
          <p:cNvPr id="969732"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969740" name="Photo Editor Photo" r:id="rId4" imgW="19504762" imgH="14628571" progId="MSPhotoEd.3">
                  <p:embed/>
                </p:oleObj>
              </mc:Choice>
              <mc:Fallback>
                <p:oleObj name="Photo Editor Photo" r:id="rId4" imgW="19504762" imgH="14628571"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69733" name="Text Box 5"/>
          <p:cNvSpPr txBox="1">
            <a:spLocks noChangeArrowheads="1"/>
          </p:cNvSpPr>
          <p:nvPr/>
        </p:nvSpPr>
        <p:spPr bwMode="auto">
          <a:xfrm>
            <a:off x="4419600" y="1828800"/>
            <a:ext cx="19367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5400">
                <a:solidFill>
                  <a:srgbClr val="FFFF33"/>
                </a:solidFill>
              </a:rPr>
              <a:t>Why?</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a:t>September 14, 2010</a:t>
            </a:r>
          </a:p>
        </p:txBody>
      </p:sp>
      <p:pic>
        <p:nvPicPr>
          <p:cNvPr id="280578" name="Picture 2" descr="n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a:t>September 14, 2010</a:t>
            </a:r>
          </a:p>
        </p:txBody>
      </p:sp>
      <p:pic>
        <p:nvPicPr>
          <p:cNvPr id="282626" name="Picture 2" descr="n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a:t>September 14, 2010</a:t>
            </a:r>
          </a:p>
        </p:txBody>
      </p:sp>
      <p:pic>
        <p:nvPicPr>
          <p:cNvPr id="284674" name="Picture 2" descr="ny-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a:t>September 14, 2010</a:t>
            </a:r>
          </a:p>
        </p:txBody>
      </p:sp>
      <p:pic>
        <p:nvPicPr>
          <p:cNvPr id="286722" name="Picture 2" descr="ny-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a:t>September 14, 2010</a:t>
            </a:r>
          </a:p>
        </p:txBody>
      </p:sp>
      <p:pic>
        <p:nvPicPr>
          <p:cNvPr id="288770" name="Picture 2" descr="ny-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a:t>September 14, 2010</a:t>
            </a:r>
          </a:p>
        </p:txBody>
      </p:sp>
      <p:pic>
        <p:nvPicPr>
          <p:cNvPr id="290818" name="Picture 2" descr="ny-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September 14, 2010</a:t>
            </a:r>
            <a:endParaRPr lang="en-US">
              <a:solidFill>
                <a:schemeClr val="tx1"/>
              </a:solidFill>
            </a:endParaRPr>
          </a:p>
        </p:txBody>
      </p:sp>
      <p:pic>
        <p:nvPicPr>
          <p:cNvPr id="107524" name="Picture 4" descr="ny-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107529" name="Text Box 9"/>
          <p:cNvSpPr txBox="1">
            <a:spLocks noChangeArrowheads="1"/>
          </p:cNvSpPr>
          <p:nvPr/>
        </p:nvSpPr>
        <p:spPr bwMode="auto">
          <a:xfrm>
            <a:off x="4632325" y="4848225"/>
            <a:ext cx="3462338" cy="831850"/>
          </a:xfrm>
          <a:prstGeom prst="rect">
            <a:avLst/>
          </a:prstGeom>
          <a:solidFill>
            <a:srgbClr val="FFFF33"/>
          </a:solidFill>
          <a:ln w="9525">
            <a:solidFill>
              <a:schemeClr val="tx1"/>
            </a:solidFill>
            <a:miter lim="800000"/>
            <a:headEnd/>
            <a:tailEnd/>
          </a:ln>
        </p:spPr>
        <p:txBody>
          <a:bodyPr wrap="none">
            <a:spAutoFit/>
          </a:bodyPr>
          <a:lstStyle/>
          <a:p>
            <a:r>
              <a:rPr lang="en-US" b="1"/>
              <a:t>muon flux at sea level:</a:t>
            </a:r>
          </a:p>
          <a:p>
            <a:r>
              <a:rPr lang="en-US" b="1"/>
              <a:t>1 per cm</a:t>
            </a:r>
            <a:r>
              <a:rPr lang="en-US" b="1" baseline="30000"/>
              <a:t>2</a:t>
            </a:r>
            <a:r>
              <a:rPr lang="en-US" b="1"/>
              <a:t> per minute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7529"/>
                                        </p:tgtEl>
                                        <p:attrNameLst>
                                          <p:attrName>style.visibility</p:attrName>
                                        </p:attrNameLst>
                                      </p:cBhvr>
                                      <p:to>
                                        <p:strVal val="visible"/>
                                      </p:to>
                                    </p:set>
                                    <p:animEffect transition="in" filter="box(in)">
                                      <p:cBhvr>
                                        <p:cTn id="7" dur="500"/>
                                        <p:tgtEl>
                                          <p:spTgt spid="107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en-US"/>
              <a:t>September 14, 2010</a:t>
            </a:r>
            <a:endParaRPr lang="en-US">
              <a:solidFill>
                <a:schemeClr val="tx1"/>
              </a:solidFill>
            </a:endParaRPr>
          </a:p>
        </p:txBody>
      </p:sp>
      <p:pic>
        <p:nvPicPr>
          <p:cNvPr id="371716" name="Picture 4" descr="shower_over_au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1714" name="Rectangle 2"/>
          <p:cNvSpPr>
            <a:spLocks noGrp="1" noChangeArrowheads="1"/>
          </p:cNvSpPr>
          <p:nvPr>
            <p:ph type="title"/>
          </p:nvPr>
        </p:nvSpPr>
        <p:spPr/>
        <p:txBody>
          <a:bodyPr/>
          <a:lstStyle/>
          <a:p>
            <a:r>
              <a:rPr lang="en-US">
                <a:solidFill>
                  <a:schemeClr val="bg1"/>
                </a:solidFill>
              </a:rPr>
              <a:t>Detection Techniques</a:t>
            </a:r>
            <a:endParaRPr lang="en-US"/>
          </a:p>
        </p:txBody>
      </p:sp>
      <p:grpSp>
        <p:nvGrpSpPr>
          <p:cNvPr id="371717" name="Group 5"/>
          <p:cNvGrpSpPr>
            <a:grpSpLocks noChangeAspect="1"/>
          </p:cNvGrpSpPr>
          <p:nvPr/>
        </p:nvGrpSpPr>
        <p:grpSpPr bwMode="auto">
          <a:xfrm>
            <a:off x="5067300" y="990600"/>
            <a:ext cx="4076700" cy="5678488"/>
            <a:chOff x="1515" y="528"/>
            <a:chExt cx="2544" cy="3792"/>
          </a:xfrm>
        </p:grpSpPr>
        <p:sp>
          <p:nvSpPr>
            <p:cNvPr id="371718" name="Rectangle 6"/>
            <p:cNvSpPr>
              <a:spLocks noChangeAspect="1" noChangeArrowheads="1"/>
            </p:cNvSpPr>
            <p:nvPr/>
          </p:nvSpPr>
          <p:spPr bwMode="auto">
            <a:xfrm>
              <a:off x="1515" y="528"/>
              <a:ext cx="2544" cy="37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endParaRPr lang="en-US"/>
            </a:p>
          </p:txBody>
        </p:sp>
        <p:pic>
          <p:nvPicPr>
            <p:cNvPr id="3717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 y="576"/>
              <a:ext cx="2477" cy="3696"/>
            </a:xfrm>
            <a:prstGeom prst="rect">
              <a:avLst/>
            </a:prstGeom>
            <a:noFill/>
            <a:extLst>
              <a:ext uri="{909E8E84-426E-40dd-AFC4-6F175D3DCCD1}">
                <a14:hiddenFill xmlns:a14="http://schemas.microsoft.com/office/drawing/2010/main">
                  <a:solidFill>
                    <a:srgbClr val="FFFFFF"/>
                  </a:solidFill>
                </a14:hiddenFill>
              </a:ext>
            </a:extLst>
          </p:spPr>
        </p:pic>
        <p:sp>
          <p:nvSpPr>
            <p:cNvPr id="371720" name="Text Box 8"/>
            <p:cNvSpPr txBox="1">
              <a:spLocks noChangeAspect="1" noChangeArrowheads="1"/>
            </p:cNvSpPr>
            <p:nvPr/>
          </p:nvSpPr>
          <p:spPr bwMode="auto">
            <a:xfrm>
              <a:off x="1584" y="3792"/>
              <a:ext cx="2336" cy="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n-GB" b="1" i="1">
                  <a:solidFill>
                    <a:srgbClr val="FFFF66"/>
                  </a:solidFill>
                  <a:latin typeface="Tahoma" charset="0"/>
                </a:rPr>
                <a:t>Camera with 440 PMTs</a:t>
              </a:r>
            </a:p>
            <a:p>
              <a:r>
                <a:rPr lang="en-GB" sz="1600" i="1">
                  <a:solidFill>
                    <a:srgbClr val="FFFF66"/>
                  </a:solidFill>
                  <a:latin typeface="Tahoma" charset="0"/>
                </a:rPr>
                <a:t>                             (Photonis XP 3062)</a:t>
              </a:r>
              <a:endParaRPr lang="en-GB" b="1" i="1">
                <a:solidFill>
                  <a:srgbClr val="FFFF66"/>
                </a:solidFill>
                <a:latin typeface="Tahoma" charset="0"/>
              </a:endParaRPr>
            </a:p>
          </p:txBody>
        </p:sp>
      </p:grpSp>
      <p:pic>
        <p:nvPicPr>
          <p:cNvPr id="371721" name="Picture 9"/>
          <p:cNvPicPr>
            <a:picLocks noChangeAspect="1" noChangeArrowheads="1"/>
          </p:cNvPicPr>
          <p:nvPr/>
        </p:nvPicPr>
        <p:blipFill>
          <a:blip r:embed="rId5">
            <a:extLst>
              <a:ext uri="{28A0092B-C50C-407E-A947-70E740481C1C}">
                <a14:useLocalDpi xmlns:a14="http://schemas.microsoft.com/office/drawing/2010/main" val="0"/>
              </a:ext>
            </a:extLst>
          </a:blip>
          <a:srcRect r="2856"/>
          <a:stretch>
            <a:fillRect/>
          </a:stretch>
        </p:blipFill>
        <p:spPr bwMode="auto">
          <a:xfrm>
            <a:off x="304800" y="2819400"/>
            <a:ext cx="4351338" cy="33528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07763" dir="2700000" algn="ctr" rotWithShape="0">
                    <a:srgbClr val="000000">
                      <a:alpha val="50000"/>
                    </a:srgbClr>
                  </a:outerShdw>
                </a:effectLst>
              </a14:hiddenEffects>
            </a:ext>
          </a:extLst>
        </p:spPr>
      </p:pic>
      <p:pic>
        <p:nvPicPr>
          <p:cNvPr id="371722" name="Picture 10" descr="index_r1_c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6995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71721"/>
                                        </p:tgtEl>
                                        <p:attrNameLst>
                                          <p:attrName>style.visibility</p:attrName>
                                        </p:attrNameLst>
                                      </p:cBhvr>
                                      <p:to>
                                        <p:strVal val="visible"/>
                                      </p:to>
                                    </p:set>
                                    <p:animEffect transition="in" filter="box(in)">
                                      <p:cBhvr>
                                        <p:cTn id="7" dur="500"/>
                                        <p:tgtEl>
                                          <p:spTgt spid="3717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71717"/>
                                        </p:tgtEl>
                                        <p:attrNameLst>
                                          <p:attrName>style.visibility</p:attrName>
                                        </p:attrNameLst>
                                      </p:cBhvr>
                                      <p:to>
                                        <p:strVal val="visible"/>
                                      </p:to>
                                    </p:set>
                                    <p:animEffect transition="in" filter="box(in)">
                                      <p:cBhvr>
                                        <p:cTn id="12" dur="500"/>
                                        <p:tgtEl>
                                          <p:spTgt spid="371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944130" name="Rectangle 2"/>
          <p:cNvSpPr>
            <a:spLocks noChangeArrowheads="1"/>
          </p:cNvSpPr>
          <p:nvPr/>
        </p:nvSpPr>
        <p:spPr bwMode="auto">
          <a:xfrm>
            <a:off x="2895600" y="4648200"/>
            <a:ext cx="3886200" cy="990600"/>
          </a:xfrm>
          <a:prstGeom prst="rect">
            <a:avLst/>
          </a:prstGeom>
          <a:solidFill>
            <a:schemeClr val="accent1"/>
          </a:solidFill>
          <a:ln>
            <a:noFill/>
          </a:ln>
          <a:effectLst/>
          <a:extLs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44131" name="Rectangle 3"/>
          <p:cNvSpPr>
            <a:spLocks noGrp="1" noChangeArrowheads="1"/>
          </p:cNvSpPr>
          <p:nvPr>
            <p:ph type="title"/>
          </p:nvPr>
        </p:nvSpPr>
        <p:spPr/>
        <p:txBody>
          <a:bodyPr/>
          <a:lstStyle/>
          <a:p>
            <a:r>
              <a:rPr lang="en-US"/>
              <a:t>Pierre Auger Collaboration</a:t>
            </a:r>
          </a:p>
        </p:txBody>
      </p:sp>
      <p:sp>
        <p:nvSpPr>
          <p:cNvPr id="944132" name="Rectangle 4"/>
          <p:cNvSpPr>
            <a:spLocks noGrp="1" noChangeArrowheads="1"/>
          </p:cNvSpPr>
          <p:nvPr>
            <p:ph type="body" idx="1"/>
          </p:nvPr>
        </p:nvSpPr>
        <p:spPr>
          <a:xfrm>
            <a:off x="3048000" y="1295400"/>
            <a:ext cx="3733800" cy="4953000"/>
          </a:xfrm>
        </p:spPr>
        <p:txBody>
          <a:bodyPr/>
          <a:lstStyle/>
          <a:p>
            <a:r>
              <a:rPr lang="en-US" sz="1600" i="1"/>
              <a:t>International effort involving more than </a:t>
            </a:r>
            <a:r>
              <a:rPr lang="en-US" sz="1600" i="1">
                <a:solidFill>
                  <a:schemeClr val="tx2"/>
                </a:solidFill>
              </a:rPr>
              <a:t>350 </a:t>
            </a:r>
            <a:r>
              <a:rPr lang="en-US" sz="1600" i="1"/>
              <a:t>scientists at </a:t>
            </a:r>
            <a:r>
              <a:rPr lang="en-US" sz="1600" i="1">
                <a:solidFill>
                  <a:schemeClr val="tx2"/>
                </a:solidFill>
              </a:rPr>
              <a:t>72 </a:t>
            </a:r>
            <a:r>
              <a:rPr lang="en-US" sz="1600" i="1"/>
              <a:t>institutions in </a:t>
            </a:r>
            <a:r>
              <a:rPr lang="en-US" sz="1600" i="1">
                <a:solidFill>
                  <a:schemeClr val="tx2"/>
                </a:solidFill>
              </a:rPr>
              <a:t>18 </a:t>
            </a:r>
            <a:r>
              <a:rPr lang="en-US" sz="1600" i="1"/>
              <a:t>countries:</a:t>
            </a:r>
          </a:p>
          <a:p>
            <a:pPr lvl="1"/>
            <a:r>
              <a:rPr lang="en-US" sz="1600"/>
              <a:t>Argentina, Australia, Bolivia, Brazil, Czech Republic, France, Germany, Italy, Mexico, Netherlands, Poland, Slovenia, Spain, United Kingdom, USA, Vietnam</a:t>
            </a:r>
          </a:p>
          <a:p>
            <a:pPr lvl="1"/>
            <a:endParaRPr lang="en-US" sz="1600"/>
          </a:p>
          <a:p>
            <a:pPr lvl="1"/>
            <a:endParaRPr lang="en-US" sz="1600"/>
          </a:p>
          <a:p>
            <a:pPr lvl="1"/>
            <a:endParaRPr lang="en-US" sz="1600"/>
          </a:p>
          <a:p>
            <a:pPr>
              <a:buFont typeface="Wingdings" charset="0"/>
              <a:buNone/>
            </a:pPr>
            <a:r>
              <a:rPr lang="en-US" b="0">
                <a:solidFill>
                  <a:schemeClr val="accent2"/>
                </a:solidFill>
                <a:latin typeface="American Typewriter" charset="0"/>
              </a:rPr>
              <a:t>www.auger.org</a:t>
            </a:r>
            <a:endParaRPr lang="en-US">
              <a:solidFill>
                <a:schemeClr val="accent2"/>
              </a:solidFill>
            </a:endParaRPr>
          </a:p>
          <a:p>
            <a:pPr>
              <a:buFont typeface="Wingdings" charset="0"/>
              <a:buNone/>
            </a:pPr>
            <a:r>
              <a:rPr lang="en-US" b="0">
                <a:solidFill>
                  <a:schemeClr val="accent2"/>
                </a:solidFill>
                <a:latin typeface="American Typewriter" charset="0"/>
              </a:rPr>
              <a:t>auger.physics.wisc.edu</a:t>
            </a:r>
          </a:p>
        </p:txBody>
      </p:sp>
      <p:pic>
        <p:nvPicPr>
          <p:cNvPr id="944133" name="Picture 5" descr="index_r1_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219200"/>
            <a:ext cx="1919288" cy="2943225"/>
          </a:xfrm>
          <a:prstGeom prst="rect">
            <a:avLst/>
          </a:prstGeom>
          <a:noFill/>
          <a:extLst>
            <a:ext uri="{909E8E84-426E-40dd-AFC4-6F175D3DCCD1}">
              <a14:hiddenFill xmlns:a14="http://schemas.microsoft.com/office/drawing/2010/main">
                <a:solidFill>
                  <a:srgbClr val="FFFFFF"/>
                </a:solidFill>
              </a14:hiddenFill>
            </a:ext>
          </a:extLst>
        </p:spPr>
      </p:pic>
      <p:pic>
        <p:nvPicPr>
          <p:cNvPr id="944134" name="Picture 6" descr="argentina_sm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2586038" cy="5121275"/>
          </a:xfrm>
          <a:prstGeom prst="rect">
            <a:avLst/>
          </a:prstGeom>
          <a:noFill/>
          <a:extLst>
            <a:ext uri="{909E8E84-426E-40dd-AFC4-6F175D3DCCD1}">
              <a14:hiddenFill xmlns:a14="http://schemas.microsoft.com/office/drawing/2010/main">
                <a:solidFill>
                  <a:srgbClr val="FFFFFF"/>
                </a:solidFill>
              </a14:hiddenFill>
            </a:ext>
          </a:extLst>
        </p:spPr>
      </p:pic>
      <p:sp>
        <p:nvSpPr>
          <p:cNvPr id="944135" name="Oval 7"/>
          <p:cNvSpPr>
            <a:spLocks noChangeAspect="1" noChangeArrowheads="1"/>
          </p:cNvSpPr>
          <p:nvPr/>
        </p:nvSpPr>
        <p:spPr bwMode="auto">
          <a:xfrm>
            <a:off x="838200" y="3200400"/>
            <a:ext cx="165100" cy="165100"/>
          </a:xfrm>
          <a:prstGeom prst="ellipse">
            <a:avLst/>
          </a:prstGeom>
          <a:solidFill>
            <a:srgbClr val="FF6600"/>
          </a:solidFill>
          <a:ln w="1905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944137" name="Picture 9" descr="index_r1_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6995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a:t>September 14, 2010</a:t>
            </a:r>
            <a:endParaRPr lang="en-US">
              <a:solidFill>
                <a:schemeClr val="tx1"/>
              </a:solidFill>
            </a:endParaRPr>
          </a:p>
        </p:txBody>
      </p:sp>
      <p:pic>
        <p:nvPicPr>
          <p:cNvPr id="220164" name="Picture 4" descr="inline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0166" name="Text Box 6"/>
          <p:cNvSpPr txBox="1">
            <a:spLocks noChangeArrowheads="1"/>
          </p:cNvSpPr>
          <p:nvPr/>
        </p:nvSpPr>
        <p:spPr bwMode="auto">
          <a:xfrm>
            <a:off x="441325" y="123825"/>
            <a:ext cx="24717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FFFF33"/>
                </a:solidFill>
              </a:rPr>
              <a:t>Surface Detector</a:t>
            </a:r>
            <a:endParaRPr lang="en-US"/>
          </a:p>
        </p:txBody>
      </p:sp>
      <p:pic>
        <p:nvPicPr>
          <p:cNvPr id="220167" name="Picture 7" descr="sd-array-full-1673-SD-20041116"/>
          <p:cNvPicPr>
            <a:picLocks noChangeAspect="1" noChangeArrowheads="1"/>
          </p:cNvPicPr>
          <p:nvPr/>
        </p:nvPicPr>
        <p:blipFill>
          <a:blip r:embed="rId4">
            <a:extLst>
              <a:ext uri="{28A0092B-C50C-407E-A947-70E740481C1C}">
                <a14:useLocalDpi xmlns:a14="http://schemas.microsoft.com/office/drawing/2010/main" val="0"/>
              </a:ext>
            </a:extLst>
          </a:blip>
          <a:srcRect l="5090" r="20360"/>
          <a:stretch>
            <a:fillRect/>
          </a:stretch>
        </p:blipFill>
        <p:spPr bwMode="auto">
          <a:xfrm>
            <a:off x="3810000" y="1447800"/>
            <a:ext cx="5030788" cy="4229100"/>
          </a:xfrm>
          <a:prstGeom prst="rect">
            <a:avLst/>
          </a:prstGeom>
          <a:noFill/>
          <a:extLst>
            <a:ext uri="{909E8E84-426E-40dd-AFC4-6F175D3DCCD1}">
              <a14:hiddenFill xmlns:a14="http://schemas.microsoft.com/office/drawing/2010/main">
                <a:solidFill>
                  <a:srgbClr val="FFFFFF"/>
                </a:solidFill>
              </a14:hiddenFill>
            </a:ext>
          </a:extLst>
        </p:spPr>
      </p:pic>
      <p:sp>
        <p:nvSpPr>
          <p:cNvPr id="220168" name="Rectangle 8"/>
          <p:cNvSpPr>
            <a:spLocks noChangeArrowheads="1"/>
          </p:cNvSpPr>
          <p:nvPr/>
        </p:nvSpPr>
        <p:spPr bwMode="auto">
          <a:xfrm>
            <a:off x="5029200" y="533400"/>
            <a:ext cx="28956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20000"/>
              </a:spcBef>
              <a:buClr>
                <a:srgbClr val="0000FF"/>
              </a:buClr>
              <a:buFont typeface="Wingdings" charset="0"/>
              <a:buNone/>
            </a:pPr>
            <a:r>
              <a:rPr lang="en-US" sz="2800" b="1">
                <a:solidFill>
                  <a:schemeClr val="accent2"/>
                </a:solidFill>
              </a:rPr>
              <a:t>3000 km</a:t>
            </a:r>
            <a:r>
              <a:rPr lang="en-US" sz="2800" b="1" baseline="30000">
                <a:solidFill>
                  <a:schemeClr val="accent2"/>
                </a:solidFill>
              </a:rPr>
              <a:t>2</a:t>
            </a:r>
            <a:r>
              <a:rPr lang="en-US" sz="2800" b="1">
                <a:solidFill>
                  <a:schemeClr val="accent2"/>
                </a:solidFill>
              </a:rPr>
              <a:t> area</a:t>
            </a:r>
          </a:p>
        </p:txBody>
      </p:sp>
      <p:pic>
        <p:nvPicPr>
          <p:cNvPr id="220169" name="Picture 9" descr="dad_s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371600"/>
            <a:ext cx="5951538" cy="446881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0167"/>
                                        </p:tgtEl>
                                        <p:attrNameLst>
                                          <p:attrName>style.visibility</p:attrName>
                                        </p:attrNameLst>
                                      </p:cBhvr>
                                      <p:to>
                                        <p:strVal val="visible"/>
                                      </p:to>
                                    </p:set>
                                    <p:animEffect transition="in" filter="box(in)">
                                      <p:cBhvr>
                                        <p:cTn id="7" dur="500"/>
                                        <p:tgtEl>
                                          <p:spTgt spid="22016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20168"/>
                                        </p:tgtEl>
                                        <p:attrNameLst>
                                          <p:attrName>style.visibility</p:attrName>
                                        </p:attrNameLst>
                                      </p:cBhvr>
                                      <p:to>
                                        <p:strVal val="visible"/>
                                      </p:to>
                                    </p:set>
                                    <p:animEffect transition="in" filter="box(in)">
                                      <p:cBhvr>
                                        <p:cTn id="10" dur="500"/>
                                        <p:tgtEl>
                                          <p:spTgt spid="2201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220169"/>
                                        </p:tgtEl>
                                        <p:attrNameLst>
                                          <p:attrName>style.visibility</p:attrName>
                                        </p:attrNameLst>
                                      </p:cBhvr>
                                      <p:to>
                                        <p:strVal val="visible"/>
                                      </p:to>
                                    </p:set>
                                    <p:animEffect transition="in" filter="box(in)">
                                      <p:cBhvr>
                                        <p:cTn id="15" dur="500"/>
                                        <p:tgtEl>
                                          <p:spTgt spid="220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September 14, 2010</a:t>
            </a:r>
            <a:endParaRPr lang="en-US">
              <a:solidFill>
                <a:schemeClr val="tx1"/>
              </a:solidFill>
            </a:endParaRPr>
          </a:p>
        </p:txBody>
      </p:sp>
      <p:graphicFrame>
        <p:nvGraphicFramePr>
          <p:cNvPr id="1004548"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04556" name="Photo Editor Photo" r:id="rId4" imgW="15238095" imgH="11428571" progId="MSPhotoEd.3">
                  <p:embed/>
                </p:oleObj>
              </mc:Choice>
              <mc:Fallback>
                <p:oleObj name="Photo Editor Photo" r:id="rId4" imgW="15238095" imgH="11428571"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04549" name="Rectangle 5"/>
          <p:cNvSpPr>
            <a:spLocks noGrp="1" noChangeArrowheads="1"/>
          </p:cNvSpPr>
          <p:nvPr>
            <p:ph type="title"/>
          </p:nvPr>
        </p:nvSpPr>
        <p:spPr/>
        <p:txBody>
          <a:bodyPr/>
          <a:lstStyle/>
          <a:p>
            <a:r>
              <a:rPr lang="en-US"/>
              <a:t>Outline</a:t>
            </a:r>
          </a:p>
        </p:txBody>
      </p:sp>
      <p:sp>
        <p:nvSpPr>
          <p:cNvPr id="1004550" name="Rectangle 6"/>
          <p:cNvSpPr>
            <a:spLocks noGrp="1" noChangeArrowheads="1"/>
          </p:cNvSpPr>
          <p:nvPr>
            <p:ph type="body" idx="1"/>
          </p:nvPr>
        </p:nvSpPr>
        <p:spPr>
          <a:solidFill>
            <a:schemeClr val="bg1">
              <a:alpha val="60001"/>
            </a:schemeClr>
          </a:solidFill>
        </p:spPr>
        <p:txBody>
          <a:bodyPr/>
          <a:lstStyle/>
          <a:p>
            <a:r>
              <a:rPr lang="en-US" sz="3200"/>
              <a:t>Particle Astrophysics - Searching for the Most Energetic Sources of the Universe</a:t>
            </a:r>
          </a:p>
          <a:p>
            <a:endParaRPr lang="en-US" sz="3200"/>
          </a:p>
          <a:p>
            <a:r>
              <a:rPr lang="en-US" sz="3200"/>
              <a:t>Cosmic Rays and the Pierre Auger Observatory in Argentina</a:t>
            </a:r>
          </a:p>
          <a:p>
            <a:endParaRPr lang="en-US" sz="3200"/>
          </a:p>
          <a:p>
            <a:r>
              <a:rPr lang="en-US" sz="3200"/>
              <a:t>IceCube: Towards Astronomy with Neutrinos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4550">
                                            <p:bg/>
                                          </p:spTgt>
                                        </p:tgtEl>
                                        <p:attrNameLst>
                                          <p:attrName>style.visibility</p:attrName>
                                        </p:attrNameLst>
                                      </p:cBhvr>
                                      <p:to>
                                        <p:strVal val="visible"/>
                                      </p:to>
                                    </p:set>
                                    <p:animEffect transition="in" filter="box(in)">
                                      <p:cBhvr>
                                        <p:cTn id="7" dur="500"/>
                                        <p:tgtEl>
                                          <p:spTgt spid="1004550">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04550">
                                            <p:txEl>
                                              <p:pRg st="0" end="0"/>
                                            </p:txEl>
                                          </p:spTgt>
                                        </p:tgtEl>
                                        <p:attrNameLst>
                                          <p:attrName>style.visibility</p:attrName>
                                        </p:attrNameLst>
                                      </p:cBhvr>
                                      <p:to>
                                        <p:strVal val="visible"/>
                                      </p:to>
                                    </p:set>
                                    <p:animEffect transition="in" filter="box(in)">
                                      <p:cBhvr>
                                        <p:cTn id="12" dur="500"/>
                                        <p:tgtEl>
                                          <p:spTgt spid="100455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04550">
                                            <p:txEl>
                                              <p:pRg st="2" end="2"/>
                                            </p:txEl>
                                          </p:spTgt>
                                        </p:tgtEl>
                                        <p:attrNameLst>
                                          <p:attrName>style.visibility</p:attrName>
                                        </p:attrNameLst>
                                      </p:cBhvr>
                                      <p:to>
                                        <p:strVal val="visible"/>
                                      </p:to>
                                    </p:set>
                                    <p:animEffect transition="in" filter="box(in)">
                                      <p:cBhvr>
                                        <p:cTn id="17" dur="500"/>
                                        <p:tgtEl>
                                          <p:spTgt spid="100455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04550">
                                            <p:txEl>
                                              <p:pRg st="4" end="4"/>
                                            </p:txEl>
                                          </p:spTgt>
                                        </p:tgtEl>
                                        <p:attrNameLst>
                                          <p:attrName>style.visibility</p:attrName>
                                        </p:attrNameLst>
                                      </p:cBhvr>
                                      <p:to>
                                        <p:strVal val="visible"/>
                                      </p:to>
                                    </p:set>
                                    <p:animEffect transition="in" filter="box(in)">
                                      <p:cBhvr>
                                        <p:cTn id="22" dur="500"/>
                                        <p:tgtEl>
                                          <p:spTgt spid="10045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550"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September 14, 2010</a:t>
            </a:r>
            <a:endParaRPr lang="en-US">
              <a:solidFill>
                <a:schemeClr val="tx1"/>
              </a:solidFill>
            </a:endParaRPr>
          </a:p>
        </p:txBody>
      </p:sp>
      <p:pic>
        <p:nvPicPr>
          <p:cNvPr id="1122306" name="Picture 3" descr="An254757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2000"/>
            <a:ext cx="6675438"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2307" name="Picture 3" descr="index_r1_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6995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r>
              <a:rPr lang="en-US"/>
              <a:t>September 14, 2010</a:t>
            </a:r>
            <a:endParaRPr lang="en-US">
              <a:solidFill>
                <a:schemeClr val="tx1"/>
              </a:solidFill>
            </a:endParaRPr>
          </a:p>
        </p:txBody>
      </p:sp>
      <p:pic>
        <p:nvPicPr>
          <p:cNvPr id="1098754" name="Picture 2"/>
          <p:cNvPicPr>
            <a:picLocks noChangeAspect="1" noChangeArrowheads="1"/>
          </p:cNvPicPr>
          <p:nvPr/>
        </p:nvPicPr>
        <p:blipFill>
          <a:blip r:embed="rId3">
            <a:lum bright="4000" contrast="-2000"/>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1098755" name="Text Box 3"/>
          <p:cNvSpPr txBox="1">
            <a:spLocks noChangeArrowheads="1"/>
          </p:cNvSpPr>
          <p:nvPr/>
        </p:nvSpPr>
        <p:spPr bwMode="auto">
          <a:xfrm>
            <a:off x="441325" y="123825"/>
            <a:ext cx="3251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FFFF33"/>
                </a:solidFill>
              </a:rPr>
              <a:t>Fluorescence Detector</a:t>
            </a:r>
            <a:endParaRPr lang="en-US"/>
          </a:p>
        </p:txBody>
      </p:sp>
      <p:pic>
        <p:nvPicPr>
          <p:cNvPr id="1098756" name="Picture 4" descr="LosLe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90600"/>
            <a:ext cx="3884613" cy="51816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98757" name="Picture 5" descr="P30500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990600"/>
            <a:ext cx="3733800" cy="298608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098756"/>
                                        </p:tgtEl>
                                        <p:attrNameLst>
                                          <p:attrName>style.visibility</p:attrName>
                                        </p:attrNameLst>
                                      </p:cBhvr>
                                      <p:to>
                                        <p:strVal val="visible"/>
                                      </p:to>
                                    </p:set>
                                    <p:animEffect transition="in" filter="box(in)">
                                      <p:cBhvr>
                                        <p:cTn id="7" dur="500"/>
                                        <p:tgtEl>
                                          <p:spTgt spid="10987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98757"/>
                                        </p:tgtEl>
                                        <p:attrNameLst>
                                          <p:attrName>style.visibility</p:attrName>
                                        </p:attrNameLst>
                                      </p:cBhvr>
                                      <p:to>
                                        <p:strVal val="visible"/>
                                      </p:to>
                                    </p:set>
                                    <p:animEffect transition="in" filter="box(in)">
                                      <p:cBhvr>
                                        <p:cTn id="12" dur="500"/>
                                        <p:tgtEl>
                                          <p:spTgt spid="1098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en-US"/>
              <a:t>September 14, 2010</a:t>
            </a:r>
            <a:endParaRPr lang="en-US">
              <a:solidFill>
                <a:schemeClr val="tx1"/>
              </a:solidFill>
            </a:endParaRPr>
          </a:p>
        </p:txBody>
      </p:sp>
      <p:pic>
        <p:nvPicPr>
          <p:cNvPr id="576514" name="Picture 2" descr="SD and F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76515" name="Picture 3" descr="eve787469"/>
          <p:cNvPicPr>
            <a:picLocks noChangeAspect="1" noChangeArrowheads="1"/>
          </p:cNvPicPr>
          <p:nvPr/>
        </p:nvPicPr>
        <p:blipFill>
          <a:blip r:embed="rId4">
            <a:extLst>
              <a:ext uri="{28A0092B-C50C-407E-A947-70E740481C1C}">
                <a14:useLocalDpi xmlns:a14="http://schemas.microsoft.com/office/drawing/2010/main" val="0"/>
              </a:ext>
            </a:extLst>
          </a:blip>
          <a:srcRect r="50146" b="51158"/>
          <a:stretch>
            <a:fillRect/>
          </a:stretch>
        </p:blipFill>
        <p:spPr bwMode="auto">
          <a:xfrm>
            <a:off x="228600" y="3276600"/>
            <a:ext cx="3849688" cy="3189288"/>
          </a:xfrm>
          <a:prstGeom prst="rect">
            <a:avLst/>
          </a:prstGeom>
          <a:noFill/>
          <a:extLst>
            <a:ext uri="{909E8E84-426E-40dd-AFC4-6F175D3DCCD1}">
              <a14:hiddenFill xmlns:a14="http://schemas.microsoft.com/office/drawing/2010/main">
                <a:solidFill>
                  <a:srgbClr val="FFFFFF"/>
                </a:solidFill>
              </a14:hiddenFill>
            </a:ext>
          </a:extLst>
        </p:spPr>
      </p:pic>
      <p:pic>
        <p:nvPicPr>
          <p:cNvPr id="576516" name="Picture 4" descr="Camera2"/>
          <p:cNvPicPr>
            <a:picLocks noChangeAspect="1" noChangeArrowheads="1"/>
          </p:cNvPicPr>
          <p:nvPr/>
        </p:nvPicPr>
        <p:blipFill>
          <a:blip r:embed="rId5">
            <a:extLst>
              <a:ext uri="{28A0092B-C50C-407E-A947-70E740481C1C}">
                <a14:useLocalDpi xmlns:a14="http://schemas.microsoft.com/office/drawing/2010/main" val="0"/>
              </a:ext>
            </a:extLst>
          </a:blip>
          <a:srcRect r="6349"/>
          <a:stretch>
            <a:fillRect/>
          </a:stretch>
        </p:blipFill>
        <p:spPr bwMode="auto">
          <a:xfrm>
            <a:off x="4267200" y="304800"/>
            <a:ext cx="4718050" cy="3082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76515"/>
                                        </p:tgtEl>
                                        <p:attrNameLst>
                                          <p:attrName>style.visibility</p:attrName>
                                        </p:attrNameLst>
                                      </p:cBhvr>
                                      <p:to>
                                        <p:strVal val="visible"/>
                                      </p:to>
                                    </p:set>
                                    <p:animEffect transition="in" filter="box(in)">
                                      <p:cBhvr>
                                        <p:cTn id="7" dur="500"/>
                                        <p:tgtEl>
                                          <p:spTgt spid="5765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76516"/>
                                        </p:tgtEl>
                                        <p:attrNameLst>
                                          <p:attrName>style.visibility</p:attrName>
                                        </p:attrNameLst>
                                      </p:cBhvr>
                                      <p:to>
                                        <p:strVal val="visible"/>
                                      </p:to>
                                    </p:set>
                                    <p:animEffect transition="in" filter="box(in)">
                                      <p:cBhvr>
                                        <p:cTn id="12" dur="500"/>
                                        <p:tgtEl>
                                          <p:spTgt spid="576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September 14, 2010</a:t>
            </a:r>
            <a:endParaRPr lang="en-US">
              <a:solidFill>
                <a:schemeClr val="tx1"/>
              </a:solidFill>
            </a:endParaRPr>
          </a:p>
        </p:txBody>
      </p:sp>
      <p:pic>
        <p:nvPicPr>
          <p:cNvPr id="838658" name="Picture 2" descr="all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8285163" cy="4903788"/>
          </a:xfrm>
          <a:prstGeom prst="rect">
            <a:avLst/>
          </a:prstGeom>
          <a:noFill/>
          <a:extLst>
            <a:ext uri="{909E8E84-426E-40dd-AFC4-6F175D3DCCD1}">
              <a14:hiddenFill xmlns:a14="http://schemas.microsoft.com/office/drawing/2010/main">
                <a:solidFill>
                  <a:srgbClr val="FFFFFF"/>
                </a:solidFill>
              </a14:hiddenFill>
            </a:ext>
          </a:extLst>
        </p:spPr>
      </p:pic>
      <p:sp>
        <p:nvSpPr>
          <p:cNvPr id="838659" name="Rectangle 3"/>
          <p:cNvSpPr>
            <a:spLocks noGrp="1" noChangeArrowheads="1"/>
          </p:cNvSpPr>
          <p:nvPr>
            <p:ph type="title"/>
          </p:nvPr>
        </p:nvSpPr>
        <p:spPr/>
        <p:txBody>
          <a:bodyPr/>
          <a:lstStyle/>
          <a:p>
            <a:r>
              <a:rPr lang="en-US"/>
              <a:t>Arrival Directions</a:t>
            </a:r>
          </a:p>
        </p:txBody>
      </p:sp>
      <p:sp>
        <p:nvSpPr>
          <p:cNvPr id="838660" name="Text Box 4"/>
          <p:cNvSpPr txBox="1">
            <a:spLocks noChangeArrowheads="1"/>
          </p:cNvSpPr>
          <p:nvPr/>
        </p:nvSpPr>
        <p:spPr bwMode="auto">
          <a:xfrm>
            <a:off x="6477000" y="5562600"/>
            <a:ext cx="2363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i="1"/>
              <a:t>equatorial coordinates</a:t>
            </a:r>
          </a:p>
        </p:txBody>
      </p:sp>
      <p:sp>
        <p:nvSpPr>
          <p:cNvPr id="838662" name="Text Box 6"/>
          <p:cNvSpPr txBox="1">
            <a:spLocks noChangeArrowheads="1"/>
          </p:cNvSpPr>
          <p:nvPr/>
        </p:nvSpPr>
        <p:spPr bwMode="auto">
          <a:xfrm>
            <a:off x="838200" y="1905000"/>
            <a:ext cx="1414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i="1"/>
              <a:t>northern sky</a:t>
            </a:r>
            <a:endParaRPr lang="en-US" sz="2000"/>
          </a:p>
        </p:txBody>
      </p:sp>
      <p:sp>
        <p:nvSpPr>
          <p:cNvPr id="838663" name="Line 7"/>
          <p:cNvSpPr>
            <a:spLocks noChangeShapeType="1"/>
          </p:cNvSpPr>
          <p:nvPr/>
        </p:nvSpPr>
        <p:spPr bwMode="auto">
          <a:xfrm>
            <a:off x="1524000" y="2362200"/>
            <a:ext cx="1295400" cy="990600"/>
          </a:xfrm>
          <a:prstGeom prst="line">
            <a:avLst/>
          </a:prstGeom>
          <a:noFill/>
          <a:ln w="19050">
            <a:solidFill>
              <a:schemeClr val="tx1"/>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38664" name="Picture 8" descr="index_r1_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6995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418818" name="Rectangle 2"/>
          <p:cNvSpPr>
            <a:spLocks noGrp="1" noChangeArrowheads="1"/>
          </p:cNvSpPr>
          <p:nvPr>
            <p:ph type="title"/>
          </p:nvPr>
        </p:nvSpPr>
        <p:spPr/>
        <p:txBody>
          <a:bodyPr/>
          <a:lstStyle/>
          <a:p>
            <a:r>
              <a:rPr lang="en-US"/>
              <a:t>Skymap at the Highest Energies</a:t>
            </a:r>
          </a:p>
        </p:txBody>
      </p:sp>
      <p:sp>
        <p:nvSpPr>
          <p:cNvPr id="418819" name="Rectangle 3"/>
          <p:cNvSpPr>
            <a:spLocks noGrp="1" noChangeArrowheads="1"/>
          </p:cNvSpPr>
          <p:nvPr>
            <p:ph type="body" idx="1"/>
          </p:nvPr>
        </p:nvSpPr>
        <p:spPr/>
        <p:txBody>
          <a:bodyPr/>
          <a:lstStyle/>
          <a:p>
            <a:r>
              <a:rPr lang="en-US" sz="1600"/>
              <a:t>472 AGN with </a:t>
            </a:r>
            <a:r>
              <a:rPr lang="en-US" sz="1600" i="1"/>
              <a:t>z </a:t>
            </a:r>
            <a:r>
              <a:rPr lang="en-US" sz="1600"/>
              <a:t>&lt; 0.018 (red crosses), 27 cosmic ray arrival directions with 3.1º circle, color indicates relative exposure, position of CenA (white cross).</a:t>
            </a:r>
            <a:endParaRPr lang="en-US"/>
          </a:p>
        </p:txBody>
      </p:sp>
      <p:pic>
        <p:nvPicPr>
          <p:cNvPr id="418822" name="Picture 6" descr="skymapCenA27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33600"/>
            <a:ext cx="7961313" cy="4003675"/>
          </a:xfrm>
          <a:prstGeom prst="rect">
            <a:avLst/>
          </a:prstGeom>
          <a:noFill/>
          <a:extLst>
            <a:ext uri="{909E8E84-426E-40dd-AFC4-6F175D3DCCD1}">
              <a14:hiddenFill xmlns:a14="http://schemas.microsoft.com/office/drawing/2010/main">
                <a:solidFill>
                  <a:srgbClr val="FFFFFF"/>
                </a:solidFill>
              </a14:hiddenFill>
            </a:ext>
          </a:extLst>
        </p:spPr>
      </p:pic>
      <p:sp>
        <p:nvSpPr>
          <p:cNvPr id="418826" name="Text Box 10"/>
          <p:cNvSpPr txBox="1">
            <a:spLocks noChangeArrowheads="1"/>
          </p:cNvSpPr>
          <p:nvPr/>
        </p:nvSpPr>
        <p:spPr bwMode="auto">
          <a:xfrm>
            <a:off x="4724400" y="6096000"/>
            <a:ext cx="4251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i="1"/>
              <a:t>Auger Collaboration, Science 318 (2007) 938</a:t>
            </a:r>
            <a:endParaRPr lang="en-US"/>
          </a:p>
        </p:txBody>
      </p:sp>
      <p:sp>
        <p:nvSpPr>
          <p:cNvPr id="418828" name="Text Box 12"/>
          <p:cNvSpPr txBox="1">
            <a:spLocks noChangeArrowheads="1"/>
          </p:cNvSpPr>
          <p:nvPr/>
        </p:nvSpPr>
        <p:spPr bwMode="auto">
          <a:xfrm>
            <a:off x="533400" y="5867400"/>
            <a:ext cx="2378075"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i="1"/>
              <a:t>Centaurus A</a:t>
            </a:r>
            <a:endParaRPr lang="en-US" sz="1400"/>
          </a:p>
          <a:p>
            <a:r>
              <a:rPr lang="en-US" sz="1400"/>
              <a:t>4 Mpc, 11 million light years</a:t>
            </a:r>
            <a:endParaRPr lang="en-US"/>
          </a:p>
        </p:txBody>
      </p:sp>
      <p:pic>
        <p:nvPicPr>
          <p:cNvPr id="418829" name="Picture 13" descr="index_r1_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6995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September 14, 2010</a:t>
            </a:r>
            <a:endParaRPr lang="en-US">
              <a:solidFill>
                <a:schemeClr val="tx1"/>
              </a:solidFill>
            </a:endParaRPr>
          </a:p>
        </p:txBody>
      </p:sp>
      <p:pic>
        <p:nvPicPr>
          <p:cNvPr id="1120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0259" name="Rectangle 3"/>
          <p:cNvSpPr>
            <a:spLocks noGrp="1" noChangeArrowheads="1"/>
          </p:cNvSpPr>
          <p:nvPr>
            <p:ph type="body" idx="1"/>
          </p:nvPr>
        </p:nvSpPr>
        <p:spPr/>
        <p:txBody>
          <a:bodyPr/>
          <a:lstStyle/>
          <a:p>
            <a:r>
              <a:rPr lang="en-US" sz="2400">
                <a:solidFill>
                  <a:schemeClr val="bg1"/>
                </a:solidFill>
              </a:rPr>
              <a:t>There are first indications that the cosmic ray flux might not be isotropic at the highest energies, but no source has been positively identified so far.</a:t>
            </a:r>
          </a:p>
          <a:p>
            <a:endParaRPr lang="en-US" sz="2400">
              <a:solidFill>
                <a:schemeClr val="bg1"/>
              </a:solidFill>
            </a:endParaRPr>
          </a:p>
          <a:p>
            <a:r>
              <a:rPr lang="en-US" sz="2400">
                <a:solidFill>
                  <a:schemeClr val="bg1"/>
                </a:solidFill>
              </a:rPr>
              <a:t>Maybe the particles do not point back to their sources - intergalactic and Galactic magnetic fields might scramble the arrival directions even at the highest energies!</a:t>
            </a:r>
          </a:p>
          <a:p>
            <a:endParaRPr lang="en-US" sz="2400">
              <a:solidFill>
                <a:schemeClr val="bg1"/>
              </a:solidFill>
            </a:endParaRPr>
          </a:p>
          <a:p>
            <a:r>
              <a:rPr lang="en-US" sz="2400">
                <a:solidFill>
                  <a:schemeClr val="bg1"/>
                </a:solidFill>
              </a:rPr>
              <a:t>Cosmic rays are not the only messenger from high energy sources -where there are cosmic rays, there are also neutrinos!</a:t>
            </a:r>
            <a:endParaRPr lang="en-US"/>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September 14, 2010</a:t>
            </a:r>
            <a:endParaRPr lang="en-US">
              <a:solidFill>
                <a:schemeClr val="tx1"/>
              </a:solidFill>
            </a:endParaRPr>
          </a:p>
        </p:txBody>
      </p:sp>
      <p:pic>
        <p:nvPicPr>
          <p:cNvPr id="1211394" name="Picture 2"/>
          <p:cNvPicPr>
            <a:picLocks noChangeAspect="1" noChangeArrowheads="1"/>
          </p:cNvPicPr>
          <p:nvPr/>
        </p:nvPicPr>
        <p:blipFill>
          <a:blip r:embed="rId4">
            <a:extLst>
              <a:ext uri="{28A0092B-C50C-407E-A947-70E740481C1C}">
                <a14:useLocalDpi xmlns:a14="http://schemas.microsoft.com/office/drawing/2010/main" val="0"/>
              </a:ext>
            </a:extLst>
          </a:blip>
          <a:srcRect b="6691"/>
          <a:stretch>
            <a:fillRect/>
          </a:stretch>
        </p:blipFill>
        <p:spPr bwMode="auto">
          <a:xfrm>
            <a:off x="5181600" y="914400"/>
            <a:ext cx="3692525" cy="573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11395" name="Rectangle 3"/>
          <p:cNvSpPr>
            <a:spLocks noGrp="1" noChangeArrowheads="1"/>
          </p:cNvSpPr>
          <p:nvPr>
            <p:ph type="title"/>
          </p:nvPr>
        </p:nvSpPr>
        <p:spPr/>
        <p:txBody>
          <a:bodyPr/>
          <a:lstStyle/>
          <a:p>
            <a:r>
              <a:rPr lang="en-US"/>
              <a:t>Messenger Particles</a:t>
            </a:r>
          </a:p>
        </p:txBody>
      </p:sp>
      <p:sp>
        <p:nvSpPr>
          <p:cNvPr id="1211396" name="Line 4"/>
          <p:cNvSpPr>
            <a:spLocks noChangeShapeType="1"/>
          </p:cNvSpPr>
          <p:nvPr/>
        </p:nvSpPr>
        <p:spPr bwMode="auto">
          <a:xfrm>
            <a:off x="5105400" y="5486400"/>
            <a:ext cx="990600" cy="7620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11397" name="Rectangle 5"/>
          <p:cNvSpPr>
            <a:spLocks noGrp="1" noChangeArrowheads="1"/>
          </p:cNvSpPr>
          <p:nvPr>
            <p:ph type="body" idx="1"/>
          </p:nvPr>
        </p:nvSpPr>
        <p:spPr>
          <a:xfrm>
            <a:off x="304800" y="1295400"/>
            <a:ext cx="4648200" cy="4953000"/>
          </a:xfrm>
        </p:spPr>
        <p:txBody>
          <a:bodyPr/>
          <a:lstStyle/>
          <a:p>
            <a:pPr>
              <a:lnSpc>
                <a:spcPct val="90000"/>
              </a:lnSpc>
            </a:pPr>
            <a:r>
              <a:rPr lang="en-US" sz="1600"/>
              <a:t>Cosmic rays are not the only messenger from high energy sources - a cosmic ray source is also a </a:t>
            </a:r>
            <a:r>
              <a:rPr lang="en-US" sz="1600" i="1">
                <a:solidFill>
                  <a:schemeClr val="accent2"/>
                </a:solidFill>
              </a:rPr>
              <a:t>beam-dump.</a:t>
            </a:r>
          </a:p>
          <a:p>
            <a:pPr>
              <a:lnSpc>
                <a:spcPct val="90000"/>
              </a:lnSpc>
            </a:pPr>
            <a:endParaRPr lang="en-US" sz="1600" i="1">
              <a:solidFill>
                <a:schemeClr val="accent2"/>
              </a:solidFill>
            </a:endParaRPr>
          </a:p>
          <a:p>
            <a:pPr>
              <a:lnSpc>
                <a:spcPct val="90000"/>
              </a:lnSpc>
            </a:pPr>
            <a:r>
              <a:rPr lang="en-US" sz="1600"/>
              <a:t>Cosmic rays inevitably interact with radiation and gas surrounding their source, </a:t>
            </a:r>
            <a:r>
              <a:rPr lang="en-US" sz="1600" i="1"/>
              <a:t>e.g.</a:t>
            </a:r>
          </a:p>
          <a:p>
            <a:pPr>
              <a:lnSpc>
                <a:spcPct val="90000"/>
              </a:lnSpc>
            </a:pPr>
            <a:endParaRPr lang="en-US" sz="1600"/>
          </a:p>
          <a:p>
            <a:pPr>
              <a:lnSpc>
                <a:spcPct val="90000"/>
              </a:lnSpc>
            </a:pPr>
            <a:endParaRPr lang="en-US" sz="1600"/>
          </a:p>
          <a:p>
            <a:pPr>
              <a:lnSpc>
                <a:spcPct val="90000"/>
              </a:lnSpc>
            </a:pPr>
            <a:endParaRPr lang="en-US" sz="1600"/>
          </a:p>
          <a:p>
            <a:pPr>
              <a:lnSpc>
                <a:spcPct val="90000"/>
              </a:lnSpc>
            </a:pPr>
            <a:endParaRPr lang="en-US" sz="1600"/>
          </a:p>
          <a:p>
            <a:pPr>
              <a:lnSpc>
                <a:spcPct val="90000"/>
              </a:lnSpc>
            </a:pPr>
            <a:endParaRPr lang="en-US" sz="1600"/>
          </a:p>
          <a:p>
            <a:pPr>
              <a:lnSpc>
                <a:spcPct val="90000"/>
              </a:lnSpc>
            </a:pPr>
            <a:endParaRPr lang="en-US" sz="1600"/>
          </a:p>
          <a:p>
            <a:pPr>
              <a:lnSpc>
                <a:spcPct val="90000"/>
              </a:lnSpc>
            </a:pPr>
            <a:endParaRPr lang="en-US" sz="1600"/>
          </a:p>
          <a:p>
            <a:pPr>
              <a:lnSpc>
                <a:spcPct val="90000"/>
              </a:lnSpc>
            </a:pPr>
            <a:r>
              <a:rPr lang="en-US" sz="1600"/>
              <a:t>Energy escaping the source is distributed among </a:t>
            </a:r>
            <a:r>
              <a:rPr lang="en-US" sz="1600" i="1">
                <a:solidFill>
                  <a:schemeClr val="accent2"/>
                </a:solidFill>
              </a:rPr>
              <a:t>cosmic rays</a:t>
            </a:r>
            <a:r>
              <a:rPr lang="en-US" sz="1600"/>
              <a:t>, </a:t>
            </a:r>
            <a:r>
              <a:rPr lang="en-US" sz="1600" i="1">
                <a:solidFill>
                  <a:schemeClr val="accent2"/>
                </a:solidFill>
              </a:rPr>
              <a:t>gamma rays</a:t>
            </a:r>
            <a:r>
              <a:rPr lang="en-US" sz="1600"/>
              <a:t>, and </a:t>
            </a:r>
            <a:r>
              <a:rPr lang="en-US" sz="1600" i="1">
                <a:solidFill>
                  <a:schemeClr val="accent2"/>
                </a:solidFill>
              </a:rPr>
              <a:t>neutrinos</a:t>
            </a:r>
            <a:r>
              <a:rPr lang="en-US" sz="1600"/>
              <a:t>. </a:t>
            </a:r>
          </a:p>
          <a:p>
            <a:pPr>
              <a:lnSpc>
                <a:spcPct val="90000"/>
              </a:lnSpc>
            </a:pPr>
            <a:endParaRPr lang="en-US" sz="1600"/>
          </a:p>
          <a:p>
            <a:pPr>
              <a:lnSpc>
                <a:spcPct val="90000"/>
              </a:lnSpc>
            </a:pPr>
            <a:endParaRPr lang="en-US" sz="1600"/>
          </a:p>
        </p:txBody>
      </p:sp>
      <p:graphicFrame>
        <p:nvGraphicFramePr>
          <p:cNvPr id="1211398" name="Object 6"/>
          <p:cNvGraphicFramePr>
            <a:graphicFrameLocks noChangeAspect="1"/>
          </p:cNvGraphicFramePr>
          <p:nvPr/>
        </p:nvGraphicFramePr>
        <p:xfrm>
          <a:off x="1111250" y="3429000"/>
          <a:ext cx="3163888" cy="1270000"/>
        </p:xfrm>
        <a:graphic>
          <a:graphicData uri="http://schemas.openxmlformats.org/presentationml/2006/ole">
            <mc:AlternateContent xmlns:mc="http://schemas.openxmlformats.org/markup-compatibility/2006">
              <mc:Choice xmlns:v="urn:schemas-microsoft-com:vml" Requires="v">
                <p:oleObj spid="_x0000_s1211404" name="Equation" r:id="rId5" imgW="1866900" imgH="749300" progId="Equation.3">
                  <p:embed/>
                </p:oleObj>
              </mc:Choice>
              <mc:Fallback>
                <p:oleObj name="Equation" r:id="rId5" imgW="1866900" imgH="7493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250" y="3429000"/>
                        <a:ext cx="3163888"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September 14, 2010</a:t>
            </a:r>
            <a:endParaRPr lang="en-US">
              <a:solidFill>
                <a:schemeClr val="tx1"/>
              </a:solidFill>
            </a:endParaRPr>
          </a:p>
        </p:txBody>
      </p:sp>
      <p:pic>
        <p:nvPicPr>
          <p:cNvPr id="869380" name="Picture 4"/>
          <p:cNvPicPr>
            <a:picLocks noChangeAspect="1" noChangeArrowheads="1"/>
          </p:cNvPicPr>
          <p:nvPr/>
        </p:nvPicPr>
        <p:blipFill>
          <a:blip r:embed="rId4">
            <a:extLst>
              <a:ext uri="{28A0092B-C50C-407E-A947-70E740481C1C}">
                <a14:useLocalDpi xmlns:a14="http://schemas.microsoft.com/office/drawing/2010/main" val="0"/>
              </a:ext>
            </a:extLst>
          </a:blip>
          <a:srcRect b="6691"/>
          <a:stretch>
            <a:fillRect/>
          </a:stretch>
        </p:blipFill>
        <p:spPr bwMode="auto">
          <a:xfrm>
            <a:off x="5181600" y="914400"/>
            <a:ext cx="3692525" cy="573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69378" name="Rectangle 2"/>
          <p:cNvSpPr>
            <a:spLocks noGrp="1" noChangeArrowheads="1"/>
          </p:cNvSpPr>
          <p:nvPr>
            <p:ph type="title"/>
          </p:nvPr>
        </p:nvSpPr>
        <p:spPr/>
        <p:txBody>
          <a:bodyPr/>
          <a:lstStyle/>
          <a:p>
            <a:r>
              <a:rPr lang="en-US"/>
              <a:t>Neutrino Production</a:t>
            </a:r>
          </a:p>
        </p:txBody>
      </p:sp>
      <p:sp>
        <p:nvSpPr>
          <p:cNvPr id="869383" name="Line 7"/>
          <p:cNvSpPr>
            <a:spLocks noChangeShapeType="1"/>
          </p:cNvSpPr>
          <p:nvPr/>
        </p:nvSpPr>
        <p:spPr bwMode="auto">
          <a:xfrm>
            <a:off x="5105400" y="5486400"/>
            <a:ext cx="990600" cy="7620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69387" name="Rectangle 11"/>
          <p:cNvSpPr>
            <a:spLocks noGrp="1" noChangeArrowheads="1"/>
          </p:cNvSpPr>
          <p:nvPr>
            <p:ph type="body" idx="1"/>
          </p:nvPr>
        </p:nvSpPr>
        <p:spPr>
          <a:xfrm>
            <a:off x="304800" y="1295400"/>
            <a:ext cx="4648200" cy="4953000"/>
          </a:xfrm>
        </p:spPr>
        <p:txBody>
          <a:bodyPr/>
          <a:lstStyle/>
          <a:p>
            <a:r>
              <a:rPr lang="en-US">
                <a:solidFill>
                  <a:schemeClr val="accent2"/>
                </a:solidFill>
              </a:rPr>
              <a:t>Neutrinos </a:t>
            </a:r>
            <a:r>
              <a:rPr lang="en-US"/>
              <a:t>are the ideal </a:t>
            </a:r>
            <a:r>
              <a:rPr lang="ja-JP" altLang="en-US"/>
              <a:t>“</a:t>
            </a:r>
            <a:r>
              <a:rPr lang="en-US"/>
              <a:t>messenger particle:</a:t>
            </a:r>
            <a:r>
              <a:rPr lang="ja-JP" altLang="en-US"/>
              <a:t>”</a:t>
            </a:r>
            <a:endParaRPr lang="en-US"/>
          </a:p>
          <a:p>
            <a:endParaRPr lang="en-US"/>
          </a:p>
          <a:p>
            <a:pPr lvl="1"/>
            <a:r>
              <a:rPr lang="en-US"/>
              <a:t>Neutrinos propagate in a straight line and are not easily absorbed - they can get away from the source!</a:t>
            </a:r>
          </a:p>
          <a:p>
            <a:pPr lvl="1"/>
            <a:endParaRPr lang="en-US"/>
          </a:p>
          <a:p>
            <a:pPr lvl="1"/>
            <a:r>
              <a:rPr lang="en-US"/>
              <a:t>However, they are not easily</a:t>
            </a:r>
            <a:r>
              <a:rPr lang="en-US">
                <a:solidFill>
                  <a:schemeClr val="tx2"/>
                </a:solidFill>
              </a:rPr>
              <a:t> </a:t>
            </a:r>
            <a:r>
              <a:rPr lang="ja-JP" altLang="en-US">
                <a:solidFill>
                  <a:schemeClr val="tx2"/>
                </a:solidFill>
              </a:rPr>
              <a:t>“</a:t>
            </a:r>
            <a:r>
              <a:rPr lang="en-US">
                <a:solidFill>
                  <a:schemeClr val="tx2"/>
                </a:solidFill>
              </a:rPr>
              <a:t>absorbed</a:t>
            </a:r>
            <a:r>
              <a:rPr lang="ja-JP" altLang="en-US">
                <a:solidFill>
                  <a:schemeClr val="tx2"/>
                </a:solidFill>
              </a:rPr>
              <a:t>”</a:t>
            </a:r>
            <a:r>
              <a:rPr lang="en-US">
                <a:solidFill>
                  <a:schemeClr val="tx2"/>
                </a:solidFill>
              </a:rPr>
              <a:t> in detectors, either… we need km</a:t>
            </a:r>
            <a:r>
              <a:rPr lang="en-US" baseline="30000">
                <a:solidFill>
                  <a:schemeClr val="tx2"/>
                </a:solidFill>
              </a:rPr>
              <a:t>3</a:t>
            </a:r>
            <a:r>
              <a:rPr lang="en-US">
                <a:solidFill>
                  <a:schemeClr val="tx2"/>
                </a:solidFill>
              </a:rPr>
              <a:t> size detectors!</a:t>
            </a:r>
            <a:endParaRPr lang="en-US"/>
          </a:p>
          <a:p>
            <a:endParaRPr lang="en-US"/>
          </a:p>
        </p:txBody>
      </p:sp>
      <p:graphicFrame>
        <p:nvGraphicFramePr>
          <p:cNvPr id="869388" name="Object 12"/>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869394" name="Document" r:id="rId5" imgW="1423416" imgH="1594104" progId="Word.Document.8">
                  <p:embed/>
                </p:oleObj>
              </mc:Choice>
              <mc:Fallback>
                <p:oleObj name="Document" r:id="rId5" imgW="1423416" imgH="1594104" progId="Word.Document.8">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949252" name="Rectangle 4"/>
          <p:cNvSpPr>
            <a:spLocks noGrp="1" noChangeArrowheads="1"/>
          </p:cNvSpPr>
          <p:nvPr>
            <p:ph type="title"/>
          </p:nvPr>
        </p:nvSpPr>
        <p:spPr>
          <a:xfrm>
            <a:off x="990600" y="228600"/>
            <a:ext cx="7467600" cy="533400"/>
          </a:xfrm>
        </p:spPr>
        <p:txBody>
          <a:bodyPr/>
          <a:lstStyle/>
          <a:p>
            <a:r>
              <a:rPr lang="en-US" sz="3200"/>
              <a:t>Requirements for a Neutrino Detector</a:t>
            </a:r>
            <a:endParaRPr lang="en-US"/>
          </a:p>
        </p:txBody>
      </p:sp>
      <p:sp>
        <p:nvSpPr>
          <p:cNvPr id="949253" name="Rectangle 5"/>
          <p:cNvSpPr>
            <a:spLocks noGrp="1" noChangeArrowheads="1"/>
          </p:cNvSpPr>
          <p:nvPr>
            <p:ph type="body" idx="1"/>
          </p:nvPr>
        </p:nvSpPr>
        <p:spPr/>
        <p:txBody>
          <a:bodyPr/>
          <a:lstStyle/>
          <a:p>
            <a:r>
              <a:rPr lang="en-US">
                <a:solidFill>
                  <a:schemeClr val="accent2"/>
                </a:solidFill>
              </a:rPr>
              <a:t>Large detector volumes</a:t>
            </a:r>
            <a:r>
              <a:rPr lang="en-US"/>
              <a:t> - of order ~ km</a:t>
            </a:r>
            <a:r>
              <a:rPr lang="en-US" baseline="30000"/>
              <a:t>3</a:t>
            </a:r>
            <a:r>
              <a:rPr lang="en-US"/>
              <a:t> if we want to detect a few neutrinos from astrophysical sources per year…</a:t>
            </a:r>
          </a:p>
          <a:p>
            <a:endParaRPr lang="en-US"/>
          </a:p>
          <a:p>
            <a:r>
              <a:rPr lang="en-US"/>
              <a:t>Neutrinos must </a:t>
            </a:r>
            <a:r>
              <a:rPr lang="en-US">
                <a:solidFill>
                  <a:schemeClr val="accent2"/>
                </a:solidFill>
              </a:rPr>
              <a:t>interact</a:t>
            </a:r>
            <a:r>
              <a:rPr lang="en-US"/>
              <a:t> near or in the detector and produce a particle that can be detected, for example a muon.</a:t>
            </a:r>
          </a:p>
          <a:p>
            <a:endParaRPr lang="en-US"/>
          </a:p>
          <a:p>
            <a:r>
              <a:rPr lang="en-US"/>
              <a:t>The detector must be </a:t>
            </a:r>
            <a:r>
              <a:rPr lang="en-US">
                <a:solidFill>
                  <a:schemeClr val="accent2"/>
                </a:solidFill>
              </a:rPr>
              <a:t>shielded from the enormous background</a:t>
            </a:r>
            <a:r>
              <a:rPr lang="en-US"/>
              <a:t> of atmospheric muons, so it needs to be deep below some absorbing material.  </a:t>
            </a:r>
          </a:p>
          <a:p>
            <a:endParaRPr lang="en-US"/>
          </a:p>
          <a:p>
            <a:r>
              <a:rPr lang="en-US"/>
              <a:t>At the same time, the </a:t>
            </a:r>
            <a:r>
              <a:rPr lang="en-US">
                <a:solidFill>
                  <a:schemeClr val="accent2"/>
                </a:solidFill>
              </a:rPr>
              <a:t>absorbing material</a:t>
            </a:r>
            <a:r>
              <a:rPr lang="en-US"/>
              <a:t> must allow for detection of light from particles created by neutrinos.  </a:t>
            </a:r>
          </a:p>
        </p:txBody>
      </p:sp>
      <p:graphicFrame>
        <p:nvGraphicFramePr>
          <p:cNvPr id="949254" name="Object 6"/>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949260" name="Document" r:id="rId4" imgW="1423416" imgH="1594104" progId="Word.Document.8">
                  <p:embed/>
                </p:oleObj>
              </mc:Choice>
              <mc:Fallback>
                <p:oleObj name="Document" r:id="rId4" imgW="1423416" imgH="1594104" progId="Word.Document.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September 14, 2010</a:t>
            </a:r>
            <a:endParaRPr lang="en-US">
              <a:solidFill>
                <a:schemeClr val="tx1"/>
              </a:solidFill>
            </a:endParaRPr>
          </a:p>
        </p:txBody>
      </p:sp>
      <p:pic>
        <p:nvPicPr>
          <p:cNvPr id="904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4195" name="Text Box 3"/>
          <p:cNvSpPr txBox="1">
            <a:spLocks noChangeArrowheads="1"/>
          </p:cNvSpPr>
          <p:nvPr/>
        </p:nvSpPr>
        <p:spPr bwMode="auto">
          <a:xfrm>
            <a:off x="1736725" y="5457825"/>
            <a:ext cx="5664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solidFill>
                  <a:schemeClr val="bg1"/>
                </a:solidFill>
              </a:rPr>
              <a:t>Blue light travels 200+ meters in ice…</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045506" name="Rectangle 2"/>
          <p:cNvSpPr>
            <a:spLocks noGrp="1" noChangeArrowheads="1"/>
          </p:cNvSpPr>
          <p:nvPr>
            <p:ph type="title"/>
          </p:nvPr>
        </p:nvSpPr>
        <p:spPr/>
        <p:txBody>
          <a:bodyPr/>
          <a:lstStyle/>
          <a:p>
            <a:r>
              <a:rPr lang="en-US"/>
              <a:t>Particle Astrophysics</a:t>
            </a:r>
          </a:p>
        </p:txBody>
      </p:sp>
      <p:sp>
        <p:nvSpPr>
          <p:cNvPr id="1045507" name="Rectangle 3"/>
          <p:cNvSpPr>
            <a:spLocks noGrp="1" noChangeArrowheads="1"/>
          </p:cNvSpPr>
          <p:nvPr>
            <p:ph type="body" idx="1"/>
          </p:nvPr>
        </p:nvSpPr>
        <p:spPr>
          <a:xfrm>
            <a:off x="304800" y="1295400"/>
            <a:ext cx="7620000" cy="4953000"/>
          </a:xfrm>
        </p:spPr>
        <p:txBody>
          <a:bodyPr/>
          <a:lstStyle/>
          <a:p>
            <a:r>
              <a:rPr lang="ja-JP" altLang="en-US">
                <a:solidFill>
                  <a:schemeClr val="accent2"/>
                </a:solidFill>
              </a:rPr>
              <a:t>“</a:t>
            </a:r>
            <a:r>
              <a:rPr lang="en-US">
                <a:solidFill>
                  <a:schemeClr val="accent2"/>
                </a:solidFill>
              </a:rPr>
              <a:t>Classical</a:t>
            </a:r>
            <a:r>
              <a:rPr lang="ja-JP" altLang="en-US">
                <a:solidFill>
                  <a:schemeClr val="accent2"/>
                </a:solidFill>
              </a:rPr>
              <a:t>”</a:t>
            </a:r>
            <a:r>
              <a:rPr lang="en-US">
                <a:solidFill>
                  <a:schemeClr val="accent2"/>
                </a:solidFill>
              </a:rPr>
              <a:t> Astronomy</a:t>
            </a:r>
            <a:r>
              <a:rPr lang="en-US"/>
              <a:t> – electromagnetic spectrum from radio to X-rays.</a:t>
            </a:r>
          </a:p>
          <a:p>
            <a:endParaRPr lang="en-US"/>
          </a:p>
          <a:p>
            <a:r>
              <a:rPr lang="en-US">
                <a:solidFill>
                  <a:schemeClr val="accent2"/>
                </a:solidFill>
              </a:rPr>
              <a:t>Gamma-ray Astronomy</a:t>
            </a:r>
            <a:r>
              <a:rPr lang="en-US"/>
              <a:t> – photons (light particles) with energies 10</a:t>
            </a:r>
            <a:r>
              <a:rPr lang="en-US" baseline="30000"/>
              <a:t>10</a:t>
            </a:r>
            <a:r>
              <a:rPr lang="en-US"/>
              <a:t> larger than optical light.</a:t>
            </a:r>
          </a:p>
          <a:p>
            <a:endParaRPr lang="en-US"/>
          </a:p>
          <a:p>
            <a:r>
              <a:rPr lang="en-US">
                <a:solidFill>
                  <a:schemeClr val="accent2"/>
                </a:solidFill>
              </a:rPr>
              <a:t>Cosmic Rays</a:t>
            </a:r>
            <a:r>
              <a:rPr lang="en-US"/>
              <a:t> – protons and heavier nuclei with energies up to several Joule, the highest particle energies observed in the Universe.</a:t>
            </a:r>
          </a:p>
          <a:p>
            <a:endParaRPr lang="en-US"/>
          </a:p>
          <a:p>
            <a:r>
              <a:rPr lang="en-US">
                <a:solidFill>
                  <a:schemeClr val="accent2"/>
                </a:solidFill>
              </a:rPr>
              <a:t>Neutrinos </a:t>
            </a:r>
            <a:r>
              <a:rPr lang="en-US"/>
              <a:t>– tightly connected to cosmic rays and their sources, but neutral and not subject to deflection in magnetic fields (= easier for </a:t>
            </a:r>
            <a:r>
              <a:rPr lang="ja-JP" altLang="en-US"/>
              <a:t>“</a:t>
            </a:r>
            <a:r>
              <a:rPr lang="en-US"/>
              <a:t>astronomy</a:t>
            </a:r>
            <a:r>
              <a:rPr lang="ja-JP" altLang="en-US"/>
              <a:t>”</a:t>
            </a:r>
            <a:r>
              <a:rPr lang="en-US"/>
              <a:t>).</a:t>
            </a:r>
          </a:p>
          <a:p>
            <a:endParaRPr lang="en-US"/>
          </a:p>
        </p:txBody>
      </p:sp>
      <p:sp>
        <p:nvSpPr>
          <p:cNvPr id="1045508" name="Line 4"/>
          <p:cNvSpPr>
            <a:spLocks noChangeShapeType="1"/>
          </p:cNvSpPr>
          <p:nvPr/>
        </p:nvSpPr>
        <p:spPr bwMode="auto">
          <a:xfrm>
            <a:off x="8305800" y="1371600"/>
            <a:ext cx="0" cy="4572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5509" name="Text Box 5"/>
          <p:cNvSpPr txBox="1">
            <a:spLocks noChangeArrowheads="1"/>
          </p:cNvSpPr>
          <p:nvPr/>
        </p:nvSpPr>
        <p:spPr bwMode="auto">
          <a:xfrm>
            <a:off x="7832725" y="5915025"/>
            <a:ext cx="1184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solidFill>
                  <a:srgbClr val="FF0000"/>
                </a:solidFill>
              </a:rPr>
              <a:t>energy</a:t>
            </a:r>
            <a:endParaRPr lang="en-US"/>
          </a:p>
        </p:txBody>
      </p:sp>
      <p:graphicFrame>
        <p:nvGraphicFramePr>
          <p:cNvPr id="1045510" name="Object 6"/>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1045516" name="Document" r:id="rId4" imgW="1423416" imgH="1594104" progId="Word.Document.8">
                  <p:embed/>
                </p:oleObj>
              </mc:Choice>
              <mc:Fallback>
                <p:oleObj name="Document" r:id="rId4" imgW="1423416" imgH="1594104" progId="Word.Document.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p>
            <a:r>
              <a:rPr lang="en-US"/>
              <a:t>September 14, 2010</a:t>
            </a:r>
            <a:endParaRPr lang="en-US">
              <a:solidFill>
                <a:schemeClr val="tx1"/>
              </a:solidFill>
            </a:endParaRPr>
          </a:p>
        </p:txBody>
      </p:sp>
      <p:cxnSp>
        <p:nvCxnSpPr>
          <p:cNvPr id="1079300" name="Straight Arrow Connector 22"/>
          <p:cNvCxnSpPr>
            <a:cxnSpLocks noChangeShapeType="1"/>
          </p:cNvCxnSpPr>
          <p:nvPr/>
        </p:nvCxnSpPr>
        <p:spPr bwMode="auto">
          <a:xfrm rot="10800000">
            <a:off x="5486400" y="4495800"/>
            <a:ext cx="2743200" cy="1219200"/>
          </a:xfrm>
          <a:prstGeom prst="straightConnector1">
            <a:avLst/>
          </a:prstGeom>
          <a:noFill/>
          <a:ln w="9525">
            <a:solidFill>
              <a:srgbClr val="FFFF00"/>
            </a:solidFill>
            <a:round/>
            <a:headEnd/>
            <a:tailEnd type="arrow" w="med" len="med"/>
          </a:ln>
        </p:spPr>
      </p:cxnSp>
      <p:pic>
        <p:nvPicPr>
          <p:cNvPr id="1079301" name="Picture 21" descr="Array-Pub-LgTxt-9.pdf"/>
          <p:cNvPicPr>
            <a:picLocks noChangeAspect="1"/>
          </p:cNvPicPr>
          <p:nvPr/>
        </p:nvPicPr>
        <p:blipFill>
          <a:blip r:embed="rId4">
            <a:extLst>
              <a:ext uri="{28A0092B-C50C-407E-A947-70E740481C1C}">
                <a14:useLocalDpi xmlns:a14="http://schemas.microsoft.com/office/drawing/2010/main" val="0"/>
              </a:ext>
            </a:extLst>
          </a:blip>
          <a:srcRect l="8612" t="10252" r="2872" b="4921"/>
          <a:stretch>
            <a:fillRect/>
          </a:stretch>
        </p:blipFill>
        <p:spPr bwMode="auto">
          <a:xfrm>
            <a:off x="2079625" y="265113"/>
            <a:ext cx="6878638" cy="65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28"/>
          <p:cNvSpPr txBox="1">
            <a:spLocks noChangeArrowheads="1"/>
          </p:cNvSpPr>
          <p:nvPr/>
        </p:nvSpPr>
        <p:spPr bwMode="auto">
          <a:xfrm>
            <a:off x="165100" y="1117600"/>
            <a:ext cx="2108200" cy="4524375"/>
          </a:xfrm>
          <a:prstGeom prst="rect">
            <a:avLst/>
          </a:prstGeom>
          <a:noFill/>
          <a:ln w="9525">
            <a:noFill/>
            <a:miter lim="800000"/>
            <a:headEnd/>
            <a:tailEnd/>
          </a:ln>
          <a:effectLst/>
        </p:spPr>
        <p:txBody>
          <a:bodyPr>
            <a:spAutoFit/>
          </a:bodyPr>
          <a:lstStyle>
            <a:lvl1pPr marL="171450" indent="-171450"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70000"/>
              </a:lnSpc>
              <a:spcBef>
                <a:spcPct val="50000"/>
              </a:spcBef>
            </a:pPr>
            <a:endParaRPr lang="en-US" sz="1800">
              <a:solidFill>
                <a:srgbClr val="000000"/>
              </a:solidFill>
              <a:latin typeface="Calibri" charset="0"/>
            </a:endParaRPr>
          </a:p>
          <a:p>
            <a:pPr eaLnBrk="1" hangingPunct="1">
              <a:lnSpc>
                <a:spcPct val="70000"/>
              </a:lnSpc>
              <a:spcBef>
                <a:spcPct val="50000"/>
              </a:spcBef>
              <a:spcAft>
                <a:spcPts val="1200"/>
              </a:spcAft>
              <a:buFontTx/>
              <a:buChar char="•"/>
            </a:pPr>
            <a:r>
              <a:rPr lang="en-US" sz="1800">
                <a:solidFill>
                  <a:srgbClr val="000000"/>
                </a:solidFill>
                <a:latin typeface="Calibri" charset="0"/>
              </a:rPr>
              <a:t>86 strings</a:t>
            </a:r>
          </a:p>
          <a:p>
            <a:pPr eaLnBrk="1" hangingPunct="1">
              <a:lnSpc>
                <a:spcPct val="70000"/>
              </a:lnSpc>
              <a:spcBef>
                <a:spcPct val="50000"/>
              </a:spcBef>
              <a:spcAft>
                <a:spcPts val="1200"/>
              </a:spcAft>
              <a:buFontTx/>
              <a:buChar char="•"/>
            </a:pPr>
            <a:r>
              <a:rPr lang="en-US" sz="1800">
                <a:solidFill>
                  <a:srgbClr val="000000"/>
                </a:solidFill>
                <a:latin typeface="Calibri" charset="0"/>
              </a:rPr>
              <a:t> 1.5 km - 2.5 km deep</a:t>
            </a:r>
          </a:p>
          <a:p>
            <a:pPr eaLnBrk="1" hangingPunct="1">
              <a:lnSpc>
                <a:spcPct val="70000"/>
              </a:lnSpc>
              <a:spcBef>
                <a:spcPct val="50000"/>
              </a:spcBef>
              <a:spcAft>
                <a:spcPts val="1200"/>
              </a:spcAft>
              <a:buFontTx/>
              <a:buChar char="•"/>
            </a:pPr>
            <a:r>
              <a:rPr lang="en-US" sz="1800">
                <a:solidFill>
                  <a:srgbClr val="000000"/>
                </a:solidFill>
                <a:latin typeface="Calibri" charset="0"/>
              </a:rPr>
              <a:t> typically 125 m spacing between strings</a:t>
            </a:r>
          </a:p>
          <a:p>
            <a:pPr eaLnBrk="1" hangingPunct="1">
              <a:lnSpc>
                <a:spcPct val="70000"/>
              </a:lnSpc>
              <a:spcBef>
                <a:spcPct val="50000"/>
              </a:spcBef>
              <a:spcAft>
                <a:spcPts val="1200"/>
              </a:spcAft>
              <a:buFontTx/>
              <a:buChar char="•"/>
            </a:pPr>
            <a:r>
              <a:rPr lang="en-US" sz="1800">
                <a:solidFill>
                  <a:srgbClr val="000000"/>
                </a:solidFill>
                <a:latin typeface="Calibri" charset="0"/>
              </a:rPr>
              <a:t> 60 Modules per string</a:t>
            </a:r>
          </a:p>
          <a:p>
            <a:pPr eaLnBrk="1" hangingPunct="1">
              <a:lnSpc>
                <a:spcPct val="70000"/>
              </a:lnSpc>
              <a:spcBef>
                <a:spcPct val="50000"/>
              </a:spcBef>
              <a:spcAft>
                <a:spcPts val="1200"/>
              </a:spcAft>
              <a:buFontTx/>
              <a:buChar char="•"/>
            </a:pPr>
            <a:r>
              <a:rPr lang="en-US" sz="1800">
                <a:solidFill>
                  <a:srgbClr val="000000"/>
                </a:solidFill>
                <a:latin typeface="Calibri" charset="0"/>
              </a:rPr>
              <a:t> 1 km</a:t>
            </a:r>
            <a:r>
              <a:rPr lang="en-US" sz="1800" baseline="30000">
                <a:solidFill>
                  <a:srgbClr val="000000"/>
                </a:solidFill>
                <a:latin typeface="Calibri" charset="0"/>
              </a:rPr>
              <a:t>3</a:t>
            </a:r>
            <a:r>
              <a:rPr lang="en-US" sz="1800">
                <a:solidFill>
                  <a:srgbClr val="000000"/>
                </a:solidFill>
                <a:latin typeface="Calibri" charset="0"/>
              </a:rPr>
              <a:t> -- 1 billion tons of instrumented volume</a:t>
            </a:r>
          </a:p>
          <a:p>
            <a:pPr eaLnBrk="1" hangingPunct="1">
              <a:lnSpc>
                <a:spcPct val="70000"/>
              </a:lnSpc>
              <a:spcBef>
                <a:spcPct val="50000"/>
              </a:spcBef>
              <a:spcAft>
                <a:spcPts val="1200"/>
              </a:spcAft>
              <a:buFontTx/>
              <a:buChar char="•"/>
            </a:pPr>
            <a:endParaRPr lang="en-US" sz="1800">
              <a:solidFill>
                <a:srgbClr val="000000"/>
              </a:solidFill>
              <a:latin typeface="Calibri" charset="0"/>
            </a:endParaRPr>
          </a:p>
        </p:txBody>
      </p:sp>
      <p:sp>
        <p:nvSpPr>
          <p:cNvPr id="9" name="Rectangle 8"/>
          <p:cNvSpPr/>
          <p:nvPr/>
        </p:nvSpPr>
        <p:spPr>
          <a:xfrm>
            <a:off x="6604000" y="1765300"/>
            <a:ext cx="2540000" cy="7080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15" name="Rectangle 14"/>
          <p:cNvSpPr/>
          <p:nvPr/>
        </p:nvSpPr>
        <p:spPr>
          <a:xfrm>
            <a:off x="6961188" y="795338"/>
            <a:ext cx="1223962" cy="1603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1079307" name="TextBox 13"/>
          <p:cNvSpPr txBox="1">
            <a:spLocks noChangeArrowheads="1"/>
          </p:cNvSpPr>
          <p:nvPr/>
        </p:nvSpPr>
        <p:spPr bwMode="auto">
          <a:xfrm>
            <a:off x="6862763" y="741363"/>
            <a:ext cx="19732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80 Stations, each with:</a:t>
            </a:r>
          </a:p>
        </p:txBody>
      </p:sp>
      <p:graphicFrame>
        <p:nvGraphicFramePr>
          <p:cNvPr id="1079308" name="Object 12"/>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1079314" name="Document" r:id="rId5" imgW="1423416" imgH="1594104" progId="Word.Document.8">
                  <p:embed/>
                </p:oleObj>
              </mc:Choice>
              <mc:Fallback>
                <p:oleObj name="Document" r:id="rId5" imgW="1423416" imgH="1594104" progId="Word.Document.8">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0"/>
          </p:nvPr>
        </p:nvSpPr>
        <p:spPr/>
        <p:txBody>
          <a:bodyPr/>
          <a:lstStyle/>
          <a:p>
            <a:fld id="{63282F07-99BA-984D-9789-D53328365308}" type="slidenum">
              <a:rPr lang="en-US"/>
              <a:pPr/>
              <a:t>71</a:t>
            </a:fld>
            <a:endParaRPr lang="en-US"/>
          </a:p>
        </p:txBody>
      </p:sp>
      <p:sp>
        <p:nvSpPr>
          <p:cNvPr id="443406" name="Rectangle 14"/>
          <p:cNvSpPr>
            <a:spLocks/>
          </p:cNvSpPr>
          <p:nvPr/>
        </p:nvSpPr>
        <p:spPr bwMode="auto">
          <a:xfrm>
            <a:off x="0" y="1"/>
            <a:ext cx="910828" cy="1125141"/>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pic>
        <p:nvPicPr>
          <p:cNvPr id="443394" name="Picture 1026" descr="world-map"/>
          <p:cNvPicPr>
            <a:picLocks noChangeAspect="1" noChangeArrowheads="1"/>
          </p:cNvPicPr>
          <p:nvPr/>
        </p:nvPicPr>
        <p:blipFill>
          <a:blip r:embed="rId3">
            <a:clrChange>
              <a:clrFrom>
                <a:srgbClr val="FFFFFF"/>
              </a:clrFrom>
              <a:clrTo>
                <a:srgbClr val="FFFFFF">
                  <a:alpha val="0"/>
                </a:srgbClr>
              </a:clrTo>
            </a:clrChange>
            <a:lum bright="24000" contrast="-50000"/>
            <a:extLst>
              <a:ext uri="{28A0092B-C50C-407E-A947-70E740481C1C}">
                <a14:useLocalDpi xmlns:a14="http://schemas.microsoft.com/office/drawing/2010/main" val="0"/>
              </a:ext>
            </a:extLst>
          </a:blip>
          <a:srcRect/>
          <a:stretch>
            <a:fillRect/>
          </a:stretch>
        </p:blipFill>
        <p:spPr bwMode="auto">
          <a:xfrm>
            <a:off x="15628" y="1514700"/>
            <a:ext cx="9128373" cy="534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1027"/>
          <p:cNvSpPr txBox="1">
            <a:spLocks noChangeArrowheads="1"/>
          </p:cNvSpPr>
          <p:nvPr/>
        </p:nvSpPr>
        <p:spPr bwMode="auto">
          <a:xfrm>
            <a:off x="410766" y="2029272"/>
            <a:ext cx="2700935" cy="4308871"/>
          </a:xfrm>
          <a:prstGeom prst="rect">
            <a:avLst/>
          </a:prstGeom>
          <a:noFill/>
          <a:ln w="9525">
            <a:noFill/>
            <a:miter lim="800000"/>
            <a:headEnd/>
            <a:tailEnd/>
          </a:ln>
        </p:spPr>
        <p:txBody>
          <a:bodyPr wrap="none" lIns="0" tIns="0" rIns="0" bIns="0">
            <a:spAutoFit/>
          </a:bodyPr>
          <a:lstStyle>
            <a:lvl1pPr marL="160338" indent="-160338" defTabSz="1176338">
              <a:tabLst>
                <a:tab pos="935038" algn="l"/>
                <a:tab pos="1865313" algn="l"/>
                <a:tab pos="2800350" algn="l"/>
                <a:tab pos="3736975" algn="l"/>
                <a:tab pos="4667250" algn="l"/>
              </a:tabLst>
              <a:defRPr sz="1200">
                <a:solidFill>
                  <a:schemeClr val="tx1"/>
                </a:solidFill>
                <a:latin typeface="Arial" charset="0"/>
                <a:ea typeface="ＭＳ Ｐゴシック" charset="0"/>
              </a:defRPr>
            </a:lvl1pPr>
            <a:lvl2pPr marL="1057275" indent="-406400" defTabSz="1176338">
              <a:tabLst>
                <a:tab pos="935038" algn="l"/>
                <a:tab pos="1865313" algn="l"/>
                <a:tab pos="2800350" algn="l"/>
                <a:tab pos="3736975" algn="l"/>
                <a:tab pos="4667250" algn="l"/>
              </a:tabLst>
              <a:defRPr sz="1200">
                <a:solidFill>
                  <a:schemeClr val="tx1"/>
                </a:solidFill>
                <a:latin typeface="Arial" charset="0"/>
                <a:ea typeface="ＭＳ Ｐゴシック" charset="0"/>
              </a:defRPr>
            </a:lvl2pPr>
            <a:lvl3pPr marL="1625600" indent="-325438" defTabSz="1176338">
              <a:tabLst>
                <a:tab pos="935038" algn="l"/>
                <a:tab pos="1865313" algn="l"/>
                <a:tab pos="2800350" algn="l"/>
                <a:tab pos="3736975" algn="l"/>
                <a:tab pos="4667250" algn="l"/>
              </a:tabLst>
              <a:defRPr sz="1200">
                <a:solidFill>
                  <a:schemeClr val="tx1"/>
                </a:solidFill>
                <a:latin typeface="Arial" charset="0"/>
                <a:ea typeface="ＭＳ Ｐゴシック" charset="0"/>
              </a:defRPr>
            </a:lvl3pPr>
            <a:lvl4pPr marL="2276475" indent="-325438" defTabSz="1176338">
              <a:tabLst>
                <a:tab pos="935038" algn="l"/>
                <a:tab pos="1865313" algn="l"/>
                <a:tab pos="2800350" algn="l"/>
                <a:tab pos="3736975" algn="l"/>
                <a:tab pos="4667250" algn="l"/>
              </a:tabLst>
              <a:defRPr sz="1200">
                <a:solidFill>
                  <a:schemeClr val="tx1"/>
                </a:solidFill>
                <a:latin typeface="Arial" charset="0"/>
                <a:ea typeface="ＭＳ Ｐゴシック" charset="0"/>
              </a:defRPr>
            </a:lvl4pPr>
            <a:lvl5pPr marL="2925763" indent="-325438" defTabSz="1176338">
              <a:tabLst>
                <a:tab pos="935038" algn="l"/>
                <a:tab pos="1865313" algn="l"/>
                <a:tab pos="2800350" algn="l"/>
                <a:tab pos="3736975" algn="l"/>
                <a:tab pos="4667250" algn="l"/>
              </a:tabLst>
              <a:defRPr sz="1200">
                <a:solidFill>
                  <a:schemeClr val="tx1"/>
                </a:solidFill>
                <a:latin typeface="Arial" charset="0"/>
                <a:ea typeface="ＭＳ Ｐゴシック" charset="0"/>
              </a:defRPr>
            </a:lvl5pPr>
            <a:lvl6pPr marL="3382963" indent="-325438" defTabSz="1176338" fontAlgn="base">
              <a:spcBef>
                <a:spcPct val="0"/>
              </a:spcBef>
              <a:spcAft>
                <a:spcPct val="0"/>
              </a:spcAft>
              <a:tabLst>
                <a:tab pos="935038" algn="l"/>
                <a:tab pos="1865313" algn="l"/>
                <a:tab pos="2800350" algn="l"/>
                <a:tab pos="3736975" algn="l"/>
                <a:tab pos="4667250" algn="l"/>
              </a:tabLst>
              <a:defRPr sz="1200">
                <a:solidFill>
                  <a:schemeClr val="tx1"/>
                </a:solidFill>
                <a:latin typeface="Arial" charset="0"/>
                <a:ea typeface="ＭＳ Ｐゴシック" charset="0"/>
              </a:defRPr>
            </a:lvl6pPr>
            <a:lvl7pPr marL="3840163" indent="-325438" defTabSz="1176338" fontAlgn="base">
              <a:spcBef>
                <a:spcPct val="0"/>
              </a:spcBef>
              <a:spcAft>
                <a:spcPct val="0"/>
              </a:spcAft>
              <a:tabLst>
                <a:tab pos="935038" algn="l"/>
                <a:tab pos="1865313" algn="l"/>
                <a:tab pos="2800350" algn="l"/>
                <a:tab pos="3736975" algn="l"/>
                <a:tab pos="4667250" algn="l"/>
              </a:tabLst>
              <a:defRPr sz="1200">
                <a:solidFill>
                  <a:schemeClr val="tx1"/>
                </a:solidFill>
                <a:latin typeface="Arial" charset="0"/>
                <a:ea typeface="ＭＳ Ｐゴシック" charset="0"/>
              </a:defRPr>
            </a:lvl7pPr>
            <a:lvl8pPr marL="4297363" indent="-325438" defTabSz="1176338" fontAlgn="base">
              <a:spcBef>
                <a:spcPct val="0"/>
              </a:spcBef>
              <a:spcAft>
                <a:spcPct val="0"/>
              </a:spcAft>
              <a:tabLst>
                <a:tab pos="935038" algn="l"/>
                <a:tab pos="1865313" algn="l"/>
                <a:tab pos="2800350" algn="l"/>
                <a:tab pos="3736975" algn="l"/>
                <a:tab pos="4667250" algn="l"/>
              </a:tabLst>
              <a:defRPr sz="1200">
                <a:solidFill>
                  <a:schemeClr val="tx1"/>
                </a:solidFill>
                <a:latin typeface="Arial" charset="0"/>
                <a:ea typeface="ＭＳ Ｐゴシック" charset="0"/>
              </a:defRPr>
            </a:lvl8pPr>
            <a:lvl9pPr marL="4754563" indent="-325438" defTabSz="1176338" fontAlgn="base">
              <a:spcBef>
                <a:spcPct val="0"/>
              </a:spcBef>
              <a:spcAft>
                <a:spcPct val="0"/>
              </a:spcAft>
              <a:tabLst>
                <a:tab pos="935038" algn="l"/>
                <a:tab pos="1865313" algn="l"/>
                <a:tab pos="2800350" algn="l"/>
                <a:tab pos="3736975" algn="l"/>
                <a:tab pos="4667250" algn="l"/>
              </a:tabLst>
              <a:defRPr sz="1200">
                <a:solidFill>
                  <a:schemeClr val="tx1"/>
                </a:solidFill>
                <a:latin typeface="Arial" charset="0"/>
                <a:ea typeface="ＭＳ Ｐゴシック" charset="0"/>
              </a:defRPr>
            </a:lvl9pPr>
          </a:lstStyle>
          <a:p>
            <a:pPr eaLnBrk="1" hangingPunct="1">
              <a:buClr>
                <a:srgbClr val="000000"/>
              </a:buClr>
            </a:pPr>
            <a:r>
              <a:rPr lang="sv-SE" sz="1600" b="1">
                <a:solidFill>
                  <a:srgbClr val="0000D6"/>
                </a:solidFill>
                <a:cs typeface="Arial" charset="0"/>
                <a:sym typeface="Arial" charset="0"/>
              </a:rPr>
              <a:t>Canada</a:t>
            </a:r>
            <a:r>
              <a:rPr lang="sv-SE" sz="1600" b="1">
                <a:solidFill>
                  <a:srgbClr val="623316"/>
                </a:solidFill>
                <a:cs typeface="Arial" charset="0"/>
                <a:sym typeface="Arial" charset="0"/>
              </a:rPr>
              <a:t> </a:t>
            </a:r>
          </a:p>
          <a:p>
            <a:pPr eaLnBrk="1" hangingPunct="1">
              <a:buClr>
                <a:srgbClr val="000000"/>
              </a:buClr>
            </a:pPr>
            <a:r>
              <a:rPr lang="sv-SE" b="1" smtClean="0">
                <a:solidFill>
                  <a:srgbClr val="623316"/>
                </a:solidFill>
                <a:cs typeface="Arial" charset="0"/>
                <a:sym typeface="Arial" charset="0"/>
              </a:rPr>
              <a:t> University of Alberta</a:t>
            </a:r>
          </a:p>
          <a:p>
            <a:pPr eaLnBrk="1" hangingPunct="1">
              <a:buClr>
                <a:srgbClr val="000000"/>
              </a:buClr>
            </a:pPr>
            <a:endParaRPr lang="sv-SE" sz="1600" b="1">
              <a:solidFill>
                <a:srgbClr val="623316"/>
              </a:solidFill>
              <a:cs typeface="Arial" charset="0"/>
              <a:sym typeface="Arial" charset="0"/>
            </a:endParaRPr>
          </a:p>
          <a:p>
            <a:pPr eaLnBrk="1" hangingPunct="1">
              <a:buClr>
                <a:srgbClr val="000000"/>
              </a:buClr>
            </a:pPr>
            <a:r>
              <a:rPr lang="sv-SE" sz="1600" b="1">
                <a:solidFill>
                  <a:srgbClr val="0000D6"/>
                </a:solidFill>
                <a:cs typeface="Arial" charset="0"/>
                <a:sym typeface="Arial" charset="0"/>
              </a:rPr>
              <a:t>US</a:t>
            </a:r>
            <a:r>
              <a:rPr lang="sv-SE" sz="1600" b="1">
                <a:solidFill>
                  <a:srgbClr val="623316"/>
                </a:solidFill>
                <a:cs typeface="Arial" charset="0"/>
                <a:sym typeface="Arial" charset="0"/>
              </a:rPr>
              <a:t> </a:t>
            </a:r>
          </a:p>
          <a:p>
            <a:pPr eaLnBrk="1" hangingPunct="1">
              <a:buClr>
                <a:srgbClr val="000000"/>
              </a:buClr>
            </a:pPr>
            <a:r>
              <a:rPr lang="sv-SE" b="1" smtClean="0">
                <a:solidFill>
                  <a:srgbClr val="623316"/>
                </a:solidFill>
                <a:cs typeface="Arial" charset="0"/>
                <a:sym typeface="Arial" charset="0"/>
              </a:rPr>
              <a:t> Bartol Research Institute, Delaware</a:t>
            </a:r>
          </a:p>
          <a:p>
            <a:pPr eaLnBrk="1" hangingPunct="1">
              <a:buClr>
                <a:srgbClr val="000000"/>
              </a:buClr>
            </a:pPr>
            <a:r>
              <a:rPr lang="en-US" b="1" smtClean="0">
                <a:solidFill>
                  <a:srgbClr val="623316"/>
                </a:solidFill>
                <a:cs typeface="Arial" charset="0"/>
                <a:sym typeface="Arial" charset="0"/>
              </a:rPr>
              <a:t> Pennsylvania State University</a:t>
            </a:r>
            <a:endParaRPr lang="sv-SE" b="1" smtClean="0">
              <a:solidFill>
                <a:srgbClr val="623316"/>
              </a:solidFill>
              <a:cs typeface="Arial" charset="0"/>
              <a:sym typeface="Arial" charset="0"/>
            </a:endParaRPr>
          </a:p>
          <a:p>
            <a:pPr eaLnBrk="1" hangingPunct="1">
              <a:buClr>
                <a:srgbClr val="000000"/>
              </a:buClr>
            </a:pPr>
            <a:r>
              <a:rPr lang="sv-SE" b="1" smtClean="0">
                <a:solidFill>
                  <a:srgbClr val="623316"/>
                </a:solidFill>
                <a:cs typeface="Arial" charset="0"/>
                <a:sym typeface="Arial" charset="0"/>
              </a:rPr>
              <a:t> University of </a:t>
            </a:r>
            <a:r>
              <a:rPr lang="en-US" b="1" smtClean="0">
                <a:solidFill>
                  <a:srgbClr val="623316"/>
                </a:solidFill>
                <a:cs typeface="Arial" charset="0"/>
                <a:sym typeface="Arial" charset="0"/>
              </a:rPr>
              <a:t>California - Berkeley</a:t>
            </a:r>
          </a:p>
          <a:p>
            <a:pPr eaLnBrk="1" hangingPunct="1">
              <a:buClr>
                <a:srgbClr val="000000"/>
              </a:buClr>
            </a:pPr>
            <a:r>
              <a:rPr lang="en-US" b="1" smtClean="0">
                <a:solidFill>
                  <a:srgbClr val="623316"/>
                </a:solidFill>
                <a:cs typeface="Arial" charset="0"/>
                <a:sym typeface="Arial" charset="0"/>
              </a:rPr>
              <a:t> University of California - Irvine</a:t>
            </a:r>
          </a:p>
          <a:p>
            <a:pPr eaLnBrk="1" hangingPunct="1">
              <a:buClr>
                <a:srgbClr val="000000"/>
              </a:buClr>
            </a:pPr>
            <a:r>
              <a:rPr lang="en-US" b="1" smtClean="0">
                <a:solidFill>
                  <a:srgbClr val="623316"/>
                </a:solidFill>
                <a:cs typeface="Arial" charset="0"/>
                <a:sym typeface="Arial" charset="0"/>
              </a:rPr>
              <a:t> Clark-Atlanta University</a:t>
            </a:r>
          </a:p>
          <a:p>
            <a:pPr eaLnBrk="1" hangingPunct="1">
              <a:buClr>
                <a:srgbClr val="000000"/>
              </a:buClr>
            </a:pPr>
            <a:r>
              <a:rPr lang="en-US" b="1" smtClean="0">
                <a:solidFill>
                  <a:srgbClr val="623316"/>
                </a:solidFill>
                <a:cs typeface="Arial" charset="0"/>
                <a:sym typeface="Arial" charset="0"/>
              </a:rPr>
              <a:t> University of Maryland</a:t>
            </a:r>
          </a:p>
          <a:p>
            <a:pPr eaLnBrk="1" hangingPunct="1">
              <a:buClr>
                <a:srgbClr val="000000"/>
              </a:buClr>
            </a:pPr>
            <a:r>
              <a:rPr lang="en-US" b="1" smtClean="0">
                <a:solidFill>
                  <a:srgbClr val="623316"/>
                </a:solidFill>
                <a:cs typeface="Arial" charset="0"/>
                <a:sym typeface="Arial" charset="0"/>
              </a:rPr>
              <a:t> University of Wisconsin - Madison</a:t>
            </a:r>
          </a:p>
          <a:p>
            <a:pPr eaLnBrk="1" hangingPunct="1">
              <a:buClr>
                <a:srgbClr val="000000"/>
              </a:buClr>
            </a:pPr>
            <a:r>
              <a:rPr lang="en-US" b="1" smtClean="0">
                <a:solidFill>
                  <a:srgbClr val="623316"/>
                </a:solidFill>
                <a:cs typeface="Arial" charset="0"/>
                <a:sym typeface="Arial" charset="0"/>
              </a:rPr>
              <a:t> University of Wisconsin - River Falls</a:t>
            </a:r>
          </a:p>
          <a:p>
            <a:pPr eaLnBrk="1" hangingPunct="1">
              <a:buClr>
                <a:srgbClr val="000000"/>
              </a:buClr>
            </a:pPr>
            <a:r>
              <a:rPr lang="en-US" b="1" smtClean="0">
                <a:solidFill>
                  <a:srgbClr val="623316"/>
                </a:solidFill>
                <a:cs typeface="Arial" charset="0"/>
                <a:sym typeface="Arial" charset="0"/>
              </a:rPr>
              <a:t> Lawrence Berkeley National Lab.</a:t>
            </a:r>
          </a:p>
          <a:p>
            <a:pPr eaLnBrk="1" hangingPunct="1">
              <a:buClr>
                <a:srgbClr val="000000"/>
              </a:buClr>
            </a:pPr>
            <a:r>
              <a:rPr lang="en-US" b="1" smtClean="0">
                <a:solidFill>
                  <a:srgbClr val="623316"/>
                </a:solidFill>
                <a:cs typeface="Arial" charset="0"/>
                <a:sym typeface="Arial" charset="0"/>
              </a:rPr>
              <a:t> University of Kansas</a:t>
            </a:r>
          </a:p>
          <a:p>
            <a:pPr eaLnBrk="1" hangingPunct="1">
              <a:buClr>
                <a:srgbClr val="000000"/>
              </a:buClr>
            </a:pPr>
            <a:r>
              <a:rPr lang="en-US" b="1" smtClean="0">
                <a:solidFill>
                  <a:srgbClr val="623316"/>
                </a:solidFill>
                <a:cs typeface="Arial" charset="0"/>
                <a:sym typeface="Arial" charset="0"/>
              </a:rPr>
              <a:t> Southern University, Baton Rouge</a:t>
            </a:r>
          </a:p>
          <a:p>
            <a:pPr eaLnBrk="1" hangingPunct="1">
              <a:buClr>
                <a:srgbClr val="000000"/>
              </a:buClr>
            </a:pPr>
            <a:r>
              <a:rPr lang="en-US" b="1" smtClean="0">
                <a:solidFill>
                  <a:srgbClr val="623316"/>
                </a:solidFill>
                <a:cs typeface="Arial" charset="0"/>
                <a:sym typeface="Arial" charset="0"/>
              </a:rPr>
              <a:t> University of Alaska, Anchorage</a:t>
            </a:r>
          </a:p>
          <a:p>
            <a:pPr eaLnBrk="1" hangingPunct="1">
              <a:buClr>
                <a:srgbClr val="000000"/>
              </a:buClr>
            </a:pPr>
            <a:r>
              <a:rPr lang="en-US" b="1" smtClean="0">
                <a:solidFill>
                  <a:srgbClr val="623316"/>
                </a:solidFill>
                <a:cs typeface="Arial" charset="0"/>
                <a:sym typeface="Arial" charset="0"/>
              </a:rPr>
              <a:t> University of Alabama, Tuscaloosa</a:t>
            </a:r>
          </a:p>
          <a:p>
            <a:pPr eaLnBrk="1" hangingPunct="1">
              <a:buClr>
                <a:srgbClr val="000000"/>
              </a:buClr>
            </a:pPr>
            <a:r>
              <a:rPr lang="en-US" b="1" smtClean="0">
                <a:solidFill>
                  <a:srgbClr val="623316"/>
                </a:solidFill>
                <a:cs typeface="Arial" charset="0"/>
                <a:sym typeface="Arial" charset="0"/>
              </a:rPr>
              <a:t> Georgia Tech</a:t>
            </a:r>
          </a:p>
          <a:p>
            <a:pPr eaLnBrk="1" hangingPunct="1">
              <a:buClr>
                <a:srgbClr val="000000"/>
              </a:buClr>
            </a:pPr>
            <a:r>
              <a:rPr lang="en-US" b="1" smtClean="0">
                <a:solidFill>
                  <a:srgbClr val="623316"/>
                </a:solidFill>
                <a:cs typeface="Arial" charset="0"/>
                <a:sym typeface="Arial" charset="0"/>
              </a:rPr>
              <a:t> Ohio State University</a:t>
            </a:r>
          </a:p>
          <a:p>
            <a:pPr eaLnBrk="1" hangingPunct="1">
              <a:buClr>
                <a:srgbClr val="000000"/>
              </a:buClr>
            </a:pPr>
            <a:endParaRPr lang="en-US" b="1" smtClean="0">
              <a:solidFill>
                <a:srgbClr val="623316"/>
              </a:solidFill>
              <a:cs typeface="Arial" charset="0"/>
              <a:sym typeface="Arial" charset="0"/>
            </a:endParaRPr>
          </a:p>
          <a:p>
            <a:pPr eaLnBrk="1" hangingPunct="1">
              <a:buClr>
                <a:srgbClr val="000000"/>
              </a:buClr>
            </a:pPr>
            <a:r>
              <a:rPr lang="en-US" sz="1600" b="1">
                <a:solidFill>
                  <a:srgbClr val="0000D6"/>
                </a:solidFill>
                <a:cs typeface="Arial" charset="0"/>
                <a:sym typeface="Arial" charset="0"/>
              </a:rPr>
              <a:t>Barbados</a:t>
            </a:r>
            <a:endParaRPr lang="en-US" sz="1600" b="1">
              <a:solidFill>
                <a:srgbClr val="623316"/>
              </a:solidFill>
              <a:cs typeface="Arial" charset="0"/>
              <a:sym typeface="Arial" charset="0"/>
            </a:endParaRPr>
          </a:p>
          <a:p>
            <a:pPr eaLnBrk="1" hangingPunct="1">
              <a:buClr>
                <a:srgbClr val="000000"/>
              </a:buClr>
            </a:pPr>
            <a:r>
              <a:rPr lang="en-US" b="1" smtClean="0">
                <a:solidFill>
                  <a:srgbClr val="623316"/>
                </a:solidFill>
                <a:cs typeface="Arial" charset="0"/>
                <a:sym typeface="Arial" charset="0"/>
              </a:rPr>
              <a:t> University of West Indies</a:t>
            </a:r>
            <a:endParaRPr lang="fr-FR" b="1" smtClean="0">
              <a:solidFill>
                <a:srgbClr val="623316"/>
              </a:solidFill>
              <a:cs typeface="Arial" charset="0"/>
              <a:sym typeface="Arial" charset="0"/>
            </a:endParaRPr>
          </a:p>
        </p:txBody>
      </p:sp>
      <p:sp>
        <p:nvSpPr>
          <p:cNvPr id="9221" name="Rectangle 1028"/>
          <p:cNvSpPr>
            <a:spLocks noChangeArrowheads="1"/>
          </p:cNvSpPr>
          <p:nvPr/>
        </p:nvSpPr>
        <p:spPr bwMode="auto">
          <a:xfrm>
            <a:off x="3203525" y="2146475"/>
            <a:ext cx="1946672" cy="70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p>
            <a:pPr marL="112728" indent="-112728" defTabSz="827040" eaLnBrk="1" hangingPunct="1">
              <a:buClr>
                <a:srgbClr val="000000"/>
              </a:buClr>
              <a:tabLst>
                <a:tab pos="657391" algn="l"/>
                <a:tab pos="1311435" algn="l"/>
                <a:tab pos="1968826" algn="l"/>
                <a:tab pos="2627333" algn="l"/>
                <a:tab pos="3281375" algn="l"/>
              </a:tabLst>
            </a:pPr>
            <a:r>
              <a:rPr lang="sv-SE" sz="1600" b="1">
                <a:solidFill>
                  <a:srgbClr val="0000D6"/>
                </a:solidFill>
                <a:cs typeface="Arial" charset="0"/>
                <a:sym typeface="Arial" charset="0"/>
              </a:rPr>
              <a:t>Sweden</a:t>
            </a:r>
          </a:p>
          <a:p>
            <a:pPr marL="112728" indent="-112728" defTabSz="827040" eaLnBrk="1" hangingPunct="1">
              <a:buClr>
                <a:srgbClr val="000000"/>
              </a:buClr>
              <a:tabLst>
                <a:tab pos="657391" algn="l"/>
                <a:tab pos="1311435" algn="l"/>
                <a:tab pos="1968826" algn="l"/>
                <a:tab pos="2627333" algn="l"/>
                <a:tab pos="3281375" algn="l"/>
              </a:tabLst>
            </a:pPr>
            <a:r>
              <a:rPr lang="sv-SE" sz="1200" b="1">
                <a:solidFill>
                  <a:srgbClr val="623316"/>
                </a:solidFill>
                <a:cs typeface="Arial" charset="0"/>
                <a:sym typeface="Arial" charset="0"/>
              </a:rPr>
              <a:t> Uppsala Universitet</a:t>
            </a:r>
          </a:p>
          <a:p>
            <a:pPr marL="112728" indent="-112728" defTabSz="827040" eaLnBrk="1" hangingPunct="1">
              <a:buClr>
                <a:srgbClr val="000000"/>
              </a:buClr>
              <a:tabLst>
                <a:tab pos="657391" algn="l"/>
                <a:tab pos="1311435" algn="l"/>
                <a:tab pos="1968826" algn="l"/>
                <a:tab pos="2627333" algn="l"/>
                <a:tab pos="3281375" algn="l"/>
              </a:tabLst>
            </a:pPr>
            <a:r>
              <a:rPr lang="sv-SE" sz="1200" b="1">
                <a:solidFill>
                  <a:srgbClr val="623316"/>
                </a:solidFill>
                <a:cs typeface="Arial" charset="0"/>
                <a:sym typeface="Arial" charset="0"/>
              </a:rPr>
              <a:t> Stockholms Universitet</a:t>
            </a:r>
          </a:p>
        </p:txBody>
      </p:sp>
      <p:sp>
        <p:nvSpPr>
          <p:cNvPr id="9222" name="Rectangle 1029"/>
          <p:cNvSpPr>
            <a:spLocks noChangeArrowheads="1"/>
          </p:cNvSpPr>
          <p:nvPr/>
        </p:nvSpPr>
        <p:spPr bwMode="auto">
          <a:xfrm>
            <a:off x="3252639" y="3022700"/>
            <a:ext cx="1944439" cy="52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p>
            <a:pPr marL="112728" indent="-112728" defTabSz="827040" eaLnBrk="1" hangingPunct="1">
              <a:buClr>
                <a:srgbClr val="000000"/>
              </a:buClr>
              <a:tabLst>
                <a:tab pos="657391" algn="l"/>
                <a:tab pos="1311435" algn="l"/>
                <a:tab pos="1968826" algn="l"/>
                <a:tab pos="2627333" algn="l"/>
                <a:tab pos="3281375" algn="l"/>
              </a:tabLst>
            </a:pPr>
            <a:r>
              <a:rPr lang="sv-SE" sz="1600" b="1">
                <a:solidFill>
                  <a:srgbClr val="0000D6"/>
                </a:solidFill>
                <a:cs typeface="Arial" charset="0"/>
                <a:sym typeface="Arial" charset="0"/>
              </a:rPr>
              <a:t>UK</a:t>
            </a:r>
            <a:endParaRPr lang="sv-SE" sz="1200" b="1">
              <a:solidFill>
                <a:srgbClr val="623316"/>
              </a:solidFill>
              <a:cs typeface="Arial" charset="0"/>
              <a:sym typeface="Arial" charset="0"/>
            </a:endParaRPr>
          </a:p>
          <a:p>
            <a:pPr marL="112728" indent="-112728" defTabSz="827040" eaLnBrk="1" hangingPunct="1">
              <a:buClr>
                <a:srgbClr val="000000"/>
              </a:buClr>
              <a:tabLst>
                <a:tab pos="657391" algn="l"/>
                <a:tab pos="1311435" algn="l"/>
                <a:tab pos="1968826" algn="l"/>
                <a:tab pos="2627333" algn="l"/>
                <a:tab pos="3281375" algn="l"/>
              </a:tabLst>
            </a:pPr>
            <a:r>
              <a:rPr lang="sv-SE" sz="1200" b="1">
                <a:solidFill>
                  <a:srgbClr val="623316"/>
                </a:solidFill>
                <a:cs typeface="Arial" charset="0"/>
                <a:sym typeface="Arial" charset="0"/>
              </a:rPr>
              <a:t> Oxford University</a:t>
            </a:r>
          </a:p>
        </p:txBody>
      </p:sp>
      <p:sp>
        <p:nvSpPr>
          <p:cNvPr id="9223" name="Rectangle 1031"/>
          <p:cNvSpPr>
            <a:spLocks noChangeArrowheads="1"/>
          </p:cNvSpPr>
          <p:nvPr/>
        </p:nvSpPr>
        <p:spPr bwMode="auto">
          <a:xfrm>
            <a:off x="4554141" y="4061893"/>
            <a:ext cx="2678906"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p>
            <a:pPr marL="112728" indent="-112728" defTabSz="827040" eaLnBrk="1" hangingPunct="1">
              <a:buClr>
                <a:srgbClr val="000000"/>
              </a:buClr>
              <a:tabLst>
                <a:tab pos="657391" algn="l"/>
                <a:tab pos="1311435" algn="l"/>
                <a:tab pos="1968826" algn="l"/>
                <a:tab pos="2627333" algn="l"/>
                <a:tab pos="3281375" algn="l"/>
              </a:tabLst>
            </a:pPr>
            <a:r>
              <a:rPr lang="en-US" sz="1600" b="1">
                <a:solidFill>
                  <a:srgbClr val="0000D6"/>
                </a:solidFill>
                <a:cs typeface="Arial" charset="0"/>
                <a:sym typeface="Arial" charset="0"/>
              </a:rPr>
              <a:t>Belgium</a:t>
            </a:r>
          </a:p>
          <a:p>
            <a:pPr marL="112728" indent="-112728" defTabSz="827040" eaLnBrk="1" hangingPunct="1">
              <a:buClr>
                <a:srgbClr val="000000"/>
              </a:buClr>
              <a:tabLst>
                <a:tab pos="657391" algn="l"/>
                <a:tab pos="1311435" algn="l"/>
                <a:tab pos="1968826" algn="l"/>
                <a:tab pos="2627333" algn="l"/>
                <a:tab pos="3281375" algn="l"/>
              </a:tabLst>
            </a:pPr>
            <a:r>
              <a:rPr lang="en-US" sz="1200" b="1">
                <a:solidFill>
                  <a:srgbClr val="623316"/>
                </a:solidFill>
                <a:cs typeface="Arial" charset="0"/>
                <a:sym typeface="Arial" charset="0"/>
              </a:rPr>
              <a:t> Université Libre de Bruxelles</a:t>
            </a:r>
          </a:p>
          <a:p>
            <a:pPr marL="112728" indent="-112728" defTabSz="827040" eaLnBrk="1" hangingPunct="1">
              <a:buClr>
                <a:srgbClr val="000000"/>
              </a:buClr>
              <a:tabLst>
                <a:tab pos="657391" algn="l"/>
                <a:tab pos="1311435" algn="l"/>
                <a:tab pos="1968826" algn="l"/>
                <a:tab pos="2627333" algn="l"/>
                <a:tab pos="3281375" algn="l"/>
              </a:tabLst>
            </a:pPr>
            <a:r>
              <a:rPr lang="en-US" sz="1200" b="1">
                <a:solidFill>
                  <a:srgbClr val="623316"/>
                </a:solidFill>
                <a:cs typeface="Arial" charset="0"/>
                <a:sym typeface="Arial" charset="0"/>
              </a:rPr>
              <a:t> </a:t>
            </a:r>
            <a:r>
              <a:rPr lang="sv-SE" sz="1200" b="1">
                <a:solidFill>
                  <a:srgbClr val="623316"/>
                </a:solidFill>
                <a:cs typeface="Arial" charset="0"/>
                <a:sym typeface="Arial" charset="0"/>
              </a:rPr>
              <a:t>Vrije Universiteit Brussel</a:t>
            </a:r>
          </a:p>
          <a:p>
            <a:pPr marL="112728" indent="-112728" defTabSz="827040" eaLnBrk="1" hangingPunct="1">
              <a:buClr>
                <a:srgbClr val="000000"/>
              </a:buClr>
              <a:tabLst>
                <a:tab pos="657391" algn="l"/>
                <a:tab pos="1311435" algn="l"/>
                <a:tab pos="1968826" algn="l"/>
                <a:tab pos="2627333" algn="l"/>
                <a:tab pos="3281375" algn="l"/>
              </a:tabLst>
            </a:pPr>
            <a:r>
              <a:rPr lang="sv-SE" sz="1200" b="1">
                <a:solidFill>
                  <a:srgbClr val="623316"/>
                </a:solidFill>
                <a:cs typeface="Arial" charset="0"/>
                <a:sym typeface="Arial" charset="0"/>
              </a:rPr>
              <a:t> Universiteit Gent</a:t>
            </a:r>
            <a:endParaRPr lang="en-US" sz="1200" b="1">
              <a:solidFill>
                <a:srgbClr val="623316"/>
              </a:solidFill>
              <a:cs typeface="Arial" charset="0"/>
              <a:sym typeface="Arial" charset="0"/>
            </a:endParaRPr>
          </a:p>
          <a:p>
            <a:pPr marL="112728" indent="-112728" defTabSz="827040" eaLnBrk="1" hangingPunct="1">
              <a:buClr>
                <a:srgbClr val="000000"/>
              </a:buClr>
              <a:tabLst>
                <a:tab pos="657391" algn="l"/>
                <a:tab pos="1311435" algn="l"/>
                <a:tab pos="1968826" algn="l"/>
                <a:tab pos="2627333" algn="l"/>
                <a:tab pos="3281375" algn="l"/>
              </a:tabLst>
            </a:pPr>
            <a:r>
              <a:rPr lang="en-US" sz="1200" b="1">
                <a:solidFill>
                  <a:srgbClr val="623316"/>
                </a:solidFill>
                <a:cs typeface="Arial" charset="0"/>
                <a:sym typeface="Arial" charset="0"/>
              </a:rPr>
              <a:t> Université de Mons-Hainaut</a:t>
            </a:r>
          </a:p>
          <a:p>
            <a:pPr marL="112728" indent="-112728" defTabSz="827040" eaLnBrk="1" hangingPunct="1">
              <a:buClr>
                <a:srgbClr val="000000"/>
              </a:buClr>
              <a:tabLst>
                <a:tab pos="657391" algn="l"/>
                <a:tab pos="1311435" algn="l"/>
                <a:tab pos="1968826" algn="l"/>
                <a:tab pos="2627333" algn="l"/>
                <a:tab pos="3281375" algn="l"/>
              </a:tabLst>
            </a:pPr>
            <a:endParaRPr lang="en-US" sz="1200" b="1">
              <a:solidFill>
                <a:srgbClr val="623316"/>
              </a:solidFill>
              <a:cs typeface="Arial" charset="0"/>
              <a:sym typeface="Arial" charset="0"/>
            </a:endParaRPr>
          </a:p>
          <a:p>
            <a:pPr marL="112728" indent="-112728" defTabSz="827040" eaLnBrk="1" hangingPunct="1">
              <a:buClr>
                <a:srgbClr val="000000"/>
              </a:buClr>
              <a:tabLst>
                <a:tab pos="657391" algn="l"/>
                <a:tab pos="1311435" algn="l"/>
                <a:tab pos="1968826" algn="l"/>
                <a:tab pos="2627333" algn="l"/>
                <a:tab pos="3281375" algn="l"/>
              </a:tabLst>
            </a:pPr>
            <a:r>
              <a:rPr lang="en-US" sz="1600" b="1">
                <a:solidFill>
                  <a:srgbClr val="0000D6"/>
                </a:solidFill>
                <a:cs typeface="Arial" charset="0"/>
                <a:sym typeface="Arial" charset="0"/>
              </a:rPr>
              <a:t>Switzerland</a:t>
            </a:r>
          </a:p>
          <a:p>
            <a:pPr marL="112728" indent="-112728" defTabSz="827040" eaLnBrk="1" hangingPunct="1">
              <a:buClr>
                <a:srgbClr val="000000"/>
              </a:buClr>
              <a:tabLst>
                <a:tab pos="657391" algn="l"/>
                <a:tab pos="1311435" algn="l"/>
                <a:tab pos="1968826" algn="l"/>
                <a:tab pos="2627333" algn="l"/>
                <a:tab pos="3281375" algn="l"/>
              </a:tabLst>
            </a:pPr>
            <a:r>
              <a:rPr lang="en-US" sz="1200" b="1">
                <a:solidFill>
                  <a:srgbClr val="623316"/>
                </a:solidFill>
                <a:cs typeface="Arial" charset="0"/>
                <a:sym typeface="Arial" charset="0"/>
              </a:rPr>
              <a:t> EPFL, Lausanne</a:t>
            </a:r>
          </a:p>
          <a:p>
            <a:pPr marL="112728" indent="-112728" defTabSz="827040" eaLnBrk="1" hangingPunct="1">
              <a:buClr>
                <a:srgbClr val="000000"/>
              </a:buClr>
              <a:tabLst>
                <a:tab pos="657391" algn="l"/>
                <a:tab pos="1311435" algn="l"/>
                <a:tab pos="1968826" algn="l"/>
                <a:tab pos="2627333" algn="l"/>
                <a:tab pos="3281375" algn="l"/>
              </a:tabLst>
            </a:pPr>
            <a:r>
              <a:rPr lang="en-US" sz="1200" b="1">
                <a:solidFill>
                  <a:srgbClr val="623316"/>
                </a:solidFill>
                <a:cs typeface="Arial" charset="0"/>
                <a:sym typeface="Arial" charset="0"/>
              </a:rPr>
              <a:t> University of Geneva</a:t>
            </a:r>
            <a:endParaRPr lang="sv-SE" sz="1200" b="1">
              <a:solidFill>
                <a:srgbClr val="623316"/>
              </a:solidFill>
              <a:cs typeface="Arial" charset="0"/>
              <a:sym typeface="Arial" charset="0"/>
            </a:endParaRPr>
          </a:p>
        </p:txBody>
      </p:sp>
      <p:sp>
        <p:nvSpPr>
          <p:cNvPr id="9224" name="Rectangle 1032"/>
          <p:cNvSpPr>
            <a:spLocks noChangeArrowheads="1"/>
          </p:cNvSpPr>
          <p:nvPr/>
        </p:nvSpPr>
        <p:spPr bwMode="auto">
          <a:xfrm>
            <a:off x="4982767" y="2111872"/>
            <a:ext cx="2560588" cy="200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p>
            <a:pPr marL="112728" indent="-112728" defTabSz="827040" eaLnBrk="1" hangingPunct="1">
              <a:buClr>
                <a:srgbClr val="000000"/>
              </a:buClr>
              <a:tabLst>
                <a:tab pos="657391" algn="l"/>
                <a:tab pos="1311435" algn="l"/>
                <a:tab pos="1968826" algn="l"/>
                <a:tab pos="2627333" algn="l"/>
                <a:tab pos="3281375" algn="l"/>
              </a:tabLst>
            </a:pPr>
            <a:r>
              <a:rPr lang="sv-SE" sz="1600" b="1">
                <a:solidFill>
                  <a:srgbClr val="0000D6"/>
                </a:solidFill>
                <a:cs typeface="Arial" charset="0"/>
                <a:sym typeface="Arial" charset="0"/>
              </a:rPr>
              <a:t>Germany</a:t>
            </a:r>
          </a:p>
          <a:p>
            <a:pPr marL="112728" indent="-112728" defTabSz="827040" eaLnBrk="1" hangingPunct="1">
              <a:buClr>
                <a:srgbClr val="000000"/>
              </a:buClr>
              <a:tabLst>
                <a:tab pos="657391" algn="l"/>
                <a:tab pos="1311435" algn="l"/>
                <a:tab pos="1968826" algn="l"/>
                <a:tab pos="2627333" algn="l"/>
                <a:tab pos="3281375" algn="l"/>
              </a:tabLst>
            </a:pPr>
            <a:r>
              <a:rPr lang="sv-SE" sz="1200" b="1">
                <a:solidFill>
                  <a:srgbClr val="623316"/>
                </a:solidFill>
                <a:cs typeface="Arial" charset="0"/>
                <a:sym typeface="Arial" charset="0"/>
              </a:rPr>
              <a:t> </a:t>
            </a:r>
            <a:r>
              <a:rPr lang="en-US" sz="1200" b="1">
                <a:solidFill>
                  <a:srgbClr val="623316"/>
                </a:solidFill>
                <a:cs typeface="Arial" charset="0"/>
                <a:sym typeface="Arial" charset="0"/>
              </a:rPr>
              <a:t>Universität Mainz</a:t>
            </a:r>
          </a:p>
          <a:p>
            <a:pPr marL="112728" indent="-112728" defTabSz="827040" eaLnBrk="1" hangingPunct="1">
              <a:buClr>
                <a:srgbClr val="000000"/>
              </a:buClr>
              <a:tabLst>
                <a:tab pos="657391" algn="l"/>
                <a:tab pos="1311435" algn="l"/>
                <a:tab pos="1968826" algn="l"/>
                <a:tab pos="2627333" algn="l"/>
                <a:tab pos="3281375" algn="l"/>
              </a:tabLst>
            </a:pPr>
            <a:r>
              <a:rPr lang="en-US" sz="1200" b="1">
                <a:solidFill>
                  <a:srgbClr val="623316"/>
                </a:solidFill>
                <a:cs typeface="Arial" charset="0"/>
                <a:sym typeface="Arial" charset="0"/>
              </a:rPr>
              <a:t> DESY-Zeuthen</a:t>
            </a:r>
          </a:p>
          <a:p>
            <a:pPr marL="112728" indent="-112728" defTabSz="827040" eaLnBrk="1" hangingPunct="1">
              <a:buClr>
                <a:srgbClr val="000000"/>
              </a:buClr>
              <a:tabLst>
                <a:tab pos="657391" algn="l"/>
                <a:tab pos="1311435" algn="l"/>
                <a:tab pos="1968826" algn="l"/>
                <a:tab pos="2627333" algn="l"/>
                <a:tab pos="3281375" algn="l"/>
              </a:tabLst>
            </a:pPr>
            <a:r>
              <a:rPr lang="en-US" sz="1200" b="1">
                <a:solidFill>
                  <a:srgbClr val="623316"/>
                </a:solidFill>
                <a:cs typeface="Arial" charset="0"/>
                <a:sym typeface="Arial" charset="0"/>
              </a:rPr>
              <a:t> Universität Dortmund</a:t>
            </a:r>
          </a:p>
          <a:p>
            <a:pPr marL="112728" indent="-112728" defTabSz="827040" eaLnBrk="1" hangingPunct="1">
              <a:buClr>
                <a:srgbClr val="000000"/>
              </a:buClr>
              <a:tabLst>
                <a:tab pos="657391" algn="l"/>
                <a:tab pos="1311435" algn="l"/>
                <a:tab pos="1968826" algn="l"/>
                <a:tab pos="2627333" algn="l"/>
                <a:tab pos="3281375" algn="l"/>
              </a:tabLst>
            </a:pPr>
            <a:r>
              <a:rPr lang="en-US" sz="1200" b="1">
                <a:solidFill>
                  <a:srgbClr val="623316"/>
                </a:solidFill>
                <a:cs typeface="Arial" charset="0"/>
                <a:sym typeface="Arial" charset="0"/>
              </a:rPr>
              <a:t> Universität Wuppertal</a:t>
            </a:r>
            <a:endParaRPr lang="sv-SE" sz="1200" b="1">
              <a:solidFill>
                <a:srgbClr val="623316"/>
              </a:solidFill>
              <a:cs typeface="Arial" charset="0"/>
              <a:sym typeface="Arial" charset="0"/>
            </a:endParaRPr>
          </a:p>
          <a:p>
            <a:pPr marL="112728" indent="-112728" defTabSz="827040" eaLnBrk="1" hangingPunct="1">
              <a:buClr>
                <a:srgbClr val="000000"/>
              </a:buClr>
              <a:tabLst>
                <a:tab pos="657391" algn="l"/>
                <a:tab pos="1311435" algn="l"/>
                <a:tab pos="1968826" algn="l"/>
                <a:tab pos="2627333" algn="l"/>
                <a:tab pos="3281375" algn="l"/>
              </a:tabLst>
            </a:pPr>
            <a:r>
              <a:rPr lang="sv-SE" sz="1200" b="1">
                <a:solidFill>
                  <a:srgbClr val="623316"/>
                </a:solidFill>
                <a:cs typeface="Arial" charset="0"/>
                <a:sym typeface="Arial" charset="0"/>
              </a:rPr>
              <a:t> Humboldt-Universität zu Berlin</a:t>
            </a:r>
          </a:p>
          <a:p>
            <a:pPr marL="112728" indent="-112728" defTabSz="827040" eaLnBrk="1" hangingPunct="1">
              <a:buClr>
                <a:srgbClr val="000000"/>
              </a:buClr>
              <a:tabLst>
                <a:tab pos="657391" algn="l"/>
                <a:tab pos="1311435" algn="l"/>
                <a:tab pos="1968826" algn="l"/>
                <a:tab pos="2627333" algn="l"/>
                <a:tab pos="3281375" algn="l"/>
              </a:tabLst>
            </a:pPr>
            <a:r>
              <a:rPr lang="sv-SE" sz="1200" b="1">
                <a:solidFill>
                  <a:srgbClr val="623316"/>
                </a:solidFill>
                <a:cs typeface="Arial" charset="0"/>
                <a:sym typeface="Arial" charset="0"/>
              </a:rPr>
              <a:t> MPI Heidelberg</a:t>
            </a:r>
          </a:p>
          <a:p>
            <a:pPr marL="112728" indent="-112728" defTabSz="827040" eaLnBrk="1" hangingPunct="1">
              <a:buClr>
                <a:srgbClr val="000000"/>
              </a:buClr>
              <a:tabLst>
                <a:tab pos="657391" algn="l"/>
                <a:tab pos="1311435" algn="l"/>
                <a:tab pos="1968826" algn="l"/>
                <a:tab pos="2627333" algn="l"/>
                <a:tab pos="3281375" algn="l"/>
              </a:tabLst>
            </a:pPr>
            <a:r>
              <a:rPr lang="sv-SE" sz="1200" b="1">
                <a:solidFill>
                  <a:srgbClr val="623316"/>
                </a:solidFill>
                <a:cs typeface="Arial" charset="0"/>
                <a:sym typeface="Arial" charset="0"/>
              </a:rPr>
              <a:t> RWTH Aachen</a:t>
            </a:r>
          </a:p>
          <a:p>
            <a:pPr marL="112728" indent="-112728" defTabSz="827040" eaLnBrk="1" hangingPunct="1">
              <a:buClr>
                <a:srgbClr val="000000"/>
              </a:buClr>
              <a:tabLst>
                <a:tab pos="657391" algn="l"/>
                <a:tab pos="1311435" algn="l"/>
                <a:tab pos="1968826" algn="l"/>
                <a:tab pos="2627333" algn="l"/>
                <a:tab pos="3281375" algn="l"/>
              </a:tabLst>
            </a:pPr>
            <a:r>
              <a:rPr lang="sv-SE" sz="1200" b="1">
                <a:solidFill>
                  <a:srgbClr val="623316"/>
                </a:solidFill>
                <a:cs typeface="Arial" charset="0"/>
                <a:sym typeface="Arial" charset="0"/>
              </a:rPr>
              <a:t> </a:t>
            </a:r>
            <a:r>
              <a:rPr lang="en-US" sz="1200" b="1">
                <a:solidFill>
                  <a:srgbClr val="623316"/>
                </a:solidFill>
                <a:cs typeface="Arial" charset="0"/>
                <a:sym typeface="Arial" charset="0"/>
              </a:rPr>
              <a:t>Universität </a:t>
            </a:r>
            <a:r>
              <a:rPr lang="sv-SE" sz="1200" b="1">
                <a:solidFill>
                  <a:srgbClr val="623316"/>
                </a:solidFill>
                <a:cs typeface="Arial" charset="0"/>
                <a:sym typeface="Arial" charset="0"/>
              </a:rPr>
              <a:t>Bonn</a:t>
            </a:r>
          </a:p>
          <a:p>
            <a:pPr marL="112728" indent="-112728" defTabSz="827040" eaLnBrk="1" hangingPunct="1">
              <a:buClr>
                <a:srgbClr val="000000"/>
              </a:buClr>
              <a:tabLst>
                <a:tab pos="657391" algn="l"/>
                <a:tab pos="1311435" algn="l"/>
                <a:tab pos="1968826" algn="l"/>
                <a:tab pos="2627333" algn="l"/>
                <a:tab pos="3281375" algn="l"/>
              </a:tabLst>
            </a:pPr>
            <a:r>
              <a:rPr lang="sv-SE" sz="1200" b="1">
                <a:solidFill>
                  <a:srgbClr val="623316"/>
                </a:solidFill>
                <a:cs typeface="Arial" charset="0"/>
                <a:sym typeface="Arial" charset="0"/>
              </a:rPr>
              <a:t> Ruhr-</a:t>
            </a:r>
            <a:r>
              <a:rPr lang="en-US" sz="1200" b="1">
                <a:solidFill>
                  <a:srgbClr val="623316"/>
                </a:solidFill>
                <a:cs typeface="Arial" charset="0"/>
                <a:sym typeface="Arial" charset="0"/>
              </a:rPr>
              <a:t>Universität </a:t>
            </a:r>
            <a:r>
              <a:rPr lang="sv-SE" sz="1200" b="1">
                <a:solidFill>
                  <a:srgbClr val="623316"/>
                </a:solidFill>
                <a:cs typeface="Arial" charset="0"/>
                <a:sym typeface="Arial" charset="0"/>
              </a:rPr>
              <a:t>Bochum</a:t>
            </a:r>
          </a:p>
        </p:txBody>
      </p:sp>
      <p:sp>
        <p:nvSpPr>
          <p:cNvPr id="9225" name="Rectangle 1033"/>
          <p:cNvSpPr>
            <a:spLocks noChangeArrowheads="1"/>
          </p:cNvSpPr>
          <p:nvPr/>
        </p:nvSpPr>
        <p:spPr bwMode="auto">
          <a:xfrm>
            <a:off x="7233047" y="3290590"/>
            <a:ext cx="1522512" cy="52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p>
            <a:pPr marL="112728" indent="-112728" defTabSz="827040" eaLnBrk="1" hangingPunct="1">
              <a:buClr>
                <a:srgbClr val="000000"/>
              </a:buClr>
              <a:tabLst>
                <a:tab pos="657391" algn="l"/>
                <a:tab pos="1311435" algn="l"/>
                <a:tab pos="1968826" algn="l"/>
                <a:tab pos="2627333" algn="l"/>
                <a:tab pos="3281375" algn="l"/>
              </a:tabLst>
            </a:pPr>
            <a:r>
              <a:rPr lang="sv-SE" sz="1600" b="1">
                <a:solidFill>
                  <a:srgbClr val="0000D6"/>
                </a:solidFill>
                <a:cs typeface="Arial" charset="0"/>
                <a:sym typeface="Arial" charset="0"/>
              </a:rPr>
              <a:t>Japan</a:t>
            </a:r>
          </a:p>
          <a:p>
            <a:pPr marL="112728" indent="-112728" defTabSz="827040" eaLnBrk="1" hangingPunct="1">
              <a:buClr>
                <a:srgbClr val="000000"/>
              </a:buClr>
              <a:tabLst>
                <a:tab pos="657391" algn="l"/>
                <a:tab pos="1311435" algn="l"/>
                <a:tab pos="1968826" algn="l"/>
                <a:tab pos="2627333" algn="l"/>
                <a:tab pos="3281375" algn="l"/>
              </a:tabLst>
            </a:pPr>
            <a:r>
              <a:rPr lang="sv-SE" sz="1200" b="1">
                <a:solidFill>
                  <a:srgbClr val="623316"/>
                </a:solidFill>
                <a:cs typeface="Arial" charset="0"/>
                <a:sym typeface="Arial" charset="0"/>
              </a:rPr>
              <a:t>Chiba University</a:t>
            </a:r>
          </a:p>
        </p:txBody>
      </p:sp>
      <p:sp>
        <p:nvSpPr>
          <p:cNvPr id="9226" name="Rectangle 1034"/>
          <p:cNvSpPr>
            <a:spLocks noChangeArrowheads="1"/>
          </p:cNvSpPr>
          <p:nvPr/>
        </p:nvSpPr>
        <p:spPr bwMode="auto">
          <a:xfrm>
            <a:off x="7065616" y="5943824"/>
            <a:ext cx="2078385" cy="52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p>
            <a:pPr marL="112728" indent="-112728" algn="r" defTabSz="827040" eaLnBrk="1" hangingPunct="1">
              <a:buClr>
                <a:srgbClr val="000000"/>
              </a:buClr>
              <a:tabLst>
                <a:tab pos="657391" algn="l"/>
                <a:tab pos="1311435" algn="l"/>
                <a:tab pos="1968826" algn="l"/>
                <a:tab pos="2627333" algn="l"/>
                <a:tab pos="3281375" algn="l"/>
              </a:tabLst>
            </a:pPr>
            <a:r>
              <a:rPr lang="sv-SE" sz="1600" b="1">
                <a:solidFill>
                  <a:srgbClr val="0000D6"/>
                </a:solidFill>
                <a:cs typeface="Arial" charset="0"/>
                <a:sym typeface="Arial" charset="0"/>
              </a:rPr>
              <a:t>New Zealand</a:t>
            </a:r>
            <a:endParaRPr lang="sv-SE" sz="1600" b="1">
              <a:solidFill>
                <a:srgbClr val="623316"/>
              </a:solidFill>
              <a:cs typeface="Arial" charset="0"/>
              <a:sym typeface="Arial" charset="0"/>
            </a:endParaRPr>
          </a:p>
          <a:p>
            <a:pPr marL="112728" indent="-112728" algn="r" defTabSz="827040" eaLnBrk="1" hangingPunct="1">
              <a:buClr>
                <a:srgbClr val="000000"/>
              </a:buClr>
              <a:tabLst>
                <a:tab pos="657391" algn="l"/>
                <a:tab pos="1311435" algn="l"/>
                <a:tab pos="1968826" algn="l"/>
                <a:tab pos="2627333" algn="l"/>
                <a:tab pos="3281375" algn="l"/>
              </a:tabLst>
            </a:pPr>
            <a:r>
              <a:rPr lang="sv-SE" sz="1200" b="1">
                <a:solidFill>
                  <a:srgbClr val="623316"/>
                </a:solidFill>
                <a:cs typeface="Arial" charset="0"/>
                <a:sym typeface="Arial" charset="0"/>
              </a:rPr>
              <a:t> University of Canterbury</a:t>
            </a:r>
          </a:p>
        </p:txBody>
      </p:sp>
      <p:sp>
        <p:nvSpPr>
          <p:cNvPr id="9227" name="Rectangle 1037"/>
          <p:cNvSpPr>
            <a:spLocks noChangeArrowheads="1"/>
          </p:cNvSpPr>
          <p:nvPr/>
        </p:nvSpPr>
        <p:spPr bwMode="auto">
          <a:xfrm>
            <a:off x="3537273" y="6267526"/>
            <a:ext cx="2271378" cy="51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20" tIns="41460" rIns="82920" bIns="41460">
            <a:spAutoFit/>
          </a:bodyPr>
          <a:lstStyle/>
          <a:p>
            <a:pPr defTabSz="830389"/>
            <a:r>
              <a:rPr lang="en-GB" sz="1400" b="1">
                <a:solidFill>
                  <a:srgbClr val="0000D6"/>
                </a:solidFill>
                <a:latin typeface="Helvetica" charset="0"/>
                <a:cs typeface="Arial" charset="0"/>
                <a:sym typeface="Arial" charset="0"/>
              </a:rPr>
              <a:t>ANTARCTICA</a:t>
            </a:r>
            <a:endParaRPr lang="en-US" sz="1400" b="1">
              <a:solidFill>
                <a:srgbClr val="0000D6"/>
              </a:solidFill>
              <a:latin typeface="Helvetica" charset="0"/>
              <a:cs typeface="Arial" charset="0"/>
              <a:sym typeface="Arial" charset="0"/>
            </a:endParaRPr>
          </a:p>
          <a:p>
            <a:pPr defTabSz="830389"/>
            <a:r>
              <a:rPr lang="en-US" sz="1400" b="1">
                <a:solidFill>
                  <a:srgbClr val="623316"/>
                </a:solidFill>
                <a:latin typeface="Helvetica" charset="0"/>
                <a:cs typeface="Arial" charset="0"/>
                <a:sym typeface="Arial" charset="0"/>
              </a:rPr>
              <a:t>Amundsen-Scott Station</a:t>
            </a:r>
          </a:p>
        </p:txBody>
      </p:sp>
      <p:sp>
        <p:nvSpPr>
          <p:cNvPr id="9228" name="Rectangle 1038"/>
          <p:cNvSpPr>
            <a:spLocks/>
          </p:cNvSpPr>
          <p:nvPr/>
        </p:nvSpPr>
        <p:spPr bwMode="auto">
          <a:xfrm>
            <a:off x="533550" y="762373"/>
            <a:ext cx="3558505" cy="84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4284" tIns="32142" rIns="64284" bIns="32142">
            <a:spAutoFit/>
          </a:bodyPr>
          <a:lstStyle/>
          <a:p>
            <a:pPr defTabSz="914098" eaLnBrk="1" hangingPunct="1"/>
            <a:r>
              <a:rPr lang="en-US" sz="2000">
                <a:solidFill>
                  <a:srgbClr val="8282FF"/>
                </a:solidFill>
                <a:ea typeface="MS PGothic" charset="0"/>
                <a:cs typeface="MS PGothic" charset="0"/>
                <a:sym typeface="Arial" charset="0"/>
              </a:rPr>
              <a:t>http://icecube.wisc.edu        </a:t>
            </a:r>
          </a:p>
          <a:p>
            <a:pPr defTabSz="914098" eaLnBrk="1" hangingPunct="1"/>
            <a:endParaRPr lang="en-US" sz="1100">
              <a:solidFill>
                <a:srgbClr val="8282FF"/>
              </a:solidFill>
              <a:ea typeface="MS PGothic" charset="0"/>
              <a:cs typeface="MS PGothic" charset="0"/>
              <a:sym typeface="Arial" charset="0"/>
            </a:endParaRPr>
          </a:p>
          <a:p>
            <a:pPr defTabSz="914098" eaLnBrk="1" hangingPunct="1"/>
            <a:r>
              <a:rPr lang="en-US" sz="2000">
                <a:solidFill>
                  <a:srgbClr val="623316"/>
                </a:solidFill>
                <a:ea typeface="MS PGothic" charset="0"/>
                <a:cs typeface="MS PGothic" charset="0"/>
                <a:sym typeface="Arial" charset="0"/>
              </a:rPr>
              <a:t>36 institutions, ~250 members</a:t>
            </a:r>
          </a:p>
        </p:txBody>
      </p:sp>
      <p:sp>
        <p:nvSpPr>
          <p:cNvPr id="443404" name="Title 14"/>
          <p:cNvSpPr>
            <a:spLocks noGrp="1"/>
          </p:cNvSpPr>
          <p:nvPr>
            <p:ph type="title" idx="4294967295"/>
          </p:nvPr>
        </p:nvSpPr>
        <p:spPr>
          <a:xfrm>
            <a:off x="457647" y="198685"/>
            <a:ext cx="8228707" cy="563687"/>
          </a:xfrm>
        </p:spPr>
        <p:txBody>
          <a:bodyPr lIns="91430" tIns="45716" rIns="91430" bIns="45716"/>
          <a:lstStyle/>
          <a:p>
            <a:r>
              <a:rPr lang="en-US" sz="2700" b="1">
                <a:solidFill>
                  <a:srgbClr val="7878FF"/>
                </a:solidFill>
                <a:cs typeface="Tahoma" charset="0"/>
              </a:rPr>
              <a:t>IceCube Collaboration</a:t>
            </a:r>
          </a:p>
        </p:txBody>
      </p:sp>
      <p:pic>
        <p:nvPicPr>
          <p:cNvPr id="44340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9829" y="160734"/>
            <a:ext cx="4643438" cy="1412007"/>
          </a:xfrm>
          <a:prstGeom prst="rect">
            <a:avLst/>
          </a:prstGeom>
          <a:noFill/>
          <a:ln>
            <a:noFill/>
          </a:ln>
          <a:effectLst>
            <a:outerShdw blurRad="127000" dist="76199" dir="18660002"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Tree>
    <p:extLst>
      <p:ext uri="{BB962C8B-B14F-4D97-AF65-F5344CB8AC3E}">
        <p14:creationId xmlns:p14="http://schemas.microsoft.com/office/powerpoint/2010/main" val="7042721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September 14, 2010</a:t>
            </a:r>
            <a:endParaRPr lang="en-US">
              <a:solidFill>
                <a:schemeClr val="tx1"/>
              </a:solidFill>
            </a:endParaRPr>
          </a:p>
        </p:txBody>
      </p:sp>
      <p:pic>
        <p:nvPicPr>
          <p:cNvPr id="1032194" name="Picture 2" descr="DOMClose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32195" name="Object 3"/>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1032201" name="Document" r:id="rId5" imgW="1423416" imgH="1594104" progId="Word.Document.8">
                  <p:embed/>
                </p:oleObj>
              </mc:Choice>
              <mc:Fallback>
                <p:oleObj name="Document" r:id="rId5" imgW="1423416" imgH="1594104" progId="Word.Documen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half" idx="10"/>
          </p:nvPr>
        </p:nvSpPr>
        <p:spPr/>
        <p:txBody>
          <a:bodyPr/>
          <a:lstStyle/>
          <a:p>
            <a:r>
              <a:rPr lang="en-US"/>
              <a:t>September 14, 2010</a:t>
            </a:r>
            <a:endParaRPr lang="en-US">
              <a:solidFill>
                <a:schemeClr val="tx1"/>
              </a:solidFill>
            </a:endParaRPr>
          </a:p>
        </p:txBody>
      </p:sp>
      <p:pic>
        <p:nvPicPr>
          <p:cNvPr id="927747" name="Picture 3"/>
          <p:cNvPicPr>
            <a:picLocks noChangeAspect="1" noChangeArrowheads="1"/>
          </p:cNvPicPr>
          <p:nvPr/>
        </p:nvPicPr>
        <p:blipFill>
          <a:blip r:embed="rId4">
            <a:extLst>
              <a:ext uri="{28A0092B-C50C-407E-A947-70E740481C1C}">
                <a14:useLocalDpi xmlns:a14="http://schemas.microsoft.com/office/drawing/2010/main" val="0"/>
              </a:ext>
            </a:extLst>
          </a:blip>
          <a:srcRect r="34671"/>
          <a:stretch>
            <a:fillRect/>
          </a:stretch>
        </p:blipFill>
        <p:spPr bwMode="auto">
          <a:xfrm>
            <a:off x="304800" y="1295400"/>
            <a:ext cx="4024313" cy="4621213"/>
          </a:xfrm>
          <a:prstGeom prst="rect">
            <a:avLst/>
          </a:prstGeom>
          <a:noFill/>
          <a:extLst>
            <a:ext uri="{909E8E84-426E-40dd-AFC4-6F175D3DCCD1}">
              <a14:hiddenFill xmlns:a14="http://schemas.microsoft.com/office/drawing/2010/main">
                <a:solidFill>
                  <a:srgbClr val="FFFFFF"/>
                </a:solidFill>
              </a14:hiddenFill>
            </a:ext>
          </a:extLst>
        </p:spPr>
      </p:pic>
      <p:pic>
        <p:nvPicPr>
          <p:cNvPr id="9277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581400"/>
            <a:ext cx="3051175" cy="2730500"/>
          </a:xfrm>
          <a:prstGeom prst="rect">
            <a:avLst/>
          </a:prstGeom>
          <a:noFill/>
          <a:extLst>
            <a:ext uri="{909E8E84-426E-40dd-AFC4-6F175D3DCCD1}">
              <a14:hiddenFill xmlns:a14="http://schemas.microsoft.com/office/drawing/2010/main">
                <a:solidFill>
                  <a:srgbClr val="FFFFFF"/>
                </a:solidFill>
              </a14:hiddenFill>
            </a:ext>
          </a:extLst>
        </p:spPr>
      </p:pic>
      <p:pic>
        <p:nvPicPr>
          <p:cNvPr id="9277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143000"/>
            <a:ext cx="2459038" cy="2565400"/>
          </a:xfrm>
          <a:prstGeom prst="rect">
            <a:avLst/>
          </a:prstGeom>
          <a:noFill/>
          <a:extLst>
            <a:ext uri="{909E8E84-426E-40dd-AFC4-6F175D3DCCD1}">
              <a14:hiddenFill xmlns:a14="http://schemas.microsoft.com/office/drawing/2010/main">
                <a:solidFill>
                  <a:srgbClr val="FFFFFF"/>
                </a:solidFill>
              </a14:hiddenFill>
            </a:ext>
          </a:extLst>
        </p:spPr>
      </p:pic>
      <p:sp>
        <p:nvSpPr>
          <p:cNvPr id="927755" name="Rectangle 11"/>
          <p:cNvSpPr>
            <a:spLocks noGrp="1" noChangeArrowheads="1"/>
          </p:cNvSpPr>
          <p:nvPr>
            <p:ph type="title"/>
          </p:nvPr>
        </p:nvSpPr>
        <p:spPr/>
        <p:txBody>
          <a:bodyPr/>
          <a:lstStyle/>
          <a:p>
            <a:r>
              <a:rPr lang="en-US"/>
              <a:t>Digital Optical Module</a:t>
            </a:r>
          </a:p>
        </p:txBody>
      </p:sp>
      <p:sp>
        <p:nvSpPr>
          <p:cNvPr id="927756" name="Text Box 12"/>
          <p:cNvSpPr txBox="1">
            <a:spLocks noChangeArrowheads="1"/>
          </p:cNvSpPr>
          <p:nvPr/>
        </p:nvSpPr>
        <p:spPr bwMode="auto">
          <a:xfrm>
            <a:off x="7391400" y="3141663"/>
            <a:ext cx="1257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b="1"/>
              <a:t>electronics</a:t>
            </a:r>
            <a:endParaRPr lang="en-US"/>
          </a:p>
        </p:txBody>
      </p:sp>
      <p:sp>
        <p:nvSpPr>
          <p:cNvPr id="927757" name="Text Box 13"/>
          <p:cNvSpPr txBox="1">
            <a:spLocks noChangeArrowheads="1"/>
          </p:cNvSpPr>
          <p:nvPr/>
        </p:nvSpPr>
        <p:spPr bwMode="auto">
          <a:xfrm>
            <a:off x="7162800" y="3962400"/>
            <a:ext cx="18288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600" b="1"/>
              <a:t>photomultiplier tube</a:t>
            </a:r>
            <a:endParaRPr lang="en-US"/>
          </a:p>
        </p:txBody>
      </p:sp>
      <p:sp>
        <p:nvSpPr>
          <p:cNvPr id="927758" name="Line 14"/>
          <p:cNvSpPr>
            <a:spLocks noChangeShapeType="1"/>
          </p:cNvSpPr>
          <p:nvPr/>
        </p:nvSpPr>
        <p:spPr bwMode="auto">
          <a:xfrm flipH="1" flipV="1">
            <a:off x="2819400" y="4343400"/>
            <a:ext cx="24384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7759" name="Line 15"/>
          <p:cNvSpPr>
            <a:spLocks noChangeShapeType="1"/>
          </p:cNvSpPr>
          <p:nvPr/>
        </p:nvSpPr>
        <p:spPr bwMode="auto">
          <a:xfrm flipV="1">
            <a:off x="2590800" y="2438400"/>
            <a:ext cx="2514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927760" name="Object 16"/>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927766" name="Document" r:id="rId7" imgW="1423416" imgH="1594104" progId="Word.Document.8">
                  <p:embed/>
                </p:oleObj>
              </mc:Choice>
              <mc:Fallback>
                <p:oleObj name="Document" r:id="rId7" imgW="1423416" imgH="1594104" progId="Word.Document.8">
                  <p:embed/>
                  <p:pic>
                    <p:nvPicPr>
                      <p:cNvPr id="0" name="Object 16"/>
                      <p:cNvPicPr>
                        <a:picLocks noChangeAspect="1" noChangeArrowheads="1"/>
                      </p:cNvPicPr>
                      <p:nvPr/>
                    </p:nvPicPr>
                    <p:blipFill>
                      <a:blip r:embed="rId8">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Date Placeholder 5"/>
          <p:cNvSpPr>
            <a:spLocks noGrp="1"/>
          </p:cNvSpPr>
          <p:nvPr>
            <p:ph type="dt" sz="half" idx="10"/>
          </p:nvPr>
        </p:nvSpPr>
        <p:spPr/>
        <p:txBody>
          <a:bodyPr/>
          <a:lstStyle/>
          <a:p>
            <a:r>
              <a:rPr lang="en-US"/>
              <a:t>September 14, 2010</a:t>
            </a:r>
            <a:endParaRPr lang="en-US">
              <a:solidFill>
                <a:schemeClr val="tx1"/>
              </a:solidFill>
            </a:endParaRPr>
          </a:p>
        </p:txBody>
      </p:sp>
      <p:pic>
        <p:nvPicPr>
          <p:cNvPr id="1051650" name="Picture 2" descr="icecube_ev_des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678" t="2557" r="2623" b="2824"/>
          <a:stretch>
            <a:fillRect/>
          </a:stretch>
        </p:blipFill>
        <p:spPr>
          <a:xfrm>
            <a:off x="90488" y="1371600"/>
            <a:ext cx="3595687" cy="4876800"/>
          </a:xfrm>
          <a:ln>
            <a:solidFill>
              <a:schemeClr val="tx1"/>
            </a:solidFill>
            <a:miter lim="800000"/>
            <a:headEnd/>
            <a:tailEnd/>
          </a:ln>
          <a:effectLst>
            <a:outerShdw blurRad="63500"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051651" name="Rectangle 3"/>
          <p:cNvSpPr>
            <a:spLocks noGrp="1" noChangeArrowheads="1"/>
          </p:cNvSpPr>
          <p:nvPr>
            <p:ph type="title"/>
          </p:nvPr>
        </p:nvSpPr>
        <p:spPr>
          <a:xfrm>
            <a:off x="685800" y="76200"/>
            <a:ext cx="7772400" cy="1143000"/>
          </a:xfrm>
        </p:spPr>
        <p:txBody>
          <a:bodyPr/>
          <a:lstStyle/>
          <a:p>
            <a:r>
              <a:rPr lang="en-US" b="0">
                <a:solidFill>
                  <a:schemeClr val="bg1"/>
                </a:solidFill>
                <a:cs typeface="Tahoma" charset="0"/>
              </a:rPr>
              <a:t>IceCube</a:t>
            </a:r>
            <a:endParaRPr lang="en-US" b="0">
              <a:solidFill>
                <a:schemeClr val="bg1"/>
              </a:solidFill>
              <a:latin typeface="Arial Unicode MS" charset="0"/>
              <a:cs typeface="Tahoma" charset="0"/>
            </a:endParaRPr>
          </a:p>
        </p:txBody>
      </p:sp>
      <p:pic>
        <p:nvPicPr>
          <p:cNvPr id="1051652" name="Picture 4" descr="atlas_big"/>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900738" y="3087688"/>
            <a:ext cx="236537" cy="1873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51653" name="Line 5"/>
          <p:cNvSpPr>
            <a:spLocks noChangeShapeType="1"/>
          </p:cNvSpPr>
          <p:nvPr/>
        </p:nvSpPr>
        <p:spPr bwMode="auto">
          <a:xfrm>
            <a:off x="7848600" y="685800"/>
            <a:ext cx="0" cy="46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051654" name="Picture 6" descr="atlas_big"/>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019550" y="1597025"/>
            <a:ext cx="4000500" cy="31686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51655" name="Line 7"/>
          <p:cNvSpPr>
            <a:spLocks noChangeShapeType="1"/>
          </p:cNvSpPr>
          <p:nvPr/>
        </p:nvSpPr>
        <p:spPr bwMode="auto">
          <a:xfrm flipV="1">
            <a:off x="4878388" y="4260850"/>
            <a:ext cx="2884487" cy="43815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51656" name="Text Box 8"/>
          <p:cNvSpPr txBox="1">
            <a:spLocks noChangeArrowheads="1"/>
          </p:cNvSpPr>
          <p:nvPr/>
        </p:nvSpPr>
        <p:spPr bwMode="auto">
          <a:xfrm>
            <a:off x="6583363" y="4471988"/>
            <a:ext cx="6969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0" tIns="45711" rIns="91420" bIns="45711">
            <a:spAutoFit/>
          </a:bodyPr>
          <a:lstStyle/>
          <a:p>
            <a:pPr eaLnBrk="1" hangingPunct="1"/>
            <a:r>
              <a:rPr lang="en-US" sz="1800">
                <a:latin typeface="Tahoma" charset="0"/>
                <a:cs typeface="Tahoma" charset="0"/>
              </a:rPr>
              <a:t>45 m</a:t>
            </a:r>
          </a:p>
        </p:txBody>
      </p:sp>
      <p:sp>
        <p:nvSpPr>
          <p:cNvPr id="1051657" name="Line 9"/>
          <p:cNvSpPr>
            <a:spLocks noChangeShapeType="1"/>
          </p:cNvSpPr>
          <p:nvPr/>
        </p:nvSpPr>
        <p:spPr bwMode="auto">
          <a:xfrm flipH="1" flipV="1">
            <a:off x="4114800" y="2667000"/>
            <a:ext cx="20638" cy="16319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51658" name="Text Box 10"/>
          <p:cNvSpPr txBox="1">
            <a:spLocks noChangeArrowheads="1"/>
          </p:cNvSpPr>
          <p:nvPr/>
        </p:nvSpPr>
        <p:spPr bwMode="auto">
          <a:xfrm>
            <a:off x="4038600" y="2370138"/>
            <a:ext cx="6969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0" tIns="45711" rIns="91420" bIns="45711">
            <a:spAutoFit/>
          </a:bodyPr>
          <a:lstStyle/>
          <a:p>
            <a:pPr eaLnBrk="1" hangingPunct="1"/>
            <a:r>
              <a:rPr lang="en-US" sz="1800">
                <a:latin typeface="Tahoma" charset="0"/>
                <a:cs typeface="Tahoma" charset="0"/>
              </a:rPr>
              <a:t>25 m</a:t>
            </a:r>
          </a:p>
        </p:txBody>
      </p:sp>
      <p:sp>
        <p:nvSpPr>
          <p:cNvPr id="1051664" name="Rectangle 16"/>
          <p:cNvSpPr>
            <a:spLocks noChangeArrowheads="1"/>
          </p:cNvSpPr>
          <p:nvPr/>
        </p:nvSpPr>
        <p:spPr bwMode="auto">
          <a:xfrm>
            <a:off x="685800" y="6477000"/>
            <a:ext cx="1828800" cy="3810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51650"/>
                                        </p:tgtEl>
                                        <p:attrNameLst>
                                          <p:attrName>style.visibility</p:attrName>
                                        </p:attrNameLst>
                                      </p:cBhvr>
                                      <p:to>
                                        <p:strVal val="visible"/>
                                      </p:to>
                                    </p:set>
                                    <p:animEffect transition="in" filter="blinds(horizontal)">
                                      <p:cBhvr>
                                        <p:cTn id="7" dur="500"/>
                                        <p:tgtEl>
                                          <p:spTgt spid="1051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xit" presetSubtype="32" fill="hold" nodeType="clickEffect">
                                  <p:stCondLst>
                                    <p:cond delay="0"/>
                                  </p:stCondLst>
                                  <p:childTnLst>
                                    <p:anim calcmode="lin" valueType="num">
                                      <p:cBhvr>
                                        <p:cTn id="11" dur="2000"/>
                                        <p:tgtEl>
                                          <p:spTgt spid="1051654"/>
                                        </p:tgtEl>
                                        <p:attrNameLst>
                                          <p:attrName>ppt_w</p:attrName>
                                        </p:attrNameLst>
                                      </p:cBhvr>
                                      <p:tavLst>
                                        <p:tav tm="0">
                                          <p:val>
                                            <p:strVal val="ppt_w"/>
                                          </p:val>
                                        </p:tav>
                                        <p:tav tm="100000">
                                          <p:val>
                                            <p:fltVal val="0"/>
                                          </p:val>
                                        </p:tav>
                                      </p:tavLst>
                                    </p:anim>
                                    <p:anim calcmode="lin" valueType="num">
                                      <p:cBhvr>
                                        <p:cTn id="12" dur="2000"/>
                                        <p:tgtEl>
                                          <p:spTgt spid="1051654"/>
                                        </p:tgtEl>
                                        <p:attrNameLst>
                                          <p:attrName>ppt_h</p:attrName>
                                        </p:attrNameLst>
                                      </p:cBhvr>
                                      <p:tavLst>
                                        <p:tav tm="0">
                                          <p:val>
                                            <p:strVal val="ppt_h"/>
                                          </p:val>
                                        </p:tav>
                                        <p:tav tm="100000">
                                          <p:val>
                                            <p:fltVal val="0"/>
                                          </p:val>
                                        </p:tav>
                                      </p:tavLst>
                                    </p:anim>
                                    <p:set>
                                      <p:cBhvr>
                                        <p:cTn id="13" dur="1" fill="hold">
                                          <p:stCondLst>
                                            <p:cond delay="1999"/>
                                          </p:stCondLst>
                                        </p:cTn>
                                        <p:tgtEl>
                                          <p:spTgt spid="1051654"/>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1051657"/>
                                        </p:tgtEl>
                                      </p:cBhvr>
                                    </p:animEffect>
                                    <p:set>
                                      <p:cBhvr>
                                        <p:cTn id="16" dur="1" fill="hold">
                                          <p:stCondLst>
                                            <p:cond delay="499"/>
                                          </p:stCondLst>
                                        </p:cTn>
                                        <p:tgtEl>
                                          <p:spTgt spid="1051657"/>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1051658"/>
                                        </p:tgtEl>
                                      </p:cBhvr>
                                    </p:animEffect>
                                    <p:set>
                                      <p:cBhvr>
                                        <p:cTn id="19" dur="1" fill="hold">
                                          <p:stCondLst>
                                            <p:cond delay="499"/>
                                          </p:stCondLst>
                                        </p:cTn>
                                        <p:tgtEl>
                                          <p:spTgt spid="1051658"/>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1051655"/>
                                        </p:tgtEl>
                                      </p:cBhvr>
                                    </p:animEffect>
                                    <p:set>
                                      <p:cBhvr>
                                        <p:cTn id="22" dur="1" fill="hold">
                                          <p:stCondLst>
                                            <p:cond delay="499"/>
                                          </p:stCondLst>
                                        </p:cTn>
                                        <p:tgtEl>
                                          <p:spTgt spid="1051655"/>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1051656"/>
                                        </p:tgtEl>
                                      </p:cBhvr>
                                    </p:animEffect>
                                    <p:set>
                                      <p:cBhvr>
                                        <p:cTn id="25" dur="1" fill="hold">
                                          <p:stCondLst>
                                            <p:cond delay="499"/>
                                          </p:stCondLst>
                                        </p:cTn>
                                        <p:tgtEl>
                                          <p:spTgt spid="1051656"/>
                                        </p:tgtEl>
                                        <p:attrNameLst>
                                          <p:attrName>style.visibility</p:attrName>
                                        </p:attrNameLst>
                                      </p:cBhvr>
                                      <p:to>
                                        <p:strVal val="hidden"/>
                                      </p:to>
                                    </p:set>
                                  </p:childTnLst>
                                </p:cTn>
                              </p:par>
                            </p:childTnLst>
                          </p:cTn>
                        </p:par>
                        <p:par>
                          <p:cTn id="26" fill="hold" nodeType="afterGroup">
                            <p:stCondLst>
                              <p:cond delay="2000"/>
                            </p:stCondLst>
                            <p:childTnLst>
                              <p:par>
                                <p:cTn id="27" presetID="0" presetClass="path" presetSubtype="0" accel="50000" decel="50000" fill="hold" nodeType="afterEffect">
                                  <p:stCondLst>
                                    <p:cond delay="0"/>
                                  </p:stCondLst>
                                  <p:childTnLst>
                                    <p:animMotion origin="layout" path="M 2.77778E-6 4.44444E-6 L -0.29896 0.28889 " pathEditMode="relative" ptsTypes="AA">
                                      <p:cBhvr>
                                        <p:cTn id="28" dur="2000" fill="hold"/>
                                        <p:tgtEl>
                                          <p:spTgt spid="105165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655" grpId="0" animBg="1"/>
      <p:bldP spid="105165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
          <p:cNvSpPr>
            <a:spLocks noGrp="1"/>
          </p:cNvSpPr>
          <p:nvPr>
            <p:ph type="dt" sz="half" idx="10"/>
          </p:nvPr>
        </p:nvSpPr>
        <p:spPr/>
        <p:txBody>
          <a:bodyPr/>
          <a:lstStyle/>
          <a:p>
            <a:r>
              <a:rPr lang="en-US"/>
              <a:t>September 14, 2010</a:t>
            </a:r>
            <a:endParaRPr lang="en-US">
              <a:solidFill>
                <a:schemeClr val="tx1"/>
              </a:solidFill>
            </a:endParaRPr>
          </a:p>
        </p:txBody>
      </p:sp>
      <p:graphicFrame>
        <p:nvGraphicFramePr>
          <p:cNvPr id="924674" name="Object 2"/>
          <p:cNvGraphicFramePr>
            <a:graphicFrameLocks noChangeAspect="1"/>
          </p:cNvGraphicFramePr>
          <p:nvPr/>
        </p:nvGraphicFramePr>
        <p:xfrm>
          <a:off x="0" y="-1588"/>
          <a:ext cx="9144000" cy="6859588"/>
        </p:xfrm>
        <a:graphic>
          <a:graphicData uri="http://schemas.openxmlformats.org/presentationml/2006/ole">
            <mc:AlternateContent xmlns:mc="http://schemas.openxmlformats.org/markup-compatibility/2006">
              <mc:Choice xmlns:v="urn:schemas-microsoft-com:vml" Requires="v">
                <p:oleObj spid="_x0000_s924690" name="Image" r:id="rId4" imgW="13003175" imgH="9752381" progId="Photoshop.Image.8">
                  <p:embed/>
                </p:oleObj>
              </mc:Choice>
              <mc:Fallback>
                <p:oleObj name="Image" r:id="rId4" imgW="13003175" imgH="9752381" progId="Photoshop.Imag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4675" name="Text Box 3"/>
          <p:cNvSpPr txBox="1">
            <a:spLocks noChangeArrowheads="1"/>
          </p:cNvSpPr>
          <p:nvPr/>
        </p:nvSpPr>
        <p:spPr bwMode="auto">
          <a:xfrm>
            <a:off x="1066800" y="457200"/>
            <a:ext cx="2730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i="1">
                <a:solidFill>
                  <a:schemeClr val="bg1"/>
                </a:solidFill>
                <a:latin typeface="Impact" charset="0"/>
              </a:rPr>
              <a:t>Hose winch</a:t>
            </a:r>
          </a:p>
        </p:txBody>
      </p:sp>
      <p:sp>
        <p:nvSpPr>
          <p:cNvPr id="924676" name="Text Box 4"/>
          <p:cNvSpPr txBox="1">
            <a:spLocks noChangeArrowheads="1"/>
          </p:cNvSpPr>
          <p:nvPr/>
        </p:nvSpPr>
        <p:spPr bwMode="auto">
          <a:xfrm>
            <a:off x="6032500" y="76200"/>
            <a:ext cx="2730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i="1">
                <a:solidFill>
                  <a:schemeClr val="bg1"/>
                </a:solidFill>
                <a:latin typeface="Impact" charset="0"/>
              </a:rPr>
              <a:t>Drill tower</a:t>
            </a:r>
          </a:p>
        </p:txBody>
      </p:sp>
      <p:sp>
        <p:nvSpPr>
          <p:cNvPr id="924677" name="Line 5"/>
          <p:cNvSpPr>
            <a:spLocks noChangeShapeType="1"/>
          </p:cNvSpPr>
          <p:nvPr/>
        </p:nvSpPr>
        <p:spPr bwMode="auto">
          <a:xfrm flipH="1">
            <a:off x="5486400" y="469900"/>
            <a:ext cx="1612900" cy="9779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4678" name="Text Box 6"/>
          <p:cNvSpPr txBox="1">
            <a:spLocks noChangeArrowheads="1"/>
          </p:cNvSpPr>
          <p:nvPr/>
        </p:nvSpPr>
        <p:spPr bwMode="auto">
          <a:xfrm>
            <a:off x="7251700" y="3810000"/>
            <a:ext cx="2730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i="1">
                <a:solidFill>
                  <a:schemeClr val="bg1"/>
                </a:solidFill>
                <a:latin typeface="Impact" charset="0"/>
              </a:rPr>
              <a:t>IceTop Tanks</a:t>
            </a:r>
          </a:p>
        </p:txBody>
      </p:sp>
      <p:sp>
        <p:nvSpPr>
          <p:cNvPr id="924679" name="Text Box 7"/>
          <p:cNvSpPr txBox="1">
            <a:spLocks noChangeArrowheads="1"/>
          </p:cNvSpPr>
          <p:nvPr/>
        </p:nvSpPr>
        <p:spPr bwMode="auto">
          <a:xfrm>
            <a:off x="482600" y="3962400"/>
            <a:ext cx="1701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i="1">
                <a:solidFill>
                  <a:schemeClr val="bg1"/>
                </a:solidFill>
                <a:latin typeface="Impact" charset="0"/>
              </a:rPr>
              <a:t>Hot water generator</a:t>
            </a:r>
          </a:p>
        </p:txBody>
      </p:sp>
      <p:sp>
        <p:nvSpPr>
          <p:cNvPr id="924680" name="Line 8"/>
          <p:cNvSpPr>
            <a:spLocks noChangeShapeType="1"/>
          </p:cNvSpPr>
          <p:nvPr/>
        </p:nvSpPr>
        <p:spPr bwMode="auto">
          <a:xfrm flipH="1">
            <a:off x="0" y="3810000"/>
            <a:ext cx="16764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4681" name="Line 9"/>
          <p:cNvSpPr>
            <a:spLocks noChangeShapeType="1"/>
          </p:cNvSpPr>
          <p:nvPr/>
        </p:nvSpPr>
        <p:spPr bwMode="auto">
          <a:xfrm flipV="1">
            <a:off x="8534400" y="3048000"/>
            <a:ext cx="0" cy="762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4682" name="Line 10"/>
          <p:cNvSpPr>
            <a:spLocks noChangeShapeType="1"/>
          </p:cNvSpPr>
          <p:nvPr/>
        </p:nvSpPr>
        <p:spPr bwMode="auto">
          <a:xfrm flipH="1">
            <a:off x="7620000" y="3048000"/>
            <a:ext cx="9144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4683" name="Line 11"/>
          <p:cNvSpPr>
            <a:spLocks noChangeShapeType="1"/>
          </p:cNvSpPr>
          <p:nvPr/>
        </p:nvSpPr>
        <p:spPr bwMode="auto">
          <a:xfrm>
            <a:off x="1828800" y="990600"/>
            <a:ext cx="0" cy="533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4684" name="Text Box 12"/>
          <p:cNvSpPr txBox="1">
            <a:spLocks noChangeArrowheads="1"/>
          </p:cNvSpPr>
          <p:nvPr/>
        </p:nvSpPr>
        <p:spPr bwMode="auto">
          <a:xfrm>
            <a:off x="514350" y="6126163"/>
            <a:ext cx="81153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200" b="1">
                <a:effectLst>
                  <a:outerShdw blurRad="38100" dist="38100" dir="2700000" algn="tl">
                    <a:srgbClr val="DDDDDD"/>
                  </a:outerShdw>
                </a:effectLst>
                <a:latin typeface="Impact" charset="0"/>
              </a:rPr>
              <a:t>5 megawatt hot water drilling system</a:t>
            </a:r>
          </a:p>
        </p:txBody>
      </p:sp>
    </p:spTree>
  </p:cSld>
  <p:clrMapOvr>
    <a:masterClrMapping/>
  </p:clrMapOvr>
  <p:transition xmlns:p14="http://schemas.microsoft.com/office/powerpoint/2010/main">
    <p:pull dir="lu"/>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September 14, 2010</a:t>
            </a:r>
            <a:endParaRPr lang="en-US">
              <a:solidFill>
                <a:schemeClr val="tx1"/>
              </a:solidFill>
            </a:endParaRPr>
          </a:p>
        </p:txBody>
      </p:sp>
      <p:graphicFrame>
        <p:nvGraphicFramePr>
          <p:cNvPr id="919556" name="Object 4"/>
          <p:cNvGraphicFramePr>
            <a:graphicFrameLocks noChangeAspect="1"/>
          </p:cNvGraphicFramePr>
          <p:nvPr/>
        </p:nvGraphicFramePr>
        <p:xfrm>
          <a:off x="0" y="0"/>
          <a:ext cx="9144000" cy="6870700"/>
        </p:xfrm>
        <a:graphic>
          <a:graphicData uri="http://schemas.openxmlformats.org/presentationml/2006/ole">
            <mc:AlternateContent xmlns:mc="http://schemas.openxmlformats.org/markup-compatibility/2006">
              <mc:Choice xmlns:v="urn:schemas-microsoft-com:vml" Requires="v">
                <p:oleObj spid="_x0000_s919563" name="Document" r:id="rId4" imgW="4907280" imgH="3686556" progId="Word.Document.8">
                  <p:embed/>
                </p:oleObj>
              </mc:Choice>
              <mc:Fallback>
                <p:oleObj name="Document" r:id="rId4" imgW="4907280" imgH="3686556"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19557" name="Rectangle 5"/>
          <p:cNvSpPr>
            <a:spLocks noChangeArrowheads="1"/>
          </p:cNvSpPr>
          <p:nvPr/>
        </p:nvSpPr>
        <p:spPr bwMode="auto">
          <a:xfrm>
            <a:off x="6019800" y="5410200"/>
            <a:ext cx="2706688"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b="1">
                <a:solidFill>
                  <a:schemeClr val="accent2"/>
                </a:solidFill>
              </a:rPr>
              <a:t>A photomultiplier</a:t>
            </a:r>
          </a:p>
          <a:p>
            <a:pPr eaLnBrk="1" hangingPunct="1"/>
            <a:r>
              <a:rPr lang="en-US" b="1">
                <a:solidFill>
                  <a:schemeClr val="accent2"/>
                </a:solidFill>
              </a:rPr>
              <a:t>starts its journey</a:t>
            </a:r>
          </a:p>
          <a:p>
            <a:pPr eaLnBrk="1" hangingPunct="1"/>
            <a:r>
              <a:rPr lang="en-US" b="1">
                <a:solidFill>
                  <a:schemeClr val="accent2"/>
                </a:solidFill>
              </a:rPr>
              <a:t>to 2500 m…</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130498" name="Freeform 2"/>
          <p:cNvSpPr>
            <a:spLocks/>
          </p:cNvSpPr>
          <p:nvPr/>
        </p:nvSpPr>
        <p:spPr bwMode="auto">
          <a:xfrm>
            <a:off x="-341313" y="1679575"/>
            <a:ext cx="10107613" cy="4722813"/>
          </a:xfrm>
          <a:custGeom>
            <a:avLst/>
            <a:gdLst>
              <a:gd name="T0" fmla="*/ 0 w 21600"/>
              <a:gd name="T1" fmla="*/ 6479 h 21600"/>
              <a:gd name="T2" fmla="*/ 5750 w 21600"/>
              <a:gd name="T3" fmla="*/ 0 h 21600"/>
              <a:gd name="T4" fmla="*/ 15596 w 21600"/>
              <a:gd name="T5" fmla="*/ 0 h 21600"/>
              <a:gd name="T6" fmla="*/ 21600 w 21600"/>
              <a:gd name="T7" fmla="*/ 7241 h 21600"/>
              <a:gd name="T8" fmla="*/ 17173 w 21600"/>
              <a:gd name="T9" fmla="*/ 21600 h 21600"/>
              <a:gd name="T10" fmla="*/ 2163 w 21600"/>
              <a:gd name="T11" fmla="*/ 21600 h 21600"/>
              <a:gd name="T12" fmla="*/ 0 w 21600"/>
              <a:gd name="T13" fmla="*/ 6479 h 21600"/>
              <a:gd name="T14" fmla="*/ 0 w 21600"/>
              <a:gd name="T15" fmla="*/ 6479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0" y="6479"/>
                </a:moveTo>
                <a:lnTo>
                  <a:pt x="5750" y="0"/>
                </a:lnTo>
                <a:lnTo>
                  <a:pt x="15596" y="0"/>
                </a:lnTo>
                <a:lnTo>
                  <a:pt x="21600" y="7241"/>
                </a:lnTo>
                <a:lnTo>
                  <a:pt x="17173" y="21600"/>
                </a:lnTo>
                <a:lnTo>
                  <a:pt x="2163" y="21600"/>
                </a:lnTo>
                <a:lnTo>
                  <a:pt x="0" y="6479"/>
                </a:lnTo>
                <a:close/>
                <a:moveTo>
                  <a:pt x="0" y="6479"/>
                </a:moveTo>
              </a:path>
            </a:pathLst>
          </a:custGeom>
          <a:solidFill>
            <a:srgbClr val="E6E6E6"/>
          </a:solidFill>
          <a:ln>
            <a:noFill/>
          </a:ln>
          <a:effectLst>
            <a:outerShdw blurRad="393700" dist="127000" dir="4320003" algn="ctr" rotWithShape="0">
              <a:schemeClr val="bg2">
                <a:alpha val="53999"/>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1130499" name="Rectangle 3"/>
          <p:cNvSpPr>
            <a:spLocks/>
          </p:cNvSpPr>
          <p:nvPr/>
        </p:nvSpPr>
        <p:spPr bwMode="auto">
          <a:xfrm>
            <a:off x="1473200" y="6589713"/>
            <a:ext cx="61880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8" bIns="0"/>
          <a:lstStyle/>
          <a:p>
            <a:pPr marL="39688" algn="ctr" defTabSz="642938" eaLnBrk="1" hangingPunct="1"/>
            <a:r>
              <a:rPr lang="en-US" sz="900">
                <a:solidFill>
                  <a:srgbClr val="4D4D4D"/>
                </a:solidFill>
                <a:latin typeface="Helvetica Neue" charset="0"/>
                <a:cs typeface="Helvetica Neue" charset="0"/>
                <a:sym typeface="Helvetica Neue" charset="0"/>
              </a:rPr>
              <a:t>M. Santander</a:t>
            </a:r>
          </a:p>
        </p:txBody>
      </p:sp>
      <p:sp>
        <p:nvSpPr>
          <p:cNvPr id="1130502" name="Rectangle 6"/>
          <p:cNvSpPr>
            <a:spLocks noGrp="1" noChangeArrowheads="1"/>
          </p:cNvSpPr>
          <p:nvPr>
            <p:ph type="title"/>
          </p:nvPr>
        </p:nvSpPr>
        <p:spPr>
          <a:ln/>
        </p:spPr>
        <p:txBody>
          <a:bodyPr rIns="116994"/>
          <a:lstStyle/>
          <a:p>
            <a:pPr marL="57150"/>
            <a:r>
              <a:rPr lang="en-US"/>
              <a:t>IceCube Configurations</a:t>
            </a:r>
          </a:p>
        </p:txBody>
      </p:sp>
      <p:pic>
        <p:nvPicPr>
          <p:cNvPr id="11305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838" y="1812925"/>
            <a:ext cx="7431087"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130504" name="Freeform 8"/>
          <p:cNvSpPr>
            <a:spLocks/>
          </p:cNvSpPr>
          <p:nvPr/>
        </p:nvSpPr>
        <p:spPr bwMode="auto">
          <a:xfrm>
            <a:off x="4543425" y="2732088"/>
            <a:ext cx="3182938" cy="1393825"/>
          </a:xfrm>
          <a:custGeom>
            <a:avLst/>
            <a:gdLst>
              <a:gd name="T0" fmla="*/ 18024 w 21600"/>
              <a:gd name="T1" fmla="*/ 21600 h 21600"/>
              <a:gd name="T2" fmla="*/ 5173 w 21600"/>
              <a:gd name="T3" fmla="*/ 21600 h 21600"/>
              <a:gd name="T4" fmla="*/ 0 w 21600"/>
              <a:gd name="T5" fmla="*/ 9692 h 21600"/>
              <a:gd name="T6" fmla="*/ 3576 w 21600"/>
              <a:gd name="T7" fmla="*/ 3738 h 21600"/>
              <a:gd name="T8" fmla="*/ 7032 w 21600"/>
              <a:gd name="T9" fmla="*/ 3738 h 21600"/>
              <a:gd name="T10" fmla="*/ 8810 w 21600"/>
              <a:gd name="T11" fmla="*/ 0 h 21600"/>
              <a:gd name="T12" fmla="*/ 15195 w 21600"/>
              <a:gd name="T13" fmla="*/ 0 h 21600"/>
              <a:gd name="T14" fmla="*/ 21600 w 21600"/>
              <a:gd name="T15" fmla="*/ 9831 h 21600"/>
              <a:gd name="T16" fmla="*/ 18024 w 21600"/>
              <a:gd name="T17" fmla="*/ 21600 h 21600"/>
              <a:gd name="T18" fmla="*/ 18024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18024" y="21600"/>
                </a:moveTo>
                <a:lnTo>
                  <a:pt x="5173" y="21600"/>
                </a:lnTo>
                <a:lnTo>
                  <a:pt x="0" y="9692"/>
                </a:lnTo>
                <a:lnTo>
                  <a:pt x="3576" y="3738"/>
                </a:lnTo>
                <a:lnTo>
                  <a:pt x="7032" y="3738"/>
                </a:lnTo>
                <a:lnTo>
                  <a:pt x="8810" y="0"/>
                </a:lnTo>
                <a:lnTo>
                  <a:pt x="15195" y="0"/>
                </a:lnTo>
                <a:lnTo>
                  <a:pt x="21600" y="9831"/>
                </a:lnTo>
                <a:lnTo>
                  <a:pt x="18024" y="21600"/>
                </a:lnTo>
                <a:close/>
                <a:moveTo>
                  <a:pt x="18024" y="21600"/>
                </a:moveTo>
              </a:path>
            </a:pathLst>
          </a:custGeom>
          <a:solidFill>
            <a:srgbClr val="6666FF">
              <a:alpha val="54999"/>
            </a:srgbClr>
          </a:solidFill>
          <a:ln>
            <a:noFill/>
          </a:ln>
          <a:extLst>
            <a:ext uri="{91240B29-F687-4f45-9708-019B960494DF}">
              <a14:hiddenLine xmlns:a14="http://schemas.microsoft.com/office/drawing/2010/main" w="9525" cap="flat">
                <a:solidFill>
                  <a:schemeClr val="tx1">
                    <a:alpha val="54999"/>
                  </a:schemeClr>
                </a:solidFill>
                <a:round/>
                <a:headEnd type="none" w="med" len="med"/>
                <a:tailEnd type="none" w="med" len="med"/>
              </a14:hiddenLine>
            </a:ext>
          </a:extLst>
        </p:spPr>
        <p:txBody>
          <a:bodyPr lIns="0" tIns="0" rIns="0" bIns="0"/>
          <a:lstStyle/>
          <a:p>
            <a:endParaRPr lang="en-US"/>
          </a:p>
        </p:txBody>
      </p:sp>
      <p:sp>
        <p:nvSpPr>
          <p:cNvPr id="1130505" name="Freeform 9"/>
          <p:cNvSpPr>
            <a:spLocks/>
          </p:cNvSpPr>
          <p:nvPr/>
        </p:nvSpPr>
        <p:spPr bwMode="auto">
          <a:xfrm>
            <a:off x="3243263" y="3357563"/>
            <a:ext cx="3954462" cy="2119312"/>
          </a:xfrm>
          <a:custGeom>
            <a:avLst/>
            <a:gdLst>
              <a:gd name="T0" fmla="*/ 4554 w 21600"/>
              <a:gd name="T1" fmla="*/ 21570 h 21600"/>
              <a:gd name="T2" fmla="*/ 11776 w 21600"/>
              <a:gd name="T3" fmla="*/ 21600 h 21600"/>
              <a:gd name="T4" fmla="*/ 15875 w 21600"/>
              <a:gd name="T5" fmla="*/ 13106 h 21600"/>
              <a:gd name="T6" fmla="*/ 19323 w 21600"/>
              <a:gd name="T7" fmla="*/ 13106 h 21600"/>
              <a:gd name="T8" fmla="*/ 21600 w 21600"/>
              <a:gd name="T9" fmla="*/ 7827 h 21600"/>
              <a:gd name="T10" fmla="*/ 11320 w 21600"/>
              <a:gd name="T11" fmla="*/ 7827 h 21600"/>
              <a:gd name="T12" fmla="*/ 7092 w 21600"/>
              <a:gd name="T13" fmla="*/ 0 h 21600"/>
              <a:gd name="T14" fmla="*/ 0 w 21600"/>
              <a:gd name="T15" fmla="*/ 8191 h 21600"/>
              <a:gd name="T16" fmla="*/ 4554 w 21600"/>
              <a:gd name="T17" fmla="*/ 21570 h 21600"/>
              <a:gd name="T18" fmla="*/ 4554 w 21600"/>
              <a:gd name="T19" fmla="*/ 2157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4554" y="21570"/>
                </a:moveTo>
                <a:lnTo>
                  <a:pt x="11776" y="21600"/>
                </a:lnTo>
                <a:lnTo>
                  <a:pt x="15875" y="13106"/>
                </a:lnTo>
                <a:lnTo>
                  <a:pt x="19323" y="13106"/>
                </a:lnTo>
                <a:lnTo>
                  <a:pt x="21600" y="7827"/>
                </a:lnTo>
                <a:lnTo>
                  <a:pt x="11320" y="7827"/>
                </a:lnTo>
                <a:lnTo>
                  <a:pt x="7092" y="0"/>
                </a:lnTo>
                <a:lnTo>
                  <a:pt x="0" y="8191"/>
                </a:lnTo>
                <a:lnTo>
                  <a:pt x="4554" y="21570"/>
                </a:lnTo>
                <a:close/>
                <a:moveTo>
                  <a:pt x="4554" y="21570"/>
                </a:moveTo>
              </a:path>
            </a:pathLst>
          </a:custGeom>
          <a:solidFill>
            <a:srgbClr val="FF0000">
              <a:alpha val="51999"/>
            </a:srgbClr>
          </a:solidFill>
          <a:ln>
            <a:noFill/>
          </a:ln>
          <a:extLst>
            <a:ext uri="{91240B29-F687-4f45-9708-019B960494DF}">
              <a14:hiddenLine xmlns:a14="http://schemas.microsoft.com/office/drawing/2010/main" w="9525" cap="flat">
                <a:solidFill>
                  <a:schemeClr val="tx1">
                    <a:alpha val="51999"/>
                  </a:schemeClr>
                </a:solidFill>
                <a:round/>
                <a:headEnd type="none" w="med" len="med"/>
                <a:tailEnd type="none" w="med" len="med"/>
              </a14:hiddenLine>
            </a:ext>
          </a:extLst>
        </p:spPr>
        <p:txBody>
          <a:bodyPr lIns="0" tIns="0" rIns="0" bIns="0"/>
          <a:lstStyle/>
          <a:p>
            <a:endParaRPr lang="en-US"/>
          </a:p>
        </p:txBody>
      </p:sp>
      <p:sp>
        <p:nvSpPr>
          <p:cNvPr id="1130506" name="Freeform 10"/>
          <p:cNvSpPr>
            <a:spLocks/>
          </p:cNvSpPr>
          <p:nvPr/>
        </p:nvSpPr>
        <p:spPr bwMode="auto">
          <a:xfrm>
            <a:off x="1776413" y="3687763"/>
            <a:ext cx="2319337" cy="1778000"/>
          </a:xfrm>
          <a:custGeom>
            <a:avLst/>
            <a:gdLst>
              <a:gd name="T0" fmla="*/ 21600 w 21600"/>
              <a:gd name="T1" fmla="*/ 21600 h 21600"/>
              <a:gd name="T2" fmla="*/ 6072 w 21600"/>
              <a:gd name="T3" fmla="*/ 21600 h 21600"/>
              <a:gd name="T4" fmla="*/ 0 w 21600"/>
              <a:gd name="T5" fmla="*/ 5644 h 21600"/>
              <a:gd name="T6" fmla="*/ 6072 w 21600"/>
              <a:gd name="T7" fmla="*/ 0 h 21600"/>
              <a:gd name="T8" fmla="*/ 20935 w 21600"/>
              <a:gd name="T9" fmla="*/ 0 h 21600"/>
              <a:gd name="T10" fmla="*/ 13836 w 21600"/>
              <a:gd name="T11" fmla="*/ 5644 h 21600"/>
              <a:gd name="T12" fmla="*/ 21600 w 21600"/>
              <a:gd name="T13" fmla="*/ 21600 h 21600"/>
              <a:gd name="T14" fmla="*/ 21600 w 21600"/>
              <a:gd name="T15"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21600" y="21600"/>
                </a:moveTo>
                <a:lnTo>
                  <a:pt x="6072" y="21600"/>
                </a:lnTo>
                <a:lnTo>
                  <a:pt x="0" y="5644"/>
                </a:lnTo>
                <a:lnTo>
                  <a:pt x="6072" y="0"/>
                </a:lnTo>
                <a:lnTo>
                  <a:pt x="20935" y="0"/>
                </a:lnTo>
                <a:lnTo>
                  <a:pt x="13836" y="5644"/>
                </a:lnTo>
                <a:lnTo>
                  <a:pt x="21600" y="21600"/>
                </a:lnTo>
                <a:close/>
                <a:moveTo>
                  <a:pt x="21600" y="21600"/>
                </a:moveTo>
              </a:path>
            </a:pathLst>
          </a:custGeom>
          <a:solidFill>
            <a:srgbClr val="408000">
              <a:alpha val="23999"/>
            </a:srgbClr>
          </a:solidFill>
          <a:ln>
            <a:noFill/>
          </a:ln>
          <a:extLst>
            <a:ext uri="{91240B29-F687-4f45-9708-019B960494DF}">
              <a14:hiddenLine xmlns:a14="http://schemas.microsoft.com/office/drawing/2010/main" w="9525" cap="flat">
                <a:solidFill>
                  <a:schemeClr val="tx1">
                    <a:alpha val="23999"/>
                  </a:schemeClr>
                </a:solidFill>
                <a:round/>
                <a:headEnd type="none" w="med" len="med"/>
                <a:tailEnd type="none" w="med" len="med"/>
              </a14:hiddenLine>
            </a:ext>
          </a:extLst>
        </p:spPr>
        <p:txBody>
          <a:bodyPr lIns="0" tIns="0" rIns="0" bIns="0"/>
          <a:lstStyle/>
          <a:p>
            <a:endParaRPr lang="en-US"/>
          </a:p>
        </p:txBody>
      </p:sp>
      <p:sp>
        <p:nvSpPr>
          <p:cNvPr id="1130507" name="Freeform 11"/>
          <p:cNvSpPr>
            <a:spLocks/>
          </p:cNvSpPr>
          <p:nvPr/>
        </p:nvSpPr>
        <p:spPr bwMode="auto">
          <a:xfrm>
            <a:off x="1612900" y="3670300"/>
            <a:ext cx="833438" cy="466725"/>
          </a:xfrm>
          <a:custGeom>
            <a:avLst/>
            <a:gdLst>
              <a:gd name="T0" fmla="*/ 21600 w 21600"/>
              <a:gd name="T1" fmla="*/ 688 h 21600"/>
              <a:gd name="T2" fmla="*/ 0 w 21600"/>
              <a:gd name="T3" fmla="*/ 0 h 21600"/>
              <a:gd name="T4" fmla="*/ 4937 w 21600"/>
              <a:gd name="T5" fmla="*/ 21600 h 21600"/>
              <a:gd name="T6" fmla="*/ 21600 w 21600"/>
              <a:gd name="T7" fmla="*/ 688 h 21600"/>
              <a:gd name="T8" fmla="*/ 21600 w 21600"/>
              <a:gd name="T9" fmla="*/ 688 h 21600"/>
            </a:gdLst>
            <a:ahLst/>
            <a:cxnLst>
              <a:cxn ang="0">
                <a:pos x="T0" y="T1"/>
              </a:cxn>
              <a:cxn ang="0">
                <a:pos x="T2" y="T3"/>
              </a:cxn>
              <a:cxn ang="0">
                <a:pos x="T4" y="T5"/>
              </a:cxn>
              <a:cxn ang="0">
                <a:pos x="T6" y="T7"/>
              </a:cxn>
              <a:cxn ang="0">
                <a:pos x="T8" y="T9"/>
              </a:cxn>
            </a:cxnLst>
            <a:rect l="0" t="0" r="r" b="b"/>
            <a:pathLst>
              <a:path w="21600" h="21600">
                <a:moveTo>
                  <a:pt x="21600" y="688"/>
                </a:moveTo>
                <a:lnTo>
                  <a:pt x="0" y="0"/>
                </a:lnTo>
                <a:lnTo>
                  <a:pt x="4937" y="21600"/>
                </a:lnTo>
                <a:lnTo>
                  <a:pt x="21600" y="688"/>
                </a:lnTo>
                <a:close/>
                <a:moveTo>
                  <a:pt x="21600" y="688"/>
                </a:moveTo>
              </a:path>
            </a:pathLst>
          </a:custGeom>
          <a:solidFill>
            <a:srgbClr val="FFCC66">
              <a:alpha val="45000"/>
            </a:srgbClr>
          </a:solidFill>
          <a:ln>
            <a:noFill/>
          </a:ln>
          <a:extLst>
            <a:ext uri="{91240B29-F687-4f45-9708-019B960494DF}">
              <a14:hiddenLine xmlns:a14="http://schemas.microsoft.com/office/drawing/2010/main" w="9525" cap="flat">
                <a:solidFill>
                  <a:schemeClr val="tx1">
                    <a:alpha val="45000"/>
                  </a:schemeClr>
                </a:solidFill>
                <a:round/>
                <a:headEnd type="none" w="med" len="med"/>
                <a:tailEnd type="none" w="med" len="med"/>
              </a14:hiddenLine>
            </a:ext>
          </a:extLst>
        </p:spPr>
        <p:txBody>
          <a:bodyPr lIns="0" tIns="0" rIns="0" bIns="0"/>
          <a:lstStyle/>
          <a:p>
            <a:endParaRPr lang="en-US"/>
          </a:p>
        </p:txBody>
      </p:sp>
      <p:sp>
        <p:nvSpPr>
          <p:cNvPr id="1130508" name="Freeform 12"/>
          <p:cNvSpPr>
            <a:spLocks/>
          </p:cNvSpPr>
          <p:nvPr/>
        </p:nvSpPr>
        <p:spPr bwMode="auto">
          <a:xfrm>
            <a:off x="3152775" y="2357438"/>
            <a:ext cx="3630613" cy="982662"/>
          </a:xfrm>
          <a:custGeom>
            <a:avLst/>
            <a:gdLst>
              <a:gd name="T0" fmla="*/ 8569 w 21600"/>
              <a:gd name="T1" fmla="*/ 21600 h 21600"/>
              <a:gd name="T2" fmla="*/ 4603 w 21600"/>
              <a:gd name="T3" fmla="*/ 7069 h 21600"/>
              <a:gd name="T4" fmla="*/ 0 w 21600"/>
              <a:gd name="T5" fmla="*/ 7069 h 21600"/>
              <a:gd name="T6" fmla="*/ 2974 w 21600"/>
              <a:gd name="T7" fmla="*/ 0 h 21600"/>
              <a:gd name="T8" fmla="*/ 17687 w 21600"/>
              <a:gd name="T9" fmla="*/ 0 h 21600"/>
              <a:gd name="T10" fmla="*/ 21600 w 21600"/>
              <a:gd name="T11" fmla="*/ 8509 h 21600"/>
              <a:gd name="T12" fmla="*/ 16005 w 21600"/>
              <a:gd name="T13" fmla="*/ 8771 h 21600"/>
              <a:gd name="T14" fmla="*/ 14447 w 21600"/>
              <a:gd name="T15" fmla="*/ 13942 h 21600"/>
              <a:gd name="T16" fmla="*/ 11402 w 21600"/>
              <a:gd name="T17" fmla="*/ 13942 h 21600"/>
              <a:gd name="T18" fmla="*/ 8569 w 21600"/>
              <a:gd name="T19" fmla="*/ 21600 h 21600"/>
              <a:gd name="T20" fmla="*/ 8569 w 21600"/>
              <a:gd name="T2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8569" y="21600"/>
                </a:moveTo>
                <a:lnTo>
                  <a:pt x="4603" y="7069"/>
                </a:lnTo>
                <a:lnTo>
                  <a:pt x="0" y="7069"/>
                </a:lnTo>
                <a:lnTo>
                  <a:pt x="2974" y="0"/>
                </a:lnTo>
                <a:lnTo>
                  <a:pt x="17687" y="0"/>
                </a:lnTo>
                <a:lnTo>
                  <a:pt x="21600" y="8509"/>
                </a:lnTo>
                <a:lnTo>
                  <a:pt x="16005" y="8771"/>
                </a:lnTo>
                <a:lnTo>
                  <a:pt x="14447" y="13942"/>
                </a:lnTo>
                <a:lnTo>
                  <a:pt x="11402" y="13942"/>
                </a:lnTo>
                <a:lnTo>
                  <a:pt x="8569" y="21600"/>
                </a:lnTo>
                <a:close/>
                <a:moveTo>
                  <a:pt x="8569" y="21600"/>
                </a:moveTo>
              </a:path>
            </a:pathLst>
          </a:custGeom>
          <a:solidFill>
            <a:srgbClr val="66FFFF">
              <a:alpha val="34999"/>
            </a:srgbClr>
          </a:solidFill>
          <a:ln>
            <a:noFill/>
          </a:ln>
          <a:extLst>
            <a:ext uri="{91240B29-F687-4f45-9708-019B960494DF}">
              <a14:hiddenLine xmlns:a14="http://schemas.microsoft.com/office/drawing/2010/main" w="9525" cap="flat">
                <a:solidFill>
                  <a:schemeClr val="tx1">
                    <a:alpha val="34999"/>
                  </a:schemeClr>
                </a:solidFill>
                <a:round/>
                <a:headEnd type="none" w="med" len="med"/>
                <a:tailEnd type="none" w="med" len="med"/>
              </a14:hiddenLine>
            </a:ext>
          </a:extLst>
        </p:spPr>
        <p:txBody>
          <a:bodyPr lIns="0" tIns="0" rIns="0" bIns="0"/>
          <a:lstStyle/>
          <a:p>
            <a:endParaRPr lang="en-US"/>
          </a:p>
        </p:txBody>
      </p:sp>
      <p:sp>
        <p:nvSpPr>
          <p:cNvPr id="1130509" name="Freeform 13"/>
          <p:cNvSpPr>
            <a:spLocks/>
          </p:cNvSpPr>
          <p:nvPr/>
        </p:nvSpPr>
        <p:spPr bwMode="auto">
          <a:xfrm>
            <a:off x="1395413" y="2322513"/>
            <a:ext cx="3214687" cy="1374775"/>
          </a:xfrm>
          <a:custGeom>
            <a:avLst/>
            <a:gdLst>
              <a:gd name="T0" fmla="*/ 1360 w 21600"/>
              <a:gd name="T1" fmla="*/ 21600 h 21600"/>
              <a:gd name="T2" fmla="*/ 17520 w 21600"/>
              <a:gd name="T3" fmla="*/ 21600 h 21600"/>
              <a:gd name="T4" fmla="*/ 21600 w 21600"/>
              <a:gd name="T5" fmla="*/ 16270 h 21600"/>
              <a:gd name="T6" fmla="*/ 17500 w 21600"/>
              <a:gd name="T7" fmla="*/ 5751 h 21600"/>
              <a:gd name="T8" fmla="*/ 11920 w 21600"/>
              <a:gd name="T9" fmla="*/ 5751 h 21600"/>
              <a:gd name="T10" fmla="*/ 15580 w 21600"/>
              <a:gd name="T11" fmla="*/ 140 h 21600"/>
              <a:gd name="T12" fmla="*/ 11980 w 21600"/>
              <a:gd name="T13" fmla="*/ 0 h 21600"/>
              <a:gd name="T14" fmla="*/ 0 w 21600"/>
              <a:gd name="T15" fmla="*/ 13465 h 21600"/>
              <a:gd name="T16" fmla="*/ 1360 w 21600"/>
              <a:gd name="T17" fmla="*/ 21600 h 21600"/>
              <a:gd name="T18" fmla="*/ 136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1360" y="21600"/>
                </a:moveTo>
                <a:lnTo>
                  <a:pt x="17520" y="21600"/>
                </a:lnTo>
                <a:lnTo>
                  <a:pt x="21600" y="16270"/>
                </a:lnTo>
                <a:lnTo>
                  <a:pt x="17500" y="5751"/>
                </a:lnTo>
                <a:lnTo>
                  <a:pt x="11920" y="5751"/>
                </a:lnTo>
                <a:lnTo>
                  <a:pt x="15580" y="140"/>
                </a:lnTo>
                <a:lnTo>
                  <a:pt x="11980" y="0"/>
                </a:lnTo>
                <a:lnTo>
                  <a:pt x="0" y="13465"/>
                </a:lnTo>
                <a:lnTo>
                  <a:pt x="1360" y="21600"/>
                </a:lnTo>
                <a:close/>
                <a:moveTo>
                  <a:pt x="1360" y="21600"/>
                </a:moveTo>
              </a:path>
            </a:pathLst>
          </a:custGeom>
          <a:solidFill>
            <a:srgbClr val="FF66FF">
              <a:alpha val="53999"/>
            </a:srgbClr>
          </a:solidFill>
          <a:ln>
            <a:noFill/>
          </a:ln>
          <a:extLst>
            <a:ext uri="{91240B29-F687-4f45-9708-019B960494DF}">
              <a14:hiddenLine xmlns:a14="http://schemas.microsoft.com/office/drawing/2010/main" w="9525" cap="flat">
                <a:solidFill>
                  <a:schemeClr val="tx1">
                    <a:alpha val="53999"/>
                  </a:schemeClr>
                </a:solidFill>
                <a:round/>
                <a:headEnd type="none" w="med" len="med"/>
                <a:tailEnd type="none" w="med" len="med"/>
              </a14:hiddenLine>
            </a:ext>
          </a:extLst>
        </p:spPr>
        <p:txBody>
          <a:bodyPr lIns="0" tIns="0" rIns="0" bIns="0"/>
          <a:lstStyle/>
          <a:p>
            <a:endParaRPr lang="en-US"/>
          </a:p>
        </p:txBody>
      </p:sp>
      <p:sp>
        <p:nvSpPr>
          <p:cNvPr id="1130510" name="Freeform 14"/>
          <p:cNvSpPr>
            <a:spLocks/>
          </p:cNvSpPr>
          <p:nvPr/>
        </p:nvSpPr>
        <p:spPr bwMode="auto">
          <a:xfrm>
            <a:off x="3160713" y="2170113"/>
            <a:ext cx="2965450" cy="193675"/>
          </a:xfrm>
          <a:custGeom>
            <a:avLst/>
            <a:gdLst>
              <a:gd name="T0" fmla="*/ 0 w 21600"/>
              <a:gd name="T1" fmla="*/ 18942 h 21600"/>
              <a:gd name="T2" fmla="*/ 21600 w 21600"/>
              <a:gd name="T3" fmla="*/ 21600 h 21600"/>
              <a:gd name="T4" fmla="*/ 19431 w 21600"/>
              <a:gd name="T5" fmla="*/ 0 h 21600"/>
              <a:gd name="T6" fmla="*/ 3210 w 21600"/>
              <a:gd name="T7" fmla="*/ 0 h 21600"/>
              <a:gd name="T8" fmla="*/ 0 w 21600"/>
              <a:gd name="T9" fmla="*/ 18942 h 21600"/>
              <a:gd name="T10" fmla="*/ 0 w 21600"/>
              <a:gd name="T11" fmla="*/ 18942 h 21600"/>
            </a:gdLst>
            <a:ahLst/>
            <a:cxnLst>
              <a:cxn ang="0">
                <a:pos x="T0" y="T1"/>
              </a:cxn>
              <a:cxn ang="0">
                <a:pos x="T2" y="T3"/>
              </a:cxn>
              <a:cxn ang="0">
                <a:pos x="T4" y="T5"/>
              </a:cxn>
              <a:cxn ang="0">
                <a:pos x="T6" y="T7"/>
              </a:cxn>
              <a:cxn ang="0">
                <a:pos x="T8" y="T9"/>
              </a:cxn>
              <a:cxn ang="0">
                <a:pos x="T10" y="T11"/>
              </a:cxn>
            </a:cxnLst>
            <a:rect l="0" t="0" r="r" b="b"/>
            <a:pathLst>
              <a:path w="21600" h="21600">
                <a:moveTo>
                  <a:pt x="0" y="18942"/>
                </a:moveTo>
                <a:lnTo>
                  <a:pt x="21600" y="21600"/>
                </a:lnTo>
                <a:lnTo>
                  <a:pt x="19431" y="0"/>
                </a:lnTo>
                <a:lnTo>
                  <a:pt x="3210" y="0"/>
                </a:lnTo>
                <a:lnTo>
                  <a:pt x="0" y="18942"/>
                </a:lnTo>
                <a:close/>
                <a:moveTo>
                  <a:pt x="0" y="18942"/>
                </a:moveTo>
              </a:path>
            </a:pathLst>
          </a:custGeom>
          <a:solidFill>
            <a:srgbClr val="FF8000">
              <a:alpha val="34999"/>
            </a:srgbClr>
          </a:solidFill>
          <a:ln>
            <a:noFill/>
          </a:ln>
          <a:extLst>
            <a:ext uri="{91240B29-F687-4f45-9708-019B960494DF}">
              <a14:hiddenLine xmlns:a14="http://schemas.microsoft.com/office/drawing/2010/main" w="9525" cap="flat">
                <a:solidFill>
                  <a:schemeClr val="tx1">
                    <a:alpha val="34999"/>
                  </a:schemeClr>
                </a:solidFill>
                <a:round/>
                <a:headEnd type="none" w="med" len="med"/>
                <a:tailEnd type="none" w="med" len="med"/>
              </a14:hiddenLine>
            </a:ext>
          </a:extLst>
        </p:spPr>
        <p:txBody>
          <a:bodyPr lIns="0" tIns="0" rIns="0" bIns="0"/>
          <a:lstStyle/>
          <a:p>
            <a:endParaRPr lang="en-US"/>
          </a:p>
        </p:txBody>
      </p:sp>
      <p:sp>
        <p:nvSpPr>
          <p:cNvPr id="1130511" name="Rectangle 15"/>
          <p:cNvSpPr>
            <a:spLocks/>
          </p:cNvSpPr>
          <p:nvPr/>
        </p:nvSpPr>
        <p:spPr bwMode="auto">
          <a:xfrm>
            <a:off x="357188" y="3857625"/>
            <a:ext cx="1144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p>
            <a:pPr marL="39688" defTabSz="642938" eaLnBrk="1" hangingPunct="1"/>
            <a:r>
              <a:rPr lang="en-US" sz="1300" b="1">
                <a:latin typeface="Helvetica Neue" charset="0"/>
                <a:cs typeface="Helvetica Neue" charset="0"/>
                <a:sym typeface="Helvetica Neue" charset="0"/>
              </a:rPr>
              <a:t>IC-1</a:t>
            </a:r>
          </a:p>
          <a:p>
            <a:pPr marL="39688" defTabSz="642938" eaLnBrk="1" hangingPunct="1"/>
            <a:r>
              <a:rPr lang="en-US" sz="1300" b="1">
                <a:latin typeface="Helvetica Neue" charset="0"/>
                <a:cs typeface="Helvetica Neue" charset="0"/>
                <a:sym typeface="Helvetica Neue" charset="0"/>
              </a:rPr>
              <a:t>04-05 Season</a:t>
            </a:r>
          </a:p>
        </p:txBody>
      </p:sp>
      <p:sp>
        <p:nvSpPr>
          <p:cNvPr id="1130512" name="Rectangle 16"/>
          <p:cNvSpPr>
            <a:spLocks/>
          </p:cNvSpPr>
          <p:nvPr/>
        </p:nvSpPr>
        <p:spPr bwMode="auto">
          <a:xfrm>
            <a:off x="874713" y="4911725"/>
            <a:ext cx="1144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p>
            <a:pPr marL="39688" defTabSz="642938" eaLnBrk="1" hangingPunct="1"/>
            <a:r>
              <a:rPr lang="en-US" sz="1300" b="1">
                <a:latin typeface="Helvetica Neue" charset="0"/>
                <a:cs typeface="Helvetica Neue" charset="0"/>
                <a:sym typeface="Helvetica Neue" charset="0"/>
              </a:rPr>
              <a:t>IC-9</a:t>
            </a:r>
          </a:p>
          <a:p>
            <a:pPr marL="39688" defTabSz="642938" eaLnBrk="1" hangingPunct="1"/>
            <a:r>
              <a:rPr lang="en-US" sz="1300" b="1">
                <a:latin typeface="Helvetica Neue" charset="0"/>
                <a:cs typeface="Helvetica Neue" charset="0"/>
                <a:sym typeface="Helvetica Neue" charset="0"/>
              </a:rPr>
              <a:t>05-06 Season</a:t>
            </a:r>
          </a:p>
        </p:txBody>
      </p:sp>
      <p:sp>
        <p:nvSpPr>
          <p:cNvPr id="1130513" name="Rectangle 17"/>
          <p:cNvSpPr>
            <a:spLocks/>
          </p:cNvSpPr>
          <p:nvPr/>
        </p:nvSpPr>
        <p:spPr bwMode="auto">
          <a:xfrm>
            <a:off x="5991225" y="4911725"/>
            <a:ext cx="1144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p>
            <a:pPr marL="39688" defTabSz="642938" eaLnBrk="1" hangingPunct="1"/>
            <a:r>
              <a:rPr lang="en-US" sz="1300" b="1">
                <a:latin typeface="Helvetica Neue" charset="0"/>
                <a:cs typeface="Helvetica Neue" charset="0"/>
                <a:sym typeface="Helvetica Neue" charset="0"/>
              </a:rPr>
              <a:t>IC-22</a:t>
            </a:r>
          </a:p>
          <a:p>
            <a:pPr marL="39688" defTabSz="642938" eaLnBrk="1" hangingPunct="1"/>
            <a:r>
              <a:rPr lang="en-US" sz="1300" b="1">
                <a:latin typeface="Helvetica Neue" charset="0"/>
                <a:cs typeface="Helvetica Neue" charset="0"/>
                <a:sym typeface="Helvetica Neue" charset="0"/>
              </a:rPr>
              <a:t>06-07 Season</a:t>
            </a:r>
          </a:p>
        </p:txBody>
      </p:sp>
      <p:sp>
        <p:nvSpPr>
          <p:cNvPr id="1130514" name="Rectangle 18"/>
          <p:cNvSpPr>
            <a:spLocks/>
          </p:cNvSpPr>
          <p:nvPr/>
        </p:nvSpPr>
        <p:spPr bwMode="auto">
          <a:xfrm>
            <a:off x="7796213" y="3402013"/>
            <a:ext cx="1144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p>
            <a:pPr marL="39688" defTabSz="642938" eaLnBrk="1" hangingPunct="1"/>
            <a:r>
              <a:rPr lang="en-US" sz="1300" b="1">
                <a:latin typeface="Helvetica Neue" charset="0"/>
                <a:cs typeface="Helvetica Neue" charset="0"/>
                <a:sym typeface="Helvetica Neue" charset="0"/>
              </a:rPr>
              <a:t>IC-40</a:t>
            </a:r>
          </a:p>
          <a:p>
            <a:pPr marL="39688" defTabSz="642938" eaLnBrk="1" hangingPunct="1"/>
            <a:r>
              <a:rPr lang="en-US" sz="1300" b="1">
                <a:latin typeface="Helvetica Neue" charset="0"/>
                <a:cs typeface="Helvetica Neue" charset="0"/>
                <a:sym typeface="Helvetica Neue" charset="0"/>
              </a:rPr>
              <a:t>07-08 Season</a:t>
            </a:r>
          </a:p>
        </p:txBody>
      </p:sp>
      <p:sp>
        <p:nvSpPr>
          <p:cNvPr id="1130515" name="Rectangle 19"/>
          <p:cNvSpPr>
            <a:spLocks/>
          </p:cNvSpPr>
          <p:nvPr/>
        </p:nvSpPr>
        <p:spPr bwMode="auto">
          <a:xfrm>
            <a:off x="1108075" y="2276475"/>
            <a:ext cx="1144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p>
            <a:pPr marL="39688" defTabSz="642938" eaLnBrk="1" hangingPunct="1"/>
            <a:r>
              <a:rPr lang="en-US" sz="1300" b="1">
                <a:latin typeface="Helvetica Neue" charset="0"/>
                <a:cs typeface="Helvetica Neue" charset="0"/>
                <a:sym typeface="Helvetica Neue" charset="0"/>
              </a:rPr>
              <a:t>IC-59</a:t>
            </a:r>
          </a:p>
          <a:p>
            <a:pPr marL="39688" defTabSz="642938" eaLnBrk="1" hangingPunct="1"/>
            <a:r>
              <a:rPr lang="en-US" sz="1300" b="1">
                <a:latin typeface="Helvetica Neue" charset="0"/>
                <a:cs typeface="Helvetica Neue" charset="0"/>
                <a:sym typeface="Helvetica Neue" charset="0"/>
              </a:rPr>
              <a:t>08-09 Season</a:t>
            </a:r>
          </a:p>
        </p:txBody>
      </p:sp>
      <p:sp>
        <p:nvSpPr>
          <p:cNvPr id="1130516" name="Rectangle 20"/>
          <p:cNvSpPr>
            <a:spLocks/>
          </p:cNvSpPr>
          <p:nvPr/>
        </p:nvSpPr>
        <p:spPr bwMode="auto">
          <a:xfrm>
            <a:off x="6554788" y="2098675"/>
            <a:ext cx="1144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p>
            <a:pPr marL="39688" defTabSz="642938" eaLnBrk="1" hangingPunct="1"/>
            <a:r>
              <a:rPr lang="en-US" sz="1300" b="1">
                <a:latin typeface="Helvetica Neue" charset="0"/>
                <a:cs typeface="Helvetica Neue" charset="0"/>
                <a:sym typeface="Helvetica Neue" charset="0"/>
              </a:rPr>
              <a:t>IC-79</a:t>
            </a:r>
          </a:p>
          <a:p>
            <a:pPr marL="39688" defTabSz="642938" eaLnBrk="1" hangingPunct="1"/>
            <a:r>
              <a:rPr lang="en-US" sz="1300" b="1">
                <a:latin typeface="Helvetica Neue" charset="0"/>
                <a:cs typeface="Helvetica Neue" charset="0"/>
                <a:sym typeface="Helvetica Neue" charset="0"/>
              </a:rPr>
              <a:t>09-10 Season</a:t>
            </a:r>
          </a:p>
        </p:txBody>
      </p:sp>
      <p:sp>
        <p:nvSpPr>
          <p:cNvPr id="1130517" name="Rectangle 21"/>
          <p:cNvSpPr>
            <a:spLocks/>
          </p:cNvSpPr>
          <p:nvPr/>
        </p:nvSpPr>
        <p:spPr bwMode="auto">
          <a:xfrm>
            <a:off x="4125913" y="1589088"/>
            <a:ext cx="1144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p>
            <a:pPr marL="39688" defTabSz="642938" eaLnBrk="1" hangingPunct="1"/>
            <a:r>
              <a:rPr lang="en-US" sz="1300" b="1">
                <a:latin typeface="Helvetica Neue" charset="0"/>
                <a:cs typeface="Helvetica Neue" charset="0"/>
                <a:sym typeface="Helvetica Neue" charset="0"/>
              </a:rPr>
              <a:t>IC-86</a:t>
            </a:r>
          </a:p>
          <a:p>
            <a:pPr marL="39688" defTabSz="642938" eaLnBrk="1" hangingPunct="1"/>
            <a:r>
              <a:rPr lang="en-US" sz="1300" b="1">
                <a:latin typeface="Helvetica Neue" charset="0"/>
                <a:cs typeface="Helvetica Neue" charset="0"/>
                <a:sym typeface="Helvetica Neue" charset="0"/>
              </a:rPr>
              <a:t>10-11 Season</a:t>
            </a:r>
          </a:p>
        </p:txBody>
      </p:sp>
      <p:sp>
        <p:nvSpPr>
          <p:cNvPr id="1130518" name="Freeform 22"/>
          <p:cNvSpPr>
            <a:spLocks/>
          </p:cNvSpPr>
          <p:nvPr/>
        </p:nvSpPr>
        <p:spPr bwMode="auto">
          <a:xfrm>
            <a:off x="1643063" y="3694113"/>
            <a:ext cx="809625" cy="450850"/>
          </a:xfrm>
          <a:custGeom>
            <a:avLst/>
            <a:gdLst>
              <a:gd name="T0" fmla="*/ 4765 w 21600"/>
              <a:gd name="T1" fmla="*/ 21600 h 21600"/>
              <a:gd name="T2" fmla="*/ 21600 w 21600"/>
              <a:gd name="T3" fmla="*/ 0 h 21600"/>
              <a:gd name="T4" fmla="*/ 0 w 21600"/>
              <a:gd name="T5" fmla="*/ 0 h 21600"/>
              <a:gd name="T6" fmla="*/ 4765 w 21600"/>
              <a:gd name="T7" fmla="*/ 21600 h 21600"/>
              <a:gd name="T8" fmla="*/ 4765 w 21600"/>
              <a:gd name="T9" fmla="*/ 21600 h 21600"/>
            </a:gdLst>
            <a:ahLst/>
            <a:cxnLst>
              <a:cxn ang="0">
                <a:pos x="T0" y="T1"/>
              </a:cxn>
              <a:cxn ang="0">
                <a:pos x="T2" y="T3"/>
              </a:cxn>
              <a:cxn ang="0">
                <a:pos x="T4" y="T5"/>
              </a:cxn>
              <a:cxn ang="0">
                <a:pos x="T6" y="T7"/>
              </a:cxn>
              <a:cxn ang="0">
                <a:pos x="T8" y="T9"/>
              </a:cxn>
            </a:cxnLst>
            <a:rect l="0" t="0" r="r" b="b"/>
            <a:pathLst>
              <a:path w="21600" h="21600">
                <a:moveTo>
                  <a:pt x="4765" y="21600"/>
                </a:moveTo>
                <a:lnTo>
                  <a:pt x="21600" y="0"/>
                </a:lnTo>
                <a:lnTo>
                  <a:pt x="0" y="0"/>
                </a:lnTo>
                <a:lnTo>
                  <a:pt x="4765" y="21600"/>
                </a:lnTo>
                <a:close/>
                <a:moveTo>
                  <a:pt x="4765" y="21600"/>
                </a:moveTo>
              </a:path>
            </a:pathLst>
          </a:custGeom>
          <a:noFill/>
          <a:ln w="38100" cap="flat">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30519" name="Freeform 23"/>
          <p:cNvSpPr>
            <a:spLocks/>
          </p:cNvSpPr>
          <p:nvPr/>
        </p:nvSpPr>
        <p:spPr bwMode="auto">
          <a:xfrm>
            <a:off x="1600200" y="3695700"/>
            <a:ext cx="2465388" cy="1762125"/>
          </a:xfrm>
          <a:custGeom>
            <a:avLst/>
            <a:gdLst>
              <a:gd name="T0" fmla="*/ 0 w 21600"/>
              <a:gd name="T1" fmla="*/ 0 h 21600"/>
              <a:gd name="T2" fmla="*/ 20870 w 21600"/>
              <a:gd name="T3" fmla="*/ 0 h 21600"/>
              <a:gd name="T4" fmla="*/ 14400 w 21600"/>
              <a:gd name="T5" fmla="*/ 5692 h 21600"/>
              <a:gd name="T6" fmla="*/ 21600 w 21600"/>
              <a:gd name="T7" fmla="*/ 21600 h 21600"/>
              <a:gd name="T8" fmla="*/ 7200 w 21600"/>
              <a:gd name="T9" fmla="*/ 21454 h 21600"/>
              <a:gd name="T10" fmla="*/ 0 w 21600"/>
              <a:gd name="T11" fmla="*/ 0 h 21600"/>
              <a:gd name="T12" fmla="*/ 0 w 21600"/>
              <a:gd name="T13" fmla="*/ 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lnTo>
                  <a:pt x="20870" y="0"/>
                </a:lnTo>
                <a:lnTo>
                  <a:pt x="14400" y="5692"/>
                </a:lnTo>
                <a:lnTo>
                  <a:pt x="21600" y="21600"/>
                </a:lnTo>
                <a:lnTo>
                  <a:pt x="7200" y="21454"/>
                </a:lnTo>
                <a:lnTo>
                  <a:pt x="0" y="0"/>
                </a:lnTo>
                <a:close/>
                <a:moveTo>
                  <a:pt x="0" y="0"/>
                </a:moveTo>
              </a:path>
            </a:pathLst>
          </a:custGeom>
          <a:noFill/>
          <a:ln w="38100" cap="flat">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30520" name="Freeform 24"/>
          <p:cNvSpPr>
            <a:spLocks/>
          </p:cNvSpPr>
          <p:nvPr/>
        </p:nvSpPr>
        <p:spPr bwMode="auto">
          <a:xfrm>
            <a:off x="1619250" y="3381375"/>
            <a:ext cx="5572125" cy="2095500"/>
          </a:xfrm>
          <a:custGeom>
            <a:avLst/>
            <a:gdLst>
              <a:gd name="T0" fmla="*/ 3092 w 21600"/>
              <a:gd name="T1" fmla="*/ 21355 h 21600"/>
              <a:gd name="T2" fmla="*/ 0 w 21600"/>
              <a:gd name="T3" fmla="*/ 3314 h 21600"/>
              <a:gd name="T4" fmla="*/ 9185 w 21600"/>
              <a:gd name="T5" fmla="*/ 3436 h 21600"/>
              <a:gd name="T6" fmla="*/ 11354 w 21600"/>
              <a:gd name="T7" fmla="*/ 0 h 21600"/>
              <a:gd name="T8" fmla="*/ 14354 w 21600"/>
              <a:gd name="T9" fmla="*/ 7855 h 21600"/>
              <a:gd name="T10" fmla="*/ 21600 w 21600"/>
              <a:gd name="T11" fmla="*/ 7609 h 21600"/>
              <a:gd name="T12" fmla="*/ 20031 w 21600"/>
              <a:gd name="T13" fmla="*/ 12886 h 21600"/>
              <a:gd name="T14" fmla="*/ 17585 w 21600"/>
              <a:gd name="T15" fmla="*/ 13009 h 21600"/>
              <a:gd name="T16" fmla="*/ 14677 w 21600"/>
              <a:gd name="T17" fmla="*/ 21600 h 21600"/>
              <a:gd name="T18" fmla="*/ 3092 w 21600"/>
              <a:gd name="T19" fmla="*/ 21355 h 21600"/>
              <a:gd name="T20" fmla="*/ 3092 w 21600"/>
              <a:gd name="T21" fmla="*/ 21355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3092" y="21355"/>
                </a:moveTo>
                <a:lnTo>
                  <a:pt x="0" y="3314"/>
                </a:lnTo>
                <a:lnTo>
                  <a:pt x="9185" y="3436"/>
                </a:lnTo>
                <a:lnTo>
                  <a:pt x="11354" y="0"/>
                </a:lnTo>
                <a:lnTo>
                  <a:pt x="14354" y="7855"/>
                </a:lnTo>
                <a:lnTo>
                  <a:pt x="21600" y="7609"/>
                </a:lnTo>
                <a:lnTo>
                  <a:pt x="20031" y="12886"/>
                </a:lnTo>
                <a:lnTo>
                  <a:pt x="17585" y="13009"/>
                </a:lnTo>
                <a:lnTo>
                  <a:pt x="14677" y="21600"/>
                </a:lnTo>
                <a:lnTo>
                  <a:pt x="3092" y="21355"/>
                </a:lnTo>
                <a:close/>
                <a:moveTo>
                  <a:pt x="3092" y="21355"/>
                </a:moveTo>
              </a:path>
            </a:pathLst>
          </a:custGeom>
          <a:noFill/>
          <a:ln w="38100" cap="flat">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30521" name="Freeform 25"/>
          <p:cNvSpPr>
            <a:spLocks/>
          </p:cNvSpPr>
          <p:nvPr/>
        </p:nvSpPr>
        <p:spPr bwMode="auto">
          <a:xfrm>
            <a:off x="1608138" y="2728913"/>
            <a:ext cx="6107112" cy="2738437"/>
          </a:xfrm>
          <a:custGeom>
            <a:avLst/>
            <a:gdLst>
              <a:gd name="T0" fmla="*/ 2905 w 21600"/>
              <a:gd name="T1" fmla="*/ 21506 h 21600"/>
              <a:gd name="T2" fmla="*/ 0 w 21600"/>
              <a:gd name="T3" fmla="*/ 7607 h 21600"/>
              <a:gd name="T4" fmla="*/ 8463 w 21600"/>
              <a:gd name="T5" fmla="*/ 7701 h 21600"/>
              <a:gd name="T6" fmla="*/ 12211 w 21600"/>
              <a:gd name="T7" fmla="*/ 1878 h 21600"/>
              <a:gd name="T8" fmla="*/ 14063 w 21600"/>
              <a:gd name="T9" fmla="*/ 1972 h 21600"/>
              <a:gd name="T10" fmla="*/ 14989 w 21600"/>
              <a:gd name="T11" fmla="*/ 94 h 21600"/>
              <a:gd name="T12" fmla="*/ 18274 w 21600"/>
              <a:gd name="T13" fmla="*/ 0 h 21600"/>
              <a:gd name="T14" fmla="*/ 21600 w 21600"/>
              <a:gd name="T15" fmla="*/ 4883 h 21600"/>
              <a:gd name="T16" fmla="*/ 18316 w 21600"/>
              <a:gd name="T17" fmla="*/ 15026 h 21600"/>
              <a:gd name="T18" fmla="*/ 16084 w 21600"/>
              <a:gd name="T19" fmla="*/ 15026 h 21600"/>
              <a:gd name="T20" fmla="*/ 13389 w 21600"/>
              <a:gd name="T21" fmla="*/ 21600 h 21600"/>
              <a:gd name="T22" fmla="*/ 2905 w 21600"/>
              <a:gd name="T23" fmla="*/ 21506 h 21600"/>
              <a:gd name="T24" fmla="*/ 2905 w 21600"/>
              <a:gd name="T25" fmla="*/ 21506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00" h="21600">
                <a:moveTo>
                  <a:pt x="2905" y="21506"/>
                </a:moveTo>
                <a:lnTo>
                  <a:pt x="0" y="7607"/>
                </a:lnTo>
                <a:lnTo>
                  <a:pt x="8463" y="7701"/>
                </a:lnTo>
                <a:lnTo>
                  <a:pt x="12211" y="1878"/>
                </a:lnTo>
                <a:lnTo>
                  <a:pt x="14063" y="1972"/>
                </a:lnTo>
                <a:lnTo>
                  <a:pt x="14989" y="94"/>
                </a:lnTo>
                <a:lnTo>
                  <a:pt x="18274" y="0"/>
                </a:lnTo>
                <a:lnTo>
                  <a:pt x="21600" y="4883"/>
                </a:lnTo>
                <a:lnTo>
                  <a:pt x="18316" y="15026"/>
                </a:lnTo>
                <a:lnTo>
                  <a:pt x="16084" y="15026"/>
                </a:lnTo>
                <a:lnTo>
                  <a:pt x="13389" y="21600"/>
                </a:lnTo>
                <a:lnTo>
                  <a:pt x="2905" y="21506"/>
                </a:lnTo>
                <a:close/>
                <a:moveTo>
                  <a:pt x="2905" y="21506"/>
                </a:moveTo>
              </a:path>
            </a:pathLst>
          </a:custGeom>
          <a:noFill/>
          <a:ln w="38100" cap="flat">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30522" name="Freeform 26"/>
          <p:cNvSpPr>
            <a:spLocks/>
          </p:cNvSpPr>
          <p:nvPr/>
        </p:nvSpPr>
        <p:spPr bwMode="auto">
          <a:xfrm>
            <a:off x="1398588" y="2322513"/>
            <a:ext cx="6299200" cy="3154362"/>
          </a:xfrm>
          <a:custGeom>
            <a:avLst/>
            <a:gdLst>
              <a:gd name="T0" fmla="*/ 3471 w 21600"/>
              <a:gd name="T1" fmla="*/ 21600 h 21600"/>
              <a:gd name="T2" fmla="*/ 13638 w 21600"/>
              <a:gd name="T3" fmla="*/ 21600 h 21600"/>
              <a:gd name="T4" fmla="*/ 16251 w 21600"/>
              <a:gd name="T5" fmla="*/ 15894 h 21600"/>
              <a:gd name="T6" fmla="*/ 18456 w 21600"/>
              <a:gd name="T7" fmla="*/ 15894 h 21600"/>
              <a:gd name="T8" fmla="*/ 21600 w 21600"/>
              <a:gd name="T9" fmla="*/ 7173 h 21600"/>
              <a:gd name="T10" fmla="*/ 18374 w 21600"/>
              <a:gd name="T11" fmla="*/ 2853 h 21600"/>
              <a:gd name="T12" fmla="*/ 15189 w 21600"/>
              <a:gd name="T13" fmla="*/ 2771 h 21600"/>
              <a:gd name="T14" fmla="*/ 14250 w 21600"/>
              <a:gd name="T15" fmla="*/ 4565 h 21600"/>
              <a:gd name="T16" fmla="*/ 12576 w 21600"/>
              <a:gd name="T17" fmla="*/ 4565 h 21600"/>
              <a:gd name="T18" fmla="*/ 10820 w 21600"/>
              <a:gd name="T19" fmla="*/ 6928 h 21600"/>
              <a:gd name="T20" fmla="*/ 8860 w 21600"/>
              <a:gd name="T21" fmla="*/ 2527 h 21600"/>
              <a:gd name="T22" fmla="*/ 6043 w 21600"/>
              <a:gd name="T23" fmla="*/ 2608 h 21600"/>
              <a:gd name="T24" fmla="*/ 7799 w 21600"/>
              <a:gd name="T25" fmla="*/ 163 h 21600"/>
              <a:gd name="T26" fmla="*/ 6084 w 21600"/>
              <a:gd name="T27" fmla="*/ 0 h 21600"/>
              <a:gd name="T28" fmla="*/ 0 w 21600"/>
              <a:gd name="T29" fmla="*/ 5950 h 21600"/>
              <a:gd name="T30" fmla="*/ 3471 w 21600"/>
              <a:gd name="T31" fmla="*/ 21600 h 21600"/>
              <a:gd name="T32" fmla="*/ 3471 w 21600"/>
              <a:gd name="T3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00" h="21600">
                <a:moveTo>
                  <a:pt x="3471" y="21600"/>
                </a:moveTo>
                <a:lnTo>
                  <a:pt x="13638" y="21600"/>
                </a:lnTo>
                <a:lnTo>
                  <a:pt x="16251" y="15894"/>
                </a:lnTo>
                <a:lnTo>
                  <a:pt x="18456" y="15894"/>
                </a:lnTo>
                <a:lnTo>
                  <a:pt x="21600" y="7173"/>
                </a:lnTo>
                <a:lnTo>
                  <a:pt x="18374" y="2853"/>
                </a:lnTo>
                <a:lnTo>
                  <a:pt x="15189" y="2771"/>
                </a:lnTo>
                <a:lnTo>
                  <a:pt x="14250" y="4565"/>
                </a:lnTo>
                <a:lnTo>
                  <a:pt x="12576" y="4565"/>
                </a:lnTo>
                <a:lnTo>
                  <a:pt x="10820" y="6928"/>
                </a:lnTo>
                <a:lnTo>
                  <a:pt x="8860" y="2527"/>
                </a:lnTo>
                <a:lnTo>
                  <a:pt x="6043" y="2608"/>
                </a:lnTo>
                <a:lnTo>
                  <a:pt x="7799" y="163"/>
                </a:lnTo>
                <a:lnTo>
                  <a:pt x="6084" y="0"/>
                </a:lnTo>
                <a:lnTo>
                  <a:pt x="0" y="5950"/>
                </a:lnTo>
                <a:lnTo>
                  <a:pt x="3471" y="21600"/>
                </a:lnTo>
                <a:close/>
                <a:moveTo>
                  <a:pt x="3471" y="21600"/>
                </a:moveTo>
              </a:path>
            </a:pathLst>
          </a:custGeom>
          <a:noFill/>
          <a:ln w="38100" cap="flat">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30523" name="Freeform 27"/>
          <p:cNvSpPr>
            <a:spLocks/>
          </p:cNvSpPr>
          <p:nvPr/>
        </p:nvSpPr>
        <p:spPr bwMode="auto">
          <a:xfrm>
            <a:off x="1404938" y="2324100"/>
            <a:ext cx="6321425" cy="3132138"/>
          </a:xfrm>
          <a:custGeom>
            <a:avLst/>
            <a:gdLst>
              <a:gd name="T0" fmla="*/ 3498 w 21600"/>
              <a:gd name="T1" fmla="*/ 21600 h 21600"/>
              <a:gd name="T2" fmla="*/ 13627 w 21600"/>
              <a:gd name="T3" fmla="*/ 21600 h 21600"/>
              <a:gd name="T4" fmla="*/ 16190 w 21600"/>
              <a:gd name="T5" fmla="*/ 15933 h 21600"/>
              <a:gd name="T6" fmla="*/ 18427 w 21600"/>
              <a:gd name="T7" fmla="*/ 15933 h 21600"/>
              <a:gd name="T8" fmla="*/ 21600 w 21600"/>
              <a:gd name="T9" fmla="*/ 7227 h 21600"/>
              <a:gd name="T10" fmla="*/ 16027 w 21600"/>
              <a:gd name="T11" fmla="*/ 164 h 21600"/>
              <a:gd name="T12" fmla="*/ 6102 w 21600"/>
              <a:gd name="T13" fmla="*/ 0 h 21600"/>
              <a:gd name="T14" fmla="*/ 0 w 21600"/>
              <a:gd name="T15" fmla="*/ 5913 h 21600"/>
              <a:gd name="T16" fmla="*/ 3498 w 21600"/>
              <a:gd name="T17" fmla="*/ 21600 h 21600"/>
              <a:gd name="T18" fmla="*/ 3498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3498" y="21600"/>
                </a:moveTo>
                <a:lnTo>
                  <a:pt x="13627" y="21600"/>
                </a:lnTo>
                <a:lnTo>
                  <a:pt x="16190" y="15933"/>
                </a:lnTo>
                <a:lnTo>
                  <a:pt x="18427" y="15933"/>
                </a:lnTo>
                <a:lnTo>
                  <a:pt x="21600" y="7227"/>
                </a:lnTo>
                <a:lnTo>
                  <a:pt x="16027" y="164"/>
                </a:lnTo>
                <a:lnTo>
                  <a:pt x="6102" y="0"/>
                </a:lnTo>
                <a:lnTo>
                  <a:pt x="0" y="5913"/>
                </a:lnTo>
                <a:lnTo>
                  <a:pt x="3498" y="21600"/>
                </a:lnTo>
                <a:close/>
                <a:moveTo>
                  <a:pt x="3498" y="21600"/>
                </a:moveTo>
              </a:path>
            </a:pathLst>
          </a:custGeom>
          <a:noFill/>
          <a:ln w="38100" cap="flat">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30524" name="Freeform 28"/>
          <p:cNvSpPr>
            <a:spLocks/>
          </p:cNvSpPr>
          <p:nvPr/>
        </p:nvSpPr>
        <p:spPr bwMode="auto">
          <a:xfrm>
            <a:off x="1404938" y="2149475"/>
            <a:ext cx="6310312" cy="3308350"/>
          </a:xfrm>
          <a:custGeom>
            <a:avLst/>
            <a:gdLst>
              <a:gd name="T0" fmla="*/ 3505 w 21600"/>
              <a:gd name="T1" fmla="*/ 21522 h 21600"/>
              <a:gd name="T2" fmla="*/ 13694 w 21600"/>
              <a:gd name="T3" fmla="*/ 21600 h 21600"/>
              <a:gd name="T4" fmla="*/ 16261 w 21600"/>
              <a:gd name="T5" fmla="*/ 16161 h 21600"/>
              <a:gd name="T6" fmla="*/ 18421 w 21600"/>
              <a:gd name="T7" fmla="*/ 16083 h 21600"/>
              <a:gd name="T8" fmla="*/ 21600 w 21600"/>
              <a:gd name="T9" fmla="*/ 7925 h 21600"/>
              <a:gd name="T10" fmla="*/ 15161 w 21600"/>
              <a:gd name="T11" fmla="*/ 0 h 21600"/>
              <a:gd name="T12" fmla="*/ 7499 w 21600"/>
              <a:gd name="T13" fmla="*/ 0 h 21600"/>
              <a:gd name="T14" fmla="*/ 0 w 21600"/>
              <a:gd name="T15" fmla="*/ 6682 h 21600"/>
              <a:gd name="T16" fmla="*/ 3505 w 21600"/>
              <a:gd name="T17" fmla="*/ 21522 h 21600"/>
              <a:gd name="T18" fmla="*/ 3505 w 21600"/>
              <a:gd name="T19" fmla="*/ 21522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3505" y="21522"/>
                </a:moveTo>
                <a:lnTo>
                  <a:pt x="13694" y="21600"/>
                </a:lnTo>
                <a:lnTo>
                  <a:pt x="16261" y="16161"/>
                </a:lnTo>
                <a:lnTo>
                  <a:pt x="18421" y="16083"/>
                </a:lnTo>
                <a:lnTo>
                  <a:pt x="21600" y="7925"/>
                </a:lnTo>
                <a:lnTo>
                  <a:pt x="15161" y="0"/>
                </a:lnTo>
                <a:lnTo>
                  <a:pt x="7499" y="0"/>
                </a:lnTo>
                <a:lnTo>
                  <a:pt x="0" y="6682"/>
                </a:lnTo>
                <a:lnTo>
                  <a:pt x="3505" y="21522"/>
                </a:lnTo>
                <a:close/>
                <a:moveTo>
                  <a:pt x="3505" y="21522"/>
                </a:moveTo>
              </a:path>
            </a:pathLst>
          </a:custGeom>
          <a:noFill/>
          <a:ln w="38100" cap="flat">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aphicFrame>
        <p:nvGraphicFramePr>
          <p:cNvPr id="1130525" name="Object 29"/>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1130531" name="Document" r:id="rId5" imgW="1423416" imgH="1594104" progId="Word.Document.8">
                  <p:embed/>
                </p:oleObj>
              </mc:Choice>
              <mc:Fallback>
                <p:oleObj name="Document" r:id="rId5" imgW="1423416" imgH="1594104" progId="Word.Document.8">
                  <p:embed/>
                  <p:pic>
                    <p:nvPicPr>
                      <p:cNvPr id="0" name="Object 29"/>
                      <p:cNvPicPr>
                        <a:picLocks noChangeAspect="1" noChangeArrowheads="1"/>
                      </p:cNvPicPr>
                      <p:nvPr/>
                    </p:nvPicPr>
                    <p:blipFill>
                      <a:blip r:embed="rId6">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3050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30518"/>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1305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130506"/>
                                        </p:tgtEl>
                                        <p:attrNameLst>
                                          <p:attrName>style.visibility</p:attrName>
                                        </p:attrNameLst>
                                      </p:cBhvr>
                                      <p:to>
                                        <p:strVal val="visible"/>
                                      </p:to>
                                    </p:set>
                                  </p:childTnLst>
                                </p:cTn>
                              </p:par>
                            </p:childTnLst>
                          </p:cTn>
                        </p:par>
                        <p:par>
                          <p:cTn id="17" fill="hold" nodeType="afterGroup">
                            <p:stCondLst>
                              <p:cond delay="500"/>
                            </p:stCondLst>
                            <p:childTnLst>
                              <p:par>
                                <p:cTn id="18" presetID="1" presetClass="exit" presetSubtype="0" fill="hold" grpId="1" nodeType="afterEffect">
                                  <p:stCondLst>
                                    <p:cond delay="0"/>
                                  </p:stCondLst>
                                  <p:childTnLst>
                                    <p:set>
                                      <p:cBhvr>
                                        <p:cTn id="19" dur="1" fill="hold">
                                          <p:stCondLst>
                                            <p:cond delay="499"/>
                                          </p:stCondLst>
                                        </p:cTn>
                                        <p:tgtEl>
                                          <p:spTgt spid="1130518"/>
                                        </p:tgtEl>
                                        <p:attrNameLst>
                                          <p:attrName>style.visibility</p:attrName>
                                        </p:attrNameLst>
                                      </p:cBhvr>
                                      <p:to>
                                        <p:strVal val="hidden"/>
                                      </p:to>
                                    </p:set>
                                  </p:childTnLst>
                                </p:cTn>
                              </p:par>
                            </p:childTnLst>
                          </p:cTn>
                        </p:par>
                        <p:par>
                          <p:cTn id="20" fill="hold" nodeType="afterGroup">
                            <p:stCondLst>
                              <p:cond delay="1000"/>
                            </p:stCondLst>
                            <p:childTnLst>
                              <p:par>
                                <p:cTn id="21" presetID="1" presetClass="exit" presetSubtype="0" fill="hold" grpId="1" nodeType="afterEffect">
                                  <p:stCondLst>
                                    <p:cond delay="0"/>
                                  </p:stCondLst>
                                  <p:childTnLst>
                                    <p:set>
                                      <p:cBhvr>
                                        <p:cTn id="22" dur="1" fill="hold">
                                          <p:stCondLst>
                                            <p:cond delay="499"/>
                                          </p:stCondLst>
                                        </p:cTn>
                                        <p:tgtEl>
                                          <p:spTgt spid="1130511"/>
                                        </p:tgtEl>
                                        <p:attrNameLst>
                                          <p:attrName>style.visibility</p:attrName>
                                        </p:attrNameLst>
                                      </p:cBhvr>
                                      <p:to>
                                        <p:strVal val="hidden"/>
                                      </p:to>
                                    </p:set>
                                  </p:childTnLst>
                                </p:cTn>
                              </p:par>
                            </p:childTnLst>
                          </p:cTn>
                        </p:par>
                        <p:par>
                          <p:cTn id="23" fill="hold" nodeType="afterGroup">
                            <p:stCondLst>
                              <p:cond delay="1500"/>
                            </p:stCondLst>
                            <p:childTnLst>
                              <p:par>
                                <p:cTn id="24" presetID="1" presetClass="entr" presetSubtype="0" fill="hold" grpId="0" nodeType="afterEffect">
                                  <p:stCondLst>
                                    <p:cond delay="0"/>
                                  </p:stCondLst>
                                  <p:childTnLst>
                                    <p:set>
                                      <p:cBhvr>
                                        <p:cTn id="25" dur="1" fill="hold">
                                          <p:stCondLst>
                                            <p:cond delay="499"/>
                                          </p:stCondLst>
                                        </p:cTn>
                                        <p:tgtEl>
                                          <p:spTgt spid="1130519"/>
                                        </p:tgtEl>
                                        <p:attrNameLst>
                                          <p:attrName>style.visibility</p:attrName>
                                        </p:attrNameLst>
                                      </p:cBhvr>
                                      <p:to>
                                        <p:strVal val="visible"/>
                                      </p:to>
                                    </p:set>
                                  </p:childTnLst>
                                </p:cTn>
                              </p:par>
                            </p:childTnLst>
                          </p:cTn>
                        </p:par>
                        <p:par>
                          <p:cTn id="26" fill="hold" nodeType="afterGroup">
                            <p:stCondLst>
                              <p:cond delay="2000"/>
                            </p:stCondLst>
                            <p:childTnLst>
                              <p:par>
                                <p:cTn id="27" presetID="1" presetClass="entr" presetSubtype="0" fill="hold" grpId="0" nodeType="afterEffect">
                                  <p:stCondLst>
                                    <p:cond delay="0"/>
                                  </p:stCondLst>
                                  <p:childTnLst>
                                    <p:set>
                                      <p:cBhvr>
                                        <p:cTn id="28" dur="1" fill="hold">
                                          <p:stCondLst>
                                            <p:cond delay="499"/>
                                          </p:stCondLst>
                                        </p:cTn>
                                        <p:tgtEl>
                                          <p:spTgt spid="113051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130505"/>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499"/>
                                          </p:stCondLst>
                                        </p:cTn>
                                        <p:tgtEl>
                                          <p:spTgt spid="1130520"/>
                                        </p:tgtEl>
                                        <p:attrNameLst>
                                          <p:attrName>style.visibility</p:attrName>
                                        </p:attrNameLst>
                                      </p:cBhvr>
                                      <p:to>
                                        <p:strVal val="visible"/>
                                      </p:to>
                                    </p:set>
                                  </p:childTnLst>
                                </p:cTn>
                              </p:par>
                            </p:childTnLst>
                          </p:cTn>
                        </p:par>
                        <p:par>
                          <p:cTn id="36" fill="hold" nodeType="afterGroup">
                            <p:stCondLst>
                              <p:cond delay="1000"/>
                            </p:stCondLst>
                            <p:childTnLst>
                              <p:par>
                                <p:cTn id="37" presetID="1" presetClass="exit" presetSubtype="0" fill="hold" grpId="1" nodeType="afterEffect">
                                  <p:stCondLst>
                                    <p:cond delay="0"/>
                                  </p:stCondLst>
                                  <p:childTnLst>
                                    <p:set>
                                      <p:cBhvr>
                                        <p:cTn id="38" dur="1" fill="hold">
                                          <p:stCondLst>
                                            <p:cond delay="499"/>
                                          </p:stCondLst>
                                        </p:cTn>
                                        <p:tgtEl>
                                          <p:spTgt spid="1130519"/>
                                        </p:tgtEl>
                                        <p:attrNameLst>
                                          <p:attrName>style.visibility</p:attrName>
                                        </p:attrNameLst>
                                      </p:cBhvr>
                                      <p:to>
                                        <p:strVal val="hidden"/>
                                      </p:to>
                                    </p:set>
                                  </p:childTnLst>
                                </p:cTn>
                              </p:par>
                            </p:childTnLst>
                          </p:cTn>
                        </p:par>
                        <p:par>
                          <p:cTn id="39" fill="hold" nodeType="afterGroup">
                            <p:stCondLst>
                              <p:cond delay="1500"/>
                            </p:stCondLst>
                            <p:childTnLst>
                              <p:par>
                                <p:cTn id="40" presetID="1" presetClass="exit" presetSubtype="0" fill="hold" grpId="1" nodeType="afterEffect">
                                  <p:stCondLst>
                                    <p:cond delay="0"/>
                                  </p:stCondLst>
                                  <p:childTnLst>
                                    <p:set>
                                      <p:cBhvr>
                                        <p:cTn id="41" dur="1" fill="hold">
                                          <p:stCondLst>
                                            <p:cond delay="499"/>
                                          </p:stCondLst>
                                        </p:cTn>
                                        <p:tgtEl>
                                          <p:spTgt spid="1130512"/>
                                        </p:tgtEl>
                                        <p:attrNameLst>
                                          <p:attrName>style.visibility</p:attrName>
                                        </p:attrNameLst>
                                      </p:cBhvr>
                                      <p:to>
                                        <p:strVal val="hidden"/>
                                      </p:to>
                                    </p:set>
                                  </p:childTnLst>
                                </p:cTn>
                              </p:par>
                            </p:childTnLst>
                          </p:cTn>
                        </p:par>
                        <p:par>
                          <p:cTn id="42" fill="hold" nodeType="afterGroup">
                            <p:stCondLst>
                              <p:cond delay="2000"/>
                            </p:stCondLst>
                            <p:childTnLst>
                              <p:par>
                                <p:cTn id="43" presetID="1" presetClass="entr" presetSubtype="0" fill="hold" grpId="0" nodeType="afterEffect">
                                  <p:stCondLst>
                                    <p:cond delay="0"/>
                                  </p:stCondLst>
                                  <p:childTnLst>
                                    <p:set>
                                      <p:cBhvr>
                                        <p:cTn id="44" dur="1" fill="hold">
                                          <p:stCondLst>
                                            <p:cond delay="499"/>
                                          </p:stCondLst>
                                        </p:cTn>
                                        <p:tgtEl>
                                          <p:spTgt spid="1130513"/>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1130504"/>
                                        </p:tgtEl>
                                        <p:attrNameLst>
                                          <p:attrName>style.visibility</p:attrName>
                                        </p:attrNameLst>
                                      </p:cBhvr>
                                      <p:to>
                                        <p:strVal val="visible"/>
                                      </p:to>
                                    </p:set>
                                  </p:childTnLst>
                                </p:cTn>
                              </p:par>
                            </p:childTnLst>
                          </p:cTn>
                        </p:par>
                        <p:par>
                          <p:cTn id="49" fill="hold" nodeType="afterGroup">
                            <p:stCondLst>
                              <p:cond delay="500"/>
                            </p:stCondLst>
                            <p:childTnLst>
                              <p:par>
                                <p:cTn id="50" presetID="1" presetClass="entr" presetSubtype="0" fill="hold" grpId="0" nodeType="afterEffect">
                                  <p:stCondLst>
                                    <p:cond delay="0"/>
                                  </p:stCondLst>
                                  <p:childTnLst>
                                    <p:set>
                                      <p:cBhvr>
                                        <p:cTn id="51" dur="1" fill="hold">
                                          <p:stCondLst>
                                            <p:cond delay="499"/>
                                          </p:stCondLst>
                                        </p:cTn>
                                        <p:tgtEl>
                                          <p:spTgt spid="1130521"/>
                                        </p:tgtEl>
                                        <p:attrNameLst>
                                          <p:attrName>style.visibility</p:attrName>
                                        </p:attrNameLst>
                                      </p:cBhvr>
                                      <p:to>
                                        <p:strVal val="visible"/>
                                      </p:to>
                                    </p:set>
                                  </p:childTnLst>
                                </p:cTn>
                              </p:par>
                            </p:childTnLst>
                          </p:cTn>
                        </p:par>
                        <p:par>
                          <p:cTn id="52" fill="hold" nodeType="afterGroup">
                            <p:stCondLst>
                              <p:cond delay="1000"/>
                            </p:stCondLst>
                            <p:childTnLst>
                              <p:par>
                                <p:cTn id="53" presetID="1" presetClass="exit" presetSubtype="0" fill="hold" grpId="1" nodeType="afterEffect">
                                  <p:stCondLst>
                                    <p:cond delay="0"/>
                                  </p:stCondLst>
                                  <p:childTnLst>
                                    <p:set>
                                      <p:cBhvr>
                                        <p:cTn id="54" dur="1" fill="hold">
                                          <p:stCondLst>
                                            <p:cond delay="499"/>
                                          </p:stCondLst>
                                        </p:cTn>
                                        <p:tgtEl>
                                          <p:spTgt spid="1130520"/>
                                        </p:tgtEl>
                                        <p:attrNameLst>
                                          <p:attrName>style.visibility</p:attrName>
                                        </p:attrNameLst>
                                      </p:cBhvr>
                                      <p:to>
                                        <p:strVal val="hidden"/>
                                      </p:to>
                                    </p:set>
                                  </p:childTnLst>
                                </p:cTn>
                              </p:par>
                            </p:childTnLst>
                          </p:cTn>
                        </p:par>
                        <p:par>
                          <p:cTn id="55" fill="hold" nodeType="afterGroup">
                            <p:stCondLst>
                              <p:cond delay="1500"/>
                            </p:stCondLst>
                            <p:childTnLst>
                              <p:par>
                                <p:cTn id="56" presetID="1" presetClass="exit" presetSubtype="0" fill="hold" grpId="1" nodeType="afterEffect">
                                  <p:stCondLst>
                                    <p:cond delay="0"/>
                                  </p:stCondLst>
                                  <p:childTnLst>
                                    <p:set>
                                      <p:cBhvr>
                                        <p:cTn id="57" dur="1" fill="hold">
                                          <p:stCondLst>
                                            <p:cond delay="499"/>
                                          </p:stCondLst>
                                        </p:cTn>
                                        <p:tgtEl>
                                          <p:spTgt spid="1130513"/>
                                        </p:tgtEl>
                                        <p:attrNameLst>
                                          <p:attrName>style.visibility</p:attrName>
                                        </p:attrNameLst>
                                      </p:cBhvr>
                                      <p:to>
                                        <p:strVal val="hidden"/>
                                      </p:to>
                                    </p:set>
                                  </p:childTnLst>
                                </p:cTn>
                              </p:par>
                            </p:childTnLst>
                          </p:cTn>
                        </p:par>
                        <p:par>
                          <p:cTn id="58" fill="hold" nodeType="afterGroup">
                            <p:stCondLst>
                              <p:cond delay="2000"/>
                            </p:stCondLst>
                            <p:childTnLst>
                              <p:par>
                                <p:cTn id="59" presetID="1" presetClass="entr" presetSubtype="0" fill="hold" grpId="0" nodeType="afterEffect">
                                  <p:stCondLst>
                                    <p:cond delay="0"/>
                                  </p:stCondLst>
                                  <p:childTnLst>
                                    <p:set>
                                      <p:cBhvr>
                                        <p:cTn id="60" dur="1" fill="hold">
                                          <p:stCondLst>
                                            <p:cond delay="499"/>
                                          </p:stCondLst>
                                        </p:cTn>
                                        <p:tgtEl>
                                          <p:spTgt spid="1130514"/>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499"/>
                                          </p:stCondLst>
                                        </p:cTn>
                                        <p:tgtEl>
                                          <p:spTgt spid="1130509"/>
                                        </p:tgtEl>
                                        <p:attrNameLst>
                                          <p:attrName>style.visibility</p:attrName>
                                        </p:attrNameLst>
                                      </p:cBhvr>
                                      <p:to>
                                        <p:strVal val="visible"/>
                                      </p:to>
                                    </p:set>
                                  </p:childTnLst>
                                </p:cTn>
                              </p:par>
                            </p:childTnLst>
                          </p:cTn>
                        </p:par>
                        <p:par>
                          <p:cTn id="65" fill="hold" nodeType="afterGroup">
                            <p:stCondLst>
                              <p:cond delay="500"/>
                            </p:stCondLst>
                            <p:childTnLst>
                              <p:par>
                                <p:cTn id="66" presetID="1" presetClass="entr" presetSubtype="0" fill="hold" grpId="0" nodeType="afterEffect">
                                  <p:stCondLst>
                                    <p:cond delay="0"/>
                                  </p:stCondLst>
                                  <p:childTnLst>
                                    <p:set>
                                      <p:cBhvr>
                                        <p:cTn id="67" dur="1" fill="hold">
                                          <p:stCondLst>
                                            <p:cond delay="499"/>
                                          </p:stCondLst>
                                        </p:cTn>
                                        <p:tgtEl>
                                          <p:spTgt spid="1130522"/>
                                        </p:tgtEl>
                                        <p:attrNameLst>
                                          <p:attrName>style.visibility</p:attrName>
                                        </p:attrNameLst>
                                      </p:cBhvr>
                                      <p:to>
                                        <p:strVal val="visible"/>
                                      </p:to>
                                    </p:set>
                                  </p:childTnLst>
                                </p:cTn>
                              </p:par>
                            </p:childTnLst>
                          </p:cTn>
                        </p:par>
                        <p:par>
                          <p:cTn id="68" fill="hold" nodeType="afterGroup">
                            <p:stCondLst>
                              <p:cond delay="1000"/>
                            </p:stCondLst>
                            <p:childTnLst>
                              <p:par>
                                <p:cTn id="69" presetID="1" presetClass="exit" presetSubtype="0" fill="hold" grpId="1" nodeType="afterEffect">
                                  <p:stCondLst>
                                    <p:cond delay="0"/>
                                  </p:stCondLst>
                                  <p:childTnLst>
                                    <p:set>
                                      <p:cBhvr>
                                        <p:cTn id="70" dur="1" fill="hold">
                                          <p:stCondLst>
                                            <p:cond delay="499"/>
                                          </p:stCondLst>
                                        </p:cTn>
                                        <p:tgtEl>
                                          <p:spTgt spid="1130521"/>
                                        </p:tgtEl>
                                        <p:attrNameLst>
                                          <p:attrName>style.visibility</p:attrName>
                                        </p:attrNameLst>
                                      </p:cBhvr>
                                      <p:to>
                                        <p:strVal val="hidden"/>
                                      </p:to>
                                    </p:set>
                                  </p:childTnLst>
                                </p:cTn>
                              </p:par>
                            </p:childTnLst>
                          </p:cTn>
                        </p:par>
                        <p:par>
                          <p:cTn id="71" fill="hold" nodeType="afterGroup">
                            <p:stCondLst>
                              <p:cond delay="1500"/>
                            </p:stCondLst>
                            <p:childTnLst>
                              <p:par>
                                <p:cTn id="72" presetID="1" presetClass="exit" presetSubtype="0" fill="hold" grpId="1" nodeType="afterEffect">
                                  <p:stCondLst>
                                    <p:cond delay="0"/>
                                  </p:stCondLst>
                                  <p:childTnLst>
                                    <p:set>
                                      <p:cBhvr>
                                        <p:cTn id="73" dur="1" fill="hold">
                                          <p:stCondLst>
                                            <p:cond delay="499"/>
                                          </p:stCondLst>
                                        </p:cTn>
                                        <p:tgtEl>
                                          <p:spTgt spid="1130514"/>
                                        </p:tgtEl>
                                        <p:attrNameLst>
                                          <p:attrName>style.visibility</p:attrName>
                                        </p:attrNameLst>
                                      </p:cBhvr>
                                      <p:to>
                                        <p:strVal val="hidden"/>
                                      </p:to>
                                    </p:set>
                                  </p:childTnLst>
                                </p:cTn>
                              </p:par>
                            </p:childTnLst>
                          </p:cTn>
                        </p:par>
                        <p:par>
                          <p:cTn id="74" fill="hold" nodeType="afterGroup">
                            <p:stCondLst>
                              <p:cond delay="2000"/>
                            </p:stCondLst>
                            <p:childTnLst>
                              <p:par>
                                <p:cTn id="75" presetID="1" presetClass="entr" presetSubtype="0" fill="hold" grpId="0" nodeType="afterEffect">
                                  <p:stCondLst>
                                    <p:cond delay="0"/>
                                  </p:stCondLst>
                                  <p:childTnLst>
                                    <p:set>
                                      <p:cBhvr>
                                        <p:cTn id="76" dur="1" fill="hold">
                                          <p:stCondLst>
                                            <p:cond delay="499"/>
                                          </p:stCondLst>
                                        </p:cTn>
                                        <p:tgtEl>
                                          <p:spTgt spid="1130515"/>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499"/>
                                          </p:stCondLst>
                                        </p:cTn>
                                        <p:tgtEl>
                                          <p:spTgt spid="1130508"/>
                                        </p:tgtEl>
                                        <p:attrNameLst>
                                          <p:attrName>style.visibility</p:attrName>
                                        </p:attrNameLst>
                                      </p:cBhvr>
                                      <p:to>
                                        <p:strVal val="visible"/>
                                      </p:to>
                                    </p:set>
                                  </p:childTnLst>
                                </p:cTn>
                              </p:par>
                            </p:childTnLst>
                          </p:cTn>
                        </p:par>
                        <p:par>
                          <p:cTn id="81" fill="hold" nodeType="afterGroup">
                            <p:stCondLst>
                              <p:cond delay="500"/>
                            </p:stCondLst>
                            <p:childTnLst>
                              <p:par>
                                <p:cTn id="82" presetID="1" presetClass="entr" presetSubtype="0" fill="hold" grpId="0" nodeType="afterEffect">
                                  <p:stCondLst>
                                    <p:cond delay="0"/>
                                  </p:stCondLst>
                                  <p:childTnLst>
                                    <p:set>
                                      <p:cBhvr>
                                        <p:cTn id="83" dur="1" fill="hold">
                                          <p:stCondLst>
                                            <p:cond delay="499"/>
                                          </p:stCondLst>
                                        </p:cTn>
                                        <p:tgtEl>
                                          <p:spTgt spid="1130523"/>
                                        </p:tgtEl>
                                        <p:attrNameLst>
                                          <p:attrName>style.visibility</p:attrName>
                                        </p:attrNameLst>
                                      </p:cBhvr>
                                      <p:to>
                                        <p:strVal val="visible"/>
                                      </p:to>
                                    </p:set>
                                  </p:childTnLst>
                                </p:cTn>
                              </p:par>
                            </p:childTnLst>
                          </p:cTn>
                        </p:par>
                        <p:par>
                          <p:cTn id="84" fill="hold" nodeType="afterGroup">
                            <p:stCondLst>
                              <p:cond delay="1000"/>
                            </p:stCondLst>
                            <p:childTnLst>
                              <p:par>
                                <p:cTn id="85" presetID="1" presetClass="exit" presetSubtype="0" fill="hold" grpId="1" nodeType="afterEffect">
                                  <p:stCondLst>
                                    <p:cond delay="0"/>
                                  </p:stCondLst>
                                  <p:childTnLst>
                                    <p:set>
                                      <p:cBhvr>
                                        <p:cTn id="86" dur="1" fill="hold">
                                          <p:stCondLst>
                                            <p:cond delay="499"/>
                                          </p:stCondLst>
                                        </p:cTn>
                                        <p:tgtEl>
                                          <p:spTgt spid="1130522"/>
                                        </p:tgtEl>
                                        <p:attrNameLst>
                                          <p:attrName>style.visibility</p:attrName>
                                        </p:attrNameLst>
                                      </p:cBhvr>
                                      <p:to>
                                        <p:strVal val="hidden"/>
                                      </p:to>
                                    </p:set>
                                  </p:childTnLst>
                                </p:cTn>
                              </p:par>
                            </p:childTnLst>
                          </p:cTn>
                        </p:par>
                        <p:par>
                          <p:cTn id="87" fill="hold" nodeType="afterGroup">
                            <p:stCondLst>
                              <p:cond delay="1500"/>
                            </p:stCondLst>
                            <p:childTnLst>
                              <p:par>
                                <p:cTn id="88" presetID="1" presetClass="exit" presetSubtype="0" fill="hold" grpId="1" nodeType="afterEffect">
                                  <p:stCondLst>
                                    <p:cond delay="0"/>
                                  </p:stCondLst>
                                  <p:childTnLst>
                                    <p:set>
                                      <p:cBhvr>
                                        <p:cTn id="89" dur="1" fill="hold">
                                          <p:stCondLst>
                                            <p:cond delay="499"/>
                                          </p:stCondLst>
                                        </p:cTn>
                                        <p:tgtEl>
                                          <p:spTgt spid="1130515"/>
                                        </p:tgtEl>
                                        <p:attrNameLst>
                                          <p:attrName>style.visibility</p:attrName>
                                        </p:attrNameLst>
                                      </p:cBhvr>
                                      <p:to>
                                        <p:strVal val="hidden"/>
                                      </p:to>
                                    </p:set>
                                  </p:childTnLst>
                                </p:cTn>
                              </p:par>
                            </p:childTnLst>
                          </p:cTn>
                        </p:par>
                        <p:par>
                          <p:cTn id="90" fill="hold" nodeType="afterGroup">
                            <p:stCondLst>
                              <p:cond delay="2000"/>
                            </p:stCondLst>
                            <p:childTnLst>
                              <p:par>
                                <p:cTn id="91" presetID="1" presetClass="entr" presetSubtype="0" fill="hold" grpId="0" nodeType="afterEffect">
                                  <p:stCondLst>
                                    <p:cond delay="0"/>
                                  </p:stCondLst>
                                  <p:childTnLst>
                                    <p:set>
                                      <p:cBhvr>
                                        <p:cTn id="92" dur="1" fill="hold">
                                          <p:stCondLst>
                                            <p:cond delay="499"/>
                                          </p:stCondLst>
                                        </p:cTn>
                                        <p:tgtEl>
                                          <p:spTgt spid="1130516"/>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499"/>
                                          </p:stCondLst>
                                        </p:cTn>
                                        <p:tgtEl>
                                          <p:spTgt spid="1130510"/>
                                        </p:tgtEl>
                                        <p:attrNameLst>
                                          <p:attrName>style.visibility</p:attrName>
                                        </p:attrNameLst>
                                      </p:cBhvr>
                                      <p:to>
                                        <p:strVal val="visible"/>
                                      </p:to>
                                    </p:set>
                                  </p:childTnLst>
                                </p:cTn>
                              </p:par>
                            </p:childTnLst>
                          </p:cTn>
                        </p:par>
                        <p:par>
                          <p:cTn id="97" fill="hold" nodeType="afterGroup">
                            <p:stCondLst>
                              <p:cond delay="500"/>
                            </p:stCondLst>
                            <p:childTnLst>
                              <p:par>
                                <p:cTn id="98" presetID="1" presetClass="entr" presetSubtype="0" fill="hold" grpId="0" nodeType="afterEffect">
                                  <p:stCondLst>
                                    <p:cond delay="0"/>
                                  </p:stCondLst>
                                  <p:childTnLst>
                                    <p:set>
                                      <p:cBhvr>
                                        <p:cTn id="99" dur="1" fill="hold">
                                          <p:stCondLst>
                                            <p:cond delay="499"/>
                                          </p:stCondLst>
                                        </p:cTn>
                                        <p:tgtEl>
                                          <p:spTgt spid="1130524"/>
                                        </p:tgtEl>
                                        <p:attrNameLst>
                                          <p:attrName>style.visibility</p:attrName>
                                        </p:attrNameLst>
                                      </p:cBhvr>
                                      <p:to>
                                        <p:strVal val="visible"/>
                                      </p:to>
                                    </p:set>
                                  </p:childTnLst>
                                </p:cTn>
                              </p:par>
                            </p:childTnLst>
                          </p:cTn>
                        </p:par>
                        <p:par>
                          <p:cTn id="100" fill="hold" nodeType="afterGroup">
                            <p:stCondLst>
                              <p:cond delay="1000"/>
                            </p:stCondLst>
                            <p:childTnLst>
                              <p:par>
                                <p:cTn id="101" presetID="1" presetClass="exit" presetSubtype="0" fill="hold" grpId="1" nodeType="afterEffect">
                                  <p:stCondLst>
                                    <p:cond delay="0"/>
                                  </p:stCondLst>
                                  <p:childTnLst>
                                    <p:set>
                                      <p:cBhvr>
                                        <p:cTn id="102" dur="1" fill="hold">
                                          <p:stCondLst>
                                            <p:cond delay="499"/>
                                          </p:stCondLst>
                                        </p:cTn>
                                        <p:tgtEl>
                                          <p:spTgt spid="1130523"/>
                                        </p:tgtEl>
                                        <p:attrNameLst>
                                          <p:attrName>style.visibility</p:attrName>
                                        </p:attrNameLst>
                                      </p:cBhvr>
                                      <p:to>
                                        <p:strVal val="hidden"/>
                                      </p:to>
                                    </p:set>
                                  </p:childTnLst>
                                </p:cTn>
                              </p:par>
                            </p:childTnLst>
                          </p:cTn>
                        </p:par>
                        <p:par>
                          <p:cTn id="103" fill="hold" nodeType="afterGroup">
                            <p:stCondLst>
                              <p:cond delay="1500"/>
                            </p:stCondLst>
                            <p:childTnLst>
                              <p:par>
                                <p:cTn id="104" presetID="1" presetClass="exit" presetSubtype="0" fill="hold" grpId="1" nodeType="afterEffect">
                                  <p:stCondLst>
                                    <p:cond delay="0"/>
                                  </p:stCondLst>
                                  <p:childTnLst>
                                    <p:set>
                                      <p:cBhvr>
                                        <p:cTn id="105" dur="1" fill="hold">
                                          <p:stCondLst>
                                            <p:cond delay="499"/>
                                          </p:stCondLst>
                                        </p:cTn>
                                        <p:tgtEl>
                                          <p:spTgt spid="1130516"/>
                                        </p:tgtEl>
                                        <p:attrNameLst>
                                          <p:attrName>style.visibility</p:attrName>
                                        </p:attrNameLst>
                                      </p:cBhvr>
                                      <p:to>
                                        <p:strVal val="hidden"/>
                                      </p:to>
                                    </p:set>
                                  </p:childTnLst>
                                </p:cTn>
                              </p:par>
                            </p:childTnLst>
                          </p:cTn>
                        </p:par>
                        <p:par>
                          <p:cTn id="106" fill="hold" nodeType="afterGroup">
                            <p:stCondLst>
                              <p:cond delay="2000"/>
                            </p:stCondLst>
                            <p:childTnLst>
                              <p:par>
                                <p:cTn id="107" presetID="1" presetClass="entr" presetSubtype="0" fill="hold" grpId="0" nodeType="afterEffect">
                                  <p:stCondLst>
                                    <p:cond delay="0"/>
                                  </p:stCondLst>
                                  <p:childTnLst>
                                    <p:set>
                                      <p:cBhvr>
                                        <p:cTn id="108" dur="1" fill="hold">
                                          <p:stCondLst>
                                            <p:cond delay="499"/>
                                          </p:stCondLst>
                                        </p:cTn>
                                        <p:tgtEl>
                                          <p:spTgt spid="1130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504" grpId="0" animBg="1"/>
      <p:bldP spid="1130505" grpId="0" animBg="1"/>
      <p:bldP spid="1130506" grpId="0" animBg="1"/>
      <p:bldP spid="1130507" grpId="0" animBg="1"/>
      <p:bldP spid="1130508" grpId="0" animBg="1"/>
      <p:bldP spid="1130509" grpId="0" animBg="1"/>
      <p:bldP spid="1130510" grpId="0" animBg="1"/>
      <p:bldP spid="1130511" grpId="0" autoUpdateAnimBg="0"/>
      <p:bldP spid="1130511" grpId="1" autoUpdateAnimBg="0"/>
      <p:bldP spid="1130512" grpId="0" autoUpdateAnimBg="0"/>
      <p:bldP spid="1130512" grpId="1" autoUpdateAnimBg="0"/>
      <p:bldP spid="1130513" grpId="0" autoUpdateAnimBg="0"/>
      <p:bldP spid="1130513" grpId="1" autoUpdateAnimBg="0"/>
      <p:bldP spid="1130514" grpId="0" autoUpdateAnimBg="0"/>
      <p:bldP spid="1130514" grpId="1" autoUpdateAnimBg="0"/>
      <p:bldP spid="1130515" grpId="0" autoUpdateAnimBg="0"/>
      <p:bldP spid="1130515" grpId="1" autoUpdateAnimBg="0"/>
      <p:bldP spid="1130516" grpId="0" autoUpdateAnimBg="0"/>
      <p:bldP spid="1130516" grpId="1" autoUpdateAnimBg="0"/>
      <p:bldP spid="1130517" grpId="0" autoUpdateAnimBg="0"/>
      <p:bldP spid="1130518" grpId="0" animBg="1"/>
      <p:bldP spid="1130518" grpId="1" animBg="1"/>
      <p:bldP spid="1130519" grpId="0" animBg="1"/>
      <p:bldP spid="1130519" grpId="1" animBg="1"/>
      <p:bldP spid="1130520" grpId="0" animBg="1"/>
      <p:bldP spid="1130520" grpId="1" animBg="1"/>
      <p:bldP spid="1130521" grpId="0" animBg="1"/>
      <p:bldP spid="1130521" grpId="1" animBg="1"/>
      <p:bldP spid="1130522" grpId="0" animBg="1"/>
      <p:bldP spid="1130522" grpId="1" animBg="1"/>
      <p:bldP spid="1130523" grpId="0" animBg="1"/>
      <p:bldP spid="1130523" grpId="1" animBg="1"/>
      <p:bldP spid="113052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2"/>
          <p:cNvSpPr>
            <a:spLocks noGrp="1"/>
          </p:cNvSpPr>
          <p:nvPr>
            <p:ph type="dt" sz="half" idx="10"/>
          </p:nvPr>
        </p:nvSpPr>
        <p:spPr/>
        <p:txBody>
          <a:bodyPr/>
          <a:lstStyle/>
          <a:p>
            <a:r>
              <a:rPr lang="en-US"/>
              <a:t>September 14, 2010</a:t>
            </a:r>
            <a:endParaRPr lang="en-US">
              <a:solidFill>
                <a:schemeClr val="tx1"/>
              </a:solidFill>
            </a:endParaRPr>
          </a:p>
        </p:txBody>
      </p:sp>
      <p:sp>
        <p:nvSpPr>
          <p:cNvPr id="909315" name="Rectangle 3"/>
          <p:cNvSpPr>
            <a:spLocks noChangeArrowheads="1"/>
          </p:cNvSpPr>
          <p:nvPr/>
        </p:nvSpPr>
        <p:spPr bwMode="auto">
          <a:xfrm>
            <a:off x="0" y="990600"/>
            <a:ext cx="9144000" cy="5486400"/>
          </a:xfrm>
          <a:prstGeom prst="rect">
            <a:avLst/>
          </a:prstGeom>
          <a:solidFill>
            <a:schemeClr val="tx1"/>
          </a:solidFill>
          <a:ln w="9525">
            <a:solidFill>
              <a:schemeClr val="tx1"/>
            </a:solidFill>
            <a:miter lim="800000"/>
            <a:headEnd/>
            <a:tailEnd/>
          </a:ln>
        </p:spPr>
        <p:txBody>
          <a:bodyPr wrap="none" anchor="ctr"/>
          <a:lstStyle/>
          <a:p>
            <a:endParaRPr lang="en-US"/>
          </a:p>
        </p:txBody>
      </p:sp>
      <p:graphicFrame>
        <p:nvGraphicFramePr>
          <p:cNvPr id="909314" name="Object 2"/>
          <p:cNvGraphicFramePr>
            <a:graphicFrameLocks noChangeAspect="1"/>
          </p:cNvGraphicFramePr>
          <p:nvPr/>
        </p:nvGraphicFramePr>
        <p:xfrm>
          <a:off x="0" y="1143000"/>
          <a:ext cx="6858000" cy="5329238"/>
        </p:xfrm>
        <a:graphic>
          <a:graphicData uri="http://schemas.openxmlformats.org/presentationml/2006/ole">
            <mc:AlternateContent xmlns:mc="http://schemas.openxmlformats.org/markup-compatibility/2006">
              <mc:Choice xmlns:v="urn:schemas-microsoft-com:vml" Requires="v">
                <p:oleObj spid="_x0000_s909336" name="Image" r:id="rId4" imgW="6374603" imgH="4952381" progId="Photoshop.Image.8">
                  <p:embed/>
                </p:oleObj>
              </mc:Choice>
              <mc:Fallback>
                <p:oleObj name="Image" r:id="rId4" imgW="6374603" imgH="4952381" progId="Photoshop.Imag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6858000" cy="53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09316" name="Rectangle 4"/>
          <p:cNvSpPr>
            <a:spLocks noGrp="1" noChangeArrowheads="1"/>
          </p:cNvSpPr>
          <p:nvPr>
            <p:ph type="title"/>
          </p:nvPr>
        </p:nvSpPr>
        <p:spPr/>
        <p:txBody>
          <a:bodyPr/>
          <a:lstStyle/>
          <a:p>
            <a:r>
              <a:rPr lang="en-US"/>
              <a:t>IceCube Concept</a:t>
            </a:r>
          </a:p>
        </p:txBody>
      </p:sp>
      <p:sp>
        <p:nvSpPr>
          <p:cNvPr id="909322" name="Text Box 10"/>
          <p:cNvSpPr txBox="1">
            <a:spLocks noChangeArrowheads="1"/>
          </p:cNvSpPr>
          <p:nvPr/>
        </p:nvSpPr>
        <p:spPr bwMode="auto">
          <a:xfrm>
            <a:off x="288925" y="4619625"/>
            <a:ext cx="25717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i="1">
                <a:solidFill>
                  <a:schemeClr val="accent1"/>
                </a:solidFill>
              </a:rPr>
              <a:t>Lattice of </a:t>
            </a:r>
          </a:p>
          <a:p>
            <a:r>
              <a:rPr lang="en-US" b="1" i="1">
                <a:solidFill>
                  <a:schemeClr val="accent1"/>
                </a:solidFill>
              </a:rPr>
              <a:t>photomultipliers</a:t>
            </a:r>
            <a:endParaRPr lang="en-US" b="1">
              <a:solidFill>
                <a:schemeClr val="accent1"/>
              </a:solidFill>
            </a:endParaRPr>
          </a:p>
        </p:txBody>
      </p:sp>
      <p:sp>
        <p:nvSpPr>
          <p:cNvPr id="909323" name="Text Box 11"/>
          <p:cNvSpPr txBox="1">
            <a:spLocks noChangeArrowheads="1"/>
          </p:cNvSpPr>
          <p:nvPr/>
        </p:nvSpPr>
        <p:spPr bwMode="auto">
          <a:xfrm>
            <a:off x="5165725" y="1190625"/>
            <a:ext cx="311467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i="1">
                <a:solidFill>
                  <a:schemeClr val="accent1"/>
                </a:solidFill>
              </a:rPr>
              <a:t>Shielded and </a:t>
            </a:r>
          </a:p>
          <a:p>
            <a:r>
              <a:rPr lang="en-US" b="1" i="1">
                <a:solidFill>
                  <a:schemeClr val="accent1"/>
                </a:solidFill>
              </a:rPr>
              <a:t>transparent medium</a:t>
            </a:r>
            <a:endParaRPr lang="en-US"/>
          </a:p>
        </p:txBody>
      </p:sp>
      <p:pic>
        <p:nvPicPr>
          <p:cNvPr id="90932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590800"/>
            <a:ext cx="3400425" cy="30432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09326" name="Object 14"/>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909337" name="Document" r:id="rId7" imgW="1423416" imgH="1594104" progId="Word.Document.8">
                  <p:embed/>
                </p:oleObj>
              </mc:Choice>
              <mc:Fallback>
                <p:oleObj name="Document" r:id="rId7" imgW="1423416" imgH="1594104" progId="Word.Document.8">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09325"/>
                                        </p:tgtEl>
                                        <p:attrNameLst>
                                          <p:attrName>style.visibility</p:attrName>
                                        </p:attrNameLst>
                                      </p:cBhvr>
                                      <p:to>
                                        <p:strVal val="visible"/>
                                      </p:to>
                                    </p:set>
                                    <p:animEffect transition="in" filter="box(in)">
                                      <p:cBhvr>
                                        <p:cTn id="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2"/>
          <p:cNvSpPr>
            <a:spLocks noGrp="1"/>
          </p:cNvSpPr>
          <p:nvPr>
            <p:ph type="dt" sz="half" idx="10"/>
          </p:nvPr>
        </p:nvSpPr>
        <p:spPr/>
        <p:txBody>
          <a:bodyPr/>
          <a:lstStyle/>
          <a:p>
            <a:r>
              <a:rPr lang="en-US"/>
              <a:t>September 14, 2010</a:t>
            </a:r>
            <a:endParaRPr lang="en-US">
              <a:solidFill>
                <a:schemeClr val="tx1"/>
              </a:solidFill>
            </a:endParaRPr>
          </a:p>
        </p:txBody>
      </p:sp>
      <p:sp>
        <p:nvSpPr>
          <p:cNvPr id="911362" name="Rectangle 2"/>
          <p:cNvSpPr>
            <a:spLocks noChangeArrowheads="1"/>
          </p:cNvSpPr>
          <p:nvPr/>
        </p:nvSpPr>
        <p:spPr bwMode="auto">
          <a:xfrm>
            <a:off x="0" y="990600"/>
            <a:ext cx="9144000" cy="5486400"/>
          </a:xfrm>
          <a:prstGeom prst="rect">
            <a:avLst/>
          </a:prstGeom>
          <a:solidFill>
            <a:schemeClr val="tx1"/>
          </a:solidFill>
          <a:ln w="9525">
            <a:solidFill>
              <a:schemeClr val="tx1"/>
            </a:solidFill>
            <a:miter lim="800000"/>
            <a:headEnd/>
            <a:tailEnd/>
          </a:ln>
        </p:spPr>
        <p:txBody>
          <a:bodyPr wrap="none" anchor="ctr"/>
          <a:lstStyle/>
          <a:p>
            <a:endParaRPr lang="en-US"/>
          </a:p>
        </p:txBody>
      </p:sp>
      <p:graphicFrame>
        <p:nvGraphicFramePr>
          <p:cNvPr id="911363" name="Object 3"/>
          <p:cNvGraphicFramePr>
            <a:graphicFrameLocks noChangeAspect="1"/>
          </p:cNvGraphicFramePr>
          <p:nvPr/>
        </p:nvGraphicFramePr>
        <p:xfrm>
          <a:off x="0" y="1143000"/>
          <a:ext cx="6858000" cy="5329238"/>
        </p:xfrm>
        <a:graphic>
          <a:graphicData uri="http://schemas.openxmlformats.org/presentationml/2006/ole">
            <mc:AlternateContent xmlns:mc="http://schemas.openxmlformats.org/markup-compatibility/2006">
              <mc:Choice xmlns:v="urn:schemas-microsoft-com:vml" Requires="v">
                <p:oleObj spid="_x0000_s911381" name="Image" r:id="rId4" imgW="6374603" imgH="4952381" progId="Photoshop.Image.8">
                  <p:embed/>
                </p:oleObj>
              </mc:Choice>
              <mc:Fallback>
                <p:oleObj name="Image" r:id="rId4" imgW="6374603" imgH="4952381" progId="Photoshop.Imag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6858000" cy="53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11364" name="Rectangle 4"/>
          <p:cNvSpPr>
            <a:spLocks noGrp="1" noChangeArrowheads="1"/>
          </p:cNvSpPr>
          <p:nvPr>
            <p:ph type="title"/>
          </p:nvPr>
        </p:nvSpPr>
        <p:spPr/>
        <p:txBody>
          <a:bodyPr/>
          <a:lstStyle/>
          <a:p>
            <a:r>
              <a:rPr lang="en-US"/>
              <a:t>IceCube Concept</a:t>
            </a:r>
          </a:p>
        </p:txBody>
      </p:sp>
      <p:sp>
        <p:nvSpPr>
          <p:cNvPr id="911365" name="Line 5"/>
          <p:cNvSpPr>
            <a:spLocks noChangeShapeType="1"/>
          </p:cNvSpPr>
          <p:nvPr/>
        </p:nvSpPr>
        <p:spPr bwMode="auto">
          <a:xfrm>
            <a:off x="4419600" y="4343400"/>
            <a:ext cx="4343400" cy="1752600"/>
          </a:xfrm>
          <a:prstGeom prst="line">
            <a:avLst/>
          </a:prstGeom>
          <a:noFill/>
          <a:ln w="254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366" name="Line 6"/>
          <p:cNvSpPr>
            <a:spLocks noChangeShapeType="1"/>
          </p:cNvSpPr>
          <p:nvPr/>
        </p:nvSpPr>
        <p:spPr bwMode="auto">
          <a:xfrm flipH="1" flipV="1">
            <a:off x="5943600" y="4800600"/>
            <a:ext cx="106680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11367" name="Text Box 7"/>
          <p:cNvSpPr txBox="1">
            <a:spLocks noChangeArrowheads="1"/>
          </p:cNvSpPr>
          <p:nvPr/>
        </p:nvSpPr>
        <p:spPr bwMode="auto">
          <a:xfrm>
            <a:off x="5638800" y="3505200"/>
            <a:ext cx="2386013"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b="1">
                <a:solidFill>
                  <a:schemeClr val="bg1"/>
                </a:solidFill>
              </a:rPr>
              <a:t>Neutrino travels </a:t>
            </a:r>
          </a:p>
          <a:p>
            <a:r>
              <a:rPr lang="en-US" sz="2000" b="1">
                <a:solidFill>
                  <a:schemeClr val="bg1"/>
                </a:solidFill>
              </a:rPr>
              <a:t>through the Earth.</a:t>
            </a:r>
            <a:endParaRPr lang="en-US"/>
          </a:p>
        </p:txBody>
      </p:sp>
      <p:sp>
        <p:nvSpPr>
          <p:cNvPr id="911370" name="Text Box 10"/>
          <p:cNvSpPr txBox="1">
            <a:spLocks noChangeArrowheads="1"/>
          </p:cNvSpPr>
          <p:nvPr/>
        </p:nvSpPr>
        <p:spPr bwMode="auto">
          <a:xfrm>
            <a:off x="5470525" y="5013325"/>
            <a:ext cx="646113"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4000">
                <a:solidFill>
                  <a:schemeClr val="bg1"/>
                </a:solidFill>
                <a:sym typeface="Symbol" charset="0"/>
              </a:rPr>
              <a:t></a:t>
            </a:r>
            <a:r>
              <a:rPr lang="en-US" sz="4000" baseline="-25000">
                <a:solidFill>
                  <a:schemeClr val="bg1"/>
                </a:solidFill>
                <a:latin typeface="Symbol" charset="0"/>
                <a:sym typeface="Symbol" charset="0"/>
              </a:rPr>
              <a:t></a:t>
            </a:r>
            <a:endParaRPr lang="en-US"/>
          </a:p>
        </p:txBody>
      </p:sp>
      <p:graphicFrame>
        <p:nvGraphicFramePr>
          <p:cNvPr id="911371" name="Object 11"/>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911382" name="Document" r:id="rId6" imgW="1423416" imgH="1594104" progId="Word.Document.8">
                  <p:embed/>
                </p:oleObj>
              </mc:Choice>
              <mc:Fallback>
                <p:oleObj name="Document" r:id="rId6" imgW="1423416" imgH="1594104" progId="Word.Document.8">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September 14, 2010</a:t>
            </a:r>
            <a:endParaRPr lang="en-US">
              <a:solidFill>
                <a:schemeClr val="tx1"/>
              </a:solidFill>
            </a:endParaRPr>
          </a:p>
        </p:txBody>
      </p:sp>
      <p:pic>
        <p:nvPicPr>
          <p:cNvPr id="106599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4479925" cy="33528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07763" dir="2700000" algn="ctr" rotWithShape="0">
                    <a:srgbClr val="000000">
                      <a:alpha val="50000"/>
                    </a:srgbClr>
                  </a:outerShdw>
                </a:effectLst>
              </a14:hiddenEffects>
            </a:ext>
          </a:extLst>
        </p:spPr>
      </p:pic>
      <p:sp>
        <p:nvSpPr>
          <p:cNvPr id="1065986" name="Rectangle 2"/>
          <p:cNvSpPr>
            <a:spLocks noGrp="1" noChangeArrowheads="1"/>
          </p:cNvSpPr>
          <p:nvPr>
            <p:ph type="title"/>
          </p:nvPr>
        </p:nvSpPr>
        <p:spPr>
          <a:xfrm>
            <a:off x="990600" y="228600"/>
            <a:ext cx="7467600" cy="533400"/>
          </a:xfrm>
        </p:spPr>
        <p:txBody>
          <a:bodyPr/>
          <a:lstStyle/>
          <a:p>
            <a:r>
              <a:rPr lang="en-US" sz="3200" dirty="0"/>
              <a:t>Particle Astrophysics </a:t>
            </a:r>
            <a:r>
              <a:rPr lang="ja-JP" altLang="en-US" sz="3200" dirty="0"/>
              <a:t>“</a:t>
            </a:r>
            <a:r>
              <a:rPr lang="en-US" sz="3200" dirty="0"/>
              <a:t>Telescopes</a:t>
            </a:r>
            <a:r>
              <a:rPr lang="ja-JP" altLang="en-US" sz="3200" dirty="0"/>
              <a:t>”</a:t>
            </a:r>
            <a:endParaRPr lang="en-US" sz="3200" dirty="0"/>
          </a:p>
        </p:txBody>
      </p:sp>
      <p:pic>
        <p:nvPicPr>
          <p:cNvPr id="1065987" name="Picture 3" descr="whipple_m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838200"/>
            <a:ext cx="4324350" cy="376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65988" name="Picture 4" descr="aerialbest_l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962400"/>
            <a:ext cx="41910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65998" name="Picture 14" descr="pmts"/>
          <p:cNvPicPr>
            <a:picLocks noChangeAspect="1" noChangeArrowheads="1"/>
          </p:cNvPicPr>
          <p:nvPr/>
        </p:nvPicPr>
        <p:blipFill>
          <a:blip r:embed="rId6">
            <a:extLst>
              <a:ext uri="{28A0092B-C50C-407E-A947-70E740481C1C}">
                <a14:useLocalDpi xmlns:a14="http://schemas.microsoft.com/office/drawing/2010/main" val="0"/>
              </a:ext>
            </a:extLst>
          </a:blip>
          <a:srcRect b="13608"/>
          <a:stretch>
            <a:fillRect/>
          </a:stretch>
        </p:blipFill>
        <p:spPr bwMode="auto">
          <a:xfrm>
            <a:off x="609600" y="990600"/>
            <a:ext cx="2827338" cy="35448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07763" dir="2700000" algn="ctr" rotWithShape="0">
                    <a:srgbClr val="000000">
                      <a:alpha val="50000"/>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2"/>
          <p:cNvSpPr>
            <a:spLocks noGrp="1"/>
          </p:cNvSpPr>
          <p:nvPr>
            <p:ph type="dt" sz="half" idx="10"/>
          </p:nvPr>
        </p:nvSpPr>
        <p:spPr/>
        <p:txBody>
          <a:bodyPr/>
          <a:lstStyle/>
          <a:p>
            <a:r>
              <a:rPr lang="en-US"/>
              <a:t>September 14, 2010</a:t>
            </a:r>
            <a:endParaRPr lang="en-US">
              <a:solidFill>
                <a:schemeClr val="tx1"/>
              </a:solidFill>
            </a:endParaRPr>
          </a:p>
        </p:txBody>
      </p:sp>
      <p:sp>
        <p:nvSpPr>
          <p:cNvPr id="912386" name="Rectangle 2"/>
          <p:cNvSpPr>
            <a:spLocks noChangeArrowheads="1"/>
          </p:cNvSpPr>
          <p:nvPr/>
        </p:nvSpPr>
        <p:spPr bwMode="auto">
          <a:xfrm>
            <a:off x="0" y="990600"/>
            <a:ext cx="9144000" cy="5486400"/>
          </a:xfrm>
          <a:prstGeom prst="rect">
            <a:avLst/>
          </a:prstGeom>
          <a:solidFill>
            <a:schemeClr val="tx1"/>
          </a:solidFill>
          <a:ln w="9525">
            <a:solidFill>
              <a:schemeClr val="tx1"/>
            </a:solidFill>
            <a:miter lim="800000"/>
            <a:headEnd/>
            <a:tailEnd/>
          </a:ln>
        </p:spPr>
        <p:txBody>
          <a:bodyPr wrap="none" anchor="ctr"/>
          <a:lstStyle/>
          <a:p>
            <a:endParaRPr lang="en-US"/>
          </a:p>
        </p:txBody>
      </p:sp>
      <p:graphicFrame>
        <p:nvGraphicFramePr>
          <p:cNvPr id="912387" name="Object 3"/>
          <p:cNvGraphicFramePr>
            <a:graphicFrameLocks noChangeAspect="1"/>
          </p:cNvGraphicFramePr>
          <p:nvPr/>
        </p:nvGraphicFramePr>
        <p:xfrm>
          <a:off x="0" y="1143000"/>
          <a:ext cx="6858000" cy="5329238"/>
        </p:xfrm>
        <a:graphic>
          <a:graphicData uri="http://schemas.openxmlformats.org/presentationml/2006/ole">
            <mc:AlternateContent xmlns:mc="http://schemas.openxmlformats.org/markup-compatibility/2006">
              <mc:Choice xmlns:v="urn:schemas-microsoft-com:vml" Requires="v">
                <p:oleObj spid="_x0000_s912412" name="Image" r:id="rId4" imgW="6374603" imgH="4952381" progId="Photoshop.Image.8">
                  <p:embed/>
                </p:oleObj>
              </mc:Choice>
              <mc:Fallback>
                <p:oleObj name="Image" r:id="rId4" imgW="6374603" imgH="4952381" progId="Photoshop.Imag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6858000" cy="53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12388" name="Rectangle 4"/>
          <p:cNvSpPr>
            <a:spLocks noGrp="1" noChangeArrowheads="1"/>
          </p:cNvSpPr>
          <p:nvPr>
            <p:ph type="title"/>
          </p:nvPr>
        </p:nvSpPr>
        <p:spPr/>
        <p:txBody>
          <a:bodyPr/>
          <a:lstStyle/>
          <a:p>
            <a:r>
              <a:rPr lang="en-US"/>
              <a:t>IceCube Concept</a:t>
            </a:r>
          </a:p>
        </p:txBody>
      </p:sp>
      <p:sp>
        <p:nvSpPr>
          <p:cNvPr id="912390" name="Line 6"/>
          <p:cNvSpPr>
            <a:spLocks noChangeShapeType="1"/>
          </p:cNvSpPr>
          <p:nvPr/>
        </p:nvSpPr>
        <p:spPr bwMode="auto">
          <a:xfrm flipH="1" flipV="1">
            <a:off x="5943600" y="4800600"/>
            <a:ext cx="106680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12394" name="Text Box 10"/>
          <p:cNvSpPr txBox="1">
            <a:spLocks noChangeArrowheads="1"/>
          </p:cNvSpPr>
          <p:nvPr/>
        </p:nvSpPr>
        <p:spPr bwMode="auto">
          <a:xfrm>
            <a:off x="5638800" y="2971800"/>
            <a:ext cx="3292475"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b="1">
                <a:solidFill>
                  <a:schemeClr val="bg1"/>
                </a:solidFill>
              </a:rPr>
              <a:t>Infrequently, a neutrino causes a nuclear interaction in the ice and produces a muon. </a:t>
            </a:r>
          </a:p>
        </p:txBody>
      </p:sp>
      <p:sp>
        <p:nvSpPr>
          <p:cNvPr id="912397" name="Text Box 13"/>
          <p:cNvSpPr txBox="1">
            <a:spLocks noChangeArrowheads="1"/>
          </p:cNvSpPr>
          <p:nvPr/>
        </p:nvSpPr>
        <p:spPr bwMode="auto">
          <a:xfrm>
            <a:off x="5470525" y="5013325"/>
            <a:ext cx="646113"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4000">
                <a:solidFill>
                  <a:schemeClr val="bg1"/>
                </a:solidFill>
                <a:sym typeface="Symbol" charset="0"/>
              </a:rPr>
              <a:t></a:t>
            </a:r>
            <a:r>
              <a:rPr lang="en-US" sz="4000" baseline="-25000">
                <a:solidFill>
                  <a:schemeClr val="bg1"/>
                </a:solidFill>
                <a:latin typeface="Symbol" charset="0"/>
                <a:sym typeface="Symbol" charset="0"/>
              </a:rPr>
              <a:t></a:t>
            </a:r>
            <a:endParaRPr lang="en-US"/>
          </a:p>
        </p:txBody>
      </p:sp>
      <p:sp>
        <p:nvSpPr>
          <p:cNvPr id="912398" name="Text Box 14"/>
          <p:cNvSpPr txBox="1">
            <a:spLocks noChangeArrowheads="1"/>
          </p:cNvSpPr>
          <p:nvPr/>
        </p:nvSpPr>
        <p:spPr bwMode="auto">
          <a:xfrm>
            <a:off x="3352800" y="3124200"/>
            <a:ext cx="47625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4000">
                <a:solidFill>
                  <a:schemeClr val="bg1"/>
                </a:solidFill>
                <a:latin typeface="Symbol" charset="0"/>
                <a:sym typeface="Symbol" charset="0"/>
              </a:rPr>
              <a:t></a:t>
            </a:r>
          </a:p>
        </p:txBody>
      </p:sp>
      <p:pic>
        <p:nvPicPr>
          <p:cNvPr id="912399" name="Picture 15" descr="neutrino_bubble"/>
          <p:cNvPicPr>
            <a:picLocks noChangeAspect="1" noChangeArrowheads="1"/>
          </p:cNvPicPr>
          <p:nvPr/>
        </p:nvPicPr>
        <p:blipFill>
          <a:blip r:embed="rId6">
            <a:extLst>
              <a:ext uri="{28A0092B-C50C-407E-A947-70E740481C1C}">
                <a14:useLocalDpi xmlns:a14="http://schemas.microsoft.com/office/drawing/2010/main" val="0"/>
              </a:ext>
            </a:extLst>
          </a:blip>
          <a:srcRect l="7500" b="5859"/>
          <a:stretch>
            <a:fillRect/>
          </a:stretch>
        </p:blipFill>
        <p:spPr bwMode="auto">
          <a:xfrm>
            <a:off x="6943725" y="228600"/>
            <a:ext cx="1981200" cy="2581275"/>
          </a:xfrm>
          <a:prstGeom prst="rect">
            <a:avLst/>
          </a:prstGeom>
          <a:noFill/>
          <a:extLst>
            <a:ext uri="{909E8E84-426E-40dd-AFC4-6F175D3DCCD1}">
              <a14:hiddenFill xmlns:a14="http://schemas.microsoft.com/office/drawing/2010/main">
                <a:solidFill>
                  <a:srgbClr val="FFFFFF"/>
                </a:solidFill>
              </a14:hiddenFill>
            </a:ext>
          </a:extLst>
        </p:spPr>
      </p:pic>
      <p:sp>
        <p:nvSpPr>
          <p:cNvPr id="912401" name="AutoShape 17"/>
          <p:cNvSpPr>
            <a:spLocks noChangeArrowheads="1"/>
          </p:cNvSpPr>
          <p:nvPr/>
        </p:nvSpPr>
        <p:spPr bwMode="auto">
          <a:xfrm>
            <a:off x="4343400" y="4114800"/>
            <a:ext cx="533400" cy="533400"/>
          </a:xfrm>
          <a:prstGeom prst="sun">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912389" name="Line 5"/>
          <p:cNvSpPr>
            <a:spLocks noChangeShapeType="1"/>
          </p:cNvSpPr>
          <p:nvPr/>
        </p:nvSpPr>
        <p:spPr bwMode="auto">
          <a:xfrm>
            <a:off x="4648200" y="4419600"/>
            <a:ext cx="4114800" cy="1676400"/>
          </a:xfrm>
          <a:prstGeom prst="line">
            <a:avLst/>
          </a:prstGeom>
          <a:noFill/>
          <a:ln w="254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396" name="Line 12"/>
          <p:cNvSpPr>
            <a:spLocks noChangeShapeType="1"/>
          </p:cNvSpPr>
          <p:nvPr/>
        </p:nvSpPr>
        <p:spPr bwMode="auto">
          <a:xfrm flipH="1" flipV="1">
            <a:off x="381000" y="2438400"/>
            <a:ext cx="4191000" cy="1905000"/>
          </a:xfrm>
          <a:prstGeom prst="line">
            <a:avLst/>
          </a:prstGeom>
          <a:noFill/>
          <a:ln w="508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912400" name="Picture 16" descr="neutrino_bubble"/>
          <p:cNvPicPr>
            <a:picLocks noChangeAspect="1" noChangeArrowheads="1"/>
          </p:cNvPicPr>
          <p:nvPr/>
        </p:nvPicPr>
        <p:blipFill>
          <a:blip r:embed="rId6">
            <a:extLst>
              <a:ext uri="{28A0092B-C50C-407E-A947-70E740481C1C}">
                <a14:useLocalDpi xmlns:a14="http://schemas.microsoft.com/office/drawing/2010/main" val="0"/>
              </a:ext>
            </a:extLst>
          </a:blip>
          <a:srcRect l="7500" b="5859"/>
          <a:stretch>
            <a:fillRect/>
          </a:stretch>
        </p:blipFill>
        <p:spPr bwMode="auto">
          <a:xfrm rot="16200000">
            <a:off x="2738438" y="2824162"/>
            <a:ext cx="1981200" cy="25812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12402" name="Object 18"/>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912413" name="Document" r:id="rId7" imgW="1423416" imgH="1594104" progId="Word.Document.8">
                  <p:embed/>
                </p:oleObj>
              </mc:Choice>
              <mc:Fallback>
                <p:oleObj name="Document" r:id="rId7" imgW="1423416" imgH="1594104" progId="Word.Document.8">
                  <p:embed/>
                  <p:pic>
                    <p:nvPicPr>
                      <p:cNvPr id="0" name="Object 18"/>
                      <p:cNvPicPr>
                        <a:picLocks noChangeAspect="1" noChangeArrowheads="1"/>
                      </p:cNvPicPr>
                      <p:nvPr/>
                    </p:nvPicPr>
                    <p:blipFill>
                      <a:blip r:embed="rId8">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12399"/>
                                        </p:tgtEl>
                                        <p:attrNameLst>
                                          <p:attrName>style.visibility</p:attrName>
                                        </p:attrNameLst>
                                      </p:cBhvr>
                                      <p:to>
                                        <p:strVal val="visible"/>
                                      </p:to>
                                    </p:set>
                                    <p:animEffect transition="in" filter="box(in)">
                                      <p:cBhvr>
                                        <p:cTn id="7" dur="500"/>
                                        <p:tgtEl>
                                          <p:spTgt spid="912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912400"/>
                                        </p:tgtEl>
                                        <p:attrNameLst>
                                          <p:attrName>style.visibility</p:attrName>
                                        </p:attrNameLst>
                                      </p:cBhvr>
                                      <p:to>
                                        <p:strVal val="visible"/>
                                      </p:to>
                                    </p:set>
                                    <p:animEffect transition="in" filter="box(in)">
                                      <p:cBhvr>
                                        <p:cTn id="12" dur="500"/>
                                        <p:tgtEl>
                                          <p:spTgt spid="912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2"/>
          <p:cNvSpPr>
            <a:spLocks noGrp="1"/>
          </p:cNvSpPr>
          <p:nvPr>
            <p:ph type="dt" sz="half" idx="10"/>
          </p:nvPr>
        </p:nvSpPr>
        <p:spPr/>
        <p:txBody>
          <a:bodyPr/>
          <a:lstStyle/>
          <a:p>
            <a:r>
              <a:rPr lang="en-US"/>
              <a:t>September 14, 2010</a:t>
            </a:r>
            <a:endParaRPr lang="en-US">
              <a:solidFill>
                <a:schemeClr val="tx1"/>
              </a:solidFill>
            </a:endParaRPr>
          </a:p>
        </p:txBody>
      </p:sp>
      <p:sp>
        <p:nvSpPr>
          <p:cNvPr id="913424" name="Rectangle 16"/>
          <p:cNvSpPr>
            <a:spLocks noChangeArrowheads="1"/>
          </p:cNvSpPr>
          <p:nvPr/>
        </p:nvSpPr>
        <p:spPr bwMode="auto">
          <a:xfrm>
            <a:off x="0" y="990600"/>
            <a:ext cx="9144000" cy="5486400"/>
          </a:xfrm>
          <a:prstGeom prst="rect">
            <a:avLst/>
          </a:prstGeom>
          <a:solidFill>
            <a:schemeClr val="tx1"/>
          </a:solidFill>
          <a:ln w="9525">
            <a:solidFill>
              <a:schemeClr val="tx1"/>
            </a:solidFill>
            <a:miter lim="800000"/>
            <a:headEnd/>
            <a:tailEnd/>
          </a:ln>
        </p:spPr>
        <p:txBody>
          <a:bodyPr wrap="none" anchor="ctr"/>
          <a:lstStyle/>
          <a:p>
            <a:endParaRPr lang="en-US"/>
          </a:p>
        </p:txBody>
      </p:sp>
      <p:graphicFrame>
        <p:nvGraphicFramePr>
          <p:cNvPr id="913423" name="Object 15"/>
          <p:cNvGraphicFramePr>
            <a:graphicFrameLocks noChangeAspect="1"/>
          </p:cNvGraphicFramePr>
          <p:nvPr/>
        </p:nvGraphicFramePr>
        <p:xfrm>
          <a:off x="0" y="1143000"/>
          <a:ext cx="6858000" cy="5329238"/>
        </p:xfrm>
        <a:graphic>
          <a:graphicData uri="http://schemas.openxmlformats.org/presentationml/2006/ole">
            <mc:AlternateContent xmlns:mc="http://schemas.openxmlformats.org/markup-compatibility/2006">
              <mc:Choice xmlns:v="urn:schemas-microsoft-com:vml" Requires="v">
                <p:oleObj spid="_x0000_s913435" name="Image" r:id="rId4" imgW="6374603" imgH="4952381" progId="Photoshop.Image.8">
                  <p:embed/>
                </p:oleObj>
              </mc:Choice>
              <mc:Fallback>
                <p:oleObj name="Image" r:id="rId4" imgW="6374603" imgH="4952381" progId="Photoshop.Image.8">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6858000" cy="53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13412" name="Rectangle 4"/>
          <p:cNvSpPr>
            <a:spLocks noGrp="1" noChangeArrowheads="1"/>
          </p:cNvSpPr>
          <p:nvPr>
            <p:ph type="title"/>
          </p:nvPr>
        </p:nvSpPr>
        <p:spPr/>
        <p:txBody>
          <a:bodyPr/>
          <a:lstStyle/>
          <a:p>
            <a:r>
              <a:rPr lang="en-US"/>
              <a:t>IceCube Concept</a:t>
            </a:r>
          </a:p>
        </p:txBody>
      </p:sp>
      <p:sp>
        <p:nvSpPr>
          <p:cNvPr id="913413" name="Line 5"/>
          <p:cNvSpPr>
            <a:spLocks noChangeShapeType="1"/>
          </p:cNvSpPr>
          <p:nvPr/>
        </p:nvSpPr>
        <p:spPr bwMode="auto">
          <a:xfrm>
            <a:off x="4648200" y="4419600"/>
            <a:ext cx="4114800" cy="1676400"/>
          </a:xfrm>
          <a:prstGeom prst="line">
            <a:avLst/>
          </a:prstGeom>
          <a:noFill/>
          <a:ln w="254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3414" name="Line 6"/>
          <p:cNvSpPr>
            <a:spLocks noChangeShapeType="1"/>
          </p:cNvSpPr>
          <p:nvPr/>
        </p:nvSpPr>
        <p:spPr bwMode="auto">
          <a:xfrm flipH="1" flipV="1">
            <a:off x="5943600" y="4800600"/>
            <a:ext cx="106680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13416" name="Line 8"/>
          <p:cNvSpPr>
            <a:spLocks noChangeShapeType="1"/>
          </p:cNvSpPr>
          <p:nvPr/>
        </p:nvSpPr>
        <p:spPr bwMode="auto">
          <a:xfrm flipH="1" flipV="1">
            <a:off x="381000" y="2438400"/>
            <a:ext cx="4191000" cy="1905000"/>
          </a:xfrm>
          <a:prstGeom prst="line">
            <a:avLst/>
          </a:prstGeom>
          <a:noFill/>
          <a:ln w="508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3418" name="Text Box 10"/>
          <p:cNvSpPr txBox="1">
            <a:spLocks noChangeArrowheads="1"/>
          </p:cNvSpPr>
          <p:nvPr/>
        </p:nvSpPr>
        <p:spPr bwMode="auto">
          <a:xfrm>
            <a:off x="5470525" y="5013325"/>
            <a:ext cx="646113"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4000">
                <a:solidFill>
                  <a:schemeClr val="bg1"/>
                </a:solidFill>
                <a:sym typeface="Symbol" charset="0"/>
              </a:rPr>
              <a:t></a:t>
            </a:r>
            <a:r>
              <a:rPr lang="en-US" sz="4000" baseline="-25000">
                <a:solidFill>
                  <a:schemeClr val="bg1"/>
                </a:solidFill>
                <a:latin typeface="Symbol" charset="0"/>
                <a:sym typeface="Symbol" charset="0"/>
              </a:rPr>
              <a:t></a:t>
            </a:r>
            <a:endParaRPr lang="en-US"/>
          </a:p>
        </p:txBody>
      </p:sp>
      <p:sp>
        <p:nvSpPr>
          <p:cNvPr id="913419" name="Text Box 11"/>
          <p:cNvSpPr txBox="1">
            <a:spLocks noChangeArrowheads="1"/>
          </p:cNvSpPr>
          <p:nvPr/>
        </p:nvSpPr>
        <p:spPr bwMode="auto">
          <a:xfrm>
            <a:off x="3352800" y="3124200"/>
            <a:ext cx="47625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4000">
                <a:solidFill>
                  <a:schemeClr val="bg1"/>
                </a:solidFill>
                <a:latin typeface="Symbol" charset="0"/>
                <a:sym typeface="Symbol" charset="0"/>
              </a:rPr>
              <a:t></a:t>
            </a:r>
          </a:p>
        </p:txBody>
      </p:sp>
      <p:sp>
        <p:nvSpPr>
          <p:cNvPr id="913421" name="Text Box 13"/>
          <p:cNvSpPr txBox="1">
            <a:spLocks noChangeArrowheads="1"/>
          </p:cNvSpPr>
          <p:nvPr/>
        </p:nvSpPr>
        <p:spPr bwMode="auto">
          <a:xfrm>
            <a:off x="5638800" y="2971800"/>
            <a:ext cx="3276600"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b="1">
                <a:solidFill>
                  <a:schemeClr val="bg1"/>
                </a:solidFill>
              </a:rPr>
              <a:t>The muon produces Cherenkov light, and photomultipliers capture and map the light.</a:t>
            </a:r>
          </a:p>
        </p:txBody>
      </p:sp>
      <p:sp>
        <p:nvSpPr>
          <p:cNvPr id="913422" name="AutoShape 14"/>
          <p:cNvSpPr>
            <a:spLocks noChangeArrowheads="1"/>
          </p:cNvSpPr>
          <p:nvPr/>
        </p:nvSpPr>
        <p:spPr bwMode="auto">
          <a:xfrm>
            <a:off x="4343400" y="4114800"/>
            <a:ext cx="533400" cy="533400"/>
          </a:xfrm>
          <a:prstGeom prst="sun">
            <a:avLst>
              <a:gd name="adj" fmla="val 25000"/>
            </a:avLst>
          </a:prstGeom>
          <a:solidFill>
            <a:schemeClr val="accent1"/>
          </a:solidFill>
          <a:ln w="9525">
            <a:solidFill>
              <a:schemeClr val="tx1"/>
            </a:solidFill>
            <a:miter lim="800000"/>
            <a:headEnd/>
            <a:tailEnd/>
          </a:ln>
        </p:spPr>
        <p:txBody>
          <a:bodyPr wrap="none" anchor="ctr"/>
          <a:lstStyle/>
          <a:p>
            <a:endParaRPr lang="en-US"/>
          </a:p>
        </p:txBody>
      </p:sp>
      <p:graphicFrame>
        <p:nvGraphicFramePr>
          <p:cNvPr id="913425" name="Object 17"/>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913436" name="Document" r:id="rId6" imgW="1423416" imgH="1594104" progId="Word.Document.8">
                  <p:embed/>
                </p:oleObj>
              </mc:Choice>
              <mc:Fallback>
                <p:oleObj name="Document" r:id="rId6" imgW="1423416" imgH="1594104" progId="Word.Document.8">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2"/>
          <p:cNvSpPr>
            <a:spLocks noGrp="1"/>
          </p:cNvSpPr>
          <p:nvPr>
            <p:ph type="dt" sz="half" idx="10"/>
          </p:nvPr>
        </p:nvSpPr>
        <p:spPr/>
        <p:txBody>
          <a:bodyPr/>
          <a:lstStyle/>
          <a:p>
            <a:r>
              <a:rPr lang="en-US"/>
              <a:t>September 14, 2010</a:t>
            </a:r>
            <a:endParaRPr lang="en-US">
              <a:solidFill>
                <a:schemeClr val="tx1"/>
              </a:solidFill>
            </a:endParaRPr>
          </a:p>
        </p:txBody>
      </p:sp>
      <p:sp>
        <p:nvSpPr>
          <p:cNvPr id="1124354" name="Rectangle 2"/>
          <p:cNvSpPr>
            <a:spLocks noChangeArrowheads="1"/>
          </p:cNvSpPr>
          <p:nvPr/>
        </p:nvSpPr>
        <p:spPr bwMode="auto">
          <a:xfrm>
            <a:off x="0" y="990600"/>
            <a:ext cx="9144000" cy="5486400"/>
          </a:xfrm>
          <a:prstGeom prst="rect">
            <a:avLst/>
          </a:prstGeom>
          <a:solidFill>
            <a:schemeClr val="tx1"/>
          </a:solidFill>
          <a:ln w="9525">
            <a:solidFill>
              <a:schemeClr val="tx1"/>
            </a:solidFill>
            <a:miter lim="800000"/>
            <a:headEnd/>
            <a:tailEnd/>
          </a:ln>
        </p:spPr>
        <p:txBody>
          <a:bodyPr wrap="none" anchor="ctr"/>
          <a:lstStyle/>
          <a:p>
            <a:endParaRPr lang="en-US"/>
          </a:p>
        </p:txBody>
      </p:sp>
      <p:graphicFrame>
        <p:nvGraphicFramePr>
          <p:cNvPr id="1124355" name="Object 3"/>
          <p:cNvGraphicFramePr>
            <a:graphicFrameLocks noChangeAspect="1"/>
          </p:cNvGraphicFramePr>
          <p:nvPr/>
        </p:nvGraphicFramePr>
        <p:xfrm>
          <a:off x="0" y="1143000"/>
          <a:ext cx="6858000" cy="5329238"/>
        </p:xfrm>
        <a:graphic>
          <a:graphicData uri="http://schemas.openxmlformats.org/presentationml/2006/ole">
            <mc:AlternateContent xmlns:mc="http://schemas.openxmlformats.org/markup-compatibility/2006">
              <mc:Choice xmlns:v="urn:schemas-microsoft-com:vml" Requires="v">
                <p:oleObj spid="_x0000_s1124374" name="Image" r:id="rId4" imgW="6374603" imgH="4952381" progId="Photoshop.Image.8">
                  <p:embed/>
                </p:oleObj>
              </mc:Choice>
              <mc:Fallback>
                <p:oleObj name="Image" r:id="rId4" imgW="6374603" imgH="4952381" progId="Photoshop.Imag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6858000" cy="53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4356" name="Rectangle 4"/>
          <p:cNvSpPr>
            <a:spLocks noGrp="1" noChangeArrowheads="1"/>
          </p:cNvSpPr>
          <p:nvPr>
            <p:ph type="title"/>
          </p:nvPr>
        </p:nvSpPr>
        <p:spPr/>
        <p:txBody>
          <a:bodyPr/>
          <a:lstStyle/>
          <a:p>
            <a:r>
              <a:rPr lang="en-US"/>
              <a:t>IceCube Concept</a:t>
            </a:r>
          </a:p>
        </p:txBody>
      </p:sp>
      <p:sp>
        <p:nvSpPr>
          <p:cNvPr id="1124357" name="Line 5"/>
          <p:cNvSpPr>
            <a:spLocks noChangeShapeType="1"/>
          </p:cNvSpPr>
          <p:nvPr/>
        </p:nvSpPr>
        <p:spPr bwMode="auto">
          <a:xfrm>
            <a:off x="4648200" y="4419600"/>
            <a:ext cx="4114800" cy="1676400"/>
          </a:xfrm>
          <a:prstGeom prst="line">
            <a:avLst/>
          </a:prstGeom>
          <a:noFill/>
          <a:ln w="254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4358" name="Line 6"/>
          <p:cNvSpPr>
            <a:spLocks noChangeShapeType="1"/>
          </p:cNvSpPr>
          <p:nvPr/>
        </p:nvSpPr>
        <p:spPr bwMode="auto">
          <a:xfrm flipH="1" flipV="1">
            <a:off x="5943600" y="4800600"/>
            <a:ext cx="106680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4359" name="Line 7"/>
          <p:cNvSpPr>
            <a:spLocks noChangeShapeType="1"/>
          </p:cNvSpPr>
          <p:nvPr/>
        </p:nvSpPr>
        <p:spPr bwMode="auto">
          <a:xfrm flipH="1" flipV="1">
            <a:off x="381000" y="2438400"/>
            <a:ext cx="4191000" cy="1905000"/>
          </a:xfrm>
          <a:prstGeom prst="line">
            <a:avLst/>
          </a:prstGeom>
          <a:noFill/>
          <a:ln w="508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4360" name="Text Box 8"/>
          <p:cNvSpPr txBox="1">
            <a:spLocks noChangeArrowheads="1"/>
          </p:cNvSpPr>
          <p:nvPr/>
        </p:nvSpPr>
        <p:spPr bwMode="auto">
          <a:xfrm>
            <a:off x="5470525" y="5013325"/>
            <a:ext cx="646113"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4000">
                <a:solidFill>
                  <a:schemeClr val="bg1"/>
                </a:solidFill>
                <a:sym typeface="Symbol" charset="0"/>
              </a:rPr>
              <a:t></a:t>
            </a:r>
            <a:r>
              <a:rPr lang="en-US" sz="4000" baseline="-25000">
                <a:solidFill>
                  <a:schemeClr val="bg1"/>
                </a:solidFill>
                <a:latin typeface="Symbol" charset="0"/>
                <a:sym typeface="Symbol" charset="0"/>
              </a:rPr>
              <a:t></a:t>
            </a:r>
            <a:endParaRPr lang="en-US"/>
          </a:p>
        </p:txBody>
      </p:sp>
      <p:sp>
        <p:nvSpPr>
          <p:cNvPr id="1124361" name="Text Box 9"/>
          <p:cNvSpPr txBox="1">
            <a:spLocks noChangeArrowheads="1"/>
          </p:cNvSpPr>
          <p:nvPr/>
        </p:nvSpPr>
        <p:spPr bwMode="auto">
          <a:xfrm>
            <a:off x="3352800" y="3124200"/>
            <a:ext cx="47625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4000">
                <a:solidFill>
                  <a:schemeClr val="bg1"/>
                </a:solidFill>
                <a:latin typeface="Symbol" charset="0"/>
                <a:sym typeface="Symbol" charset="0"/>
              </a:rPr>
              <a:t></a:t>
            </a:r>
          </a:p>
        </p:txBody>
      </p:sp>
      <p:sp>
        <p:nvSpPr>
          <p:cNvPr id="1124362" name="Text Box 10"/>
          <p:cNvSpPr txBox="1">
            <a:spLocks noChangeArrowheads="1"/>
          </p:cNvSpPr>
          <p:nvPr/>
        </p:nvSpPr>
        <p:spPr bwMode="auto">
          <a:xfrm>
            <a:off x="5638800" y="2971800"/>
            <a:ext cx="3276600"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b="1">
                <a:solidFill>
                  <a:schemeClr val="bg1"/>
                </a:solidFill>
              </a:rPr>
              <a:t>The muon produces Cherenkov light, and photomultipliers capture and map the light.</a:t>
            </a:r>
          </a:p>
        </p:txBody>
      </p:sp>
      <p:sp>
        <p:nvSpPr>
          <p:cNvPr id="1124363" name="AutoShape 11"/>
          <p:cNvSpPr>
            <a:spLocks noChangeArrowheads="1"/>
          </p:cNvSpPr>
          <p:nvPr/>
        </p:nvSpPr>
        <p:spPr bwMode="auto">
          <a:xfrm>
            <a:off x="4343400" y="4114800"/>
            <a:ext cx="533400" cy="533400"/>
          </a:xfrm>
          <a:prstGeom prst="sun">
            <a:avLst>
              <a:gd name="adj" fmla="val 25000"/>
            </a:avLst>
          </a:prstGeom>
          <a:solidFill>
            <a:schemeClr val="accent1"/>
          </a:solidFill>
          <a:ln w="9525">
            <a:solidFill>
              <a:schemeClr val="tx1"/>
            </a:solidFill>
            <a:miter lim="800000"/>
            <a:headEnd/>
            <a:tailEnd/>
          </a:ln>
        </p:spPr>
        <p:txBody>
          <a:bodyPr wrap="none" anchor="ctr"/>
          <a:lstStyle/>
          <a:p>
            <a:endParaRPr lang="en-US"/>
          </a:p>
        </p:txBody>
      </p:sp>
      <p:graphicFrame>
        <p:nvGraphicFramePr>
          <p:cNvPr id="1124364" name="Object 12"/>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1124375" name="Document" r:id="rId6" imgW="1423416" imgH="1594104" progId="Word.Document.8">
                  <p:embed/>
                </p:oleObj>
              </mc:Choice>
              <mc:Fallback>
                <p:oleObj name="Document" r:id="rId6" imgW="1423416" imgH="1594104" progId="Word.Document.8">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p:txBody>
          <a:bodyPr/>
          <a:lstStyle/>
          <a:p>
            <a:r>
              <a:rPr lang="en-US"/>
              <a:t>September 14, 2010</a:t>
            </a:r>
            <a:endParaRPr lang="en-US">
              <a:solidFill>
                <a:schemeClr val="tx1"/>
              </a:solidFill>
            </a:endParaRPr>
          </a:p>
        </p:txBody>
      </p:sp>
      <p:pic>
        <p:nvPicPr>
          <p:cNvPr id="1044483" name="Picture 3" descr="superso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44482" name="Rectangle 2"/>
          <p:cNvSpPr>
            <a:spLocks noGrp="1" noChangeArrowheads="1"/>
          </p:cNvSpPr>
          <p:nvPr>
            <p:ph type="title"/>
          </p:nvPr>
        </p:nvSpPr>
        <p:spPr/>
        <p:txBody>
          <a:bodyPr/>
          <a:lstStyle/>
          <a:p>
            <a:r>
              <a:rPr lang="en-US">
                <a:solidFill>
                  <a:srgbClr val="FFFF33"/>
                </a:solidFill>
              </a:rPr>
              <a:t>Cherenkov Light</a:t>
            </a:r>
            <a:endParaRPr lang="en-US"/>
          </a:p>
        </p:txBody>
      </p:sp>
      <p:sp>
        <p:nvSpPr>
          <p:cNvPr id="1044484" name="Text Box 4"/>
          <p:cNvSpPr txBox="1">
            <a:spLocks noChangeArrowheads="1"/>
          </p:cNvSpPr>
          <p:nvPr/>
        </p:nvSpPr>
        <p:spPr bwMode="auto">
          <a:xfrm>
            <a:off x="2514600" y="5562600"/>
            <a:ext cx="5756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t>optical equivalent to supersonic boost</a:t>
            </a:r>
          </a:p>
        </p:txBody>
      </p:sp>
      <p:sp>
        <p:nvSpPr>
          <p:cNvPr id="1044485" name="Text Box 5"/>
          <p:cNvSpPr txBox="1">
            <a:spLocks noChangeArrowheads="1"/>
          </p:cNvSpPr>
          <p:nvPr/>
        </p:nvSpPr>
        <p:spPr bwMode="auto">
          <a:xfrm>
            <a:off x="669925" y="1266825"/>
            <a:ext cx="847407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b="1"/>
              <a:t>… is produced by charged particles traveling faster than the speed of light.</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a:t>September 14, 2010</a:t>
            </a:r>
            <a:endParaRPr lang="en-US">
              <a:solidFill>
                <a:schemeClr val="tx1"/>
              </a:solidFill>
            </a:endParaRPr>
          </a:p>
        </p:txBody>
      </p:sp>
      <p:sp>
        <p:nvSpPr>
          <p:cNvPr id="1043458" name="Rectangle 2"/>
          <p:cNvSpPr>
            <a:spLocks noGrp="1" noChangeArrowheads="1"/>
          </p:cNvSpPr>
          <p:nvPr>
            <p:ph type="title"/>
          </p:nvPr>
        </p:nvSpPr>
        <p:spPr/>
        <p:txBody>
          <a:bodyPr/>
          <a:lstStyle/>
          <a:p>
            <a:endParaRPr lang="en-US"/>
          </a:p>
        </p:txBody>
      </p:sp>
      <p:graphicFrame>
        <p:nvGraphicFramePr>
          <p:cNvPr id="1043459" name="Object 3"/>
          <p:cNvGraphicFramePr>
            <a:graphicFrameLocks noChangeAspect="1"/>
          </p:cNvGraphicFramePr>
          <p:nvPr/>
        </p:nvGraphicFramePr>
        <p:xfrm>
          <a:off x="0" y="0"/>
          <a:ext cx="9144000" cy="6859588"/>
        </p:xfrm>
        <a:graphic>
          <a:graphicData uri="http://schemas.openxmlformats.org/presentationml/2006/ole">
            <mc:AlternateContent xmlns:mc="http://schemas.openxmlformats.org/markup-compatibility/2006">
              <mc:Choice xmlns:v="urn:schemas-microsoft-com:vml" Requires="v">
                <p:oleObj spid="_x0000_s1043466" name="Image" r:id="rId4" imgW="13003175" imgH="9752381" progId="Photoshop.Image.8">
                  <p:embed/>
                </p:oleObj>
              </mc:Choice>
              <mc:Fallback>
                <p:oleObj name="Image" r:id="rId4" imgW="13003175" imgH="9752381" progId="Photoshop.Imag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873474" name="Rectangle 2"/>
          <p:cNvSpPr>
            <a:spLocks noGrp="1" noChangeArrowheads="1"/>
          </p:cNvSpPr>
          <p:nvPr>
            <p:ph type="title"/>
          </p:nvPr>
        </p:nvSpPr>
        <p:spPr/>
        <p:txBody>
          <a:bodyPr/>
          <a:lstStyle/>
          <a:p>
            <a:r>
              <a:rPr lang="en-US"/>
              <a:t>Event Display</a:t>
            </a:r>
          </a:p>
        </p:txBody>
      </p:sp>
      <p:sp>
        <p:nvSpPr>
          <p:cNvPr id="873475" name="Rectangle 3"/>
          <p:cNvSpPr>
            <a:spLocks noGrp="1" noChangeArrowheads="1"/>
          </p:cNvSpPr>
          <p:nvPr>
            <p:ph type="body" idx="1"/>
          </p:nvPr>
        </p:nvSpPr>
        <p:spPr/>
        <p:txBody>
          <a:bodyPr/>
          <a:lstStyle/>
          <a:p>
            <a:endParaRPr lang="en-US"/>
          </a:p>
          <a:p>
            <a:endParaRPr lang="en-US"/>
          </a:p>
          <a:p>
            <a:endParaRPr lang="en-US"/>
          </a:p>
          <a:p>
            <a:endParaRPr lang="en-US"/>
          </a:p>
          <a:p>
            <a:endParaRPr lang="en-US"/>
          </a:p>
          <a:p>
            <a:endParaRPr lang="en-US"/>
          </a:p>
        </p:txBody>
      </p:sp>
      <p:pic>
        <p:nvPicPr>
          <p:cNvPr id="8734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066800"/>
            <a:ext cx="3838575" cy="5272088"/>
          </a:xfrm>
          <a:prstGeom prst="rect">
            <a:avLst/>
          </a:prstGeom>
          <a:noFill/>
          <a:extLst>
            <a:ext uri="{909E8E84-426E-40dd-AFC4-6F175D3DCCD1}">
              <a14:hiddenFill xmlns:a14="http://schemas.microsoft.com/office/drawing/2010/main">
                <a:solidFill>
                  <a:srgbClr val="FFFFFF"/>
                </a:solidFill>
              </a14:hiddenFill>
            </a:ext>
          </a:extLst>
        </p:spPr>
      </p:pic>
      <p:sp>
        <p:nvSpPr>
          <p:cNvPr id="873477" name="Text Box 5"/>
          <p:cNvSpPr txBox="1">
            <a:spLocks noChangeArrowheads="1"/>
          </p:cNvSpPr>
          <p:nvPr/>
        </p:nvSpPr>
        <p:spPr bwMode="auto">
          <a:xfrm>
            <a:off x="760413" y="3929063"/>
            <a:ext cx="2860675"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1A65D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1600" b="1"/>
              <a:t>Number of hit modules: 148</a:t>
            </a:r>
          </a:p>
          <a:p>
            <a:pPr algn="ctr">
              <a:spcBef>
                <a:spcPct val="50000"/>
              </a:spcBef>
            </a:pPr>
            <a:r>
              <a:rPr lang="en-US" sz="1600" b="1"/>
              <a:t>est. angular error: 0.84°</a:t>
            </a:r>
            <a:endParaRPr lang="en-US" sz="2000"/>
          </a:p>
          <a:p>
            <a:pPr algn="ctr">
              <a:spcBef>
                <a:spcPct val="50000"/>
              </a:spcBef>
            </a:pPr>
            <a:endParaRPr lang="en-US" sz="2000"/>
          </a:p>
        </p:txBody>
      </p:sp>
      <p:graphicFrame>
        <p:nvGraphicFramePr>
          <p:cNvPr id="873478" name="Object 6"/>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873484" name="Document" r:id="rId5" imgW="1423416" imgH="1594104" progId="Word.Document.8">
                  <p:embed/>
                </p:oleObj>
              </mc:Choice>
              <mc:Fallback>
                <p:oleObj name="Document" r:id="rId5" imgW="1423416" imgH="1594104"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p:txBody>
          <a:bodyPr/>
          <a:lstStyle/>
          <a:p>
            <a:fld id="{C83B38C6-70A3-294E-8903-B365B46AD7E0}" type="slidenum">
              <a:rPr lang="en-US"/>
              <a:pPr/>
              <a:t>86</a:t>
            </a:fld>
            <a:endParaRPr lang="en-US"/>
          </a:p>
        </p:txBody>
      </p:sp>
      <p:sp>
        <p:nvSpPr>
          <p:cNvPr id="433154" name="Date Placeholder 1"/>
          <p:cNvSpPr txBox="1">
            <a:spLocks noGrp="1"/>
          </p:cNvSpPr>
          <p:nvPr/>
        </p:nvSpPr>
        <p:spPr bwMode="auto">
          <a:xfrm>
            <a:off x="317004" y="6591226"/>
            <a:ext cx="1321594" cy="26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defTabSz="650875">
              <a:defRPr sz="1200">
                <a:solidFill>
                  <a:schemeClr val="tx1"/>
                </a:solidFill>
                <a:latin typeface="Arial" charset="0"/>
                <a:ea typeface="ＭＳ Ｐゴシック" charset="0"/>
              </a:defRPr>
            </a:lvl1pPr>
            <a:lvl2pPr>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marL="30256163" indent="-28305125" defTabSz="650875">
              <a:defRPr sz="1200">
                <a:solidFill>
                  <a:schemeClr val="tx1"/>
                </a:solidFill>
                <a:latin typeface="Arial" charset="0"/>
                <a:ea typeface="ＭＳ Ｐゴシック" charset="0"/>
              </a:defRPr>
            </a:lvl4pPr>
            <a:lvl5pPr marL="30905450" indent="-28305125" defTabSz="650875">
              <a:defRPr sz="1200">
                <a:solidFill>
                  <a:schemeClr val="tx1"/>
                </a:solidFill>
                <a:latin typeface="Arial" charset="0"/>
                <a:ea typeface="ＭＳ Ｐゴシック" charset="0"/>
              </a:defRPr>
            </a:lvl5pPr>
            <a:lvl6pPr marL="31362650" indent="-28305125" defTabSz="650875" fontAlgn="base">
              <a:spcBef>
                <a:spcPct val="0"/>
              </a:spcBef>
              <a:spcAft>
                <a:spcPct val="0"/>
              </a:spcAft>
              <a:defRPr sz="1200">
                <a:solidFill>
                  <a:schemeClr val="tx1"/>
                </a:solidFill>
                <a:latin typeface="Arial" charset="0"/>
                <a:ea typeface="ＭＳ Ｐゴシック" charset="0"/>
              </a:defRPr>
            </a:lvl6pPr>
            <a:lvl7pPr marL="31819850" indent="-28305125" defTabSz="650875" fontAlgn="base">
              <a:spcBef>
                <a:spcPct val="0"/>
              </a:spcBef>
              <a:spcAft>
                <a:spcPct val="0"/>
              </a:spcAft>
              <a:defRPr sz="1200">
                <a:solidFill>
                  <a:schemeClr val="tx1"/>
                </a:solidFill>
                <a:latin typeface="Arial" charset="0"/>
                <a:ea typeface="ＭＳ Ｐゴシック" charset="0"/>
              </a:defRPr>
            </a:lvl7pPr>
            <a:lvl8pPr marL="32277050" indent="-28305125" defTabSz="650875" fontAlgn="base">
              <a:spcBef>
                <a:spcPct val="0"/>
              </a:spcBef>
              <a:spcAft>
                <a:spcPct val="0"/>
              </a:spcAft>
              <a:defRPr sz="1200">
                <a:solidFill>
                  <a:schemeClr val="tx1"/>
                </a:solidFill>
                <a:latin typeface="Arial" charset="0"/>
                <a:ea typeface="ＭＳ Ｐゴシック" charset="0"/>
              </a:defRPr>
            </a:lvl8pPr>
            <a:lvl9pPr marL="32734250" indent="-28305125" defTabSz="650875" fontAlgn="base">
              <a:spcBef>
                <a:spcPct val="0"/>
              </a:spcBef>
              <a:spcAft>
                <a:spcPct val="0"/>
              </a:spcAft>
              <a:defRPr sz="1200">
                <a:solidFill>
                  <a:schemeClr val="tx1"/>
                </a:solidFill>
                <a:latin typeface="Arial" charset="0"/>
                <a:ea typeface="ＭＳ Ｐゴシック" charset="0"/>
              </a:defRPr>
            </a:lvl9pPr>
          </a:lstStyle>
          <a:p>
            <a:pPr eaLnBrk="1" hangingPunct="1"/>
            <a:r>
              <a:rPr lang="en-US" smtClean="0">
                <a:solidFill>
                  <a:srgbClr val="000000"/>
                </a:solidFill>
                <a:latin typeface="Calibri" charset="0"/>
                <a:sym typeface="Arial" charset="0"/>
              </a:rPr>
              <a:t>2010 July 24</a:t>
            </a:r>
          </a:p>
        </p:txBody>
      </p:sp>
      <p:sp>
        <p:nvSpPr>
          <p:cNvPr id="433155" name="Footer Placeholder 2"/>
          <p:cNvSpPr txBox="1">
            <a:spLocks noGrp="1"/>
          </p:cNvSpPr>
          <p:nvPr/>
        </p:nvSpPr>
        <p:spPr bwMode="auto">
          <a:xfrm>
            <a:off x="1676549" y="6553276"/>
            <a:ext cx="5790902" cy="30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defTabSz="650875">
              <a:defRPr sz="1200">
                <a:solidFill>
                  <a:schemeClr val="tx1"/>
                </a:solidFill>
                <a:latin typeface="Arial" charset="0"/>
                <a:ea typeface="ＭＳ Ｐゴシック" charset="0"/>
              </a:defRPr>
            </a:lvl1pPr>
            <a:lvl2pPr>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marL="30256163" indent="-28305125" defTabSz="650875">
              <a:defRPr sz="1200">
                <a:solidFill>
                  <a:schemeClr val="tx1"/>
                </a:solidFill>
                <a:latin typeface="Arial" charset="0"/>
                <a:ea typeface="ＭＳ Ｐゴシック" charset="0"/>
              </a:defRPr>
            </a:lvl4pPr>
            <a:lvl5pPr marL="30905450" indent="-28305125" defTabSz="650875">
              <a:defRPr sz="1200">
                <a:solidFill>
                  <a:schemeClr val="tx1"/>
                </a:solidFill>
                <a:latin typeface="Arial" charset="0"/>
                <a:ea typeface="ＭＳ Ｐゴシック" charset="0"/>
              </a:defRPr>
            </a:lvl5pPr>
            <a:lvl6pPr marL="31362650" indent="-28305125" defTabSz="650875" fontAlgn="base">
              <a:spcBef>
                <a:spcPct val="0"/>
              </a:spcBef>
              <a:spcAft>
                <a:spcPct val="0"/>
              </a:spcAft>
              <a:defRPr sz="1200">
                <a:solidFill>
                  <a:schemeClr val="tx1"/>
                </a:solidFill>
                <a:latin typeface="Arial" charset="0"/>
                <a:ea typeface="ＭＳ Ｐゴシック" charset="0"/>
              </a:defRPr>
            </a:lvl6pPr>
            <a:lvl7pPr marL="31819850" indent="-28305125" defTabSz="650875" fontAlgn="base">
              <a:spcBef>
                <a:spcPct val="0"/>
              </a:spcBef>
              <a:spcAft>
                <a:spcPct val="0"/>
              </a:spcAft>
              <a:defRPr sz="1200">
                <a:solidFill>
                  <a:schemeClr val="tx1"/>
                </a:solidFill>
                <a:latin typeface="Arial" charset="0"/>
                <a:ea typeface="ＭＳ Ｐゴシック" charset="0"/>
              </a:defRPr>
            </a:lvl7pPr>
            <a:lvl8pPr marL="32277050" indent="-28305125" defTabSz="650875" fontAlgn="base">
              <a:spcBef>
                <a:spcPct val="0"/>
              </a:spcBef>
              <a:spcAft>
                <a:spcPct val="0"/>
              </a:spcAft>
              <a:defRPr sz="1200">
                <a:solidFill>
                  <a:schemeClr val="tx1"/>
                </a:solidFill>
                <a:latin typeface="Arial" charset="0"/>
                <a:ea typeface="ＭＳ Ｐゴシック" charset="0"/>
              </a:defRPr>
            </a:lvl8pPr>
            <a:lvl9pPr marL="32734250" indent="-28305125" defTabSz="650875" fontAlgn="base">
              <a:spcBef>
                <a:spcPct val="0"/>
              </a:spcBef>
              <a:spcAft>
                <a:spcPct val="0"/>
              </a:spcAft>
              <a:defRPr sz="1200">
                <a:solidFill>
                  <a:schemeClr val="tx1"/>
                </a:solidFill>
                <a:latin typeface="Arial" charset="0"/>
                <a:ea typeface="ＭＳ Ｐゴシック" charset="0"/>
              </a:defRPr>
            </a:lvl9pPr>
          </a:lstStyle>
          <a:p>
            <a:pPr algn="ctr" eaLnBrk="1" hangingPunct="1"/>
            <a:r>
              <a:rPr lang="en-US" smtClean="0">
                <a:solidFill>
                  <a:srgbClr val="000000"/>
                </a:solidFill>
                <a:latin typeface="Calibri" charset="0"/>
                <a:sym typeface="Arial" charset="0"/>
              </a:rPr>
              <a:t>Chad Finley - Oskar Klein Centre - Stockholm University</a:t>
            </a:r>
          </a:p>
        </p:txBody>
      </p:sp>
      <p:sp>
        <p:nvSpPr>
          <p:cNvPr id="433156" name="Slide Number Placeholder 3"/>
          <p:cNvSpPr txBox="1">
            <a:spLocks noGrp="1"/>
          </p:cNvSpPr>
          <p:nvPr/>
        </p:nvSpPr>
        <p:spPr bwMode="auto">
          <a:xfrm>
            <a:off x="7620372" y="6553276"/>
            <a:ext cx="1065981" cy="30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defTabSz="650875">
              <a:defRPr sz="1200">
                <a:solidFill>
                  <a:schemeClr val="tx1"/>
                </a:solidFill>
                <a:latin typeface="Arial" charset="0"/>
                <a:ea typeface="ＭＳ Ｐゴシック" charset="0"/>
              </a:defRPr>
            </a:lvl1pPr>
            <a:lvl2pPr>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marL="30256163" indent="-28305125" defTabSz="650875">
              <a:defRPr sz="1200">
                <a:solidFill>
                  <a:schemeClr val="tx1"/>
                </a:solidFill>
                <a:latin typeface="Arial" charset="0"/>
                <a:ea typeface="ＭＳ Ｐゴシック" charset="0"/>
              </a:defRPr>
            </a:lvl4pPr>
            <a:lvl5pPr marL="30905450" indent="-28305125" defTabSz="650875">
              <a:defRPr sz="1200">
                <a:solidFill>
                  <a:schemeClr val="tx1"/>
                </a:solidFill>
                <a:latin typeface="Arial" charset="0"/>
                <a:ea typeface="ＭＳ Ｐゴシック" charset="0"/>
              </a:defRPr>
            </a:lvl5pPr>
            <a:lvl6pPr marL="31362650" indent="-28305125" defTabSz="650875" fontAlgn="base">
              <a:spcBef>
                <a:spcPct val="0"/>
              </a:spcBef>
              <a:spcAft>
                <a:spcPct val="0"/>
              </a:spcAft>
              <a:defRPr sz="1200">
                <a:solidFill>
                  <a:schemeClr val="tx1"/>
                </a:solidFill>
                <a:latin typeface="Arial" charset="0"/>
                <a:ea typeface="ＭＳ Ｐゴシック" charset="0"/>
              </a:defRPr>
            </a:lvl6pPr>
            <a:lvl7pPr marL="31819850" indent="-28305125" defTabSz="650875" fontAlgn="base">
              <a:spcBef>
                <a:spcPct val="0"/>
              </a:spcBef>
              <a:spcAft>
                <a:spcPct val="0"/>
              </a:spcAft>
              <a:defRPr sz="1200">
                <a:solidFill>
                  <a:schemeClr val="tx1"/>
                </a:solidFill>
                <a:latin typeface="Arial" charset="0"/>
                <a:ea typeface="ＭＳ Ｐゴシック" charset="0"/>
              </a:defRPr>
            </a:lvl7pPr>
            <a:lvl8pPr marL="32277050" indent="-28305125" defTabSz="650875" fontAlgn="base">
              <a:spcBef>
                <a:spcPct val="0"/>
              </a:spcBef>
              <a:spcAft>
                <a:spcPct val="0"/>
              </a:spcAft>
              <a:defRPr sz="1200">
                <a:solidFill>
                  <a:schemeClr val="tx1"/>
                </a:solidFill>
                <a:latin typeface="Arial" charset="0"/>
                <a:ea typeface="ＭＳ Ｐゴシック" charset="0"/>
              </a:defRPr>
            </a:lvl8pPr>
            <a:lvl9pPr marL="32734250" indent="-28305125" defTabSz="650875" fontAlgn="base">
              <a:spcBef>
                <a:spcPct val="0"/>
              </a:spcBef>
              <a:spcAft>
                <a:spcPct val="0"/>
              </a:spcAft>
              <a:defRPr sz="1200">
                <a:solidFill>
                  <a:schemeClr val="tx1"/>
                </a:solidFill>
                <a:latin typeface="Arial" charset="0"/>
                <a:ea typeface="ＭＳ Ｐゴシック" charset="0"/>
              </a:defRPr>
            </a:lvl9pPr>
          </a:lstStyle>
          <a:p>
            <a:pPr algn="r" eaLnBrk="1" hangingPunct="1"/>
            <a:fld id="{3EA60C8D-0BCB-C543-88F0-9CA9EB28D00C}" type="slidenum">
              <a:rPr lang="en-US" smtClean="0">
                <a:solidFill>
                  <a:srgbClr val="000000"/>
                </a:solidFill>
                <a:latin typeface="Calibri" charset="0"/>
                <a:sym typeface="Arial" charset="0"/>
              </a:rPr>
              <a:pPr algn="r" eaLnBrk="1" hangingPunct="1"/>
              <a:t>86</a:t>
            </a:fld>
            <a:endParaRPr lang="en-US" smtClean="0">
              <a:solidFill>
                <a:srgbClr val="000000"/>
              </a:solidFill>
              <a:latin typeface="Calibri" charset="0"/>
              <a:sym typeface="Arial" charset="0"/>
            </a:endParaRPr>
          </a:p>
        </p:txBody>
      </p:sp>
      <p:pic>
        <p:nvPicPr>
          <p:cNvPr id="433157" name="Picture 4" descr="event_25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8" name="TextBox 7"/>
          <p:cNvSpPr txBox="1">
            <a:spLocks noChangeArrowheads="1"/>
          </p:cNvSpPr>
          <p:nvPr/>
        </p:nvSpPr>
        <p:spPr bwMode="auto">
          <a:xfrm>
            <a:off x="214313" y="6151440"/>
            <a:ext cx="8742164"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defTabSz="650875">
              <a:defRPr sz="1200">
                <a:solidFill>
                  <a:schemeClr val="tx1"/>
                </a:solidFill>
                <a:latin typeface="Arial" charset="0"/>
                <a:ea typeface="ＭＳ Ｐゴシック" charset="0"/>
              </a:defRPr>
            </a:lvl1pPr>
            <a:lvl2pPr>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marL="30256163" indent="-28305125" defTabSz="650875">
              <a:defRPr sz="1200">
                <a:solidFill>
                  <a:schemeClr val="tx1"/>
                </a:solidFill>
                <a:latin typeface="Arial" charset="0"/>
                <a:ea typeface="ＭＳ Ｐゴシック" charset="0"/>
              </a:defRPr>
            </a:lvl4pPr>
            <a:lvl5pPr marL="30905450" indent="-28305125" defTabSz="650875">
              <a:defRPr sz="1200">
                <a:solidFill>
                  <a:schemeClr val="tx1"/>
                </a:solidFill>
                <a:latin typeface="Arial" charset="0"/>
                <a:ea typeface="ＭＳ Ｐゴシック" charset="0"/>
              </a:defRPr>
            </a:lvl5pPr>
            <a:lvl6pPr marL="31362650" indent="-28305125" defTabSz="650875" fontAlgn="base">
              <a:spcBef>
                <a:spcPct val="0"/>
              </a:spcBef>
              <a:spcAft>
                <a:spcPct val="0"/>
              </a:spcAft>
              <a:defRPr sz="1200">
                <a:solidFill>
                  <a:schemeClr val="tx1"/>
                </a:solidFill>
                <a:latin typeface="Arial" charset="0"/>
                <a:ea typeface="ＭＳ Ｐゴシック" charset="0"/>
              </a:defRPr>
            </a:lvl6pPr>
            <a:lvl7pPr marL="31819850" indent="-28305125" defTabSz="650875" fontAlgn="base">
              <a:spcBef>
                <a:spcPct val="0"/>
              </a:spcBef>
              <a:spcAft>
                <a:spcPct val="0"/>
              </a:spcAft>
              <a:defRPr sz="1200">
                <a:solidFill>
                  <a:schemeClr val="tx1"/>
                </a:solidFill>
                <a:latin typeface="Arial" charset="0"/>
                <a:ea typeface="ＭＳ Ｐゴシック" charset="0"/>
              </a:defRPr>
            </a:lvl7pPr>
            <a:lvl8pPr marL="32277050" indent="-28305125" defTabSz="650875" fontAlgn="base">
              <a:spcBef>
                <a:spcPct val="0"/>
              </a:spcBef>
              <a:spcAft>
                <a:spcPct val="0"/>
              </a:spcAft>
              <a:defRPr sz="1200">
                <a:solidFill>
                  <a:schemeClr val="tx1"/>
                </a:solidFill>
                <a:latin typeface="Arial" charset="0"/>
                <a:ea typeface="ＭＳ Ｐゴシック" charset="0"/>
              </a:defRPr>
            </a:lvl8pPr>
            <a:lvl9pPr marL="32734250" indent="-28305125" defTabSz="650875" fontAlgn="base">
              <a:spcBef>
                <a:spcPct val="0"/>
              </a:spcBef>
              <a:spcAft>
                <a:spcPct val="0"/>
              </a:spcAft>
              <a:defRPr sz="1200">
                <a:solidFill>
                  <a:schemeClr val="tx1"/>
                </a:solidFill>
                <a:latin typeface="Arial" charset="0"/>
                <a:ea typeface="ＭＳ Ｐゴシック" charset="0"/>
              </a:defRPr>
            </a:lvl9pPr>
          </a:lstStyle>
          <a:p>
            <a:pPr eaLnBrk="1" hangingPunct="1"/>
            <a:r>
              <a:rPr lang="en-US" sz="2400">
                <a:solidFill>
                  <a:srgbClr val="FFFFFF"/>
                </a:solidFill>
                <a:latin typeface="Calibri" charset="0"/>
                <a:sym typeface="Arial" charset="0"/>
              </a:rPr>
              <a:t>IC40 Data                       ~ 1 TeV neutrino-induced muon</a:t>
            </a:r>
          </a:p>
        </p:txBody>
      </p:sp>
    </p:spTree>
    <p:extLst>
      <p:ext uri="{BB962C8B-B14F-4D97-AF65-F5344CB8AC3E}">
        <p14:creationId xmlns:p14="http://schemas.microsoft.com/office/powerpoint/2010/main" val="328805098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p:txBody>
          <a:bodyPr/>
          <a:lstStyle/>
          <a:p>
            <a:fld id="{35CABDCC-EFED-4246-8E6D-772162974E0E}" type="slidenum">
              <a:rPr lang="en-US"/>
              <a:pPr/>
              <a:t>87</a:t>
            </a:fld>
            <a:endParaRPr lang="en-US"/>
          </a:p>
        </p:txBody>
      </p:sp>
      <p:sp>
        <p:nvSpPr>
          <p:cNvPr id="432130" name="Date Placeholder 2"/>
          <p:cNvSpPr txBox="1">
            <a:spLocks noGrp="1"/>
          </p:cNvSpPr>
          <p:nvPr/>
        </p:nvSpPr>
        <p:spPr bwMode="auto">
          <a:xfrm>
            <a:off x="317004" y="6591226"/>
            <a:ext cx="1321594" cy="26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defTabSz="650875">
              <a:defRPr sz="1200">
                <a:solidFill>
                  <a:schemeClr val="tx1"/>
                </a:solidFill>
                <a:latin typeface="Arial" charset="0"/>
                <a:ea typeface="ＭＳ Ｐゴシック" charset="0"/>
              </a:defRPr>
            </a:lvl1pPr>
            <a:lvl2pPr>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marL="30256163" indent="-28305125" defTabSz="650875">
              <a:defRPr sz="1200">
                <a:solidFill>
                  <a:schemeClr val="tx1"/>
                </a:solidFill>
                <a:latin typeface="Arial" charset="0"/>
                <a:ea typeface="ＭＳ Ｐゴシック" charset="0"/>
              </a:defRPr>
            </a:lvl4pPr>
            <a:lvl5pPr marL="30905450" indent="-28305125" defTabSz="650875">
              <a:defRPr sz="1200">
                <a:solidFill>
                  <a:schemeClr val="tx1"/>
                </a:solidFill>
                <a:latin typeface="Arial" charset="0"/>
                <a:ea typeface="ＭＳ Ｐゴシック" charset="0"/>
              </a:defRPr>
            </a:lvl5pPr>
            <a:lvl6pPr marL="31362650" indent="-28305125" defTabSz="650875" fontAlgn="base">
              <a:spcBef>
                <a:spcPct val="0"/>
              </a:spcBef>
              <a:spcAft>
                <a:spcPct val="0"/>
              </a:spcAft>
              <a:defRPr sz="1200">
                <a:solidFill>
                  <a:schemeClr val="tx1"/>
                </a:solidFill>
                <a:latin typeface="Arial" charset="0"/>
                <a:ea typeface="ＭＳ Ｐゴシック" charset="0"/>
              </a:defRPr>
            </a:lvl6pPr>
            <a:lvl7pPr marL="31819850" indent="-28305125" defTabSz="650875" fontAlgn="base">
              <a:spcBef>
                <a:spcPct val="0"/>
              </a:spcBef>
              <a:spcAft>
                <a:spcPct val="0"/>
              </a:spcAft>
              <a:defRPr sz="1200">
                <a:solidFill>
                  <a:schemeClr val="tx1"/>
                </a:solidFill>
                <a:latin typeface="Arial" charset="0"/>
                <a:ea typeface="ＭＳ Ｐゴシック" charset="0"/>
              </a:defRPr>
            </a:lvl7pPr>
            <a:lvl8pPr marL="32277050" indent="-28305125" defTabSz="650875" fontAlgn="base">
              <a:spcBef>
                <a:spcPct val="0"/>
              </a:spcBef>
              <a:spcAft>
                <a:spcPct val="0"/>
              </a:spcAft>
              <a:defRPr sz="1200">
                <a:solidFill>
                  <a:schemeClr val="tx1"/>
                </a:solidFill>
                <a:latin typeface="Arial" charset="0"/>
                <a:ea typeface="ＭＳ Ｐゴシック" charset="0"/>
              </a:defRPr>
            </a:lvl8pPr>
            <a:lvl9pPr marL="32734250" indent="-28305125" defTabSz="650875" fontAlgn="base">
              <a:spcBef>
                <a:spcPct val="0"/>
              </a:spcBef>
              <a:spcAft>
                <a:spcPct val="0"/>
              </a:spcAft>
              <a:defRPr sz="1200">
                <a:solidFill>
                  <a:schemeClr val="tx1"/>
                </a:solidFill>
                <a:latin typeface="Arial" charset="0"/>
                <a:ea typeface="ＭＳ Ｐゴシック" charset="0"/>
              </a:defRPr>
            </a:lvl9pPr>
          </a:lstStyle>
          <a:p>
            <a:pPr eaLnBrk="1" hangingPunct="1"/>
            <a:r>
              <a:rPr lang="en-US" smtClean="0">
                <a:solidFill>
                  <a:srgbClr val="000000"/>
                </a:solidFill>
                <a:latin typeface="Calibri" charset="0"/>
                <a:sym typeface="Arial" charset="0"/>
              </a:rPr>
              <a:t>2010 July 24</a:t>
            </a:r>
          </a:p>
        </p:txBody>
      </p:sp>
      <p:sp>
        <p:nvSpPr>
          <p:cNvPr id="432131" name="Footer Placeholder 3"/>
          <p:cNvSpPr txBox="1">
            <a:spLocks noGrp="1"/>
          </p:cNvSpPr>
          <p:nvPr/>
        </p:nvSpPr>
        <p:spPr bwMode="auto">
          <a:xfrm>
            <a:off x="1676549" y="6553276"/>
            <a:ext cx="5790902" cy="30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defTabSz="650875">
              <a:defRPr sz="1200">
                <a:solidFill>
                  <a:schemeClr val="tx1"/>
                </a:solidFill>
                <a:latin typeface="Arial" charset="0"/>
                <a:ea typeface="ＭＳ Ｐゴシック" charset="0"/>
              </a:defRPr>
            </a:lvl1pPr>
            <a:lvl2pPr>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marL="30256163" indent="-28305125" defTabSz="650875">
              <a:defRPr sz="1200">
                <a:solidFill>
                  <a:schemeClr val="tx1"/>
                </a:solidFill>
                <a:latin typeface="Arial" charset="0"/>
                <a:ea typeface="ＭＳ Ｐゴシック" charset="0"/>
              </a:defRPr>
            </a:lvl4pPr>
            <a:lvl5pPr marL="30905450" indent="-28305125" defTabSz="650875">
              <a:defRPr sz="1200">
                <a:solidFill>
                  <a:schemeClr val="tx1"/>
                </a:solidFill>
                <a:latin typeface="Arial" charset="0"/>
                <a:ea typeface="ＭＳ Ｐゴシック" charset="0"/>
              </a:defRPr>
            </a:lvl5pPr>
            <a:lvl6pPr marL="31362650" indent="-28305125" defTabSz="650875" fontAlgn="base">
              <a:spcBef>
                <a:spcPct val="0"/>
              </a:spcBef>
              <a:spcAft>
                <a:spcPct val="0"/>
              </a:spcAft>
              <a:defRPr sz="1200">
                <a:solidFill>
                  <a:schemeClr val="tx1"/>
                </a:solidFill>
                <a:latin typeface="Arial" charset="0"/>
                <a:ea typeface="ＭＳ Ｐゴシック" charset="0"/>
              </a:defRPr>
            </a:lvl6pPr>
            <a:lvl7pPr marL="31819850" indent="-28305125" defTabSz="650875" fontAlgn="base">
              <a:spcBef>
                <a:spcPct val="0"/>
              </a:spcBef>
              <a:spcAft>
                <a:spcPct val="0"/>
              </a:spcAft>
              <a:defRPr sz="1200">
                <a:solidFill>
                  <a:schemeClr val="tx1"/>
                </a:solidFill>
                <a:latin typeface="Arial" charset="0"/>
                <a:ea typeface="ＭＳ Ｐゴシック" charset="0"/>
              </a:defRPr>
            </a:lvl7pPr>
            <a:lvl8pPr marL="32277050" indent="-28305125" defTabSz="650875" fontAlgn="base">
              <a:spcBef>
                <a:spcPct val="0"/>
              </a:spcBef>
              <a:spcAft>
                <a:spcPct val="0"/>
              </a:spcAft>
              <a:defRPr sz="1200">
                <a:solidFill>
                  <a:schemeClr val="tx1"/>
                </a:solidFill>
                <a:latin typeface="Arial" charset="0"/>
                <a:ea typeface="ＭＳ Ｐゴシック" charset="0"/>
              </a:defRPr>
            </a:lvl8pPr>
            <a:lvl9pPr marL="32734250" indent="-28305125" defTabSz="650875" fontAlgn="base">
              <a:spcBef>
                <a:spcPct val="0"/>
              </a:spcBef>
              <a:spcAft>
                <a:spcPct val="0"/>
              </a:spcAft>
              <a:defRPr sz="1200">
                <a:solidFill>
                  <a:schemeClr val="tx1"/>
                </a:solidFill>
                <a:latin typeface="Arial" charset="0"/>
                <a:ea typeface="ＭＳ Ｐゴシック" charset="0"/>
              </a:defRPr>
            </a:lvl9pPr>
          </a:lstStyle>
          <a:p>
            <a:pPr algn="ctr" eaLnBrk="1" hangingPunct="1"/>
            <a:r>
              <a:rPr lang="en-US" smtClean="0">
                <a:solidFill>
                  <a:srgbClr val="000000"/>
                </a:solidFill>
                <a:latin typeface="Calibri" charset="0"/>
                <a:sym typeface="Arial" charset="0"/>
              </a:rPr>
              <a:t>Chad Finley - Oskar Klein Centre - Stockholm University</a:t>
            </a:r>
          </a:p>
        </p:txBody>
      </p:sp>
      <p:sp>
        <p:nvSpPr>
          <p:cNvPr id="432132" name="Slide Number Placeholder 4"/>
          <p:cNvSpPr txBox="1">
            <a:spLocks noGrp="1"/>
          </p:cNvSpPr>
          <p:nvPr/>
        </p:nvSpPr>
        <p:spPr bwMode="auto">
          <a:xfrm>
            <a:off x="7620372" y="6553276"/>
            <a:ext cx="1065981" cy="30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defTabSz="650875">
              <a:defRPr sz="1200">
                <a:solidFill>
                  <a:schemeClr val="tx1"/>
                </a:solidFill>
                <a:latin typeface="Arial" charset="0"/>
                <a:ea typeface="ＭＳ Ｐゴシック" charset="0"/>
              </a:defRPr>
            </a:lvl1pPr>
            <a:lvl2pPr>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marL="30256163" indent="-28305125" defTabSz="650875">
              <a:defRPr sz="1200">
                <a:solidFill>
                  <a:schemeClr val="tx1"/>
                </a:solidFill>
                <a:latin typeface="Arial" charset="0"/>
                <a:ea typeface="ＭＳ Ｐゴシック" charset="0"/>
              </a:defRPr>
            </a:lvl4pPr>
            <a:lvl5pPr marL="30905450" indent="-28305125" defTabSz="650875">
              <a:defRPr sz="1200">
                <a:solidFill>
                  <a:schemeClr val="tx1"/>
                </a:solidFill>
                <a:latin typeface="Arial" charset="0"/>
                <a:ea typeface="ＭＳ Ｐゴシック" charset="0"/>
              </a:defRPr>
            </a:lvl5pPr>
            <a:lvl6pPr marL="31362650" indent="-28305125" defTabSz="650875" fontAlgn="base">
              <a:spcBef>
                <a:spcPct val="0"/>
              </a:spcBef>
              <a:spcAft>
                <a:spcPct val="0"/>
              </a:spcAft>
              <a:defRPr sz="1200">
                <a:solidFill>
                  <a:schemeClr val="tx1"/>
                </a:solidFill>
                <a:latin typeface="Arial" charset="0"/>
                <a:ea typeface="ＭＳ Ｐゴシック" charset="0"/>
              </a:defRPr>
            </a:lvl6pPr>
            <a:lvl7pPr marL="31819850" indent="-28305125" defTabSz="650875" fontAlgn="base">
              <a:spcBef>
                <a:spcPct val="0"/>
              </a:spcBef>
              <a:spcAft>
                <a:spcPct val="0"/>
              </a:spcAft>
              <a:defRPr sz="1200">
                <a:solidFill>
                  <a:schemeClr val="tx1"/>
                </a:solidFill>
                <a:latin typeface="Arial" charset="0"/>
                <a:ea typeface="ＭＳ Ｐゴシック" charset="0"/>
              </a:defRPr>
            </a:lvl7pPr>
            <a:lvl8pPr marL="32277050" indent="-28305125" defTabSz="650875" fontAlgn="base">
              <a:spcBef>
                <a:spcPct val="0"/>
              </a:spcBef>
              <a:spcAft>
                <a:spcPct val="0"/>
              </a:spcAft>
              <a:defRPr sz="1200">
                <a:solidFill>
                  <a:schemeClr val="tx1"/>
                </a:solidFill>
                <a:latin typeface="Arial" charset="0"/>
                <a:ea typeface="ＭＳ Ｐゴシック" charset="0"/>
              </a:defRPr>
            </a:lvl8pPr>
            <a:lvl9pPr marL="32734250" indent="-28305125" defTabSz="650875" fontAlgn="base">
              <a:spcBef>
                <a:spcPct val="0"/>
              </a:spcBef>
              <a:spcAft>
                <a:spcPct val="0"/>
              </a:spcAft>
              <a:defRPr sz="1200">
                <a:solidFill>
                  <a:schemeClr val="tx1"/>
                </a:solidFill>
                <a:latin typeface="Arial" charset="0"/>
                <a:ea typeface="ＭＳ Ｐゴシック" charset="0"/>
              </a:defRPr>
            </a:lvl9pPr>
          </a:lstStyle>
          <a:p>
            <a:pPr algn="r" eaLnBrk="1" hangingPunct="1"/>
            <a:fld id="{6FB6FE49-160E-EE4A-B498-3BAF9C8AA7F1}" type="slidenum">
              <a:rPr lang="en-US" smtClean="0">
                <a:solidFill>
                  <a:srgbClr val="000000"/>
                </a:solidFill>
                <a:latin typeface="Calibri" charset="0"/>
                <a:sym typeface="Arial" charset="0"/>
              </a:rPr>
              <a:pPr algn="r" eaLnBrk="1" hangingPunct="1"/>
              <a:t>87</a:t>
            </a:fld>
            <a:endParaRPr lang="en-US" smtClean="0">
              <a:solidFill>
                <a:srgbClr val="000000"/>
              </a:solidFill>
              <a:latin typeface="Calibri" charset="0"/>
              <a:sym typeface="Arial" charset="0"/>
            </a:endParaRPr>
          </a:p>
        </p:txBody>
      </p:sp>
      <p:pic>
        <p:nvPicPr>
          <p:cNvPr id="432133" name="Picture 5" descr="event_04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4" name="TextBox 6"/>
          <p:cNvSpPr txBox="1">
            <a:spLocks noChangeArrowheads="1"/>
          </p:cNvSpPr>
          <p:nvPr/>
        </p:nvSpPr>
        <p:spPr bwMode="auto">
          <a:xfrm>
            <a:off x="214313" y="6151440"/>
            <a:ext cx="8742164"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defTabSz="650875">
              <a:defRPr sz="1200">
                <a:solidFill>
                  <a:schemeClr val="tx1"/>
                </a:solidFill>
                <a:latin typeface="Arial" charset="0"/>
                <a:ea typeface="ＭＳ Ｐゴシック" charset="0"/>
              </a:defRPr>
            </a:lvl1pPr>
            <a:lvl2pPr>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marL="30256163" indent="-28305125" defTabSz="650875">
              <a:defRPr sz="1200">
                <a:solidFill>
                  <a:schemeClr val="tx1"/>
                </a:solidFill>
                <a:latin typeface="Arial" charset="0"/>
                <a:ea typeface="ＭＳ Ｐゴシック" charset="0"/>
              </a:defRPr>
            </a:lvl4pPr>
            <a:lvl5pPr marL="30905450" indent="-28305125" defTabSz="650875">
              <a:defRPr sz="1200">
                <a:solidFill>
                  <a:schemeClr val="tx1"/>
                </a:solidFill>
                <a:latin typeface="Arial" charset="0"/>
                <a:ea typeface="ＭＳ Ｐゴシック" charset="0"/>
              </a:defRPr>
            </a:lvl5pPr>
            <a:lvl6pPr marL="31362650" indent="-28305125" defTabSz="650875" fontAlgn="base">
              <a:spcBef>
                <a:spcPct val="0"/>
              </a:spcBef>
              <a:spcAft>
                <a:spcPct val="0"/>
              </a:spcAft>
              <a:defRPr sz="1200">
                <a:solidFill>
                  <a:schemeClr val="tx1"/>
                </a:solidFill>
                <a:latin typeface="Arial" charset="0"/>
                <a:ea typeface="ＭＳ Ｐゴシック" charset="0"/>
              </a:defRPr>
            </a:lvl6pPr>
            <a:lvl7pPr marL="31819850" indent="-28305125" defTabSz="650875" fontAlgn="base">
              <a:spcBef>
                <a:spcPct val="0"/>
              </a:spcBef>
              <a:spcAft>
                <a:spcPct val="0"/>
              </a:spcAft>
              <a:defRPr sz="1200">
                <a:solidFill>
                  <a:schemeClr val="tx1"/>
                </a:solidFill>
                <a:latin typeface="Arial" charset="0"/>
                <a:ea typeface="ＭＳ Ｐゴシック" charset="0"/>
              </a:defRPr>
            </a:lvl7pPr>
            <a:lvl8pPr marL="32277050" indent="-28305125" defTabSz="650875" fontAlgn="base">
              <a:spcBef>
                <a:spcPct val="0"/>
              </a:spcBef>
              <a:spcAft>
                <a:spcPct val="0"/>
              </a:spcAft>
              <a:defRPr sz="1200">
                <a:solidFill>
                  <a:schemeClr val="tx1"/>
                </a:solidFill>
                <a:latin typeface="Arial" charset="0"/>
                <a:ea typeface="ＭＳ Ｐゴシック" charset="0"/>
              </a:defRPr>
            </a:lvl8pPr>
            <a:lvl9pPr marL="32734250" indent="-28305125" defTabSz="650875" fontAlgn="base">
              <a:spcBef>
                <a:spcPct val="0"/>
              </a:spcBef>
              <a:spcAft>
                <a:spcPct val="0"/>
              </a:spcAft>
              <a:defRPr sz="1200">
                <a:solidFill>
                  <a:schemeClr val="tx1"/>
                </a:solidFill>
                <a:latin typeface="Arial" charset="0"/>
                <a:ea typeface="ＭＳ Ｐゴシック" charset="0"/>
              </a:defRPr>
            </a:lvl9pPr>
          </a:lstStyle>
          <a:p>
            <a:pPr eaLnBrk="1" hangingPunct="1"/>
            <a:r>
              <a:rPr lang="en-US" sz="2400">
                <a:solidFill>
                  <a:srgbClr val="FFFFFF"/>
                </a:solidFill>
                <a:latin typeface="Calibri" charset="0"/>
                <a:sym typeface="Arial" charset="0"/>
              </a:rPr>
              <a:t>IC40 Data                  ~ 300 TeV cosmic ray muon bundle</a:t>
            </a:r>
          </a:p>
        </p:txBody>
      </p:sp>
    </p:spTree>
    <p:extLst>
      <p:ext uri="{BB962C8B-B14F-4D97-AF65-F5344CB8AC3E}">
        <p14:creationId xmlns:p14="http://schemas.microsoft.com/office/powerpoint/2010/main" val="293775103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C44C2CC2-3B6B-814D-A190-642CCFDB4552}" type="slidenum">
              <a:rPr lang="en-US"/>
              <a:pPr/>
              <a:t>88</a:t>
            </a:fld>
            <a:endParaRPr lang="en-US"/>
          </a:p>
        </p:txBody>
      </p:sp>
      <p:sp>
        <p:nvSpPr>
          <p:cNvPr id="356354" name="Rectangle 2"/>
          <p:cNvSpPr>
            <a:spLocks noChangeArrowheads="1"/>
          </p:cNvSpPr>
          <p:nvPr>
            <p:ph type="title"/>
          </p:nvPr>
        </p:nvSpPr>
        <p:spPr/>
        <p:txBody>
          <a:bodyPr/>
          <a:lstStyle/>
          <a:p>
            <a:r>
              <a:rPr lang="en-US"/>
              <a:t>Neutrino Event Signatures</a:t>
            </a:r>
          </a:p>
        </p:txBody>
      </p:sp>
      <p:sp>
        <p:nvSpPr>
          <p:cNvPr id="356355" name="Rectangle 3"/>
          <p:cNvSpPr>
            <a:spLocks noChangeArrowheads="1"/>
          </p:cNvSpPr>
          <p:nvPr>
            <p:ph type="body" idx="1"/>
          </p:nvPr>
        </p:nvSpPr>
        <p:spPr>
          <a:xfrm>
            <a:off x="3000376" y="1125141"/>
            <a:ext cx="5679281" cy="5545336"/>
          </a:xfrm>
        </p:spPr>
        <p:txBody>
          <a:bodyPr/>
          <a:lstStyle/>
          <a:p>
            <a:r>
              <a:rPr lang="ja-JP" altLang="en-US" sz="2000" dirty="0">
                <a:solidFill>
                  <a:schemeClr val="accent2"/>
                </a:solidFill>
                <a:latin typeface="Arial"/>
              </a:rPr>
              <a:t>“</a:t>
            </a:r>
            <a:r>
              <a:rPr lang="en-US" sz="2000" dirty="0">
                <a:solidFill>
                  <a:schemeClr val="accent2"/>
                </a:solidFill>
              </a:rPr>
              <a:t>Tracks</a:t>
            </a:r>
            <a:r>
              <a:rPr lang="ja-JP" altLang="en-US" sz="2000" dirty="0">
                <a:solidFill>
                  <a:schemeClr val="accent2"/>
                </a:solidFill>
                <a:latin typeface="Arial"/>
              </a:rPr>
              <a:t>”</a:t>
            </a:r>
            <a:r>
              <a:rPr lang="en-US" sz="2000" dirty="0">
                <a:solidFill>
                  <a:schemeClr val="accent2"/>
                </a:solidFill>
              </a:rPr>
              <a:t> from </a:t>
            </a:r>
            <a:r>
              <a:rPr lang="en-US" sz="2000" dirty="0" err="1">
                <a:solidFill>
                  <a:schemeClr val="accent2"/>
                </a:solidFill>
              </a:rPr>
              <a:t>muons</a:t>
            </a:r>
            <a:endParaRPr lang="en-US" sz="2200" dirty="0"/>
          </a:p>
          <a:p>
            <a:pPr lvl="2"/>
            <a:r>
              <a:rPr lang="en-US" sz="2000" dirty="0"/>
              <a:t>Good angular resolution ~1° or less.</a:t>
            </a:r>
          </a:p>
          <a:p>
            <a:pPr lvl="2"/>
            <a:r>
              <a:rPr lang="en-US" sz="2000" dirty="0"/>
              <a:t>Currently the most important channel in </a:t>
            </a:r>
            <a:r>
              <a:rPr lang="en-US" sz="2000" dirty="0" err="1"/>
              <a:t>IceCube</a:t>
            </a:r>
            <a:r>
              <a:rPr lang="en-US" sz="2000" dirty="0"/>
              <a:t> (long tracks </a:t>
            </a:r>
            <a:r>
              <a:rPr lang="en-US" sz="2000" dirty="0">
                <a:sym typeface="Symbol" charset="0"/>
              </a:rPr>
              <a:t> large detector volume)</a:t>
            </a:r>
            <a:r>
              <a:rPr lang="en-US" sz="1700" dirty="0"/>
              <a:t>.</a:t>
            </a:r>
          </a:p>
          <a:p>
            <a:pPr lvl="2"/>
            <a:r>
              <a:rPr lang="en-US" sz="2000" dirty="0"/>
              <a:t>For </a:t>
            </a:r>
            <a:r>
              <a:rPr lang="en-US" sz="2000" i="1" dirty="0"/>
              <a:t>E </a:t>
            </a:r>
            <a:r>
              <a:rPr lang="en-US" sz="2000" dirty="0"/>
              <a:t>&gt; </a:t>
            </a:r>
            <a:r>
              <a:rPr lang="en-US" sz="2000" dirty="0" err="1"/>
              <a:t>TeV</a:t>
            </a:r>
            <a:r>
              <a:rPr lang="en-US" sz="2000" dirty="0"/>
              <a:t>, </a:t>
            </a:r>
            <a:r>
              <a:rPr lang="en-US" sz="2000" dirty="0" err="1"/>
              <a:t>muon</a:t>
            </a:r>
            <a:r>
              <a:rPr lang="en-US" sz="2000" dirty="0"/>
              <a:t> energy loss per meter depends ~linearly on the </a:t>
            </a:r>
            <a:r>
              <a:rPr lang="en-US" sz="2000" dirty="0" err="1"/>
              <a:t>muon</a:t>
            </a:r>
            <a:r>
              <a:rPr lang="en-US" sz="2000" dirty="0"/>
              <a:t> energy; resolution ~0.3…0.4 in log </a:t>
            </a:r>
            <a:r>
              <a:rPr lang="en-US" sz="2000" i="1" dirty="0"/>
              <a:t>E.</a:t>
            </a:r>
            <a:endParaRPr lang="en-US" sz="2000" dirty="0"/>
          </a:p>
          <a:p>
            <a:pPr lvl="2"/>
            <a:endParaRPr lang="en-US" sz="2000" dirty="0"/>
          </a:p>
          <a:p>
            <a:r>
              <a:rPr lang="en-US" sz="2000" dirty="0">
                <a:solidFill>
                  <a:schemeClr val="accent2"/>
                </a:solidFill>
              </a:rPr>
              <a:t>Cascades from electrons</a:t>
            </a:r>
            <a:endParaRPr lang="en-US" sz="2200" dirty="0">
              <a:solidFill>
                <a:schemeClr val="accent2"/>
              </a:solidFill>
            </a:endParaRPr>
          </a:p>
          <a:p>
            <a:pPr lvl="2"/>
            <a:r>
              <a:rPr lang="en-US" sz="2000" dirty="0"/>
              <a:t>Showers, not track-like. </a:t>
            </a:r>
          </a:p>
          <a:p>
            <a:pPr lvl="2"/>
            <a:r>
              <a:rPr lang="en-US" sz="2000" dirty="0"/>
              <a:t>All energy loss inside the detector, good energy resolution ~0.1 in log </a:t>
            </a:r>
            <a:r>
              <a:rPr lang="en-US" sz="2000" i="1" dirty="0"/>
              <a:t>E.</a:t>
            </a:r>
            <a:endParaRPr lang="en-US" sz="1400" dirty="0"/>
          </a:p>
          <a:p>
            <a:endParaRPr lang="en-US" sz="1400" dirty="0"/>
          </a:p>
          <a:p>
            <a:r>
              <a:rPr lang="ja-JP" altLang="en-US" sz="2000" dirty="0">
                <a:solidFill>
                  <a:schemeClr val="accent2"/>
                </a:solidFill>
                <a:latin typeface="Arial"/>
              </a:rPr>
              <a:t>“</a:t>
            </a:r>
            <a:r>
              <a:rPr lang="en-US" sz="2000" dirty="0">
                <a:solidFill>
                  <a:schemeClr val="accent2"/>
                </a:solidFill>
              </a:rPr>
              <a:t>Double bang</a:t>
            </a:r>
            <a:r>
              <a:rPr lang="ja-JP" altLang="en-US" sz="2000" dirty="0">
                <a:solidFill>
                  <a:schemeClr val="accent2"/>
                </a:solidFill>
                <a:latin typeface="Arial"/>
              </a:rPr>
              <a:t>”</a:t>
            </a:r>
            <a:r>
              <a:rPr lang="en-US" sz="2000" dirty="0">
                <a:solidFill>
                  <a:schemeClr val="accent2"/>
                </a:solidFill>
              </a:rPr>
              <a:t> events from </a:t>
            </a:r>
            <a:r>
              <a:rPr lang="en-US" sz="2000" dirty="0" err="1">
                <a:solidFill>
                  <a:schemeClr val="accent2"/>
                </a:solidFill>
              </a:rPr>
              <a:t>taus</a:t>
            </a:r>
            <a:endParaRPr lang="en-US" sz="2000" dirty="0">
              <a:solidFill>
                <a:schemeClr val="accent2"/>
              </a:solidFill>
            </a:endParaRPr>
          </a:p>
        </p:txBody>
      </p:sp>
      <p:pic>
        <p:nvPicPr>
          <p:cNvPr id="356356" name="Picture 3" descr="i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048" y="1073796"/>
            <a:ext cx="2250281" cy="176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7" name="Picture 6" descr="ic-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048" y="2942332"/>
            <a:ext cx="2250281" cy="177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8" name="Picture 7" descr="ic-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048" y="4822031"/>
            <a:ext cx="2250281" cy="175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6372" name="Object 20"/>
          <p:cNvGraphicFramePr>
            <a:graphicFrameLocks noChangeAspect="1"/>
          </p:cNvGraphicFramePr>
          <p:nvPr/>
        </p:nvGraphicFramePr>
        <p:xfrm>
          <a:off x="6268642" y="1178720"/>
          <a:ext cx="1388566" cy="281285"/>
        </p:xfrm>
        <a:graphic>
          <a:graphicData uri="http://schemas.openxmlformats.org/presentationml/2006/ole">
            <mc:AlternateContent xmlns:mc="http://schemas.openxmlformats.org/markup-compatibility/2006">
              <mc:Choice xmlns:v="urn:schemas-microsoft-com:vml" Requires="v">
                <p:oleObj spid="_x0000_s1589253" name="Equation" r:id="rId7" imgW="1003300" imgH="203200" progId="Equation.3">
                  <p:embed/>
                </p:oleObj>
              </mc:Choice>
              <mc:Fallback>
                <p:oleObj name="Equation" r:id="rId7" imgW="1003300" imgH="203200" progId="Equation.3">
                  <p:embed/>
                  <p:pic>
                    <p:nvPicPr>
                      <p:cNvPr id="0" name=""/>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68642" y="1178720"/>
                        <a:ext cx="1388566" cy="28128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6373" name="Object 21"/>
          <p:cNvGraphicFramePr>
            <a:graphicFrameLocks noChangeAspect="1"/>
          </p:cNvGraphicFramePr>
          <p:nvPr/>
        </p:nvGraphicFramePr>
        <p:xfrm>
          <a:off x="6482953" y="4232672"/>
          <a:ext cx="1395264" cy="253380"/>
        </p:xfrm>
        <a:graphic>
          <a:graphicData uri="http://schemas.openxmlformats.org/presentationml/2006/ole">
            <mc:AlternateContent xmlns:mc="http://schemas.openxmlformats.org/markup-compatibility/2006">
              <mc:Choice xmlns:v="urn:schemas-microsoft-com:vml" Requires="v">
                <p:oleObj spid="_x0000_s1589254" name="Equation" r:id="rId9" imgW="977900" imgH="177800" progId="Equation.3">
                  <p:embed/>
                </p:oleObj>
              </mc:Choice>
              <mc:Fallback>
                <p:oleObj name="Equation" r:id="rId9" imgW="977900" imgH="177800" progId="Equation.3">
                  <p:embed/>
                  <p:pic>
                    <p:nvPicPr>
                      <p:cNvPr id="0" name=""/>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82953" y="4232672"/>
                        <a:ext cx="1395264" cy="253380"/>
                      </a:xfrm>
                      <a:prstGeom prst="rect">
                        <a:avLst/>
                      </a:prstGeom>
                      <a:solidFill>
                        <a:srgbClr val="FFFF99"/>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8268715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7CA7E1C8-8BE0-5046-A498-E16B333EA1E8}" type="slidenum">
              <a:rPr lang="en-US"/>
              <a:pPr/>
              <a:t>89</a:t>
            </a:fld>
            <a:endParaRPr lang="en-US"/>
          </a:p>
        </p:txBody>
      </p:sp>
      <p:pic>
        <p:nvPicPr>
          <p:cNvPr id="400394" name="Picture 10" descr="shadow_ic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828" y="2946797"/>
            <a:ext cx="4635624" cy="3632150"/>
          </a:xfrm>
          <a:prstGeom prst="rect">
            <a:avLst/>
          </a:prstGeom>
          <a:noFill/>
          <a:extLst>
            <a:ext uri="{909E8E84-426E-40dd-AFC4-6F175D3DCCD1}">
              <a14:hiddenFill xmlns:a14="http://schemas.microsoft.com/office/drawing/2010/main">
                <a:solidFill>
                  <a:srgbClr val="FFFFFF"/>
                </a:solidFill>
              </a14:hiddenFill>
            </a:ext>
          </a:extLst>
        </p:spPr>
      </p:pic>
      <p:sp>
        <p:nvSpPr>
          <p:cNvPr id="400386" name="Rectangle 2"/>
          <p:cNvSpPr>
            <a:spLocks noChangeArrowheads="1"/>
          </p:cNvSpPr>
          <p:nvPr>
            <p:ph type="title"/>
          </p:nvPr>
        </p:nvSpPr>
        <p:spPr/>
        <p:txBody>
          <a:bodyPr/>
          <a:lstStyle/>
          <a:p>
            <a:r>
              <a:rPr lang="en-US"/>
              <a:t>Moon Shadow</a:t>
            </a:r>
          </a:p>
        </p:txBody>
      </p:sp>
      <p:sp>
        <p:nvSpPr>
          <p:cNvPr id="400387" name="Rectangle 3"/>
          <p:cNvSpPr>
            <a:spLocks noChangeArrowheads="1"/>
          </p:cNvSpPr>
          <p:nvPr>
            <p:ph type="body" idx="1"/>
          </p:nvPr>
        </p:nvSpPr>
        <p:spPr>
          <a:xfrm>
            <a:off x="482204" y="1125141"/>
            <a:ext cx="4071938" cy="3375422"/>
          </a:xfrm>
        </p:spPr>
        <p:txBody>
          <a:bodyPr/>
          <a:lstStyle/>
          <a:p>
            <a:r>
              <a:rPr lang="en-US" sz="2000" dirty="0"/>
              <a:t>Cosmic rays blocked by the moon lead to a </a:t>
            </a:r>
            <a:r>
              <a:rPr lang="en-US" sz="2000" i="1" dirty="0">
                <a:solidFill>
                  <a:schemeClr val="accent2"/>
                </a:solidFill>
              </a:rPr>
              <a:t>deficit</a:t>
            </a:r>
            <a:r>
              <a:rPr lang="en-US" sz="2000" dirty="0"/>
              <a:t> in the distribution of downward going </a:t>
            </a:r>
            <a:r>
              <a:rPr lang="en-US" sz="2000" dirty="0" err="1"/>
              <a:t>muons</a:t>
            </a:r>
            <a:r>
              <a:rPr lang="en-US" sz="2000" dirty="0"/>
              <a:t> in the detector.</a:t>
            </a:r>
          </a:p>
          <a:p>
            <a:r>
              <a:rPr lang="en-US" sz="2000" dirty="0"/>
              <a:t>IC59 ~-12</a:t>
            </a:r>
            <a:r>
              <a:rPr lang="en-US" sz="2000" i="1" dirty="0">
                <a:latin typeface="Symbol" charset="0"/>
                <a:sym typeface="Symbol" charset="0"/>
              </a:rPr>
              <a:t></a:t>
            </a:r>
            <a:r>
              <a:rPr lang="en-US" sz="2000" i="1" dirty="0"/>
              <a:t> </a:t>
            </a:r>
            <a:r>
              <a:rPr lang="en-US" sz="2000" dirty="0"/>
              <a:t>significance, Gaussian fit 0.61°± 0.05°, systematic pointing error &lt; 0.1° </a:t>
            </a:r>
          </a:p>
          <a:p>
            <a:endParaRPr lang="en-US" dirty="0"/>
          </a:p>
        </p:txBody>
      </p:sp>
      <p:pic>
        <p:nvPicPr>
          <p:cNvPr id="40038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1297" y="321469"/>
            <a:ext cx="3838650" cy="27146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00393" name="Text Box 9"/>
          <p:cNvSpPr txBox="1">
            <a:spLocks/>
          </p:cNvSpPr>
          <p:nvPr/>
        </p:nvSpPr>
        <p:spPr bwMode="auto">
          <a:xfrm>
            <a:off x="5947172" y="2035970"/>
            <a:ext cx="2210098" cy="40741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2200">
                <a:solidFill>
                  <a:srgbClr val="333399"/>
                </a:solidFill>
                <a:ea typeface="ヒラギノ角ゴ ProN W3" charset="0"/>
                <a:cs typeface="ヒラギノ角ゴ ProN W3" charset="0"/>
                <a:sym typeface="Arial" charset="0"/>
              </a:rPr>
              <a:t>IC59 preliminary</a:t>
            </a:r>
            <a:endParaRPr lang="en-US" sz="2500">
              <a:solidFill>
                <a:srgbClr val="000000"/>
              </a:solidFill>
              <a:ea typeface="ヒラギノ角ゴ ProN W3" charset="0"/>
              <a:cs typeface="ヒラギノ角ゴ ProN W3" charset="0"/>
              <a:sym typeface="Arial" charset="0"/>
            </a:endParaRPr>
          </a:p>
        </p:txBody>
      </p:sp>
      <p:pic>
        <p:nvPicPr>
          <p:cNvPr id="400395" name="Picture 11" descr="earth"/>
          <p:cNvPicPr>
            <a:picLocks noChangeAspect="1" noChangeArrowheads="1"/>
          </p:cNvPicPr>
          <p:nvPr/>
        </p:nvPicPr>
        <p:blipFill>
          <a:blip r:embed="rId5">
            <a:extLst>
              <a:ext uri="{28A0092B-C50C-407E-A947-70E740481C1C}">
                <a14:useLocalDpi xmlns:a14="http://schemas.microsoft.com/office/drawing/2010/main" val="0"/>
              </a:ext>
            </a:extLst>
          </a:blip>
          <a:srcRect l="28514" t="16364"/>
          <a:stretch>
            <a:fillRect/>
          </a:stretch>
        </p:blipFill>
        <p:spPr bwMode="auto">
          <a:xfrm rot="16200000">
            <a:off x="322028" y="4875052"/>
            <a:ext cx="1701105" cy="2023691"/>
          </a:xfrm>
          <a:prstGeom prst="rect">
            <a:avLst/>
          </a:prstGeom>
          <a:noFill/>
          <a:extLst>
            <a:ext uri="{909E8E84-426E-40dd-AFC4-6F175D3DCCD1}">
              <a14:hiddenFill xmlns:a14="http://schemas.microsoft.com/office/drawing/2010/main">
                <a:solidFill>
                  <a:srgbClr val="FFFFFF"/>
                </a:solidFill>
              </a14:hiddenFill>
            </a:ext>
          </a:extLst>
        </p:spPr>
      </p:pic>
      <p:pic>
        <p:nvPicPr>
          <p:cNvPr id="400396" name="Picture 12" descr="moon_pi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5329" y="4714876"/>
            <a:ext cx="734467" cy="736699"/>
          </a:xfrm>
          <a:prstGeom prst="rect">
            <a:avLst/>
          </a:prstGeom>
          <a:noFill/>
          <a:extLst>
            <a:ext uri="{909E8E84-426E-40dd-AFC4-6F175D3DCCD1}">
              <a14:hiddenFill xmlns:a14="http://schemas.microsoft.com/office/drawing/2010/main">
                <a:solidFill>
                  <a:srgbClr val="FFFFFF"/>
                </a:solidFill>
              </a14:hiddenFill>
            </a:ext>
          </a:extLst>
        </p:spPr>
      </p:pic>
      <p:sp>
        <p:nvSpPr>
          <p:cNvPr id="400397" name="Line 13"/>
          <p:cNvSpPr>
            <a:spLocks noChangeShapeType="1"/>
          </p:cNvSpPr>
          <p:nvPr/>
        </p:nvSpPr>
        <p:spPr bwMode="auto">
          <a:xfrm flipH="1">
            <a:off x="1714501" y="3857626"/>
            <a:ext cx="2089547" cy="1178719"/>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400406" name="Line 22"/>
          <p:cNvSpPr>
            <a:spLocks noChangeShapeType="1"/>
          </p:cNvSpPr>
          <p:nvPr/>
        </p:nvSpPr>
        <p:spPr bwMode="auto">
          <a:xfrm flipH="1">
            <a:off x="1821656" y="3964782"/>
            <a:ext cx="2089547" cy="1178719"/>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400407" name="Line 23"/>
          <p:cNvSpPr>
            <a:spLocks noChangeShapeType="1"/>
          </p:cNvSpPr>
          <p:nvPr/>
        </p:nvSpPr>
        <p:spPr bwMode="auto">
          <a:xfrm flipH="1">
            <a:off x="1928812" y="4071937"/>
            <a:ext cx="2089547" cy="1178719"/>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400408" name="Line 24"/>
          <p:cNvSpPr>
            <a:spLocks noChangeShapeType="1"/>
          </p:cNvSpPr>
          <p:nvPr/>
        </p:nvSpPr>
        <p:spPr bwMode="auto">
          <a:xfrm flipH="1">
            <a:off x="3214688" y="4179095"/>
            <a:ext cx="910828" cy="535781"/>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400412" name="Line 28"/>
          <p:cNvSpPr>
            <a:spLocks noChangeShapeType="1"/>
          </p:cNvSpPr>
          <p:nvPr/>
        </p:nvSpPr>
        <p:spPr bwMode="auto">
          <a:xfrm flipH="1">
            <a:off x="2303860" y="4607719"/>
            <a:ext cx="2250281" cy="12858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400414" name="Line 30"/>
          <p:cNvSpPr>
            <a:spLocks noChangeShapeType="1"/>
          </p:cNvSpPr>
          <p:nvPr/>
        </p:nvSpPr>
        <p:spPr bwMode="auto">
          <a:xfrm flipH="1">
            <a:off x="3321844" y="4286251"/>
            <a:ext cx="910828" cy="535781"/>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400415" name="Line 31"/>
          <p:cNvSpPr>
            <a:spLocks noChangeShapeType="1"/>
          </p:cNvSpPr>
          <p:nvPr/>
        </p:nvSpPr>
        <p:spPr bwMode="auto">
          <a:xfrm flipH="1">
            <a:off x="3429000" y="4393406"/>
            <a:ext cx="910828" cy="535781"/>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400416" name="Line 32"/>
          <p:cNvSpPr>
            <a:spLocks noChangeShapeType="1"/>
          </p:cNvSpPr>
          <p:nvPr/>
        </p:nvSpPr>
        <p:spPr bwMode="auto">
          <a:xfrm flipH="1">
            <a:off x="3536156" y="4500563"/>
            <a:ext cx="910828" cy="535781"/>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400418" name="Line 34"/>
          <p:cNvSpPr>
            <a:spLocks noChangeShapeType="1"/>
          </p:cNvSpPr>
          <p:nvPr/>
        </p:nvSpPr>
        <p:spPr bwMode="auto">
          <a:xfrm flipH="1">
            <a:off x="2411016" y="4714876"/>
            <a:ext cx="2250281" cy="12858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400419" name="Line 35"/>
          <p:cNvSpPr>
            <a:spLocks noChangeShapeType="1"/>
          </p:cNvSpPr>
          <p:nvPr/>
        </p:nvSpPr>
        <p:spPr bwMode="auto">
          <a:xfrm flipH="1">
            <a:off x="2518173" y="4822031"/>
            <a:ext cx="2250281" cy="12858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400420" name="Text Box 36"/>
          <p:cNvSpPr txBox="1">
            <a:spLocks/>
          </p:cNvSpPr>
          <p:nvPr/>
        </p:nvSpPr>
        <p:spPr bwMode="auto">
          <a:xfrm>
            <a:off x="5357812" y="3214688"/>
            <a:ext cx="2210098" cy="40741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2200">
                <a:solidFill>
                  <a:srgbClr val="FFFFFF"/>
                </a:solidFill>
                <a:ea typeface="ヒラギノ角ゴ ProN W3" charset="0"/>
                <a:cs typeface="ヒラギノ角ゴ ProN W3" charset="0"/>
                <a:sym typeface="Arial" charset="0"/>
              </a:rPr>
              <a:t>IC59 preliminary</a:t>
            </a:r>
            <a:endParaRPr lang="en-US" sz="2500">
              <a:solidFill>
                <a:srgbClr val="000000"/>
              </a:solidFill>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14455900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September 14, 2010</a:t>
            </a:r>
            <a:endParaRPr lang="en-US">
              <a:solidFill>
                <a:schemeClr val="tx1"/>
              </a:solidFill>
            </a:endParaRPr>
          </a:p>
        </p:txBody>
      </p:sp>
      <p:graphicFrame>
        <p:nvGraphicFramePr>
          <p:cNvPr id="1016836" name="Object 4"/>
          <p:cNvGraphicFramePr>
            <a:graphicFrameLocks noChangeAspect="1"/>
          </p:cNvGraphicFramePr>
          <p:nvPr/>
        </p:nvGraphicFramePr>
        <p:xfrm>
          <a:off x="4953000" y="1676400"/>
          <a:ext cx="3530600" cy="2819400"/>
        </p:xfrm>
        <a:graphic>
          <a:graphicData uri="http://schemas.openxmlformats.org/presentationml/2006/ole">
            <mc:AlternateContent xmlns:mc="http://schemas.openxmlformats.org/markup-compatibility/2006">
              <mc:Choice xmlns:v="urn:schemas-microsoft-com:vml" Requires="v">
                <p:oleObj spid="_x0000_s1016852" name="Image" r:id="rId4" imgW="4444444" imgH="2819048" progId="Photoshop.Image.8">
                  <p:embed/>
                </p:oleObj>
              </mc:Choice>
              <mc:Fallback>
                <p:oleObj name="Image" r:id="rId4" imgW="4444444" imgH="2819048" progId="Photoshop.Imag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r="20573"/>
                      <a:stretch>
                        <a:fillRect/>
                      </a:stretch>
                    </p:blipFill>
                    <p:spPr bwMode="auto">
                      <a:xfrm>
                        <a:off x="4953000" y="1676400"/>
                        <a:ext cx="35306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16837" name="Object 5"/>
          <p:cNvGraphicFramePr>
            <a:graphicFrameLocks noChangeAspect="1"/>
          </p:cNvGraphicFramePr>
          <p:nvPr/>
        </p:nvGraphicFramePr>
        <p:xfrm>
          <a:off x="7442200" y="1676400"/>
          <a:ext cx="1701800" cy="2819400"/>
        </p:xfrm>
        <a:graphic>
          <a:graphicData uri="http://schemas.openxmlformats.org/presentationml/2006/ole">
            <mc:AlternateContent xmlns:mc="http://schemas.openxmlformats.org/markup-compatibility/2006">
              <mc:Choice xmlns:v="urn:schemas-microsoft-com:vml" Requires="v">
                <p:oleObj spid="_x0000_s1016853" name="Image" r:id="rId6" imgW="4444444" imgH="2819048" progId="Photoshop.Image.8">
                  <p:embed/>
                </p:oleObj>
              </mc:Choice>
              <mc:Fallback>
                <p:oleObj name="Image" r:id="rId6" imgW="4444444" imgH="2819048" progId="Photoshop.Image.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l="51434" r="10287"/>
                      <a:stretch>
                        <a:fillRect/>
                      </a:stretch>
                    </p:blipFill>
                    <p:spPr bwMode="auto">
                      <a:xfrm>
                        <a:off x="7442200" y="1676400"/>
                        <a:ext cx="1701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16834" name="Rectangle 2"/>
          <p:cNvSpPr>
            <a:spLocks noGrp="1" noChangeArrowheads="1"/>
          </p:cNvSpPr>
          <p:nvPr>
            <p:ph type="title"/>
          </p:nvPr>
        </p:nvSpPr>
        <p:spPr/>
        <p:txBody>
          <a:bodyPr/>
          <a:lstStyle/>
          <a:p>
            <a:r>
              <a:rPr lang="en-US"/>
              <a:t>Neutrinos</a:t>
            </a:r>
          </a:p>
        </p:txBody>
      </p:sp>
      <p:sp>
        <p:nvSpPr>
          <p:cNvPr id="1016835" name="Rectangle 3"/>
          <p:cNvSpPr>
            <a:spLocks noGrp="1" noChangeArrowheads="1"/>
          </p:cNvSpPr>
          <p:nvPr>
            <p:ph type="body" idx="1"/>
          </p:nvPr>
        </p:nvSpPr>
        <p:spPr>
          <a:xfrm>
            <a:off x="304800" y="1219200"/>
            <a:ext cx="4953000" cy="5257800"/>
          </a:xfrm>
        </p:spPr>
        <p:txBody>
          <a:bodyPr/>
          <a:lstStyle/>
          <a:p>
            <a:r>
              <a:rPr lang="en-US"/>
              <a:t>The fundamental building blocks of atoms (and therefore of the world we know) are…</a:t>
            </a:r>
          </a:p>
          <a:p>
            <a:pPr lvl="1"/>
            <a:r>
              <a:rPr lang="en-US"/>
              <a:t>Neutrons</a:t>
            </a:r>
          </a:p>
          <a:p>
            <a:pPr lvl="1"/>
            <a:r>
              <a:rPr lang="en-US"/>
              <a:t>Protons</a:t>
            </a:r>
          </a:p>
          <a:p>
            <a:pPr lvl="1"/>
            <a:r>
              <a:rPr lang="en-US"/>
              <a:t>Electrons</a:t>
            </a:r>
          </a:p>
          <a:p>
            <a:pPr lvl="1"/>
            <a:endParaRPr lang="en-US"/>
          </a:p>
          <a:p>
            <a:r>
              <a:rPr lang="en-US"/>
              <a:t>In nuclear reactions, neutrons can turn into protons and vice versa by emitting an electron (</a:t>
            </a:r>
            <a:r>
              <a:rPr lang="en-US">
                <a:latin typeface="Symbol" charset="0"/>
                <a:sym typeface="Symbol" charset="0"/>
              </a:rPr>
              <a:t></a:t>
            </a:r>
            <a:r>
              <a:rPr lang="en-US"/>
              <a:t> decay).</a:t>
            </a:r>
          </a:p>
          <a:p>
            <a:endParaRPr lang="en-US"/>
          </a:p>
          <a:p>
            <a:r>
              <a:rPr lang="en-US"/>
              <a:t>Something is missing… or total momentum is not conserved!</a:t>
            </a:r>
          </a:p>
          <a:p>
            <a:endParaRPr lang="en-US"/>
          </a:p>
        </p:txBody>
      </p:sp>
      <p:graphicFrame>
        <p:nvGraphicFramePr>
          <p:cNvPr id="1016838" name="Object 6"/>
          <p:cNvGraphicFramePr>
            <a:graphicFrameLocks noChangeAspect="1"/>
          </p:cNvGraphicFramePr>
          <p:nvPr/>
        </p:nvGraphicFramePr>
        <p:xfrm>
          <a:off x="0" y="0"/>
          <a:ext cx="998538" cy="1066800"/>
        </p:xfrm>
        <a:graphic>
          <a:graphicData uri="http://schemas.openxmlformats.org/presentationml/2006/ole">
            <mc:AlternateContent xmlns:mc="http://schemas.openxmlformats.org/markup-compatibility/2006">
              <mc:Choice xmlns:v="urn:schemas-microsoft-com:vml" Requires="v">
                <p:oleObj spid="_x0000_s1016854" name="Document" r:id="rId8" imgW="1423416" imgH="1594104" progId="Word.Document.8">
                  <p:embed/>
                </p:oleObj>
              </mc:Choice>
              <mc:Fallback>
                <p:oleObj name="Document" r:id="rId8" imgW="1423416" imgH="1594104" progId="Word.Document.8">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l="6424" t="5736"/>
                      <a:stretch>
                        <a:fillRect/>
                      </a:stretch>
                    </p:blipFill>
                    <p:spPr bwMode="auto">
                      <a:xfrm>
                        <a:off x="0" y="0"/>
                        <a:ext cx="9985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68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fld id="{7FD56280-724C-D540-BB7B-5C24A79ABEF0}" type="slidenum">
              <a:rPr lang="en-US"/>
              <a:pPr/>
              <a:t>90</a:t>
            </a:fld>
            <a:endParaRPr lang="en-US"/>
          </a:p>
        </p:txBody>
      </p:sp>
      <p:sp>
        <p:nvSpPr>
          <p:cNvPr id="401410" name="Rectangle 2"/>
          <p:cNvSpPr>
            <a:spLocks noChangeArrowheads="1"/>
          </p:cNvSpPr>
          <p:nvPr>
            <p:ph type="title"/>
          </p:nvPr>
        </p:nvSpPr>
        <p:spPr/>
        <p:txBody>
          <a:bodyPr/>
          <a:lstStyle/>
          <a:p>
            <a:r>
              <a:rPr lang="en-US"/>
              <a:t>Cosmic Ray Background</a:t>
            </a:r>
          </a:p>
        </p:txBody>
      </p:sp>
      <p:sp>
        <p:nvSpPr>
          <p:cNvPr id="401411" name="Rectangle 3"/>
          <p:cNvSpPr>
            <a:spLocks noChangeArrowheads="1"/>
          </p:cNvSpPr>
          <p:nvPr>
            <p:ph type="body" idx="1"/>
          </p:nvPr>
        </p:nvSpPr>
        <p:spPr/>
        <p:txBody>
          <a:bodyPr/>
          <a:lstStyle/>
          <a:p>
            <a:r>
              <a:rPr lang="en-US" sz="2000"/>
              <a:t>Cosmic ray air showers produce muons and neutrinos reaching the detector</a:t>
            </a:r>
            <a:endParaRPr lang="en-US"/>
          </a:p>
        </p:txBody>
      </p:sp>
      <p:pic>
        <p:nvPicPr>
          <p:cNvPr id="401412" name="Picture 5" descr="Array-Publication.jpg"/>
          <p:cNvPicPr>
            <a:picLocks noChangeAspect="1"/>
          </p:cNvPicPr>
          <p:nvPr/>
        </p:nvPicPr>
        <p:blipFill>
          <a:blip r:embed="rId3">
            <a:extLst>
              <a:ext uri="{28A0092B-C50C-407E-A947-70E740481C1C}">
                <a14:useLocalDpi xmlns:a14="http://schemas.microsoft.com/office/drawing/2010/main" val="0"/>
              </a:ext>
            </a:extLst>
          </a:blip>
          <a:srcRect l="11617"/>
          <a:stretch>
            <a:fillRect/>
          </a:stretch>
        </p:blipFill>
        <p:spPr bwMode="auto">
          <a:xfrm>
            <a:off x="589360" y="2303860"/>
            <a:ext cx="2839641" cy="374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3" name="Picture 2"/>
          <p:cNvPicPr>
            <a:picLocks noChangeAspect="1" noChangeArrowheads="1"/>
          </p:cNvPicPr>
          <p:nvPr/>
        </p:nvPicPr>
        <p:blipFill>
          <a:blip r:embed="rId4">
            <a:extLst>
              <a:ext uri="{28A0092B-C50C-407E-A947-70E740481C1C}">
                <a14:useLocalDpi xmlns:a14="http://schemas.microsoft.com/office/drawing/2010/main" val="0"/>
              </a:ext>
            </a:extLst>
          </a:blip>
          <a:srcRect t="3864" r="934" b="253"/>
          <a:stretch>
            <a:fillRect/>
          </a:stretch>
        </p:blipFill>
        <p:spPr bwMode="auto">
          <a:xfrm>
            <a:off x="5304235" y="1553766"/>
            <a:ext cx="3660056" cy="482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1414" name="TextBox 24"/>
          <p:cNvSpPr txBox="1">
            <a:spLocks noChangeArrowheads="1"/>
          </p:cNvSpPr>
          <p:nvPr/>
        </p:nvSpPr>
        <p:spPr bwMode="auto">
          <a:xfrm>
            <a:off x="2786062" y="4929189"/>
            <a:ext cx="2357438" cy="13249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defTabSz="650875">
              <a:defRPr sz="1200">
                <a:solidFill>
                  <a:schemeClr val="tx1"/>
                </a:solidFill>
                <a:latin typeface="Arial" charset="0"/>
                <a:ea typeface="ＭＳ Ｐゴシック" charset="0"/>
              </a:defRPr>
            </a:lvl1pPr>
            <a:lvl2pPr>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marL="30256163" indent="-28305125" defTabSz="650875">
              <a:defRPr sz="1200">
                <a:solidFill>
                  <a:schemeClr val="tx1"/>
                </a:solidFill>
                <a:latin typeface="Arial" charset="0"/>
                <a:ea typeface="ＭＳ Ｐゴシック" charset="0"/>
              </a:defRPr>
            </a:lvl4pPr>
            <a:lvl5pPr marL="30905450" indent="-28305125" defTabSz="650875">
              <a:defRPr sz="1200">
                <a:solidFill>
                  <a:schemeClr val="tx1"/>
                </a:solidFill>
                <a:latin typeface="Arial" charset="0"/>
                <a:ea typeface="ＭＳ Ｐゴシック" charset="0"/>
              </a:defRPr>
            </a:lvl5pPr>
            <a:lvl6pPr marL="31362650" indent="-28305125" defTabSz="650875" fontAlgn="base">
              <a:spcBef>
                <a:spcPct val="0"/>
              </a:spcBef>
              <a:spcAft>
                <a:spcPct val="0"/>
              </a:spcAft>
              <a:defRPr sz="1200">
                <a:solidFill>
                  <a:schemeClr val="tx1"/>
                </a:solidFill>
                <a:latin typeface="Arial" charset="0"/>
                <a:ea typeface="ＭＳ Ｐゴシック" charset="0"/>
              </a:defRPr>
            </a:lvl6pPr>
            <a:lvl7pPr marL="31819850" indent="-28305125" defTabSz="650875" fontAlgn="base">
              <a:spcBef>
                <a:spcPct val="0"/>
              </a:spcBef>
              <a:spcAft>
                <a:spcPct val="0"/>
              </a:spcAft>
              <a:defRPr sz="1200">
                <a:solidFill>
                  <a:schemeClr val="tx1"/>
                </a:solidFill>
                <a:latin typeface="Arial" charset="0"/>
                <a:ea typeface="ＭＳ Ｐゴシック" charset="0"/>
              </a:defRPr>
            </a:lvl7pPr>
            <a:lvl8pPr marL="32277050" indent="-28305125" defTabSz="650875" fontAlgn="base">
              <a:spcBef>
                <a:spcPct val="0"/>
              </a:spcBef>
              <a:spcAft>
                <a:spcPct val="0"/>
              </a:spcAft>
              <a:defRPr sz="1200">
                <a:solidFill>
                  <a:schemeClr val="tx1"/>
                </a:solidFill>
                <a:latin typeface="Arial" charset="0"/>
                <a:ea typeface="ＭＳ Ｐゴシック" charset="0"/>
              </a:defRPr>
            </a:lvl8pPr>
            <a:lvl9pPr marL="32734250" indent="-28305125" defTabSz="650875" fontAlgn="base">
              <a:spcBef>
                <a:spcPct val="0"/>
              </a:spcBef>
              <a:spcAft>
                <a:spcPct val="0"/>
              </a:spcAft>
              <a:defRPr sz="1200">
                <a:solidFill>
                  <a:schemeClr val="tx1"/>
                </a:solidFill>
                <a:latin typeface="Arial" charset="0"/>
                <a:ea typeface="ＭＳ Ｐゴシック" charset="0"/>
              </a:defRPr>
            </a:lvl9pPr>
          </a:lstStyle>
          <a:p>
            <a:pPr eaLnBrk="1" hangingPunct="1"/>
            <a:r>
              <a:rPr lang="en-US" sz="1600" i="1">
                <a:solidFill>
                  <a:srgbClr val="008000"/>
                </a:solidFill>
                <a:latin typeface="Helvetica Neue" charset="0"/>
                <a:sym typeface="Arial" charset="0"/>
              </a:rPr>
              <a:t>Northern Sky</a:t>
            </a:r>
            <a:r>
              <a:rPr lang="en-US" sz="1600">
                <a:solidFill>
                  <a:srgbClr val="008000"/>
                </a:solidFill>
                <a:latin typeface="Helvetica Neue" charset="0"/>
                <a:sym typeface="Arial" charset="0"/>
              </a:rPr>
              <a:t> Background: </a:t>
            </a:r>
          </a:p>
          <a:p>
            <a:pPr eaLnBrk="1" hangingPunct="1"/>
            <a:r>
              <a:rPr lang="en-US" sz="1600">
                <a:solidFill>
                  <a:srgbClr val="008000"/>
                </a:solidFill>
                <a:latin typeface="Helvetica Neue" charset="0"/>
                <a:sym typeface="Arial" charset="0"/>
              </a:rPr>
              <a:t>Atmospheric neutrinos from cosmic rays</a:t>
            </a:r>
          </a:p>
          <a:p>
            <a:pPr eaLnBrk="1" hangingPunct="1"/>
            <a:r>
              <a:rPr lang="en-US" sz="1600">
                <a:solidFill>
                  <a:srgbClr val="008000"/>
                </a:solidFill>
                <a:latin typeface="Helvetica Neue" charset="0"/>
                <a:sym typeface="Arial" charset="0"/>
              </a:rPr>
              <a:t>(~8</a:t>
            </a:r>
            <a:r>
              <a:rPr lang="en-US" sz="1600">
                <a:solidFill>
                  <a:srgbClr val="008000"/>
                </a:solidFill>
                <a:latin typeface="Helvetica Neue" charset="0"/>
                <a:sym typeface="Symbol" charset="0"/>
              </a:rPr>
              <a:t></a:t>
            </a:r>
            <a:r>
              <a:rPr lang="en-US" sz="1600">
                <a:solidFill>
                  <a:srgbClr val="008000"/>
                </a:solidFill>
                <a:latin typeface="Helvetica Neue" charset="0"/>
                <a:sym typeface="Arial" charset="0"/>
              </a:rPr>
              <a:t>10</a:t>
            </a:r>
            <a:r>
              <a:rPr lang="en-US" sz="1600" baseline="30000">
                <a:solidFill>
                  <a:srgbClr val="008000"/>
                </a:solidFill>
                <a:latin typeface="Helvetica Neue" charset="0"/>
                <a:sym typeface="Arial" charset="0"/>
              </a:rPr>
              <a:t>4</a:t>
            </a:r>
            <a:r>
              <a:rPr lang="en-US" sz="1600">
                <a:solidFill>
                  <a:srgbClr val="008000"/>
                </a:solidFill>
                <a:latin typeface="Helvetica Neue" charset="0"/>
                <a:sym typeface="Arial" charset="0"/>
              </a:rPr>
              <a:t>/year)</a:t>
            </a:r>
          </a:p>
        </p:txBody>
      </p:sp>
      <p:sp>
        <p:nvSpPr>
          <p:cNvPr id="401415" name="Line 7"/>
          <p:cNvSpPr>
            <a:spLocks noChangeShapeType="1"/>
          </p:cNvSpPr>
          <p:nvPr/>
        </p:nvSpPr>
        <p:spPr bwMode="auto">
          <a:xfrm flipV="1">
            <a:off x="1500188" y="3804048"/>
            <a:ext cx="910828" cy="2786063"/>
          </a:xfrm>
          <a:prstGeom prst="line">
            <a:avLst/>
          </a:prstGeom>
          <a:noFill/>
          <a:ln w="254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24" name="TextBox 23"/>
          <p:cNvSpPr txBox="1">
            <a:spLocks noChangeArrowheads="1"/>
          </p:cNvSpPr>
          <p:nvPr/>
        </p:nvSpPr>
        <p:spPr bwMode="auto">
          <a:xfrm>
            <a:off x="3268266" y="1982391"/>
            <a:ext cx="153702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defTabSz="650875">
              <a:defRPr sz="1200">
                <a:solidFill>
                  <a:schemeClr val="tx1"/>
                </a:solidFill>
                <a:latin typeface="Arial" charset="0"/>
                <a:ea typeface="ＭＳ Ｐゴシック" charset="0"/>
              </a:defRPr>
            </a:lvl1pPr>
            <a:lvl2pPr>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marL="30256163" indent="-28305125" defTabSz="650875">
              <a:defRPr sz="1200">
                <a:solidFill>
                  <a:schemeClr val="tx1"/>
                </a:solidFill>
                <a:latin typeface="Arial" charset="0"/>
                <a:ea typeface="ＭＳ Ｐゴシック" charset="0"/>
              </a:defRPr>
            </a:lvl4pPr>
            <a:lvl5pPr marL="30905450" indent="-28305125" defTabSz="650875">
              <a:defRPr sz="1200">
                <a:solidFill>
                  <a:schemeClr val="tx1"/>
                </a:solidFill>
                <a:latin typeface="Arial" charset="0"/>
                <a:ea typeface="ＭＳ Ｐゴシック" charset="0"/>
              </a:defRPr>
            </a:lvl5pPr>
            <a:lvl6pPr marL="31362650" indent="-28305125" defTabSz="650875" fontAlgn="base">
              <a:spcBef>
                <a:spcPct val="0"/>
              </a:spcBef>
              <a:spcAft>
                <a:spcPct val="0"/>
              </a:spcAft>
              <a:defRPr sz="1200">
                <a:solidFill>
                  <a:schemeClr val="tx1"/>
                </a:solidFill>
                <a:latin typeface="Arial" charset="0"/>
                <a:ea typeface="ＭＳ Ｐゴシック" charset="0"/>
              </a:defRPr>
            </a:lvl6pPr>
            <a:lvl7pPr marL="31819850" indent="-28305125" defTabSz="650875" fontAlgn="base">
              <a:spcBef>
                <a:spcPct val="0"/>
              </a:spcBef>
              <a:spcAft>
                <a:spcPct val="0"/>
              </a:spcAft>
              <a:defRPr sz="1200">
                <a:solidFill>
                  <a:schemeClr val="tx1"/>
                </a:solidFill>
                <a:latin typeface="Arial" charset="0"/>
                <a:ea typeface="ＭＳ Ｐゴシック" charset="0"/>
              </a:defRPr>
            </a:lvl7pPr>
            <a:lvl8pPr marL="32277050" indent="-28305125" defTabSz="650875" fontAlgn="base">
              <a:spcBef>
                <a:spcPct val="0"/>
              </a:spcBef>
              <a:spcAft>
                <a:spcPct val="0"/>
              </a:spcAft>
              <a:defRPr sz="1200">
                <a:solidFill>
                  <a:schemeClr val="tx1"/>
                </a:solidFill>
                <a:latin typeface="Arial" charset="0"/>
                <a:ea typeface="ＭＳ Ｐゴシック" charset="0"/>
              </a:defRPr>
            </a:lvl8pPr>
            <a:lvl9pPr marL="32734250" indent="-28305125" defTabSz="650875" fontAlgn="base">
              <a:spcBef>
                <a:spcPct val="0"/>
              </a:spcBef>
              <a:spcAft>
                <a:spcPct val="0"/>
              </a:spcAft>
              <a:defRPr sz="1200">
                <a:solidFill>
                  <a:schemeClr val="tx1"/>
                </a:solidFill>
                <a:latin typeface="Arial" charset="0"/>
                <a:ea typeface="ＭＳ Ｐゴシック" charset="0"/>
              </a:defRPr>
            </a:lvl9pPr>
          </a:lstStyle>
          <a:p>
            <a:pPr eaLnBrk="1" hangingPunct="1"/>
            <a:r>
              <a:rPr lang="en-US" sz="1600" i="1">
                <a:solidFill>
                  <a:srgbClr val="333399"/>
                </a:solidFill>
                <a:latin typeface="Helvetica Neue" charset="0"/>
                <a:sym typeface="Arial" charset="0"/>
              </a:rPr>
              <a:t>Southern Sky</a:t>
            </a:r>
            <a:endParaRPr lang="en-US" sz="1600">
              <a:solidFill>
                <a:srgbClr val="333399"/>
              </a:solidFill>
              <a:latin typeface="Helvetica Neue" charset="0"/>
              <a:sym typeface="Arial" charset="0"/>
            </a:endParaRPr>
          </a:p>
          <a:p>
            <a:pPr eaLnBrk="1" hangingPunct="1"/>
            <a:r>
              <a:rPr lang="en-US" sz="1600">
                <a:solidFill>
                  <a:srgbClr val="333399"/>
                </a:solidFill>
                <a:latin typeface="Helvetica Neue" charset="0"/>
                <a:sym typeface="Arial" charset="0"/>
              </a:rPr>
              <a:t>Background:</a:t>
            </a:r>
          </a:p>
          <a:p>
            <a:pPr eaLnBrk="1" hangingPunct="1"/>
            <a:r>
              <a:rPr lang="en-US" sz="1600">
                <a:solidFill>
                  <a:srgbClr val="333399"/>
                </a:solidFill>
                <a:latin typeface="Helvetica Neue" charset="0"/>
                <a:sym typeface="Arial" charset="0"/>
              </a:rPr>
              <a:t>Atmospheric muons from cosmic rays</a:t>
            </a:r>
          </a:p>
          <a:p>
            <a:pPr eaLnBrk="1" hangingPunct="1"/>
            <a:r>
              <a:rPr lang="en-US" sz="1600">
                <a:solidFill>
                  <a:srgbClr val="333399"/>
                </a:solidFill>
                <a:latin typeface="Helvetica Neue" charset="0"/>
                <a:sym typeface="Arial" charset="0"/>
              </a:rPr>
              <a:t>(~7</a:t>
            </a:r>
            <a:r>
              <a:rPr lang="en-US" sz="1600">
                <a:solidFill>
                  <a:srgbClr val="333399"/>
                </a:solidFill>
                <a:latin typeface="Helvetica Neue" charset="0"/>
                <a:sym typeface="Symbol" charset="0"/>
              </a:rPr>
              <a:t></a:t>
            </a:r>
            <a:r>
              <a:rPr lang="en-US" sz="1600">
                <a:solidFill>
                  <a:srgbClr val="333399"/>
                </a:solidFill>
                <a:latin typeface="Helvetica Neue" charset="0"/>
                <a:sym typeface="Arial" charset="0"/>
              </a:rPr>
              <a:t>10</a:t>
            </a:r>
            <a:r>
              <a:rPr lang="en-US" sz="1600" baseline="30000">
                <a:solidFill>
                  <a:srgbClr val="333399"/>
                </a:solidFill>
                <a:latin typeface="Helvetica Neue" charset="0"/>
                <a:sym typeface="Arial" charset="0"/>
              </a:rPr>
              <a:t>10</a:t>
            </a:r>
            <a:r>
              <a:rPr lang="en-US" sz="1600">
                <a:solidFill>
                  <a:srgbClr val="333399"/>
                </a:solidFill>
                <a:latin typeface="Helvetica Neue" charset="0"/>
                <a:sym typeface="Arial" charset="0"/>
              </a:rPr>
              <a:t>/year)</a:t>
            </a:r>
          </a:p>
        </p:txBody>
      </p:sp>
      <p:sp>
        <p:nvSpPr>
          <p:cNvPr id="401418" name="Line 10"/>
          <p:cNvSpPr>
            <a:spLocks noChangeShapeType="1"/>
          </p:cNvSpPr>
          <p:nvPr/>
        </p:nvSpPr>
        <p:spPr bwMode="auto">
          <a:xfrm flipH="1">
            <a:off x="1607344" y="2089548"/>
            <a:ext cx="321469" cy="3000375"/>
          </a:xfrm>
          <a:prstGeom prst="line">
            <a:avLst/>
          </a:prstGeom>
          <a:noFill/>
          <a:ln w="254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401419" name="Line 11"/>
          <p:cNvSpPr>
            <a:spLocks noChangeShapeType="1"/>
          </p:cNvSpPr>
          <p:nvPr/>
        </p:nvSpPr>
        <p:spPr bwMode="auto">
          <a:xfrm flipH="1">
            <a:off x="1393031" y="1982391"/>
            <a:ext cx="1714500" cy="3643313"/>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401421" name="Rectangle 13"/>
          <p:cNvSpPr>
            <a:spLocks/>
          </p:cNvSpPr>
          <p:nvPr/>
        </p:nvSpPr>
        <p:spPr bwMode="auto">
          <a:xfrm>
            <a:off x="535781" y="2303860"/>
            <a:ext cx="803672" cy="21431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401420" name="Line 12"/>
          <p:cNvSpPr>
            <a:spLocks noChangeShapeType="1"/>
          </p:cNvSpPr>
          <p:nvPr/>
        </p:nvSpPr>
        <p:spPr bwMode="auto">
          <a:xfrm>
            <a:off x="589359" y="1928812"/>
            <a:ext cx="803672" cy="3375422"/>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17481886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87E55391-497C-574C-A209-EF25960B5E91}" type="slidenum">
              <a:rPr lang="en-US"/>
              <a:pPr/>
              <a:t>91</a:t>
            </a:fld>
            <a:endParaRPr lang="en-US"/>
          </a:p>
        </p:txBody>
      </p:sp>
      <p:pic>
        <p:nvPicPr>
          <p:cNvPr id="360457" name="Picture 10" descr="mapIC5940_aitoff_events.png"/>
          <p:cNvPicPr>
            <a:picLocks noChangeAspect="1"/>
          </p:cNvPicPr>
          <p:nvPr/>
        </p:nvPicPr>
        <p:blipFill>
          <a:blip r:embed="rId3">
            <a:extLst>
              <a:ext uri="{28A0092B-C50C-407E-A947-70E740481C1C}">
                <a14:useLocalDpi xmlns:a14="http://schemas.microsoft.com/office/drawing/2010/main" val="0"/>
              </a:ext>
            </a:extLst>
          </a:blip>
          <a:srcRect l="10001" t="5000" r="8333" b="30000"/>
          <a:stretch>
            <a:fillRect/>
          </a:stretch>
        </p:blipFill>
        <p:spPr bwMode="auto">
          <a:xfrm>
            <a:off x="2357439" y="2839641"/>
            <a:ext cx="6590109" cy="349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0" name="Rectangle 2"/>
          <p:cNvSpPr>
            <a:spLocks noChangeArrowheads="1"/>
          </p:cNvSpPr>
          <p:nvPr>
            <p:ph type="title"/>
          </p:nvPr>
        </p:nvSpPr>
        <p:spPr/>
        <p:txBody>
          <a:bodyPr/>
          <a:lstStyle/>
          <a:p>
            <a:r>
              <a:rPr lang="en-US"/>
              <a:t>All-Sky Point Source Search</a:t>
            </a:r>
          </a:p>
        </p:txBody>
      </p:sp>
      <p:sp>
        <p:nvSpPr>
          <p:cNvPr id="360451" name="Rectangle 3"/>
          <p:cNvSpPr>
            <a:spLocks noChangeArrowheads="1"/>
          </p:cNvSpPr>
          <p:nvPr>
            <p:ph type="body" idx="1"/>
          </p:nvPr>
        </p:nvSpPr>
        <p:spPr>
          <a:xfrm>
            <a:off x="482203" y="1125141"/>
            <a:ext cx="8197453" cy="1607344"/>
          </a:xfrm>
        </p:spPr>
        <p:txBody>
          <a:bodyPr/>
          <a:lstStyle/>
          <a:p>
            <a:pPr>
              <a:lnSpc>
                <a:spcPct val="90000"/>
              </a:lnSpc>
            </a:pPr>
            <a:r>
              <a:rPr lang="en-US" sz="2000"/>
              <a:t>Point source search in IC40+IC59 data sets</a:t>
            </a:r>
          </a:p>
          <a:p>
            <a:pPr lvl="1">
              <a:lnSpc>
                <a:spcPct val="90000"/>
              </a:lnSpc>
            </a:pPr>
            <a:r>
              <a:rPr lang="en-US" sz="2000" i="1">
                <a:solidFill>
                  <a:schemeClr val="accent2"/>
                </a:solidFill>
              </a:rPr>
              <a:t>Livetime:</a:t>
            </a:r>
            <a:r>
              <a:rPr lang="en-US" sz="2000"/>
              <a:t> 348 days (IC59) + 375 days (IC40)</a:t>
            </a:r>
          </a:p>
          <a:p>
            <a:pPr lvl="1">
              <a:lnSpc>
                <a:spcPct val="90000"/>
              </a:lnSpc>
            </a:pPr>
            <a:r>
              <a:rPr lang="en-US" sz="2000" i="1">
                <a:solidFill>
                  <a:schemeClr val="accent2"/>
                </a:solidFill>
              </a:rPr>
              <a:t>Data set size:</a:t>
            </a:r>
            <a:r>
              <a:rPr lang="en-US" sz="2000"/>
              <a:t> 107,00 events (43,339 upgoing + 64,230 downgoing)</a:t>
            </a:r>
          </a:p>
          <a:p>
            <a:pPr lvl="1">
              <a:lnSpc>
                <a:spcPct val="90000"/>
              </a:lnSpc>
            </a:pPr>
            <a:endParaRPr lang="en-US"/>
          </a:p>
        </p:txBody>
      </p:sp>
      <p:sp>
        <p:nvSpPr>
          <p:cNvPr id="360453" name="Text Box 4"/>
          <p:cNvSpPr txBox="1">
            <a:spLocks noChangeArrowheads="1"/>
          </p:cNvSpPr>
          <p:nvPr/>
        </p:nvSpPr>
        <p:spPr bwMode="auto">
          <a:xfrm>
            <a:off x="1" y="3375423"/>
            <a:ext cx="2411016" cy="94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4" rIns="91405" bIns="45704">
            <a:spAutoFit/>
          </a:bodyPr>
          <a:lstStyle>
            <a:lvl1pPr defTabSz="912813">
              <a:defRPr sz="1200">
                <a:solidFill>
                  <a:schemeClr val="tx1"/>
                </a:solidFill>
                <a:latin typeface="Arial" charset="0"/>
                <a:ea typeface="ＭＳ Ｐゴシック" charset="0"/>
              </a:defRPr>
            </a:lvl1pPr>
            <a:lvl2pPr marL="742950" indent="-285750" defTabSz="912813">
              <a:defRPr sz="1200">
                <a:solidFill>
                  <a:schemeClr val="tx1"/>
                </a:solidFill>
                <a:latin typeface="Arial" charset="0"/>
                <a:ea typeface="ＭＳ Ｐゴシック" charset="0"/>
              </a:defRPr>
            </a:lvl2pPr>
            <a:lvl3pPr marL="1143000" indent="-228600" defTabSz="912813">
              <a:defRPr sz="1200">
                <a:solidFill>
                  <a:schemeClr val="tx1"/>
                </a:solidFill>
                <a:latin typeface="Arial" charset="0"/>
                <a:ea typeface="ＭＳ Ｐゴシック" charset="0"/>
              </a:defRPr>
            </a:lvl3pPr>
            <a:lvl4pPr marL="1600200" indent="-228600" defTabSz="912813">
              <a:defRPr sz="1200">
                <a:solidFill>
                  <a:schemeClr val="tx1"/>
                </a:solidFill>
                <a:latin typeface="Arial" charset="0"/>
                <a:ea typeface="ＭＳ Ｐゴシック" charset="0"/>
              </a:defRPr>
            </a:lvl4pPr>
            <a:lvl5pPr marL="2057400" indent="-228600" defTabSz="912813">
              <a:defRPr sz="1200">
                <a:solidFill>
                  <a:schemeClr val="tx1"/>
                </a:solidFill>
                <a:latin typeface="Arial" charset="0"/>
                <a:ea typeface="ＭＳ Ｐゴシック" charset="0"/>
              </a:defRPr>
            </a:lvl5pPr>
            <a:lvl6pPr marL="2514600" indent="-228600" defTabSz="912813" fontAlgn="base">
              <a:spcBef>
                <a:spcPct val="0"/>
              </a:spcBef>
              <a:spcAft>
                <a:spcPct val="0"/>
              </a:spcAft>
              <a:defRPr sz="1200">
                <a:solidFill>
                  <a:schemeClr val="tx1"/>
                </a:solidFill>
                <a:latin typeface="Arial" charset="0"/>
                <a:ea typeface="ＭＳ Ｐゴシック" charset="0"/>
              </a:defRPr>
            </a:lvl6pPr>
            <a:lvl7pPr marL="2971800" indent="-228600" defTabSz="912813" fontAlgn="base">
              <a:spcBef>
                <a:spcPct val="0"/>
              </a:spcBef>
              <a:spcAft>
                <a:spcPct val="0"/>
              </a:spcAft>
              <a:defRPr sz="1200">
                <a:solidFill>
                  <a:schemeClr val="tx1"/>
                </a:solidFill>
                <a:latin typeface="Arial" charset="0"/>
                <a:ea typeface="ＭＳ Ｐゴシック" charset="0"/>
              </a:defRPr>
            </a:lvl7pPr>
            <a:lvl8pPr marL="3429000" indent="-228600" defTabSz="912813" fontAlgn="base">
              <a:spcBef>
                <a:spcPct val="0"/>
              </a:spcBef>
              <a:spcAft>
                <a:spcPct val="0"/>
              </a:spcAft>
              <a:defRPr sz="1200">
                <a:solidFill>
                  <a:schemeClr val="tx1"/>
                </a:solidFill>
                <a:latin typeface="Arial" charset="0"/>
                <a:ea typeface="ＭＳ Ｐゴシック" charset="0"/>
              </a:defRPr>
            </a:lvl8pPr>
            <a:lvl9pPr marL="3886200" indent="-228600" defTabSz="912813" fontAlgn="base">
              <a:spcBef>
                <a:spcPct val="0"/>
              </a:spcBef>
              <a:spcAft>
                <a:spcPct val="0"/>
              </a:spcAft>
              <a:defRPr sz="1200">
                <a:solidFill>
                  <a:schemeClr val="tx1"/>
                </a:solidFill>
                <a:latin typeface="Arial" charset="0"/>
                <a:ea typeface="ＭＳ Ｐゴシック" charset="0"/>
              </a:defRPr>
            </a:lvl9pPr>
          </a:lstStyle>
          <a:p>
            <a:pPr algn="r"/>
            <a:r>
              <a:rPr lang="en-US" sz="1400" i="1">
                <a:solidFill>
                  <a:srgbClr val="008000"/>
                </a:solidFill>
                <a:latin typeface="Helvetica Neue" charset="0"/>
                <a:ea typeface="MS PGothic" charset="0"/>
                <a:cs typeface="MS PGothic" charset="0"/>
                <a:sym typeface="Arial" charset="0"/>
              </a:rPr>
              <a:t>Northern Sky</a:t>
            </a:r>
            <a:r>
              <a:rPr lang="en-US" sz="1400">
                <a:solidFill>
                  <a:srgbClr val="008000"/>
                </a:solidFill>
                <a:latin typeface="Helvetica Neue" charset="0"/>
                <a:ea typeface="MS PGothic" charset="0"/>
                <a:cs typeface="MS PGothic" charset="0"/>
                <a:sym typeface="Arial" charset="0"/>
              </a:rPr>
              <a:t> </a:t>
            </a:r>
          </a:p>
          <a:p>
            <a:pPr algn="r"/>
            <a:r>
              <a:rPr lang="en-US" sz="1400">
                <a:solidFill>
                  <a:srgbClr val="008000"/>
                </a:solidFill>
                <a:latin typeface="Helvetica Neue" charset="0"/>
                <a:ea typeface="MS PGothic" charset="0"/>
                <a:cs typeface="MS PGothic" charset="0"/>
                <a:sym typeface="Arial" charset="0"/>
              </a:rPr>
              <a:t>Atmospheric neutrinos as dominant background </a:t>
            </a:r>
          </a:p>
          <a:p>
            <a:pPr algn="r"/>
            <a:r>
              <a:rPr lang="en-US" sz="1400">
                <a:solidFill>
                  <a:srgbClr val="008000"/>
                </a:solidFill>
                <a:latin typeface="Helvetica Neue" charset="0"/>
                <a:ea typeface="MS PGothic" charset="0"/>
                <a:cs typeface="MS PGothic" charset="0"/>
                <a:sym typeface="Arial" charset="0"/>
              </a:rPr>
              <a:t>E ~ 10 to several 100 TeV</a:t>
            </a:r>
            <a:endParaRPr lang="en-US" sz="1300">
              <a:solidFill>
                <a:srgbClr val="008000"/>
              </a:solidFill>
              <a:ea typeface="MS PGothic" charset="0"/>
              <a:cs typeface="MS PGothic" charset="0"/>
              <a:sym typeface="Arial" charset="0"/>
            </a:endParaRPr>
          </a:p>
        </p:txBody>
      </p:sp>
      <p:sp>
        <p:nvSpPr>
          <p:cNvPr id="360454" name="Text Box 5"/>
          <p:cNvSpPr txBox="1">
            <a:spLocks noChangeArrowheads="1"/>
          </p:cNvSpPr>
          <p:nvPr/>
        </p:nvSpPr>
        <p:spPr bwMode="auto">
          <a:xfrm>
            <a:off x="160736" y="4929189"/>
            <a:ext cx="2303859" cy="94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4" rIns="91405" bIns="45704">
            <a:spAutoFit/>
          </a:bodyPr>
          <a:lstStyle>
            <a:lvl1pPr defTabSz="912813">
              <a:defRPr sz="1200">
                <a:solidFill>
                  <a:schemeClr val="tx1"/>
                </a:solidFill>
                <a:latin typeface="Arial" charset="0"/>
                <a:ea typeface="ＭＳ Ｐゴシック" charset="0"/>
              </a:defRPr>
            </a:lvl1pPr>
            <a:lvl2pPr marL="742950" indent="-285750" defTabSz="912813">
              <a:defRPr sz="1200">
                <a:solidFill>
                  <a:schemeClr val="tx1"/>
                </a:solidFill>
                <a:latin typeface="Arial" charset="0"/>
                <a:ea typeface="ＭＳ Ｐゴシック" charset="0"/>
              </a:defRPr>
            </a:lvl2pPr>
            <a:lvl3pPr marL="1143000" indent="-228600" defTabSz="912813">
              <a:defRPr sz="1200">
                <a:solidFill>
                  <a:schemeClr val="tx1"/>
                </a:solidFill>
                <a:latin typeface="Arial" charset="0"/>
                <a:ea typeface="ＭＳ Ｐゴシック" charset="0"/>
              </a:defRPr>
            </a:lvl3pPr>
            <a:lvl4pPr marL="1600200" indent="-228600" defTabSz="912813">
              <a:defRPr sz="1200">
                <a:solidFill>
                  <a:schemeClr val="tx1"/>
                </a:solidFill>
                <a:latin typeface="Arial" charset="0"/>
                <a:ea typeface="ＭＳ Ｐゴシック" charset="0"/>
              </a:defRPr>
            </a:lvl4pPr>
            <a:lvl5pPr marL="2057400" indent="-228600" defTabSz="912813">
              <a:defRPr sz="1200">
                <a:solidFill>
                  <a:schemeClr val="tx1"/>
                </a:solidFill>
                <a:latin typeface="Arial" charset="0"/>
                <a:ea typeface="ＭＳ Ｐゴシック" charset="0"/>
              </a:defRPr>
            </a:lvl5pPr>
            <a:lvl6pPr marL="2514600" indent="-228600" defTabSz="912813" fontAlgn="base">
              <a:spcBef>
                <a:spcPct val="0"/>
              </a:spcBef>
              <a:spcAft>
                <a:spcPct val="0"/>
              </a:spcAft>
              <a:defRPr sz="1200">
                <a:solidFill>
                  <a:schemeClr val="tx1"/>
                </a:solidFill>
                <a:latin typeface="Arial" charset="0"/>
                <a:ea typeface="ＭＳ Ｐゴシック" charset="0"/>
              </a:defRPr>
            </a:lvl6pPr>
            <a:lvl7pPr marL="2971800" indent="-228600" defTabSz="912813" fontAlgn="base">
              <a:spcBef>
                <a:spcPct val="0"/>
              </a:spcBef>
              <a:spcAft>
                <a:spcPct val="0"/>
              </a:spcAft>
              <a:defRPr sz="1200">
                <a:solidFill>
                  <a:schemeClr val="tx1"/>
                </a:solidFill>
                <a:latin typeface="Arial" charset="0"/>
                <a:ea typeface="ＭＳ Ｐゴシック" charset="0"/>
              </a:defRPr>
            </a:lvl7pPr>
            <a:lvl8pPr marL="3429000" indent="-228600" defTabSz="912813" fontAlgn="base">
              <a:spcBef>
                <a:spcPct val="0"/>
              </a:spcBef>
              <a:spcAft>
                <a:spcPct val="0"/>
              </a:spcAft>
              <a:defRPr sz="1200">
                <a:solidFill>
                  <a:schemeClr val="tx1"/>
                </a:solidFill>
                <a:latin typeface="Arial" charset="0"/>
                <a:ea typeface="ＭＳ Ｐゴシック" charset="0"/>
              </a:defRPr>
            </a:lvl8pPr>
            <a:lvl9pPr marL="3886200" indent="-228600" defTabSz="912813" fontAlgn="base">
              <a:spcBef>
                <a:spcPct val="0"/>
              </a:spcBef>
              <a:spcAft>
                <a:spcPct val="0"/>
              </a:spcAft>
              <a:defRPr sz="1200">
                <a:solidFill>
                  <a:schemeClr val="tx1"/>
                </a:solidFill>
                <a:latin typeface="Arial" charset="0"/>
                <a:ea typeface="ＭＳ Ｐゴシック" charset="0"/>
              </a:defRPr>
            </a:lvl9pPr>
          </a:lstStyle>
          <a:p>
            <a:pPr algn="r"/>
            <a:r>
              <a:rPr lang="en-US" sz="1400" i="1">
                <a:solidFill>
                  <a:srgbClr val="FF0000"/>
                </a:solidFill>
                <a:latin typeface="Helvetica Neue" charset="0"/>
                <a:ea typeface="MS PGothic" charset="0"/>
                <a:cs typeface="MS PGothic" charset="0"/>
                <a:sym typeface="Arial" charset="0"/>
              </a:rPr>
              <a:t>Southern Sky</a:t>
            </a:r>
            <a:endParaRPr lang="en-US" sz="1400">
              <a:solidFill>
                <a:srgbClr val="FF0000"/>
              </a:solidFill>
              <a:latin typeface="Helvetica Neue" charset="0"/>
              <a:ea typeface="MS PGothic" charset="0"/>
              <a:cs typeface="MS PGothic" charset="0"/>
              <a:sym typeface="Arial" charset="0"/>
            </a:endParaRPr>
          </a:p>
          <a:p>
            <a:pPr algn="r"/>
            <a:r>
              <a:rPr lang="en-US" sz="1400">
                <a:solidFill>
                  <a:srgbClr val="FF0000"/>
                </a:solidFill>
                <a:latin typeface="Helvetica Neue" charset="0"/>
                <a:ea typeface="MS PGothic" charset="0"/>
                <a:cs typeface="MS PGothic" charset="0"/>
                <a:sym typeface="Arial" charset="0"/>
              </a:rPr>
              <a:t>Atmospheric muons as dominant background</a:t>
            </a:r>
          </a:p>
          <a:p>
            <a:pPr algn="r"/>
            <a:r>
              <a:rPr lang="en-US" sz="1400">
                <a:solidFill>
                  <a:srgbClr val="FF0000"/>
                </a:solidFill>
                <a:latin typeface="Helvetica Neue" charset="0"/>
                <a:ea typeface="MS PGothic" charset="0"/>
                <a:cs typeface="MS PGothic" charset="0"/>
                <a:sym typeface="Arial" charset="0"/>
              </a:rPr>
              <a:t>E &gt; PeV</a:t>
            </a:r>
            <a:endParaRPr lang="en-US" sz="1300">
              <a:solidFill>
                <a:srgbClr val="FF0000"/>
              </a:solidFill>
              <a:latin typeface="Helvetica Neue" charset="0"/>
              <a:ea typeface="MS PGothic" charset="0"/>
              <a:cs typeface="MS PGothic" charset="0"/>
              <a:sym typeface="Arial" charset="0"/>
            </a:endParaRPr>
          </a:p>
        </p:txBody>
      </p:sp>
      <p:sp>
        <p:nvSpPr>
          <p:cNvPr id="360458" name="Text Box 10"/>
          <p:cNvSpPr txBox="1">
            <a:spLocks/>
          </p:cNvSpPr>
          <p:nvPr/>
        </p:nvSpPr>
        <p:spPr bwMode="auto">
          <a:xfrm>
            <a:off x="3000376" y="2464594"/>
            <a:ext cx="5183931" cy="372696"/>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2000">
                <a:solidFill>
                  <a:srgbClr val="000000"/>
                </a:solidFill>
                <a:ea typeface="ヒラギノ角ゴ ProN W3" charset="0"/>
                <a:cs typeface="ヒラギノ角ゴ ProN W3" charset="0"/>
                <a:sym typeface="Arial" charset="0"/>
              </a:rPr>
              <a:t>IC40+IC59 skymap in equatorial coordinates</a:t>
            </a:r>
            <a:endParaRPr lang="en-US" sz="2500">
              <a:solidFill>
                <a:srgbClr val="000000"/>
              </a:solidFill>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14333456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534CB671-EE26-B24A-AFEA-8E13D8E0A5B2}" type="slidenum">
              <a:rPr lang="en-US"/>
              <a:pPr/>
              <a:t>92</a:t>
            </a:fld>
            <a:endParaRPr lang="en-US"/>
          </a:p>
        </p:txBody>
      </p:sp>
      <p:pic>
        <p:nvPicPr>
          <p:cNvPr id="362505" name="Picture 21" descr="mapIC5940_aitoff.png"/>
          <p:cNvPicPr>
            <a:picLocks noChangeAspect="1"/>
          </p:cNvPicPr>
          <p:nvPr/>
        </p:nvPicPr>
        <p:blipFill>
          <a:blip r:embed="rId3">
            <a:extLst>
              <a:ext uri="{28A0092B-C50C-407E-A947-70E740481C1C}">
                <a14:useLocalDpi xmlns:a14="http://schemas.microsoft.com/office/drawing/2010/main" val="0"/>
              </a:ext>
            </a:extLst>
          </a:blip>
          <a:srcRect l="10001" t="5000" r="8047" b="8749"/>
          <a:stretch>
            <a:fillRect/>
          </a:stretch>
        </p:blipFill>
        <p:spPr bwMode="auto">
          <a:xfrm>
            <a:off x="1393032" y="2035970"/>
            <a:ext cx="6643688" cy="46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8" name="Rectangle 2"/>
          <p:cNvSpPr>
            <a:spLocks noChangeArrowheads="1"/>
          </p:cNvSpPr>
          <p:nvPr>
            <p:ph type="title"/>
          </p:nvPr>
        </p:nvSpPr>
        <p:spPr/>
        <p:txBody>
          <a:bodyPr/>
          <a:lstStyle/>
          <a:p>
            <a:r>
              <a:rPr lang="en-US"/>
              <a:t>All-Sky Point Source Search</a:t>
            </a:r>
          </a:p>
        </p:txBody>
      </p:sp>
      <p:sp>
        <p:nvSpPr>
          <p:cNvPr id="362499" name="Rectangle 3"/>
          <p:cNvSpPr>
            <a:spLocks noChangeArrowheads="1"/>
          </p:cNvSpPr>
          <p:nvPr>
            <p:ph type="body" idx="1"/>
          </p:nvPr>
        </p:nvSpPr>
        <p:spPr>
          <a:xfrm>
            <a:off x="482203" y="1125141"/>
            <a:ext cx="8197453" cy="750094"/>
          </a:xfrm>
        </p:spPr>
        <p:txBody>
          <a:bodyPr/>
          <a:lstStyle/>
          <a:p>
            <a:r>
              <a:rPr lang="en-US" sz="2000"/>
              <a:t>Likelihood ratio analysis using the point-spread function and energy of events; analysis gives increased weight to high-energy events.</a:t>
            </a:r>
          </a:p>
        </p:txBody>
      </p:sp>
      <p:sp>
        <p:nvSpPr>
          <p:cNvPr id="362501" name="Text Box 5"/>
          <p:cNvSpPr txBox="1">
            <a:spLocks/>
          </p:cNvSpPr>
          <p:nvPr/>
        </p:nvSpPr>
        <p:spPr bwMode="auto">
          <a:xfrm>
            <a:off x="6911579" y="2196703"/>
            <a:ext cx="1675433" cy="450949"/>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2500">
                <a:solidFill>
                  <a:srgbClr val="000000"/>
                </a:solidFill>
                <a:ea typeface="ヒラギノ角ゴ ProN W3" charset="0"/>
                <a:cs typeface="ヒラギノ角ゴ ProN W3" charset="0"/>
                <a:sym typeface="Arial" charset="0"/>
              </a:rPr>
              <a:t>IC40+IC59</a:t>
            </a:r>
          </a:p>
        </p:txBody>
      </p:sp>
      <p:sp>
        <p:nvSpPr>
          <p:cNvPr id="362502" name="Text Box 6"/>
          <p:cNvSpPr txBox="1">
            <a:spLocks/>
          </p:cNvSpPr>
          <p:nvPr/>
        </p:nvSpPr>
        <p:spPr bwMode="auto">
          <a:xfrm>
            <a:off x="6965157" y="4321970"/>
            <a:ext cx="1526977" cy="40741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2200">
                <a:solidFill>
                  <a:srgbClr val="333399"/>
                </a:solidFill>
                <a:ea typeface="ヒラギノ角ゴ ProN W3" charset="0"/>
                <a:cs typeface="ヒラギノ角ゴ ProN W3" charset="0"/>
                <a:sym typeface="Arial" charset="0"/>
              </a:rPr>
              <a:t>preliminary</a:t>
            </a:r>
            <a:endParaRPr lang="en-US" sz="2500">
              <a:solidFill>
                <a:srgbClr val="000000"/>
              </a:solidFill>
              <a:ea typeface="ヒラギノ角ゴ ProN W3" charset="0"/>
              <a:cs typeface="ヒラギノ角ゴ ProN W3" charset="0"/>
              <a:sym typeface="Arial" charset="0"/>
            </a:endParaRPr>
          </a:p>
        </p:txBody>
      </p:sp>
      <p:sp>
        <p:nvSpPr>
          <p:cNvPr id="362504" name="Text Box 8"/>
          <p:cNvSpPr txBox="1">
            <a:spLocks/>
          </p:cNvSpPr>
          <p:nvPr/>
        </p:nvSpPr>
        <p:spPr bwMode="auto">
          <a:xfrm>
            <a:off x="964407" y="5572126"/>
            <a:ext cx="2452765" cy="372696"/>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2000" i="1">
                <a:solidFill>
                  <a:srgbClr val="000000"/>
                </a:solidFill>
                <a:ea typeface="ヒラギノ角ゴ ProN W3" charset="0"/>
                <a:cs typeface="ヒラギノ角ゴ ProN W3" charset="0"/>
                <a:sym typeface="Arial" charset="0"/>
              </a:rPr>
              <a:t>pre-trial </a:t>
            </a:r>
            <a:r>
              <a:rPr lang="en-US" sz="2000">
                <a:solidFill>
                  <a:srgbClr val="000000"/>
                </a:solidFill>
                <a:ea typeface="ヒラギノ角ゴ ProN W3" charset="0"/>
                <a:cs typeface="ヒラギノ角ゴ ProN W3" charset="0"/>
                <a:sym typeface="Arial" charset="0"/>
              </a:rPr>
              <a:t>probabilities</a:t>
            </a:r>
            <a:endParaRPr lang="en-US" sz="2500">
              <a:solidFill>
                <a:srgbClr val="000000"/>
              </a:solidFill>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31802221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AC8A9ABA-9400-FB48-A51C-271CC25294A8}" type="slidenum">
              <a:rPr lang="en-US"/>
              <a:pPr/>
              <a:t>93</a:t>
            </a:fld>
            <a:endParaRPr lang="en-US"/>
          </a:p>
        </p:txBody>
      </p:sp>
      <p:sp>
        <p:nvSpPr>
          <p:cNvPr id="390146" name="Rectangle 2"/>
          <p:cNvSpPr>
            <a:spLocks noChangeArrowheads="1"/>
          </p:cNvSpPr>
          <p:nvPr>
            <p:ph type="title"/>
          </p:nvPr>
        </p:nvSpPr>
        <p:spPr/>
        <p:txBody>
          <a:bodyPr/>
          <a:lstStyle/>
          <a:p>
            <a:r>
              <a:rPr lang="en-US"/>
              <a:t>All-Sky Point Source Search</a:t>
            </a:r>
          </a:p>
        </p:txBody>
      </p:sp>
      <p:sp>
        <p:nvSpPr>
          <p:cNvPr id="390147" name="Rectangle 3"/>
          <p:cNvSpPr>
            <a:spLocks noChangeArrowheads="1"/>
          </p:cNvSpPr>
          <p:nvPr>
            <p:ph type="body" idx="1"/>
          </p:nvPr>
        </p:nvSpPr>
        <p:spPr>
          <a:xfrm>
            <a:off x="482203" y="1125141"/>
            <a:ext cx="8197453" cy="750094"/>
          </a:xfrm>
        </p:spPr>
        <p:txBody>
          <a:bodyPr/>
          <a:lstStyle/>
          <a:p>
            <a:r>
              <a:rPr lang="en-US" sz="2000"/>
              <a:t>Most </a:t>
            </a:r>
            <a:r>
              <a:rPr lang="ja-JP" altLang="en-US" sz="2000">
                <a:latin typeface="Arial"/>
              </a:rPr>
              <a:t>“</a:t>
            </a:r>
            <a:r>
              <a:rPr lang="en-US" sz="2000"/>
              <a:t>significant</a:t>
            </a:r>
            <a:r>
              <a:rPr lang="ja-JP" altLang="en-US" sz="2000">
                <a:latin typeface="Arial"/>
              </a:rPr>
              <a:t>”</a:t>
            </a:r>
            <a:r>
              <a:rPr lang="en-US" sz="2000"/>
              <a:t> excess:</a:t>
            </a:r>
          </a:p>
        </p:txBody>
      </p:sp>
      <p:pic>
        <p:nvPicPr>
          <p:cNvPr id="390148" name="Picture 21" descr="mapIC5940_aitoff.png"/>
          <p:cNvPicPr>
            <a:picLocks noChangeAspect="1"/>
          </p:cNvPicPr>
          <p:nvPr/>
        </p:nvPicPr>
        <p:blipFill>
          <a:blip r:embed="rId3">
            <a:extLst>
              <a:ext uri="{28A0092B-C50C-407E-A947-70E740481C1C}">
                <a14:useLocalDpi xmlns:a14="http://schemas.microsoft.com/office/drawing/2010/main" val="0"/>
              </a:ext>
            </a:extLst>
          </a:blip>
          <a:srcRect l="10001" t="5000" r="8047" b="8749"/>
          <a:stretch>
            <a:fillRect/>
          </a:stretch>
        </p:blipFill>
        <p:spPr bwMode="auto">
          <a:xfrm>
            <a:off x="1393032" y="2035970"/>
            <a:ext cx="6643688" cy="46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50" name="Text Box 6"/>
          <p:cNvSpPr txBox="1">
            <a:spLocks/>
          </p:cNvSpPr>
          <p:nvPr/>
        </p:nvSpPr>
        <p:spPr bwMode="auto">
          <a:xfrm>
            <a:off x="6965157" y="4321970"/>
            <a:ext cx="1526977" cy="40741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2200">
                <a:solidFill>
                  <a:srgbClr val="333399"/>
                </a:solidFill>
                <a:ea typeface="ヒラギノ角ゴ ProN W3" charset="0"/>
                <a:cs typeface="ヒラギノ角ゴ ProN W3" charset="0"/>
                <a:sym typeface="Arial" charset="0"/>
              </a:rPr>
              <a:t>preliminary</a:t>
            </a:r>
            <a:endParaRPr lang="en-US" sz="2500">
              <a:solidFill>
                <a:srgbClr val="000000"/>
              </a:solidFill>
              <a:ea typeface="ヒラギノ角ゴ ProN W3" charset="0"/>
              <a:cs typeface="ヒラギノ角ゴ ProN W3" charset="0"/>
              <a:sym typeface="Arial" charset="0"/>
            </a:endParaRPr>
          </a:p>
        </p:txBody>
      </p:sp>
      <p:sp>
        <p:nvSpPr>
          <p:cNvPr id="16" name="Oval 15"/>
          <p:cNvSpPr/>
          <p:nvPr/>
        </p:nvSpPr>
        <p:spPr>
          <a:xfrm>
            <a:off x="6375797" y="4125516"/>
            <a:ext cx="107156" cy="1071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anchor="ctr"/>
          <a:lstStyle/>
          <a:p>
            <a:pPr algn="ctr" eaLnBrk="1" fontAlgn="auto" hangingPunct="1">
              <a:spcBef>
                <a:spcPts val="0"/>
              </a:spcBef>
              <a:spcAft>
                <a:spcPts val="0"/>
              </a:spcAft>
              <a:defRPr/>
            </a:pPr>
            <a:endParaRPr lang="en-US" sz="1300" dirty="0">
              <a:solidFill>
                <a:srgbClr val="C00000"/>
              </a:solidFill>
              <a:latin typeface="Helvetica Neue Light"/>
              <a:ea typeface="ヒラギノ角ゴ ProN W3"/>
              <a:cs typeface="ヒラギノ角ゴ ProN W3"/>
              <a:sym typeface="Arial" charset="0"/>
            </a:endParaRPr>
          </a:p>
        </p:txBody>
      </p:sp>
      <p:sp>
        <p:nvSpPr>
          <p:cNvPr id="390152" name="Line 8"/>
          <p:cNvSpPr>
            <a:spLocks noChangeShapeType="1"/>
          </p:cNvSpPr>
          <p:nvPr/>
        </p:nvSpPr>
        <p:spPr bwMode="auto">
          <a:xfrm flipH="1" flipV="1">
            <a:off x="5411392" y="1982391"/>
            <a:ext cx="1017984" cy="21431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
        <p:nvSpPr>
          <p:cNvPr id="390153" name="Text Box 9"/>
          <p:cNvSpPr txBox="1">
            <a:spLocks/>
          </p:cNvSpPr>
          <p:nvPr/>
        </p:nvSpPr>
        <p:spPr bwMode="auto">
          <a:xfrm>
            <a:off x="4209287" y="1017985"/>
            <a:ext cx="2697773" cy="9882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algn="ctr" eaLnBrk="1" hangingPunct="1">
              <a:buFont typeface="Symbol" charset="0"/>
              <a:buNone/>
            </a:pPr>
            <a:r>
              <a:rPr lang="en-US" sz="2000">
                <a:solidFill>
                  <a:srgbClr val="FF0000"/>
                </a:solidFill>
                <a:ea typeface="ヒラギノ角ゴ ProN W3" charset="0"/>
                <a:cs typeface="ヒラギノ角ゴ ProN W3" charset="0"/>
                <a:sym typeface="Arial" charset="0"/>
              </a:rPr>
              <a:t>(</a:t>
            </a:r>
            <a:r>
              <a:rPr lang="en-US" sz="2000" i="1">
                <a:solidFill>
                  <a:srgbClr val="FF0000"/>
                </a:solidFill>
                <a:latin typeface="Symbol" charset="0"/>
                <a:ea typeface="ヒラギノ角ゴ ProN W3" charset="0"/>
                <a:cs typeface="ヒラギノ角ゴ ProN W3" charset="0"/>
                <a:sym typeface="Symbol" charset="0"/>
              </a:rPr>
              <a:t></a:t>
            </a:r>
            <a:r>
              <a:rPr lang="en-US" sz="2000" i="1">
                <a:solidFill>
                  <a:srgbClr val="FF0000"/>
                </a:solidFill>
                <a:ea typeface="ヒラギノ角ゴ ProN W3" charset="0"/>
                <a:cs typeface="ヒラギノ角ゴ ProN W3" charset="0"/>
                <a:sym typeface="Arial" charset="0"/>
              </a:rPr>
              <a:t>,</a:t>
            </a:r>
            <a:r>
              <a:rPr lang="en-US" sz="2000" i="1">
                <a:solidFill>
                  <a:srgbClr val="FF0000"/>
                </a:solidFill>
                <a:latin typeface="Symbol" charset="0"/>
                <a:ea typeface="ヒラギノ角ゴ ProN W3" charset="0"/>
                <a:cs typeface="ヒラギノ角ゴ ProN W3" charset="0"/>
                <a:sym typeface="Symbol" charset="0"/>
              </a:rPr>
              <a:t></a:t>
            </a:r>
            <a:r>
              <a:rPr lang="en-US" sz="2000">
                <a:solidFill>
                  <a:srgbClr val="FF0000"/>
                </a:solidFill>
                <a:ea typeface="ヒラギノ角ゴ ProN W3" charset="0"/>
                <a:cs typeface="ヒラギノ角ゴ ProN W3" charset="0"/>
                <a:sym typeface="Arial" charset="0"/>
              </a:rPr>
              <a:t>)= (74.45°,</a:t>
            </a:r>
            <a:r>
              <a:rPr lang="en-US" sz="2000">
                <a:solidFill>
                  <a:srgbClr val="FF0000"/>
                </a:solidFill>
                <a:ea typeface="ヒラギノ角ゴ ProN W3" charset="0"/>
                <a:cs typeface="ヒラギノ角ゴ ProN W3" charset="0"/>
                <a:sym typeface="Symbol" charset="0"/>
              </a:rPr>
              <a:t>-18.15</a:t>
            </a:r>
            <a:r>
              <a:rPr lang="en-US" sz="2000">
                <a:solidFill>
                  <a:srgbClr val="FF0000"/>
                </a:solidFill>
                <a:ea typeface="ヒラギノ角ゴ ProN W3" charset="0"/>
                <a:cs typeface="ヒラギノ角ゴ ProN W3" charset="0"/>
                <a:sym typeface="Arial" charset="0"/>
              </a:rPr>
              <a:t>°)</a:t>
            </a:r>
          </a:p>
          <a:p>
            <a:pPr algn="ctr" eaLnBrk="1" hangingPunct="1"/>
            <a:r>
              <a:rPr lang="en-US" sz="2000" i="1">
                <a:solidFill>
                  <a:srgbClr val="FF0000"/>
                </a:solidFill>
                <a:ea typeface="ヒラギノ角ゴ ProN W3" charset="0"/>
                <a:cs typeface="ヒラギノ角ゴ ProN W3" charset="0"/>
                <a:sym typeface="Arial" charset="0"/>
              </a:rPr>
              <a:t>n</a:t>
            </a:r>
            <a:r>
              <a:rPr lang="en-US" sz="2000" i="1" baseline="-25000">
                <a:solidFill>
                  <a:srgbClr val="FF0000"/>
                </a:solidFill>
                <a:ea typeface="ヒラギノ角ゴ ProN W3" charset="0"/>
                <a:cs typeface="ヒラギノ角ゴ ProN W3" charset="0"/>
                <a:sym typeface="Arial" charset="0"/>
              </a:rPr>
              <a:t>src</a:t>
            </a:r>
            <a:r>
              <a:rPr lang="en-US" sz="2000">
                <a:solidFill>
                  <a:srgbClr val="FF0000"/>
                </a:solidFill>
                <a:ea typeface="ヒラギノ角ゴ ProN W3" charset="0"/>
                <a:cs typeface="ヒラギノ角ゴ ProN W3" charset="0"/>
                <a:sym typeface="Arial" charset="0"/>
              </a:rPr>
              <a:t>=18.3 </a:t>
            </a:r>
          </a:p>
          <a:p>
            <a:pPr algn="ctr" eaLnBrk="1" hangingPunct="1"/>
            <a:r>
              <a:rPr lang="en-US" sz="2000">
                <a:solidFill>
                  <a:srgbClr val="FF0000"/>
                </a:solidFill>
                <a:ea typeface="ヒラギノ角ゴ ProN W3" charset="0"/>
                <a:cs typeface="ヒラギノ角ゴ ProN W3" charset="0"/>
                <a:sym typeface="Arial" charset="0"/>
              </a:rPr>
              <a:t>- log </a:t>
            </a:r>
            <a:r>
              <a:rPr lang="en-US" sz="2000" i="1">
                <a:solidFill>
                  <a:srgbClr val="FF0000"/>
                </a:solidFill>
                <a:ea typeface="ヒラギノ角ゴ ProN W3" charset="0"/>
                <a:cs typeface="ヒラギノ角ゴ ProN W3" charset="0"/>
                <a:sym typeface="Arial" charset="0"/>
              </a:rPr>
              <a:t>p</a:t>
            </a:r>
            <a:r>
              <a:rPr lang="en-US" sz="2000">
                <a:solidFill>
                  <a:srgbClr val="FF0000"/>
                </a:solidFill>
                <a:ea typeface="ヒラギノ角ゴ ProN W3" charset="0"/>
                <a:cs typeface="ヒラギノ角ゴ ProN W3" charset="0"/>
                <a:sym typeface="Arial" charset="0"/>
              </a:rPr>
              <a:t> = 4.65</a:t>
            </a:r>
            <a:endParaRPr lang="en-US" sz="2500">
              <a:solidFill>
                <a:srgbClr val="000000"/>
              </a:solidFill>
              <a:ea typeface="ヒラギノ角ゴ ProN W3" charset="0"/>
              <a:cs typeface="ヒラギノ角ゴ ProN W3" charset="0"/>
              <a:sym typeface="Arial" charset="0"/>
            </a:endParaRPr>
          </a:p>
        </p:txBody>
      </p:sp>
      <p:sp>
        <p:nvSpPr>
          <p:cNvPr id="390155" name="Text Box 11"/>
          <p:cNvSpPr txBox="1">
            <a:spLocks/>
          </p:cNvSpPr>
          <p:nvPr/>
        </p:nvSpPr>
        <p:spPr bwMode="auto">
          <a:xfrm>
            <a:off x="964407" y="5572126"/>
            <a:ext cx="2452765" cy="372696"/>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2000" i="1">
                <a:solidFill>
                  <a:srgbClr val="000000"/>
                </a:solidFill>
                <a:ea typeface="ヒラギノ角ゴ ProN W3" charset="0"/>
                <a:cs typeface="ヒラギノ角ゴ ProN W3" charset="0"/>
                <a:sym typeface="Arial" charset="0"/>
              </a:rPr>
              <a:t>pre-trial </a:t>
            </a:r>
            <a:r>
              <a:rPr lang="en-US" sz="2000">
                <a:solidFill>
                  <a:srgbClr val="000000"/>
                </a:solidFill>
                <a:ea typeface="ヒラギノ角ゴ ProN W3" charset="0"/>
                <a:cs typeface="ヒラギノ角ゴ ProN W3" charset="0"/>
                <a:sym typeface="Arial" charset="0"/>
              </a:rPr>
              <a:t>probabilities</a:t>
            </a:r>
            <a:endParaRPr lang="en-US" sz="2500">
              <a:solidFill>
                <a:srgbClr val="000000"/>
              </a:solidFill>
              <a:ea typeface="ヒラギノ角ゴ ProN W3" charset="0"/>
              <a:cs typeface="ヒラギノ角ゴ ProN W3" charset="0"/>
              <a:sym typeface="Arial" charset="0"/>
            </a:endParaRPr>
          </a:p>
        </p:txBody>
      </p:sp>
      <p:sp>
        <p:nvSpPr>
          <p:cNvPr id="390156" name="Text Box 12"/>
          <p:cNvSpPr txBox="1">
            <a:spLocks/>
          </p:cNvSpPr>
          <p:nvPr/>
        </p:nvSpPr>
        <p:spPr bwMode="auto">
          <a:xfrm>
            <a:off x="6911579" y="2196703"/>
            <a:ext cx="1675433" cy="450949"/>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2500">
                <a:solidFill>
                  <a:srgbClr val="000000"/>
                </a:solidFill>
                <a:ea typeface="ヒラギノ角ゴ ProN W3" charset="0"/>
                <a:cs typeface="ヒラギノ角ゴ ProN W3" charset="0"/>
                <a:sym typeface="Arial" charset="0"/>
              </a:rPr>
              <a:t>IC40+IC59</a:t>
            </a:r>
          </a:p>
        </p:txBody>
      </p:sp>
    </p:spTree>
    <p:extLst>
      <p:ext uri="{BB962C8B-B14F-4D97-AF65-F5344CB8AC3E}">
        <p14:creationId xmlns:p14="http://schemas.microsoft.com/office/powerpoint/2010/main" val="3559154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4FA58B0E-FB02-BC44-B966-B6DD00915EFF}" type="slidenum">
              <a:rPr lang="en-US"/>
              <a:pPr/>
              <a:t>94</a:t>
            </a:fld>
            <a:endParaRPr lang="en-US"/>
          </a:p>
        </p:txBody>
      </p:sp>
      <p:sp>
        <p:nvSpPr>
          <p:cNvPr id="365570" name="Rectangle 2"/>
          <p:cNvSpPr>
            <a:spLocks noChangeArrowheads="1"/>
          </p:cNvSpPr>
          <p:nvPr>
            <p:ph type="title"/>
          </p:nvPr>
        </p:nvSpPr>
        <p:spPr/>
        <p:txBody>
          <a:bodyPr/>
          <a:lstStyle/>
          <a:p>
            <a:r>
              <a:rPr lang="en-US"/>
              <a:t>All-Sky Point Source Search</a:t>
            </a:r>
          </a:p>
        </p:txBody>
      </p:sp>
      <p:sp>
        <p:nvSpPr>
          <p:cNvPr id="365571" name="Rectangle 3"/>
          <p:cNvSpPr>
            <a:spLocks noChangeArrowheads="1"/>
          </p:cNvSpPr>
          <p:nvPr>
            <p:ph type="body" idx="1"/>
          </p:nvPr>
        </p:nvSpPr>
        <p:spPr>
          <a:xfrm>
            <a:off x="482204" y="1125141"/>
            <a:ext cx="7983141" cy="3053953"/>
          </a:xfrm>
        </p:spPr>
        <p:txBody>
          <a:bodyPr/>
          <a:lstStyle/>
          <a:p>
            <a:r>
              <a:rPr lang="en-US" sz="2000" i="1"/>
              <a:t>Post-trial </a:t>
            </a:r>
            <a:r>
              <a:rPr lang="en-US" sz="2000"/>
              <a:t>significance for the </a:t>
            </a:r>
            <a:r>
              <a:rPr lang="ja-JP" altLang="en-US" sz="2000">
                <a:latin typeface="Arial"/>
              </a:rPr>
              <a:t>“</a:t>
            </a:r>
            <a:r>
              <a:rPr lang="en-US" sz="2000"/>
              <a:t>hot spot</a:t>
            </a:r>
            <a:r>
              <a:rPr lang="ja-JP" altLang="en-US" sz="2000">
                <a:latin typeface="Arial"/>
              </a:rPr>
              <a:t>”</a:t>
            </a:r>
            <a:r>
              <a:rPr lang="en-US" sz="2000"/>
              <a:t> is estimated by applying identical analysis to scrambled data sets.</a:t>
            </a:r>
          </a:p>
          <a:p>
            <a:r>
              <a:rPr lang="en-US" sz="2000"/>
              <a:t>A </a:t>
            </a:r>
            <a:r>
              <a:rPr lang="ja-JP" altLang="en-US" sz="2000">
                <a:latin typeface="Arial"/>
              </a:rPr>
              <a:t>“</a:t>
            </a:r>
            <a:r>
              <a:rPr lang="en-US" sz="2000"/>
              <a:t>hot spot</a:t>
            </a:r>
            <a:r>
              <a:rPr lang="ja-JP" altLang="en-US" sz="2000">
                <a:latin typeface="Arial"/>
              </a:rPr>
              <a:t>”</a:t>
            </a:r>
            <a:r>
              <a:rPr lang="en-US" sz="2000"/>
              <a:t> with a </a:t>
            </a:r>
            <a:r>
              <a:rPr lang="en-US" sz="2000" i="1"/>
              <a:t>pre-trial</a:t>
            </a:r>
            <a:r>
              <a:rPr lang="en-US" sz="2000"/>
              <a:t> </a:t>
            </a:r>
            <a:r>
              <a:rPr lang="en-US" sz="2000">
                <a:solidFill>
                  <a:schemeClr val="accent2"/>
                </a:solidFill>
              </a:rPr>
              <a:t>- log </a:t>
            </a:r>
            <a:r>
              <a:rPr lang="en-US" sz="2000" i="1">
                <a:solidFill>
                  <a:schemeClr val="accent2"/>
                </a:solidFill>
              </a:rPr>
              <a:t>p </a:t>
            </a:r>
            <a:r>
              <a:rPr lang="en-US" sz="2000">
                <a:solidFill>
                  <a:schemeClr val="accent2"/>
                </a:solidFill>
              </a:rPr>
              <a:t>= 4.65</a:t>
            </a:r>
            <a:r>
              <a:rPr lang="en-US" sz="2000"/>
              <a:t> is found in </a:t>
            </a:r>
            <a:r>
              <a:rPr lang="en-US" sz="2000">
                <a:solidFill>
                  <a:schemeClr val="accent2"/>
                </a:solidFill>
              </a:rPr>
              <a:t>~74%</a:t>
            </a:r>
            <a:r>
              <a:rPr lang="en-US" sz="2000"/>
              <a:t> of searches </a:t>
            </a:r>
            <a:r>
              <a:rPr lang="en-US" sz="2000">
                <a:sym typeface="Symbol" charset="0"/>
              </a:rPr>
              <a:t> </a:t>
            </a:r>
            <a:r>
              <a:rPr lang="en-US" sz="2000">
                <a:solidFill>
                  <a:schemeClr val="accent2"/>
                </a:solidFill>
                <a:sym typeface="Symbol" charset="0"/>
              </a:rPr>
              <a:t>not a significant excess</a:t>
            </a:r>
            <a:endParaRPr lang="en-US" sz="2000"/>
          </a:p>
        </p:txBody>
      </p:sp>
      <p:pic>
        <p:nvPicPr>
          <p:cNvPr id="365572" name="Picture 23" descr="IC59IC40_hotspot.png"/>
          <p:cNvPicPr>
            <a:picLocks noChangeAspect="1"/>
          </p:cNvPicPr>
          <p:nvPr/>
        </p:nvPicPr>
        <p:blipFill>
          <a:blip r:embed="rId3">
            <a:extLst>
              <a:ext uri="{28A0092B-C50C-407E-A947-70E740481C1C}">
                <a14:useLocalDpi xmlns:a14="http://schemas.microsoft.com/office/drawing/2010/main" val="0"/>
              </a:ext>
            </a:extLst>
          </a:blip>
          <a:srcRect l="3125" t="7001" r="9375" b="2834"/>
          <a:stretch>
            <a:fillRect/>
          </a:stretch>
        </p:blipFill>
        <p:spPr bwMode="auto">
          <a:xfrm>
            <a:off x="4125516" y="2625328"/>
            <a:ext cx="4768453" cy="368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C00000"/>
                </a:solidFill>
                <a:miter lim="800000"/>
                <a:headEnd/>
                <a:tailEnd/>
              </a14:hiddenLine>
            </a:ext>
          </a:extLst>
        </p:spPr>
      </p:pic>
      <p:pic>
        <p:nvPicPr>
          <p:cNvPr id="365573" name="Picture 23" descr="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03" y="3161111"/>
            <a:ext cx="3375422" cy="254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4" name="Text Box 6"/>
          <p:cNvSpPr txBox="1">
            <a:spLocks/>
          </p:cNvSpPr>
          <p:nvPr/>
        </p:nvSpPr>
        <p:spPr bwMode="auto">
          <a:xfrm>
            <a:off x="3214687" y="5732861"/>
            <a:ext cx="526852" cy="279053"/>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1400">
                <a:solidFill>
                  <a:srgbClr val="000000"/>
                </a:solidFill>
                <a:ea typeface="ヒラギノ角ゴ ProN W3" charset="0"/>
                <a:cs typeface="ヒラギノ角ゴ ProN W3" charset="0"/>
                <a:sym typeface="Arial" charset="0"/>
              </a:rPr>
              <a:t>-log</a:t>
            </a:r>
            <a:r>
              <a:rPr lang="en-US" sz="1400" i="1">
                <a:solidFill>
                  <a:srgbClr val="000000"/>
                </a:solidFill>
                <a:ea typeface="ヒラギノ角ゴ ProN W3" charset="0"/>
                <a:cs typeface="ヒラギノ角ゴ ProN W3" charset="0"/>
                <a:sym typeface="Arial" charset="0"/>
              </a:rPr>
              <a:t>p</a:t>
            </a:r>
            <a:endParaRPr lang="en-US" sz="2500">
              <a:solidFill>
                <a:srgbClr val="000000"/>
              </a:solidFill>
              <a:ea typeface="ヒラギノ角ゴ ProN W3" charset="0"/>
              <a:cs typeface="ヒラギノ角ゴ ProN W3" charset="0"/>
              <a:sym typeface="Arial" charset="0"/>
            </a:endParaRPr>
          </a:p>
        </p:txBody>
      </p:sp>
      <p:sp>
        <p:nvSpPr>
          <p:cNvPr id="365575" name="Text Box 7"/>
          <p:cNvSpPr txBox="1">
            <a:spLocks/>
          </p:cNvSpPr>
          <p:nvPr/>
        </p:nvSpPr>
        <p:spPr bwMode="auto">
          <a:xfrm>
            <a:off x="3053954" y="2786063"/>
            <a:ext cx="1526977" cy="40741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2200">
                <a:solidFill>
                  <a:srgbClr val="333399"/>
                </a:solidFill>
                <a:ea typeface="ヒラギノ角ゴ ProN W3" charset="0"/>
                <a:cs typeface="ヒラギノ角ゴ ProN W3" charset="0"/>
                <a:sym typeface="Arial" charset="0"/>
              </a:rPr>
              <a:t>preliminary</a:t>
            </a:r>
            <a:endParaRPr lang="en-US" sz="2500">
              <a:solidFill>
                <a:srgbClr val="000000"/>
              </a:solidFill>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19841730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25890624-2AEC-C74E-80CE-154AED9C291D}" type="slidenum">
              <a:rPr lang="en-US"/>
              <a:pPr/>
              <a:t>95</a:t>
            </a:fld>
            <a:endParaRPr lang="en-US"/>
          </a:p>
        </p:txBody>
      </p:sp>
      <p:sp>
        <p:nvSpPr>
          <p:cNvPr id="420866" name="Rectangle 2"/>
          <p:cNvSpPr>
            <a:spLocks noChangeArrowheads="1"/>
          </p:cNvSpPr>
          <p:nvPr>
            <p:ph type="title"/>
          </p:nvPr>
        </p:nvSpPr>
        <p:spPr/>
        <p:txBody>
          <a:bodyPr/>
          <a:lstStyle/>
          <a:p>
            <a:r>
              <a:rPr lang="en-US"/>
              <a:t>Source Lists</a:t>
            </a:r>
          </a:p>
        </p:txBody>
      </p:sp>
      <p:pic>
        <p:nvPicPr>
          <p:cNvPr id="420869" name="Picture 5" descr="IC5940_skymap_sourcel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69" y="964406"/>
            <a:ext cx="8518922" cy="5679281"/>
          </a:xfrm>
          <a:prstGeom prst="rect">
            <a:avLst/>
          </a:prstGeom>
          <a:noFill/>
          <a:extLst>
            <a:ext uri="{909E8E84-426E-40dd-AFC4-6F175D3DCCD1}">
              <a14:hiddenFill xmlns:a14="http://schemas.microsoft.com/office/drawing/2010/main">
                <a:solidFill>
                  <a:srgbClr val="FFFFFF"/>
                </a:solidFill>
              </a14:hiddenFill>
            </a:ext>
          </a:extLst>
        </p:spPr>
      </p:pic>
      <p:sp>
        <p:nvSpPr>
          <p:cNvPr id="420870" name="Text Box 6"/>
          <p:cNvSpPr txBox="1">
            <a:spLocks/>
          </p:cNvSpPr>
          <p:nvPr/>
        </p:nvSpPr>
        <p:spPr bwMode="auto">
          <a:xfrm>
            <a:off x="6858001" y="3857625"/>
            <a:ext cx="1526977" cy="40741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2200">
                <a:solidFill>
                  <a:srgbClr val="333399"/>
                </a:solidFill>
                <a:ea typeface="ヒラギノ角ゴ ProN W3" charset="0"/>
                <a:cs typeface="ヒラギノ角ゴ ProN W3" charset="0"/>
                <a:sym typeface="Arial" charset="0"/>
              </a:rPr>
              <a:t>preliminary</a:t>
            </a:r>
            <a:endParaRPr lang="en-US" sz="2500">
              <a:solidFill>
                <a:srgbClr val="000000"/>
              </a:solidFill>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11070159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0"/>
          </p:nvPr>
        </p:nvSpPr>
        <p:spPr/>
        <p:txBody>
          <a:bodyPr/>
          <a:lstStyle/>
          <a:p>
            <a:fld id="{078BA185-8A59-344B-99D6-A684467DD762}" type="slidenum">
              <a:rPr lang="en-US"/>
              <a:pPr/>
              <a:t>96</a:t>
            </a:fld>
            <a:endParaRPr lang="en-US"/>
          </a:p>
        </p:txBody>
      </p:sp>
      <p:pic>
        <p:nvPicPr>
          <p:cNvPr id="394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517" y="2303861"/>
            <a:ext cx="5018484" cy="38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394242" name="Rectangle 2"/>
          <p:cNvSpPr>
            <a:spLocks noChangeArrowheads="1"/>
          </p:cNvSpPr>
          <p:nvPr>
            <p:ph type="title"/>
          </p:nvPr>
        </p:nvSpPr>
        <p:spPr/>
        <p:txBody>
          <a:bodyPr/>
          <a:lstStyle/>
          <a:p>
            <a:r>
              <a:rPr lang="en-US"/>
              <a:t>GRB Search</a:t>
            </a:r>
          </a:p>
        </p:txBody>
      </p:sp>
      <p:sp>
        <p:nvSpPr>
          <p:cNvPr id="394243" name="Rectangle 3"/>
          <p:cNvSpPr>
            <a:spLocks noChangeArrowheads="1"/>
          </p:cNvSpPr>
          <p:nvPr>
            <p:ph type="body" sz="half" idx="1"/>
          </p:nvPr>
        </p:nvSpPr>
        <p:spPr>
          <a:xfrm>
            <a:off x="482204" y="1125141"/>
            <a:ext cx="8036719" cy="5545336"/>
          </a:xfrm>
        </p:spPr>
        <p:txBody>
          <a:bodyPr/>
          <a:lstStyle/>
          <a:p>
            <a:pPr>
              <a:lnSpc>
                <a:spcPct val="110000"/>
              </a:lnSpc>
            </a:pPr>
            <a:r>
              <a:rPr lang="en-US"/>
              <a:t>IceCube has reached the sensitivity to test models of ultra-high energy cosmic ray (UHECR) acceleration in GRBs.</a:t>
            </a:r>
          </a:p>
        </p:txBody>
      </p:sp>
      <p:sp>
        <p:nvSpPr>
          <p:cNvPr id="394244" name="Rectangle 4"/>
          <p:cNvSpPr>
            <a:spLocks noChangeArrowheads="1"/>
          </p:cNvSpPr>
          <p:nvPr>
            <p:ph type="body" sz="half" idx="2"/>
          </p:nvPr>
        </p:nvSpPr>
        <p:spPr>
          <a:xfrm>
            <a:off x="482203" y="1982391"/>
            <a:ext cx="3589734" cy="4688086"/>
          </a:xfrm>
        </p:spPr>
        <p:txBody>
          <a:bodyPr/>
          <a:lstStyle/>
          <a:p>
            <a:pPr>
              <a:lnSpc>
                <a:spcPct val="110000"/>
              </a:lnSpc>
            </a:pPr>
            <a:r>
              <a:rPr lang="en-US" i="1"/>
              <a:t>Model assumptions:</a:t>
            </a:r>
          </a:p>
          <a:p>
            <a:pPr lvl="1">
              <a:lnSpc>
                <a:spcPct val="110000"/>
              </a:lnSpc>
            </a:pPr>
            <a:r>
              <a:rPr lang="en-US" sz="2000"/>
              <a:t>GRBs are responsible for the flux of extragalactic cosmic rays, starting above the </a:t>
            </a:r>
            <a:r>
              <a:rPr lang="ja-JP" altLang="en-US" sz="2000">
                <a:latin typeface="Arial"/>
              </a:rPr>
              <a:t>“</a:t>
            </a:r>
            <a:r>
              <a:rPr lang="en-US" sz="2000"/>
              <a:t>knee</a:t>
            </a:r>
            <a:r>
              <a:rPr lang="ja-JP" altLang="en-US" sz="2000">
                <a:latin typeface="Arial"/>
              </a:rPr>
              <a:t>”</a:t>
            </a:r>
            <a:r>
              <a:rPr lang="en-US" sz="2000"/>
              <a:t> and dominating at the </a:t>
            </a:r>
            <a:r>
              <a:rPr lang="ja-JP" altLang="en-US" sz="2000">
                <a:latin typeface="Arial"/>
              </a:rPr>
              <a:t>“</a:t>
            </a:r>
            <a:r>
              <a:rPr lang="en-US" sz="2000"/>
              <a:t>ankle.</a:t>
            </a:r>
            <a:r>
              <a:rPr lang="ja-JP" altLang="en-US" sz="2000">
                <a:latin typeface="Arial"/>
              </a:rPr>
              <a:t>”</a:t>
            </a:r>
            <a:endParaRPr lang="en-US" sz="2000"/>
          </a:p>
          <a:p>
            <a:pPr lvl="1">
              <a:lnSpc>
                <a:spcPct val="110000"/>
              </a:lnSpc>
            </a:pPr>
            <a:r>
              <a:rPr lang="en-US" sz="2000"/>
              <a:t>Protons escape via proton-</a:t>
            </a:r>
            <a:r>
              <a:rPr lang="en-US" sz="2000">
                <a:latin typeface="Symbol" charset="0"/>
                <a:sym typeface="Symbol" charset="0"/>
              </a:rPr>
              <a:t></a:t>
            </a:r>
            <a:r>
              <a:rPr lang="en-US" sz="2000"/>
              <a:t> interactions.</a:t>
            </a:r>
          </a:p>
          <a:p>
            <a:pPr>
              <a:lnSpc>
                <a:spcPct val="110000"/>
              </a:lnSpc>
            </a:pPr>
            <a:r>
              <a:rPr lang="en-US"/>
              <a:t>Is expected prompt neutrino emission consistent with IceCube?</a:t>
            </a:r>
          </a:p>
        </p:txBody>
      </p:sp>
      <p:sp>
        <p:nvSpPr>
          <p:cNvPr id="394246" name="Text Box 6"/>
          <p:cNvSpPr txBox="1">
            <a:spLocks/>
          </p:cNvSpPr>
          <p:nvPr/>
        </p:nvSpPr>
        <p:spPr bwMode="auto">
          <a:xfrm>
            <a:off x="6203902" y="3408908"/>
            <a:ext cx="797232" cy="43424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mtClean="0">
                <a:solidFill>
                  <a:srgbClr val="000000"/>
                </a:solidFill>
                <a:ea typeface="ヒラギノ角ゴ ProN W3" charset="0"/>
                <a:cs typeface="ヒラギノ角ゴ ProN W3" charset="0"/>
                <a:sym typeface="Arial" charset="0"/>
              </a:rPr>
              <a:t>knee</a:t>
            </a:r>
            <a:endParaRPr lang="en-US" sz="2500">
              <a:solidFill>
                <a:srgbClr val="000000"/>
              </a:solidFill>
              <a:ea typeface="ヒラギノ角ゴ ProN W3" charset="0"/>
              <a:cs typeface="ヒラギノ角ゴ ProN W3" charset="0"/>
              <a:sym typeface="Arial" charset="0"/>
            </a:endParaRPr>
          </a:p>
        </p:txBody>
      </p:sp>
      <p:sp>
        <p:nvSpPr>
          <p:cNvPr id="394247" name="Text Box 7"/>
          <p:cNvSpPr txBox="1">
            <a:spLocks/>
          </p:cNvSpPr>
          <p:nvPr/>
        </p:nvSpPr>
        <p:spPr bwMode="auto">
          <a:xfrm>
            <a:off x="7768829" y="4286250"/>
            <a:ext cx="865610" cy="43424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mtClean="0">
                <a:solidFill>
                  <a:srgbClr val="000000"/>
                </a:solidFill>
                <a:ea typeface="ヒラギノ角ゴ ProN W3" charset="0"/>
                <a:cs typeface="ヒラギノ角ゴ ProN W3" charset="0"/>
                <a:sym typeface="Arial" charset="0"/>
              </a:rPr>
              <a:t>ankle</a:t>
            </a:r>
            <a:endParaRPr lang="en-US" sz="2500">
              <a:solidFill>
                <a:srgbClr val="000000"/>
              </a:solidFill>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1691384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04640537-60CB-2A45-BA19-D6A0D41848E6}" type="slidenum">
              <a:rPr lang="en-US"/>
              <a:pPr/>
              <a:t>97</a:t>
            </a:fld>
            <a:endParaRPr lang="en-US"/>
          </a:p>
        </p:txBody>
      </p:sp>
      <p:sp>
        <p:nvSpPr>
          <p:cNvPr id="427010" name="Rectangle 2"/>
          <p:cNvSpPr>
            <a:spLocks noChangeArrowheads="1"/>
          </p:cNvSpPr>
          <p:nvPr>
            <p:ph type="title"/>
          </p:nvPr>
        </p:nvSpPr>
        <p:spPr/>
        <p:txBody>
          <a:bodyPr/>
          <a:lstStyle/>
          <a:p>
            <a:r>
              <a:rPr lang="en-US"/>
              <a:t>GRB Search</a:t>
            </a:r>
          </a:p>
        </p:txBody>
      </p:sp>
      <p:sp>
        <p:nvSpPr>
          <p:cNvPr id="427011" name="Rectangle 3"/>
          <p:cNvSpPr>
            <a:spLocks noChangeArrowheads="1"/>
          </p:cNvSpPr>
          <p:nvPr>
            <p:ph type="body" idx="1"/>
          </p:nvPr>
        </p:nvSpPr>
        <p:spPr/>
        <p:txBody>
          <a:bodyPr/>
          <a:lstStyle/>
          <a:p>
            <a:r>
              <a:rPr lang="en-US" sz="2000"/>
              <a:t>Null result disfavors GRB/UHECR scenarios with their standard parameters with high significance (~12</a:t>
            </a:r>
            <a:r>
              <a:rPr lang="en-US" sz="2000">
                <a:latin typeface="Symbol" charset="0"/>
                <a:sym typeface="Symbol" charset="0"/>
              </a:rPr>
              <a:t></a:t>
            </a:r>
            <a:r>
              <a:rPr lang="en-US" sz="2000"/>
              <a:t> for IC59+IC40).</a:t>
            </a:r>
          </a:p>
          <a:p>
            <a:endParaRPr lang="en-US" sz="2000"/>
          </a:p>
        </p:txBody>
      </p:sp>
      <p:pic>
        <p:nvPicPr>
          <p:cNvPr id="42701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094" y="2089547"/>
            <a:ext cx="7179469" cy="433871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27015" name="Text Box 7"/>
          <p:cNvSpPr txBox="1">
            <a:spLocks/>
          </p:cNvSpPr>
          <p:nvPr/>
        </p:nvSpPr>
        <p:spPr bwMode="auto">
          <a:xfrm>
            <a:off x="6536532" y="1928813"/>
            <a:ext cx="1526977" cy="40741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spAutoFit/>
          </a:bodyPr>
          <a:lstStyle/>
          <a:p>
            <a:pPr eaLnBrk="1" hangingPunct="1"/>
            <a:r>
              <a:rPr lang="en-US" sz="2200">
                <a:solidFill>
                  <a:srgbClr val="333399"/>
                </a:solidFill>
                <a:ea typeface="ヒラギノ角ゴ ProN W3" charset="0"/>
                <a:cs typeface="ヒラギノ角ゴ ProN W3" charset="0"/>
                <a:sym typeface="Arial" charset="0"/>
              </a:rPr>
              <a:t>preliminary</a:t>
            </a:r>
            <a:endParaRPr lang="en-US" sz="2500">
              <a:solidFill>
                <a:srgbClr val="000000"/>
              </a:solidFill>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15292725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0"/>
          </p:nvPr>
        </p:nvSpPr>
        <p:spPr/>
        <p:txBody>
          <a:bodyPr/>
          <a:lstStyle/>
          <a:p>
            <a:fld id="{6DBC3385-5291-6648-9A02-5A2227BD9C3D}" type="slidenum">
              <a:rPr lang="en-US"/>
              <a:pPr/>
              <a:t>98</a:t>
            </a:fld>
            <a:endParaRPr lang="en-US"/>
          </a:p>
        </p:txBody>
      </p:sp>
      <p:sp>
        <p:nvSpPr>
          <p:cNvPr id="292866" name="Rectangle 2"/>
          <p:cNvSpPr>
            <a:spLocks noChangeArrowheads="1"/>
          </p:cNvSpPr>
          <p:nvPr>
            <p:ph type="title"/>
          </p:nvPr>
        </p:nvSpPr>
        <p:spPr/>
        <p:txBody>
          <a:bodyPr/>
          <a:lstStyle/>
          <a:p>
            <a:r>
              <a:rPr lang="en-US"/>
              <a:t>Atmospheric Neutrinos</a:t>
            </a:r>
          </a:p>
        </p:txBody>
      </p:sp>
      <p:sp>
        <p:nvSpPr>
          <p:cNvPr id="292867" name="Rectangle 3"/>
          <p:cNvSpPr>
            <a:spLocks noChangeArrowheads="1"/>
          </p:cNvSpPr>
          <p:nvPr>
            <p:ph type="body" sz="half" idx="1"/>
          </p:nvPr>
        </p:nvSpPr>
        <p:spPr>
          <a:xfrm>
            <a:off x="482204" y="1125141"/>
            <a:ext cx="3857625" cy="3643313"/>
          </a:xfrm>
        </p:spPr>
        <p:txBody>
          <a:bodyPr/>
          <a:lstStyle/>
          <a:p>
            <a:r>
              <a:rPr lang="en-US"/>
              <a:t>Astrophysical sources of neutrinos are expected to have a harder spectrum than atmospheric neutrinos.</a:t>
            </a:r>
          </a:p>
          <a:p>
            <a:r>
              <a:rPr lang="ja-JP" altLang="en-US">
                <a:latin typeface="Arial"/>
              </a:rPr>
              <a:t>“</a:t>
            </a:r>
            <a:r>
              <a:rPr lang="en-US"/>
              <a:t>Conventional</a:t>
            </a:r>
            <a:r>
              <a:rPr lang="ja-JP" altLang="en-US">
                <a:latin typeface="Arial"/>
              </a:rPr>
              <a:t>”</a:t>
            </a:r>
            <a:r>
              <a:rPr lang="en-US"/>
              <a:t> atmospheric neutrino spectrum:</a:t>
            </a:r>
          </a:p>
          <a:p>
            <a:endParaRPr lang="en-US"/>
          </a:p>
          <a:p>
            <a:endParaRPr lang="en-US"/>
          </a:p>
          <a:p>
            <a:endParaRPr lang="en-US"/>
          </a:p>
        </p:txBody>
      </p:sp>
      <p:graphicFrame>
        <p:nvGraphicFramePr>
          <p:cNvPr id="292870" name="Object 6"/>
          <p:cNvGraphicFramePr>
            <a:graphicFrameLocks noChangeAspect="1"/>
          </p:cNvGraphicFramePr>
          <p:nvPr/>
        </p:nvGraphicFramePr>
        <p:xfrm>
          <a:off x="1500189" y="3214687"/>
          <a:ext cx="2005831" cy="892969"/>
        </p:xfrm>
        <a:graphic>
          <a:graphicData uri="http://schemas.openxmlformats.org/presentationml/2006/ole">
            <mc:AlternateContent xmlns:mc="http://schemas.openxmlformats.org/markup-compatibility/2006">
              <mc:Choice xmlns:v="urn:schemas-microsoft-com:vml" Requires="v">
                <p:oleObj spid="_x0000_s1617923" name="Equation" r:id="rId4" imgW="1143000" imgH="508000" progId="Equation.3">
                  <p:embed/>
                </p:oleObj>
              </mc:Choice>
              <mc:Fallback>
                <p:oleObj name="Equation" r:id="rId4" imgW="1143000" imgH="508000" progId="Equation.3">
                  <p:embed/>
                  <p:pic>
                    <p:nvPicPr>
                      <p:cNvPr id="0" nam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00189" y="3214687"/>
                        <a:ext cx="2005831" cy="892969"/>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92871" name="Picture 7" descr="atmospheric_n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9828" y="1017986"/>
            <a:ext cx="4536281" cy="3316263"/>
          </a:xfrm>
          <a:prstGeom prst="rect">
            <a:avLst/>
          </a:prstGeom>
          <a:noFill/>
          <a:extLst>
            <a:ext uri="{909E8E84-426E-40dd-AFC4-6F175D3DCCD1}">
              <a14:hiddenFill xmlns:a14="http://schemas.microsoft.com/office/drawing/2010/main">
                <a:solidFill>
                  <a:srgbClr val="FFFFFF"/>
                </a:solidFill>
              </a14:hiddenFill>
            </a:ext>
          </a:extLst>
        </p:spPr>
      </p:pic>
      <p:sp>
        <p:nvSpPr>
          <p:cNvPr id="292872" name="Rectangle 8"/>
          <p:cNvSpPr>
            <a:spLocks noChangeArrowheads="1"/>
          </p:cNvSpPr>
          <p:nvPr>
            <p:ph type="body" sz="half" idx="2"/>
          </p:nvPr>
        </p:nvSpPr>
        <p:spPr>
          <a:xfrm>
            <a:off x="428626" y="4286251"/>
            <a:ext cx="8251031" cy="2384227"/>
          </a:xfrm>
        </p:spPr>
        <p:txBody>
          <a:bodyPr/>
          <a:lstStyle/>
          <a:p>
            <a:r>
              <a:rPr lang="en-US"/>
              <a:t>Critical energy for charm is 10</a:t>
            </a:r>
            <a:r>
              <a:rPr lang="en-US" baseline="30000"/>
              <a:t>7</a:t>
            </a:r>
            <a:r>
              <a:rPr lang="en-US"/>
              <a:t> GeV, so </a:t>
            </a:r>
            <a:r>
              <a:rPr lang="ja-JP" altLang="en-US">
                <a:latin typeface="Arial"/>
              </a:rPr>
              <a:t>“</a:t>
            </a:r>
            <a:r>
              <a:rPr lang="en-US"/>
              <a:t>prompt</a:t>
            </a:r>
            <a:r>
              <a:rPr lang="ja-JP" altLang="en-US">
                <a:latin typeface="Arial"/>
              </a:rPr>
              <a:t>”</a:t>
            </a:r>
            <a:r>
              <a:rPr lang="en-US"/>
              <a:t> neutrinos from charm decay have a (harder) spectrum that reflects the primary spectrum.   </a:t>
            </a:r>
          </a:p>
          <a:p>
            <a:r>
              <a:rPr lang="en-US">
                <a:sym typeface="Symbol" charset="0"/>
              </a:rPr>
              <a:t> </a:t>
            </a:r>
            <a:r>
              <a:rPr lang="en-US"/>
              <a:t>charm contribution is expected to become dominant at higher energies  </a:t>
            </a:r>
          </a:p>
          <a:p>
            <a:r>
              <a:rPr lang="en-US">
                <a:sym typeface="Symbol" charset="0"/>
              </a:rPr>
              <a:t> </a:t>
            </a:r>
            <a:r>
              <a:rPr lang="en-US"/>
              <a:t>important and uncertain background for diffuse flux from astrophysical sources. </a:t>
            </a:r>
          </a:p>
        </p:txBody>
      </p:sp>
      <p:sp>
        <p:nvSpPr>
          <p:cNvPr id="292873" name="Rectangle 9"/>
          <p:cNvSpPr>
            <a:spLocks/>
          </p:cNvSpPr>
          <p:nvPr/>
        </p:nvSpPr>
        <p:spPr bwMode="auto">
          <a:xfrm>
            <a:off x="428626" y="4982766"/>
            <a:ext cx="321469" cy="10715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4288" tIns="32144" rIns="64288" bIns="32144" anchor="ctr"/>
          <a:lstStyle/>
          <a:p>
            <a:pPr eaLnBrk="1" hangingPunct="1"/>
            <a:endParaRPr lang="en-US" sz="2500">
              <a:solidFill>
                <a:srgbClr val="000000"/>
              </a:solidFill>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24898362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6204E6B3-3BEB-7D40-944F-3F5CA0351E2A}" type="slidenum">
              <a:rPr lang="en-US"/>
              <a:pPr/>
              <a:t>99</a:t>
            </a:fld>
            <a:endParaRPr lang="en-US"/>
          </a:p>
        </p:txBody>
      </p:sp>
      <p:sp>
        <p:nvSpPr>
          <p:cNvPr id="358402" name="Rectangle 2"/>
          <p:cNvSpPr>
            <a:spLocks noChangeArrowheads="1"/>
          </p:cNvSpPr>
          <p:nvPr>
            <p:ph type="title"/>
          </p:nvPr>
        </p:nvSpPr>
        <p:spPr/>
        <p:txBody>
          <a:bodyPr/>
          <a:lstStyle/>
          <a:p>
            <a:r>
              <a:rPr lang="en-US"/>
              <a:t>Atmospheric Neutrinos</a:t>
            </a:r>
          </a:p>
        </p:txBody>
      </p:sp>
      <p:pic>
        <p:nvPicPr>
          <p:cNvPr id="358404" name="Picture 13" descr="a1"/>
          <p:cNvPicPr>
            <a:picLocks noChangeAspect="1" noChangeArrowheads="1"/>
          </p:cNvPicPr>
          <p:nvPr/>
        </p:nvPicPr>
        <p:blipFill>
          <a:blip r:embed="rId3">
            <a:extLst>
              <a:ext uri="{28A0092B-C50C-407E-A947-70E740481C1C}">
                <a14:useLocalDpi xmlns:a14="http://schemas.microsoft.com/office/drawing/2010/main" val="0"/>
              </a:ext>
            </a:extLst>
          </a:blip>
          <a:srcRect t="2576" r="616"/>
          <a:stretch>
            <a:fillRect/>
          </a:stretch>
        </p:blipFill>
        <p:spPr bwMode="auto">
          <a:xfrm>
            <a:off x="1446609" y="1232297"/>
            <a:ext cx="5786438" cy="540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197078" y="910828"/>
            <a:ext cx="3589734" cy="326530"/>
          </a:xfrm>
          <a:prstGeom prst="rect">
            <a:avLst/>
          </a:prstGeom>
          <a:noFill/>
        </p:spPr>
        <p:txBody>
          <a:bodyPr lIns="64288" tIns="32144" rIns="64288" bIns="32144">
            <a:spAutoFit/>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fontAlgn="base">
              <a:spcBef>
                <a:spcPct val="0"/>
              </a:spcBef>
              <a:spcAft>
                <a:spcPct val="0"/>
              </a:spcAft>
              <a:defRPr sz="1200">
                <a:solidFill>
                  <a:schemeClr val="tx1"/>
                </a:solidFill>
                <a:latin typeface="Arial" charset="0"/>
                <a:ea typeface="ＭＳ Ｐゴシック" charset="0"/>
              </a:defRPr>
            </a:lvl6pPr>
            <a:lvl7pPr marL="2971800" indent="-228600" fontAlgn="base">
              <a:spcBef>
                <a:spcPct val="0"/>
              </a:spcBef>
              <a:spcAft>
                <a:spcPct val="0"/>
              </a:spcAft>
              <a:defRPr sz="1200">
                <a:solidFill>
                  <a:schemeClr val="tx1"/>
                </a:solidFill>
                <a:latin typeface="Arial" charset="0"/>
                <a:ea typeface="ＭＳ Ｐゴシック" charset="0"/>
              </a:defRPr>
            </a:lvl7pPr>
            <a:lvl8pPr marL="3429000" indent="-228600" fontAlgn="base">
              <a:spcBef>
                <a:spcPct val="0"/>
              </a:spcBef>
              <a:spcAft>
                <a:spcPct val="0"/>
              </a:spcAft>
              <a:defRPr sz="1200">
                <a:solidFill>
                  <a:schemeClr val="tx1"/>
                </a:solidFill>
                <a:latin typeface="Arial" charset="0"/>
                <a:ea typeface="ＭＳ Ｐゴシック" charset="0"/>
              </a:defRPr>
            </a:lvl8pPr>
            <a:lvl9pPr marL="3886200" indent="-228600" fontAlgn="base">
              <a:spcBef>
                <a:spcPct val="0"/>
              </a:spcBef>
              <a:spcAft>
                <a:spcPct val="0"/>
              </a:spcAft>
              <a:defRPr sz="1200">
                <a:solidFill>
                  <a:schemeClr val="tx1"/>
                </a:solidFill>
                <a:latin typeface="Arial" charset="0"/>
                <a:ea typeface="ＭＳ Ｐゴシック" charset="0"/>
              </a:defRPr>
            </a:lvl9pPr>
          </a:lstStyle>
          <a:p>
            <a:pPr eaLnBrk="1" hangingPunct="1"/>
            <a:r>
              <a:rPr lang="en-US" sz="1700">
                <a:solidFill>
                  <a:srgbClr val="333399"/>
                </a:solidFill>
                <a:latin typeface="American Typewriter" charset="0"/>
                <a:cs typeface="Arial" charset="0"/>
                <a:sym typeface="Arial" charset="0"/>
              </a:rPr>
              <a:t>Phys. Rev. D83 (2011) 012001</a:t>
            </a:r>
          </a:p>
        </p:txBody>
      </p:sp>
    </p:spTree>
    <p:extLst>
      <p:ext uri="{BB962C8B-B14F-4D97-AF65-F5344CB8AC3E}">
        <p14:creationId xmlns:p14="http://schemas.microsoft.com/office/powerpoint/2010/main" val="203901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new2006">
  <a:themeElements>
    <a:clrScheme name="new20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2006">
      <a:majorFont>
        <a:latin typeface="Chalkboard"/>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a:ln>
              <a:noFill/>
            </a:ln>
            <a:solidFill>
              <a:srgbClr val="FF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a:ln>
              <a:noFill/>
            </a:ln>
            <a:solidFill>
              <a:srgbClr val="FF0000"/>
            </a:solidFill>
            <a:effectLst/>
            <a:latin typeface="Arial" charset="0"/>
            <a:ea typeface="ＭＳ Ｐゴシック" charset="0"/>
            <a:cs typeface="ＭＳ Ｐゴシック" charset="0"/>
          </a:defRPr>
        </a:defPPr>
      </a:lstStyle>
    </a:lnDef>
  </a:objectDefaults>
  <a:extraClrSchemeLst>
    <a:extraClrScheme>
      <a:clrScheme name="new20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20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20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20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20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20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2006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20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20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20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20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20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udio">
  <a:themeElements>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fontScheme name="Studio">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a:ln>
              <a:noFill/>
            </a:ln>
            <a:solidFill>
              <a:srgbClr val="FF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a:ln>
              <a:noFill/>
            </a:ln>
            <a:solidFill>
              <a:srgbClr val="FF0000"/>
            </a:solidFill>
            <a:effectLst/>
            <a:latin typeface="Arial" charset="0"/>
            <a:ea typeface="ＭＳ Ｐゴシック" charset="0"/>
            <a:cs typeface="ＭＳ Ｐゴシック" charset="0"/>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leanhelv">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leanhelv">
      <a:majorFont>
        <a:latin typeface="Chalkboard"/>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rgbClr val="FF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rgbClr val="FF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cleanhel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HD:Users:swesterhoff:talks:2008:rice.ppt</Template>
  <TotalTime>18599</TotalTime>
  <Words>4684</Words>
  <Application>Microsoft Macintosh PowerPoint</Application>
  <PresentationFormat>On-screen Show (4:3)</PresentationFormat>
  <Paragraphs>849</Paragraphs>
  <Slides>104</Slides>
  <Notes>104</Notes>
  <HiddenSlides>0</HiddenSlides>
  <MMClips>0</MMClips>
  <ScaleCrop>false</ScaleCrop>
  <HeadingPairs>
    <vt:vector size="6" baseType="variant">
      <vt:variant>
        <vt:lpstr>Theme</vt:lpstr>
      </vt:variant>
      <vt:variant>
        <vt:i4>3</vt:i4>
      </vt:variant>
      <vt:variant>
        <vt:lpstr>Embedded OLE Servers</vt:lpstr>
      </vt:variant>
      <vt:variant>
        <vt:i4>6</vt:i4>
      </vt:variant>
      <vt:variant>
        <vt:lpstr>Slide Titles</vt:lpstr>
      </vt:variant>
      <vt:variant>
        <vt:i4>104</vt:i4>
      </vt:variant>
    </vt:vector>
  </HeadingPairs>
  <TitlesOfParts>
    <vt:vector size="113" baseType="lpstr">
      <vt:lpstr>new2006</vt:lpstr>
      <vt:lpstr>Studio</vt:lpstr>
      <vt:lpstr>cleanhelv</vt:lpstr>
      <vt:lpstr>Photo Editor Photo</vt:lpstr>
      <vt:lpstr>Document</vt:lpstr>
      <vt:lpstr>Image</vt:lpstr>
      <vt:lpstr>Equation</vt:lpstr>
      <vt:lpstr>Microsoft Word Document</vt:lpstr>
      <vt:lpstr>Microsoft Equation</vt:lpstr>
      <vt:lpstr>Towards Neutrino Astronomy:  the IceCube Experiment  at the South Pole</vt:lpstr>
      <vt:lpstr>IceCube: An Unusual Telescope</vt:lpstr>
      <vt:lpstr>PowerPoint Presentation</vt:lpstr>
      <vt:lpstr>PowerPoint Presentation</vt:lpstr>
      <vt:lpstr>PowerPoint Presentation</vt:lpstr>
      <vt:lpstr>Outline</vt:lpstr>
      <vt:lpstr>Particle Astrophysics</vt:lpstr>
      <vt:lpstr>Particle Astrophysics “Telescopes”</vt:lpstr>
      <vt:lpstr>Neutrinos</vt:lpstr>
      <vt:lpstr>Neutrinos</vt:lpstr>
      <vt:lpstr>Neutrinos</vt:lpstr>
      <vt:lpstr>PowerPoint Presentation</vt:lpstr>
      <vt:lpstr>The Thing About Neutrinos</vt:lpstr>
      <vt:lpstr>PowerPoint Presentation</vt:lpstr>
      <vt:lpstr>PowerPoint Presentation</vt:lpstr>
      <vt:lpstr>Victor Hess, 1912</vt:lpstr>
      <vt:lpstr>Balloon Data</vt:lpstr>
      <vt:lpstr>Cosmic “Rays?”</vt:lpstr>
      <vt:lpstr>PowerPoint Presentation</vt:lpstr>
      <vt:lpstr>PowerPoint Presentation</vt:lpstr>
      <vt:lpstr>PowerPoint Presentation</vt:lpstr>
      <vt:lpstr>Electronvolt eV</vt:lpstr>
      <vt:lpstr>Cosmic Rays Energy Spectrum</vt:lpstr>
      <vt:lpstr>Cosmic Rays Energy Spectrum</vt:lpstr>
      <vt:lpstr>Acceleration Mechanism</vt:lpstr>
      <vt:lpstr>Power Law</vt:lpstr>
      <vt:lpstr>Power Law</vt:lpstr>
      <vt:lpstr>Power Law</vt:lpstr>
      <vt:lpstr>Source Candidates?</vt:lpstr>
      <vt:lpstr>Fermi Acceleration</vt:lpstr>
      <vt:lpstr>PowerPoint Presentation</vt:lpstr>
      <vt:lpstr>Cosmic Particle Accelerators</vt:lpstr>
      <vt:lpstr>Cosmic Particle Accelerators</vt:lpstr>
      <vt:lpstr>Spectral Index</vt:lpstr>
      <vt:lpstr>Spectral Index</vt:lpstr>
      <vt:lpstr>Spectral Index</vt:lpstr>
      <vt:lpstr>Fermi Acceleration</vt:lpstr>
      <vt:lpstr>Fermi Acceleration</vt:lpstr>
      <vt:lpstr>Polygonato Model</vt:lpstr>
      <vt:lpstr>Cosmic Particle Accelerators</vt:lpstr>
      <vt:lpstr>GZK Suppression</vt:lpstr>
      <vt:lpstr>Extragalactic Sources?</vt:lpstr>
      <vt:lpstr>Cosmic Particle Accelerators</vt:lpstr>
      <vt:lpstr>PowerPoint Presentation</vt:lpstr>
      <vt:lpstr>Origin of Cosmic Rays</vt:lpstr>
      <vt:lpstr>PowerPoint Presentation</vt:lpstr>
      <vt:lpstr>A World-Wide Effort</vt:lpstr>
      <vt:lpstr>A Tale of Two Experiments</vt:lpstr>
      <vt:lpstr>Integral Flux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Detection Techniques</vt:lpstr>
      <vt:lpstr>Pierre Auger Collaboration</vt:lpstr>
      <vt:lpstr>PowerPoint Presentation</vt:lpstr>
      <vt:lpstr>PowerPoint Presentation</vt:lpstr>
      <vt:lpstr>PowerPoint Presentation</vt:lpstr>
      <vt:lpstr>PowerPoint Presentation</vt:lpstr>
      <vt:lpstr>Arrival Directions</vt:lpstr>
      <vt:lpstr>Skymap at the Highest Energies</vt:lpstr>
      <vt:lpstr>PowerPoint Presentation</vt:lpstr>
      <vt:lpstr>Messenger Particles</vt:lpstr>
      <vt:lpstr>Neutrino Production</vt:lpstr>
      <vt:lpstr>Requirements for a Neutrino Detector</vt:lpstr>
      <vt:lpstr>PowerPoint Presentation</vt:lpstr>
      <vt:lpstr>PowerPoint Presentation</vt:lpstr>
      <vt:lpstr>IceCube Collaboration</vt:lpstr>
      <vt:lpstr>PowerPoint Presentation</vt:lpstr>
      <vt:lpstr>Digital Optical Module</vt:lpstr>
      <vt:lpstr>IceCube</vt:lpstr>
      <vt:lpstr>PowerPoint Presentation</vt:lpstr>
      <vt:lpstr>PowerPoint Presentation</vt:lpstr>
      <vt:lpstr>IceCube Configurations</vt:lpstr>
      <vt:lpstr>IceCube Concept</vt:lpstr>
      <vt:lpstr>IceCube Concept</vt:lpstr>
      <vt:lpstr>IceCube Concept</vt:lpstr>
      <vt:lpstr>IceCube Concept</vt:lpstr>
      <vt:lpstr>IceCube Concept</vt:lpstr>
      <vt:lpstr>Cherenkov Light</vt:lpstr>
      <vt:lpstr>PowerPoint Presentation</vt:lpstr>
      <vt:lpstr>Event Display</vt:lpstr>
      <vt:lpstr>PowerPoint Presentation</vt:lpstr>
      <vt:lpstr>PowerPoint Presentation</vt:lpstr>
      <vt:lpstr>Neutrino Event Signatures</vt:lpstr>
      <vt:lpstr>Moon Shadow</vt:lpstr>
      <vt:lpstr>Cosmic Ray Background</vt:lpstr>
      <vt:lpstr>All-Sky Point Source Search</vt:lpstr>
      <vt:lpstr>All-Sky Point Source Search</vt:lpstr>
      <vt:lpstr>All-Sky Point Source Search</vt:lpstr>
      <vt:lpstr>All-Sky Point Source Search</vt:lpstr>
      <vt:lpstr>Source Lists</vt:lpstr>
      <vt:lpstr>GRB Search</vt:lpstr>
      <vt:lpstr>GRB Search</vt:lpstr>
      <vt:lpstr>Atmospheric Neutrinos</vt:lpstr>
      <vt:lpstr>Atmospheric Neutrinos</vt:lpstr>
      <vt:lpstr>Diffuse Flux</vt:lpstr>
      <vt:lpstr>Cosmic Rays in IceCube</vt:lpstr>
      <vt:lpstr>Cosmic Ray Anisotropies</vt:lpstr>
      <vt:lpstr>IceCube Physics</vt:lpstr>
      <vt:lpstr>PowerPoint Presentation</vt:lpstr>
    </vt:vector>
  </TitlesOfParts>
  <Company>Stefan Westerhoff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Search for Nature’s Most Energetic Accelerators </dc:title>
  <dc:creator>Stefan Westerhoff</dc:creator>
  <cp:lastModifiedBy>Stefan Westerhoff</cp:lastModifiedBy>
  <cp:revision>59</cp:revision>
  <dcterms:created xsi:type="dcterms:W3CDTF">2008-12-02T17:48:06Z</dcterms:created>
  <dcterms:modified xsi:type="dcterms:W3CDTF">2012-06-11T04:42:30Z</dcterms:modified>
</cp:coreProperties>
</file>