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60" r:id="rId6"/>
    <p:sldId id="259" r:id="rId7"/>
    <p:sldId id="272" r:id="rId8"/>
    <p:sldId id="261" r:id="rId9"/>
    <p:sldId id="263" r:id="rId10"/>
    <p:sldId id="265" r:id="rId11"/>
    <p:sldId id="269" r:id="rId12"/>
    <p:sldId id="268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 showGuides="1">
      <p:cViewPr varScale="1">
        <p:scale>
          <a:sx n="94" d="100"/>
          <a:sy n="94" d="100"/>
        </p:scale>
        <p:origin x="-456" y="-9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F2E39-B2EF-804D-8EDA-15D2658D2A33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3AA9D-A45D-5B45-8433-5AF1180D9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AA9D-A45D-5B45-8433-5AF1180D9F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AA9D-A45D-5B45-8433-5AF1180D9F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AA9D-A45D-5B45-8433-5AF1180D9F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38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38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43540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63147825-BAC0-5C46-B39C-4A28DDD6FA8F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29B30C14-F09F-7944-91E4-2EFEF12650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5882640" cy="1709928"/>
          </a:xfrm>
        </p:spPr>
        <p:txBody>
          <a:bodyPr/>
          <a:lstStyle/>
          <a:p>
            <a:r>
              <a:rPr lang="en-US" sz="6600" dirty="0" smtClean="0"/>
              <a:t>On-line analysis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304" y="1981200"/>
            <a:ext cx="5111496" cy="38404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D. Dornic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 descr="CenA_collage_PR1_no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067" y="3505200"/>
            <a:ext cx="4385733" cy="2819400"/>
          </a:xfrm>
          <a:prstGeom prst="rect">
            <a:avLst/>
          </a:prstGeom>
        </p:spPr>
      </p:pic>
      <p:pic>
        <p:nvPicPr>
          <p:cNvPr id="6" name="Picture 5" descr="GRB_pein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05200"/>
            <a:ext cx="4460321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Principle of the 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28600" y="1219200"/>
            <a:ext cx="780377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Proposition</a:t>
            </a:r>
            <a:r>
              <a:rPr lang="en-US" sz="2000" dirty="0" smtClean="0">
                <a:solidFill>
                  <a:srgbClr val="0000FF"/>
                </a:solidFill>
              </a:rPr>
              <a:t>: implement a binned analysis (a bit like the </a:t>
            </a:r>
            <a:r>
              <a:rPr lang="en-US" sz="2000" dirty="0" err="1" smtClean="0">
                <a:solidFill>
                  <a:srgbClr val="0000FF"/>
                </a:solidFill>
              </a:rPr>
              <a:t>Mieke’s</a:t>
            </a:r>
            <a:r>
              <a:rPr lang="en-US" sz="2000" dirty="0" smtClean="0">
                <a:solidFill>
                  <a:srgbClr val="0000FF"/>
                </a:solidFill>
              </a:rPr>
              <a:t> 2007 GRB analysis)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     </a:t>
            </a:r>
            <a:r>
              <a:rPr lang="en-US" sz="2000" dirty="0"/>
              <a:t>=&gt; define</a:t>
            </a:r>
            <a:r>
              <a:rPr lang="en-US" sz="2000" dirty="0" smtClean="0"/>
              <a:t> cone around the direction (example, 2º for a GRB search)</a:t>
            </a:r>
          </a:p>
          <a:p>
            <a:r>
              <a:rPr lang="en-US" sz="2000" dirty="0" smtClean="0"/>
              <a:t>     =&gt; time period, ΔT </a:t>
            </a:r>
            <a:r>
              <a:rPr lang="en-US" sz="2000" dirty="0"/>
              <a:t>where to </a:t>
            </a:r>
            <a:r>
              <a:rPr lang="en-US" sz="2000" dirty="0" smtClean="0"/>
              <a:t>look (example, for a GRB T90 or longer </a:t>
            </a:r>
            <a:r>
              <a:rPr lang="en-US" sz="2000" dirty="0" err="1" smtClean="0"/>
              <a:t>cf</a:t>
            </a:r>
            <a:r>
              <a:rPr lang="en-US" sz="2000" dirty="0" smtClean="0"/>
              <a:t> Fermi LAT results, width of the </a:t>
            </a:r>
            <a:r>
              <a:rPr lang="en-US" sz="2000" dirty="0" err="1" smtClean="0"/>
              <a:t>GeV</a:t>
            </a:r>
            <a:r>
              <a:rPr lang="en-US" sz="2000" dirty="0" smtClean="0"/>
              <a:t> flare)</a:t>
            </a:r>
          </a:p>
          <a:p>
            <a:endParaRPr lang="en-US" sz="300" dirty="0" smtClean="0"/>
          </a:p>
          <a:p>
            <a:r>
              <a:rPr lang="en-US" sz="2000" dirty="0" smtClean="0"/>
              <a:t>The value of these 2 parameters will depend on the nature of the trigger (+ event selection)</a:t>
            </a:r>
            <a:endParaRPr lang="en-US" sz="2000" dirty="0"/>
          </a:p>
        </p:txBody>
      </p:sp>
      <p:sp>
        <p:nvSpPr>
          <p:cNvPr id="120" name="Rectangle 119"/>
          <p:cNvSpPr/>
          <p:nvPr/>
        </p:nvSpPr>
        <p:spPr>
          <a:xfrm>
            <a:off x="304800" y="5613737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event </a:t>
            </a:r>
            <a:r>
              <a:rPr lang="en-US" sz="2000" b="1" dirty="0">
                <a:solidFill>
                  <a:srgbClr val="FF0000"/>
                </a:solidFill>
              </a:rPr>
              <a:t>selection done </a:t>
            </a:r>
            <a:r>
              <a:rPr lang="en-US" sz="2000" b="1" i="1" dirty="0">
                <a:solidFill>
                  <a:srgbClr val="FF0000"/>
                </a:solidFill>
              </a:rPr>
              <a:t>a priori</a:t>
            </a:r>
            <a:r>
              <a:rPr lang="en-US" sz="2000" b="1" i="1" dirty="0"/>
              <a:t> </a:t>
            </a:r>
            <a:r>
              <a:rPr lang="en-US" sz="2000" dirty="0"/>
              <a:t>(prescription for the blinding), high neutrino purity         </a:t>
            </a:r>
            <a:r>
              <a:rPr lang="en-US" sz="2000" dirty="0" smtClean="0"/>
              <a:t> </a:t>
            </a:r>
          </a:p>
          <a:p>
            <a:pPr>
              <a:buFont typeface="Symbol" charset="2"/>
              <a:buChar char=""/>
            </a:pPr>
            <a:r>
              <a:rPr lang="en-US" sz="2000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background </a:t>
            </a:r>
            <a:r>
              <a:rPr lang="en-US" sz="2000" b="1" dirty="0">
                <a:solidFill>
                  <a:srgbClr val="FF0000"/>
                </a:solidFill>
              </a:rPr>
              <a:t>extracted from the data</a:t>
            </a:r>
          </a:p>
        </p:txBody>
      </p:sp>
      <p:sp>
        <p:nvSpPr>
          <p:cNvPr id="121" name="Right Arrow 120"/>
          <p:cNvSpPr/>
          <p:nvPr/>
        </p:nvSpPr>
        <p:spPr>
          <a:xfrm>
            <a:off x="838200" y="4419600"/>
            <a:ext cx="4724400" cy="508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wn Arrow 122"/>
          <p:cNvSpPr/>
          <p:nvPr/>
        </p:nvSpPr>
        <p:spPr>
          <a:xfrm>
            <a:off x="4419600" y="4027409"/>
            <a:ext cx="228600" cy="468392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3962400" y="3581400"/>
            <a:ext cx="1143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Alert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447800" y="4495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stream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3810000" y="4872335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signal, ΔT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 rot="10800000">
            <a:off x="3733800" y="4927937"/>
            <a:ext cx="1371600" cy="1588"/>
          </a:xfrm>
          <a:prstGeom prst="straightConnector1">
            <a:avLst/>
          </a:prstGeom>
          <a:ln w="38100" cmpd="sng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rot="10800000">
            <a:off x="1447800" y="5273933"/>
            <a:ext cx="3657600" cy="1588"/>
          </a:xfrm>
          <a:prstGeom prst="straightConnector1">
            <a:avLst/>
          </a:prstGeom>
          <a:ln w="28575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2116098" y="5199102"/>
            <a:ext cx="187404" cy="1524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2268498" y="5199102"/>
            <a:ext cx="187404" cy="1524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2819400" y="52240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sliding background window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 rot="10800000">
            <a:off x="4495801" y="4494211"/>
            <a:ext cx="584032" cy="158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4572000"/>
            <a:ext cx="251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 check of the stability of the event rate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Double Bracket 16"/>
          <p:cNvSpPr/>
          <p:nvPr/>
        </p:nvSpPr>
        <p:spPr>
          <a:xfrm>
            <a:off x="6553200" y="4648200"/>
            <a:ext cx="2286000" cy="575846"/>
          </a:xfrm>
          <a:prstGeom prst="bracketPair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External triggers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GC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3352800" cy="2561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082224"/>
            <a:ext cx="1066800" cy="584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GRB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648199" y="1219200"/>
            <a:ext cx="4197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GRB alerts are distributed via the GCN (</a:t>
            </a:r>
            <a:r>
              <a:rPr lang="en-US" b="1" dirty="0"/>
              <a:t>Gamma-ray Coordinates Network</a:t>
            </a:r>
            <a:r>
              <a:rPr lang="en-US" dirty="0" smtClean="0"/>
              <a:t>) mainly of the SWIFT, FERMI and IPN alerts </a:t>
            </a:r>
          </a:p>
          <a:p>
            <a:r>
              <a:rPr lang="en-US" dirty="0" smtClean="0"/>
              <a:t>Typical delay: ≈10-40s</a:t>
            </a:r>
          </a:p>
          <a:p>
            <a:r>
              <a:rPr lang="en-US" dirty="0" smtClean="0"/>
              <a:t>False rate ≈30-40%</a:t>
            </a:r>
          </a:p>
          <a:p>
            <a:endParaRPr lang="en-US" dirty="0" smtClean="0"/>
          </a:p>
          <a:p>
            <a:r>
              <a:rPr lang="en-US" dirty="0" smtClean="0"/>
              <a:t>ANTARES already client of the GCN for the special GRB data-taking (</a:t>
            </a:r>
            <a:r>
              <a:rPr lang="en-US" dirty="0" smtClean="0"/>
              <a:t>M. </a:t>
            </a:r>
            <a:r>
              <a:rPr lang="en-US" dirty="0" err="1" smtClean="0"/>
              <a:t>Bouhwuis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12" descr="GRB1009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58958"/>
            <a:ext cx="2514600" cy="2657742"/>
          </a:xfrm>
          <a:prstGeom prst="rect">
            <a:avLst/>
          </a:prstGeom>
        </p:spPr>
      </p:pic>
      <p:pic>
        <p:nvPicPr>
          <p:cNvPr id="19" name="Picture 18" descr="Screen shot 2011-09-21 at 09.37.20.png"/>
          <p:cNvPicPr>
            <a:picLocks noChangeAspect="1"/>
          </p:cNvPicPr>
          <p:nvPr/>
        </p:nvPicPr>
        <p:blipFill>
          <a:blip r:embed="rId4"/>
          <a:srcRect l="9167" t="34000" r="40000" b="20667"/>
          <a:stretch>
            <a:fillRect/>
          </a:stretch>
        </p:blipFill>
        <p:spPr>
          <a:xfrm>
            <a:off x="3810000" y="3898900"/>
            <a:ext cx="5035550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External triggers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DSC01041.JPG"/>
          <p:cNvPicPr>
            <a:picLocks noChangeAspect="1"/>
          </p:cNvPicPr>
          <p:nvPr/>
        </p:nvPicPr>
        <p:blipFill>
          <a:blip r:embed="rId2"/>
          <a:srcRect l="17500" t="2100" r="71667" b="7121"/>
          <a:stretch>
            <a:fillRect/>
          </a:stretch>
        </p:blipFill>
        <p:spPr>
          <a:xfrm rot="5400000">
            <a:off x="5928519" y="975519"/>
            <a:ext cx="990600" cy="4678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676400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AGN</a:t>
            </a:r>
          </a:p>
          <a:p>
            <a:pPr algn="ctr"/>
            <a:r>
              <a:rPr lang="en-US" dirty="0" err="1" smtClean="0"/>
              <a:t>μ</a:t>
            </a:r>
            <a:r>
              <a:rPr lang="en-US" dirty="0" smtClean="0"/>
              <a:t>-quasar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1295400"/>
            <a:ext cx="70104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most important discoveries are reported on the Astronomer’s telegrams (A-</a:t>
            </a:r>
            <a:r>
              <a:rPr lang="en-US" dirty="0" err="1" smtClean="0"/>
              <a:t>tel</a:t>
            </a:r>
            <a:r>
              <a:rPr lang="en-US" dirty="0" smtClean="0"/>
              <a:t>)</a:t>
            </a:r>
          </a:p>
          <a:p>
            <a:endParaRPr lang="en-US" sz="1000" dirty="0" smtClean="0"/>
          </a:p>
          <a:p>
            <a:r>
              <a:rPr lang="en-US" dirty="0" smtClean="0"/>
              <a:t>Analysis of the daily light curve for the Fermi LAT monitored source list</a:t>
            </a:r>
          </a:p>
          <a:p>
            <a:endParaRPr lang="en-US" sz="900" dirty="0" smtClean="0"/>
          </a:p>
          <a:p>
            <a:r>
              <a:rPr lang="en-US" dirty="0" smtClean="0"/>
              <a:t>External Fermi on-line analysis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3352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ICRC 2011</a:t>
            </a:r>
            <a:endParaRPr lang="en-US" dirty="0"/>
          </a:p>
        </p:txBody>
      </p:sp>
      <p:pic>
        <p:nvPicPr>
          <p:cNvPr id="13" name="Picture 12" descr="3C27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86201"/>
            <a:ext cx="4589584" cy="2057400"/>
          </a:xfrm>
          <a:prstGeom prst="rect">
            <a:avLst/>
          </a:prstGeom>
        </p:spPr>
      </p:pic>
      <p:pic>
        <p:nvPicPr>
          <p:cNvPr id="14" name="Picture 13" descr="CrabPuls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600" y="4648014"/>
            <a:ext cx="4590000" cy="20575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4267200"/>
            <a:ext cx="990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3C279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4788932"/>
            <a:ext cx="13402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CrabPulsar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Open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49624" y="1295400"/>
            <a:ext cx="8260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is no technical problem to implement this on-line analysis. </a:t>
            </a:r>
          </a:p>
          <a:p>
            <a:r>
              <a:rPr lang="en-US" sz="2400" u="sng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400" u="sng" dirty="0" smtClean="0">
                <a:solidFill>
                  <a:srgbClr val="0000FF"/>
                </a:solidFill>
              </a:rPr>
              <a:t>Transition on-line to off-line analysis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How do we interpret a result positive or negative?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 - </a:t>
            </a:r>
            <a:r>
              <a:rPr lang="en-US" sz="2000" b="1" dirty="0" smtClean="0">
                <a:solidFill>
                  <a:srgbClr val="000000"/>
                </a:solidFill>
              </a:rPr>
              <a:t>Keep only the on-line analysis ? </a:t>
            </a:r>
            <a:r>
              <a:rPr lang="en-US" sz="2000" dirty="0" smtClean="0">
                <a:solidFill>
                  <a:srgbClr val="000000"/>
                </a:solidFill>
              </a:rPr>
              <a:t>dangerous with regards on the simplifications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		Probable improvement: speed up the offline calibration delivery down to few minutes (3 months) 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 - </a:t>
            </a:r>
            <a:r>
              <a:rPr lang="en-US" sz="2000" b="1" dirty="0" smtClean="0">
                <a:solidFill>
                  <a:srgbClr val="000000"/>
                </a:solidFill>
              </a:rPr>
              <a:t>Run off-line analysis</a:t>
            </a:r>
            <a:r>
              <a:rPr lang="en-US" sz="2000" dirty="0" smtClean="0">
                <a:solidFill>
                  <a:srgbClr val="000000"/>
                </a:solidFill>
              </a:rPr>
              <a:t>: more accurate but what is the bias between the 2 analysis (trial factor…)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The strategy should be defined before any action.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Open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49624" y="1066800"/>
            <a:ext cx="4908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</a:rPr>
              <a:t>Transition on-line to off-line analysis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A possible </a:t>
            </a:r>
            <a:r>
              <a:rPr lang="en-US" sz="2000" dirty="0" smtClean="0">
                <a:solidFill>
                  <a:srgbClr val="000000"/>
                </a:solidFill>
              </a:rPr>
              <a:t>strategy waiting for a full      on-line calibration: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257490"/>
            <a:ext cx="7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Alert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124200"/>
            <a:ext cx="2209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On-line analysis</a:t>
            </a:r>
          </a:p>
          <a:p>
            <a:pPr algn="ctr"/>
            <a:r>
              <a:rPr lang="en-US" sz="2000" dirty="0" err="1" smtClean="0"/>
              <a:t>AAFit</a:t>
            </a:r>
            <a:r>
              <a:rPr lang="en-US" sz="2000" dirty="0" smtClean="0"/>
              <a:t> + online </a:t>
            </a:r>
            <a:r>
              <a:rPr lang="en-US" sz="2000" dirty="0" err="1" smtClean="0"/>
              <a:t>calib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743200"/>
            <a:ext cx="2895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Fast off-line analysis</a:t>
            </a:r>
          </a:p>
          <a:p>
            <a:pPr algn="ctr"/>
            <a:r>
              <a:rPr lang="en-US" sz="2000" dirty="0" err="1" smtClean="0"/>
              <a:t>AAFit</a:t>
            </a:r>
            <a:r>
              <a:rPr lang="en-US" sz="2000" dirty="0" smtClean="0"/>
              <a:t> + offline </a:t>
            </a:r>
            <a:r>
              <a:rPr lang="en-US" sz="2000" dirty="0" err="1" smtClean="0"/>
              <a:t>calib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1371600" y="3333690"/>
            <a:ext cx="914400" cy="2477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495800" y="3362235"/>
            <a:ext cx="762000" cy="2477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2600" y="3559314"/>
            <a:ext cx="2895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Std off-line analysis</a:t>
            </a:r>
          </a:p>
          <a:p>
            <a:pPr algn="ctr"/>
            <a:r>
              <a:rPr lang="en-US" sz="2000" dirty="0" err="1" smtClean="0"/>
              <a:t>AAFit</a:t>
            </a:r>
            <a:r>
              <a:rPr lang="en-US" sz="2000" dirty="0" smtClean="0"/>
              <a:t> + offline </a:t>
            </a:r>
            <a:r>
              <a:rPr lang="en-US" sz="2000" dirty="0" err="1" smtClean="0"/>
              <a:t>calib</a:t>
            </a:r>
            <a:endParaRPr lang="en-US" sz="2000" dirty="0"/>
          </a:p>
        </p:txBody>
      </p:sp>
      <p:sp>
        <p:nvSpPr>
          <p:cNvPr id="10" name="Left Brace 9"/>
          <p:cNvSpPr/>
          <p:nvPr/>
        </p:nvSpPr>
        <p:spPr>
          <a:xfrm>
            <a:off x="5257800" y="2743200"/>
            <a:ext cx="304800" cy="1524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4572000"/>
            <a:ext cx="1676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“Significance”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141063" y="4065657"/>
            <a:ext cx="101268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48768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“online” significance will only serve as a trigger to faster the offline analysis in case something interesting is found (example </a:t>
            </a:r>
            <a:r>
              <a:rPr lang="en-US" dirty="0" err="1" smtClean="0"/>
              <a:t>σ</a:t>
            </a:r>
            <a:r>
              <a:rPr lang="en-US" dirty="0" smtClean="0"/>
              <a:t>&gt;2)</a:t>
            </a:r>
          </a:p>
          <a:p>
            <a:r>
              <a:rPr lang="en-US" dirty="0" smtClean="0"/>
              <a:t>=&gt; </a:t>
            </a:r>
            <a:r>
              <a:rPr lang="en-US" u="sng" dirty="0" smtClean="0"/>
              <a:t>send a GCN message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140824" y="1591270"/>
            <a:ext cx="1936376" cy="92333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will always run the offline analysis more accurate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4583668"/>
            <a:ext cx="1676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Significance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8333651" y="4077325"/>
            <a:ext cx="101268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8534400" y="2743200"/>
            <a:ext cx="152400" cy="1524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1"/>
          </p:cNvCxnSpPr>
          <p:nvPr/>
        </p:nvCxnSpPr>
        <p:spPr>
          <a:xfrm rot="10800000" flipH="1" flipV="1">
            <a:off x="8686800" y="3505200"/>
            <a:ext cx="153988" cy="66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5400" y="489567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“offline” significance will be the real one. Of course, we need to take into account as trials the number of flare/GRB already analyzed on-line</a:t>
            </a:r>
            <a:endParaRPr lang="en-US" dirty="0"/>
          </a:p>
        </p:txBody>
      </p:sp>
      <p:cxnSp>
        <p:nvCxnSpPr>
          <p:cNvPr id="23" name="Straight Connector 22"/>
          <p:cNvCxnSpPr>
            <a:endCxn id="8" idx="1"/>
          </p:cNvCxnSpPr>
          <p:nvPr/>
        </p:nvCxnSpPr>
        <p:spPr>
          <a:xfrm rot="10800000">
            <a:off x="4495800" y="3486090"/>
            <a:ext cx="150812" cy="73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min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95800" y="2667000"/>
            <a:ext cx="969496" cy="64633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 smtClean="0"/>
              <a:t>hours   to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6" grpId="0" animBg="1"/>
      <p:bldP spid="18" grpId="0" animBg="1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43001"/>
            <a:ext cx="7086600" cy="4038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90"/>
                </a:solidFill>
              </a:rPr>
              <a:t>Why doing on-line analysis ?</a:t>
            </a:r>
          </a:p>
          <a:p>
            <a:pPr lvl="1"/>
            <a:r>
              <a:rPr lang="en-US" u="sng" dirty="0" smtClean="0">
                <a:solidFill>
                  <a:srgbClr val="000090"/>
                </a:solidFill>
              </a:rPr>
              <a:t>To have a fast answer </a:t>
            </a:r>
            <a:r>
              <a:rPr lang="en-US" dirty="0" smtClean="0">
                <a:solidFill>
                  <a:srgbClr val="000090"/>
                </a:solidFill>
              </a:rPr>
              <a:t>to any transient astrophysical phenomena</a:t>
            </a:r>
          </a:p>
          <a:p>
            <a:pPr lvl="1"/>
            <a:r>
              <a:rPr lang="en-US" u="sng" dirty="0" smtClean="0">
                <a:solidFill>
                  <a:srgbClr val="000090"/>
                </a:solidFill>
              </a:rPr>
              <a:t>To have a more complete follow-up </a:t>
            </a:r>
            <a:r>
              <a:rPr lang="en-US" dirty="0" smtClean="0">
                <a:solidFill>
                  <a:srgbClr val="000090"/>
                </a:solidFill>
              </a:rPr>
              <a:t>program if we find some interesting signal (for example, for a GRB, obtain the </a:t>
            </a:r>
            <a:r>
              <a:rPr lang="en-US" dirty="0" err="1" smtClean="0">
                <a:solidFill>
                  <a:srgbClr val="000090"/>
                </a:solidFill>
              </a:rPr>
              <a:t>redshift</a:t>
            </a:r>
            <a:r>
              <a:rPr lang="en-US" dirty="0" smtClean="0">
                <a:solidFill>
                  <a:srgbClr val="000090"/>
                </a:solidFill>
              </a:rPr>
              <a:t> or the host environment properties, or trigger </a:t>
            </a:r>
            <a:r>
              <a:rPr lang="en-US" dirty="0" err="1" smtClean="0">
                <a:solidFill>
                  <a:srgbClr val="000090"/>
                </a:solidFill>
              </a:rPr>
              <a:t>TeV</a:t>
            </a:r>
            <a:r>
              <a:rPr lang="en-US" dirty="0" smtClean="0">
                <a:solidFill>
                  <a:srgbClr val="000090"/>
                </a:solidFill>
              </a:rPr>
              <a:t> observation by HESS/MAGIC/VERITAS in case of a flare…)</a:t>
            </a:r>
          </a:p>
          <a:p>
            <a:pPr lvl="1"/>
            <a:r>
              <a:rPr lang="en-US" u="sng" dirty="0" smtClean="0">
                <a:solidFill>
                  <a:srgbClr val="000090"/>
                </a:solidFill>
              </a:rPr>
              <a:t>Generalization of the </a:t>
            </a:r>
            <a:r>
              <a:rPr lang="en-US" u="sng" dirty="0" err="1" smtClean="0">
                <a:solidFill>
                  <a:srgbClr val="000090"/>
                </a:solidFill>
              </a:rPr>
              <a:t>ToO</a:t>
            </a:r>
            <a:r>
              <a:rPr lang="en-US" u="sng" dirty="0" smtClean="0">
                <a:solidFill>
                  <a:srgbClr val="000090"/>
                </a:solidFill>
              </a:rPr>
              <a:t> program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9624" y="5029200"/>
            <a:ext cx="7086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sources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?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Gamma</a:t>
            </a: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Ray Bursts</a:t>
            </a: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Short &amp; large AGN, </a:t>
            </a:r>
            <a:r>
              <a:rPr kumimoji="0" lang="en-US" sz="24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μquasar</a:t>
            </a: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SGR flares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>
                <a:outerShdw blurRad="50800" dist="127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>
                <a:outerShdw blurRad="50800" dist="127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On-line analysis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158" y="1153722"/>
            <a:ext cx="1372198" cy="13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447800"/>
            <a:ext cx="954388" cy="682387"/>
          </a:xfrm>
          <a:prstGeom prst="rect">
            <a:avLst/>
          </a:prstGeom>
        </p:spPr>
      </p:pic>
      <p:grpSp>
        <p:nvGrpSpPr>
          <p:cNvPr id="3" name="Group 120"/>
          <p:cNvGrpSpPr/>
          <p:nvPr/>
        </p:nvGrpSpPr>
        <p:grpSpPr>
          <a:xfrm>
            <a:off x="381000" y="3136900"/>
            <a:ext cx="1110830" cy="1511300"/>
            <a:chOff x="457200" y="4797267"/>
            <a:chExt cx="1110830" cy="15113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57200" y="4797267"/>
              <a:ext cx="1110830" cy="1422400"/>
              <a:chOff x="3504" y="3216"/>
              <a:chExt cx="1008" cy="720"/>
            </a:xfrm>
          </p:grpSpPr>
          <p:sp>
            <p:nvSpPr>
              <p:cNvPr id="18" name="AutoShape 8"/>
              <p:cNvSpPr>
                <a:spLocks noChangeArrowheads="1"/>
              </p:cNvSpPr>
              <p:nvPr/>
            </p:nvSpPr>
            <p:spPr bwMode="auto">
              <a:xfrm>
                <a:off x="3504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19" name="AutoShape 9"/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20" name="AutoShape 10"/>
              <p:cNvSpPr>
                <a:spLocks noChangeArrowheads="1"/>
              </p:cNvSpPr>
              <p:nvPr/>
            </p:nvSpPr>
            <p:spPr bwMode="auto">
              <a:xfrm>
                <a:off x="4176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1008" cy="432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837989" y="5509996"/>
              <a:ext cx="585201" cy="605667"/>
              <a:chOff x="1680" y="2352"/>
              <a:chExt cx="359" cy="480"/>
            </a:xfrm>
          </p:grpSpPr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1680" y="2352"/>
                <a:ext cx="71" cy="432"/>
                <a:chOff x="1584" y="2304"/>
                <a:chExt cx="71" cy="432"/>
              </a:xfrm>
            </p:grpSpPr>
            <p:sp>
              <p:nvSpPr>
                <p:cNvPr id="96" name="Line 14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" name="Group 15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11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1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1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8" name="Group 19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107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8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9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10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0" name="Group 27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10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2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3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1753" y="2400"/>
                <a:ext cx="71" cy="432"/>
                <a:chOff x="1584" y="2304"/>
                <a:chExt cx="71" cy="432"/>
              </a:xfrm>
            </p:grpSpPr>
            <p:sp>
              <p:nvSpPr>
                <p:cNvPr id="79" name="Line 32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4" name="Group 33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93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4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5" name="Group 37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90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1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2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6" name="Group 41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87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88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89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7" name="Group 45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8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8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86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22" name="Group 49"/>
              <p:cNvGrpSpPr>
                <a:grpSpLocks/>
              </p:cNvGrpSpPr>
              <p:nvPr/>
            </p:nvGrpSpPr>
            <p:grpSpPr bwMode="auto">
              <a:xfrm>
                <a:off x="1824" y="2352"/>
                <a:ext cx="71" cy="432"/>
                <a:chOff x="1584" y="2304"/>
                <a:chExt cx="71" cy="432"/>
              </a:xfrm>
            </p:grpSpPr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oup 51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76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7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8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24" name="Group 55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73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5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25" name="Group 59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7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26" name="Group 63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67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8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9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27" name="Group 67"/>
              <p:cNvGrpSpPr>
                <a:grpSpLocks/>
              </p:cNvGrpSpPr>
              <p:nvPr/>
            </p:nvGrpSpPr>
            <p:grpSpPr bwMode="auto">
              <a:xfrm>
                <a:off x="1897" y="2400"/>
                <a:ext cx="71" cy="432"/>
                <a:chOff x="1584" y="2304"/>
                <a:chExt cx="71" cy="432"/>
              </a:xfrm>
            </p:grpSpPr>
            <p:sp>
              <p:nvSpPr>
                <p:cNvPr id="45" name="Line 68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9" name="Group 69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59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0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1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30" name="Group 73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56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7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8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31" name="Group 77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53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4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5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32" name="Group 81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50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1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2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46" name="Group 85"/>
              <p:cNvGrpSpPr>
                <a:grpSpLocks/>
              </p:cNvGrpSpPr>
              <p:nvPr/>
            </p:nvGrpSpPr>
            <p:grpSpPr bwMode="auto">
              <a:xfrm>
                <a:off x="1968" y="2352"/>
                <a:ext cx="71" cy="432"/>
                <a:chOff x="1584" y="2304"/>
                <a:chExt cx="71" cy="432"/>
              </a:xfrm>
            </p:grpSpPr>
            <p:sp>
              <p:nvSpPr>
                <p:cNvPr id="28" name="Line 86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7" name="Group 87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42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3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48" name="Group 91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39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0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1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49" name="Group 95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36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3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38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63" name="Group 99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33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34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35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</p:grpSp>
        <p:sp>
          <p:nvSpPr>
            <p:cNvPr id="113" name="Line 129"/>
            <p:cNvSpPr>
              <a:spLocks noChangeShapeType="1"/>
            </p:cNvSpPr>
            <p:nvPr/>
          </p:nvSpPr>
          <p:spPr bwMode="auto">
            <a:xfrm flipV="1">
              <a:off x="503923" y="6138096"/>
              <a:ext cx="105943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Text Box 128"/>
            <p:cNvSpPr txBox="1">
              <a:spLocks noChangeArrowheads="1"/>
            </p:cNvSpPr>
            <p:nvPr/>
          </p:nvSpPr>
          <p:spPr bwMode="auto">
            <a:xfrm>
              <a:off x="474333" y="5668804"/>
              <a:ext cx="693738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350" tIns="30175" rIns="60350" bIns="30175">
              <a:prstTxWarp prst="textNoShape">
                <a:avLst/>
              </a:prstTxWarp>
            </a:bodyPr>
            <a:lstStyle/>
            <a:p>
              <a:r>
                <a:rPr lang="fr-FR" altLang="ja-JP" sz="2900">
                  <a:solidFill>
                    <a:srgbClr val="FFFF00"/>
                  </a:solidFill>
                  <a:latin typeface="Times New Roman" charset="0"/>
                  <a:ea typeface="ＭＳ 明朝" charset="-128"/>
                  <a:cs typeface="ＭＳ 明朝" charset="-128"/>
                </a:rPr>
                <a:t>ν</a:t>
              </a:r>
              <a:endParaRPr lang="fr-FR" sz="2400">
                <a:latin typeface="Times New Roman" charset="0"/>
              </a:endParaRPr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 flipV="1">
              <a:off x="668008" y="5797392"/>
              <a:ext cx="635000" cy="51117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Text Box 109"/>
          <p:cNvSpPr txBox="1">
            <a:spLocks noChangeArrowheads="1"/>
          </p:cNvSpPr>
          <p:nvPr/>
        </p:nvSpPr>
        <p:spPr bwMode="auto">
          <a:xfrm>
            <a:off x="388608" y="3352800"/>
            <a:ext cx="1363992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fr-FR" dirty="0">
                <a:latin typeface="Times New Roman" charset="0"/>
              </a:rPr>
              <a:t>ANTARES</a:t>
            </a:r>
          </a:p>
        </p:txBody>
      </p:sp>
      <p:sp>
        <p:nvSpPr>
          <p:cNvPr id="122" name="Down Arrow 121"/>
          <p:cNvSpPr/>
          <p:nvPr/>
        </p:nvSpPr>
        <p:spPr>
          <a:xfrm rot="16200000">
            <a:off x="2933700" y="2373086"/>
            <a:ext cx="381000" cy="3200400"/>
          </a:xfrm>
          <a:prstGeom prst="downArrow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70000"/>
                  <a:shade val="94000"/>
                  <a:satMod val="135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1415013" y="5931932"/>
            <a:ext cx="2318787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TAToO</a:t>
            </a:r>
            <a:r>
              <a:rPr lang="en-US" sz="2400" dirty="0" smtClean="0"/>
              <a:t> alert sending system</a:t>
            </a:r>
            <a:endParaRPr lang="en-US" sz="2400" dirty="0"/>
          </a:p>
        </p:txBody>
      </p:sp>
      <p:sp>
        <p:nvSpPr>
          <p:cNvPr id="116" name="Down Arrow 115"/>
          <p:cNvSpPr/>
          <p:nvPr/>
        </p:nvSpPr>
        <p:spPr>
          <a:xfrm>
            <a:off x="3352800" y="2133600"/>
            <a:ext cx="152400" cy="171602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>
            <a:stCxn id="12" idx="3"/>
            <a:endCxn id="13" idx="1"/>
          </p:cNvCxnSpPr>
          <p:nvPr/>
        </p:nvCxnSpPr>
        <p:spPr>
          <a:xfrm flipV="1">
            <a:off x="1798356" y="1788994"/>
            <a:ext cx="1097244" cy="151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3352800" y="4722812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 flipH="1" flipV="1">
            <a:off x="3089159" y="4459171"/>
            <a:ext cx="52887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5400000">
            <a:off x="1669521" y="5010652"/>
            <a:ext cx="1842559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172200" y="3581400"/>
            <a:ext cx="2514600" cy="830997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On-line transient analysis</a:t>
            </a:r>
            <a:endParaRPr lang="en-US" sz="24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607424" y="4477729"/>
            <a:ext cx="3155576" cy="95410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GRB special DAQ</a:t>
            </a:r>
          </a:p>
          <a:p>
            <a:r>
              <a:rPr lang="en-US" sz="1600" dirty="0" smtClean="0"/>
              <a:t>Buffer data 2min without filtering         =&gt; off-line analysis </a:t>
            </a:r>
            <a:endParaRPr lang="en-US" sz="1600" dirty="0"/>
          </a:p>
        </p:txBody>
      </p:sp>
      <p:cxnSp>
        <p:nvCxnSpPr>
          <p:cNvPr id="136" name="Straight Arrow Connector 135"/>
          <p:cNvCxnSpPr/>
          <p:nvPr/>
        </p:nvCxnSpPr>
        <p:spPr>
          <a:xfrm rot="10800000">
            <a:off x="3048001" y="4184008"/>
            <a:ext cx="60880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3656807" y="4185597"/>
            <a:ext cx="24391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541412" y="2667000"/>
            <a:ext cx="118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Alert received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1676400" y="18104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Transient GRB, AGN…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TAToO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9624" y="1066801"/>
            <a:ext cx="8565776" cy="990600"/>
          </a:xfrm>
        </p:spPr>
        <p:txBody>
          <a:bodyPr>
            <a:normAutofit/>
          </a:bodyPr>
          <a:lstStyle/>
          <a:p>
            <a:pPr marL="12700" indent="-1270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Right now, it is the only physic analysis in ANTARES which use the on-line reconstruction “on-line”</a:t>
            </a:r>
          </a:p>
        </p:txBody>
      </p:sp>
      <p:pic>
        <p:nvPicPr>
          <p:cNvPr id="6" name="Picture 4" descr="J0185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346325"/>
            <a:ext cx="10064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928688" y="3014663"/>
            <a:ext cx="1109662" cy="1422400"/>
            <a:chOff x="751" y="1389"/>
            <a:chExt cx="950" cy="139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754" y="1389"/>
              <a:ext cx="951" cy="1395"/>
              <a:chOff x="3504" y="3216"/>
              <a:chExt cx="1008" cy="720"/>
            </a:xfrm>
          </p:grpSpPr>
          <p:sp>
            <p:nvSpPr>
              <p:cNvPr id="101" name="AutoShape 8"/>
              <p:cNvSpPr>
                <a:spLocks noChangeArrowheads="1"/>
              </p:cNvSpPr>
              <p:nvPr/>
            </p:nvSpPr>
            <p:spPr bwMode="auto">
              <a:xfrm>
                <a:off x="3504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102" name="AutoShape 9"/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103" name="AutoShape 10"/>
              <p:cNvSpPr>
                <a:spLocks noChangeArrowheads="1"/>
              </p:cNvSpPr>
              <p:nvPr/>
            </p:nvSpPr>
            <p:spPr bwMode="auto">
              <a:xfrm>
                <a:off x="4176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104" name="Rectangle 11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1008" cy="432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1080" y="2088"/>
              <a:ext cx="501" cy="594"/>
              <a:chOff x="1680" y="2352"/>
              <a:chExt cx="359" cy="480"/>
            </a:xfrm>
          </p:grpSpPr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1680" y="2352"/>
                <a:ext cx="71" cy="432"/>
                <a:chOff x="1584" y="2304"/>
                <a:chExt cx="71" cy="432"/>
              </a:xfrm>
            </p:grpSpPr>
            <p:sp>
              <p:nvSpPr>
                <p:cNvPr id="84" name="Line 14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5" name="Group 15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98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86" name="Group 19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9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7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87" name="Group 23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9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3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4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88" name="Group 27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8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1753" y="2400"/>
                <a:ext cx="71" cy="432"/>
                <a:chOff x="1584" y="2304"/>
                <a:chExt cx="71" cy="432"/>
              </a:xfrm>
            </p:grpSpPr>
            <p:sp>
              <p:nvSpPr>
                <p:cNvPr id="67" name="Line 32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8" name="Group 33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81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8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83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69" name="Group 37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78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80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70" name="Group 41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75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6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7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71" name="Group 45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72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3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4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13" name="Group 49"/>
              <p:cNvGrpSpPr>
                <a:grpSpLocks/>
              </p:cNvGrpSpPr>
              <p:nvPr/>
            </p:nvGrpSpPr>
            <p:grpSpPr bwMode="auto">
              <a:xfrm>
                <a:off x="1824" y="2352"/>
                <a:ext cx="71" cy="432"/>
                <a:chOff x="1584" y="2304"/>
                <a:chExt cx="71" cy="432"/>
              </a:xfrm>
            </p:grpSpPr>
            <p:sp>
              <p:nvSpPr>
                <p:cNvPr id="50" name="Line 50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1" name="Group 51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64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5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6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52" name="Group 55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61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2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3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53" name="Group 59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58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9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54" name="Group 63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55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6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7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14" name="Group 67"/>
              <p:cNvGrpSpPr>
                <a:grpSpLocks/>
              </p:cNvGrpSpPr>
              <p:nvPr/>
            </p:nvGrpSpPr>
            <p:grpSpPr bwMode="auto">
              <a:xfrm>
                <a:off x="1897" y="2400"/>
                <a:ext cx="71" cy="432"/>
                <a:chOff x="1584" y="2304"/>
                <a:chExt cx="71" cy="432"/>
              </a:xfrm>
            </p:grpSpPr>
            <p:sp>
              <p:nvSpPr>
                <p:cNvPr id="33" name="Line 68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4" name="Group 69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47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8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9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35" name="Group 73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44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5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6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36" name="Group 77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41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2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3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37" name="Group 81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38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39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0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15" name="Group 85"/>
              <p:cNvGrpSpPr>
                <a:grpSpLocks/>
              </p:cNvGrpSpPr>
              <p:nvPr/>
            </p:nvGrpSpPr>
            <p:grpSpPr bwMode="auto">
              <a:xfrm>
                <a:off x="1968" y="2352"/>
                <a:ext cx="71" cy="432"/>
                <a:chOff x="1584" y="2304"/>
                <a:chExt cx="71" cy="432"/>
              </a:xfrm>
            </p:grpSpPr>
            <p:sp>
              <p:nvSpPr>
                <p:cNvPr id="16" name="Line 86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7" name="Group 87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30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31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32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8" name="Group 91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27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8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9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9" name="Group 95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24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5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6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20" name="Group 99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21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2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23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</p:grpSp>
        <p:sp>
          <p:nvSpPr>
            <p:cNvPr id="10" name="Line 129"/>
            <p:cNvSpPr>
              <a:spLocks noChangeShapeType="1"/>
            </p:cNvSpPr>
            <p:nvPr/>
          </p:nvSpPr>
          <p:spPr bwMode="auto">
            <a:xfrm flipV="1">
              <a:off x="794" y="2704"/>
              <a:ext cx="90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5" name="Picture 125" descr="tarot_lasilla_obs3"/>
          <p:cNvPicPr>
            <a:picLocks noChangeAspect="1" noChangeArrowheads="1"/>
          </p:cNvPicPr>
          <p:nvPr/>
        </p:nvPicPr>
        <p:blipFill>
          <a:blip r:embed="rId3"/>
          <a:srcRect l="21172" t="21768" b="17203"/>
          <a:stretch>
            <a:fillRect/>
          </a:stretch>
        </p:blipFill>
        <p:spPr bwMode="auto">
          <a:xfrm>
            <a:off x="4581525" y="3371850"/>
            <a:ext cx="127635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 Box 128"/>
          <p:cNvSpPr txBox="1">
            <a:spLocks noChangeArrowheads="1"/>
          </p:cNvSpPr>
          <p:nvPr/>
        </p:nvSpPr>
        <p:spPr bwMode="auto">
          <a:xfrm>
            <a:off x="949325" y="3886200"/>
            <a:ext cx="6937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fr-FR" altLang="ja-JP" sz="2900">
                <a:solidFill>
                  <a:srgbClr val="FFFF00"/>
                </a:solidFill>
                <a:latin typeface="Times New Roman" charset="0"/>
                <a:ea typeface="ＭＳ 明朝" charset="-128"/>
                <a:cs typeface="ＭＳ 明朝" charset="-128"/>
              </a:rPr>
              <a:t>ν</a:t>
            </a:r>
            <a:endParaRPr lang="fr-FR" sz="2400">
              <a:latin typeface="Times New Roman" charset="0"/>
            </a:endParaRPr>
          </a:p>
        </p:txBody>
      </p:sp>
      <p:sp>
        <p:nvSpPr>
          <p:cNvPr id="107" name="Line 130"/>
          <p:cNvSpPr>
            <a:spLocks noChangeShapeType="1"/>
          </p:cNvSpPr>
          <p:nvPr/>
        </p:nvSpPr>
        <p:spPr bwMode="auto">
          <a:xfrm flipV="1">
            <a:off x="2000250" y="4371975"/>
            <a:ext cx="6905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131"/>
          <p:cNvSpPr>
            <a:spLocks noChangeShapeType="1"/>
          </p:cNvSpPr>
          <p:nvPr/>
        </p:nvSpPr>
        <p:spPr bwMode="auto">
          <a:xfrm flipH="1" flipV="1">
            <a:off x="2714625" y="3228975"/>
            <a:ext cx="0" cy="114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132"/>
          <p:cNvSpPr>
            <a:spLocks noChangeShapeType="1"/>
          </p:cNvSpPr>
          <p:nvPr/>
        </p:nvSpPr>
        <p:spPr bwMode="auto">
          <a:xfrm flipH="1">
            <a:off x="3714750" y="3228975"/>
            <a:ext cx="1588" cy="114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33"/>
          <p:cNvSpPr>
            <a:spLocks noChangeShapeType="1"/>
          </p:cNvSpPr>
          <p:nvPr/>
        </p:nvSpPr>
        <p:spPr bwMode="auto">
          <a:xfrm flipV="1">
            <a:off x="3743325" y="4371975"/>
            <a:ext cx="828675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Text Box 109"/>
          <p:cNvSpPr txBox="1">
            <a:spLocks noChangeArrowheads="1"/>
          </p:cNvSpPr>
          <p:nvPr/>
        </p:nvSpPr>
        <p:spPr bwMode="auto">
          <a:xfrm>
            <a:off x="939800" y="3157538"/>
            <a:ext cx="170338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fr-FR">
                <a:latin typeface="Times New Roman" charset="0"/>
              </a:rPr>
              <a:t>ANTARES</a:t>
            </a:r>
          </a:p>
        </p:txBody>
      </p:sp>
      <p:sp>
        <p:nvSpPr>
          <p:cNvPr id="112" name="Text Box 135"/>
          <p:cNvSpPr txBox="1">
            <a:spLocks noChangeArrowheads="1"/>
          </p:cNvSpPr>
          <p:nvPr/>
        </p:nvSpPr>
        <p:spPr bwMode="auto">
          <a:xfrm>
            <a:off x="3333750" y="2371725"/>
            <a:ext cx="32385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pPr algn="l"/>
            <a:r>
              <a:rPr lang="fr-FR" altLang="ja-JP" sz="1700" dirty="0">
                <a:solidFill>
                  <a:srgbClr val="000000"/>
                </a:solidFill>
                <a:latin typeface="Times New Roman" charset="0"/>
                <a:ea typeface="ＭＳ 明朝" charset="-128"/>
                <a:cs typeface="ＭＳ 明朝" charset="-128"/>
              </a:rPr>
              <a:t>Reconstruction “on-line” (&lt;10ms)</a:t>
            </a:r>
          </a:p>
          <a:p>
            <a:pPr algn="l"/>
            <a:r>
              <a:rPr lang="fr-FR" altLang="ja-JP" sz="1700" dirty="0">
                <a:solidFill>
                  <a:srgbClr val="000000"/>
                </a:solidFill>
                <a:latin typeface="Times New Roman" charset="0"/>
                <a:ea typeface="ＭＳ 明朝" charset="-128"/>
                <a:cs typeface="ＭＳ 明朝" charset="-128"/>
              </a:rPr>
              <a:t>Trigger: multiplet / HE singlet </a:t>
            </a:r>
          </a:p>
          <a:p>
            <a:pPr algn="l"/>
            <a:r>
              <a:rPr lang="fr-FR" altLang="ja-JP" sz="1700" dirty="0" err="1" smtClean="0">
                <a:solidFill>
                  <a:srgbClr val="CC3300"/>
                </a:solidFill>
                <a:latin typeface="Times New Roman" charset="0"/>
                <a:ea typeface="ＭＳ 明朝" charset="-128"/>
                <a:cs typeface="ＭＳ 明朝" charset="-128"/>
              </a:rPr>
              <a:t>Alert</a:t>
            </a:r>
            <a:r>
              <a:rPr lang="fr-FR" altLang="ja-JP" sz="1700" dirty="0" smtClean="0">
                <a:solidFill>
                  <a:srgbClr val="CC3300"/>
                </a:solidFill>
                <a:latin typeface="Times New Roman" charset="0"/>
                <a:ea typeface="ＭＳ 明朝" charset="-128"/>
                <a:cs typeface="ＭＳ 明朝" charset="-128"/>
              </a:rPr>
              <a:t> </a:t>
            </a:r>
            <a:r>
              <a:rPr lang="fr-FR" altLang="ja-JP" sz="1700" dirty="0">
                <a:solidFill>
                  <a:srgbClr val="CC3300"/>
                </a:solidFill>
                <a:latin typeface="Times New Roman" charset="0"/>
                <a:ea typeface="ＭＳ 明朝" charset="-128"/>
                <a:cs typeface="ＭＳ 明朝" charset="-128"/>
              </a:rPr>
              <a:t>neutrino (GCN)</a:t>
            </a:r>
            <a:endParaRPr lang="fr-FR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113" name="Text Box 110"/>
          <p:cNvSpPr txBox="1">
            <a:spLocks noChangeArrowheads="1"/>
          </p:cNvSpPr>
          <p:nvPr/>
        </p:nvSpPr>
        <p:spPr bwMode="auto">
          <a:xfrm>
            <a:off x="1857375" y="4371975"/>
            <a:ext cx="10429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Times New Roman" charset="0"/>
                <a:ea typeface="ＭＳ 明朝" charset="-128"/>
                <a:cs typeface="ＭＳ 明朝" charset="-128"/>
              </a:rPr>
              <a:t>Real time</a:t>
            </a:r>
            <a:endParaRPr lang="fr-FR" sz="3200" dirty="0">
              <a:latin typeface="Times New Roman" charset="0"/>
            </a:endParaRPr>
          </a:p>
        </p:txBody>
      </p:sp>
      <p:sp>
        <p:nvSpPr>
          <p:cNvPr id="114" name="AutoShape 129"/>
          <p:cNvSpPr>
            <a:spLocks noChangeArrowheads="1"/>
          </p:cNvSpPr>
          <p:nvPr/>
        </p:nvSpPr>
        <p:spPr bwMode="auto">
          <a:xfrm>
            <a:off x="3214688" y="2300288"/>
            <a:ext cx="3286125" cy="9286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5" name="Line 127"/>
          <p:cNvSpPr>
            <a:spLocks noChangeShapeType="1"/>
          </p:cNvSpPr>
          <p:nvPr/>
        </p:nvSpPr>
        <p:spPr bwMode="auto">
          <a:xfrm flipV="1">
            <a:off x="1143000" y="4014788"/>
            <a:ext cx="635000" cy="5111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" name="Picture 119" descr="ant1234567891_3c02_im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33718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Line 133"/>
          <p:cNvSpPr>
            <a:spLocks noChangeShapeType="1"/>
          </p:cNvSpPr>
          <p:nvPr/>
        </p:nvSpPr>
        <p:spPr bwMode="auto">
          <a:xfrm flipV="1">
            <a:off x="5929313" y="4371975"/>
            <a:ext cx="828675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Text Box 110"/>
          <p:cNvSpPr txBox="1">
            <a:spLocks noChangeArrowheads="1"/>
          </p:cNvSpPr>
          <p:nvPr/>
        </p:nvSpPr>
        <p:spPr bwMode="auto">
          <a:xfrm>
            <a:off x="3657600" y="4371975"/>
            <a:ext cx="1257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fr-FR" altLang="ja-JP" sz="1600" dirty="0" smtClean="0">
                <a:solidFill>
                  <a:srgbClr val="000000"/>
                </a:solidFill>
                <a:latin typeface="Times New Roman" charset="0"/>
                <a:ea typeface="ＭＳ 明朝" charset="-128"/>
                <a:cs typeface="ＭＳ 明朝" charset="-128"/>
              </a:rPr>
              <a:t>Sent </a:t>
            </a:r>
            <a:r>
              <a:rPr lang="fr-FR" altLang="ja-JP" sz="1600" dirty="0">
                <a:solidFill>
                  <a:srgbClr val="000000"/>
                </a:solidFill>
                <a:latin typeface="Times New Roman" charset="0"/>
                <a:ea typeface="ＭＳ 明朝" charset="-128"/>
                <a:cs typeface="ＭＳ 明朝" charset="-128"/>
              </a:rPr>
              <a:t>&lt;10s</a:t>
            </a:r>
            <a:endParaRPr lang="fr-FR" sz="3200" dirty="0">
              <a:latin typeface="Times New Roman" charset="0"/>
            </a:endParaRPr>
          </a:p>
        </p:txBody>
      </p:sp>
      <p:sp>
        <p:nvSpPr>
          <p:cNvPr id="119" name="TextBox 120"/>
          <p:cNvSpPr txBox="1">
            <a:spLocks noChangeArrowheads="1"/>
          </p:cNvSpPr>
          <p:nvPr/>
        </p:nvSpPr>
        <p:spPr bwMode="auto">
          <a:xfrm>
            <a:off x="6858000" y="301466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1.9° x 1.9°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09600" y="5257800"/>
            <a:ext cx="7748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use only the well reconstructed events (very strict cut on tchi2, very good purity, &gt;95% …). </a:t>
            </a:r>
          </a:p>
          <a:p>
            <a:endParaRPr lang="en-US" sz="2000" dirty="0" smtClean="0"/>
          </a:p>
          <a:p>
            <a:r>
              <a:rPr lang="en-US" sz="2000" dirty="0" smtClean="0"/>
              <a:t>Blinding: event selection done </a:t>
            </a:r>
            <a:r>
              <a:rPr lang="en-US" sz="2000" i="1" dirty="0" smtClean="0">
                <a:solidFill>
                  <a:srgbClr val="FF0000"/>
                </a:solidFill>
              </a:rPr>
              <a:t>a priori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On-line DAQ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5700"/>
            <a:ext cx="8305800" cy="516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63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On-line analysis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629400" y="3048000"/>
            <a:ext cx="730624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36224" y="2844224"/>
            <a:ext cx="1479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dumped when GCN alerts</a:t>
            </a:r>
            <a:endParaRPr lang="en-US" sz="1600" dirty="0"/>
          </a:p>
        </p:txBody>
      </p:sp>
      <p:sp>
        <p:nvSpPr>
          <p:cNvPr id="8" name="Right Arrow 7"/>
          <p:cNvSpPr/>
          <p:nvPr/>
        </p:nvSpPr>
        <p:spPr>
          <a:xfrm>
            <a:off x="5486400" y="3886200"/>
            <a:ext cx="2102224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88624" y="3810000"/>
            <a:ext cx="1479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writer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6243935"/>
            <a:ext cx="5791200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minimum delay is around 66s to treat an event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On-line Reconstruction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Group 104"/>
          <p:cNvGraphicFramePr>
            <a:graphicFrameLocks noGrp="1"/>
          </p:cNvGraphicFramePr>
          <p:nvPr/>
        </p:nvGraphicFramePr>
        <p:xfrm>
          <a:off x="635000" y="4114800"/>
          <a:ext cx="1727200" cy="236220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v4r1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N=2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N&gt;1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N&gt;2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623" y="1066800"/>
            <a:ext cx="8794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On-line reconstruction tool: </a:t>
            </a:r>
            <a:r>
              <a:rPr lang="en-US" sz="2000" b="1" dirty="0" err="1" smtClean="0"/>
              <a:t>BBFit</a:t>
            </a:r>
            <a:r>
              <a:rPr lang="en-US" sz="2000" b="1" dirty="0" smtClean="0"/>
              <a:t> v4r1  </a:t>
            </a:r>
            <a:r>
              <a:rPr lang="en-US" sz="2000" b="1" u="sng" dirty="0" smtClean="0">
                <a:solidFill>
                  <a:srgbClr val="000090"/>
                </a:solidFill>
              </a:rPr>
              <a:t>fast and robust</a:t>
            </a:r>
            <a:endParaRPr lang="en-US" sz="2000" u="sng" dirty="0" smtClean="0">
              <a:solidFill>
                <a:srgbClr val="000090"/>
              </a:solidFill>
            </a:endParaRPr>
          </a:p>
        </p:txBody>
      </p:sp>
      <p:pic>
        <p:nvPicPr>
          <p:cNvPr id="6" name="Picture 10" descr="Aeff-aafit-bbfit-QE-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663" y="2000250"/>
            <a:ext cx="4781550" cy="4552950"/>
          </a:xfrm>
          <a:prstGeom prst="rect">
            <a:avLst/>
          </a:prstGeom>
          <a:noFill/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926013" y="3744912"/>
            <a:ext cx="647700" cy="5762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45150" y="3863975"/>
            <a:ext cx="290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Crossover at ~5TeV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76725" y="5105400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BBfit</a:t>
            </a:r>
            <a:r>
              <a:rPr lang="en-US" b="1" dirty="0">
                <a:solidFill>
                  <a:srgbClr val="FF0000"/>
                </a:solidFill>
              </a:rPr>
              <a:t> 20%higher low energies if same purity requires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24601" y="3290887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FF"/>
                </a:solidFill>
              </a:rPr>
              <a:t>BBfit</a:t>
            </a:r>
            <a:r>
              <a:rPr lang="en-US" b="1" dirty="0">
                <a:solidFill>
                  <a:srgbClr val="FF00FF"/>
                </a:solidFill>
              </a:rPr>
              <a:t> 20% lower at high E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454900" y="4465637"/>
            <a:ext cx="16891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Dashed: </a:t>
            </a:r>
            <a:r>
              <a:rPr lang="en-US" sz="1600" dirty="0" err="1"/>
              <a:t>BBfit</a:t>
            </a:r>
            <a:endParaRPr lang="en-US" sz="1600" dirty="0"/>
          </a:p>
          <a:p>
            <a:r>
              <a:rPr lang="en-US" sz="1600" dirty="0"/>
              <a:t>Solid: </a:t>
            </a:r>
            <a:r>
              <a:rPr lang="en-US" sz="1600" dirty="0" err="1"/>
              <a:t>AAfit</a:t>
            </a:r>
            <a:endParaRPr lang="en-US" sz="1600" dirty="0"/>
          </a:p>
          <a:p>
            <a:r>
              <a:rPr lang="en-US" sz="1600" dirty="0"/>
              <a:t>All </a:t>
            </a:r>
            <a:r>
              <a:rPr lang="en-US" sz="1600" dirty="0" smtClean="0"/>
              <a:t>selected </a:t>
            </a:r>
            <a:r>
              <a:rPr lang="en-US" sz="1600" dirty="0" err="1" smtClean="0"/>
              <a:t>ν</a:t>
            </a:r>
            <a:endParaRPr lang="en-US" sz="1600" dirty="0" smtClean="0"/>
          </a:p>
          <a:p>
            <a:r>
              <a:rPr lang="en-US" sz="1600" dirty="0"/>
              <a:t>N&gt;1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24650" y="2000250"/>
            <a:ext cx="258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CC33"/>
                </a:solidFill>
              </a:rPr>
              <a:t>Point source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623" y="3657600"/>
            <a:ext cx="291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angular resolution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1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Brunner (CERN 2011)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9623" y="1524000"/>
            <a:ext cx="8792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simplified nominal geometry (straight lines + nominal storey orientation)</a:t>
            </a:r>
          </a:p>
          <a:p>
            <a:endParaRPr lang="en-US" dirty="0" smtClean="0"/>
          </a:p>
          <a:p>
            <a:r>
              <a:rPr lang="en-US" dirty="0" err="1" smtClean="0"/>
              <a:t>Minimisation</a:t>
            </a:r>
            <a:r>
              <a:rPr lang="en-US" dirty="0" smtClean="0"/>
              <a:t> in 2 steps:</a:t>
            </a:r>
          </a:p>
          <a:p>
            <a:r>
              <a:rPr lang="en-US" dirty="0" smtClean="0"/>
              <a:t>         chi2 + M-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Off-line Reconstruction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Group 104"/>
          <p:cNvGraphicFramePr>
            <a:graphicFrameLocks noGrp="1"/>
          </p:cNvGraphicFramePr>
          <p:nvPr/>
        </p:nvGraphicFramePr>
        <p:xfrm>
          <a:off x="635000" y="4114800"/>
          <a:ext cx="1727200" cy="1417320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v0r9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</a:t>
                      </a:r>
                      <a:endParaRPr lang="en-US" sz="24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0.25</a:t>
                      </a:r>
                      <a:endParaRPr lang="en-US" sz="24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066800"/>
            <a:ext cx="8794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Off-line reconstruction tool: </a:t>
            </a:r>
            <a:r>
              <a:rPr lang="en-US" sz="2000" b="1" dirty="0" err="1" smtClean="0"/>
              <a:t>AAFit</a:t>
            </a:r>
            <a:r>
              <a:rPr lang="en-US" sz="2000" b="1" dirty="0" smtClean="0"/>
              <a:t> v0r9  </a:t>
            </a:r>
            <a:r>
              <a:rPr lang="en-US" sz="2000" b="1" u="sng" dirty="0" smtClean="0">
                <a:solidFill>
                  <a:srgbClr val="000090"/>
                </a:solidFill>
              </a:rPr>
              <a:t>precise and efficient (physics analysis)</a:t>
            </a:r>
            <a:endParaRPr lang="en-US" sz="2000" u="sng" dirty="0" smtClean="0">
              <a:solidFill>
                <a:srgbClr val="000090"/>
              </a:solidFill>
            </a:endParaRPr>
          </a:p>
        </p:txBody>
      </p:sp>
      <p:pic>
        <p:nvPicPr>
          <p:cNvPr id="6" name="Picture 10" descr="Aeff-aafit-bbfit-QE-n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663" y="2000250"/>
            <a:ext cx="4781550" cy="4552950"/>
          </a:xfrm>
          <a:prstGeom prst="rect">
            <a:avLst/>
          </a:prstGeom>
          <a:noFill/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926013" y="3744912"/>
            <a:ext cx="647700" cy="57626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45150" y="3863975"/>
            <a:ext cx="290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Crossover at ~5TeV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76725" y="5105400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BBfit</a:t>
            </a:r>
            <a:r>
              <a:rPr lang="en-US" b="1" dirty="0">
                <a:solidFill>
                  <a:srgbClr val="FF0000"/>
                </a:solidFill>
              </a:rPr>
              <a:t> 20%higher low energies if same purity requires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24601" y="3290887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FF"/>
                </a:solidFill>
              </a:rPr>
              <a:t>BBfit</a:t>
            </a:r>
            <a:r>
              <a:rPr lang="en-US" b="1" dirty="0">
                <a:solidFill>
                  <a:srgbClr val="FF00FF"/>
                </a:solidFill>
              </a:rPr>
              <a:t> 20% lower at high E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454900" y="4465637"/>
            <a:ext cx="16891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Dashed: </a:t>
            </a:r>
            <a:r>
              <a:rPr lang="en-US" sz="1600" dirty="0" err="1"/>
              <a:t>BBfit</a:t>
            </a:r>
            <a:endParaRPr lang="en-US" sz="1600" dirty="0"/>
          </a:p>
          <a:p>
            <a:r>
              <a:rPr lang="en-US" sz="1600" dirty="0"/>
              <a:t>Solid: </a:t>
            </a:r>
            <a:r>
              <a:rPr lang="en-US" sz="1600" dirty="0" err="1"/>
              <a:t>AAfit</a:t>
            </a:r>
            <a:endParaRPr lang="en-US" sz="1600" dirty="0"/>
          </a:p>
          <a:p>
            <a:r>
              <a:rPr lang="en-US" sz="1600" dirty="0"/>
              <a:t>All </a:t>
            </a:r>
            <a:r>
              <a:rPr lang="en-US" sz="1600" dirty="0" smtClean="0"/>
              <a:t>selected </a:t>
            </a:r>
            <a:r>
              <a:rPr lang="en-US" sz="1600" dirty="0" err="1" smtClean="0"/>
              <a:t>ν</a:t>
            </a:r>
            <a:endParaRPr lang="en-US" sz="1600" dirty="0" smtClean="0"/>
          </a:p>
          <a:p>
            <a:r>
              <a:rPr lang="en-US" sz="1600" dirty="0"/>
              <a:t>N&gt;1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24650" y="2000250"/>
            <a:ext cx="258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CC33"/>
                </a:solidFill>
              </a:rPr>
              <a:t>Point source analysis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623" y="3657600"/>
            <a:ext cx="291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angular resolution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1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Brunner (CERN 2011)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1447800"/>
            <a:ext cx="879279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the full dynamical geometry (computed every 2 minutes) + most precise calibration</a:t>
            </a:r>
          </a:p>
          <a:p>
            <a:endParaRPr lang="en-US" dirty="0" smtClean="0"/>
          </a:p>
          <a:p>
            <a:r>
              <a:rPr lang="en-US" dirty="0" smtClean="0"/>
              <a:t>Track minimization: likelihood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Run about once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657600"/>
            <a:ext cx="33956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Effect of the line shape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Quasi on-line Reconstruction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14961"/>
            <a:ext cx="69028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charset="2"/>
              <a:buChar char=""/>
            </a:pPr>
            <a:r>
              <a:rPr lang="en-US" sz="2000" dirty="0" smtClean="0">
                <a:solidFill>
                  <a:schemeClr val="accent5"/>
                </a:solidFill>
              </a:rPr>
              <a:t> Use the on-line </a:t>
            </a:r>
            <a:r>
              <a:rPr lang="en-US" sz="2000" dirty="0" err="1" smtClean="0">
                <a:solidFill>
                  <a:schemeClr val="accent5"/>
                </a:solidFill>
              </a:rPr>
              <a:t>BBFit</a:t>
            </a:r>
            <a:r>
              <a:rPr lang="en-US" sz="2000" dirty="0" smtClean="0">
                <a:solidFill>
                  <a:schemeClr val="accent5"/>
                </a:solidFill>
              </a:rPr>
              <a:t> tool with loose cut (1-2 event per min) to pre-select the events and run the off-line </a:t>
            </a:r>
            <a:r>
              <a:rPr lang="en-US" sz="2000" dirty="0" err="1" smtClean="0">
                <a:solidFill>
                  <a:schemeClr val="accent5"/>
                </a:solidFill>
              </a:rPr>
              <a:t>AAFit</a:t>
            </a:r>
            <a:r>
              <a:rPr lang="en-US" sz="2000" dirty="0" smtClean="0">
                <a:solidFill>
                  <a:schemeClr val="accent5"/>
                </a:solidFill>
              </a:rPr>
              <a:t> tool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en-US" sz="2000" u="sng" dirty="0" smtClean="0">
              <a:solidFill>
                <a:srgbClr val="000090"/>
              </a:solidFill>
            </a:endParaRPr>
          </a:p>
          <a:p>
            <a:r>
              <a:rPr lang="en-US" sz="2000" u="sng" dirty="0" smtClean="0">
                <a:solidFill>
                  <a:srgbClr val="000090"/>
                </a:solidFill>
              </a:rPr>
              <a:t>Simplifications</a:t>
            </a:r>
            <a:r>
              <a:rPr lang="en-US" sz="2000" dirty="0" smtClean="0">
                <a:solidFill>
                  <a:srgbClr val="000090"/>
                </a:solidFill>
              </a:rPr>
              <a:t>: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buFont typeface="Symbol" charset="2"/>
              <a:buChar char=""/>
            </a:pPr>
            <a:r>
              <a:rPr lang="en-US" dirty="0" smtClean="0">
                <a:solidFill>
                  <a:srgbClr val="000090"/>
                </a:solidFill>
              </a:rPr>
              <a:t> Calibration </a:t>
            </a:r>
            <a:r>
              <a:rPr lang="en-US" dirty="0">
                <a:solidFill>
                  <a:srgbClr val="000090"/>
                </a:solidFill>
              </a:rPr>
              <a:t>on-line (tuned every</a:t>
            </a:r>
            <a:r>
              <a:rPr lang="en-US" dirty="0" smtClean="0">
                <a:solidFill>
                  <a:srgbClr val="000090"/>
                </a:solidFill>
              </a:rPr>
              <a:t> 3-4 </a:t>
            </a:r>
            <a:r>
              <a:rPr lang="en-US" dirty="0">
                <a:solidFill>
                  <a:srgbClr val="000090"/>
                </a:solidFill>
              </a:rPr>
              <a:t>months)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pPr>
              <a:buFont typeface="Symbol" charset="2"/>
              <a:buChar char=""/>
            </a:pP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Positioning </a:t>
            </a:r>
            <a:r>
              <a:rPr lang="en-US" dirty="0" smtClean="0">
                <a:solidFill>
                  <a:srgbClr val="000090"/>
                </a:solidFill>
              </a:rPr>
              <a:t>calibration (quite long delay): </a:t>
            </a:r>
            <a:r>
              <a:rPr lang="en-US" dirty="0">
                <a:solidFill>
                  <a:srgbClr val="000090"/>
                </a:solidFill>
              </a:rPr>
              <a:t>first step use only the nominal geometry (</a:t>
            </a:r>
            <a:r>
              <a:rPr lang="en-US" dirty="0" err="1">
                <a:solidFill>
                  <a:srgbClr val="000090"/>
                </a:solidFill>
              </a:rPr>
              <a:t>cf</a:t>
            </a:r>
            <a:r>
              <a:rPr lang="en-US" dirty="0">
                <a:solidFill>
                  <a:srgbClr val="000090"/>
                </a:solidFill>
              </a:rPr>
              <a:t> study of </a:t>
            </a:r>
            <a:r>
              <a:rPr lang="en-US" dirty="0" smtClean="0">
                <a:solidFill>
                  <a:srgbClr val="000090"/>
                </a:solidFill>
              </a:rPr>
              <a:t>Manuela)</a:t>
            </a:r>
          </a:p>
          <a:p>
            <a:pPr>
              <a:buFont typeface="Symbol" charset="2"/>
              <a:buChar char=""/>
            </a:pPr>
            <a:r>
              <a:rPr lang="en-US" dirty="0" smtClean="0">
                <a:solidFill>
                  <a:srgbClr val="000090"/>
                </a:solidFill>
              </a:rPr>
              <a:t> Absence of fast data quality information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72699"/>
            <a:ext cx="3860800" cy="2552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657600"/>
            <a:ext cx="386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Effect of the storey orientation &amp; lateral extension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499" y="4086999"/>
            <a:ext cx="3408371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6200" y="6519446"/>
            <a:ext cx="3454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M. </a:t>
            </a:r>
            <a:r>
              <a:rPr lang="en-US" sz="1600" dirty="0" err="1" smtClean="0">
                <a:solidFill>
                  <a:srgbClr val="000090"/>
                </a:solidFill>
              </a:rPr>
              <a:t>Vecchi</a:t>
            </a:r>
            <a:r>
              <a:rPr lang="en-US" sz="1600" dirty="0" smtClean="0">
                <a:solidFill>
                  <a:srgbClr val="000090"/>
                </a:solidFill>
              </a:rPr>
              <a:t>, ANTARES</a:t>
            </a:r>
            <a:r>
              <a:rPr lang="en-US" sz="1600" dirty="0">
                <a:solidFill>
                  <a:srgbClr val="000090"/>
                </a:solidFill>
              </a:rPr>
              <a:t>-PHYS-2011-009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066800"/>
            <a:ext cx="7131424" cy="866239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28600"/>
            <a:ext cx="7086600" cy="731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Principle of the analysis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53722"/>
            <a:ext cx="1372198" cy="13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612" y="1447800"/>
            <a:ext cx="954388" cy="682387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381000" y="3136900"/>
            <a:ext cx="1110830" cy="1511300"/>
            <a:chOff x="457200" y="4797267"/>
            <a:chExt cx="1110830" cy="1511300"/>
          </a:xfrm>
        </p:grpSpPr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457200" y="4797267"/>
              <a:ext cx="1110830" cy="1422400"/>
              <a:chOff x="3504" y="3216"/>
              <a:chExt cx="1008" cy="720"/>
            </a:xfrm>
          </p:grpSpPr>
          <p:sp>
            <p:nvSpPr>
              <p:cNvPr id="18" name="AutoShape 8"/>
              <p:cNvSpPr>
                <a:spLocks noChangeArrowheads="1"/>
              </p:cNvSpPr>
              <p:nvPr/>
            </p:nvSpPr>
            <p:spPr bwMode="auto">
              <a:xfrm>
                <a:off x="3504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19" name="AutoShape 9"/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20" name="AutoShape 10"/>
              <p:cNvSpPr>
                <a:spLocks noChangeArrowheads="1"/>
              </p:cNvSpPr>
              <p:nvPr/>
            </p:nvSpPr>
            <p:spPr bwMode="auto">
              <a:xfrm>
                <a:off x="4176" y="3216"/>
                <a:ext cx="336" cy="576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1008" cy="432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0350" tIns="30175" rIns="60350" bIns="30175" anchor="ctr">
                <a:prstTxWarp prst="textNoShape">
                  <a:avLst/>
                </a:prstTxWarp>
              </a:bodyPr>
              <a:lstStyle/>
              <a:p>
                <a:endParaRPr lang="es-ES" sz="2400">
                  <a:latin typeface="Times New Roman" charset="0"/>
                </a:endParaRPr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837989" y="5509996"/>
              <a:ext cx="585201" cy="605667"/>
              <a:chOff x="1680" y="2352"/>
              <a:chExt cx="359" cy="480"/>
            </a:xfrm>
          </p:grpSpPr>
          <p:grpSp>
            <p:nvGrpSpPr>
              <p:cNvPr id="23" name="Group 13"/>
              <p:cNvGrpSpPr>
                <a:grpSpLocks/>
              </p:cNvGrpSpPr>
              <p:nvPr/>
            </p:nvGrpSpPr>
            <p:grpSpPr bwMode="auto">
              <a:xfrm>
                <a:off x="1680" y="2352"/>
                <a:ext cx="71" cy="432"/>
                <a:chOff x="1584" y="2304"/>
                <a:chExt cx="71" cy="432"/>
              </a:xfrm>
            </p:grpSpPr>
            <p:sp>
              <p:nvSpPr>
                <p:cNvPr id="96" name="Line 14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97" name="Group 15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11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1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1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98" name="Group 19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107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8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9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99" name="Group 23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10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100" name="Group 27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10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2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103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24" name="Group 31"/>
              <p:cNvGrpSpPr>
                <a:grpSpLocks/>
              </p:cNvGrpSpPr>
              <p:nvPr/>
            </p:nvGrpSpPr>
            <p:grpSpPr bwMode="auto">
              <a:xfrm>
                <a:off x="1753" y="2400"/>
                <a:ext cx="71" cy="432"/>
                <a:chOff x="1584" y="2304"/>
                <a:chExt cx="71" cy="432"/>
              </a:xfrm>
            </p:grpSpPr>
            <p:sp>
              <p:nvSpPr>
                <p:cNvPr id="79" name="Line 32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0" name="Group 33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93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4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81" name="Group 37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90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1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92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82" name="Group 41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87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88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89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83" name="Group 45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84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85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86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1824" y="2352"/>
                <a:ext cx="71" cy="432"/>
                <a:chOff x="1584" y="2304"/>
                <a:chExt cx="71" cy="432"/>
              </a:xfrm>
            </p:grpSpPr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3" name="Group 51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76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7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8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64" name="Group 55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73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5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65" name="Group 59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7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7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66" name="Group 63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67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8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9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26" name="Group 67"/>
              <p:cNvGrpSpPr>
                <a:grpSpLocks/>
              </p:cNvGrpSpPr>
              <p:nvPr/>
            </p:nvGrpSpPr>
            <p:grpSpPr bwMode="auto">
              <a:xfrm>
                <a:off x="1897" y="2400"/>
                <a:ext cx="71" cy="432"/>
                <a:chOff x="1584" y="2304"/>
                <a:chExt cx="71" cy="432"/>
              </a:xfrm>
            </p:grpSpPr>
            <p:sp>
              <p:nvSpPr>
                <p:cNvPr id="45" name="Line 68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6" name="Group 69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59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0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61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47" name="Group 73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56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7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8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48" name="Group 77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53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4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5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49" name="Group 81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50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1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52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  <p:grpSp>
            <p:nvGrpSpPr>
              <p:cNvPr id="27" name="Group 85"/>
              <p:cNvGrpSpPr>
                <a:grpSpLocks/>
              </p:cNvGrpSpPr>
              <p:nvPr/>
            </p:nvGrpSpPr>
            <p:grpSpPr bwMode="auto">
              <a:xfrm>
                <a:off x="1968" y="2352"/>
                <a:ext cx="71" cy="432"/>
                <a:chOff x="1584" y="2304"/>
                <a:chExt cx="71" cy="432"/>
              </a:xfrm>
            </p:grpSpPr>
            <p:sp>
              <p:nvSpPr>
                <p:cNvPr id="28" name="Line 86"/>
                <p:cNvSpPr>
                  <a:spLocks noChangeShapeType="1"/>
                </p:cNvSpPr>
                <p:nvPr/>
              </p:nvSpPr>
              <p:spPr bwMode="auto">
                <a:xfrm>
                  <a:off x="1618" y="230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9" name="Group 87"/>
                <p:cNvGrpSpPr>
                  <a:grpSpLocks/>
                </p:cNvGrpSpPr>
                <p:nvPr/>
              </p:nvGrpSpPr>
              <p:grpSpPr bwMode="auto">
                <a:xfrm>
                  <a:off x="1584" y="2448"/>
                  <a:ext cx="71" cy="46"/>
                  <a:chOff x="1200" y="2281"/>
                  <a:chExt cx="71" cy="46"/>
                </a:xfrm>
              </p:grpSpPr>
              <p:sp>
                <p:nvSpPr>
                  <p:cNvPr id="42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3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30" name="Group 91"/>
                <p:cNvGrpSpPr>
                  <a:grpSpLocks/>
                </p:cNvGrpSpPr>
                <p:nvPr/>
              </p:nvGrpSpPr>
              <p:grpSpPr bwMode="auto">
                <a:xfrm>
                  <a:off x="1584" y="2642"/>
                  <a:ext cx="71" cy="46"/>
                  <a:chOff x="1609" y="2642"/>
                  <a:chExt cx="71" cy="46"/>
                </a:xfrm>
              </p:grpSpPr>
              <p:sp>
                <p:nvSpPr>
                  <p:cNvPr id="39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1609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0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41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64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31" name="Group 95"/>
                <p:cNvGrpSpPr>
                  <a:grpSpLocks/>
                </p:cNvGrpSpPr>
                <p:nvPr/>
              </p:nvGrpSpPr>
              <p:grpSpPr bwMode="auto">
                <a:xfrm>
                  <a:off x="1584" y="2546"/>
                  <a:ext cx="71" cy="46"/>
                  <a:chOff x="1200" y="2281"/>
                  <a:chExt cx="71" cy="46"/>
                </a:xfrm>
              </p:grpSpPr>
              <p:sp>
                <p:nvSpPr>
                  <p:cNvPr id="36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3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38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  <p:grpSp>
              <p:nvGrpSpPr>
                <p:cNvPr id="32" name="Group 99"/>
                <p:cNvGrpSpPr>
                  <a:grpSpLocks/>
                </p:cNvGrpSpPr>
                <p:nvPr/>
              </p:nvGrpSpPr>
              <p:grpSpPr bwMode="auto">
                <a:xfrm>
                  <a:off x="1584" y="2354"/>
                  <a:ext cx="71" cy="46"/>
                  <a:chOff x="1200" y="2281"/>
                  <a:chExt cx="71" cy="46"/>
                </a:xfrm>
              </p:grpSpPr>
              <p:sp>
                <p:nvSpPr>
                  <p:cNvPr id="33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34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  <p:sp>
                <p:nvSpPr>
                  <p:cNvPr id="35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1225" y="228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0350" tIns="30175" rIns="60350" bIns="30175" anchor="ctr">
                    <a:prstTxWarp prst="textNoShape">
                      <a:avLst/>
                    </a:prstTxWarp>
                  </a:bodyPr>
                  <a:lstStyle/>
                  <a:p>
                    <a:endParaRPr lang="es-ES" sz="2400">
                      <a:latin typeface="Times New Roman" charset="0"/>
                    </a:endParaRPr>
                  </a:p>
                </p:txBody>
              </p:sp>
            </p:grpSp>
          </p:grpSp>
        </p:grpSp>
        <p:sp>
          <p:nvSpPr>
            <p:cNvPr id="113" name="Line 129"/>
            <p:cNvSpPr>
              <a:spLocks noChangeShapeType="1"/>
            </p:cNvSpPr>
            <p:nvPr/>
          </p:nvSpPr>
          <p:spPr bwMode="auto">
            <a:xfrm flipV="1">
              <a:off x="503923" y="6138096"/>
              <a:ext cx="105943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Text Box 128"/>
            <p:cNvSpPr txBox="1">
              <a:spLocks noChangeArrowheads="1"/>
            </p:cNvSpPr>
            <p:nvPr/>
          </p:nvSpPr>
          <p:spPr bwMode="auto">
            <a:xfrm>
              <a:off x="474333" y="5668804"/>
              <a:ext cx="693738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350" tIns="30175" rIns="60350" bIns="30175">
              <a:prstTxWarp prst="textNoShape">
                <a:avLst/>
              </a:prstTxWarp>
            </a:bodyPr>
            <a:lstStyle/>
            <a:p>
              <a:r>
                <a:rPr lang="fr-FR" altLang="ja-JP" sz="2900">
                  <a:solidFill>
                    <a:srgbClr val="FFFF00"/>
                  </a:solidFill>
                  <a:latin typeface="Times New Roman" charset="0"/>
                  <a:ea typeface="ＭＳ 明朝" charset="-128"/>
                  <a:cs typeface="ＭＳ 明朝" charset="-128"/>
                </a:rPr>
                <a:t>ν</a:t>
              </a:r>
              <a:endParaRPr lang="fr-FR" sz="2400">
                <a:latin typeface="Times New Roman" charset="0"/>
              </a:endParaRPr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 flipV="1">
              <a:off x="668008" y="5797392"/>
              <a:ext cx="635000" cy="51117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Text Box 109"/>
          <p:cNvSpPr txBox="1">
            <a:spLocks noChangeArrowheads="1"/>
          </p:cNvSpPr>
          <p:nvPr/>
        </p:nvSpPr>
        <p:spPr bwMode="auto">
          <a:xfrm>
            <a:off x="388608" y="3352800"/>
            <a:ext cx="1363992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fr-FR" dirty="0">
                <a:latin typeface="Times New Roman" charset="0"/>
              </a:rPr>
              <a:t>ANTARES</a:t>
            </a:r>
          </a:p>
        </p:txBody>
      </p:sp>
      <p:sp>
        <p:nvSpPr>
          <p:cNvPr id="122" name="Down Arrow 121"/>
          <p:cNvSpPr/>
          <p:nvPr/>
        </p:nvSpPr>
        <p:spPr>
          <a:xfrm rot="16200000">
            <a:off x="2933700" y="2373086"/>
            <a:ext cx="381000" cy="3200400"/>
          </a:xfrm>
          <a:prstGeom prst="downArrow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70000"/>
                  <a:shade val="94000"/>
                  <a:satMod val="135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52400" y="5616714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Neutrino candidate data buffered on-line </a:t>
            </a:r>
            <a:r>
              <a:rPr lang="en-US" sz="2000" dirty="0"/>
              <a:t>=&gt; not dependent if the delay of the reception of the alerts with respect to the start of the phenomena </a:t>
            </a:r>
          </a:p>
        </p:txBody>
      </p:sp>
      <p:sp>
        <p:nvSpPr>
          <p:cNvPr id="116" name="Down Arrow 115"/>
          <p:cNvSpPr/>
          <p:nvPr/>
        </p:nvSpPr>
        <p:spPr>
          <a:xfrm>
            <a:off x="4074812" y="2133600"/>
            <a:ext cx="152400" cy="171602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>
            <a:stCxn id="12" idx="3"/>
            <a:endCxn id="13" idx="1"/>
          </p:cNvCxnSpPr>
          <p:nvPr/>
        </p:nvCxnSpPr>
        <p:spPr>
          <a:xfrm flipV="1">
            <a:off x="1829398" y="1788994"/>
            <a:ext cx="1788214" cy="151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096000" y="3962400"/>
            <a:ext cx="2667000" cy="101566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On-line analysis</a:t>
            </a:r>
          </a:p>
          <a:p>
            <a:r>
              <a:rPr lang="en-US" dirty="0" smtClean="0"/>
              <a:t>Look for Signal + Background in the buffer</a:t>
            </a:r>
            <a:endParaRPr lang="en-US" dirty="0"/>
          </a:p>
        </p:txBody>
      </p:sp>
      <p:cxnSp>
        <p:nvCxnSpPr>
          <p:cNvPr id="138" name="Straight Arrow Connector 137"/>
          <p:cNvCxnSpPr/>
          <p:nvPr/>
        </p:nvCxnSpPr>
        <p:spPr>
          <a:xfrm flipV="1">
            <a:off x="4114800" y="4344988"/>
            <a:ext cx="1981200" cy="20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1640188" y="413213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Neutrino candidate data buffered on-line</a:t>
            </a:r>
            <a:endParaRPr lang="en-US" dirty="0"/>
          </a:p>
        </p:txBody>
      </p:sp>
      <p:cxnSp>
        <p:nvCxnSpPr>
          <p:cNvPr id="142" name="Straight Connector 141"/>
          <p:cNvCxnSpPr/>
          <p:nvPr/>
        </p:nvCxnSpPr>
        <p:spPr>
          <a:xfrm rot="5400000" flipH="1" flipV="1">
            <a:off x="4008371" y="4238559"/>
            <a:ext cx="2128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227212" y="2667000"/>
            <a:ext cx="118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Alert received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1829398" y="181043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Transient GRB, AGN…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16" grpId="0" animBg="1"/>
      <p:bldP spid="133" grpId="0" animBg="1"/>
      <p:bldP spid="143" grpId="0"/>
      <p:bldP spid="1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Metal.thmx</Template>
  <TotalTime>2508</TotalTime>
  <Words>1083</Words>
  <Application>Microsoft Macintosh PowerPoint</Application>
  <PresentationFormat>On-screen Show (4:3)</PresentationFormat>
  <Paragraphs>168</Paragraphs>
  <Slides>14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Metal</vt:lpstr>
      <vt:lpstr>On-line analysis</vt:lpstr>
      <vt:lpstr>Introduction</vt:lpstr>
      <vt:lpstr>On-line analysis</vt:lpstr>
      <vt:lpstr>TAToO</vt:lpstr>
      <vt:lpstr>On-line DAQ</vt:lpstr>
      <vt:lpstr>On-line Reconstruction</vt:lpstr>
      <vt:lpstr>Off-line Reconstruction</vt:lpstr>
      <vt:lpstr>Quasi on-line Reconstruction</vt:lpstr>
      <vt:lpstr>Principle of the analysis</vt:lpstr>
      <vt:lpstr>Principle of the analysis</vt:lpstr>
      <vt:lpstr>External triggers</vt:lpstr>
      <vt:lpstr>External triggers</vt:lpstr>
      <vt:lpstr>Open questions</vt:lpstr>
      <vt:lpstr>Open questions</vt:lpstr>
    </vt:vector>
  </TitlesOfParts>
  <Company>IFIC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On-line analysis</dc:title>
  <dc:creator>Damien Dornic</dc:creator>
  <cp:lastModifiedBy>Damien Dornic</cp:lastModifiedBy>
  <cp:revision>118</cp:revision>
  <dcterms:created xsi:type="dcterms:W3CDTF">2011-09-23T11:10:09Z</dcterms:created>
  <dcterms:modified xsi:type="dcterms:W3CDTF">2011-09-23T11:18:09Z</dcterms:modified>
</cp:coreProperties>
</file>