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6"/>
  </p:notesMasterIdLst>
  <p:sldIdLst>
    <p:sldId id="257" r:id="rId2"/>
    <p:sldId id="259" r:id="rId3"/>
    <p:sldId id="261" r:id="rId4"/>
    <p:sldId id="275" r:id="rId5"/>
    <p:sldId id="294" r:id="rId6"/>
    <p:sldId id="264" r:id="rId7"/>
    <p:sldId id="293" r:id="rId8"/>
    <p:sldId id="277" r:id="rId9"/>
    <p:sldId id="266" r:id="rId10"/>
    <p:sldId id="279" r:id="rId11"/>
    <p:sldId id="267" r:id="rId12"/>
    <p:sldId id="27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00FF00"/>
    <a:srgbClr val="FFB000"/>
    <a:srgbClr val="004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079" autoAdjust="0"/>
    <p:restoredTop sz="94660"/>
  </p:normalViewPr>
  <p:slideViewPr>
    <p:cSldViewPr snapToObjects="1" showGuides="1">
      <p:cViewPr varScale="1">
        <p:scale>
          <a:sx n="94" d="100"/>
          <a:sy n="94" d="100"/>
        </p:scale>
        <p:origin x="-400" y="-96"/>
      </p:cViewPr>
      <p:guideLst>
        <p:guide orient="horz" pos="2496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AE3C-A991-074D-B1C3-848C981FBE0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8476-1022-424C-B91A-25797BEF1A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20675-9533-794C-9556-6FA08F549024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9E1B1-86F7-5C4B-954B-4F7B14978504}" type="slidenum">
              <a:rPr lang="it-IT"/>
              <a:pPr/>
              <a:t>13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F2BD6-CD73-AC48-AADD-7E17019533B8}" type="slidenum">
              <a:rPr lang="it-IT"/>
              <a:pPr/>
              <a:t>14</a:t>
            </a:fld>
            <a:endParaRPr lang="it-I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38C04-4B8D-A445-9E75-699C9D268A9B}" type="slidenum">
              <a:rPr lang="it-IT"/>
              <a:pPr/>
              <a:t>2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E2275-F67C-1F47-AD6F-6313D31CBAFF}" type="slidenum">
              <a:rPr lang="it-IT"/>
              <a:pPr/>
              <a:t>3</a:t>
            </a:fld>
            <a:endParaRPr lang="it-IT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0F146-86B8-214A-8A56-D51C0EBE7C0E}" type="slidenum">
              <a:rPr lang="it-IT"/>
              <a:pPr/>
              <a:t>6</a:t>
            </a:fld>
            <a:endParaRPr lang="it-IT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0F146-86B8-214A-8A56-D51C0EBE7C0E}" type="slidenum">
              <a:rPr lang="it-IT"/>
              <a:pPr/>
              <a:t>7</a:t>
            </a:fld>
            <a:endParaRPr lang="it-IT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EE59-C82B-4244-9507-34354E2496A7}" type="slidenum">
              <a:rPr lang="it-IT"/>
              <a:pPr/>
              <a:t>9</a:t>
            </a:fld>
            <a:endParaRPr lang="it-IT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B1E20-F910-F347-8714-172615350D7D}" type="slidenum">
              <a:rPr lang="it-IT"/>
              <a:pPr/>
              <a:t>10</a:t>
            </a:fld>
            <a:endParaRPr lang="it-IT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9FCB0-771B-574A-8823-12DA4893DFBD}" type="slidenum">
              <a:rPr lang="it-IT"/>
              <a:pPr/>
              <a:t>11</a:t>
            </a:fld>
            <a:endParaRPr lang="it-IT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B1E20-F910-F347-8714-172615350D7D}" type="slidenum">
              <a:rPr lang="it-IT"/>
              <a:pPr/>
              <a:t>12</a:t>
            </a:fld>
            <a:endParaRPr lang="it-IT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rgbClr val="3366FF"/>
            </a:gs>
            <a:gs pos="50000">
              <a:schemeClr val="tx2">
                <a:lumMod val="20000"/>
                <a:lumOff val="80000"/>
                <a:alpha val="64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B734-73AB-0142-8576-F9C21F0670EA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FB3A-FE65-3D47-8ACB-2595DBD7C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7" Type="http://schemas.openxmlformats.org/officeDocument/2006/relationships/image" Target="../media/image25.gif"/><Relationship Id="rId8" Type="http://schemas.openxmlformats.org/officeDocument/2006/relationships/image" Target="../media/image26.gif"/><Relationship Id="rId9" Type="http://schemas.openxmlformats.org/officeDocument/2006/relationships/image" Target="../media/image27.gif"/><Relationship Id="rId10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hyperlink" Target="http://arxiv.org/abs/1103.447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362200"/>
            <a:ext cx="7543800" cy="457200"/>
          </a:xfrm>
        </p:spPr>
        <p:txBody>
          <a:bodyPr>
            <a:normAutofit/>
          </a:bodyPr>
          <a:lstStyle/>
          <a:p>
            <a:r>
              <a:rPr lang="it-IT" sz="2400" i="1" dirty="0" err="1" smtClean="0">
                <a:solidFill>
                  <a:srgbClr val="FF0000"/>
                </a:solidFill>
              </a:rPr>
              <a:t>Damien</a:t>
            </a:r>
            <a:r>
              <a:rPr lang="it-IT" sz="2400" i="1" dirty="0" smtClean="0">
                <a:solidFill>
                  <a:srgbClr val="FF0000"/>
                </a:solidFill>
              </a:rPr>
              <a:t> Dornic 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153400" cy="1905000"/>
          </a:xfrm>
          <a:solidFill>
            <a:srgbClr val="FFFF00"/>
          </a:solidFill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Optical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follow-up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of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high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energy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neutrinos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detected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by</a:t>
            </a:r>
            <a:r>
              <a:rPr lang="it-IT" dirty="0">
                <a:solidFill>
                  <a:schemeClr val="tx1"/>
                </a:solidFill>
                <a:latin typeface="Comic Sans MS"/>
                <a:cs typeface="Comic Sans MS"/>
              </a:rPr>
              <a:t> the ANTARES </a:t>
            </a:r>
            <a:r>
              <a:rPr lang="it-IT" dirty="0" err="1">
                <a:solidFill>
                  <a:schemeClr val="tx1"/>
                </a:solidFill>
                <a:latin typeface="Comic Sans MS"/>
                <a:cs typeface="Comic Sans MS"/>
              </a:rPr>
              <a:t>telescope</a:t>
            </a:r>
            <a:endParaRPr lang="it-IT" dirty="0">
              <a:latin typeface="Comic Sans MS"/>
              <a:cs typeface="Comic Sans MS"/>
            </a:endParaRPr>
          </a:p>
        </p:txBody>
      </p:sp>
      <p:pic>
        <p:nvPicPr>
          <p:cNvPr id="7" name="Picture 6" descr="Logo_CPPM_Quad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1293813" cy="1892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" name="Picture 7" descr="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0" y="3048000"/>
            <a:ext cx="2590800" cy="8239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" name="Picture 8" descr="OH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027487"/>
            <a:ext cx="3124200" cy="6969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5051425"/>
            <a:ext cx="3908425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Arial Black" charset="0"/>
              </a:rPr>
              <a:t>IRAP</a:t>
            </a:r>
            <a:r>
              <a:rPr lang="it-IT" sz="1200">
                <a:latin typeface="Abadi MT Condensed Light" charset="0"/>
              </a:rPr>
              <a:t>Institut de Recherche en Astrophysique et Planétologie</a:t>
            </a:r>
          </a:p>
        </p:txBody>
      </p:sp>
      <p:pic>
        <p:nvPicPr>
          <p:cNvPr id="11" name="Picture 11" descr="CEA_logo_Haut_QuadriVi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" y="5715000"/>
            <a:ext cx="1271588" cy="9001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05000" y="327660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Michel Ageron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Imen Al Samarai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Jose Busto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Vincent Bertin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Jurgen Brunner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Manuela Vecchi</a:t>
            </a:r>
            <a:endParaRPr lang="it-IT">
              <a:solidFill>
                <a:srgbClr val="00408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81200" y="5715000"/>
            <a:ext cx="1219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Fabian</a:t>
            </a: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 </a:t>
            </a: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Schussler</a:t>
            </a:r>
            <a:endParaRPr lang="it-IT" sz="1000" dirty="0">
              <a:solidFill>
                <a:srgbClr val="004080"/>
              </a:solidFill>
              <a:latin typeface="Chalkboard" charset="0"/>
            </a:endParaRPr>
          </a:p>
          <a:p>
            <a:pPr>
              <a:spcBef>
                <a:spcPct val="50000"/>
              </a:spcBef>
            </a:pP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Bertrand </a:t>
            </a: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Vallage</a:t>
            </a:r>
            <a:endParaRPr lang="it-IT" sz="1000" dirty="0">
              <a:solidFill>
                <a:srgbClr val="004080"/>
              </a:solidFill>
              <a:latin typeface="Chalkboard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27750" y="3352800"/>
            <a:ext cx="121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Stéphane</a:t>
            </a: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 Basa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48200" y="5181600"/>
            <a:ext cx="121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Alain Klotz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781800" y="4140200"/>
            <a:ext cx="16002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Michel Boer</a:t>
            </a:r>
          </a:p>
          <a:p>
            <a:pPr>
              <a:spcBef>
                <a:spcPct val="50000"/>
              </a:spcBef>
            </a:pPr>
            <a:r>
              <a:rPr lang="it-IT" sz="1000">
                <a:solidFill>
                  <a:srgbClr val="004080"/>
                </a:solidFill>
                <a:latin typeface="Chalkboard" charset="0"/>
              </a:rPr>
              <a:t>Auguste Le Van Su</a:t>
            </a:r>
          </a:p>
        </p:txBody>
      </p:sp>
      <p:pic>
        <p:nvPicPr>
          <p:cNvPr id="17" name="Picture 17" descr="uni_michig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953000"/>
            <a:ext cx="1111250" cy="10842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010400" y="5218113"/>
            <a:ext cx="16002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Carl </a:t>
            </a: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Akerlof</a:t>
            </a: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Weikang</a:t>
            </a: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 </a:t>
            </a: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Zheng</a:t>
            </a:r>
            <a:endParaRPr lang="it-IT" sz="1000" dirty="0">
              <a:solidFill>
                <a:srgbClr val="004080"/>
              </a:solidFill>
              <a:latin typeface="Chalkboard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05000" y="4622800"/>
            <a:ext cx="1219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err="1">
                <a:solidFill>
                  <a:srgbClr val="004080"/>
                </a:solidFill>
                <a:latin typeface="Chalkboard" charset="0"/>
              </a:rPr>
              <a:t>Damien</a:t>
            </a:r>
            <a:r>
              <a:rPr lang="it-IT" sz="1000" dirty="0">
                <a:solidFill>
                  <a:srgbClr val="004080"/>
                </a:solidFill>
                <a:latin typeface="Chalkboard" charset="0"/>
              </a:rPr>
              <a:t> Dornic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 </a:t>
            </a:r>
            <a:r>
              <a:rPr lang="it-IT">
                <a:solidFill>
                  <a:srgbClr val="004080"/>
                </a:solidFill>
              </a:rPr>
              <a:t> </a:t>
            </a:r>
            <a:fld id="{B31EFD74-5A44-7648-879B-9B0A529884F4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10</a:t>
            </a:fld>
            <a:endParaRPr lang="it-IT">
              <a:solidFill>
                <a:srgbClr val="00408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err="1" smtClean="0"/>
              <a:t>TAToO</a:t>
            </a:r>
            <a:r>
              <a:rPr lang="it-IT" dirty="0" smtClean="0"/>
              <a:t> “</a:t>
            </a:r>
            <a:r>
              <a:rPr lang="it-IT" i="1" dirty="0" err="1" smtClean="0"/>
              <a:t>prompt</a:t>
            </a:r>
            <a:r>
              <a:rPr lang="it-IT" i="1" dirty="0" smtClean="0"/>
              <a:t>” </a:t>
            </a:r>
            <a:r>
              <a:rPr lang="it-IT" i="1" dirty="0" err="1" smtClean="0"/>
              <a:t>alerts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121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alerts with “prompt” images (images taken within a day after the neutrino detection) =&gt; only 8 have reasonably good image quality for the analysis.</a:t>
            </a:r>
            <a:endParaRPr lang="en-US" sz="2000" dirty="0"/>
          </a:p>
        </p:txBody>
      </p:sp>
      <p:pic>
        <p:nvPicPr>
          <p:cNvPr id="11" name="Picture 10" descr="r056711_040866_3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17172"/>
            <a:ext cx="2133600" cy="2082188"/>
          </a:xfrm>
          <a:prstGeom prst="rect">
            <a:avLst/>
          </a:prstGeom>
        </p:spPr>
      </p:pic>
      <p:pic>
        <p:nvPicPr>
          <p:cNvPr id="12" name="Picture 11" descr="r046014_003766_4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81200"/>
            <a:ext cx="2016000" cy="2016000"/>
          </a:xfrm>
          <a:prstGeom prst="rect">
            <a:avLst/>
          </a:prstGeom>
        </p:spPr>
      </p:pic>
      <p:pic>
        <p:nvPicPr>
          <p:cNvPr id="13" name="Picture 12" descr="r046959_053194_4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200" y="1951821"/>
            <a:ext cx="2016000" cy="2016000"/>
          </a:xfrm>
          <a:prstGeom prst="rect">
            <a:avLst/>
          </a:prstGeom>
        </p:spPr>
      </p:pic>
      <p:pic>
        <p:nvPicPr>
          <p:cNvPr id="14" name="Picture 13" descr="r050530_122387_3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943524"/>
            <a:ext cx="2048933" cy="1999561"/>
          </a:xfrm>
          <a:prstGeom prst="rect">
            <a:avLst/>
          </a:prstGeom>
        </p:spPr>
      </p:pic>
      <p:pic>
        <p:nvPicPr>
          <p:cNvPr id="15" name="Picture 14" descr="r052119_015718_3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927086"/>
            <a:ext cx="2065867" cy="2016087"/>
          </a:xfrm>
          <a:prstGeom prst="rect">
            <a:avLst/>
          </a:prstGeom>
        </p:spPr>
      </p:pic>
      <p:pic>
        <p:nvPicPr>
          <p:cNvPr id="16" name="Picture 15" descr="r053749_068550_4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117171"/>
            <a:ext cx="2016000" cy="2016000"/>
          </a:xfrm>
          <a:prstGeom prst="rect">
            <a:avLst/>
          </a:prstGeom>
        </p:spPr>
      </p:pic>
      <p:pic>
        <p:nvPicPr>
          <p:cNvPr id="17" name="Picture 16" descr="r057705_037939_3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4156200"/>
            <a:ext cx="2065778" cy="2016000"/>
          </a:xfrm>
          <a:prstGeom prst="rect">
            <a:avLst/>
          </a:prstGeom>
        </p:spPr>
      </p:pic>
      <p:pic>
        <p:nvPicPr>
          <p:cNvPr id="18" name="Picture 17" descr="r058022_084457_3n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4156200"/>
            <a:ext cx="2065778" cy="2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 </a:t>
            </a:r>
            <a:r>
              <a:rPr lang="it-IT">
                <a:solidFill>
                  <a:srgbClr val="004080"/>
                </a:solidFill>
              </a:rPr>
              <a:t> </a:t>
            </a:r>
            <a:fld id="{5E7B8B1D-5270-324D-804E-5600C11D49BB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11</a:t>
            </a:fld>
            <a:endParaRPr lang="it-IT">
              <a:solidFill>
                <a:srgbClr val="00408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600" i="1" dirty="0" err="1" smtClean="0">
                <a:solidFill>
                  <a:srgbClr val="17375E"/>
                </a:solidFill>
              </a:rPr>
              <a:t>Search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for</a:t>
            </a:r>
            <a:r>
              <a:rPr lang="it-IT" sz="3600" i="1" dirty="0" smtClean="0">
                <a:solidFill>
                  <a:srgbClr val="17375E"/>
                </a:solidFill>
              </a:rPr>
              <a:t> GRB </a:t>
            </a:r>
            <a:r>
              <a:rPr lang="it-IT" sz="3600" i="1" dirty="0" err="1" smtClean="0">
                <a:solidFill>
                  <a:srgbClr val="17375E"/>
                </a:solidFill>
              </a:rPr>
              <a:t>afterglows</a:t>
            </a:r>
            <a:endParaRPr lang="it-IT" sz="3600" i="1" dirty="0">
              <a:solidFill>
                <a:srgbClr val="17375E"/>
              </a:solidFill>
            </a:endParaRPr>
          </a:p>
        </p:txBody>
      </p:sp>
      <p:graphicFrame>
        <p:nvGraphicFramePr>
          <p:cNvPr id="8241" name="Group 49"/>
          <p:cNvGraphicFramePr>
            <a:graphicFrameLocks noGrp="1"/>
          </p:cNvGraphicFramePr>
          <p:nvPr/>
        </p:nvGraphicFramePr>
        <p:xfrm>
          <a:off x="761999" y="1859725"/>
          <a:ext cx="7620001" cy="4388675"/>
        </p:xfrm>
        <a:graphic>
          <a:graphicData uri="http://schemas.openxmlformats.org/drawingml/2006/table">
            <a:tbl>
              <a:tblPr/>
              <a:tblGrid>
                <a:gridCol w="1603169"/>
                <a:gridCol w="1603169"/>
                <a:gridCol w="1603169"/>
                <a:gridCol w="1199079"/>
                <a:gridCol w="1611415"/>
              </a:tblGrid>
              <a:tr h="88690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Alert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Telescope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Number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of images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ＭＳ Ｐゴシック" charset="-128"/>
                          <a:cs typeface="ＭＳ Ｐゴシック" charset="-128"/>
                        </a:rPr>
                        <a:t>Exposure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Observation time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since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ANT100123A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Rotse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17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15h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20mn15s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ANT100302A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Rotse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30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24h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20mn8s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ANT100725A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Rotse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28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0h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01mn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ANT100922A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Rotse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30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20 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1h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08mn06s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ANT101211A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Rotse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8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60 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12h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03mn30s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ANT110409A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Tarot Chili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6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180s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04mm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ANT110529A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Tarot Chili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18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180s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07mm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33s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ANT110613A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Tarot Chili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12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180s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01mm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066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Looking for a fast decreasing signal in the “prompt” images (&lt; 1 day after the neutrino trigger) =&gt; </a:t>
            </a:r>
            <a:r>
              <a:rPr lang="en-US" sz="2000" b="1" dirty="0" smtClean="0"/>
              <a:t>8 alerts in 2010-11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B31EFD74-5A44-7648-879B-9B0A529884F4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12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600" i="1" dirty="0" err="1">
                <a:solidFill>
                  <a:srgbClr val="000090"/>
                </a:solidFill>
              </a:rPr>
              <a:t>Analyse</a:t>
            </a:r>
            <a:r>
              <a:rPr lang="it-IT" sz="3600" i="1" dirty="0">
                <a:solidFill>
                  <a:srgbClr val="000090"/>
                </a:solidFill>
              </a:rPr>
              <a:t> </a:t>
            </a:r>
            <a:r>
              <a:rPr lang="it-IT" sz="3600" i="1" dirty="0" err="1">
                <a:solidFill>
                  <a:srgbClr val="000090"/>
                </a:solidFill>
              </a:rPr>
              <a:t>images</a:t>
            </a:r>
            <a:r>
              <a:rPr lang="it-IT" sz="3600" i="1" dirty="0">
                <a:solidFill>
                  <a:srgbClr val="000090"/>
                </a:solidFill>
              </a:rPr>
              <a:t> </a:t>
            </a:r>
            <a:r>
              <a:rPr lang="it-IT" sz="3600" i="1" dirty="0" err="1">
                <a:solidFill>
                  <a:srgbClr val="000090"/>
                </a:solidFill>
              </a:rPr>
              <a:t>prompt</a:t>
            </a:r>
            <a:endParaRPr lang="it-IT" sz="3600" i="1" dirty="0">
              <a:solidFill>
                <a:srgbClr val="00009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05000" y="958850"/>
            <a:ext cx="5410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 smtClean="0">
                <a:latin typeface="Chalkboard" charset="0"/>
              </a:rPr>
              <a:t>Analysis</a:t>
            </a:r>
            <a:r>
              <a:rPr lang="it-IT" sz="2000" dirty="0" smtClean="0">
                <a:latin typeface="Chalkboard" charset="0"/>
              </a:rPr>
              <a:t> </a:t>
            </a:r>
            <a:r>
              <a:rPr lang="it-IT" sz="2000" dirty="0" err="1" smtClean="0">
                <a:latin typeface="Chalkboard" charset="0"/>
              </a:rPr>
              <a:t>done</a:t>
            </a:r>
            <a:r>
              <a:rPr lang="it-IT" sz="2000" dirty="0" smtClean="0">
                <a:latin typeface="Chalkboard" charset="0"/>
              </a:rPr>
              <a:t> in </a:t>
            </a:r>
            <a:r>
              <a:rPr lang="it-IT" sz="2000" dirty="0" err="1" smtClean="0">
                <a:latin typeface="Chalkboard" charset="0"/>
              </a:rPr>
              <a:t>3</a:t>
            </a:r>
            <a:r>
              <a:rPr lang="it-IT" sz="2000" dirty="0" smtClean="0">
                <a:latin typeface="Chalkboard" charset="0"/>
              </a:rPr>
              <a:t> </a:t>
            </a:r>
            <a:r>
              <a:rPr lang="it-IT" sz="2000" dirty="0" err="1" smtClean="0">
                <a:latin typeface="Chalkboard" charset="0"/>
              </a:rPr>
              <a:t>different</a:t>
            </a:r>
            <a:r>
              <a:rPr lang="it-IT" sz="2000" dirty="0" smtClean="0">
                <a:latin typeface="Chalkboard" charset="0"/>
              </a:rPr>
              <a:t> </a:t>
            </a:r>
            <a:r>
              <a:rPr lang="it-IT" sz="2000" dirty="0" err="1" smtClean="0">
                <a:latin typeface="Chalkboard" charset="0"/>
              </a:rPr>
              <a:t>ways</a:t>
            </a:r>
            <a:r>
              <a:rPr lang="it-IT" sz="2000" dirty="0" smtClean="0">
                <a:latin typeface="Chalkboard" charset="0"/>
              </a:rPr>
              <a:t>:</a:t>
            </a:r>
            <a:endParaRPr lang="it-IT" sz="2000" dirty="0">
              <a:latin typeface="Chalkboard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513" y="1449388"/>
            <a:ext cx="8701087" cy="4010026"/>
            <a:chOff x="96" y="720"/>
            <a:chExt cx="5481" cy="2526"/>
          </a:xfrm>
        </p:grpSpPr>
        <p:pic>
          <p:nvPicPr>
            <p:cNvPr id="54277" name="Image 10" descr="Screen shot 2011-05-15 at 12.03.38 PM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145"/>
              <a:ext cx="1116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r 27"/>
            <p:cNvGrpSpPr>
              <a:grpSpLocks/>
            </p:cNvGrpSpPr>
            <p:nvPr/>
          </p:nvGrpSpPr>
          <p:grpSpPr bwMode="auto">
            <a:xfrm>
              <a:off x="2436" y="1088"/>
              <a:ext cx="1404" cy="1408"/>
              <a:chOff x="3687233" y="2571337"/>
              <a:chExt cx="2228769" cy="2234963"/>
            </a:xfrm>
          </p:grpSpPr>
          <p:grpSp>
            <p:nvGrpSpPr>
              <p:cNvPr id="4" name="Grouper 26"/>
              <p:cNvGrpSpPr>
                <a:grpSpLocks/>
              </p:cNvGrpSpPr>
              <p:nvPr/>
            </p:nvGrpSpPr>
            <p:grpSpPr bwMode="auto">
              <a:xfrm>
                <a:off x="3687233" y="2571337"/>
                <a:ext cx="2076369" cy="2082563"/>
                <a:chOff x="3687233" y="2571337"/>
                <a:chExt cx="2076369" cy="2082563"/>
              </a:xfrm>
            </p:grpSpPr>
            <p:pic>
              <p:nvPicPr>
                <p:cNvPr id="54280" name="Image 12" descr="Screen shot 2011-05-15 at 12.03.38 PM.jp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87233" y="2571337"/>
                  <a:ext cx="1771569" cy="177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281" name="Image 17" descr="Screen shot 2011-05-15 at 12.03.38 PM.jp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39633" y="2723737"/>
                  <a:ext cx="1771569" cy="177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282" name="Image 18" descr="Screen shot 2011-05-15 at 12.03.38 PM.jp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992033" y="2876137"/>
                  <a:ext cx="1771569" cy="177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283" name="Image 19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44433" y="30285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er 25"/>
            <p:cNvGrpSpPr>
              <a:grpSpLocks/>
            </p:cNvGrpSpPr>
            <p:nvPr/>
          </p:nvGrpSpPr>
          <p:grpSpPr bwMode="auto">
            <a:xfrm>
              <a:off x="4077" y="1136"/>
              <a:ext cx="1500" cy="1504"/>
              <a:chOff x="6915231" y="2571337"/>
              <a:chExt cx="2381169" cy="2387363"/>
            </a:xfrm>
          </p:grpSpPr>
          <p:pic>
            <p:nvPicPr>
              <p:cNvPr id="54285" name="Image 13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15231" y="25713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6" name="Image 20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67631" y="27237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7" name="Image 21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20031" y="28761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8" name="Image 22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72431" y="30285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9" name="Image 23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24831" y="3180937"/>
                <a:ext cx="1771569" cy="1777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288" y="720"/>
              <a:ext cx="100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 dirty="0" err="1" smtClean="0">
                  <a:solidFill>
                    <a:srgbClr val="FF0080"/>
                  </a:solidFill>
                  <a:latin typeface="Chalkboard" charset="0"/>
                </a:rPr>
                <a:t>Image</a:t>
              </a:r>
              <a:r>
                <a:rPr lang="it-IT" sz="1600" dirty="0" smtClean="0">
                  <a:solidFill>
                    <a:srgbClr val="FF0080"/>
                  </a:solidFill>
                  <a:latin typeface="Chalkboard" charset="0"/>
                </a:rPr>
                <a:t> </a:t>
              </a:r>
              <a:r>
                <a:rPr lang="it-IT" sz="1600" dirty="0" err="1" smtClean="0">
                  <a:solidFill>
                    <a:srgbClr val="FF0080"/>
                  </a:solidFill>
                  <a:latin typeface="Chalkboard" charset="0"/>
                </a:rPr>
                <a:t>by</a:t>
              </a:r>
              <a:r>
                <a:rPr lang="it-IT" sz="1600" dirty="0" smtClean="0">
                  <a:solidFill>
                    <a:srgbClr val="FF0080"/>
                  </a:solidFill>
                  <a:latin typeface="Chalkboard" charset="0"/>
                </a:rPr>
                <a:t> </a:t>
              </a:r>
              <a:r>
                <a:rPr lang="it-IT" sz="1600" dirty="0" err="1" smtClean="0">
                  <a:solidFill>
                    <a:srgbClr val="FF0080"/>
                  </a:solidFill>
                  <a:latin typeface="Chalkboard" charset="0"/>
                </a:rPr>
                <a:t>image</a:t>
              </a:r>
              <a:endParaRPr lang="it-IT" sz="1600" dirty="0">
                <a:solidFill>
                  <a:srgbClr val="FF0080"/>
                </a:solidFill>
                <a:latin typeface="Chalkboard" charset="0"/>
              </a:endParaRPr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2448" y="720"/>
              <a:ext cx="100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>
                  <a:solidFill>
                    <a:srgbClr val="FF0080"/>
                  </a:solidFill>
                  <a:latin typeface="Chalkboard" charset="0"/>
                </a:rPr>
                <a:t>Coadd 4 Images</a:t>
              </a: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4176" y="720"/>
              <a:ext cx="100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>
                  <a:solidFill>
                    <a:srgbClr val="FF0080"/>
                  </a:solidFill>
                  <a:latin typeface="Chalkboard" charset="0"/>
                </a:rPr>
                <a:t>Coadd 8 Images</a:t>
              </a:r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96" y="2448"/>
              <a:ext cx="220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buFont typeface="Times" charset="0"/>
                <a:buChar char="•"/>
              </a:pP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Limiting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magnitude </a:t>
              </a:r>
              <a:r>
                <a:rPr lang="fr-FR" sz="1600" dirty="0">
                  <a:latin typeface="Chalkboard" charset="0"/>
                  <a:ea typeface="ヒラギノ角ゴ Pro W3" charset="-128"/>
                  <a:cs typeface="ヒラギノ角ゴ Pro W3" charset="-128"/>
                </a:rPr>
                <a:t>: 15 </a:t>
              </a:r>
              <a:r>
                <a:rPr lang="fr-FR" sz="1600" dirty="0" err="1">
                  <a:latin typeface="Chalkboard" charset="0"/>
                  <a:ea typeface="ヒラギノ角ゴ Pro W3" charset="-128"/>
                  <a:cs typeface="ヒラギノ角ゴ Pro W3" charset="-128"/>
                </a:rPr>
                <a:t>mag</a:t>
              </a:r>
              <a:endParaRPr lang="fr-FR" sz="1600" dirty="0">
                <a:latin typeface="Chalkboard" charset="0"/>
                <a:ea typeface="ヒラギノ角ゴ Pro W3" charset="-128"/>
                <a:cs typeface="ヒラギノ角ゴ Pro W3" charset="-128"/>
              </a:endParaRPr>
            </a:p>
            <a:p>
              <a:pPr eaLnBrk="1" hangingPunct="1">
                <a:buFont typeface="Times" charset="0"/>
                <a:buChar char="•"/>
              </a:pP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Search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for a variable signal on the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scale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of </a:t>
              </a:r>
              <a:r>
                <a:rPr lang="fr-FR" sz="1600" dirty="0" smtClean="0">
                  <a:solidFill>
                    <a:srgbClr val="FF00FF"/>
                  </a:solidFill>
                  <a:latin typeface="Chalkboard" charset="0"/>
                  <a:ea typeface="ヒラギノ角ゴ Pro W3" charset="-128"/>
                  <a:cs typeface="ヒラギノ角ゴ Pro W3" charset="-128"/>
                </a:rPr>
                <a:t>few seconds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..</a:t>
              </a:r>
              <a:endParaRPr lang="fr-FR" sz="1600" b="1" dirty="0" smtClean="0">
                <a:solidFill>
                  <a:srgbClr val="FF0080"/>
                </a:solidFill>
                <a:latin typeface="Chalkboard" charset="0"/>
                <a:ea typeface="ヒラギノ角ゴ Pro W3" charset="-128"/>
                <a:cs typeface="ヒラギノ角ゴ Pro W3" charset="-128"/>
              </a:endParaRPr>
            </a:p>
            <a:p>
              <a:pPr eaLnBrk="1" hangingPunct="1"/>
              <a:endParaRPr lang="it-IT" sz="1600" b="1" dirty="0">
                <a:latin typeface="Chalkboard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2640" y="2723"/>
              <a:ext cx="28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buFont typeface="Times" charset="0"/>
                <a:buChar char="•"/>
              </a:pP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Limiting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magnitude~ </a:t>
              </a:r>
              <a:r>
                <a:rPr lang="fr-FR" sz="1600" dirty="0">
                  <a:latin typeface="Chalkboard" charset="0"/>
                  <a:ea typeface="ヒラギノ角ゴ Pro W3" charset="-128"/>
                  <a:cs typeface="ヒラギノ角ゴ Pro W3" charset="-128"/>
                </a:rPr>
                <a:t>16 </a:t>
              </a:r>
              <a:r>
                <a:rPr lang="fr-FR" sz="1600" dirty="0" err="1">
                  <a:latin typeface="Chalkboard" charset="0"/>
                  <a:ea typeface="ヒラギノ角ゴ Pro W3" charset="-128"/>
                  <a:cs typeface="ヒラギノ角ゴ Pro W3" charset="-128"/>
                </a:rPr>
                <a:t>mag</a:t>
              </a:r>
              <a:endParaRPr lang="fr-FR" sz="1600" dirty="0">
                <a:latin typeface="Chalkboard" charset="0"/>
                <a:ea typeface="ヒラギノ角ゴ Pro W3" charset="-128"/>
                <a:cs typeface="ヒラギノ角ゴ Pro W3" charset="-128"/>
              </a:endParaRPr>
            </a:p>
            <a:p>
              <a:pPr eaLnBrk="1" hangingPunct="1">
                <a:buFont typeface="Times" charset="0"/>
                <a:buChar char="•"/>
              </a:pP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Search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for a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transient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signal on the </a:t>
              </a:r>
              <a:r>
                <a:rPr lang="fr-FR" sz="1600" dirty="0" err="1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scale</a:t>
              </a:r>
              <a:r>
                <a:rPr lang="fr-FR" sz="1600" dirty="0" smtClean="0">
                  <a:latin typeface="Chalkboard" charset="0"/>
                  <a:ea typeface="ヒラギノ角ゴ Pro W3" charset="-128"/>
                  <a:cs typeface="ヒラギノ角ゴ Pro W3" charset="-128"/>
                </a:rPr>
                <a:t> of </a:t>
              </a:r>
              <a:r>
                <a:rPr lang="fr-FR" sz="1600" dirty="0" smtClean="0">
                  <a:solidFill>
                    <a:srgbClr val="FF0080"/>
                  </a:solidFill>
                  <a:latin typeface="Chalkboard" charset="0"/>
                  <a:ea typeface="ヒラギノ角ゴ Pro W3" charset="-128"/>
                  <a:cs typeface="ヒラギノ角ゴ Pro W3" charset="-128"/>
                </a:rPr>
                <a:t>few </a:t>
              </a:r>
              <a:r>
                <a:rPr lang="fr-FR" sz="1600" dirty="0">
                  <a:solidFill>
                    <a:srgbClr val="FF0080"/>
                  </a:solidFill>
                  <a:latin typeface="Chalkboard" charset="0"/>
                  <a:ea typeface="ヒラギノ角ゴ Pro W3" charset="-128"/>
                  <a:cs typeface="ヒラギノ角ゴ Pro W3" charset="-128"/>
                </a:rPr>
                <a:t>minutes</a:t>
              </a:r>
              <a:endParaRPr lang="it-IT" sz="1600" b="1" dirty="0">
                <a:solidFill>
                  <a:srgbClr val="FF0080"/>
                </a:solidFill>
                <a:latin typeface="Chalkboard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76200" y="1447800"/>
            <a:ext cx="3505200" cy="4419600"/>
          </a:xfrm>
          <a:prstGeom prst="rect">
            <a:avLst/>
          </a:prstGeom>
          <a:noFill/>
          <a:ln w="28575">
            <a:solidFill>
              <a:srgbClr val="8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3841750" y="1447800"/>
            <a:ext cx="5226050" cy="441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076CF9BF-ACA1-484D-A407-902395AA84A9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13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3600" i="1" dirty="0" smtClean="0">
                <a:solidFill>
                  <a:srgbClr val="17375E"/>
                </a:solidFill>
              </a:rPr>
              <a:t>GRB </a:t>
            </a:r>
            <a:r>
              <a:rPr lang="it-IT" sz="3600" i="1" dirty="0" err="1" smtClean="0">
                <a:solidFill>
                  <a:srgbClr val="17375E"/>
                </a:solidFill>
              </a:rPr>
              <a:t>afterglow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results</a:t>
            </a:r>
            <a:endParaRPr lang="it-IT" sz="3600" i="1" dirty="0">
              <a:solidFill>
                <a:srgbClr val="17375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399" y="1038016"/>
            <a:ext cx="39629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703763">
              <a:buFont typeface="Symbol" charset="2"/>
              <a:buChar char="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No GRB-like candidate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detected </a:t>
            </a:r>
          </a:p>
          <a:p>
            <a:pPr defTabSz="4703763">
              <a:buFont typeface="Symbol" charset="2"/>
              <a:buChar char="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onfirm the Opera effect</a:t>
            </a:r>
          </a:p>
          <a:p>
            <a:pPr defTabSz="4703763"/>
            <a:endParaRPr lang="en-US" sz="1050" dirty="0" smtClean="0">
              <a:latin typeface="Arial"/>
              <a:cs typeface="Arial"/>
            </a:endParaRPr>
          </a:p>
          <a:p>
            <a:pPr defTabSz="4703763">
              <a:buFont typeface="Symbol" charset="2"/>
              <a:buChar char=""/>
            </a:pPr>
            <a:r>
              <a:rPr lang="en-US" sz="2000" dirty="0" smtClean="0">
                <a:latin typeface="Arial"/>
                <a:cs typeface="Arial"/>
              </a:rPr>
              <a:t> Best observation starts with a delay 68 </a:t>
            </a:r>
            <a:r>
              <a:rPr lang="en-US" sz="2000" dirty="0" err="1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 after the neutrino</a:t>
            </a:r>
          </a:p>
          <a:p>
            <a:pPr defTabSz="4703763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(Minimum delay ~ 66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induced by ANTARES DAQ)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115395" y="1143000"/>
            <a:ext cx="4952405" cy="4775200"/>
            <a:chOff x="4115395" y="1143000"/>
            <a:chExt cx="4952405" cy="4775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5395" y="1143000"/>
              <a:ext cx="4952405" cy="477520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rot="5400000">
              <a:off x="7045689" y="2556106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7274289" y="2860906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6969489" y="2784706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139103" y="2869304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6282103" y="2940467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87195" y="1403546"/>
              <a:ext cx="175259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Preliminary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443903" y="2556106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4F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674089" y="3013306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4F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064489" y="3081108"/>
              <a:ext cx="236998" cy="1586"/>
            </a:xfrm>
            <a:prstGeom prst="straightConnector1">
              <a:avLst/>
            </a:prstGeom>
            <a:ln w="28575" cap="flat" cmpd="sng" algn="ctr">
              <a:solidFill>
                <a:srgbClr val="004F00"/>
              </a:solidFill>
              <a:prstDash val="solid"/>
              <a:round/>
              <a:headEnd type="diamond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Group 49"/>
          <p:cNvGraphicFramePr>
            <a:graphicFrameLocks noGrp="1"/>
          </p:cNvGraphicFramePr>
          <p:nvPr/>
        </p:nvGraphicFramePr>
        <p:xfrm>
          <a:off x="152400" y="3352800"/>
          <a:ext cx="3810000" cy="3307080"/>
        </p:xfrm>
        <a:graphic>
          <a:graphicData uri="http://schemas.openxmlformats.org/drawingml/2006/table">
            <a:tbl>
              <a:tblPr>
                <a:effectLst>
                  <a:outerShdw blurRad="50800" dist="38100" dir="9480000" algn="tl" rotWithShape="0">
                    <a:srgbClr val="FFB000">
                      <a:alpha val="99000"/>
                    </a:srgbClr>
                  </a:outerShdw>
                </a:effectLst>
              </a:tblPr>
              <a:tblGrid>
                <a:gridCol w="1239374"/>
                <a:gridCol w="663186"/>
                <a:gridCol w="916840"/>
                <a:gridCol w="990600"/>
              </a:tblGrid>
              <a:tr h="4609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Alert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halkboard" charset="0"/>
                        <a:ea typeface="Apple Casual" charset="0"/>
                        <a:cs typeface="Apple Casu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Delay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days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)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U.L.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Mag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halkboard" charset="0"/>
                        <a:ea typeface="Apple Casual" charset="0"/>
                        <a:cs typeface="Apple Casu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S/N=5, 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Galactic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 extinction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ANT100123A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ANT100302A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1.01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ANT100725A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8.7e-4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ANT100922A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4.7e-2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14.0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ANT101211A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0.50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ANT110409A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3.0e-3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ANT110529A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5.2e-3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ANT110613A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7.8e-4</a:t>
                      </a:r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17.0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halkboard" charset="0"/>
                          <a:ea typeface="Apple Casual" charset="0"/>
                          <a:cs typeface="Apple Casual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 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 </a:t>
            </a:r>
            <a:r>
              <a:rPr lang="it-IT">
                <a:solidFill>
                  <a:srgbClr val="004080"/>
                </a:solidFill>
              </a:rPr>
              <a:t> </a:t>
            </a:r>
            <a:fld id="{244EC8C2-96F0-904D-8EAE-C50E7A58C977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14</a:t>
            </a:fld>
            <a:endParaRPr lang="it-IT">
              <a:solidFill>
                <a:srgbClr val="00408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600" i="1" dirty="0" err="1" smtClean="0">
                <a:solidFill>
                  <a:srgbClr val="17375E"/>
                </a:solidFill>
              </a:rPr>
              <a:t>Conclusion</a:t>
            </a:r>
            <a:endParaRPr lang="it-IT" sz="3600" i="1" dirty="0">
              <a:solidFill>
                <a:srgbClr val="17375E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t-IT" sz="2400" dirty="0" err="1" smtClean="0"/>
              <a:t>Optical</a:t>
            </a:r>
            <a:r>
              <a:rPr lang="it-IT" sz="2400" dirty="0" smtClean="0"/>
              <a:t> follow-up </a:t>
            </a:r>
            <a:r>
              <a:rPr lang="it-IT" sz="2400" dirty="0" err="1" smtClean="0"/>
              <a:t>of</a:t>
            </a:r>
            <a:r>
              <a:rPr lang="it-IT" sz="2400" dirty="0" smtClean="0"/>
              <a:t> ANTARES neutrino </a:t>
            </a:r>
            <a:r>
              <a:rPr lang="it-IT" sz="2400" dirty="0" err="1" smtClean="0"/>
              <a:t>alerts</a:t>
            </a:r>
            <a:r>
              <a:rPr lang="it-IT" sz="2400" dirty="0" smtClean="0"/>
              <a:t> </a:t>
            </a:r>
            <a:r>
              <a:rPr lang="it-IT" sz="2400" dirty="0" err="1" smtClean="0"/>
              <a:t>operational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since</a:t>
            </a:r>
            <a:r>
              <a:rPr lang="it-IT" sz="2400" dirty="0" smtClean="0"/>
              <a:t> mid-2009: </a:t>
            </a:r>
            <a:r>
              <a:rPr lang="it-IT" sz="2400" dirty="0" smtClean="0">
                <a:solidFill>
                  <a:srgbClr val="FF0000"/>
                </a:solidFill>
              </a:rPr>
              <a:t>39 </a:t>
            </a:r>
            <a:r>
              <a:rPr lang="it-IT" sz="2400" dirty="0" err="1" smtClean="0">
                <a:solidFill>
                  <a:srgbClr val="FF0000"/>
                </a:solidFill>
              </a:rPr>
              <a:t>alerts</a:t>
            </a:r>
            <a:r>
              <a:rPr lang="it-IT" sz="2400" dirty="0" smtClean="0">
                <a:solidFill>
                  <a:srgbClr val="FF0000"/>
                </a:solidFill>
              </a:rPr>
              <a:t> sent</a:t>
            </a:r>
          </a:p>
          <a:p>
            <a:pPr>
              <a:lnSpc>
                <a:spcPct val="90000"/>
              </a:lnSpc>
            </a:pPr>
            <a:r>
              <a:rPr lang="it-IT" sz="2400" dirty="0" err="1" smtClean="0"/>
              <a:t>7</a:t>
            </a:r>
            <a:r>
              <a:rPr lang="it-IT" sz="2400" dirty="0" smtClean="0"/>
              <a:t> </a:t>
            </a:r>
            <a:r>
              <a:rPr lang="it-IT" sz="2400" dirty="0" err="1" smtClean="0"/>
              <a:t>robotical</a:t>
            </a:r>
            <a:r>
              <a:rPr lang="it-IT" sz="2400" dirty="0" smtClean="0"/>
              <a:t> </a:t>
            </a:r>
            <a:r>
              <a:rPr lang="it-IT" sz="2400" dirty="0" err="1" smtClean="0"/>
              <a:t>telescopes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FF0000"/>
                </a:solidFill>
              </a:rPr>
              <a:t>TAROT</a:t>
            </a:r>
            <a:r>
              <a:rPr lang="it-IT" sz="2400" dirty="0">
                <a:solidFill>
                  <a:srgbClr val="FF0000"/>
                </a:solidFill>
              </a:rPr>
              <a:t>/ROTSE/</a:t>
            </a:r>
            <a:r>
              <a:rPr lang="it-IT" sz="2400" dirty="0" smtClean="0">
                <a:solidFill>
                  <a:srgbClr val="FF0000"/>
                </a:solidFill>
              </a:rPr>
              <a:t>ZADKO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In </a:t>
            </a:r>
            <a:r>
              <a:rPr lang="it-IT" sz="2400" dirty="0" err="1" smtClean="0"/>
              <a:t>few</a:t>
            </a:r>
            <a:r>
              <a:rPr lang="it-IT" sz="2400" dirty="0" smtClean="0"/>
              <a:t> </a:t>
            </a:r>
            <a:r>
              <a:rPr lang="it-IT" sz="2400" dirty="0" err="1" smtClean="0"/>
              <a:t>days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update </a:t>
            </a:r>
            <a:r>
              <a:rPr lang="it-IT" sz="2400" dirty="0" err="1" smtClean="0">
                <a:solidFill>
                  <a:srgbClr val="FF0000"/>
                </a:solidFill>
              </a:rPr>
              <a:t>of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alert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sending</a:t>
            </a:r>
            <a:r>
              <a:rPr lang="it-IT" sz="2400" dirty="0" smtClean="0">
                <a:solidFill>
                  <a:srgbClr val="FF0000"/>
                </a:solidFill>
              </a:rPr>
              <a:t> system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</a:t>
            </a:r>
            <a:r>
              <a:rPr lang="it-IT" sz="2400" dirty="0" err="1" smtClean="0"/>
              <a:t>pointing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0.3º (</a:t>
            </a:r>
            <a:r>
              <a:rPr lang="it-IT" sz="2400" dirty="0" err="1" smtClean="0">
                <a:solidFill>
                  <a:srgbClr val="FF0000"/>
                </a:solidFill>
              </a:rPr>
              <a:t>median</a:t>
            </a:r>
            <a:r>
              <a:rPr lang="it-IT" sz="2400" dirty="0" smtClean="0">
                <a:solidFill>
                  <a:srgbClr val="FF0000"/>
                </a:solidFill>
              </a:rPr>
              <a:t>) </a:t>
            </a:r>
            <a:r>
              <a:rPr lang="it-IT" sz="2400" dirty="0" err="1" smtClean="0">
                <a:solidFill>
                  <a:srgbClr val="000000"/>
                </a:solidFill>
              </a:rPr>
              <a:t>for</a:t>
            </a:r>
            <a:r>
              <a:rPr lang="it-IT" sz="2400" dirty="0" smtClean="0">
                <a:solidFill>
                  <a:srgbClr val="000000"/>
                </a:solidFill>
              </a:rPr>
              <a:t> the high </a:t>
            </a:r>
            <a:r>
              <a:rPr lang="it-IT" sz="2400" dirty="0" err="1" smtClean="0">
                <a:solidFill>
                  <a:srgbClr val="000000"/>
                </a:solidFill>
              </a:rPr>
              <a:t>energy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events</a:t>
            </a:r>
            <a:endParaRPr lang="it-IT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>
              <a:lnSpc>
                <a:spcPct val="90000"/>
              </a:lnSpc>
            </a:pPr>
            <a:r>
              <a:rPr lang="it-IT" sz="2400" dirty="0" err="1" smtClean="0"/>
              <a:t>Optical</a:t>
            </a:r>
            <a:r>
              <a:rPr lang="it-IT" sz="2400" dirty="0" smtClean="0"/>
              <a:t> </a:t>
            </a:r>
            <a:r>
              <a:rPr lang="it-IT" sz="2400" dirty="0" err="1" smtClean="0"/>
              <a:t>image</a:t>
            </a:r>
            <a:r>
              <a:rPr lang="it-IT" sz="2400" dirty="0" smtClean="0"/>
              <a:t>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  <a:r>
              <a:rPr lang="it-IT" sz="2400" dirty="0" err="1" smtClean="0"/>
              <a:t>done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2</a:t>
            </a:r>
            <a:r>
              <a:rPr lang="it-IT" sz="2400" dirty="0" smtClean="0"/>
              <a:t> </a:t>
            </a:r>
            <a:r>
              <a:rPr lang="it-IT" sz="2400" dirty="0" err="1" smtClean="0"/>
              <a:t>independent</a:t>
            </a:r>
            <a:r>
              <a:rPr lang="it-IT" sz="2400" dirty="0" smtClean="0"/>
              <a:t> </a:t>
            </a:r>
            <a:r>
              <a:rPr lang="it-IT" sz="2400" dirty="0" err="1" smtClean="0"/>
              <a:t>pipelines</a:t>
            </a:r>
            <a:endParaRPr lang="it-IT" sz="2400" dirty="0" smtClean="0"/>
          </a:p>
          <a:p>
            <a:pPr>
              <a:lnSpc>
                <a:spcPct val="90000"/>
              </a:lnSpc>
            </a:pPr>
            <a:r>
              <a:rPr lang="it-IT" sz="2400" dirty="0" smtClean="0"/>
              <a:t>First results on the search of GRB afterglow in the 2010-11 alerts: </a:t>
            </a:r>
            <a:r>
              <a:rPr lang="it-IT" sz="2400" dirty="0" smtClean="0">
                <a:solidFill>
                  <a:srgbClr val="FF0000"/>
                </a:solidFill>
              </a:rPr>
              <a:t>no GRB </a:t>
            </a:r>
            <a:r>
              <a:rPr lang="it-IT" sz="2400" dirty="0" smtClean="0">
                <a:solidFill>
                  <a:srgbClr val="FF0000"/>
                </a:solidFill>
              </a:rPr>
              <a:t>candidate (</a:t>
            </a:r>
            <a:r>
              <a:rPr lang="it-IT" sz="2400" dirty="0" err="1" smtClean="0">
                <a:solidFill>
                  <a:srgbClr val="FF0000"/>
                </a:solidFill>
              </a:rPr>
              <a:t>confirmation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of</a:t>
            </a:r>
            <a:r>
              <a:rPr lang="it-IT" sz="2400" dirty="0" smtClean="0">
                <a:solidFill>
                  <a:srgbClr val="FF0000"/>
                </a:solidFill>
              </a:rPr>
              <a:t> the Opera </a:t>
            </a:r>
            <a:r>
              <a:rPr lang="it-IT" sz="2400" dirty="0" err="1" smtClean="0">
                <a:solidFill>
                  <a:srgbClr val="FF0000"/>
                </a:solidFill>
              </a:rPr>
              <a:t>effect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sz="2400" dirty="0" err="1" smtClean="0"/>
              <a:t>Search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ccSNe</a:t>
            </a:r>
            <a:r>
              <a:rPr lang="it-IT" sz="2400" dirty="0" smtClean="0"/>
              <a:t> </a:t>
            </a:r>
            <a:r>
              <a:rPr lang="it-IT" sz="2400" dirty="0" err="1" smtClean="0"/>
              <a:t>on-going</a:t>
            </a:r>
            <a:r>
              <a:rPr lang="it-IT" sz="2400" dirty="0" smtClean="0"/>
              <a:t>.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 lvl="0">
              <a:lnSpc>
                <a:spcPct val="90000"/>
              </a:lnSpc>
            </a:pPr>
            <a:r>
              <a:rPr lang="it-IT" sz="2378" i="1" dirty="0" smtClean="0">
                <a:solidFill>
                  <a:srgbClr val="0000FF"/>
                </a:solidFill>
              </a:rPr>
              <a:t>Future </a:t>
            </a:r>
            <a:r>
              <a:rPr lang="it-IT" sz="2378" i="1" dirty="0" err="1" smtClean="0">
                <a:solidFill>
                  <a:srgbClr val="0000FF"/>
                </a:solidFill>
              </a:rPr>
              <a:t>of</a:t>
            </a:r>
            <a:r>
              <a:rPr lang="it-IT" sz="2378" i="1" dirty="0" smtClean="0">
                <a:solidFill>
                  <a:srgbClr val="0000FF"/>
                </a:solidFill>
              </a:rPr>
              <a:t> the </a:t>
            </a:r>
            <a:r>
              <a:rPr lang="it-IT" sz="2378" i="1" dirty="0" err="1" smtClean="0">
                <a:solidFill>
                  <a:srgbClr val="0000FF"/>
                </a:solidFill>
              </a:rPr>
              <a:t>ToO</a:t>
            </a:r>
            <a:r>
              <a:rPr lang="it-IT" sz="2378" i="1" dirty="0" smtClean="0">
                <a:solidFill>
                  <a:prstClr val="black"/>
                </a:solidFill>
              </a:rPr>
              <a:t>: </a:t>
            </a:r>
            <a:r>
              <a:rPr lang="it-IT" sz="2378" i="1" dirty="0" err="1" smtClean="0">
                <a:solidFill>
                  <a:prstClr val="black"/>
                </a:solidFill>
              </a:rPr>
              <a:t>Rotse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will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probably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be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stopped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soon</a:t>
            </a:r>
            <a:r>
              <a:rPr lang="it-IT" sz="2378" i="1" dirty="0" smtClean="0">
                <a:solidFill>
                  <a:prstClr val="black"/>
                </a:solidFill>
              </a:rPr>
              <a:t>. TAROT </a:t>
            </a:r>
            <a:r>
              <a:rPr lang="it-IT" sz="2378" i="1" dirty="0" err="1" smtClean="0">
                <a:solidFill>
                  <a:prstClr val="black"/>
                </a:solidFill>
              </a:rPr>
              <a:t>will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be</a:t>
            </a:r>
            <a:r>
              <a:rPr lang="it-IT" sz="2378" i="1" dirty="0" smtClean="0">
                <a:solidFill>
                  <a:prstClr val="black"/>
                </a:solidFill>
              </a:rPr>
              <a:t> OK </a:t>
            </a:r>
            <a:r>
              <a:rPr lang="it-IT" sz="2378" i="1" dirty="0" err="1" smtClean="0">
                <a:solidFill>
                  <a:prstClr val="black"/>
                </a:solidFill>
              </a:rPr>
              <a:t>for</a:t>
            </a:r>
            <a:r>
              <a:rPr lang="it-IT" sz="2378" i="1" dirty="0" smtClean="0">
                <a:solidFill>
                  <a:prstClr val="black"/>
                </a:solidFill>
              </a:rPr>
              <a:t> the </a:t>
            </a:r>
            <a:r>
              <a:rPr lang="it-IT" sz="2378" i="1" dirty="0" err="1" smtClean="0">
                <a:solidFill>
                  <a:prstClr val="black"/>
                </a:solidFill>
              </a:rPr>
              <a:t>next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few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years</a:t>
            </a:r>
            <a:endParaRPr lang="it-IT" sz="2378" i="1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buNone/>
            </a:pPr>
            <a:r>
              <a:rPr lang="it-IT" sz="2378" i="1" dirty="0" smtClean="0">
                <a:solidFill>
                  <a:prstClr val="black"/>
                </a:solidFill>
              </a:rPr>
              <a:t>      </a:t>
            </a:r>
            <a:r>
              <a:rPr lang="it-IT" sz="2378" i="1" dirty="0" err="1" smtClean="0">
                <a:solidFill>
                  <a:prstClr val="black"/>
                </a:solidFill>
              </a:rPr>
              <a:t>Extend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to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further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optical</a:t>
            </a:r>
            <a:r>
              <a:rPr lang="it-IT" sz="2378" i="1" dirty="0" smtClean="0">
                <a:solidFill>
                  <a:prstClr val="black"/>
                </a:solidFill>
              </a:rPr>
              <a:t> </a:t>
            </a:r>
            <a:r>
              <a:rPr lang="it-IT" sz="2378" i="1" dirty="0" err="1" smtClean="0">
                <a:solidFill>
                  <a:prstClr val="black"/>
                </a:solidFill>
              </a:rPr>
              <a:t>telescopes</a:t>
            </a:r>
            <a:r>
              <a:rPr lang="it-IT" sz="2378" i="1" dirty="0" smtClean="0">
                <a:solidFill>
                  <a:prstClr val="black"/>
                </a:solidFill>
              </a:rPr>
              <a:t>: </a:t>
            </a:r>
            <a:r>
              <a:rPr lang="it-IT" sz="2378" i="1" dirty="0" err="1" smtClean="0">
                <a:solidFill>
                  <a:prstClr val="black"/>
                </a:solidFill>
              </a:rPr>
              <a:t>SkyMapper</a:t>
            </a:r>
            <a:r>
              <a:rPr lang="it-IT" sz="2378" i="1" dirty="0" smtClean="0">
                <a:solidFill>
                  <a:prstClr val="black"/>
                </a:solidFill>
              </a:rPr>
              <a:t> (Australia), PTF (US) or SWIFT</a:t>
            </a:r>
          </a:p>
          <a:p>
            <a:pPr>
              <a:lnSpc>
                <a:spcPct val="90000"/>
              </a:lnSpc>
            </a:pPr>
            <a:endParaRPr lang="it-IT" sz="3600" dirty="0" smtClean="0"/>
          </a:p>
          <a:p>
            <a:pPr>
              <a:lnSpc>
                <a:spcPct val="90000"/>
              </a:lnSpc>
              <a:buNone/>
            </a:pP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1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197E5419-2DBF-444C-B0B5-F99E70D4BF86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2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3600" i="1" dirty="0" err="1" smtClean="0">
                <a:solidFill>
                  <a:srgbClr val="17375E"/>
                </a:solidFill>
              </a:rPr>
              <a:t>TAToO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principle</a:t>
            </a:r>
            <a:r>
              <a:rPr lang="it-IT" sz="3600" i="1" dirty="0" smtClean="0">
                <a:solidFill>
                  <a:srgbClr val="17375E"/>
                </a:solidFill>
              </a:rPr>
              <a:t> (</a:t>
            </a:r>
            <a:r>
              <a:rPr lang="it-IT" sz="3600" i="1" dirty="0" err="1" smtClean="0">
                <a:solidFill>
                  <a:srgbClr val="17375E"/>
                </a:solidFill>
              </a:rPr>
              <a:t>rolling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search</a:t>
            </a:r>
            <a:r>
              <a:rPr lang="it-IT" sz="3600" i="1" dirty="0" smtClean="0">
                <a:solidFill>
                  <a:srgbClr val="17375E"/>
                </a:solidFill>
              </a:rPr>
              <a:t>)</a:t>
            </a:r>
            <a:endParaRPr lang="it-IT" sz="4800" i="1" dirty="0">
              <a:solidFill>
                <a:srgbClr val="17375E"/>
              </a:solidFill>
            </a:endParaRPr>
          </a:p>
        </p:txBody>
      </p:sp>
      <p:sp>
        <p:nvSpPr>
          <p:cNvPr id="131" name="Text Box 141"/>
          <p:cNvSpPr txBox="1">
            <a:spLocks noChangeArrowheads="1"/>
          </p:cNvSpPr>
          <p:nvPr/>
        </p:nvSpPr>
        <p:spPr bwMode="auto">
          <a:xfrm>
            <a:off x="466725" y="1052513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u="sng" dirty="0" err="1">
                <a:solidFill>
                  <a:srgbClr val="FF6600"/>
                </a:solidFill>
              </a:rPr>
              <a:t>TAToO</a:t>
            </a:r>
            <a:r>
              <a:rPr lang="fr-FR" sz="2000" dirty="0">
                <a:solidFill>
                  <a:srgbClr val="FF6600"/>
                </a:solidFill>
              </a:rPr>
              <a:t>:</a:t>
            </a:r>
            <a:r>
              <a:rPr lang="fr-FR" sz="2000" dirty="0" smtClean="0"/>
              <a:t> Optical </a:t>
            </a:r>
            <a:r>
              <a:rPr lang="fr-FR" sz="2000" dirty="0" err="1" smtClean="0"/>
              <a:t>follow-up</a:t>
            </a:r>
            <a:r>
              <a:rPr lang="fr-FR" sz="2000" dirty="0" smtClean="0"/>
              <a:t> of </a:t>
            </a:r>
            <a:r>
              <a:rPr lang="fr-FR" sz="2000" dirty="0" err="1" smtClean="0"/>
              <a:t>special</a:t>
            </a:r>
            <a:r>
              <a:rPr lang="fr-FR" sz="2000" dirty="0" smtClean="0"/>
              <a:t> neutrinos </a:t>
            </a:r>
            <a:r>
              <a:rPr lang="fr-FR" sz="2000" dirty="0" err="1" smtClean="0"/>
              <a:t>detected</a:t>
            </a:r>
            <a:r>
              <a:rPr lang="fr-FR" sz="2000" dirty="0" smtClean="0"/>
              <a:t> by ANTARES </a:t>
            </a:r>
            <a:r>
              <a:rPr lang="fr-FR" sz="2000" dirty="0"/>
              <a:t>(GRB, </a:t>
            </a:r>
            <a:r>
              <a:rPr lang="fr-FR" sz="2000" dirty="0" smtClean="0"/>
              <a:t>GRB </a:t>
            </a:r>
            <a:r>
              <a:rPr lang="fr-FR" sz="2000" dirty="0" err="1" smtClean="0"/>
              <a:t>chocked</a:t>
            </a:r>
            <a:r>
              <a:rPr lang="fr-FR" sz="2000" dirty="0" smtClean="0"/>
              <a:t>, </a:t>
            </a:r>
            <a:r>
              <a:rPr lang="fr-FR" sz="2000" dirty="0" err="1" smtClean="0">
                <a:ea typeface="Arial" charset="0"/>
                <a:cs typeface="Arial" charset="0"/>
              </a:rPr>
              <a:t>flare</a:t>
            </a:r>
            <a:r>
              <a:rPr lang="fr-FR" sz="2000" dirty="0" smtClean="0">
                <a:ea typeface="Arial" charset="0"/>
                <a:cs typeface="Arial" charset="0"/>
              </a:rPr>
              <a:t> of </a:t>
            </a:r>
            <a:r>
              <a:rPr lang="fr-FR" sz="2000" dirty="0" smtClean="0"/>
              <a:t>AGN</a:t>
            </a:r>
            <a:r>
              <a:rPr lang="fr-FR" sz="2000" dirty="0"/>
              <a:t>…)</a:t>
            </a:r>
          </a:p>
        </p:txBody>
      </p:sp>
      <p:pic>
        <p:nvPicPr>
          <p:cNvPr id="132" name="Picture 4" descr="J0185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962150"/>
            <a:ext cx="10064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27"/>
          <p:cNvGrpSpPr>
            <a:grpSpLocks/>
          </p:cNvGrpSpPr>
          <p:nvPr/>
        </p:nvGrpSpPr>
        <p:grpSpPr bwMode="auto">
          <a:xfrm>
            <a:off x="928688" y="2630488"/>
            <a:ext cx="1109662" cy="1422400"/>
            <a:chOff x="751" y="1389"/>
            <a:chExt cx="950" cy="1395"/>
          </a:xfrm>
        </p:grpSpPr>
        <p:grpSp>
          <p:nvGrpSpPr>
            <p:cNvPr id="134" name="Group 7"/>
            <p:cNvGrpSpPr>
              <a:grpSpLocks/>
            </p:cNvGrpSpPr>
            <p:nvPr/>
          </p:nvGrpSpPr>
          <p:grpSpPr bwMode="auto">
            <a:xfrm>
              <a:off x="754" y="1389"/>
              <a:ext cx="951" cy="1395"/>
              <a:chOff x="3504" y="3216"/>
              <a:chExt cx="1008" cy="720"/>
            </a:xfrm>
          </p:grpSpPr>
          <p:sp>
            <p:nvSpPr>
              <p:cNvPr id="227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28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29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30" name="Rectangle 1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</p:grpSp>
        <p:grpSp>
          <p:nvGrpSpPr>
            <p:cNvPr id="135" name="Group 12"/>
            <p:cNvGrpSpPr>
              <a:grpSpLocks/>
            </p:cNvGrpSpPr>
            <p:nvPr/>
          </p:nvGrpSpPr>
          <p:grpSpPr bwMode="auto">
            <a:xfrm>
              <a:off x="1080" y="2088"/>
              <a:ext cx="501" cy="594"/>
              <a:chOff x="1680" y="2352"/>
              <a:chExt cx="359" cy="480"/>
            </a:xfrm>
          </p:grpSpPr>
          <p:grpSp>
            <p:nvGrpSpPr>
              <p:cNvPr id="137" name="Group 13"/>
              <p:cNvGrpSpPr>
                <a:grpSpLocks/>
              </p:cNvGrpSpPr>
              <p:nvPr/>
            </p:nvGrpSpPr>
            <p:grpSpPr bwMode="auto">
              <a:xfrm>
                <a:off x="1680" y="2352"/>
                <a:ext cx="71" cy="432"/>
                <a:chOff x="1584" y="2304"/>
                <a:chExt cx="71" cy="432"/>
              </a:xfrm>
            </p:grpSpPr>
            <p:sp>
              <p:nvSpPr>
                <p:cNvPr id="210" name="Line 14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1" name="Group 15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22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12" name="Group 19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22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13" name="Group 23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21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1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14" name="Group 27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21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1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1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38" name="Group 31"/>
              <p:cNvGrpSpPr>
                <a:grpSpLocks/>
              </p:cNvGrpSpPr>
              <p:nvPr/>
            </p:nvGrpSpPr>
            <p:grpSpPr bwMode="auto">
              <a:xfrm>
                <a:off x="1753" y="2400"/>
                <a:ext cx="71" cy="432"/>
                <a:chOff x="1584" y="2304"/>
                <a:chExt cx="71" cy="432"/>
              </a:xfrm>
            </p:grpSpPr>
            <p:sp>
              <p:nvSpPr>
                <p:cNvPr id="193" name="Line 32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4" name="Group 33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20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95" name="Group 37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20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96" name="Group 41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20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97" name="Group 45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9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99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00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39" name="Group 49"/>
              <p:cNvGrpSpPr>
                <a:grpSpLocks/>
              </p:cNvGrpSpPr>
              <p:nvPr/>
            </p:nvGrpSpPr>
            <p:grpSpPr bwMode="auto">
              <a:xfrm>
                <a:off x="1824" y="2352"/>
                <a:ext cx="71" cy="432"/>
                <a:chOff x="1584" y="2304"/>
                <a:chExt cx="71" cy="432"/>
              </a:xfrm>
            </p:grpSpPr>
            <p:sp>
              <p:nvSpPr>
                <p:cNvPr id="176" name="Line 50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7" name="Group 51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19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9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92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78" name="Group 55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18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79" name="Group 59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18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80" name="Group 63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81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83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40" name="Group 67"/>
              <p:cNvGrpSpPr>
                <a:grpSpLocks/>
              </p:cNvGrpSpPr>
              <p:nvPr/>
            </p:nvGrpSpPr>
            <p:grpSpPr bwMode="auto">
              <a:xfrm>
                <a:off x="1897" y="2400"/>
                <a:ext cx="71" cy="432"/>
                <a:chOff x="1584" y="2304"/>
                <a:chExt cx="71" cy="432"/>
              </a:xfrm>
            </p:grpSpPr>
            <p:sp>
              <p:nvSpPr>
                <p:cNvPr id="159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60" name="Group 69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17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7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75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61" name="Group 73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17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7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7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62" name="Group 77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16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6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6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63" name="Group 81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6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6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6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41" name="Group 85"/>
              <p:cNvGrpSpPr>
                <a:grpSpLocks/>
              </p:cNvGrpSpPr>
              <p:nvPr/>
            </p:nvGrpSpPr>
            <p:grpSpPr bwMode="auto">
              <a:xfrm>
                <a:off x="1968" y="2352"/>
                <a:ext cx="71" cy="432"/>
                <a:chOff x="1584" y="2304"/>
                <a:chExt cx="71" cy="432"/>
              </a:xfrm>
            </p:grpSpPr>
            <p:sp>
              <p:nvSpPr>
                <p:cNvPr id="142" name="Line 86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3" name="Group 87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156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44" name="Group 91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15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45" name="Group 95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15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52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46" name="Group 99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47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48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49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</p:grpSp>
        <p:sp>
          <p:nvSpPr>
            <p:cNvPr id="136" name="Line 129"/>
            <p:cNvSpPr>
              <a:spLocks noChangeShapeType="1"/>
            </p:cNvSpPr>
            <p:nvPr/>
          </p:nvSpPr>
          <p:spPr bwMode="auto">
            <a:xfrm flipV="1">
              <a:off x="794" y="2704"/>
              <a:ext cx="90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1" name="Picture 125" descr="tarot_lasilla_obs3"/>
          <p:cNvPicPr>
            <a:picLocks noChangeAspect="1" noChangeArrowheads="1"/>
          </p:cNvPicPr>
          <p:nvPr/>
        </p:nvPicPr>
        <p:blipFill>
          <a:blip r:embed="rId4"/>
          <a:srcRect l="21172" t="21768" b="17203"/>
          <a:stretch>
            <a:fillRect/>
          </a:stretch>
        </p:blipFill>
        <p:spPr bwMode="auto">
          <a:xfrm>
            <a:off x="4581525" y="2987675"/>
            <a:ext cx="12763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" name="Text Box 128"/>
          <p:cNvSpPr txBox="1">
            <a:spLocks noChangeArrowheads="1"/>
          </p:cNvSpPr>
          <p:nvPr/>
        </p:nvSpPr>
        <p:spPr bwMode="auto">
          <a:xfrm>
            <a:off x="949325" y="3502025"/>
            <a:ext cx="6937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altLang="ja-JP" sz="2900">
                <a:solidFill>
                  <a:srgbClr val="FFFF00"/>
                </a:solidFill>
                <a:latin typeface="Times New Roman" charset="0"/>
                <a:ea typeface="ＭＳ 明朝" charset="-128"/>
                <a:cs typeface="ＭＳ 明朝" charset="-128"/>
              </a:rPr>
              <a:t>ν</a:t>
            </a:r>
            <a:endParaRPr lang="fr-FR" sz="2400">
              <a:latin typeface="Times New Roman" charset="0"/>
            </a:endParaRPr>
          </a:p>
        </p:txBody>
      </p:sp>
      <p:sp>
        <p:nvSpPr>
          <p:cNvPr id="233" name="Line 130"/>
          <p:cNvSpPr>
            <a:spLocks noChangeShapeType="1"/>
          </p:cNvSpPr>
          <p:nvPr/>
        </p:nvSpPr>
        <p:spPr bwMode="auto">
          <a:xfrm flipV="1">
            <a:off x="2000250" y="3987800"/>
            <a:ext cx="690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Line 131"/>
          <p:cNvSpPr>
            <a:spLocks noChangeShapeType="1"/>
          </p:cNvSpPr>
          <p:nvPr/>
        </p:nvSpPr>
        <p:spPr bwMode="auto">
          <a:xfrm flipH="1" flipV="1">
            <a:off x="2714625" y="2844800"/>
            <a:ext cx="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132"/>
          <p:cNvSpPr>
            <a:spLocks noChangeShapeType="1"/>
          </p:cNvSpPr>
          <p:nvPr/>
        </p:nvSpPr>
        <p:spPr bwMode="auto">
          <a:xfrm flipH="1">
            <a:off x="3714750" y="2844800"/>
            <a:ext cx="1588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Line 133"/>
          <p:cNvSpPr>
            <a:spLocks noChangeShapeType="1"/>
          </p:cNvSpPr>
          <p:nvPr/>
        </p:nvSpPr>
        <p:spPr bwMode="auto">
          <a:xfrm flipV="1">
            <a:off x="3743325" y="3987800"/>
            <a:ext cx="828675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Text Box 109"/>
          <p:cNvSpPr txBox="1">
            <a:spLocks noChangeArrowheads="1"/>
          </p:cNvSpPr>
          <p:nvPr/>
        </p:nvSpPr>
        <p:spPr bwMode="auto">
          <a:xfrm>
            <a:off x="939800" y="2773363"/>
            <a:ext cx="17033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>
                <a:latin typeface="Times New Roman" charset="0"/>
              </a:rPr>
              <a:t>ANTARES</a:t>
            </a:r>
          </a:p>
        </p:txBody>
      </p:sp>
      <p:sp>
        <p:nvSpPr>
          <p:cNvPr id="238" name="Text Box 135"/>
          <p:cNvSpPr txBox="1">
            <a:spLocks noChangeArrowheads="1"/>
          </p:cNvSpPr>
          <p:nvPr/>
        </p:nvSpPr>
        <p:spPr bwMode="auto">
          <a:xfrm>
            <a:off x="3333750" y="1987550"/>
            <a:ext cx="32385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pPr algn="l"/>
            <a:r>
              <a:rPr lang="fr-FR" altLang="ja-JP" sz="17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Reconstruction “on-line” (&lt;10ms)</a:t>
            </a:r>
          </a:p>
          <a:p>
            <a:pPr algn="l"/>
            <a:r>
              <a:rPr lang="fr-FR" altLang="ja-JP" sz="17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Trigger: multiplet / HE singlet </a:t>
            </a:r>
          </a:p>
          <a:p>
            <a:pPr algn="l"/>
            <a:r>
              <a:rPr lang="fr-FR" altLang="ja-JP" sz="1700" dirty="0" err="1" smtClean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Alert</a:t>
            </a:r>
            <a:r>
              <a:rPr lang="fr-FR" altLang="ja-JP" sz="1700" dirty="0" smtClean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 </a:t>
            </a:r>
            <a:r>
              <a:rPr lang="fr-FR" altLang="ja-JP" sz="1700" dirty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neutrino (GCN)</a:t>
            </a:r>
            <a:endParaRPr lang="fr-FR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39" name="Text Box 110"/>
          <p:cNvSpPr txBox="1">
            <a:spLocks noChangeArrowheads="1"/>
          </p:cNvSpPr>
          <p:nvPr/>
        </p:nvSpPr>
        <p:spPr bwMode="auto">
          <a:xfrm>
            <a:off x="1857375" y="3987800"/>
            <a:ext cx="10429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Real time</a:t>
            </a:r>
            <a:endParaRPr lang="fr-FR" sz="3200" dirty="0">
              <a:latin typeface="Times New Roman" charset="0"/>
            </a:endParaRPr>
          </a:p>
        </p:txBody>
      </p:sp>
      <p:sp>
        <p:nvSpPr>
          <p:cNvPr id="240" name="AutoShape 129"/>
          <p:cNvSpPr>
            <a:spLocks noChangeArrowheads="1"/>
          </p:cNvSpPr>
          <p:nvPr/>
        </p:nvSpPr>
        <p:spPr bwMode="auto">
          <a:xfrm>
            <a:off x="3214688" y="1916113"/>
            <a:ext cx="3286125" cy="9286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1" name="Line 127"/>
          <p:cNvSpPr>
            <a:spLocks noChangeShapeType="1"/>
          </p:cNvSpPr>
          <p:nvPr/>
        </p:nvSpPr>
        <p:spPr bwMode="auto">
          <a:xfrm flipV="1">
            <a:off x="1143000" y="3630613"/>
            <a:ext cx="635000" cy="511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2" name="Picture 119" descr="ant1234567891_3c02_im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9876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Line 133"/>
          <p:cNvSpPr>
            <a:spLocks noChangeShapeType="1"/>
          </p:cNvSpPr>
          <p:nvPr/>
        </p:nvSpPr>
        <p:spPr bwMode="auto">
          <a:xfrm flipV="1">
            <a:off x="5929313" y="3987800"/>
            <a:ext cx="828675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Text Box 110"/>
          <p:cNvSpPr txBox="1">
            <a:spLocks noChangeArrowheads="1"/>
          </p:cNvSpPr>
          <p:nvPr/>
        </p:nvSpPr>
        <p:spPr bwMode="auto">
          <a:xfrm>
            <a:off x="3657600" y="3987800"/>
            <a:ext cx="1257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altLang="ja-JP" sz="1600" dirty="0" smtClean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Sent </a:t>
            </a:r>
            <a:r>
              <a:rPr lang="fr-FR" altLang="ja-JP" sz="16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&lt;10s</a:t>
            </a:r>
            <a:endParaRPr lang="fr-FR" sz="3200" dirty="0">
              <a:latin typeface="Times New Roman" charset="0"/>
            </a:endParaRPr>
          </a:p>
        </p:txBody>
      </p:sp>
      <p:sp>
        <p:nvSpPr>
          <p:cNvPr id="245" name="TextBox 120"/>
          <p:cNvSpPr txBox="1">
            <a:spLocks noChangeArrowheads="1"/>
          </p:cNvSpPr>
          <p:nvPr/>
        </p:nvSpPr>
        <p:spPr bwMode="auto">
          <a:xfrm>
            <a:off x="6858000" y="26304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1.9° x 1.9°</a:t>
            </a:r>
          </a:p>
        </p:txBody>
      </p:sp>
      <p:sp>
        <p:nvSpPr>
          <p:cNvPr id="246" name="Rectangle 10"/>
          <p:cNvSpPr>
            <a:spLocks noChangeArrowheads="1"/>
          </p:cNvSpPr>
          <p:nvPr/>
        </p:nvSpPr>
        <p:spPr bwMode="auto">
          <a:xfrm>
            <a:off x="2484438" y="5304432"/>
            <a:ext cx="6602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Sky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coverage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fr-FR" dirty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&gt;2π sr) +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high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duty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cycle </a:t>
            </a:r>
          </a:p>
          <a:p>
            <a:pPr algn="l"/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Very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good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sensitivity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fr-FR" dirty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1 neutrino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could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yield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to a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discovery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fr-FR" dirty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!!!)</a:t>
            </a:r>
            <a:endParaRPr lang="fr-FR" dirty="0" smtClean="0">
              <a:solidFill>
                <a:srgbClr val="008000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algn="l"/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No </a:t>
            </a:r>
            <a:r>
              <a:rPr lang="fr-FR" dirty="0" err="1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hypothesis</a:t>
            </a:r>
            <a:r>
              <a:rPr lang="fr-FR" dirty="0" smtClean="0">
                <a:solidFill>
                  <a:srgbClr val="008000"/>
                </a:solidFill>
                <a:latin typeface="Arial Unicode MS" charset="0"/>
                <a:ea typeface="Arial Unicode MS" charset="0"/>
                <a:cs typeface="Arial Unicode MS" charset="0"/>
              </a:rPr>
              <a:t> on the nature of the source</a:t>
            </a:r>
          </a:p>
        </p:txBody>
      </p:sp>
      <p:sp>
        <p:nvSpPr>
          <p:cNvPr id="247" name="123 CuadroTexto"/>
          <p:cNvSpPr txBox="1">
            <a:spLocks noChangeArrowheads="1"/>
          </p:cNvSpPr>
          <p:nvPr/>
        </p:nvSpPr>
        <p:spPr bwMode="auto">
          <a:xfrm>
            <a:off x="990600" y="5513982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 u="sng" dirty="0">
                <a:solidFill>
                  <a:srgbClr val="00B050"/>
                </a:solidFill>
              </a:rPr>
              <a:t>Avantages:</a:t>
            </a:r>
          </a:p>
        </p:txBody>
      </p:sp>
      <p:sp>
        <p:nvSpPr>
          <p:cNvPr id="248" name="124 Abrir llave"/>
          <p:cNvSpPr/>
          <p:nvPr/>
        </p:nvSpPr>
        <p:spPr>
          <a:xfrm>
            <a:off x="2255838" y="5301257"/>
            <a:ext cx="228600" cy="947143"/>
          </a:xfrm>
          <a:prstGeom prst="lef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123 CuadroTexto"/>
          <p:cNvSpPr txBox="1">
            <a:spLocks noChangeArrowheads="1"/>
          </p:cNvSpPr>
          <p:nvPr/>
        </p:nvSpPr>
        <p:spPr bwMode="auto">
          <a:xfrm>
            <a:off x="990599" y="4800600"/>
            <a:ext cx="761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2000" u="sng" dirty="0" smtClean="0">
                <a:solidFill>
                  <a:srgbClr val="FF0000"/>
                </a:solidFill>
              </a:rPr>
              <a:t>Performances: duty cycle ~87% + capable to send alerts in ~1 min</a:t>
            </a:r>
            <a:endParaRPr lang="es-ES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70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 </a:t>
            </a:r>
            <a:endParaRPr lang="it-IT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59AEA206-1E7E-504F-BDE9-36EFD4F4197A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3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600" i="1" dirty="0" err="1" smtClean="0">
                <a:solidFill>
                  <a:srgbClr val="17375E"/>
                </a:solidFill>
              </a:rPr>
              <a:t>Optical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telescope</a:t>
            </a:r>
            <a:r>
              <a:rPr lang="it-IT" sz="3600" i="1" dirty="0" smtClean="0">
                <a:solidFill>
                  <a:srgbClr val="17375E"/>
                </a:solidFill>
              </a:rPr>
              <a:t> network</a:t>
            </a:r>
            <a:endParaRPr lang="it-IT" sz="3600" i="1" dirty="0">
              <a:solidFill>
                <a:srgbClr val="17375E"/>
              </a:solidFill>
            </a:endParaRPr>
          </a:p>
        </p:txBody>
      </p:sp>
      <p:pic>
        <p:nvPicPr>
          <p:cNvPr id="6150" name="Picture 6" descr="night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308100"/>
            <a:ext cx="8782050" cy="4391025"/>
          </a:xfrm>
          <a:prstGeom prst="rect">
            <a:avLst/>
          </a:prstGeom>
          <a:noFill/>
        </p:spPr>
      </p:pic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4572000" y="2422525"/>
            <a:ext cx="230188" cy="2301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5103813" y="2498725"/>
            <a:ext cx="230187" cy="230188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2400" y="4479925"/>
            <a:ext cx="954088" cy="349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Abadi MT Condensed Light" charset="0"/>
              </a:rPr>
              <a:t>TAROT</a:t>
            </a:r>
            <a:endParaRPr lang="it-IT">
              <a:latin typeface="Abadi MT Condensed Light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4892675"/>
            <a:ext cx="954088" cy="349250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Abadi MT Condensed Light" charset="0"/>
              </a:rPr>
              <a:t>ROTSE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2400" y="5318125"/>
            <a:ext cx="954088" cy="3492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  <a:latin typeface="Abadi MT Condensed Light" charset="0"/>
              </a:rPr>
              <a:t>ZADKO</a:t>
            </a:r>
            <a:endParaRPr lang="it-IT">
              <a:latin typeface="Abadi MT Condensed Light" charset="0"/>
            </a:endParaRPr>
          </a:p>
        </p:txBody>
      </p:sp>
      <p:sp>
        <p:nvSpPr>
          <p:cNvPr id="6157" name="Oval 13"/>
          <p:cNvSpPr>
            <a:spLocks noChangeAspect="1" noChangeArrowheads="1"/>
          </p:cNvSpPr>
          <p:nvPr/>
        </p:nvSpPr>
        <p:spPr bwMode="auto">
          <a:xfrm>
            <a:off x="7313613" y="4173538"/>
            <a:ext cx="230187" cy="2301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Oval 14"/>
          <p:cNvSpPr>
            <a:spLocks noChangeAspect="1" noChangeArrowheads="1"/>
          </p:cNvSpPr>
          <p:nvPr/>
        </p:nvSpPr>
        <p:spPr bwMode="auto">
          <a:xfrm>
            <a:off x="2743200" y="4097338"/>
            <a:ext cx="230188" cy="2301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Oval 15"/>
          <p:cNvSpPr>
            <a:spLocks noChangeAspect="1" noChangeArrowheads="1"/>
          </p:cNvSpPr>
          <p:nvPr/>
        </p:nvSpPr>
        <p:spPr bwMode="auto">
          <a:xfrm>
            <a:off x="4799013" y="3794125"/>
            <a:ext cx="230187" cy="230188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Oval 16"/>
          <p:cNvSpPr>
            <a:spLocks noChangeAspect="1" noChangeArrowheads="1"/>
          </p:cNvSpPr>
          <p:nvPr/>
        </p:nvSpPr>
        <p:spPr bwMode="auto">
          <a:xfrm>
            <a:off x="1828800" y="2727325"/>
            <a:ext cx="230188" cy="230188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Oval 17"/>
          <p:cNvSpPr>
            <a:spLocks noChangeAspect="1" noChangeArrowheads="1"/>
          </p:cNvSpPr>
          <p:nvPr/>
        </p:nvSpPr>
        <p:spPr bwMode="auto">
          <a:xfrm>
            <a:off x="8077200" y="4022725"/>
            <a:ext cx="230188" cy="230188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123950" y="4479925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2</a:t>
            </a:r>
            <a:r>
              <a:rPr lang="it-I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robotic</a:t>
            </a:r>
            <a:r>
              <a:rPr lang="it-I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telescopes</a:t>
            </a:r>
            <a:r>
              <a:rPr lang="it-I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of</a:t>
            </a:r>
            <a:r>
              <a:rPr lang="it-I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</a:t>
            </a:r>
            <a:r>
              <a:rPr lang="it-IT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25 cm (FOV: 1.86° </a:t>
            </a:r>
            <a:r>
              <a:rPr lang="it-IT" sz="2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x</a:t>
            </a:r>
            <a:r>
              <a:rPr lang="it-IT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1.86°), M</a:t>
            </a:r>
            <a:r>
              <a:rPr lang="it-IT" sz="2000" b="1" baseline="-25000" dirty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LIM</a:t>
            </a:r>
            <a:r>
              <a:rPr lang="it-IT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~ 19 (</a:t>
            </a:r>
            <a:r>
              <a:rPr lang="it-IT" sz="2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T</a:t>
            </a:r>
            <a:r>
              <a:rPr lang="it-IT" sz="2000" b="1" baseline="-25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exp</a:t>
            </a:r>
            <a:r>
              <a:rPr lang="it-IT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badi MT Condensed Light" charset="0"/>
              </a:rPr>
              <a:t> = 180s)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123950" y="4921250"/>
            <a:ext cx="771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solidFill>
                  <a:srgbClr val="FF8000"/>
                </a:solidFill>
                <a:latin typeface="Abadi MT Condensed Light" charset="0"/>
              </a:rPr>
              <a:t>4</a:t>
            </a:r>
            <a:r>
              <a:rPr lang="it-IT" sz="2000" b="1" dirty="0">
                <a:solidFill>
                  <a:srgbClr val="FF8000"/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rgbClr val="FF8000"/>
                </a:solidFill>
                <a:latin typeface="Abadi MT Condensed Light" charset="0"/>
              </a:rPr>
              <a:t>trobotic</a:t>
            </a:r>
            <a:r>
              <a:rPr lang="it-IT" sz="2000" b="1" dirty="0" smtClean="0">
                <a:solidFill>
                  <a:srgbClr val="FF8000"/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rgbClr val="FF8000"/>
                </a:solidFill>
                <a:latin typeface="Abadi MT Condensed Light" charset="0"/>
              </a:rPr>
              <a:t>telescopes</a:t>
            </a:r>
            <a:r>
              <a:rPr lang="it-IT" sz="2000" b="1" dirty="0" smtClean="0">
                <a:solidFill>
                  <a:srgbClr val="FF8000"/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rgbClr val="FF8000"/>
                </a:solidFill>
                <a:latin typeface="Abadi MT Condensed Light" charset="0"/>
              </a:rPr>
              <a:t>of</a:t>
            </a:r>
            <a:r>
              <a:rPr lang="it-IT" sz="2000" b="1" dirty="0" smtClean="0">
                <a:solidFill>
                  <a:srgbClr val="FF8000"/>
                </a:solidFill>
                <a:latin typeface="Abadi MT Condensed Light" charset="0"/>
              </a:rPr>
              <a:t> 45 </a:t>
            </a:r>
            <a:r>
              <a:rPr lang="it-IT" sz="2000" b="1" dirty="0">
                <a:solidFill>
                  <a:srgbClr val="FF8000"/>
                </a:solidFill>
                <a:latin typeface="Abadi MT Condensed Light" charset="0"/>
              </a:rPr>
              <a:t>cm (FOV: 1.85° </a:t>
            </a:r>
            <a:r>
              <a:rPr lang="it-IT" sz="2000" b="1" dirty="0" err="1">
                <a:solidFill>
                  <a:srgbClr val="FF8000"/>
                </a:solidFill>
                <a:latin typeface="Abadi MT Condensed Light" charset="0"/>
              </a:rPr>
              <a:t>x</a:t>
            </a:r>
            <a:r>
              <a:rPr lang="it-IT" sz="2000" b="1" dirty="0">
                <a:solidFill>
                  <a:srgbClr val="FF8000"/>
                </a:solidFill>
                <a:latin typeface="Abadi MT Condensed Light" charset="0"/>
              </a:rPr>
              <a:t> 1.85°), M</a:t>
            </a:r>
            <a:r>
              <a:rPr lang="it-IT" sz="2000" b="1" baseline="-25000" dirty="0">
                <a:solidFill>
                  <a:srgbClr val="FF8000"/>
                </a:solidFill>
                <a:latin typeface="Abadi MT Condensed Light" charset="0"/>
              </a:rPr>
              <a:t>LIM</a:t>
            </a:r>
            <a:r>
              <a:rPr lang="it-IT" sz="2000" b="1" dirty="0">
                <a:solidFill>
                  <a:srgbClr val="FF8000"/>
                </a:solidFill>
                <a:latin typeface="Abadi MT Condensed Light" charset="0"/>
              </a:rPr>
              <a:t> ~ 19 (</a:t>
            </a:r>
            <a:r>
              <a:rPr lang="it-IT" sz="2000" b="1" dirty="0" err="1">
                <a:solidFill>
                  <a:srgbClr val="FF8000"/>
                </a:solidFill>
                <a:latin typeface="Abadi MT Condensed Light" charset="0"/>
              </a:rPr>
              <a:t>T</a:t>
            </a:r>
            <a:r>
              <a:rPr lang="it-IT" sz="2000" b="1" baseline="-25000" dirty="0" err="1">
                <a:solidFill>
                  <a:srgbClr val="FF8000"/>
                </a:solidFill>
                <a:latin typeface="Abadi MT Condensed Light" charset="0"/>
              </a:rPr>
              <a:t>exp</a:t>
            </a:r>
            <a:r>
              <a:rPr lang="it-IT" sz="2000" b="1" dirty="0">
                <a:solidFill>
                  <a:srgbClr val="FF8000"/>
                </a:solidFill>
                <a:latin typeface="Abadi MT Condensed Light" charset="0"/>
              </a:rPr>
              <a:t> = 60s)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123950" y="5318125"/>
            <a:ext cx="748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solidFill>
                  <a:srgbClr val="FF00FF"/>
                </a:solidFill>
                <a:latin typeface="Abadi MT Condensed Light" charset="0"/>
              </a:rPr>
              <a:t>1</a:t>
            </a:r>
            <a:r>
              <a:rPr lang="it-IT" sz="2000" b="1" dirty="0" smtClean="0">
                <a:solidFill>
                  <a:srgbClr val="FF00FF"/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rgbClr val="FF00FF"/>
                </a:solidFill>
                <a:latin typeface="Abadi MT Condensed Light" charset="0"/>
              </a:rPr>
              <a:t>robotic</a:t>
            </a:r>
            <a:r>
              <a:rPr lang="it-IT" sz="2000" b="1" dirty="0" smtClean="0">
                <a:solidFill>
                  <a:srgbClr val="FF00FF"/>
                </a:solidFill>
                <a:latin typeface="Abadi MT Condensed Light" charset="0"/>
              </a:rPr>
              <a:t> </a:t>
            </a:r>
            <a:r>
              <a:rPr lang="it-IT" sz="2000" b="1" dirty="0" err="1" smtClean="0">
                <a:solidFill>
                  <a:srgbClr val="FF00FF"/>
                </a:solidFill>
                <a:latin typeface="Abadi MT Condensed Light" charset="0"/>
              </a:rPr>
              <a:t>telescope</a:t>
            </a:r>
            <a:r>
              <a:rPr lang="it-IT" sz="2000" b="1" dirty="0" smtClean="0">
                <a:solidFill>
                  <a:srgbClr val="FF00FF"/>
                </a:solidFill>
                <a:latin typeface="Abadi MT Condensed Light" charset="0"/>
              </a:rPr>
              <a:t> </a:t>
            </a:r>
            <a:r>
              <a:rPr lang="it-IT" sz="2000" b="1" dirty="0" err="1">
                <a:solidFill>
                  <a:srgbClr val="FF00FF"/>
                </a:solidFill>
                <a:latin typeface="Abadi MT Condensed Light" charset="0"/>
              </a:rPr>
              <a:t>1</a:t>
            </a:r>
            <a:r>
              <a:rPr lang="it-IT" sz="2000" b="1" dirty="0">
                <a:solidFill>
                  <a:srgbClr val="FF00FF"/>
                </a:solidFill>
                <a:latin typeface="Abadi MT Condensed Light" charset="0"/>
              </a:rPr>
              <a:t> </a:t>
            </a:r>
            <a:r>
              <a:rPr lang="it-IT" sz="2000" b="1" dirty="0" err="1">
                <a:solidFill>
                  <a:srgbClr val="FF00FF"/>
                </a:solidFill>
                <a:latin typeface="Abadi MT Condensed Light" charset="0"/>
              </a:rPr>
              <a:t>m</a:t>
            </a:r>
            <a:r>
              <a:rPr lang="it-IT" sz="2000" b="1" dirty="0">
                <a:solidFill>
                  <a:srgbClr val="FF00FF"/>
                </a:solidFill>
                <a:latin typeface="Abadi MT Condensed Light" charset="0"/>
              </a:rPr>
              <a:t> (FOV: 0.4° </a:t>
            </a:r>
            <a:r>
              <a:rPr lang="it-IT" sz="2000" b="1" dirty="0" err="1">
                <a:solidFill>
                  <a:srgbClr val="FF00FF"/>
                </a:solidFill>
                <a:latin typeface="Abadi MT Condensed Light" charset="0"/>
              </a:rPr>
              <a:t>x</a:t>
            </a:r>
            <a:r>
              <a:rPr lang="it-IT" sz="2000" b="1" dirty="0">
                <a:solidFill>
                  <a:srgbClr val="FF00FF"/>
                </a:solidFill>
                <a:latin typeface="Abadi MT Condensed Light" charset="0"/>
              </a:rPr>
              <a:t> 0.4°), M</a:t>
            </a:r>
            <a:r>
              <a:rPr lang="it-IT" sz="2000" b="1" baseline="-25000" dirty="0">
                <a:solidFill>
                  <a:srgbClr val="FF00FF"/>
                </a:solidFill>
                <a:latin typeface="Abadi MT Condensed Light" charset="0"/>
              </a:rPr>
              <a:t>LIM</a:t>
            </a:r>
            <a:r>
              <a:rPr lang="it-IT" sz="2000" b="1" dirty="0">
                <a:solidFill>
                  <a:srgbClr val="FF00FF"/>
                </a:solidFill>
                <a:latin typeface="Abadi MT Condensed Light" charset="0"/>
              </a:rPr>
              <a:t> ~ 21 (</a:t>
            </a:r>
            <a:r>
              <a:rPr lang="it-IT" sz="2000" b="1" dirty="0" err="1">
                <a:solidFill>
                  <a:srgbClr val="FF00FF"/>
                </a:solidFill>
                <a:latin typeface="Abadi MT Condensed Light" charset="0"/>
              </a:rPr>
              <a:t>T</a:t>
            </a:r>
            <a:r>
              <a:rPr lang="it-IT" sz="2000" b="1" baseline="-25000" dirty="0" err="1">
                <a:solidFill>
                  <a:srgbClr val="FF00FF"/>
                </a:solidFill>
                <a:latin typeface="Abadi MT Condensed Light" charset="0"/>
              </a:rPr>
              <a:t>exp</a:t>
            </a:r>
            <a:r>
              <a:rPr lang="it-IT" sz="2000" b="1" dirty="0">
                <a:solidFill>
                  <a:srgbClr val="FF00FF"/>
                </a:solidFill>
                <a:latin typeface="Abadi MT Condensed Light" charset="0"/>
              </a:rPr>
              <a:t> = 180s) </a:t>
            </a:r>
          </a:p>
        </p:txBody>
      </p:sp>
      <p:sp>
        <p:nvSpPr>
          <p:cNvPr id="20" name="Oval 19"/>
          <p:cNvSpPr/>
          <p:nvPr/>
        </p:nvSpPr>
        <p:spPr>
          <a:xfrm>
            <a:off x="7162800" y="3886200"/>
            <a:ext cx="611187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3213" y="3810000"/>
            <a:ext cx="611187" cy="685800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3581400"/>
            <a:ext cx="611187" cy="685800"/>
          </a:xfrm>
          <a:prstGeom prst="ellipse">
            <a:avLst/>
          </a:prstGeom>
          <a:noFill/>
          <a:ln w="3810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5867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ROTSE 3a &amp; 3c: not operational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58482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ZADKO: upgrade of the dome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22" idx="3"/>
          </p:cNvCxnSpPr>
          <p:nvPr/>
        </p:nvCxnSpPr>
        <p:spPr>
          <a:xfrm flipV="1">
            <a:off x="2743200" y="4166767"/>
            <a:ext cx="1918306" cy="1700633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34694" y="4495800"/>
            <a:ext cx="5042506" cy="1395834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830249" y="5228461"/>
            <a:ext cx="12762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>
                <a:solidFill>
                  <a:srgbClr val="000090"/>
                </a:solidFill>
              </a:rPr>
              <a:t>Alert</a:t>
            </a:r>
            <a:r>
              <a:rPr lang="fr-FR" sz="3600" i="1" dirty="0" smtClean="0">
                <a:solidFill>
                  <a:srgbClr val="000090"/>
                </a:solidFill>
              </a:rPr>
              <a:t> </a:t>
            </a:r>
            <a:r>
              <a:rPr lang="fr-FR" sz="4000" i="1" dirty="0" err="1" smtClean="0">
                <a:solidFill>
                  <a:srgbClr val="000090"/>
                </a:solidFill>
              </a:rPr>
              <a:t>definition</a:t>
            </a:r>
            <a:endParaRPr lang="fr-FR" sz="3600" i="1" dirty="0">
              <a:solidFill>
                <a:srgbClr val="00009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53200" y="6017936"/>
            <a:ext cx="2133600" cy="365125"/>
          </a:xfrm>
        </p:spPr>
        <p:txBody>
          <a:bodyPr/>
          <a:lstStyle/>
          <a:p>
            <a:fld id="{D8FD7D8B-95DF-9B48-B7D6-E147B4F6404C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3" name="Grouper 14"/>
          <p:cNvGrpSpPr/>
          <p:nvPr/>
        </p:nvGrpSpPr>
        <p:grpSpPr>
          <a:xfrm>
            <a:off x="4648076" y="1219200"/>
            <a:ext cx="4448004" cy="5163861"/>
            <a:chOff x="109844" y="1605542"/>
            <a:chExt cx="4363836" cy="5163861"/>
          </a:xfrm>
        </p:grpSpPr>
        <p:sp>
          <p:nvSpPr>
            <p:cNvPr id="14" name="Rectangle 13"/>
            <p:cNvSpPr/>
            <p:nvPr/>
          </p:nvSpPr>
          <p:spPr>
            <a:xfrm>
              <a:off x="109845" y="1605542"/>
              <a:ext cx="4363835" cy="516386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9844" y="1605542"/>
              <a:ext cx="43638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HE neutrino </a:t>
              </a:r>
              <a:r>
                <a:rPr lang="fr-FR" dirty="0" err="1" smtClean="0">
                  <a:solidFill>
                    <a:srgbClr val="FF0000"/>
                  </a:solidFill>
                  <a:latin typeface="Apple Casual"/>
                  <a:cs typeface="Apple Casual"/>
                </a:rPr>
                <a:t>events</a:t>
              </a:r>
              <a:r>
                <a:rPr lang="fr-FR" dirty="0" smtClean="0">
                  <a:solidFill>
                    <a:schemeClr val="bg1"/>
                  </a:solidFill>
                  <a:latin typeface="Apple Casual"/>
                  <a:cs typeface="Apple Casual"/>
                </a:rPr>
                <a:t> 	 </a:t>
              </a: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Up-going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only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+ Best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reconstructed</a:t>
              </a:r>
              <a:endParaRPr lang="fr-FR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Cuts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on simple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energy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estimators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  <a:p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number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of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touched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floors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and hits amplitude (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pe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)</a:t>
              </a:r>
            </a:p>
            <a:p>
              <a:pPr lvl="8"/>
              <a:endParaRPr lang="fr-FR" dirty="0" smtClean="0">
                <a:solidFill>
                  <a:schemeClr val="bg1"/>
                </a:solidFill>
                <a:latin typeface="Apple Casual"/>
                <a:cs typeface="Apple Casu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317" y="3202986"/>
              <a:ext cx="4039743" cy="64633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Tuned</a:t>
              </a:r>
              <a:r>
                <a:rPr lang="fr-FR" b="1" dirty="0" smtClean="0">
                  <a:solidFill>
                    <a:srgbClr val="FF0000"/>
                  </a:solidFill>
                  <a:latin typeface="Arial"/>
                  <a:cs typeface="Arial"/>
                </a:rPr>
                <a:t> to trigger 1 to 2 false </a:t>
              </a:r>
              <a:r>
                <a:rPr lang="fr-FR" b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alerts</a:t>
              </a:r>
              <a:r>
                <a:rPr lang="fr-FR" b="1" dirty="0" smtClean="0">
                  <a:solidFill>
                    <a:srgbClr val="FF0000"/>
                  </a:solidFill>
                  <a:latin typeface="Arial"/>
                  <a:cs typeface="Arial"/>
                </a:rPr>
                <a:t> /</a:t>
              </a:r>
              <a:r>
                <a:rPr lang="fr-FR" b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month</a:t>
              </a:r>
              <a:endParaRPr lang="fr-FR" b="1" dirty="0" smtClean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2838" y="3479985"/>
              <a:ext cx="2403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mean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energy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: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~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5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TeV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  <p:pic>
          <p:nvPicPr>
            <p:cNvPr id="10" name="Image 9" descr="Screen shot 2011-05-21 at 11.54.35 A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317" y="4049344"/>
              <a:ext cx="4039743" cy="2538738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466737" y="5813204"/>
              <a:ext cx="2605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  <a:latin typeface="Apple Casual"/>
                  <a:cs typeface="Apple Casual"/>
                </a:rPr>
                <a:t>Neutrino effective area</a:t>
              </a:r>
              <a:endParaRPr lang="fr-FR" dirty="0">
                <a:solidFill>
                  <a:srgbClr val="000000"/>
                </a:solidFill>
                <a:latin typeface="Apple Casual"/>
                <a:cs typeface="Apple Casual"/>
              </a:endParaRPr>
            </a:p>
          </p:txBody>
        </p:sp>
      </p:grpSp>
      <p:grpSp>
        <p:nvGrpSpPr>
          <p:cNvPr id="5" name="Grouper 16"/>
          <p:cNvGrpSpPr/>
          <p:nvPr/>
        </p:nvGrpSpPr>
        <p:grpSpPr>
          <a:xfrm>
            <a:off x="83860" y="1224855"/>
            <a:ext cx="5021540" cy="5163861"/>
            <a:chOff x="4557540" y="1605542"/>
            <a:chExt cx="5021540" cy="5163861"/>
          </a:xfrm>
        </p:grpSpPr>
        <p:sp>
          <p:nvSpPr>
            <p:cNvPr id="16" name="Rectangle 15"/>
            <p:cNvSpPr/>
            <p:nvPr/>
          </p:nvSpPr>
          <p:spPr>
            <a:xfrm>
              <a:off x="4557540" y="1605542"/>
              <a:ext cx="4463659" cy="516386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57540" y="1677432"/>
              <a:ext cx="46673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latin typeface="Apple Casual"/>
                  <a:cs typeface="Apple Casual"/>
                </a:rPr>
                <a:t>Multiplets</a:t>
              </a:r>
              <a:r>
                <a:rPr lang="fr-FR" dirty="0" smtClean="0">
                  <a:solidFill>
                    <a:schemeClr val="bg1"/>
                  </a:solidFill>
                  <a:latin typeface="Apple Casual"/>
                  <a:cs typeface="Apple Casual"/>
                </a:rPr>
                <a:t> </a:t>
              </a:r>
            </a:p>
            <a:p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A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burst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of 2 </a:t>
              </a:r>
              <a:r>
                <a:rPr lang="fr-FR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ν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or more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detected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in </a:t>
              </a: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Time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window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: 15 mn</a:t>
              </a: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Direction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window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: 3° </a:t>
              </a:r>
            </a:p>
          </p:txBody>
        </p:sp>
        <p:pic>
          <p:nvPicPr>
            <p:cNvPr id="11" name="Image 10" descr="Screen shot 2011-05-21 at 11.58.03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0975" y="2877761"/>
              <a:ext cx="3073964" cy="2554421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4681140" y="5480110"/>
              <a:ext cx="4897940" cy="124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Expected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Doublet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alert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rate 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~1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/25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yr</a:t>
              </a:r>
              <a:endParaRPr lang="fr-FR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i="1" dirty="0" smtClean="0">
                  <a:solidFill>
                    <a:schemeClr val="bg1"/>
                  </a:solidFill>
                  <a:latin typeface="Arial"/>
                  <a:cs typeface="Arial"/>
                </a:rPr>
                <a:t>Data 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:  No doublet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detection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in 3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years</a:t>
              </a:r>
              <a:endParaRPr lang="fr-FR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buFont typeface="Arial"/>
                <a:buChar char="•"/>
              </a:pP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Expected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significance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; </a:t>
              </a:r>
            </a:p>
            <a:p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N = 2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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 ~3σ (N = 3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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  <a:sym typeface="Wingdings"/>
                </a:rPr>
                <a:t> ~5σ)</a:t>
              </a: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 </a:t>
            </a: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11F67A53-4C2A-CC42-975A-01EAD898195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Chalkboard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i="1" dirty="0" err="1" smtClean="0">
                <a:solidFill>
                  <a:srgbClr val="000090"/>
                </a:solidFill>
              </a:rPr>
              <a:t>TAToO</a:t>
            </a:r>
            <a:r>
              <a:rPr lang="fr-FR" i="1" dirty="0" smtClean="0">
                <a:solidFill>
                  <a:srgbClr val="000090"/>
                </a:solidFill>
              </a:rPr>
              <a:t>: </a:t>
            </a:r>
            <a:r>
              <a:rPr lang="fr-FR" sz="3000" i="1" dirty="0" err="1" smtClean="0">
                <a:solidFill>
                  <a:srgbClr val="000090"/>
                </a:solidFill>
              </a:rPr>
              <a:t>Expected</a:t>
            </a:r>
            <a:r>
              <a:rPr lang="fr-FR" sz="3000" i="1" dirty="0" smtClean="0">
                <a:solidFill>
                  <a:srgbClr val="000090"/>
                </a:solidFill>
              </a:rPr>
              <a:t> performance</a:t>
            </a:r>
            <a:endParaRPr lang="fr-FR" sz="3000" i="1" dirty="0">
              <a:solidFill>
                <a:srgbClr val="00009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88818"/>
            <a:ext cx="3485336" cy="33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Screen shot 2011-05-13 at 10.10.36 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51" y="3973446"/>
            <a:ext cx="4135654" cy="255658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742611" y="1812836"/>
            <a:ext cx="8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1.86°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2601990" y="2601744"/>
            <a:ext cx="8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1.86°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6900" y="4486870"/>
            <a:ext cx="328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1st </a:t>
            </a:r>
            <a:r>
              <a:rPr lang="fr-FR" b="1" dirty="0" err="1" smtClean="0"/>
              <a:t>loop</a:t>
            </a:r>
            <a:r>
              <a:rPr lang="fr-FR" b="1" dirty="0" smtClean="0"/>
              <a:t> : On-line </a:t>
            </a:r>
          </a:p>
          <a:p>
            <a:r>
              <a:rPr lang="fr-FR" dirty="0" smtClean="0"/>
              <a:t>~80% of the HE </a:t>
            </a:r>
            <a:r>
              <a:rPr lang="fr-FR" dirty="0" err="1" smtClean="0"/>
              <a:t>reconstructed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are in the </a:t>
            </a:r>
            <a:r>
              <a:rPr lang="fr-FR" dirty="0" err="1" smtClean="0"/>
              <a:t>telescopes</a:t>
            </a:r>
            <a:r>
              <a:rPr lang="fr-FR" dirty="0" smtClean="0"/>
              <a:t> FOV</a:t>
            </a:r>
          </a:p>
        </p:txBody>
      </p:sp>
      <p:pic>
        <p:nvPicPr>
          <p:cNvPr id="18" name="Image 17" descr="Screen shot 2011-05-15 at 12.23.40 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51" y="1512332"/>
            <a:ext cx="3968306" cy="24611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19279" y="1143000"/>
            <a:ext cx="394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90"/>
                </a:solidFill>
              </a:rPr>
              <a:t>Expected</a:t>
            </a:r>
            <a:r>
              <a:rPr lang="fr-FR" b="1" dirty="0" smtClean="0">
                <a:solidFill>
                  <a:srgbClr val="000090"/>
                </a:solidFill>
              </a:rPr>
              <a:t> </a:t>
            </a:r>
            <a:r>
              <a:rPr lang="fr-FR" b="1" dirty="0" err="1" smtClean="0">
                <a:solidFill>
                  <a:srgbClr val="000090"/>
                </a:solidFill>
              </a:rPr>
              <a:t>off-line</a:t>
            </a:r>
            <a:r>
              <a:rPr lang="fr-FR" b="1" dirty="0" smtClean="0">
                <a:solidFill>
                  <a:srgbClr val="000090"/>
                </a:solidFill>
              </a:rPr>
              <a:t> performances</a:t>
            </a:r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606" y="5509736"/>
            <a:ext cx="3677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The ANTARES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Telescope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Neutrino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Alert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System</a:t>
            </a:r>
          </a:p>
          <a:p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Ageron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et al. </a:t>
            </a: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bg1">
                    <a:lumMod val="65000"/>
                  </a:schemeClr>
                </a:solidFill>
              </a:rPr>
              <a:t>Submitted</a:t>
            </a: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fr-FR" sz="1400" i="1" dirty="0" err="1" smtClean="0">
                <a:solidFill>
                  <a:schemeClr val="bg1">
                    <a:lumMod val="65000"/>
                  </a:schemeClr>
                </a:solidFill>
              </a:rPr>
              <a:t>Astroparticle</a:t>
            </a: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bg1">
                    <a:lumMod val="65000"/>
                  </a:schemeClr>
                </a:solidFill>
              </a:rPr>
              <a:t>Physics</a:t>
            </a:r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u="sng" dirty="0" smtClean="0">
                <a:solidFill>
                  <a:srgbClr val="000000"/>
                </a:solidFill>
                <a:hlinkClick r:id="rId5" tooltip="Abstract"/>
              </a:rPr>
              <a:t>arXiv:1103.4477</a:t>
            </a:r>
            <a:endParaRPr lang="fr-FR" sz="1400" u="sng" dirty="0">
              <a:solidFill>
                <a:srgbClr val="00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08750"/>
            <a:ext cx="2133600" cy="365125"/>
          </a:xfrm>
        </p:spPr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08750"/>
            <a:ext cx="2895600" cy="365125"/>
          </a:xfrm>
        </p:spPr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 </a:t>
            </a: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11F67A53-4C2A-CC42-975A-01EAD898195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Chalkboard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72CFBFFB-456B-9849-9D42-B7FF949A2849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6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17375E"/>
                </a:solidFill>
              </a:rPr>
              <a:t>Observation</a:t>
            </a:r>
            <a:r>
              <a:rPr lang="it-IT" i="1" dirty="0" smtClean="0">
                <a:solidFill>
                  <a:srgbClr val="17375E"/>
                </a:solidFill>
              </a:rPr>
              <a:t> </a:t>
            </a:r>
            <a:r>
              <a:rPr lang="it-IT" i="1" dirty="0" err="1" smtClean="0">
                <a:solidFill>
                  <a:srgbClr val="17375E"/>
                </a:solidFill>
              </a:rPr>
              <a:t>strategy</a:t>
            </a:r>
            <a:endParaRPr lang="it-IT" i="1" dirty="0">
              <a:solidFill>
                <a:srgbClr val="17375E"/>
              </a:solidFill>
            </a:endParaRPr>
          </a:p>
        </p:txBody>
      </p: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152400" y="4421080"/>
            <a:ext cx="9067800" cy="1327233"/>
            <a:chOff x="144" y="384"/>
            <a:chExt cx="5712" cy="836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44" y="700"/>
              <a:ext cx="76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FF008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2000" dirty="0">
                  <a:sym typeface="Symbol" charset="2"/>
                </a:rPr>
                <a:t> </a:t>
              </a:r>
              <a:r>
                <a:rPr lang="it-IT" sz="2000" dirty="0">
                  <a:latin typeface="Chalkboard" charset="0"/>
                  <a:sym typeface="Symbol" charset="2"/>
                </a:rPr>
                <a:t>alert</a:t>
              </a:r>
              <a:endParaRPr lang="it-IT" dirty="0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88" y="912"/>
              <a:ext cx="144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latin typeface="Chalkboard" charset="0"/>
                </a:rPr>
                <a:t>Prompt</a:t>
              </a:r>
            </a:p>
          </p:txBody>
        </p:sp>
        <p:grpSp>
          <p:nvGrpSpPr>
            <p:cNvPr id="55" name="Group 33"/>
            <p:cNvGrpSpPr>
              <a:grpSpLocks/>
            </p:cNvGrpSpPr>
            <p:nvPr/>
          </p:nvGrpSpPr>
          <p:grpSpPr bwMode="auto">
            <a:xfrm>
              <a:off x="576" y="384"/>
              <a:ext cx="5280" cy="576"/>
              <a:chOff x="768" y="432"/>
              <a:chExt cx="5280" cy="576"/>
            </a:xfrm>
          </p:grpSpPr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 flipV="1">
                <a:off x="1008" y="864"/>
                <a:ext cx="4752" cy="29"/>
              </a:xfrm>
              <a:prstGeom prst="line">
                <a:avLst/>
              </a:prstGeom>
              <a:noFill/>
              <a:ln w="38100">
                <a:solidFill>
                  <a:srgbClr val="FF008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76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Zapf Dingbats" charset="2"/>
                  </a:rPr>
                  <a:t></a:t>
                </a:r>
                <a:endParaRPr lang="it-IT">
                  <a:sym typeface="Wingdings" charset="2"/>
                </a:endParaRPr>
              </a:p>
            </p:txBody>
          </p:sp>
          <p:sp>
            <p:nvSpPr>
              <p:cNvPr id="60" name="Text Box 9"/>
              <p:cNvSpPr txBox="1">
                <a:spLocks noChangeArrowheads="1"/>
              </p:cNvSpPr>
              <p:nvPr/>
            </p:nvSpPr>
            <p:spPr bwMode="auto">
              <a:xfrm>
                <a:off x="96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</a:t>
                </a:r>
              </a:p>
            </p:txBody>
          </p:sp>
          <p:sp>
            <p:nvSpPr>
              <p:cNvPr id="61" name="Text Box 11"/>
              <p:cNvSpPr txBox="1">
                <a:spLocks noChangeArrowheads="1"/>
              </p:cNvSpPr>
              <p:nvPr/>
            </p:nvSpPr>
            <p:spPr bwMode="auto">
              <a:xfrm>
                <a:off x="158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2" name="Text Box 12"/>
              <p:cNvSpPr txBox="1">
                <a:spLocks noChangeArrowheads="1"/>
              </p:cNvSpPr>
              <p:nvPr/>
            </p:nvSpPr>
            <p:spPr bwMode="auto">
              <a:xfrm>
                <a:off x="177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3" name="Text Box 13"/>
              <p:cNvSpPr txBox="1">
                <a:spLocks noChangeArrowheads="1"/>
              </p:cNvSpPr>
              <p:nvPr/>
            </p:nvSpPr>
            <p:spPr bwMode="auto">
              <a:xfrm>
                <a:off x="196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4" name="Text Box 14"/>
              <p:cNvSpPr txBox="1">
                <a:spLocks noChangeArrowheads="1"/>
              </p:cNvSpPr>
              <p:nvPr/>
            </p:nvSpPr>
            <p:spPr bwMode="auto">
              <a:xfrm>
                <a:off x="216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5" name="Text Box 15"/>
              <p:cNvSpPr txBox="1">
                <a:spLocks noChangeArrowheads="1"/>
              </p:cNvSpPr>
              <p:nvPr/>
            </p:nvSpPr>
            <p:spPr bwMode="auto">
              <a:xfrm>
                <a:off x="2352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254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273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374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9" name="Text Box 19"/>
              <p:cNvSpPr txBox="1">
                <a:spLocks noChangeArrowheads="1"/>
              </p:cNvSpPr>
              <p:nvPr/>
            </p:nvSpPr>
            <p:spPr bwMode="auto">
              <a:xfrm>
                <a:off x="312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1056" y="480"/>
                <a:ext cx="33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</a:t>
                </a:r>
                <a:endParaRPr lang="it-IT"/>
              </a:p>
            </p:txBody>
          </p:sp>
          <p:sp>
            <p:nvSpPr>
              <p:cNvPr id="71" name="Text Box 21"/>
              <p:cNvSpPr txBox="1">
                <a:spLocks noChangeArrowheads="1"/>
              </p:cNvSpPr>
              <p:nvPr/>
            </p:nvSpPr>
            <p:spPr bwMode="auto">
              <a:xfrm>
                <a:off x="2736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T0+7</a:t>
                </a:r>
                <a:endParaRPr lang="it-IT"/>
              </a:p>
            </p:txBody>
          </p:sp>
          <p:sp>
            <p:nvSpPr>
              <p:cNvPr id="72" name="Text Box 22"/>
              <p:cNvSpPr txBox="1">
                <a:spLocks noChangeArrowheads="1"/>
              </p:cNvSpPr>
              <p:nvPr/>
            </p:nvSpPr>
            <p:spPr bwMode="auto">
              <a:xfrm>
                <a:off x="1584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T0+1</a:t>
                </a:r>
                <a:endParaRPr lang="it-IT"/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2208" y="432"/>
                <a:ext cx="28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>
                    <a:latin typeface="Chalkboard" charset="0"/>
                  </a:rPr>
                  <a:t>…</a:t>
                </a:r>
                <a:endParaRPr lang="it-IT"/>
              </a:p>
            </p:txBody>
          </p:sp>
          <p:sp>
            <p:nvSpPr>
              <p:cNvPr id="74" name="Text Box 25"/>
              <p:cNvSpPr txBox="1">
                <a:spLocks noChangeArrowheads="1"/>
              </p:cNvSpPr>
              <p:nvPr/>
            </p:nvSpPr>
            <p:spPr bwMode="auto">
              <a:xfrm>
                <a:off x="3168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T0+9</a:t>
                </a:r>
                <a:endParaRPr lang="it-IT"/>
              </a:p>
            </p:txBody>
          </p:sp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3744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T0+15</a:t>
                </a:r>
                <a:endParaRPr lang="it-IT"/>
              </a:p>
            </p:txBody>
          </p:sp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393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7" name="Text Box 28"/>
              <p:cNvSpPr txBox="1">
                <a:spLocks noChangeArrowheads="1"/>
              </p:cNvSpPr>
              <p:nvPr/>
            </p:nvSpPr>
            <p:spPr bwMode="auto">
              <a:xfrm>
                <a:off x="460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>
                <a:off x="480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9" name="Text Box 30"/>
              <p:cNvSpPr txBox="1">
                <a:spLocks noChangeArrowheads="1"/>
              </p:cNvSpPr>
              <p:nvPr/>
            </p:nvSpPr>
            <p:spPr bwMode="auto">
              <a:xfrm>
                <a:off x="528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4560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T0+27</a:t>
                </a:r>
                <a:endParaRPr lang="it-IT"/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5136" y="480"/>
                <a:ext cx="91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T0+45days</a:t>
                </a:r>
                <a:endParaRPr lang="it-IT"/>
              </a:p>
            </p:txBody>
          </p:sp>
        </p:grp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2160" y="960"/>
              <a:ext cx="244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dirty="0">
                  <a:latin typeface="Chalkboard" charset="0"/>
                </a:rPr>
                <a:t>Follow-up </a:t>
              </a:r>
              <a:r>
                <a:rPr lang="it-IT" sz="2000" dirty="0" err="1">
                  <a:latin typeface="Chalkboard" charset="0"/>
                </a:rPr>
                <a:t>observations</a:t>
              </a:r>
              <a:endParaRPr lang="it-IT" sz="2000" dirty="0">
                <a:latin typeface="Chalkboard" charset="0"/>
              </a:endParaRPr>
            </a:p>
          </p:txBody>
        </p:sp>
        <p:sp>
          <p:nvSpPr>
            <p:cNvPr id="57" name="AutoShape 35"/>
            <p:cNvSpPr>
              <a:spLocks/>
            </p:cNvSpPr>
            <p:nvPr/>
          </p:nvSpPr>
          <p:spPr bwMode="auto">
            <a:xfrm rot="5367576">
              <a:off x="3387" y="-843"/>
              <a:ext cx="140" cy="3649"/>
            </a:xfrm>
            <a:prstGeom prst="rightBrace">
              <a:avLst>
                <a:gd name="adj1" fmla="val 21720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5562600" y="5748337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ROTSE (T</a:t>
            </a:r>
            <a:r>
              <a:rPr lang="it-IT" sz="1800" baseline="-250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exp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=20/60s)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352800" y="5716561"/>
            <a:ext cx="2514600" cy="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hlink"/>
                </a:solidFill>
                <a:latin typeface="Chalkboard" charset="0"/>
              </a:rPr>
              <a:t>TAROT </a:t>
            </a:r>
            <a:r>
              <a:rPr lang="it-IT" sz="1800">
                <a:solidFill>
                  <a:schemeClr val="hlink"/>
                </a:solidFill>
                <a:latin typeface="Chalkboard" charset="0"/>
              </a:rPr>
              <a:t>(T</a:t>
            </a:r>
            <a:r>
              <a:rPr lang="it-IT" sz="1800" baseline="-25000">
                <a:solidFill>
                  <a:schemeClr val="hlink"/>
                </a:solidFill>
                <a:latin typeface="Chalkboard" charset="0"/>
              </a:rPr>
              <a:t>exp</a:t>
            </a:r>
            <a:r>
              <a:rPr lang="it-IT" sz="1800">
                <a:solidFill>
                  <a:schemeClr val="hlink"/>
                </a:solidFill>
                <a:latin typeface="Chalkboard" charset="0"/>
              </a:rPr>
              <a:t>=180s)</a:t>
            </a:r>
            <a:endParaRPr lang="it-IT" sz="2000">
              <a:solidFill>
                <a:srgbClr val="FF8000"/>
              </a:solidFill>
              <a:latin typeface="Chalkboard" charset="0"/>
            </a:endParaRPr>
          </a:p>
        </p:txBody>
      </p:sp>
      <p:pic>
        <p:nvPicPr>
          <p:cNvPr id="50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4648200" cy="32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45"/>
          <p:cNvSpPr txBox="1">
            <a:spLocks noChangeArrowheads="1"/>
          </p:cNvSpPr>
          <p:nvPr/>
        </p:nvSpPr>
        <p:spPr bwMode="auto">
          <a:xfrm>
            <a:off x="4191000" y="4081774"/>
            <a:ext cx="3810000" cy="2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M. Kowalski, A. Mohr, Astropart.Phys.27:533-538,2007</a:t>
            </a: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457200" y="1989214"/>
            <a:ext cx="2819400" cy="1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/>
              <a:t>Expected optical light curve for a typical GRB afterglow and a SN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 </a:t>
            </a:r>
            <a:r>
              <a:rPr lang="it-IT" dirty="0">
                <a:solidFill>
                  <a:srgbClr val="004080"/>
                </a:solidFill>
              </a:rPr>
              <a:t> </a:t>
            </a:r>
            <a:fld id="{72CFBFFB-456B-9849-9D42-B7FF949A2849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7</a:t>
            </a:fld>
            <a:endParaRPr lang="it-IT" dirty="0">
              <a:solidFill>
                <a:srgbClr val="00408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i="1" dirty="0" err="1" smtClean="0">
                <a:solidFill>
                  <a:srgbClr val="17375E"/>
                </a:solidFill>
              </a:rPr>
              <a:t>Observation</a:t>
            </a:r>
            <a:r>
              <a:rPr lang="it-IT" i="1" dirty="0" smtClean="0">
                <a:solidFill>
                  <a:srgbClr val="17375E"/>
                </a:solidFill>
              </a:rPr>
              <a:t> </a:t>
            </a:r>
            <a:r>
              <a:rPr lang="it-IT" i="1" dirty="0" err="1" smtClean="0">
                <a:solidFill>
                  <a:srgbClr val="17375E"/>
                </a:solidFill>
              </a:rPr>
              <a:t>strategy</a:t>
            </a:r>
            <a:endParaRPr lang="it-IT" i="1" dirty="0">
              <a:solidFill>
                <a:srgbClr val="17375E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" y="990600"/>
            <a:ext cx="9067800" cy="1327233"/>
            <a:chOff x="144" y="384"/>
            <a:chExt cx="5712" cy="836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44" y="700"/>
              <a:ext cx="76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FF008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2000" dirty="0">
                  <a:sym typeface="Symbol" charset="2"/>
                </a:rPr>
                <a:t> </a:t>
              </a:r>
              <a:r>
                <a:rPr lang="it-IT" sz="2000" dirty="0">
                  <a:latin typeface="Chalkboard" charset="0"/>
                  <a:sym typeface="Symbol" charset="2"/>
                </a:rPr>
                <a:t>alert</a:t>
              </a:r>
              <a:endParaRPr lang="it-IT" dirty="0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88" y="912"/>
              <a:ext cx="144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latin typeface="Chalkboard" charset="0"/>
                </a:rPr>
                <a:t>Prompt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576" y="384"/>
              <a:ext cx="5280" cy="576"/>
              <a:chOff x="768" y="432"/>
              <a:chExt cx="5280" cy="576"/>
            </a:xfrm>
          </p:grpSpPr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 flipV="1">
                <a:off x="1008" y="864"/>
                <a:ext cx="4752" cy="29"/>
              </a:xfrm>
              <a:prstGeom prst="line">
                <a:avLst/>
              </a:prstGeom>
              <a:noFill/>
              <a:ln w="38100">
                <a:solidFill>
                  <a:srgbClr val="FF008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76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Zapf Dingbats" charset="2"/>
                  </a:rPr>
                  <a:t></a:t>
                </a:r>
                <a:endParaRPr lang="it-IT">
                  <a:sym typeface="Wingdings" charset="2"/>
                </a:endParaRPr>
              </a:p>
            </p:txBody>
          </p:sp>
          <p:sp>
            <p:nvSpPr>
              <p:cNvPr id="60" name="Text Box 9"/>
              <p:cNvSpPr txBox="1">
                <a:spLocks noChangeArrowheads="1"/>
              </p:cNvSpPr>
              <p:nvPr/>
            </p:nvSpPr>
            <p:spPr bwMode="auto">
              <a:xfrm>
                <a:off x="96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</a:t>
                </a:r>
              </a:p>
            </p:txBody>
          </p:sp>
          <p:sp>
            <p:nvSpPr>
              <p:cNvPr id="61" name="Text Box 11"/>
              <p:cNvSpPr txBox="1">
                <a:spLocks noChangeArrowheads="1"/>
              </p:cNvSpPr>
              <p:nvPr/>
            </p:nvSpPr>
            <p:spPr bwMode="auto">
              <a:xfrm>
                <a:off x="158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2" name="Text Box 12"/>
              <p:cNvSpPr txBox="1">
                <a:spLocks noChangeArrowheads="1"/>
              </p:cNvSpPr>
              <p:nvPr/>
            </p:nvSpPr>
            <p:spPr bwMode="auto">
              <a:xfrm>
                <a:off x="177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3" name="Text Box 13"/>
              <p:cNvSpPr txBox="1">
                <a:spLocks noChangeArrowheads="1"/>
              </p:cNvSpPr>
              <p:nvPr/>
            </p:nvSpPr>
            <p:spPr bwMode="auto">
              <a:xfrm>
                <a:off x="196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4" name="Text Box 14"/>
              <p:cNvSpPr txBox="1">
                <a:spLocks noChangeArrowheads="1"/>
              </p:cNvSpPr>
              <p:nvPr/>
            </p:nvSpPr>
            <p:spPr bwMode="auto">
              <a:xfrm>
                <a:off x="216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5" name="Text Box 15"/>
              <p:cNvSpPr txBox="1">
                <a:spLocks noChangeArrowheads="1"/>
              </p:cNvSpPr>
              <p:nvPr/>
            </p:nvSpPr>
            <p:spPr bwMode="auto">
              <a:xfrm>
                <a:off x="2352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254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273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3744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69" name="Text Box 19"/>
              <p:cNvSpPr txBox="1">
                <a:spLocks noChangeArrowheads="1"/>
              </p:cNvSpPr>
              <p:nvPr/>
            </p:nvSpPr>
            <p:spPr bwMode="auto">
              <a:xfrm>
                <a:off x="312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1056" y="480"/>
                <a:ext cx="33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</a:t>
                </a:r>
                <a:endParaRPr lang="it-IT"/>
              </a:p>
            </p:txBody>
          </p:sp>
          <p:sp>
            <p:nvSpPr>
              <p:cNvPr id="71" name="Text Box 21"/>
              <p:cNvSpPr txBox="1">
                <a:spLocks noChangeArrowheads="1"/>
              </p:cNvSpPr>
              <p:nvPr/>
            </p:nvSpPr>
            <p:spPr bwMode="auto">
              <a:xfrm>
                <a:off x="2736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T0+7</a:t>
                </a:r>
                <a:endParaRPr lang="it-IT"/>
              </a:p>
            </p:txBody>
          </p:sp>
          <p:sp>
            <p:nvSpPr>
              <p:cNvPr id="72" name="Text Box 22"/>
              <p:cNvSpPr txBox="1">
                <a:spLocks noChangeArrowheads="1"/>
              </p:cNvSpPr>
              <p:nvPr/>
            </p:nvSpPr>
            <p:spPr bwMode="auto">
              <a:xfrm>
                <a:off x="1584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T0+1</a:t>
                </a:r>
                <a:endParaRPr lang="it-IT"/>
              </a:p>
            </p:txBody>
          </p:sp>
          <p:sp>
            <p:nvSpPr>
              <p:cNvPr id="73" name="Text Box 23"/>
              <p:cNvSpPr txBox="1">
                <a:spLocks noChangeArrowheads="1"/>
              </p:cNvSpPr>
              <p:nvPr/>
            </p:nvSpPr>
            <p:spPr bwMode="auto">
              <a:xfrm>
                <a:off x="2208" y="432"/>
                <a:ext cx="288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>
                    <a:latin typeface="Chalkboard" charset="0"/>
                  </a:rPr>
                  <a:t>…</a:t>
                </a:r>
                <a:endParaRPr lang="it-IT"/>
              </a:p>
            </p:txBody>
          </p:sp>
          <p:sp>
            <p:nvSpPr>
              <p:cNvPr id="74" name="Text Box 25"/>
              <p:cNvSpPr txBox="1">
                <a:spLocks noChangeArrowheads="1"/>
              </p:cNvSpPr>
              <p:nvPr/>
            </p:nvSpPr>
            <p:spPr bwMode="auto">
              <a:xfrm>
                <a:off x="3168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T0+9</a:t>
                </a:r>
                <a:endParaRPr lang="it-IT"/>
              </a:p>
            </p:txBody>
          </p:sp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3744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T0+15</a:t>
                </a:r>
                <a:endParaRPr lang="it-IT"/>
              </a:p>
            </p:txBody>
          </p:sp>
          <p:sp>
            <p:nvSpPr>
              <p:cNvPr id="76" name="Text Box 27"/>
              <p:cNvSpPr txBox="1">
                <a:spLocks noChangeArrowheads="1"/>
              </p:cNvSpPr>
              <p:nvPr/>
            </p:nvSpPr>
            <p:spPr bwMode="auto">
              <a:xfrm>
                <a:off x="3936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7" name="Text Box 28"/>
              <p:cNvSpPr txBox="1">
                <a:spLocks noChangeArrowheads="1"/>
              </p:cNvSpPr>
              <p:nvPr/>
            </p:nvSpPr>
            <p:spPr bwMode="auto">
              <a:xfrm>
                <a:off x="4608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>
                <a:off x="480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79" name="Text Box 30"/>
              <p:cNvSpPr txBox="1">
                <a:spLocks noChangeArrowheads="1"/>
              </p:cNvSpPr>
              <p:nvPr/>
            </p:nvSpPr>
            <p:spPr bwMode="auto">
              <a:xfrm>
                <a:off x="5280" y="72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>
                    <a:sym typeface="Wingdings" charset="2"/>
                  </a:rPr>
                  <a:t></a:t>
                </a: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4560" y="480"/>
                <a:ext cx="57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T0+27</a:t>
                </a:r>
                <a:endParaRPr lang="it-IT"/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5136" y="480"/>
                <a:ext cx="91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>
                    <a:latin typeface="Chalkboard" charset="0"/>
                  </a:rPr>
                  <a:t>T0+45days</a:t>
                </a:r>
                <a:endParaRPr lang="it-IT"/>
              </a:p>
            </p:txBody>
          </p:sp>
        </p:grp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2160" y="960"/>
              <a:ext cx="244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dirty="0">
                  <a:latin typeface="Chalkboard" charset="0"/>
                </a:rPr>
                <a:t>Follow-up </a:t>
              </a:r>
              <a:r>
                <a:rPr lang="it-IT" sz="2000" dirty="0" err="1">
                  <a:latin typeface="Chalkboard" charset="0"/>
                </a:rPr>
                <a:t>observations</a:t>
              </a:r>
              <a:endParaRPr lang="it-IT" sz="2000" dirty="0">
                <a:latin typeface="Chalkboard" charset="0"/>
              </a:endParaRPr>
            </a:p>
          </p:txBody>
        </p:sp>
        <p:sp>
          <p:nvSpPr>
            <p:cNvPr id="57" name="AutoShape 35"/>
            <p:cNvSpPr>
              <a:spLocks/>
            </p:cNvSpPr>
            <p:nvPr/>
          </p:nvSpPr>
          <p:spPr bwMode="auto">
            <a:xfrm rot="5367576">
              <a:off x="3387" y="-843"/>
              <a:ext cx="140" cy="3649"/>
            </a:xfrm>
            <a:prstGeom prst="rightBrace">
              <a:avLst>
                <a:gd name="adj1" fmla="val 21720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5562600" y="2317857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ROTSE (T</a:t>
            </a:r>
            <a:r>
              <a:rPr lang="it-IT" sz="1800" baseline="-250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exp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Chalkboard" charset="0"/>
              </a:rPr>
              <a:t>=20/60s)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352800" y="2286081"/>
            <a:ext cx="2514600" cy="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hlink"/>
                </a:solidFill>
                <a:latin typeface="Chalkboard" charset="0"/>
              </a:rPr>
              <a:t>TAROT </a:t>
            </a:r>
            <a:r>
              <a:rPr lang="it-IT" sz="1800">
                <a:solidFill>
                  <a:schemeClr val="hlink"/>
                </a:solidFill>
                <a:latin typeface="Chalkboard" charset="0"/>
              </a:rPr>
              <a:t>(T</a:t>
            </a:r>
            <a:r>
              <a:rPr lang="it-IT" sz="1800" baseline="-25000">
                <a:solidFill>
                  <a:schemeClr val="hlink"/>
                </a:solidFill>
                <a:latin typeface="Chalkboard" charset="0"/>
              </a:rPr>
              <a:t>exp</a:t>
            </a:r>
            <a:r>
              <a:rPr lang="it-IT" sz="1800">
                <a:solidFill>
                  <a:schemeClr val="hlink"/>
                </a:solidFill>
                <a:latin typeface="Chalkboard" charset="0"/>
              </a:rPr>
              <a:t>=180s)</a:t>
            </a:r>
            <a:endParaRPr lang="it-IT" sz="2000">
              <a:solidFill>
                <a:srgbClr val="FF8000"/>
              </a:solidFill>
              <a:latin typeface="Chalkboard" charset="0"/>
            </a:endParaRPr>
          </a:p>
        </p:txBody>
      </p:sp>
      <p:pic>
        <p:nvPicPr>
          <p:cNvPr id="41" name="Picture 40" descr="stat_alert_follow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70328"/>
            <a:ext cx="7391400" cy="345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000090"/>
                </a:solidFill>
              </a:rPr>
              <a:t>Optical data: </a:t>
            </a:r>
            <a:r>
              <a:rPr lang="fr-FR" sz="2556" i="1" dirty="0" err="1" smtClean="0">
                <a:solidFill>
                  <a:srgbClr val="000090"/>
                </a:solidFill>
              </a:rPr>
              <a:t>Oct</a:t>
            </a:r>
            <a:r>
              <a:rPr lang="fr-FR" sz="2556" i="1" dirty="0" smtClean="0">
                <a:solidFill>
                  <a:srgbClr val="000090"/>
                </a:solidFill>
              </a:rPr>
              <a:t> 2009 to May 2011</a:t>
            </a:r>
            <a:endParaRPr lang="fr-FR" sz="2556" i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79" y="1788877"/>
            <a:ext cx="220578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39 neutrino </a:t>
            </a:r>
            <a:r>
              <a:rPr lang="fr-FR" b="1" dirty="0" err="1" smtClean="0">
                <a:solidFill>
                  <a:srgbClr val="FFFFFF"/>
                </a:solidFill>
                <a:latin typeface="Apple Casual"/>
              </a:rPr>
              <a:t>alerts</a:t>
            </a:r>
            <a:endParaRPr lang="fr-FR" b="1" dirty="0" smtClean="0">
              <a:solidFill>
                <a:srgbClr val="FFFFFF"/>
              </a:solidFill>
              <a:latin typeface="Apple Casual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296779" y="2251785"/>
            <a:ext cx="320842" cy="145545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46" y="3798332"/>
            <a:ext cx="237757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29 </a:t>
            </a:r>
            <a:r>
              <a:rPr lang="fr-FR" b="1" dirty="0" err="1" smtClean="0">
                <a:solidFill>
                  <a:srgbClr val="FFFFFF"/>
                </a:solidFill>
                <a:latin typeface="Apple Casual"/>
              </a:rPr>
              <a:t>with</a:t>
            </a: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pple Casual"/>
              </a:rPr>
              <a:t>optical</a:t>
            </a: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 data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621" y="2342875"/>
            <a:ext cx="2491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10</a:t>
            </a:r>
          </a:p>
          <a:p>
            <a:pPr>
              <a:buNone/>
            </a:pP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Telescope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 maintenance</a:t>
            </a:r>
          </a:p>
          <a:p>
            <a:pPr>
              <a:buNone/>
            </a:pP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Too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 close to the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sun</a:t>
            </a:r>
            <a:endParaRPr lang="fr-FR" dirty="0" smtClean="0">
              <a:solidFill>
                <a:schemeClr val="bg1">
                  <a:lumMod val="75000"/>
                </a:schemeClr>
              </a:solidFill>
              <a:latin typeface="Apple Casual"/>
            </a:endParaRP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Apple Casual"/>
              </a:rPr>
              <a:t>…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296779" y="4272608"/>
            <a:ext cx="320842" cy="14554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pple Casu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621" y="4446339"/>
            <a:ext cx="307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BFBFBF"/>
                </a:solidFill>
                <a:latin typeface="Apple Casual"/>
              </a:rPr>
              <a:t>5 </a:t>
            </a:r>
            <a:r>
              <a:rPr lang="fr-FR" dirty="0" err="1" smtClean="0">
                <a:solidFill>
                  <a:srgbClr val="BFBFBF"/>
                </a:solidFill>
                <a:latin typeface="Apple Casual"/>
              </a:rPr>
              <a:t>with</a:t>
            </a:r>
            <a:r>
              <a:rPr lang="fr-FR" dirty="0" smtClean="0">
                <a:solidFill>
                  <a:srgbClr val="BFBFBF"/>
                </a:solidFill>
                <a:latin typeface="Apple Casual"/>
              </a:rPr>
              <a:t> </a:t>
            </a:r>
            <a:r>
              <a:rPr lang="fr-FR" dirty="0" err="1" smtClean="0">
                <a:solidFill>
                  <a:srgbClr val="BFBFBF"/>
                </a:solidFill>
                <a:latin typeface="Apple Casual"/>
              </a:rPr>
              <a:t>only</a:t>
            </a:r>
            <a:r>
              <a:rPr lang="fr-FR" dirty="0" smtClean="0">
                <a:solidFill>
                  <a:srgbClr val="BFBFBF"/>
                </a:solidFill>
                <a:latin typeface="Apple Casual"/>
              </a:rPr>
              <a:t> one night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113" y="5807787"/>
            <a:ext cx="28007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18 </a:t>
            </a:r>
            <a:r>
              <a:rPr lang="fr-FR" b="1" dirty="0" err="1" smtClean="0">
                <a:solidFill>
                  <a:srgbClr val="FFFFFF"/>
                </a:solidFill>
                <a:latin typeface="Apple Casual"/>
              </a:rPr>
              <a:t>with</a:t>
            </a: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 exploitable data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27454" y="5754469"/>
            <a:ext cx="471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Apple Casual"/>
              </a:rPr>
              <a:t>ROTSE and/or SNLS </a:t>
            </a:r>
          </a:p>
          <a:p>
            <a:r>
              <a:rPr lang="fr-FR" dirty="0" smtClean="0">
                <a:solidFill>
                  <a:srgbClr val="FFFFFF"/>
                </a:solidFill>
                <a:latin typeface="Apple Casual"/>
              </a:rPr>
              <a:t>software </a:t>
            </a:r>
            <a:r>
              <a:rPr lang="fr-FR" dirty="0" err="1" smtClean="0">
                <a:solidFill>
                  <a:srgbClr val="FFFFFF"/>
                </a:solidFill>
                <a:latin typeface="Apple Casual"/>
              </a:rPr>
              <a:t>transient</a:t>
            </a:r>
            <a:r>
              <a:rPr lang="fr-FR" dirty="0" smtClean="0">
                <a:solidFill>
                  <a:srgbClr val="FFFFFF"/>
                </a:solidFill>
                <a:latin typeface="Apple Casual"/>
              </a:rPr>
              <a:t> source </a:t>
            </a:r>
            <a:r>
              <a:rPr lang="fr-FR" dirty="0" err="1" smtClean="0">
                <a:solidFill>
                  <a:srgbClr val="FFFFFF"/>
                </a:solidFill>
                <a:latin typeface="Apple Casual"/>
              </a:rPr>
              <a:t>search</a:t>
            </a:r>
            <a:r>
              <a:rPr lang="fr-FR" dirty="0" smtClean="0">
                <a:solidFill>
                  <a:srgbClr val="FFFFFF"/>
                </a:solidFill>
                <a:latin typeface="Apple Casual"/>
              </a:rPr>
              <a:t> pipeline</a:t>
            </a:r>
            <a:endParaRPr lang="fr-FR" dirty="0">
              <a:solidFill>
                <a:srgbClr val="FFFFFF"/>
              </a:solidFill>
              <a:latin typeface="Apple Casual"/>
            </a:endParaRPr>
          </a:p>
        </p:txBody>
      </p:sp>
      <p:sp>
        <p:nvSpPr>
          <p:cNvPr id="18" name="Flèche vers la droite 17"/>
          <p:cNvSpPr/>
          <p:nvPr/>
        </p:nvSpPr>
        <p:spPr>
          <a:xfrm>
            <a:off x="3227605" y="5920197"/>
            <a:ext cx="1199849" cy="334210"/>
          </a:xfrm>
          <a:prstGeom prst="rightArrow">
            <a:avLst>
              <a:gd name="adj1" fmla="val 50000"/>
              <a:gd name="adj2" fmla="val 604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pple Casual"/>
            </a:endParaRPr>
          </a:p>
        </p:txBody>
      </p:sp>
      <p:pic>
        <p:nvPicPr>
          <p:cNvPr id="24" name="Image 23" descr="Screen shot 2011-05-09 at 3.34.05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12" y="1693291"/>
            <a:ext cx="3101218" cy="310729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985959" y="2598003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Fits</a:t>
            </a: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 images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 2048 x 2048 </a:t>
            </a:r>
            <a:r>
              <a:rPr lang="fr-FR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pix</a:t>
            </a:r>
            <a:endParaRPr lang="fr-FR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 1 </a:t>
            </a:r>
            <a:r>
              <a:rPr lang="fr-FR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pix</a:t>
            </a:r>
            <a:r>
              <a:rPr lang="fr-FR" dirty="0" smtClean="0">
                <a:solidFill>
                  <a:schemeClr val="bg1"/>
                </a:solidFill>
                <a:latin typeface="Apple Casual"/>
                <a:cs typeface="Apple Casual"/>
              </a:rPr>
              <a:t> ~ 3 </a:t>
            </a:r>
            <a:r>
              <a:rPr lang="fr-FR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arcsec</a:t>
            </a:r>
            <a:endParaRPr lang="fr-FR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fr-FR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7D8B-95DF-9B48-B7D6-E147B4F6404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57256" y="4812268"/>
            <a:ext cx="2756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BFBFBF"/>
                </a:solidFill>
                <a:latin typeface="Apple Casual"/>
              </a:rPr>
              <a:t>6 </a:t>
            </a:r>
            <a:r>
              <a:rPr lang="fr-FR" dirty="0" err="1" smtClean="0">
                <a:solidFill>
                  <a:srgbClr val="BFBFBF"/>
                </a:solidFill>
                <a:latin typeface="Apple Casual"/>
              </a:rPr>
              <a:t>with</a:t>
            </a:r>
            <a:r>
              <a:rPr lang="fr-FR" dirty="0" smtClean="0">
                <a:solidFill>
                  <a:srgbClr val="BFBFBF"/>
                </a:solidFill>
                <a:latin typeface="Apple Casual"/>
              </a:rPr>
              <a:t> </a:t>
            </a:r>
            <a:r>
              <a:rPr lang="fr-FR" dirty="0" err="1" smtClean="0">
                <a:solidFill>
                  <a:srgbClr val="BFBFBF"/>
                </a:solidFill>
                <a:latin typeface="Apple Casual"/>
              </a:rPr>
              <a:t>bad</a:t>
            </a:r>
            <a:r>
              <a:rPr lang="fr-FR" dirty="0" smtClean="0">
                <a:solidFill>
                  <a:srgbClr val="BFBFBF"/>
                </a:solidFill>
                <a:latin typeface="Apple Casual"/>
              </a:rPr>
              <a:t> </a:t>
            </a:r>
            <a:r>
              <a:rPr lang="fr-FR" dirty="0" err="1" smtClean="0">
                <a:solidFill>
                  <a:srgbClr val="BFBFBF"/>
                </a:solidFill>
                <a:latin typeface="Apple Casual"/>
              </a:rPr>
              <a:t>quality</a:t>
            </a:r>
            <a:r>
              <a:rPr lang="fr-FR" dirty="0" smtClean="0">
                <a:solidFill>
                  <a:srgbClr val="BFBFBF"/>
                </a:solidFill>
                <a:latin typeface="Apple Casual"/>
              </a:rPr>
              <a:t>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6107668"/>
            <a:ext cx="255762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8 </a:t>
            </a:r>
            <a:r>
              <a:rPr lang="fr-FR" b="1" dirty="0" err="1" smtClean="0">
                <a:solidFill>
                  <a:srgbClr val="FFFFFF"/>
                </a:solidFill>
                <a:latin typeface="Apple Casual"/>
              </a:rPr>
              <a:t>with</a:t>
            </a:r>
            <a:r>
              <a:rPr lang="fr-FR" b="1" dirty="0" smtClean="0">
                <a:solidFill>
                  <a:srgbClr val="FFFFFF"/>
                </a:solidFill>
                <a:latin typeface="Apple Casual"/>
              </a:rPr>
              <a:t> «prompt» data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21/09/</a:t>
            </a:r>
            <a:r>
              <a:rPr lang="it-IT" dirty="0"/>
              <a:t>2011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D. Dornic</a:t>
            </a:r>
            <a:endParaRPr lang="it-IT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 </a:t>
            </a:r>
            <a:r>
              <a:rPr lang="it-IT">
                <a:solidFill>
                  <a:srgbClr val="004080"/>
                </a:solidFill>
              </a:rPr>
              <a:t> </a:t>
            </a:r>
            <a:fld id="{991AE298-D716-EF4C-953E-6C551C95D986}" type="slidenum">
              <a:rPr lang="it-IT">
                <a:solidFill>
                  <a:srgbClr val="004080"/>
                </a:solidFill>
                <a:latin typeface="Chalkboard" charset="0"/>
              </a:rPr>
              <a:pPr/>
              <a:t>9</a:t>
            </a:fld>
            <a:endParaRPr lang="it-IT">
              <a:solidFill>
                <a:srgbClr val="00408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421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3600" i="1" dirty="0" err="1" smtClean="0">
                <a:solidFill>
                  <a:srgbClr val="17375E"/>
                </a:solidFill>
              </a:rPr>
              <a:t>Optical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image</a:t>
            </a:r>
            <a:r>
              <a:rPr lang="it-IT" sz="3600" i="1" dirty="0" smtClean="0">
                <a:solidFill>
                  <a:srgbClr val="17375E"/>
                </a:solidFill>
              </a:rPr>
              <a:t> </a:t>
            </a:r>
            <a:r>
              <a:rPr lang="it-IT" sz="3600" i="1" dirty="0" err="1" smtClean="0">
                <a:solidFill>
                  <a:srgbClr val="17375E"/>
                </a:solidFill>
              </a:rPr>
              <a:t>analysis</a:t>
            </a:r>
            <a:endParaRPr lang="it-IT" sz="3600" i="1" dirty="0">
              <a:solidFill>
                <a:srgbClr val="17375E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0913"/>
            <a:ext cx="7137204" cy="685800"/>
          </a:xfrm>
        </p:spPr>
        <p:txBody>
          <a:bodyPr>
            <a:noAutofit/>
          </a:bodyPr>
          <a:lstStyle/>
          <a:p>
            <a:pPr marL="4763" indent="22225">
              <a:buNone/>
            </a:pPr>
            <a:r>
              <a:rPr lang="en-US" sz="2000" u="sng" dirty="0" smtClean="0"/>
              <a:t>2 independent software chains </a:t>
            </a:r>
            <a:r>
              <a:rPr lang="en-US" sz="2000" dirty="0" smtClean="0"/>
              <a:t>based on the image subtraction: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- SNSL / LAM  adapted to the TAROT/ROTSE image quality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- ROTSE SN pipeline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it-IT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712244"/>
            <a:ext cx="8991600" cy="2989262"/>
            <a:chOff x="48" y="1190"/>
            <a:chExt cx="5664" cy="188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3" y="1488"/>
              <a:ext cx="5649" cy="1585"/>
              <a:chOff x="63" y="1488"/>
              <a:chExt cx="5649" cy="1585"/>
            </a:xfrm>
          </p:grpSpPr>
          <p:pic>
            <p:nvPicPr>
              <p:cNvPr id="7174" name="Image 59" descr="Screen shot 2011-05-15 at 12.03.38 PM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" y="1488"/>
                <a:ext cx="1569" cy="1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5" name="Image 60" descr="Screen shot 2011-05-15 at 12.04.14 PM.jpg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18" y="1492"/>
                <a:ext cx="1578" cy="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Image 61" descr="Screen shot 2011-05-15 at 12.04.57 PM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5" y="1488"/>
                <a:ext cx="1587" cy="1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3744" y="2160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3744" y="230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48" y="1190"/>
              <a:ext cx="168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Chalkboard" charset="0"/>
                </a:rPr>
                <a:t>Image from TAToO Follow-Up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2064" y="1200"/>
              <a:ext cx="168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Chalkboard" charset="0"/>
                </a:rPr>
                <a:t>Reference</a:t>
              </a:r>
              <a:r>
                <a:rPr lang="it-IT" sz="1400" b="1" dirty="0">
                  <a:latin typeface="Chalkboard" charset="0"/>
                </a:rPr>
                <a:t> </a:t>
              </a:r>
              <a:r>
                <a:rPr lang="it-IT" sz="1400" b="1" dirty="0" err="1">
                  <a:latin typeface="Chalkboard" charset="0"/>
                </a:rPr>
                <a:t>Image</a:t>
              </a:r>
              <a:r>
                <a:rPr lang="it-IT" sz="1400" b="1" dirty="0">
                  <a:latin typeface="Chalkboard" charset="0"/>
                </a:rPr>
                <a:t> (No </a:t>
              </a:r>
              <a:r>
                <a:rPr lang="it-IT" sz="1400" b="1" dirty="0" err="1">
                  <a:latin typeface="Chalkboard" charset="0"/>
                </a:rPr>
                <a:t>signal</a:t>
              </a:r>
              <a:r>
                <a:rPr lang="it-IT" sz="1400" b="1" dirty="0">
                  <a:latin typeface="Chalkboard" charset="0"/>
                </a:rPr>
                <a:t>)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4416" y="1190"/>
              <a:ext cx="105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dirty="0" err="1">
                  <a:latin typeface="Chalkboard" charset="0"/>
                </a:rPr>
                <a:t>Residual</a:t>
              </a:r>
              <a:r>
                <a:rPr lang="it-IT" sz="1400" b="1" dirty="0">
                  <a:latin typeface="Chalkboard" charset="0"/>
                </a:rPr>
                <a:t> </a:t>
              </a:r>
              <a:r>
                <a:rPr lang="it-IT" sz="1400" b="1" dirty="0" err="1">
                  <a:latin typeface="Chalkboard" charset="0"/>
                </a:rPr>
                <a:t>Image</a:t>
              </a:r>
              <a:r>
                <a:rPr lang="it-IT" sz="1400" b="1" dirty="0">
                  <a:latin typeface="Chalkboard" charset="0"/>
                </a:rPr>
                <a:t> </a:t>
              </a:r>
            </a:p>
          </p:txBody>
        </p:sp>
      </p:grpSp>
      <p:cxnSp>
        <p:nvCxnSpPr>
          <p:cNvPr id="23" name="Connecteur droit 67"/>
          <p:cNvCxnSpPr/>
          <p:nvPr/>
        </p:nvCxnSpPr>
        <p:spPr>
          <a:xfrm>
            <a:off x="2183405" y="5820870"/>
            <a:ext cx="15454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69"/>
          <p:cNvCxnSpPr/>
          <p:nvPr/>
        </p:nvCxnSpPr>
        <p:spPr>
          <a:xfrm rot="5400000" flipH="1" flipV="1">
            <a:off x="2038828" y="5668891"/>
            <a:ext cx="3115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70"/>
          <p:cNvCxnSpPr/>
          <p:nvPr/>
        </p:nvCxnSpPr>
        <p:spPr>
          <a:xfrm rot="5400000" flipH="1" flipV="1">
            <a:off x="3603459" y="5695461"/>
            <a:ext cx="2747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72"/>
          <p:cNvSpPr txBox="1"/>
          <p:nvPr/>
        </p:nvSpPr>
        <p:spPr>
          <a:xfrm>
            <a:off x="2196088" y="5833646"/>
            <a:ext cx="184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  <a:latin typeface="Apple Casual"/>
                <a:cs typeface="Apple Casual"/>
              </a:rPr>
              <a:t>PSF </a:t>
            </a:r>
            <a:r>
              <a:rPr lang="fr-FR" sz="1600" dirty="0" err="1" smtClean="0">
                <a:solidFill>
                  <a:schemeClr val="accent1"/>
                </a:solidFill>
                <a:latin typeface="Apple Casual"/>
                <a:cs typeface="Apple Casual"/>
              </a:rPr>
              <a:t>matched</a:t>
            </a:r>
            <a:endParaRPr lang="fr-FR" sz="1600" dirty="0" smtClean="0">
              <a:solidFill>
                <a:schemeClr val="accent1"/>
              </a:solidFill>
              <a:latin typeface="Apple Casual"/>
              <a:cs typeface="Apple Casual"/>
            </a:endParaRPr>
          </a:p>
        </p:txBody>
      </p:sp>
      <p:cxnSp>
        <p:nvCxnSpPr>
          <p:cNvPr id="27" name="Connecteur droit avec flèche 79"/>
          <p:cNvCxnSpPr/>
          <p:nvPr/>
        </p:nvCxnSpPr>
        <p:spPr>
          <a:xfrm rot="16200000" flipH="1">
            <a:off x="5626628" y="5093226"/>
            <a:ext cx="109114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83"/>
          <p:cNvSpPr txBox="1"/>
          <p:nvPr/>
        </p:nvSpPr>
        <p:spPr>
          <a:xfrm>
            <a:off x="5687840" y="5628382"/>
            <a:ext cx="1459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1"/>
                </a:solidFill>
                <a:latin typeface="Apple Casual"/>
                <a:cs typeface="Apple Casual"/>
              </a:rPr>
              <a:t>Cuts</a:t>
            </a:r>
            <a:r>
              <a:rPr lang="fr-FR" sz="1600" dirty="0" smtClean="0">
                <a:solidFill>
                  <a:schemeClr val="accent1"/>
                </a:solidFill>
                <a:latin typeface="Apple Casual"/>
                <a:cs typeface="Apple Casual"/>
              </a:rPr>
              <a:t> on :</a:t>
            </a:r>
          </a:p>
          <a:p>
            <a:r>
              <a:rPr lang="fr-FR" sz="1600" dirty="0" smtClean="0">
                <a:solidFill>
                  <a:schemeClr val="accent1"/>
                </a:solidFill>
                <a:latin typeface="Apple Casual"/>
                <a:cs typeface="Apple Casual"/>
              </a:rPr>
              <a:t>SNR</a:t>
            </a:r>
          </a:p>
          <a:p>
            <a:r>
              <a:rPr lang="fr-FR" sz="1600" dirty="0" smtClean="0">
                <a:solidFill>
                  <a:schemeClr val="accent1"/>
                </a:solidFill>
                <a:latin typeface="Apple Casual"/>
                <a:cs typeface="Apple Casual"/>
              </a:rPr>
              <a:t>Flux variation</a:t>
            </a:r>
          </a:p>
          <a:p>
            <a:r>
              <a:rPr lang="fr-FR" sz="1600" dirty="0" smtClean="0">
                <a:solidFill>
                  <a:schemeClr val="accent1"/>
                </a:solidFill>
                <a:latin typeface="Apple Casual"/>
                <a:cs typeface="Apple Casual"/>
              </a:rPr>
              <a:t>FWHM 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0401" y="1868269"/>
            <a:ext cx="502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Due to the very large FOV and the quite poor image quality, the image analysis is quite challenging …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1257</Words>
  <Application>Microsoft Macintosh PowerPoint</Application>
  <PresentationFormat>On-screen Show (4:3)</PresentationFormat>
  <Paragraphs>316</Paragraphs>
  <Slides>14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Optical follow-up of high energy neutrinos detected by the ANTARES telescope</vt:lpstr>
      <vt:lpstr>TAToO principle (rolling search)</vt:lpstr>
      <vt:lpstr>Optical telescope network</vt:lpstr>
      <vt:lpstr>Alert definition</vt:lpstr>
      <vt:lpstr>TAToO: Expected performance</vt:lpstr>
      <vt:lpstr>Observation strategy</vt:lpstr>
      <vt:lpstr>Observation strategy</vt:lpstr>
      <vt:lpstr>Optical data: Oct 2009 to May 2011</vt:lpstr>
      <vt:lpstr>Optical image analysis</vt:lpstr>
      <vt:lpstr>TAToO “prompt” alerts</vt:lpstr>
      <vt:lpstr>Search for GRB afterglows</vt:lpstr>
      <vt:lpstr>Analyse images prompt</vt:lpstr>
      <vt:lpstr>GRB afterglow results</vt:lpstr>
      <vt:lpstr>Conclusion</vt:lpstr>
    </vt:vector>
  </TitlesOfParts>
  <Company>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follow-up of high energy neutrinos detected by the ANTARES telescope</dc:title>
  <dc:creator>Damien Dornic</dc:creator>
  <cp:lastModifiedBy>Damien Dornic</cp:lastModifiedBy>
  <cp:revision>115</cp:revision>
  <dcterms:created xsi:type="dcterms:W3CDTF">2011-09-23T19:43:30Z</dcterms:created>
  <dcterms:modified xsi:type="dcterms:W3CDTF">2011-09-23T19:45:09Z</dcterms:modified>
</cp:coreProperties>
</file>