
<file path=[Content_Types].xml><?xml version="1.0" encoding="utf-8"?>
<Types xmlns="http://schemas.openxmlformats.org/package/2006/content-types">
  <Default Extension="bin" ContentType="application/vnd.openxmlformats-officedocument.presentationml.printerSettings"/>
  <Default Extension="pdf" ContentType="application/pdf"/>
  <Override PartName="/ppt/slides/slide14.xml" ContentType="application/vnd.openxmlformats-officedocument.presentationml.slide+xml"/>
  <Override PartName="/ppt/slideMasters/slideMaster2.xml" ContentType="application/vnd.openxmlformats-officedocument.presentationml.slideMaster+xml"/>
  <Default Extension="rels" ContentType="application/vnd.openxmlformats-package.relationships+xml"/>
  <Default Extension="xml" ContentType="application/xml"/>
  <Override PartName="/ppt/slides/slide45.xml" ContentType="application/vnd.openxmlformats-officedocument.presentationml.slide+xml"/>
  <Override PartName="/ppt/tableStyles.xml" ContentType="application/vnd.openxmlformats-officedocument.presentationml.tableStyles+xml"/>
  <Override PartName="/ppt/notesSlides/notesSlide1.xml" ContentType="application/vnd.openxmlformats-officedocument.presentationml.notesSlide+xml"/>
  <Override PartName="/ppt/slideLayouts/slideLayout16.xml" ContentType="application/vnd.openxmlformats-officedocument.presentationml.slideLayout+xml"/>
  <Override PartName="/ppt/slides/slide28.xml" ContentType="application/vnd.openxmlformats-officedocument.presentationml.slide+xml"/>
  <Override PartName="/ppt/slides/slide21.xml" ContentType="application/vnd.openxmlformats-officedocument.presentationml.slide+xml"/>
  <Override PartName="/ppt/slides/slide37.xml" ContentType="application/vnd.openxmlformats-officedocument.presentationml.slide+xml"/>
  <Override PartName="/ppt/slides/slide5.xml" ContentType="application/vnd.openxmlformats-officedocument.presentationml.slide+xml"/>
  <Override PartName="/ppt/slideLayouts/slideLayout5.xml" ContentType="application/vnd.openxmlformats-officedocument.presentationml.slideLayout+xml"/>
  <Override PartName="/ppt/slides/slide30.xml" ContentType="application/vnd.openxmlformats-officedocument.presentationml.slide+xml"/>
  <Override PartName="/ppt/slides/slide13.xml" ContentType="application/vnd.openxmlformats-officedocument.presentationml.slide+xml"/>
  <Override PartName="/ppt/slideMasters/slideMaster1.xml" ContentType="application/vnd.openxmlformats-officedocument.presentationml.slideMaster+xml"/>
  <Override PartName="/docProps/core.xml" ContentType="application/vnd.openxmlformats-package.core-properties+xml"/>
  <Override PartName="/ppt/slides/slide44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Layouts/slideLayout15.xml" ContentType="application/vnd.openxmlformats-officedocument.presentationml.slideLayout+xml"/>
  <Override PartName="/ppt/slides/slide27.xml" ContentType="application/vnd.openxmlformats-officedocument.presentationml.slide+xml"/>
  <Default Extension="vml" ContentType="application/vnd.openxmlformats-officedocument.vmlDrawing"/>
  <Override PartName="/ppt/slides/slide20.xml" ContentType="application/vnd.openxmlformats-officedocument.presentationml.slide+xml"/>
  <Override PartName="/ppt/slideLayouts/slideLayout24.xml" ContentType="application/vnd.openxmlformats-officedocument.presentationml.slideLayout+xml"/>
  <Override PartName="/ppt/slides/slide36.xml" ContentType="application/vnd.openxmlformats-officedocument.presentationml.slide+xml"/>
  <Override PartName="/ppt/slides/slide4.xml" ContentType="application/vnd.openxmlformats-officedocument.presentationml.slide+xml"/>
  <Override PartName="/ppt/slides/slide19.xml" ContentType="application/vnd.openxmlformats-officedocument.presentationml.slide+xml"/>
  <Override PartName="/ppt/slideLayouts/slideLayout4.xml" ContentType="application/vnd.openxmlformats-officedocument.presentationml.slideLayout+xml"/>
  <Default Extension="png" ContentType="image/png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slides/slide43.xml" ContentType="application/vnd.openxmlformats-officedocument.presentationml.slide+xml"/>
  <Override PartName="/ppt/theme/theme5.xml" ContentType="application/vnd.openxmlformats-officedocument.theme+xml"/>
  <Default Extension="pict" ContentType="image/pict"/>
  <Override PartName="/ppt/slides/slide26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s/slide35.xml" ContentType="application/vnd.openxmlformats-officedocument.presentationml.slide+xml"/>
  <Override PartName="/ppt/slides/slide3.xml" ContentType="application/vnd.openxmlformats-officedocument.presentationml.slide+xml"/>
  <Override PartName="/ppt/slides/slide18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11.xml" ContentType="application/vnd.openxmlformats-officedocument.presentationml.slide+xml"/>
  <Override PartName="/ppt/embeddings/Microsoft_Equation2.bin" ContentType="application/vnd.openxmlformats-officedocument.oleObject"/>
  <Override PartName="/ppt/slides/slide42.xml" ContentType="application/vnd.openxmlformats-officedocument.presentationml.slide+xml"/>
  <Override PartName="/ppt/theme/theme4.xml" ContentType="application/vnd.openxmlformats-officedocument.theme+xml"/>
  <Override PartName="/ppt/slideLayouts/slideLayout13.xml" ContentType="application/vnd.openxmlformats-officedocument.presentationml.slideLayout+xml"/>
  <Override PartName="/ppt/slides/slide25.xml" ContentType="application/vnd.openxmlformats-officedocument.presentationml.slide+xml"/>
  <Override PartName="/ppt/slides/slide9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34.xml" ContentType="application/vnd.openxmlformats-officedocument.presentationml.slide+xml"/>
  <Override PartName="/ppt/slideLayouts/slideLayout22.xml" ContentType="application/vnd.openxmlformats-officedocument.presentationml.slideLayout+xml"/>
  <Override PartName="/ppt/slides/slide2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17.xml" ContentType="application/vnd.openxmlformats-officedocument.presentationml.slide+xml"/>
  <Override PartName="/ppt/slides/slide10.xml" ContentType="application/vnd.openxmlformats-officedocument.presentationml.slide+xml"/>
  <Override PartName="/docProps/app.xml" ContentType="application/vnd.openxmlformats-officedocument.extended-properties+xml"/>
  <Override PartName="/ppt/slideLayouts/slideLayout19.xml" ContentType="application/vnd.openxmlformats-officedocument.presentationml.slideLayout+xml"/>
  <Override PartName="/ppt/slides/slide41.xml" ContentType="application/vnd.openxmlformats-officedocument.presentationml.slide+xml"/>
  <Override PartName="/ppt/theme/theme3.xml" ContentType="application/vnd.openxmlformats-officedocument.theme+xml"/>
  <Override PartName="/ppt/embeddings/Microsoft_Equation1.bin" ContentType="application/vnd.openxmlformats-officedocument.oleObject"/>
  <Override PartName="/ppt/slideLayouts/slideLayout12.xml" ContentType="application/vnd.openxmlformats-officedocument.presentationml.slideLayout+xml"/>
  <Override PartName="/ppt/slides/slide24.xml" ContentType="application/vnd.openxmlformats-officedocument.presentationml.slide+xml"/>
  <Override PartName="/ppt/slides/slide8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s/slide33.xml" ContentType="application/vnd.openxmlformats-officedocument.presentationml.slide+xml"/>
  <Override PartName="/ppt/slides/slide1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Default Extension="jpeg" ContentType="image/jpeg"/>
  <Override PartName="/ppt/viewProps.xml" ContentType="application/vnd.openxmlformats-officedocument.presentationml.viewProps+xml"/>
  <Override PartName="/ppt/slides/slide47.xml" ContentType="application/vnd.openxmlformats-officedocument.presentationml.slide+xml"/>
  <Override PartName="/ppt/slideLayouts/slideLayout18.xml" ContentType="application/vnd.openxmlformats-officedocument.presentationml.slideLayout+xml"/>
  <Override PartName="/ppt/slides/slide40.xml" ContentType="application/vnd.openxmlformats-officedocument.presentationml.slide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s/slide39.xml" ContentType="application/vnd.openxmlformats-officedocument.presentationml.slide+xml"/>
  <Override PartName="/ppt/slides/slide23.xml" ContentType="application/vnd.openxmlformats-officedocument.presentationml.slide+xml"/>
  <Override PartName="/ppt/slides/slide7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5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46.xml" ContentType="application/vnd.openxmlformats-officedocument.presentationml.slide+xml"/>
  <Override PartName="/ppt/notesSlides/notesSlide2.xml" ContentType="application/vnd.openxmlformats-officedocument.presentationml.notesSlide+xml"/>
  <Override PartName="/ppt/slideLayouts/slideLayout17.xml" ContentType="application/vnd.openxmlformats-officedocument.presentationml.slideLayout+xml"/>
  <Override PartName="/ppt/slides/slide29.xml" ContentType="application/vnd.openxmlformats-officedocument.presentationml.slide+xml"/>
  <Override PartName="/ppt/theme/theme1.xml" ContentType="application/vnd.openxmlformats-officedocument.theme+xml"/>
  <Override PartName="/ppt/slides/slide22.xml" ContentType="application/vnd.openxmlformats-officedocument.presentationml.slide+xml"/>
  <Override PartName="/ppt/slides/slide38.xml" ContentType="application/vnd.openxmlformats-officedocument.presentationml.slide+xml"/>
  <Default Extension="gif" ContentType="image/gif"/>
  <Override PartName="/ppt/slides/slide6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6.xml" ContentType="application/vnd.openxmlformats-officedocument.presentationml.slideLayout+xml"/>
  <Override PartName="/ppt/slides/slide31.xml" ContentType="application/vnd.openxmlformats-officedocument.presentationml.slide+xml"/>
  <Override PartName="/ppt/slideLayouts/slideLayout1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57" r:id="rId1"/>
    <p:sldMasterId id="2147483660" r:id="rId2"/>
    <p:sldMasterId id="2147483840" r:id="rId3"/>
  </p:sldMasterIdLst>
  <p:notesMasterIdLst>
    <p:notesMasterId r:id="rId51"/>
  </p:notesMasterIdLst>
  <p:handoutMasterIdLst>
    <p:handoutMasterId r:id="rId52"/>
  </p:handoutMasterIdLst>
  <p:sldIdLst>
    <p:sldId id="2102" r:id="rId4"/>
    <p:sldId id="2103" r:id="rId5"/>
    <p:sldId id="2144" r:id="rId6"/>
    <p:sldId id="1990" r:id="rId7"/>
    <p:sldId id="2082" r:id="rId8"/>
    <p:sldId id="2143" r:id="rId9"/>
    <p:sldId id="2086" r:id="rId10"/>
    <p:sldId id="2070" r:id="rId11"/>
    <p:sldId id="2105" r:id="rId12"/>
    <p:sldId id="2073" r:id="rId13"/>
    <p:sldId id="2108" r:id="rId14"/>
    <p:sldId id="2120" r:id="rId15"/>
    <p:sldId id="2089" r:id="rId16"/>
    <p:sldId id="2094" r:id="rId17"/>
    <p:sldId id="2095" r:id="rId18"/>
    <p:sldId id="2055" r:id="rId19"/>
    <p:sldId id="2099" r:id="rId20"/>
    <p:sldId id="2083" r:id="rId21"/>
    <p:sldId id="2109" r:id="rId22"/>
    <p:sldId id="2110" r:id="rId23"/>
    <p:sldId id="2121" r:id="rId24"/>
    <p:sldId id="2122" r:id="rId25"/>
    <p:sldId id="2065" r:id="rId26"/>
    <p:sldId id="2115" r:id="rId27"/>
    <p:sldId id="2111" r:id="rId28"/>
    <p:sldId id="2116" r:id="rId29"/>
    <p:sldId id="2138" r:id="rId30"/>
    <p:sldId id="2131" r:id="rId31"/>
    <p:sldId id="2132" r:id="rId32"/>
    <p:sldId id="2134" r:id="rId33"/>
    <p:sldId id="2139" r:id="rId34"/>
    <p:sldId id="2140" r:id="rId35"/>
    <p:sldId id="2135" r:id="rId36"/>
    <p:sldId id="2141" r:id="rId37"/>
    <p:sldId id="2145" r:id="rId38"/>
    <p:sldId id="2142" r:id="rId39"/>
    <p:sldId id="2104" r:id="rId40"/>
    <p:sldId id="2107" r:id="rId41"/>
    <p:sldId id="2096" r:id="rId42"/>
    <p:sldId id="2092" r:id="rId43"/>
    <p:sldId id="2090" r:id="rId44"/>
    <p:sldId id="2133" r:id="rId45"/>
    <p:sldId id="2114" r:id="rId46"/>
    <p:sldId id="2117" r:id="rId47"/>
    <p:sldId id="2129" r:id="rId48"/>
    <p:sldId id="2118" r:id="rId49"/>
    <p:sldId id="2119" r:id="rId50"/>
  </p:sldIdLst>
  <p:sldSz cx="9144000" cy="6858000" type="screen4x3"/>
  <p:notesSz cx="6997700" cy="9271000"/>
  <p:defaultTextStyle>
    <a:defPPr>
      <a:defRPr lang="en-US"/>
    </a:defPPr>
    <a:lvl1pPr algn="l" rtl="0" eaLnBrk="0" fontAlgn="base" hangingPunct="0">
      <a:lnSpc>
        <a:spcPct val="130000"/>
      </a:lnSpc>
      <a:spcBef>
        <a:spcPct val="20000"/>
      </a:spcBef>
      <a:spcAft>
        <a:spcPct val="0"/>
      </a:spcAft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1pPr>
    <a:lvl2pPr marL="457200" algn="l" rtl="0" eaLnBrk="0" fontAlgn="base" hangingPunct="0">
      <a:lnSpc>
        <a:spcPct val="130000"/>
      </a:lnSpc>
      <a:spcBef>
        <a:spcPct val="20000"/>
      </a:spcBef>
      <a:spcAft>
        <a:spcPct val="0"/>
      </a:spcAft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2pPr>
    <a:lvl3pPr marL="914400" algn="l" rtl="0" eaLnBrk="0" fontAlgn="base" hangingPunct="0">
      <a:lnSpc>
        <a:spcPct val="130000"/>
      </a:lnSpc>
      <a:spcBef>
        <a:spcPct val="20000"/>
      </a:spcBef>
      <a:spcAft>
        <a:spcPct val="0"/>
      </a:spcAft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3pPr>
    <a:lvl4pPr marL="1371600" algn="l" rtl="0" eaLnBrk="0" fontAlgn="base" hangingPunct="0">
      <a:lnSpc>
        <a:spcPct val="130000"/>
      </a:lnSpc>
      <a:spcBef>
        <a:spcPct val="20000"/>
      </a:spcBef>
      <a:spcAft>
        <a:spcPct val="0"/>
      </a:spcAft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4pPr>
    <a:lvl5pPr marL="1828800" algn="l" rtl="0" eaLnBrk="0" fontAlgn="base" hangingPunct="0">
      <a:lnSpc>
        <a:spcPct val="130000"/>
      </a:lnSpc>
      <a:spcBef>
        <a:spcPct val="20000"/>
      </a:spcBef>
      <a:spcAft>
        <a:spcPct val="0"/>
      </a:spcAft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5pPr>
    <a:lvl6pPr marL="2286000" algn="l" defTabSz="457200" rtl="0" eaLnBrk="1" latinLnBrk="0" hangingPunct="1"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6pPr>
    <a:lvl7pPr marL="2743200" algn="l" defTabSz="457200" rtl="0" eaLnBrk="1" latinLnBrk="0" hangingPunct="1"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7pPr>
    <a:lvl8pPr marL="3200400" algn="l" defTabSz="457200" rtl="0" eaLnBrk="1" latinLnBrk="0" hangingPunct="1"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8pPr>
    <a:lvl9pPr marL="3657600" algn="l" defTabSz="457200" rtl="0" eaLnBrk="1" latinLnBrk="0" hangingPunct="1">
      <a:defRPr sz="2000" kern="1200">
        <a:solidFill>
          <a:srgbClr val="294390"/>
        </a:solidFill>
        <a:latin typeface="Comic Sans MS" pitchFamily="-10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2" frameSlides="1"/>
  <p:showPr showNarration="1" useTimings="0">
    <p:present/>
    <p:sldAll/>
    <p:penClr>
      <a:schemeClr val="tx1"/>
    </p:penClr>
  </p:showPr>
  <p:clrMru>
    <a:srgbClr val="FF8000"/>
    <a:srgbClr val="66CCFF"/>
    <a:srgbClr val="FFFF00"/>
    <a:srgbClr val="F6E7CD"/>
    <a:srgbClr val="FF0000"/>
    <a:srgbClr val="53566F"/>
    <a:srgbClr val="2F3356"/>
    <a:srgbClr val="565A7E"/>
    <a:srgbClr val="FBE7DC"/>
    <a:srgbClr val="FAF3E9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 horzBarState="maximized">
    <p:restoredLeft sz="21102" autoAdjust="0"/>
    <p:restoredTop sz="94660"/>
  </p:normalViewPr>
  <p:slideViewPr>
    <p:cSldViewPr snapToGrid="0">
      <p:cViewPr>
        <p:scale>
          <a:sx n="100" d="100"/>
          <a:sy n="100" d="100"/>
        </p:scale>
        <p:origin x="-248" y="-208"/>
      </p:cViewPr>
      <p:guideLst>
        <p:guide orient="horz" pos="4319"/>
        <p:guide/>
      </p:guideLst>
    </p:cSldViewPr>
  </p:slideViewPr>
  <p:outlineViewPr>
    <p:cViewPr>
      <p:scale>
        <a:sx n="20" d="100"/>
        <a:sy n="2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0"/>
    </p:cViewPr>
  </p:sorterViewPr>
  <p:notesViewPr>
    <p:cSldViewPr snapToGrid="0">
      <p:cViewPr>
        <p:scale>
          <a:sx n="75" d="100"/>
          <a:sy n="75" d="100"/>
        </p:scale>
        <p:origin x="-1110" y="738"/>
      </p:cViewPr>
      <p:guideLst>
        <p:guide orient="horz" pos="2922"/>
        <p:guide pos="2206"/>
      </p:guideLst>
    </p:cSldViewPr>
  </p:notesViewPr>
  <p:gridSpacing cx="39327138" cy="3932713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50" Type="http://schemas.openxmlformats.org/officeDocument/2006/relationships/slide" Target="slides/slide47.xml"/><Relationship Id="rId51" Type="http://schemas.openxmlformats.org/officeDocument/2006/relationships/notesMaster" Target="notesMasters/notesMaster1.xml"/><Relationship Id="rId52" Type="http://schemas.openxmlformats.org/officeDocument/2006/relationships/handoutMaster" Target="handoutMasters/handoutMaster1.xml"/><Relationship Id="rId53" Type="http://schemas.openxmlformats.org/officeDocument/2006/relationships/printerSettings" Target="printerSettings/printerSettings1.bin"/><Relationship Id="rId54" Type="http://schemas.openxmlformats.org/officeDocument/2006/relationships/presProps" Target="presProps.xml"/><Relationship Id="rId55" Type="http://schemas.openxmlformats.org/officeDocument/2006/relationships/viewProps" Target="viewProps.xml"/><Relationship Id="rId56" Type="http://schemas.openxmlformats.org/officeDocument/2006/relationships/theme" Target="theme/theme1.xml"/><Relationship Id="rId57" Type="http://schemas.openxmlformats.org/officeDocument/2006/relationships/tableStyles" Target="tableStyles.xml"/><Relationship Id="rId40" Type="http://schemas.openxmlformats.org/officeDocument/2006/relationships/slide" Target="slides/slide37.xml"/><Relationship Id="rId41" Type="http://schemas.openxmlformats.org/officeDocument/2006/relationships/slide" Target="slides/slide38.xml"/><Relationship Id="rId42" Type="http://schemas.openxmlformats.org/officeDocument/2006/relationships/slide" Target="slides/slide39.xml"/><Relationship Id="rId43" Type="http://schemas.openxmlformats.org/officeDocument/2006/relationships/slide" Target="slides/slide40.xml"/><Relationship Id="rId44" Type="http://schemas.openxmlformats.org/officeDocument/2006/relationships/slide" Target="slides/slide41.xml"/><Relationship Id="rId45" Type="http://schemas.openxmlformats.org/officeDocument/2006/relationships/slide" Target="slides/slide42.xml"/><Relationship Id="rId46" Type="http://schemas.openxmlformats.org/officeDocument/2006/relationships/slide" Target="slides/slide43.xml"/><Relationship Id="rId47" Type="http://schemas.openxmlformats.org/officeDocument/2006/relationships/slide" Target="slides/slide44.xml"/><Relationship Id="rId48" Type="http://schemas.openxmlformats.org/officeDocument/2006/relationships/slide" Target="slides/slide45.xml"/><Relationship Id="rId49" Type="http://schemas.openxmlformats.org/officeDocument/2006/relationships/slide" Target="slides/slide4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slide" Target="slides/slide35.xml"/><Relationship Id="rId39" Type="http://schemas.openxmlformats.org/officeDocument/2006/relationships/slide" Target="slides/slide3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pict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0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defTabSz="927100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27362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t" anchorCtr="0" compatLnSpc="1">
            <a:prstTxWarp prst="textNoShape">
              <a:avLst/>
            </a:prstTxWarp>
          </a:bodyPr>
          <a:lstStyle>
            <a:lvl1pPr algn="r" defTabSz="927100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09038"/>
            <a:ext cx="3027363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defTabSz="927100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09038"/>
            <a:ext cx="3027362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878" tIns="46438" rIns="92878" bIns="46438" numCol="1" anchor="b" anchorCtr="0" compatLnSpc="1">
            <a:prstTxWarp prst="textNoShape">
              <a:avLst/>
            </a:prstTxWarp>
          </a:bodyPr>
          <a:lstStyle>
            <a:lvl1pPr algn="r" defTabSz="927100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BEF19440-EC20-C44E-BEE2-48860C7C485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Pr>
        <a:solidFill>
          <a:srgbClr val="EAEAE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3" tIns="45806" rIns="91613" bIns="45806" numCol="1" anchor="t" anchorCtr="0" compatLnSpc="1">
            <a:prstTxWarp prst="textNoShape">
              <a:avLst/>
            </a:prstTxWarp>
          </a:bodyPr>
          <a:lstStyle>
            <a:lvl1pPr defTabSz="917575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7000" y="0"/>
            <a:ext cx="3032125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3" tIns="45806" rIns="91613" bIns="45806" numCol="1" anchor="t" anchorCtr="0" compatLnSpc="1">
            <a:prstTxWarp prst="textNoShape">
              <a:avLst/>
            </a:prstTxWarp>
          </a:bodyPr>
          <a:lstStyle>
            <a:lvl1pPr algn="r" defTabSz="917575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7925" y="688975"/>
            <a:ext cx="4616450" cy="346233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9728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9638" y="4383088"/>
            <a:ext cx="5153025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3" tIns="45806" rIns="91613" bIns="45806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0"/>
            <a:r>
              <a:rPr lang="en-US" noProof="0"/>
              <a:t>Second level</a:t>
            </a:r>
          </a:p>
          <a:p>
            <a:pPr lvl="0"/>
            <a:r>
              <a:rPr lang="en-US" noProof="0"/>
              <a:t>Third level</a:t>
            </a:r>
          </a:p>
          <a:p>
            <a:pPr lvl="0"/>
            <a:r>
              <a:rPr lang="en-US" noProof="0"/>
              <a:t>Fourth level</a:t>
            </a:r>
          </a:p>
          <a:p>
            <a:pPr lvl="0"/>
            <a:r>
              <a:rPr lang="en-US" noProof="0"/>
              <a:t>Fifth level</a:t>
            </a:r>
          </a:p>
        </p:txBody>
      </p:sp>
      <p:sp>
        <p:nvSpPr>
          <p:cNvPr id="9728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47138"/>
            <a:ext cx="30273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3" tIns="45806" rIns="91613" bIns="45806" numCol="1" anchor="b" anchorCtr="0" compatLnSpc="1">
            <a:prstTxWarp prst="textNoShape">
              <a:avLst/>
            </a:prstTxWarp>
          </a:bodyPr>
          <a:lstStyle>
            <a:lvl1pPr defTabSz="917575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728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7000" y="8847138"/>
            <a:ext cx="303212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613" tIns="45806" rIns="91613" bIns="45806" numCol="1" anchor="b" anchorCtr="0" compatLnSpc="1">
            <a:prstTxWarp prst="textNoShape">
              <a:avLst/>
            </a:prstTxWarp>
          </a:bodyPr>
          <a:lstStyle>
            <a:lvl1pPr algn="r" defTabSz="917575" eaLnBrk="1" hangingPunct="1">
              <a:lnSpc>
                <a:spcPct val="100000"/>
              </a:lnSpc>
              <a:spcBef>
                <a:spcPct val="0"/>
              </a:spcBef>
              <a:defRPr sz="11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7190078F-0481-124F-AFD3-B23EEECB1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ＭＳ Ｐゴシック" charset="-128"/>
      </a:defRPr>
    </a:lvl1pPr>
    <a:lvl2pPr marL="37931725" indent="-37474525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38576E-BB20-4547-93FE-A24529B1E071}" type="slidenum">
              <a:rPr lang="en-US"/>
              <a:pPr/>
              <a:t>5</a:t>
            </a:fld>
            <a:endParaRPr lang="en-US"/>
          </a:p>
        </p:txBody>
      </p:sp>
      <p:sp>
        <p:nvSpPr>
          <p:cNvPr id="25600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0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574" y="4383778"/>
            <a:ext cx="5153198" cy="277053"/>
          </a:xfrm>
          <a:ln/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D0A126D-FE9F-2143-8C50-ED0879DCAF7C}" type="slidenum">
              <a:rPr lang="en-US"/>
              <a:pPr/>
              <a:t>18</a:t>
            </a:fld>
            <a:endParaRPr lang="en-US"/>
          </a:p>
        </p:txBody>
      </p:sp>
      <p:sp>
        <p:nvSpPr>
          <p:cNvPr id="2499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995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09575" y="4383778"/>
            <a:ext cx="5346522" cy="277053"/>
          </a:xfrm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1600200"/>
            <a:ext cx="7772400" cy="1828800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56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10000"/>
            <a:ext cx="6400800" cy="1143000"/>
          </a:xfrm>
        </p:spPr>
        <p:txBody>
          <a:bodyPr/>
          <a:lstStyle>
            <a:lvl1pPr marL="0" indent="0" algn="ctr">
              <a:lnSpc>
                <a:spcPct val="150000"/>
              </a:lnSpc>
              <a:buFont typeface="Wingdings" charset="2"/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136525"/>
            <a:ext cx="1943100" cy="61880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136525"/>
            <a:ext cx="5676900" cy="6188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36525"/>
            <a:ext cx="6988175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0668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7719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5375" y="136525"/>
            <a:ext cx="6988175" cy="533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85800" y="10668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5800" y="3771900"/>
            <a:ext cx="38100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half" idx="3"/>
          </p:nvPr>
        </p:nvSpPr>
        <p:spPr>
          <a:xfrm>
            <a:off x="4648200" y="1066800"/>
            <a:ext cx="38100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7AF85B-1FEC-1F45-A61E-6B26ED5BE5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8BF170-845F-B741-828F-B7BFBADCB63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C366DB-B5DD-7644-888E-1624AC2FDB6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27B667-C53C-0D49-92E9-B25BBE54787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25DB3-ABC5-EA4B-AD3C-DA20B22ABEA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D522D55-59E6-2248-A76F-44A3F04D8B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8B1F6AB-6018-0343-80D7-A789ECDD1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9D3B1F-60B2-2A44-8830-A0EAE7048D4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DC2944-13EA-D347-BC26-7AEAF3C8A5E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D26D7A-B84C-CA4D-AF76-4DA0288E784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2A9C80-7F89-2A47-93DC-AB22827E66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668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jpeg"/><Relationship Id="rId16" Type="http://schemas.openxmlformats.org/officeDocument/2006/relationships/image" Target="../media/image2.gif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1" Type="http://schemas.openxmlformats.org/officeDocument/2006/relationships/theme" Target="../theme/theme3.xml"/><Relationship Id="rId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29479" y="136525"/>
            <a:ext cx="7454072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565128" name="Text Box 8"/>
          <p:cNvSpPr txBox="1">
            <a:spLocks noChangeArrowheads="1"/>
          </p:cNvSpPr>
          <p:nvPr userDrawn="1"/>
        </p:nvSpPr>
        <p:spPr bwMode="auto">
          <a:xfrm>
            <a:off x="0" y="6618288"/>
            <a:ext cx="9144000" cy="230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900" b="1" baseline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      </a:t>
            </a:r>
            <a:r>
              <a:rPr lang="en-US" sz="900" b="1" kern="1200" baseline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CR Anisotropy – Oct. 28-29,</a:t>
            </a:r>
            <a:r>
              <a:rPr lang="en-US" sz="9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2011 </a:t>
            </a:r>
            <a:r>
              <a:rPr lang="en-US" sz="900" b="1" kern="1200" baseline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+mn-ea"/>
                <a:cs typeface="Times New Roman"/>
              </a:rPr>
              <a:t>–</a:t>
            </a:r>
            <a:r>
              <a:rPr lang="en-US" sz="9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Madison </a:t>
            </a:r>
            <a:r>
              <a:rPr lang="en-US" sz="900" b="1" baseline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:: </a:t>
            </a:r>
            <a:r>
              <a:rPr lang="en-US" sz="9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IVM</a:t>
            </a:r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/Stanford-KIPAC  </a:t>
            </a:r>
            <a:fld id="{F704320C-364E-CF46-864C-1BC195F25629}" type="slidenum">
              <a:rPr lang="en-US" sz="900" b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r>
              <a:rPr lang="en-US" sz="900" b="1" dirty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 </a:t>
            </a:r>
            <a:r>
              <a:rPr lang="en-US" sz="900" b="1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	</a:t>
            </a:r>
            <a:endParaRPr lang="en-US" sz="900" b="1" dirty="0">
              <a:solidFill>
                <a:schemeClr val="accent2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5" name="Picture 4" descr="galprop_logo2.gif"/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7239000" y="0"/>
            <a:ext cx="1905000" cy="927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838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p:transition/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2800">
          <a:solidFill>
            <a:schemeClr val="accent1">
              <a:lumMod val="75000"/>
            </a:schemeClr>
          </a:solidFill>
          <a:latin typeface="Times New Roman"/>
          <a:ea typeface="ＭＳ Ｐゴシック" charset="-128"/>
          <a:cs typeface="Times New Roman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>
          <a:solidFill>
            <a:srgbClr val="333399"/>
          </a:solidFill>
          <a:latin typeface="Comic Sans MS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Wingdings" pitchFamily="-108" charset="2"/>
        <a:buChar char="§"/>
        <a:defRPr sz="2000">
          <a:solidFill>
            <a:schemeClr val="accent1">
              <a:lumMod val="75000"/>
            </a:schemeClr>
          </a:solidFill>
          <a:latin typeface="Times New Roman"/>
          <a:ea typeface="ＭＳ Ｐゴシック" charset="-128"/>
          <a:cs typeface="Times New Roman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accent2">
              <a:lumMod val="75000"/>
            </a:schemeClr>
          </a:solidFill>
          <a:latin typeface="Times New Roman"/>
          <a:ea typeface="ＭＳ Ｐゴシック" charset="-128"/>
          <a:cs typeface="Times New Roman"/>
        </a:defRPr>
      </a:lvl2pPr>
      <a:lvl3pPr marL="1085850" indent="-228600" algn="l" rtl="0" eaLnBrk="0" fontAlgn="base" hangingPunct="0">
        <a:spcBef>
          <a:spcPct val="20000"/>
        </a:spcBef>
        <a:spcAft>
          <a:spcPct val="0"/>
        </a:spcAft>
        <a:buChar char="•"/>
        <a:defRPr sz="1600">
          <a:solidFill>
            <a:schemeClr val="accent3">
              <a:lumMod val="50000"/>
            </a:schemeClr>
          </a:solidFill>
          <a:latin typeface="Times New Roman"/>
          <a:ea typeface="ＭＳ Ｐゴシック" charset="-128"/>
          <a:cs typeface="Times New Roman"/>
        </a:defRPr>
      </a:lvl3pPr>
      <a:lvl4pPr marL="1428750" indent="-228600" algn="l" rtl="0" eaLnBrk="0" fontAlgn="base" hangingPunct="0">
        <a:spcBef>
          <a:spcPct val="20000"/>
        </a:spcBef>
        <a:spcAft>
          <a:spcPct val="0"/>
        </a:spcAft>
        <a:buChar char="–"/>
        <a:defRPr sz="1400">
          <a:solidFill>
            <a:srgbClr val="294390"/>
          </a:solidFill>
          <a:latin typeface="Times New Roman"/>
          <a:ea typeface="ＭＳ Ｐゴシック" charset="-128"/>
          <a:cs typeface="Times New Roman"/>
        </a:defRPr>
      </a:lvl4pPr>
      <a:lvl5pPr marL="1771650" indent="-228600" algn="l" rtl="0" eaLnBrk="0" fontAlgn="base" hangingPunct="0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Times New Roman"/>
          <a:ea typeface="ＭＳ Ｐゴシック" charset="-128"/>
          <a:cs typeface="Times New Roman"/>
        </a:defRPr>
      </a:lvl5pPr>
      <a:lvl6pPr marL="22288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ＭＳ Ｐゴシック" charset="-128"/>
        </a:defRPr>
      </a:lvl6pPr>
      <a:lvl7pPr marL="26860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ＭＳ Ｐゴシック" charset="-128"/>
        </a:defRPr>
      </a:lvl7pPr>
      <a:lvl8pPr marL="31432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ＭＳ Ｐゴシック" charset="-128"/>
        </a:defRPr>
      </a:lvl8pPr>
      <a:lvl9pPr marL="3600450" indent="-228600" algn="l" rtl="0" fontAlgn="base">
        <a:spcBef>
          <a:spcPct val="20000"/>
        </a:spcBef>
        <a:spcAft>
          <a:spcPct val="0"/>
        </a:spcAft>
        <a:buChar char="»"/>
        <a:defRPr sz="1200">
          <a:solidFill>
            <a:srgbClr val="CC0000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05869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05869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r>
              <a:rPr lang="en-US"/>
              <a:t>Page Number</a:t>
            </a:r>
          </a:p>
        </p:txBody>
      </p:sp>
      <p:sp>
        <p:nvSpPr>
          <p:cNvPr id="3058694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lnSpc>
                <a:spcPct val="100000"/>
              </a:lnSpc>
              <a:spcBef>
                <a:spcPct val="0"/>
              </a:spcBef>
              <a:defRPr sz="1400">
                <a:solidFill>
                  <a:schemeClr val="tx1"/>
                </a:solidFill>
                <a:latin typeface="Times New Roman" charset="0"/>
              </a:defRPr>
            </a:lvl1pPr>
          </a:lstStyle>
          <a:p>
            <a:pPr>
              <a:defRPr/>
            </a:pPr>
            <a:fld id="{024EFDEF-6F7A-1545-8794-F909241B5B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</p:sldLayoutIdLst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Pr>
        <a:blipFill dpi="0" rotWithShape="1">
          <a:blip r:embed="rId2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836863" y="6153150"/>
            <a:ext cx="3944937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 b="1"/>
            </a:lvl1pPr>
          </a:lstStyle>
          <a:p>
            <a:pPr algn="ctr"/>
            <a:r>
              <a:rPr lang="en-US"/>
              <a:t>TeV Particle Astrophysics 2009</a:t>
            </a:r>
            <a:endParaRPr lang="en-US">
              <a:ea typeface="Arial" charset="0"/>
              <a:cs typeface="Arial" charset="0"/>
            </a:endParaRPr>
          </a:p>
          <a:p>
            <a:pPr algn="ctr"/>
            <a:r>
              <a:rPr lang="en-US"/>
              <a:t>Page </a:t>
            </a:r>
            <a:fld id="{2C974DDC-D701-574C-BCB9-147BB9DDB00F}" type="slidenum">
              <a:rPr lang="en-US"/>
              <a:pPr algn="ctr"/>
              <a:t>‹#›</a:t>
            </a:fld>
            <a:endParaRPr lang="en-US"/>
          </a:p>
          <a:p>
            <a:endParaRPr lang="en-US"/>
          </a:p>
        </p:txBody>
      </p:sp>
      <p:sp>
        <p:nvSpPr>
          <p:cNvPr id="7171" name="Line 3"/>
          <p:cNvSpPr>
            <a:spLocks noChangeShapeType="1"/>
          </p:cNvSpPr>
          <p:nvPr userDrawn="1"/>
        </p:nvSpPr>
        <p:spPr bwMode="auto">
          <a:xfrm>
            <a:off x="0" y="990600"/>
            <a:ext cx="8574088" cy="0"/>
          </a:xfrm>
          <a:prstGeom prst="line">
            <a:avLst/>
          </a:prstGeom>
          <a:noFill/>
          <a:ln w="38100">
            <a:solidFill>
              <a:srgbClr val="B40000"/>
            </a:solidFill>
            <a:round/>
            <a:headEnd/>
            <a:tailEnd type="oval" w="med" len="med"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152400"/>
            <a:ext cx="8610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7173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292100" y="1219200"/>
            <a:ext cx="8610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7174" name="Picture 6" descr="SLAC_Logo_hires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52400" y="6157913"/>
            <a:ext cx="1527175" cy="547687"/>
          </a:xfrm>
          <a:prstGeom prst="rect">
            <a:avLst/>
          </a:prstGeom>
          <a:noFill/>
        </p:spPr>
      </p:pic>
      <p:pic>
        <p:nvPicPr>
          <p:cNvPr id="7175" name="Picture 7" descr="arg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8305800" y="6019800"/>
            <a:ext cx="712788" cy="712788"/>
          </a:xfrm>
          <a:prstGeom prst="rect">
            <a:avLst/>
          </a:prstGeom>
          <a:noFill/>
        </p:spPr>
      </p:pic>
    </p:spTree>
  </p:cSld>
  <p:clrMap bg1="lt1" tx1="dk1" bg2="lt2" tx2="dk2" accent1="accent1" accent2="accent2" accent3="accent3" accent4="accent4" accent5="accent5" accent6="accent6" hlink="hlink" folHlink="folHlink"/>
  <p:hf sldNum="0" hdr="0" dt="0"/>
  <p:txStyles>
    <p:titleStyle>
      <a:lvl1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jpeg"/><Relationship Id="rId3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df"/><Relationship Id="rId3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4.pdf"/><Relationship Id="rId5" Type="http://schemas.openxmlformats.org/officeDocument/2006/relationships/image" Target="../media/image271.png"/><Relationship Id="rId6" Type="http://schemas.openxmlformats.org/officeDocument/2006/relationships/image" Target="../media/image25.pdf"/><Relationship Id="rId7" Type="http://schemas.openxmlformats.org/officeDocument/2006/relationships/image" Target="../media/image291.png"/><Relationship Id="rId8" Type="http://schemas.openxmlformats.org/officeDocument/2006/relationships/image" Target="../media/image26.pdf"/><Relationship Id="rId9" Type="http://schemas.openxmlformats.org/officeDocument/2006/relationships/image" Target="../media/image3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d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5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Relationship Id="rId7" Type="http://schemas.openxmlformats.org/officeDocument/2006/relationships/image" Target="../media/image37.png"/><Relationship Id="rId8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pdf"/><Relationship Id="rId3" Type="http://schemas.openxmlformats.org/officeDocument/2006/relationships/image" Target="../media/image46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pdf"/><Relationship Id="rId3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df"/><Relationship Id="rId4" Type="http://schemas.openxmlformats.org/officeDocument/2006/relationships/image" Target="../media/image60.png"/><Relationship Id="rId5" Type="http://schemas.openxmlformats.org/officeDocument/2006/relationships/image" Target="../media/image53.pdf"/><Relationship Id="rId6" Type="http://schemas.openxmlformats.org/officeDocument/2006/relationships/image" Target="../media/image62.png"/><Relationship Id="rId7" Type="http://schemas.openxmlformats.org/officeDocument/2006/relationships/image" Target="../media/image54.png"/><Relationship Id="rId8" Type="http://schemas.openxmlformats.org/officeDocument/2006/relationships/oleObject" Target="../embeddings/Microsoft_Equation1.bin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5.pdf"/><Relationship Id="rId3" Type="http://schemas.openxmlformats.org/officeDocument/2006/relationships/image" Target="../media/image6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1.png"/><Relationship Id="rId4" Type="http://schemas.openxmlformats.org/officeDocument/2006/relationships/image" Target="../media/image57.pdf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pd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png"/><Relationship Id="rId1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hyperlink" Target="http://universe.gsfc.nasa.gov/astroparticles/programs/bess/BESSGroup1_2004.jpg" TargetMode="External"/><Relationship Id="rId7" Type="http://schemas.openxmlformats.org/officeDocument/2006/relationships/image" Target="../media/image11.jpeg"/><Relationship Id="rId8" Type="http://schemas.openxmlformats.org/officeDocument/2006/relationships/image" Target="../media/image12.png"/><Relationship Id="rId9" Type="http://schemas.openxmlformats.org/officeDocument/2006/relationships/image" Target="../media/image13.png"/><Relationship Id="rId10" Type="http://schemas.openxmlformats.org/officeDocument/2006/relationships/image" Target="../media/image1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Microsoft_Equation2.bin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1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df"/><Relationship Id="rId3" Type="http://schemas.openxmlformats.org/officeDocument/2006/relationships/image" Target="../media/image74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3.jpeg"/><Relationship Id="rId3" Type="http://schemas.openxmlformats.org/officeDocument/2006/relationships/image" Target="../media/image4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5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://galporp.stanford.edu/webrun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84290" y="2336800"/>
            <a:ext cx="6031372" cy="2244725"/>
          </a:xfrm>
          <a:effectLst>
            <a:outerShdw blurRad="50800" dist="38100" dir="2700000">
              <a:srgbClr val="000000">
                <a:alpha val="82000"/>
              </a:srgbClr>
            </a:outerShdw>
          </a:effectLst>
        </p:spPr>
        <p:txBody>
          <a:bodyPr>
            <a:normAutofit fontScale="90000"/>
          </a:bodyPr>
          <a:lstStyle/>
          <a:p>
            <a:pPr lvl="0"/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  <a:t>GALPROP code for Galactic CR propagation and associated photon emissions</a:t>
            </a:r>
            <a:b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</a:br>
            <a: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  <a:t/>
            </a:r>
            <a:br>
              <a:rPr lang="en-US" sz="3200" dirty="0" smtClean="0">
                <a:solidFill>
                  <a:schemeClr val="accent3">
                    <a:lumMod val="20000"/>
                    <a:lumOff val="80000"/>
                  </a:schemeClr>
                </a:solidFill>
                <a:latin typeface="Century Gothic"/>
                <a:cs typeface="Century Gothic"/>
              </a:rPr>
            </a:br>
            <a:endParaRPr lang="en-US" sz="2222" dirty="0">
              <a:solidFill>
                <a:schemeClr val="accent3">
                  <a:lumMod val="20000"/>
                  <a:lumOff val="80000"/>
                </a:schemeClr>
              </a:solidFill>
              <a:latin typeface="Century Gothic"/>
              <a:cs typeface="Century Gothic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99198" y="5397500"/>
            <a:ext cx="6055401" cy="12954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normAutofit fontScale="92500" lnSpcReduction="10000"/>
          </a:bodyPr>
          <a:lstStyle/>
          <a:p>
            <a:endParaRPr lang="en-US" sz="1800" dirty="0" smtClean="0">
              <a:solidFill>
                <a:schemeClr val="bg1">
                  <a:lumMod val="75000"/>
                </a:schemeClr>
              </a:solidFill>
            </a:endParaRPr>
          </a:p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Igor Moskalenko </a:t>
            </a:r>
          </a:p>
          <a:p>
            <a:pPr algn="l"/>
            <a:r>
              <a:rPr lang="en-US" sz="1800" dirty="0" smtClean="0">
                <a:solidFill>
                  <a:schemeClr val="bg1">
                    <a:lumMod val="75000"/>
                  </a:schemeClr>
                </a:solidFill>
              </a:rPr>
              <a:t>Stanford University &amp; KIPAC</a:t>
            </a:r>
          </a:p>
        </p:txBody>
      </p:sp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149578">
            <a:off x="3122066" y="1076820"/>
            <a:ext cx="6045200" cy="377825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Oval 16"/>
          <p:cNvSpPr/>
          <p:nvPr/>
        </p:nvSpPr>
        <p:spPr>
          <a:xfrm rot="3978733">
            <a:off x="6168445" y="722392"/>
            <a:ext cx="2662348" cy="2407967"/>
          </a:xfrm>
          <a:prstGeom prst="ellipse">
            <a:avLst/>
          </a:prstGeom>
          <a:solidFill>
            <a:srgbClr val="1E244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>
            <a:spLocks noChangeAspect="1"/>
          </p:cNvSpPr>
          <p:nvPr/>
        </p:nvSpPr>
        <p:spPr>
          <a:xfrm>
            <a:off x="6972300" y="965200"/>
            <a:ext cx="241300" cy="241300"/>
          </a:xfrm>
          <a:prstGeom prst="ellipse">
            <a:avLst/>
          </a:prstGeom>
          <a:gradFill flip="none" rotWithShape="1">
            <a:gsLst>
              <a:gs pos="0">
                <a:srgbClr val="E8D4CC"/>
              </a:gs>
              <a:gs pos="64000">
                <a:srgbClr val="1E244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>
            <a:spLocks noChangeAspect="1"/>
          </p:cNvSpPr>
          <p:nvPr/>
        </p:nvSpPr>
        <p:spPr>
          <a:xfrm>
            <a:off x="7870824" y="1066799"/>
            <a:ext cx="130175" cy="130175"/>
          </a:xfrm>
          <a:prstGeom prst="ellipse">
            <a:avLst/>
          </a:prstGeom>
          <a:gradFill flip="none" rotWithShape="1">
            <a:gsLst>
              <a:gs pos="0">
                <a:srgbClr val="E8D4CC"/>
              </a:gs>
              <a:gs pos="64000">
                <a:srgbClr val="1E244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>
            <a:spLocks noChangeAspect="1"/>
          </p:cNvSpPr>
          <p:nvPr/>
        </p:nvSpPr>
        <p:spPr>
          <a:xfrm>
            <a:off x="8077200" y="2752725"/>
            <a:ext cx="171450" cy="171450"/>
          </a:xfrm>
          <a:prstGeom prst="ellipse">
            <a:avLst/>
          </a:prstGeom>
          <a:gradFill flip="none" rotWithShape="1">
            <a:gsLst>
              <a:gs pos="0">
                <a:srgbClr val="E8D4CC"/>
              </a:gs>
              <a:gs pos="64000">
                <a:srgbClr val="1E244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232567" y="1472083"/>
            <a:ext cx="4765848" cy="553998"/>
          </a:xfrm>
          <a:prstGeom prst="rect">
            <a:avLst/>
          </a:prstGeom>
          <a:scene3d>
            <a:camera prst="perspectiveFront">
              <a:rot lat="0" lon="17580000" rev="840000"/>
            </a:camera>
            <a:lightRig rig="threePt" dir="t"/>
          </a:scene3d>
        </p:spPr>
        <p:txBody>
          <a:bodyPr wrap="non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r>
              <a:rPr lang="en-US" sz="2400" b="1" spc="150" dirty="0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http://</a:t>
            </a:r>
            <a:r>
              <a:rPr lang="en-US" sz="2400" b="1" spc="150" dirty="0" err="1" smtClean="0">
                <a:ln w="11430"/>
                <a:solidFill>
                  <a:srgbClr val="F8F8F8"/>
                </a:solidFill>
                <a:effectLst>
                  <a:outerShdw blurRad="25400" algn="tl" rotWithShape="0">
                    <a:srgbClr val="000000">
                      <a:alpha val="43000"/>
                    </a:srgbClr>
                  </a:outerShdw>
                </a:effectLst>
                <a:latin typeface="Century Gothic"/>
                <a:cs typeface="Century Gothic"/>
              </a:rPr>
              <a:t>galprop.stanford.edu</a:t>
            </a:r>
            <a:endParaRPr lang="en-US" sz="2400" b="1" spc="150" dirty="0">
              <a:ln w="11430"/>
              <a:solidFill>
                <a:srgbClr val="F8F8F8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Oval 11"/>
          <p:cNvSpPr>
            <a:spLocks noChangeAspect="1"/>
          </p:cNvSpPr>
          <p:nvPr/>
        </p:nvSpPr>
        <p:spPr>
          <a:xfrm>
            <a:off x="7096559" y="2158005"/>
            <a:ext cx="171450" cy="171450"/>
          </a:xfrm>
          <a:prstGeom prst="ellipse">
            <a:avLst/>
          </a:prstGeom>
          <a:gradFill flip="none" rotWithShape="1">
            <a:gsLst>
              <a:gs pos="0">
                <a:srgbClr val="E8D4CC"/>
              </a:gs>
              <a:gs pos="64000">
                <a:srgbClr val="1E2443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 spd="med">
        <mp:flip/>
      </mp:transition>
    </mc:Choice>
    <mc:Fallback>
      <p:transition spd="med"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Computing cluster (</a:t>
            </a:r>
            <a:r>
              <a:rPr lang="en-US" dirty="0" err="1" smtClean="0"/>
              <a:t>galprop.stanford.edu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37100" y="914400"/>
            <a:ext cx="3721100" cy="5410200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 descr="webrun_clust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336" y="960966"/>
            <a:ext cx="8890000" cy="56261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Recent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1200" y="1035050"/>
            <a:ext cx="7772400" cy="4705350"/>
          </a:xfrm>
        </p:spPr>
        <p:txBody>
          <a:bodyPr/>
          <a:lstStyle/>
          <a:p>
            <a:pPr>
              <a:spcBef>
                <a:spcPts val="1776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chemeClr val="accent2"/>
                </a:solidFill>
              </a:rPr>
              <a:t>Cosmic-ray propagation model constraints from global parameter scans (Bayesian analysis)</a:t>
            </a:r>
            <a:r>
              <a:rPr lang="en-US" sz="2400" dirty="0" smtClean="0"/>
              <a:t> – </a:t>
            </a:r>
            <a:r>
              <a:rPr lang="en-US" sz="2400" dirty="0" err="1" smtClean="0"/>
              <a:t>Trotta</a:t>
            </a:r>
            <a:r>
              <a:rPr lang="en-US" sz="2400" dirty="0" smtClean="0"/>
              <a:t> et al., </a:t>
            </a:r>
            <a:r>
              <a:rPr lang="en-US" sz="2400" dirty="0" err="1" smtClean="0"/>
              <a:t>ApJ</a:t>
            </a:r>
            <a:r>
              <a:rPr lang="en-US" sz="2400" dirty="0" smtClean="0"/>
              <a:t> 729 (2011) 106</a:t>
            </a:r>
          </a:p>
          <a:p>
            <a:pPr>
              <a:spcBef>
                <a:spcPts val="1776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C0504D"/>
                </a:solidFill>
              </a:rPr>
              <a:t>Large-scale studies of the diffuse emission with Fermi-L</a:t>
            </a:r>
            <a:r>
              <a:rPr lang="en-US" sz="2400" dirty="0" smtClean="0">
                <a:solidFill>
                  <a:schemeClr val="accent2"/>
                </a:solidFill>
              </a:rPr>
              <a:t>AT</a:t>
            </a:r>
            <a:r>
              <a:rPr lang="en-US" sz="2400" dirty="0" smtClean="0"/>
              <a:t> – submitted to </a:t>
            </a:r>
            <a:r>
              <a:rPr lang="en-US" sz="2400" dirty="0" err="1" smtClean="0"/>
              <a:t>ApJ</a:t>
            </a:r>
            <a:endParaRPr lang="en-US" sz="2400" dirty="0" smtClean="0"/>
          </a:p>
          <a:p>
            <a:pPr>
              <a:spcBef>
                <a:spcPts val="1776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C0504D"/>
                </a:solidFill>
              </a:rPr>
              <a:t>Global cosmic-ray-related luminosity and energy budget of the Milky Way </a:t>
            </a:r>
            <a:r>
              <a:rPr lang="en-US" sz="2400" dirty="0" smtClean="0"/>
              <a:t>– Strong et al., </a:t>
            </a:r>
            <a:r>
              <a:rPr lang="en-US" sz="2400" dirty="0" err="1" smtClean="0"/>
              <a:t>ApJ</a:t>
            </a:r>
            <a:r>
              <a:rPr lang="en-US" sz="2400" dirty="0" smtClean="0"/>
              <a:t> </a:t>
            </a:r>
            <a:r>
              <a:rPr lang="en-US" sz="2400" dirty="0" err="1" smtClean="0"/>
              <a:t>Lett</a:t>
            </a:r>
            <a:r>
              <a:rPr lang="en-US" sz="2400" dirty="0" smtClean="0"/>
              <a:t>. 722 (2011) L58</a:t>
            </a:r>
          </a:p>
          <a:p>
            <a:pPr>
              <a:spcBef>
                <a:spcPts val="1776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chemeClr val="accent2"/>
                </a:solidFill>
              </a:rPr>
              <a:t>Decoding the Inner Galaxy </a:t>
            </a:r>
            <a:r>
              <a:rPr lang="en-US" sz="2400" dirty="0" smtClean="0"/>
              <a:t>– work in progress</a:t>
            </a:r>
          </a:p>
          <a:p>
            <a:pPr>
              <a:spcBef>
                <a:spcPts val="1776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C0504D"/>
                </a:solidFill>
              </a:rPr>
              <a:t>Testing the origin of high energy cosmic rays</a:t>
            </a:r>
            <a:r>
              <a:rPr lang="en-US" sz="2400" dirty="0" smtClean="0"/>
              <a:t> – </a:t>
            </a:r>
            <a:r>
              <a:rPr lang="en-US" sz="2400" dirty="0" err="1" smtClean="0"/>
              <a:t>Vladimirov</a:t>
            </a:r>
            <a:r>
              <a:rPr lang="en-US" sz="2400" dirty="0" smtClean="0"/>
              <a:t> et al. </a:t>
            </a:r>
            <a:r>
              <a:rPr lang="en-US" sz="2400" dirty="0" err="1" smtClean="0"/>
              <a:t>arXiv</a:t>
            </a:r>
            <a:r>
              <a:rPr lang="en-US" sz="2400" dirty="0" smtClean="0"/>
              <a:t>: 1108.1023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10400" y="5397500"/>
            <a:ext cx="1447800" cy="927100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 descr="Statistics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9034" y="1485973"/>
            <a:ext cx="4245585" cy="534503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1" y="0"/>
            <a:ext cx="7399130" cy="1616076"/>
          </a:xfrm>
        </p:spPr>
        <p:txBody>
          <a:bodyPr/>
          <a:lstStyle/>
          <a:p>
            <a:pPr algn="l"/>
            <a:r>
              <a:rPr lang="en-US" sz="4000" dirty="0" smtClean="0">
                <a:latin typeface="Bradley Hand ITC TT-Bold"/>
                <a:cs typeface="Bradley Hand ITC TT-Bold"/>
              </a:rPr>
              <a:t>Constrains on CR propagation models from global scans</a:t>
            </a:r>
            <a:endParaRPr lang="en-US" sz="4000" dirty="0">
              <a:latin typeface="Bradley Hand ITC TT-Bold"/>
              <a:cs typeface="Bradley Hand ITC TT-Bold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215900" y="1073148"/>
            <a:ext cx="45847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28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28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r>
              <a:rPr lang="en-US" kern="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I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mportant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 for many related topics (e.g., indirect DM searches)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28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So far, global parameter scans were only possible with analytical or semi-analytical propagation models, 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but reliability may be a problem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ts val="228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Recent improvements to the GALPROP code together with efficient sampling techniques and Bayesian methods now allow a fully numerical exploration of the parameter space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/>
          <p:cNvSpPr txBox="1">
            <a:spLocks noChangeArrowheads="1"/>
          </p:cNvSpPr>
          <p:nvPr/>
        </p:nvSpPr>
        <p:spPr bwMode="auto">
          <a:xfrm>
            <a:off x="717826" y="133350"/>
            <a:ext cx="8019774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600" kern="0" dirty="0" smtClean="0">
                <a:solidFill>
                  <a:schemeClr val="tx2"/>
                </a:solidFill>
                <a:latin typeface="Times New Roman"/>
                <a:ea typeface="ＭＳ Ｐゴシック" charset="-128"/>
                <a:cs typeface="Times New Roman"/>
              </a:rPr>
              <a:t>CR data sets</a:t>
            </a:r>
            <a:endParaRPr kumimoji="0" lang="en-US" sz="26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07786" y="889001"/>
            <a:ext cx="8225329" cy="5095755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Representative CR experiments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HEAO-3: 0.6 – 35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(Engelmann+’1990) – B/C is confirmed by Pamela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ACE: 50 – 200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MeV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(de Nolfo+’2006)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ISOMAX: ~1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(Hams+’2004)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ATIC-2: 30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– 1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TeV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(Panov+’2008)</a:t>
            </a:r>
          </a:p>
          <a:p>
            <a:pPr marL="227013" indent="-227013">
              <a:lnSpc>
                <a:spcPct val="100000"/>
              </a:lnSpc>
              <a:spcBef>
                <a:spcPts val="24"/>
              </a:spcBef>
              <a:spcAft>
                <a:spcPts val="5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CREAM-1: 30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GeV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– 1 </a:t>
            </a:r>
            <a:r>
              <a:rPr lang="en-US" sz="18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TeV</a:t>
            </a:r>
            <a:r>
              <a:rPr lang="en-US" sz="18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/nucleon (Ahn+’2008)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rPr>
              <a:t>Data sets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B/C, </a:t>
            </a:r>
            <a:r>
              <a:rPr lang="en-US" sz="1800" baseline="300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10</a:t>
            </a:r>
            <a:r>
              <a:rPr lang="en-US" sz="18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Be/</a:t>
            </a:r>
            <a:r>
              <a:rPr lang="en-US" sz="1800" baseline="300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9</a:t>
            </a:r>
            <a:r>
              <a:rPr lang="en-US" sz="18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Be ratios </a:t>
            </a:r>
          </a:p>
          <a:p>
            <a:pPr marL="227013" indent="-227013">
              <a:lnSpc>
                <a:spcPct val="100000"/>
              </a:lnSpc>
              <a:spcAft>
                <a:spcPts val="500"/>
              </a:spcAft>
              <a:buFont typeface="Wingdings" charset="2"/>
              <a:buChar char="§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C, O spectra</a:t>
            </a:r>
          </a:p>
          <a:p>
            <a:pPr>
              <a:lnSpc>
                <a:spcPct val="100000"/>
              </a:lnSpc>
            </a:pPr>
            <a:r>
              <a:rPr lang="en-US" sz="1800" dirty="0" smtClean="0">
                <a:solidFill>
                  <a:srgbClr val="953735"/>
                </a:solidFill>
                <a:latin typeface="Times New Roman"/>
                <a:cs typeface="Times New Roman"/>
              </a:rPr>
              <a:t>Other fitting parameters: 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Modulation potentials </a:t>
            </a:r>
            <a:r>
              <a:rPr lang="en-US" sz="1800" i="1" dirty="0" err="1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cs typeface="Times New Roman"/>
              </a:rPr>
              <a:t> = {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1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ϕ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2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ϕ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3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ϕ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4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} </a:t>
            </a: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– free parameters for each experiment</a:t>
            </a:r>
          </a:p>
          <a:p>
            <a:pPr marL="684213" lvl="1" indent="-227013">
              <a:lnSpc>
                <a:spcPct val="100000"/>
              </a:lnSpc>
              <a:buFont typeface="Lucida Grande"/>
              <a:buChar char="−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simple “force-field” approximation</a:t>
            </a:r>
          </a:p>
          <a:p>
            <a:pPr marL="684213" lvl="1" indent="-227013">
              <a:lnSpc>
                <a:spcPct val="100000"/>
              </a:lnSpc>
              <a:buFont typeface="Lucida Grande"/>
              <a:buChar char="−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to account for different choices of the local interstellar spectrum</a:t>
            </a:r>
          </a:p>
          <a:p>
            <a:pPr marL="227013" indent="-227013">
              <a:lnSpc>
                <a:spcPct val="100000"/>
              </a:lnSpc>
              <a:buFont typeface="Wingdings" charset="2"/>
              <a:buChar char="§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“Variance” rescaling parameters </a:t>
            </a:r>
            <a:r>
              <a:rPr lang="en-US" sz="1800" i="1" dirty="0" err="1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τ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 = {τ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1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τ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2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τ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3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τ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4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, τ</a:t>
            </a:r>
            <a:r>
              <a:rPr lang="en-US" sz="1800" i="1" baseline="-250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5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} </a:t>
            </a: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–</a:t>
            </a:r>
            <a:r>
              <a:rPr lang="en-US" sz="1800" i="1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 </a:t>
            </a: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error bar rescaling parameters</a:t>
            </a:r>
          </a:p>
          <a:p>
            <a:pPr marL="684213" lvl="1" indent="-227013">
              <a:lnSpc>
                <a:spcPct val="100000"/>
              </a:lnSpc>
              <a:buFont typeface="Lucida Grande"/>
              <a:buChar char="−"/>
            </a:pPr>
            <a:r>
              <a:rPr lang="en-US" sz="1800" dirty="0" smtClean="0">
                <a:solidFill>
                  <a:srgbClr val="376092"/>
                </a:solidFill>
                <a:latin typeface="Times New Roman"/>
                <a:ea typeface="Lucida Grande"/>
                <a:cs typeface="Times New Roman"/>
              </a:rPr>
              <a:t>to account for systematic errors in different experiments </a:t>
            </a:r>
            <a:endParaRPr lang="en-US" sz="1800" dirty="0" smtClean="0">
              <a:solidFill>
                <a:srgbClr val="37609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Sampling algorithm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287" y="1106714"/>
            <a:ext cx="8273142" cy="5245100"/>
          </a:xfrm>
        </p:spPr>
        <p:txBody>
          <a:bodyPr/>
          <a:lstStyle/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err="1" smtClean="0">
                <a:solidFill>
                  <a:schemeClr val="accent2"/>
                </a:solidFill>
              </a:rPr>
              <a:t>SuperBayeS</a:t>
            </a:r>
            <a:r>
              <a:rPr lang="en-US" dirty="0" smtClean="0"/>
              <a:t> code (</a:t>
            </a:r>
            <a:r>
              <a:rPr lang="en-US" dirty="0" err="1" smtClean="0"/>
              <a:t>SUpersymmetry</a:t>
            </a:r>
            <a:r>
              <a:rPr lang="en-US" dirty="0" smtClean="0"/>
              <a:t> Parameters Extraction Routines for Bayesian Statistics, Ruiz de Austri+’06, Trotta+’08): </a:t>
            </a:r>
            <a:r>
              <a:rPr lang="en-US" dirty="0" smtClean="0">
                <a:solidFill>
                  <a:schemeClr val="accent2">
                    <a:lumMod val="75000"/>
                  </a:schemeClr>
                </a:solidFill>
              </a:rPr>
              <a:t>http://superbayes.org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Markov Chain Monte Carlo methods</a:t>
            </a:r>
          </a:p>
          <a:p>
            <a:pPr lvl="0">
              <a:spcBef>
                <a:spcPts val="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Nested sampling algorithm (John Skilling’04,’06) and </a:t>
            </a:r>
            <a:r>
              <a:rPr lang="en-US" dirty="0" err="1" smtClean="0"/>
              <a:t>MultiNest</a:t>
            </a:r>
            <a:r>
              <a:rPr lang="en-US" dirty="0" smtClean="0"/>
              <a:t>  (Feroz&amp;Hobson’08)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Computational effort ~13 CPU years, ~1.4×10</a:t>
            </a:r>
            <a:r>
              <a:rPr lang="en-US" baseline="30000" dirty="0" smtClean="0"/>
              <a:t>5</a:t>
            </a:r>
            <a:r>
              <a:rPr lang="en-US" dirty="0" smtClean="0"/>
              <a:t> samples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Fit a total of 76 data points, 16 parameters, best fit chi-squared/</a:t>
            </a:r>
            <a:r>
              <a:rPr lang="en-US" dirty="0" err="1" smtClean="0"/>
              <a:t>dof</a:t>
            </a:r>
            <a:r>
              <a:rPr lang="en-US" dirty="0" smtClean="0"/>
              <a:t> ~ 1 </a:t>
            </a:r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spcBef>
                <a:spcPts val="0"/>
              </a:spcBef>
              <a:spcAft>
                <a:spcPts val="1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Posterior mean &lt;</a:t>
            </a:r>
            <a:r>
              <a:rPr lang="en-US" dirty="0" err="1" smtClean="0"/>
              <a:t>Θ</a:t>
            </a:r>
            <a:r>
              <a:rPr lang="en-US" dirty="0" smtClean="0"/>
              <a:t>&gt; ≈ </a:t>
            </a:r>
            <a:r>
              <a:rPr lang="en-US" i="1" dirty="0" smtClean="0"/>
              <a:t>M</a:t>
            </a:r>
            <a:r>
              <a:rPr lang="en-US" i="1" baseline="30000" dirty="0" smtClean="0"/>
              <a:t>-1  </a:t>
            </a:r>
            <a:r>
              <a:rPr lang="en-US" dirty="0" err="1" smtClean="0"/>
              <a:t>Σ</a:t>
            </a:r>
            <a:r>
              <a:rPr lang="en-US" i="1" baseline="-25000" dirty="0" err="1" smtClean="0"/>
              <a:t>i</a:t>
            </a:r>
            <a:r>
              <a:rPr lang="en-US" i="1" baseline="-25000" dirty="0" smtClean="0"/>
              <a:t>=0…M-1</a:t>
            </a:r>
            <a:r>
              <a:rPr lang="en-US" dirty="0" smtClean="0"/>
              <a:t> </a:t>
            </a:r>
            <a:r>
              <a:rPr lang="en-US" dirty="0" err="1" smtClean="0"/>
              <a:t>Θ</a:t>
            </a:r>
            <a:r>
              <a:rPr lang="en-US" i="1" baseline="30000" dirty="0" err="1" smtClean="0"/>
              <a:t>(i</a:t>
            </a:r>
            <a:r>
              <a:rPr lang="en-US" i="1" baseline="30000" dirty="0" smtClean="0"/>
              <a:t>)</a:t>
            </a:r>
            <a:endParaRPr lang="en-US" i="1" dirty="0" smtClean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Posterior probability distributions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34100" y="1066800"/>
            <a:ext cx="3009900" cy="5156200"/>
          </a:xfrm>
        </p:spPr>
        <p:txBody>
          <a:bodyPr/>
          <a:lstStyle/>
          <a:p>
            <a:pPr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 smtClean="0">
                <a:ea typeface="Zapf Dingbats"/>
              </a:rPr>
              <a:t>color bar – 68%, 95% error ranges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 smtClean="0">
                <a:ea typeface="Zapf Dingbats"/>
              </a:rPr>
              <a:t>vertical line – posterior mean</a:t>
            </a:r>
          </a:p>
          <a:p>
            <a:pPr>
              <a:buClr>
                <a:schemeClr val="accent1">
                  <a:lumMod val="75000"/>
                </a:schemeClr>
              </a:buClr>
              <a:buFont typeface="Wingdings" charset="2"/>
              <a:buChar char="§"/>
            </a:pPr>
            <a:r>
              <a:rPr lang="en-US" dirty="0" smtClean="0">
                <a:solidFill>
                  <a:srgbClr val="FF0000"/>
                </a:solidFill>
                <a:latin typeface="Zapf Dingbats"/>
                <a:ea typeface="Zapf Dingbats"/>
                <a:cs typeface="Zapf Dingbats"/>
              </a:rPr>
              <a:t>✗ </a:t>
            </a:r>
            <a:r>
              <a:rPr lang="en-US" dirty="0" smtClean="0">
                <a:ea typeface="Zapf Dingbats"/>
              </a:rPr>
              <a:t>- the best fit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Reacceleration model</a:t>
            </a:r>
          </a:p>
          <a:p>
            <a:pPr lvl="1">
              <a:buFont typeface="Wingdings" charset="2"/>
              <a:buChar char="§"/>
            </a:pPr>
            <a:r>
              <a:rPr lang="en-US" dirty="0" err="1" smtClean="0"/>
              <a:t>δ</a:t>
            </a:r>
            <a:r>
              <a:rPr lang="en-US" dirty="0" smtClean="0"/>
              <a:t> = 0.3 – very close to classical value 1/3 for </a:t>
            </a:r>
            <a:r>
              <a:rPr lang="en-US" dirty="0" err="1" smtClean="0"/>
              <a:t>Kolmogorov</a:t>
            </a:r>
            <a:r>
              <a:rPr lang="en-US" dirty="0" smtClean="0"/>
              <a:t> diffusion</a:t>
            </a:r>
          </a:p>
          <a:p>
            <a:pPr>
              <a:buFont typeface="Wingdings" charset="2"/>
              <a:buChar char="§"/>
            </a:pPr>
            <a:endParaRPr lang="en-US" dirty="0" smtClean="0"/>
          </a:p>
          <a:p>
            <a:pPr>
              <a:buFont typeface="Wingdings" charset="2"/>
              <a:buChar char="§"/>
            </a:pPr>
            <a:r>
              <a:rPr lang="en-US" dirty="0" smtClean="0"/>
              <a:t>All parameters are very close to those derived by the “eye-fitting” method</a:t>
            </a:r>
            <a:endParaRPr lang="en-US" dirty="0"/>
          </a:p>
        </p:txBody>
      </p:sp>
      <p:pic>
        <p:nvPicPr>
          <p:cNvPr id="5" name="Picture 4" descr="jj_1D_bas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2875" t="9363" r="2647" b="17794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2875" t="9363" r="2647" b="17794"/>
              <a:stretch>
                <a:fillRect/>
              </a:stretch>
            </p:blipFill>
          </mc:Fallback>
        </mc:AlternateContent>
        <p:spPr>
          <a:xfrm>
            <a:off x="177800" y="749300"/>
            <a:ext cx="5842000" cy="58293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62000" y="622300"/>
            <a:ext cx="5344883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Normalization of the diffusion </a:t>
            </a:r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coeff</a:t>
            </a:r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. and its index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7400" y="4419600"/>
            <a:ext cx="521396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Injection index below/above the break @ 1 GV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952500" y="2527300"/>
            <a:ext cx="48387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   Alfven speed		    Halo size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Examples: B/C and Be ratios, C and </a:t>
            </a:r>
            <a:r>
              <a:rPr lang="en-US" dirty="0" err="1" smtClean="0"/>
              <a:t>pbars</a:t>
            </a:r>
            <a:endParaRPr lang="en-US" dirty="0"/>
          </a:p>
        </p:txBody>
      </p:sp>
      <p:pic>
        <p:nvPicPr>
          <p:cNvPr id="4" name="Picture 3" descr="BCratioAC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5513" t="4498" r="5457" b="246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5513" t="4498" r="5457" b="2465"/>
              <a:stretch>
                <a:fillRect/>
              </a:stretch>
            </p:blipFill>
          </mc:Fallback>
        </mc:AlternateContent>
        <p:spPr>
          <a:xfrm>
            <a:off x="336550" y="838200"/>
            <a:ext cx="4006850" cy="2788177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Content Placeholder 4" descr="BeratioACE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4"/>
              <a:srcRect l="5658" t="4462" r="5042" b="247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l="5658" t="4462" r="5042" b="2473"/>
              <a:stretch>
                <a:fillRect/>
              </a:stretch>
            </p:blipFill>
          </mc:Fallback>
        </mc:AlternateContent>
        <p:spPr>
          <a:xfrm>
            <a:off x="4826000" y="810684"/>
            <a:ext cx="4064000" cy="2820277"/>
          </a:xfr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331383" y="2512483"/>
            <a:ext cx="113219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B/C ratio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41633" y="1847850"/>
            <a:ext cx="161634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Be</a:t>
            </a:r>
            <a:r>
              <a:rPr lang="en-US" baseline="300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10</a:t>
            </a:r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/Be</a:t>
            </a:r>
            <a:r>
              <a:rPr lang="en-US" baseline="300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9</a:t>
            </a:r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 ratio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pic>
        <p:nvPicPr>
          <p:cNvPr id="8" name="Content Placeholder 5" descr="pba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6"/>
              <a:srcRect l="1601" t="3706" r="4489" b="1469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7"/>
              <a:srcRect l="1601" t="3706" r="4489" b="1469"/>
              <a:stretch>
                <a:fillRect/>
              </a:stretch>
            </p:blipFill>
          </mc:Fallback>
        </mc:AlternateContent>
        <p:spPr bwMode="auto">
          <a:xfrm>
            <a:off x="4927600" y="3898900"/>
            <a:ext cx="3848100" cy="2587344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CarbonACE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8"/>
              <a:srcRect t="3356" r="4223" b="267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9"/>
              <a:srcRect t="3356" r="4223" b="2672"/>
              <a:stretch>
                <a:fillRect/>
              </a:stretch>
            </p:blipFill>
          </mc:Fallback>
        </mc:AlternateContent>
        <p:spPr>
          <a:xfrm>
            <a:off x="355600" y="3886200"/>
            <a:ext cx="4000500" cy="261366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238096" y="4864100"/>
            <a:ext cx="93970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Carbon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857596" y="5142994"/>
            <a:ext cx="1374019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pbars</a:t>
            </a:r>
            <a:endParaRPr lang="en-US" dirty="0" smtClean="0">
              <a:solidFill>
                <a:srgbClr val="C0504D"/>
              </a:solidFill>
              <a:latin typeface="Times New Roman"/>
              <a:cs typeface="Times New Roman"/>
            </a:endParaRPr>
          </a:p>
          <a:p>
            <a:pPr algn="ctr"/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(not fitted!)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3" descr="rate_12months_D1_scale.png"/>
          <p:cNvPicPr>
            <a:picLocks noChangeAspect="1"/>
          </p:cNvPicPr>
          <p:nvPr/>
        </p:nvPicPr>
        <p:blipFill>
          <a:blip r:embed="rId3"/>
          <a:srcRect t="-435" b="8595"/>
          <a:stretch>
            <a:fillRect/>
          </a:stretch>
        </p:blipFill>
        <p:spPr bwMode="auto">
          <a:xfrm>
            <a:off x="1" y="1485900"/>
            <a:ext cx="9143999" cy="4614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498563" name="Rectangle 3"/>
          <p:cNvSpPr>
            <a:spLocks noGrp="1" noChangeArrowheads="1"/>
          </p:cNvSpPr>
          <p:nvPr>
            <p:ph type="title"/>
          </p:nvPr>
        </p:nvSpPr>
        <p:spPr>
          <a:xfrm>
            <a:off x="547077" y="126266"/>
            <a:ext cx="8147538" cy="1077218"/>
          </a:xfrm>
        </p:spPr>
        <p:txBody>
          <a:bodyPr wrap="square">
            <a:spAutoFit/>
          </a:bodyPr>
          <a:lstStyle/>
          <a:p>
            <a:r>
              <a:rPr lang="en-US" sz="3200" dirty="0" err="1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  <a:t>CRs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  <a:t> and Diffuse </a:t>
            </a:r>
            <a:r>
              <a:rPr lang="en-US" sz="3200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  <a:t>Galactic</a:t>
            </a: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  <a:t> Emissions </a:t>
            </a:r>
            <a:br>
              <a:rPr lang="en-US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</a:br>
            <a:r>
              <a:rPr lang="en-US" sz="3200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Bradley Hand ITC TT-Bold"/>
                <a:cs typeface="Bradley Hand ITC TT-Bold"/>
              </a:rPr>
              <a:t>(gamma-rays,  synchrotron) </a:t>
            </a:r>
            <a:endParaRPr lang="en-US" sz="3200" dirty="0">
              <a:solidFill>
                <a:schemeClr val="tx2">
                  <a:lumMod val="75000"/>
                </a:schemeClr>
              </a:solidFill>
              <a:effectLst>
                <a:outerShdw blurRad="38100" dist="38100" dir="2700000" algn="tl">
                  <a:srgbClr val="DDDDDD"/>
                </a:outerShdw>
              </a:effectLst>
              <a:latin typeface="Bradley Hand ITC TT-Bold"/>
              <a:cs typeface="Bradley Hand ITC TT-Bold"/>
            </a:endParaRPr>
          </a:p>
        </p:txBody>
      </p:sp>
      <p:sp>
        <p:nvSpPr>
          <p:cNvPr id="2498564" name="Rectangle 4"/>
          <p:cNvSpPr>
            <a:spLocks noGrp="1" noChangeArrowheads="1"/>
          </p:cNvSpPr>
          <p:nvPr>
            <p:ph sz="half" idx="1"/>
          </p:nvPr>
        </p:nvSpPr>
        <p:spPr>
          <a:xfrm>
            <a:off x="265043" y="1587500"/>
            <a:ext cx="4351131" cy="4413517"/>
          </a:xfrm>
          <a:noFill/>
          <a:ln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Origin and propagation of cosmic rays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Nature and distribution of CR sources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Abundances of primary species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Production of secondary species</a:t>
            </a:r>
            <a:endParaRPr lang="en-US" sz="1800" b="1" dirty="0" smtClean="0">
              <a:solidFill>
                <a:srgbClr val="FFFF00"/>
              </a:solidFill>
            </a:endParaRP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The propagation mode and its relationship to magnetic turbulence in the ISM</a:t>
            </a:r>
          </a:p>
          <a:p>
            <a:pPr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Interstellar Medium (gas species)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Distribution of HI, H</a:t>
            </a:r>
            <a:r>
              <a:rPr lang="en-US" sz="1800" baseline="-25000" dirty="0" smtClean="0">
                <a:solidFill>
                  <a:srgbClr val="FFFF00"/>
                </a:solidFill>
              </a:rPr>
              <a:t>2</a:t>
            </a:r>
            <a:r>
              <a:rPr lang="en-US" sz="1800" dirty="0" smtClean="0">
                <a:solidFill>
                  <a:srgbClr val="FFFF00"/>
                </a:solidFill>
              </a:rPr>
              <a:t>, HII gas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Nature of X</a:t>
            </a:r>
            <a:r>
              <a:rPr lang="en-US" sz="1800" baseline="-25000" dirty="0" smtClean="0">
                <a:solidFill>
                  <a:srgbClr val="FFFF00"/>
                </a:solidFill>
              </a:rPr>
              <a:t>CO</a:t>
            </a:r>
            <a:r>
              <a:rPr lang="en-US" sz="1800" dirty="0" smtClean="0">
                <a:solidFill>
                  <a:srgbClr val="FFFF00"/>
                </a:solidFill>
              </a:rPr>
              <a:t> relation in Galaxy</a:t>
            </a:r>
          </a:p>
          <a:p>
            <a:pPr lvl="1"/>
            <a:r>
              <a:rPr lang="en-US" sz="1800" dirty="0" smtClean="0">
                <a:solidFill>
                  <a:srgbClr val="FFFF00"/>
                </a:solidFill>
              </a:rPr>
              <a:t>Distribution and intensity of interstellar radiation field and formation of H</a:t>
            </a:r>
            <a:r>
              <a:rPr lang="en-US" sz="1800" baseline="-25000" dirty="0" smtClean="0">
                <a:solidFill>
                  <a:srgbClr val="FFFF00"/>
                </a:solidFill>
              </a:rPr>
              <a:t>2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1000" cy="462280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pPr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Foreground against which sources are detected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Point sources: limitation on sensitivity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Extended sources: disentanglement</a:t>
            </a:r>
          </a:p>
          <a:p>
            <a:pPr marL="342900" lvl="1" indent="-342900"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Indirect dark matter detection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Predicted </a:t>
            </a:r>
            <a:r>
              <a:rPr lang="en-US" sz="1800" dirty="0" err="1" smtClean="0">
                <a:solidFill>
                  <a:srgbClr val="FFFF00"/>
                </a:solidFill>
              </a:rPr>
              <a:t>γ</a:t>
            </a:r>
            <a:r>
              <a:rPr lang="en-US" sz="1800" dirty="0" smtClean="0">
                <a:solidFill>
                  <a:srgbClr val="FFFF00"/>
                </a:solidFill>
              </a:rPr>
              <a:t>-ray/CR signals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relies on accurate treatment of standard astrophysical sources</a:t>
            </a:r>
          </a:p>
          <a:p>
            <a:pPr marL="342900" lvl="1" indent="-342900"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Foreground for isotropic diffuse background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Whatever its nature</a:t>
            </a:r>
          </a:p>
          <a:p>
            <a:pPr marL="342900" lvl="1" indent="-342900">
              <a:buFont typeface="Wingdings" charset="2"/>
              <a:buChar char="²"/>
            </a:pPr>
            <a:r>
              <a:rPr lang="en-US" sz="1800" b="1" dirty="0" smtClean="0">
                <a:solidFill>
                  <a:srgbClr val="FF8000"/>
                </a:solidFill>
              </a:rPr>
              <a:t>Synchrotron foreground</a:t>
            </a:r>
          </a:p>
          <a:p>
            <a:pPr lvl="1" indent="-228600">
              <a:buFont typeface="Lucida Grande"/>
              <a:buChar char="−"/>
            </a:pPr>
            <a:r>
              <a:rPr lang="en-US" sz="1800" dirty="0" smtClean="0">
                <a:solidFill>
                  <a:srgbClr val="FFFF00"/>
                </a:solidFill>
              </a:rPr>
              <a:t>WMAP &amp; PLANCK</a:t>
            </a:r>
          </a:p>
          <a:p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44846" y="5740400"/>
            <a:ext cx="1042519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smtClean="0">
                <a:solidFill>
                  <a:srgbClr val="FFFFFF"/>
                </a:solidFill>
                <a:latin typeface="Times New Roman"/>
                <a:cs typeface="Times New Roman"/>
              </a:rPr>
              <a:t>Fermi-LAT</a:t>
            </a:r>
            <a:endParaRPr lang="en-US" sz="1400" i="1" dirty="0">
              <a:solidFill>
                <a:srgbClr val="FFFFFF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Large scale study of the diffuse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6400" y="914400"/>
            <a:ext cx="5029200" cy="5410200"/>
          </a:xfrm>
        </p:spPr>
        <p:txBody>
          <a:bodyPr/>
          <a:lstStyle/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“Conventional model”: CR spectra are consistent with local measurements (CR nuclei, Fermi electrons)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GALPROP code with diffusion-reacceleration model for CR propagation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Propagation parameters are fixed from CR data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Grid of 128 models covering plausible confinement volume, CR source distributions, etc.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Corresponding model sky maps compared with data using maximum likelihood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Iterative process since the model parameters depend on outcome of the fit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42560" y="685800"/>
            <a:ext cx="3901440" cy="2179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2560" y="1820333"/>
            <a:ext cx="3901440" cy="2179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42560" y="2935817"/>
            <a:ext cx="3901440" cy="2179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lum bright="-26000" contrast="52000"/>
          </a:blip>
          <a:stretch>
            <a:fillRect/>
          </a:stretch>
        </p:blipFill>
        <p:spPr>
          <a:xfrm>
            <a:off x="5708650" y="4306253"/>
            <a:ext cx="3117850" cy="2481554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176683" y="899583"/>
            <a:ext cx="4411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IC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91501" y="1981200"/>
            <a:ext cx="457200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π</a:t>
            </a:r>
            <a:r>
              <a:rPr lang="en-US" baseline="300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0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97283" y="3071283"/>
            <a:ext cx="854295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Brems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703482" y="4455583"/>
            <a:ext cx="22500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Pulsars (Lorimer’06)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Pulsars (Y&amp;K’04)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OB (Bronfman’00)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Arial"/>
              <a:buChar char="•"/>
            </a:pPr>
            <a:r>
              <a:rPr lang="en-US" sz="1800" dirty="0" err="1" smtClean="0">
                <a:solidFill>
                  <a:schemeClr val="accent2"/>
                </a:solidFill>
                <a:latin typeface="Times New Roman"/>
                <a:cs typeface="Times New Roman"/>
              </a:rPr>
              <a:t>SNRs</a:t>
            </a:r>
            <a:r>
              <a:rPr lang="en-US" sz="1800" dirty="0" smtClean="0">
                <a:solidFill>
                  <a:schemeClr val="accent2"/>
                </a:solidFill>
                <a:latin typeface="Times New Roman"/>
                <a:cs typeface="Times New Roman"/>
              </a:rPr>
              <a:t> (CB’98)</a:t>
            </a:r>
            <a:endParaRPr lang="en-US" sz="1800" dirty="0">
              <a:solidFill>
                <a:schemeClr val="accent2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is GALPROP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0700" y="914400"/>
            <a:ext cx="7937500" cy="54102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The GALPROP project began in late 1996 in Max-Planck-</a:t>
            </a:r>
            <a:r>
              <a:rPr lang="en-US" dirty="0" err="1" smtClean="0"/>
              <a:t>Institut</a:t>
            </a:r>
            <a:r>
              <a:rPr lang="en-US" dirty="0" smtClean="0"/>
              <a:t> </a:t>
            </a:r>
            <a:r>
              <a:rPr lang="en-US" dirty="0" err="1" smtClean="0"/>
              <a:t>für</a:t>
            </a:r>
            <a:r>
              <a:rPr lang="en-US" dirty="0" smtClean="0"/>
              <a:t> </a:t>
            </a:r>
            <a:r>
              <a:rPr lang="en-US" dirty="0" err="1" smtClean="0"/>
              <a:t>extreterrestrische</a:t>
            </a:r>
            <a:r>
              <a:rPr lang="en-US" dirty="0" smtClean="0"/>
              <a:t> </a:t>
            </a:r>
            <a:r>
              <a:rPr lang="en-US" dirty="0" err="1" smtClean="0"/>
              <a:t>Physik</a:t>
            </a:r>
            <a:r>
              <a:rPr lang="en-US" dirty="0" smtClean="0"/>
              <a:t> (</a:t>
            </a:r>
            <a:r>
              <a:rPr lang="en-US" dirty="0" err="1" smtClean="0"/>
              <a:t>Garching</a:t>
            </a:r>
            <a:r>
              <a:rPr lang="en-US" dirty="0" smtClean="0"/>
              <a:t>) – 15 years of development!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First release in 1998 (FORTRAN90)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Second release in 2001 (C++ &amp; FORTRAN)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Current version release 54.1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 </a:t>
            </a:r>
            <a:r>
              <a:rPr lang="en-US" i="1" dirty="0" smtClean="0"/>
              <a:t>de facto </a:t>
            </a:r>
            <a:r>
              <a:rPr lang="en-US" dirty="0" smtClean="0"/>
              <a:t>standard in calculations of CR propagation and diffuse photon emissions; used by Fermi-LAT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Key concept</a:t>
            </a:r>
          </a:p>
          <a:p>
            <a:pPr lvl="1"/>
            <a:r>
              <a:rPr lang="en-US" sz="2000" dirty="0" smtClean="0"/>
              <a:t>Different data (e.g., direct CR measurements, </a:t>
            </a:r>
            <a:r>
              <a:rPr lang="en-US" sz="2000" dirty="0" err="1" smtClean="0"/>
              <a:t>γ</a:t>
            </a:r>
            <a:r>
              <a:rPr lang="en-US" sz="2000" dirty="0" smtClean="0"/>
              <a:t>-rays, synchrotron radiation) are related to the same Galaxy and need self-consistent modeling</a:t>
            </a:r>
          </a:p>
          <a:p>
            <a:pPr lvl="1"/>
            <a:r>
              <a:rPr lang="en-US" sz="2000" dirty="0" smtClean="0"/>
              <a:t>Models need to be as realistic as possible with minimal assumptions</a:t>
            </a:r>
          </a:p>
          <a:p>
            <a:pPr lvl="1"/>
            <a:r>
              <a:rPr lang="en-US" sz="2000" dirty="0" smtClean="0"/>
              <a:t>Requires numerical modeling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1651" y="136525"/>
            <a:ext cx="5631899" cy="533400"/>
          </a:xfrm>
        </p:spPr>
        <p:txBody>
          <a:bodyPr/>
          <a:lstStyle/>
          <a:p>
            <a:r>
              <a:rPr lang="en-US" dirty="0" smtClean="0"/>
              <a:t>Large scale study: residuals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89600" y="914400"/>
            <a:ext cx="3200400" cy="54102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Agreement for models is overall good, but features are visible in residuals at ~% level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Difference between illustrative models shown in right maps : structure due to variations of model parameters</a:t>
            </a:r>
          </a:p>
          <a:p>
            <a:pPr>
              <a:buClr>
                <a:schemeClr val="accent2"/>
              </a:buClr>
              <a:buNone/>
            </a:pPr>
            <a:endParaRPr lang="en-US" dirty="0" smtClean="0"/>
          </a:p>
          <a:p>
            <a:pPr>
              <a:buClr>
                <a:schemeClr val="accent2"/>
              </a:buClr>
              <a:buNone/>
            </a:pPr>
            <a:r>
              <a:rPr lang="en-US" dirty="0" smtClean="0"/>
              <a:t>Models details:</a:t>
            </a:r>
          </a:p>
          <a:p>
            <a:pPr>
              <a:buClr>
                <a:schemeClr val="accent2"/>
              </a:buClr>
              <a:buNone/>
            </a:pPr>
            <a:r>
              <a:rPr lang="en-US" dirty="0" smtClean="0"/>
              <a:t>	2: SNR</a:t>
            </a:r>
            <a:r>
              <a:rPr lang="en-US" baseline="30000" dirty="0" smtClean="0"/>
              <a:t>Z</a:t>
            </a:r>
            <a:r>
              <a:rPr lang="en-US" dirty="0" smtClean="0"/>
              <a:t>4</a:t>
            </a:r>
            <a:r>
              <a:rPr lang="en-US" baseline="30000" dirty="0" smtClean="0"/>
              <a:t>R</a:t>
            </a:r>
            <a:r>
              <a:rPr lang="en-US" dirty="0" smtClean="0"/>
              <a:t>20</a:t>
            </a:r>
            <a:r>
              <a:rPr lang="en-US" baseline="30000" dirty="0" smtClean="0"/>
              <a:t>T</a:t>
            </a:r>
            <a:r>
              <a:rPr lang="en-US" dirty="0" smtClean="0"/>
              <a:t>150</a:t>
            </a:r>
            <a:r>
              <a:rPr lang="en-US" baseline="30000" dirty="0" smtClean="0"/>
              <a:t>C</a:t>
            </a:r>
            <a:r>
              <a:rPr lang="en-US" dirty="0" smtClean="0"/>
              <a:t>5</a:t>
            </a:r>
          </a:p>
          <a:p>
            <a:pPr>
              <a:buClr>
                <a:schemeClr val="accent2"/>
              </a:buClr>
              <a:buNone/>
            </a:pPr>
            <a:r>
              <a:rPr lang="en-US" dirty="0" smtClean="0"/>
              <a:t>	44: Lorimer</a:t>
            </a:r>
            <a:r>
              <a:rPr lang="en-US" baseline="30000" dirty="0" smtClean="0"/>
              <a:t>Z</a:t>
            </a:r>
            <a:r>
              <a:rPr lang="en-US" dirty="0" smtClean="0"/>
              <a:t>6</a:t>
            </a:r>
            <a:r>
              <a:rPr lang="en-US" baseline="30000" dirty="0" smtClean="0"/>
              <a:t>R</a:t>
            </a:r>
            <a:r>
              <a:rPr lang="en-US" dirty="0" smtClean="0"/>
              <a:t>20</a:t>
            </a:r>
            <a:r>
              <a:rPr lang="en-US" baseline="30000" dirty="0" smtClean="0"/>
              <a:t>T</a:t>
            </a:r>
            <a:r>
              <a:rPr lang="en-US" dirty="0" smtClean="0"/>
              <a:t>∞</a:t>
            </a:r>
            <a:r>
              <a:rPr lang="en-US" baseline="30000" dirty="0" smtClean="0"/>
              <a:t>C</a:t>
            </a:r>
            <a:r>
              <a:rPr lang="en-US" dirty="0" smtClean="0"/>
              <a:t>5</a:t>
            </a:r>
            <a:endParaRPr lang="en-US" baseline="30000" dirty="0" smtClean="0"/>
          </a:p>
          <a:p>
            <a:pPr>
              <a:buClr>
                <a:schemeClr val="accent2"/>
              </a:buClr>
              <a:buNone/>
            </a:pPr>
            <a:r>
              <a:rPr lang="en-US" dirty="0" smtClean="0"/>
              <a:t>	93: Yusifov</a:t>
            </a:r>
            <a:r>
              <a:rPr lang="en-US" baseline="30000" dirty="0" smtClean="0"/>
              <a:t>Z</a:t>
            </a:r>
            <a:r>
              <a:rPr lang="en-US" dirty="0" smtClean="0"/>
              <a:t>10</a:t>
            </a:r>
            <a:r>
              <a:rPr lang="en-US" baseline="30000" dirty="0" smtClean="0"/>
              <a:t>R</a:t>
            </a:r>
            <a:r>
              <a:rPr lang="en-US" dirty="0" smtClean="0"/>
              <a:t>30</a:t>
            </a:r>
            <a:r>
              <a:rPr lang="en-US" baseline="30000" dirty="0" smtClean="0"/>
              <a:t>T</a:t>
            </a:r>
            <a:r>
              <a:rPr lang="en-US" dirty="0" smtClean="0"/>
              <a:t>150</a:t>
            </a:r>
            <a:r>
              <a:rPr lang="en-US" baseline="30000" dirty="0" smtClean="0"/>
              <a:t>C</a:t>
            </a:r>
            <a:r>
              <a:rPr lang="en-US" dirty="0" smtClean="0"/>
              <a:t>2</a:t>
            </a:r>
          </a:p>
          <a:p>
            <a:pPr>
              <a:buClr>
                <a:schemeClr val="accent2"/>
              </a:buClr>
              <a:buNone/>
            </a:pPr>
            <a:r>
              <a:rPr lang="en-US" dirty="0" smtClean="0"/>
              <a:t>	119: OB</a:t>
            </a:r>
            <a:r>
              <a:rPr lang="en-US" baseline="30000" dirty="0" smtClean="0"/>
              <a:t>Z</a:t>
            </a:r>
            <a:r>
              <a:rPr lang="en-US" dirty="0" smtClean="0"/>
              <a:t>8</a:t>
            </a:r>
            <a:r>
              <a:rPr lang="en-US" baseline="30000" dirty="0" smtClean="0"/>
              <a:t>R</a:t>
            </a:r>
            <a:r>
              <a:rPr lang="en-US" dirty="0" smtClean="0"/>
              <a:t>30</a:t>
            </a:r>
            <a:r>
              <a:rPr lang="en-US" baseline="30000" dirty="0" smtClean="0"/>
              <a:t>T</a:t>
            </a:r>
            <a:r>
              <a:rPr lang="en-US" dirty="0" smtClean="0"/>
              <a:t>∞</a:t>
            </a:r>
            <a:r>
              <a:rPr lang="en-US" baseline="30000" dirty="0" smtClean="0"/>
              <a:t>C</a:t>
            </a:r>
            <a:r>
              <a:rPr lang="en-US" dirty="0" smtClean="0"/>
              <a:t>2</a:t>
            </a:r>
            <a:endParaRPr lang="en-US" baseline="30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520700"/>
            <a:ext cx="2540000" cy="141732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019300"/>
            <a:ext cx="2540000" cy="14173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05200"/>
            <a:ext cx="2540000" cy="14173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991100"/>
            <a:ext cx="2540000" cy="14173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7637" y="1992413"/>
            <a:ext cx="2540000" cy="141732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98800" y="3473450"/>
            <a:ext cx="2540000" cy="141732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98800" y="4964487"/>
            <a:ext cx="2540000" cy="14173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305983" y="152400"/>
            <a:ext cx="104665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Model 2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902883" y="1803400"/>
            <a:ext cx="4411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44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2883" y="3263900"/>
            <a:ext cx="441146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93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877483" y="4749800"/>
            <a:ext cx="55986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119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007783" y="1803400"/>
            <a:ext cx="7189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2- 44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007783" y="3251200"/>
            <a:ext cx="718917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2- 93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007783" y="4787900"/>
            <a:ext cx="83763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C0504D"/>
                </a:solidFill>
                <a:latin typeface="Times New Roman"/>
                <a:cs typeface="Times New Roman"/>
              </a:rPr>
              <a:t>2- 119</a:t>
            </a:r>
            <a:endParaRPr lang="en-US" dirty="0">
              <a:solidFill>
                <a:srgbClr val="C0504D"/>
              </a:solidFill>
              <a:latin typeface="Times New Roman"/>
              <a:cs typeface="Times New Roman"/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2603500" y="2667000"/>
            <a:ext cx="431800" cy="15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0" name="Straight Arrow Connector 19"/>
          <p:cNvCxnSpPr/>
          <p:nvPr/>
        </p:nvCxnSpPr>
        <p:spPr bwMode="auto">
          <a:xfrm>
            <a:off x="2603500" y="4159250"/>
            <a:ext cx="431800" cy="15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21" name="Straight Arrow Connector 20"/>
          <p:cNvCxnSpPr/>
          <p:nvPr/>
        </p:nvCxnSpPr>
        <p:spPr bwMode="auto">
          <a:xfrm>
            <a:off x="2603500" y="5638800"/>
            <a:ext cx="431800" cy="1588"/>
          </a:xfrm>
          <a:prstGeom prst="straightConnector1">
            <a:avLst/>
          </a:prstGeom>
          <a:solidFill>
            <a:schemeClr val="bg1"/>
          </a:solidFill>
          <a:ln w="25400" cap="flat" cmpd="sng" algn="ctr">
            <a:solidFill>
              <a:schemeClr val="accent1">
                <a:lumMod val="75000"/>
              </a:schemeClr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2" name="TextBox 21"/>
          <p:cNvSpPr txBox="1"/>
          <p:nvPr/>
        </p:nvSpPr>
        <p:spPr>
          <a:xfrm rot="20280435">
            <a:off x="1944302" y="725595"/>
            <a:ext cx="40575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rgbClr val="000000"/>
                </a:solidFill>
                <a:latin typeface="Herculanum"/>
                <a:cs typeface="Herculanum"/>
              </a:rPr>
              <a:t>PRELIMINARY</a:t>
            </a:r>
            <a:endParaRPr lang="en-US" sz="4400" b="1" dirty="0">
              <a:solidFill>
                <a:srgbClr val="000000"/>
              </a:solidFill>
              <a:latin typeface="Herculanum"/>
              <a:cs typeface="Herculanum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pic>
        <p:nvPicPr>
          <p:cNvPr id="165892" name="Picture 4" descr="LocalGroup2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18101" y="101600"/>
            <a:ext cx="6361473" cy="669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658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197652"/>
            <a:ext cx="9144000" cy="3146788"/>
          </a:xfrm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/>
          <a:lstStyle/>
          <a:p>
            <a:pPr indent="-228600" algn="ctr" eaLnBrk="1" hangingPunct="1">
              <a:buFont typeface="Wingdings" charset="2"/>
              <a:buNone/>
            </a:pPr>
            <a:r>
              <a:rPr lang="en-US" sz="3200" dirty="0" smtClean="0">
                <a:solidFill>
                  <a:srgbClr val="DDDDDD"/>
                </a:solidFill>
                <a:latin typeface="Bradley Hand ITC TT-Bold"/>
                <a:cs typeface="Bradley Hand ITC TT-Bold"/>
              </a:rPr>
              <a:t>Milky Way from far far away…</a:t>
            </a:r>
            <a:endParaRPr lang="en-US" sz="3200" dirty="0">
              <a:solidFill>
                <a:srgbClr val="DDDDDD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489739" y="2946243"/>
            <a:ext cx="4572000" cy="47705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kern="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Times New Roman"/>
              </a:rPr>
              <a:t>Strong et al., </a:t>
            </a:r>
            <a:r>
              <a:rPr lang="en-US" kern="0" dirty="0" err="1" smtClean="0">
                <a:solidFill>
                  <a:schemeClr val="bg1"/>
                </a:solidFill>
                <a:latin typeface="Times New Roman"/>
                <a:ea typeface="ＭＳ Ｐゴシック" charset="-128"/>
                <a:cs typeface="Times New Roman"/>
              </a:rPr>
              <a:t>ApJ</a:t>
            </a:r>
            <a:r>
              <a:rPr lang="en-US" kern="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Times New Roman"/>
              </a:rPr>
              <a:t> </a:t>
            </a:r>
            <a:r>
              <a:rPr lang="en-US" kern="0" dirty="0" err="1" smtClean="0">
                <a:solidFill>
                  <a:schemeClr val="bg1"/>
                </a:solidFill>
                <a:latin typeface="Times New Roman"/>
                <a:ea typeface="ＭＳ Ｐゴシック" charset="-128"/>
                <a:cs typeface="Times New Roman"/>
              </a:rPr>
              <a:t>Lett</a:t>
            </a:r>
            <a:r>
              <a:rPr lang="en-US" kern="0" dirty="0" smtClean="0">
                <a:solidFill>
                  <a:schemeClr val="bg1"/>
                </a:solidFill>
                <a:latin typeface="Times New Roman"/>
                <a:ea typeface="ＭＳ Ｐゴシック" charset="-128"/>
                <a:cs typeface="Times New Roman"/>
              </a:rPr>
              <a:t>. 722 (2011) L58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52175" y="136525"/>
            <a:ext cx="7531376" cy="533400"/>
          </a:xfrm>
        </p:spPr>
        <p:txBody>
          <a:bodyPr/>
          <a:lstStyle/>
          <a:p>
            <a:r>
              <a:rPr lang="en-US" dirty="0" smtClean="0"/>
              <a:t>Multi-wavelength luminosity of the MW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39565" y="1489213"/>
            <a:ext cx="2915478" cy="426444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“Proximity” of the MW plus direct measurements allow us to construct its detailed  “microscopic” model (GALPROP)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sz="1800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Integral properties of the MW – a useful template for studies of the normal galaxies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sz="1800" dirty="0" smtClean="0"/>
          </a:p>
        </p:txBody>
      </p:sp>
      <p:pic>
        <p:nvPicPr>
          <p:cNvPr id="4" name="Picture 3" descr="f1a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28086" y="800100"/>
            <a:ext cx="6006513" cy="576369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1243499" y="4064000"/>
            <a:ext cx="783037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synch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329599" y="4406900"/>
            <a:ext cx="399652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π</a:t>
            </a:r>
            <a:r>
              <a:rPr lang="en-US" baseline="30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0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538899" y="1206500"/>
            <a:ext cx="882598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Times New Roman"/>
                <a:cs typeface="Times New Roman"/>
              </a:rPr>
              <a:t>optical</a:t>
            </a:r>
            <a:endParaRPr lang="en-US" dirty="0"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208699" y="1879600"/>
            <a:ext cx="453970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FF"/>
                </a:solidFill>
                <a:latin typeface="Times New Roman"/>
                <a:cs typeface="Times New Roman"/>
              </a:rPr>
              <a:t>IR</a:t>
            </a:r>
            <a:endParaRPr lang="en-US" dirty="0">
              <a:solidFill>
                <a:srgbClr val="FF00FF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99499" y="4089400"/>
            <a:ext cx="44114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8000"/>
                </a:solidFill>
                <a:latin typeface="Times New Roman"/>
                <a:cs typeface="Times New Roman"/>
              </a:rPr>
              <a:t>IC</a:t>
            </a:r>
            <a:endParaRPr lang="en-US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516799" y="5410200"/>
            <a:ext cx="911277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66CCFF"/>
                </a:solidFill>
                <a:latin typeface="Times New Roman"/>
                <a:cs typeface="Times New Roman"/>
              </a:rPr>
              <a:t>bremss</a:t>
            </a:r>
            <a:endParaRPr lang="en-US" dirty="0">
              <a:solidFill>
                <a:srgbClr val="66CCFF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415199" y="4191000"/>
            <a:ext cx="817977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 total</a:t>
            </a:r>
            <a:endParaRPr lang="en-US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58299" y="1384300"/>
            <a:ext cx="31290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p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29699" y="2374900"/>
            <a:ext cx="48372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90"/>
                </a:solidFill>
                <a:latin typeface="Times New Roman"/>
                <a:cs typeface="Times New Roman"/>
              </a:rPr>
              <a:t>He</a:t>
            </a:r>
            <a:endParaRPr lang="en-US" dirty="0">
              <a:solidFill>
                <a:srgbClr val="000090"/>
              </a:solidFill>
              <a:latin typeface="Times New Roman"/>
              <a:cs typeface="Times New Roman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07499" y="3594100"/>
            <a:ext cx="394935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008000"/>
                </a:solidFill>
                <a:latin typeface="Times New Roman"/>
                <a:cs typeface="Times New Roman"/>
              </a:rPr>
              <a:t>e</a:t>
            </a:r>
            <a:r>
              <a:rPr lang="en-US" baseline="30000" dirty="0" smtClean="0">
                <a:solidFill>
                  <a:srgbClr val="008000"/>
                </a:solidFill>
                <a:latin typeface="Times New Roman"/>
                <a:cs typeface="Times New Roman"/>
              </a:rPr>
              <a:t>−</a:t>
            </a:r>
            <a:endParaRPr lang="en-US" baseline="30000" dirty="0">
              <a:solidFill>
                <a:srgbClr val="008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/>
          <a:lstStyle/>
          <a:p>
            <a:r>
              <a:rPr lang="en-US" dirty="0" smtClean="0"/>
              <a:t>Milky Way as electron calorimeter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3200" y="660400"/>
            <a:ext cx="6870700" cy="113877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Calculations for </a:t>
            </a:r>
            <a:r>
              <a:rPr lang="en-US" dirty="0" err="1" smtClean="0"/>
              <a:t>Z</a:t>
            </a:r>
            <a:r>
              <a:rPr lang="en-US" baseline="-25000" dirty="0" err="1" smtClean="0"/>
              <a:t>halo</a:t>
            </a:r>
            <a:r>
              <a:rPr lang="en-US" dirty="0" smtClean="0"/>
              <a:t>= 4 </a:t>
            </a:r>
            <a:r>
              <a:rPr lang="en-US" dirty="0" err="1" smtClean="0"/>
              <a:t>kpc</a:t>
            </a: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Leptons lose ~60% of their energy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err="1" smtClean="0"/>
              <a:t>γ</a:t>
            </a:r>
            <a:r>
              <a:rPr lang="en-US" dirty="0" smtClean="0"/>
              <a:t>-rays: 50-50 by nucleons and by leptons</a:t>
            </a:r>
            <a:endParaRPr lang="en-US" dirty="0"/>
          </a:p>
        </p:txBody>
      </p:sp>
      <p:cxnSp>
        <p:nvCxnSpPr>
          <p:cNvPr id="4" name="Straight Arrow Connector 3"/>
          <p:cNvCxnSpPr/>
          <p:nvPr/>
        </p:nvCxnSpPr>
        <p:spPr bwMode="auto">
          <a:xfrm>
            <a:off x="3119968" y="4872564"/>
            <a:ext cx="899585" cy="82338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5" name="Straight Arrow Connector 4"/>
          <p:cNvCxnSpPr/>
          <p:nvPr/>
        </p:nvCxnSpPr>
        <p:spPr bwMode="auto">
          <a:xfrm rot="10800000" flipV="1">
            <a:off x="3889521" y="1604432"/>
            <a:ext cx="1516447" cy="61147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6" name="Straight Arrow Connector 5"/>
          <p:cNvCxnSpPr/>
          <p:nvPr/>
        </p:nvCxnSpPr>
        <p:spPr bwMode="auto">
          <a:xfrm>
            <a:off x="3280833" y="4567767"/>
            <a:ext cx="935567" cy="347133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7" name="Straight Arrow Connector 6"/>
          <p:cNvCxnSpPr/>
          <p:nvPr/>
        </p:nvCxnSpPr>
        <p:spPr bwMode="auto">
          <a:xfrm flipV="1">
            <a:off x="3289300" y="3986213"/>
            <a:ext cx="1007533" cy="23442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8" name="Straight Arrow Connector 7"/>
          <p:cNvCxnSpPr/>
          <p:nvPr/>
        </p:nvCxnSpPr>
        <p:spPr bwMode="auto">
          <a:xfrm rot="5400000">
            <a:off x="533398" y="3759200"/>
            <a:ext cx="2810937" cy="719668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9" name="Straight Arrow Connector 8"/>
          <p:cNvCxnSpPr/>
          <p:nvPr/>
        </p:nvCxnSpPr>
        <p:spPr bwMode="auto">
          <a:xfrm rot="10800000" flipV="1">
            <a:off x="5969000" y="4339166"/>
            <a:ext cx="1130302" cy="57573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0" name="Straight Arrow Connector 9"/>
          <p:cNvCxnSpPr/>
          <p:nvPr/>
        </p:nvCxnSpPr>
        <p:spPr bwMode="auto">
          <a:xfrm rot="10800000">
            <a:off x="5911851" y="3981451"/>
            <a:ext cx="1119719" cy="7831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1" name="Straight Arrow Connector 10"/>
          <p:cNvCxnSpPr/>
          <p:nvPr/>
        </p:nvCxnSpPr>
        <p:spPr bwMode="auto">
          <a:xfrm rot="10800000">
            <a:off x="5765800" y="3060701"/>
            <a:ext cx="1358902" cy="69426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2" name="Straight Arrow Connector 11"/>
          <p:cNvCxnSpPr/>
          <p:nvPr/>
        </p:nvCxnSpPr>
        <p:spPr bwMode="auto">
          <a:xfrm flipV="1">
            <a:off x="3179233" y="3060700"/>
            <a:ext cx="1246717" cy="829734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3" name="Straight Arrow Connector 12"/>
          <p:cNvCxnSpPr/>
          <p:nvPr/>
        </p:nvCxnSpPr>
        <p:spPr bwMode="auto">
          <a:xfrm rot="16200000" flipH="1">
            <a:off x="6506635" y="2357968"/>
            <a:ext cx="1667932" cy="55033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4" name="Straight Arrow Connector 13"/>
          <p:cNvCxnSpPr/>
          <p:nvPr/>
        </p:nvCxnSpPr>
        <p:spPr bwMode="auto">
          <a:xfrm rot="16200000" flipH="1">
            <a:off x="2167463" y="3149599"/>
            <a:ext cx="855133" cy="5080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5" name="Straight Arrow Connector 14"/>
          <p:cNvCxnSpPr/>
          <p:nvPr/>
        </p:nvCxnSpPr>
        <p:spPr bwMode="auto">
          <a:xfrm rot="5400000">
            <a:off x="1680638" y="2688168"/>
            <a:ext cx="448730" cy="330201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6" name="Straight Arrow Connector 15"/>
          <p:cNvCxnSpPr/>
          <p:nvPr/>
        </p:nvCxnSpPr>
        <p:spPr bwMode="auto">
          <a:xfrm rot="5400000">
            <a:off x="6147860" y="4583641"/>
            <a:ext cx="1136651" cy="1087970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7" name="Rounded Rectangle 16"/>
          <p:cNvSpPr/>
          <p:nvPr/>
        </p:nvSpPr>
        <p:spPr bwMode="auto">
          <a:xfrm>
            <a:off x="4053971" y="5512488"/>
            <a:ext cx="2077039" cy="783193"/>
          </a:xfrm>
          <a:prstGeom prst="roundRect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Total</a:t>
            </a:r>
            <a:r>
              <a:rPr kumimoji="0" lang="en-US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gamma rays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1.6%</a:t>
            </a: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8" name="Rounded Rectangle 17"/>
          <p:cNvSpPr/>
          <p:nvPr/>
        </p:nvSpPr>
        <p:spPr bwMode="auto">
          <a:xfrm>
            <a:off x="782519" y="5579014"/>
            <a:ext cx="1345977" cy="646986"/>
          </a:xfrm>
          <a:prstGeom prst="roundRect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Neutral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pions</a:t>
            </a:r>
            <a:endParaRPr lang="en-US" sz="1600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0.85%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19" name="Rounded Rectangle 18"/>
          <p:cNvSpPr/>
          <p:nvPr/>
        </p:nvSpPr>
        <p:spPr bwMode="auto">
          <a:xfrm>
            <a:off x="4468201" y="2738940"/>
            <a:ext cx="1257048" cy="646986"/>
          </a:xfrm>
          <a:prstGeom prst="roundRect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Synchrotron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0.35%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0" name="Rounded Rectangle 19"/>
          <p:cNvSpPr/>
          <p:nvPr/>
        </p:nvSpPr>
        <p:spPr bwMode="auto">
          <a:xfrm>
            <a:off x="4323735" y="3661811"/>
            <a:ext cx="1541408" cy="646986"/>
          </a:xfrm>
          <a:prstGeom prst="roundRect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Bremsstrahlung</a:t>
            </a:r>
            <a:endParaRPr kumimoji="0" lang="en-US" sz="16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0.15%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1" name="Rounded Rectangle 20"/>
          <p:cNvSpPr/>
          <p:nvPr/>
        </p:nvSpPr>
        <p:spPr bwMode="auto">
          <a:xfrm>
            <a:off x="4263072" y="4584684"/>
            <a:ext cx="1665660" cy="646986"/>
          </a:xfrm>
          <a:prstGeom prst="roundRect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ctr" anchorCtr="1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Inverse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Compton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0.58%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2" name="Oval 21"/>
          <p:cNvSpPr/>
          <p:nvPr/>
        </p:nvSpPr>
        <p:spPr bwMode="auto">
          <a:xfrm>
            <a:off x="7099312" y="3492480"/>
            <a:ext cx="1301082" cy="1168539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Primary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electrons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1.41%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3" name="Oval 22"/>
          <p:cNvSpPr/>
          <p:nvPr/>
        </p:nvSpPr>
        <p:spPr bwMode="auto">
          <a:xfrm>
            <a:off x="1564927" y="1849954"/>
            <a:ext cx="2286980" cy="822305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Primary</a:t>
            </a:r>
            <a:r>
              <a:rPr kumimoji="0" lang="en-US" sz="16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nucleons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98.6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%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4" name="Oval 23"/>
          <p:cNvSpPr/>
          <p:nvPr/>
        </p:nvSpPr>
        <p:spPr bwMode="auto">
          <a:xfrm>
            <a:off x="5356577" y="931845"/>
            <a:ext cx="2052762" cy="908864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Cosmic rays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7.90×10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40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erg/</a:t>
            </a: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s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sp>
        <p:nvSpPr>
          <p:cNvPr id="25" name="Oval 24"/>
          <p:cNvSpPr/>
          <p:nvPr/>
        </p:nvSpPr>
        <p:spPr bwMode="auto">
          <a:xfrm>
            <a:off x="2037773" y="3657600"/>
            <a:ext cx="1217792" cy="1384935"/>
          </a:xfrm>
          <a:prstGeom prst="ellipse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0" tIns="0" rIns="0" bIns="0" numCol="1" rtlCol="0" anchor="t" anchorCtr="0" compatLnSpc="1">
            <a:prstTxWarp prst="textNoShape">
              <a:avLst/>
            </a:prstTxWarp>
            <a:spAutoFit/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Secondary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leptons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err="1" smtClean="0">
                <a:solidFill>
                  <a:schemeClr val="tx1"/>
                </a:solidFill>
                <a:latin typeface="Times New Roman"/>
                <a:cs typeface="Times New Roman"/>
              </a:rPr>
              <a:t>e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+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: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0.33%</a:t>
            </a:r>
          </a:p>
          <a:p>
            <a:pPr algn="ctr">
              <a:lnSpc>
                <a:spcPct val="100000"/>
              </a:lnSpc>
              <a:spcBef>
                <a:spcPts val="0"/>
              </a:spcBef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e</a:t>
            </a:r>
            <a:r>
              <a:rPr lang="en-US" sz="1600" baseline="30000" dirty="0" smtClean="0">
                <a:solidFill>
                  <a:schemeClr val="tx1"/>
                </a:solidFill>
                <a:latin typeface="Times New Roman"/>
                <a:ea typeface="ＭＳ ゴシック"/>
                <a:cs typeface="Times New Roman"/>
              </a:rPr>
              <a:t>−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ea typeface="ＭＳ ゴシック"/>
                <a:cs typeface="Times New Roman"/>
              </a:rPr>
              <a:t>: </a:t>
            </a: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0.10%</a:t>
            </a:r>
          </a:p>
        </p:txBody>
      </p:sp>
      <p:sp>
        <p:nvSpPr>
          <p:cNvPr id="26" name="Isosceles Triangle 25"/>
          <p:cNvSpPr>
            <a:spLocks noChangeAspect="1"/>
          </p:cNvSpPr>
          <p:nvPr/>
        </p:nvSpPr>
        <p:spPr bwMode="auto">
          <a:xfrm rot="10800000">
            <a:off x="768762" y="3106222"/>
            <a:ext cx="1348551" cy="1155519"/>
          </a:xfrm>
          <a:prstGeom prst="triangle">
            <a:avLst/>
          </a:prstGeom>
          <a:blipFill rotWithShape="1">
            <a:blip r:embed="rId2"/>
            <a:tile tx="0" ty="0" sx="100000" sy="100000" flip="none" algn="tl"/>
          </a:blip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0" tIns="0" rIns="0" bIns="91440" numCol="1" rtlCol="0" anchor="ctr" anchorCtr="1" compatLnSpc="1">
            <a:prstTxWarp prst="textNoShape">
              <a:avLst/>
            </a:prstTxWarp>
            <a:noAutofit/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Ionization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latin typeface="Times New Roman"/>
                <a:cs typeface="Times New Roman"/>
              </a:rPr>
              <a:t>losses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/>
                <a:cs typeface="Times New Roman"/>
              </a:rPr>
              <a:t>1%</a:t>
            </a:r>
          </a:p>
          <a:p>
            <a:pPr marR="0" algn="ctr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/>
              <a:cs typeface="Times New Roman"/>
            </a:endParaRPr>
          </a:p>
        </p:txBody>
      </p:sp>
      <p:cxnSp>
        <p:nvCxnSpPr>
          <p:cNvPr id="27" name="Straight Arrow Connector 26"/>
          <p:cNvCxnSpPr/>
          <p:nvPr/>
        </p:nvCxnSpPr>
        <p:spPr bwMode="auto">
          <a:xfrm>
            <a:off x="2171700" y="5897563"/>
            <a:ext cx="1835150" cy="1587"/>
          </a:xfrm>
          <a:prstGeom prst="straightConnector1">
            <a:avLst/>
          </a:prstGeom>
          <a:solidFill>
            <a:schemeClr val="bg1"/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28" name="Rectangle 27"/>
          <p:cNvSpPr/>
          <p:nvPr/>
        </p:nvSpPr>
        <p:spPr>
          <a:xfrm rot="20754674">
            <a:off x="3176843" y="3811008"/>
            <a:ext cx="1199467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0.06%  (</a:t>
            </a:r>
            <a:r>
              <a:rPr lang="en-US" sz="1400" dirty="0" smtClean="0">
                <a:noFill/>
                <a:latin typeface="Helvetica CY"/>
                <a:cs typeface="Helvetica CY"/>
              </a:rPr>
              <a:t>13.5</a:t>
            </a: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29" name="Rectangle 28"/>
          <p:cNvSpPr/>
          <p:nvPr/>
        </p:nvSpPr>
        <p:spPr>
          <a:xfrm rot="240000">
            <a:off x="5966835" y="3739597"/>
            <a:ext cx="1117589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0.09%  (6.6%)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0" name="Rectangle 29"/>
          <p:cNvSpPr/>
          <p:nvPr/>
        </p:nvSpPr>
        <p:spPr>
          <a:xfrm rot="1196974">
            <a:off x="3195315" y="4448132"/>
            <a:ext cx="1117589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0.1%  (21.1%)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1" name="Rectangle 30"/>
          <p:cNvSpPr/>
          <p:nvPr/>
        </p:nvSpPr>
        <p:spPr>
          <a:xfrm rot="19996932">
            <a:off x="5937305" y="4340171"/>
            <a:ext cx="1117589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0.5%  (34.8%)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2" name="Rectangle 31"/>
          <p:cNvSpPr/>
          <p:nvPr/>
        </p:nvSpPr>
        <p:spPr>
          <a:xfrm rot="19560008">
            <a:off x="3041383" y="3280783"/>
            <a:ext cx="1199467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0.06%  (13.4%)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3" name="Rectangle 32"/>
          <p:cNvSpPr/>
          <p:nvPr/>
        </p:nvSpPr>
        <p:spPr>
          <a:xfrm rot="1600547">
            <a:off x="5953944" y="3166486"/>
            <a:ext cx="1199467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0.29%  (20.8%)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4" name="Rectangle 33"/>
          <p:cNvSpPr/>
          <p:nvPr/>
        </p:nvSpPr>
        <p:spPr>
          <a:xfrm rot="2519482">
            <a:off x="3024117" y="5007493"/>
            <a:ext cx="1199467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0.16%  (34.6%)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5" name="Rectangle 34"/>
          <p:cNvSpPr/>
          <p:nvPr/>
        </p:nvSpPr>
        <p:spPr>
          <a:xfrm rot="18790281">
            <a:off x="6041631" y="4869913"/>
            <a:ext cx="1199467" cy="307777"/>
          </a:xfrm>
          <a:prstGeom prst="rect">
            <a:avLst/>
          </a:prstGeom>
          <a:noFill/>
          <a:ln w="25400" cap="flat" cmpd="sng" algn="ctr">
            <a:noFill/>
            <a:prstDash val="solid"/>
            <a:round/>
            <a:headEnd type="none" w="med" len="med"/>
            <a:tailEnd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Helvetica CY"/>
                <a:cs typeface="Helvetica CY"/>
              </a:rPr>
              <a:t>0.59%  (41.4%)</a:t>
            </a:r>
            <a:endParaRPr lang="en-US" sz="1400" dirty="0">
              <a:solidFill>
                <a:schemeClr val="tx1"/>
              </a:solidFill>
              <a:latin typeface="Helvetica CY"/>
              <a:cs typeface="Helvetica CY"/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6194804" y="6054706"/>
            <a:ext cx="3012696" cy="73866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114300" indent="-114300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solidFill>
                  <a:schemeClr val="tx1"/>
                </a:solidFill>
                <a:latin typeface="Times New Roman"/>
                <a:cs typeface="Times New Roman"/>
              </a:rPr>
              <a:t>* The percentages in brackets show the values relative to the luminosity of their respective lepton populations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7270" y="1478678"/>
            <a:ext cx="6988175" cy="533400"/>
          </a:xfrm>
        </p:spPr>
        <p:txBody>
          <a:bodyPr/>
          <a:lstStyle/>
          <a:p>
            <a:r>
              <a:rPr lang="en-US" sz="3600" dirty="0" smtClean="0">
                <a:latin typeface="Bradley Hand ITC TT-Bold"/>
                <a:cs typeface="Bradley Hand ITC TT-Bold"/>
              </a:rPr>
              <a:t>Gamma-ray emission from the inner Galaxy</a:t>
            </a:r>
            <a:endParaRPr lang="en-US" sz="3600" dirty="0"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1823" y="4748695"/>
            <a:ext cx="7497417" cy="1388165"/>
          </a:xfrm>
        </p:spPr>
        <p:txBody>
          <a:bodyPr/>
          <a:lstStyle/>
          <a:p>
            <a:pPr>
              <a:buNone/>
            </a:pPr>
            <a:r>
              <a:rPr lang="en-US" dirty="0" smtClean="0"/>
              <a:t>Work in progress…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19569" r="19569"/>
          <a:stretch>
            <a:fillRect/>
          </a:stretch>
        </p:blipFill>
        <p:spPr>
          <a:xfrm>
            <a:off x="0" y="2444750"/>
            <a:ext cx="9144000" cy="2019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5" name="Group 4"/>
          <p:cNvGrpSpPr>
            <a:grpSpLocks noChangeAspect="1"/>
          </p:cNvGrpSpPr>
          <p:nvPr/>
        </p:nvGrpSpPr>
        <p:grpSpPr>
          <a:xfrm>
            <a:off x="3267075" y="2209800"/>
            <a:ext cx="2485030" cy="2489438"/>
            <a:chOff x="247015" y="3261519"/>
            <a:chExt cx="984250" cy="985996"/>
          </a:xfrm>
          <a:effectLst>
            <a:outerShdw blurRad="50800" dist="38100" dir="2700000">
              <a:srgbClr val="000000">
                <a:alpha val="60000"/>
              </a:srgbClr>
            </a:outerShdw>
          </a:effectLst>
        </p:grpSpPr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279400" y="3289300"/>
              <a:ext cx="914400" cy="91440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372110" y="3380740"/>
              <a:ext cx="731520" cy="73152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463550" y="3473450"/>
              <a:ext cx="548640" cy="54864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52450" y="3575050"/>
              <a:ext cx="365760" cy="36576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647700" y="3663950"/>
              <a:ext cx="182880" cy="182880"/>
            </a:xfrm>
            <a:prstGeom prst="ellipse">
              <a:avLst/>
            </a:prstGeom>
            <a:noFill/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11" name="Straight Connector 10"/>
            <p:cNvCxnSpPr/>
            <p:nvPr/>
          </p:nvCxnSpPr>
          <p:spPr>
            <a:xfrm rot="5400000">
              <a:off x="513715" y="3486150"/>
              <a:ext cx="450850" cy="1588"/>
            </a:xfrm>
            <a:prstGeom prst="line">
              <a:avLst/>
            </a:prstGeom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5400000">
              <a:off x="515303" y="4021296"/>
              <a:ext cx="450850" cy="1588"/>
            </a:xfrm>
            <a:prstGeom prst="line">
              <a:avLst/>
            </a:prstGeom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10800000">
              <a:off x="247015" y="3749675"/>
              <a:ext cx="450850" cy="1588"/>
            </a:xfrm>
            <a:prstGeom prst="line">
              <a:avLst/>
            </a:prstGeom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 rot="10800000">
              <a:off x="780415" y="3749675"/>
              <a:ext cx="450850" cy="1588"/>
            </a:xfrm>
            <a:prstGeom prst="line">
              <a:avLst/>
            </a:prstGeom>
            <a:ln w="19050" cap="flat" cmpd="sng" algn="ctr">
              <a:solidFill>
                <a:schemeClr val="bg1">
                  <a:lumMod val="75000"/>
                </a:schemeClr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Inner Galaxy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53067" y="4521202"/>
            <a:ext cx="7467599" cy="1913467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The region surrounding the GC is complicated containing</a:t>
            </a:r>
          </a:p>
          <a:p>
            <a:pPr lvl="1">
              <a:buClr>
                <a:schemeClr val="accent2"/>
              </a:buClr>
              <a:buFont typeface="Wingdings" charset="2"/>
              <a:buChar char="v"/>
            </a:pPr>
            <a:r>
              <a:rPr lang="en-US" dirty="0" smtClean="0"/>
              <a:t>Many astrophysical sources</a:t>
            </a:r>
          </a:p>
          <a:p>
            <a:pPr lvl="1">
              <a:buClr>
                <a:schemeClr val="accent2"/>
              </a:buClr>
              <a:buFont typeface="Wingdings" charset="2"/>
              <a:buChar char="v"/>
            </a:pPr>
            <a:r>
              <a:rPr lang="en-US" dirty="0" smtClean="0"/>
              <a:t>Intense emission by cosmic rays interacting with ISM</a:t>
            </a:r>
          </a:p>
          <a:p>
            <a:pPr lvl="1">
              <a:buClr>
                <a:schemeClr val="accent2"/>
              </a:buClr>
              <a:buFont typeface="Wingdings" charset="2"/>
              <a:buChar char="v"/>
            </a:pPr>
            <a:r>
              <a:rPr lang="en-US" dirty="0" smtClean="0"/>
              <a:t>Potential signal of particle dark matter 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Continuous collection of data by the Fermi-LAT significantly adds to the available data allowing these topics to be addressed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010850">
            <a:off x="203200" y="884766"/>
            <a:ext cx="2736850" cy="34417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7272">
            <a:off x="2825776" y="867840"/>
            <a:ext cx="3456491" cy="258656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7341" y="3572940"/>
            <a:ext cx="2238392" cy="65184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 rot="21033855">
            <a:off x="1270000" y="1049867"/>
            <a:ext cx="14953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Radio 90 cm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rot="213303">
            <a:off x="3132666" y="863601"/>
            <a:ext cx="203651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Optical/IR/X-rays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12" name="Straight Arrow Connector 11"/>
          <p:cNvCxnSpPr/>
          <p:nvPr/>
        </p:nvCxnSpPr>
        <p:spPr bwMode="auto">
          <a:xfrm>
            <a:off x="2794000" y="3115733"/>
            <a:ext cx="3285067" cy="18626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arrow" w="sm" len="sm"/>
            <a:tailEnd type="arrow" w="sm" len="sm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7" name="TextBox 16"/>
          <p:cNvSpPr txBox="1"/>
          <p:nvPr/>
        </p:nvSpPr>
        <p:spPr>
          <a:xfrm rot="167903">
            <a:off x="4031988" y="2726267"/>
            <a:ext cx="746594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~0.3°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049592">
            <a:off x="5938546" y="1040130"/>
            <a:ext cx="2979420" cy="307467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 rot="21085874">
            <a:off x="6502399" y="982134"/>
            <a:ext cx="1994682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HESS </a:t>
            </a:r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TeV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 </a:t>
            </a:r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γ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-rays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 flipV="1">
            <a:off x="6231467" y="3691467"/>
            <a:ext cx="2895600" cy="491067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rgbClr val="FFFF00"/>
            </a:solidFill>
            <a:prstDash val="solid"/>
            <a:round/>
            <a:headEnd type="arrow" w="sm" len="sm"/>
            <a:tailEnd type="arrow" w="sm" len="sm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sp>
        <p:nvSpPr>
          <p:cNvPr id="18" name="TextBox 17"/>
          <p:cNvSpPr txBox="1"/>
          <p:nvPr/>
        </p:nvSpPr>
        <p:spPr>
          <a:xfrm rot="21070919">
            <a:off x="6830148" y="3568701"/>
            <a:ext cx="77214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l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=±2°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8813" y="5112027"/>
            <a:ext cx="7467600" cy="11303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chemeClr val="tx2"/>
                </a:solidFill>
              </a:rPr>
              <a:t>Data and (Data – Model) above 1 </a:t>
            </a:r>
            <a:r>
              <a:rPr lang="en-US" sz="1800" dirty="0" err="1" smtClean="0">
                <a:solidFill>
                  <a:schemeClr val="tx2"/>
                </a:solidFill>
              </a:rPr>
              <a:t>GeV</a:t>
            </a:r>
            <a:r>
              <a:rPr lang="en-US" sz="1800" dirty="0" smtClean="0">
                <a:solidFill>
                  <a:schemeClr val="tx2"/>
                </a:solidFill>
              </a:rPr>
              <a:t> for 45°×45° region about the Galactic Center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rgbClr val="1F497D"/>
                </a:solidFill>
              </a:rPr>
              <a:t>The majority of the diffuse emission is removed using physically-motivated model based on GALPROP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>
                <a:solidFill>
                  <a:srgbClr val="1F497D"/>
                </a:solidFill>
              </a:rPr>
              <a:t>Peaks in residual emission consistent with known sources or a PSF</a:t>
            </a:r>
          </a:p>
          <a:p>
            <a:pPr>
              <a:spcBef>
                <a:spcPts val="600"/>
              </a:spcBef>
              <a:buNone/>
            </a:pPr>
            <a:endParaRPr lang="en-US" sz="18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826" y="301625"/>
            <a:ext cx="7418026" cy="533400"/>
          </a:xfrm>
        </p:spPr>
        <p:txBody>
          <a:bodyPr/>
          <a:lstStyle/>
          <a:p>
            <a:pPr algn="just"/>
            <a:r>
              <a:rPr lang="en-US" dirty="0" smtClean="0"/>
              <a:t>Taking fog away: </a:t>
            </a:r>
            <a:br>
              <a:rPr lang="en-US" dirty="0" smtClean="0"/>
            </a:br>
            <a:r>
              <a:rPr lang="en-US" dirty="0" smtClean="0"/>
              <a:t>	Subtraction of the diffuse emission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9322" y="1270007"/>
            <a:ext cx="3982720" cy="33528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522" y="1257307"/>
            <a:ext cx="4328160" cy="337312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750256" y="1350624"/>
            <a:ext cx="1800493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32 Months data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572930" y="1347311"/>
            <a:ext cx="1552103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Times New Roman"/>
                <a:cs typeface="Times New Roman"/>
              </a:rPr>
              <a:t>Data - Model </a:t>
            </a:r>
            <a:endParaRPr lang="en-US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04922" y="4495807"/>
            <a:ext cx="2677210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longitude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26122" y="4495807"/>
            <a:ext cx="2677210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longitude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00266" y="2794007"/>
            <a:ext cx="247758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latitude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 rot="16200000">
            <a:off x="3305034" y="2794007"/>
            <a:ext cx="247758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latitude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507924" y="1068502"/>
            <a:ext cx="40575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culanum"/>
                <a:cs typeface="Herculanum"/>
              </a:rPr>
              <a:t>PRELIMINARY</a:t>
            </a:r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Herculanum"/>
              <a:cs typeface="Herculanum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88680" y="2146438"/>
            <a:ext cx="5354015" cy="533400"/>
          </a:xfrm>
        </p:spPr>
        <p:txBody>
          <a:bodyPr/>
          <a:lstStyle/>
          <a:p>
            <a:pPr lvl="0"/>
            <a:r>
              <a:rPr lang="en-US" sz="3600" kern="1200" dirty="0" smtClean="0">
                <a:solidFill>
                  <a:schemeClr val="tx2"/>
                </a:solidFill>
                <a:latin typeface="Bradley Hand ITC TT-Bold"/>
                <a:cs typeface="Bradley Hand ITC TT-Bold"/>
              </a:rPr>
              <a:t>Testing the origin of high-energy cosmic rays</a:t>
            </a:r>
            <a:r>
              <a:rPr lang="en-US" sz="3600" dirty="0" smtClean="0">
                <a:solidFill>
                  <a:schemeClr val="tx2"/>
                </a:solidFill>
                <a:latin typeface="Bradley Hand ITC TT-Bold"/>
                <a:cs typeface="Bradley Hand ITC TT-Bold"/>
              </a:rPr>
              <a:t/>
            </a:r>
            <a:br>
              <a:rPr lang="en-US" sz="3600" dirty="0" smtClean="0">
                <a:solidFill>
                  <a:schemeClr val="tx2"/>
                </a:solidFill>
                <a:latin typeface="Bradley Hand ITC TT-Bold"/>
                <a:cs typeface="Bradley Hand ITC TT-Bold"/>
              </a:rPr>
            </a:br>
            <a:endParaRPr lang="en-US" sz="3600" dirty="0">
              <a:solidFill>
                <a:schemeClr val="tx2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97517" y="3335130"/>
            <a:ext cx="6116983" cy="2834861"/>
          </a:xfrm>
        </p:spPr>
        <p:txBody>
          <a:bodyPr/>
          <a:lstStyle/>
          <a:p>
            <a:pPr>
              <a:buNone/>
            </a:pPr>
            <a:r>
              <a:rPr lang="en-US" dirty="0" err="1" smtClean="0"/>
              <a:t>Vladimirov</a:t>
            </a:r>
            <a:r>
              <a:rPr lang="en-US" dirty="0" smtClean="0"/>
              <a:t> et al. </a:t>
            </a:r>
            <a:r>
              <a:rPr lang="en-US" dirty="0" err="1" smtClean="0"/>
              <a:t>arXiv</a:t>
            </a:r>
            <a:r>
              <a:rPr lang="en-US" dirty="0" smtClean="0"/>
              <a:t>: 1108.1023</a:t>
            </a:r>
            <a:endParaRPr lang="en-US" dirty="0"/>
          </a:p>
        </p:txBody>
      </p:sp>
      <p:sp>
        <p:nvSpPr>
          <p:cNvPr id="16" name="Title 23"/>
          <p:cNvSpPr txBox="1">
            <a:spLocks/>
          </p:cNvSpPr>
          <p:nvPr/>
        </p:nvSpPr>
        <p:spPr bwMode="auto">
          <a:xfrm>
            <a:off x="1527870" y="1627561"/>
            <a:ext cx="5930900" cy="439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88900" dist="38100" dir="2700000">
              <a:srgbClr val="000000">
                <a:alpha val="9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ts val="1800"/>
              </a:spcAft>
              <a:buClrTx/>
              <a:buSzTx/>
              <a:buFont typeface="Wingdings" pitchFamily="-108" charset="2"/>
              <a:buNone/>
              <a:tabLst/>
              <a:defRPr/>
            </a:pPr>
            <a:endParaRPr kumimoji="0" lang="en-US" sz="32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ea typeface="msgothic" charset="0"/>
              </a:rPr>
              <a:t>Proton and helium absolute fluxes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03838" y="914400"/>
            <a:ext cx="3611562" cy="5410200"/>
          </a:xfrm>
        </p:spPr>
        <p:txBody>
          <a:bodyPr/>
          <a:lstStyle/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Data from three experiments (ATIC, CREAM, PAMELA) are all consistent and indicate spectral hardening above ~100 </a:t>
            </a:r>
            <a:r>
              <a:rPr lang="en-US" dirty="0" err="1" smtClean="0"/>
              <a:t>GeV</a:t>
            </a:r>
            <a:r>
              <a:rPr lang="en-US" dirty="0" smtClean="0"/>
              <a:t>/nucleon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He spectrum is clearly flatter than the proton spectrum </a:t>
            </a:r>
          </a:p>
          <a:p>
            <a:pPr>
              <a:spcBef>
                <a:spcPts val="10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 new break may provide us with a hint on the origin of high energy </a:t>
            </a:r>
            <a:r>
              <a:rPr lang="en-US" dirty="0" err="1" smtClean="0"/>
              <a:t>CRs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8762" y="854075"/>
            <a:ext cx="4846638" cy="539432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838200" y="895290"/>
            <a:ext cx="132991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Adriani+2011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8609" y="136525"/>
            <a:ext cx="7947991" cy="533400"/>
          </a:xfrm>
        </p:spPr>
        <p:txBody>
          <a:bodyPr/>
          <a:lstStyle/>
          <a:p>
            <a:pPr algn="l"/>
            <a:r>
              <a:rPr lang="en-GB" dirty="0" smtClean="0">
                <a:solidFill>
                  <a:srgbClr val="376092"/>
                </a:solidFill>
                <a:ea typeface="msgothic" charset="0"/>
              </a:rPr>
              <a:t>PAMELA: Proton and helium spectra vs. rigidity </a:t>
            </a:r>
            <a:endParaRPr lang="en-US" dirty="0">
              <a:solidFill>
                <a:srgbClr val="376092"/>
              </a:solidFill>
            </a:endParaRPr>
          </a:p>
        </p:txBody>
      </p:sp>
      <p:grpSp>
        <p:nvGrpSpPr>
          <p:cNvPr id="3" name="Group 35"/>
          <p:cNvGrpSpPr/>
          <p:nvPr/>
        </p:nvGrpSpPr>
        <p:grpSpPr>
          <a:xfrm>
            <a:off x="228600" y="914400"/>
            <a:ext cx="6515100" cy="5394325"/>
            <a:chOff x="647700" y="914400"/>
            <a:chExt cx="6515100" cy="5394325"/>
          </a:xfrm>
        </p:grpSpPr>
        <p:pic>
          <p:nvPicPr>
            <p:cNvPr id="35" name="Picture 3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647700" y="914400"/>
              <a:ext cx="651510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</p:pic>
        <p:grpSp>
          <p:nvGrpSpPr>
            <p:cNvPr id="4" name="Group 31"/>
            <p:cNvGrpSpPr/>
            <p:nvPr/>
          </p:nvGrpSpPr>
          <p:grpSpPr>
            <a:xfrm>
              <a:off x="1790700" y="1895073"/>
              <a:ext cx="4686300" cy="3916775"/>
              <a:chOff x="2476500" y="1895073"/>
              <a:chExt cx="4686300" cy="3916775"/>
            </a:xfrm>
          </p:grpSpPr>
          <p:sp>
            <p:nvSpPr>
              <p:cNvPr id="5" name="TextBox 4"/>
              <p:cNvSpPr txBox="1"/>
              <p:nvPr/>
            </p:nvSpPr>
            <p:spPr>
              <a:xfrm>
                <a:off x="4648201" y="1895073"/>
                <a:ext cx="1267194" cy="477054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rgbClr val="376092"/>
                    </a:solidFill>
                    <a:latin typeface="Times New Roman"/>
                    <a:cs typeface="Times New Roman"/>
                  </a:rPr>
                  <a:t>Hardening</a:t>
                </a:r>
                <a:endParaRPr lang="en-US" dirty="0">
                  <a:solidFill>
                    <a:srgbClr val="376092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7" name="Straight Arrow Connector 6"/>
              <p:cNvCxnSpPr/>
              <p:nvPr/>
            </p:nvCxnSpPr>
            <p:spPr bwMode="auto">
              <a:xfrm>
                <a:off x="5915395" y="2372129"/>
                <a:ext cx="1247405" cy="828271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8" name="Straight Arrow Connector 7"/>
              <p:cNvCxnSpPr/>
              <p:nvPr/>
            </p:nvCxnSpPr>
            <p:spPr bwMode="auto">
              <a:xfrm rot="5400000">
                <a:off x="3624464" y="2743201"/>
                <a:ext cx="1590270" cy="914399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4F81BD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12" name="TextBox 11"/>
              <p:cNvSpPr txBox="1"/>
              <p:nvPr/>
            </p:nvSpPr>
            <p:spPr>
              <a:xfrm>
                <a:off x="5257800" y="5334000"/>
                <a:ext cx="512405" cy="4770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>
                    <a:solidFill>
                      <a:schemeClr val="tx1"/>
                    </a:solidFill>
                    <a:latin typeface="Times New Roman"/>
                    <a:cs typeface="Times New Roman"/>
                  </a:rPr>
                  <a:t>dip</a:t>
                </a:r>
                <a:endParaRPr lang="en-US" dirty="0">
                  <a:solidFill>
                    <a:schemeClr val="tx1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3" name="Oval 12"/>
              <p:cNvSpPr>
                <a:spLocks noChangeAspect="1"/>
              </p:cNvSpPr>
              <p:nvPr/>
            </p:nvSpPr>
            <p:spPr bwMode="auto">
              <a:xfrm>
                <a:off x="3108960" y="4404360"/>
                <a:ext cx="548640" cy="54864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rgbClr val="294390"/>
                  </a:solidFill>
                  <a:effectLst/>
                  <a:latin typeface="Comic Sans MS" charset="0"/>
                </a:endParaRPr>
              </a:p>
            </p:txBody>
          </p:sp>
          <p:sp>
            <p:nvSpPr>
              <p:cNvPr id="14" name="Oval 13"/>
              <p:cNvSpPr>
                <a:spLocks noChangeAspect="1"/>
              </p:cNvSpPr>
              <p:nvPr/>
            </p:nvSpPr>
            <p:spPr bwMode="auto">
              <a:xfrm>
                <a:off x="6461760" y="3642360"/>
                <a:ext cx="548640" cy="548640"/>
              </a:xfrm>
              <a:prstGeom prst="ellips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ysDash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none" lIns="91440" tIns="45720" rIns="91440" bIns="45720" numCol="1" rtlCol="0" anchor="t" anchorCtr="0" compatLnSpc="1">
                <a:prstTxWarp prst="textNoShape">
                  <a:avLst/>
                </a:prstTxWarp>
                <a:spAutoFit/>
              </a:bodyPr>
              <a:lstStyle/>
              <a:p>
                <a:pPr marL="342900" marR="0" indent="-342900" algn="l" defTabSz="914400" rtl="0" eaLnBrk="0" fontAlgn="base" latinLnBrk="0" hangingPunct="0">
                  <a:lnSpc>
                    <a:spcPct val="130000"/>
                  </a:lnSpc>
                  <a:spcBef>
                    <a:spcPct val="2000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000" b="0" i="0" u="none" strike="noStrike" cap="none" normalizeH="0" baseline="0">
                  <a:ln>
                    <a:noFill/>
                  </a:ln>
                  <a:solidFill>
                    <a:srgbClr val="294390"/>
                  </a:solidFill>
                  <a:effectLst/>
                  <a:latin typeface="Comic Sans MS" charset="0"/>
                </a:endParaRPr>
              </a:p>
            </p:txBody>
          </p:sp>
          <p:cxnSp>
            <p:nvCxnSpPr>
              <p:cNvPr id="15" name="Straight Arrow Connector 14"/>
              <p:cNvCxnSpPr/>
              <p:nvPr/>
            </p:nvCxnSpPr>
            <p:spPr bwMode="auto">
              <a:xfrm rot="5400000" flipH="1" flipV="1">
                <a:off x="5561258" y="4497143"/>
                <a:ext cx="1143000" cy="835515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</p:cxnSp>
          <p:cxnSp>
            <p:nvCxnSpPr>
              <p:cNvPr id="19" name="Straight Arrow Connector 18"/>
              <p:cNvCxnSpPr>
                <a:stCxn id="12" idx="1"/>
              </p:cNvCxnSpPr>
              <p:nvPr/>
            </p:nvCxnSpPr>
            <p:spPr bwMode="auto">
              <a:xfrm rot="10800000">
                <a:off x="3657602" y="5048251"/>
                <a:ext cx="1600198" cy="524277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000000"/>
                </a:solidFill>
                <a:prstDash val="dash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3" name="TextBox 22"/>
              <p:cNvSpPr txBox="1"/>
              <p:nvPr/>
            </p:nvSpPr>
            <p:spPr>
              <a:xfrm>
                <a:off x="2476500" y="5119965"/>
                <a:ext cx="941283" cy="595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break</a:t>
                </a:r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rigidity</a:t>
                </a:r>
                <a:endParaRPr lang="en-US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24" name="Straight Arrow Connector 23"/>
              <p:cNvCxnSpPr/>
              <p:nvPr/>
            </p:nvCxnSpPr>
            <p:spPr bwMode="auto">
              <a:xfrm rot="5400000">
                <a:off x="3189680" y="5572528"/>
                <a:ext cx="477052" cy="1588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  <p:sp>
            <p:nvSpPr>
              <p:cNvPr id="27" name="TextBox 26"/>
              <p:cNvSpPr txBox="1"/>
              <p:nvPr/>
            </p:nvSpPr>
            <p:spPr>
              <a:xfrm>
                <a:off x="5753100" y="5119965"/>
                <a:ext cx="941283" cy="59503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break</a:t>
                </a:r>
              </a:p>
              <a:p>
                <a:pPr>
                  <a:lnSpc>
                    <a:spcPct val="80000"/>
                  </a:lnSpc>
                  <a:spcBef>
                    <a:spcPts val="0"/>
                  </a:spcBef>
                </a:pPr>
                <a:r>
                  <a:rPr lang="en-US" dirty="0" smtClean="0">
                    <a:solidFill>
                      <a:srgbClr val="FF0000"/>
                    </a:solidFill>
                    <a:latin typeface="Times New Roman"/>
                    <a:cs typeface="Times New Roman"/>
                  </a:rPr>
                  <a:t>rigidity</a:t>
                </a:r>
                <a:endParaRPr lang="en-US" dirty="0">
                  <a:solidFill>
                    <a:srgbClr val="FF0000"/>
                  </a:solidFill>
                  <a:latin typeface="Times New Roman"/>
                  <a:cs typeface="Times New Roman"/>
                </a:endParaRPr>
              </a:p>
            </p:txBody>
          </p:sp>
          <p:cxnSp>
            <p:nvCxnSpPr>
              <p:cNvPr id="28" name="Straight Arrow Connector 27"/>
              <p:cNvCxnSpPr/>
              <p:nvPr/>
            </p:nvCxnSpPr>
            <p:spPr bwMode="auto">
              <a:xfrm rot="5400000">
                <a:off x="6514275" y="5572528"/>
                <a:ext cx="477052" cy="1588"/>
              </a:xfrm>
              <a:prstGeom prst="straightConnector1">
                <a:avLst/>
              </a:prstGeom>
              <a:solidFill>
                <a:schemeClr val="bg1"/>
              </a:solidFill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arrow" w="med" len="med"/>
              </a:ln>
              <a:effectLst/>
            </p:spPr>
          </p:cxnSp>
        </p:grpSp>
      </p:grpSp>
      <p:sp>
        <p:nvSpPr>
          <p:cNvPr id="33" name="Content Placeholder 32"/>
          <p:cNvSpPr>
            <a:spLocks noGrp="1"/>
          </p:cNvSpPr>
          <p:nvPr>
            <p:ph idx="1"/>
          </p:nvPr>
        </p:nvSpPr>
        <p:spPr>
          <a:xfrm>
            <a:off x="6743700" y="914400"/>
            <a:ext cx="2247900" cy="5410200"/>
          </a:xfrm>
        </p:spPr>
        <p:txBody>
          <a:bodyPr/>
          <a:lstStyle/>
          <a:p>
            <a:pPr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The same break rigidity for </a:t>
            </a:r>
            <a:r>
              <a:rPr lang="en-US" sz="1800" dirty="0" err="1" smtClean="0"/>
              <a:t>p</a:t>
            </a:r>
            <a:r>
              <a:rPr lang="en-US" sz="1800" dirty="0" smtClean="0"/>
              <a:t> and He ~240 GV</a:t>
            </a:r>
          </a:p>
          <a:p>
            <a:pPr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The spectrum becomes flatter above the break</a:t>
            </a:r>
          </a:p>
          <a:p>
            <a:pPr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Spectral softening near the break, the “dip”</a:t>
            </a:r>
          </a:p>
          <a:p>
            <a:pPr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sz="1800" dirty="0" smtClean="0"/>
              <a:t>The differences between </a:t>
            </a:r>
            <a:r>
              <a:rPr lang="en-US" sz="1800" dirty="0" err="1" smtClean="0"/>
              <a:t>p</a:t>
            </a:r>
            <a:r>
              <a:rPr lang="en-US" sz="1800" dirty="0" smtClean="0"/>
              <a:t> and He spectral indices  </a:t>
            </a:r>
            <a:r>
              <a:rPr lang="en-US" sz="1800" dirty="0" err="1" smtClean="0"/>
              <a:t>Δ</a:t>
            </a:r>
            <a:r>
              <a:rPr lang="en-US" sz="1800" dirty="0" smtClean="0"/>
              <a:t> = </a:t>
            </a:r>
            <a:r>
              <a:rPr lang="en-US" sz="1800" dirty="0" err="1" smtClean="0"/>
              <a:t>δ</a:t>
            </a:r>
            <a:r>
              <a:rPr lang="en-US" sz="1800" baseline="-25000" dirty="0" err="1" smtClean="0"/>
              <a:t>p</a:t>
            </a:r>
            <a:r>
              <a:rPr lang="en-US" sz="1800" dirty="0" smtClean="0"/>
              <a:t> - </a:t>
            </a:r>
            <a:r>
              <a:rPr lang="en-US" sz="1800" dirty="0" err="1" smtClean="0"/>
              <a:t>δ</a:t>
            </a:r>
            <a:r>
              <a:rPr lang="en-US" sz="1800" baseline="-25000" dirty="0" err="1" smtClean="0"/>
              <a:t>He</a:t>
            </a:r>
            <a:r>
              <a:rPr lang="en-US" sz="1800" dirty="0" smtClean="0"/>
              <a:t> are about the same below and above the break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Relevance to anisotropy studies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9043" y="914400"/>
            <a:ext cx="8127999" cy="5410200"/>
          </a:xfrm>
        </p:spPr>
        <p:txBody>
          <a:bodyPr/>
          <a:lstStyle/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GALPROP provides distributions and spectra of cosmic ray species corresponding to the “old” well-mixed component of cosmic rays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Diffuse Galactic emission is calculated based on distribution of propagated cosmic rays and interstellar medium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Excesses in diffuse emission over GALPROP predictions are essentially “sources” – accelerators of cosmic rays – or systematic uncertainties in the input (gas maps, interstellar radiation field)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 comparison of GALPROP predictions with data shows such features and allows their robustness to be checked 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GALPROP can solve a time-dependent transport equation – not used very often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Therefore, GALPROP is an instrument to test the hypotheses of cosmic ray propagation using all available data on cosmic rays and diffuse emission</a:t>
            </a:r>
          </a:p>
          <a:p>
            <a:pPr>
              <a:spcBef>
                <a:spcPts val="60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GALPROP can also be used to test the origin of the observed anisotropy 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Rationale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838200"/>
            <a:ext cx="7772400" cy="5410200"/>
          </a:xfrm>
        </p:spPr>
        <p:txBody>
          <a:bodyPr/>
          <a:lstStyle/>
          <a:p>
            <a:pPr>
              <a:buClr>
                <a:schemeClr val="tx2"/>
              </a:buClr>
              <a:buFont typeface="Wingdings" charset="2"/>
              <a:buChar char="²"/>
            </a:pPr>
            <a:r>
              <a:rPr lang="en-US" b="1" dirty="0" smtClean="0"/>
              <a:t>Scenario P:</a:t>
            </a:r>
            <a:r>
              <a:rPr lang="en-US" dirty="0" smtClean="0"/>
              <a:t> interstellar </a:t>
            </a:r>
            <a:r>
              <a:rPr lang="en-US" b="1" dirty="0" smtClean="0">
                <a:solidFill>
                  <a:srgbClr val="FF0000"/>
                </a:solidFill>
              </a:rPr>
              <a:t>P</a:t>
            </a:r>
            <a:r>
              <a:rPr lang="en-US" dirty="0" smtClean="0"/>
              <a:t>ropagation effects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Change in CR transport: D ~ </a:t>
            </a:r>
            <a:r>
              <a:rPr lang="en-US" dirty="0" err="1" smtClean="0"/>
              <a:t>ρ</a:t>
            </a:r>
            <a:r>
              <a:rPr lang="en-US" baseline="30000" dirty="0" err="1" smtClean="0"/>
              <a:t>δ</a:t>
            </a:r>
            <a:r>
              <a:rPr lang="en-US" dirty="0" smtClean="0"/>
              <a:t>, </a:t>
            </a:r>
            <a:r>
              <a:rPr lang="en-US" dirty="0" err="1" smtClean="0"/>
              <a:t>δ</a:t>
            </a:r>
            <a:r>
              <a:rPr lang="en-US" dirty="0" smtClean="0"/>
              <a:t> = 0.3/0.15 below/above the break</a:t>
            </a:r>
          </a:p>
          <a:p>
            <a:pPr>
              <a:buFont typeface="Wingdings" charset="2"/>
              <a:buChar char="²"/>
            </a:pPr>
            <a:r>
              <a:rPr lang="en-US" b="1" dirty="0" smtClean="0"/>
              <a:t>Scenario </a:t>
            </a:r>
            <a:r>
              <a:rPr lang="en-US" b="1" dirty="0" err="1" smtClean="0"/>
              <a:t>I(a</a:t>
            </a:r>
            <a:r>
              <a:rPr lang="en-US" b="1" dirty="0" smtClean="0"/>
              <a:t>):</a:t>
            </a:r>
            <a:r>
              <a:rPr lang="en-US" dirty="0" smtClean="0"/>
              <a:t> CR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njection effects, a source with spectral break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Breaks in the injection spectrum of CR sources</a:t>
            </a:r>
          </a:p>
          <a:p>
            <a:pPr>
              <a:buFont typeface="Wingdings" charset="2"/>
              <a:buChar char="²"/>
            </a:pPr>
            <a:r>
              <a:rPr lang="en-US" b="1" dirty="0" smtClean="0"/>
              <a:t>Scenario </a:t>
            </a:r>
            <a:r>
              <a:rPr lang="en-US" b="1" dirty="0" err="1" smtClean="0"/>
              <a:t>I(b</a:t>
            </a:r>
            <a:r>
              <a:rPr lang="en-US" b="1" dirty="0" smtClean="0"/>
              <a:t>): C</a:t>
            </a:r>
            <a:r>
              <a:rPr lang="en-US" dirty="0" smtClean="0"/>
              <a:t>R </a:t>
            </a:r>
            <a:r>
              <a:rPr lang="en-US" b="1" dirty="0" smtClean="0">
                <a:solidFill>
                  <a:srgbClr val="FF0000"/>
                </a:solidFill>
              </a:rPr>
              <a:t>I</a:t>
            </a:r>
            <a:r>
              <a:rPr lang="en-US" dirty="0" smtClean="0"/>
              <a:t>njection effects, a composite source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Two types of CR sources (soft and hard) uniformly mixed in the Galaxy</a:t>
            </a:r>
          </a:p>
          <a:p>
            <a:pPr>
              <a:buFont typeface="Wingdings" charset="2"/>
              <a:buChar char="²"/>
            </a:pPr>
            <a:r>
              <a:rPr lang="en-US" b="1" dirty="0" smtClean="0"/>
              <a:t>Scenario H:</a:t>
            </a:r>
            <a:r>
              <a:rPr lang="en-US" dirty="0" smtClean="0"/>
              <a:t> local </a:t>
            </a:r>
            <a:r>
              <a:rPr lang="en-US" b="1" dirty="0" smtClean="0">
                <a:solidFill>
                  <a:srgbClr val="FF0000"/>
                </a:solidFill>
              </a:rPr>
              <a:t>H</a:t>
            </a:r>
            <a:r>
              <a:rPr lang="en-US" dirty="0" smtClean="0"/>
              <a:t>igh energy source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Low energy </a:t>
            </a:r>
            <a:r>
              <a:rPr lang="en-US" dirty="0" err="1" smtClean="0"/>
              <a:t>CRs</a:t>
            </a:r>
            <a:r>
              <a:rPr lang="en-US" dirty="0" smtClean="0"/>
              <a:t> are produced by sources distributed in the Galaxy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High energy </a:t>
            </a:r>
            <a:r>
              <a:rPr lang="en-US" dirty="0" err="1" smtClean="0"/>
              <a:t>CRs</a:t>
            </a:r>
            <a:r>
              <a:rPr lang="en-US" dirty="0" smtClean="0"/>
              <a:t> are coming from a local  source</a:t>
            </a:r>
          </a:p>
          <a:p>
            <a:pPr>
              <a:buFont typeface="Wingdings" charset="2"/>
              <a:buChar char="²"/>
            </a:pPr>
            <a:r>
              <a:rPr lang="en-US" b="1" dirty="0" smtClean="0"/>
              <a:t>Scenario L:</a:t>
            </a:r>
            <a:r>
              <a:rPr lang="en-US" dirty="0" smtClean="0"/>
              <a:t> local </a:t>
            </a:r>
            <a:r>
              <a:rPr lang="en-US" b="1" dirty="0" smtClean="0">
                <a:solidFill>
                  <a:srgbClr val="FF0000"/>
                </a:solidFill>
              </a:rPr>
              <a:t>L</a:t>
            </a:r>
            <a:r>
              <a:rPr lang="en-US" dirty="0" smtClean="0"/>
              <a:t>ow energy source (special case!)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High energy </a:t>
            </a:r>
            <a:r>
              <a:rPr lang="en-US" dirty="0" err="1" smtClean="0"/>
              <a:t>CRs</a:t>
            </a:r>
            <a:r>
              <a:rPr lang="en-US" dirty="0" smtClean="0"/>
              <a:t> are produced by sources distributed in the Galaxy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Low energy </a:t>
            </a:r>
            <a:r>
              <a:rPr lang="en-US" dirty="0" err="1" smtClean="0"/>
              <a:t>CRs</a:t>
            </a:r>
            <a:r>
              <a:rPr lang="en-US" dirty="0" smtClean="0"/>
              <a:t> are coming from a local  source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No reacceleration, </a:t>
            </a:r>
            <a:r>
              <a:rPr lang="en-US" dirty="0" err="1" smtClean="0"/>
              <a:t>δ</a:t>
            </a:r>
            <a:r>
              <a:rPr lang="en-US" dirty="0" smtClean="0"/>
              <a:t> = 0.67 below/above the break</a:t>
            </a:r>
            <a:endParaRPr lang="en-US" baseline="30000" dirty="0" smtClean="0"/>
          </a:p>
          <a:p>
            <a:pPr>
              <a:buFont typeface="Wingdings" charset="2"/>
              <a:buChar char="²"/>
            </a:pPr>
            <a:r>
              <a:rPr lang="en-US" b="1" dirty="0" smtClean="0"/>
              <a:t>Scenario R:</a:t>
            </a:r>
            <a:r>
              <a:rPr lang="en-US" dirty="0" smtClean="0"/>
              <a:t> </a:t>
            </a:r>
            <a:r>
              <a:rPr lang="en-US" b="1" dirty="0" smtClean="0">
                <a:solidFill>
                  <a:srgbClr val="FF0000"/>
                </a:solidFill>
              </a:rPr>
              <a:t>R</a:t>
            </a:r>
            <a:r>
              <a:rPr lang="en-US" dirty="0" smtClean="0"/>
              <a:t>eference model</a:t>
            </a:r>
          </a:p>
          <a:p>
            <a:pPr lvl="1">
              <a:buClr>
                <a:schemeClr val="accent2"/>
              </a:buClr>
              <a:buFont typeface="Arial"/>
              <a:buChar char="•"/>
            </a:pPr>
            <a:r>
              <a:rPr lang="en-US" dirty="0" smtClean="0"/>
              <a:t>Tuned to pre-PAMELA CR data</a:t>
            </a:r>
          </a:p>
          <a:p>
            <a:pPr>
              <a:spcBef>
                <a:spcPts val="1224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FF0000"/>
                </a:solidFill>
              </a:rPr>
              <a:t>Calculations employ GALPROP </a:t>
            </a:r>
            <a:r>
              <a:rPr lang="en-US" dirty="0" err="1" smtClean="0">
                <a:solidFill>
                  <a:srgbClr val="FF0000"/>
                </a:solidFill>
              </a:rPr>
              <a:t>Webrun</a:t>
            </a:r>
            <a:r>
              <a:rPr lang="en-US" dirty="0" smtClean="0">
                <a:solidFill>
                  <a:srgbClr val="FF0000"/>
                </a:solidFill>
              </a:rPr>
              <a:t>: http://</a:t>
            </a:r>
            <a:r>
              <a:rPr lang="en-US" dirty="0" err="1" smtClean="0">
                <a:solidFill>
                  <a:srgbClr val="FF0000"/>
                </a:solidFill>
              </a:rPr>
              <a:t>galprop.stanford.edu</a:t>
            </a:r>
            <a:endParaRPr lang="en-US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628900" y="1752600"/>
            <a:ext cx="76200" cy="5539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14800" y="5465802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524000" y="5465802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485900" y="3581400"/>
            <a:ext cx="76200" cy="5539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76700" y="3581400"/>
            <a:ext cx="76200" cy="553998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2" name="Content Placeholder 11"/>
          <p:cNvSpPr>
            <a:spLocks noGrp="1"/>
          </p:cNvSpPr>
          <p:nvPr>
            <p:ph idx="1"/>
          </p:nvPr>
        </p:nvSpPr>
        <p:spPr>
          <a:xfrm>
            <a:off x="6083300" y="1079500"/>
            <a:ext cx="2908300" cy="5410200"/>
          </a:xfrm>
        </p:spPr>
        <p:txBody>
          <a:bodyPr/>
          <a:lstStyle/>
          <a:p>
            <a:pPr lvl="0"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  <a:defRPr/>
            </a:pPr>
            <a:r>
              <a:rPr lang="en-US" dirty="0" smtClean="0"/>
              <a:t>All scenarios are tuned to the data, except the  Reference scenario</a:t>
            </a:r>
          </a:p>
          <a:p>
            <a:pPr lvl="0"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  <a:defRPr/>
            </a:pPr>
            <a:r>
              <a:rPr lang="en-US" dirty="0" smtClean="0"/>
              <a:t>Scenarios L and H: the local source component is calculated by the subtraction of the propagated Galactic spectrum from the data</a:t>
            </a:r>
          </a:p>
          <a:p>
            <a:pPr lvl="0">
              <a:spcBef>
                <a:spcPts val="1632"/>
              </a:spcBef>
              <a:buClr>
                <a:schemeClr val="accent2"/>
              </a:buClr>
              <a:buFont typeface="Wingdings" charset="2"/>
              <a:buChar char="²"/>
              <a:defRPr/>
            </a:pPr>
            <a:r>
              <a:rPr lang="en-US" dirty="0" smtClean="0"/>
              <a:t>The local source is assumed to be close to us, so no propagation; only primary CR species</a:t>
            </a:r>
          </a:p>
        </p:txBody>
      </p:sp>
      <p:pic>
        <p:nvPicPr>
          <p:cNvPr id="14" name="Picture 13" descr="fig_cr_spectra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rcRect l="1095" r="5235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1095" r="5235"/>
              <a:stretch>
                <a:fillRect/>
              </a:stretch>
            </p:blipFill>
          </mc:Fallback>
        </mc:AlternateContent>
        <p:spPr>
          <a:xfrm>
            <a:off x="12700" y="0"/>
            <a:ext cx="6077656" cy="6819900"/>
          </a:xfrm>
          <a:prstGeom prst="rect">
            <a:avLst/>
          </a:prstGeo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444500" y="1955800"/>
            <a:ext cx="1300356" cy="43858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Propagation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2535" y="251792"/>
            <a:ext cx="1120820" cy="43858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Reference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46500" y="1955800"/>
            <a:ext cx="1005403" cy="43858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Injection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993900" y="4203700"/>
            <a:ext cx="1049837" cy="43858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Local LE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251200" y="4203700"/>
            <a:ext cx="1075535" cy="43858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Local HE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06348" y="177800"/>
            <a:ext cx="3920435" cy="533400"/>
          </a:xfrm>
        </p:spPr>
        <p:txBody>
          <a:bodyPr/>
          <a:lstStyle/>
          <a:p>
            <a:pPr algn="l"/>
            <a:r>
              <a:rPr lang="en-US" dirty="0" smtClean="0"/>
              <a:t>P and He spectra in different scenarios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Content Placeholder 11" descr="fig_p_he_ratio.pdf"/>
          <p:cNvPicPr>
            <a:picLocks noGrp="1" noChangeAspect="1"/>
          </p:cNvPicPr>
          <p:nvPr>
            <p:ph sz="half" idx="2"/>
          </p:nvPr>
        </p:nvPicPr>
        <mc:AlternateContent xmlns:ma="http://schemas.microsoft.com/office/mac/drawingml/2008/main">
          <mc:Choice Requires="ma">
            <p:blipFill>
              <a:blip r:embed="rId3"/>
              <a:srcRect l="5029" t="8351" r="13386" b="-3276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4"/>
              <a:srcRect l="5029" t="8351" r="13386" b="-3276"/>
              <a:stretch>
                <a:fillRect/>
              </a:stretch>
            </p:blipFill>
          </mc:Fallback>
        </mc:AlternateContent>
        <p:spPr>
          <a:xfrm>
            <a:off x="12700" y="1524928"/>
            <a:ext cx="4445000" cy="3128396"/>
          </a:xfrm>
          <a:solidFill>
            <a:srgbClr val="FFFFFF"/>
          </a:solidFill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87439"/>
            <a:ext cx="8229600" cy="1143000"/>
          </a:xfrm>
        </p:spPr>
        <p:txBody>
          <a:bodyPr/>
          <a:lstStyle/>
          <a:p>
            <a:r>
              <a:rPr lang="en-US" dirty="0" err="1" smtClean="0"/>
              <a:t>p</a:t>
            </a:r>
            <a:r>
              <a:rPr lang="en-US" dirty="0" smtClean="0"/>
              <a:t>/He ratio and CR anisotropy ratio in different scenarios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8000" y="912019"/>
            <a:ext cx="2731000" cy="639762"/>
          </a:xfrm>
        </p:spPr>
        <p:txBody>
          <a:bodyPr/>
          <a:lstStyle/>
          <a:p>
            <a:pPr algn="ctr"/>
            <a:r>
              <a:rPr lang="en-US" b="0" dirty="0" err="1" smtClean="0"/>
              <a:t>p</a:t>
            </a:r>
            <a:r>
              <a:rPr lang="en-US" b="0" dirty="0" smtClean="0"/>
              <a:t>/He ratio</a:t>
            </a:r>
            <a:endParaRPr lang="en-US" b="0" dirty="0"/>
          </a:p>
        </p:txBody>
      </p:sp>
      <p:pic>
        <p:nvPicPr>
          <p:cNvPr id="11" name="Content Placeholder 10" descr="fig_anisotropy.pdf"/>
          <p:cNvPicPr>
            <a:picLocks noGrp="1" noChangeAspect="1"/>
          </p:cNvPicPr>
          <p:nvPr>
            <p:ph sz="quarter" idx="4"/>
          </p:nvPr>
        </p:nvPicPr>
        <mc:AlternateContent xmlns:ma="http://schemas.microsoft.com/office/mac/drawingml/2008/main">
          <mc:Choice Requires="ma">
            <p:blipFill>
              <a:blip r:embed="rId5"/>
              <a:srcRect l="3420" t="10483" r="14062" b="1318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6"/>
              <a:srcRect l="3420" t="10483" r="14062" b="1318"/>
              <a:stretch>
                <a:fillRect/>
              </a:stretch>
            </p:blipFill>
          </mc:Fallback>
        </mc:AlternateContent>
        <p:spPr>
          <a:xfrm>
            <a:off x="4533900" y="660400"/>
            <a:ext cx="4495800" cy="2906713"/>
          </a:xfrm>
          <a:solidFill>
            <a:srgbClr val="FFFFFF"/>
          </a:solidFill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84751" y="3603929"/>
            <a:ext cx="3981449" cy="3207471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97020" y="486611"/>
            <a:ext cx="2432353" cy="639762"/>
          </a:xfrm>
        </p:spPr>
        <p:txBody>
          <a:bodyPr/>
          <a:lstStyle/>
          <a:p>
            <a:pPr algn="ctr"/>
            <a:r>
              <a:rPr lang="en-US" b="0" dirty="0" smtClean="0"/>
              <a:t>CR anisotropy</a:t>
            </a:r>
            <a:endParaRPr lang="en-US" b="0" dirty="0"/>
          </a:p>
        </p:txBody>
      </p:sp>
      <p:sp>
        <p:nvSpPr>
          <p:cNvPr id="14" name="TextBox 13"/>
          <p:cNvSpPr txBox="1"/>
          <p:nvPr/>
        </p:nvSpPr>
        <p:spPr>
          <a:xfrm>
            <a:off x="5447337" y="3676757"/>
            <a:ext cx="1243562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Ptuskin+’2006</a:t>
            </a:r>
            <a:endParaRPr lang="en-US" sz="1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79401" y="4964638"/>
            <a:ext cx="4754304" cy="1518877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The lower anisotropy figure illustrates the effect of local sources, but it depends on their assumed ages, distances, and the spectra of accelerated particles </a:t>
            </a:r>
            <a:endParaRPr lang="en-US" sz="1800" dirty="0">
              <a:latin typeface="Times New Roman"/>
              <a:cs typeface="Times New Roman"/>
            </a:endParaRPr>
          </a:p>
        </p:txBody>
      </p:sp>
      <p:cxnSp>
        <p:nvCxnSpPr>
          <p:cNvPr id="15" name="Straight Arrow Connector 14"/>
          <p:cNvCxnSpPr/>
          <p:nvPr/>
        </p:nvCxnSpPr>
        <p:spPr bwMode="auto">
          <a:xfrm>
            <a:off x="9144000" y="5842000"/>
            <a:ext cx="914400" cy="914400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6" name="TextBox 15"/>
          <p:cNvSpPr txBox="1"/>
          <p:nvPr/>
        </p:nvSpPr>
        <p:spPr>
          <a:xfrm>
            <a:off x="7823199" y="5930900"/>
            <a:ext cx="838201" cy="402161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600" dirty="0" smtClean="0"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Local sources</a:t>
            </a:r>
            <a:endParaRPr lang="en-US" sz="1600" dirty="0"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/>
        </p:nvGraphicFramePr>
        <p:xfrm>
          <a:off x="5300663" y="2640013"/>
          <a:ext cx="2062162" cy="366712"/>
        </p:xfrm>
        <a:graphic>
          <a:graphicData uri="http://schemas.openxmlformats.org/presentationml/2006/ole">
            <p:oleObj spid="_x0000_s688130" name="Equation" r:id="rId8" imgW="1143000" imgH="203200" progId="Equation.3">
              <p:embed/>
            </p:oleObj>
          </a:graphicData>
        </a:graphic>
      </p:graphicFrame>
      <p:cxnSp>
        <p:nvCxnSpPr>
          <p:cNvPr id="21" name="Straight Connector 20"/>
          <p:cNvCxnSpPr/>
          <p:nvPr/>
        </p:nvCxnSpPr>
        <p:spPr bwMode="auto">
          <a:xfrm flipV="1">
            <a:off x="5466522" y="4019825"/>
            <a:ext cx="3357218" cy="1501914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3" name="Straight Connector 22"/>
          <p:cNvCxnSpPr/>
          <p:nvPr/>
        </p:nvCxnSpPr>
        <p:spPr bwMode="auto">
          <a:xfrm rot="10800000" flipV="1">
            <a:off x="5455478" y="4803912"/>
            <a:ext cx="3357218" cy="828261"/>
          </a:xfrm>
          <a:prstGeom prst="line">
            <a:avLst/>
          </a:prstGeom>
          <a:solidFill>
            <a:schemeClr val="bg1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5" name="Straight Arrow Connector 24"/>
          <p:cNvCxnSpPr/>
          <p:nvPr/>
        </p:nvCxnSpPr>
        <p:spPr bwMode="auto">
          <a:xfrm rot="5400000">
            <a:off x="7078870" y="4362174"/>
            <a:ext cx="563217" cy="99391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16200000" flipH="1">
            <a:off x="7349439" y="4202044"/>
            <a:ext cx="817216" cy="695741"/>
          </a:xfrm>
          <a:prstGeom prst="straightConnector1">
            <a:avLst/>
          </a:prstGeom>
          <a:solidFill>
            <a:schemeClr val="bg1"/>
          </a:solidFill>
          <a:ln w="952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med" len="med"/>
            <a:tailEnd type="arrow" w="sm" len="sm"/>
          </a:ln>
          <a:effectLst/>
        </p:spPr>
      </p:cxnSp>
      <p:sp>
        <p:nvSpPr>
          <p:cNvPr id="30" name="TextBox 29"/>
          <p:cNvSpPr txBox="1"/>
          <p:nvPr/>
        </p:nvSpPr>
        <p:spPr>
          <a:xfrm>
            <a:off x="6981686" y="3797301"/>
            <a:ext cx="838201" cy="301621"/>
          </a:xfrm>
          <a:prstGeom prst="rect">
            <a:avLst/>
          </a:prstGeom>
          <a:solidFill>
            <a:srgbClr val="FFFFFF"/>
          </a:solidFill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200" dirty="0" err="1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Tipical</a:t>
            </a:r>
            <a:r>
              <a:rPr lang="en-US" sz="1200" dirty="0" smtClean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50800" dist="38100" dir="2700000">
                    <a:srgbClr val="000000">
                      <a:alpha val="43000"/>
                    </a:srgbClr>
                  </a:outerShdw>
                </a:effectLst>
                <a:latin typeface="Times New Roman"/>
                <a:cs typeface="Times New Roman"/>
              </a:rPr>
              <a:t> fluctuations</a:t>
            </a:r>
            <a:endParaRPr lang="en-US" sz="1200" dirty="0">
              <a:solidFill>
                <a:schemeClr val="tx1">
                  <a:lumMod val="75000"/>
                  <a:lumOff val="25000"/>
                </a:schemeClr>
              </a:solidFill>
              <a:effectLst>
                <a:outerShdw blurRad="50800" dist="38100" dir="2700000">
                  <a:srgbClr val="000000">
                    <a:alpha val="43000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Example: B/C ratio in different scenarios</a:t>
            </a:r>
            <a:endParaRPr lang="en-US" dirty="0"/>
          </a:p>
        </p:txBody>
      </p:sp>
      <p:pic>
        <p:nvPicPr>
          <p:cNvPr id="4" name="Content Placeholder 3" descr="fig_b_c_ratio.pdf"/>
          <p:cNvPicPr>
            <a:picLocks noGrp="1" noChangeAspect="1"/>
          </p:cNvPicPr>
          <p:nvPr>
            <p:ph idx="1"/>
          </p:nvPr>
        </p:nvPicPr>
        <mc:AlternateContent xmlns:ma="http://schemas.microsoft.com/office/mac/drawingml/2008/main">
          <mc:Choice Requires="ma">
            <p:blipFill>
              <a:blip r:embed="rId2"/>
              <a:srcRect l="-244" r="271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l="-244" r="2712"/>
              <a:stretch>
                <a:fillRect/>
              </a:stretch>
            </p:blipFill>
          </mc:Fallback>
        </mc:AlternateContent>
        <p:spPr>
          <a:xfrm>
            <a:off x="457200" y="914400"/>
            <a:ext cx="5029200" cy="5410200"/>
          </a:xfrm>
          <a:solidFill>
            <a:srgbClr val="FFFFFF"/>
          </a:solidFill>
        </p:spPr>
      </p:pic>
      <p:sp>
        <p:nvSpPr>
          <p:cNvPr id="6" name="Content Placeholder 2"/>
          <p:cNvSpPr txBox="1">
            <a:spLocks/>
          </p:cNvSpPr>
          <p:nvPr/>
        </p:nvSpPr>
        <p:spPr bwMode="auto">
          <a:xfrm>
            <a:off x="5562600" y="914400"/>
            <a:ext cx="3429000" cy="541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lvl="0" indent="-342900">
              <a:lnSpc>
                <a:spcPct val="100000"/>
              </a:lnSpc>
              <a:spcBef>
                <a:spcPts val="1632"/>
              </a:spcBef>
              <a:buFont typeface="Wingdings" charset="2"/>
              <a:buChar char="²"/>
              <a:defRPr/>
            </a:pPr>
            <a:r>
              <a:rPr lang="en-US" kern="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B/C is flatter in Scenario P</a:t>
            </a:r>
          </a:p>
          <a:p>
            <a:pPr marL="342900" lvl="0" indent="-342900">
              <a:lnSpc>
                <a:spcPct val="100000"/>
              </a:lnSpc>
              <a:spcBef>
                <a:spcPts val="1632"/>
              </a:spcBef>
              <a:buFont typeface="Wingdings" charset="2"/>
              <a:buChar char="²"/>
              <a:defRPr/>
            </a:pPr>
            <a:r>
              <a:rPr lang="en-US" kern="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Local sources are assumed to produce only primary isotopes</a:t>
            </a:r>
          </a:p>
          <a:p>
            <a:pPr marL="342900" lvl="0" indent="-342900">
              <a:lnSpc>
                <a:spcPct val="100000"/>
              </a:lnSpc>
              <a:spcBef>
                <a:spcPts val="1632"/>
              </a:spcBef>
              <a:buFont typeface="Wingdings" charset="2"/>
              <a:buChar char="²"/>
              <a:defRPr/>
            </a:pPr>
            <a:r>
              <a:rPr lang="en-US" kern="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B/C is steeper in scenario L and H, but due to the different reasons</a:t>
            </a:r>
          </a:p>
          <a:p>
            <a:pPr marL="800100" lvl="1" indent="-342900">
              <a:lnSpc>
                <a:spcPct val="100000"/>
              </a:lnSpc>
              <a:spcBef>
                <a:spcPts val="1632"/>
              </a:spcBef>
              <a:buFont typeface="Lucida Grande"/>
              <a:buChar char="−"/>
              <a:defRPr/>
            </a:pPr>
            <a:r>
              <a:rPr lang="en-US" kern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Scenario L: P-L index of the diffusion coefficient steepens to 0.67</a:t>
            </a:r>
          </a:p>
          <a:p>
            <a:pPr marL="800100" lvl="1" indent="-342900">
              <a:lnSpc>
                <a:spcPct val="100000"/>
              </a:lnSpc>
              <a:spcBef>
                <a:spcPts val="1632"/>
              </a:spcBef>
              <a:buFont typeface="Lucida Grande"/>
              <a:buChar char="−"/>
              <a:defRPr/>
            </a:pPr>
            <a:r>
              <a:rPr lang="en-US" kern="0" dirty="0" smtClean="0">
                <a:solidFill>
                  <a:schemeClr val="accent2">
                    <a:lumMod val="75000"/>
                  </a:schemeClr>
                </a:solidFill>
                <a:latin typeface="Times New Roman"/>
                <a:ea typeface="ＭＳ Ｐゴシック" charset="-128"/>
                <a:cs typeface="Times New Roman"/>
              </a:rPr>
              <a:t>Scenario H: there is no Boron in the local source, but there is Carbon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-108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-108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-108" charset="2"/>
              <a:buChar char="§"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8900" y="1752600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R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581400" y="5105400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H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066800" y="5105400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L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85900" y="3581400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P</a:t>
            </a:r>
            <a:endParaRPr lang="en-US" sz="24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076700" y="3581400"/>
            <a:ext cx="7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/>
                <a:cs typeface="Times New Roman"/>
              </a:rPr>
              <a:t>I</a:t>
            </a:r>
            <a:endParaRPr lang="en-US" sz="24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 descr="fig_pbar_p_ratio.pdf"/>
          <p:cNvPicPr>
            <a:picLocks noGrp="1" noChangeAspect="1"/>
          </p:cNvPicPr>
          <p:nvPr>
            <p:ph sz="quarter" idx="4"/>
          </p:nvPr>
        </p:nvPicPr>
        <mc:AlternateContent xmlns:ma="http://schemas.microsoft.com/office/mac/drawingml/2008/main">
          <mc:Choice Requires="ma">
            <p:blipFill>
              <a:blip r:embed="rId2"/>
              <a:srcRect t="591" r="10474" b="-247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rcRect t="591" r="10474" b="-2472"/>
              <a:stretch>
                <a:fillRect/>
              </a:stretch>
            </p:blipFill>
          </mc:Fallback>
        </mc:AlternateContent>
        <p:spPr>
          <a:xfrm>
            <a:off x="4577293" y="1626930"/>
            <a:ext cx="4552468" cy="3387401"/>
          </a:xfr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2" name="Content Placeholder 11" descr="fig_pbar.pdf"/>
          <p:cNvPicPr>
            <a:picLocks noGrp="1" noChangeAspect="1"/>
          </p:cNvPicPr>
          <p:nvPr>
            <p:ph sz="half" idx="2"/>
          </p:nvPr>
        </p:nvPicPr>
        <mc:AlternateContent xmlns:ma="http://schemas.microsoft.com/office/mac/drawingml/2008/main">
          <mc:Choice Requires="ma">
            <p:blipFill>
              <a:blip r:embed="rId4"/>
              <a:srcRect t="572" r="11984" b="-2493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5"/>
              <a:srcRect t="572" r="11984" b="-2493"/>
              <a:stretch>
                <a:fillRect/>
              </a:stretch>
            </p:blipFill>
          </mc:Fallback>
        </mc:AlternateContent>
        <p:spPr>
          <a:xfrm>
            <a:off x="21704" y="1625600"/>
            <a:ext cx="4475684" cy="3388731"/>
          </a:xfrm>
          <a:solidFill>
            <a:srgbClr val="FFFFFF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38100"/>
            <a:ext cx="8229600" cy="452438"/>
          </a:xfrm>
        </p:spPr>
        <p:txBody>
          <a:bodyPr/>
          <a:lstStyle/>
          <a:p>
            <a:r>
              <a:rPr lang="en-US" dirty="0" smtClean="0"/>
              <a:t>Antiprotons and </a:t>
            </a:r>
            <a:r>
              <a:rPr lang="en-US" dirty="0" err="1" smtClean="0"/>
              <a:t>pbar/p</a:t>
            </a:r>
            <a:r>
              <a:rPr lang="en-US" dirty="0" smtClean="0"/>
              <a:t> ratio in different scenarios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57200" y="874713"/>
            <a:ext cx="4040188" cy="639762"/>
          </a:xfrm>
        </p:spPr>
        <p:txBody>
          <a:bodyPr/>
          <a:lstStyle/>
          <a:p>
            <a:pPr algn="ctr"/>
            <a:r>
              <a:rPr lang="en-US" b="0" dirty="0" smtClean="0"/>
              <a:t>Antiprotons</a:t>
            </a:r>
            <a:endParaRPr lang="en-US" b="0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4645025" y="874713"/>
            <a:ext cx="4041775" cy="639762"/>
          </a:xfrm>
        </p:spPr>
        <p:txBody>
          <a:bodyPr/>
          <a:lstStyle/>
          <a:p>
            <a:pPr algn="ctr"/>
            <a:r>
              <a:rPr lang="en-US" b="0" dirty="0" err="1" smtClean="0"/>
              <a:t>pbar/p</a:t>
            </a:r>
            <a:r>
              <a:rPr lang="en-US" b="0" dirty="0" smtClean="0"/>
              <a:t> ratio</a:t>
            </a:r>
            <a:endParaRPr lang="en-US" b="0" dirty="0"/>
          </a:p>
        </p:txBody>
      </p:sp>
      <p:sp>
        <p:nvSpPr>
          <p:cNvPr id="10" name="TextBox 9"/>
          <p:cNvSpPr txBox="1"/>
          <p:nvPr/>
        </p:nvSpPr>
        <p:spPr>
          <a:xfrm>
            <a:off x="393700" y="5232400"/>
            <a:ext cx="8379217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All scenarios are consistent with existing antiproton data (except scenario L)</a:t>
            </a:r>
          </a:p>
          <a:p>
            <a:pPr marL="342900" indent="-342900"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Predict different behavior at HE  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1-10-29 at 12.02.04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2877"/>
            <a:ext cx="9113514" cy="64284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9473890">
            <a:off x="5181579" y="1852341"/>
            <a:ext cx="2807930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NOT LATE! </a:t>
            </a:r>
            <a:endParaRPr lang="en-US" sz="40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755900"/>
            <a:ext cx="7772400" cy="3568700"/>
          </a:xfrm>
        </p:spPr>
        <p:txBody>
          <a:bodyPr/>
          <a:lstStyle/>
          <a:p>
            <a:pPr algn="ctr">
              <a:buNone/>
            </a:pPr>
            <a:r>
              <a:rPr lang="en-US" sz="4000" dirty="0" smtClean="0"/>
              <a:t>Back up slides</a:t>
            </a:r>
            <a:endParaRPr lang="en-US" sz="4000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1566" y="136526"/>
            <a:ext cx="7135652" cy="533400"/>
          </a:xfrm>
        </p:spPr>
        <p:txBody>
          <a:bodyPr/>
          <a:lstStyle/>
          <a:p>
            <a:r>
              <a:rPr lang="en-US" dirty="0" smtClean="0"/>
              <a:t>New features of most recent release (v.54.1)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3710" y="707986"/>
            <a:ext cx="8075083" cy="5865709"/>
          </a:xfrm>
        </p:spPr>
        <p:txBody>
          <a:bodyPr wrap="square">
            <a:spAutoFit/>
          </a:bodyPr>
          <a:lstStyle/>
          <a:p>
            <a:pPr>
              <a:lnSpc>
                <a:spcPct val="95000"/>
              </a:lnSpc>
              <a:buClr>
                <a:schemeClr val="accent2"/>
              </a:buClr>
              <a:buNone/>
            </a:pPr>
            <a:r>
              <a:rPr lang="en-US" dirty="0" smtClean="0"/>
              <a:t>Technical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Configuration management via GNU </a:t>
            </a:r>
            <a:r>
              <a:rPr lang="en-US" dirty="0" err="1" smtClean="0"/>
              <a:t>autotools</a:t>
            </a:r>
            <a:endParaRPr lang="en-US" dirty="0" smtClean="0"/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Different compiler targets and testing (</a:t>
            </a:r>
            <a:r>
              <a:rPr lang="en-US" dirty="0" err="1" smtClean="0"/>
              <a:t>g</a:t>
            </a:r>
            <a:r>
              <a:rPr lang="en-US" dirty="0" smtClean="0"/>
              <a:t>++, </a:t>
            </a:r>
            <a:r>
              <a:rPr lang="en-US" dirty="0" err="1" smtClean="0"/>
              <a:t>icc</a:t>
            </a:r>
            <a:r>
              <a:rPr lang="en-US" dirty="0" smtClean="0"/>
              <a:t>, open64, </a:t>
            </a:r>
            <a:r>
              <a:rPr lang="en-US" dirty="0" err="1" smtClean="0"/>
              <a:t>llvm</a:t>
            </a:r>
            <a:r>
              <a:rPr lang="en-US" dirty="0" smtClean="0"/>
              <a:t>), Linux and OS X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Parallelization via </a:t>
            </a:r>
            <a:r>
              <a:rPr lang="en-US" dirty="0" err="1" smtClean="0"/>
              <a:t>OpenMP</a:t>
            </a:r>
            <a:endParaRPr lang="en-US" dirty="0" smtClean="0"/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Memory usage optimization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Multiple data format outputs (</a:t>
            </a:r>
            <a:r>
              <a:rPr lang="en-US" dirty="0" err="1" smtClean="0"/>
              <a:t>HEALPix</a:t>
            </a:r>
            <a:r>
              <a:rPr lang="en-US" dirty="0" smtClean="0"/>
              <a:t>, Fermi </a:t>
            </a:r>
            <a:r>
              <a:rPr lang="en-US" dirty="0" err="1" smtClean="0"/>
              <a:t>MapCube</a:t>
            </a:r>
            <a:r>
              <a:rPr lang="en-US" dirty="0" smtClean="0"/>
              <a:t>, FITS)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Built as library for external linking (e.g., with </a:t>
            </a:r>
            <a:r>
              <a:rPr lang="en-US" dirty="0" err="1" smtClean="0"/>
              <a:t>DarkSUSY</a:t>
            </a:r>
            <a:r>
              <a:rPr lang="en-US" dirty="0" smtClean="0"/>
              <a:t>, </a:t>
            </a:r>
            <a:r>
              <a:rPr lang="en-US" dirty="0" err="1" smtClean="0"/>
              <a:t>SuperBayeS</a:t>
            </a:r>
            <a:r>
              <a:rPr lang="en-US" dirty="0" smtClean="0"/>
              <a:t>)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err="1" smtClean="0"/>
              <a:t>Bugzilla</a:t>
            </a:r>
            <a:r>
              <a:rPr lang="en-US" dirty="0" smtClean="0"/>
              <a:t> available at GALPROP website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err="1" smtClean="0"/>
              <a:t>WebRun</a:t>
            </a:r>
            <a:r>
              <a:rPr lang="en-US" dirty="0" smtClean="0"/>
              <a:t> – run via browser different versions of GALPROP </a:t>
            </a:r>
            <a:r>
              <a:rPr lang="en-US" dirty="0" smtClean="0">
                <a:solidFill>
                  <a:schemeClr val="accent2"/>
                </a:solidFill>
              </a:rPr>
              <a:t>(even from a smart phone)</a:t>
            </a:r>
            <a:r>
              <a:rPr lang="en-US" dirty="0" smtClean="0"/>
              <a:t> 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None/>
            </a:pPr>
            <a:r>
              <a:rPr lang="en-US" dirty="0" smtClean="0"/>
              <a:t>Datasets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Improved HI and CO gas maps from surveys (e.g., LAB, NANTEN)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Interstellar radiation field calculated with </a:t>
            </a:r>
            <a:r>
              <a:rPr lang="en-US" dirty="0" err="1" smtClean="0"/>
              <a:t>FRaNKIE</a:t>
            </a:r>
            <a:r>
              <a:rPr lang="en-US" dirty="0" smtClean="0"/>
              <a:t> code (full 3D </a:t>
            </a:r>
            <a:r>
              <a:rPr lang="en-US" dirty="0" err="1" smtClean="0"/>
              <a:t>radiative</a:t>
            </a:r>
            <a:r>
              <a:rPr lang="en-US" dirty="0" smtClean="0"/>
              <a:t> transport)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3D modeling of magnetic field, polarization treatment (WMAP, Plank)</a:t>
            </a:r>
          </a:p>
          <a:p>
            <a:pPr>
              <a:lnSpc>
                <a:spcPct val="95000"/>
              </a:lnSpc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CROSECS project – to improve on the isotopic production cross sections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7916" y="656697"/>
            <a:ext cx="7821084" cy="594571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435" y="51861"/>
            <a:ext cx="7395116" cy="533400"/>
          </a:xfrm>
        </p:spPr>
        <p:txBody>
          <a:bodyPr/>
          <a:lstStyle/>
          <a:p>
            <a:r>
              <a:rPr lang="en-US" dirty="0" smtClean="0"/>
              <a:t>Running calculations</a:t>
            </a:r>
            <a:endParaRPr lang="en-US" dirty="0"/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814916" y="3414184"/>
            <a:ext cx="3619500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spAutoFit/>
          </a:bodyPr>
          <a:lstStyle/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pitchFamily="-108" charset="2"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 smtClean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Simultaneous runs are allowed dependent on resources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Tx/>
              <a:buFont typeface="Wingdings" charset="2"/>
              <a:buChar char="²"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Shared fairly between users with</a:t>
            </a:r>
            <a:r>
              <a:rPr kumimoji="0" lang="en-US" sz="2000" b="0" i="0" u="none" strike="noStrike" kern="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Times New Roman"/>
                <a:ea typeface="ＭＳ Ｐゴシック" charset="-128"/>
                <a:cs typeface="Times New Roman"/>
              </a:rPr>
              <a:t> load balancing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Times New Roman"/>
              <a:ea typeface="ＭＳ Ｐゴシック" charset="-128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2519" y="252942"/>
            <a:ext cx="7094482" cy="533400"/>
          </a:xfrm>
        </p:spPr>
        <p:txBody>
          <a:bodyPr/>
          <a:lstStyle/>
          <a:p>
            <a:r>
              <a:rPr lang="en-US" dirty="0" smtClean="0"/>
              <a:t>Why?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4050" y="1073148"/>
            <a:ext cx="7772400" cy="5410200"/>
          </a:xfrm>
        </p:spPr>
        <p:txBody>
          <a:bodyPr/>
          <a:lstStyle/>
          <a:p>
            <a:pPr>
              <a:spcBef>
                <a:spcPts val="2280"/>
              </a:spcBef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spcBef>
                <a:spcPts val="22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Constraining CR propagation − important for many related topics (e.g., indirect DM searches)</a:t>
            </a:r>
          </a:p>
          <a:p>
            <a:pPr>
              <a:spcBef>
                <a:spcPts val="22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So far, global parameter scans were only possible with analytical or semi-analytical propagation models, but reliability may be a problem</a:t>
            </a:r>
          </a:p>
          <a:p>
            <a:pPr>
              <a:spcBef>
                <a:spcPts val="22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Recent improvements to the GALPROP code together with efficient sampling techniques and Bayesian methods now allow a fully numerical exploration of the parameter space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solidFill>
                  <a:schemeClr val="tx2"/>
                </a:solidFill>
              </a:rPr>
              <a:t>CRs</a:t>
            </a:r>
            <a:r>
              <a:rPr lang="en-US" dirty="0" smtClean="0">
                <a:solidFill>
                  <a:schemeClr val="tx2"/>
                </a:solidFill>
              </a:rPr>
              <a:t> in the Interstellar Medium</a:t>
            </a:r>
            <a:endParaRPr lang="en-US" dirty="0">
              <a:solidFill>
                <a:schemeClr val="tx2"/>
              </a:solidFill>
            </a:endParaRPr>
          </a:p>
        </p:txBody>
      </p:sp>
      <p:pic>
        <p:nvPicPr>
          <p:cNvPr id="4" name="Picture 2" descr="Milchst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00100"/>
            <a:ext cx="9144000" cy="5562600"/>
          </a:xfrm>
          <a:prstGeom prst="rect">
            <a:avLst/>
          </a:prstGeom>
          <a:noFill/>
          <a:ln w="0">
            <a:solidFill>
              <a:srgbClr val="000066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Oval 6"/>
          <p:cNvSpPr>
            <a:spLocks noChangeArrowheads="1"/>
          </p:cNvSpPr>
          <p:nvPr/>
        </p:nvSpPr>
        <p:spPr bwMode="auto">
          <a:xfrm>
            <a:off x="3498850" y="4197350"/>
            <a:ext cx="3492500" cy="2112963"/>
          </a:xfrm>
          <a:prstGeom prst="ellipse">
            <a:avLst/>
          </a:prstGeom>
          <a:gradFill rotWithShape="0">
            <a:gsLst>
              <a:gs pos="0">
                <a:srgbClr val="FF0000"/>
              </a:gs>
              <a:gs pos="100000">
                <a:srgbClr val="FFCC00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" name="Group 7"/>
          <p:cNvGrpSpPr>
            <a:grpSpLocks/>
          </p:cNvGrpSpPr>
          <p:nvPr/>
        </p:nvGrpSpPr>
        <p:grpSpPr bwMode="auto">
          <a:xfrm>
            <a:off x="2767013" y="1674813"/>
            <a:ext cx="382587" cy="395287"/>
            <a:chOff x="3216" y="2192"/>
            <a:chExt cx="241" cy="249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" name="Rectangle 8"/>
            <p:cNvSpPr>
              <a:spLocks noChangeArrowheads="1"/>
            </p:cNvSpPr>
            <p:nvPr/>
          </p:nvSpPr>
          <p:spPr bwMode="auto">
            <a:xfrm>
              <a:off x="3216" y="2208"/>
              <a:ext cx="1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dirty="0" err="1">
                  <a:solidFill>
                    <a:srgbClr val="FF3399"/>
                  </a:solidFill>
                  <a:latin typeface="Times New Roman"/>
                  <a:cs typeface="Times New Roman"/>
                </a:rPr>
                <a:t>e</a:t>
              </a:r>
              <a:endParaRPr lang="en-US" sz="1800" dirty="0">
                <a:solidFill>
                  <a:srgbClr val="FF3399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9" name="Text Box 10"/>
            <p:cNvSpPr txBox="1">
              <a:spLocks noChangeArrowheads="1"/>
            </p:cNvSpPr>
            <p:nvPr/>
          </p:nvSpPr>
          <p:spPr bwMode="auto">
            <a:xfrm>
              <a:off x="3284" y="2192"/>
              <a:ext cx="17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200" dirty="0" smtClean="0">
                  <a:solidFill>
                    <a:srgbClr val="FF3399"/>
                  </a:solidFill>
                  <a:latin typeface="Times New Roman"/>
                  <a:cs typeface="Times New Roman"/>
                </a:rPr>
                <a:t>±</a:t>
              </a:r>
              <a:endParaRPr lang="en-US" sz="1200" dirty="0">
                <a:solidFill>
                  <a:srgbClr val="FF3399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1" name="Oval 12" descr="20%"/>
          <p:cNvSpPr>
            <a:spLocks noChangeArrowheads="1"/>
          </p:cNvSpPr>
          <p:nvPr/>
        </p:nvSpPr>
        <p:spPr bwMode="auto">
          <a:xfrm>
            <a:off x="3124200" y="1028700"/>
            <a:ext cx="3962400" cy="3886200"/>
          </a:xfrm>
          <a:prstGeom prst="ellipse">
            <a:avLst/>
          </a:prstGeom>
          <a:noFill/>
          <a:ln w="76200" cmpd="tri">
            <a:noFill/>
            <a:prstDash val="dash"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501650" y="3467100"/>
            <a:ext cx="82296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endParaRPr lang="de-DE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3" name="Picture 14" descr="ac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0913" y="5311775"/>
            <a:ext cx="9683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4" name="Line 15"/>
          <p:cNvSpPr>
            <a:spLocks noChangeShapeType="1"/>
          </p:cNvSpPr>
          <p:nvPr/>
        </p:nvSpPr>
        <p:spPr bwMode="auto">
          <a:xfrm>
            <a:off x="3035300" y="1393824"/>
            <a:ext cx="3721100" cy="53976"/>
          </a:xfrm>
          <a:prstGeom prst="line">
            <a:avLst/>
          </a:prstGeom>
          <a:noFill/>
          <a:ln w="28575">
            <a:solidFill>
              <a:srgbClr val="0099FF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5" name="Text Box 16"/>
          <p:cNvSpPr txBox="1">
            <a:spLocks noChangeArrowheads="1"/>
          </p:cNvSpPr>
          <p:nvPr/>
        </p:nvSpPr>
        <p:spPr bwMode="auto">
          <a:xfrm>
            <a:off x="2651125" y="2430463"/>
            <a:ext cx="630238" cy="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He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 dirty="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CNO</a:t>
            </a:r>
          </a:p>
        </p:txBody>
      </p:sp>
      <p:sp>
        <p:nvSpPr>
          <p:cNvPr id="16" name="Freeform 17"/>
          <p:cNvSpPr>
            <a:spLocks/>
          </p:cNvSpPr>
          <p:nvPr/>
        </p:nvSpPr>
        <p:spPr bwMode="auto">
          <a:xfrm>
            <a:off x="3111500" y="2730500"/>
            <a:ext cx="1114425" cy="1082675"/>
          </a:xfrm>
          <a:custGeom>
            <a:avLst/>
            <a:gdLst>
              <a:gd name="T0" fmla="*/ 0 w 702"/>
              <a:gd name="T1" fmla="*/ 0 h 682"/>
              <a:gd name="T2" fmla="*/ 2147483647 w 702"/>
              <a:gd name="T3" fmla="*/ 2147483647 h 682"/>
              <a:gd name="T4" fmla="*/ 2147483647 w 702"/>
              <a:gd name="T5" fmla="*/ 2147483647 h 682"/>
              <a:gd name="T6" fmla="*/ 2147483647 w 702"/>
              <a:gd name="T7" fmla="*/ 2147483647 h 682"/>
              <a:gd name="T8" fmla="*/ 2147483647 w 702"/>
              <a:gd name="T9" fmla="*/ 2147483647 h 682"/>
              <a:gd name="T10" fmla="*/ 2147483647 w 702"/>
              <a:gd name="T11" fmla="*/ 2147483647 h 682"/>
              <a:gd name="T12" fmla="*/ 2147483647 w 702"/>
              <a:gd name="T13" fmla="*/ 2147483647 h 682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702"/>
              <a:gd name="T22" fmla="*/ 0 h 682"/>
              <a:gd name="T23" fmla="*/ 702 w 702"/>
              <a:gd name="T24" fmla="*/ 682 h 682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702" h="682">
                <a:moveTo>
                  <a:pt x="0" y="0"/>
                </a:moveTo>
                <a:cubicBezTo>
                  <a:pt x="16" y="56"/>
                  <a:pt x="71" y="313"/>
                  <a:pt x="96" y="336"/>
                </a:cubicBezTo>
                <a:cubicBezTo>
                  <a:pt x="121" y="359"/>
                  <a:pt x="112" y="118"/>
                  <a:pt x="152" y="140"/>
                </a:cubicBezTo>
                <a:cubicBezTo>
                  <a:pt x="192" y="162"/>
                  <a:pt x="308" y="440"/>
                  <a:pt x="278" y="470"/>
                </a:cubicBezTo>
                <a:cubicBezTo>
                  <a:pt x="248" y="500"/>
                  <a:pt x="308" y="275"/>
                  <a:pt x="284" y="254"/>
                </a:cubicBezTo>
                <a:cubicBezTo>
                  <a:pt x="260" y="233"/>
                  <a:pt x="124" y="273"/>
                  <a:pt x="194" y="344"/>
                </a:cubicBezTo>
                <a:cubicBezTo>
                  <a:pt x="264" y="415"/>
                  <a:pt x="596" y="612"/>
                  <a:pt x="702" y="682"/>
                </a:cubicBezTo>
              </a:path>
            </a:pathLst>
          </a:cu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Text Box 18"/>
          <p:cNvSpPr txBox="1">
            <a:spLocks noChangeArrowheads="1"/>
          </p:cNvSpPr>
          <p:nvPr/>
        </p:nvSpPr>
        <p:spPr bwMode="auto">
          <a:xfrm>
            <a:off x="2882900" y="104775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99FF"/>
                </a:solidFill>
                <a:latin typeface="Times New Roman"/>
                <a:cs typeface="Times New Roman"/>
              </a:rPr>
              <a:t>X,</a:t>
            </a:r>
            <a:r>
              <a:rPr lang="el-GR" sz="1800" dirty="0">
                <a:solidFill>
                  <a:srgbClr val="0099FF"/>
                </a:solidFill>
                <a:latin typeface="Times New Roman"/>
                <a:cs typeface="Times New Roman"/>
              </a:rPr>
              <a:t>γ</a:t>
            </a:r>
            <a:endParaRPr lang="en-US" sz="1800" dirty="0">
              <a:solidFill>
                <a:srgbClr val="0099FF"/>
              </a:solidFill>
              <a:latin typeface="Times New Roman"/>
              <a:cs typeface="Times New Roman"/>
            </a:endParaRPr>
          </a:p>
        </p:txBody>
      </p:sp>
      <p:grpSp>
        <p:nvGrpSpPr>
          <p:cNvPr id="8" name="Group 19"/>
          <p:cNvGrpSpPr>
            <a:grpSpLocks/>
          </p:cNvGrpSpPr>
          <p:nvPr/>
        </p:nvGrpSpPr>
        <p:grpSpPr bwMode="auto">
          <a:xfrm>
            <a:off x="4225925" y="3775075"/>
            <a:ext cx="838200" cy="381000"/>
            <a:chOff x="2688" y="2496"/>
            <a:chExt cx="528" cy="24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9" name="Oval 20" descr="25%"/>
            <p:cNvSpPr>
              <a:spLocks noChangeArrowheads="1"/>
            </p:cNvSpPr>
            <p:nvPr/>
          </p:nvSpPr>
          <p:spPr bwMode="auto">
            <a:xfrm>
              <a:off x="2688" y="2496"/>
              <a:ext cx="528" cy="240"/>
            </a:xfrm>
            <a:prstGeom prst="ellipse">
              <a:avLst/>
            </a:prstGeom>
            <a:pattFill prst="pct25">
              <a:fgClr>
                <a:srgbClr val="0000FF"/>
              </a:fgClr>
              <a:bgClr>
                <a:srgbClr val="FFFFFF"/>
              </a:bgClr>
            </a:patt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20" name="Text Box 21"/>
            <p:cNvSpPr txBox="1">
              <a:spLocks noChangeArrowheads="1"/>
            </p:cNvSpPr>
            <p:nvPr/>
          </p:nvSpPr>
          <p:spPr bwMode="auto">
            <a:xfrm>
              <a:off x="2784" y="249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gas</a:t>
              </a:r>
            </a:p>
          </p:txBody>
        </p:sp>
      </p:grpSp>
      <p:grpSp>
        <p:nvGrpSpPr>
          <p:cNvPr id="18" name="Group 22"/>
          <p:cNvGrpSpPr>
            <a:grpSpLocks/>
          </p:cNvGrpSpPr>
          <p:nvPr/>
        </p:nvGrpSpPr>
        <p:grpSpPr bwMode="auto">
          <a:xfrm>
            <a:off x="5638800" y="2933700"/>
            <a:ext cx="838200" cy="381000"/>
            <a:chOff x="2688" y="2496"/>
            <a:chExt cx="528" cy="24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22" name="Oval 23" descr="25%"/>
            <p:cNvSpPr>
              <a:spLocks noChangeArrowheads="1"/>
            </p:cNvSpPr>
            <p:nvPr/>
          </p:nvSpPr>
          <p:spPr bwMode="auto">
            <a:xfrm>
              <a:off x="2688" y="2496"/>
              <a:ext cx="528" cy="240"/>
            </a:xfrm>
            <a:prstGeom prst="ellipse">
              <a:avLst/>
            </a:prstGeom>
            <a:pattFill prst="pct25">
              <a:fgClr>
                <a:srgbClr val="0000FF"/>
              </a:fgClr>
              <a:bgClr>
                <a:srgbClr val="FFFFFF"/>
              </a:bgClr>
            </a:pattFill>
            <a:ln w="28575">
              <a:solidFill>
                <a:srgbClr val="0000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  <p:sp>
          <p:nvSpPr>
            <p:cNvPr id="23" name="Text Box 24"/>
            <p:cNvSpPr txBox="1">
              <a:spLocks noChangeArrowheads="1"/>
            </p:cNvSpPr>
            <p:nvPr/>
          </p:nvSpPr>
          <p:spPr bwMode="auto">
            <a:xfrm>
              <a:off x="2784" y="2499"/>
              <a:ext cx="31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dirty="0">
                  <a:solidFill>
                    <a:srgbClr val="0000FF"/>
                  </a:solidFill>
                  <a:latin typeface="Times New Roman"/>
                  <a:cs typeface="Times New Roman"/>
                </a:rPr>
                <a:t>gas</a:t>
              </a:r>
            </a:p>
          </p:txBody>
        </p:sp>
      </p:grpSp>
      <p:sp>
        <p:nvSpPr>
          <p:cNvPr id="24" name="Oval 25" descr="Light upward diagonal"/>
          <p:cNvSpPr>
            <a:spLocks noChangeArrowheads="1"/>
          </p:cNvSpPr>
          <p:nvPr/>
        </p:nvSpPr>
        <p:spPr bwMode="auto">
          <a:xfrm>
            <a:off x="4918075" y="1931988"/>
            <a:ext cx="838200" cy="381000"/>
          </a:xfrm>
          <a:prstGeom prst="ellipse">
            <a:avLst/>
          </a:prstGeom>
          <a:pattFill prst="ltUpDiag">
            <a:fgClr>
              <a:srgbClr val="FF0000"/>
            </a:fgClr>
            <a:bgClr>
              <a:schemeClr val="bg1"/>
            </a:bgClr>
          </a:pattFill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Oval 26" descr="Zig zag"/>
          <p:cNvSpPr>
            <a:spLocks noChangeArrowheads="1"/>
          </p:cNvSpPr>
          <p:nvPr/>
        </p:nvSpPr>
        <p:spPr bwMode="auto">
          <a:xfrm>
            <a:off x="5486400" y="2400300"/>
            <a:ext cx="838200" cy="381000"/>
          </a:xfrm>
          <a:prstGeom prst="ellipse">
            <a:avLst/>
          </a:prstGeom>
          <a:pattFill prst="zigZag">
            <a:fgClr>
              <a:srgbClr val="FF0000"/>
            </a:fgClr>
            <a:bgClr>
              <a:srgbClr val="FFFFFF"/>
            </a:bgClr>
          </a:pattFill>
          <a:ln w="28575">
            <a:solidFill>
              <a:srgbClr val="FF0000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Text Box 27"/>
          <p:cNvSpPr txBox="1">
            <a:spLocks noChangeArrowheads="1"/>
          </p:cNvSpPr>
          <p:nvPr/>
        </p:nvSpPr>
        <p:spPr bwMode="auto">
          <a:xfrm>
            <a:off x="5562600" y="2405063"/>
            <a:ext cx="672254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800">
                <a:solidFill>
                  <a:schemeClr val="tx1"/>
                </a:solidFill>
                <a:latin typeface="Times New Roman"/>
                <a:cs typeface="Times New Roman"/>
              </a:rPr>
              <a:t>ISRF</a:t>
            </a:r>
          </a:p>
        </p:txBody>
      </p:sp>
      <p:sp>
        <p:nvSpPr>
          <p:cNvPr id="27" name="Freeform 28"/>
          <p:cNvSpPr>
            <a:spLocks/>
          </p:cNvSpPr>
          <p:nvPr/>
        </p:nvSpPr>
        <p:spPr bwMode="auto">
          <a:xfrm>
            <a:off x="3073400" y="1712913"/>
            <a:ext cx="1690688" cy="411162"/>
          </a:xfrm>
          <a:custGeom>
            <a:avLst/>
            <a:gdLst>
              <a:gd name="T0" fmla="*/ 0 w 1065"/>
              <a:gd name="T1" fmla="*/ 2147483647 h 259"/>
              <a:gd name="T2" fmla="*/ 2147483647 w 1065"/>
              <a:gd name="T3" fmla="*/ 2147483647 h 259"/>
              <a:gd name="T4" fmla="*/ 2147483647 w 1065"/>
              <a:gd name="T5" fmla="*/ 2147483647 h 259"/>
              <a:gd name="T6" fmla="*/ 2147483647 w 1065"/>
              <a:gd name="T7" fmla="*/ 2147483647 h 259"/>
              <a:gd name="T8" fmla="*/ 2147483647 w 1065"/>
              <a:gd name="T9" fmla="*/ 2147483647 h 25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1065"/>
              <a:gd name="T16" fmla="*/ 0 h 259"/>
              <a:gd name="T17" fmla="*/ 1065 w 1065"/>
              <a:gd name="T18" fmla="*/ 259 h 259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1065" h="259">
                <a:moveTo>
                  <a:pt x="0" y="162"/>
                </a:moveTo>
                <a:cubicBezTo>
                  <a:pt x="51" y="137"/>
                  <a:pt x="235" y="0"/>
                  <a:pt x="304" y="9"/>
                </a:cubicBezTo>
                <a:cubicBezTo>
                  <a:pt x="373" y="18"/>
                  <a:pt x="385" y="200"/>
                  <a:pt x="416" y="217"/>
                </a:cubicBezTo>
                <a:cubicBezTo>
                  <a:pt x="447" y="234"/>
                  <a:pt x="380" y="106"/>
                  <a:pt x="488" y="113"/>
                </a:cubicBezTo>
                <a:cubicBezTo>
                  <a:pt x="596" y="120"/>
                  <a:pt x="945" y="229"/>
                  <a:pt x="1065" y="259"/>
                </a:cubicBezTo>
              </a:path>
            </a:pathLst>
          </a:cu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29"/>
          <p:cNvSpPr>
            <a:spLocks/>
          </p:cNvSpPr>
          <p:nvPr/>
        </p:nvSpPr>
        <p:spPr bwMode="auto">
          <a:xfrm>
            <a:off x="3113088" y="2060575"/>
            <a:ext cx="2297112" cy="492125"/>
          </a:xfrm>
          <a:custGeom>
            <a:avLst/>
            <a:gdLst>
              <a:gd name="T0" fmla="*/ 0 w 1447"/>
              <a:gd name="T1" fmla="*/ 2147483647 h 310"/>
              <a:gd name="T2" fmla="*/ 2147483647 w 1447"/>
              <a:gd name="T3" fmla="*/ 2147483647 h 310"/>
              <a:gd name="T4" fmla="*/ 2147483647 w 1447"/>
              <a:gd name="T5" fmla="*/ 2147483647 h 310"/>
              <a:gd name="T6" fmla="*/ 2147483647 w 1447"/>
              <a:gd name="T7" fmla="*/ 2147483647 h 310"/>
              <a:gd name="T8" fmla="*/ 2147483647 w 1447"/>
              <a:gd name="T9" fmla="*/ 2147483647 h 310"/>
              <a:gd name="T10" fmla="*/ 2147483647 w 1447"/>
              <a:gd name="T11" fmla="*/ 2147483647 h 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7"/>
              <a:gd name="T19" fmla="*/ 0 h 310"/>
              <a:gd name="T20" fmla="*/ 1447 w 1447"/>
              <a:gd name="T21" fmla="*/ 310 h 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7" h="310">
                <a:moveTo>
                  <a:pt x="0" y="15"/>
                </a:moveTo>
                <a:cubicBezTo>
                  <a:pt x="105" y="16"/>
                  <a:pt x="542" y="0"/>
                  <a:pt x="631" y="22"/>
                </a:cubicBezTo>
                <a:cubicBezTo>
                  <a:pt x="720" y="44"/>
                  <a:pt x="510" y="141"/>
                  <a:pt x="535" y="150"/>
                </a:cubicBezTo>
                <a:cubicBezTo>
                  <a:pt x="560" y="159"/>
                  <a:pt x="720" y="65"/>
                  <a:pt x="783" y="78"/>
                </a:cubicBezTo>
                <a:cubicBezTo>
                  <a:pt x="846" y="91"/>
                  <a:pt x="800" y="191"/>
                  <a:pt x="911" y="230"/>
                </a:cubicBezTo>
                <a:cubicBezTo>
                  <a:pt x="1022" y="269"/>
                  <a:pt x="1335" y="293"/>
                  <a:pt x="1447" y="310"/>
                </a:cubicBezTo>
              </a:path>
            </a:pathLst>
          </a:cu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0"/>
          <p:cNvSpPr>
            <a:spLocks/>
          </p:cNvSpPr>
          <p:nvPr/>
        </p:nvSpPr>
        <p:spPr bwMode="auto">
          <a:xfrm>
            <a:off x="2997200" y="2124075"/>
            <a:ext cx="2641600" cy="982663"/>
          </a:xfrm>
          <a:custGeom>
            <a:avLst/>
            <a:gdLst>
              <a:gd name="T0" fmla="*/ 0 w 1664"/>
              <a:gd name="T1" fmla="*/ 0 h 619"/>
              <a:gd name="T2" fmla="*/ 2147483647 w 1664"/>
              <a:gd name="T3" fmla="*/ 2147483647 h 619"/>
              <a:gd name="T4" fmla="*/ 2147483647 w 1664"/>
              <a:gd name="T5" fmla="*/ 2147483647 h 619"/>
              <a:gd name="T6" fmla="*/ 2147483647 w 1664"/>
              <a:gd name="T7" fmla="*/ 2147483647 h 619"/>
              <a:gd name="T8" fmla="*/ 2147483647 w 1664"/>
              <a:gd name="T9" fmla="*/ 2147483647 h 619"/>
              <a:gd name="T10" fmla="*/ 2147483647 w 1664"/>
              <a:gd name="T11" fmla="*/ 2147483647 h 619"/>
              <a:gd name="T12" fmla="*/ 2147483647 w 1664"/>
              <a:gd name="T13" fmla="*/ 2147483647 h 619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1664"/>
              <a:gd name="T22" fmla="*/ 0 h 619"/>
              <a:gd name="T23" fmla="*/ 1664 w 1664"/>
              <a:gd name="T24" fmla="*/ 619 h 619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1664" h="619">
                <a:moveTo>
                  <a:pt x="0" y="0"/>
                </a:moveTo>
                <a:cubicBezTo>
                  <a:pt x="52" y="12"/>
                  <a:pt x="255" y="36"/>
                  <a:pt x="312" y="70"/>
                </a:cubicBezTo>
                <a:cubicBezTo>
                  <a:pt x="369" y="104"/>
                  <a:pt x="263" y="185"/>
                  <a:pt x="344" y="206"/>
                </a:cubicBezTo>
                <a:cubicBezTo>
                  <a:pt x="425" y="227"/>
                  <a:pt x="633" y="135"/>
                  <a:pt x="800" y="198"/>
                </a:cubicBezTo>
                <a:cubicBezTo>
                  <a:pt x="967" y="261"/>
                  <a:pt x="1235" y="545"/>
                  <a:pt x="1344" y="582"/>
                </a:cubicBezTo>
                <a:cubicBezTo>
                  <a:pt x="1453" y="619"/>
                  <a:pt x="1403" y="426"/>
                  <a:pt x="1456" y="422"/>
                </a:cubicBezTo>
                <a:cubicBezTo>
                  <a:pt x="1509" y="418"/>
                  <a:pt x="1621" y="530"/>
                  <a:pt x="1664" y="558"/>
                </a:cubicBezTo>
              </a:path>
            </a:pathLst>
          </a:cu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Line 32"/>
          <p:cNvSpPr>
            <a:spLocks noChangeShapeType="1"/>
          </p:cNvSpPr>
          <p:nvPr/>
        </p:nvSpPr>
        <p:spPr bwMode="auto">
          <a:xfrm flipV="1">
            <a:off x="6553200" y="2857500"/>
            <a:ext cx="1143000" cy="228600"/>
          </a:xfrm>
          <a:prstGeom prst="line">
            <a:avLst/>
          </a:prstGeom>
          <a:noFill/>
          <a:ln w="28575">
            <a:solidFill>
              <a:srgbClr val="0099FF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Line 34"/>
          <p:cNvSpPr>
            <a:spLocks noChangeShapeType="1"/>
          </p:cNvSpPr>
          <p:nvPr/>
        </p:nvSpPr>
        <p:spPr bwMode="auto">
          <a:xfrm flipV="1">
            <a:off x="5148263" y="3162300"/>
            <a:ext cx="2547937" cy="766763"/>
          </a:xfrm>
          <a:prstGeom prst="line">
            <a:avLst/>
          </a:prstGeom>
          <a:noFill/>
          <a:ln w="28575">
            <a:solidFill>
              <a:srgbClr val="0099FF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1" name="Group 35"/>
          <p:cNvGrpSpPr>
            <a:grpSpLocks/>
          </p:cNvGrpSpPr>
          <p:nvPr/>
        </p:nvGrpSpPr>
        <p:grpSpPr bwMode="auto">
          <a:xfrm>
            <a:off x="5080000" y="3179763"/>
            <a:ext cx="423863" cy="442912"/>
            <a:chOff x="3216" y="2160"/>
            <a:chExt cx="267" cy="279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4" name="Rectangle 36"/>
            <p:cNvSpPr>
              <a:spLocks noChangeArrowheads="1"/>
            </p:cNvSpPr>
            <p:nvPr/>
          </p:nvSpPr>
          <p:spPr bwMode="auto">
            <a:xfrm>
              <a:off x="3216" y="2208"/>
              <a:ext cx="195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rgbClr val="FF3399"/>
                  </a:solidFill>
                </a:rPr>
                <a:t>e</a:t>
              </a:r>
            </a:p>
          </p:txBody>
        </p:sp>
        <p:grpSp>
          <p:nvGrpSpPr>
            <p:cNvPr id="33" name="Group 37"/>
            <p:cNvGrpSpPr>
              <a:grpSpLocks/>
            </p:cNvGrpSpPr>
            <p:nvPr/>
          </p:nvGrpSpPr>
          <p:grpSpPr bwMode="auto">
            <a:xfrm>
              <a:off x="3312" y="2160"/>
              <a:ext cx="171" cy="220"/>
              <a:chOff x="470" y="2664"/>
              <a:chExt cx="171" cy="220"/>
            </a:xfrm>
          </p:grpSpPr>
          <p:sp>
            <p:nvSpPr>
              <p:cNvPr id="36" name="Text Box 38"/>
              <p:cNvSpPr txBox="1">
                <a:spLocks noChangeArrowheads="1"/>
              </p:cNvSpPr>
              <p:nvPr/>
            </p:nvSpPr>
            <p:spPr bwMode="auto">
              <a:xfrm>
                <a:off x="470" y="2664"/>
                <a:ext cx="162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200">
                    <a:solidFill>
                      <a:srgbClr val="FF3399"/>
                    </a:solidFill>
                  </a:rPr>
                  <a:t>+</a:t>
                </a:r>
                <a:endParaRPr lang="en-US" sz="1200">
                  <a:solidFill>
                    <a:srgbClr val="FF3399"/>
                  </a:solidFill>
                </a:endParaRPr>
              </a:p>
            </p:txBody>
          </p:sp>
          <p:sp>
            <p:nvSpPr>
              <p:cNvPr id="37" name="Text Box 39"/>
              <p:cNvSpPr txBox="1">
                <a:spLocks noChangeArrowheads="1"/>
              </p:cNvSpPr>
              <p:nvPr/>
            </p:nvSpPr>
            <p:spPr bwMode="auto">
              <a:xfrm>
                <a:off x="472" y="2672"/>
                <a:ext cx="169" cy="21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600">
                    <a:solidFill>
                      <a:srgbClr val="FF3399"/>
                    </a:solidFill>
                  </a:rPr>
                  <a:t>-</a:t>
                </a:r>
                <a:endParaRPr lang="en-US" sz="1600">
                  <a:solidFill>
                    <a:srgbClr val="FF3399"/>
                  </a:solidFill>
                </a:endParaRPr>
              </a:p>
            </p:txBody>
          </p:sp>
        </p:grpSp>
      </p:grpSp>
      <p:grpSp>
        <p:nvGrpSpPr>
          <p:cNvPr id="35" name="Group 40"/>
          <p:cNvGrpSpPr>
            <a:grpSpLocks/>
          </p:cNvGrpSpPr>
          <p:nvPr/>
        </p:nvGrpSpPr>
        <p:grpSpPr bwMode="auto">
          <a:xfrm>
            <a:off x="4773613" y="3486150"/>
            <a:ext cx="427037" cy="446088"/>
            <a:chOff x="2928" y="2304"/>
            <a:chExt cx="269" cy="28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39" name="Text Box 41"/>
            <p:cNvSpPr txBox="1">
              <a:spLocks noChangeArrowheads="1"/>
            </p:cNvSpPr>
            <p:nvPr/>
          </p:nvSpPr>
          <p:spPr bwMode="auto">
            <a:xfrm>
              <a:off x="2928" y="2352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800">
                  <a:solidFill>
                    <a:srgbClr val="009900"/>
                  </a:solidFill>
                  <a:latin typeface="Times New Roman"/>
                  <a:cs typeface="Times New Roman"/>
                </a:rPr>
                <a:t>π</a:t>
              </a:r>
              <a:endParaRPr lang="en-US" sz="1800">
                <a:solidFill>
                  <a:srgbClr val="009900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38" name="Group 42"/>
            <p:cNvGrpSpPr>
              <a:grpSpLocks/>
            </p:cNvGrpSpPr>
            <p:nvPr/>
          </p:nvGrpSpPr>
          <p:grpSpPr bwMode="auto">
            <a:xfrm>
              <a:off x="3024" y="2304"/>
              <a:ext cx="173" cy="221"/>
              <a:chOff x="470" y="2664"/>
              <a:chExt cx="173" cy="221"/>
            </a:xfrm>
          </p:grpSpPr>
          <p:sp>
            <p:nvSpPr>
              <p:cNvPr id="41" name="Text Box 43"/>
              <p:cNvSpPr txBox="1">
                <a:spLocks noChangeArrowheads="1"/>
              </p:cNvSpPr>
              <p:nvPr/>
            </p:nvSpPr>
            <p:spPr bwMode="auto">
              <a:xfrm>
                <a:off x="470" y="2664"/>
                <a:ext cx="17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20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+</a:t>
                </a:r>
                <a:endParaRPr lang="en-US" sz="120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42" name="Text Box 44"/>
              <p:cNvSpPr txBox="1">
                <a:spLocks noChangeArrowheads="1"/>
              </p:cNvSpPr>
              <p:nvPr/>
            </p:nvSpPr>
            <p:spPr bwMode="auto">
              <a:xfrm>
                <a:off x="472" y="2672"/>
                <a:ext cx="15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60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-</a:t>
                </a:r>
                <a:endParaRPr lang="en-US" sz="160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43" name="Line 45"/>
          <p:cNvSpPr>
            <a:spLocks noChangeShapeType="1"/>
          </p:cNvSpPr>
          <p:nvPr/>
        </p:nvSpPr>
        <p:spPr bwMode="auto">
          <a:xfrm flipV="1">
            <a:off x="5343525" y="3290888"/>
            <a:ext cx="388938" cy="233362"/>
          </a:xfrm>
          <a:prstGeom prst="line">
            <a:avLst/>
          </a:pr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4" name="Line 46"/>
          <p:cNvSpPr>
            <a:spLocks noChangeShapeType="1"/>
          </p:cNvSpPr>
          <p:nvPr/>
        </p:nvSpPr>
        <p:spPr bwMode="auto">
          <a:xfrm flipV="1">
            <a:off x="5041900" y="3600450"/>
            <a:ext cx="225425" cy="231775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40" name="Group 47"/>
          <p:cNvGrpSpPr>
            <a:grpSpLocks/>
          </p:cNvGrpSpPr>
          <p:nvPr/>
        </p:nvGrpSpPr>
        <p:grpSpPr bwMode="auto">
          <a:xfrm>
            <a:off x="3816356" y="4013200"/>
            <a:ext cx="290513" cy="565150"/>
            <a:chOff x="2256" y="2640"/>
            <a:chExt cx="183" cy="35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46" name="Text Box 48"/>
            <p:cNvSpPr txBox="1">
              <a:spLocks noChangeArrowheads="1"/>
            </p:cNvSpPr>
            <p:nvPr/>
          </p:nvSpPr>
          <p:spPr bwMode="auto">
            <a:xfrm>
              <a:off x="2256" y="2784"/>
              <a:ext cx="1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sz="1600" dirty="0">
                  <a:solidFill>
                    <a:srgbClr val="1F9F1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P</a:t>
              </a:r>
            </a:p>
          </p:txBody>
        </p:sp>
        <p:sp>
          <p:nvSpPr>
            <p:cNvPr id="47" name="Text Box 49"/>
            <p:cNvSpPr txBox="1">
              <a:spLocks noChangeArrowheads="1"/>
            </p:cNvSpPr>
            <p:nvPr/>
          </p:nvSpPr>
          <p:spPr bwMode="auto">
            <a:xfrm>
              <a:off x="2256" y="2640"/>
              <a:ext cx="1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sz="1600" dirty="0">
                  <a:solidFill>
                    <a:srgbClr val="1F9F11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_</a:t>
              </a:r>
            </a:p>
          </p:txBody>
        </p:sp>
      </p:grpSp>
      <p:sp>
        <p:nvSpPr>
          <p:cNvPr id="48" name="Rectangle 50"/>
          <p:cNvSpPr>
            <a:spLocks noChangeArrowheads="1"/>
          </p:cNvSpPr>
          <p:nvPr/>
        </p:nvSpPr>
        <p:spPr bwMode="auto">
          <a:xfrm>
            <a:off x="5954713" y="4351338"/>
            <a:ext cx="800182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80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LiBeB</a:t>
            </a:r>
          </a:p>
        </p:txBody>
      </p:sp>
      <p:sp>
        <p:nvSpPr>
          <p:cNvPr id="49" name="Line 51"/>
          <p:cNvSpPr>
            <a:spLocks noChangeShapeType="1"/>
          </p:cNvSpPr>
          <p:nvPr/>
        </p:nvSpPr>
        <p:spPr bwMode="auto">
          <a:xfrm>
            <a:off x="6300788" y="4657725"/>
            <a:ext cx="268287" cy="576263"/>
          </a:xfrm>
          <a:prstGeom prst="line">
            <a:avLst/>
          </a:prstGeom>
          <a:noFill/>
          <a:ln w="28575">
            <a:solidFill>
              <a:srgbClr val="1F9F11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52"/>
          <p:cNvSpPr>
            <a:spLocks noChangeShapeType="1"/>
          </p:cNvSpPr>
          <p:nvPr/>
        </p:nvSpPr>
        <p:spPr bwMode="auto">
          <a:xfrm>
            <a:off x="5110163" y="4121150"/>
            <a:ext cx="909637" cy="260350"/>
          </a:xfrm>
          <a:prstGeom prst="line">
            <a:avLst/>
          </a:prstGeom>
          <a:noFill/>
          <a:ln w="28575">
            <a:solidFill>
              <a:srgbClr val="1F9F11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Line 53"/>
          <p:cNvSpPr>
            <a:spLocks noChangeShapeType="1"/>
          </p:cNvSpPr>
          <p:nvPr/>
        </p:nvSpPr>
        <p:spPr bwMode="auto">
          <a:xfrm flipH="1">
            <a:off x="3875088" y="4398963"/>
            <a:ext cx="263525" cy="401637"/>
          </a:xfrm>
          <a:prstGeom prst="line">
            <a:avLst/>
          </a:prstGeom>
          <a:noFill/>
          <a:ln w="28575">
            <a:solidFill>
              <a:srgbClr val="1F9F11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2" name="Line 54"/>
          <p:cNvSpPr>
            <a:spLocks noChangeShapeType="1"/>
          </p:cNvSpPr>
          <p:nvPr/>
        </p:nvSpPr>
        <p:spPr bwMode="auto">
          <a:xfrm flipH="1">
            <a:off x="4138613" y="4140200"/>
            <a:ext cx="222250" cy="233363"/>
          </a:xfrm>
          <a:prstGeom prst="line">
            <a:avLst/>
          </a:prstGeom>
          <a:noFill/>
          <a:ln w="28575">
            <a:solidFill>
              <a:srgbClr val="1F9F11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3" name="Text Box 55"/>
          <p:cNvSpPr txBox="1">
            <a:spLocks noChangeArrowheads="1"/>
          </p:cNvSpPr>
          <p:nvPr/>
        </p:nvSpPr>
        <p:spPr bwMode="auto">
          <a:xfrm>
            <a:off x="4687888" y="855663"/>
            <a:ext cx="5951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chemeClr val="bg1">
                <a:alpha val="43000"/>
              </a:scheme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solidFill>
                  <a:srgbClr val="0099FF"/>
                </a:solidFill>
                <a:latin typeface="Times New Roman"/>
                <a:cs typeface="Times New Roman"/>
              </a:rPr>
              <a:t>ISM</a:t>
            </a:r>
          </a:p>
        </p:txBody>
      </p:sp>
      <p:sp>
        <p:nvSpPr>
          <p:cNvPr id="54" name="Text Box 56"/>
          <p:cNvSpPr txBox="1">
            <a:spLocks noChangeArrowheads="1"/>
          </p:cNvSpPr>
          <p:nvPr/>
        </p:nvSpPr>
        <p:spPr bwMode="auto">
          <a:xfrm>
            <a:off x="3122613" y="2495550"/>
            <a:ext cx="2427287" cy="1133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•diffusion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  •energy losses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     </a:t>
            </a:r>
            <a:r>
              <a:rPr lang="en-US" sz="14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•diffusive reacceleration</a:t>
            </a:r>
            <a:endParaRPr lang="en-US" sz="14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        •convection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           •production of 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defRPr/>
            </a:pPr>
            <a:r>
              <a:rPr lang="en-US" sz="1400" dirty="0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              </a:t>
            </a:r>
            <a:r>
              <a:rPr lang="en-US" sz="1400" dirty="0" err="1">
                <a:solidFill>
                  <a:srgbClr val="1F497D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secondaries</a:t>
            </a:r>
            <a:endParaRPr lang="en-US" sz="1400" dirty="0">
              <a:solidFill>
                <a:srgbClr val="1F497D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</p:txBody>
      </p:sp>
      <p:grpSp>
        <p:nvGrpSpPr>
          <p:cNvPr id="45" name="Group 57"/>
          <p:cNvGrpSpPr>
            <a:grpSpLocks/>
          </p:cNvGrpSpPr>
          <p:nvPr/>
        </p:nvGrpSpPr>
        <p:grpSpPr bwMode="auto">
          <a:xfrm>
            <a:off x="6645275" y="3122613"/>
            <a:ext cx="401638" cy="369887"/>
            <a:chOff x="4032" y="2112"/>
            <a:chExt cx="253" cy="23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56" name="Rectangle 58"/>
            <p:cNvSpPr>
              <a:spLocks noChangeArrowheads="1"/>
            </p:cNvSpPr>
            <p:nvPr/>
          </p:nvSpPr>
          <p:spPr bwMode="auto">
            <a:xfrm>
              <a:off x="4032" y="2112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800">
                  <a:solidFill>
                    <a:srgbClr val="0099FF"/>
                  </a:solidFill>
                  <a:latin typeface="Times New Roman"/>
                  <a:cs typeface="Times New Roman"/>
                </a:rPr>
                <a:t>π</a:t>
              </a:r>
              <a:endParaRPr lang="en-US" sz="1800">
                <a:solidFill>
                  <a:srgbClr val="0099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57" name="Text Box 59"/>
            <p:cNvSpPr txBox="1">
              <a:spLocks noChangeArrowheads="1"/>
            </p:cNvSpPr>
            <p:nvPr/>
          </p:nvSpPr>
          <p:spPr bwMode="auto">
            <a:xfrm>
              <a:off x="4128" y="2112"/>
              <a:ext cx="157" cy="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000">
                  <a:solidFill>
                    <a:srgbClr val="0099FF"/>
                  </a:solidFill>
                  <a:latin typeface="Times New Roman"/>
                  <a:cs typeface="Times New Roman"/>
                </a:rPr>
                <a:t>0</a:t>
              </a:r>
            </a:p>
          </p:txBody>
        </p:sp>
      </p:grpSp>
      <p:sp>
        <p:nvSpPr>
          <p:cNvPr id="59" name="Text Box 61"/>
          <p:cNvSpPr txBox="1">
            <a:spLocks noChangeArrowheads="1"/>
          </p:cNvSpPr>
          <p:nvPr/>
        </p:nvSpPr>
        <p:spPr bwMode="auto">
          <a:xfrm>
            <a:off x="7027956" y="2276475"/>
            <a:ext cx="38985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rgbClr val="0099FF"/>
                </a:solidFill>
                <a:latin typeface="Times New Roman"/>
                <a:cs typeface="Times New Roman"/>
              </a:rPr>
              <a:t>IC</a:t>
            </a:r>
          </a:p>
        </p:txBody>
      </p:sp>
      <p:sp>
        <p:nvSpPr>
          <p:cNvPr id="60" name="Text Box 62"/>
          <p:cNvSpPr txBox="1">
            <a:spLocks noChangeArrowheads="1"/>
          </p:cNvSpPr>
          <p:nvPr/>
        </p:nvSpPr>
        <p:spPr bwMode="auto">
          <a:xfrm rot="21000000">
            <a:off x="6680604" y="2704098"/>
            <a:ext cx="76595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0099FF"/>
                </a:solidFill>
                <a:latin typeface="Times New Roman"/>
                <a:cs typeface="Times New Roman"/>
              </a:rPr>
              <a:t>bremss</a:t>
            </a:r>
          </a:p>
        </p:txBody>
      </p:sp>
      <p:sp>
        <p:nvSpPr>
          <p:cNvPr id="61" name="Text Box 65"/>
          <p:cNvSpPr txBox="1">
            <a:spLocks noChangeArrowheads="1"/>
          </p:cNvSpPr>
          <p:nvPr/>
        </p:nvSpPr>
        <p:spPr bwMode="auto">
          <a:xfrm>
            <a:off x="6529388" y="5734050"/>
            <a:ext cx="59503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ACE</a:t>
            </a:r>
          </a:p>
        </p:txBody>
      </p:sp>
      <p:sp>
        <p:nvSpPr>
          <p:cNvPr id="62" name="Line 67"/>
          <p:cNvSpPr>
            <a:spLocks noChangeShapeType="1"/>
          </p:cNvSpPr>
          <p:nvPr/>
        </p:nvSpPr>
        <p:spPr bwMode="auto">
          <a:xfrm>
            <a:off x="6184900" y="4965700"/>
            <a:ext cx="230188" cy="306388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Rectangle 68"/>
          <p:cNvSpPr>
            <a:spLocks noChangeArrowheads="1"/>
          </p:cNvSpPr>
          <p:nvPr/>
        </p:nvSpPr>
        <p:spPr bwMode="auto">
          <a:xfrm>
            <a:off x="4725988" y="5926138"/>
            <a:ext cx="159791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rgbClr val="CC0000"/>
                </a:solidFill>
                <a:latin typeface="Times New Roman"/>
                <a:cs typeface="Times New Roman"/>
              </a:rPr>
              <a:t>helio-modulation</a:t>
            </a:r>
          </a:p>
        </p:txBody>
      </p:sp>
      <p:sp>
        <p:nvSpPr>
          <p:cNvPr id="64" name="Line 71"/>
          <p:cNvSpPr>
            <a:spLocks noChangeShapeType="1"/>
          </p:cNvSpPr>
          <p:nvPr/>
        </p:nvSpPr>
        <p:spPr bwMode="auto">
          <a:xfrm flipH="1">
            <a:off x="4552950" y="4224338"/>
            <a:ext cx="114300" cy="422275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Line 72"/>
          <p:cNvSpPr>
            <a:spLocks noChangeShapeType="1"/>
          </p:cNvSpPr>
          <p:nvPr/>
        </p:nvSpPr>
        <p:spPr bwMode="auto">
          <a:xfrm flipH="1">
            <a:off x="4206875" y="4672013"/>
            <a:ext cx="320675" cy="714375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Rectangle 73"/>
          <p:cNvSpPr>
            <a:spLocks noChangeArrowheads="1"/>
          </p:cNvSpPr>
          <p:nvPr/>
        </p:nvSpPr>
        <p:spPr bwMode="auto">
          <a:xfrm>
            <a:off x="4338638" y="4213225"/>
            <a:ext cx="762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</a:t>
            </a:r>
          </a:p>
        </p:txBody>
      </p:sp>
      <p:grpSp>
        <p:nvGrpSpPr>
          <p:cNvPr id="55" name="Group 74"/>
          <p:cNvGrpSpPr>
            <a:grpSpLocks/>
          </p:cNvGrpSpPr>
          <p:nvPr/>
        </p:nvGrpSpPr>
        <p:grpSpPr bwMode="auto">
          <a:xfrm>
            <a:off x="250825" y="784226"/>
            <a:ext cx="2428875" cy="2179638"/>
            <a:chOff x="170" y="512"/>
            <a:chExt cx="1530" cy="137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68" name="Picture 7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70" y="515"/>
              <a:ext cx="1530" cy="137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9" name="Text Box 76"/>
            <p:cNvSpPr txBox="1">
              <a:spLocks noChangeAspect="1" noChangeArrowheads="1"/>
            </p:cNvSpPr>
            <p:nvPr/>
          </p:nvSpPr>
          <p:spPr bwMode="auto">
            <a:xfrm>
              <a:off x="324" y="705"/>
              <a:ext cx="1210" cy="11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marL="338138" lvl="1" indent="-338138" eaLnBrk="1" hangingPunct="1">
                <a:lnSpc>
                  <a:spcPct val="95000"/>
                </a:lnSpc>
                <a:spcBef>
                  <a:spcPts val="600"/>
                </a:spcBef>
                <a:buClr>
                  <a:srgbClr val="C0C0C0"/>
                </a:buClr>
                <a:buSzPct val="100000"/>
                <a:buFont typeface="Arial" charset="0"/>
                <a:buNone/>
                <a:tabLst>
                  <a:tab pos="338138" algn="l"/>
                  <a:tab pos="795338" algn="l"/>
                  <a:tab pos="1252538" algn="l"/>
                  <a:tab pos="1709738" algn="l"/>
                  <a:tab pos="2166938" algn="l"/>
                  <a:tab pos="2624138" algn="l"/>
                  <a:tab pos="3081338" algn="l"/>
                  <a:tab pos="3538538" algn="l"/>
                  <a:tab pos="3995738" algn="l"/>
                  <a:tab pos="4452938" algn="l"/>
                  <a:tab pos="4910138" algn="l"/>
                  <a:tab pos="5367338" algn="l"/>
                  <a:tab pos="5824538" algn="l"/>
                  <a:tab pos="6281738" algn="l"/>
                  <a:tab pos="6738938" algn="l"/>
                  <a:tab pos="7196138" algn="l"/>
                  <a:tab pos="7653338" algn="l"/>
                  <a:tab pos="8110538" algn="l"/>
                  <a:tab pos="8567738" algn="l"/>
                  <a:tab pos="9024938" algn="l"/>
                  <a:tab pos="9482138" algn="l"/>
                </a:tabLst>
              </a:pPr>
              <a:r>
                <a:rPr lang="en-GB" sz="1200" b="1">
                  <a:solidFill>
                    <a:srgbClr val="FFFFFF"/>
                  </a:solidFill>
                  <a:latin typeface="Times New Roman"/>
                  <a:cs typeface="Times New Roman"/>
                </a:rPr>
                <a:t>42 sigma</a:t>
              </a:r>
              <a:r>
                <a:rPr lang="en-GB" sz="1200">
                  <a:solidFill>
                    <a:srgbClr val="FFFFFF"/>
                  </a:solidFill>
                  <a:latin typeface="Times New Roman"/>
                  <a:cs typeface="Times New Roman"/>
                </a:rPr>
                <a:t> (2003+2004 data)</a:t>
              </a:r>
              <a:endParaRPr lang="en-GB" sz="1400">
                <a:solidFill>
                  <a:srgbClr val="FFFFFF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70" name="Oval 77"/>
            <p:cNvSpPr>
              <a:spLocks noChangeAspect="1" noChangeArrowheads="1"/>
            </p:cNvSpPr>
            <p:nvPr/>
          </p:nvSpPr>
          <p:spPr bwMode="auto">
            <a:xfrm>
              <a:off x="348" y="1606"/>
              <a:ext cx="80" cy="85"/>
            </a:xfrm>
            <a:prstGeom prst="ellipse">
              <a:avLst/>
            </a:prstGeom>
            <a:noFill/>
            <a:ln w="18360">
              <a:solidFill>
                <a:srgbClr val="FFFFFF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Text Box 78"/>
            <p:cNvSpPr txBox="1">
              <a:spLocks noChangeAspect="1" noChangeArrowheads="1"/>
            </p:cNvSpPr>
            <p:nvPr/>
          </p:nvSpPr>
          <p:spPr bwMode="auto">
            <a:xfrm>
              <a:off x="808" y="1552"/>
              <a:ext cx="653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8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600">
                  <a:solidFill>
                    <a:srgbClr val="FFFFFF"/>
                  </a:solidFill>
                  <a:latin typeface="Times New Roman"/>
                  <a:cs typeface="Times New Roman"/>
                </a:rPr>
                <a:t>HESS</a:t>
              </a:r>
            </a:p>
          </p:txBody>
        </p:sp>
        <p:sp>
          <p:nvSpPr>
            <p:cNvPr id="72" name="Rectangle 79"/>
            <p:cNvSpPr>
              <a:spLocks noChangeArrowheads="1"/>
            </p:cNvSpPr>
            <p:nvPr/>
          </p:nvSpPr>
          <p:spPr bwMode="auto">
            <a:xfrm>
              <a:off x="202" y="512"/>
              <a:ext cx="1287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100000"/>
                </a:lnSpc>
                <a:defRPr/>
              </a:pPr>
              <a:r>
                <a:rPr lang="en-GB" sz="1600" dirty="0">
                  <a:solidFill>
                    <a:srgbClr val="FFFFFF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SNR   RX J1713-3946</a:t>
              </a:r>
              <a:endParaRPr lang="en-US" sz="1600" dirty="0">
                <a:solidFill>
                  <a:srgbClr val="FFFF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endParaRPr>
            </a:p>
          </p:txBody>
        </p:sp>
        <p:sp>
          <p:nvSpPr>
            <p:cNvPr id="73" name="AutoShape 80"/>
            <p:cNvSpPr>
              <a:spLocks noChangeArrowheads="1"/>
            </p:cNvSpPr>
            <p:nvPr/>
          </p:nvSpPr>
          <p:spPr bwMode="auto">
            <a:xfrm>
              <a:off x="251" y="1721"/>
              <a:ext cx="162" cy="101"/>
            </a:xfrm>
            <a:prstGeom prst="roundRect">
              <a:avLst>
                <a:gd name="adj" fmla="val 671"/>
              </a:avLst>
            </a:prstGeom>
            <a:noFill/>
            <a:ln w="9525">
              <a:noFill/>
              <a:round/>
              <a:headEnd/>
              <a:tailEnd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lIns="0" tIns="0" rIns="0" bIns="0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84000"/>
                </a:lnSpc>
                <a:spcBef>
                  <a:spcPct val="0"/>
                </a:spcBef>
                <a:buClr>
                  <a:srgbClr val="000000"/>
                </a:buClr>
                <a:buSzPct val="100000"/>
                <a:buFont typeface="Times New Roman" charset="0"/>
                <a:buNone/>
                <a:tabLst>
                  <a:tab pos="0" algn="l"/>
                  <a:tab pos="457200" algn="l"/>
                  <a:tab pos="914400" algn="l"/>
                  <a:tab pos="1371600" algn="l"/>
                  <a:tab pos="1828800" algn="l"/>
                  <a:tab pos="2286000" algn="l"/>
                  <a:tab pos="2743200" algn="l"/>
                  <a:tab pos="3200400" algn="l"/>
                  <a:tab pos="3657600" algn="l"/>
                  <a:tab pos="4114800" algn="l"/>
                  <a:tab pos="4572000" algn="l"/>
                  <a:tab pos="5029200" algn="l"/>
                  <a:tab pos="5486400" algn="l"/>
                  <a:tab pos="5943600" algn="l"/>
                  <a:tab pos="6400800" algn="l"/>
                  <a:tab pos="6858000" algn="l"/>
                  <a:tab pos="7315200" algn="l"/>
                  <a:tab pos="7772400" algn="l"/>
                  <a:tab pos="8229600" algn="l"/>
                  <a:tab pos="8686800" algn="l"/>
                  <a:tab pos="9144000" algn="l"/>
                </a:tabLst>
              </a:pPr>
              <a:r>
                <a:rPr lang="en-GB" sz="1200">
                  <a:solidFill>
                    <a:srgbClr val="FFFFFF"/>
                  </a:solidFill>
                  <a:latin typeface="Times New Roman"/>
                  <a:cs typeface="Times New Roman"/>
                </a:rPr>
                <a:t>PSF</a:t>
              </a:r>
            </a:p>
          </p:txBody>
        </p:sp>
      </p:grpSp>
      <p:sp>
        <p:nvSpPr>
          <p:cNvPr id="74" name="Line 81"/>
          <p:cNvSpPr>
            <a:spLocks noChangeShapeType="1"/>
          </p:cNvSpPr>
          <p:nvPr/>
        </p:nvSpPr>
        <p:spPr bwMode="auto">
          <a:xfrm>
            <a:off x="3073400" y="1431925"/>
            <a:ext cx="4494213" cy="806450"/>
          </a:xfrm>
          <a:prstGeom prst="line">
            <a:avLst/>
          </a:prstGeom>
          <a:noFill/>
          <a:ln w="28575">
            <a:solidFill>
              <a:srgbClr val="0099FF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5" name="Picture 82" descr="latest_eit_30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64088" y="4619625"/>
            <a:ext cx="1112837" cy="1112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6" name="Line 83"/>
          <p:cNvSpPr>
            <a:spLocks noChangeShapeType="1"/>
          </p:cNvSpPr>
          <p:nvPr/>
        </p:nvSpPr>
        <p:spPr bwMode="auto">
          <a:xfrm>
            <a:off x="4994275" y="4121150"/>
            <a:ext cx="730250" cy="422275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7" name="Picture 84" descr="BESS-Polar Team">
            <a:hlinkClick r:id="rId6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22550" y="4699000"/>
            <a:ext cx="1138238" cy="758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grpSp>
        <p:nvGrpSpPr>
          <p:cNvPr id="67" name="Group 85"/>
          <p:cNvGrpSpPr>
            <a:grpSpLocks/>
          </p:cNvGrpSpPr>
          <p:nvPr/>
        </p:nvGrpSpPr>
        <p:grpSpPr bwMode="auto">
          <a:xfrm>
            <a:off x="5186363" y="1970088"/>
            <a:ext cx="338137" cy="369887"/>
            <a:chOff x="3267" y="1265"/>
            <a:chExt cx="213" cy="233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79" name="Text Box 86"/>
            <p:cNvSpPr txBox="1">
              <a:spLocks noChangeArrowheads="1"/>
            </p:cNvSpPr>
            <p:nvPr/>
          </p:nvSpPr>
          <p:spPr bwMode="auto">
            <a:xfrm>
              <a:off x="3267" y="1265"/>
              <a:ext cx="213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>
                  <a:solidFill>
                    <a:schemeClr val="tx1"/>
                  </a:solidFill>
                  <a:latin typeface="Times New Roman"/>
                  <a:cs typeface="Times New Roman"/>
                </a:rPr>
                <a:t>B</a:t>
              </a:r>
            </a:p>
          </p:txBody>
        </p:sp>
        <p:sp>
          <p:nvSpPr>
            <p:cNvPr id="80" name="Line 87"/>
            <p:cNvSpPr>
              <a:spLocks noChangeShapeType="1"/>
            </p:cNvSpPr>
            <p:nvPr/>
          </p:nvSpPr>
          <p:spPr bwMode="auto">
            <a:xfrm>
              <a:off x="3315" y="1289"/>
              <a:ext cx="121" cy="0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>
                <a:latin typeface="Times New Roman"/>
                <a:cs typeface="Times New Roman"/>
              </a:endParaRPr>
            </a:p>
          </p:txBody>
        </p:sp>
      </p:grpSp>
      <p:sp>
        <p:nvSpPr>
          <p:cNvPr id="81" name="Rectangle 88"/>
          <p:cNvSpPr>
            <a:spLocks noChangeArrowheads="1"/>
          </p:cNvSpPr>
          <p:nvPr/>
        </p:nvSpPr>
        <p:spPr bwMode="auto">
          <a:xfrm>
            <a:off x="5532438" y="4505325"/>
            <a:ext cx="762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He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>
                <a:solidFill>
                  <a:srgbClr val="1F9F1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CNO</a:t>
            </a:r>
          </a:p>
        </p:txBody>
      </p:sp>
      <p:sp>
        <p:nvSpPr>
          <p:cNvPr id="82" name="Rectangle 89"/>
          <p:cNvSpPr>
            <a:spLocks noChangeArrowheads="1"/>
          </p:cNvSpPr>
          <p:nvPr/>
        </p:nvSpPr>
        <p:spPr bwMode="auto">
          <a:xfrm>
            <a:off x="7277100" y="4202113"/>
            <a:ext cx="1146175" cy="914400"/>
          </a:xfrm>
          <a:prstGeom prst="rect">
            <a:avLst/>
          </a:prstGeom>
          <a:noFill/>
          <a:ln w="12700">
            <a:solidFill>
              <a:schemeClr val="bg1"/>
            </a:solidFill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3" name="Freeform 90"/>
          <p:cNvSpPr>
            <a:spLocks/>
          </p:cNvSpPr>
          <p:nvPr/>
        </p:nvSpPr>
        <p:spPr bwMode="auto">
          <a:xfrm>
            <a:off x="7361238" y="4292600"/>
            <a:ext cx="974725" cy="765175"/>
          </a:xfrm>
          <a:custGeom>
            <a:avLst/>
            <a:gdLst>
              <a:gd name="T0" fmla="*/ 0 w 614"/>
              <a:gd name="T1" fmla="*/ 0 h 482"/>
              <a:gd name="T2" fmla="*/ 2147483647 w 614"/>
              <a:gd name="T3" fmla="*/ 2147483647 h 482"/>
              <a:gd name="T4" fmla="*/ 2147483647 w 614"/>
              <a:gd name="T5" fmla="*/ 2147483647 h 482"/>
              <a:gd name="T6" fmla="*/ 0 60000 65536"/>
              <a:gd name="T7" fmla="*/ 0 60000 65536"/>
              <a:gd name="T8" fmla="*/ 0 60000 65536"/>
              <a:gd name="T9" fmla="*/ 0 w 614"/>
              <a:gd name="T10" fmla="*/ 0 h 482"/>
              <a:gd name="T11" fmla="*/ 614 w 614"/>
              <a:gd name="T12" fmla="*/ 482 h 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14" h="482">
                <a:moveTo>
                  <a:pt x="0" y="0"/>
                </a:moveTo>
                <a:cubicBezTo>
                  <a:pt x="47" y="18"/>
                  <a:pt x="178" y="28"/>
                  <a:pt x="280" y="108"/>
                </a:cubicBezTo>
                <a:cubicBezTo>
                  <a:pt x="382" y="188"/>
                  <a:pt x="545" y="404"/>
                  <a:pt x="614" y="482"/>
                </a:cubicBezTo>
              </a:path>
            </a:pathLst>
          </a:custGeom>
          <a:noFill/>
          <a:ln w="28575">
            <a:solidFill>
              <a:schemeClr val="bg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Freeform 91"/>
          <p:cNvSpPr>
            <a:spLocks/>
          </p:cNvSpPr>
          <p:nvPr/>
        </p:nvSpPr>
        <p:spPr bwMode="auto">
          <a:xfrm>
            <a:off x="7451725" y="4505325"/>
            <a:ext cx="512763" cy="146050"/>
          </a:xfrm>
          <a:custGeom>
            <a:avLst/>
            <a:gdLst>
              <a:gd name="T0" fmla="*/ 0 w 323"/>
              <a:gd name="T1" fmla="*/ 2147483647 h 92"/>
              <a:gd name="T2" fmla="*/ 2147483647 w 323"/>
              <a:gd name="T3" fmla="*/ 2147483647 h 92"/>
              <a:gd name="T4" fmla="*/ 2147483647 w 323"/>
              <a:gd name="T5" fmla="*/ 2147483647 h 92"/>
              <a:gd name="T6" fmla="*/ 0 60000 65536"/>
              <a:gd name="T7" fmla="*/ 0 60000 65536"/>
              <a:gd name="T8" fmla="*/ 0 60000 65536"/>
              <a:gd name="T9" fmla="*/ 0 w 323"/>
              <a:gd name="T10" fmla="*/ 0 h 92"/>
              <a:gd name="T11" fmla="*/ 323 w 323"/>
              <a:gd name="T12" fmla="*/ 92 h 9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323" h="92">
                <a:moveTo>
                  <a:pt x="0" y="92"/>
                </a:moveTo>
                <a:cubicBezTo>
                  <a:pt x="27" y="77"/>
                  <a:pt x="109" y="4"/>
                  <a:pt x="163" y="2"/>
                </a:cubicBezTo>
                <a:cubicBezTo>
                  <a:pt x="217" y="0"/>
                  <a:pt x="290" y="65"/>
                  <a:pt x="323" y="82"/>
                </a:cubicBezTo>
              </a:path>
            </a:pathLst>
          </a:custGeom>
          <a:noFill/>
          <a:ln w="28575">
            <a:solidFill>
              <a:schemeClr val="bg1"/>
            </a:solidFill>
            <a:prstDash val="sysDot"/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5" name="Text Box 92"/>
          <p:cNvSpPr txBox="1">
            <a:spLocks noChangeArrowheads="1"/>
          </p:cNvSpPr>
          <p:nvPr/>
        </p:nvSpPr>
        <p:spPr bwMode="auto">
          <a:xfrm rot="16200000">
            <a:off x="6788652" y="4305886"/>
            <a:ext cx="5609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Flux</a:t>
            </a:r>
          </a:p>
        </p:txBody>
      </p:sp>
      <p:sp>
        <p:nvSpPr>
          <p:cNvPr id="86" name="Text Box 93"/>
          <p:cNvSpPr txBox="1">
            <a:spLocks noChangeArrowheads="1"/>
          </p:cNvSpPr>
          <p:nvPr/>
        </p:nvSpPr>
        <p:spPr bwMode="auto">
          <a:xfrm>
            <a:off x="7751763" y="5113338"/>
            <a:ext cx="88998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342900" indent="-342900">
              <a:lnSpc>
                <a:spcPct val="100000"/>
              </a:lnSpc>
            </a:pPr>
            <a:r>
              <a:rPr lang="en-US" sz="1400">
                <a:solidFill>
                  <a:schemeClr val="bg1"/>
                </a:solidFill>
                <a:latin typeface="Times New Roman"/>
                <a:cs typeface="Times New Roman"/>
              </a:rPr>
              <a:t>20 GeV/n</a:t>
            </a:r>
          </a:p>
        </p:txBody>
      </p:sp>
      <p:sp>
        <p:nvSpPr>
          <p:cNvPr id="87" name="Line 94"/>
          <p:cNvSpPr>
            <a:spLocks noChangeShapeType="1"/>
          </p:cNvSpPr>
          <p:nvPr/>
        </p:nvSpPr>
        <p:spPr bwMode="auto">
          <a:xfrm>
            <a:off x="7426325" y="4344988"/>
            <a:ext cx="0" cy="276225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8" name="Line 95"/>
          <p:cNvSpPr>
            <a:spLocks noChangeAspect="1" noChangeShapeType="1"/>
          </p:cNvSpPr>
          <p:nvPr/>
        </p:nvSpPr>
        <p:spPr bwMode="auto">
          <a:xfrm flipH="1">
            <a:off x="7885113" y="4979988"/>
            <a:ext cx="1587" cy="107950"/>
          </a:xfrm>
          <a:prstGeom prst="line">
            <a:avLst/>
          </a:prstGeom>
          <a:noFill/>
          <a:ln w="19050">
            <a:solidFill>
              <a:schemeClr val="bg1"/>
            </a:solidFill>
            <a:round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89" name="Picture 96" descr="0_1950-2003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55575" y="4518025"/>
            <a:ext cx="2419350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0" name="Text Box 97"/>
          <p:cNvSpPr txBox="1">
            <a:spLocks noChangeArrowheads="1"/>
          </p:cNvSpPr>
          <p:nvPr/>
        </p:nvSpPr>
        <p:spPr bwMode="auto">
          <a:xfrm>
            <a:off x="7351713" y="5541963"/>
            <a:ext cx="1685077" cy="7899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marL="228600" indent="-228600">
              <a:lnSpc>
                <a:spcPct val="80000"/>
              </a:lnSpc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CR species:</a:t>
            </a:r>
          </a:p>
          <a:p>
            <a:pPr marL="228600" indent="-228600">
              <a:lnSpc>
                <a:spcPct val="80000"/>
              </a:lnSpc>
              <a:buFont typeface="Wingdings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Only 1 location</a:t>
            </a:r>
          </a:p>
          <a:p>
            <a:pPr marL="228600" indent="-228600">
              <a:lnSpc>
                <a:spcPct val="80000"/>
              </a:lnSpc>
              <a:buFont typeface="Wingdings" charset="2"/>
              <a:buChar char="Ø"/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modulation</a:t>
            </a:r>
          </a:p>
        </p:txBody>
      </p:sp>
      <p:pic>
        <p:nvPicPr>
          <p:cNvPr id="91" name="Picture 98" descr="pam_trs-cont-small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40113" y="5141913"/>
            <a:ext cx="828675" cy="8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97" name="Line 104"/>
          <p:cNvSpPr>
            <a:spLocks noChangeShapeType="1"/>
          </p:cNvSpPr>
          <p:nvPr/>
        </p:nvSpPr>
        <p:spPr bwMode="auto">
          <a:xfrm rot="10564532" flipV="1">
            <a:off x="3971925" y="4702175"/>
            <a:ext cx="292100" cy="500063"/>
          </a:xfrm>
          <a:prstGeom prst="line">
            <a:avLst/>
          </a:pr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8" name="Line 105"/>
          <p:cNvSpPr>
            <a:spLocks noChangeShapeType="1"/>
          </p:cNvSpPr>
          <p:nvPr/>
        </p:nvSpPr>
        <p:spPr bwMode="auto">
          <a:xfrm rot="10561651" flipV="1">
            <a:off x="4232275" y="4221163"/>
            <a:ext cx="328613" cy="415925"/>
          </a:xfrm>
          <a:prstGeom prst="line">
            <a:avLst/>
          </a:prstGeom>
          <a:noFill/>
          <a:ln w="28575">
            <a:solidFill>
              <a:srgbClr val="1F9F11"/>
            </a:solidFill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94" name="Group 106"/>
          <p:cNvGrpSpPr>
            <a:grpSpLocks/>
          </p:cNvGrpSpPr>
          <p:nvPr/>
        </p:nvGrpSpPr>
        <p:grpSpPr bwMode="auto">
          <a:xfrm>
            <a:off x="4186238" y="4083050"/>
            <a:ext cx="427037" cy="446088"/>
            <a:chOff x="2928" y="2304"/>
            <a:chExt cx="269" cy="281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00" name="Text Box 107"/>
            <p:cNvSpPr txBox="1">
              <a:spLocks noChangeArrowheads="1"/>
            </p:cNvSpPr>
            <p:nvPr/>
          </p:nvSpPr>
          <p:spPr bwMode="auto">
            <a:xfrm>
              <a:off x="2928" y="2352"/>
              <a:ext cx="19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800" dirty="0">
                  <a:solidFill>
                    <a:srgbClr val="009900"/>
                  </a:solidFill>
                  <a:latin typeface="Times New Roman"/>
                  <a:cs typeface="Times New Roman"/>
                </a:rPr>
                <a:t>π</a:t>
              </a:r>
              <a:endParaRPr lang="en-US" sz="1800" dirty="0">
                <a:solidFill>
                  <a:srgbClr val="009900"/>
                </a:solidFill>
                <a:latin typeface="Times New Roman"/>
                <a:cs typeface="Times New Roman"/>
              </a:endParaRPr>
            </a:p>
          </p:txBody>
        </p:sp>
        <p:grpSp>
          <p:nvGrpSpPr>
            <p:cNvPr id="99" name="Group 108"/>
            <p:cNvGrpSpPr>
              <a:grpSpLocks/>
            </p:cNvGrpSpPr>
            <p:nvPr/>
          </p:nvGrpSpPr>
          <p:grpSpPr bwMode="auto">
            <a:xfrm>
              <a:off x="3024" y="2304"/>
              <a:ext cx="173" cy="221"/>
              <a:chOff x="470" y="2664"/>
              <a:chExt cx="173" cy="221"/>
            </a:xfrm>
          </p:grpSpPr>
          <p:sp>
            <p:nvSpPr>
              <p:cNvPr id="102" name="Text Box 109"/>
              <p:cNvSpPr txBox="1">
                <a:spLocks noChangeArrowheads="1"/>
              </p:cNvSpPr>
              <p:nvPr/>
            </p:nvSpPr>
            <p:spPr bwMode="auto">
              <a:xfrm>
                <a:off x="470" y="2664"/>
                <a:ext cx="173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20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+</a:t>
                </a:r>
                <a:endParaRPr lang="en-US" sz="120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  <p:sp>
            <p:nvSpPr>
              <p:cNvPr id="103" name="Text Box 110"/>
              <p:cNvSpPr txBox="1">
                <a:spLocks noChangeArrowheads="1"/>
              </p:cNvSpPr>
              <p:nvPr/>
            </p:nvSpPr>
            <p:spPr bwMode="auto">
              <a:xfrm>
                <a:off x="472" y="2672"/>
                <a:ext cx="159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eaLnBrk="1" hangingPunct="1">
                  <a:lnSpc>
                    <a:spcPct val="100000"/>
                  </a:lnSpc>
                  <a:spcBef>
                    <a:spcPct val="0"/>
                  </a:spcBef>
                </a:pPr>
                <a:r>
                  <a:rPr lang="el-GR" sz="1600">
                    <a:solidFill>
                      <a:srgbClr val="008000"/>
                    </a:solidFill>
                    <a:latin typeface="Times New Roman"/>
                    <a:cs typeface="Times New Roman"/>
                  </a:rPr>
                  <a:t>-</a:t>
                </a:r>
                <a:endParaRPr lang="en-US" sz="1600">
                  <a:solidFill>
                    <a:srgbClr val="008000"/>
                  </a:solidFill>
                  <a:latin typeface="Times New Roman"/>
                  <a:cs typeface="Times New Roman"/>
                </a:endParaRPr>
              </a:p>
            </p:txBody>
          </p:sp>
        </p:grpSp>
      </p:grpSp>
      <p:sp>
        <p:nvSpPr>
          <p:cNvPr id="104" name="Text Box 111"/>
          <p:cNvSpPr txBox="1">
            <a:spLocks noChangeArrowheads="1"/>
          </p:cNvSpPr>
          <p:nvPr/>
        </p:nvSpPr>
        <p:spPr bwMode="auto">
          <a:xfrm>
            <a:off x="2960688" y="5913438"/>
            <a:ext cx="1008062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chemeClr val="bg1"/>
                </a:solidFill>
                <a:latin typeface="Times New Roman"/>
                <a:cs typeface="Times New Roman"/>
              </a:rPr>
              <a:t>PAMELA</a:t>
            </a:r>
          </a:p>
        </p:txBody>
      </p:sp>
      <p:sp>
        <p:nvSpPr>
          <p:cNvPr id="105" name="Text Box 66"/>
          <p:cNvSpPr txBox="1">
            <a:spLocks noChangeArrowheads="1"/>
          </p:cNvSpPr>
          <p:nvPr/>
        </p:nvSpPr>
        <p:spPr bwMode="auto">
          <a:xfrm>
            <a:off x="2700338" y="5454650"/>
            <a:ext cx="67508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>
                <a:solidFill>
                  <a:schemeClr val="bg1"/>
                </a:solidFill>
                <a:latin typeface="Times New Roman"/>
                <a:cs typeface="Times New Roman"/>
              </a:rPr>
              <a:t>BESS</a:t>
            </a:r>
          </a:p>
        </p:txBody>
      </p:sp>
      <p:sp>
        <p:nvSpPr>
          <p:cNvPr id="106" name="Line 33"/>
          <p:cNvSpPr>
            <a:spLocks noChangeShapeType="1"/>
          </p:cNvSpPr>
          <p:nvPr/>
        </p:nvSpPr>
        <p:spPr bwMode="auto">
          <a:xfrm flipV="1">
            <a:off x="6415088" y="2555875"/>
            <a:ext cx="1123950" cy="28575"/>
          </a:xfrm>
          <a:prstGeom prst="line">
            <a:avLst/>
          </a:prstGeom>
          <a:noFill/>
          <a:ln w="28575">
            <a:solidFill>
              <a:srgbClr val="0099FF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>
              <a:latin typeface="Times New Roman"/>
              <a:cs typeface="Times New Roman"/>
            </a:endParaRPr>
          </a:p>
        </p:txBody>
      </p:sp>
      <p:grpSp>
        <p:nvGrpSpPr>
          <p:cNvPr id="101" name="Group 114"/>
          <p:cNvGrpSpPr>
            <a:grpSpLocks/>
          </p:cNvGrpSpPr>
          <p:nvPr/>
        </p:nvGrpSpPr>
        <p:grpSpPr bwMode="auto">
          <a:xfrm>
            <a:off x="7956550" y="2295525"/>
            <a:ext cx="1128713" cy="1219200"/>
            <a:chOff x="4896" y="1782"/>
            <a:chExt cx="711" cy="768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08" name="Picture 5" descr="glast_in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4896" y="1782"/>
              <a:ext cx="711" cy="7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9" name="Text Box 64"/>
            <p:cNvSpPr txBox="1">
              <a:spLocks noChangeArrowheads="1"/>
            </p:cNvSpPr>
            <p:nvPr/>
          </p:nvSpPr>
          <p:spPr bwMode="auto">
            <a:xfrm>
              <a:off x="5154" y="2356"/>
              <a:ext cx="386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Fermi</a:t>
              </a:r>
            </a:p>
          </p:txBody>
        </p:sp>
      </p:grpSp>
      <p:grpSp>
        <p:nvGrpSpPr>
          <p:cNvPr id="107" name="Group 117"/>
          <p:cNvGrpSpPr>
            <a:grpSpLocks/>
          </p:cNvGrpSpPr>
          <p:nvPr/>
        </p:nvGrpSpPr>
        <p:grpSpPr bwMode="auto">
          <a:xfrm>
            <a:off x="7715250" y="1519238"/>
            <a:ext cx="1028700" cy="1022350"/>
            <a:chOff x="4674" y="1074"/>
            <a:chExt cx="648" cy="64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11" name="Picture 112"/>
            <p:cNvPicPr>
              <a:picLocks noChangeAspect="1" noChangeArrowheads="1"/>
            </p:cNvPicPr>
            <p:nvPr/>
          </p:nvPicPr>
          <p:blipFill>
            <a:blip r:embed="rId11"/>
            <a:srcRect l="21927" t="45959" r="63828"/>
            <a:stretch>
              <a:fillRect/>
            </a:stretch>
          </p:blipFill>
          <p:spPr bwMode="auto">
            <a:xfrm>
              <a:off x="4710" y="1074"/>
              <a:ext cx="612" cy="6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2" name="Text Box 115"/>
            <p:cNvSpPr txBox="1">
              <a:spLocks noChangeArrowheads="1"/>
            </p:cNvSpPr>
            <p:nvPr/>
          </p:nvSpPr>
          <p:spPr bwMode="auto">
            <a:xfrm>
              <a:off x="4674" y="1524"/>
              <a:ext cx="393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marL="342900" indent="-342900">
                <a:lnSpc>
                  <a:spcPct val="100000"/>
                </a:lnSpc>
              </a:pPr>
              <a:r>
                <a:rPr lang="en-US" sz="1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HESS</a:t>
              </a:r>
            </a:p>
          </p:txBody>
        </p:sp>
      </p:grpSp>
      <p:grpSp>
        <p:nvGrpSpPr>
          <p:cNvPr id="110" name="Group 113"/>
          <p:cNvGrpSpPr>
            <a:grpSpLocks/>
          </p:cNvGrpSpPr>
          <p:nvPr/>
        </p:nvGrpSpPr>
        <p:grpSpPr bwMode="auto">
          <a:xfrm>
            <a:off x="6923088" y="866775"/>
            <a:ext cx="1709737" cy="809625"/>
            <a:chOff x="4560" y="672"/>
            <a:chExt cx="1077" cy="510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pic>
          <p:nvPicPr>
            <p:cNvPr id="114" name="Picture 4" descr="chandra72"/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60" y="672"/>
              <a:ext cx="1077" cy="4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5" name="Text Box 63"/>
            <p:cNvSpPr txBox="1">
              <a:spLocks noChangeArrowheads="1"/>
            </p:cNvSpPr>
            <p:nvPr/>
          </p:nvSpPr>
          <p:spPr bwMode="auto">
            <a:xfrm>
              <a:off x="5130" y="988"/>
              <a:ext cx="499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400" dirty="0">
                  <a:solidFill>
                    <a:schemeClr val="bg1"/>
                  </a:solidFill>
                  <a:latin typeface="Times New Roman"/>
                  <a:cs typeface="Times New Roman"/>
                </a:rPr>
                <a:t>Chandra</a:t>
              </a:r>
            </a:p>
          </p:txBody>
        </p:sp>
      </p:grpSp>
      <p:sp>
        <p:nvSpPr>
          <p:cNvPr id="116" name="Explosion 1 115"/>
          <p:cNvSpPr/>
          <p:nvPr/>
        </p:nvSpPr>
        <p:spPr bwMode="auto">
          <a:xfrm>
            <a:off x="342900" y="2882900"/>
            <a:ext cx="1429295" cy="1642348"/>
          </a:xfrm>
          <a:prstGeom prst="irregularSeal1">
            <a:avLst/>
          </a:prstGeom>
          <a:gradFill flip="none" rotWithShape="1">
            <a:gsLst>
              <a:gs pos="0">
                <a:schemeClr val="bg1"/>
              </a:gs>
              <a:gs pos="30000">
                <a:srgbClr val="660066"/>
              </a:gs>
              <a:gs pos="53000">
                <a:schemeClr val="tx1"/>
              </a:gs>
              <a:gs pos="87000">
                <a:srgbClr val="FF0000"/>
              </a:gs>
            </a:gsLst>
            <a:path path="circl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smtClean="0">
                <a:solidFill>
                  <a:schemeClr val="tx1"/>
                </a:solidFill>
                <a:effectLst>
                  <a:outerShdw blurRad="50800" dist="101600" dir="2700000">
                    <a:schemeClr val="bg1">
                      <a:alpha val="43000"/>
                    </a:schemeClr>
                  </a:outerShdw>
                </a:effectLst>
                <a:latin typeface="Times New Roman"/>
                <a:cs typeface="Times New Roman"/>
              </a:rPr>
              <a:t>WIMP</a:t>
            </a:r>
          </a:p>
          <a:p>
            <a:pPr marL="342900" marR="0" indent="-342900" algn="l" defTabSz="914400" rtl="0" eaLnBrk="0" fontAlgn="base" latinLnBrk="0" hangingPunct="0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1600" dirty="0" err="1" smtClean="0">
                <a:solidFill>
                  <a:schemeClr val="tx1"/>
                </a:solidFill>
                <a:effectLst>
                  <a:outerShdw blurRad="50800" dist="101600" dir="2700000">
                    <a:schemeClr val="bg1">
                      <a:alpha val="43000"/>
                    </a:schemeClr>
                  </a:outerShdw>
                </a:effectLst>
                <a:latin typeface="Times New Roman"/>
                <a:cs typeface="Times New Roman"/>
              </a:rPr>
              <a:t>a</a:t>
            </a:r>
            <a:r>
              <a:rPr kumimoji="0" lang="en-US" sz="1600" b="0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101600" dir="2700000">
                    <a:schemeClr val="bg1">
                      <a:alpha val="43000"/>
                    </a:schemeClr>
                  </a:outerShdw>
                </a:effectLst>
                <a:latin typeface="Times New Roman"/>
                <a:cs typeface="Times New Roman"/>
              </a:rPr>
              <a:t>nnihil</a:t>
            </a:r>
            <a:r>
              <a:rPr kumimoji="0" lang="en-US" sz="16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>
                  <a:outerShdw blurRad="50800" dist="101600" dir="2700000">
                    <a:schemeClr val="bg1">
                      <a:alpha val="43000"/>
                    </a:schemeClr>
                  </a:outerShdw>
                </a:effectLst>
                <a:latin typeface="Times New Roman"/>
                <a:cs typeface="Times New Roman"/>
              </a:rPr>
              <a:t>.</a:t>
            </a:r>
            <a:endParaRPr kumimoji="0" lang="en-US" sz="1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50800" dist="101600" dir="2700000">
                  <a:schemeClr val="bg1">
                    <a:alpha val="43000"/>
                  </a:scheme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17" name="Freeform 29"/>
          <p:cNvSpPr>
            <a:spLocks/>
          </p:cNvSpPr>
          <p:nvPr/>
        </p:nvSpPr>
        <p:spPr bwMode="auto">
          <a:xfrm>
            <a:off x="3265488" y="2212975"/>
            <a:ext cx="2297112" cy="492125"/>
          </a:xfrm>
          <a:custGeom>
            <a:avLst/>
            <a:gdLst>
              <a:gd name="T0" fmla="*/ 0 w 1447"/>
              <a:gd name="T1" fmla="*/ 2147483647 h 310"/>
              <a:gd name="T2" fmla="*/ 2147483647 w 1447"/>
              <a:gd name="T3" fmla="*/ 2147483647 h 310"/>
              <a:gd name="T4" fmla="*/ 2147483647 w 1447"/>
              <a:gd name="T5" fmla="*/ 2147483647 h 310"/>
              <a:gd name="T6" fmla="*/ 2147483647 w 1447"/>
              <a:gd name="T7" fmla="*/ 2147483647 h 310"/>
              <a:gd name="T8" fmla="*/ 2147483647 w 1447"/>
              <a:gd name="T9" fmla="*/ 2147483647 h 310"/>
              <a:gd name="T10" fmla="*/ 2147483647 w 1447"/>
              <a:gd name="T11" fmla="*/ 2147483647 h 31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447"/>
              <a:gd name="T19" fmla="*/ 0 h 310"/>
              <a:gd name="T20" fmla="*/ 1447 w 1447"/>
              <a:gd name="T21" fmla="*/ 310 h 31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447" h="310">
                <a:moveTo>
                  <a:pt x="0" y="15"/>
                </a:moveTo>
                <a:cubicBezTo>
                  <a:pt x="105" y="16"/>
                  <a:pt x="542" y="0"/>
                  <a:pt x="631" y="22"/>
                </a:cubicBezTo>
                <a:cubicBezTo>
                  <a:pt x="720" y="44"/>
                  <a:pt x="510" y="141"/>
                  <a:pt x="535" y="150"/>
                </a:cubicBezTo>
                <a:cubicBezTo>
                  <a:pt x="560" y="159"/>
                  <a:pt x="720" y="65"/>
                  <a:pt x="783" y="78"/>
                </a:cubicBezTo>
                <a:cubicBezTo>
                  <a:pt x="846" y="91"/>
                  <a:pt x="800" y="191"/>
                  <a:pt x="911" y="230"/>
                </a:cubicBezTo>
                <a:cubicBezTo>
                  <a:pt x="1022" y="269"/>
                  <a:pt x="1335" y="293"/>
                  <a:pt x="1447" y="310"/>
                </a:cubicBezTo>
              </a:path>
            </a:pathLst>
          </a:custGeom>
          <a:noFill/>
          <a:ln w="28575" cap="rnd">
            <a:solidFill>
              <a:srgbClr val="FF3399"/>
            </a:solidFill>
            <a:prstDash val="sysDot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20" name="Curved Connector 119"/>
          <p:cNvCxnSpPr/>
          <p:nvPr/>
        </p:nvCxnSpPr>
        <p:spPr bwMode="auto">
          <a:xfrm flipV="1">
            <a:off x="1460500" y="3251200"/>
            <a:ext cx="241300" cy="88900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23" name="Curved Connector 122"/>
          <p:cNvCxnSpPr/>
          <p:nvPr/>
        </p:nvCxnSpPr>
        <p:spPr bwMode="auto">
          <a:xfrm>
            <a:off x="1866900" y="3505200"/>
            <a:ext cx="1739900" cy="355600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25400" cap="flat" cmpd="sng" algn="ctr">
            <a:solidFill>
              <a:srgbClr val="660066"/>
            </a:solidFill>
            <a:prstDash val="solid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cxnSp>
        <p:nvCxnSpPr>
          <p:cNvPr id="129" name="Curved Connector 128"/>
          <p:cNvCxnSpPr/>
          <p:nvPr/>
        </p:nvCxnSpPr>
        <p:spPr bwMode="auto">
          <a:xfrm flipV="1">
            <a:off x="1879600" y="3670300"/>
            <a:ext cx="1511300" cy="457200"/>
          </a:xfrm>
          <a:prstGeom prst="curvedConnector3">
            <a:avLst>
              <a:gd name="adj1" fmla="val 50000"/>
            </a:avLst>
          </a:prstGeom>
          <a:solidFill>
            <a:schemeClr val="bg1"/>
          </a:solidFill>
          <a:ln w="25400" cap="flat" cmpd="sng" algn="ctr">
            <a:solidFill>
              <a:srgbClr val="660066"/>
            </a:solidFill>
            <a:prstDash val="sysDot"/>
            <a:round/>
            <a:headEnd type="none" w="med" len="med"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cxnSp>
      <p:grpSp>
        <p:nvGrpSpPr>
          <p:cNvPr id="113" name="Group 47"/>
          <p:cNvGrpSpPr>
            <a:grpSpLocks/>
          </p:cNvGrpSpPr>
          <p:nvPr/>
        </p:nvGrpSpPr>
        <p:grpSpPr bwMode="auto">
          <a:xfrm>
            <a:off x="2152656" y="2997200"/>
            <a:ext cx="290513" cy="565150"/>
            <a:chOff x="2256" y="2640"/>
            <a:chExt cx="183" cy="356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34" name="Text Box 48"/>
            <p:cNvSpPr txBox="1">
              <a:spLocks noChangeArrowheads="1"/>
            </p:cNvSpPr>
            <p:nvPr/>
          </p:nvSpPr>
          <p:spPr bwMode="auto">
            <a:xfrm>
              <a:off x="2256" y="2784"/>
              <a:ext cx="1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sz="1600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P</a:t>
              </a:r>
            </a:p>
          </p:txBody>
        </p:sp>
        <p:sp>
          <p:nvSpPr>
            <p:cNvPr id="135" name="Text Box 49"/>
            <p:cNvSpPr txBox="1">
              <a:spLocks noChangeArrowheads="1"/>
            </p:cNvSpPr>
            <p:nvPr/>
          </p:nvSpPr>
          <p:spPr bwMode="auto">
            <a:xfrm>
              <a:off x="2256" y="2640"/>
              <a:ext cx="181" cy="2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defRPr/>
              </a:pPr>
              <a:r>
                <a:rPr lang="en-US" sz="1600" dirty="0">
                  <a:solidFill>
                    <a:srgbClr val="660066"/>
                  </a:solidFill>
                  <a:effectLst>
                    <a:outerShdw blurRad="38100" dist="38100" dir="2700000" algn="tl">
                      <a:srgbClr val="DDDDDD"/>
                    </a:outerShdw>
                  </a:effectLst>
                  <a:latin typeface="Times New Roman"/>
                  <a:cs typeface="Times New Roman"/>
                </a:rPr>
                <a:t>_</a:t>
              </a:r>
            </a:p>
          </p:txBody>
        </p:sp>
      </p:grpSp>
      <p:sp>
        <p:nvSpPr>
          <p:cNvPr id="136" name="Rectangle 135"/>
          <p:cNvSpPr/>
          <p:nvPr/>
        </p:nvSpPr>
        <p:spPr>
          <a:xfrm>
            <a:off x="1961817" y="3216245"/>
            <a:ext cx="327333" cy="338554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pPr lvl="0" algn="ctr" eaLnBrk="1" hangingPunct="1">
              <a:lnSpc>
                <a:spcPct val="100000"/>
              </a:lnSpc>
              <a:spcBef>
                <a:spcPct val="0"/>
              </a:spcBef>
              <a:defRPr/>
            </a:pPr>
            <a:r>
              <a:rPr lang="en-US" sz="1600" dirty="0" smtClean="0">
                <a:solidFill>
                  <a:srgbClr val="660066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Times New Roman"/>
                <a:cs typeface="Times New Roman"/>
              </a:rPr>
              <a:t>P,</a:t>
            </a:r>
            <a:endParaRPr lang="en-US" sz="1600" dirty="0">
              <a:solidFill>
                <a:srgbClr val="660066"/>
              </a:solidFill>
              <a:effectLst>
                <a:outerShdw blurRad="38100" dist="38100" dir="2700000" algn="tl">
                  <a:srgbClr val="DDDDDD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142" name="Line 15"/>
          <p:cNvSpPr>
            <a:spLocks noChangeShapeType="1"/>
          </p:cNvSpPr>
          <p:nvPr/>
        </p:nvSpPr>
        <p:spPr bwMode="auto">
          <a:xfrm flipV="1">
            <a:off x="2006600" y="3492500"/>
            <a:ext cx="1219200" cy="292100"/>
          </a:xfrm>
          <a:prstGeom prst="line">
            <a:avLst/>
          </a:prstGeom>
          <a:noFill/>
          <a:ln w="28575">
            <a:solidFill>
              <a:srgbClr val="660066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6" name="Text Box 18"/>
          <p:cNvSpPr txBox="1">
            <a:spLocks noChangeArrowheads="1"/>
          </p:cNvSpPr>
          <p:nvPr/>
        </p:nvSpPr>
        <p:spPr bwMode="auto">
          <a:xfrm>
            <a:off x="2616200" y="3168650"/>
            <a:ext cx="523875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800" dirty="0">
                <a:solidFill>
                  <a:srgbClr val="660066"/>
                </a:solidFill>
                <a:latin typeface="Times New Roman"/>
                <a:cs typeface="Times New Roman"/>
              </a:rPr>
              <a:t>X,</a:t>
            </a:r>
            <a:r>
              <a:rPr lang="el-GR" sz="1800" dirty="0">
                <a:solidFill>
                  <a:srgbClr val="660066"/>
                </a:solidFill>
                <a:latin typeface="Times New Roman"/>
                <a:cs typeface="Times New Roman"/>
              </a:rPr>
              <a:t>γ</a:t>
            </a:r>
            <a:endParaRPr lang="en-US" sz="1800" dirty="0">
              <a:solidFill>
                <a:srgbClr val="660066"/>
              </a:solidFill>
              <a:latin typeface="Times New Roman"/>
              <a:cs typeface="Times New Roman"/>
            </a:endParaRPr>
          </a:p>
        </p:txBody>
      </p:sp>
      <p:sp>
        <p:nvSpPr>
          <p:cNvPr id="30" name="Line 31"/>
          <p:cNvSpPr>
            <a:spLocks noChangeShapeType="1"/>
          </p:cNvSpPr>
          <p:nvPr/>
        </p:nvSpPr>
        <p:spPr bwMode="auto">
          <a:xfrm flipV="1">
            <a:off x="5802313" y="1727200"/>
            <a:ext cx="1258887" cy="382588"/>
          </a:xfrm>
          <a:prstGeom prst="line">
            <a:avLst/>
          </a:prstGeom>
          <a:noFill/>
          <a:ln w="28575">
            <a:solidFill>
              <a:srgbClr val="CC0000"/>
            </a:solidFill>
            <a:prstDash val="dash"/>
            <a:round/>
            <a:headEnd/>
            <a:tailEnd type="arrow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Text Box 60"/>
          <p:cNvSpPr txBox="1">
            <a:spLocks noChangeArrowheads="1"/>
          </p:cNvSpPr>
          <p:nvPr/>
        </p:nvSpPr>
        <p:spPr bwMode="auto">
          <a:xfrm rot="20580000">
            <a:off x="5755693" y="1635711"/>
            <a:ext cx="116480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US" sz="1600" dirty="0">
                <a:solidFill>
                  <a:srgbClr val="FF0000"/>
                </a:solidFill>
                <a:latin typeface="Times New Roman"/>
                <a:cs typeface="Times New Roman"/>
              </a:rPr>
              <a:t>synchrotron</a:t>
            </a:r>
          </a:p>
        </p:txBody>
      </p:sp>
      <p:grpSp>
        <p:nvGrpSpPr>
          <p:cNvPr id="143" name="Group 7"/>
          <p:cNvGrpSpPr>
            <a:grpSpLocks/>
          </p:cNvGrpSpPr>
          <p:nvPr/>
        </p:nvGrpSpPr>
        <p:grpSpPr bwMode="auto">
          <a:xfrm>
            <a:off x="3859213" y="4640263"/>
            <a:ext cx="382587" cy="395287"/>
            <a:chOff x="3216" y="2192"/>
            <a:chExt cx="241" cy="249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44" name="Rectangle 8"/>
            <p:cNvSpPr>
              <a:spLocks noChangeArrowheads="1"/>
            </p:cNvSpPr>
            <p:nvPr/>
          </p:nvSpPr>
          <p:spPr bwMode="auto">
            <a:xfrm>
              <a:off x="3216" y="2208"/>
              <a:ext cx="1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dirty="0" err="1">
                  <a:solidFill>
                    <a:srgbClr val="FF3399"/>
                  </a:solidFill>
                  <a:latin typeface="Times New Roman"/>
                  <a:cs typeface="Times New Roman"/>
                </a:rPr>
                <a:t>e</a:t>
              </a:r>
              <a:endParaRPr lang="en-US" sz="1800" dirty="0">
                <a:solidFill>
                  <a:srgbClr val="FF3399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5" name="Text Box 10"/>
            <p:cNvSpPr txBox="1">
              <a:spLocks noChangeArrowheads="1"/>
            </p:cNvSpPr>
            <p:nvPr/>
          </p:nvSpPr>
          <p:spPr bwMode="auto">
            <a:xfrm>
              <a:off x="3284" y="2192"/>
              <a:ext cx="17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200" dirty="0" smtClean="0">
                  <a:solidFill>
                    <a:srgbClr val="FF3399"/>
                  </a:solidFill>
                  <a:latin typeface="Times New Roman"/>
                  <a:cs typeface="Times New Roman"/>
                </a:rPr>
                <a:t>±</a:t>
              </a:r>
              <a:endParaRPr lang="en-US" sz="1200" dirty="0">
                <a:solidFill>
                  <a:srgbClr val="FF3399"/>
                </a:solidFill>
                <a:latin typeface="Times New Roman"/>
                <a:cs typeface="Times New Roman"/>
              </a:endParaRPr>
            </a:p>
          </p:txBody>
        </p:sp>
      </p:grpSp>
      <p:grpSp>
        <p:nvGrpSpPr>
          <p:cNvPr id="147" name="Group 7"/>
          <p:cNvGrpSpPr>
            <a:grpSpLocks/>
          </p:cNvGrpSpPr>
          <p:nvPr/>
        </p:nvGrpSpPr>
        <p:grpSpPr bwMode="auto">
          <a:xfrm>
            <a:off x="2043113" y="3725863"/>
            <a:ext cx="382587" cy="395287"/>
            <a:chOff x="3216" y="2192"/>
            <a:chExt cx="241" cy="249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grpSpPr>
        <p:sp>
          <p:nvSpPr>
            <p:cNvPr id="148" name="Rectangle 8"/>
            <p:cNvSpPr>
              <a:spLocks noChangeArrowheads="1"/>
            </p:cNvSpPr>
            <p:nvPr/>
          </p:nvSpPr>
          <p:spPr bwMode="auto">
            <a:xfrm>
              <a:off x="3216" y="2208"/>
              <a:ext cx="18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n-US" sz="1800" dirty="0" err="1">
                  <a:solidFill>
                    <a:srgbClr val="660066"/>
                  </a:solidFill>
                  <a:latin typeface="Times New Roman"/>
                  <a:cs typeface="Times New Roman"/>
                </a:rPr>
                <a:t>e</a:t>
              </a:r>
              <a:endParaRPr lang="en-US" sz="1800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149" name="Text Box 10"/>
            <p:cNvSpPr txBox="1">
              <a:spLocks noChangeArrowheads="1"/>
            </p:cNvSpPr>
            <p:nvPr/>
          </p:nvSpPr>
          <p:spPr bwMode="auto">
            <a:xfrm>
              <a:off x="3284" y="2192"/>
              <a:ext cx="173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</a:pPr>
              <a:r>
                <a:rPr lang="el-GR" sz="1200" dirty="0" smtClean="0">
                  <a:solidFill>
                    <a:srgbClr val="660066"/>
                  </a:solidFill>
                  <a:latin typeface="Times New Roman"/>
                  <a:cs typeface="Times New Roman"/>
                </a:rPr>
                <a:t>±</a:t>
              </a:r>
              <a:endParaRPr lang="en-US" sz="1200" dirty="0">
                <a:solidFill>
                  <a:srgbClr val="660066"/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125" name="TextBox 124"/>
          <p:cNvSpPr txBox="1"/>
          <p:nvPr/>
        </p:nvSpPr>
        <p:spPr>
          <a:xfrm>
            <a:off x="7042095" y="3835400"/>
            <a:ext cx="15694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  <a:latin typeface="Times New Roman"/>
                <a:cs typeface="Times New Roman"/>
              </a:rPr>
              <a:t>solar modulation</a:t>
            </a:r>
            <a:endParaRPr lang="en-US" sz="1600" dirty="0">
              <a:solidFill>
                <a:schemeClr val="bg1"/>
              </a:solidFill>
              <a:latin typeface="Times New Roman"/>
              <a:cs typeface="Times New Roman"/>
            </a:endParaRPr>
          </a:p>
        </p:txBody>
      </p:sp>
      <p:sp>
        <p:nvSpPr>
          <p:cNvPr id="126" name="Rounded Rectangle 125"/>
          <p:cNvSpPr/>
          <p:nvPr/>
        </p:nvSpPr>
        <p:spPr bwMode="auto">
          <a:xfrm>
            <a:off x="2738783" y="1634435"/>
            <a:ext cx="4340088" cy="2672522"/>
          </a:xfrm>
          <a:prstGeom prst="roundRect">
            <a:avLst/>
          </a:prstGeom>
          <a:noFill/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294390"/>
              </a:solidFill>
              <a:effectLst/>
              <a:latin typeface="Comic Sans MS" charset="0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5764697" y="3732695"/>
            <a:ext cx="1343837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GALPROP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Likelihood Function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ChangeAspect="1"/>
          </p:cNvGraphicFramePr>
          <p:nvPr>
            <p:ph idx="1"/>
          </p:nvPr>
        </p:nvGraphicFramePr>
        <p:xfrm>
          <a:off x="1630363" y="855663"/>
          <a:ext cx="6286500" cy="5159375"/>
        </p:xfrm>
        <a:graphic>
          <a:graphicData uri="http://schemas.openxmlformats.org/presentationml/2006/ole">
            <p:oleObj spid="_x0000_s663554" name="Equation" r:id="rId3" imgW="3327400" imgH="2730500" progId="Equation.3">
              <p:embed/>
            </p:oleObj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08213" y="1859661"/>
            <a:ext cx="8590644" cy="4675126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Times New Roman"/>
                <a:ea typeface="Lucida Grande"/>
                <a:cs typeface="Times New Roman"/>
              </a:rPr>
              <a:t>Θ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–</a:t>
            </a:r>
            <a:r>
              <a:rPr lang="en-US" sz="1800" dirty="0" smtClean="0">
                <a:latin typeface="Times New Roman"/>
                <a:cs typeface="Times New Roman"/>
              </a:rPr>
              <a:t> a set of model parameters</a:t>
            </a:r>
          </a:p>
          <a:p>
            <a:r>
              <a:rPr lang="en-US" sz="1800" i="1" dirty="0" err="1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800" i="1" dirty="0" smtClean="0">
                <a:latin typeface="Times New Roman"/>
                <a:cs typeface="Times New Roman"/>
              </a:rPr>
              <a:t> = {</a:t>
            </a:r>
            <a:r>
              <a:rPr lang="en-US" sz="1800" i="1" dirty="0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800" i="1" baseline="-25000" dirty="0" smtClean="0">
                <a:latin typeface="Times New Roman"/>
                <a:ea typeface="Lucida Grande"/>
                <a:cs typeface="Times New Roman"/>
              </a:rPr>
              <a:t>1,</a:t>
            </a:r>
            <a:r>
              <a:rPr lang="en-US" sz="1800" i="1" dirty="0" smtClean="0">
                <a:latin typeface="Times New Roman"/>
                <a:ea typeface="Lucida Grande"/>
                <a:cs typeface="Times New Roman"/>
              </a:rPr>
              <a:t> ϕ</a:t>
            </a:r>
            <a:r>
              <a:rPr lang="en-US" sz="1800" i="1" baseline="-25000" dirty="0" smtClean="0">
                <a:latin typeface="Times New Roman"/>
                <a:ea typeface="Lucida Grande"/>
                <a:cs typeface="Times New Roman"/>
              </a:rPr>
              <a:t>2,</a:t>
            </a:r>
            <a:r>
              <a:rPr lang="en-US" sz="1800" i="1" dirty="0" smtClean="0">
                <a:latin typeface="Times New Roman"/>
                <a:ea typeface="Lucida Grande"/>
                <a:cs typeface="Times New Roman"/>
              </a:rPr>
              <a:t> ϕ</a:t>
            </a:r>
            <a:r>
              <a:rPr lang="en-US" sz="1800" i="1" baseline="-25000" dirty="0" smtClean="0">
                <a:latin typeface="Times New Roman"/>
                <a:ea typeface="Lucida Grande"/>
                <a:cs typeface="Times New Roman"/>
              </a:rPr>
              <a:t>3,</a:t>
            </a:r>
            <a:r>
              <a:rPr lang="en-US" sz="1800" i="1" dirty="0" smtClean="0">
                <a:latin typeface="Times New Roman"/>
                <a:ea typeface="Lucida Grande"/>
                <a:cs typeface="Times New Roman"/>
              </a:rPr>
              <a:t> ϕ</a:t>
            </a:r>
            <a:r>
              <a:rPr lang="en-US" sz="1800" i="1" baseline="-25000" dirty="0" smtClean="0">
                <a:latin typeface="Times New Roman"/>
                <a:ea typeface="Lucida Grande"/>
                <a:cs typeface="Times New Roman"/>
              </a:rPr>
              <a:t>4</a:t>
            </a:r>
            <a:r>
              <a:rPr lang="en-US" sz="1800" i="1" dirty="0" smtClean="0">
                <a:latin typeface="Times New Roman"/>
                <a:ea typeface="Lucida Grande"/>
                <a:cs typeface="Times New Roman"/>
              </a:rPr>
              <a:t>} 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–</a:t>
            </a:r>
            <a:r>
              <a:rPr lang="en-US" sz="1800" dirty="0" smtClean="0">
                <a:latin typeface="Times New Roman"/>
                <a:cs typeface="Times New Roman"/>
              </a:rPr>
              <a:t> a set of modulation potentials; the number of modulation potentials corresponds to the number of data sets (experiments)</a:t>
            </a:r>
          </a:p>
          <a:p>
            <a:r>
              <a:rPr lang="en-US" sz="1800" dirty="0" err="1" smtClean="0">
                <a:latin typeface="Times New Roman"/>
                <a:cs typeface="Times New Roman"/>
              </a:rPr>
              <a:t>Φ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1800" dirty="0" err="1" smtClean="0">
                <a:latin typeface="Times New Roman"/>
                <a:cs typeface="Times New Roman"/>
              </a:rPr>
              <a:t>(</a:t>
            </a:r>
            <a:r>
              <a:rPr lang="en-US" sz="1800" i="1" dirty="0" err="1" smtClean="0">
                <a:latin typeface="Times New Roman"/>
                <a:cs typeface="Times New Roman"/>
              </a:rPr>
              <a:t>E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i</a:t>
            </a:r>
            <a:r>
              <a:rPr lang="en-US" sz="1800" dirty="0" smtClean="0">
                <a:latin typeface="Times New Roman"/>
                <a:cs typeface="Times New Roman"/>
              </a:rPr>
              <a:t>, </a:t>
            </a:r>
            <a:r>
              <a:rPr lang="en-US" sz="1800" dirty="0" err="1" smtClean="0">
                <a:latin typeface="Times New Roman"/>
                <a:cs typeface="Times New Roman"/>
              </a:rPr>
              <a:t>Θ,</a:t>
            </a:r>
            <a:r>
              <a:rPr lang="en-US" sz="1800" i="1" dirty="0" err="1" smtClean="0">
                <a:latin typeface="Times New Roman"/>
                <a:ea typeface="Lucida Grande"/>
                <a:cs typeface="Times New Roman"/>
              </a:rPr>
              <a:t>ϕ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) – the computed spectrum for CR species X</a:t>
            </a:r>
          </a:p>
          <a:p>
            <a:r>
              <a:rPr lang="en-US" sz="1800" dirty="0" err="1" smtClean="0">
                <a:latin typeface="Times New Roman"/>
                <a:cs typeface="Times New Roman"/>
              </a:rPr>
              <a:t>Φ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X</a:t>
            </a:r>
            <a:r>
              <a:rPr lang="en-US" sz="1800" i="1" baseline="30000" dirty="0" err="1" smtClean="0">
                <a:latin typeface="Times New Roman"/>
                <a:cs typeface="Times New Roman"/>
              </a:rPr>
              <a:t>ij</a:t>
            </a:r>
            <a:r>
              <a:rPr lang="en-US" sz="1800" dirty="0" smtClean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– the measured spectrum (</a:t>
            </a:r>
            <a:r>
              <a:rPr lang="en-US" sz="1800" i="1" dirty="0" err="1" smtClean="0">
                <a:latin typeface="Times New Roman"/>
                <a:ea typeface="Lucida Grande"/>
                <a:cs typeface="Times New Roman"/>
              </a:rPr>
              <a:t>i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 runs through the data points for each experiment </a:t>
            </a:r>
            <a:r>
              <a:rPr lang="en-US" sz="1800" i="1" dirty="0" err="1" smtClean="0">
                <a:latin typeface="Times New Roman"/>
                <a:ea typeface="Lucida Grande"/>
                <a:cs typeface="Times New Roman"/>
              </a:rPr>
              <a:t>j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)</a:t>
            </a:r>
          </a:p>
          <a:p>
            <a:r>
              <a:rPr lang="en-US" sz="1800" dirty="0" err="1" smtClean="0">
                <a:latin typeface="Times New Roman"/>
                <a:ea typeface="Lucida Grande"/>
                <a:cs typeface="Times New Roman"/>
              </a:rPr>
              <a:t>σ</a:t>
            </a:r>
            <a:r>
              <a:rPr lang="en-US" sz="1800" i="1" baseline="-25000" dirty="0" err="1" smtClean="0">
                <a:latin typeface="Times New Roman"/>
                <a:cs typeface="Times New Roman"/>
              </a:rPr>
              <a:t>ij</a:t>
            </a:r>
            <a:r>
              <a:rPr lang="en-US" sz="1800" i="1" baseline="-25000" dirty="0" smtClean="0">
                <a:latin typeface="Times New Roman"/>
                <a:cs typeface="Times New Roman"/>
              </a:rPr>
              <a:t> 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– reported standard deviations</a:t>
            </a:r>
          </a:p>
          <a:p>
            <a:r>
              <a:rPr lang="en-US" sz="1800" i="1" dirty="0" err="1" smtClean="0">
                <a:latin typeface="Times New Roman"/>
                <a:ea typeface="Lucida Grande"/>
                <a:cs typeface="Times New Roman"/>
              </a:rPr>
              <a:t>τ</a:t>
            </a:r>
            <a:r>
              <a:rPr lang="en-US" sz="1800" i="1" baseline="-25000" dirty="0" err="1" smtClean="0">
                <a:latin typeface="Times New Roman"/>
                <a:ea typeface="Lucida Grande"/>
                <a:cs typeface="Times New Roman"/>
              </a:rPr>
              <a:t>j</a:t>
            </a:r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 – error rescaling parameters</a:t>
            </a:r>
            <a:endParaRPr lang="en-US" sz="1800" baseline="-25000" dirty="0" smtClean="0">
              <a:latin typeface="Times New Roman"/>
              <a:ea typeface="Lucida Grande"/>
              <a:cs typeface="Times New Roman"/>
            </a:endParaRPr>
          </a:p>
          <a:p>
            <a:r>
              <a:rPr lang="en-US" sz="1800" dirty="0" smtClean="0">
                <a:latin typeface="Times New Roman"/>
                <a:ea typeface="Lucida Grande"/>
                <a:cs typeface="Times New Roman"/>
              </a:rPr>
              <a:t>The full likelihood for all 5 experimental data sets: </a:t>
            </a:r>
          </a:p>
          <a:p>
            <a:endParaRPr lang="en-US" dirty="0" smtClean="0">
              <a:latin typeface="Times New Roman"/>
              <a:ea typeface="Lucida Grande"/>
              <a:cs typeface="Times New Roman"/>
            </a:endParaRPr>
          </a:p>
          <a:p>
            <a:endParaRPr lang="en-US" dirty="0" smtClean="0">
              <a:latin typeface="Times New Roman"/>
              <a:ea typeface="Lucida Grande"/>
              <a:cs typeface="Times New Roman"/>
            </a:endParaRPr>
          </a:p>
          <a:p>
            <a:r>
              <a:rPr lang="en-US" dirty="0" smtClean="0">
                <a:latin typeface="Times New Roman"/>
                <a:ea typeface="Lucida Grande"/>
                <a:cs typeface="Times New Roman"/>
              </a:rPr>
              <a:t>	– assuming that individual energy bins are independent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Input parameters and prior ranges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rcRect t="4963"/>
          <a:stretch>
            <a:fillRect/>
          </a:stretch>
        </p:blipFill>
        <p:spPr>
          <a:xfrm>
            <a:off x="85782" y="934362"/>
            <a:ext cx="9000247" cy="5216068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</a:t>
            </a:r>
            <a:r>
              <a:rPr lang="en-US" dirty="0" smtClean="0"/>
              <a:t>/He ratio (</a:t>
            </a:r>
            <a:r>
              <a:rPr lang="en-US" dirty="0" err="1" smtClean="0"/>
              <a:t>Blasi</a:t>
            </a:r>
            <a:r>
              <a:rPr lang="en-US" dirty="0" smtClean="0"/>
              <a:t> &amp; Amato 2011)</a:t>
            </a:r>
            <a:endParaRPr lang="en-US" dirty="0"/>
          </a:p>
        </p:txBody>
      </p:sp>
      <p:pic>
        <p:nvPicPr>
          <p:cNvPr id="5" name="Picture 4" descr="fig_bar.pdf"/>
          <p:cNvPicPr>
            <a:picLocks noChangeAspect="1"/>
          </p:cNvPicPr>
          <p:nvPr/>
        </p:nvPicPr>
        <mc:AlternateContent xmlns:ma="http://schemas.microsoft.com/office/mac/drawingml/2008/main">
          <mc:Choice Requires="ma">
            <p:blipFill>
              <a:blip r:embed="rId2"/>
              <a:stretch>
                <a:fillRect/>
              </a:stretch>
            </p:blipFill>
          </mc:Choice>
          <mc:Fallback xmlns:ma="http://schemas.microsoft.com/office/mac/drawingml/2008/main" xmlns=""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270613" y="657225"/>
            <a:ext cx="3764544" cy="6186488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259844" y="885093"/>
            <a:ext cx="4659464" cy="54102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Proposed a model where the difference between </a:t>
            </a:r>
            <a:r>
              <a:rPr lang="en-US" dirty="0" err="1" smtClean="0"/>
              <a:t>p</a:t>
            </a:r>
            <a:r>
              <a:rPr lang="en-US" dirty="0" smtClean="0"/>
              <a:t> and He spectral slopes is explained by fragmentation of He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Requires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fragm</a:t>
            </a:r>
            <a:r>
              <a:rPr lang="en-US" dirty="0" smtClean="0"/>
              <a:t> &lt; </a:t>
            </a:r>
            <a:r>
              <a:rPr lang="en-US" dirty="0" err="1" smtClean="0"/>
              <a:t>τ</a:t>
            </a:r>
            <a:r>
              <a:rPr lang="en-US" baseline="-25000" dirty="0" err="1" smtClean="0"/>
              <a:t>esc</a:t>
            </a: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Works only for </a:t>
            </a:r>
            <a:r>
              <a:rPr lang="en-US" dirty="0" err="1" smtClean="0"/>
              <a:t>Kolmogorov</a:t>
            </a:r>
            <a:r>
              <a:rPr lang="en-US" dirty="0" smtClean="0"/>
              <a:t>  diffusion (</a:t>
            </a:r>
            <a:r>
              <a:rPr lang="en-US" dirty="0" err="1" smtClean="0"/>
              <a:t>δ</a:t>
            </a:r>
            <a:r>
              <a:rPr lang="en-US" dirty="0" smtClean="0"/>
              <a:t> ~1/3)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Requires fine tuning: </a:t>
            </a:r>
            <a:r>
              <a:rPr lang="en-US" dirty="0" err="1" smtClean="0"/>
              <a:t>grammage</a:t>
            </a:r>
            <a:r>
              <a:rPr lang="en-US" dirty="0" smtClean="0"/>
              <a:t> </a:t>
            </a:r>
            <a:r>
              <a:rPr lang="en-US" dirty="0" smtClean="0">
                <a:latin typeface="ＭＳ ゴシック"/>
                <a:ea typeface="ＭＳ ゴシック"/>
                <a:cs typeface="ＭＳ ゴシック"/>
              </a:rPr>
              <a:t>×</a:t>
            </a:r>
            <a:r>
              <a:rPr lang="en-US" dirty="0" smtClean="0"/>
              <a:t>2, somewhat different D</a:t>
            </a:r>
            <a:r>
              <a:rPr lang="en-US" baseline="-25000" dirty="0" smtClean="0"/>
              <a:t>0</a:t>
            </a: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chemeClr val="accent2"/>
                </a:solidFill>
              </a:rPr>
              <a:t>Required </a:t>
            </a:r>
            <a:r>
              <a:rPr lang="en-US" dirty="0" err="1" smtClean="0">
                <a:solidFill>
                  <a:schemeClr val="accent2"/>
                </a:solidFill>
              </a:rPr>
              <a:t>grammage</a:t>
            </a:r>
            <a:r>
              <a:rPr lang="en-US" dirty="0" smtClean="0">
                <a:solidFill>
                  <a:schemeClr val="accent2"/>
                </a:solidFill>
              </a:rPr>
              <a:t> is too large (excess B, </a:t>
            </a:r>
            <a:r>
              <a:rPr lang="en-US" dirty="0" err="1" smtClean="0">
                <a:solidFill>
                  <a:srgbClr val="C0504D"/>
                </a:solidFill>
              </a:rPr>
              <a:t>pbars</a:t>
            </a:r>
            <a:r>
              <a:rPr lang="en-US" dirty="0" smtClean="0">
                <a:solidFill>
                  <a:srgbClr val="C0504D"/>
                </a:solidFill>
              </a:rPr>
              <a:t>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C0504D"/>
                </a:solidFill>
              </a:rPr>
              <a:t>Does not take into account production of secondary </a:t>
            </a:r>
            <a:r>
              <a:rPr lang="en-US" baseline="30000" dirty="0" smtClean="0">
                <a:solidFill>
                  <a:srgbClr val="C0504D"/>
                </a:solidFill>
              </a:rPr>
              <a:t>3</a:t>
            </a:r>
            <a:r>
              <a:rPr lang="en-US" dirty="0" smtClean="0">
                <a:solidFill>
                  <a:srgbClr val="C0504D"/>
                </a:solidFill>
              </a:rPr>
              <a:t>He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 smtClean="0">
              <a:solidFill>
                <a:srgbClr val="C0504D"/>
              </a:solidFill>
            </a:endParaRP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FF0000"/>
                </a:solidFill>
              </a:rPr>
              <a:t>We ADOPT different injection spectra for </a:t>
            </a:r>
            <a:r>
              <a:rPr lang="en-US" dirty="0" err="1" smtClean="0">
                <a:solidFill>
                  <a:srgbClr val="FF0000"/>
                </a:solidFill>
              </a:rPr>
              <a:t>p</a:t>
            </a:r>
            <a:r>
              <a:rPr lang="en-US" dirty="0" smtClean="0">
                <a:solidFill>
                  <a:srgbClr val="FF0000"/>
                </a:solidFill>
              </a:rPr>
              <a:t> and Z&gt;1 ad hoc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 smtClean="0">
              <a:solidFill>
                <a:srgbClr val="FF0000"/>
              </a:solidFill>
            </a:endParaRP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133" y="136525"/>
            <a:ext cx="7355417" cy="533400"/>
          </a:xfrm>
        </p:spPr>
        <p:txBody>
          <a:bodyPr/>
          <a:lstStyle/>
          <a:p>
            <a:r>
              <a:rPr lang="en-US" dirty="0" smtClean="0"/>
              <a:t>Disentangling the many sources of gamma-ray emission is challenging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4866" y="914400"/>
            <a:ext cx="4377267" cy="5410200"/>
          </a:xfrm>
        </p:spPr>
        <p:txBody>
          <a:bodyPr/>
          <a:lstStyle/>
          <a:p>
            <a:pPr marL="0" lvl="0" indent="0" defTabSz="457200" eaLnBrk="1" fontAlgn="auto" hangingPunct="1">
              <a:spcAft>
                <a:spcPts val="0"/>
              </a:spcAft>
              <a:buNone/>
              <a:defRPr/>
            </a:pPr>
            <a:r>
              <a:rPr lang="en-US" kern="1200" dirty="0" smtClean="0">
                <a:solidFill>
                  <a:schemeClr val="tx2"/>
                </a:solidFill>
              </a:rPr>
              <a:t>The emission from </a:t>
            </a:r>
            <a:r>
              <a:rPr lang="en-US" kern="1200" dirty="0" smtClean="0">
                <a:solidFill>
                  <a:srgbClr val="FF0000"/>
                </a:solidFill>
              </a:rPr>
              <a:t>the inner Galaxy </a:t>
            </a:r>
            <a:r>
              <a:rPr lang="en-US" kern="1200" dirty="0" smtClean="0">
                <a:solidFill>
                  <a:srgbClr val="1F497D"/>
                </a:solidFill>
              </a:rPr>
              <a:t>consists of a number of components:</a:t>
            </a:r>
          </a:p>
          <a:p>
            <a:pPr lvl="0" defTabSz="4572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Outer Galaxy</a:t>
            </a:r>
          </a:p>
          <a:p>
            <a:pPr lvl="0" defTabSz="4572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True inner Galaxy</a:t>
            </a:r>
          </a:p>
          <a:p>
            <a:pPr lvl="0" defTabSz="4572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Point sources</a:t>
            </a:r>
          </a:p>
          <a:p>
            <a:pPr lvl="0" defTabSz="457200" eaLnBrk="1" fontAlgn="auto" hangingPunct="1">
              <a:spcAft>
                <a:spcPts val="0"/>
              </a:spcAft>
              <a:buFont typeface="Arial"/>
              <a:buChar char="•"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Unresolved point sources</a:t>
            </a:r>
          </a:p>
          <a:p>
            <a:pPr lvl="0" defTabSz="457200" eaLnBrk="1" fontAlgn="auto" hangingPunct="1">
              <a:spcAft>
                <a:spcPts val="0"/>
              </a:spcAft>
              <a:buFont typeface="Arial"/>
              <a:buChar char="•"/>
              <a:defRPr/>
            </a:pPr>
            <a:endParaRPr lang="en-US" kern="1200" dirty="0" smtClean="0">
              <a:solidFill>
                <a:srgbClr val="1F497D"/>
              </a:solidFill>
            </a:endParaRPr>
          </a:p>
          <a:p>
            <a:pPr lvl="0" defTabSz="457200" eaLnBrk="1" fontAlgn="auto" hangingPunct="1">
              <a:spcAft>
                <a:spcPts val="0"/>
              </a:spcAft>
              <a:buNone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To disentangle the components of the emission we apply a physical model based on GALPROP</a:t>
            </a:r>
          </a:p>
          <a:p>
            <a:pPr lvl="0" defTabSz="457200" eaLnBrk="1" fontAlgn="auto" hangingPunct="1">
              <a:spcAft>
                <a:spcPts val="0"/>
              </a:spcAft>
              <a:buNone/>
              <a:defRPr/>
            </a:pPr>
            <a:endParaRPr lang="en-US" kern="1200" dirty="0" smtClean="0">
              <a:solidFill>
                <a:srgbClr val="1F497D"/>
              </a:solidFill>
            </a:endParaRPr>
          </a:p>
          <a:p>
            <a:pPr lvl="0" defTabSz="457200" eaLnBrk="1" fontAlgn="auto" hangingPunct="1">
              <a:spcAft>
                <a:spcPts val="0"/>
              </a:spcAft>
              <a:buNone/>
              <a:defRPr/>
            </a:pPr>
            <a:r>
              <a:rPr lang="en-US" kern="1200" dirty="0" smtClean="0">
                <a:solidFill>
                  <a:srgbClr val="1F497D"/>
                </a:solidFill>
              </a:rPr>
              <a:t>There are uncertainties in each component -&gt; physically motivated fitting procedure </a:t>
            </a:r>
          </a:p>
          <a:p>
            <a:endParaRPr lang="en-US" dirty="0"/>
          </a:p>
        </p:txBody>
      </p:sp>
      <p:pic>
        <p:nvPicPr>
          <p:cNvPr id="4" name="Picture 3" descr="spiral-galaxy.jpg"/>
          <p:cNvPicPr>
            <a:picLocks noChangeAspect="1"/>
          </p:cNvPicPr>
          <p:nvPr/>
        </p:nvPicPr>
        <p:blipFill>
          <a:blip r:embed="rId2"/>
          <a:srcRect l="9725" r="10153"/>
          <a:stretch>
            <a:fillRect/>
          </a:stretch>
        </p:blipFill>
        <p:spPr>
          <a:xfrm>
            <a:off x="4572000" y="1473200"/>
            <a:ext cx="4572000" cy="4457700"/>
          </a:xfrm>
          <a:prstGeom prst="rect">
            <a:avLst/>
          </a:prstGeom>
        </p:spPr>
      </p:pic>
      <p:sp>
        <p:nvSpPr>
          <p:cNvPr id="7" name="Oval 6"/>
          <p:cNvSpPr>
            <a:spLocks noChangeAspect="1"/>
          </p:cNvSpPr>
          <p:nvPr/>
        </p:nvSpPr>
        <p:spPr>
          <a:xfrm>
            <a:off x="6324600" y="3302000"/>
            <a:ext cx="914400" cy="914400"/>
          </a:xfrm>
          <a:prstGeom prst="ellipse">
            <a:avLst/>
          </a:prstGeom>
          <a:noFill/>
          <a:ln w="50800" cap="flat" cmpd="sng" algn="ctr">
            <a:solidFill>
              <a:srgbClr val="FFFF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 rot="5400000" flipH="1" flipV="1">
            <a:off x="6019798" y="2937933"/>
            <a:ext cx="2726271" cy="1286939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rot="16200000" flipH="1">
            <a:off x="4639731" y="2844801"/>
            <a:ext cx="3031070" cy="1202267"/>
          </a:xfrm>
          <a:prstGeom prst="line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6436783" y="3505201"/>
            <a:ext cx="736099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/>
                <a:cs typeface="Times New Roman"/>
              </a:rPr>
              <a:t>Inner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404389" y="2562088"/>
            <a:ext cx="7745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Outer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084655" y="4172966"/>
            <a:ext cx="774571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Outer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1656" y="4995333"/>
            <a:ext cx="1584544" cy="461433"/>
          </a:xfrm>
          <a:prstGeom prst="rect">
            <a:avLst/>
          </a:prstGeom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8175" y="98425"/>
            <a:ext cx="6988175" cy="533400"/>
          </a:xfrm>
        </p:spPr>
        <p:txBody>
          <a:bodyPr/>
          <a:lstStyle/>
          <a:p>
            <a:r>
              <a:rPr lang="en-US" dirty="0" smtClean="0"/>
              <a:t>Residual emission for 15°×15° about the GC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19200"/>
            <a:ext cx="3352800" cy="4749800"/>
          </a:xfrm>
        </p:spPr>
        <p:txBody>
          <a:bodyPr/>
          <a:lstStyle/>
          <a:p>
            <a:pPr>
              <a:spcBef>
                <a:spcPts val="16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1F497D"/>
                </a:solidFill>
              </a:rPr>
              <a:t>The majority of the diffuse emission is removed using physically-motivated model based on GALPROP</a:t>
            </a:r>
          </a:p>
          <a:p>
            <a:pPr>
              <a:spcBef>
                <a:spcPts val="16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1F497D"/>
                </a:solidFill>
              </a:rPr>
              <a:t>Peaks in residual emission consistent with known sources or a PSF</a:t>
            </a:r>
          </a:p>
          <a:p>
            <a:pPr>
              <a:spcBef>
                <a:spcPts val="168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solidFill>
                  <a:srgbClr val="1F497D"/>
                </a:solidFill>
              </a:rPr>
              <a:t>Work in progress…</a:t>
            </a:r>
            <a:endParaRPr lang="en-US" dirty="0">
              <a:solidFill>
                <a:srgbClr val="1F497D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r="3950"/>
          <a:stretch>
            <a:fillRect/>
          </a:stretch>
        </p:blipFill>
        <p:spPr>
          <a:xfrm>
            <a:off x="3678844" y="1282700"/>
            <a:ext cx="5249256" cy="46482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4711700" y="5829300"/>
            <a:ext cx="2677210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longitude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 rot="16200000">
            <a:off x="2208012" y="3365500"/>
            <a:ext cx="2477586" cy="477054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1F497D"/>
                </a:solidFill>
                <a:latin typeface="Times New Roman"/>
                <a:cs typeface="Times New Roman"/>
              </a:rPr>
              <a:t>Galactic latitude (deg) </a:t>
            </a:r>
            <a:endParaRPr lang="en-US" dirty="0">
              <a:solidFill>
                <a:srgbClr val="1F497D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692900" y="2743200"/>
            <a:ext cx="1569961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FF00"/>
                </a:solidFill>
                <a:latin typeface="Times New Roman"/>
                <a:cs typeface="Times New Roman"/>
              </a:rPr>
              <a:t>PSR J1732-3131</a:t>
            </a:r>
            <a:endParaRPr lang="en-US" sz="1600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  <p:sp>
        <p:nvSpPr>
          <p:cNvPr id="8" name="Oval 7"/>
          <p:cNvSpPr>
            <a:spLocks noChangeAspect="1"/>
          </p:cNvSpPr>
          <p:nvPr/>
        </p:nvSpPr>
        <p:spPr bwMode="auto">
          <a:xfrm>
            <a:off x="6997700" y="5486400"/>
            <a:ext cx="147320" cy="147320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000" b="0" i="0" u="none" strike="noStrike" cap="none" normalizeH="0" baseline="0">
              <a:ln>
                <a:noFill/>
              </a:ln>
              <a:solidFill>
                <a:srgbClr val="294390"/>
              </a:solidFill>
              <a:effectLst/>
              <a:latin typeface="Comic Sans MS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489700" y="5092700"/>
            <a:ext cx="1231627" cy="400110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Times New Roman"/>
                <a:cs typeface="Times New Roman"/>
              </a:rPr>
              <a:t>PSF &gt;1 </a:t>
            </a:r>
            <a:r>
              <a:rPr lang="en-US" sz="1600" dirty="0" err="1" smtClean="0">
                <a:solidFill>
                  <a:srgbClr val="FF0000"/>
                </a:solidFill>
                <a:latin typeface="Times New Roman"/>
                <a:cs typeface="Times New Roman"/>
              </a:rPr>
              <a:t>GeV</a:t>
            </a:r>
            <a:endParaRPr lang="en-US" sz="1600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166802" y="1271695"/>
            <a:ext cx="4057521" cy="9387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Herculanum"/>
                <a:cs typeface="Herculanum"/>
              </a:rPr>
              <a:t>PRELIMINARY</a:t>
            </a:r>
            <a:endParaRPr lang="en-US" sz="4400" b="1" dirty="0">
              <a:solidFill>
                <a:schemeClr val="tx1">
                  <a:lumMod val="50000"/>
                  <a:lumOff val="50000"/>
                </a:schemeClr>
              </a:solidFill>
              <a:latin typeface="Herculanum"/>
              <a:cs typeface="Herculanum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a4201_univers1_g.jpg"/>
          <p:cNvPicPr>
            <a:picLocks noGrp="1" noChangeAspect="1"/>
          </p:cNvPicPr>
          <p:nvPr>
            <p:ph idx="1"/>
          </p:nvPr>
        </p:nvPicPr>
        <p:blipFill>
          <a:blip r:embed="rId2"/>
          <a:srcRect l="-21831" r="-21831"/>
          <a:stretch>
            <a:fillRect/>
          </a:stretch>
        </p:blipFill>
        <p:spPr>
          <a:xfrm>
            <a:off x="-1" y="110431"/>
            <a:ext cx="9268495" cy="6451600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9429" y="2329760"/>
            <a:ext cx="4964042" cy="533400"/>
          </a:xfrm>
        </p:spPr>
        <p:txBody>
          <a:bodyPr/>
          <a:lstStyle/>
          <a:p>
            <a:r>
              <a:rPr lang="en-US" sz="3600" dirty="0" smtClean="0">
                <a:solidFill>
                  <a:srgbClr val="FFFF00"/>
                </a:solidFill>
                <a:latin typeface="Bradley Hand ITC TT-Bold"/>
                <a:cs typeface="Bradley Hand ITC TT-Bold"/>
              </a:rPr>
              <a:t>Isotropic diffuse gamma-ray emission</a:t>
            </a:r>
            <a:endParaRPr lang="en-US" sz="3600" dirty="0">
              <a:solidFill>
                <a:srgbClr val="FFFF00"/>
              </a:solidFill>
              <a:latin typeface="Bradley Hand ITC TT-Bold"/>
              <a:cs typeface="Bradley Hand ITC TT-Bold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349956" y="3808908"/>
            <a:ext cx="3927052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rgbClr val="FFFF00"/>
                </a:solidFill>
                <a:latin typeface="Times New Roman"/>
                <a:cs typeface="Times New Roman"/>
              </a:rPr>
              <a:t>Abdo</a:t>
            </a:r>
            <a:r>
              <a:rPr lang="en-US" dirty="0" smtClean="0">
                <a:solidFill>
                  <a:srgbClr val="FFFF00"/>
                </a:solidFill>
                <a:latin typeface="Times New Roman"/>
                <a:cs typeface="Times New Roman"/>
              </a:rPr>
              <a:t> et al., PRL 104 (2010) 101101</a:t>
            </a:r>
            <a:endParaRPr lang="en-US" dirty="0">
              <a:solidFill>
                <a:srgbClr val="FFFF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rcRect r="50324" b="49847"/>
          <a:stretch>
            <a:fillRect/>
          </a:stretch>
        </p:blipFill>
        <p:spPr>
          <a:xfrm>
            <a:off x="254000" y="3449641"/>
            <a:ext cx="3403600" cy="311625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7875" y="-53976"/>
            <a:ext cx="4822825" cy="993775"/>
          </a:xfrm>
        </p:spPr>
        <p:txBody>
          <a:bodyPr/>
          <a:lstStyle/>
          <a:p>
            <a:r>
              <a:rPr lang="en-US" dirty="0" smtClean="0"/>
              <a:t>Diffuse emission at low to high Galactic latitudes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/>
          <a:srcRect l="50602" b="49847"/>
          <a:stretch>
            <a:fillRect/>
          </a:stretch>
        </p:blipFill>
        <p:spPr>
          <a:xfrm>
            <a:off x="3111500" y="2078041"/>
            <a:ext cx="3384550" cy="3116259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5" name="TextBox 14"/>
          <p:cNvSpPr txBox="1"/>
          <p:nvPr/>
        </p:nvSpPr>
        <p:spPr>
          <a:xfrm>
            <a:off x="3524250" y="4394200"/>
            <a:ext cx="156663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Mid-latitudes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17650" y="3378200"/>
            <a:ext cx="158792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Low latitudes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5116" t="49949" r="24838"/>
          <a:stretch>
            <a:fillRect/>
          </a:stretch>
        </p:blipFill>
        <p:spPr>
          <a:xfrm>
            <a:off x="5613400" y="88900"/>
            <a:ext cx="3429000" cy="310991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051550" y="2413000"/>
            <a:ext cx="1630750" cy="4770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High latitudes</a:t>
            </a:r>
            <a:endParaRPr lang="en-US" dirty="0">
              <a:solidFill>
                <a:schemeClr val="accent1">
                  <a:lumMod val="75000"/>
                </a:schemeClr>
              </a:solidFill>
              <a:latin typeface="Times New Roman"/>
              <a:cs typeface="Times New Roman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400" y="2374899"/>
            <a:ext cx="3009900" cy="1015663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marL="347472" lvl="0" indent="-342900">
              <a:lnSpc>
                <a:spcPct val="100000"/>
              </a:lnSpc>
              <a:spcBef>
                <a:spcPts val="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kern="0" dirty="0" smtClean="0">
                <a:solidFill>
                  <a:srgbClr val="4F81BD">
                    <a:lumMod val="75000"/>
                  </a:srgbClr>
                </a:solidFill>
                <a:latin typeface="Times New Roman"/>
                <a:ea typeface="ＭＳ Ｐゴシック" charset="-128"/>
                <a:cs typeface="Times New Roman"/>
              </a:rPr>
              <a:t>The GALPROP predictions agree well with the LAT data</a:t>
            </a:r>
            <a:endParaRPr lang="en-US" kern="0" dirty="0">
              <a:solidFill>
                <a:srgbClr val="4F81BD">
                  <a:lumMod val="75000"/>
                </a:srgbClr>
              </a:solidFill>
              <a:latin typeface="Times New Roman"/>
              <a:ea typeface="ＭＳ Ｐゴシック" charset="-128"/>
              <a:cs typeface="Times New Roman"/>
            </a:endParaRPr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38100" y="990600"/>
            <a:ext cx="5308600" cy="2463800"/>
          </a:xfrm>
        </p:spPr>
        <p:txBody>
          <a:bodyPr/>
          <a:lstStyle/>
          <a:p>
            <a:pPr marL="347472">
              <a:spcBef>
                <a:spcPts val="0"/>
              </a:spcBef>
              <a:buClr>
                <a:schemeClr val="accent2"/>
              </a:buClr>
              <a:buFont typeface="Wingdings" charset="2"/>
              <a:buChar char="²"/>
            </a:pPr>
            <a:r>
              <a:rPr lang="en-US" dirty="0" err="1" smtClean="0">
                <a:solidFill>
                  <a:srgbClr val="4F81BD">
                    <a:lumMod val="75000"/>
                  </a:srgbClr>
                </a:solidFill>
              </a:rPr>
              <a:t>Pion</a:t>
            </a:r>
            <a:r>
              <a:rPr lang="en-US" dirty="0" smtClean="0">
                <a:solidFill>
                  <a:srgbClr val="4F81BD">
                    <a:lumMod val="75000"/>
                  </a:srgbClr>
                </a:solidFill>
              </a:rPr>
              <a:t>-decay and inverse Compton emission are two dominant components – allow us to probe the  average CR proton and electron spectra along the line of sight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734300" y="3390900"/>
            <a:ext cx="937025" cy="3616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Times New Roman"/>
                <a:cs typeface="Times New Roman"/>
              </a:rPr>
              <a:t>Abdo+’10</a:t>
            </a:r>
            <a:endParaRPr lang="en-US" sz="1400" dirty="0">
              <a:latin typeface="Times New Roman"/>
              <a:cs typeface="Times New Roman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2"/>
          <a:srcRect l="52346" t="51896" r="27283" b="33727"/>
          <a:stretch>
            <a:fillRect/>
          </a:stretch>
        </p:blipFill>
        <p:spPr>
          <a:xfrm>
            <a:off x="5840412" y="4711700"/>
            <a:ext cx="3214688" cy="20574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136525"/>
            <a:ext cx="7626350" cy="533400"/>
          </a:xfrm>
        </p:spPr>
        <p:txBody>
          <a:bodyPr/>
          <a:lstStyle/>
          <a:p>
            <a:pPr algn="l"/>
            <a:r>
              <a:rPr lang="en-US" dirty="0" smtClean="0"/>
              <a:t>Spectrum of isotropic diffuse </a:t>
            </a:r>
            <a:r>
              <a:rPr lang="en-US" dirty="0" err="1" smtClean="0"/>
              <a:t>γ</a:t>
            </a:r>
            <a:r>
              <a:rPr lang="en-US" dirty="0" smtClean="0"/>
              <a:t>-ray emission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200" y="5867400"/>
            <a:ext cx="7874000" cy="749300"/>
          </a:xfrm>
        </p:spPr>
        <p:txBody>
          <a:bodyPr/>
          <a:lstStyle/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Accessed every 6 years (1998, 2004, 2010, 2016?,…)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Time-dependent: increasingly steepens with time…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3550" y="869950"/>
            <a:ext cx="8216900" cy="4965700"/>
          </a:xfrm>
          <a:prstGeom prst="rect">
            <a:avLst/>
          </a:prstGeom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3429000" y="4508500"/>
            <a:ext cx="6463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2010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07200" y="3492500"/>
            <a:ext cx="15869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latin typeface="Times New Roman"/>
                <a:cs typeface="Times New Roman"/>
              </a:rPr>
              <a:t>index=2.41±0.05</a:t>
            </a:r>
            <a:endParaRPr lang="en-US" sz="1600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8979" name="Rectangle 3"/>
          <p:cNvSpPr>
            <a:spLocks noGrp="1" noChangeArrowheads="1"/>
          </p:cNvSpPr>
          <p:nvPr>
            <p:ph type="title" idx="4294967295"/>
          </p:nvPr>
        </p:nvSpPr>
        <p:spPr>
          <a:xfrm>
            <a:off x="263072" y="145143"/>
            <a:ext cx="8880928" cy="798513"/>
          </a:xfrm>
        </p:spPr>
        <p:txBody>
          <a:bodyPr/>
          <a:lstStyle/>
          <a:p>
            <a:r>
              <a:rPr lang="en-US" sz="3200" dirty="0" smtClean="0"/>
              <a:t>Components of GALPROP</a:t>
            </a:r>
            <a:endParaRPr lang="en-US" sz="3200" dirty="0"/>
          </a:p>
        </p:txBody>
      </p:sp>
      <p:sp>
        <p:nvSpPr>
          <p:cNvPr id="2559074" name="Text Box 98"/>
          <p:cNvSpPr txBox="1">
            <a:spLocks noChangeArrowheads="1"/>
          </p:cNvSpPr>
          <p:nvPr/>
        </p:nvSpPr>
        <p:spPr bwMode="auto">
          <a:xfrm>
            <a:off x="275167" y="1009918"/>
            <a:ext cx="8604250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457200" indent="-4572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ISM </a:t>
            </a:r>
            <a:r>
              <a:rPr lang="en-US" sz="2400" dirty="0" err="1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Astro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rPr>
              <a:t> input:</a:t>
            </a:r>
          </a:p>
          <a:p>
            <a:pPr marL="684213" lvl="1" indent="-227013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Gas distribution from HI and CO gas surveys (energy losses from ionization, 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bremsstrahlung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; secondary production; 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γ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-rays from </a:t>
            </a:r>
            <a:r>
              <a:rPr lang="el-GR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π</a:t>
            </a:r>
            <a:r>
              <a:rPr lang="en-US" sz="1800" baseline="300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0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-decay, 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bremsstrahlung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)</a:t>
            </a:r>
          </a:p>
          <a:p>
            <a:pPr marL="684213" lvl="1" indent="-227013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Interstellar </a:t>
            </a:r>
            <a:r>
              <a:rPr lang="en-US" sz="1800" dirty="0">
                <a:solidFill>
                  <a:srgbClr val="C0504D"/>
                </a:solidFill>
                <a:latin typeface="Times New Roman"/>
                <a:cs typeface="Times New Roman"/>
              </a:rPr>
              <a:t>radiation field 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(inverse Compton losses/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γ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-rays for 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e</a:t>
            </a:r>
            <a:r>
              <a:rPr lang="en-US" sz="1800" baseline="300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±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)</a:t>
            </a:r>
          </a:p>
          <a:p>
            <a:pPr marL="684213" lvl="1" indent="-227013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Lucida Grande"/>
              <a:buChar char="-"/>
            </a:pP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Cosmic ray source </a:t>
            </a:r>
            <a:r>
              <a:rPr lang="en-US" sz="1800" dirty="0" err="1" smtClean="0">
                <a:solidFill>
                  <a:srgbClr val="C0504D"/>
                </a:solidFill>
                <a:latin typeface="Times New Roman"/>
                <a:cs typeface="Times New Roman"/>
              </a:rPr>
              <a:t>distribution(s</a:t>
            </a:r>
            <a:r>
              <a:rPr lang="en-US" sz="1800" dirty="0" smtClean="0">
                <a:solidFill>
                  <a:srgbClr val="C0504D"/>
                </a:solidFill>
                <a:latin typeface="Times New Roman"/>
                <a:cs typeface="Times New Roman"/>
              </a:rPr>
              <a:t>)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Nuclear &amp; particle production cross sections + the reaction network (cross section database + LANL nuclear codes + phenomenological codes)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Theory: Propagation, diffusive acceleration, convection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Numerically solve </a:t>
            </a:r>
            <a:r>
              <a:rPr lang="en-US" sz="2400" dirty="0">
                <a:solidFill>
                  <a:srgbClr val="376092"/>
                </a:solidFill>
                <a:latin typeface="Times New Roman"/>
                <a:cs typeface="Times New Roman"/>
              </a:rPr>
              <a:t>transport equations for </a:t>
            </a: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all cosmic ray species (stable + long-lived isotopes + </a:t>
            </a:r>
            <a:r>
              <a:rPr lang="en-US" sz="2400" dirty="0" err="1" smtClean="0">
                <a:solidFill>
                  <a:srgbClr val="376092"/>
                </a:solidFill>
                <a:latin typeface="Times New Roman"/>
                <a:cs typeface="Times New Roman"/>
              </a:rPr>
              <a:t>pbars</a:t>
            </a: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 + leptons ~90) in 2D or 3D</a:t>
            </a:r>
          </a:p>
          <a:p>
            <a:pPr marL="457200" indent="-457200">
              <a:lnSpc>
                <a:spcPct val="100000"/>
              </a:lnSpc>
              <a:spcAft>
                <a:spcPts val="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Derive the </a:t>
            </a:r>
            <a:r>
              <a:rPr lang="en-US" sz="2400" dirty="0">
                <a:solidFill>
                  <a:srgbClr val="376092"/>
                </a:solidFill>
                <a:latin typeface="Times New Roman"/>
                <a:cs typeface="Times New Roman"/>
              </a:rPr>
              <a:t>propagation </a:t>
            </a:r>
            <a:r>
              <a:rPr lang="en-US" sz="2400" dirty="0" smtClean="0">
                <a:solidFill>
                  <a:srgbClr val="376092"/>
                </a:solidFill>
                <a:latin typeface="Times New Roman"/>
                <a:cs typeface="Times New Roman"/>
              </a:rPr>
              <a:t>parameters corresponding to the assumed transport phenomenology and source distribution</a:t>
            </a: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972930"/>
          </a:xfrm>
        </p:spPr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dirty="0" smtClean="0"/>
              <a:t>Timeline of </a:t>
            </a:r>
            <a:r>
              <a:rPr lang="en-US" dirty="0" err="1" smtClean="0"/>
              <a:t>γ</a:t>
            </a:r>
            <a:r>
              <a:rPr lang="en-US" dirty="0" smtClean="0"/>
              <a:t>-ray, CR, and particle experiments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2700" y="6676990"/>
            <a:ext cx="2362200" cy="152399"/>
          </a:xfrm>
        </p:spPr>
        <p:txBody>
          <a:bodyPr>
            <a:normAutofit fontScale="25000" lnSpcReduction="20000"/>
          </a:bodyPr>
          <a:lstStyle/>
          <a:p>
            <a:endParaRPr lang="en-US" sz="1800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68350" y="6345757"/>
            <a:ext cx="8032750" cy="264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23900" y="6307659"/>
            <a:ext cx="6463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2005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843657" y="6307659"/>
            <a:ext cx="6463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2020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448300" y="6307659"/>
            <a:ext cx="6463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2015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86100" y="6307659"/>
            <a:ext cx="646331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>
                <a:latin typeface="Times New Roman"/>
                <a:cs typeface="Times New Roman"/>
              </a:rPr>
              <a:t>2010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81300" y="2890094"/>
            <a:ext cx="4648200" cy="304800"/>
          </a:xfrm>
          <a:prstGeom prst="roundRect">
            <a:avLst/>
          </a:prstGeom>
          <a:gradFill flip="none" rotWithShape="1">
            <a:gsLst>
              <a:gs pos="5700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Fermi</a:t>
            </a:r>
            <a:endParaRPr lang="en-US" sz="1800" dirty="0">
              <a:latin typeface="Times New Roman"/>
              <a:cs typeface="Times New Roman"/>
            </a:endParaRPr>
          </a:p>
        </p:txBody>
      </p:sp>
      <p:grpSp>
        <p:nvGrpSpPr>
          <p:cNvPr id="4" name="Group 34"/>
          <p:cNvGrpSpPr/>
          <p:nvPr/>
        </p:nvGrpSpPr>
        <p:grpSpPr>
          <a:xfrm>
            <a:off x="7200900" y="2356694"/>
            <a:ext cx="1740408" cy="609600"/>
            <a:chOff x="7391400" y="4419600"/>
            <a:chExt cx="1511808" cy="609600"/>
          </a:xfrm>
        </p:grpSpPr>
        <p:sp>
          <p:nvSpPr>
            <p:cNvPr id="19" name="Rounded Rectangle 18"/>
            <p:cNvSpPr/>
            <p:nvPr/>
          </p:nvSpPr>
          <p:spPr>
            <a:xfrm>
              <a:off x="7391400" y="4572000"/>
              <a:ext cx="12954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r>
                <a:rPr lang="en-US" sz="1800" dirty="0" smtClean="0">
                  <a:latin typeface="Times New Roman"/>
                  <a:cs typeface="Times New Roman"/>
                </a:rPr>
                <a:t>CTA</a:t>
              </a:r>
              <a:endParaRPr lang="en-US" sz="1800" dirty="0">
                <a:latin typeface="Times New Roman"/>
                <a:cs typeface="Times New Roman"/>
              </a:endParaRPr>
            </a:p>
          </p:txBody>
        </p:sp>
        <p:sp>
          <p:nvSpPr>
            <p:cNvPr id="30" name="Right Arrow 29"/>
            <p:cNvSpPr/>
            <p:nvPr/>
          </p:nvSpPr>
          <p:spPr>
            <a:xfrm>
              <a:off x="8229600" y="4419600"/>
              <a:ext cx="673608" cy="609600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endParaRPr lang="en-US" sz="1800">
                <a:latin typeface="Times New Roman"/>
                <a:cs typeface="Times New Roman"/>
              </a:endParaRPr>
            </a:p>
          </p:txBody>
        </p:sp>
      </p:grpSp>
      <p:sp>
        <p:nvSpPr>
          <p:cNvPr id="22" name="Rounded Rectangle 21"/>
          <p:cNvSpPr/>
          <p:nvPr/>
        </p:nvSpPr>
        <p:spPr>
          <a:xfrm>
            <a:off x="1409700" y="5152989"/>
            <a:ext cx="2819400" cy="304800"/>
          </a:xfrm>
          <a:prstGeom prst="roundRect">
            <a:avLst/>
          </a:prstGeom>
          <a:gradFill flip="none" rotWithShape="1">
            <a:gsLst>
              <a:gs pos="80000">
                <a:srgbClr val="FF66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PAMELA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3848100" y="4771989"/>
            <a:ext cx="4572000" cy="304800"/>
          </a:xfrm>
          <a:prstGeom prst="roundRect">
            <a:avLst/>
          </a:prstGeom>
          <a:gradFill flip="none" rotWithShape="1">
            <a:gsLst>
              <a:gs pos="50000">
                <a:srgbClr val="FF66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AMS-02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4229100" y="5533989"/>
            <a:ext cx="1143000" cy="304800"/>
          </a:xfrm>
          <a:prstGeom prst="roundRect">
            <a:avLst/>
          </a:prstGeom>
          <a:gradFill flip="none" rotWithShape="1">
            <a:gsLst>
              <a:gs pos="50000">
                <a:srgbClr val="FF66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Super-T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3848100" y="2128094"/>
            <a:ext cx="4648200" cy="304800"/>
          </a:xfrm>
          <a:prstGeom prst="roundRect">
            <a:avLst/>
          </a:prstGeom>
          <a:gradFill flip="none" rotWithShape="1">
            <a:gsLst>
              <a:gs pos="5700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HAWC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4914900" y="4009989"/>
            <a:ext cx="3810000" cy="304800"/>
          </a:xfrm>
          <a:prstGeom prst="roundRect">
            <a:avLst/>
          </a:prstGeom>
          <a:gradFill flip="none" rotWithShape="1">
            <a:gsLst>
              <a:gs pos="50000">
                <a:srgbClr val="FF66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CALET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3314700" y="3628989"/>
            <a:ext cx="4648200" cy="304800"/>
          </a:xfrm>
          <a:prstGeom prst="roundRect">
            <a:avLst/>
          </a:prstGeom>
          <a:gradFill flip="none" rotWithShape="1">
            <a:gsLst>
              <a:gs pos="64000">
                <a:schemeClr val="tx1">
                  <a:lumMod val="75000"/>
                  <a:lumOff val="25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LHC</a:t>
            </a:r>
            <a:endParaRPr lang="en-US" sz="1800" dirty="0">
              <a:latin typeface="Times New Roman"/>
              <a:cs typeface="Times New Roman"/>
            </a:endParaRPr>
          </a:p>
        </p:txBody>
      </p:sp>
      <p:grpSp>
        <p:nvGrpSpPr>
          <p:cNvPr id="6" name="Group 35"/>
          <p:cNvGrpSpPr/>
          <p:nvPr/>
        </p:nvGrpSpPr>
        <p:grpSpPr>
          <a:xfrm>
            <a:off x="342900" y="5762589"/>
            <a:ext cx="8610600" cy="609600"/>
            <a:chOff x="304800" y="6096000"/>
            <a:chExt cx="8522208" cy="609600"/>
          </a:xfrm>
        </p:grpSpPr>
        <p:sp>
          <p:nvSpPr>
            <p:cNvPr id="32" name="Rounded Rectangle 31"/>
            <p:cNvSpPr/>
            <p:nvPr/>
          </p:nvSpPr>
          <p:spPr>
            <a:xfrm>
              <a:off x="304800" y="6248400"/>
              <a:ext cx="8305800" cy="304800"/>
            </a:xfrm>
            <a:prstGeom prst="roundRect">
              <a:avLst/>
            </a:prstGeom>
            <a:solidFill>
              <a:srgbClr val="FF6666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r>
                <a:rPr lang="en-US" sz="1800" dirty="0" smtClean="0">
                  <a:latin typeface="Times New Roman"/>
                  <a:cs typeface="Times New Roman"/>
                </a:rPr>
                <a:t>ACE</a:t>
              </a:r>
              <a:endParaRPr lang="en-US" sz="1800" dirty="0">
                <a:latin typeface="Times New Roman"/>
                <a:cs typeface="Times New Roman"/>
              </a:endParaRPr>
            </a:p>
          </p:txBody>
        </p:sp>
        <p:sp>
          <p:nvSpPr>
            <p:cNvPr id="33" name="Right Arrow 32"/>
            <p:cNvSpPr/>
            <p:nvPr/>
          </p:nvSpPr>
          <p:spPr>
            <a:xfrm>
              <a:off x="8153400" y="6096000"/>
              <a:ext cx="673608" cy="609600"/>
            </a:xfrm>
            <a:prstGeom prst="rightArrow">
              <a:avLst/>
            </a:prstGeom>
            <a:solidFill>
              <a:srgbClr val="FF6666"/>
            </a:solidFill>
            <a:ln>
              <a:noFill/>
            </a:ln>
            <a:effectLst>
              <a:outerShdw blurRad="50800" dist="38100" dir="270000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endParaRPr lang="en-US" sz="1800">
                <a:latin typeface="Times New Roman"/>
                <a:cs typeface="Times New Roman"/>
              </a:endParaRPr>
            </a:p>
          </p:txBody>
        </p:sp>
      </p:grpSp>
      <p:grpSp>
        <p:nvGrpSpPr>
          <p:cNvPr id="7" name="Group 39"/>
          <p:cNvGrpSpPr/>
          <p:nvPr/>
        </p:nvGrpSpPr>
        <p:grpSpPr>
          <a:xfrm>
            <a:off x="342900" y="832694"/>
            <a:ext cx="8610600" cy="609600"/>
            <a:chOff x="228600" y="1981200"/>
            <a:chExt cx="8610600" cy="609600"/>
          </a:xfrm>
        </p:grpSpPr>
        <p:sp>
          <p:nvSpPr>
            <p:cNvPr id="38" name="Rounded Rectangle 37"/>
            <p:cNvSpPr/>
            <p:nvPr/>
          </p:nvSpPr>
          <p:spPr>
            <a:xfrm>
              <a:off x="228600" y="2133600"/>
              <a:ext cx="82296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r>
                <a:rPr lang="en-US" sz="1800" dirty="0" smtClean="0">
                  <a:latin typeface="Times New Roman"/>
                  <a:cs typeface="Times New Roman"/>
                </a:rPr>
                <a:t>HESS</a:t>
              </a:r>
              <a:endParaRPr lang="en-US" sz="1800" dirty="0">
                <a:latin typeface="Times New Roman"/>
                <a:cs typeface="Times New Roman"/>
              </a:endParaRPr>
            </a:p>
          </p:txBody>
        </p:sp>
        <p:sp>
          <p:nvSpPr>
            <p:cNvPr id="39" name="Right Arrow 38"/>
            <p:cNvSpPr/>
            <p:nvPr/>
          </p:nvSpPr>
          <p:spPr>
            <a:xfrm>
              <a:off x="7924800" y="1981200"/>
              <a:ext cx="914400" cy="609600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endParaRPr lang="en-US" sz="1800">
                <a:latin typeface="Times New Roman"/>
                <a:cs typeface="Times New Roman"/>
              </a:endParaRPr>
            </a:p>
          </p:txBody>
        </p:sp>
      </p:grpSp>
      <p:grpSp>
        <p:nvGrpSpPr>
          <p:cNvPr id="8" name="Group 40"/>
          <p:cNvGrpSpPr/>
          <p:nvPr/>
        </p:nvGrpSpPr>
        <p:grpSpPr>
          <a:xfrm>
            <a:off x="2171700" y="1594694"/>
            <a:ext cx="6781800" cy="609600"/>
            <a:chOff x="228600" y="1981200"/>
            <a:chExt cx="8610600" cy="609600"/>
          </a:xfrm>
        </p:grpSpPr>
        <p:sp>
          <p:nvSpPr>
            <p:cNvPr id="42" name="Rounded Rectangle 41"/>
            <p:cNvSpPr/>
            <p:nvPr/>
          </p:nvSpPr>
          <p:spPr>
            <a:xfrm>
              <a:off x="228600" y="2133600"/>
              <a:ext cx="82296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r>
                <a:rPr lang="en-US" sz="1800" dirty="0" smtClean="0">
                  <a:latin typeface="Times New Roman"/>
                  <a:cs typeface="Times New Roman"/>
                </a:rPr>
                <a:t>VERITAS</a:t>
              </a:r>
              <a:endParaRPr lang="en-US" sz="1800" dirty="0">
                <a:latin typeface="Times New Roman"/>
                <a:cs typeface="Times New Roman"/>
              </a:endParaRPr>
            </a:p>
          </p:txBody>
        </p:sp>
        <p:sp>
          <p:nvSpPr>
            <p:cNvPr id="43" name="Right Arrow 42"/>
            <p:cNvSpPr/>
            <p:nvPr/>
          </p:nvSpPr>
          <p:spPr>
            <a:xfrm>
              <a:off x="7924800" y="1981200"/>
              <a:ext cx="914400" cy="609600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endParaRPr lang="en-US" sz="1800">
                <a:latin typeface="Times New Roman"/>
                <a:cs typeface="Times New Roman"/>
              </a:endParaRPr>
            </a:p>
          </p:txBody>
        </p:sp>
      </p:grpSp>
      <p:grpSp>
        <p:nvGrpSpPr>
          <p:cNvPr id="13" name="Group 43"/>
          <p:cNvGrpSpPr/>
          <p:nvPr/>
        </p:nvGrpSpPr>
        <p:grpSpPr>
          <a:xfrm>
            <a:off x="1790700" y="1213694"/>
            <a:ext cx="7162800" cy="609600"/>
            <a:chOff x="136013" y="1981200"/>
            <a:chExt cx="8703187" cy="609600"/>
          </a:xfrm>
        </p:grpSpPr>
        <p:sp>
          <p:nvSpPr>
            <p:cNvPr id="45" name="Rounded Rectangle 44"/>
            <p:cNvSpPr/>
            <p:nvPr/>
          </p:nvSpPr>
          <p:spPr>
            <a:xfrm>
              <a:off x="136013" y="2133600"/>
              <a:ext cx="8229600" cy="304800"/>
            </a:xfrm>
            <a:prstGeom prst="roundRect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r>
                <a:rPr lang="en-US" sz="1800" dirty="0" smtClean="0">
                  <a:latin typeface="Times New Roman"/>
                  <a:cs typeface="Times New Roman"/>
                </a:rPr>
                <a:t>MAGIC</a:t>
              </a:r>
              <a:endParaRPr lang="en-US" sz="1800" dirty="0">
                <a:latin typeface="Times New Roman"/>
                <a:cs typeface="Times New Roman"/>
              </a:endParaRPr>
            </a:p>
          </p:txBody>
        </p:sp>
        <p:sp>
          <p:nvSpPr>
            <p:cNvPr id="46" name="Right Arrow 45"/>
            <p:cNvSpPr/>
            <p:nvPr/>
          </p:nvSpPr>
          <p:spPr>
            <a:xfrm>
              <a:off x="7924800" y="1981200"/>
              <a:ext cx="914400" cy="609600"/>
            </a:xfrm>
            <a:prstGeom prst="rightArrow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  <a:effectLst>
              <a:outerShdw blurRad="50800" dist="38100" dir="2700000" rotWithShape="0">
                <a:srgbClr val="000000">
                  <a:alpha val="20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wrap="none" lIns="0" tIns="0" rIns="0" bIns="0" rtlCol="0" anchor="b" anchorCtr="0"/>
            <a:lstStyle/>
            <a:p>
              <a:pPr algn="ctr"/>
              <a:endParaRPr lang="en-US" sz="1800">
                <a:latin typeface="Times New Roman"/>
                <a:cs typeface="Times New Roman"/>
              </a:endParaRPr>
            </a:p>
          </p:txBody>
        </p:sp>
      </p:grpSp>
      <p:sp>
        <p:nvSpPr>
          <p:cNvPr id="47" name="Rounded Rectangle 46"/>
          <p:cNvSpPr/>
          <p:nvPr/>
        </p:nvSpPr>
        <p:spPr>
          <a:xfrm>
            <a:off x="1181100" y="4009989"/>
            <a:ext cx="1066800" cy="304800"/>
          </a:xfrm>
          <a:prstGeom prst="roundRect">
            <a:avLst/>
          </a:prstGeom>
          <a:solidFill>
            <a:srgbClr val="FF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TRACER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342900" y="5533989"/>
            <a:ext cx="1676400" cy="304800"/>
          </a:xfrm>
          <a:prstGeom prst="roundRect">
            <a:avLst/>
          </a:prstGeom>
          <a:solidFill>
            <a:srgbClr val="FF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BESS-Polar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49" name="Rounded Rectangle 48"/>
          <p:cNvSpPr/>
          <p:nvPr/>
        </p:nvSpPr>
        <p:spPr>
          <a:xfrm>
            <a:off x="342900" y="4419599"/>
            <a:ext cx="5410200" cy="254001"/>
          </a:xfrm>
          <a:prstGeom prst="roundRect">
            <a:avLst/>
          </a:prstGeom>
          <a:gradFill flip="none" rotWithShape="1">
            <a:gsLst>
              <a:gs pos="80000">
                <a:srgbClr val="FF6666"/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CREAM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50" name="Rounded Rectangle 49"/>
          <p:cNvSpPr/>
          <p:nvPr/>
        </p:nvSpPr>
        <p:spPr>
          <a:xfrm>
            <a:off x="342900" y="2128094"/>
            <a:ext cx="2438400" cy="304800"/>
          </a:xfrm>
          <a:prstGeom prst="round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err="1" smtClean="0">
                <a:latin typeface="Times New Roman"/>
                <a:cs typeface="Times New Roman"/>
              </a:rPr>
              <a:t>Milagro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53" name="Rounded Rectangle 52"/>
          <p:cNvSpPr/>
          <p:nvPr/>
        </p:nvSpPr>
        <p:spPr>
          <a:xfrm>
            <a:off x="342900" y="4771989"/>
            <a:ext cx="2438400" cy="304800"/>
          </a:xfrm>
          <a:prstGeom prst="roundRect">
            <a:avLst/>
          </a:prstGeom>
          <a:solidFill>
            <a:srgbClr val="FF66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ATIC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54" name="TextBox 53"/>
          <p:cNvSpPr txBox="1"/>
          <p:nvPr/>
        </p:nvSpPr>
        <p:spPr>
          <a:xfrm rot="16200000">
            <a:off x="-108118" y="2985154"/>
            <a:ext cx="616350" cy="4385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err="1" smtClean="0">
                <a:latin typeface="Times New Roman"/>
                <a:cs typeface="Times New Roman"/>
              </a:rPr>
              <a:t>GeV</a:t>
            </a:r>
            <a:endParaRPr lang="en-US" sz="1800" dirty="0">
              <a:latin typeface="Times New Roman"/>
              <a:cs typeface="Times New Roman"/>
            </a:endParaRPr>
          </a:p>
        </p:txBody>
      </p:sp>
      <p:cxnSp>
        <p:nvCxnSpPr>
          <p:cNvPr id="56" name="Straight Arrow Connector 55"/>
          <p:cNvCxnSpPr/>
          <p:nvPr/>
        </p:nvCxnSpPr>
        <p:spPr>
          <a:xfrm rot="10800000" flipV="1">
            <a:off x="265111" y="1137494"/>
            <a:ext cx="1588" cy="167640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 rot="16200000">
            <a:off x="-73780" y="1545983"/>
            <a:ext cx="569759" cy="438582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square" rtlCol="0">
            <a:spAutoFit/>
          </a:bodyPr>
          <a:lstStyle/>
          <a:p>
            <a:r>
              <a:rPr lang="en-US" sz="1800" dirty="0" err="1" smtClean="0">
                <a:latin typeface="Times New Roman"/>
                <a:cs typeface="Times New Roman"/>
              </a:rPr>
              <a:t>TeV</a:t>
            </a:r>
            <a:endParaRPr lang="en-US" sz="1800" dirty="0">
              <a:latin typeface="Times New Roman"/>
              <a:cs typeface="Times New Roman"/>
            </a:endParaRPr>
          </a:p>
        </p:txBody>
      </p:sp>
      <p:cxnSp>
        <p:nvCxnSpPr>
          <p:cNvPr id="57" name="Straight Arrow Connector 56"/>
          <p:cNvCxnSpPr/>
          <p:nvPr/>
        </p:nvCxnSpPr>
        <p:spPr>
          <a:xfrm rot="16200000" flipH="1">
            <a:off x="-207750" y="4523906"/>
            <a:ext cx="951132" cy="2233"/>
          </a:xfrm>
          <a:prstGeom prst="straightConnector1">
            <a:avLst/>
          </a:prstGeom>
          <a:ln>
            <a:solidFill>
              <a:srgbClr val="FF66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8" name="TextBox 57"/>
          <p:cNvSpPr txBox="1"/>
          <p:nvPr/>
        </p:nvSpPr>
        <p:spPr>
          <a:xfrm rot="16200000">
            <a:off x="-2946" y="4279131"/>
            <a:ext cx="389868" cy="34624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Times New Roman"/>
                <a:cs typeface="Times New Roman"/>
              </a:rPr>
              <a:t>TeV</a:t>
            </a:r>
            <a:endParaRPr lang="en-US" sz="1800" dirty="0">
              <a:latin typeface="Times New Roman"/>
              <a:cs typeface="Times New Roman"/>
            </a:endParaRPr>
          </a:p>
        </p:txBody>
      </p:sp>
      <p:cxnSp>
        <p:nvCxnSpPr>
          <p:cNvPr id="63" name="Straight Arrow Connector 62"/>
          <p:cNvCxnSpPr/>
          <p:nvPr/>
        </p:nvCxnSpPr>
        <p:spPr>
          <a:xfrm rot="16200000" flipH="1">
            <a:off x="-153888" y="5418200"/>
            <a:ext cx="838201" cy="2980"/>
          </a:xfrm>
          <a:prstGeom prst="straightConnector1">
            <a:avLst/>
          </a:prstGeom>
          <a:ln>
            <a:solidFill>
              <a:srgbClr val="FF6666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 rot="16200000">
            <a:off x="-26831" y="5204559"/>
            <a:ext cx="431684" cy="346249"/>
          </a:xfrm>
          <a:prstGeom prst="rect">
            <a:avLst/>
          </a:prstGeom>
          <a:blipFill rotWithShape="1">
            <a:blip r:embed="rId2"/>
            <a:tile tx="0" ty="0" sx="100000" sy="100000" flip="none" algn="tl"/>
          </a:blipFill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Times New Roman"/>
                <a:cs typeface="Times New Roman"/>
              </a:rPr>
              <a:t>GeV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0" y="5859775"/>
            <a:ext cx="470231" cy="34624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US" sz="1800" dirty="0" err="1" smtClean="0">
                <a:latin typeface="Times New Roman"/>
                <a:cs typeface="Times New Roman"/>
              </a:rPr>
              <a:t>MeV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55" name="Rounded Rectangle 54"/>
          <p:cNvSpPr/>
          <p:nvPr/>
        </p:nvSpPr>
        <p:spPr>
          <a:xfrm>
            <a:off x="2391062" y="3261860"/>
            <a:ext cx="1668322" cy="304800"/>
          </a:xfrm>
          <a:prstGeom prst="roundRect">
            <a:avLst/>
          </a:prstGeom>
          <a:gradFill flip="none" rotWithShape="1">
            <a:gsLst>
              <a:gs pos="57000">
                <a:schemeClr val="tx2">
                  <a:lumMod val="60000"/>
                  <a:lumOff val="40000"/>
                </a:schemeClr>
              </a:gs>
              <a:gs pos="100000">
                <a:srgbClr val="FFFFFF"/>
              </a:gs>
            </a:gsLst>
            <a:lin ang="0" scaled="1"/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pPr algn="ctr"/>
            <a:r>
              <a:rPr lang="en-US" sz="1800" dirty="0" smtClean="0">
                <a:latin typeface="Times New Roman"/>
                <a:cs typeface="Times New Roman"/>
              </a:rPr>
              <a:t>AGILE</a:t>
            </a:r>
            <a:endParaRPr lang="en-US" sz="1800" dirty="0">
              <a:latin typeface="Times New Roman"/>
              <a:cs typeface="Times New Roman"/>
            </a:endParaRPr>
          </a:p>
        </p:txBody>
      </p:sp>
      <p:sp>
        <p:nvSpPr>
          <p:cNvPr id="60" name="Rounded Rectangle 59"/>
          <p:cNvSpPr/>
          <p:nvPr/>
        </p:nvSpPr>
        <p:spPr>
          <a:xfrm rot="16200000">
            <a:off x="1206188" y="3527358"/>
            <a:ext cx="5484026" cy="304800"/>
          </a:xfrm>
          <a:prstGeom prst="roundRect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b" anchorCtr="0"/>
          <a:lstStyle/>
          <a:p>
            <a:r>
              <a:rPr lang="en-US" sz="1800" dirty="0" smtClean="0">
                <a:solidFill>
                  <a:schemeClr val="tx1"/>
                </a:solidFill>
                <a:latin typeface="Times New Roman"/>
                <a:cs typeface="Times New Roman"/>
              </a:rPr>
              <a:t>  “Today”</a:t>
            </a:r>
            <a:endParaRPr lang="en-US" sz="1800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GALPROP </a:t>
            </a:r>
            <a:r>
              <a:rPr lang="en-US" dirty="0" err="1" smtClean="0"/>
              <a:t>WebRun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0082"/>
            <a:ext cx="8369300" cy="4934684"/>
          </a:xfrm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>
            <a:spAutoFit/>
          </a:bodyPr>
          <a:lstStyle/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GALPROP </a:t>
            </a:r>
            <a:r>
              <a:rPr lang="en-US" dirty="0" err="1" smtClean="0"/>
              <a:t>WebRun</a:t>
            </a:r>
            <a:r>
              <a:rPr lang="en-US" dirty="0" smtClean="0"/>
              <a:t> is a service that allows to run GALPROP via the World Wide Web </a:t>
            </a:r>
            <a:r>
              <a:rPr lang="en-US" dirty="0" smtClean="0">
                <a:solidFill>
                  <a:schemeClr val="accent2"/>
                </a:solidFill>
              </a:rPr>
              <a:t>(even from a smart phone)</a:t>
            </a:r>
            <a:r>
              <a:rPr lang="en-US" dirty="0" smtClean="0"/>
              <a:t> 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No local installation of the code or related libraries is necessary, only a web browser is required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Available at </a:t>
            </a:r>
            <a:r>
              <a:rPr lang="en-US" dirty="0" smtClean="0">
                <a:hlinkClick r:id="rId2"/>
              </a:rPr>
              <a:t>http://galprop.stanford.edu/webrun</a:t>
            </a:r>
            <a:endParaRPr lang="en-US" dirty="0" smtClean="0"/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No specific experience is necessary (First-time user, Advanced user modes)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Calculations can be performed on a cluster at Stanford University, using the most recent version of GALPROP, older versions are also available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Allows for processing of batch jobs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The service is free and open to the community. Registration is required</a:t>
            </a:r>
          </a:p>
          <a:p>
            <a:pPr>
              <a:spcAft>
                <a:spcPts val="800"/>
              </a:spcAft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Acknowledge by citing the web-page and the introduction paper (</a:t>
            </a:r>
            <a:r>
              <a:rPr lang="en-US" dirty="0" err="1" smtClean="0"/>
              <a:t>Vladimirov</a:t>
            </a:r>
            <a:r>
              <a:rPr lang="en-US" dirty="0" smtClean="0"/>
              <a:t> et al., Computer Physics Comm. 182 [2011] 1156-1161)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4695" y="62444"/>
            <a:ext cx="7418856" cy="533400"/>
          </a:xfrm>
        </p:spPr>
        <p:txBody>
          <a:bodyPr/>
          <a:lstStyle/>
          <a:p>
            <a:r>
              <a:rPr lang="en-US" dirty="0" smtClean="0"/>
              <a:t>Configuring GALPROP via </a:t>
            </a:r>
            <a:r>
              <a:rPr lang="en-US" dirty="0" err="1" smtClean="0"/>
              <a:t>WebRun</a:t>
            </a:r>
            <a:endParaRPr lang="en-US" dirty="0"/>
          </a:p>
        </p:txBody>
      </p:sp>
      <p:pic>
        <p:nvPicPr>
          <p:cNvPr id="5" name="Content Placeholder 3" descr="Screen shot 2011-08-04 at 9.00.37 PM.png"/>
          <p:cNvPicPr>
            <a:picLocks noChangeAspect="1"/>
          </p:cNvPicPr>
          <p:nvPr/>
        </p:nvPicPr>
        <p:blipFill>
          <a:blip r:embed="rId2"/>
          <a:srcRect l="3238" t="13014" r="3316" b="6782"/>
          <a:stretch>
            <a:fillRect/>
          </a:stretch>
        </p:blipFill>
        <p:spPr bwMode="auto">
          <a:xfrm>
            <a:off x="687916" y="583504"/>
            <a:ext cx="8022167" cy="5368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9167" y="5583765"/>
            <a:ext cx="8382000" cy="1138773"/>
          </a:xfrm>
        </p:spPr>
        <p:txBody>
          <a:bodyPr wrap="square">
            <a:spAutoFit/>
          </a:bodyPr>
          <a:lstStyle/>
          <a:p>
            <a:pPr>
              <a:buClr>
                <a:schemeClr val="accent2"/>
              </a:buClr>
              <a:buNone/>
            </a:pPr>
            <a:endParaRPr lang="en-US" dirty="0" smtClean="0"/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Parameter validation via input web forms to avoid </a:t>
            </a:r>
            <a:r>
              <a:rPr lang="en-US" dirty="0" err="1" smtClean="0"/>
              <a:t>mis-confgured</a:t>
            </a:r>
            <a:r>
              <a:rPr lang="en-US" dirty="0" smtClean="0"/>
              <a:t> runs</a:t>
            </a:r>
          </a:p>
          <a:p>
            <a:pPr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/>
              <a:t>Single or batch runs are possible, each is checked before run</a:t>
            </a:r>
            <a:endParaRPr lang="en-US" dirty="0"/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Obtaining results of a GALPROP run</a:t>
            </a:r>
            <a:endParaRPr lang="en-US" dirty="0"/>
          </a:p>
        </p:txBody>
      </p:sp>
      <p:pic>
        <p:nvPicPr>
          <p:cNvPr id="4" name="Content Placeholder 3" descr="Screen shot 2011-08-04 at 9.28.27 PM.png"/>
          <p:cNvPicPr>
            <a:picLocks noGrp="1" noChangeAspect="1"/>
          </p:cNvPicPr>
          <p:nvPr>
            <p:ph idx="1"/>
          </p:nvPr>
        </p:nvPicPr>
        <p:blipFill>
          <a:blip r:embed="rId2"/>
          <a:srcRect l="3421" t="11268" r="3248" b="5008"/>
          <a:stretch>
            <a:fillRect/>
          </a:stretch>
        </p:blipFill>
        <p:spPr>
          <a:xfrm>
            <a:off x="709084" y="653779"/>
            <a:ext cx="7842250" cy="6204221"/>
          </a:xfrm>
        </p:spPr>
      </p:pic>
      <p:sp>
        <p:nvSpPr>
          <p:cNvPr id="5" name="TextBox 4"/>
          <p:cNvSpPr txBox="1"/>
          <p:nvPr/>
        </p:nvSpPr>
        <p:spPr>
          <a:xfrm>
            <a:off x="836084" y="3820582"/>
            <a:ext cx="4074583" cy="2200602"/>
          </a:xfrm>
          <a:prstGeom prst="rect">
            <a:avLst/>
          </a:prstGeom>
          <a:noFill/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endParaRPr lang="en-US" dirty="0" smtClean="0">
              <a:latin typeface="Times New Roman"/>
              <a:cs typeface="Times New Roman"/>
            </a:endParaRPr>
          </a:p>
          <a:p>
            <a:pPr marL="285750" indent="-285750"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FITS file format, </a:t>
            </a:r>
            <a:r>
              <a:rPr lang="en-US" dirty="0" err="1" smtClean="0">
                <a:latin typeface="Times New Roman"/>
                <a:cs typeface="Times New Roman"/>
              </a:rPr>
              <a:t>tarball</a:t>
            </a:r>
            <a:r>
              <a:rPr lang="en-US" dirty="0" smtClean="0">
                <a:latin typeface="Times New Roman"/>
                <a:cs typeface="Times New Roman"/>
              </a:rPr>
              <a:t> available for (URL) download following run</a:t>
            </a:r>
          </a:p>
          <a:p>
            <a:pPr marL="285750" indent="-285750">
              <a:buClr>
                <a:schemeClr val="accent2"/>
              </a:buClr>
              <a:buFont typeface="Wingdings" charset="2"/>
              <a:buChar char="²"/>
            </a:pPr>
            <a:r>
              <a:rPr lang="en-US" dirty="0" smtClean="0">
                <a:latin typeface="Times New Roman"/>
                <a:cs typeface="Times New Roman"/>
              </a:rPr>
              <a:t>Quick visualization available using build-in plot templates</a:t>
            </a:r>
            <a:endParaRPr lang="en-US" dirty="0">
              <a:latin typeface="Times New Roman"/>
              <a:cs typeface="Times New Roman"/>
            </a:endParaRPr>
          </a:p>
        </p:txBody>
      </p:sp>
    </p:spTree>
  </p:cSld>
  <p:clrMapOvr>
    <a:masterClrMapping/>
  </p:clrMapOvr>
  <mc:AlternateContent>
    <mc:Choice xmlns:mp="http://schemas.microsoft.com/office/mac/powerpoint/2008/main" Requires="mp">
      <mp:transition>
        <mp:flip/>
      </mp:transition>
    </mc:Choice>
    <mc:Fallback>
      <p:transition>
        <p:newsflash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3_galprop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3_galprop">
      <a:majorFont>
        <a:latin typeface="Comic Sans MS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3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9439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3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9439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3_galpr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galprop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galprop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ustom Design">
  <a:themeElements>
    <a:clrScheme name="Custom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3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94390"/>
            </a:solidFill>
            <a:effectLst/>
            <a:latin typeface="Comic Sans M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30000"/>
          </a:lnSpc>
          <a:spcBef>
            <a:spcPct val="20000"/>
          </a:spcBef>
          <a:spcAft>
            <a:spcPct val="0"/>
          </a:spcAft>
          <a:buClrTx/>
          <a:buSzTx/>
          <a:buFontTx/>
          <a:buNone/>
          <a:tabLst/>
          <a:defRPr kumimoji="0" lang="en-US" sz="2000" b="0" i="0" u="none" strike="noStrike" cap="none" normalizeH="0" baseline="0">
            <a:ln>
              <a:noFill/>
            </a:ln>
            <a:solidFill>
              <a:srgbClr val="294390"/>
            </a:solidFill>
            <a:effectLst/>
            <a:latin typeface="Comic Sans MS" charset="0"/>
          </a:defRPr>
        </a:defPPr>
      </a:lstStyle>
    </a:lnDef>
  </a:objectDefaults>
  <a:extraClrSchemeLst>
    <a:extraClrScheme>
      <a:clrScheme name="Custom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ustom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124726</TotalTime>
  <Words>3248</Words>
  <Application>Microsoft Macintosh PowerPoint</Application>
  <PresentationFormat>On-screen Show (4:3)</PresentationFormat>
  <Paragraphs>490</Paragraphs>
  <Slides>47</Slides>
  <Notes>2</Notes>
  <HiddenSlides>0</HiddenSlides>
  <MMClips>0</MMClips>
  <ScaleCrop>false</ScaleCrop>
  <HeadingPairs>
    <vt:vector size="6" baseType="variant">
      <vt:variant>
        <vt:lpstr>Design Template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1" baseType="lpstr">
      <vt:lpstr>3_galprop</vt:lpstr>
      <vt:lpstr>Custom Design</vt:lpstr>
      <vt:lpstr>2_Default Design</vt:lpstr>
      <vt:lpstr>Equation</vt:lpstr>
      <vt:lpstr>GALPROP code for Galactic CR propagation and associated photon emissions  </vt:lpstr>
      <vt:lpstr>What is GALPROP</vt:lpstr>
      <vt:lpstr>Relevance to anisotropy studies</vt:lpstr>
      <vt:lpstr>CRs in the Interstellar Medium</vt:lpstr>
      <vt:lpstr>Components of GALPROP</vt:lpstr>
      <vt:lpstr>Timeline of γ-ray, CR, and particle experiments</vt:lpstr>
      <vt:lpstr>GALPROP WebRun</vt:lpstr>
      <vt:lpstr>Configuring GALPROP via WebRun</vt:lpstr>
      <vt:lpstr>Obtaining results of a GALPROP run</vt:lpstr>
      <vt:lpstr>Computing cluster (galprop.stanford.edu)</vt:lpstr>
      <vt:lpstr>Recent results</vt:lpstr>
      <vt:lpstr>Constrains on CR propagation models from global scans</vt:lpstr>
      <vt:lpstr> </vt:lpstr>
      <vt:lpstr>Slide 14</vt:lpstr>
      <vt:lpstr>Sampling algorithm</vt:lpstr>
      <vt:lpstr>Posterior probability distributions</vt:lpstr>
      <vt:lpstr>Examples: B/C and Be ratios, C and pbars</vt:lpstr>
      <vt:lpstr>CRs and Diffuse Galactic Emissions  (gamma-rays,  synchrotron) </vt:lpstr>
      <vt:lpstr>Large scale study of the diffuse emission</vt:lpstr>
      <vt:lpstr>Large scale study: residuals</vt:lpstr>
      <vt:lpstr>Slide 21</vt:lpstr>
      <vt:lpstr>Multi-wavelength luminosity of the MW</vt:lpstr>
      <vt:lpstr>Milky Way as electron calorimeter</vt:lpstr>
      <vt:lpstr>Gamma-ray emission from the inner Galaxy</vt:lpstr>
      <vt:lpstr>Inner Galaxy</vt:lpstr>
      <vt:lpstr>Taking fog away:   Subtraction of the diffuse emission</vt:lpstr>
      <vt:lpstr>Testing the origin of high-energy cosmic rays </vt:lpstr>
      <vt:lpstr>Proton and helium absolute fluxes</vt:lpstr>
      <vt:lpstr>PAMELA: Proton and helium spectra vs. rigidity </vt:lpstr>
      <vt:lpstr>Rationale</vt:lpstr>
      <vt:lpstr>P and He spectra in different scenarios</vt:lpstr>
      <vt:lpstr>p/He ratio and CR anisotropy ratio in different scenarios</vt:lpstr>
      <vt:lpstr>Example: B/C ratio in different scenarios</vt:lpstr>
      <vt:lpstr>Antiprotons and pbar/p ratio in different scenarios</vt:lpstr>
      <vt:lpstr>Slide 35</vt:lpstr>
      <vt:lpstr>Slide 36</vt:lpstr>
      <vt:lpstr>New features of most recent release (v.54.1)</vt:lpstr>
      <vt:lpstr>Running calculations</vt:lpstr>
      <vt:lpstr>Why?</vt:lpstr>
      <vt:lpstr>The Likelihood Function</vt:lpstr>
      <vt:lpstr>Input parameters and prior ranges</vt:lpstr>
      <vt:lpstr>p/He ratio (Blasi &amp; Amato 2011)</vt:lpstr>
      <vt:lpstr>Disentangling the many sources of gamma-ray emission is challenging</vt:lpstr>
      <vt:lpstr>Residual emission for 15°×15° about the GC</vt:lpstr>
      <vt:lpstr>Isotropic diffuse gamma-ray emission</vt:lpstr>
      <vt:lpstr>Diffuse emission at low to high Galactic latitudes</vt:lpstr>
      <vt:lpstr>Spectrum of isotropic diffuse γ-ray emission</vt:lpstr>
    </vt:vector>
  </TitlesOfParts>
  <Company>Stanford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Origin and propagation of cosmic rays or interconnection between GLAST &amp; Pamela</dc:title>
  <dc:subject>Propagation of Cosmic Rays in the Galaxy</dc:subject>
  <dc:creator>Igor Moskalenko</dc:creator>
  <cp:lastModifiedBy>Igor Moskalenko</cp:lastModifiedBy>
  <cp:revision>3085</cp:revision>
  <cp:lastPrinted>2011-04-29T01:41:09Z</cp:lastPrinted>
  <dcterms:created xsi:type="dcterms:W3CDTF">2011-10-29T05:08:43Z</dcterms:created>
  <dcterms:modified xsi:type="dcterms:W3CDTF">2011-10-29T05:09:07Z</dcterms:modified>
</cp:coreProperties>
</file>