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4281" r:id="rId1"/>
    <p:sldMasterId id="2147484295" r:id="rId2"/>
  </p:sldMasterIdLst>
  <p:notesMasterIdLst>
    <p:notesMasterId r:id="rId67"/>
  </p:notesMasterIdLst>
  <p:handoutMasterIdLst>
    <p:handoutMasterId r:id="rId68"/>
  </p:handoutMasterIdLst>
  <p:sldIdLst>
    <p:sldId id="1520" r:id="rId3"/>
    <p:sldId id="1726" r:id="rId4"/>
    <p:sldId id="1633" r:id="rId5"/>
    <p:sldId id="1426" r:id="rId6"/>
    <p:sldId id="1427" r:id="rId7"/>
    <p:sldId id="1646" r:id="rId8"/>
    <p:sldId id="1684" r:id="rId9"/>
    <p:sldId id="1636" r:id="rId10"/>
    <p:sldId id="1686" r:id="rId11"/>
    <p:sldId id="1645" r:id="rId12"/>
    <p:sldId id="1687" r:id="rId13"/>
    <p:sldId id="1688" r:id="rId14"/>
    <p:sldId id="1689" r:id="rId15"/>
    <p:sldId id="1691" r:id="rId16"/>
    <p:sldId id="1647" r:id="rId17"/>
    <p:sldId id="1649" r:id="rId18"/>
    <p:sldId id="1650" r:id="rId19"/>
    <p:sldId id="1648" r:id="rId20"/>
    <p:sldId id="1697" r:id="rId21"/>
    <p:sldId id="1715" r:id="rId22"/>
    <p:sldId id="1704" r:id="rId23"/>
    <p:sldId id="1705" r:id="rId24"/>
    <p:sldId id="1706" r:id="rId25"/>
    <p:sldId id="1716" r:id="rId26"/>
    <p:sldId id="1191" r:id="rId27"/>
    <p:sldId id="1397" r:id="rId28"/>
    <p:sldId id="1398" r:id="rId29"/>
    <p:sldId id="1634" r:id="rId30"/>
    <p:sldId id="1728" r:id="rId31"/>
    <p:sldId id="1403" r:id="rId32"/>
    <p:sldId id="1404" r:id="rId33"/>
    <p:sldId id="1405" r:id="rId34"/>
    <p:sldId id="1406" r:id="rId35"/>
    <p:sldId id="1407" r:id="rId36"/>
    <p:sldId id="1433" r:id="rId37"/>
    <p:sldId id="1434" r:id="rId38"/>
    <p:sldId id="1682" r:id="rId39"/>
    <p:sldId id="1694" r:id="rId40"/>
    <p:sldId id="1696" r:id="rId41"/>
    <p:sldId id="1724" r:id="rId42"/>
    <p:sldId id="1656" r:id="rId43"/>
    <p:sldId id="1720" r:id="rId44"/>
    <p:sldId id="1424" r:id="rId45"/>
    <p:sldId id="1275" r:id="rId46"/>
    <p:sldId id="1723" r:id="rId47"/>
    <p:sldId id="1722" r:id="rId48"/>
    <p:sldId id="1725" r:id="rId49"/>
    <p:sldId id="1714" r:id="rId50"/>
    <p:sldId id="1493" r:id="rId51"/>
    <p:sldId id="1708" r:id="rId52"/>
    <p:sldId id="1709" r:id="rId53"/>
    <p:sldId id="1710" r:id="rId54"/>
    <p:sldId id="1721" r:id="rId55"/>
    <p:sldId id="1671" r:id="rId56"/>
    <p:sldId id="1672" r:id="rId57"/>
    <p:sldId id="1673" r:id="rId58"/>
    <p:sldId id="1674" r:id="rId59"/>
    <p:sldId id="1717" r:id="rId60"/>
    <p:sldId id="1675" r:id="rId61"/>
    <p:sldId id="1676" r:id="rId62"/>
    <p:sldId id="1677" r:id="rId63"/>
    <p:sldId id="1678" r:id="rId64"/>
    <p:sldId id="1679" r:id="rId65"/>
    <p:sldId id="1680" r:id="rId66"/>
  </p:sldIdLst>
  <p:sldSz cx="9144000" cy="6858000" type="screen4x3"/>
  <p:notesSz cx="6858000" cy="9144000"/>
  <p:embeddedFontLst>
    <p:embeddedFont>
      <p:font typeface="Book Antiqua" pitchFamily="18" charset="0"/>
      <p:regular r:id="rId69"/>
      <p:bold r:id="rId70"/>
      <p:italic r:id="rId71"/>
      <p:boldItalic r:id="rId72"/>
    </p:embeddedFont>
    <p:embeddedFont>
      <p:font typeface="Comic Sans MS" pitchFamily="66" charset="0"/>
      <p:regular r:id="rId73"/>
      <p:bold r:id="rId74"/>
    </p:embeddedFont>
    <p:embeddedFont>
      <p:font typeface="Arial Rounded MT Bold" pitchFamily="34" charset="0"/>
      <p:regular r:id="rId75"/>
    </p:embeddedFont>
    <p:embeddedFont>
      <p:font typeface="MS Gothic" pitchFamily="49" charset="-128"/>
      <p:regular r:id="rId76"/>
    </p:embeddedFont>
    <p:embeddedFont>
      <p:font typeface="Garamond" pitchFamily="18" charset="0"/>
      <p:regular r:id="rId77"/>
      <p:bold r:id="rId78"/>
      <p:italic r:id="rId79"/>
    </p:embeddedFont>
    <p:embeddedFont>
      <p:font typeface="Arial Narrow" pitchFamily="34" charset="0"/>
      <p:regular r:id="rId80"/>
      <p:bold r:id="rId81"/>
      <p:italic r:id="rId82"/>
      <p:boldItalic r:id="rId83"/>
    </p:embeddedFont>
    <p:embeddedFont>
      <p:font typeface="Wingdings 2" pitchFamily="18" charset="2"/>
      <p:regular r:id="rId84"/>
    </p:embeddedFont>
    <p:embeddedFont>
      <p:font typeface="Calibri" pitchFamily="34" charset="0"/>
      <p:regular r:id="rId85"/>
      <p:bold r:id="rId86"/>
      <p:italic r:id="rId87"/>
      <p:boldItalic r:id="rId88"/>
    </p:embeddedFont>
    <p:embeddedFont>
      <p:font typeface="Franklin Gothic Medium" pitchFamily="34" charset="0"/>
      <p:regular r:id="rId89"/>
      <p:italic r:id="rId90"/>
    </p:embeddedFont>
    <p:embeddedFont>
      <p:font typeface="ＭＳ Ｐゴシック" pitchFamily="34" charset="-128"/>
      <p:regular r:id="rId91"/>
    </p:embeddedFont>
    <p:embeddedFont>
      <p:font typeface="Arial Black" pitchFamily="34" charset="0"/>
      <p:bold r:id="rId92"/>
    </p:embeddedFont>
    <p:embeddedFont>
      <p:font typeface="Eras Demi ITC" pitchFamily="34" charset="0"/>
      <p:regular r:id="rId93"/>
    </p:embeddedFont>
    <p:embeddedFont>
      <p:font typeface="Georgia" pitchFamily="18" charset="0"/>
      <p:regular r:id="rId94"/>
      <p:bold r:id="rId95"/>
      <p:italic r:id="rId96"/>
      <p:boldItalic r:id="rId97"/>
    </p:embeddedFont>
  </p:embeddedFontLst>
  <p:defaultTextStyle>
    <a:defPPr>
      <a:defRPr lang="en-GB"/>
    </a:defPPr>
    <a:lvl1pPr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b="1"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4572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b="1"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9144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b="1"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13716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b="1"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18288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b="1"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99"/>
    <a:srgbClr val="FFFFFF"/>
    <a:srgbClr val="0000FF"/>
    <a:srgbClr val="000000"/>
    <a:srgbClr val="0000CC"/>
    <a:srgbClr val="FFFF66"/>
    <a:srgbClr val="FF5050"/>
    <a:srgbClr val="008000"/>
    <a:srgbClr val="EAEAEA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90" autoAdjust="0"/>
    <p:restoredTop sz="96667" autoAdjust="0"/>
  </p:normalViewPr>
  <p:slideViewPr>
    <p:cSldViewPr>
      <p:cViewPr>
        <p:scale>
          <a:sx n="75" d="100"/>
          <a:sy n="75" d="100"/>
        </p:scale>
        <p:origin x="-1146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69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6" Type="http://schemas.openxmlformats.org/officeDocument/2006/relationships/font" Target="fonts/font8.fntdata"/><Relationship Id="rId84" Type="http://schemas.openxmlformats.org/officeDocument/2006/relationships/font" Target="fonts/font16.fntdata"/><Relationship Id="rId89" Type="http://schemas.openxmlformats.org/officeDocument/2006/relationships/font" Target="fonts/font21.fntdata"/><Relationship Id="rId97" Type="http://schemas.openxmlformats.org/officeDocument/2006/relationships/font" Target="fonts/font29.fntdata"/><Relationship Id="rId7" Type="http://schemas.openxmlformats.org/officeDocument/2006/relationships/slide" Target="slides/slide5.xml"/><Relationship Id="rId71" Type="http://schemas.openxmlformats.org/officeDocument/2006/relationships/font" Target="fonts/font3.fntdata"/><Relationship Id="rId92" Type="http://schemas.openxmlformats.org/officeDocument/2006/relationships/font" Target="fonts/font2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87" Type="http://schemas.openxmlformats.org/officeDocument/2006/relationships/font" Target="fonts/font19.fntdata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font" Target="fonts/font14.fntdata"/><Relationship Id="rId90" Type="http://schemas.openxmlformats.org/officeDocument/2006/relationships/font" Target="fonts/font22.fntdata"/><Relationship Id="rId95" Type="http://schemas.openxmlformats.org/officeDocument/2006/relationships/font" Target="fonts/font27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font" Target="fonts/font17.fntdata"/><Relationship Id="rId93" Type="http://schemas.openxmlformats.org/officeDocument/2006/relationships/font" Target="fonts/font25.fntdata"/><Relationship Id="rId98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font" Target="fonts/font15.fntdata"/><Relationship Id="rId88" Type="http://schemas.openxmlformats.org/officeDocument/2006/relationships/font" Target="fonts/font20.fntdata"/><Relationship Id="rId91" Type="http://schemas.openxmlformats.org/officeDocument/2006/relationships/font" Target="fonts/font23.fntdata"/><Relationship Id="rId96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font" Target="fonts/font18.fntdata"/><Relationship Id="rId94" Type="http://schemas.openxmlformats.org/officeDocument/2006/relationships/font" Target="fonts/font26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9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9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440280-62E9-402A-AA86-59DB2CF273E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E1BF64-CFCD-4E66-A880-070A9966C9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5089B9-D922-4BFE-A1C7-9E956408241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397A9-2AF8-4D8D-83B8-2DCFBD19D351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714" name="Rectangle 7"/>
          <p:cNvSpPr txBox="1">
            <a:spLocks noGrp="1" noChangeArrowheads="1"/>
          </p:cNvSpPr>
          <p:nvPr/>
        </p:nvSpPr>
        <p:spPr bwMode="auto">
          <a:xfrm>
            <a:off x="3885275" y="8685766"/>
            <a:ext cx="2967827" cy="453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643C8C66-4E17-474D-8119-F599CFF8C774}" type="slidenum">
              <a:rPr lang="en-US" sz="1200" b="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100000"/>
                </a:lnSpc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32</a:t>
            </a:fld>
            <a:endParaRPr 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7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67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1405"/>
            <a:ext cx="5486727" cy="4116721"/>
          </a:xfrm>
        </p:spPr>
        <p:txBody>
          <a:bodyPr/>
          <a:lstStyle/>
          <a:p>
            <a:r>
              <a:rPr lang="en-US"/>
              <a:t>Total negative </a:t>
            </a:r>
            <a:r>
              <a:rPr lang="en-US">
                <a:sym typeface="Wingdings" pitchFamily="2" charset="2"/>
              </a:rPr>
              <a:t> 3067</a:t>
            </a:r>
          </a:p>
          <a:p>
            <a:r>
              <a:rPr lang="en-US">
                <a:sym typeface="Wingdings" pitchFamily="2" charset="2"/>
              </a:rPr>
              <a:t>Total positive  189055</a:t>
            </a:r>
            <a:endParaRPr lang="en-US"/>
          </a:p>
          <a:p>
            <a:r>
              <a:rPr lang="en-US"/>
              <a:t>Selected electrons </a:t>
            </a:r>
            <a:r>
              <a:rPr lang="en-US">
                <a:sym typeface="Wingdings" pitchFamily="2" charset="2"/>
              </a:rPr>
              <a:t> 2032</a:t>
            </a:r>
          </a:p>
          <a:p>
            <a:r>
              <a:rPr lang="en-US">
                <a:sym typeface="Wingdings" pitchFamily="2" charset="2"/>
              </a:rPr>
              <a:t>Selected positrons  322</a:t>
            </a:r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98DB107-CE14-4477-898B-8FDCA0C97B4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ln/>
        </p:spPr>
        <p:txBody>
          <a:bodyPr/>
          <a:lstStyle/>
          <a:p>
            <a:r>
              <a:rPr lang="en-US" smtClean="0"/>
              <a:t>Total negative </a:t>
            </a:r>
            <a:r>
              <a:rPr lang="en-US" smtClean="0">
                <a:sym typeface="Wingdings" pitchFamily="2" charset="2"/>
              </a:rPr>
              <a:t> 3067</a:t>
            </a:r>
          </a:p>
          <a:p>
            <a:r>
              <a:rPr lang="en-US" smtClean="0">
                <a:sym typeface="Wingdings" pitchFamily="2" charset="2"/>
              </a:rPr>
              <a:t>Total positive  189055</a:t>
            </a:r>
            <a:endParaRPr lang="en-US" smtClean="0"/>
          </a:p>
          <a:p>
            <a:r>
              <a:rPr lang="en-US" smtClean="0"/>
              <a:t>Selected electrons </a:t>
            </a:r>
            <a:r>
              <a:rPr lang="en-US" smtClean="0">
                <a:sym typeface="Wingdings" pitchFamily="2" charset="2"/>
              </a:rPr>
              <a:t> 2032</a:t>
            </a:r>
          </a:p>
          <a:p>
            <a:r>
              <a:rPr lang="en-US" smtClean="0">
                <a:sym typeface="Wingdings" pitchFamily="2" charset="2"/>
              </a:rPr>
              <a:t>Selected positrons  322</a:t>
            </a:r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1D457D-8D7A-4EC6-93A5-C8E93D7B8A22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ln/>
        </p:spPr>
        <p:txBody>
          <a:bodyPr/>
          <a:lstStyle/>
          <a:p>
            <a:r>
              <a:rPr lang="en-US" smtClean="0"/>
              <a:t>Total negative </a:t>
            </a:r>
            <a:r>
              <a:rPr lang="en-US" smtClean="0">
                <a:sym typeface="Wingdings" pitchFamily="2" charset="2"/>
              </a:rPr>
              <a:t> 3067</a:t>
            </a:r>
          </a:p>
          <a:p>
            <a:r>
              <a:rPr lang="en-US" smtClean="0">
                <a:sym typeface="Wingdings" pitchFamily="2" charset="2"/>
              </a:rPr>
              <a:t>Total positive  189055</a:t>
            </a:r>
            <a:endParaRPr lang="en-US" smtClean="0"/>
          </a:p>
          <a:p>
            <a:r>
              <a:rPr lang="en-US" smtClean="0"/>
              <a:t>Selected electrons </a:t>
            </a:r>
            <a:r>
              <a:rPr lang="en-US" smtClean="0">
                <a:sym typeface="Wingdings" pitchFamily="2" charset="2"/>
              </a:rPr>
              <a:t> 2032</a:t>
            </a:r>
          </a:p>
          <a:p>
            <a:r>
              <a:rPr lang="en-US" smtClean="0">
                <a:sym typeface="Wingdings" pitchFamily="2" charset="2"/>
              </a:rPr>
              <a:t>Selected positrons  322</a:t>
            </a:r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A1F55-E3A6-45C3-B6BE-1DF2E0B20B8F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C238E-1FBF-450A-90A4-4262E44F96B8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it-IT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it-IT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52111E-05BF-4926-88A2-7889AD681B65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E7E066-A49E-42E3-99E5-84A693D72CC1}" type="slidenum">
              <a:rPr lang="en-US" smtClean="0">
                <a:latin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C4EB11-E51F-44FC-ABB6-3FF775F7BF51}" type="slidenum">
              <a:rPr lang="en-US"/>
              <a:pPr/>
              <a:t>5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Overview of the apparatus</a:t>
            </a:r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9F3851-B7AD-4377-B7DB-712B6E93086F}" type="slidenum">
              <a:rPr lang="en-GB"/>
              <a:pPr/>
              <a:t>45</a:t>
            </a:fld>
            <a:endParaRPr lang="en-GB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52111E-05BF-4926-88A2-7889AD681B65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397A9-2AF8-4D8D-83B8-2DCFBD19D351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4A921-B225-4E69-87E7-500D6CC2E2D0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6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/>
        </p:spPr>
      </p:sp>
      <p:sp>
        <p:nvSpPr>
          <p:cNvPr id="2365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1638" cy="4110037"/>
          </a:xfrm>
          <a:noFill/>
          <a:ln/>
        </p:spPr>
        <p:txBody>
          <a:bodyPr wrap="none" anchor="ctr"/>
          <a:lstStyle/>
          <a:p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C7BB9-9C35-4700-AB8F-B5B169240C89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7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/>
        </p:spPr>
      </p:sp>
      <p:sp>
        <p:nvSpPr>
          <p:cNvPr id="237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1638" cy="4110037"/>
          </a:xfrm>
          <a:noFill/>
          <a:ln/>
        </p:spPr>
        <p:txBody>
          <a:bodyPr wrap="none" anchor="ctr"/>
          <a:lstStyle/>
          <a:p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C7BB9-9C35-4700-AB8F-B5B169240C89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7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/>
        </p:spPr>
      </p:sp>
      <p:sp>
        <p:nvSpPr>
          <p:cNvPr id="237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1638" cy="4110037"/>
          </a:xfrm>
          <a:noFill/>
          <a:ln/>
        </p:spPr>
        <p:txBody>
          <a:bodyPr wrap="none" anchor="ctr"/>
          <a:lstStyle/>
          <a:p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it-IT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3F38E-E6EC-40E3-A8AD-3A9083FBC55B}" type="slidenum">
              <a:rPr lang="en-ZA" smtClean="0"/>
              <a:pPr/>
              <a:t>57</a:t>
            </a:fld>
            <a:endParaRPr lang="en-ZA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397A9-2AF8-4D8D-83B8-2DCFBD19D351}" type="slidenum">
              <a:rPr lang="en-US" smtClean="0">
                <a:latin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A79541-9FBB-4298-8F2C-30B28709354C}" type="slidenum">
              <a:rPr lang="en-US" smtClean="0">
                <a:latin typeface="Arial" pitchFamily="34" charset="0"/>
              </a:rPr>
              <a:pPr/>
              <a:t>62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9619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 hangingPunct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6F7D378E-09E0-402B-A4FD-5A6BD79F84FE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9263" hangingPunct="0"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62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96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2396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noFill/>
          <a:ln/>
        </p:spPr>
        <p:txBody>
          <a:bodyPr wrap="none" lIns="90000" tIns="46800" rIns="90000" bIns="46800" anchor="ctr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EDE9E-6C57-48BC-83A0-E9F7EBE9E01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39276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A52AD-A4ED-42E8-BB10-4A29FB5D711C}" type="slidenum">
              <a:rPr lang="en-US" smtClean="0">
                <a:latin typeface="Arial" pitchFamily="34" charset="0"/>
              </a:rPr>
              <a:pPr/>
              <a:t>63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0EA1A-3459-4679-9503-73B8BABC56DF}" type="slidenum">
              <a:rPr lang="en-US" smtClean="0">
                <a:latin typeface="Arial" pitchFamily="34" charset="0"/>
              </a:rPr>
              <a:pPr/>
              <a:t>64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 hangingPunct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0B62668F-ABDA-4874-A6D8-2267A2E8DF16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defTabSz="449263" hangingPunct="0"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64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1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7413"/>
          </a:xfrm>
          <a:ln/>
        </p:spPr>
      </p:sp>
      <p:sp>
        <p:nvSpPr>
          <p:cNvPr id="2416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3213"/>
          </a:xfrm>
          <a:noFill/>
          <a:ln/>
        </p:spPr>
        <p:txBody>
          <a:bodyPr lIns="90000" tIns="46800" rIns="90000" bIns="46800"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EDE9E-6C57-48BC-83A0-E9F7EBE9E01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640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59132-2175-4F89-A34C-77A717C33D73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397A9-2AF8-4D8D-83B8-2DCFBD19D351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61B03-3261-42A1-ACDC-616976215B5B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397A9-2AF8-4D8D-83B8-2DCFBD19D351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397A9-2AF8-4D8D-83B8-2DCFBD19D351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mLogo_B3bl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4100"/>
            <a:ext cx="892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83325"/>
            <a:ext cx="762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Rot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Mirko Boezio, Madison, 29-10-2011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A1BF-070E-447E-B38F-F5E2D77FF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Mirko Boezio, Madison, 29-10-2011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EBD01-EBA0-448A-8606-443180B42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Mirko Boezio, Madison, 29-10-2011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A6AD5-07C9-4734-B752-F4218966B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it-IT" smtClean="0"/>
              <a:t>Mirko Boezio, Madison, 29-10-2011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80C4D-1EA2-44FC-ABDD-C2ABC025A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Mirko Boezio, Madison, 29-10-2011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B389B-AEB3-412F-930F-1241FD7104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86050" y="6356350"/>
            <a:ext cx="35719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7A1BF-070E-447E-B38F-F5E2D77FF2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7" descr="PamLogo_B3bl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4100"/>
            <a:ext cx="892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83325"/>
            <a:ext cx="762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7" descr="PamLogo_B3bl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4100"/>
            <a:ext cx="892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83325"/>
            <a:ext cx="762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0BA81-DCB9-46A4-8C4C-DE47748B24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50" y="6356350"/>
            <a:ext cx="35719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F7C10-373E-4B50-A778-C57A0BBB6F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0BD48-B5F4-43B4-8AE0-594EEC283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86050" y="6356350"/>
            <a:ext cx="35719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CEDC0-FF10-4986-B643-E2341124BB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7" descr="PamLogo_B3bl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4100"/>
            <a:ext cx="892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83325"/>
            <a:ext cx="762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chemeClr val="bg1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E878-4641-4BED-BE92-397D6860F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7" descr="PamLogo_B3bl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4100"/>
            <a:ext cx="892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83325"/>
            <a:ext cx="762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57488" y="6356350"/>
            <a:ext cx="35719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C830C-C44F-4D65-9886-27618C8BA9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7" descr="PamLogo_B3bl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4100"/>
            <a:ext cx="892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83325"/>
            <a:ext cx="762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2005C-CC53-4F0A-8297-56A273D449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83325"/>
            <a:ext cx="762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PamLogo_B3blu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4100"/>
            <a:ext cx="892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AC1CF-5F06-4ECB-85A4-0734D2C85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EBD01-EBA0-448A-8606-443180B421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6AD5-07C9-4734-B752-F4218966B0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Mirko Boezio, Madison, 29-10-2011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0BA81-DCB9-46A4-8C4C-DE47748B2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Mirko Boezio, Madison, 29-10-2011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F7C10-373E-4B50-A778-C57A0BBB6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Mirko Boezio, Madison, 29-10-2011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BD48-B5F4-43B4-8AE0-594EEC283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Mirko Boezio, Madison, 29-10-2011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CEDC0-FF10-4986-B643-E2341124B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Mirko Boezio, Madison, 29-10-2011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C830C-C44F-4D65-9886-27618C8BA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Mirko Boezio, Madison, 29-10-2011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005C-CC53-4F0A-8297-56A273D44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Mirko Boezio, Madison, 29-10-2011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AC1CF-5F06-4ECB-85A4-0734D2C85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1">
                <a:gamma/>
                <a:shade val="46275"/>
                <a:invGamma/>
              </a:schemeClr>
            </a:gs>
            <a:gs pos="50000">
              <a:schemeClr val="tx1"/>
            </a:gs>
            <a:gs pos="100000">
              <a:schemeClr val="tx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77000"/>
            <a:ext cx="396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C46AC39-1369-43B6-AD3F-167F10D3C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81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  <p:sldLayoutId id="2147484294" r:id="rId13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46AC39-1369-43B6-AD3F-167F10D3C2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11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0000"/>
          </a:solidFill>
          <a:latin typeface="Book Antiqu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00CC"/>
        </a:buClr>
        <a:buFont typeface="Courier New" pitchFamily="49" charset="0"/>
        <a:buChar char="o"/>
        <a:defRPr sz="2800" kern="1200">
          <a:solidFill>
            <a:srgbClr val="0000CC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9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5.png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2915816" y="357166"/>
            <a:ext cx="6085309" cy="6429375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Cosmic-Ray Measurements with the PAMELA Experiment</a:t>
            </a:r>
            <a:b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GB" sz="2800" b="1" dirty="0" err="1" smtClean="0">
                <a:solidFill>
                  <a:srgbClr val="0000CC"/>
                </a:solidFill>
                <a:latin typeface="Comic Sans MS" pitchFamily="66" charset="0"/>
              </a:rPr>
              <a:t>Mirko</a:t>
            </a:r>
            <a:r>
              <a:rPr lang="en-GB" sz="2800" b="1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GB" sz="2800" b="1" dirty="0" err="1" smtClean="0">
                <a:solidFill>
                  <a:srgbClr val="0000CC"/>
                </a:solidFill>
                <a:latin typeface="Comic Sans MS" pitchFamily="66" charset="0"/>
              </a:rPr>
              <a:t>Boezio</a:t>
            </a:r>
            <a:r>
              <a:rPr lang="en-GB" sz="2800" i="1" dirty="0" smtClean="0">
                <a:solidFill>
                  <a:srgbClr val="0000CC"/>
                </a:solidFill>
                <a:latin typeface="Comic Sans MS" pitchFamily="66" charset="0"/>
              </a:rPr>
              <a:t/>
            </a:r>
            <a:br>
              <a:rPr lang="en-GB" sz="2800" i="1" dirty="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en-GB" sz="2800" i="1" dirty="0" smtClean="0">
                <a:solidFill>
                  <a:srgbClr val="0000CC"/>
                </a:solidFill>
                <a:latin typeface="Comic Sans MS" pitchFamily="66" charset="0"/>
              </a:rPr>
              <a:t>INFN Trieste, Italy</a:t>
            </a:r>
            <a:br>
              <a:rPr lang="en-GB" sz="2800" i="1" dirty="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en-GB" sz="2800" i="1" dirty="0" smtClean="0">
                <a:solidFill>
                  <a:srgbClr val="0000CC"/>
                </a:solidFill>
                <a:latin typeface="Comic Sans MS" pitchFamily="66" charset="0"/>
              </a:rPr>
              <a:t/>
            </a:r>
            <a:br>
              <a:rPr lang="en-GB" sz="2800" i="1" dirty="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en-US" sz="4800" dirty="0" smtClean="0"/>
              <a:t> </a:t>
            </a:r>
            <a:r>
              <a:rPr lang="en-US" sz="2200" dirty="0" smtClean="0"/>
              <a:t>On behalf of the PAMELA collaboration </a:t>
            </a:r>
            <a:r>
              <a:rPr lang="en-GB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/>
            </a:r>
            <a:br>
              <a:rPr lang="en-GB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</a:rPr>
              <a:t>Cosmic Ray Anisotropy Workshop 2011 </a:t>
            </a:r>
            <a:r>
              <a:rPr lang="en-US" sz="1800" dirty="0" smtClean="0">
                <a:solidFill>
                  <a:srgbClr val="000000"/>
                </a:solidFill>
              </a:rPr>
              <a:t>– Madison, WI</a:t>
            </a:r>
            <a:r>
              <a:rPr lang="en-US" sz="1800" dirty="0" smtClean="0">
                <a:effectLst/>
              </a:rPr>
              <a:t/>
            </a:r>
            <a:br>
              <a:rPr lang="en-US" sz="1800" dirty="0" smtClean="0">
                <a:effectLst/>
              </a:rPr>
            </a:br>
            <a:r>
              <a:rPr lang="en-GB" sz="1800" i="1" dirty="0" smtClean="0">
                <a:solidFill>
                  <a:schemeClr val="tx1"/>
                </a:solidFill>
              </a:rPr>
              <a:t>October 29</a:t>
            </a:r>
            <a:r>
              <a:rPr lang="en-GB" sz="1800" i="1" baseline="30000" dirty="0" smtClean="0">
                <a:solidFill>
                  <a:schemeClr val="tx1"/>
                </a:solidFill>
              </a:rPr>
              <a:t>th</a:t>
            </a:r>
            <a:r>
              <a:rPr lang="en-GB" sz="1800" i="1" dirty="0" smtClean="0">
                <a:solidFill>
                  <a:schemeClr val="tx1"/>
                </a:solidFill>
                <a:effectLst/>
              </a:rPr>
              <a:t> 2011</a:t>
            </a:r>
            <a:r>
              <a:rPr lang="en-GB" sz="1800" i="1" dirty="0" smtClean="0">
                <a:solidFill>
                  <a:srgbClr val="FFFFCC"/>
                </a:solidFill>
                <a:effectLst/>
              </a:rPr>
              <a:t/>
            </a:r>
            <a:br>
              <a:rPr lang="en-GB" sz="1800" i="1" dirty="0" smtClean="0">
                <a:solidFill>
                  <a:srgbClr val="FFFFCC"/>
                </a:solidFill>
                <a:effectLst/>
              </a:rPr>
            </a:br>
            <a:r>
              <a:rPr lang="en-GB" sz="1800" i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3316" name="Picture 7" descr="IMGP4167"/>
          <p:cNvPicPr>
            <a:picLocks noChangeArrowheads="1"/>
          </p:cNvPicPr>
          <p:nvPr/>
        </p:nvPicPr>
        <p:blipFill>
          <a:blip r:embed="rId3" cstate="print"/>
          <a:srcRect l="40352" r="41058"/>
          <a:stretch>
            <a:fillRect/>
          </a:stretch>
        </p:blipFill>
        <p:spPr bwMode="auto">
          <a:xfrm>
            <a:off x="-31753" y="-1588"/>
            <a:ext cx="2947569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51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7050" y="620688"/>
            <a:ext cx="6076950" cy="557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ular Callout 11"/>
          <p:cNvSpPr/>
          <p:nvPr/>
        </p:nvSpPr>
        <p:spPr>
          <a:xfrm>
            <a:off x="107504" y="4437112"/>
            <a:ext cx="1922578" cy="1371600"/>
          </a:xfrm>
          <a:prstGeom prst="wedgeRectCallout">
            <a:avLst>
              <a:gd name="adj1" fmla="val 169458"/>
              <a:gd name="adj2" fmla="val 8712"/>
            </a:avLst>
          </a:prstGeom>
          <a:solidFill>
            <a:schemeClr val="bg1"/>
          </a:solidFill>
          <a:ln w="28575">
            <a:gradFill>
              <a:gsLst>
                <a:gs pos="6500">
                  <a:srgbClr val="FAA88A"/>
                </a:gs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systematic deflection shift causes an offset between e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e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distribution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88640"/>
            <a:ext cx="8062912" cy="584775"/>
          </a:xfrm>
        </p:spPr>
        <p:txBody>
          <a:bodyPr lIns="91440" tIns="45720" rIns="91440" bIns="45720">
            <a:spAutoFit/>
          </a:bodyPr>
          <a:lstStyle/>
          <a:p>
            <a:pPr eaLnBrk="1" hangingPunct="1">
              <a:defRPr/>
            </a:pPr>
            <a:r>
              <a:rPr 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Spectrometer Systematic Uncertainties </a:t>
            </a:r>
            <a:endParaRPr lang="it-IT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908720"/>
            <a:ext cx="3203848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real data: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spectrometer may have a </a:t>
            </a:r>
            <a:r>
              <a:rPr lang="en-US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charge-sign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dependent systematic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calorimeter systematic has </a:t>
            </a:r>
            <a:r>
              <a:rPr lang="en-US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such dependence</a:t>
            </a:r>
            <a:endParaRPr lang="en-US" sz="20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2867" name="Object 3"/>
          <p:cNvGraphicFramePr>
            <a:graphicFrameLocks noChangeAspect="1"/>
          </p:cNvGraphicFramePr>
          <p:nvPr/>
        </p:nvGraphicFramePr>
        <p:xfrm>
          <a:off x="258763" y="1196975"/>
          <a:ext cx="2792412" cy="719138"/>
        </p:xfrm>
        <a:graphic>
          <a:graphicData uri="http://schemas.openxmlformats.org/presentationml/2006/ole">
            <p:oleObj spid="_x0000_s473090" name="Equation" r:id="rId4" imgW="2273040" imgH="444240" progId="Equation.3">
              <p:embed/>
            </p:oleObj>
          </a:graphicData>
        </a:graphic>
      </p:graphicFrame>
      <p:sp>
        <p:nvSpPr>
          <p:cNvPr id="7" name="Text Placeholder 2"/>
          <p:cNvSpPr txBox="1">
            <a:spLocks/>
          </p:cNvSpPr>
          <p:nvPr/>
        </p:nvSpPr>
        <p:spPr>
          <a:xfrm>
            <a:off x="3275856" y="6110536"/>
            <a:ext cx="4104456" cy="747464"/>
          </a:xfrm>
          <a:prstGeom prst="rect">
            <a:avLst/>
          </a:prstGeom>
          <a:solidFill>
            <a:srgbClr val="FFFF99"/>
          </a:solidFill>
        </p:spPr>
        <p:txBody>
          <a:bodyPr>
            <a:normAutofit/>
          </a:bodyPr>
          <a:lstStyle/>
          <a:p>
            <a:pPr marL="107950" marR="0" lvl="0" indent="-107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Upper limit set by positron statistics: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Dh</a:t>
            </a:r>
            <a:r>
              <a:rPr kumimoji="0" lang="en-US" b="1" i="0" u="sng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sys</a:t>
            </a: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~1∙10</a:t>
            </a:r>
            <a:r>
              <a:rPr kumimoji="0" lang="en-US" b="1" i="0" u="sng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-4</a:t>
            </a: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GV</a:t>
            </a:r>
            <a:r>
              <a:rPr kumimoji="0" lang="en-US" b="1" i="0" u="sng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Overall systematic uncertainties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1981201"/>
            <a:ext cx="2987824" cy="3752056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109538" indent="-109538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/>
              <a:t>At low R selection-efficiency uncertainties dominate</a:t>
            </a:r>
          </a:p>
          <a:p>
            <a:pPr marL="109538" indent="-109538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/>
              <a:t>Above  500GV  tracking-system (coherent) misalignment dominates </a:t>
            </a:r>
            <a:endParaRPr lang="en-US" sz="26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14400"/>
            <a:ext cx="6019800" cy="5207000"/>
          </a:xfrm>
        </p:spPr>
      </p:pic>
      <p:sp>
        <p:nvSpPr>
          <p:cNvPr id="2" name="TextBox 1"/>
          <p:cNvSpPr txBox="1"/>
          <p:nvPr/>
        </p:nvSpPr>
        <p:spPr>
          <a:xfrm>
            <a:off x="3733800" y="4078069"/>
            <a:ext cx="2514600" cy="574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election-efficiency uncertainties </a:t>
            </a:r>
            <a:endParaRPr lang="en-US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7400" y="2858869"/>
            <a:ext cx="1905000" cy="574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pectrometer systematic error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7954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dirty="0" smtClean="0"/>
              <a:t>Check of systematics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2209800"/>
            <a:ext cx="2743200" cy="3916363"/>
          </a:xfrm>
          <a:solidFill>
            <a:srgbClr val="FFFF99"/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Fluxes evaluated by varying the selection conditions:</a:t>
            </a:r>
          </a:p>
          <a:p>
            <a:pPr marL="123825" indent="-123825">
              <a:buClr>
                <a:schemeClr val="tx1"/>
              </a:buClr>
            </a:pPr>
            <a:r>
              <a:rPr lang="en-US" dirty="0" smtClean="0"/>
              <a:t>Flux </a:t>
            </a:r>
            <a:r>
              <a:rPr lang="en-US" dirty="0" err="1" smtClean="0"/>
              <a:t>vs</a:t>
            </a:r>
            <a:r>
              <a:rPr lang="en-US" dirty="0" smtClean="0"/>
              <a:t> time</a:t>
            </a:r>
          </a:p>
          <a:p>
            <a:pPr marL="123825" indent="-123825">
              <a:buClr>
                <a:schemeClr val="tx1"/>
              </a:buClr>
            </a:pPr>
            <a:r>
              <a:rPr lang="en-US" dirty="0" smtClean="0"/>
              <a:t>Flux </a:t>
            </a:r>
            <a:r>
              <a:rPr lang="en-US" dirty="0" err="1" smtClean="0"/>
              <a:t>vs</a:t>
            </a:r>
            <a:r>
              <a:rPr lang="en-US" dirty="0" smtClean="0"/>
              <a:t> polar/equatorial</a:t>
            </a:r>
          </a:p>
          <a:p>
            <a:pPr marL="123825" indent="-123825">
              <a:buClr>
                <a:schemeClr val="tx1"/>
              </a:buClr>
            </a:pPr>
            <a:r>
              <a:rPr lang="en-US" dirty="0" smtClean="0"/>
              <a:t>Flux </a:t>
            </a:r>
            <a:r>
              <a:rPr lang="en-US" dirty="0" err="1" smtClean="0"/>
              <a:t>vs</a:t>
            </a:r>
            <a:r>
              <a:rPr lang="en-US" dirty="0" smtClean="0"/>
              <a:t> reduced acceptance</a:t>
            </a:r>
            <a:endParaRPr lang="en-US" dirty="0"/>
          </a:p>
          <a:p>
            <a:pPr marL="123825" indent="-123825">
              <a:buClr>
                <a:schemeClr val="tx1"/>
              </a:buClr>
            </a:pPr>
            <a:r>
              <a:rPr lang="en-US" dirty="0" smtClean="0"/>
              <a:t>Flux </a:t>
            </a:r>
            <a:r>
              <a:rPr lang="en-US" dirty="0" err="1" smtClean="0"/>
              <a:t>vs</a:t>
            </a:r>
            <a:r>
              <a:rPr lang="en-US" dirty="0" smtClean="0"/>
              <a:t>  different tracking conditions (</a:t>
            </a:r>
            <a:r>
              <a:rPr lang="en-US" dirty="0" smtClean="0">
                <a:sym typeface="Symbol"/>
              </a:rPr>
              <a:t> different response matrix</a:t>
            </a:r>
            <a:r>
              <a:rPr lang="en-US" dirty="0" smtClean="0"/>
              <a:t>)</a:t>
            </a:r>
          </a:p>
          <a:p>
            <a:pPr marL="123825" indent="-123825">
              <a:buClr>
                <a:schemeClr val="bg1"/>
              </a:buClr>
              <a:buNone/>
            </a:pPr>
            <a:r>
              <a:rPr lang="en-US" dirty="0" smtClean="0"/>
              <a:t>…</a:t>
            </a:r>
          </a:p>
        </p:txBody>
      </p:sp>
      <p:pic>
        <p:nvPicPr>
          <p:cNvPr id="11" name="Content Placeholder 10" descr="timestud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0924"/>
            <a:ext cx="5638800" cy="3824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41096" y="1520924"/>
            <a:ext cx="12954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492624" y="1139924"/>
            <a:ext cx="12954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733800" y="5102324"/>
            <a:ext cx="4942656" cy="342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Time interval (2 months)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1597124"/>
            <a:ext cx="3062698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Integral proton flux (&gt;50GV)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292218" y="2359124"/>
            <a:ext cx="0" cy="12192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92218" y="2587724"/>
            <a:ext cx="647934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50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H</a:t>
            </a:r>
            <a:r>
              <a:rPr lang="en-US" sz="3600" dirty="0" smtClean="0"/>
              <a:t> </a:t>
            </a:r>
            <a:r>
              <a:rPr lang="en-US" sz="3600" dirty="0"/>
              <a:t>&amp; He absolute </a:t>
            </a:r>
            <a:r>
              <a:rPr lang="en-US" sz="3600" dirty="0" smtClean="0"/>
              <a:t>fluxes @ high energy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1844824"/>
            <a:ext cx="2915816" cy="4104456"/>
          </a:xfrm>
          <a:solidFill>
            <a:srgbClr val="FFFF99"/>
          </a:solidFill>
        </p:spPr>
        <p:txBody>
          <a:bodyPr>
            <a:normAutofit fontScale="85000" lnSpcReduction="10000"/>
          </a:bodyPr>
          <a:lstStyle/>
          <a:p>
            <a:pPr>
              <a:buClr>
                <a:schemeClr val="bg1"/>
              </a:buClr>
              <a:buNone/>
            </a:pPr>
            <a:r>
              <a:rPr lang="en-US" sz="2400" dirty="0" smtClean="0"/>
              <a:t>Deviations from  single power law (SPL):                 </a:t>
            </a:r>
          </a:p>
          <a:p>
            <a:pPr marL="109538" indent="-109538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/>
              <a:t>Spectra gradually soften in the range 30÷230GV</a:t>
            </a:r>
          </a:p>
          <a:p>
            <a:pPr marL="109538" indent="-109538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/>
              <a:t>Spectral hardening        @ R~235GV  </a:t>
            </a:r>
            <a:r>
              <a:rPr lang="en-US" sz="2400" dirty="0" smtClean="0">
                <a:sym typeface="Symbol"/>
              </a:rPr>
              <a:t>~0.2÷0.3</a:t>
            </a:r>
            <a:endParaRPr lang="en-US" sz="2400" dirty="0" smtClean="0"/>
          </a:p>
          <a:p>
            <a:pPr>
              <a:buClr>
                <a:schemeClr val="bg1"/>
              </a:buClr>
              <a:buNone/>
            </a:pPr>
            <a:r>
              <a:rPr lang="en-US" sz="2400" dirty="0" smtClean="0"/>
              <a:t>SPL is rejected at 98% CL</a:t>
            </a:r>
          </a:p>
          <a:p>
            <a:pPr>
              <a:buClr>
                <a:schemeClr val="bg1"/>
              </a:buClr>
              <a:buNone/>
            </a:pPr>
            <a:endParaRPr lang="en-US" sz="2400" dirty="0" smtClean="0"/>
          </a:p>
          <a:p>
            <a:pPr>
              <a:buClr>
                <a:schemeClr val="bg1"/>
              </a:buClr>
              <a:buNone/>
            </a:pPr>
            <a:r>
              <a:rPr lang="en-US" sz="2400" dirty="0" smtClean="0"/>
              <a:t>Origin of the structures?</a:t>
            </a:r>
          </a:p>
          <a:p>
            <a:pPr>
              <a:buClr>
                <a:schemeClr val="bg1"/>
              </a:buClr>
              <a:buNone/>
            </a:pPr>
            <a:r>
              <a:rPr lang="en-US" sz="2400" dirty="0" smtClean="0"/>
              <a:t>- At the sources: multi-populations, etc.?</a:t>
            </a:r>
            <a:endParaRPr lang="en-US" sz="2400" dirty="0"/>
          </a:p>
          <a:p>
            <a:pPr>
              <a:buClr>
                <a:schemeClr val="bg1"/>
              </a:buClr>
              <a:buNone/>
            </a:pPr>
            <a:r>
              <a:rPr lang="en-US" sz="2400" dirty="0" smtClean="0"/>
              <a:t>- Propagation effects?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7238" y="1752600"/>
            <a:ext cx="584676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534544" y="2362200"/>
            <a:ext cx="533400" cy="3516224"/>
            <a:chOff x="3352800" y="1828800"/>
            <a:chExt cx="533400" cy="351622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810000" y="1828800"/>
              <a:ext cx="0" cy="350520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3352800" y="2438400"/>
              <a:ext cx="457200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2835111" y="4293935"/>
              <a:ext cx="17636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B0F0"/>
                  </a:solidFill>
                </a:rPr>
                <a:t>Solar modulation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58880" y="2319075"/>
            <a:ext cx="533400" cy="3516225"/>
            <a:chOff x="3352800" y="1828800"/>
            <a:chExt cx="533400" cy="351622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810000" y="1828800"/>
              <a:ext cx="0" cy="350520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3352800" y="2438400"/>
              <a:ext cx="457200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6200000">
              <a:off x="2835111" y="4293936"/>
              <a:ext cx="17636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B0F0"/>
                  </a:solidFill>
                </a:rPr>
                <a:t>Solar modulation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5" name="Group 29"/>
          <p:cNvGrpSpPr/>
          <p:nvPr/>
        </p:nvGrpSpPr>
        <p:grpSpPr>
          <a:xfrm>
            <a:off x="4308565" y="835800"/>
            <a:ext cx="2604027" cy="1297800"/>
            <a:chOff x="4230805" y="1951504"/>
            <a:chExt cx="2604027" cy="1297800"/>
          </a:xfrm>
        </p:grpSpPr>
        <p:grpSp>
          <p:nvGrpSpPr>
            <p:cNvPr id="16" name="Group 23"/>
            <p:cNvGrpSpPr/>
            <p:nvPr/>
          </p:nvGrpSpPr>
          <p:grpSpPr>
            <a:xfrm>
              <a:off x="4230805" y="2030104"/>
              <a:ext cx="1091821" cy="816592"/>
              <a:chOff x="4230805" y="2743200"/>
              <a:chExt cx="1091821" cy="816592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4230805" y="2877404"/>
                <a:ext cx="1091821" cy="682388"/>
              </a:xfrm>
              <a:custGeom>
                <a:avLst/>
                <a:gdLst>
                  <a:gd name="connsiteX0" fmla="*/ 0 w 1119116"/>
                  <a:gd name="connsiteY0" fmla="*/ 0 h 627797"/>
                  <a:gd name="connsiteX1" fmla="*/ 423081 w 1119116"/>
                  <a:gd name="connsiteY1" fmla="*/ 627797 h 627797"/>
                  <a:gd name="connsiteX2" fmla="*/ 1119116 w 1119116"/>
                  <a:gd name="connsiteY2" fmla="*/ 232012 h 627797"/>
                  <a:gd name="connsiteX0" fmla="*/ 0 w 1119116"/>
                  <a:gd name="connsiteY0" fmla="*/ 0 h 682388"/>
                  <a:gd name="connsiteX1" fmla="*/ 491320 w 1119116"/>
                  <a:gd name="connsiteY1" fmla="*/ 682388 h 682388"/>
                  <a:gd name="connsiteX2" fmla="*/ 1119116 w 1119116"/>
                  <a:gd name="connsiteY2" fmla="*/ 232012 h 682388"/>
                  <a:gd name="connsiteX0" fmla="*/ 0 w 1091821"/>
                  <a:gd name="connsiteY0" fmla="*/ 0 h 682388"/>
                  <a:gd name="connsiteX1" fmla="*/ 491320 w 1091821"/>
                  <a:gd name="connsiteY1" fmla="*/ 682388 h 682388"/>
                  <a:gd name="connsiteX2" fmla="*/ 1091821 w 1091821"/>
                  <a:gd name="connsiteY2" fmla="*/ 464024 h 68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1821" h="682388">
                    <a:moveTo>
                      <a:pt x="0" y="0"/>
                    </a:moveTo>
                    <a:lnTo>
                      <a:pt x="491320" y="682388"/>
                    </a:lnTo>
                    <a:lnTo>
                      <a:pt x="1091821" y="464024"/>
                    </a:lnTo>
                  </a:path>
                </a:pathLst>
              </a:custGeom>
              <a:ln w="3492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4230805" y="2743200"/>
                <a:ext cx="0" cy="341194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4317890" y="2041772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2.85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51290" y="227037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2.67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13311" y="2879972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232 GV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635445" y="2715904"/>
              <a:ext cx="215845" cy="217942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53336" y="1951504"/>
              <a:ext cx="1481496" cy="33855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Spectral index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7239000" y="801806"/>
            <a:ext cx="1350161" cy="1331794"/>
            <a:chOff x="4230805" y="1917510"/>
            <a:chExt cx="1350161" cy="133179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4230805" y="1917510"/>
              <a:ext cx="0" cy="341194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343308" y="1951504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2.77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37841" y="2136170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2.48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13311" y="2879972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243 GV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611805" y="2563504"/>
              <a:ext cx="215845" cy="217942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Freeform 40"/>
          <p:cNvSpPr/>
          <p:nvPr/>
        </p:nvSpPr>
        <p:spPr>
          <a:xfrm>
            <a:off x="7239000" y="914400"/>
            <a:ext cx="1091821" cy="682388"/>
          </a:xfrm>
          <a:custGeom>
            <a:avLst/>
            <a:gdLst>
              <a:gd name="connsiteX0" fmla="*/ 0 w 1119116"/>
              <a:gd name="connsiteY0" fmla="*/ 0 h 627797"/>
              <a:gd name="connsiteX1" fmla="*/ 423081 w 1119116"/>
              <a:gd name="connsiteY1" fmla="*/ 627797 h 627797"/>
              <a:gd name="connsiteX2" fmla="*/ 1119116 w 1119116"/>
              <a:gd name="connsiteY2" fmla="*/ 232012 h 627797"/>
              <a:gd name="connsiteX0" fmla="*/ 0 w 1119116"/>
              <a:gd name="connsiteY0" fmla="*/ 0 h 682388"/>
              <a:gd name="connsiteX1" fmla="*/ 491320 w 1119116"/>
              <a:gd name="connsiteY1" fmla="*/ 682388 h 682388"/>
              <a:gd name="connsiteX2" fmla="*/ 1119116 w 1119116"/>
              <a:gd name="connsiteY2" fmla="*/ 232012 h 682388"/>
              <a:gd name="connsiteX0" fmla="*/ 0 w 1091821"/>
              <a:gd name="connsiteY0" fmla="*/ 0 h 682388"/>
              <a:gd name="connsiteX1" fmla="*/ 491320 w 1091821"/>
              <a:gd name="connsiteY1" fmla="*/ 682388 h 682388"/>
              <a:gd name="connsiteX2" fmla="*/ 1091821 w 1091821"/>
              <a:gd name="connsiteY2" fmla="*/ 464024 h 68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821" h="682388">
                <a:moveTo>
                  <a:pt x="0" y="0"/>
                </a:moveTo>
                <a:lnTo>
                  <a:pt x="491320" y="682388"/>
                </a:lnTo>
                <a:lnTo>
                  <a:pt x="1091821" y="464024"/>
                </a:lnTo>
              </a:path>
            </a:pathLst>
          </a:cu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55005" y="1752600"/>
            <a:ext cx="668923" cy="42442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6279341" y="1752600"/>
            <a:ext cx="668923" cy="42442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106808" y="5275330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98830" y="5257800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64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 smtClean="0"/>
              <a:t>H/He </a:t>
            </a:r>
            <a:r>
              <a:rPr lang="en-US" dirty="0"/>
              <a:t>ratio </a:t>
            </a:r>
            <a:r>
              <a:rPr lang="en-US" dirty="0" err="1"/>
              <a:t>vs</a:t>
            </a:r>
            <a:r>
              <a:rPr lang="en-US" dirty="0"/>
              <a:t> 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1772816"/>
            <a:ext cx="2895600" cy="4104456"/>
          </a:xfrm>
          <a:solidFill>
            <a:srgbClr val="FFFF99"/>
          </a:solidFill>
        </p:spPr>
        <p:txBody>
          <a:bodyPr>
            <a:normAutofit fontScale="70000" lnSpcReduction="20000"/>
          </a:bodyPr>
          <a:lstStyle/>
          <a:p>
            <a:pPr>
              <a:buClr>
                <a:schemeClr val="tx1"/>
              </a:buClr>
              <a:buNone/>
            </a:pPr>
            <a:r>
              <a:rPr lang="en-US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Instrumental </a:t>
            </a:r>
            <a:r>
              <a:rPr lang="en-US" b="1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p.o.v</a:t>
            </a:r>
            <a:r>
              <a:rPr lang="en-US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marL="109538" indent="-109538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Systematic  uncertainties partly cancel out  </a:t>
            </a:r>
          </a:p>
          <a:p>
            <a:pPr>
              <a:buClr>
                <a:schemeClr val="tx1"/>
              </a:buClr>
              <a:buNone/>
            </a:pPr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Theoretical </a:t>
            </a:r>
            <a:r>
              <a:rPr lang="en-US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p.o.v</a:t>
            </a:r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marL="109538" indent="-109538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err="1" smtClean="0"/>
              <a:t>Spallation</a:t>
            </a:r>
            <a:r>
              <a:rPr lang="en-US" dirty="0" smtClean="0"/>
              <a:t> effects during propagation: </a:t>
            </a:r>
            <a:r>
              <a:rPr lang="en-US" dirty="0" err="1" smtClean="0"/>
              <a:t>Blasi</a:t>
            </a:r>
            <a:r>
              <a:rPr lang="en-US" dirty="0" smtClean="0"/>
              <a:t> &amp; Amato: arXiv:1105.4521</a:t>
            </a:r>
          </a:p>
          <a:p>
            <a:pPr marL="109538" indent="-109538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acceleration effects: M. </a:t>
            </a:r>
            <a:r>
              <a:rPr lang="en-US" dirty="0" err="1" smtClean="0"/>
              <a:t>Malkov</a:t>
            </a:r>
            <a:r>
              <a:rPr lang="en-US" dirty="0" smtClean="0"/>
              <a:t> et al.,  arXiv:1110.5335</a:t>
            </a:r>
          </a:p>
          <a:p>
            <a:pPr marL="109538" indent="-109538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effectLst/>
                <a:sym typeface="Wingdings" pitchFamily="2" charset="2"/>
              </a:rPr>
              <a:t>Or?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7" r="6889"/>
          <a:stretch/>
        </p:blipFill>
        <p:spPr>
          <a:xfrm>
            <a:off x="3124200" y="609600"/>
            <a:ext cx="6019800" cy="3524250"/>
          </a:xfrm>
        </p:spPr>
      </p:pic>
      <p:grpSp>
        <p:nvGrpSpPr>
          <p:cNvPr id="2" name="Group 13"/>
          <p:cNvGrpSpPr/>
          <p:nvPr/>
        </p:nvGrpSpPr>
        <p:grpSpPr>
          <a:xfrm>
            <a:off x="3505200" y="2000876"/>
            <a:ext cx="5181600" cy="3866524"/>
            <a:chOff x="3505200" y="2000876"/>
            <a:chExt cx="5181600" cy="3866524"/>
          </a:xfrm>
        </p:grpSpPr>
        <p:sp>
          <p:nvSpPr>
            <p:cNvPr id="4" name="Rectangle 3"/>
            <p:cNvSpPr/>
            <p:nvPr/>
          </p:nvSpPr>
          <p:spPr>
            <a:xfrm>
              <a:off x="6248400" y="2000876"/>
              <a:ext cx="2438400" cy="16764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3505200" y="2000876"/>
              <a:ext cx="2743200" cy="1030990"/>
            </a:xfrm>
            <a:prstGeom prst="lin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858000" y="3657600"/>
              <a:ext cx="1828800" cy="2209800"/>
            </a:xfrm>
            <a:prstGeom prst="lin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pic>
        <p:nvPicPr>
          <p:cNvPr id="8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2819400"/>
            <a:ext cx="4191000" cy="3412866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3733800" y="3031866"/>
            <a:ext cx="2819400" cy="778134"/>
          </a:xfrm>
          <a:prstGeom prst="wedgeRectCallout">
            <a:avLst>
              <a:gd name="adj1" fmla="val 20637"/>
              <a:gd name="adj2" fmla="val 128680"/>
            </a:avLst>
          </a:prstGeom>
          <a:solidFill>
            <a:schemeClr val="bg1"/>
          </a:solidFill>
          <a:ln w="28575">
            <a:gradFill>
              <a:gsLst>
                <a:gs pos="6500">
                  <a:srgbClr val="FAA88A"/>
                </a:gs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Power-law fit (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1600" baseline="30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~1.3)</a:t>
            </a:r>
          </a:p>
          <a:p>
            <a:pPr lvl="0"/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He</a:t>
            </a:r>
            <a:r>
              <a:rPr lang="en-US" sz="2000" dirty="0" err="1" smtClean="0">
                <a:solidFill>
                  <a:srgbClr val="FF0000"/>
                </a:solidFill>
              </a:rPr>
              <a:t>-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= 0.078 ±</a:t>
            </a:r>
            <a:r>
              <a:rPr lang="en-US" sz="2000" dirty="0" smtClean="0">
                <a:solidFill>
                  <a:srgbClr val="FF0000"/>
                </a:solidFill>
              </a:rPr>
              <a:t>0.008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235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225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7664"/>
          <a:stretch>
            <a:fillRect/>
          </a:stretch>
        </p:blipFill>
        <p:spPr bwMode="auto">
          <a:xfrm>
            <a:off x="4829175" y="2695352"/>
            <a:ext cx="4314825" cy="3292475"/>
          </a:xfrm>
          <a:noFill/>
          <a:ln algn="ctr">
            <a:miter lim="800000"/>
            <a:headEnd/>
            <a:tailEnd/>
          </a:ln>
        </p:spPr>
      </p:pic>
      <p:sp>
        <p:nvSpPr>
          <p:cNvPr id="905223" name="Rectangle 27"/>
          <p:cNvSpPr>
            <a:spLocks noChangeArrowheads="1"/>
          </p:cNvSpPr>
          <p:nvPr/>
        </p:nvSpPr>
        <p:spPr bwMode="auto">
          <a:xfrm>
            <a:off x="0" y="-76200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Light Nuclei Selection</a:t>
            </a:r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05227" name="Picture 11"/>
          <p:cNvPicPr>
            <a:picLocks noGrp="1" noChangeArrowheads="1"/>
          </p:cNvPicPr>
          <p:nvPr>
            <p:ph sz="half" idx="2"/>
          </p:nvPr>
        </p:nvPicPr>
        <p:blipFill>
          <a:blip r:embed="rId3" cstate="print"/>
          <a:srcRect t="9792" r="7999"/>
          <a:stretch>
            <a:fillRect/>
          </a:stretch>
        </p:blipFill>
        <p:spPr bwMode="auto">
          <a:xfrm>
            <a:off x="304800" y="1196752"/>
            <a:ext cx="4694238" cy="3311525"/>
          </a:xfrm>
          <a:noFill/>
          <a:ln w="12700">
            <a:miter lim="800000"/>
            <a:headEnd/>
            <a:tailEnd/>
          </a:ln>
        </p:spPr>
      </p:pic>
      <p:sp>
        <p:nvSpPr>
          <p:cNvPr id="905231" name="Text Box 15"/>
          <p:cNvSpPr txBox="1">
            <a:spLocks noChangeArrowheads="1"/>
          </p:cNvSpPr>
          <p:nvPr/>
        </p:nvSpPr>
        <p:spPr bwMode="auto">
          <a:xfrm>
            <a:off x="6726238" y="3947889"/>
            <a:ext cx="254235" cy="2677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40638" bIns="0">
            <a:spAutoFit/>
          </a:bodyPr>
          <a:lstStyle/>
          <a:p>
            <a:pPr marL="382588" indent="-341313"/>
            <a:r>
              <a:rPr lang="de-DE" sz="20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905232" name="Text Box 16"/>
          <p:cNvSpPr txBox="1">
            <a:spLocks noChangeArrowheads="1"/>
          </p:cNvSpPr>
          <p:nvPr/>
        </p:nvSpPr>
        <p:spPr bwMode="auto">
          <a:xfrm>
            <a:off x="6122988" y="4576539"/>
            <a:ext cx="368047" cy="2677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40638" bIns="0">
            <a:spAutoFit/>
          </a:bodyPr>
          <a:lstStyle/>
          <a:p>
            <a:pPr marL="382588" indent="-341313"/>
            <a:r>
              <a:rPr lang="de-DE" sz="20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Be</a:t>
            </a:r>
          </a:p>
        </p:txBody>
      </p:sp>
      <p:sp>
        <p:nvSpPr>
          <p:cNvPr id="905233" name="Text Box 17"/>
          <p:cNvSpPr txBox="1">
            <a:spLocks noChangeArrowheads="1"/>
          </p:cNvSpPr>
          <p:nvPr/>
        </p:nvSpPr>
        <p:spPr bwMode="auto">
          <a:xfrm>
            <a:off x="5657850" y="3347814"/>
            <a:ext cx="324767" cy="2677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40638" bIns="0">
            <a:spAutoFit/>
          </a:bodyPr>
          <a:lstStyle/>
          <a:p>
            <a:pPr marL="382588" indent="-341313"/>
            <a:r>
              <a:rPr lang="de-DE" sz="20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Li</a:t>
            </a:r>
          </a:p>
        </p:txBody>
      </p:sp>
      <p:sp>
        <p:nvSpPr>
          <p:cNvPr id="905234" name="Text Box 18"/>
          <p:cNvSpPr txBox="1">
            <a:spLocks noChangeArrowheads="1"/>
          </p:cNvSpPr>
          <p:nvPr/>
        </p:nvSpPr>
        <p:spPr bwMode="auto">
          <a:xfrm>
            <a:off x="6926263" y="2928714"/>
            <a:ext cx="924290" cy="2677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40638" bIns="0">
            <a:spAutoFit/>
          </a:bodyPr>
          <a:lstStyle/>
          <a:p>
            <a:pPr marL="382588" indent="-341313"/>
            <a:r>
              <a:rPr lang="de-DE" sz="20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Carbon</a:t>
            </a:r>
          </a:p>
        </p:txBody>
      </p:sp>
      <p:sp>
        <p:nvSpPr>
          <p:cNvPr id="905235" name="Text Box 19"/>
          <p:cNvSpPr txBox="1">
            <a:spLocks noChangeArrowheads="1"/>
          </p:cNvSpPr>
          <p:nvPr/>
        </p:nvSpPr>
        <p:spPr bwMode="auto">
          <a:xfrm>
            <a:off x="852488" y="4786089"/>
            <a:ext cx="2907447" cy="340469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08000" tIns="0" rIns="40638" bIns="72000">
            <a:spAutoFit/>
          </a:bodyPr>
          <a:lstStyle/>
          <a:p>
            <a:pPr marL="382588" indent="-341313"/>
            <a:r>
              <a:rPr lang="de-DE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Produced as Secondaries</a:t>
            </a:r>
          </a:p>
        </p:txBody>
      </p:sp>
      <p:sp>
        <p:nvSpPr>
          <p:cNvPr id="905236" name="Text Box 20"/>
          <p:cNvSpPr txBox="1">
            <a:spLocks noChangeArrowheads="1"/>
          </p:cNvSpPr>
          <p:nvPr/>
        </p:nvSpPr>
        <p:spPr bwMode="auto">
          <a:xfrm>
            <a:off x="690563" y="5856833"/>
            <a:ext cx="3317144" cy="535531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08000" tIns="0" rIns="111600" bIns="0">
            <a:spAutoFit/>
          </a:bodyPr>
          <a:lstStyle/>
          <a:p>
            <a:pPr marL="382588" indent="-341313"/>
            <a:r>
              <a:rPr lang="de-DE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Information on Cosmic Ray</a:t>
            </a:r>
          </a:p>
          <a:p>
            <a:pPr marL="382588" indent="-341313"/>
            <a:r>
              <a:rPr lang="de-DE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Transport</a:t>
            </a:r>
          </a:p>
        </p:txBody>
      </p:sp>
      <p:sp>
        <p:nvSpPr>
          <p:cNvPr id="905237" name="AutoShape 21"/>
          <p:cNvSpPr>
            <a:spLocks noChangeArrowheads="1"/>
          </p:cNvSpPr>
          <p:nvPr/>
        </p:nvSpPr>
        <p:spPr bwMode="auto">
          <a:xfrm>
            <a:off x="2266950" y="5301208"/>
            <a:ext cx="438150" cy="4191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40638" bIns="0" anchor="ctr"/>
          <a:lstStyle/>
          <a:p>
            <a:endParaRPr lang="en-US"/>
          </a:p>
        </p:txBody>
      </p:sp>
      <p:sp>
        <p:nvSpPr>
          <p:cNvPr id="905238" name="Oval 22"/>
          <p:cNvSpPr>
            <a:spLocks noChangeArrowheads="1"/>
          </p:cNvSpPr>
          <p:nvPr/>
        </p:nvSpPr>
        <p:spPr bwMode="auto">
          <a:xfrm>
            <a:off x="5457825" y="3595464"/>
            <a:ext cx="1666875" cy="1962150"/>
          </a:xfrm>
          <a:prstGeom prst="ellips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0" tIns="0" rIns="40638" bIns="0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5239" name="Line 23"/>
          <p:cNvSpPr>
            <a:spLocks noChangeShapeType="1"/>
          </p:cNvSpPr>
          <p:nvPr/>
        </p:nvSpPr>
        <p:spPr bwMode="auto">
          <a:xfrm flipV="1">
            <a:off x="4371975" y="4757514"/>
            <a:ext cx="1047750" cy="2667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lIns="0" tIns="0" rIns="40638" bIns="0"/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1139826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C/O ratio</a:t>
            </a: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2627313" y="1989138"/>
            <a:ext cx="2089150" cy="5032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it-IT" sz="1800" b="1">
                <a:solidFill>
                  <a:srgbClr val="FF0000"/>
                </a:solidFill>
                <a:latin typeface="Arial" charset="0"/>
                <a:ea typeface="MS Gothic" pitchFamily="49" charset="-128"/>
                <a:cs typeface="Arial" charset="0"/>
              </a:rPr>
              <a:t>Preliminary</a:t>
            </a:r>
          </a:p>
        </p:txBody>
      </p:sp>
      <p:pic>
        <p:nvPicPr>
          <p:cNvPr id="178180" name="Picture 4" descr="CsuO_new_corr_bis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33463"/>
            <a:ext cx="8010525" cy="5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1476375" y="2060575"/>
            <a:ext cx="20161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it-IT" sz="1800" b="1">
                <a:solidFill>
                  <a:srgbClr val="FF0000"/>
                </a:solidFill>
                <a:latin typeface="Arial" charset="0"/>
                <a:ea typeface="MS Gothic" pitchFamily="49" charset="-128"/>
                <a:cs typeface="Arial" charset="0"/>
              </a:rPr>
              <a:t>Preliminary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958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Boron and Carbon nuclei Spectra</a:t>
            </a:r>
          </a:p>
        </p:txBody>
      </p:sp>
      <p:pic>
        <p:nvPicPr>
          <p:cNvPr id="58372" name="Picture 10" descr="flux_c_cospar2010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869950"/>
            <a:ext cx="44545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9" descr="flux_b_cospar2010.pn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8513" y="869950"/>
            <a:ext cx="44545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Box 5"/>
          <p:cNvSpPr txBox="1">
            <a:spLocks noChangeArrowheads="1"/>
          </p:cNvSpPr>
          <p:nvPr/>
        </p:nvSpPr>
        <p:spPr bwMode="auto">
          <a:xfrm>
            <a:off x="968375" y="914400"/>
            <a:ext cx="941283" cy="3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Carbon</a:t>
            </a:r>
          </a:p>
        </p:txBody>
      </p:sp>
      <p:sp>
        <p:nvSpPr>
          <p:cNvPr id="58375" name="TextBox 6"/>
          <p:cNvSpPr txBox="1">
            <a:spLocks noChangeArrowheads="1"/>
          </p:cNvSpPr>
          <p:nvPr/>
        </p:nvSpPr>
        <p:spPr bwMode="auto">
          <a:xfrm>
            <a:off x="5513388" y="931863"/>
            <a:ext cx="796052" cy="3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mela_bc_ratio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0632" y="1124712"/>
            <a:ext cx="6263640" cy="4681728"/>
          </a:xfrm>
          <a:prstGeom prst="rect">
            <a:avLst/>
          </a:prstGeom>
        </p:spPr>
      </p:pic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dirty="0"/>
              <a:t>Secondary nuclei</a:t>
            </a:r>
          </a:p>
        </p:txBody>
      </p:sp>
      <p:sp>
        <p:nvSpPr>
          <p:cNvPr id="133130" name="AutoShape 10"/>
          <p:cNvSpPr>
            <a:spLocks noChangeArrowheads="1"/>
          </p:cNvSpPr>
          <p:nvPr/>
        </p:nvSpPr>
        <p:spPr bwMode="auto">
          <a:xfrm>
            <a:off x="152400" y="3581400"/>
            <a:ext cx="4038600" cy="2514600"/>
          </a:xfrm>
          <a:prstGeom prst="wedgeRectCallout">
            <a:avLst>
              <a:gd name="adj1" fmla="val 60772"/>
              <a:gd name="adj2" fmla="val -84282"/>
            </a:avLst>
          </a:prstGeom>
          <a:solidFill>
            <a:schemeClr val="bg1"/>
          </a:solidFill>
          <a:ln w="28575" algn="ctr">
            <a:solidFill>
              <a:srgbClr val="99CCFF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buFontTx/>
              <a:buChar char="•"/>
            </a:pPr>
            <a:r>
              <a:rPr lang="en-US" sz="1600" b="0" dirty="0">
                <a:latin typeface="Arial Narrow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 nuclei of secondary origin: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CNO + ISM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B + …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Local secondary/primary ratio sensitive to average amount of traversed matter (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16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esc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 from the source to the solar system</a:t>
            </a:r>
          </a:p>
          <a:p>
            <a:pPr>
              <a:lnSpc>
                <a:spcPct val="50000"/>
              </a:lnSpc>
              <a:buFontTx/>
              <a:buChar char="•"/>
            </a:pP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GB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Local secondary abundance: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study of galactic CR propagation</a:t>
            </a:r>
          </a:p>
          <a:p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(B/C used for tuning of propagation models) </a:t>
            </a:r>
          </a:p>
          <a:p>
            <a:endParaRPr lang="en-US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3133" name="WordArt 13"/>
          <p:cNvSpPr>
            <a:spLocks noChangeArrowheads="1" noChangeShapeType="1" noTextEdit="1"/>
          </p:cNvSpPr>
          <p:nvPr/>
        </p:nvSpPr>
        <p:spPr bwMode="auto">
          <a:xfrm rot="-2047858">
            <a:off x="-76200" y="533400"/>
            <a:ext cx="222885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35177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chemeClr val="bg1">
                    <a:alpha val="75000"/>
                  </a:schemeClr>
                </a:solidFill>
                <a:latin typeface="Franklin Gothic Medium"/>
              </a:rPr>
              <a:t>Preliminary!!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3025" y="2197100"/>
            <a:ext cx="2060575" cy="1231900"/>
            <a:chOff x="46" y="1384"/>
            <a:chExt cx="1298" cy="776"/>
          </a:xfrm>
        </p:grpSpPr>
        <p:graphicFrame>
          <p:nvGraphicFramePr>
            <p:cNvPr id="133136" name="Object 16"/>
            <p:cNvGraphicFramePr>
              <a:graphicFrameLocks noChangeAspect="1"/>
            </p:cNvGraphicFramePr>
            <p:nvPr/>
          </p:nvGraphicFramePr>
          <p:xfrm>
            <a:off x="96" y="1616"/>
            <a:ext cx="1248" cy="544"/>
          </p:xfrm>
          <a:graphic>
            <a:graphicData uri="http://schemas.openxmlformats.org/presentationml/2006/ole">
              <p:oleObj spid="_x0000_s474114" name="Equation" r:id="rId4" imgW="990360" imgH="431640" progId="Equation.3">
                <p:embed/>
              </p:oleObj>
            </a:graphicData>
          </a:graphic>
        </p:graphicFrame>
        <p:sp>
          <p:nvSpPr>
            <p:cNvPr id="133138" name="Text Box 18"/>
            <p:cNvSpPr txBox="1">
              <a:spLocks noChangeArrowheads="1"/>
            </p:cNvSpPr>
            <p:nvPr/>
          </p:nvSpPr>
          <p:spPr bwMode="auto">
            <a:xfrm>
              <a:off x="46" y="1384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LBM</a:t>
              </a:r>
            </a:p>
          </p:txBody>
        </p: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 rot="20320027">
            <a:off x="3609159" y="1255965"/>
            <a:ext cx="1708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Franklin Gothic Medium" pitchFamily="34" charset="0"/>
              </a:rPr>
              <a:t>Preliminary</a:t>
            </a:r>
            <a:endParaRPr lang="en-GB" sz="2400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lan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antenna_ntsomz"/>
          <p:cNvPicPr>
            <a:picLocks noChangeAspect="1" noChangeArrowheads="1"/>
          </p:cNvPicPr>
          <p:nvPr/>
        </p:nvPicPr>
        <p:blipFill>
          <a:blip r:embed="rId3" cstate="print">
            <a:lum bright="28000" contrast="-42000"/>
          </a:blip>
          <a:srcRect/>
          <a:stretch>
            <a:fillRect/>
          </a:stretch>
        </p:blipFill>
        <p:spPr bwMode="auto">
          <a:xfrm>
            <a:off x="6743700" y="963613"/>
            <a:ext cx="2362200" cy="29718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665913" y="3648075"/>
            <a:ext cx="2313197" cy="27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 antenna in NTsOMZ</a:t>
            </a:r>
            <a:endParaRPr lang="en-US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811213"/>
            <a:ext cx="8001000" cy="3519487"/>
            <a:chOff x="439" y="1147"/>
            <a:chExt cx="4866" cy="1907"/>
          </a:xfrm>
        </p:grpSpPr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439" y="1147"/>
              <a:ext cx="4866" cy="1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/>
              <a:r>
                <a:rPr lang="en-US" sz="2400" b="1">
                  <a:solidFill>
                    <a:schemeClr val="bg1"/>
                  </a:solidFill>
                  <a:latin typeface="Garamond" pitchFamily="18" charset="0"/>
                </a:rPr>
                <a:t>Launch from Baikonur </a:t>
              </a:r>
              <a:r>
                <a:rPr lang="en-US" sz="2400" b="1">
                  <a:solidFill>
                    <a:schemeClr val="bg1"/>
                  </a:solidFill>
                  <a:latin typeface="Garamond" pitchFamily="18" charset="0"/>
                  <a:sym typeface="Symbol" pitchFamily="18" charset="2"/>
                </a:rPr>
                <a:t></a:t>
              </a:r>
              <a:r>
                <a:rPr lang="en-US" sz="2400" b="1">
                  <a:solidFill>
                    <a:schemeClr val="bg1"/>
                  </a:solidFill>
                  <a:latin typeface="Garamond" pitchFamily="18" charset="0"/>
                </a:rPr>
                <a:t> </a:t>
              </a:r>
              <a:r>
                <a:rPr lang="en-US" sz="2400">
                  <a:solidFill>
                    <a:schemeClr val="bg1"/>
                  </a:solidFill>
                  <a:latin typeface="Garamond" pitchFamily="18" charset="0"/>
                </a:rPr>
                <a:t>June 15</a:t>
              </a:r>
              <a:r>
                <a:rPr lang="en-US" sz="2400" baseline="30000">
                  <a:solidFill>
                    <a:schemeClr val="bg1"/>
                  </a:solidFill>
                  <a:latin typeface="Garamond" pitchFamily="18" charset="0"/>
                </a:rPr>
                <a:t>th</a:t>
              </a:r>
              <a:r>
                <a:rPr lang="en-US" sz="2400">
                  <a:solidFill>
                    <a:schemeClr val="bg1"/>
                  </a:solidFill>
                  <a:latin typeface="Garamond" pitchFamily="18" charset="0"/>
                </a:rPr>
                <a:t> 2006, 0800 UTC.</a:t>
              </a:r>
            </a:p>
            <a:p>
              <a:pPr marL="342900" indent="-342900"/>
              <a:endParaRPr lang="en-US" sz="2400" b="1">
                <a:solidFill>
                  <a:schemeClr val="bg1"/>
                </a:solidFill>
                <a:latin typeface="Garamond" pitchFamily="18" charset="0"/>
              </a:endParaRPr>
            </a:p>
            <a:p>
              <a:pPr marL="342900" indent="-342900"/>
              <a:r>
                <a:rPr lang="en-US" sz="2400" b="1">
                  <a:solidFill>
                    <a:schemeClr val="bg1"/>
                  </a:solidFill>
                  <a:latin typeface="Garamond" pitchFamily="18" charset="0"/>
                </a:rPr>
                <a:t>‘First light’ </a:t>
              </a:r>
              <a:r>
                <a:rPr lang="en-US" sz="2400" b="1">
                  <a:solidFill>
                    <a:schemeClr val="bg1"/>
                  </a:solidFill>
                  <a:latin typeface="Garamond" pitchFamily="18" charset="0"/>
                  <a:sym typeface="Symbol" pitchFamily="18" charset="2"/>
                </a:rPr>
                <a:t></a:t>
              </a:r>
              <a:r>
                <a:rPr lang="en-US" sz="2400" b="1">
                  <a:solidFill>
                    <a:schemeClr val="bg1"/>
                  </a:solidFill>
                  <a:latin typeface="Garamond" pitchFamily="18" charset="0"/>
                </a:rPr>
                <a:t> </a:t>
              </a:r>
              <a:r>
                <a:rPr lang="en-US" sz="2400">
                  <a:solidFill>
                    <a:schemeClr val="bg1"/>
                  </a:solidFill>
                  <a:latin typeface="Garamond" pitchFamily="18" charset="0"/>
                </a:rPr>
                <a:t>June 21</a:t>
              </a:r>
              <a:r>
                <a:rPr lang="en-US" sz="2400" baseline="30000">
                  <a:solidFill>
                    <a:schemeClr val="bg1"/>
                  </a:solidFill>
                  <a:latin typeface="Garamond" pitchFamily="18" charset="0"/>
                </a:rPr>
                <a:t>st</a:t>
              </a:r>
              <a:r>
                <a:rPr lang="en-US" sz="2400">
                  <a:solidFill>
                    <a:schemeClr val="bg1"/>
                  </a:solidFill>
                  <a:latin typeface="Garamond" pitchFamily="18" charset="0"/>
                </a:rPr>
                <a:t>  2006, 0300 UTC.</a:t>
              </a:r>
            </a:p>
            <a:p>
              <a:pPr marL="342900" indent="-342900"/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  <a:p>
              <a:pPr marL="342900" indent="-342900"/>
              <a:r>
                <a:rPr lang="en-US">
                  <a:solidFill>
                    <a:schemeClr val="bg1"/>
                  </a:solidFill>
                  <a:latin typeface="Garamond" pitchFamily="18" charset="0"/>
                </a:rPr>
                <a:t>• Detectors operated as expected after launch</a:t>
              </a:r>
            </a:p>
            <a:p>
              <a:pPr marL="342900" indent="-342900"/>
              <a:r>
                <a:rPr lang="en-US">
                  <a:solidFill>
                    <a:schemeClr val="bg1"/>
                  </a:solidFill>
                  <a:latin typeface="Garamond" pitchFamily="18" charset="0"/>
                </a:rPr>
                <a:t>• Different trigger and hardware configurations evaluated</a:t>
              </a:r>
            </a:p>
            <a:p>
              <a:pPr marL="342900" indent="-342900"/>
              <a:endParaRPr lang="en-US" b="1">
                <a:solidFill>
                  <a:schemeClr val="bg1"/>
                </a:solidFill>
                <a:latin typeface="Garamond" pitchFamily="18" charset="0"/>
                <a:sym typeface="Symbol" pitchFamily="18" charset="2"/>
              </a:endParaRPr>
            </a:p>
            <a:p>
              <a:pPr marL="342900" indent="-342900">
                <a:buFont typeface="Symbol" pitchFamily="18" charset="2"/>
                <a:buChar char="®"/>
              </a:pPr>
              <a:r>
                <a:rPr lang="en-US" sz="2400" b="1">
                  <a:solidFill>
                    <a:srgbClr val="FFCC66"/>
                  </a:solidFill>
                  <a:latin typeface="Garamond" pitchFamily="18" charset="0"/>
                </a:rPr>
                <a:t> PAMELA in continuous </a:t>
              </a:r>
            </a:p>
            <a:p>
              <a:pPr marL="800100" lvl="1" indent="-342900">
                <a:buFont typeface="Symbol" pitchFamily="18" charset="2"/>
                <a:buNone/>
              </a:pPr>
              <a:r>
                <a:rPr lang="en-US" sz="2400" b="1">
                  <a:solidFill>
                    <a:srgbClr val="FFCC66"/>
                  </a:solidFill>
                  <a:latin typeface="Garamond" pitchFamily="18" charset="0"/>
                </a:rPr>
                <a:t>data-taking mode since</a:t>
              </a:r>
            </a:p>
            <a:p>
              <a:pPr marL="800100" lvl="1" indent="-342900"/>
              <a:r>
                <a:rPr lang="en-US" sz="2400" b="1">
                  <a:solidFill>
                    <a:srgbClr val="FFCC66"/>
                  </a:solidFill>
                  <a:latin typeface="Garamond" pitchFamily="18" charset="0"/>
                </a:rPr>
                <a:t>commissioning phase </a:t>
              </a:r>
            </a:p>
            <a:p>
              <a:pPr marL="800100" lvl="1" indent="-342900"/>
              <a:r>
                <a:rPr lang="en-US" sz="2400" b="1">
                  <a:solidFill>
                    <a:srgbClr val="FFCC66"/>
                  </a:solidFill>
                  <a:latin typeface="Garamond" pitchFamily="18" charset="0"/>
                </a:rPr>
                <a:t>ended on July 11</a:t>
              </a:r>
              <a:r>
                <a:rPr lang="en-US" sz="2400" b="1" baseline="30000">
                  <a:solidFill>
                    <a:srgbClr val="FFCC66"/>
                  </a:solidFill>
                  <a:latin typeface="Garamond" pitchFamily="18" charset="0"/>
                </a:rPr>
                <a:t>th</a:t>
              </a:r>
              <a:r>
                <a:rPr lang="en-US" sz="2400" b="1">
                  <a:solidFill>
                    <a:srgbClr val="FFCC66"/>
                  </a:solidFill>
                  <a:latin typeface="Garamond" pitchFamily="18" charset="0"/>
                </a:rPr>
                <a:t> 2006</a:t>
              </a:r>
              <a:endParaRPr lang="en-US" sz="3200" b="1">
                <a:solidFill>
                  <a:srgbClr val="FFCC66"/>
                </a:solidFill>
                <a:latin typeface="Garamond" pitchFamily="18" charset="0"/>
              </a:endParaRPr>
            </a:p>
            <a:p>
              <a:pPr marL="800100" lvl="1" indent="-342900"/>
              <a:endParaRPr lang="en-US" sz="2400" b="1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44040" name="Line 8"/>
            <p:cNvSpPr>
              <a:spLocks noChangeShapeType="1"/>
            </p:cNvSpPr>
            <p:nvPr/>
          </p:nvSpPr>
          <p:spPr bwMode="auto">
            <a:xfrm>
              <a:off x="4384" y="2816"/>
              <a:ext cx="192" cy="0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0" y="4984750"/>
            <a:ext cx="4181475" cy="1431161"/>
          </a:xfrm>
          <a:prstGeom prst="rect">
            <a:avLst/>
          </a:prstGeom>
          <a:solidFill>
            <a:srgbClr val="333333">
              <a:alpha val="42999"/>
            </a:srgbClr>
          </a:solidFill>
          <a:ln w="2857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aramond" pitchFamily="18" charset="0"/>
              </a:rPr>
              <a:t>Trigger rate* </a:t>
            </a:r>
            <a:r>
              <a:rPr lang="en-US" sz="2000" b="1" dirty="0">
                <a:solidFill>
                  <a:srgbClr val="FFCCFF"/>
                </a:solidFill>
                <a:latin typeface="Garamond" pitchFamily="18" charset="0"/>
              </a:rPr>
              <a:t>~25Hz</a:t>
            </a:r>
            <a:endParaRPr lang="en-US" sz="2000" dirty="0">
              <a:solidFill>
                <a:srgbClr val="FFCCFF"/>
              </a:solidFill>
              <a:latin typeface="Garamond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Garamond" pitchFamily="18" charset="0"/>
              </a:rPr>
              <a:t>Fraction of live time* </a:t>
            </a:r>
            <a:r>
              <a:rPr lang="en-US" sz="2000" b="1" dirty="0">
                <a:solidFill>
                  <a:srgbClr val="FFCCFF"/>
                </a:solidFill>
                <a:latin typeface="Garamond" pitchFamily="18" charset="0"/>
              </a:rPr>
              <a:t>~ 75%</a:t>
            </a:r>
          </a:p>
          <a:p>
            <a:r>
              <a:rPr lang="en-US" sz="2000" dirty="0">
                <a:solidFill>
                  <a:schemeClr val="bg1"/>
                </a:solidFill>
                <a:latin typeface="Garamond" pitchFamily="18" charset="0"/>
              </a:rPr>
              <a:t>Event size (compressed mode) </a:t>
            </a:r>
            <a:r>
              <a:rPr lang="en-US" sz="2000" dirty="0" smtClean="0">
                <a:solidFill>
                  <a:srgbClr val="FFCCFF"/>
                </a:solidFill>
                <a:latin typeface="Garamond" pitchFamily="18" charset="0"/>
              </a:rPr>
              <a:t>~</a:t>
            </a:r>
            <a:r>
              <a:rPr lang="en-US" sz="2000" b="1" dirty="0" smtClean="0">
                <a:solidFill>
                  <a:srgbClr val="FFCCFF"/>
                </a:solidFill>
                <a:latin typeface="Garamond" pitchFamily="18" charset="0"/>
              </a:rPr>
              <a:t>5kB</a:t>
            </a:r>
            <a:r>
              <a:rPr lang="en-US" sz="20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Garamond" pitchFamily="18" charset="0"/>
              </a:rPr>
              <a:t>25 Hz x 5 </a:t>
            </a:r>
            <a:r>
              <a:rPr lang="en-US" sz="2000" dirty="0" err="1">
                <a:solidFill>
                  <a:schemeClr val="bg1"/>
                </a:solidFill>
                <a:latin typeface="Garamond" pitchFamily="18" charset="0"/>
              </a:rPr>
              <a:t>kB</a:t>
            </a:r>
            <a:r>
              <a:rPr lang="en-US" sz="2000" dirty="0">
                <a:solidFill>
                  <a:schemeClr val="bg1"/>
                </a:solidFill>
                <a:latin typeface="Garamond" pitchFamily="18" charset="0"/>
              </a:rPr>
              <a:t>/</a:t>
            </a:r>
            <a:r>
              <a:rPr lang="en-US" sz="2000" dirty="0" err="1">
                <a:solidFill>
                  <a:schemeClr val="bg1"/>
                </a:solidFill>
                <a:latin typeface="Garamond" pitchFamily="18" charset="0"/>
              </a:rPr>
              <a:t>ev</a:t>
            </a:r>
            <a:r>
              <a:rPr lang="en-US" sz="20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Garamond" pitchFamily="18" charset="0"/>
                <a:sym typeface="Symbol" pitchFamily="18" charset="2"/>
              </a:rPr>
              <a:t></a:t>
            </a:r>
            <a:r>
              <a:rPr lang="en-US" sz="20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n-US" sz="2000" b="1" dirty="0">
                <a:solidFill>
                  <a:srgbClr val="FFCCFF"/>
                </a:solidFill>
                <a:latin typeface="Garamond" pitchFamily="18" charset="0"/>
              </a:rPr>
              <a:t>~ 10 GB/day</a:t>
            </a:r>
          </a:p>
          <a:p>
            <a:r>
              <a:rPr lang="en-US" sz="2000" dirty="0">
                <a:solidFill>
                  <a:schemeClr val="bg1"/>
                </a:solidFill>
                <a:latin typeface="Garamond" pitchFamily="18" charset="0"/>
              </a:rPr>
              <a:t>(*outside radiation belts)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932040" y="5129213"/>
            <a:ext cx="4161160" cy="1056187"/>
          </a:xfrm>
          <a:prstGeom prst="rect">
            <a:avLst/>
          </a:prstGeom>
          <a:solidFill>
            <a:srgbClr val="333399">
              <a:alpha val="44000"/>
            </a:srgb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aramond" pitchFamily="18" charset="0"/>
              </a:rPr>
              <a:t>Till ~now:</a:t>
            </a:r>
          </a:p>
          <a:p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~</a:t>
            </a:r>
            <a:r>
              <a:rPr lang="en-US" dirty="0" smtClean="0">
                <a:latin typeface="Garamond" pitchFamily="18" charset="0"/>
              </a:rPr>
              <a:t>180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0 </a:t>
            </a:r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days of data taking</a:t>
            </a:r>
          </a:p>
          <a:p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~</a:t>
            </a:r>
            <a:r>
              <a:rPr lang="en-US" dirty="0" smtClean="0">
                <a:latin typeface="Garamond" pitchFamily="18" charset="0"/>
              </a:rPr>
              <a:t>26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Garamond" pitchFamily="18" charset="0"/>
              </a:rPr>
              <a:t>TByte</a:t>
            </a:r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 of raw data </a:t>
            </a:r>
            <a:r>
              <a:rPr lang="en-US" dirty="0" err="1">
                <a:solidFill>
                  <a:schemeClr val="bg1"/>
                </a:solidFill>
                <a:latin typeface="Garamond" pitchFamily="18" charset="0"/>
              </a:rPr>
              <a:t>downlinked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en-US" dirty="0" smtClean="0">
                <a:latin typeface="Garamond" pitchFamily="18" charset="0"/>
              </a:rPr>
              <a:t>&gt;2x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10</a:t>
            </a:r>
            <a:r>
              <a:rPr lang="en-US" baseline="30000" dirty="0" smtClean="0">
                <a:latin typeface="Garamond" pitchFamily="18" charset="0"/>
              </a:rPr>
              <a:t>9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triggers recorded and 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analyzed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4044" name="Rectangle 2"/>
          <p:cNvSpPr>
            <a:spLocks noChangeArrowheads="1"/>
          </p:cNvSpPr>
          <p:nvPr/>
        </p:nvSpPr>
        <p:spPr bwMode="auto">
          <a:xfrm>
            <a:off x="0" y="0"/>
            <a:ext cx="9144000" cy="8270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600" dirty="0">
                <a:solidFill>
                  <a:srgbClr val="FF0000"/>
                </a:solidFill>
                <a:latin typeface="Book Antiqua" pitchFamily="18" charset="0"/>
              </a:rPr>
              <a:t>PAMELA milestones</a:t>
            </a:r>
            <a:endParaRPr lang="en-GB" sz="36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8" descr="dpncfig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868363"/>
            <a:ext cx="8164513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PAMELA electron (e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spectrum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679950" y="3729038"/>
            <a:ext cx="285750" cy="914400"/>
          </a:xfrm>
          <a:prstGeom prst="rightBrace">
            <a:avLst>
              <a:gd name="adj1" fmla="val 8333"/>
              <a:gd name="adj2" fmla="val 510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4679950" y="4697413"/>
            <a:ext cx="285750" cy="914400"/>
          </a:xfrm>
          <a:prstGeom prst="rightBrace">
            <a:avLst>
              <a:gd name="adj1" fmla="val 8333"/>
              <a:gd name="adj2" fmla="val 510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447" name="TextBox 8"/>
          <p:cNvSpPr txBox="1">
            <a:spLocks noChangeArrowheads="1"/>
          </p:cNvSpPr>
          <p:nvPr/>
        </p:nvSpPr>
        <p:spPr bwMode="auto">
          <a:xfrm>
            <a:off x="5046663" y="4975225"/>
            <a:ext cx="845103" cy="3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e</a:t>
            </a:r>
            <a:r>
              <a:rPr lang="it-IT" baseline="30000" dirty="0">
                <a:solidFill>
                  <a:schemeClr val="tx1"/>
                </a:solidFill>
              </a:rPr>
              <a:t>+</a:t>
            </a:r>
            <a:r>
              <a:rPr lang="it-IT" dirty="0">
                <a:solidFill>
                  <a:schemeClr val="tx1"/>
                </a:solidFill>
              </a:rPr>
              <a:t> + e</a:t>
            </a:r>
            <a:r>
              <a:rPr lang="it-IT" baseline="30000" dirty="0">
                <a:solidFill>
                  <a:schemeClr val="tx1"/>
                </a:solidFill>
              </a:rPr>
              <a:t>-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61448" name="TextBox 9"/>
          <p:cNvSpPr txBox="1">
            <a:spLocks noChangeArrowheads="1"/>
          </p:cNvSpPr>
          <p:nvPr/>
        </p:nvSpPr>
        <p:spPr bwMode="auto">
          <a:xfrm>
            <a:off x="5046663" y="4016375"/>
            <a:ext cx="364202" cy="3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e</a:t>
            </a:r>
            <a:r>
              <a:rPr lang="it-IT" baseline="30000" dirty="0">
                <a:solidFill>
                  <a:schemeClr val="tx1"/>
                </a:solidFill>
              </a:rPr>
              <a:t>-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1484784"/>
            <a:ext cx="1624163" cy="574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Flux=A • E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n-US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3.18 ±0.05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rot="10800000" flipV="1">
            <a:off x="5004048" y="1771914"/>
            <a:ext cx="144016" cy="72098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691680" y="6399737"/>
            <a:ext cx="6048672" cy="41363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O. Adriani et al.,  PRL 106 (2011) 201101.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PAMELA electron (e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spectrum</a:t>
            </a:r>
          </a:p>
        </p:txBody>
      </p:sp>
      <p:pic>
        <p:nvPicPr>
          <p:cNvPr id="62467" name="Picture 9" descr="dpncfig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76" y="868680"/>
            <a:ext cx="7824787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743200" y="4608513"/>
            <a:ext cx="98425" cy="984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743200" y="4957763"/>
            <a:ext cx="98425" cy="98425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2471" name="TextBox 6"/>
          <p:cNvSpPr txBox="1">
            <a:spLocks noChangeArrowheads="1"/>
          </p:cNvSpPr>
          <p:nvPr/>
        </p:nvSpPr>
        <p:spPr bwMode="auto">
          <a:xfrm>
            <a:off x="2905125" y="4483100"/>
            <a:ext cx="1593257" cy="3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Tracker based</a:t>
            </a:r>
          </a:p>
        </p:txBody>
      </p:sp>
      <p:sp>
        <p:nvSpPr>
          <p:cNvPr id="62472" name="TextBox 7"/>
          <p:cNvSpPr txBox="1">
            <a:spLocks noChangeArrowheads="1"/>
          </p:cNvSpPr>
          <p:nvPr/>
        </p:nvSpPr>
        <p:spPr bwMode="auto">
          <a:xfrm>
            <a:off x="2886075" y="4822825"/>
            <a:ext cx="2007922" cy="3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Calorimeter based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nfermi-pamela_stat-fit30.gi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368" y="960120"/>
            <a:ext cx="7827264" cy="5303520"/>
          </a:xfrm>
          <a:prstGeom prst="rect">
            <a:avLst/>
          </a:prstGeom>
        </p:spPr>
      </p:pic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PAMELA &amp; Fermi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(e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+e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spectra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0085" y="2420887"/>
            <a:ext cx="1624163" cy="574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Flux=A • E</a:t>
            </a:r>
            <a:r>
              <a:rPr lang="en-US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n-US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3.17 ±0.07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rot="10800000" flipV="1">
            <a:off x="5036069" y="2708017"/>
            <a:ext cx="144016" cy="720982"/>
          </a:xfrm>
          <a:prstGeom prst="straightConnector1">
            <a:avLst/>
          </a:prstGeom>
          <a:ln w="222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4293096"/>
            <a:ext cx="2088232" cy="574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Flux=A • E</a:t>
            </a:r>
            <a:r>
              <a:rPr lang="en-US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n-US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3.112 ±0.002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rot="16200000" flipV="1">
            <a:off x="4950042" y="4059070"/>
            <a:ext cx="432048" cy="3600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-+e+_pamela_fermi_bands.gi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368" y="960120"/>
            <a:ext cx="7827264" cy="5303520"/>
          </a:xfrm>
          <a:prstGeom prst="rect">
            <a:avLst/>
          </a:prstGeom>
        </p:spPr>
      </p:pic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PAMELA &amp; Fermi electron (e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+e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spectra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PAMELA &amp; Fermi electron (e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spectra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ig2_fermiemzoomlin.gi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368" y="960120"/>
            <a:ext cx="7827264" cy="5303520"/>
          </a:xfrm>
          <a:prstGeom prst="rect">
            <a:avLst/>
          </a:prstGeom>
        </p:spPr>
      </p:pic>
      <p:sp>
        <p:nvSpPr>
          <p:cNvPr id="6" name="Rectangle 8"/>
          <p:cNvSpPr>
            <a:spLocks/>
          </p:cNvSpPr>
          <p:nvPr/>
        </p:nvSpPr>
        <p:spPr bwMode="auto">
          <a:xfrm>
            <a:off x="985341" y="6237312"/>
            <a:ext cx="7331075" cy="4819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9" bIns="0">
            <a:spAutoFit/>
          </a:bodyPr>
          <a:lstStyle/>
          <a:p>
            <a:pPr marL="57150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Adriani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al., Phys. Rev.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106, 201101 (2011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7150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Ackermann et al.,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arXiv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1109.0521 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Antiparticles with PAMELA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rrowheads="1"/>
          </p:cNvPicPr>
          <p:nvPr/>
        </p:nvPicPr>
        <p:blipFill>
          <a:blip r:embed="rId2" cstate="print"/>
          <a:srcRect r="60077"/>
          <a:stretch>
            <a:fillRect/>
          </a:stretch>
        </p:blipFill>
        <p:spPr bwMode="auto">
          <a:xfrm>
            <a:off x="5902523" y="1116211"/>
            <a:ext cx="2455664" cy="485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ChangeArrowheads="1"/>
          </p:cNvPicPr>
          <p:nvPr/>
        </p:nvPicPr>
        <p:blipFill>
          <a:blip r:embed="rId3" cstate="print"/>
          <a:srcRect r="59595"/>
          <a:stretch>
            <a:fillRect/>
          </a:stretch>
        </p:blipFill>
        <p:spPr bwMode="auto">
          <a:xfrm>
            <a:off x="600522" y="1118443"/>
            <a:ext cx="2551658" cy="48532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/>
          </p:cNvSpPr>
          <p:nvPr/>
        </p:nvSpPr>
        <p:spPr bwMode="auto">
          <a:xfrm>
            <a:off x="3804047" y="2696765"/>
            <a:ext cx="1500188" cy="642938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/>
            <a:r>
              <a:rPr lang="en-US" sz="1600" dirty="0">
                <a:solidFill>
                  <a:schemeClr val="tx1"/>
                </a:solidFill>
                <a:latin typeface="Book Antiqua" pitchFamily="18" charset="0"/>
                <a:ea typeface="Gill Sans" charset="0"/>
                <a:cs typeface="Gill Sans" charset="0"/>
                <a:sym typeface="Gill Sans" charset="0"/>
              </a:rPr>
              <a:t>Bending in spectrometer: </a:t>
            </a:r>
            <a:r>
              <a:rPr lang="en-US" sz="1600" dirty="0">
                <a:solidFill>
                  <a:srgbClr val="FF0000"/>
                </a:solidFill>
                <a:latin typeface="Book Antiqua" pitchFamily="18" charset="0"/>
                <a:ea typeface="Gill Sans" charset="0"/>
                <a:cs typeface="Gill Sans" charset="0"/>
                <a:sym typeface="Gill Sans" charset="0"/>
              </a:rPr>
              <a:t>sign of charge</a:t>
            </a:r>
          </a:p>
        </p:txBody>
      </p:sp>
      <p:sp>
        <p:nvSpPr>
          <p:cNvPr id="65540" name="Rectangle 4"/>
          <p:cNvSpPr>
            <a:spLocks/>
          </p:cNvSpPr>
          <p:nvPr/>
        </p:nvSpPr>
        <p:spPr bwMode="auto">
          <a:xfrm>
            <a:off x="3804047" y="3616524"/>
            <a:ext cx="1857375" cy="82153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/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Ionisation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 energy loss (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dE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dx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): </a:t>
            </a:r>
            <a:br>
              <a:rPr lang="en-US" sz="1600" dirty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</a:b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magnitude of charge</a:t>
            </a:r>
          </a:p>
        </p:txBody>
      </p:sp>
      <p:sp>
        <p:nvSpPr>
          <p:cNvPr id="65541" name="Rectangle 5"/>
          <p:cNvSpPr>
            <a:spLocks/>
          </p:cNvSpPr>
          <p:nvPr/>
        </p:nvSpPr>
        <p:spPr bwMode="auto">
          <a:xfrm>
            <a:off x="3804047" y="4750594"/>
            <a:ext cx="1696641" cy="117871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Interaction pattern in calorimeter: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electron-like or proton-like, electron energy </a:t>
            </a:r>
          </a:p>
        </p:txBody>
      </p:sp>
      <p:sp>
        <p:nvSpPr>
          <p:cNvPr id="65542" name="Rectangle 6"/>
          <p:cNvSpPr>
            <a:spLocks/>
          </p:cNvSpPr>
          <p:nvPr/>
        </p:nvSpPr>
        <p:spPr bwMode="auto">
          <a:xfrm>
            <a:off x="3804047" y="1160859"/>
            <a:ext cx="1500188" cy="117871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Time-of-flight: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trigger,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albedo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 rejection, mass determination (up to 1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GeV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)</a:t>
            </a:r>
          </a:p>
        </p:txBody>
      </p:sp>
      <p:sp>
        <p:nvSpPr>
          <p:cNvPr id="65543" name="Rectangle 7"/>
          <p:cNvSpPr>
            <a:spLocks/>
          </p:cNvSpPr>
          <p:nvPr/>
        </p:nvSpPr>
        <p:spPr bwMode="auto">
          <a:xfrm>
            <a:off x="5536406" y="5991820"/>
            <a:ext cx="3187898" cy="8304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 algn="ctr"/>
            <a:r>
              <a:rPr lang="en-US" sz="270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Positron</a:t>
            </a:r>
          </a:p>
          <a:p>
            <a:pPr marL="40182"/>
            <a:r>
              <a:rPr lang="en-US" sz="270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(NB: p/e</a:t>
            </a:r>
            <a:r>
              <a:rPr lang="en-US" sz="2700" baseline="3200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+</a:t>
            </a:r>
            <a:r>
              <a:rPr lang="en-US" sz="270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~10</a:t>
            </a:r>
            <a:r>
              <a:rPr lang="en-US" sz="2700" baseline="3200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3-4</a:t>
            </a:r>
            <a:r>
              <a:rPr lang="en-US" sz="270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)</a:t>
            </a:r>
          </a:p>
        </p:txBody>
      </p:sp>
      <p:sp>
        <p:nvSpPr>
          <p:cNvPr id="65544" name="Rectangle 8"/>
          <p:cNvSpPr>
            <a:spLocks/>
          </p:cNvSpPr>
          <p:nvPr/>
        </p:nvSpPr>
        <p:spPr bwMode="auto">
          <a:xfrm>
            <a:off x="330399" y="5991820"/>
            <a:ext cx="3080742" cy="8304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 algn="ctr"/>
            <a:r>
              <a:rPr lang="en-US" sz="270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Antiproton </a:t>
            </a:r>
            <a:br>
              <a:rPr lang="en-US" sz="270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270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(NB: e</a:t>
            </a:r>
            <a:r>
              <a:rPr lang="en-US" sz="2700" baseline="3200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</a:t>
            </a:r>
            <a:r>
              <a:rPr lang="en-US" sz="270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/p ~ 10</a:t>
            </a:r>
            <a:r>
              <a:rPr lang="en-US" sz="2700" baseline="3200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2</a:t>
            </a:r>
            <a:r>
              <a:rPr lang="en-US" sz="270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)</a:t>
            </a:r>
          </a:p>
        </p:txBody>
      </p:sp>
      <p:sp>
        <p:nvSpPr>
          <p:cNvPr id="65545" name="Rectangle 9"/>
          <p:cNvSpPr>
            <a:spLocks/>
          </p:cNvSpPr>
          <p:nvPr/>
        </p:nvSpPr>
        <p:spPr bwMode="auto">
          <a:xfrm>
            <a:off x="280169" y="0"/>
            <a:ext cx="8518922" cy="900783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 anchor="ctr"/>
          <a:lstStyle/>
          <a:p>
            <a:pPr marL="40182" algn="ctr"/>
            <a:r>
              <a:rPr lang="en-US" sz="3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Gill Sans" charset="0"/>
                <a:cs typeface="Gill Sans" charset="0"/>
                <a:sym typeface="Gill Sans" charset="0"/>
              </a:rPr>
              <a:t>Antiproton / positron identification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678906" y="1571625"/>
            <a:ext cx="955477" cy="1821656"/>
            <a:chOff x="0" y="0"/>
            <a:chExt cx="856" cy="1632"/>
          </a:xfrm>
        </p:grpSpPr>
        <p:sp>
          <p:nvSpPr>
            <p:cNvPr id="65548" name="Rectangle 12"/>
            <p:cNvSpPr>
              <a:spLocks/>
            </p:cNvSpPr>
            <p:nvPr/>
          </p:nvSpPr>
          <p:spPr bwMode="auto">
            <a:xfrm>
              <a:off x="48" y="0"/>
              <a:ext cx="704" cy="62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49" name="Rectangle 13"/>
            <p:cNvSpPr>
              <a:spLocks/>
            </p:cNvSpPr>
            <p:nvPr/>
          </p:nvSpPr>
          <p:spPr bwMode="auto">
            <a:xfrm>
              <a:off x="152" y="632"/>
              <a:ext cx="704" cy="7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0" name="Rectangle 14"/>
            <p:cNvSpPr>
              <a:spLocks/>
            </p:cNvSpPr>
            <p:nvPr/>
          </p:nvSpPr>
          <p:spPr bwMode="auto">
            <a:xfrm>
              <a:off x="0" y="848"/>
              <a:ext cx="704" cy="7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929562" y="1625203"/>
            <a:ext cx="955477" cy="1821656"/>
            <a:chOff x="0" y="0"/>
            <a:chExt cx="856" cy="1632"/>
          </a:xfrm>
        </p:grpSpPr>
        <p:sp>
          <p:nvSpPr>
            <p:cNvPr id="65552" name="Rectangle 16"/>
            <p:cNvSpPr>
              <a:spLocks/>
            </p:cNvSpPr>
            <p:nvPr/>
          </p:nvSpPr>
          <p:spPr bwMode="auto">
            <a:xfrm>
              <a:off x="48" y="0"/>
              <a:ext cx="704" cy="62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3" name="Rectangle 17"/>
            <p:cNvSpPr>
              <a:spLocks/>
            </p:cNvSpPr>
            <p:nvPr/>
          </p:nvSpPr>
          <p:spPr bwMode="auto">
            <a:xfrm>
              <a:off x="152" y="632"/>
              <a:ext cx="704" cy="7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4" name="Rectangle 18"/>
            <p:cNvSpPr>
              <a:spLocks/>
            </p:cNvSpPr>
            <p:nvPr/>
          </p:nvSpPr>
          <p:spPr bwMode="auto">
            <a:xfrm>
              <a:off x="0" y="848"/>
              <a:ext cx="704" cy="7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1857356" y="6357958"/>
            <a:ext cx="214314" cy="1588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ANTIPROTONS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ETA-1.png"/>
          <p:cNvPicPr>
            <a:picLocks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3794760"/>
            <a:ext cx="4288536" cy="3063240"/>
          </a:xfrm>
          <a:prstGeom prst="rect">
            <a:avLst/>
          </a:prstGeom>
        </p:spPr>
      </p:pic>
      <p:pic>
        <p:nvPicPr>
          <p:cNvPr id="357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52"/>
            <a:ext cx="4038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786578" y="1071546"/>
            <a:ext cx="5127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</a:t>
            </a:r>
            <a:r>
              <a:rPr lang="en-US" sz="28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19268" y="3272244"/>
            <a:ext cx="356187" cy="41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86446" y="714356"/>
            <a:ext cx="3556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5835658" y="831831"/>
            <a:ext cx="204788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08448" y="2140360"/>
            <a:ext cx="1763486" cy="57426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l"/>
            <a:r>
              <a:rPr lang="it-IT" b="1" dirty="0" smtClean="0">
                <a:solidFill>
                  <a:srgbClr val="000000"/>
                </a:solidFill>
                <a:effectLst/>
              </a:rPr>
              <a:t>Calorimeter</a:t>
            </a:r>
          </a:p>
          <a:p>
            <a:pPr algn="l"/>
            <a:r>
              <a:rPr lang="it-IT" dirty="0" smtClean="0">
                <a:solidFill>
                  <a:srgbClr val="000000"/>
                </a:solidFill>
              </a:rPr>
              <a:t>selection</a:t>
            </a:r>
            <a:endParaRPr lang="en-US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0694" y="5132246"/>
            <a:ext cx="2544286" cy="129715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l"/>
            <a:r>
              <a:rPr lang="it-IT" dirty="0" smtClean="0">
                <a:solidFill>
                  <a:srgbClr val="000000"/>
                </a:solidFill>
              </a:rPr>
              <a:t>Tracker Identification</a:t>
            </a:r>
            <a:endParaRPr lang="it-IT" b="1" dirty="0" smtClean="0">
              <a:solidFill>
                <a:srgbClr val="000000"/>
              </a:solidFill>
              <a:effectLst/>
            </a:endParaRPr>
          </a:p>
          <a:p>
            <a:pPr algn="l"/>
            <a:endParaRPr lang="it-IT" b="1" dirty="0" smtClean="0">
              <a:solidFill>
                <a:srgbClr val="000000"/>
              </a:solidFill>
              <a:effectLst/>
            </a:endParaRPr>
          </a:p>
          <a:p>
            <a:pPr algn="l"/>
            <a:r>
              <a:rPr lang="it-IT" b="1" dirty="0" smtClean="0">
                <a:solidFill>
                  <a:srgbClr val="FF0000"/>
                </a:solidFill>
                <a:effectLst/>
              </a:rPr>
              <a:t>Protons (&amp; spillover)</a:t>
            </a:r>
          </a:p>
          <a:p>
            <a:pPr algn="l"/>
            <a:endParaRPr lang="it-IT" b="1" dirty="0" smtClean="0">
              <a:solidFill>
                <a:srgbClr val="000000"/>
              </a:solidFill>
              <a:effectLst/>
            </a:endParaRPr>
          </a:p>
          <a:p>
            <a:pPr algn="l"/>
            <a:r>
              <a:rPr lang="it-IT" b="1" dirty="0" smtClean="0">
                <a:solidFill>
                  <a:schemeClr val="tx1"/>
                </a:solidFill>
                <a:effectLst/>
              </a:rPr>
              <a:t>Antiprotons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 bwMode="auto">
          <a:xfrm rot="10800000" flipV="1">
            <a:off x="3491880" y="5780821"/>
            <a:ext cx="2008814" cy="1020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>
            <a:off x="2857488" y="6286520"/>
            <a:ext cx="264320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714202"/>
          </a:xfrm>
        </p:spPr>
        <p:txBody>
          <a:bodyPr/>
          <a:lstStyle/>
          <a:p>
            <a:r>
              <a:rPr lang="en-US" dirty="0" smtClean="0"/>
              <a:t>Antiproton Identification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nfig2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9304"/>
            <a:ext cx="5038344" cy="343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60350"/>
            <a:ext cx="8224837" cy="707886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4000" dirty="0" smtClean="0"/>
              <a:t>Antiproton </a:t>
            </a:r>
            <a:r>
              <a:rPr lang="en-GB" sz="4000" dirty="0" smtClean="0"/>
              <a:t>Results</a:t>
            </a:r>
            <a:endParaRPr lang="it-IT" sz="4000" dirty="0" smtClean="0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0" y="5373216"/>
            <a:ext cx="2357454" cy="642676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57799" bIns="0">
            <a:spAutoFit/>
          </a:bodyPr>
          <a:lstStyle/>
          <a:p>
            <a:pPr marL="57150"/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O.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Adriani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al., </a:t>
            </a:r>
            <a:r>
              <a:rPr lang="it-IT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PRL 102, 051101 (2009);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PRL 105, 121101 (2010)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pic>
        <p:nvPicPr>
          <p:cNvPr id="11" name="Picture 3" descr="nfig1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50592"/>
            <a:ext cx="4553712" cy="441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915816" y="4869160"/>
            <a:ext cx="1584176" cy="65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49263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it-IT" sz="1400" b="1" dirty="0">
                <a:solidFill>
                  <a:srgbClr val="000000"/>
                </a:solidFill>
              </a:rPr>
              <a:t>Donato et al. (PRL 102 (2009) 071301)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971600" y="4077073"/>
            <a:ext cx="1944216" cy="11193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-36512" y="1184275"/>
            <a:ext cx="32400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49263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it-IT" sz="1400" b="1">
                <a:solidFill>
                  <a:srgbClr val="000000"/>
                </a:solidFill>
              </a:rPr>
              <a:t>Simon et al. (ApJ 499 (1998) 250)</a:t>
            </a:r>
            <a:endParaRPr lang="en-US" sz="1400" b="1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>
            <a:off x="1583532" y="1463675"/>
            <a:ext cx="612204" cy="12452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749800" y="1184275"/>
            <a:ext cx="32400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49263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it-IT" sz="1400" b="1">
                <a:solidFill>
                  <a:srgbClr val="000000"/>
                </a:solidFill>
              </a:rPr>
              <a:t>Ptuskin et al. (ApJ 642 (2006) 902)</a:t>
            </a:r>
            <a:endParaRPr lang="en-US" sz="1400" b="1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4427984" y="1463675"/>
            <a:ext cx="1941860" cy="12452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2"/>
          </p:cNvCxnSpPr>
          <p:nvPr/>
        </p:nvCxnSpPr>
        <p:spPr>
          <a:xfrm>
            <a:off x="6369844" y="1463675"/>
            <a:ext cx="146372" cy="17493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572000" y="4149080"/>
            <a:ext cx="432048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953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429741" y="116086"/>
            <a:ext cx="8242102" cy="5715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 algn="ctr">
              <a:lnSpc>
                <a:spcPct val="110000"/>
              </a:lnSpc>
              <a:spcBef>
                <a:spcPts val="2109"/>
              </a:spcBef>
            </a:pPr>
            <a:endParaRPr lang="en-US" sz="3500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  <a:sym typeface="Arial" charset="0"/>
            </a:endParaRPr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5315396" y="980728"/>
            <a:ext cx="3661172" cy="5688632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27905">
              <a:lnSpc>
                <a:spcPct val="90000"/>
              </a:lnSpc>
              <a:spcBef>
                <a:spcPts val="457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 charset="0"/>
                <a:sym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Resurs-DK1: multi-spectral imaging of earth’s surface</a:t>
            </a:r>
          </a:p>
          <a:p>
            <a:pPr marL="27905">
              <a:lnSpc>
                <a:spcPct val="90000"/>
              </a:lnSpc>
              <a:spcBef>
                <a:spcPts val="457"/>
              </a:spcBef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PAMELA mounted inside a pressurized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container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27905">
              <a:lnSpc>
                <a:spcPct val="90000"/>
              </a:lnSpc>
              <a:spcBef>
                <a:spcPts val="457"/>
              </a:spcBef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Lifetime &gt;3 years 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assisted, first time February 2009)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, extended till end 2011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27905">
              <a:lnSpc>
                <a:spcPct val="90000"/>
              </a:lnSpc>
              <a:spcBef>
                <a:spcPts val="457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27905">
              <a:lnSpc>
                <a:spcPct val="90000"/>
              </a:lnSpc>
              <a:spcBef>
                <a:spcPts val="457"/>
              </a:spcBef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Data transmitted to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NTsOMZ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 Moscow via high-speed radio downlink. ~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16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GB per day</a:t>
            </a:r>
          </a:p>
          <a:p>
            <a:pPr marL="27905">
              <a:lnSpc>
                <a:spcPct val="90000"/>
              </a:lnSpc>
              <a:spcBef>
                <a:spcPts val="457"/>
              </a:spcBef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26988">
              <a:lnSpc>
                <a:spcPct val="90000"/>
              </a:lnSpc>
              <a:spcBef>
                <a:spcPts val="463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Quasi-polar and elliptical orbit (70.0°, 350 km - 600 km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– from 2010 circular orbit  (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70.0°, 600 km)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905">
              <a:lnSpc>
                <a:spcPct val="90000"/>
              </a:lnSpc>
              <a:spcBef>
                <a:spcPts val="554"/>
              </a:spcBef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27905">
              <a:lnSpc>
                <a:spcPct val="80000"/>
              </a:lnSpc>
              <a:spcBef>
                <a:spcPts val="554"/>
              </a:spcBef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Traverses the South Atlantic Anomaly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</a:p>
          <a:p>
            <a:pPr marL="27905">
              <a:lnSpc>
                <a:spcPct val="80000"/>
              </a:lnSpc>
              <a:spcBef>
                <a:spcPts val="554"/>
              </a:spcBef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Crosses the outer (electron) Van Allen belt at south pole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831" y="1044774"/>
            <a:ext cx="3375422" cy="2245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/>
          </p:cNvSpPr>
          <p:nvPr/>
        </p:nvSpPr>
        <p:spPr bwMode="auto">
          <a:xfrm>
            <a:off x="3458021" y="2627560"/>
            <a:ext cx="1491258" cy="660797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/>
            <a:r>
              <a:rPr lang="en-US" sz="1000" dirty="0">
                <a:solidFill>
                  <a:schemeClr val="tx1"/>
                </a:solidFill>
                <a:cs typeface="Arial" charset="0"/>
                <a:sym typeface="Arial" charset="0"/>
              </a:rPr>
              <a:t>Resurs-DK1</a:t>
            </a:r>
          </a:p>
          <a:p>
            <a:pPr marL="40182"/>
            <a:r>
              <a:rPr lang="en-US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Mass: 6.7 </a:t>
            </a:r>
            <a:r>
              <a:rPr lang="en-US" sz="1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tonnes</a:t>
            </a:r>
            <a:endParaRPr lang="en-US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40182"/>
            <a:r>
              <a:rPr lang="en-US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Height: 7.4 m</a:t>
            </a:r>
          </a:p>
          <a:p>
            <a:pPr marL="40182"/>
            <a:r>
              <a:rPr lang="en-US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Solar array area: 36 m</a:t>
            </a:r>
            <a:r>
              <a:rPr lang="en-US" sz="1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</a:t>
            </a:r>
          </a:p>
        </p:txBody>
      </p:sp>
      <p:pic>
        <p:nvPicPr>
          <p:cNvPr id="20485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664" y="3504902"/>
            <a:ext cx="4759523" cy="2893219"/>
          </a:xfrm>
          <a:prstGeom prst="rect">
            <a:avLst/>
          </a:prstGeom>
          <a:noFill/>
          <a:ln w="12700">
            <a:solidFill>
              <a:srgbClr val="FF6600"/>
            </a:solidFill>
            <a:prstDash val="solid"/>
            <a:miter lim="800000"/>
            <a:headEnd/>
            <a:tailEnd/>
          </a:ln>
        </p:spPr>
      </p:pic>
      <p:sp>
        <p:nvSpPr>
          <p:cNvPr id="20486" name="Rectangle 6"/>
          <p:cNvSpPr>
            <a:spLocks/>
          </p:cNvSpPr>
          <p:nvPr/>
        </p:nvSpPr>
        <p:spPr bwMode="auto">
          <a:xfrm>
            <a:off x="4089797" y="3500438"/>
            <a:ext cx="840934" cy="22762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700" dirty="0">
                <a:solidFill>
                  <a:srgbClr val="FFFFFF"/>
                </a:solidFill>
                <a:cs typeface="Arial" charset="0"/>
                <a:sym typeface="Arial" charset="0"/>
              </a:rPr>
              <a:t>350 km</a:t>
            </a:r>
          </a:p>
        </p:txBody>
      </p:sp>
      <p:sp>
        <p:nvSpPr>
          <p:cNvPr id="20487" name="Rectangle 7"/>
          <p:cNvSpPr>
            <a:spLocks/>
          </p:cNvSpPr>
          <p:nvPr/>
        </p:nvSpPr>
        <p:spPr bwMode="auto">
          <a:xfrm>
            <a:off x="4089797" y="6090047"/>
            <a:ext cx="840934" cy="22762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700" dirty="0">
                <a:solidFill>
                  <a:schemeClr val="tx1"/>
                </a:solidFill>
                <a:cs typeface="Arial" charset="0"/>
                <a:sym typeface="Arial" charset="0"/>
              </a:rPr>
              <a:t>610 km</a:t>
            </a:r>
          </a:p>
        </p:txBody>
      </p:sp>
      <p:sp>
        <p:nvSpPr>
          <p:cNvPr id="20488" name="Rectangle 8"/>
          <p:cNvSpPr>
            <a:spLocks/>
          </p:cNvSpPr>
          <p:nvPr/>
        </p:nvSpPr>
        <p:spPr bwMode="auto">
          <a:xfrm>
            <a:off x="4554141" y="4589859"/>
            <a:ext cx="334705" cy="17402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300" dirty="0">
                <a:solidFill>
                  <a:srgbClr val="FFFFFF"/>
                </a:solidFill>
                <a:cs typeface="Arial" charset="0"/>
                <a:sym typeface="Arial" charset="0"/>
              </a:rPr>
              <a:t>70</a:t>
            </a:r>
            <a:r>
              <a:rPr lang="en-US" sz="1300" baseline="32000" dirty="0">
                <a:solidFill>
                  <a:srgbClr val="FFFFFF"/>
                </a:solidFill>
                <a:cs typeface="Arial" charset="0"/>
                <a:sym typeface="Arial" charset="0"/>
              </a:rPr>
              <a:t>o</a:t>
            </a:r>
          </a:p>
        </p:txBody>
      </p:sp>
      <p:sp>
        <p:nvSpPr>
          <p:cNvPr id="20489" name="Rectangle 9"/>
          <p:cNvSpPr>
            <a:spLocks/>
          </p:cNvSpPr>
          <p:nvPr/>
        </p:nvSpPr>
        <p:spPr bwMode="auto">
          <a:xfrm>
            <a:off x="3067534" y="1928813"/>
            <a:ext cx="790086" cy="17402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PAMELA</a:t>
            </a:r>
          </a:p>
        </p:txBody>
      </p:sp>
      <p:sp>
        <p:nvSpPr>
          <p:cNvPr id="20490" name="Oval 10"/>
          <p:cNvSpPr>
            <a:spLocks/>
          </p:cNvSpPr>
          <p:nvPr/>
        </p:nvSpPr>
        <p:spPr bwMode="auto">
          <a:xfrm>
            <a:off x="1697758" y="5166941"/>
            <a:ext cx="917525" cy="446484"/>
          </a:xfrm>
          <a:prstGeom prst="ellipse">
            <a:avLst/>
          </a:prstGeom>
          <a:noFill/>
          <a:ln w="63500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91" name="Rectangle 11"/>
          <p:cNvSpPr>
            <a:spLocks/>
          </p:cNvSpPr>
          <p:nvPr/>
        </p:nvSpPr>
        <p:spPr bwMode="auto">
          <a:xfrm>
            <a:off x="1908720" y="5274097"/>
            <a:ext cx="463448" cy="22812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26788" tIns="26788" rIns="66735" bIns="26788" anchor="ctr">
            <a:spAutoFit/>
          </a:bodyPr>
          <a:lstStyle/>
          <a:p>
            <a:pPr marL="12278" algn="ctr"/>
            <a:r>
              <a:rPr lang="en-US" sz="1300" dirty="0">
                <a:solidFill>
                  <a:srgbClr val="FFFFFF"/>
                </a:solidFill>
                <a:cs typeface="Arial" charset="0"/>
                <a:sym typeface="Arial" charset="0"/>
              </a:rPr>
              <a:t>SAA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490017" y="6700615"/>
            <a:ext cx="4290715" cy="1004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0493" name="Rectangle 13"/>
          <p:cNvSpPr>
            <a:spLocks/>
          </p:cNvSpPr>
          <p:nvPr/>
        </p:nvSpPr>
        <p:spPr bwMode="auto">
          <a:xfrm>
            <a:off x="2025923" y="6411516"/>
            <a:ext cx="1039706" cy="22762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700" dirty="0">
                <a:solidFill>
                  <a:srgbClr val="000000"/>
                </a:solidFill>
                <a:cs typeface="Arial" charset="0"/>
                <a:sym typeface="Arial" charset="0"/>
              </a:rPr>
              <a:t>~90 </a:t>
            </a:r>
            <a:r>
              <a:rPr lang="en-US" sz="1700" dirty="0" err="1">
                <a:solidFill>
                  <a:srgbClr val="000000"/>
                </a:solidFill>
                <a:cs typeface="Arial" charset="0"/>
                <a:sym typeface="Arial" charset="0"/>
              </a:rPr>
              <a:t>mins</a:t>
            </a:r>
            <a:endParaRPr lang="en-US" sz="1700" dirty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en-US" dirty="0" smtClean="0">
                <a:cs typeface="Arial" charset="0"/>
                <a:sym typeface="Arial" charset="0"/>
              </a:rPr>
              <a:t>Resurs-DK1 satellite + orbit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POSITRONS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icture2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072" y="1115568"/>
            <a:ext cx="6519672" cy="4855464"/>
          </a:xfrm>
          <a:prstGeom prst="rect">
            <a:avLst/>
          </a:prstGeom>
        </p:spPr>
      </p:pic>
      <p:pic>
        <p:nvPicPr>
          <p:cNvPr id="77825" name="Picture 1"/>
          <p:cNvPicPr>
            <a:picLocks noChangeArrowheads="1"/>
          </p:cNvPicPr>
          <p:nvPr/>
        </p:nvPicPr>
        <p:blipFill>
          <a:blip r:embed="rId3" cstate="print"/>
          <a:srcRect r="60077"/>
          <a:stretch>
            <a:fillRect/>
          </a:stretch>
        </p:blipFill>
        <p:spPr bwMode="auto">
          <a:xfrm>
            <a:off x="5902523" y="1116211"/>
            <a:ext cx="2455664" cy="485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7827" name="Rectangle 3"/>
          <p:cNvSpPr>
            <a:spLocks/>
          </p:cNvSpPr>
          <p:nvPr/>
        </p:nvSpPr>
        <p:spPr bwMode="auto">
          <a:xfrm>
            <a:off x="3804047" y="2589609"/>
            <a:ext cx="1500188" cy="642938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/>
            <a:r>
              <a:rPr lang="en-US" sz="1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Bending in spectrometer: </a:t>
            </a:r>
            <a:r>
              <a:rPr lang="en-US" sz="14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sign of charge</a:t>
            </a:r>
          </a:p>
        </p:txBody>
      </p:sp>
      <p:sp>
        <p:nvSpPr>
          <p:cNvPr id="77828" name="Rectangle 4"/>
          <p:cNvSpPr>
            <a:spLocks/>
          </p:cNvSpPr>
          <p:nvPr/>
        </p:nvSpPr>
        <p:spPr bwMode="auto">
          <a:xfrm>
            <a:off x="3804047" y="3643313"/>
            <a:ext cx="1919883" cy="82153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/>
            <a:r>
              <a:rPr lang="en-US" sz="1400" dirty="0" err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Ionisation</a:t>
            </a:r>
            <a:r>
              <a:rPr lang="en-US" sz="1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energy loss (</a:t>
            </a:r>
            <a:r>
              <a:rPr lang="en-US" sz="1400" dirty="0" err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dE</a:t>
            </a:r>
            <a:r>
              <a:rPr lang="en-US" sz="1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/</a:t>
            </a:r>
            <a:r>
              <a:rPr lang="en-US" sz="1400" dirty="0" err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dx</a:t>
            </a:r>
            <a:r>
              <a:rPr lang="en-US" sz="1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): </a:t>
            </a:r>
            <a:br>
              <a:rPr lang="en-US" sz="1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14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magnitude of charge</a:t>
            </a:r>
          </a:p>
        </p:txBody>
      </p:sp>
      <p:sp>
        <p:nvSpPr>
          <p:cNvPr id="77829" name="Rectangle 5"/>
          <p:cNvSpPr>
            <a:spLocks/>
          </p:cNvSpPr>
          <p:nvPr/>
        </p:nvSpPr>
        <p:spPr bwMode="auto">
          <a:xfrm>
            <a:off x="3804047" y="4750594"/>
            <a:ext cx="1696641" cy="117871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/>
            <a:r>
              <a:rPr lang="en-US" sz="1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Interaction pattern in calorimeter: </a:t>
            </a:r>
            <a:r>
              <a:rPr lang="en-US" sz="14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electron-like or proton-like, electron energy </a:t>
            </a:r>
          </a:p>
        </p:txBody>
      </p:sp>
      <p:sp>
        <p:nvSpPr>
          <p:cNvPr id="77830" name="Rectangle 6"/>
          <p:cNvSpPr>
            <a:spLocks/>
          </p:cNvSpPr>
          <p:nvPr/>
        </p:nvSpPr>
        <p:spPr bwMode="auto">
          <a:xfrm>
            <a:off x="3804047" y="1160859"/>
            <a:ext cx="1589484" cy="100012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/>
            <a:r>
              <a:rPr lang="en-US" sz="1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Time-of-flight: </a:t>
            </a:r>
            <a:r>
              <a:rPr lang="en-US" sz="14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trigger, </a:t>
            </a:r>
            <a:r>
              <a:rPr lang="en-US" sz="140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albedo</a:t>
            </a:r>
            <a:r>
              <a:rPr lang="en-US" sz="14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rejection, mass determination (up to 1 </a:t>
            </a:r>
            <a:r>
              <a:rPr lang="en-US" sz="140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GeV</a:t>
            </a:r>
            <a:r>
              <a:rPr lang="en-US" sz="14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)</a:t>
            </a:r>
          </a:p>
        </p:txBody>
      </p:sp>
      <p:sp>
        <p:nvSpPr>
          <p:cNvPr id="77831" name="Rectangle 7"/>
          <p:cNvSpPr>
            <a:spLocks/>
          </p:cNvSpPr>
          <p:nvPr/>
        </p:nvSpPr>
        <p:spPr bwMode="auto">
          <a:xfrm>
            <a:off x="6366867" y="6161485"/>
            <a:ext cx="1502974" cy="36150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70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Positron</a:t>
            </a:r>
          </a:p>
        </p:txBody>
      </p:sp>
      <p:sp>
        <p:nvSpPr>
          <p:cNvPr id="77832" name="Rectangle 8"/>
          <p:cNvSpPr>
            <a:spLocks/>
          </p:cNvSpPr>
          <p:nvPr/>
        </p:nvSpPr>
        <p:spPr bwMode="auto">
          <a:xfrm>
            <a:off x="1250157" y="6161485"/>
            <a:ext cx="1214433" cy="36150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70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Proton</a:t>
            </a:r>
          </a:p>
        </p:txBody>
      </p:sp>
      <p:sp>
        <p:nvSpPr>
          <p:cNvPr id="77833" name="Rectangle 9"/>
          <p:cNvSpPr>
            <a:spLocks/>
          </p:cNvSpPr>
          <p:nvPr/>
        </p:nvSpPr>
        <p:spPr bwMode="auto">
          <a:xfrm>
            <a:off x="280169" y="0"/>
            <a:ext cx="8518922" cy="900783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 anchor="ctr"/>
          <a:lstStyle/>
          <a:p>
            <a:pPr marL="40182" algn="ctr"/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Proton / positron discrimination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78906" y="1571625"/>
            <a:ext cx="955477" cy="1821656"/>
            <a:chOff x="0" y="0"/>
            <a:chExt cx="856" cy="1632"/>
          </a:xfrm>
        </p:grpSpPr>
        <p:sp>
          <p:nvSpPr>
            <p:cNvPr id="77835" name="Rectangle 11"/>
            <p:cNvSpPr>
              <a:spLocks/>
            </p:cNvSpPr>
            <p:nvPr/>
          </p:nvSpPr>
          <p:spPr bwMode="auto">
            <a:xfrm>
              <a:off x="48" y="0"/>
              <a:ext cx="704" cy="62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7836" name="Rectangle 12"/>
            <p:cNvSpPr>
              <a:spLocks/>
            </p:cNvSpPr>
            <p:nvPr/>
          </p:nvSpPr>
          <p:spPr bwMode="auto">
            <a:xfrm>
              <a:off x="152" y="632"/>
              <a:ext cx="704" cy="7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7837" name="Rectangle 13"/>
            <p:cNvSpPr>
              <a:spLocks/>
            </p:cNvSpPr>
            <p:nvPr/>
          </p:nvSpPr>
          <p:spPr bwMode="auto">
            <a:xfrm>
              <a:off x="0" y="848"/>
              <a:ext cx="704" cy="7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929562" y="1643063"/>
            <a:ext cx="955477" cy="1821656"/>
            <a:chOff x="0" y="0"/>
            <a:chExt cx="856" cy="1632"/>
          </a:xfrm>
        </p:grpSpPr>
        <p:sp>
          <p:nvSpPr>
            <p:cNvPr id="77839" name="Rectangle 15"/>
            <p:cNvSpPr>
              <a:spLocks/>
            </p:cNvSpPr>
            <p:nvPr/>
          </p:nvSpPr>
          <p:spPr bwMode="auto">
            <a:xfrm>
              <a:off x="48" y="0"/>
              <a:ext cx="704" cy="62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7840" name="Rectangle 16"/>
            <p:cNvSpPr>
              <a:spLocks/>
            </p:cNvSpPr>
            <p:nvPr/>
          </p:nvSpPr>
          <p:spPr bwMode="auto">
            <a:xfrm>
              <a:off x="152" y="632"/>
              <a:ext cx="704" cy="7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7841" name="Rectangle 17"/>
            <p:cNvSpPr>
              <a:spLocks/>
            </p:cNvSpPr>
            <p:nvPr/>
          </p:nvSpPr>
          <p:spPr bwMode="auto">
            <a:xfrm>
              <a:off x="0" y="848"/>
              <a:ext cx="704" cy="7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4690" name="Content Placeholder 20" descr="nnsel2030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14588" y="1760538"/>
            <a:ext cx="6629400" cy="4459287"/>
          </a:xfrm>
        </p:spPr>
      </p:pic>
      <p:sp>
        <p:nvSpPr>
          <p:cNvPr id="2674691" name="Text Box 14"/>
          <p:cNvSpPr txBox="1">
            <a:spLocks noChangeArrowheads="1"/>
          </p:cNvSpPr>
          <p:nvPr/>
        </p:nvSpPr>
        <p:spPr bwMode="auto">
          <a:xfrm>
            <a:off x="3757613" y="5172075"/>
            <a:ext cx="18415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7178675" y="3167063"/>
            <a:ext cx="881063" cy="250825"/>
            <a:chOff x="2381" y="1345"/>
            <a:chExt cx="602" cy="158"/>
          </a:xfrm>
        </p:grpSpPr>
        <p:sp>
          <p:nvSpPr>
            <p:cNvPr id="2674693" name="Text Box 26"/>
            <p:cNvSpPr txBox="1">
              <a:spLocks noChangeArrowheads="1"/>
            </p:cNvSpPr>
            <p:nvPr/>
          </p:nvSpPr>
          <p:spPr bwMode="auto">
            <a:xfrm>
              <a:off x="2381" y="1345"/>
              <a:ext cx="60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0000FF"/>
                  </a:solidFill>
                  <a:latin typeface="Times New Roman" pitchFamily="18" charset="0"/>
                </a:rPr>
                <a:t>p (non-int)</a:t>
              </a:r>
            </a:p>
          </p:txBody>
        </p:sp>
        <p:sp>
          <p:nvSpPr>
            <p:cNvPr id="2674694" name="Line 27"/>
            <p:cNvSpPr>
              <a:spLocks noChangeShapeType="1"/>
            </p:cNvSpPr>
            <p:nvPr/>
          </p:nvSpPr>
          <p:spPr bwMode="auto">
            <a:xfrm>
              <a:off x="2486" y="1356"/>
              <a:ext cx="79" cy="0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5265738" y="2298700"/>
            <a:ext cx="387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</a:t>
            </a:r>
            <a:r>
              <a:rPr lang="en-US" sz="24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5499100" y="5270500"/>
            <a:ext cx="4349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</a:t>
            </a:r>
            <a:r>
              <a:rPr lang="en-US" sz="24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</a:p>
        </p:txBody>
      </p:sp>
      <p:sp>
        <p:nvSpPr>
          <p:cNvPr id="2674697" name="Text Box 33"/>
          <p:cNvSpPr txBox="1">
            <a:spLocks noChangeArrowheads="1"/>
          </p:cNvSpPr>
          <p:nvPr/>
        </p:nvSpPr>
        <p:spPr bwMode="auto">
          <a:xfrm>
            <a:off x="6980238" y="4889500"/>
            <a:ext cx="9953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latin typeface="Times New Roman" pitchFamily="18" charset="0"/>
              </a:rPr>
              <a:t>p (non-int)</a:t>
            </a:r>
          </a:p>
        </p:txBody>
      </p:sp>
      <p:sp>
        <p:nvSpPr>
          <p:cNvPr id="2674698" name="Text Box 38"/>
          <p:cNvSpPr txBox="1">
            <a:spLocks noChangeArrowheads="1"/>
          </p:cNvSpPr>
          <p:nvPr/>
        </p:nvSpPr>
        <p:spPr bwMode="auto">
          <a:xfrm>
            <a:off x="0" y="1117600"/>
            <a:ext cx="9144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Fraction of energy released along the calorimeter track (left, hit, right)</a:t>
            </a:r>
            <a:endPara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4699" name="Text Box 42"/>
          <p:cNvSpPr txBox="1">
            <a:spLocks noChangeArrowheads="1"/>
          </p:cNvSpPr>
          <p:nvPr/>
        </p:nvSpPr>
        <p:spPr bwMode="auto">
          <a:xfrm>
            <a:off x="3898900" y="5422900"/>
            <a:ext cx="650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latin typeface="Times New Roman" pitchFamily="18" charset="0"/>
              </a:rPr>
              <a:t>p (int)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3849688" y="3289300"/>
            <a:ext cx="814387" cy="250825"/>
            <a:chOff x="2402" y="1345"/>
            <a:chExt cx="558" cy="158"/>
          </a:xfrm>
        </p:grpSpPr>
        <p:sp>
          <p:nvSpPr>
            <p:cNvPr id="2674701" name="Text Box 50"/>
            <p:cNvSpPr txBox="1">
              <a:spLocks noChangeArrowheads="1"/>
            </p:cNvSpPr>
            <p:nvPr/>
          </p:nvSpPr>
          <p:spPr bwMode="auto">
            <a:xfrm>
              <a:off x="2402" y="1345"/>
              <a:ext cx="55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0000FF"/>
                  </a:solidFill>
                  <a:latin typeface="Times New Roman" pitchFamily="18" charset="0"/>
                </a:rPr>
                <a:t>p (int</a:t>
              </a:r>
              <a:r>
                <a:rPr lang="en-US" sz="1200">
                  <a:solidFill>
                    <a:schemeClr val="accent2"/>
                  </a:solidFill>
                  <a:latin typeface="Times New Roman" pitchFamily="18" charset="0"/>
                </a:rPr>
                <a:t>)      </a:t>
              </a:r>
            </a:p>
          </p:txBody>
        </p:sp>
        <p:sp>
          <p:nvSpPr>
            <p:cNvPr id="2674702" name="Line 51"/>
            <p:cNvSpPr>
              <a:spLocks noChangeShapeType="1"/>
            </p:cNvSpPr>
            <p:nvPr/>
          </p:nvSpPr>
          <p:spPr bwMode="auto">
            <a:xfrm>
              <a:off x="2450" y="1369"/>
              <a:ext cx="79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74703" name="Text Box 53"/>
          <p:cNvSpPr txBox="1">
            <a:spLocks noChangeArrowheads="1"/>
          </p:cNvSpPr>
          <p:nvPr/>
        </p:nvSpPr>
        <p:spPr bwMode="auto">
          <a:xfrm>
            <a:off x="4670425" y="6242050"/>
            <a:ext cx="2120900" cy="33178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Book Antiqua" pitchFamily="18" charset="0"/>
              </a:rPr>
              <a:t>Rigidity: 20-30 GV</a:t>
            </a:r>
          </a:p>
        </p:txBody>
      </p:sp>
      <p:sp>
        <p:nvSpPr>
          <p:cNvPr id="2674704" name="Line 51"/>
          <p:cNvSpPr>
            <a:spLocks noChangeShapeType="1"/>
          </p:cNvSpPr>
          <p:nvPr/>
        </p:nvSpPr>
        <p:spPr bwMode="auto">
          <a:xfrm>
            <a:off x="7261225" y="3184525"/>
            <a:ext cx="1158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4705" name="Rectangle 11"/>
          <p:cNvSpPr>
            <a:spLocks noChangeArrowheads="1"/>
          </p:cNvSpPr>
          <p:nvPr/>
        </p:nvSpPr>
        <p:spPr bwMode="auto">
          <a:xfrm>
            <a:off x="457200" y="0"/>
            <a:ext cx="82296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charset="0"/>
              </a:rPr>
              <a:t>Positron selection with calorimeter</a:t>
            </a:r>
            <a:endParaRPr lang="en-GB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cs typeface="Arial" charset="0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2708275"/>
            <a:ext cx="2484438" cy="2338388"/>
            <a:chOff x="-41" y="1392"/>
            <a:chExt cx="1565" cy="1473"/>
          </a:xfrm>
        </p:grpSpPr>
        <p:sp>
          <p:nvSpPr>
            <p:cNvPr id="2674707" name="Rectangle 19"/>
            <p:cNvSpPr>
              <a:spLocks noChangeArrowheads="1"/>
            </p:cNvSpPr>
            <p:nvPr/>
          </p:nvSpPr>
          <p:spPr bwMode="auto">
            <a:xfrm>
              <a:off x="178" y="1676"/>
              <a:ext cx="281" cy="89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600">
                  <a:solidFill>
                    <a:schemeClr val="tx1"/>
                  </a:solidFill>
                </a:rPr>
                <a:t>LEFT</a:t>
              </a:r>
            </a:p>
          </p:txBody>
        </p:sp>
        <p:sp>
          <p:nvSpPr>
            <p:cNvPr id="2674708" name="Rectangle 20"/>
            <p:cNvSpPr>
              <a:spLocks noChangeArrowheads="1"/>
            </p:cNvSpPr>
            <p:nvPr/>
          </p:nvSpPr>
          <p:spPr bwMode="auto">
            <a:xfrm>
              <a:off x="459" y="1676"/>
              <a:ext cx="282" cy="8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600">
                  <a:solidFill>
                    <a:schemeClr val="tx1"/>
                  </a:solidFill>
                </a:rPr>
                <a:t>HIT</a:t>
              </a:r>
            </a:p>
          </p:txBody>
        </p:sp>
        <p:sp>
          <p:nvSpPr>
            <p:cNvPr id="2674709" name="Rectangle 21"/>
            <p:cNvSpPr>
              <a:spLocks noChangeArrowheads="1"/>
            </p:cNvSpPr>
            <p:nvPr/>
          </p:nvSpPr>
          <p:spPr bwMode="auto">
            <a:xfrm>
              <a:off x="741" y="1676"/>
              <a:ext cx="281" cy="89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600">
                  <a:solidFill>
                    <a:schemeClr val="tx1"/>
                  </a:solidFill>
                </a:rPr>
                <a:t>RIGHT</a:t>
              </a:r>
            </a:p>
          </p:txBody>
        </p:sp>
        <p:sp>
          <p:nvSpPr>
            <p:cNvPr id="2674710" name="Rectangle 22"/>
            <p:cNvSpPr>
              <a:spLocks noChangeArrowheads="1"/>
            </p:cNvSpPr>
            <p:nvPr/>
          </p:nvSpPr>
          <p:spPr bwMode="auto">
            <a:xfrm>
              <a:off x="1022" y="1676"/>
              <a:ext cx="282" cy="89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711" name="Rectangle 23"/>
            <p:cNvSpPr>
              <a:spLocks noChangeArrowheads="1"/>
            </p:cNvSpPr>
            <p:nvPr/>
          </p:nvSpPr>
          <p:spPr bwMode="auto">
            <a:xfrm>
              <a:off x="178" y="1880"/>
              <a:ext cx="281" cy="90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712" name="Rectangle 24"/>
            <p:cNvSpPr>
              <a:spLocks noChangeArrowheads="1"/>
            </p:cNvSpPr>
            <p:nvPr/>
          </p:nvSpPr>
          <p:spPr bwMode="auto">
            <a:xfrm>
              <a:off x="459" y="1880"/>
              <a:ext cx="282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713" name="Rectangle 25"/>
            <p:cNvSpPr>
              <a:spLocks noChangeArrowheads="1"/>
            </p:cNvSpPr>
            <p:nvPr/>
          </p:nvSpPr>
          <p:spPr bwMode="auto">
            <a:xfrm>
              <a:off x="741" y="1880"/>
              <a:ext cx="281" cy="90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714" name="Rectangle 26"/>
            <p:cNvSpPr>
              <a:spLocks noChangeArrowheads="1"/>
            </p:cNvSpPr>
            <p:nvPr/>
          </p:nvSpPr>
          <p:spPr bwMode="auto">
            <a:xfrm>
              <a:off x="1022" y="1880"/>
              <a:ext cx="282" cy="90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715" name="Rectangle 27"/>
            <p:cNvSpPr>
              <a:spLocks noChangeArrowheads="1"/>
            </p:cNvSpPr>
            <p:nvPr/>
          </p:nvSpPr>
          <p:spPr bwMode="auto">
            <a:xfrm>
              <a:off x="182" y="2101"/>
              <a:ext cx="281" cy="89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716" name="Rectangle 28"/>
            <p:cNvSpPr>
              <a:spLocks noChangeArrowheads="1"/>
            </p:cNvSpPr>
            <p:nvPr/>
          </p:nvSpPr>
          <p:spPr bwMode="auto">
            <a:xfrm>
              <a:off x="463" y="2101"/>
              <a:ext cx="282" cy="89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717" name="Rectangle 29"/>
            <p:cNvSpPr>
              <a:spLocks noChangeArrowheads="1"/>
            </p:cNvSpPr>
            <p:nvPr/>
          </p:nvSpPr>
          <p:spPr bwMode="auto">
            <a:xfrm>
              <a:off x="745" y="2101"/>
              <a:ext cx="281" cy="8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718" name="Rectangle 30"/>
            <p:cNvSpPr>
              <a:spLocks noChangeArrowheads="1"/>
            </p:cNvSpPr>
            <p:nvPr/>
          </p:nvSpPr>
          <p:spPr bwMode="auto">
            <a:xfrm>
              <a:off x="1026" y="2101"/>
              <a:ext cx="282" cy="89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719" name="Rectangle 31"/>
            <p:cNvSpPr>
              <a:spLocks noChangeArrowheads="1"/>
            </p:cNvSpPr>
            <p:nvPr/>
          </p:nvSpPr>
          <p:spPr bwMode="auto">
            <a:xfrm>
              <a:off x="186" y="2322"/>
              <a:ext cx="281" cy="89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720" name="Rectangle 32"/>
            <p:cNvSpPr>
              <a:spLocks noChangeArrowheads="1"/>
            </p:cNvSpPr>
            <p:nvPr/>
          </p:nvSpPr>
          <p:spPr bwMode="auto">
            <a:xfrm>
              <a:off x="467" y="2322"/>
              <a:ext cx="282" cy="89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721" name="Rectangle 33"/>
            <p:cNvSpPr>
              <a:spLocks noChangeArrowheads="1"/>
            </p:cNvSpPr>
            <p:nvPr/>
          </p:nvSpPr>
          <p:spPr bwMode="auto">
            <a:xfrm>
              <a:off x="749" y="2322"/>
              <a:ext cx="281" cy="8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722" name="Rectangle 34"/>
            <p:cNvSpPr>
              <a:spLocks noChangeArrowheads="1"/>
            </p:cNvSpPr>
            <p:nvPr/>
          </p:nvSpPr>
          <p:spPr bwMode="auto">
            <a:xfrm>
              <a:off x="1030" y="2322"/>
              <a:ext cx="282" cy="89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723" name="Line 35"/>
            <p:cNvSpPr>
              <a:spLocks noChangeShapeType="1"/>
            </p:cNvSpPr>
            <p:nvPr/>
          </p:nvSpPr>
          <p:spPr bwMode="auto">
            <a:xfrm flipV="1">
              <a:off x="81" y="2673"/>
              <a:ext cx="136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4724" name="Text Box 36"/>
            <p:cNvSpPr txBox="1">
              <a:spLocks noChangeArrowheads="1"/>
            </p:cNvSpPr>
            <p:nvPr/>
          </p:nvSpPr>
          <p:spPr bwMode="auto">
            <a:xfrm>
              <a:off x="1211" y="2705"/>
              <a:ext cx="313" cy="160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000" b="0">
                  <a:solidFill>
                    <a:schemeClr val="tx1"/>
                  </a:solidFill>
                </a:rPr>
                <a:t>strips</a:t>
              </a:r>
            </a:p>
          </p:txBody>
        </p:sp>
        <p:sp>
          <p:nvSpPr>
            <p:cNvPr id="2674725" name="Line 37"/>
            <p:cNvSpPr>
              <a:spLocks noChangeShapeType="1"/>
            </p:cNvSpPr>
            <p:nvPr/>
          </p:nvSpPr>
          <p:spPr bwMode="auto">
            <a:xfrm flipV="1">
              <a:off x="109" y="1581"/>
              <a:ext cx="0" cy="116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4726" name="Text Box 38"/>
            <p:cNvSpPr txBox="1">
              <a:spLocks noChangeArrowheads="1"/>
            </p:cNvSpPr>
            <p:nvPr/>
          </p:nvSpPr>
          <p:spPr bwMode="auto">
            <a:xfrm rot="16200000">
              <a:off x="-198" y="1554"/>
              <a:ext cx="474" cy="160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000" b="0">
                  <a:solidFill>
                    <a:schemeClr val="tx1"/>
                  </a:solidFill>
                </a:rPr>
                <a:t>planes</a:t>
              </a:r>
            </a:p>
          </p:txBody>
        </p:sp>
        <p:sp>
          <p:nvSpPr>
            <p:cNvPr id="2674727" name="Line 39"/>
            <p:cNvSpPr>
              <a:spLocks noChangeShapeType="1"/>
            </p:cNvSpPr>
            <p:nvPr/>
          </p:nvSpPr>
          <p:spPr bwMode="auto">
            <a:xfrm>
              <a:off x="395" y="1392"/>
              <a:ext cx="672" cy="1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74728" name="Line 40"/>
          <p:cNvSpPr>
            <a:spLocks noChangeShapeType="1"/>
          </p:cNvSpPr>
          <p:nvPr/>
        </p:nvSpPr>
        <p:spPr bwMode="auto">
          <a:xfrm>
            <a:off x="762000" y="5219700"/>
            <a:ext cx="1308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4729" name="Text Box 41"/>
          <p:cNvSpPr txBox="1">
            <a:spLocks noChangeArrowheads="1"/>
          </p:cNvSpPr>
          <p:nvPr/>
        </p:nvSpPr>
        <p:spPr bwMode="auto">
          <a:xfrm>
            <a:off x="1025525" y="5434013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b="0">
                <a:solidFill>
                  <a:schemeClr val="tx1"/>
                </a:solidFill>
              </a:rPr>
              <a:t>0.6 R</a:t>
            </a:r>
            <a:r>
              <a:rPr lang="en-US" b="0" baseline="-25000">
                <a:solidFill>
                  <a:schemeClr val="tx1"/>
                </a:solidFill>
              </a:rPr>
              <a:t>M</a:t>
            </a:r>
          </a:p>
        </p:txBody>
      </p: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0" y="1341438"/>
            <a:ext cx="2286000" cy="1676400"/>
            <a:chOff x="2160" y="1872"/>
            <a:chExt cx="1440" cy="1056"/>
          </a:xfrm>
        </p:grpSpPr>
        <p:sp>
          <p:nvSpPr>
            <p:cNvPr id="2674731" name="Rectangle 68"/>
            <p:cNvSpPr>
              <a:spLocks noChangeArrowheads="1"/>
            </p:cNvSpPr>
            <p:nvPr/>
          </p:nvSpPr>
          <p:spPr bwMode="auto">
            <a:xfrm>
              <a:off x="2264" y="1930"/>
              <a:ext cx="1248" cy="96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it-IT" b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pic>
          <p:nvPicPr>
            <p:cNvPr id="2674732" name="Picture 67" descr="em-showe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60" y="1872"/>
              <a:ext cx="1440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74735" name="Line 47"/>
          <p:cNvSpPr>
            <a:spLocks noChangeShapeType="1"/>
          </p:cNvSpPr>
          <p:nvPr/>
        </p:nvSpPr>
        <p:spPr bwMode="auto">
          <a:xfrm>
            <a:off x="1187450" y="1484313"/>
            <a:ext cx="360363" cy="14398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4736" name="Line 48"/>
          <p:cNvSpPr>
            <a:spLocks noChangeShapeType="1"/>
          </p:cNvSpPr>
          <p:nvPr/>
        </p:nvSpPr>
        <p:spPr bwMode="auto">
          <a:xfrm>
            <a:off x="1403350" y="1628775"/>
            <a:ext cx="288925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4737" name="Rectangle 49"/>
          <p:cNvSpPr>
            <a:spLocks noChangeArrowheads="1"/>
          </p:cNvSpPr>
          <p:nvPr/>
        </p:nvSpPr>
        <p:spPr bwMode="auto">
          <a:xfrm>
            <a:off x="0" y="6046788"/>
            <a:ext cx="2338388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>
                <a:solidFill>
                  <a:schemeClr val="tx1"/>
                </a:solidFill>
              </a:rPr>
              <a:t>for em showers</a:t>
            </a:r>
          </a:p>
          <a:p>
            <a:r>
              <a:rPr lang="it-IT">
                <a:solidFill>
                  <a:schemeClr val="tx1"/>
                </a:solidFill>
              </a:rPr>
              <a:t>90% of E contained</a:t>
            </a:r>
          </a:p>
          <a:p>
            <a:r>
              <a:rPr lang="it-IT">
                <a:solidFill>
                  <a:schemeClr val="tx1"/>
                </a:solidFill>
              </a:rPr>
              <a:t>in 1 R</a:t>
            </a:r>
            <a:r>
              <a:rPr lang="it-IT" baseline="-25000">
                <a:solidFill>
                  <a:schemeClr val="tx1"/>
                </a:solidFill>
              </a:rPr>
              <a:t>M</a:t>
            </a:r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nsel203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289304"/>
            <a:ext cx="6629400" cy="4459384"/>
          </a:xfrm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Positron selection with calorimeter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219450" y="4702175"/>
            <a:ext cx="16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495800" y="1828800"/>
            <a:ext cx="3905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</a:t>
            </a:r>
            <a:r>
              <a:rPr lang="en-US" sz="24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</a:t>
            </a:r>
          </a:p>
        </p:txBody>
      </p:sp>
      <p:sp>
        <p:nvSpPr>
          <p:cNvPr id="66566" name="Text Box 12"/>
          <p:cNvSpPr txBox="1">
            <a:spLocks noChangeArrowheads="1"/>
          </p:cNvSpPr>
          <p:nvPr/>
        </p:nvSpPr>
        <p:spPr bwMode="auto">
          <a:xfrm>
            <a:off x="1689100" y="5943600"/>
            <a:ext cx="2882900" cy="41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Fraction of charge released along the calorimeter track (left, hit, right)</a:t>
            </a:r>
            <a:endParaRPr lang="en-GB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3505936" y="4286256"/>
            <a:ext cx="356187" cy="41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4571159" y="3962400"/>
            <a:ext cx="437940" cy="41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</a:t>
            </a:r>
            <a:r>
              <a:rPr lang="en-US" sz="2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6569" name="Text Box 23"/>
          <p:cNvSpPr txBox="1">
            <a:spLocks noChangeArrowheads="1"/>
          </p:cNvSpPr>
          <p:nvPr/>
        </p:nvSpPr>
        <p:spPr bwMode="auto">
          <a:xfrm>
            <a:off x="5029200" y="5897563"/>
            <a:ext cx="457200" cy="52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66570" name="Text Box 24"/>
          <p:cNvSpPr txBox="1">
            <a:spLocks noChangeArrowheads="1"/>
          </p:cNvSpPr>
          <p:nvPr/>
        </p:nvSpPr>
        <p:spPr bwMode="auto">
          <a:xfrm>
            <a:off x="6157913" y="5943600"/>
            <a:ext cx="1970411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Energy-momentum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match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Starting point of shower </a:t>
            </a:r>
          </a:p>
        </p:txBody>
      </p:sp>
      <p:sp>
        <p:nvSpPr>
          <p:cNvPr id="66571" name="Text Box 25"/>
          <p:cNvSpPr txBox="1">
            <a:spLocks noChangeArrowheads="1"/>
          </p:cNvSpPr>
          <p:nvPr/>
        </p:nvSpPr>
        <p:spPr bwMode="auto">
          <a:xfrm>
            <a:off x="441325" y="882650"/>
            <a:ext cx="2120900" cy="3667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Book Antiqua" pitchFamily="18" charset="0"/>
              </a:rPr>
              <a:t>Rigidity: 20-30 GV</a:t>
            </a:r>
          </a:p>
        </p:txBody>
      </p:sp>
    </p:spTree>
  </p:cSld>
  <p:clrMapOvr>
    <a:masterClrMapping/>
  </p:clrMapOvr>
  <p:transition advTm="280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/>
      <p:bldP spid="82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mela_astropart.gi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1824" y="796632"/>
            <a:ext cx="6446520" cy="5440680"/>
          </a:xfrm>
          <a:prstGeom prst="rect">
            <a:avLst/>
          </a:prstGeom>
        </p:spPr>
      </p:pic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60350"/>
            <a:ext cx="8224837" cy="707886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Positron to Electron Fraction</a:t>
            </a:r>
            <a:endParaRPr lang="it-IT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643702" y="4005064"/>
            <a:ext cx="2428875" cy="520784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u="sng" dirty="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Secondary production</a:t>
            </a:r>
            <a:r>
              <a:rPr lang="en-GB" sz="1600" b="1" dirty="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Moskalenko</a:t>
            </a:r>
            <a:r>
              <a:rPr lang="en-GB" sz="1600" b="1" dirty="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&amp; Strong 98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ea typeface="MS Gothic" pitchFamily="49" charset="-128"/>
              <a:cs typeface="Times New Roman" pitchFamily="18" charset="0"/>
            </a:endParaRPr>
          </a:p>
        </p:txBody>
      </p:sp>
      <p:cxnSp>
        <p:nvCxnSpPr>
          <p:cNvPr id="7" name="Straight Arrow Connector 5"/>
          <p:cNvCxnSpPr>
            <a:cxnSpLocks noChangeShapeType="1"/>
            <a:stCxn id="6" idx="1"/>
          </p:cNvCxnSpPr>
          <p:nvPr/>
        </p:nvCxnSpPr>
        <p:spPr bwMode="auto">
          <a:xfrm rot="10800000" flipV="1">
            <a:off x="6156176" y="4265456"/>
            <a:ext cx="487526" cy="38768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0" name="Rectangle 9"/>
          <p:cNvSpPr>
            <a:spLocks/>
          </p:cNvSpPr>
          <p:nvPr/>
        </p:nvSpPr>
        <p:spPr bwMode="auto">
          <a:xfrm>
            <a:off x="1857356" y="6259441"/>
            <a:ext cx="5738980" cy="48192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57799" bIns="0">
            <a:spAutoFit/>
          </a:bodyPr>
          <a:lstStyle/>
          <a:p>
            <a:pPr marL="57150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Adriani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al.,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Astropart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Phys. 34 (2010) 1</a:t>
            </a:r>
          </a:p>
          <a:p>
            <a:pPr marL="57150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Nature 458 (2009) 607</a:t>
            </a:r>
          </a:p>
        </p:txBody>
      </p:sp>
    </p:spTree>
  </p:cSld>
  <p:clrMapOvr>
    <a:masterClrMapping/>
  </p:clrMapOvr>
  <p:transition advTm="49531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s51.gi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280" y="12"/>
            <a:ext cx="8841105" cy="4520565"/>
          </a:xfrm>
          <a:prstGeom prst="rect">
            <a:avLst/>
          </a:prstGeom>
        </p:spPr>
      </p:pic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3000364" y="2285992"/>
            <a:ext cx="3429024" cy="1214446"/>
          </a:xfrm>
          <a:prstGeom prst="rect">
            <a:avLst/>
          </a:prstGeom>
          <a:solidFill>
            <a:srgbClr val="FFFF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GB" dirty="0">
              <a:solidFill>
                <a:srgbClr val="CC0000"/>
              </a:solidFill>
            </a:endParaRPr>
          </a:p>
          <a:p>
            <a:pPr algn="ctr"/>
            <a:r>
              <a:rPr lang="en-GB" dirty="0">
                <a:solidFill>
                  <a:srgbClr val="CC0000"/>
                </a:solidFill>
              </a:rPr>
              <a:t>Flight data:  </a:t>
            </a:r>
            <a:r>
              <a:rPr lang="en-GB" dirty="0" smtClean="0">
                <a:solidFill>
                  <a:srgbClr val="CC0000"/>
                </a:solidFill>
              </a:rPr>
              <a:t>51 </a:t>
            </a:r>
            <a:r>
              <a:rPr lang="en-GB" dirty="0" err="1">
                <a:solidFill>
                  <a:srgbClr val="CC0000"/>
                </a:solidFill>
              </a:rPr>
              <a:t>GeV</a:t>
            </a:r>
            <a:r>
              <a:rPr lang="en-GB" dirty="0">
                <a:solidFill>
                  <a:srgbClr val="CC0000"/>
                </a:solidFill>
              </a:rPr>
              <a:t>/c</a:t>
            </a:r>
          </a:p>
          <a:p>
            <a:pPr algn="ctr"/>
            <a:r>
              <a:rPr lang="en-GB" dirty="0" smtClean="0">
                <a:solidFill>
                  <a:srgbClr val="CC0000"/>
                </a:solidFill>
              </a:rPr>
              <a:t>positron</a:t>
            </a:r>
            <a:endParaRPr lang="en-GB" dirty="0">
              <a:solidFill>
                <a:srgbClr val="CC0000"/>
              </a:solidFill>
            </a:endParaRPr>
          </a:p>
          <a:p>
            <a:pPr algn="ctr">
              <a:lnSpc>
                <a:spcPct val="100000"/>
              </a:lnSpc>
              <a:buClr>
                <a:srgbClr val="CC0000"/>
              </a:buClr>
            </a:pPr>
            <a:endParaRPr lang="en-GB" dirty="0">
              <a:solidFill>
                <a:srgbClr val="CC0000"/>
              </a:solidFill>
            </a:endParaRPr>
          </a:p>
        </p:txBody>
      </p:sp>
      <p:pic>
        <p:nvPicPr>
          <p:cNvPr id="7" name="Picture 6" descr="ps51long.gi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7300" y="4385334"/>
            <a:ext cx="6629400" cy="2472690"/>
          </a:xfrm>
          <a:prstGeom prst="rect">
            <a:avLst/>
          </a:prstGeom>
        </p:spPr>
      </p:pic>
    </p:spTree>
  </p:cSld>
  <p:clrMapOvr>
    <a:masterClrMapping/>
  </p:clrMapOvr>
  <p:transition advTm="9251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sel203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289304"/>
            <a:ext cx="6579960" cy="4462272"/>
          </a:xfrm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Positron selection with calorimeter</a:t>
            </a:r>
            <a:endParaRPr lang="en-GB" sz="3200" dirty="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219450" y="4702175"/>
            <a:ext cx="16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648200" y="1828800"/>
            <a:ext cx="3905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</a:t>
            </a:r>
            <a:r>
              <a:rPr lang="en-US" sz="24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</a:t>
            </a:r>
          </a:p>
        </p:txBody>
      </p:sp>
      <p:sp>
        <p:nvSpPr>
          <p:cNvPr id="67590" name="Text Box 7"/>
          <p:cNvSpPr txBox="1">
            <a:spLocks noChangeArrowheads="1"/>
          </p:cNvSpPr>
          <p:nvPr/>
        </p:nvSpPr>
        <p:spPr bwMode="auto">
          <a:xfrm>
            <a:off x="1495425" y="5943600"/>
            <a:ext cx="2882900" cy="41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Fraction of charge released along the calorimeter track (left, hit, right)</a:t>
            </a:r>
            <a:endParaRPr lang="en-GB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143372" y="4786322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670425" y="4114800"/>
            <a:ext cx="43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</a:t>
            </a:r>
            <a:r>
              <a:rPr lang="en-US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</a:p>
        </p:txBody>
      </p:sp>
      <p:sp>
        <p:nvSpPr>
          <p:cNvPr id="67593" name="Text Box 10"/>
          <p:cNvSpPr txBox="1">
            <a:spLocks noChangeArrowheads="1"/>
          </p:cNvSpPr>
          <p:nvPr/>
        </p:nvSpPr>
        <p:spPr bwMode="auto">
          <a:xfrm>
            <a:off x="5029200" y="5897563"/>
            <a:ext cx="457200" cy="52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67594" name="Text Box 11"/>
          <p:cNvSpPr txBox="1">
            <a:spLocks noChangeArrowheads="1"/>
          </p:cNvSpPr>
          <p:nvPr/>
        </p:nvSpPr>
        <p:spPr bwMode="auto">
          <a:xfrm>
            <a:off x="6157913" y="5965825"/>
            <a:ext cx="2013693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1200" dirty="0"/>
              <a:t> 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Energy-momentum match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Starting point of shower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Longitudinal profile</a:t>
            </a:r>
            <a:endParaRPr lang="en-GB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5" name="Text Box 14"/>
          <p:cNvSpPr txBox="1">
            <a:spLocks noChangeArrowheads="1"/>
          </p:cNvSpPr>
          <p:nvPr/>
        </p:nvSpPr>
        <p:spPr bwMode="auto">
          <a:xfrm>
            <a:off x="441325" y="882650"/>
            <a:ext cx="2120900" cy="3667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Book Antiqua" pitchFamily="18" charset="0"/>
              </a:rPr>
              <a:t>Rigidity: 20-30 GV</a:t>
            </a:r>
          </a:p>
        </p:txBody>
      </p:sp>
    </p:spTree>
  </p:cSld>
  <p:clrMapOvr>
    <a:masterClrMapping/>
  </p:clrMapOvr>
  <p:transition advTm="32105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lowhfhalepratio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7480" y="850392"/>
            <a:ext cx="6446520" cy="544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91128"/>
            <a:ext cx="8568951" cy="646331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PAMELA Positron to Electron Fraction</a:t>
            </a:r>
            <a:endParaRPr lang="it-IT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2278753">
            <a:off x="7347802" y="1409888"/>
            <a:ext cx="170656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Franklin Gothic Medium" pitchFamily="34" charset="0"/>
              </a:rPr>
              <a:t>Preliminary</a:t>
            </a:r>
            <a:endParaRPr lang="en-GB" sz="2400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0" y="2348880"/>
            <a:ext cx="2571736" cy="2409634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57799" bIns="0">
            <a:spAutoFit/>
          </a:bodyPr>
          <a:lstStyle/>
          <a:p>
            <a:pPr marL="57150"/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Using all data till beginning of 2010, the whole calorimeter and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multivariate classification algorithms </a:t>
            </a:r>
            <a:r>
              <a:rPr lang="it-IT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we can improve the statistical significance</a:t>
            </a:r>
          </a:p>
          <a:p>
            <a:pPr marL="57150"/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and extend the measurements above 100 GeV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2357422" y="6356350"/>
            <a:ext cx="457203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/>
                </a:solidFill>
              </a:rPr>
              <a:t>Mirko Boezio, Madison, 29-10-2011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643703" y="4365103"/>
            <a:ext cx="2428875" cy="52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u="sng" dirty="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Secondary production</a:t>
            </a:r>
            <a:r>
              <a:rPr lang="en-GB" sz="1600" b="1" dirty="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Moskalenko</a:t>
            </a:r>
            <a:r>
              <a:rPr lang="en-GB" sz="1600" b="1" dirty="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&amp; Strong 98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ea typeface="MS Gothic" pitchFamily="49" charset="-128"/>
              <a:cs typeface="Times New Roman" pitchFamily="18" charset="0"/>
            </a:endParaRPr>
          </a:p>
        </p:txBody>
      </p:sp>
      <p:cxnSp>
        <p:nvCxnSpPr>
          <p:cNvPr id="12" name="Straight Arrow Connector 5"/>
          <p:cNvCxnSpPr>
            <a:cxnSpLocks noChangeShapeType="1"/>
            <a:stCxn id="9" idx="1"/>
          </p:cNvCxnSpPr>
          <p:nvPr/>
        </p:nvCxnSpPr>
        <p:spPr bwMode="auto">
          <a:xfrm rot="10800000" flipV="1">
            <a:off x="6156177" y="4625495"/>
            <a:ext cx="487526" cy="38768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advTm="49531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posir_icatpp2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368" y="960120"/>
            <a:ext cx="7827264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624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Positron to Electron Fraction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33798" name="Picture 5" descr="lowhfhalepratio.gif"/>
          <p:cNvPicPr>
            <a:picLocks noChangeAspect="1"/>
          </p:cNvPicPr>
          <p:nvPr/>
        </p:nvPicPr>
        <p:blipFill>
          <a:blip r:embed="rId4" cstate="print"/>
          <a:srcRect l="15549" t="21211" r="42807" b="75121"/>
          <a:stretch>
            <a:fillRect/>
          </a:stretch>
        </p:blipFill>
        <p:spPr bwMode="auto">
          <a:xfrm>
            <a:off x="1308100" y="1030288"/>
            <a:ext cx="39862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 rot="2278753">
            <a:off x="6607023" y="1409888"/>
            <a:ext cx="170656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Franklin Gothic Medium" pitchFamily="34" charset="0"/>
              </a:rPr>
              <a:t>Preliminary</a:t>
            </a:r>
            <a:endParaRPr lang="en-GB" sz="2400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843784" y="4343400"/>
            <a:ext cx="1082348" cy="2128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dirty="0" err="1">
                <a:solidFill>
                  <a:schemeClr val="tx1"/>
                </a:solidFill>
              </a:rPr>
              <a:t>arXiv</a:t>
            </a:r>
            <a:r>
              <a:rPr lang="en-US" sz="900" b="1" dirty="0">
                <a:solidFill>
                  <a:schemeClr val="tx1"/>
                </a:solidFill>
              </a:rPr>
              <a:t>: 1109.0521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posi_fermi2011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368" y="960120"/>
            <a:ext cx="7827264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Positron flux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 rot="-698705">
            <a:off x="1465263" y="1751013"/>
            <a:ext cx="253206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sz="3200" b="1">
                <a:solidFill>
                  <a:srgbClr val="FF0000"/>
                </a:solidFill>
              </a:rPr>
              <a:t>Preliminary</a:t>
            </a:r>
            <a:endParaRPr lang="en-GB" sz="32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61000" y="4456113"/>
            <a:ext cx="98425" cy="106362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6" name="Rectangle 14"/>
          <p:cNvSpPr>
            <a:spLocks noChangeArrowheads="1"/>
          </p:cNvSpPr>
          <p:nvPr/>
        </p:nvSpPr>
        <p:spPr bwMode="auto">
          <a:xfrm>
            <a:off x="5408613" y="4113213"/>
            <a:ext cx="1082348" cy="2128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dirty="0" err="1">
                <a:solidFill>
                  <a:schemeClr val="tx1"/>
                </a:solidFill>
              </a:rPr>
              <a:t>arXiv</a:t>
            </a:r>
            <a:r>
              <a:rPr lang="en-US" sz="900" b="1" dirty="0">
                <a:solidFill>
                  <a:schemeClr val="tx1"/>
                </a:solidFill>
              </a:rPr>
              <a:t>: 1109.0521</a:t>
            </a:r>
          </a:p>
        </p:txBody>
      </p:sp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5629275" y="4375150"/>
            <a:ext cx="562975" cy="27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chemeClr val="tx1"/>
                </a:solidFill>
              </a:rPr>
              <a:t>MLP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PAMELA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positron spectra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-214346" y="2643182"/>
            <a:ext cx="9144000" cy="9032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GB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PAMELA Apparatus</a:t>
            </a:r>
            <a:endParaRPr lang="en-GB" sz="4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mela_astropart.gi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1520" y="768096"/>
            <a:ext cx="6400800" cy="2926080"/>
          </a:xfrm>
          <a:prstGeom prst="rect">
            <a:avLst/>
          </a:prstGeom>
        </p:spPr>
      </p:pic>
      <p:pic>
        <p:nvPicPr>
          <p:cNvPr id="9" name="Content Placeholder 8" descr="nfig2.gif"/>
          <p:cNvPicPr>
            <a:picLocks noGrp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051520" y="3786188"/>
            <a:ext cx="6400800" cy="2925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4288" y="4725144"/>
            <a:ext cx="1619672" cy="116346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antiprotons in CRs are in agreement with secondary production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280" y="1268760"/>
            <a:ext cx="2051720" cy="137768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Uncertainties on: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Secondary production (primary fluxes, cross section)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Propagation models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Electron spectrum</a:t>
            </a:r>
          </a:p>
        </p:txBody>
      </p:sp>
      <p:cxnSp>
        <p:nvCxnSpPr>
          <p:cNvPr id="7" name="Straight Arrow Connector 5"/>
          <p:cNvCxnSpPr>
            <a:cxnSpLocks noChangeShapeType="1"/>
            <a:stCxn id="6" idx="1"/>
          </p:cNvCxnSpPr>
          <p:nvPr/>
        </p:nvCxnSpPr>
        <p:spPr bwMode="auto">
          <a:xfrm rot="10800000" flipV="1">
            <a:off x="6300192" y="1957603"/>
            <a:ext cx="792088" cy="823322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0" name="Rectangle 2"/>
          <p:cNvSpPr txBox="1">
            <a:spLocks/>
          </p:cNvSpPr>
          <p:nvPr/>
        </p:nvSpPr>
        <p:spPr>
          <a:xfrm>
            <a:off x="457200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A Challenging Puzzle for CR Physics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09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2848" y="621792"/>
            <a:ext cx="4105656" cy="289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Challenging Puzzle for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 Physics</a:t>
            </a:r>
            <a:endParaRPr lang="it-IT" sz="2800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4106667" cy="289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3501008"/>
            <a:ext cx="2143108" cy="140429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P.Blasi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,  PRL 103 (2009) 051104; arXiv:0903.2794</a:t>
            </a:r>
          </a:p>
          <a:p>
            <a:r>
              <a:rPr lang="it-IT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Positrons (and electrons) produced as secondaries in the sources (e.g. SNR) where CRs are accelerated.</a:t>
            </a:r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>
            <a:off x="0" y="5805265"/>
            <a:ext cx="3275856" cy="562270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40638" bIns="0">
            <a:spAutoFit/>
          </a:bodyPr>
          <a:lstStyle/>
          <a:p>
            <a:pPr marL="440232" indent="-400050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I.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Cholis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 et al.,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Phys. Rev. D 80 (2009) 123518;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arXiv:0811.3641v1 </a:t>
            </a:r>
          </a:p>
          <a:p>
            <a:pPr marL="440232" indent="-400050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Contribution from DM annihilation.</a:t>
            </a:r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5580063" y="3645024"/>
            <a:ext cx="3563937" cy="749692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</p:spPr>
        <p:txBody>
          <a:bodyPr lIns="0" tIns="0" rIns="40638" bIns="0">
            <a:spAutoFit/>
          </a:bodyPr>
          <a:lstStyle/>
          <a:p>
            <a:pPr marL="39688"/>
            <a:r>
              <a:rPr lang="en-US" sz="1400" b="0" dirty="0">
                <a:solidFill>
                  <a:schemeClr val="tx1"/>
                </a:solidFill>
                <a:sym typeface="Gill Sans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D. Hooper, P.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Blasi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, and P.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Serpico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JCAP 0901:025,2009;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arXiv:0810.1527</a:t>
            </a:r>
            <a:r>
              <a:rPr lang="en-US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 </a:t>
            </a:r>
          </a:p>
          <a:p>
            <a:pPr marL="39688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Contribution from diffuse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mature &amp;nearby young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pulsars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.</a:t>
            </a:r>
          </a:p>
        </p:txBody>
      </p:sp>
      <p:pic>
        <p:nvPicPr>
          <p:cNvPr id="5160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356992"/>
            <a:ext cx="4105656" cy="346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01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904" y="905256"/>
            <a:ext cx="6153912" cy="51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Summary PAMELA Results</a:t>
            </a:r>
            <a:endParaRPr lang="en-US" sz="4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7" descr="IMGP4169"/>
          <p:cNvPicPr>
            <a:picLocks noChangeAspect="1" noChangeArrowheads="1"/>
          </p:cNvPicPr>
          <p:nvPr/>
        </p:nvPicPr>
        <p:blipFill>
          <a:blip r:embed="rId3" cstate="print"/>
          <a:srcRect l="45264" t="30621" r="46729" b="11826"/>
          <a:stretch>
            <a:fillRect/>
          </a:stretch>
        </p:blipFill>
        <p:spPr bwMode="auto">
          <a:xfrm>
            <a:off x="0" y="0"/>
            <a:ext cx="1160463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Ins="116994" anchor="ctr"/>
          <a:lstStyle/>
          <a:p>
            <a:pPr marL="39688"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/>
                <a:cs typeface="Gill Sans"/>
                <a:sym typeface="Gill Sans"/>
              </a:rPr>
              <a:t>Summary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Gill Sans"/>
            </a:endParaRPr>
          </a:p>
        </p:txBody>
      </p:sp>
      <p:sp>
        <p:nvSpPr>
          <p:cNvPr id="77828" name="Rectangle 3"/>
          <p:cNvSpPr>
            <a:spLocks/>
          </p:cNvSpPr>
          <p:nvPr/>
        </p:nvSpPr>
        <p:spPr bwMode="auto">
          <a:xfrm>
            <a:off x="1214438" y="836712"/>
            <a:ext cx="7929562" cy="578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marL="26988" defTabSz="449263" eaLnBrk="0" hangingPunct="0">
              <a:lnSpc>
                <a:spcPct val="87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PAMELA has been in orbit and studying cosmic rays for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5 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years. &gt;10</a:t>
            </a:r>
            <a:r>
              <a:rPr lang="en-US" sz="2200" b="1" baseline="32000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9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 triggers registered and </a:t>
            </a:r>
            <a:r>
              <a:rPr lang="en-US" sz="2200" b="1" smtClean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&gt;</a:t>
            </a:r>
            <a:r>
              <a:rPr lang="en-US" sz="2200" smtClean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25</a:t>
            </a:r>
            <a:r>
              <a:rPr lang="en-US" sz="2200" b="1" smtClean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TB of data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have 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been down-linked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.</a:t>
            </a:r>
          </a:p>
          <a:p>
            <a:pPr marL="26988" defTabSz="449263" eaLnBrk="0" hangingPunct="0">
              <a:lnSpc>
                <a:spcPct val="87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endParaRPr lang="en-US" sz="2200" b="1" dirty="0" smtClean="0">
              <a:solidFill>
                <a:schemeClr val="tx1"/>
              </a:solidFill>
              <a:latin typeface="Times New Roman" pitchFamily="18" charset="0"/>
              <a:ea typeface="Gill Sans"/>
              <a:cs typeface="Times New Roman" pitchFamily="18" charset="0"/>
              <a:sym typeface="Gill Sans"/>
            </a:endParaRPr>
          </a:p>
          <a:p>
            <a:pPr marL="269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The proton and helium nuclei spectra have been measured up to 1.2 TV. The observations challenge the current paradigm of cosmic ray acceleration and propagation.</a:t>
            </a:r>
          </a:p>
          <a:p>
            <a:pPr marL="26988" defTabSz="449263" eaLnBrk="0" hangingPunct="0">
              <a:lnSpc>
                <a:spcPct val="87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endParaRPr lang="en-US" sz="2200" b="1" dirty="0">
              <a:solidFill>
                <a:schemeClr val="tx1"/>
              </a:solidFill>
              <a:latin typeface="Times New Roman" pitchFamily="18" charset="0"/>
              <a:ea typeface="Gill Sans"/>
              <a:cs typeface="Times New Roman" pitchFamily="18" charset="0"/>
              <a:sym typeface="Gill Sans"/>
            </a:endParaRPr>
          </a:p>
          <a:p>
            <a:pPr marL="26988" defTabSz="449263" eaLnBrk="0" hangingPunct="0">
              <a:lnSpc>
                <a:spcPct val="87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 Antiproton-to-proton flux ratio and antiproton energy spectrum  (~100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MeV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 - ~200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GeV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) show no </a:t>
            </a:r>
            <a:r>
              <a:rPr lang="en-US" sz="2200" b="1" u="sng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significant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 deviations from secondary production expectations. </a:t>
            </a:r>
          </a:p>
          <a:p>
            <a:pPr marL="26988" defTabSz="449263" eaLnBrk="0" hangingPunct="0">
              <a:lnSpc>
                <a:spcPct val="87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 High energy positron fraction (&gt;10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GeV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) increases significantly (and unexpectedly!) with energy. Primary source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?</a:t>
            </a:r>
          </a:p>
          <a:p>
            <a:pPr marL="26988" defTabSz="449263" eaLnBrk="0" hangingPunct="0">
              <a:lnSpc>
                <a:spcPct val="87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endParaRPr lang="en-US" sz="2200" b="1" dirty="0" smtClean="0">
              <a:solidFill>
                <a:schemeClr val="tx1"/>
              </a:solidFill>
              <a:latin typeface="Times New Roman" pitchFamily="18" charset="0"/>
              <a:ea typeface="Gill Sans"/>
              <a:cs typeface="Times New Roman" pitchFamily="18" charset="0"/>
              <a:sym typeface="Gill Sans"/>
            </a:endParaRPr>
          </a:p>
          <a:p>
            <a:pPr marL="269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The e</a:t>
            </a:r>
            <a:r>
              <a:rPr lang="en-US" sz="2200" baseline="30000" dirty="0" smtClean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-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 spectrum up to 600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GeV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 shows spectral features that may point to additional components.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ea typeface="Gill Sans"/>
              <a:cs typeface="Times New Roman" pitchFamily="18" charset="0"/>
              <a:sym typeface="Gill Sans"/>
            </a:endParaRPr>
          </a:p>
          <a:p>
            <a:pPr marL="26988" defTabSz="449263" eaLnBrk="0" hangingPunct="0">
              <a:lnSpc>
                <a:spcPct val="87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endParaRPr lang="en-US" sz="2200" b="1" dirty="0">
              <a:solidFill>
                <a:schemeClr val="tx1"/>
              </a:solidFill>
              <a:latin typeface="Times New Roman" pitchFamily="18" charset="0"/>
              <a:ea typeface="Gill Sans"/>
              <a:cs typeface="Times New Roman" pitchFamily="18" charset="0"/>
              <a:sym typeface="Gill Sans"/>
            </a:endParaRPr>
          </a:p>
          <a:p>
            <a:pPr marL="26988" defTabSz="449263" eaLnBrk="0" hangingPunct="0">
              <a:lnSpc>
                <a:spcPct val="87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 Waiting for AMS to compare contemporary measurements.</a:t>
            </a:r>
          </a:p>
          <a:p>
            <a:pPr marL="26988" defTabSz="449263" eaLnBrk="0" hangingPunct="0">
              <a:lnSpc>
                <a:spcPct val="87000"/>
              </a:lnSpc>
              <a:buClr>
                <a:srgbClr val="000000"/>
              </a:buClr>
              <a:buSzPct val="125000"/>
              <a:buFont typeface="Wingdings" pitchFamily="2" charset="2"/>
              <a:buChar char="§"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ea typeface="Gill Sans"/>
              <a:cs typeface="Times New Roman" pitchFamily="18" charset="0"/>
              <a:sym typeface="Gill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357422" y="2714620"/>
            <a:ext cx="4486292" cy="1428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Thanks!</a:t>
            </a:r>
          </a:p>
        </p:txBody>
      </p:sp>
      <p:sp>
        <p:nvSpPr>
          <p:cNvPr id="252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607" y="927068"/>
            <a:ext cx="7513406" cy="5091677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4F400">
                  <a:alpha val="51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95536" y="188640"/>
            <a:ext cx="7960276" cy="624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GB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Bitstream Vera Sans" pitchFamily="16" charset="0"/>
                <a:cs typeface="Bitstream Vera Sans" pitchFamily="16" charset="0"/>
              </a:rPr>
              <a:t>Proton Flux over  PAMELA Orbit</a:t>
            </a:r>
            <a:endParaRPr lang="en-GB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Bitstream Vera Sans" pitchFamily="16" charset="0"/>
              <a:cs typeface="Bitstream Vera Sans" pitchFamily="1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664" y="960120"/>
            <a:ext cx="7680960" cy="552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PAMELA trapped antiprotons</a:t>
            </a:r>
          </a:p>
        </p:txBody>
      </p:sp>
      <p:sp>
        <p:nvSpPr>
          <p:cNvPr id="5" name="Rectangle 19"/>
          <p:cNvSpPr>
            <a:spLocks/>
          </p:cNvSpPr>
          <p:nvPr/>
        </p:nvSpPr>
        <p:spPr bwMode="auto">
          <a:xfrm>
            <a:off x="304800" y="6473602"/>
            <a:ext cx="8154988" cy="267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9" bIns="0">
            <a:spAutoFit/>
          </a:bodyPr>
          <a:lstStyle/>
          <a:p>
            <a:pPr marL="57150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O.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Adriani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al., APJL 737 L29 (2011); arXiv:1107.4882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0200"/>
            <a:ext cx="7772400" cy="51435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three ATIC flights are consistent</a:t>
            </a:r>
          </a:p>
        </p:txBody>
      </p:sp>
      <p:sp>
        <p:nvSpPr>
          <p:cNvPr id="2785283" name="Text Box 3"/>
          <p:cNvSpPr txBox="1">
            <a:spLocks noChangeArrowheads="1"/>
          </p:cNvSpPr>
          <p:nvPr/>
        </p:nvSpPr>
        <p:spPr bwMode="auto">
          <a:xfrm>
            <a:off x="609600" y="4581525"/>
            <a:ext cx="410686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ATIC-4 with 10 BGO layers has improved e , p separation. </a:t>
            </a:r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(~4x lower background)</a:t>
            </a:r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“Bump” is seen in all three flights.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3538" y="927100"/>
            <a:ext cx="4149725" cy="3097213"/>
            <a:chOff x="229" y="584"/>
            <a:chExt cx="2614" cy="1951"/>
          </a:xfrm>
        </p:grpSpPr>
        <p:pic>
          <p:nvPicPr>
            <p:cNvPr id="2785285" name="Picture 5" descr="Chang_011209_ATIC1+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9" y="584"/>
              <a:ext cx="2614" cy="1951"/>
            </a:xfrm>
            <a:prstGeom prst="rect">
              <a:avLst/>
            </a:prstGeom>
            <a:noFill/>
          </p:spPr>
        </p:pic>
        <p:sp>
          <p:nvSpPr>
            <p:cNvPr id="2785286" name="Text Box 6"/>
            <p:cNvSpPr txBox="1">
              <a:spLocks noChangeArrowheads="1"/>
            </p:cNvSpPr>
            <p:nvPr/>
          </p:nvSpPr>
          <p:spPr bwMode="auto">
            <a:xfrm>
              <a:off x="1007" y="1639"/>
              <a:ext cx="7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>
                  <a:solidFill>
                    <a:schemeClr val="tx1"/>
                  </a:solidFill>
                  <a:latin typeface="Times New Roman" pitchFamily="18" charset="0"/>
                </a:rPr>
                <a:t>ATIC 1+2</a:t>
              </a:r>
            </a:p>
          </p:txBody>
        </p:sp>
      </p:grpSp>
      <p:sp>
        <p:nvSpPr>
          <p:cNvPr id="2785287" name="Text Box 7"/>
          <p:cNvSpPr txBox="1">
            <a:spLocks noChangeArrowheads="1"/>
          </p:cNvSpPr>
          <p:nvPr/>
        </p:nvSpPr>
        <p:spPr bwMode="auto">
          <a:xfrm>
            <a:off x="755650" y="4076700"/>
            <a:ext cx="583247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“Source on/source off” significance of bump for ATIC1+2 is about 3.8 sigma</a:t>
            </a:r>
          </a:p>
          <a:p>
            <a:r>
              <a:rPr lang="en-GB" sz="1400" b="0">
                <a:solidFill>
                  <a:srgbClr val="CC0000"/>
                </a:solidFill>
              </a:rPr>
              <a:t>J Chang </a:t>
            </a:r>
            <a:r>
              <a:rPr lang="en-GB" sz="1400" b="0" i="1">
                <a:solidFill>
                  <a:srgbClr val="CC0000"/>
                </a:solidFill>
              </a:rPr>
              <a:t>et al.</a:t>
            </a:r>
            <a:r>
              <a:rPr lang="en-GB" sz="1400" b="0">
                <a:solidFill>
                  <a:srgbClr val="CC0000"/>
                </a:solidFill>
              </a:rPr>
              <a:t> </a:t>
            </a:r>
            <a:r>
              <a:rPr lang="en-GB" sz="1400" b="0" i="1">
                <a:solidFill>
                  <a:srgbClr val="CC0000"/>
                </a:solidFill>
              </a:rPr>
              <a:t>Nature</a:t>
            </a:r>
            <a:r>
              <a:rPr lang="en-GB" sz="1400" b="0">
                <a:solidFill>
                  <a:srgbClr val="CC0000"/>
                </a:solidFill>
              </a:rPr>
              <a:t> </a:t>
            </a:r>
            <a:r>
              <a:rPr lang="en-GB" sz="1400">
                <a:solidFill>
                  <a:srgbClr val="CC0000"/>
                </a:solidFill>
              </a:rPr>
              <a:t>456</a:t>
            </a:r>
            <a:r>
              <a:rPr lang="en-GB" sz="1400" b="0">
                <a:solidFill>
                  <a:srgbClr val="CC0000"/>
                </a:solidFill>
              </a:rPr>
              <a:t>, 362 (2008)</a:t>
            </a:r>
          </a:p>
          <a:p>
            <a:endParaRPr lang="it-IT" sz="1400">
              <a:solidFill>
                <a:srgbClr val="CC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85288" name="Text Box 8"/>
          <p:cNvSpPr txBox="1">
            <a:spLocks noChangeArrowheads="1"/>
          </p:cNvSpPr>
          <p:nvPr/>
        </p:nvSpPr>
        <p:spPr bwMode="auto">
          <a:xfrm>
            <a:off x="609600" y="6165850"/>
            <a:ext cx="4106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Significance for ATIC1+2+4 is 5.1 sigma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79413" y="923925"/>
            <a:ext cx="4140200" cy="3109913"/>
            <a:chOff x="239" y="582"/>
            <a:chExt cx="2608" cy="1959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39" y="582"/>
              <a:ext cx="2608" cy="1959"/>
              <a:chOff x="239" y="582"/>
              <a:chExt cx="2608" cy="1959"/>
            </a:xfrm>
          </p:grpSpPr>
          <p:pic>
            <p:nvPicPr>
              <p:cNvPr id="2785294" name="Picture 14" descr="Chang_011209_ATIC1+2+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9" y="582"/>
                <a:ext cx="2608" cy="1959"/>
              </a:xfrm>
              <a:prstGeom prst="rect">
                <a:avLst/>
              </a:prstGeom>
              <a:noFill/>
            </p:spPr>
          </p:pic>
          <p:sp>
            <p:nvSpPr>
              <p:cNvPr id="2785295" name="Text Box 15"/>
              <p:cNvSpPr txBox="1">
                <a:spLocks noChangeArrowheads="1"/>
              </p:cNvSpPr>
              <p:nvPr/>
            </p:nvSpPr>
            <p:spPr bwMode="auto">
              <a:xfrm>
                <a:off x="1007" y="1637"/>
                <a:ext cx="8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>
                    <a:solidFill>
                      <a:schemeClr val="tx1"/>
                    </a:solidFill>
                    <a:latin typeface="Times New Roman" pitchFamily="18" charset="0"/>
                  </a:rPr>
                  <a:t>ATIC 1+2+4</a:t>
                </a:r>
              </a:p>
            </p:txBody>
          </p:sp>
        </p:grpSp>
        <p:sp>
          <p:nvSpPr>
            <p:cNvPr id="2785296" name="Text Box 16"/>
            <p:cNvSpPr txBox="1">
              <a:spLocks noChangeArrowheads="1"/>
            </p:cNvSpPr>
            <p:nvPr/>
          </p:nvSpPr>
          <p:spPr bwMode="auto">
            <a:xfrm>
              <a:off x="1418" y="737"/>
              <a:ext cx="787" cy="220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>
                  <a:solidFill>
                    <a:schemeClr val="accent2"/>
                  </a:solidFill>
                  <a:latin typeface="Times New Roman" pitchFamily="18" charset="0"/>
                </a:rPr>
                <a:t>Preliminary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894263" y="941388"/>
            <a:ext cx="3538537" cy="3005137"/>
            <a:chOff x="3083" y="593"/>
            <a:chExt cx="2229" cy="1893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83" y="593"/>
              <a:ext cx="2229" cy="1893"/>
              <a:chOff x="3083" y="593"/>
              <a:chExt cx="2229" cy="1893"/>
            </a:xfrm>
          </p:grpSpPr>
          <p:pic>
            <p:nvPicPr>
              <p:cNvPr id="2785299" name="Picture 19" descr="Chang_011209_ATIC1_2_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83" y="593"/>
                <a:ext cx="2229" cy="1893"/>
              </a:xfrm>
              <a:prstGeom prst="rect">
                <a:avLst/>
              </a:prstGeom>
              <a:noFill/>
            </p:spPr>
          </p:pic>
          <p:sp>
            <p:nvSpPr>
              <p:cNvPr id="2785300" name="Text Box 20"/>
              <p:cNvSpPr txBox="1">
                <a:spLocks noChangeArrowheads="1"/>
              </p:cNvSpPr>
              <p:nvPr/>
            </p:nvSpPr>
            <p:spPr bwMode="auto">
              <a:xfrm>
                <a:off x="3828" y="1499"/>
                <a:ext cx="531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>
                    <a:solidFill>
                      <a:srgbClr val="FF0000"/>
                    </a:solidFill>
                    <a:latin typeface="Times New Roman" pitchFamily="18" charset="0"/>
                  </a:rPr>
                  <a:t>ATIC 1</a:t>
                </a:r>
              </a:p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>
                    <a:solidFill>
                      <a:srgbClr val="0000FF"/>
                    </a:solidFill>
                    <a:latin typeface="Times New Roman" pitchFamily="18" charset="0"/>
                  </a:rPr>
                  <a:t>ATIC 2</a:t>
                </a:r>
              </a:p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>
                    <a:solidFill>
                      <a:schemeClr val="tx1"/>
                    </a:solidFill>
                    <a:latin typeface="Times New Roman" pitchFamily="18" charset="0"/>
                  </a:rPr>
                  <a:t>ATIC 4</a:t>
                </a:r>
              </a:p>
            </p:txBody>
          </p:sp>
        </p:grpSp>
        <p:sp>
          <p:nvSpPr>
            <p:cNvPr id="2785301" name="Text Box 21"/>
            <p:cNvSpPr txBox="1">
              <a:spLocks noChangeArrowheads="1"/>
            </p:cNvSpPr>
            <p:nvPr/>
          </p:nvSpPr>
          <p:spPr bwMode="auto">
            <a:xfrm>
              <a:off x="4111" y="697"/>
              <a:ext cx="787" cy="220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>
                  <a:solidFill>
                    <a:schemeClr val="accent2"/>
                  </a:solidFill>
                  <a:latin typeface="Times New Roman" pitchFamily="18" charset="0"/>
                </a:rPr>
                <a:t>Preliminary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hAlPAMELA_e-_e+_fluxPrim.gi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776" y="868680"/>
            <a:ext cx="8165592" cy="5541264"/>
          </a:xfrm>
          <a:prstGeom prst="rect">
            <a:avLst/>
          </a:prstGeom>
        </p:spPr>
      </p:pic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PAMELA e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e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spectra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12354" y="1700808"/>
            <a:ext cx="1332656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Flux=A • E</a:t>
            </a:r>
            <a:r>
              <a:rPr lang="en-US" sz="1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n-US" sz="14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3.18 ±0.05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rot="10800000" flipV="1">
            <a:off x="7452320" y="1934398"/>
            <a:ext cx="360034" cy="55849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 rot="21012380">
            <a:off x="5752436" y="4005128"/>
            <a:ext cx="2125903" cy="25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“New Primary Contribution”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 rot="909780">
            <a:off x="6497481" y="2985693"/>
            <a:ext cx="938077" cy="25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GALPROP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3" name="Rectangle 3"/>
          <p:cNvSpPr>
            <a:spLocks noChangeArrowheads="1"/>
          </p:cNvSpPr>
          <p:nvPr/>
        </p:nvSpPr>
        <p:spPr bwMode="auto">
          <a:xfrm>
            <a:off x="282575" y="234950"/>
            <a:ext cx="85217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about………..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Antinuclei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?</a:t>
            </a:r>
          </a:p>
        </p:txBody>
      </p:sp>
      <p:pic>
        <p:nvPicPr>
          <p:cNvPr id="14131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10000" contrast="-25000"/>
          </a:blip>
          <a:srcRect/>
          <a:stretch>
            <a:fillRect/>
          </a:stretch>
        </p:blipFill>
        <p:spPr bwMode="auto">
          <a:xfrm>
            <a:off x="617165" y="1652587"/>
            <a:ext cx="79152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 rot="2278753">
            <a:off x="7316527" y="1696373"/>
            <a:ext cx="1563248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>
                <a:solidFill>
                  <a:srgbClr val="FF0000"/>
                </a:solidFill>
                <a:effectLst/>
                <a:latin typeface="Eras Demi ITC" pitchFamily="34" charset="0"/>
              </a:rPr>
              <a:t>Preliminary</a:t>
            </a:r>
            <a:endParaRPr lang="en-GB" sz="2000" dirty="0">
              <a:solidFill>
                <a:srgbClr val="FF0000"/>
              </a:solidFill>
              <a:effectLst/>
              <a:latin typeface="Eras Demi IT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2892"/>
            <a:ext cx="8229600" cy="1143000"/>
          </a:xfrm>
        </p:spPr>
        <p:txBody>
          <a:bodyPr/>
          <a:lstStyle/>
          <a:p>
            <a:r>
              <a:rPr lang="en-US"/>
              <a:t>PAMELA detectors</a:t>
            </a:r>
            <a:endParaRPr lang="en-GB"/>
          </a:p>
        </p:txBody>
      </p:sp>
      <p:pic>
        <p:nvPicPr>
          <p:cNvPr id="7172" name="Picture 4" descr="pamela_drawing_bongi_fin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136650"/>
            <a:ext cx="4213225" cy="4121150"/>
          </a:xfrm>
          <a:noFill/>
          <a:ln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4797152"/>
            <a:ext cx="2051050" cy="952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it-IT" sz="1400" b="1" dirty="0">
                <a:solidFill>
                  <a:srgbClr val="0000FF"/>
                </a:solidFill>
              </a:rPr>
              <a:t>GF: 21.5 cm</a:t>
            </a:r>
            <a:r>
              <a:rPr lang="it-IT" sz="1400" b="1" baseline="30000" dirty="0">
                <a:solidFill>
                  <a:srgbClr val="0000FF"/>
                </a:solidFill>
              </a:rPr>
              <a:t>2</a:t>
            </a:r>
            <a:r>
              <a:rPr lang="it-IT" sz="1400" b="1" dirty="0">
                <a:solidFill>
                  <a:srgbClr val="0000FF"/>
                </a:solidFill>
              </a:rPr>
              <a:t> sr                Mass: 470 kg</a:t>
            </a:r>
          </a:p>
          <a:p>
            <a:pPr eaLnBrk="1" hangingPunct="1"/>
            <a:r>
              <a:rPr lang="it-IT" sz="1400" b="1" dirty="0">
                <a:solidFill>
                  <a:srgbClr val="0000FF"/>
                </a:solidFill>
              </a:rPr>
              <a:t>Size: 130x70x70 cm</a:t>
            </a:r>
            <a:r>
              <a:rPr lang="it-IT" sz="1400" b="1" baseline="30000" dirty="0">
                <a:solidFill>
                  <a:srgbClr val="0000FF"/>
                </a:solidFill>
              </a:rPr>
              <a:t>3</a:t>
            </a:r>
          </a:p>
          <a:p>
            <a:pPr eaLnBrk="1" hangingPunct="1"/>
            <a:r>
              <a:rPr lang="it-IT" sz="1400" b="1" dirty="0">
                <a:solidFill>
                  <a:srgbClr val="0000FF"/>
                </a:solidFill>
              </a:rPr>
              <a:t>Power Budget: 360W 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411413" y="5260975"/>
            <a:ext cx="5473700" cy="12922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Spectrometer</a:t>
            </a:r>
            <a:r>
              <a:rPr lang="it-IT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microstrip silicon tracking system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sz="1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+   permanent magnet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provides:  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Magnetic rigidity</a:t>
            </a:r>
            <a:r>
              <a:rPr lang="it-IT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</a:t>
            </a:r>
            <a:r>
              <a:rPr lang="it-IT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 = pc/Ze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it-IT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Charge sign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Charge value from </a:t>
            </a:r>
            <a:r>
              <a:rPr lang="en-US" sz="1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dx</a:t>
            </a:r>
            <a:endParaRPr lang="en-GB" sz="1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492875" y="2247900"/>
            <a:ext cx="990600" cy="144145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411413" y="1085850"/>
            <a:ext cx="2736850" cy="426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Time-Of-Flight</a:t>
            </a:r>
            <a:endParaRPr lang="en-GB" sz="1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1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plastic </a:t>
            </a:r>
            <a:r>
              <a:rPr lang="en-GB" sz="1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scintillators</a:t>
            </a:r>
            <a:r>
              <a:rPr lang="en-GB" sz="1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+ PMT:</a:t>
            </a:r>
          </a:p>
          <a:p>
            <a:pPr eaLnBrk="1" hangingPunct="1">
              <a:buFontTx/>
              <a:buChar char="-"/>
            </a:pP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Trigger</a:t>
            </a:r>
          </a:p>
          <a:p>
            <a:pPr eaLnBrk="1" hangingPunct="1">
              <a:buFontTx/>
              <a:buChar char="-"/>
            </a:pP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Albedo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rejection;</a:t>
            </a:r>
          </a:p>
          <a:p>
            <a:pPr eaLnBrk="1" hangingPunct="1">
              <a:buFontTx/>
              <a:buChar char="-"/>
            </a:pP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Mass identification up to 1 </a:t>
            </a:r>
            <a:r>
              <a:rPr lang="en-GB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/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Charge identification from </a:t>
            </a:r>
            <a:r>
              <a:rPr lang="en-GB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dE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en-GB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dX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en-GB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Electromagnetic calorimeter</a:t>
            </a:r>
          </a:p>
          <a:p>
            <a:pPr algn="ctr" eaLnBrk="1" hangingPunct="1"/>
            <a:r>
              <a:rPr lang="en-GB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W/Si sampling (16.3 X</a:t>
            </a:r>
            <a:r>
              <a:rPr lang="en-GB" sz="14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0.6 </a:t>
            </a:r>
            <a:r>
              <a:rPr lang="en-GB" sz="1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λI</a:t>
            </a:r>
            <a:r>
              <a:rPr lang="en-GB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n-GB" sz="1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FontTx/>
              <a:buChar char="-"/>
            </a:pP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Discrimination e+ / p,  anti-p / e</a:t>
            </a:r>
            <a:r>
              <a:rPr lang="en-GB" sz="1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(shower topology)</a:t>
            </a:r>
          </a:p>
          <a:p>
            <a:pPr eaLnBrk="1" hangingPunct="1">
              <a:buFontTx/>
              <a:buChar char="-"/>
            </a:pP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 E measurement for </a:t>
            </a:r>
            <a:r>
              <a:rPr lang="en-GB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eaLnBrk="1" hangingPunct="1"/>
            <a:endParaRPr lang="en-GB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/>
            <a:endParaRPr lang="en-GB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/>
            <a:r>
              <a:rPr lang="en-GB" sz="1600" b="1" u="sng" dirty="0" smtClean="0">
                <a:solidFill>
                  <a:schemeClr val="tx1"/>
                </a:solidFill>
                <a:latin typeface="Arial Narrow" pitchFamily="34" charset="0"/>
              </a:rPr>
              <a:t>Neutron </a:t>
            </a:r>
            <a:r>
              <a:rPr lang="en-GB" sz="1600" b="1" u="sng" dirty="0">
                <a:solidFill>
                  <a:schemeClr val="tx1"/>
                </a:solidFill>
                <a:latin typeface="Arial Narrow" pitchFamily="34" charset="0"/>
              </a:rPr>
              <a:t>detector</a:t>
            </a:r>
            <a:endParaRPr lang="en-GB" sz="1600" u="sng" dirty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GB" sz="1600" baseline="30000" dirty="0" smtClean="0">
                <a:solidFill>
                  <a:srgbClr val="FF9933"/>
                </a:solidFill>
                <a:latin typeface="Arial Narrow" pitchFamily="34" charset="0"/>
              </a:rPr>
              <a:t>3</a:t>
            </a:r>
            <a:r>
              <a:rPr lang="en-GB" sz="1600" dirty="0" smtClean="0">
                <a:solidFill>
                  <a:srgbClr val="FF9933"/>
                </a:solidFill>
                <a:latin typeface="Arial Narrow" pitchFamily="34" charset="0"/>
              </a:rPr>
              <a:t>He tubes + polyethylene moderator:</a:t>
            </a:r>
          </a:p>
          <a:p>
            <a:pPr eaLnBrk="1" hangingPunct="1">
              <a:buFontTx/>
              <a:buChar char="-"/>
            </a:pP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Arial Narrow" pitchFamily="34" charset="0"/>
              </a:rPr>
              <a:t>High-energy e/h discrimination</a:t>
            </a:r>
          </a:p>
          <a:p>
            <a:pPr eaLnBrk="1" hangingPunct="1"/>
            <a:endParaRPr lang="en-GB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411413" y="1066800"/>
            <a:ext cx="2592387" cy="1582738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479679" y="2814638"/>
            <a:ext cx="2592387" cy="1185866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588125" y="3816350"/>
            <a:ext cx="792163" cy="720725"/>
          </a:xfrm>
          <a:prstGeom prst="rect">
            <a:avLst/>
          </a:prstGeom>
          <a:noFill/>
          <a:ln w="28575" algn="ctr">
            <a:solidFill>
              <a:srgbClr val="99CCFF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H="1" flipV="1">
            <a:off x="5072065" y="3714752"/>
            <a:ext cx="1516058" cy="446086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 flipV="1">
            <a:off x="5003800" y="2520950"/>
            <a:ext cx="1296988" cy="1152525"/>
          </a:xfrm>
          <a:prstGeom prst="line">
            <a:avLst/>
          </a:prstGeom>
          <a:noFill/>
          <a:ln w="28575">
            <a:solidFill>
              <a:srgbClr val="99CC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5003800" y="1368425"/>
            <a:ext cx="936625" cy="144463"/>
          </a:xfrm>
          <a:prstGeom prst="line">
            <a:avLst/>
          </a:prstGeom>
          <a:noFill/>
          <a:ln w="28575">
            <a:solidFill>
              <a:srgbClr val="99CC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 flipV="1">
            <a:off x="5003800" y="2016125"/>
            <a:ext cx="1584325" cy="215900"/>
          </a:xfrm>
          <a:prstGeom prst="line">
            <a:avLst/>
          </a:prstGeom>
          <a:noFill/>
          <a:ln w="28575">
            <a:solidFill>
              <a:srgbClr val="99CC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4" name="Freeform 16"/>
          <p:cNvSpPr>
            <a:spLocks/>
          </p:cNvSpPr>
          <p:nvPr/>
        </p:nvSpPr>
        <p:spPr bwMode="auto">
          <a:xfrm>
            <a:off x="7451725" y="3027363"/>
            <a:ext cx="1584325" cy="259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43" y="0"/>
              </a:cxn>
              <a:cxn ang="0">
                <a:pos x="1043" y="1633"/>
              </a:cxn>
              <a:cxn ang="0">
                <a:pos x="272" y="1633"/>
              </a:cxn>
            </a:cxnLst>
            <a:rect l="0" t="0" r="r" b="b"/>
            <a:pathLst>
              <a:path w="1043" h="1633">
                <a:moveTo>
                  <a:pt x="0" y="0"/>
                </a:moveTo>
                <a:lnTo>
                  <a:pt x="1043" y="0"/>
                </a:lnTo>
                <a:lnTo>
                  <a:pt x="1043" y="1633"/>
                </a:lnTo>
                <a:lnTo>
                  <a:pt x="272" y="1633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7788" y="685800"/>
            <a:ext cx="8694560" cy="30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 requirements </a:t>
            </a:r>
            <a:r>
              <a:rPr lang="en-GB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GB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high-sensitivity antiparticle identification and precise momentum measure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405063" y="4143380"/>
            <a:ext cx="2667003" cy="960433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H="1" flipV="1">
            <a:off x="5072066" y="4643446"/>
            <a:ext cx="1176334" cy="303204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6294438" y="4718050"/>
            <a:ext cx="1325562" cy="457200"/>
          </a:xfrm>
          <a:prstGeom prst="rect">
            <a:avLst/>
          </a:prstGeom>
          <a:noFill/>
          <a:ln w="28575" algn="ctr">
            <a:solidFill>
              <a:srgbClr val="FFFF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0" name="Arc 22"/>
          <p:cNvSpPr>
            <a:spLocks/>
          </p:cNvSpPr>
          <p:nvPr/>
        </p:nvSpPr>
        <p:spPr bwMode="auto">
          <a:xfrm>
            <a:off x="6324600" y="1062038"/>
            <a:ext cx="533400" cy="2984500"/>
          </a:xfrm>
          <a:custGeom>
            <a:avLst/>
            <a:gdLst>
              <a:gd name="G0" fmla="+- 0 0 0"/>
              <a:gd name="G1" fmla="+- 16300 0 0"/>
              <a:gd name="G2" fmla="+- 21600 0 0"/>
              <a:gd name="T0" fmla="*/ 14173 w 21600"/>
              <a:gd name="T1" fmla="*/ 0 h 23985"/>
              <a:gd name="T2" fmla="*/ 20187 w 21600"/>
              <a:gd name="T3" fmla="*/ 23985 h 23985"/>
              <a:gd name="T4" fmla="*/ 0 w 21600"/>
              <a:gd name="T5" fmla="*/ 16300 h 23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985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18926"/>
                  <a:pt x="21121" y="21530"/>
                  <a:pt x="20186" y="23984"/>
                </a:cubicBezTo>
              </a:path>
              <a:path w="21600" h="23985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18926"/>
                  <a:pt x="21121" y="21530"/>
                  <a:pt x="20186" y="23984"/>
                </a:cubicBezTo>
                <a:lnTo>
                  <a:pt x="0" y="1630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Arc 23"/>
          <p:cNvSpPr>
            <a:spLocks/>
          </p:cNvSpPr>
          <p:nvPr/>
        </p:nvSpPr>
        <p:spPr bwMode="auto">
          <a:xfrm flipH="1">
            <a:off x="7086600" y="1060450"/>
            <a:ext cx="533400" cy="2984500"/>
          </a:xfrm>
          <a:custGeom>
            <a:avLst/>
            <a:gdLst>
              <a:gd name="G0" fmla="+- 0 0 0"/>
              <a:gd name="G1" fmla="+- 16300 0 0"/>
              <a:gd name="G2" fmla="+- 21600 0 0"/>
              <a:gd name="T0" fmla="*/ 14173 w 21600"/>
              <a:gd name="T1" fmla="*/ 0 h 23985"/>
              <a:gd name="T2" fmla="*/ 20187 w 21600"/>
              <a:gd name="T3" fmla="*/ 23985 h 23985"/>
              <a:gd name="T4" fmla="*/ 0 w 21600"/>
              <a:gd name="T5" fmla="*/ 16300 h 23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985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18926"/>
                  <a:pt x="21121" y="21530"/>
                  <a:pt x="20186" y="23984"/>
                </a:cubicBezTo>
              </a:path>
              <a:path w="21600" h="23985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18926"/>
                  <a:pt x="21121" y="21530"/>
                  <a:pt x="20186" y="23984"/>
                </a:cubicBezTo>
                <a:lnTo>
                  <a:pt x="0" y="16300"/>
                </a:lnTo>
                <a:close/>
              </a:path>
            </a:pathLst>
          </a:custGeom>
          <a:noFill/>
          <a:ln w="28575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6400800" y="9144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99"/>
                </a:solidFill>
                <a:sym typeface="Symbol" pitchFamily="18" charset="2"/>
              </a:rPr>
              <a:t>+  </a:t>
            </a:r>
            <a:r>
              <a:rPr lang="en-US" b="1">
                <a:sym typeface="Symbol" pitchFamily="18" charset="2"/>
              </a:rPr>
              <a:t>         </a:t>
            </a:r>
            <a:r>
              <a:rPr lang="en-US" b="1">
                <a:solidFill>
                  <a:srgbClr val="33CCFF"/>
                </a:solidFill>
                <a:sym typeface="Symbol" pitchFamily="18" charset="2"/>
              </a:rPr>
              <a:t>-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916832"/>
            <a:ext cx="2339753" cy="2131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 rot="16200000" flipV="1">
            <a:off x="863590" y="3609019"/>
            <a:ext cx="1872209" cy="50406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81063" y="1184275"/>
            <a:ext cx="7385050" cy="5280025"/>
            <a:chOff x="1131888" y="1919288"/>
            <a:chExt cx="6881812" cy="4940300"/>
          </a:xfrm>
        </p:grpSpPr>
        <p:pic>
          <p:nvPicPr>
            <p:cNvPr id="7066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1888" y="1919288"/>
              <a:ext cx="6881812" cy="4940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0663" name="Text Box 2"/>
            <p:cNvSpPr txBox="1">
              <a:spLocks noChangeArrowheads="1"/>
            </p:cNvSpPr>
            <p:nvPr/>
          </p:nvSpPr>
          <p:spPr bwMode="auto">
            <a:xfrm>
              <a:off x="1165409" y="1936375"/>
              <a:ext cx="5056097" cy="394447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81648" tIns="40824" rIns="81648" bIns="40824"/>
            <a:lstStyle/>
            <a:p>
              <a:pPr algn="ctr">
                <a:tabLst>
                  <a:tab pos="0" algn="l"/>
                  <a:tab pos="414338" algn="l"/>
                  <a:tab pos="828675" algn="l"/>
                  <a:tab pos="1243013" algn="l"/>
                  <a:tab pos="1658938" algn="l"/>
                  <a:tab pos="2073275" algn="l"/>
                  <a:tab pos="2487613" algn="l"/>
                  <a:tab pos="2901950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r>
                <a:rPr lang="it-IT" sz="2200"/>
                <a:t>0.9 GV &lt; R &lt; 1 GV</a:t>
              </a:r>
              <a:endParaRPr lang="en-US" sz="2200"/>
            </a:p>
          </p:txBody>
        </p:sp>
      </p:grp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508250" y="2139950"/>
            <a:ext cx="277813" cy="31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48" tIns="40824" rIns="81648" bIns="40824"/>
          <a:lstStyle/>
          <a:p>
            <a:pPr>
              <a:tabLst>
                <a:tab pos="0" algn="l"/>
                <a:tab pos="414338" algn="l"/>
                <a:tab pos="828675" algn="l"/>
                <a:tab pos="1243013" algn="l"/>
                <a:tab pos="1658938" algn="l"/>
                <a:tab pos="2073275" algn="l"/>
                <a:tab pos="2487613" algn="l"/>
                <a:tab pos="2901950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US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814763" y="3816350"/>
            <a:ext cx="277812" cy="31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48" tIns="40824" rIns="81648" bIns="40824"/>
          <a:lstStyle/>
          <a:p>
            <a:pPr>
              <a:tabLst>
                <a:tab pos="0" algn="l"/>
                <a:tab pos="414338" algn="l"/>
                <a:tab pos="828675" algn="l"/>
                <a:tab pos="1243013" algn="l"/>
                <a:tab pos="1658938" algn="l"/>
                <a:tab pos="2073275" algn="l"/>
                <a:tab pos="2487613" algn="l"/>
                <a:tab pos="2901950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US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98425"/>
            <a:ext cx="9144000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H isotopes separation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2_he4_tof_06_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021804"/>
            <a:ext cx="8572500" cy="5143500"/>
          </a:xfrm>
          <a:prstGeom prst="rect">
            <a:avLst/>
          </a:prstGeom>
        </p:spPr>
      </p:pic>
      <p:sp>
        <p:nvSpPr>
          <p:cNvPr id="7168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88900"/>
            <a:ext cx="9144000" cy="81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3013" algn="l"/>
                <a:tab pos="1658938" algn="l"/>
                <a:tab pos="2073275" algn="l"/>
                <a:tab pos="2487613" algn="l"/>
                <a:tab pos="2901950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PAMELA </a:t>
            </a:r>
            <a:r>
              <a:rPr lang="it-IT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H/</a:t>
            </a:r>
            <a:r>
              <a:rPr lang="it-IT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 rot="2278753">
            <a:off x="6797675" y="1432937"/>
            <a:ext cx="18446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sz="2400" b="1" dirty="0">
                <a:solidFill>
                  <a:srgbClr val="FF0000"/>
                </a:solidFill>
              </a:rPr>
              <a:t>Preliminary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3_he4_06_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" y="1024128"/>
            <a:ext cx="8572500" cy="5143500"/>
          </a:xfrm>
          <a:prstGeom prst="rect">
            <a:avLst/>
          </a:prstGeom>
        </p:spPr>
      </p:pic>
      <p:sp>
        <p:nvSpPr>
          <p:cNvPr id="7168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88900"/>
            <a:ext cx="9144000" cy="81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14338" algn="l"/>
                <a:tab pos="828675" algn="l"/>
                <a:tab pos="1243013" algn="l"/>
                <a:tab pos="1658938" algn="l"/>
                <a:tab pos="2073275" algn="l"/>
                <a:tab pos="2487613" algn="l"/>
                <a:tab pos="2901950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PAMELA </a:t>
            </a:r>
            <a:r>
              <a:rPr lang="it-IT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He/</a:t>
            </a:r>
            <a:r>
              <a:rPr lang="it-IT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2278753">
            <a:off x="6797675" y="1432937"/>
            <a:ext cx="18446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sz="2400" b="1" dirty="0">
                <a:solidFill>
                  <a:srgbClr val="FF0000"/>
                </a:solidFill>
              </a:rPr>
              <a:t>Preliminary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Challenging Puzzle for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 Physics</a:t>
            </a:r>
            <a:endParaRPr lang="it-IT" sz="2800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4106667" cy="289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3501008"/>
            <a:ext cx="2143108" cy="140429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P.Blasi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,  PRL 103 (2009) 051104; arXiv:0903.2794</a:t>
            </a:r>
          </a:p>
          <a:p>
            <a:r>
              <a:rPr lang="it-IT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Positrons (and electrons) produced as secondaries in the sources (e.g. SNR) where CRs are accelerated.</a:t>
            </a:r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>
            <a:off x="0" y="5805265"/>
            <a:ext cx="3275856" cy="562270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40638" bIns="0">
            <a:spAutoFit/>
          </a:bodyPr>
          <a:lstStyle/>
          <a:p>
            <a:pPr marL="440232" indent="-400050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I.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Cholis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 et al.,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Phys. Rev. D 80 (2009) 123518;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arXiv:0811.3641v1 </a:t>
            </a:r>
          </a:p>
          <a:p>
            <a:pPr marL="440232" indent="-400050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Contribution from DM annihilation.</a:t>
            </a:r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5580063" y="3645024"/>
            <a:ext cx="3563937" cy="749692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</p:spPr>
        <p:txBody>
          <a:bodyPr lIns="0" tIns="0" rIns="40638" bIns="0">
            <a:spAutoFit/>
          </a:bodyPr>
          <a:lstStyle/>
          <a:p>
            <a:pPr marL="39688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sym typeface="Gill Sans" charset="0"/>
              </a:rPr>
              <a:t>H.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sym typeface="Gill Sans" charset="0"/>
              </a:rPr>
              <a:t>Yüksak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sym typeface="Gill Sans" charset="0"/>
              </a:rPr>
              <a:t> et al., arXiv:0810.2784v2</a:t>
            </a:r>
          </a:p>
          <a:p>
            <a:pPr marL="39688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sym typeface="Gill Sans" charset="0"/>
              </a:rPr>
              <a:t>Contributions of e- &amp; e+ from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sym typeface="Gill Sans" charset="0"/>
              </a:rPr>
              <a:t>Geminga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sym typeface="Gill Sans" charset="0"/>
              </a:rPr>
              <a:t> assuming different distance, age and energetic of the pulsar 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sym typeface="Gill Sans" charset="0"/>
            </a:endParaRPr>
          </a:p>
        </p:txBody>
      </p:sp>
      <p:pic>
        <p:nvPicPr>
          <p:cNvPr id="516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356992"/>
            <a:ext cx="4105656" cy="346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1768" y="621792"/>
            <a:ext cx="4105656" cy="289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Modulation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mela_astropart.gi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1824" y="796632"/>
            <a:ext cx="6446520" cy="5440680"/>
          </a:xfrm>
          <a:prstGeom prst="rect">
            <a:avLst/>
          </a:prstGeom>
        </p:spPr>
      </p:pic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60350"/>
            <a:ext cx="8224837" cy="707886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Positron to Electron Fraction</a:t>
            </a:r>
            <a:endParaRPr lang="it-IT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643702" y="4005064"/>
            <a:ext cx="2428875" cy="520784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u="sng" dirty="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Secondary production</a:t>
            </a:r>
            <a:r>
              <a:rPr lang="en-GB" sz="1600" b="1" dirty="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Moskalenko</a:t>
            </a:r>
            <a:r>
              <a:rPr lang="en-GB" sz="1600" b="1" dirty="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&amp; Strong 98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ea typeface="MS Gothic" pitchFamily="49" charset="-128"/>
              <a:cs typeface="Times New Roman" pitchFamily="18" charset="0"/>
            </a:endParaRPr>
          </a:p>
        </p:txBody>
      </p:sp>
      <p:cxnSp>
        <p:nvCxnSpPr>
          <p:cNvPr id="7" name="Straight Arrow Connector 5"/>
          <p:cNvCxnSpPr>
            <a:cxnSpLocks noChangeShapeType="1"/>
            <a:stCxn id="6" idx="1"/>
          </p:cNvCxnSpPr>
          <p:nvPr/>
        </p:nvCxnSpPr>
        <p:spPr bwMode="auto">
          <a:xfrm rot="10800000" flipV="1">
            <a:off x="6156176" y="4265456"/>
            <a:ext cx="487526" cy="38768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0" name="Rectangle 9"/>
          <p:cNvSpPr>
            <a:spLocks/>
          </p:cNvSpPr>
          <p:nvPr/>
        </p:nvSpPr>
        <p:spPr bwMode="auto">
          <a:xfrm>
            <a:off x="1857356" y="6237312"/>
            <a:ext cx="5738980" cy="48192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57799" bIns="0">
            <a:spAutoFit/>
          </a:bodyPr>
          <a:lstStyle/>
          <a:p>
            <a:pPr marL="57150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Adriani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al,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Astropart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Phys. 34 (2010) 1 arXiv:1001.3522 [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astro-ph.HE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3112889" y="2476872"/>
            <a:ext cx="1676400" cy="1600200"/>
          </a:xfrm>
          <a:prstGeom prst="ellipse">
            <a:avLst/>
          </a:prstGeom>
          <a:noFill/>
          <a:ln w="508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3319264" y="1867272"/>
            <a:ext cx="1828800" cy="333375"/>
          </a:xfrm>
          <a:prstGeom prst="wedgeRectCallout">
            <a:avLst>
              <a:gd name="adj1" fmla="val 4167"/>
              <a:gd name="adj2" fmla="val 192616"/>
            </a:avLst>
          </a:prstGeom>
          <a:solidFill>
            <a:srgbClr val="CC0066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Solar Modulation?</a:t>
            </a:r>
            <a:endParaRPr lang="en-US" dirty="0">
              <a:solidFill>
                <a:schemeClr val="bg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4" name="WordArt 25"/>
          <p:cNvSpPr>
            <a:spLocks noChangeArrowheads="1" noChangeShapeType="1" noTextEdit="1"/>
          </p:cNvSpPr>
          <p:nvPr/>
        </p:nvSpPr>
        <p:spPr bwMode="auto">
          <a:xfrm>
            <a:off x="4690864" y="3048372"/>
            <a:ext cx="457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rect">
                    <a:fillToRect l="50000" t="50000" r="50000" b="50000"/>
                  </a:path>
                </a:gradFill>
                <a:latin typeface="Georgia"/>
              </a:rPr>
              <a:t>?</a:t>
            </a:r>
          </a:p>
        </p:txBody>
      </p:sp>
    </p:spTree>
  </p:cSld>
  <p:clrMapOvr>
    <a:masterClrMapping/>
  </p:clrMapOvr>
  <p:transition advTm="49531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/>
          <p:cNvPicPr>
            <a:picLocks noChangeArrowheads="1"/>
          </p:cNvPicPr>
          <p:nvPr/>
        </p:nvPicPr>
        <p:blipFill>
          <a:blip r:embed="rId3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621792" y="4297680"/>
            <a:ext cx="3520440" cy="2386584"/>
          </a:xfrm>
          <a:prstGeom prst="rect">
            <a:avLst/>
          </a:prstGeom>
          <a:noFill/>
        </p:spPr>
      </p:pic>
      <p:pic>
        <p:nvPicPr>
          <p:cNvPr id="91138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770186"/>
            <a:ext cx="2696766" cy="30271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/>
          </p:cNvSpPr>
          <p:nvPr/>
        </p:nvSpPr>
        <p:spPr bwMode="auto">
          <a:xfrm>
            <a:off x="315888" y="25673"/>
            <a:ext cx="8518922" cy="74116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 anchor="ctr"/>
          <a:lstStyle/>
          <a:p>
            <a:pPr marL="40182" algn="ctr"/>
            <a:r>
              <a:rPr lang="en-US" sz="3500" dirty="0">
                <a:solidFill>
                  <a:srgbClr val="FF0000"/>
                </a:solidFill>
                <a:latin typeface="Book Antiqua" pitchFamily="18" charset="0"/>
                <a:cs typeface="Arial" charset="0"/>
                <a:sym typeface="Arial" charset="0"/>
              </a:rPr>
              <a:t>Solar modulation</a:t>
            </a:r>
          </a:p>
        </p:txBody>
      </p:sp>
      <p:sp>
        <p:nvSpPr>
          <p:cNvPr id="91144" name="Rectangle 8"/>
          <p:cNvSpPr>
            <a:spLocks/>
          </p:cNvSpPr>
          <p:nvPr/>
        </p:nvSpPr>
        <p:spPr bwMode="auto">
          <a:xfrm>
            <a:off x="971600" y="4077072"/>
            <a:ext cx="1620121" cy="22762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700" dirty="0" smtClean="0">
                <a:solidFill>
                  <a:schemeClr val="tx1"/>
                </a:solidFill>
                <a:cs typeface="Arial" charset="0"/>
                <a:sym typeface="Arial" charset="0"/>
              </a:rPr>
              <a:t>PAMELA p flux</a:t>
            </a:r>
            <a:endParaRPr lang="en-US" sz="17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 flipH="1">
            <a:off x="5210473" y="2469059"/>
            <a:ext cx="253380" cy="809253"/>
            <a:chOff x="0" y="0"/>
            <a:chExt cx="227" cy="725"/>
          </a:xfrm>
        </p:grpSpPr>
        <p:sp>
          <p:nvSpPr>
            <p:cNvPr id="91153" name="AutoShape 17"/>
            <p:cNvSpPr>
              <a:spLocks/>
            </p:cNvSpPr>
            <p:nvPr/>
          </p:nvSpPr>
          <p:spPr bwMode="auto">
            <a:xfrm>
              <a:off x="0" y="0"/>
              <a:ext cx="227" cy="7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4838"/>
                    <a:pt x="21600" y="10806"/>
                  </a:cubicBezTo>
                  <a:cubicBezTo>
                    <a:pt x="21600" y="16574"/>
                    <a:pt x="12544" y="21325"/>
                    <a:pt x="1028" y="21600"/>
                  </a:cubicBezTo>
                  <a:lnTo>
                    <a:pt x="1" y="108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12700">
              <a:noFill/>
              <a:miter lim="800000"/>
              <a:headEnd type="arrow" w="lg" len="lg"/>
              <a:tailEnd type="arrow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1154" name="AutoShape 18"/>
            <p:cNvSpPr>
              <a:spLocks/>
            </p:cNvSpPr>
            <p:nvPr/>
          </p:nvSpPr>
          <p:spPr bwMode="auto">
            <a:xfrm>
              <a:off x="0" y="0"/>
              <a:ext cx="227" cy="7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4838"/>
                    <a:pt x="21600" y="10806"/>
                  </a:cubicBezTo>
                  <a:cubicBezTo>
                    <a:pt x="21600" y="16574"/>
                    <a:pt x="12544" y="21325"/>
                    <a:pt x="1028" y="2160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miter lim="800000"/>
              <a:headEnd type="arrow" w="lg" len="lg"/>
              <a:tailEnd type="arrow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1155" name="Rectangle 19"/>
          <p:cNvSpPr>
            <a:spLocks/>
          </p:cNvSpPr>
          <p:nvPr/>
        </p:nvSpPr>
        <p:spPr bwMode="auto">
          <a:xfrm>
            <a:off x="5510734" y="2419945"/>
            <a:ext cx="146223" cy="276820"/>
          </a:xfrm>
          <a:prstGeom prst="rect">
            <a:avLst/>
          </a:prstGeom>
          <a:noFill/>
          <a:ln w="9525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7000"/>
              </a:lnSpc>
            </a:pPr>
            <a:r>
              <a:rPr lang="en-US" sz="2000" dirty="0">
                <a:solidFill>
                  <a:srgbClr val="FF0000"/>
                </a:solidFill>
                <a:cs typeface="Arial" charset="0"/>
                <a:sym typeface="Arial" charset="0"/>
              </a:rPr>
              <a:t>¯</a:t>
            </a:r>
          </a:p>
        </p:txBody>
      </p:sp>
      <p:sp>
        <p:nvSpPr>
          <p:cNvPr id="91156" name="Rectangle 20"/>
          <p:cNvSpPr>
            <a:spLocks/>
          </p:cNvSpPr>
          <p:nvPr/>
        </p:nvSpPr>
        <p:spPr bwMode="auto">
          <a:xfrm>
            <a:off x="5510734" y="3147715"/>
            <a:ext cx="154037" cy="276820"/>
          </a:xfrm>
          <a:prstGeom prst="rect">
            <a:avLst/>
          </a:prstGeom>
          <a:noFill/>
          <a:ln w="9525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7000"/>
              </a:lnSpc>
            </a:pPr>
            <a:r>
              <a:rPr lang="en-US" sz="2000" dirty="0">
                <a:solidFill>
                  <a:srgbClr val="FF0000"/>
                </a:solidFill>
                <a:cs typeface="Arial" charset="0"/>
                <a:sym typeface="Arial" charset="0"/>
              </a:rPr>
              <a:t>+</a:t>
            </a:r>
          </a:p>
        </p:txBody>
      </p:sp>
      <p:sp>
        <p:nvSpPr>
          <p:cNvPr id="91157" name="Rectangle 21"/>
          <p:cNvSpPr>
            <a:spLocks/>
          </p:cNvSpPr>
          <p:nvPr/>
        </p:nvSpPr>
        <p:spPr bwMode="auto">
          <a:xfrm>
            <a:off x="3853337" y="767953"/>
            <a:ext cx="286615" cy="22762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700" dirty="0">
                <a:solidFill>
                  <a:schemeClr val="tx1"/>
                </a:solidFill>
                <a:cs typeface="Arial" charset="0"/>
                <a:sym typeface="Arial" charset="0"/>
              </a:rPr>
              <a:t>A</a:t>
            </a:r>
            <a:r>
              <a:rPr lang="en-US" sz="1700" baseline="32000" dirty="0">
                <a:solidFill>
                  <a:schemeClr val="tx1"/>
                </a:solidFill>
                <a:cs typeface="Arial" charset="0"/>
                <a:sym typeface="Arial" charset="0"/>
              </a:rPr>
              <a:t>-</a:t>
            </a:r>
          </a:p>
        </p:txBody>
      </p:sp>
      <p:sp>
        <p:nvSpPr>
          <p:cNvPr id="91158" name="Rectangle 22"/>
          <p:cNvSpPr>
            <a:spLocks/>
          </p:cNvSpPr>
          <p:nvPr/>
        </p:nvSpPr>
        <p:spPr bwMode="auto">
          <a:xfrm>
            <a:off x="3103243" y="767953"/>
            <a:ext cx="323484" cy="22762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700" dirty="0">
                <a:solidFill>
                  <a:schemeClr val="tx1"/>
                </a:solidFill>
                <a:cs typeface="Arial" charset="0"/>
                <a:sym typeface="Arial" charset="0"/>
              </a:rPr>
              <a:t>A</a:t>
            </a:r>
            <a:r>
              <a:rPr lang="en-US" sz="1700" baseline="32000" dirty="0">
                <a:solidFill>
                  <a:schemeClr val="tx1"/>
                </a:solidFill>
                <a:cs typeface="Arial" charset="0"/>
                <a:sym typeface="Arial" charset="0"/>
              </a:rPr>
              <a:t>+</a:t>
            </a:r>
          </a:p>
        </p:txBody>
      </p:sp>
      <p:sp>
        <p:nvSpPr>
          <p:cNvPr id="91159" name="Rectangle 23"/>
          <p:cNvSpPr>
            <a:spLocks/>
          </p:cNvSpPr>
          <p:nvPr/>
        </p:nvSpPr>
        <p:spPr bwMode="auto">
          <a:xfrm>
            <a:off x="1576266" y="767953"/>
            <a:ext cx="323484" cy="22762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700" dirty="0">
                <a:solidFill>
                  <a:schemeClr val="tx1"/>
                </a:solidFill>
                <a:cs typeface="Arial" charset="0"/>
                <a:sym typeface="Arial" charset="0"/>
              </a:rPr>
              <a:t>A</a:t>
            </a:r>
            <a:r>
              <a:rPr lang="en-US" sz="1700" baseline="32000" dirty="0">
                <a:solidFill>
                  <a:schemeClr val="tx1"/>
                </a:solidFill>
                <a:cs typeface="Arial" charset="0"/>
                <a:sym typeface="Arial" charset="0"/>
              </a:rPr>
              <a:t>+</a:t>
            </a:r>
          </a:p>
        </p:txBody>
      </p:sp>
      <p:sp>
        <p:nvSpPr>
          <p:cNvPr id="91160" name="Rectangle 24"/>
          <p:cNvSpPr>
            <a:spLocks/>
          </p:cNvSpPr>
          <p:nvPr/>
        </p:nvSpPr>
        <p:spPr bwMode="auto">
          <a:xfrm>
            <a:off x="2334174" y="767953"/>
            <a:ext cx="286615" cy="22762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700" dirty="0">
                <a:solidFill>
                  <a:schemeClr val="tx1"/>
                </a:solidFill>
                <a:cs typeface="Arial" charset="0"/>
                <a:sym typeface="Arial" charset="0"/>
              </a:rPr>
              <a:t>A</a:t>
            </a:r>
            <a:r>
              <a:rPr lang="en-US" sz="1700" baseline="32000" dirty="0">
                <a:solidFill>
                  <a:schemeClr val="tx1"/>
                </a:solidFill>
                <a:cs typeface="Arial" charset="0"/>
                <a:sym typeface="Arial" charset="0"/>
              </a:rPr>
              <a:t>-</a:t>
            </a:r>
          </a:p>
        </p:txBody>
      </p:sp>
      <p:sp>
        <p:nvSpPr>
          <p:cNvPr id="91161" name="Line 25"/>
          <p:cNvSpPr>
            <a:spLocks noChangeShapeType="1"/>
          </p:cNvSpPr>
          <p:nvPr/>
        </p:nvSpPr>
        <p:spPr bwMode="auto">
          <a:xfrm>
            <a:off x="3857625" y="4589859"/>
            <a:ext cx="0" cy="464344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91162" name="Rectangle 26"/>
          <p:cNvSpPr>
            <a:spLocks/>
          </p:cNvSpPr>
          <p:nvPr/>
        </p:nvSpPr>
        <p:spPr bwMode="auto">
          <a:xfrm>
            <a:off x="3920133" y="4589860"/>
            <a:ext cx="830461" cy="44648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/>
            <a:r>
              <a:rPr lang="en-US" sz="9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Decreasing solar activity</a:t>
            </a:r>
          </a:p>
        </p:txBody>
      </p:sp>
      <p:sp>
        <p:nvSpPr>
          <p:cNvPr id="91163" name="Line 27"/>
          <p:cNvSpPr>
            <a:spLocks noChangeShapeType="1"/>
          </p:cNvSpPr>
          <p:nvPr/>
        </p:nvSpPr>
        <p:spPr bwMode="auto">
          <a:xfrm>
            <a:off x="1303734" y="4714875"/>
            <a:ext cx="0" cy="464344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91164" name="Rectangle 28"/>
          <p:cNvSpPr>
            <a:spLocks/>
          </p:cNvSpPr>
          <p:nvPr/>
        </p:nvSpPr>
        <p:spPr bwMode="auto">
          <a:xfrm>
            <a:off x="1071563" y="5179219"/>
            <a:ext cx="767953" cy="330398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/>
            <a:r>
              <a:rPr lang="en-US" sz="9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Increasing flux</a:t>
            </a:r>
          </a:p>
        </p:txBody>
      </p:sp>
      <p:sp>
        <p:nvSpPr>
          <p:cNvPr id="91165" name="Line 29"/>
          <p:cNvSpPr>
            <a:spLocks noChangeShapeType="1"/>
          </p:cNvSpPr>
          <p:nvPr/>
        </p:nvSpPr>
        <p:spPr bwMode="auto">
          <a:xfrm>
            <a:off x="2946797" y="1426518"/>
            <a:ext cx="812602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91166" name="Rectangle 30"/>
          <p:cNvSpPr>
            <a:spLocks/>
          </p:cNvSpPr>
          <p:nvPr/>
        </p:nvSpPr>
        <p:spPr bwMode="auto">
          <a:xfrm>
            <a:off x="3107531" y="1214437"/>
            <a:ext cx="478206" cy="16068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200" dirty="0">
                <a:solidFill>
                  <a:srgbClr val="FFFFFF"/>
                </a:solidFill>
                <a:cs typeface="Arial" charset="0"/>
                <a:sym typeface="Arial" charset="0"/>
              </a:rPr>
              <a:t>~11 y</a:t>
            </a:r>
          </a:p>
        </p:txBody>
      </p:sp>
      <p:sp>
        <p:nvSpPr>
          <p:cNvPr id="91167" name="Rectangle 31"/>
          <p:cNvSpPr>
            <a:spLocks/>
          </p:cNvSpPr>
          <p:nvPr/>
        </p:nvSpPr>
        <p:spPr bwMode="auto">
          <a:xfrm rot="-2297410">
            <a:off x="7759279" y="1880856"/>
            <a:ext cx="1299393" cy="227626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700" dirty="0">
                <a:solidFill>
                  <a:schemeClr val="tx1"/>
                </a:solidFill>
                <a:cs typeface="Arial" charset="0"/>
                <a:sym typeface="Arial" charset="0"/>
              </a:rPr>
              <a:t>Low fluxes!</a:t>
            </a:r>
          </a:p>
        </p:txBody>
      </p:sp>
      <p:sp>
        <p:nvSpPr>
          <p:cNvPr id="91169" name="Line 33"/>
          <p:cNvSpPr>
            <a:spLocks noChangeShapeType="1"/>
          </p:cNvSpPr>
          <p:nvPr/>
        </p:nvSpPr>
        <p:spPr bwMode="auto">
          <a:xfrm rot="10800000" flipH="1">
            <a:off x="4165699" y="3184551"/>
            <a:ext cx="0" cy="559221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graphicFrame>
        <p:nvGraphicFramePr>
          <p:cNvPr id="142338" name="Object 9"/>
          <p:cNvGraphicFramePr>
            <a:graphicFrameLocks noChangeAspect="1"/>
          </p:cNvGraphicFramePr>
          <p:nvPr/>
        </p:nvGraphicFramePr>
        <p:xfrm>
          <a:off x="173736" y="1078992"/>
          <a:ext cx="4398264" cy="3017520"/>
        </p:xfrm>
        <a:graphic>
          <a:graphicData uri="http://schemas.openxmlformats.org/presentationml/2006/ole">
            <p:oleObj spid="_x0000_s478210" name="SPW 11.0 Graph" r:id="rId5" imgW="11323440" imgH="7063920" progId="">
              <p:embed/>
            </p:oleObj>
          </a:graphicData>
        </a:graphic>
      </p:graphicFrame>
      <p:sp>
        <p:nvSpPr>
          <p:cNvPr id="37" name="Right Arrow 36"/>
          <p:cNvSpPr>
            <a:spLocks noChangeAspect="1"/>
          </p:cNvSpPr>
          <p:nvPr/>
        </p:nvSpPr>
        <p:spPr>
          <a:xfrm>
            <a:off x="3851921" y="3103974"/>
            <a:ext cx="460848" cy="1152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3731901" y="3247994"/>
            <a:ext cx="672077" cy="202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PAMELA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 rot="2356497">
            <a:off x="3263796" y="5736291"/>
            <a:ext cx="1753541" cy="3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"/>
          <p:cNvPicPr>
            <a:picLocks noChangeArrowheads="1"/>
          </p:cNvPicPr>
          <p:nvPr/>
        </p:nvPicPr>
        <p:blipFill>
          <a:blip r:embed="rId6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5495544" y="3758184"/>
            <a:ext cx="3118104" cy="3026664"/>
          </a:xfrm>
          <a:prstGeom prst="rect">
            <a:avLst/>
          </a:prstGeom>
          <a:noFill/>
        </p:spPr>
      </p:pic>
      <p:sp>
        <p:nvSpPr>
          <p:cNvPr id="42" name="Text Box 4"/>
          <p:cNvSpPr txBox="1">
            <a:spLocks noChangeArrowheads="1"/>
          </p:cNvSpPr>
          <p:nvPr/>
        </p:nvSpPr>
        <p:spPr bwMode="auto">
          <a:xfrm rot="2356497">
            <a:off x="7483012" y="5458558"/>
            <a:ext cx="1753541" cy="3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8"/>
          <p:cNvSpPr>
            <a:spLocks/>
          </p:cNvSpPr>
          <p:nvPr/>
        </p:nvSpPr>
        <p:spPr bwMode="auto">
          <a:xfrm>
            <a:off x="4824087" y="5721654"/>
            <a:ext cx="1681036" cy="22762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700" dirty="0" smtClean="0">
                <a:solidFill>
                  <a:schemeClr val="tx1"/>
                </a:solidFill>
                <a:cs typeface="Arial" charset="0"/>
                <a:sym typeface="Arial" charset="0"/>
              </a:rPr>
              <a:t>PAMELA e</a:t>
            </a:r>
            <a:r>
              <a:rPr lang="en-US" sz="1700" baseline="30000" dirty="0" smtClean="0">
                <a:solidFill>
                  <a:schemeClr val="tx1"/>
                </a:solidFill>
                <a:cs typeface="Arial" charset="0"/>
                <a:sym typeface="Arial" charset="0"/>
              </a:rPr>
              <a:t>-</a:t>
            </a:r>
            <a:r>
              <a:rPr lang="en-US" sz="1700" dirty="0" smtClean="0">
                <a:solidFill>
                  <a:schemeClr val="tx1"/>
                </a:solidFill>
                <a:cs typeface="Arial" charset="0"/>
                <a:sym typeface="Arial" charset="0"/>
              </a:rPr>
              <a:t> flux</a:t>
            </a:r>
            <a:endParaRPr lang="en-US" sz="17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690688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9750" y="69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34852" name="Picture 4"/>
          <p:cNvPicPr>
            <a:picLocks noChangeAspect="1" noChangeArrowheads="1"/>
          </p:cNvPicPr>
          <p:nvPr/>
        </p:nvPicPr>
        <p:blipFill>
          <a:blip r:embed="rId3" cstate="print"/>
          <a:srcRect l="9528" t="16826" r="9528" b="50478"/>
          <a:stretch>
            <a:fillRect/>
          </a:stretch>
        </p:blipFill>
        <p:spPr bwMode="auto">
          <a:xfrm>
            <a:off x="755650" y="908050"/>
            <a:ext cx="7629525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260350"/>
            <a:ext cx="8712968" cy="522288"/>
          </a:xfrm>
          <a:noFill/>
          <a:ln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/>
              <a:t>Charge-sign dependent modulation over two solar maxima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34950" y="5229200"/>
            <a:ext cx="8647113" cy="57426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Electron measurements form ISEE/ICE (Clem et al., 1996;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Evenson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1998) and KET (Heber et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measurements from IMP (McDonald, 1998; McDonald et al., 2001).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12" y="6525344"/>
            <a:ext cx="2621230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Courtesy of M.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Potgieter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PAMELA proton spectra 2006-2009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theoretical models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PAMELA Meeting, Rome, 2011/10/17</a:t>
            </a:r>
            <a:endParaRPr lang="en-US" dirty="0"/>
          </a:p>
        </p:txBody>
      </p:sp>
      <p:pic>
        <p:nvPicPr>
          <p:cNvPr id="6" name="Picture 5" descr="ProtonSpectra20062009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368" y="960120"/>
            <a:ext cx="7827264" cy="5303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Total_percentage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6400" y="1180800"/>
            <a:ext cx="6631200" cy="4496400"/>
          </a:xfrm>
          <a:prstGeom prst="rect">
            <a:avLst/>
          </a:prstGeom>
        </p:spPr>
      </p:pic>
      <p:sp>
        <p:nvSpPr>
          <p:cNvPr id="226307" name="Rectangle 11"/>
          <p:cNvSpPr>
            <a:spLocks noChangeArrowheads="1"/>
          </p:cNvSpPr>
          <p:nvPr/>
        </p:nvSpPr>
        <p:spPr bwMode="auto">
          <a:xfrm>
            <a:off x="1835696" y="5949221"/>
            <a:ext cx="5544616" cy="627864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49263"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Increase of the flux measured by PAMELA from July 2006 to December 2008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ea typeface="MS Gothic" pitchFamily="49" charset="-128"/>
              <a:cs typeface="Times New Roman" pitchFamily="18" charset="0"/>
            </a:endParaRPr>
          </a:p>
        </p:txBody>
      </p:sp>
      <p:sp>
        <p:nvSpPr>
          <p:cNvPr id="226317" name="Rectangle 11"/>
          <p:cNvSpPr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Time Dependence</a:t>
            </a:r>
            <a:endParaRPr lang="en-GB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2356497">
            <a:off x="7294634" y="1626915"/>
            <a:ext cx="1753541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Franklin Gothic Medium" pitchFamily="34" charset="0"/>
              </a:rPr>
              <a:t>Preliminary</a:t>
            </a:r>
            <a:endParaRPr lang="en-GB" sz="2000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Cosmic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Ray </a:t>
            </a:r>
            <a:r>
              <a:rPr lang="it-IT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Cosmic-Ray Acceleration and Propagation in the Galaxy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LOT_ratio_con_curve_po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68"/>
            <a:ext cx="7243763" cy="5820728"/>
          </a:xfrm>
          <a:prstGeom prst="rect">
            <a:avLst/>
          </a:prstGeom>
          <a:noFill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786578" y="1643050"/>
            <a:ext cx="2357422" cy="949234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U.W. Langner, M.S. Potgieter,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Advances in Space Research 34 (2004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rot="10800000">
            <a:off x="6500826" y="1857373"/>
            <a:ext cx="285752" cy="26029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</p:cNvCxnSpPr>
          <p:nvPr/>
        </p:nvCxnSpPr>
        <p:spPr>
          <a:xfrm rot="10800000" flipV="1">
            <a:off x="6500826" y="2117666"/>
            <a:ext cx="285752" cy="16832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57200">
              <a:buClr>
                <a:srgbClr val="000099"/>
              </a:buClr>
              <a:buSzPct val="100000"/>
              <a:buFont typeface="Teen Light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PAMELA Electron 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to 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Positron Ratio and Theoretical Models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518527" y="1409888"/>
            <a:ext cx="170656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Franklin Gothic Medium" pitchFamily="34" charset="0"/>
              </a:rPr>
              <a:t>Preliminary</a:t>
            </a:r>
            <a:endParaRPr lang="en-GB" sz="2400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PAMELA Results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6513" y="762000"/>
            <a:ext cx="1003300" cy="196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310063" y="5451475"/>
            <a:ext cx="1995487" cy="889000"/>
            <a:chOff x="2992" y="3787"/>
            <a:chExt cx="1385" cy="617"/>
          </a:xfrm>
        </p:grpSpPr>
        <p:sp>
          <p:nvSpPr>
            <p:cNvPr id="73757" name="Text Box 2"/>
            <p:cNvSpPr txBox="1">
              <a:spLocks noChangeArrowheads="1"/>
            </p:cNvSpPr>
            <p:nvPr/>
          </p:nvSpPr>
          <p:spPr bwMode="auto">
            <a:xfrm>
              <a:off x="2992" y="4050"/>
              <a:ext cx="1386" cy="3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655638" algn="l"/>
                  <a:tab pos="1312863" algn="l"/>
                  <a:tab pos="1968500" algn="l"/>
                </a:tabLst>
              </a:pPr>
              <a:r>
                <a:rPr lang="en-GB" sz="1500" b="1">
                  <a:solidFill>
                    <a:srgbClr val="66FF33"/>
                  </a:solidFill>
                </a:rPr>
                <a:t>Increase  of low energy component</a:t>
              </a:r>
            </a:p>
          </p:txBody>
        </p:sp>
        <p:sp>
          <p:nvSpPr>
            <p:cNvPr id="73758" name="Line 3"/>
            <p:cNvSpPr>
              <a:spLocks noChangeShapeType="1"/>
            </p:cNvSpPr>
            <p:nvPr/>
          </p:nvSpPr>
          <p:spPr bwMode="auto">
            <a:xfrm flipV="1">
              <a:off x="3468" y="3786"/>
              <a:ext cx="1" cy="285"/>
            </a:xfrm>
            <a:prstGeom prst="line">
              <a:avLst/>
            </a:prstGeom>
            <a:noFill/>
            <a:ln w="25560">
              <a:solidFill>
                <a:srgbClr val="66FF33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0" y="41275"/>
            <a:ext cx="9144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algn="ctr" defTabSz="449263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Solar Physics: December 13</a:t>
            </a:r>
            <a:r>
              <a: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2006 event</a:t>
            </a:r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6429375" cy="476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5488" y="582613"/>
            <a:ext cx="3336925" cy="6259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5789613" y="565150"/>
            <a:ext cx="3336925" cy="629285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defTabSz="449263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1004888" y="420688"/>
            <a:ext cx="2862262" cy="29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defTabSz="449263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r>
              <a:rPr lang="en-GB" sz="1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2006-12-1 to 2006-12-4</a:t>
            </a: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69850" y="871538"/>
            <a:ext cx="947738" cy="1587"/>
          </a:xfrm>
          <a:prstGeom prst="line">
            <a:avLst/>
          </a:prstGeom>
          <a:noFill/>
          <a:ln w="5472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990600" y="733425"/>
            <a:ext cx="4873625" cy="29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defTabSz="449263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GB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2006-12-13 00:23:02 to 2006-12-13 02:57:46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1893888" y="990600"/>
            <a:ext cx="165100" cy="404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defTabSz="449263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69850" y="546100"/>
            <a:ext cx="947738" cy="1588"/>
          </a:xfrm>
          <a:prstGeom prst="line">
            <a:avLst/>
          </a:prstGeom>
          <a:noFill/>
          <a:ln w="54720">
            <a:solidFill>
              <a:srgbClr val="CC6633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6427788" y="941388"/>
            <a:ext cx="223837" cy="5692775"/>
          </a:xfrm>
          <a:prstGeom prst="rect">
            <a:avLst/>
          </a:prstGeom>
          <a:solidFill>
            <a:srgbClr val="FF808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defTabSz="449263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>
            <a:off x="69850" y="1166813"/>
            <a:ext cx="947738" cy="0"/>
          </a:xfrm>
          <a:prstGeom prst="line">
            <a:avLst/>
          </a:prstGeom>
          <a:noFill/>
          <a:ln w="54720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992188" y="1028700"/>
            <a:ext cx="4873625" cy="29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defTabSz="449263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GB" sz="1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2006-12-13 02:57:46 to 2006-12-13 03:49:09</a:t>
            </a:r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>
            <a:off x="69850" y="1427163"/>
            <a:ext cx="947738" cy="1587"/>
          </a:xfrm>
          <a:prstGeom prst="line">
            <a:avLst/>
          </a:prstGeom>
          <a:noFill/>
          <a:ln w="54720">
            <a:solidFill>
              <a:srgbClr val="0000FF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992188" y="1290638"/>
            <a:ext cx="4873625" cy="29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defTabSz="449263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GB" sz="1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2006-12-13 03:49:09 to 2006-12-13 04:32:56</a:t>
            </a:r>
          </a:p>
        </p:txBody>
      </p:sp>
      <p:sp>
        <p:nvSpPr>
          <p:cNvPr id="73746" name="Line 18"/>
          <p:cNvSpPr>
            <a:spLocks noChangeShapeType="1"/>
          </p:cNvSpPr>
          <p:nvPr/>
        </p:nvSpPr>
        <p:spPr bwMode="auto">
          <a:xfrm>
            <a:off x="69850" y="1720850"/>
            <a:ext cx="947738" cy="1588"/>
          </a:xfrm>
          <a:prstGeom prst="line">
            <a:avLst/>
          </a:prstGeom>
          <a:noFill/>
          <a:ln w="54720">
            <a:solidFill>
              <a:srgbClr val="FF00FF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992188" y="1584325"/>
            <a:ext cx="4873625" cy="29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defTabSz="449263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GB" sz="1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2006-12-13 04:32:56 to 2006-12-13 04:59:16</a:t>
            </a:r>
          </a:p>
        </p:txBody>
      </p:sp>
      <p:sp>
        <p:nvSpPr>
          <p:cNvPr id="73748" name="Line 20"/>
          <p:cNvSpPr>
            <a:spLocks noChangeShapeType="1"/>
          </p:cNvSpPr>
          <p:nvPr/>
        </p:nvSpPr>
        <p:spPr bwMode="auto">
          <a:xfrm>
            <a:off x="69850" y="1982788"/>
            <a:ext cx="947738" cy="1587"/>
          </a:xfrm>
          <a:prstGeom prst="line">
            <a:avLst/>
          </a:prstGeom>
          <a:noFill/>
          <a:ln w="54720">
            <a:solidFill>
              <a:srgbClr val="00FF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992188" y="1844675"/>
            <a:ext cx="4873625" cy="29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defTabSz="449263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GB" sz="1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2006-12-13 08:17:54 to 2006-12-13 09:17:34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58813" y="3184525"/>
            <a:ext cx="2244725" cy="1982788"/>
            <a:chOff x="457" y="2212"/>
            <a:chExt cx="1559" cy="1377"/>
          </a:xfrm>
        </p:grpSpPr>
        <p:sp>
          <p:nvSpPr>
            <p:cNvPr id="73755" name="Text Box 19"/>
            <p:cNvSpPr txBox="1">
              <a:spLocks noChangeArrowheads="1"/>
            </p:cNvSpPr>
            <p:nvPr/>
          </p:nvSpPr>
          <p:spPr bwMode="auto">
            <a:xfrm>
              <a:off x="457" y="3244"/>
              <a:ext cx="1559" cy="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655638" algn="l"/>
                  <a:tab pos="1312863" algn="l"/>
                  <a:tab pos="1968500" algn="l"/>
                </a:tabLst>
              </a:pPr>
              <a:r>
                <a:rPr lang="en-GB" sz="1500" b="1">
                  <a:solidFill>
                    <a:srgbClr val="FF0000"/>
                  </a:solidFill>
                </a:rPr>
                <a:t>Increase  of low energy component</a:t>
              </a:r>
            </a:p>
          </p:txBody>
        </p:sp>
        <p:sp>
          <p:nvSpPr>
            <p:cNvPr id="73756" name="Line 20"/>
            <p:cNvSpPr>
              <a:spLocks noChangeShapeType="1"/>
            </p:cNvSpPr>
            <p:nvPr/>
          </p:nvSpPr>
          <p:spPr bwMode="auto">
            <a:xfrm flipV="1">
              <a:off x="754" y="2212"/>
              <a:ext cx="1" cy="1073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900363" y="2633663"/>
            <a:ext cx="2744787" cy="1304925"/>
            <a:chOff x="2014" y="1829"/>
            <a:chExt cx="1905" cy="907"/>
          </a:xfrm>
        </p:grpSpPr>
        <p:sp>
          <p:nvSpPr>
            <p:cNvPr id="73753" name="Text Box 22"/>
            <p:cNvSpPr txBox="1">
              <a:spLocks noChangeArrowheads="1"/>
            </p:cNvSpPr>
            <p:nvPr/>
          </p:nvSpPr>
          <p:spPr bwMode="auto">
            <a:xfrm>
              <a:off x="2361" y="1829"/>
              <a:ext cx="1558" cy="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655638" algn="l"/>
                  <a:tab pos="1312863" algn="l"/>
                  <a:tab pos="1968500" algn="l"/>
                </a:tabLst>
              </a:pPr>
              <a:r>
                <a:rPr lang="en-GB" sz="1500" b="1">
                  <a:solidFill>
                    <a:srgbClr val="FF0000"/>
                  </a:solidFill>
                </a:rPr>
                <a:t>Decrease  of high energy component</a:t>
              </a:r>
            </a:p>
          </p:txBody>
        </p:sp>
        <p:sp>
          <p:nvSpPr>
            <p:cNvPr id="73754" name="Line 23"/>
            <p:cNvSpPr>
              <a:spLocks noChangeShapeType="1"/>
            </p:cNvSpPr>
            <p:nvPr/>
          </p:nvSpPr>
          <p:spPr bwMode="auto">
            <a:xfrm flipH="1">
              <a:off x="2014" y="2160"/>
              <a:ext cx="866" cy="576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52" name="Text Box 3"/>
          <p:cNvSpPr txBox="1">
            <a:spLocks noChangeArrowheads="1"/>
          </p:cNvSpPr>
          <p:nvPr/>
        </p:nvSpPr>
        <p:spPr bwMode="auto">
          <a:xfrm rot="2278753">
            <a:off x="4067175" y="3860800"/>
            <a:ext cx="16843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sz="2400" b="1">
                <a:solidFill>
                  <a:srgbClr val="FF0000"/>
                </a:solidFill>
                <a:latin typeface="Franklin Gothic Medium" pitchFamily="34" charset="0"/>
              </a:rPr>
              <a:t>Preliminary</a:t>
            </a:r>
            <a:endParaRPr lang="en-GB" sz="2400" b="1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0" y="6497901"/>
            <a:ext cx="5004048" cy="36009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O. Adriani et al.,  to appear in Astrophys. J.</a:t>
            </a:r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087813" y="4051300"/>
            <a:ext cx="573087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71438"/>
            <a:ext cx="9144000" cy="4006850"/>
            <a:chOff x="0" y="288"/>
            <a:chExt cx="9144000" cy="2400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0" y="288"/>
              <a:ext cx="9144000" cy="2400"/>
              <a:chOff x="-2064" y="2256"/>
              <a:chExt cx="9624" cy="3240"/>
            </a:xfrm>
          </p:grpSpPr>
          <p:pic>
            <p:nvPicPr>
              <p:cNvPr id="74765" name="Picture 28" descr="C:\Documents and Settings\marco\Desktop\llllll\ninapamela copy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2064" y="2256"/>
                <a:ext cx="9624" cy="3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66" name="Line 29"/>
              <p:cNvSpPr>
                <a:spLocks noChangeShapeType="1"/>
              </p:cNvSpPr>
              <p:nvPr/>
            </p:nvSpPr>
            <p:spPr bwMode="auto">
              <a:xfrm flipV="1">
                <a:off x="912" y="3312"/>
                <a:ext cx="1008" cy="48"/>
              </a:xfrm>
              <a:prstGeom prst="line">
                <a:avLst/>
              </a:pr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7" name="Line 30"/>
              <p:cNvSpPr>
                <a:spLocks noChangeShapeType="1"/>
              </p:cNvSpPr>
              <p:nvPr/>
            </p:nvSpPr>
            <p:spPr bwMode="auto">
              <a:xfrm flipV="1">
                <a:off x="960" y="3408"/>
                <a:ext cx="918" cy="239"/>
              </a:xfrm>
              <a:prstGeom prst="line">
                <a:avLst/>
              </a:prstGeom>
              <a:noFill/>
              <a:ln w="3175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764" name="Line 31"/>
            <p:cNvSpPr>
              <a:spLocks noChangeShapeType="1"/>
            </p:cNvSpPr>
            <p:nvPr/>
          </p:nvSpPr>
          <p:spPr bwMode="auto">
            <a:xfrm flipV="1">
              <a:off x="2352" y="528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4757" name="Picture 34" descr="C:\Documents and Settings\marco\Desktop\toybox\pamela\matlab\pamelahonda\march08\comp_gt_dot99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925" y="3819525"/>
            <a:ext cx="48768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Text Box 36"/>
          <p:cNvSpPr txBox="1">
            <a:spLocks noChangeArrowheads="1"/>
          </p:cNvSpPr>
          <p:nvPr/>
        </p:nvSpPr>
        <p:spPr bwMode="auto">
          <a:xfrm>
            <a:off x="4852988" y="5911850"/>
            <a:ext cx="1908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 i="1">
                <a:solidFill>
                  <a:srgbClr val="FF0000"/>
                </a:solidFill>
                <a:cs typeface="Arial" pitchFamily="34" charset="0"/>
              </a:rPr>
              <a:t>--- M. Honda, 2008</a:t>
            </a:r>
          </a:p>
        </p:txBody>
      </p:sp>
      <p:sp>
        <p:nvSpPr>
          <p:cNvPr id="74759" name="textruta 2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08050"/>
            <a:r>
              <a:rPr lang="en-US" sz="3200" b="1"/>
              <a:t>Subcutoff particles spectra</a:t>
            </a:r>
          </a:p>
        </p:txBody>
      </p:sp>
      <p:sp>
        <p:nvSpPr>
          <p:cNvPr id="18" name="Explosion 1 17"/>
          <p:cNvSpPr/>
          <p:nvPr/>
        </p:nvSpPr>
        <p:spPr>
          <a:xfrm>
            <a:off x="6769100" y="4813300"/>
            <a:ext cx="2365375" cy="162401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err="1">
                <a:solidFill>
                  <a:srgbClr val="FF0000"/>
                </a:solidFill>
              </a:rPr>
              <a:t>@Kamioka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4761" name="Text Box 35"/>
          <p:cNvSpPr txBox="1">
            <a:spLocks noChangeArrowheads="1"/>
          </p:cNvSpPr>
          <p:nvPr/>
        </p:nvSpPr>
        <p:spPr bwMode="auto">
          <a:xfrm>
            <a:off x="0" y="4232275"/>
            <a:ext cx="5127625" cy="159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Atmospheric neutrino contribution</a:t>
            </a:r>
          </a:p>
          <a:p>
            <a:endParaRPr lang="it-IT" sz="1600" dirty="0">
              <a:solidFill>
                <a:schemeClr val="tx1"/>
              </a:solidFill>
              <a:cs typeface="Arial" pitchFamily="34" charset="0"/>
              <a:sym typeface="Wingdings" pitchFamily="2" charset="2"/>
            </a:endParaRPr>
          </a:p>
          <a:p>
            <a:r>
              <a:rPr lang="it-IT" sz="1600" dirty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Astronaut dose on board ISS</a:t>
            </a:r>
          </a:p>
          <a:p>
            <a:endParaRPr lang="it-IT" sz="1600" dirty="0">
              <a:solidFill>
                <a:schemeClr val="tx1"/>
              </a:solidFill>
              <a:cs typeface="Arial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it-IT" sz="1600" dirty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Indirect measurement of cross section in the    atmosphere </a:t>
            </a:r>
          </a:p>
          <a:p>
            <a:pPr>
              <a:buFont typeface="Wingdings" pitchFamily="2" charset="2"/>
              <a:buChar char="à"/>
            </a:pPr>
            <a:endParaRPr lang="it-IT" sz="1600" dirty="0">
              <a:solidFill>
                <a:schemeClr val="tx1"/>
              </a:solidFill>
              <a:cs typeface="Arial" pitchFamily="34" charset="0"/>
              <a:sym typeface="Wingdings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25" y="304800"/>
            <a:ext cx="511175" cy="3389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r-belt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00" y="635000"/>
            <a:ext cx="41148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2" descr="total_trigS11andS12"/>
          <p:cNvPicPr>
            <a:picLocks noGrp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163" y="2819400"/>
            <a:ext cx="6992937" cy="37846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75780" name="Oval 5"/>
          <p:cNvSpPr>
            <a:spLocks noChangeArrowheads="1"/>
          </p:cNvSpPr>
          <p:nvPr/>
        </p:nvSpPr>
        <p:spPr bwMode="auto">
          <a:xfrm>
            <a:off x="1644650" y="1339850"/>
            <a:ext cx="990600" cy="9906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defTabSz="449263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5781" name="Oval 6"/>
          <p:cNvSpPr>
            <a:spLocks noChangeArrowheads="1"/>
          </p:cNvSpPr>
          <p:nvPr/>
        </p:nvSpPr>
        <p:spPr bwMode="auto">
          <a:xfrm>
            <a:off x="2146300" y="2009775"/>
            <a:ext cx="533400" cy="533400"/>
          </a:xfrm>
          <a:prstGeom prst="ellipse">
            <a:avLst/>
          </a:prstGeom>
          <a:noFill/>
          <a:ln w="38100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defTabSz="449263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5782" name="Text Box 7"/>
          <p:cNvSpPr txBox="1">
            <a:spLocks noChangeArrowheads="1"/>
          </p:cNvSpPr>
          <p:nvPr/>
        </p:nvSpPr>
        <p:spPr bwMode="auto">
          <a:xfrm>
            <a:off x="2070100" y="247491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b="1">
                <a:solidFill>
                  <a:srgbClr val="FF0066"/>
                </a:solidFill>
              </a:rPr>
              <a:t>SAA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356100" y="838200"/>
            <a:ext cx="4724400" cy="4495800"/>
            <a:chOff x="2736" y="432"/>
            <a:chExt cx="2976" cy="2832"/>
          </a:xfrm>
        </p:grpSpPr>
        <p:sp>
          <p:nvSpPr>
            <p:cNvPr id="75785" name="Rectangle 9"/>
            <p:cNvSpPr>
              <a:spLocks noChangeArrowheads="1"/>
            </p:cNvSpPr>
            <p:nvPr/>
          </p:nvSpPr>
          <p:spPr bwMode="auto">
            <a:xfrm>
              <a:off x="4554" y="774"/>
              <a:ext cx="1014" cy="12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2994" y="2111"/>
              <a:ext cx="1399" cy="9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2994" y="774"/>
              <a:ext cx="1399" cy="12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 b="1">
                <a:solidFill>
                  <a:schemeClr val="bg1"/>
                </a:solidFill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736" y="432"/>
              <a:ext cx="2976" cy="2832"/>
              <a:chOff x="2736" y="432"/>
              <a:chExt cx="2976" cy="2832"/>
            </a:xfrm>
          </p:grpSpPr>
          <p:sp>
            <p:nvSpPr>
              <p:cNvPr id="75789" name="AutoShape 13"/>
              <p:cNvSpPr>
                <a:spLocks noChangeArrowheads="1"/>
              </p:cNvSpPr>
              <p:nvPr/>
            </p:nvSpPr>
            <p:spPr bwMode="auto">
              <a:xfrm>
                <a:off x="2736" y="432"/>
                <a:ext cx="2976" cy="2832"/>
              </a:xfrm>
              <a:prstGeom prst="wedgeRectCallout">
                <a:avLst>
                  <a:gd name="adj1" fmla="val -60852"/>
                  <a:gd name="adj2" fmla="val 43255"/>
                </a:avLst>
              </a:prstGeom>
              <a:solidFill>
                <a:schemeClr val="bg1">
                  <a:alpha val="85881"/>
                </a:schemeClr>
              </a:solidFill>
              <a:ln w="28575" algn="ctr">
                <a:solidFill>
                  <a:srgbClr val="99CCFF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449263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GB" b="1">
                    <a:latin typeface="Garamond" pitchFamily="18" charset="0"/>
                    <a:sym typeface="Symbol" pitchFamily="18" charset="2"/>
                  </a:rPr>
                  <a:t>SAA morphology</a:t>
                </a:r>
              </a:p>
            </p:txBody>
          </p:sp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2759" y="624"/>
                <a:ext cx="2905" cy="2592"/>
                <a:chOff x="2720" y="624"/>
                <a:chExt cx="2905" cy="2592"/>
              </a:xfrm>
            </p:grpSpPr>
            <p:pic>
              <p:nvPicPr>
                <p:cNvPr id="75791" name="Picture 1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0F0F0"/>
                    </a:clrFrom>
                    <a:clrTo>
                      <a:srgbClr val="F0F0F0">
                        <a:alpha val="0"/>
                      </a:srgbClr>
                    </a:clrTo>
                  </a:clrChange>
                </a:blip>
                <a:srcRect l="12616" t="2110" r="3862" b="6232"/>
                <a:stretch>
                  <a:fillRect/>
                </a:stretch>
              </p:blipFill>
              <p:spPr bwMode="auto">
                <a:xfrm>
                  <a:off x="4505" y="624"/>
                  <a:ext cx="1120" cy="142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75792" name="Picture 16"/>
                <p:cNvPicPr preferRelativeResize="0"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0F0F0"/>
                    </a:clrFrom>
                    <a:clrTo>
                      <a:srgbClr val="F0F0F0">
                        <a:alpha val="0"/>
                      </a:srgbClr>
                    </a:clrTo>
                  </a:clrChange>
                </a:blip>
                <a:srcRect l="5080" t="11362" r="2499" b="4744"/>
                <a:stretch>
                  <a:fillRect/>
                </a:stretch>
              </p:blipFill>
              <p:spPr bwMode="auto">
                <a:xfrm>
                  <a:off x="2861" y="2089"/>
                  <a:ext cx="1644" cy="105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75793" name="Picture 17"/>
                <p:cNvPicPr preferRelativeResize="0"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1F0EE"/>
                    </a:clrFrom>
                    <a:clrTo>
                      <a:srgbClr val="F1F0EE">
                        <a:alpha val="0"/>
                      </a:srgbClr>
                    </a:clrTo>
                  </a:clrChange>
                </a:blip>
                <a:srcRect l="7034" t="9323" b="4060"/>
                <a:stretch>
                  <a:fillRect/>
                </a:stretch>
              </p:blipFill>
              <p:spPr bwMode="auto">
                <a:xfrm>
                  <a:off x="2896" y="737"/>
                  <a:ext cx="1657" cy="135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75794" name="Text Box 1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68" y="1402"/>
                  <a:ext cx="418" cy="11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5000" rIns="90000" bIns="45000"/>
                <a:lstStyle/>
                <a:p>
                  <a:pPr defTabSz="449263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CC0000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GB" sz="1400" b="1">
                      <a:solidFill>
                        <a:srgbClr val="000000"/>
                      </a:solidFill>
                      <a:latin typeface="Bitstream Vera Sans"/>
                    </a:rPr>
                    <a:t>Latitude</a:t>
                  </a:r>
                  <a:endParaRPr lang="it-IT" sz="1200" b="1">
                    <a:solidFill>
                      <a:srgbClr val="0000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75795" name="Text Box 19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76" y="2337"/>
                  <a:ext cx="399" cy="112"/>
                </a:xfrm>
                <a:prstGeom prst="rect">
                  <a:avLst/>
                </a:prstGeom>
                <a:noFill/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90000" tIns="45000" rIns="90000" bIns="45000"/>
                <a:lstStyle/>
                <a:p>
                  <a:pPr defTabSz="449263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CC0000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GB" sz="1400" b="1">
                      <a:solidFill>
                        <a:srgbClr val="000000"/>
                      </a:solidFill>
                      <a:latin typeface="Bitstream Vera Sans"/>
                    </a:rPr>
                    <a:t>Altitude</a:t>
                  </a:r>
                  <a:endParaRPr lang="it-IT" sz="1400" b="1">
                    <a:solidFill>
                      <a:srgbClr val="000000"/>
                    </a:solidFill>
                    <a:latin typeface="Bitstream Vera Sans"/>
                  </a:endParaRPr>
                </a:p>
              </p:txBody>
            </p:sp>
            <p:sp>
              <p:nvSpPr>
                <p:cNvPr id="7579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159" y="2026"/>
                  <a:ext cx="396" cy="138"/>
                </a:xfrm>
                <a:prstGeom prst="rect">
                  <a:avLst/>
                </a:prstGeom>
                <a:noFill/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90000" tIns="45000" rIns="90000" bIns="45000"/>
                <a:lstStyle/>
                <a:p>
                  <a:pPr defTabSz="449263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CC0000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GB" sz="1400" b="1">
                      <a:solidFill>
                        <a:srgbClr val="000000"/>
                      </a:solidFill>
                      <a:latin typeface="Bitstream Vera Sans"/>
                    </a:rPr>
                    <a:t>Altitude</a:t>
                  </a:r>
                  <a:endParaRPr lang="it-IT" sz="1400" b="1">
                    <a:solidFill>
                      <a:srgbClr val="000000"/>
                    </a:solidFill>
                    <a:latin typeface="Bitstream Vera Sans"/>
                  </a:endParaRPr>
                </a:p>
              </p:txBody>
            </p:sp>
            <p:sp>
              <p:nvSpPr>
                <p:cNvPr id="7579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451" y="3097"/>
                  <a:ext cx="389" cy="119"/>
                </a:xfrm>
                <a:prstGeom prst="rect">
                  <a:avLst/>
                </a:prstGeom>
                <a:noFill/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90000" tIns="45000" rIns="90000" bIns="45000"/>
                <a:lstStyle/>
                <a:p>
                  <a:pPr defTabSz="449263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CC0000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GB" sz="1400" b="1">
                      <a:solidFill>
                        <a:srgbClr val="000000"/>
                      </a:solidFill>
                      <a:latin typeface="Bitstream Vera Sans"/>
                    </a:rPr>
                    <a:t>Longitude</a:t>
                  </a:r>
                  <a:endParaRPr lang="it-IT" sz="1400" b="1">
                    <a:solidFill>
                      <a:srgbClr val="000000"/>
                    </a:solidFill>
                    <a:latin typeface="Bitstream Vera Sans"/>
                  </a:endParaRPr>
                </a:p>
              </p:txBody>
            </p:sp>
            <p:sp>
              <p:nvSpPr>
                <p:cNvPr id="7579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598" y="2366"/>
                  <a:ext cx="916" cy="3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449263" eaLnBrk="0" hangingPunct="0">
                    <a:lnSpc>
                      <a:spcPct val="87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b="1">
                      <a:latin typeface="Garamond" pitchFamily="18" charset="0"/>
                    </a:rPr>
                    <a:t>Neutron rate</a:t>
                  </a:r>
                </a:p>
                <a:p>
                  <a:pPr algn="ctr" defTabSz="449263" eaLnBrk="0" hangingPunct="0">
                    <a:lnSpc>
                      <a:spcPct val="87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endParaRPr lang="en-US" b="1">
                    <a:latin typeface="Garamond" pitchFamily="18" charset="0"/>
                  </a:endParaRPr>
                </a:p>
              </p:txBody>
            </p:sp>
          </p:grpSp>
        </p:grpSp>
      </p:grpSp>
      <p:sp>
        <p:nvSpPr>
          <p:cNvPr id="75784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4763"/>
            <a:ext cx="9144000" cy="6969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South-Atlantic Anomaly (SAA)</a:t>
            </a: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Madison, 29-10-2011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63359"/>
            <a:ext cx="4419600" cy="447800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895600" y="797770"/>
            <a:ext cx="6019800" cy="1904999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Single good-quality track in the spectrometer</a:t>
            </a:r>
          </a:p>
          <a:p>
            <a:pPr marL="274320" lvl="1" indent="0">
              <a:buNone/>
            </a:pP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 Particle rigidity (R = pc/</a:t>
            </a:r>
            <a:r>
              <a:rPr lang="en-US" sz="1600" dirty="0" err="1" smtClean="0">
                <a:solidFill>
                  <a:srgbClr val="0000FF"/>
                </a:solidFill>
                <a:sym typeface="Wingdings" pitchFamily="2" charset="2"/>
              </a:rPr>
              <a:t>Ze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 )</a:t>
            </a:r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/>
              <a:t>Downward-going (</a:t>
            </a:r>
            <a:r>
              <a:rPr lang="en-US" sz="1600" dirty="0" smtClean="0">
                <a:latin typeface="Symbol" pitchFamily="18" charset="2"/>
              </a:rPr>
              <a:t>b</a:t>
            </a:r>
            <a:r>
              <a:rPr lang="en-US" sz="1600" dirty="0" smtClean="0"/>
              <a:t>&gt;0) &amp; positive-curvature (R&gt;0) trajectory</a:t>
            </a:r>
          </a:p>
          <a:p>
            <a:pPr marL="274320" lvl="1" indent="0">
              <a:buNone/>
            </a:pP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 Positive-charge particle from  above</a:t>
            </a:r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/>
              <a:t>Clean pattern through the apparatus</a:t>
            </a:r>
          </a:p>
          <a:p>
            <a:pPr marL="274320" lvl="1" indent="0">
              <a:buNone/>
            </a:pP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 Not an interaction product</a:t>
            </a:r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/>
              <a:t>Energy deposits in the  tracking system consistent  with H and He nuclei</a:t>
            </a:r>
            <a:endParaRPr lang="en-US" sz="1300" dirty="0" smtClean="0">
              <a:solidFill>
                <a:srgbClr val="0000FF"/>
              </a:solidFill>
              <a:sym typeface="Wingdings" pitchFamily="2" charset="2"/>
            </a:endParaRPr>
          </a:p>
          <a:p>
            <a:endParaRPr lang="en-US" sz="1300" dirty="0" smtClean="0">
              <a:sym typeface="Wingdings" pitchFamily="2" charset="2"/>
            </a:endParaRPr>
          </a:p>
          <a:p>
            <a:endParaRPr lang="en-US" sz="1800" dirty="0" smtClean="0"/>
          </a:p>
          <a:p>
            <a:pPr marL="274637" lvl="1" indent="0">
              <a:buClrTx/>
              <a:buNone/>
            </a:pPr>
            <a:endParaRPr lang="en-US" sz="1600" dirty="0" smtClean="0">
              <a:solidFill>
                <a:srgbClr val="0070C0"/>
              </a:solidFill>
              <a:sym typeface="Symbol" pitchFamily="18" charset="2"/>
            </a:endParaRPr>
          </a:p>
          <a:p>
            <a:pPr marL="0" indent="0">
              <a:buClrTx/>
              <a:buNone/>
            </a:pPr>
            <a:endParaRPr lang="en-US" sz="2000" b="1" dirty="0" smtClean="0">
              <a:sym typeface="Symbol" pitchFamily="18" charset="2"/>
            </a:endParaRPr>
          </a:p>
          <a:p>
            <a:pPr>
              <a:buClrTx/>
              <a:buFont typeface="Wingdings" pitchFamily="2" charset="2"/>
              <a:buChar char="à"/>
            </a:pPr>
            <a:endParaRPr lang="en-US" sz="2000" b="1" dirty="0" smtClean="0">
              <a:solidFill>
                <a:schemeClr val="tx1"/>
              </a:solidFill>
              <a:sym typeface="Symbol" pitchFamily="18" charset="2"/>
            </a:endParaRPr>
          </a:p>
          <a:p>
            <a:pPr marL="233362" lvl="1" indent="0">
              <a:buClrTx/>
              <a:buNone/>
            </a:pPr>
            <a:endParaRPr lang="en-US" sz="2400" b="1" dirty="0" smtClean="0"/>
          </a:p>
        </p:txBody>
      </p:sp>
      <p:pic>
        <p:nvPicPr>
          <p:cNvPr id="8" name="Picture 28" descr="had-evento-schemat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375"/>
          <a:stretch>
            <a:fillRect/>
          </a:stretch>
        </p:blipFill>
        <p:spPr bwMode="auto">
          <a:xfrm>
            <a:off x="381000" y="1530194"/>
            <a:ext cx="2362200" cy="4565806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8597" y="4620100"/>
            <a:ext cx="153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  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H</a:t>
            </a:r>
            <a:endParaRPr lang="en-US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4092099" y="4943266"/>
            <a:ext cx="866498" cy="92180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2"/>
          </p:cNvCxnSpPr>
          <p:nvPr/>
        </p:nvCxnSpPr>
        <p:spPr>
          <a:xfrm flipH="1">
            <a:off x="4511197" y="5266431"/>
            <a:ext cx="1214590" cy="86533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79795" y="2884629"/>
            <a:ext cx="2505814" cy="17790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lvl="1" indent="0">
              <a:buNone/>
            </a:pP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High-statistic (~10</a:t>
            </a:r>
            <a:r>
              <a:rPr lang="en-US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8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pPr marL="0" lvl="1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sample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of H and He   </a:t>
            </a:r>
          </a:p>
          <a:p>
            <a:pPr marL="0" lvl="1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(no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isotope separation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pPr marL="0" lvl="1" indent="0">
              <a:buNone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lvl="1" indent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Negligible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bk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of</a:t>
            </a:r>
          </a:p>
          <a:p>
            <a:pPr marL="0" lvl="1" indent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interaction products</a:t>
            </a:r>
          </a:p>
          <a:p>
            <a:pPr marL="0" lvl="1" indent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misidentified particles 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98425"/>
            <a:ext cx="9144000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H/He Selection</a:t>
            </a:r>
            <a:endParaRPr 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25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tter_Flux_HHe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629400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smtClean="0"/>
              <a:t>Proton and Helium Nuclei Spectra</a:t>
            </a:r>
            <a:endParaRPr lang="it-IT" sz="4000" dirty="0"/>
          </a:p>
        </p:txBody>
      </p:sp>
      <p:sp>
        <p:nvSpPr>
          <p:cNvPr id="5" name="Rectangle 9"/>
          <p:cNvSpPr>
            <a:spLocks/>
          </p:cNvSpPr>
          <p:nvPr/>
        </p:nvSpPr>
        <p:spPr bwMode="auto">
          <a:xfrm>
            <a:off x="7308304" y="4509120"/>
            <a:ext cx="1835696" cy="722890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</p:spPr>
        <p:txBody>
          <a:bodyPr wrap="square" lIns="0" tIns="0" rIns="57799" bIns="0">
            <a:spAutoFit/>
          </a:bodyPr>
          <a:lstStyle/>
          <a:p>
            <a:pPr marL="5715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Adriani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al., Science 332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2011)  69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Spectrum unfolding</a:t>
            </a:r>
            <a:endParaRPr lang="en-US" dirty="0"/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859313"/>
            <a:ext cx="5634990" cy="4873943"/>
          </a:xfrm>
        </p:spPr>
      </p:pic>
      <p:sp>
        <p:nvSpPr>
          <p:cNvPr id="13" name="TextBox 12"/>
          <p:cNvSpPr txBox="1"/>
          <p:nvPr/>
        </p:nvSpPr>
        <p:spPr>
          <a:xfrm>
            <a:off x="7025985" y="1511528"/>
            <a:ext cx="1018809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Protons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544131" y="3186630"/>
            <a:ext cx="0" cy="928170"/>
          </a:xfrm>
          <a:prstGeom prst="straightConnector1">
            <a:avLst/>
          </a:prstGeom>
          <a:ln w="28575">
            <a:solidFill>
              <a:srgbClr val="CC000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32440" y="3424535"/>
            <a:ext cx="849891" cy="36009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5773730"/>
            <a:ext cx="5706996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Bayesian unfolding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Spectrometer response matrix from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MC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-13320" y="1951037"/>
            <a:ext cx="2209800" cy="4144963"/>
          </a:xfrm>
          <a:prstGeom prst="rect">
            <a:avLst/>
          </a:prstGeom>
          <a:solidFill>
            <a:srgbClr val="FFFF99"/>
          </a:solidFill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  <a:buFont typeface="Wingdings 2"/>
              <a:buNone/>
              <a:defRPr kumimoji="0"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Real-energy spectrum</a:t>
            </a: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instrumental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effects</a:t>
            </a: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Measured-energy spectrum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53480" y="2996952"/>
            <a:ext cx="0" cy="533400"/>
          </a:xfrm>
          <a:prstGeom prst="straightConnector1">
            <a:avLst/>
          </a:prstGeom>
          <a:ln w="25400" cmpd="sng">
            <a:solidFill>
              <a:schemeClr val="bg1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53480" y="4437112"/>
            <a:ext cx="0" cy="533400"/>
          </a:xfrm>
          <a:prstGeom prst="straightConnector1">
            <a:avLst/>
          </a:prstGeom>
          <a:ln w="25400" cmpd="sng">
            <a:solidFill>
              <a:schemeClr val="bg1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>
            <a:off x="1098104" y="2636912"/>
            <a:ext cx="1752600" cy="2808311"/>
          </a:xfrm>
          <a:prstGeom prst="arc">
            <a:avLst>
              <a:gd name="adj1" fmla="val 16043180"/>
              <a:gd name="adj2" fmla="val 5367870"/>
            </a:avLst>
          </a:prstGeom>
          <a:ln w="25400" cmpd="sng">
            <a:solidFill>
              <a:schemeClr val="bg1"/>
            </a:solidFill>
            <a:headEnd type="arrow"/>
            <a:tailEnd type="none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66940" y="3657600"/>
            <a:ext cx="1424940" cy="815340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6500">
                  <a:srgbClr val="FAA88A"/>
                </a:gs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Statistical unfolding procedure</a:t>
            </a:r>
          </a:p>
        </p:txBody>
      </p:sp>
    </p:spTree>
    <p:extLst>
      <p:ext uri="{BB962C8B-B14F-4D97-AF65-F5344CB8AC3E}">
        <p14:creationId xmlns="" xmlns:p14="http://schemas.microsoft.com/office/powerpoint/2010/main" val="21610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10954</TotalTime>
  <Words>2338</Words>
  <Application>Microsoft Office PowerPoint</Application>
  <PresentationFormat>On-screen Show (4:3)</PresentationFormat>
  <Paragraphs>501</Paragraphs>
  <Slides>64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89" baseType="lpstr">
      <vt:lpstr>Arial</vt:lpstr>
      <vt:lpstr>Book Antiqua</vt:lpstr>
      <vt:lpstr>Comic Sans MS</vt:lpstr>
      <vt:lpstr>Arial Rounded MT Bold</vt:lpstr>
      <vt:lpstr>MS Gothic</vt:lpstr>
      <vt:lpstr>Garamond</vt:lpstr>
      <vt:lpstr>Symbol</vt:lpstr>
      <vt:lpstr>Times New Roman</vt:lpstr>
      <vt:lpstr>Wingdings</vt:lpstr>
      <vt:lpstr>Arial Narrow</vt:lpstr>
      <vt:lpstr>Courier New</vt:lpstr>
      <vt:lpstr>Wingdings 2</vt:lpstr>
      <vt:lpstr>Calibri</vt:lpstr>
      <vt:lpstr>Franklin Gothic Medium</vt:lpstr>
      <vt:lpstr>Gill Sans</vt:lpstr>
      <vt:lpstr>ＭＳ Ｐゴシック</vt:lpstr>
      <vt:lpstr>Arial Black</vt:lpstr>
      <vt:lpstr>Bitstream Vera Sans</vt:lpstr>
      <vt:lpstr>Eras Demi ITC</vt:lpstr>
      <vt:lpstr>Georgia</vt:lpstr>
      <vt:lpstr>Teen Light</vt:lpstr>
      <vt:lpstr>Clouds</vt:lpstr>
      <vt:lpstr>Office Theme</vt:lpstr>
      <vt:lpstr>Equation</vt:lpstr>
      <vt:lpstr>SPW 11.0 Graph</vt:lpstr>
      <vt:lpstr>  Cosmic-Ray Measurements with the PAMELA Experiment  Mirko Boezio INFN Trieste, Italy   On behalf of the PAMELA collaboration  Cosmic Ray Anisotropy Workshop 2011 – Madison, WI October 29th 2011    </vt:lpstr>
      <vt:lpstr>Slide 2</vt:lpstr>
      <vt:lpstr>Resurs-DK1 satellite + orbit</vt:lpstr>
      <vt:lpstr>Slide 4</vt:lpstr>
      <vt:lpstr>PAMELA detectors</vt:lpstr>
      <vt:lpstr>Cosmic Ray Spectra</vt:lpstr>
      <vt:lpstr>Slide 7</vt:lpstr>
      <vt:lpstr>Proton and Helium Nuclei Spectra</vt:lpstr>
      <vt:lpstr>Spectrum unfolding</vt:lpstr>
      <vt:lpstr>Spectrometer Systematic Uncertainties </vt:lpstr>
      <vt:lpstr>Overall systematic uncertainties</vt:lpstr>
      <vt:lpstr>Check of systematics</vt:lpstr>
      <vt:lpstr>H &amp; He absolute fluxes @ high energy</vt:lpstr>
      <vt:lpstr>H/He ratio vs R</vt:lpstr>
      <vt:lpstr>Slide 15</vt:lpstr>
      <vt:lpstr>C/O ratio</vt:lpstr>
      <vt:lpstr>Boron and Carbon nuclei Spectra</vt:lpstr>
      <vt:lpstr>Secondary nuclei</vt:lpstr>
      <vt:lpstr>ELECTRONS</vt:lpstr>
      <vt:lpstr>PAMELA electron (e-) spectrum</vt:lpstr>
      <vt:lpstr>PAMELA electron (e-) spectrum</vt:lpstr>
      <vt:lpstr>PAMELA &amp; Fermi electron (e-+e+) spectra</vt:lpstr>
      <vt:lpstr>PAMELA &amp; Fermi electron (e-+e+) spectra</vt:lpstr>
      <vt:lpstr>PAMELA &amp; Fermi electron (e-) spectra</vt:lpstr>
      <vt:lpstr>Antiparticles with PAMELA</vt:lpstr>
      <vt:lpstr>Slide 26</vt:lpstr>
      <vt:lpstr>ANTIPROTONS</vt:lpstr>
      <vt:lpstr>Antiproton Identification</vt:lpstr>
      <vt:lpstr>Antiproton Results</vt:lpstr>
      <vt:lpstr>POSITRONS</vt:lpstr>
      <vt:lpstr>Slide 31</vt:lpstr>
      <vt:lpstr>Slide 32</vt:lpstr>
      <vt:lpstr>Positron selection with calorimeter</vt:lpstr>
      <vt:lpstr>Positron to Electron Fraction</vt:lpstr>
      <vt:lpstr>Slide 35</vt:lpstr>
      <vt:lpstr>Positron selection with calorimeter</vt:lpstr>
      <vt:lpstr>PAMELA Positron to Electron Fraction</vt:lpstr>
      <vt:lpstr>Positron to Electron Fraction</vt:lpstr>
      <vt:lpstr>Positron flux</vt:lpstr>
      <vt:lpstr>Slide 40</vt:lpstr>
      <vt:lpstr>A Challenging Puzzle for CR Physics</vt:lpstr>
      <vt:lpstr>Slide 42</vt:lpstr>
      <vt:lpstr>Summary</vt:lpstr>
      <vt:lpstr>     </vt:lpstr>
      <vt:lpstr>Slide 45</vt:lpstr>
      <vt:lpstr>Slide 46</vt:lpstr>
      <vt:lpstr>All three ATIC flights are consistent</vt:lpstr>
      <vt:lpstr>PAMELA e- and e+ spectra</vt:lpstr>
      <vt:lpstr>Slide 49</vt:lpstr>
      <vt:lpstr>Slide 50</vt:lpstr>
      <vt:lpstr>PAMELA 2H/4He</vt:lpstr>
      <vt:lpstr>PAMELA 3He/4He</vt:lpstr>
      <vt:lpstr>A Challenging Puzzle for CR Physics</vt:lpstr>
      <vt:lpstr>Solar Modulation</vt:lpstr>
      <vt:lpstr>Positron to Electron Fraction</vt:lpstr>
      <vt:lpstr>Slide 56</vt:lpstr>
      <vt:lpstr>Charge-sign dependent modulation over two solar maxima</vt:lpstr>
      <vt:lpstr>PAMELA proton spectra 2006-2009 and theoretical models</vt:lpstr>
      <vt:lpstr>Slide 59</vt:lpstr>
      <vt:lpstr>Slide 60</vt:lpstr>
      <vt:lpstr>Other PAMELA Results</vt:lpstr>
      <vt:lpstr>Slide 62</vt:lpstr>
      <vt:lpstr>Slide 63</vt:lpstr>
      <vt:lpstr>South-Atlantic Anomaly (SAA)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Mirko</dc:creator>
  <cp:lastModifiedBy>Windows User</cp:lastModifiedBy>
  <cp:revision>484</cp:revision>
  <dcterms:modified xsi:type="dcterms:W3CDTF">2011-10-29T04:35:01Z</dcterms:modified>
</cp:coreProperties>
</file>