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70" r:id="rId3"/>
    <p:sldId id="271" r:id="rId4"/>
    <p:sldId id="272" r:id="rId5"/>
    <p:sldId id="273" r:id="rId6"/>
    <p:sldId id="274" r:id="rId7"/>
    <p:sldId id="288" r:id="rId8"/>
    <p:sldId id="289" r:id="rId9"/>
    <p:sldId id="279" r:id="rId10"/>
    <p:sldId id="262" r:id="rId11"/>
    <p:sldId id="267" r:id="rId12"/>
    <p:sldId id="282" r:id="rId13"/>
    <p:sldId id="283" r:id="rId14"/>
    <p:sldId id="284" r:id="rId15"/>
    <p:sldId id="264" r:id="rId16"/>
    <p:sldId id="286" r:id="rId17"/>
    <p:sldId id="275" r:id="rId18"/>
    <p:sldId id="287" r:id="rId19"/>
    <p:sldId id="281" r:id="rId20"/>
    <p:sldId id="257" r:id="rId21"/>
    <p:sldId id="258" r:id="rId22"/>
    <p:sldId id="259" r:id="rId23"/>
    <p:sldId id="260" r:id="rId24"/>
    <p:sldId id="261" r:id="rId25"/>
    <p:sldId id="263" r:id="rId26"/>
    <p:sldId id="265" r:id="rId27"/>
    <p:sldId id="268" r:id="rId28"/>
  </p:sldIdLst>
  <p:sldSz cx="9144000" cy="6858000" type="screen4x3"/>
  <p:notesSz cx="6718300" cy="98552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4669" autoAdjust="0"/>
    <p:restoredTop sz="96929" autoAdjust="0"/>
  </p:normalViewPr>
  <p:slideViewPr>
    <p:cSldViewPr>
      <p:cViewPr varScale="1">
        <p:scale>
          <a:sx n="71" d="100"/>
          <a:sy n="71" d="100"/>
        </p:scale>
        <p:origin x="-13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11263" cy="49276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05482" y="0"/>
            <a:ext cx="2911263" cy="492760"/>
          </a:xfrm>
          <a:prstGeom prst="rect">
            <a:avLst/>
          </a:prstGeom>
        </p:spPr>
        <p:txBody>
          <a:bodyPr vert="horz" lIns="91440" tIns="45720" rIns="91440" bIns="45720" rtlCol="0"/>
          <a:lstStyle>
            <a:lvl1pPr algn="r">
              <a:defRPr sz="1200"/>
            </a:lvl1pPr>
          </a:lstStyle>
          <a:p>
            <a:fld id="{E4AA77A1-B6D1-4471-804B-40B58B45B12D}" type="datetimeFigureOut">
              <a:rPr lang="it-IT" smtClean="0"/>
              <a:pPr/>
              <a:t>26/09/2009</a:t>
            </a:fld>
            <a:endParaRPr lang="it-IT"/>
          </a:p>
        </p:txBody>
      </p:sp>
      <p:sp>
        <p:nvSpPr>
          <p:cNvPr id="4" name="Segnaposto immagine diapositiva 3"/>
          <p:cNvSpPr>
            <a:spLocks noGrp="1" noRot="1" noChangeAspect="1"/>
          </p:cNvSpPr>
          <p:nvPr>
            <p:ph type="sldImg" idx="2"/>
          </p:nvPr>
        </p:nvSpPr>
        <p:spPr>
          <a:xfrm>
            <a:off x="895350" y="739775"/>
            <a:ext cx="4927600" cy="36957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1830" y="4681220"/>
            <a:ext cx="5374640" cy="443484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360730"/>
            <a:ext cx="2911263" cy="49276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05482" y="9360730"/>
            <a:ext cx="2911263" cy="492760"/>
          </a:xfrm>
          <a:prstGeom prst="rect">
            <a:avLst/>
          </a:prstGeom>
        </p:spPr>
        <p:txBody>
          <a:bodyPr vert="horz" lIns="91440" tIns="45720" rIns="91440" bIns="45720" rtlCol="0" anchor="b"/>
          <a:lstStyle>
            <a:lvl1pPr algn="r">
              <a:defRPr sz="1200"/>
            </a:lvl1pPr>
          </a:lstStyle>
          <a:p>
            <a:fld id="{E29C21D2-278B-4C67-9C0F-B952FA0ED7DD}"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EC9A8-5C43-4FBC-85CE-7966235E8E78}" type="slidenum">
              <a:rPr lang="en-US"/>
              <a:pPr/>
              <a:t>16</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r>
              <a:rPr lang="en-US"/>
              <a:t>So now we can include these values the formula we have seen previously. To do that, we have used the program PLOE++, used in the AMANDA collaboration and we calculate that the ANTARES sensitivity to diffuse fluxes when the systematic effects are included is 9.0x10</a:t>
            </a:r>
            <a:r>
              <a:rPr lang="en-US" baseline="30000"/>
              <a:t>-8</a:t>
            </a:r>
            <a:r>
              <a:rPr lang="en-US"/>
              <a:t> after one year. After three years, the limit is 4.3x10</a:t>
            </a:r>
            <a:r>
              <a:rPr lang="en-US" baseline="30000"/>
              <a:t>-8</a:t>
            </a:r>
            <a:r>
              <a:rPr lang="en-US"/>
              <a:t>. This means an increase of 15% in the limit due to systematics.</a:t>
            </a:r>
          </a:p>
          <a:p>
            <a:r>
              <a:rPr lang="en-US"/>
              <a:t>So in this plot we can compare these values with other expermients.</a:t>
            </a:r>
          </a:p>
          <a:p>
            <a:r>
              <a:rPr lang="en-US"/>
              <a:t>Here we have the atmospheric neutrinos and some signal models. And these are the limits obtained by previous experiments. The ANTARES sensitivity for one and three years can be seen here.</a:t>
            </a:r>
          </a:p>
          <a:p>
            <a:r>
              <a:rPr lang="en-US"/>
              <a:t>Further experiments like ICECUBE will set these limits lower.</a:t>
            </a:r>
            <a:endParaRPr lang="en-US" baseline="30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7" name="Rettango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2362200" y="4038600"/>
            <a:ext cx="6477000" cy="1828800"/>
          </a:xfrm>
        </p:spPr>
        <p:txBody>
          <a:bodyPr anchor="b"/>
          <a:lstStyle>
            <a:lvl1pPr>
              <a:defRPr cap="all" baseline="0"/>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81C3F13-A5EC-4FAB-8AF6-A4B394128A1F}" type="datetime1">
              <a:rPr lang="it-IT" smtClean="0"/>
              <a:t>26/09/2009</a:t>
            </a:fld>
            <a:endParaRPr lang="it-IT"/>
          </a:p>
        </p:txBody>
      </p:sp>
      <p:sp>
        <p:nvSpPr>
          <p:cNvPr id="17" name="Segnaposto piè di pagina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it-IT" smtClean="0"/>
              <a:t>MANTS '09 - M. Spurio</a:t>
            </a:r>
            <a:endParaRPr lang="it-IT"/>
          </a:p>
        </p:txBody>
      </p:sp>
      <p:sp>
        <p:nvSpPr>
          <p:cNvPr id="29" name="Segnaposto numero diapositiva 28"/>
          <p:cNvSpPr>
            <a:spLocks noGrp="1"/>
          </p:cNvSpPr>
          <p:nvPr>
            <p:ph type="sldNum" sz="quarter" idx="12"/>
          </p:nvPr>
        </p:nvSpPr>
        <p:spPr>
          <a:xfrm>
            <a:off x="8001000" y="228600"/>
            <a:ext cx="838200" cy="381000"/>
          </a:xfrm>
        </p:spPr>
        <p:txBody>
          <a:bodyPr/>
          <a:lstStyle>
            <a:lvl1pPr>
              <a:defRPr>
                <a:solidFill>
                  <a:schemeClr val="tx2"/>
                </a:solidFill>
              </a:defRPr>
            </a:lvl1pPr>
          </a:lstStyle>
          <a:p>
            <a:fld id="{20091185-6E3E-4854-9FC3-8733CB82E845}"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D14DF82-2CA0-4D3C-A4D8-2DC74E23F2E6}" type="datetime1">
              <a:rPr lang="it-IT" smtClean="0"/>
              <a:t>26/09/2009</a:t>
            </a:fld>
            <a:endParaRPr lang="it-IT"/>
          </a:p>
        </p:txBody>
      </p:sp>
      <p:sp>
        <p:nvSpPr>
          <p:cNvPr id="5" name="Segnaposto piè di pagina 4"/>
          <p:cNvSpPr>
            <a:spLocks noGrp="1"/>
          </p:cNvSpPr>
          <p:nvPr>
            <p:ph type="ftr" sz="quarter" idx="11"/>
          </p:nvPr>
        </p:nvSpPr>
        <p:spPr/>
        <p:txBody>
          <a:bodyPr/>
          <a:lstStyle/>
          <a:p>
            <a:r>
              <a:rPr lang="it-IT" smtClean="0"/>
              <a:t>MANTS '09 - M. Spurio</a:t>
            </a:r>
            <a:endParaRPr lang="it-IT"/>
          </a:p>
        </p:txBody>
      </p:sp>
      <p:sp>
        <p:nvSpPr>
          <p:cNvPr id="6" name="Segnaposto numero diapositiva 5"/>
          <p:cNvSpPr>
            <a:spLocks noGrp="1"/>
          </p:cNvSpPr>
          <p:nvPr>
            <p:ph type="sldNum" sz="quarter" idx="12"/>
          </p:nvPr>
        </p:nvSpPr>
        <p:spPr/>
        <p:txBody>
          <a:bodyPr/>
          <a:lstStyle/>
          <a:p>
            <a:fld id="{20091185-6E3E-4854-9FC3-8733CB82E84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1"/>
      </p:bgRef>
    </p:bg>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609600"/>
            <a:ext cx="2057400" cy="55165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609600"/>
            <a:ext cx="5562600" cy="5516564"/>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6553200" y="6248402"/>
            <a:ext cx="2209800" cy="365125"/>
          </a:xfrm>
        </p:spPr>
        <p:txBody>
          <a:bodyPr/>
          <a:lstStyle/>
          <a:p>
            <a:fld id="{04DB43E3-D17A-41FB-86BE-E7B04132529F}" type="datetime1">
              <a:rPr lang="it-IT" smtClean="0"/>
              <a:t>26/09/2009</a:t>
            </a:fld>
            <a:endParaRPr lang="it-IT"/>
          </a:p>
        </p:txBody>
      </p:sp>
      <p:sp>
        <p:nvSpPr>
          <p:cNvPr id="5" name="Segnaposto piè di pagina 4"/>
          <p:cNvSpPr>
            <a:spLocks noGrp="1"/>
          </p:cNvSpPr>
          <p:nvPr>
            <p:ph type="ftr" sz="quarter" idx="11"/>
          </p:nvPr>
        </p:nvSpPr>
        <p:spPr>
          <a:xfrm>
            <a:off x="457201" y="6248207"/>
            <a:ext cx="5573483" cy="365125"/>
          </a:xfrm>
        </p:spPr>
        <p:txBody>
          <a:bodyPr/>
          <a:lstStyle/>
          <a:p>
            <a:r>
              <a:rPr lang="it-IT" smtClean="0"/>
              <a:t>MANTS '09 - M. Spurio</a:t>
            </a:r>
            <a:endParaRPr lang="it-IT"/>
          </a:p>
        </p:txBody>
      </p:sp>
      <p:sp>
        <p:nvSpPr>
          <p:cNvPr id="7" name="Rettango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tango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tango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egnaposto numero diapositiva 5"/>
          <p:cNvSpPr>
            <a:spLocks noGrp="1"/>
          </p:cNvSpPr>
          <p:nvPr>
            <p:ph type="sldNum" sz="quarter" idx="12"/>
          </p:nvPr>
        </p:nvSpPr>
        <p:spPr>
          <a:xfrm rot="5400000">
            <a:off x="5989638" y="144462"/>
            <a:ext cx="533400" cy="244476"/>
          </a:xfrm>
        </p:spPr>
        <p:txBody>
          <a:bodyPr/>
          <a:lstStyle/>
          <a:p>
            <a:fld id="{20091185-6E3E-4854-9FC3-8733CB82E845}"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8153400" cy="990600"/>
          </a:xfrm>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6B9F6BAE-7689-4DCD-B2A8-93ABA6387EB3}" type="datetime1">
              <a:rPr lang="it-IT" smtClean="0"/>
              <a:t>26/09/2009</a:t>
            </a:fld>
            <a:endParaRPr lang="it-IT"/>
          </a:p>
        </p:txBody>
      </p:sp>
      <p:sp>
        <p:nvSpPr>
          <p:cNvPr id="5" name="Segnaposto piè di pagina 4"/>
          <p:cNvSpPr>
            <a:spLocks noGrp="1"/>
          </p:cNvSpPr>
          <p:nvPr>
            <p:ph type="ftr" sz="quarter" idx="11"/>
          </p:nvPr>
        </p:nvSpPr>
        <p:spPr/>
        <p:txBody>
          <a:bodyPr/>
          <a:lstStyle/>
          <a:p>
            <a:r>
              <a:rPr lang="it-IT" smtClean="0"/>
              <a:t>MANTS '09 - M. Spurio</a:t>
            </a:r>
            <a:endParaRPr lang="it-IT"/>
          </a:p>
        </p:txBody>
      </p:sp>
      <p:sp>
        <p:nvSpPr>
          <p:cNvPr id="6" name="Segnaposto numero diapositiva 5"/>
          <p:cNvSpPr>
            <a:spLocks noGrp="1"/>
          </p:cNvSpPr>
          <p:nvPr>
            <p:ph type="sldNum" sz="quarter" idx="12"/>
          </p:nvPr>
        </p:nvSpPr>
        <p:spPr/>
        <p:txBody>
          <a:bodyPr/>
          <a:lstStyle>
            <a:lvl1pPr>
              <a:defRPr>
                <a:solidFill>
                  <a:srgbClr val="FFFFFF"/>
                </a:solidFill>
              </a:defRPr>
            </a:lvl1pPr>
          </a:lstStyle>
          <a:p>
            <a:fld id="{20091185-6E3E-4854-9FC3-8733CB82E845}" type="slidenum">
              <a:rPr lang="it-IT" smtClean="0"/>
              <a:pPr/>
              <a:t>‹N›</a:t>
            </a:fld>
            <a:endParaRPr lang="it-IT"/>
          </a:p>
        </p:txBody>
      </p:sp>
      <p:sp>
        <p:nvSpPr>
          <p:cNvPr id="8" name="Segnaposto contenuto 7"/>
          <p:cNvSpPr>
            <a:spLocks noGrp="1"/>
          </p:cNvSpPr>
          <p:nvPr>
            <p:ph sz="quarter" idx="1"/>
          </p:nvPr>
        </p:nvSpPr>
        <p:spPr>
          <a:xfrm>
            <a:off x="612648" y="1600200"/>
            <a:ext cx="8153400" cy="44958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7" name="Rettango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CC0E7119-C26C-4D95-AA8B-30AEEEA79FC4}" type="datetime1">
              <a:rPr lang="it-IT" smtClean="0"/>
              <a:t>26/09/2009</a:t>
            </a:fld>
            <a:endParaRPr lang="it-IT"/>
          </a:p>
        </p:txBody>
      </p:sp>
      <p:sp>
        <p:nvSpPr>
          <p:cNvPr id="13" name="Segnaposto numero diapositiva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0091185-6E3E-4854-9FC3-8733CB82E845}" type="slidenum">
              <a:rPr lang="it-IT" smtClean="0"/>
              <a:pPr/>
              <a:t>‹N›</a:t>
            </a:fld>
            <a:endParaRPr lang="it-IT"/>
          </a:p>
        </p:txBody>
      </p:sp>
      <p:sp>
        <p:nvSpPr>
          <p:cNvPr id="14" name="Segnaposto piè di pagina 13"/>
          <p:cNvSpPr>
            <a:spLocks noGrp="1"/>
          </p:cNvSpPr>
          <p:nvPr>
            <p:ph type="ftr" sz="quarter" idx="12"/>
          </p:nvPr>
        </p:nvSpPr>
        <p:spPr/>
        <p:txBody>
          <a:bodyPr/>
          <a:lstStyle/>
          <a:p>
            <a:r>
              <a:rPr lang="it-IT" smtClean="0"/>
              <a:t>MANTS '09 - M. Spurio</a:t>
            </a:r>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9" name="Segnaposto contenuto 8"/>
          <p:cNvSpPr>
            <a:spLocks noGrp="1"/>
          </p:cNvSpPr>
          <p:nvPr>
            <p:ph sz="quarter" idx="1"/>
          </p:nvPr>
        </p:nvSpPr>
        <p:spPr>
          <a:xfrm>
            <a:off x="609600" y="1589567"/>
            <a:ext cx="38862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844901" y="1589567"/>
            <a:ext cx="38862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8" name="Segnaposto data 7"/>
          <p:cNvSpPr>
            <a:spLocks noGrp="1"/>
          </p:cNvSpPr>
          <p:nvPr>
            <p:ph type="dt" sz="half" idx="15"/>
          </p:nvPr>
        </p:nvSpPr>
        <p:spPr/>
        <p:txBody>
          <a:bodyPr rtlCol="0"/>
          <a:lstStyle/>
          <a:p>
            <a:fld id="{69A56233-D794-4F12-A4F8-D327273B4E7A}" type="datetime1">
              <a:rPr lang="it-IT" smtClean="0"/>
              <a:t>26/09/2009</a:t>
            </a:fld>
            <a:endParaRPr lang="it-IT"/>
          </a:p>
        </p:txBody>
      </p:sp>
      <p:sp>
        <p:nvSpPr>
          <p:cNvPr id="10" name="Segnaposto numero diapositiva 9"/>
          <p:cNvSpPr>
            <a:spLocks noGrp="1"/>
          </p:cNvSpPr>
          <p:nvPr>
            <p:ph type="sldNum" sz="quarter" idx="16"/>
          </p:nvPr>
        </p:nvSpPr>
        <p:spPr/>
        <p:txBody>
          <a:bodyPr rtlCol="0"/>
          <a:lstStyle/>
          <a:p>
            <a:fld id="{20091185-6E3E-4854-9FC3-8733CB82E845}" type="slidenum">
              <a:rPr lang="it-IT" smtClean="0"/>
              <a:pPr/>
              <a:t>‹N›</a:t>
            </a:fld>
            <a:endParaRPr lang="it-IT"/>
          </a:p>
        </p:txBody>
      </p:sp>
      <p:sp>
        <p:nvSpPr>
          <p:cNvPr id="12" name="Segnaposto piè di pagina 11"/>
          <p:cNvSpPr>
            <a:spLocks noGrp="1"/>
          </p:cNvSpPr>
          <p:nvPr>
            <p:ph type="ftr" sz="quarter" idx="17"/>
          </p:nvPr>
        </p:nvSpPr>
        <p:spPr/>
        <p:txBody>
          <a:bodyPr rtlCol="0"/>
          <a:lstStyle/>
          <a:p>
            <a:r>
              <a:rPr lang="it-IT" smtClean="0"/>
              <a:t>MANTS '09 - M. Spurio</a:t>
            </a: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3400" y="273050"/>
            <a:ext cx="8153400" cy="869950"/>
          </a:xfrm>
        </p:spPr>
        <p:txBody>
          <a:bodyPr anchor="ctr"/>
          <a:lstStyle>
            <a:lvl1pPr>
              <a:defRPr/>
            </a:lvl1pPr>
          </a:lstStyle>
          <a:p>
            <a:r>
              <a:rPr kumimoji="0" lang="it-IT" smtClean="0"/>
              <a:t>Fare clic per modificare lo stile del titolo</a:t>
            </a:r>
            <a:endParaRPr kumimoji="0" lang="en-US"/>
          </a:p>
        </p:txBody>
      </p:sp>
      <p:sp>
        <p:nvSpPr>
          <p:cNvPr id="11" name="Segnaposto contenuto 10"/>
          <p:cNvSpPr>
            <a:spLocks noGrp="1"/>
          </p:cNvSpPr>
          <p:nvPr>
            <p:ph sz="quarter" idx="2"/>
          </p:nvPr>
        </p:nvSpPr>
        <p:spPr>
          <a:xfrm>
            <a:off x="609600" y="2438400"/>
            <a:ext cx="388620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800600" y="2438400"/>
            <a:ext cx="388620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5"/>
          </p:nvPr>
        </p:nvSpPr>
        <p:spPr/>
        <p:txBody>
          <a:bodyPr rtlCol="0"/>
          <a:lstStyle/>
          <a:p>
            <a:fld id="{2F0CDDD1-37E2-45FF-9C2E-30386CC87797}" type="datetime1">
              <a:rPr lang="it-IT" smtClean="0"/>
              <a:t>26/09/2009</a:t>
            </a:fld>
            <a:endParaRPr lang="it-IT"/>
          </a:p>
        </p:txBody>
      </p:sp>
      <p:sp>
        <p:nvSpPr>
          <p:cNvPr id="12" name="Segnaposto numero diapositiva 11"/>
          <p:cNvSpPr>
            <a:spLocks noGrp="1"/>
          </p:cNvSpPr>
          <p:nvPr>
            <p:ph type="sldNum" sz="quarter" idx="16"/>
          </p:nvPr>
        </p:nvSpPr>
        <p:spPr/>
        <p:txBody>
          <a:bodyPr rtlCol="0"/>
          <a:lstStyle/>
          <a:p>
            <a:fld id="{20091185-6E3E-4854-9FC3-8733CB82E845}" type="slidenum">
              <a:rPr lang="it-IT" smtClean="0"/>
              <a:pPr/>
              <a:t>‹N›</a:t>
            </a:fld>
            <a:endParaRPr lang="it-IT"/>
          </a:p>
        </p:txBody>
      </p:sp>
      <p:sp>
        <p:nvSpPr>
          <p:cNvPr id="14" name="Segnaposto piè di pagina 13"/>
          <p:cNvSpPr>
            <a:spLocks noGrp="1"/>
          </p:cNvSpPr>
          <p:nvPr>
            <p:ph type="ftr" sz="quarter" idx="17"/>
          </p:nvPr>
        </p:nvSpPr>
        <p:spPr/>
        <p:txBody>
          <a:bodyPr rtlCol="0"/>
          <a:lstStyle/>
          <a:p>
            <a:r>
              <a:rPr lang="it-IT" smtClean="0"/>
              <a:t>MANTS '09 - M. Spurio</a:t>
            </a:r>
            <a:endParaRPr lang="it-IT"/>
          </a:p>
        </p:txBody>
      </p:sp>
      <p:sp>
        <p:nvSpPr>
          <p:cNvPr id="16" name="Segnaposto tes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5" name="Segnaposto tes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DE648ED8-BBCE-4824-A11C-F72DBD7797D9}" type="datetime1">
              <a:rPr lang="it-IT" smtClean="0"/>
              <a:t>26/09/2009</a:t>
            </a:fld>
            <a:endParaRPr lang="it-IT"/>
          </a:p>
        </p:txBody>
      </p:sp>
      <p:sp>
        <p:nvSpPr>
          <p:cNvPr id="4" name="Segnaposto piè di pagina 3"/>
          <p:cNvSpPr>
            <a:spLocks noGrp="1"/>
          </p:cNvSpPr>
          <p:nvPr>
            <p:ph type="ftr" sz="quarter" idx="11"/>
          </p:nvPr>
        </p:nvSpPr>
        <p:spPr/>
        <p:txBody>
          <a:bodyPr/>
          <a:lstStyle/>
          <a:p>
            <a:r>
              <a:rPr lang="it-IT" smtClean="0"/>
              <a:t>MANTS '09 - M. Spurio</a:t>
            </a:r>
            <a:endParaRPr lang="it-IT"/>
          </a:p>
        </p:txBody>
      </p:sp>
      <p:sp>
        <p:nvSpPr>
          <p:cNvPr id="5" name="Segnaposto numero diapositiva 4"/>
          <p:cNvSpPr>
            <a:spLocks noGrp="1"/>
          </p:cNvSpPr>
          <p:nvPr>
            <p:ph type="sldNum" sz="quarter" idx="12"/>
          </p:nvPr>
        </p:nvSpPr>
        <p:spPr/>
        <p:txBody>
          <a:bodyPr/>
          <a:lstStyle>
            <a:lvl1pPr>
              <a:defRPr>
                <a:solidFill>
                  <a:srgbClr val="FFFFFF"/>
                </a:solidFill>
              </a:defRPr>
            </a:lvl1pPr>
          </a:lstStyle>
          <a:p>
            <a:fld id="{20091185-6E3E-4854-9FC3-8733CB82E84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916E349-1D83-462C-B8BB-3BAE1F267A4E}" type="datetime1">
              <a:rPr lang="it-IT" smtClean="0"/>
              <a:t>26/09/2009</a:t>
            </a:fld>
            <a:endParaRPr lang="it-IT"/>
          </a:p>
        </p:txBody>
      </p:sp>
      <p:sp>
        <p:nvSpPr>
          <p:cNvPr id="3" name="Segnaposto piè di pagina 2"/>
          <p:cNvSpPr>
            <a:spLocks noGrp="1"/>
          </p:cNvSpPr>
          <p:nvPr>
            <p:ph type="ftr" sz="quarter" idx="11"/>
          </p:nvPr>
        </p:nvSpPr>
        <p:spPr/>
        <p:txBody>
          <a:bodyPr/>
          <a:lstStyle/>
          <a:p>
            <a:r>
              <a:rPr lang="it-IT" smtClean="0"/>
              <a:t>MANTS '09 - M. Spurio</a:t>
            </a:r>
            <a:endParaRPr lang="it-IT"/>
          </a:p>
        </p:txBody>
      </p:sp>
      <p:sp>
        <p:nvSpPr>
          <p:cNvPr id="4" name="Segnaposto numero diapositiva 3"/>
          <p:cNvSpPr>
            <a:spLocks noGrp="1"/>
          </p:cNvSpPr>
          <p:nvPr>
            <p:ph type="sldNum" sz="quarter" idx="12"/>
          </p:nvPr>
        </p:nvSpPr>
        <p:spPr>
          <a:xfrm>
            <a:off x="0" y="6248400"/>
            <a:ext cx="533400" cy="381000"/>
          </a:xfrm>
        </p:spPr>
        <p:txBody>
          <a:bodyPr/>
          <a:lstStyle>
            <a:lvl1pPr>
              <a:defRPr>
                <a:solidFill>
                  <a:schemeClr val="tx2"/>
                </a:solidFill>
              </a:defRPr>
            </a:lvl1pPr>
          </a:lstStyle>
          <a:p>
            <a:fld id="{20091185-6E3E-4854-9FC3-8733CB82E84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8077200" cy="869950"/>
          </a:xfrm>
        </p:spPr>
        <p:txBody>
          <a:bodyPr anchor="ctr"/>
          <a:lstStyle>
            <a:lvl1pPr algn="l">
              <a:buNone/>
              <a:defRPr sz="4400" b="0"/>
            </a:lvl1p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875717B1-F6EE-4488-B409-570BB18CE3C5}" type="datetime1">
              <a:rPr lang="it-IT" smtClean="0"/>
              <a:t>26/09/2009</a:t>
            </a:fld>
            <a:endParaRPr lang="it-IT"/>
          </a:p>
        </p:txBody>
      </p:sp>
      <p:sp>
        <p:nvSpPr>
          <p:cNvPr id="6" name="Segnaposto piè di pagina 5"/>
          <p:cNvSpPr>
            <a:spLocks noGrp="1"/>
          </p:cNvSpPr>
          <p:nvPr>
            <p:ph type="ftr" sz="quarter" idx="11"/>
          </p:nvPr>
        </p:nvSpPr>
        <p:spPr/>
        <p:txBody>
          <a:bodyPr/>
          <a:lstStyle/>
          <a:p>
            <a:r>
              <a:rPr lang="it-IT" smtClean="0"/>
              <a:t>MANTS '09 - M. Spurio</a:t>
            </a:r>
            <a:endParaRPr lang="it-IT"/>
          </a:p>
        </p:txBody>
      </p:sp>
      <p:sp>
        <p:nvSpPr>
          <p:cNvPr id="7" name="Segnaposto numero diapositiva 6"/>
          <p:cNvSpPr>
            <a:spLocks noGrp="1"/>
          </p:cNvSpPr>
          <p:nvPr>
            <p:ph type="sldNum" sz="quarter" idx="12"/>
          </p:nvPr>
        </p:nvSpPr>
        <p:spPr/>
        <p:txBody>
          <a:bodyPr/>
          <a:lstStyle>
            <a:lvl1pPr>
              <a:defRPr>
                <a:solidFill>
                  <a:srgbClr val="FFFFFF"/>
                </a:solidFill>
              </a:defRPr>
            </a:lvl1pPr>
          </a:lstStyle>
          <a:p>
            <a:fld id="{20091185-6E3E-4854-9FC3-8733CB82E845}" type="slidenum">
              <a:rPr lang="it-IT" smtClean="0"/>
              <a:pPr/>
              <a:t>‹N›</a:t>
            </a:fld>
            <a:endParaRPr lang="it-IT"/>
          </a:p>
        </p:txBody>
      </p:sp>
      <p:sp>
        <p:nvSpPr>
          <p:cNvPr id="3" name="Segnaposto tes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9" name="Segnaposto contenuto 8"/>
          <p:cNvSpPr>
            <a:spLocks noGrp="1"/>
          </p:cNvSpPr>
          <p:nvPr>
            <p:ph sz="quarter" idx="1"/>
          </p:nvPr>
        </p:nvSpPr>
        <p:spPr>
          <a:xfrm>
            <a:off x="2362200" y="1752600"/>
            <a:ext cx="6400800" cy="4419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3">
        <a:schemeClr val="bg2"/>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8" name="Rettango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it-IT" smtClean="0"/>
              <a:t>Fare clic per modificare lo stile del titolo</a:t>
            </a:r>
            <a:endParaRPr kumimoji="0" lang="en-US"/>
          </a:p>
        </p:txBody>
      </p:sp>
      <p:sp>
        <p:nvSpPr>
          <p:cNvPr id="11" name="Rettango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egnaposto data 11"/>
          <p:cNvSpPr>
            <a:spLocks noGrp="1"/>
          </p:cNvSpPr>
          <p:nvPr>
            <p:ph type="dt" sz="half" idx="10"/>
          </p:nvPr>
        </p:nvSpPr>
        <p:spPr>
          <a:xfrm>
            <a:off x="6248400" y="6248400"/>
            <a:ext cx="2667000" cy="365125"/>
          </a:xfrm>
        </p:spPr>
        <p:txBody>
          <a:bodyPr rtlCol="0"/>
          <a:lstStyle/>
          <a:p>
            <a:fld id="{83F31D1B-4A2C-4CFD-B9B7-2F33B9822DFC}" type="datetime1">
              <a:rPr lang="it-IT" smtClean="0"/>
              <a:t>26/09/2009</a:t>
            </a:fld>
            <a:endParaRPr lang="it-IT"/>
          </a:p>
        </p:txBody>
      </p:sp>
      <p:sp>
        <p:nvSpPr>
          <p:cNvPr id="13" name="Segnaposto numero diapositiva 12"/>
          <p:cNvSpPr>
            <a:spLocks noGrp="1"/>
          </p:cNvSpPr>
          <p:nvPr>
            <p:ph type="sldNum" sz="quarter" idx="11"/>
          </p:nvPr>
        </p:nvSpPr>
        <p:spPr>
          <a:xfrm>
            <a:off x="0" y="4667249"/>
            <a:ext cx="1447800" cy="663578"/>
          </a:xfrm>
        </p:spPr>
        <p:txBody>
          <a:bodyPr rtlCol="0"/>
          <a:lstStyle>
            <a:lvl1pPr>
              <a:defRPr sz="2800"/>
            </a:lvl1pPr>
          </a:lstStyle>
          <a:p>
            <a:fld id="{20091185-6E3E-4854-9FC3-8733CB82E845}" type="slidenum">
              <a:rPr lang="it-IT" smtClean="0"/>
              <a:pPr/>
              <a:t>‹N›</a:t>
            </a:fld>
            <a:endParaRPr lang="it-IT"/>
          </a:p>
        </p:txBody>
      </p:sp>
      <p:sp>
        <p:nvSpPr>
          <p:cNvPr id="14" name="Segnaposto piè di pagina 13"/>
          <p:cNvSpPr>
            <a:spLocks noGrp="1"/>
          </p:cNvSpPr>
          <p:nvPr>
            <p:ph type="ftr" sz="quarter" idx="12"/>
          </p:nvPr>
        </p:nvSpPr>
        <p:spPr>
          <a:xfrm>
            <a:off x="1600200" y="6248206"/>
            <a:ext cx="4572000" cy="365125"/>
          </a:xfrm>
        </p:spPr>
        <p:txBody>
          <a:bodyPr rtlCol="0"/>
          <a:lstStyle/>
          <a:p>
            <a:r>
              <a:rPr lang="it-IT" smtClean="0"/>
              <a:t>MANTS '09 - M. Spurio</a:t>
            </a:r>
            <a:endParaRPr lang="it-IT"/>
          </a:p>
        </p:txBody>
      </p:sp>
      <p:sp>
        <p:nvSpPr>
          <p:cNvPr id="3" name="Segnaposto immagin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it-IT" smtClean="0"/>
              <a:t>Fare clic sull'icona per inserire un'immagine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609600" y="228600"/>
            <a:ext cx="8153400" cy="990600"/>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6EDF2B9-C9F7-48E8-844E-FA8C7609E55F}" type="datetime1">
              <a:rPr lang="it-IT" smtClean="0"/>
              <a:t>26/09/2009</a:t>
            </a:fld>
            <a:endParaRPr lang="it-IT"/>
          </a:p>
        </p:txBody>
      </p:sp>
      <p:sp>
        <p:nvSpPr>
          <p:cNvPr id="3" name="Segnaposto piè di pagina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it-IT" smtClean="0"/>
              <a:t>MANTS '09 - M. Spurio</a:t>
            </a:r>
            <a:endParaRPr lang="it-IT"/>
          </a:p>
        </p:txBody>
      </p:sp>
      <p:sp>
        <p:nvSpPr>
          <p:cNvPr id="7" name="Rettango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0091185-6E3E-4854-9FC3-8733CB82E845}"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tif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232" y="2928934"/>
            <a:ext cx="6838968" cy="2428892"/>
          </a:xfrm>
        </p:spPr>
        <p:txBody>
          <a:bodyPr>
            <a:normAutofit fontScale="90000"/>
          </a:bodyPr>
          <a:lstStyle/>
          <a:p>
            <a:r>
              <a:rPr lang="en-US" dirty="0" smtClean="0"/>
              <a:t>Strategies </a:t>
            </a:r>
            <a:r>
              <a:rPr lang="en-US" dirty="0" smtClean="0"/>
              <a:t>for the </a:t>
            </a:r>
            <a:r>
              <a:rPr lang="en-US" cap="none" dirty="0" smtClean="0">
                <a:latin typeface="Symbol" pitchFamily="18" charset="2"/>
              </a:rPr>
              <a:t>n</a:t>
            </a:r>
            <a:r>
              <a:rPr lang="en-US" dirty="0" smtClean="0"/>
              <a:t> diffuse </a:t>
            </a:r>
            <a:r>
              <a:rPr lang="en-US" dirty="0" smtClean="0"/>
              <a:t>searches in </a:t>
            </a:r>
            <a:r>
              <a:rPr lang="en-US" dirty="0" err="1" smtClean="0"/>
              <a:t>antares</a:t>
            </a:r>
            <a:r>
              <a:rPr lang="en-US" dirty="0" smtClean="0"/>
              <a:t/>
            </a:r>
            <a:br>
              <a:rPr lang="en-US" dirty="0" smtClean="0"/>
            </a:br>
            <a:r>
              <a:rPr lang="en-US" sz="4000" dirty="0" smtClean="0"/>
              <a:t>MANTS’09, </a:t>
            </a:r>
            <a:r>
              <a:rPr lang="en-US" sz="4000" cap="none" dirty="0" smtClean="0"/>
              <a:t>Berlin</a:t>
            </a:r>
            <a:endParaRPr lang="en-US" dirty="0"/>
          </a:p>
        </p:txBody>
      </p:sp>
      <p:sp>
        <p:nvSpPr>
          <p:cNvPr id="3" name="Sottotitolo 2"/>
          <p:cNvSpPr>
            <a:spLocks noGrp="1"/>
          </p:cNvSpPr>
          <p:nvPr>
            <p:ph type="subTitle" idx="1"/>
          </p:nvPr>
        </p:nvSpPr>
        <p:spPr/>
        <p:txBody>
          <a:bodyPr>
            <a:normAutofit fontScale="92500" lnSpcReduction="20000"/>
          </a:bodyPr>
          <a:lstStyle/>
          <a:p>
            <a:r>
              <a:rPr lang="en-US" b="1" dirty="0" smtClean="0"/>
              <a:t>M. Spurio </a:t>
            </a:r>
            <a:r>
              <a:rPr lang="en-US" dirty="0" smtClean="0"/>
              <a:t>(Bologna), on the behalf on many colleagues</a:t>
            </a:r>
            <a:endParaRPr lang="en-US" dirty="0"/>
          </a:p>
        </p:txBody>
      </p:sp>
      <p:pic>
        <p:nvPicPr>
          <p:cNvPr id="4098" name="Picture 2"/>
          <p:cNvPicPr>
            <a:picLocks noChangeAspect="1" noChangeArrowheads="1"/>
          </p:cNvPicPr>
          <p:nvPr/>
        </p:nvPicPr>
        <p:blipFill>
          <a:blip r:embed="rId2"/>
          <a:srcRect/>
          <a:stretch>
            <a:fillRect/>
          </a:stretch>
        </p:blipFill>
        <p:spPr bwMode="auto">
          <a:xfrm>
            <a:off x="6219825" y="0"/>
            <a:ext cx="2924175" cy="219075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0" y="0"/>
            <a:ext cx="1428728" cy="1428728"/>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4857752" y="-24"/>
            <a:ext cx="1357311" cy="863743"/>
          </a:xfrm>
          <a:prstGeom prst="rect">
            <a:avLst/>
          </a:prstGeom>
          <a:noFill/>
          <a:ln w="9525">
            <a:noFill/>
            <a:miter lim="800000"/>
            <a:headEnd/>
            <a:tailEnd/>
          </a:ln>
          <a:effectLst/>
        </p:spPr>
      </p:pic>
      <p:pic>
        <p:nvPicPr>
          <p:cNvPr id="7" name="Immagine 6" descr="logo-UNIBO.tiff"/>
          <p:cNvPicPr>
            <a:picLocks noChangeAspect="1"/>
          </p:cNvPicPr>
          <p:nvPr/>
        </p:nvPicPr>
        <p:blipFill>
          <a:blip r:embed="rId5" cstate="print"/>
          <a:stretch>
            <a:fillRect/>
          </a:stretch>
        </p:blipFill>
        <p:spPr>
          <a:xfrm>
            <a:off x="4857752" y="857232"/>
            <a:ext cx="1357322" cy="1358988"/>
          </a:xfrm>
          <a:prstGeom prst="rect">
            <a:avLst/>
          </a:prstGeom>
        </p:spPr>
      </p:pic>
      <p:sp>
        <p:nvSpPr>
          <p:cNvPr id="8" name="Segnaposto numero diapositiva 7"/>
          <p:cNvSpPr>
            <a:spLocks noGrp="1"/>
          </p:cNvSpPr>
          <p:nvPr>
            <p:ph type="sldNum" sz="quarter" idx="12"/>
          </p:nvPr>
        </p:nvSpPr>
        <p:spPr/>
        <p:txBody>
          <a:bodyPr/>
          <a:lstStyle/>
          <a:p>
            <a:fld id="{20091185-6E3E-4854-9FC3-8733CB82E845}" type="slidenum">
              <a:rPr lang="it-IT" smtClean="0"/>
              <a:pPr/>
              <a:t>1</a:t>
            </a:fld>
            <a:endParaRPr lang="it-IT"/>
          </a:p>
        </p:txBody>
      </p:sp>
      <p:sp>
        <p:nvSpPr>
          <p:cNvPr id="9" name="Segnaposto piè di pagina 8"/>
          <p:cNvSpPr>
            <a:spLocks noGrp="1"/>
          </p:cNvSpPr>
          <p:nvPr>
            <p:ph type="ftr" sz="quarter" idx="11"/>
          </p:nvPr>
        </p:nvSpPr>
        <p:spPr/>
        <p:txBody>
          <a:bodyPr/>
          <a:lstStyle/>
          <a:p>
            <a:r>
              <a:rPr lang="it-IT" smtClean="0"/>
              <a:t>MANTS '09 - M. Spurio</a:t>
            </a:r>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Time</a:t>
            </a:r>
            <a:r>
              <a:rPr lang="it-IT" dirty="0" smtClean="0"/>
              <a:t> </a:t>
            </a:r>
            <a:r>
              <a:rPr lang="it-IT" dirty="0" err="1" smtClean="0"/>
              <a:t>distribution</a:t>
            </a:r>
            <a:endParaRPr lang="it-IT" dirty="0"/>
          </a:p>
        </p:txBody>
      </p:sp>
      <p:pic>
        <p:nvPicPr>
          <p:cNvPr id="3074" name="Picture 2"/>
          <p:cNvPicPr>
            <a:picLocks noChangeAspect="1" noChangeArrowheads="1"/>
          </p:cNvPicPr>
          <p:nvPr/>
        </p:nvPicPr>
        <p:blipFill>
          <a:blip r:embed="rId2"/>
          <a:srcRect/>
          <a:stretch>
            <a:fillRect/>
          </a:stretch>
        </p:blipFill>
        <p:spPr bwMode="auto">
          <a:xfrm>
            <a:off x="1238250" y="1781194"/>
            <a:ext cx="6667500" cy="4362450"/>
          </a:xfrm>
          <a:prstGeom prst="rect">
            <a:avLst/>
          </a:prstGeom>
          <a:noFill/>
          <a:ln w="9525">
            <a:noFill/>
            <a:miter lim="800000"/>
            <a:headEnd/>
            <a:tailEnd/>
          </a:ln>
          <a:effectLst/>
        </p:spPr>
      </p:pic>
      <p:sp>
        <p:nvSpPr>
          <p:cNvPr id="5" name="Rettangolo 4"/>
          <p:cNvSpPr/>
          <p:nvPr/>
        </p:nvSpPr>
        <p:spPr>
          <a:xfrm>
            <a:off x="142844" y="2428868"/>
            <a:ext cx="1676806" cy="369332"/>
          </a:xfrm>
          <a:prstGeom prst="rect">
            <a:avLst/>
          </a:prstGeom>
        </p:spPr>
        <p:txBody>
          <a:bodyPr wrap="none">
            <a:spAutoFit/>
          </a:bodyPr>
          <a:lstStyle/>
          <a:p>
            <a:r>
              <a:rPr lang="it-IT" dirty="0" smtClean="0"/>
              <a:t>(</a:t>
            </a:r>
            <a:r>
              <a:rPr lang="it-IT" dirty="0" err="1" smtClean="0"/>
              <a:t>from</a:t>
            </a:r>
            <a:r>
              <a:rPr lang="it-IT" dirty="0" smtClean="0"/>
              <a:t> D. Castel) </a:t>
            </a:r>
            <a:endParaRPr lang="it-IT" dirty="0"/>
          </a:p>
        </p:txBody>
      </p:sp>
      <p:sp>
        <p:nvSpPr>
          <p:cNvPr id="6" name="Segnaposto numero diapositiva 5"/>
          <p:cNvSpPr>
            <a:spLocks noGrp="1"/>
          </p:cNvSpPr>
          <p:nvPr>
            <p:ph type="sldNum" sz="quarter" idx="12"/>
          </p:nvPr>
        </p:nvSpPr>
        <p:spPr/>
        <p:txBody>
          <a:bodyPr>
            <a:normAutofit fontScale="85000" lnSpcReduction="20000"/>
          </a:bodyPr>
          <a:lstStyle/>
          <a:p>
            <a:fld id="{20091185-6E3E-4854-9FC3-8733CB82E845}" type="slidenum">
              <a:rPr lang="it-IT" smtClean="0"/>
              <a:pPr/>
              <a:t>10</a:t>
            </a:fld>
            <a:endParaRPr lang="it-IT"/>
          </a:p>
        </p:txBody>
      </p:sp>
      <p:sp>
        <p:nvSpPr>
          <p:cNvPr id="7" name="Segnaposto piè di pagina 6"/>
          <p:cNvSpPr>
            <a:spLocks noGrp="1"/>
          </p:cNvSpPr>
          <p:nvPr>
            <p:ph type="ftr" sz="quarter" idx="11"/>
          </p:nvPr>
        </p:nvSpPr>
        <p:spPr/>
        <p:txBody>
          <a:bodyPr/>
          <a:lstStyle/>
          <a:p>
            <a:r>
              <a:rPr lang="it-IT" smtClean="0"/>
              <a:t>MANTS '09 - M. Spurio</a:t>
            </a:r>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74638"/>
            <a:ext cx="8229600" cy="1143000"/>
          </a:xfrm>
        </p:spPr>
        <p:txBody>
          <a:bodyPr/>
          <a:lstStyle/>
          <a:p>
            <a:r>
              <a:rPr lang="it-IT" dirty="0" smtClean="0"/>
              <a:t>3. DAQ: “ARS” mode</a:t>
            </a:r>
            <a:endParaRPr lang="it-IT" dirty="0"/>
          </a:p>
        </p:txBody>
      </p:sp>
      <p:cxnSp>
        <p:nvCxnSpPr>
          <p:cNvPr id="5" name="Connettore 1 4"/>
          <p:cNvCxnSpPr/>
          <p:nvPr/>
        </p:nvCxnSpPr>
        <p:spPr>
          <a:xfrm>
            <a:off x="1671646" y="4286256"/>
            <a:ext cx="7115196" cy="1588"/>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ttangolo 6"/>
          <p:cNvSpPr/>
          <p:nvPr/>
        </p:nvSpPr>
        <p:spPr>
          <a:xfrm>
            <a:off x="1814522" y="3214686"/>
            <a:ext cx="357190"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2 8"/>
          <p:cNvCxnSpPr/>
          <p:nvPr/>
        </p:nvCxnSpPr>
        <p:spPr>
          <a:xfrm rot="5400000" flipH="1" flipV="1">
            <a:off x="778671" y="4607727"/>
            <a:ext cx="1285884" cy="785818"/>
          </a:xfrm>
          <a:prstGeom prst="straightConnector1">
            <a:avLst/>
          </a:prstGeom>
          <a:ln>
            <a:solidFill>
              <a:srgbClr val="00B0F0"/>
            </a:solidFill>
            <a:prstDash val="dash"/>
            <a:tailEnd type="arrow"/>
          </a:ln>
          <a:effectLst>
            <a:innerShdw blurRad="63500" dist="50800" dir="13500000">
              <a:prstClr val="black">
                <a:alpha val="50000"/>
              </a:prstClr>
            </a:innerShdw>
          </a:effectLst>
        </p:spPr>
        <p:style>
          <a:lnRef idx="1">
            <a:schemeClr val="accent6"/>
          </a:lnRef>
          <a:fillRef idx="0">
            <a:schemeClr val="accent6"/>
          </a:fillRef>
          <a:effectRef idx="0">
            <a:schemeClr val="accent6"/>
          </a:effectRef>
          <a:fontRef idx="minor">
            <a:schemeClr val="tx1"/>
          </a:fontRef>
        </p:style>
      </p:cxnSp>
      <p:cxnSp>
        <p:nvCxnSpPr>
          <p:cNvPr id="10" name="Connettore 2 9"/>
          <p:cNvCxnSpPr/>
          <p:nvPr/>
        </p:nvCxnSpPr>
        <p:spPr>
          <a:xfrm rot="5400000" flipH="1" flipV="1">
            <a:off x="931071" y="4679165"/>
            <a:ext cx="1285884" cy="785818"/>
          </a:xfrm>
          <a:prstGeom prst="straightConnector1">
            <a:avLst/>
          </a:prstGeom>
          <a:ln>
            <a:solidFill>
              <a:srgbClr val="00B0F0"/>
            </a:solidFill>
            <a:prstDash val="dash"/>
            <a:tailEnd type="arrow"/>
          </a:ln>
          <a:effectLst>
            <a:innerShdw blurRad="63500" dist="50800" dir="13500000">
              <a:prstClr val="black">
                <a:alpha val="50000"/>
              </a:prstClr>
            </a:innerShdw>
          </a:effectLst>
        </p:spPr>
        <p:style>
          <a:lnRef idx="1">
            <a:schemeClr val="accent6"/>
          </a:lnRef>
          <a:fillRef idx="0">
            <a:schemeClr val="accent6"/>
          </a:fillRef>
          <a:effectRef idx="0">
            <a:schemeClr val="accent6"/>
          </a:effectRef>
          <a:fontRef idx="minor">
            <a:schemeClr val="tx1"/>
          </a:fontRef>
        </p:style>
      </p:cxnSp>
      <p:cxnSp>
        <p:nvCxnSpPr>
          <p:cNvPr id="11" name="Connettore 2 10"/>
          <p:cNvCxnSpPr/>
          <p:nvPr/>
        </p:nvCxnSpPr>
        <p:spPr>
          <a:xfrm rot="5400000" flipH="1" flipV="1">
            <a:off x="1064423" y="4679165"/>
            <a:ext cx="1285884" cy="785818"/>
          </a:xfrm>
          <a:prstGeom prst="straightConnector1">
            <a:avLst/>
          </a:prstGeom>
          <a:ln>
            <a:solidFill>
              <a:srgbClr val="00B0F0"/>
            </a:solidFill>
            <a:prstDash val="dash"/>
            <a:tailEnd type="arrow"/>
          </a:ln>
          <a:effectLst>
            <a:innerShdw blurRad="63500" dist="50800" dir="13500000">
              <a:prstClr val="black">
                <a:alpha val="50000"/>
              </a:prstClr>
            </a:innerShdw>
          </a:effectLst>
        </p:spPr>
        <p:style>
          <a:lnRef idx="1">
            <a:schemeClr val="accent6"/>
          </a:lnRef>
          <a:fillRef idx="0">
            <a:schemeClr val="accent6"/>
          </a:fillRef>
          <a:effectRef idx="0">
            <a:schemeClr val="accent6"/>
          </a:effectRef>
          <a:fontRef idx="minor">
            <a:schemeClr val="tx1"/>
          </a:fontRef>
        </p:style>
      </p:cxnSp>
      <p:cxnSp>
        <p:nvCxnSpPr>
          <p:cNvPr id="12" name="Connettore 2 11"/>
          <p:cNvCxnSpPr/>
          <p:nvPr/>
        </p:nvCxnSpPr>
        <p:spPr>
          <a:xfrm rot="5400000" flipH="1" flipV="1">
            <a:off x="1278737" y="4536289"/>
            <a:ext cx="1285884" cy="785818"/>
          </a:xfrm>
          <a:prstGeom prst="straightConnector1">
            <a:avLst/>
          </a:prstGeom>
          <a:ln>
            <a:solidFill>
              <a:srgbClr val="00B0F0"/>
            </a:solidFill>
            <a:prstDash val="dash"/>
            <a:tailEnd type="arrow"/>
          </a:ln>
          <a:effectLst>
            <a:innerShdw blurRad="63500" dist="50800" dir="13500000">
              <a:prstClr val="black">
                <a:alpha val="50000"/>
              </a:prstClr>
            </a:innerShdw>
          </a:effectLst>
        </p:spPr>
        <p:style>
          <a:lnRef idx="1">
            <a:schemeClr val="accent6"/>
          </a:lnRef>
          <a:fillRef idx="0">
            <a:schemeClr val="accent6"/>
          </a:fillRef>
          <a:effectRef idx="0">
            <a:schemeClr val="accent6"/>
          </a:effectRef>
          <a:fontRef idx="minor">
            <a:schemeClr val="tx1"/>
          </a:fontRef>
        </p:style>
      </p:cxnSp>
      <p:cxnSp>
        <p:nvCxnSpPr>
          <p:cNvPr id="13" name="Connettore 2 12"/>
          <p:cNvCxnSpPr/>
          <p:nvPr/>
        </p:nvCxnSpPr>
        <p:spPr>
          <a:xfrm rot="5400000" flipH="1" flipV="1">
            <a:off x="1431137" y="4607727"/>
            <a:ext cx="1285884" cy="785818"/>
          </a:xfrm>
          <a:prstGeom prst="straightConnector1">
            <a:avLst/>
          </a:prstGeom>
          <a:ln>
            <a:solidFill>
              <a:srgbClr val="00B0F0"/>
            </a:solidFill>
            <a:prstDash val="dash"/>
            <a:tailEnd type="arrow"/>
          </a:ln>
          <a:effectLst>
            <a:innerShdw blurRad="63500" dist="50800" dir="13500000">
              <a:prstClr val="black">
                <a:alpha val="50000"/>
              </a:prstClr>
            </a:innerShdw>
          </a:effectLst>
        </p:spPr>
        <p:style>
          <a:lnRef idx="1">
            <a:schemeClr val="accent6"/>
          </a:lnRef>
          <a:fillRef idx="0">
            <a:schemeClr val="accent6"/>
          </a:fillRef>
          <a:effectRef idx="0">
            <a:schemeClr val="accent6"/>
          </a:effectRef>
          <a:fontRef idx="minor">
            <a:schemeClr val="tx1"/>
          </a:fontRef>
        </p:style>
      </p:cxnSp>
      <p:cxnSp>
        <p:nvCxnSpPr>
          <p:cNvPr id="14" name="Connettore 2 13"/>
          <p:cNvCxnSpPr/>
          <p:nvPr/>
        </p:nvCxnSpPr>
        <p:spPr>
          <a:xfrm rot="5400000" flipH="1" flipV="1">
            <a:off x="1564489" y="4607727"/>
            <a:ext cx="1285884" cy="785818"/>
          </a:xfrm>
          <a:prstGeom prst="straightConnector1">
            <a:avLst/>
          </a:prstGeom>
          <a:ln>
            <a:solidFill>
              <a:srgbClr val="00B0F0"/>
            </a:solidFill>
            <a:prstDash val="dash"/>
            <a:tailEnd type="arrow"/>
          </a:ln>
          <a:effectLst>
            <a:innerShdw blurRad="63500" dist="50800" dir="13500000">
              <a:prstClr val="black">
                <a:alpha val="50000"/>
              </a:prstClr>
            </a:innerShdw>
          </a:effectLst>
        </p:spPr>
        <p:style>
          <a:lnRef idx="1">
            <a:schemeClr val="accent6"/>
          </a:lnRef>
          <a:fillRef idx="0">
            <a:schemeClr val="accent6"/>
          </a:fillRef>
          <a:effectRef idx="0">
            <a:schemeClr val="accent6"/>
          </a:effectRef>
          <a:fontRef idx="minor">
            <a:schemeClr val="tx1"/>
          </a:fontRef>
        </p:style>
      </p:cxnSp>
      <p:cxnSp>
        <p:nvCxnSpPr>
          <p:cNvPr id="15" name="Connettore 2 14"/>
          <p:cNvCxnSpPr/>
          <p:nvPr/>
        </p:nvCxnSpPr>
        <p:spPr>
          <a:xfrm rot="5400000" flipH="1" flipV="1">
            <a:off x="1778803" y="4607727"/>
            <a:ext cx="1285884" cy="785818"/>
          </a:xfrm>
          <a:prstGeom prst="straightConnector1">
            <a:avLst/>
          </a:prstGeom>
          <a:ln>
            <a:solidFill>
              <a:srgbClr val="00B0F0"/>
            </a:solidFill>
            <a:prstDash val="dash"/>
            <a:tailEnd type="arrow"/>
          </a:ln>
          <a:effectLst>
            <a:innerShdw blurRad="63500" dist="50800" dir="13500000">
              <a:prstClr val="black">
                <a:alpha val="50000"/>
              </a:prstClr>
            </a:innerShdw>
          </a:effectLst>
        </p:spPr>
        <p:style>
          <a:lnRef idx="1">
            <a:schemeClr val="accent6"/>
          </a:lnRef>
          <a:fillRef idx="0">
            <a:schemeClr val="accent6"/>
          </a:fillRef>
          <a:effectRef idx="0">
            <a:schemeClr val="accent6"/>
          </a:effectRef>
          <a:fontRef idx="minor">
            <a:schemeClr val="tx1"/>
          </a:fontRef>
        </p:style>
      </p:cxnSp>
      <p:cxnSp>
        <p:nvCxnSpPr>
          <p:cNvPr id="16" name="Connettore 2 15"/>
          <p:cNvCxnSpPr/>
          <p:nvPr/>
        </p:nvCxnSpPr>
        <p:spPr>
          <a:xfrm rot="5400000" flipH="1" flipV="1">
            <a:off x="1931203" y="4679165"/>
            <a:ext cx="1285884" cy="785818"/>
          </a:xfrm>
          <a:prstGeom prst="straightConnector1">
            <a:avLst/>
          </a:prstGeom>
          <a:ln>
            <a:solidFill>
              <a:srgbClr val="00B0F0"/>
            </a:solidFill>
            <a:prstDash val="dash"/>
            <a:tailEnd type="arrow"/>
          </a:ln>
          <a:effectLst>
            <a:innerShdw blurRad="63500" dist="50800" dir="13500000">
              <a:prstClr val="black">
                <a:alpha val="50000"/>
              </a:prstClr>
            </a:innerShdw>
          </a:effectLst>
        </p:spPr>
        <p:style>
          <a:lnRef idx="1">
            <a:schemeClr val="accent6"/>
          </a:lnRef>
          <a:fillRef idx="0">
            <a:schemeClr val="accent6"/>
          </a:fillRef>
          <a:effectRef idx="0">
            <a:schemeClr val="accent6"/>
          </a:effectRef>
          <a:fontRef idx="minor">
            <a:schemeClr val="tx1"/>
          </a:fontRef>
        </p:style>
      </p:cxnSp>
      <p:cxnSp>
        <p:nvCxnSpPr>
          <p:cNvPr id="17" name="Connettore 2 16"/>
          <p:cNvCxnSpPr/>
          <p:nvPr/>
        </p:nvCxnSpPr>
        <p:spPr>
          <a:xfrm rot="5400000" flipH="1" flipV="1">
            <a:off x="2064555" y="4679165"/>
            <a:ext cx="1285884" cy="785818"/>
          </a:xfrm>
          <a:prstGeom prst="straightConnector1">
            <a:avLst/>
          </a:prstGeom>
          <a:ln>
            <a:solidFill>
              <a:srgbClr val="00B0F0"/>
            </a:solidFill>
            <a:prstDash val="dash"/>
            <a:tailEnd type="arrow"/>
          </a:ln>
          <a:effectLst>
            <a:innerShdw blurRad="63500" dist="50800" dir="13500000">
              <a:prstClr val="black">
                <a:alpha val="50000"/>
              </a:prstClr>
            </a:innerShdw>
          </a:effectLst>
        </p:spPr>
        <p:style>
          <a:lnRef idx="1">
            <a:schemeClr val="accent6"/>
          </a:lnRef>
          <a:fillRef idx="0">
            <a:schemeClr val="accent6"/>
          </a:fillRef>
          <a:effectRef idx="0">
            <a:schemeClr val="accent6"/>
          </a:effectRef>
          <a:fontRef idx="minor">
            <a:schemeClr val="tx1"/>
          </a:fontRef>
        </p:style>
      </p:cxnSp>
      <p:cxnSp>
        <p:nvCxnSpPr>
          <p:cNvPr id="18" name="Connettore 2 17"/>
          <p:cNvCxnSpPr/>
          <p:nvPr/>
        </p:nvCxnSpPr>
        <p:spPr>
          <a:xfrm rot="5400000" flipH="1" flipV="1">
            <a:off x="2564621" y="4679165"/>
            <a:ext cx="1285884" cy="785818"/>
          </a:xfrm>
          <a:prstGeom prst="straightConnector1">
            <a:avLst/>
          </a:prstGeom>
          <a:ln>
            <a:solidFill>
              <a:srgbClr val="00B0F0"/>
            </a:solidFill>
            <a:prstDash val="dash"/>
            <a:tailEnd type="arrow"/>
          </a:ln>
          <a:effectLst>
            <a:innerShdw blurRad="63500" dist="50800" dir="13500000">
              <a:prstClr val="black">
                <a:alpha val="50000"/>
              </a:prstClr>
            </a:innerShdw>
          </a:effectLst>
        </p:spPr>
        <p:style>
          <a:lnRef idx="1">
            <a:schemeClr val="accent6"/>
          </a:lnRef>
          <a:fillRef idx="0">
            <a:schemeClr val="accent6"/>
          </a:fillRef>
          <a:effectRef idx="0">
            <a:schemeClr val="accent6"/>
          </a:effectRef>
          <a:fontRef idx="minor">
            <a:schemeClr val="tx1"/>
          </a:fontRef>
        </p:style>
      </p:cxnSp>
      <p:cxnSp>
        <p:nvCxnSpPr>
          <p:cNvPr id="19" name="Connettore 2 18"/>
          <p:cNvCxnSpPr/>
          <p:nvPr/>
        </p:nvCxnSpPr>
        <p:spPr>
          <a:xfrm rot="5400000" flipH="1" flipV="1">
            <a:off x="2931335" y="4679165"/>
            <a:ext cx="1285884" cy="785818"/>
          </a:xfrm>
          <a:prstGeom prst="straightConnector1">
            <a:avLst/>
          </a:prstGeom>
          <a:ln>
            <a:solidFill>
              <a:srgbClr val="00B0F0"/>
            </a:solidFill>
            <a:prstDash val="dash"/>
            <a:tailEnd type="arrow"/>
          </a:ln>
          <a:effectLst>
            <a:innerShdw blurRad="63500" dist="50800" dir="13500000">
              <a:prstClr val="black">
                <a:alpha val="50000"/>
              </a:prstClr>
            </a:innerShdw>
          </a:effectLst>
        </p:spPr>
        <p:style>
          <a:lnRef idx="1">
            <a:schemeClr val="accent6"/>
          </a:lnRef>
          <a:fillRef idx="0">
            <a:schemeClr val="accent6"/>
          </a:fillRef>
          <a:effectRef idx="0">
            <a:schemeClr val="accent6"/>
          </a:effectRef>
          <a:fontRef idx="minor">
            <a:schemeClr val="tx1"/>
          </a:fontRef>
        </p:style>
      </p:cxnSp>
      <p:cxnSp>
        <p:nvCxnSpPr>
          <p:cNvPr id="20" name="Connettore 2 19"/>
          <p:cNvCxnSpPr/>
          <p:nvPr/>
        </p:nvCxnSpPr>
        <p:spPr>
          <a:xfrm rot="5400000" flipH="1" flipV="1">
            <a:off x="3136125" y="4679165"/>
            <a:ext cx="1285884" cy="785818"/>
          </a:xfrm>
          <a:prstGeom prst="straightConnector1">
            <a:avLst/>
          </a:prstGeom>
          <a:ln>
            <a:solidFill>
              <a:srgbClr val="00B0F0"/>
            </a:solidFill>
            <a:prstDash val="dash"/>
            <a:tailEnd type="arrow"/>
          </a:ln>
          <a:effectLst>
            <a:innerShdw blurRad="63500" dist="50800" dir="13500000">
              <a:prstClr val="black">
                <a:alpha val="50000"/>
              </a:prstClr>
            </a:innerShdw>
          </a:effectLst>
        </p:spPr>
        <p:style>
          <a:lnRef idx="1">
            <a:schemeClr val="accent6"/>
          </a:lnRef>
          <a:fillRef idx="0">
            <a:schemeClr val="accent6"/>
          </a:fillRef>
          <a:effectRef idx="0">
            <a:schemeClr val="accent6"/>
          </a:effectRef>
          <a:fontRef idx="minor">
            <a:schemeClr val="tx1"/>
          </a:fontRef>
        </p:style>
      </p:cxnSp>
      <p:cxnSp>
        <p:nvCxnSpPr>
          <p:cNvPr id="21" name="Connettore 2 20"/>
          <p:cNvCxnSpPr/>
          <p:nvPr/>
        </p:nvCxnSpPr>
        <p:spPr>
          <a:xfrm rot="5400000" flipH="1" flipV="1">
            <a:off x="3840981" y="4679165"/>
            <a:ext cx="1285884" cy="785818"/>
          </a:xfrm>
          <a:prstGeom prst="straightConnector1">
            <a:avLst/>
          </a:prstGeom>
          <a:ln>
            <a:solidFill>
              <a:srgbClr val="00B0F0"/>
            </a:solidFill>
            <a:prstDash val="dash"/>
            <a:tailEnd type="arrow"/>
          </a:ln>
          <a:effectLst>
            <a:innerShdw blurRad="63500" dist="50800" dir="13500000">
              <a:prstClr val="black">
                <a:alpha val="50000"/>
              </a:prstClr>
            </a:innerShdw>
          </a:effectLst>
        </p:spPr>
        <p:style>
          <a:lnRef idx="1">
            <a:schemeClr val="accent6"/>
          </a:lnRef>
          <a:fillRef idx="0">
            <a:schemeClr val="accent6"/>
          </a:fillRef>
          <a:effectRef idx="0">
            <a:schemeClr val="accent6"/>
          </a:effectRef>
          <a:fontRef idx="minor">
            <a:schemeClr val="tx1"/>
          </a:fontRef>
        </p:style>
      </p:cxnSp>
      <p:cxnSp>
        <p:nvCxnSpPr>
          <p:cNvPr id="22" name="Connettore 2 21"/>
          <p:cNvCxnSpPr/>
          <p:nvPr/>
        </p:nvCxnSpPr>
        <p:spPr>
          <a:xfrm rot="5400000" flipH="1" flipV="1">
            <a:off x="3993381" y="4750603"/>
            <a:ext cx="1285884" cy="785818"/>
          </a:xfrm>
          <a:prstGeom prst="straightConnector1">
            <a:avLst/>
          </a:prstGeom>
          <a:ln>
            <a:solidFill>
              <a:srgbClr val="00B0F0"/>
            </a:solidFill>
            <a:prstDash val="dash"/>
            <a:tailEnd type="arrow"/>
          </a:ln>
          <a:effectLst>
            <a:innerShdw blurRad="63500" dist="50800" dir="13500000">
              <a:prstClr val="black">
                <a:alpha val="50000"/>
              </a:prstClr>
            </a:innerShdw>
          </a:effectLst>
        </p:spPr>
        <p:style>
          <a:lnRef idx="1">
            <a:schemeClr val="accent6"/>
          </a:lnRef>
          <a:fillRef idx="0">
            <a:schemeClr val="accent6"/>
          </a:fillRef>
          <a:effectRef idx="0">
            <a:schemeClr val="accent6"/>
          </a:effectRef>
          <a:fontRef idx="minor">
            <a:schemeClr val="tx1"/>
          </a:fontRef>
        </p:style>
      </p:cxnSp>
      <p:cxnSp>
        <p:nvCxnSpPr>
          <p:cNvPr id="23" name="Connettore 2 22"/>
          <p:cNvCxnSpPr/>
          <p:nvPr/>
        </p:nvCxnSpPr>
        <p:spPr>
          <a:xfrm rot="5400000" flipH="1" flipV="1">
            <a:off x="4707761" y="4750603"/>
            <a:ext cx="1285884" cy="785818"/>
          </a:xfrm>
          <a:prstGeom prst="straightConnector1">
            <a:avLst/>
          </a:prstGeom>
          <a:ln>
            <a:solidFill>
              <a:srgbClr val="00B0F0"/>
            </a:solidFill>
            <a:prstDash val="dash"/>
            <a:tailEnd type="arrow"/>
          </a:ln>
          <a:effectLst>
            <a:innerShdw blurRad="63500" dist="50800" dir="13500000">
              <a:prstClr val="black">
                <a:alpha val="50000"/>
              </a:prstClr>
            </a:innerShdw>
          </a:effectLst>
        </p:spPr>
        <p:style>
          <a:lnRef idx="1">
            <a:schemeClr val="accent6"/>
          </a:lnRef>
          <a:fillRef idx="0">
            <a:schemeClr val="accent6"/>
          </a:fillRef>
          <a:effectRef idx="0">
            <a:schemeClr val="accent6"/>
          </a:effectRef>
          <a:fontRef idx="minor">
            <a:schemeClr val="tx1"/>
          </a:fontRef>
        </p:style>
      </p:cxnSp>
      <p:cxnSp>
        <p:nvCxnSpPr>
          <p:cNvPr id="24" name="Connettore 2 23"/>
          <p:cNvCxnSpPr/>
          <p:nvPr/>
        </p:nvCxnSpPr>
        <p:spPr>
          <a:xfrm rot="5400000" flipH="1" flipV="1">
            <a:off x="4993513" y="4607727"/>
            <a:ext cx="1285884" cy="785818"/>
          </a:xfrm>
          <a:prstGeom prst="straightConnector1">
            <a:avLst/>
          </a:prstGeom>
          <a:ln>
            <a:solidFill>
              <a:srgbClr val="00B0F0"/>
            </a:solidFill>
            <a:prstDash val="dash"/>
            <a:tailEnd type="arrow"/>
          </a:ln>
          <a:effectLst>
            <a:innerShdw blurRad="63500" dist="50800" dir="13500000">
              <a:prstClr val="black">
                <a:alpha val="50000"/>
              </a:prstClr>
            </a:innerShdw>
          </a:effectLst>
        </p:spPr>
        <p:style>
          <a:lnRef idx="1">
            <a:schemeClr val="accent6"/>
          </a:lnRef>
          <a:fillRef idx="0">
            <a:schemeClr val="accent6"/>
          </a:fillRef>
          <a:effectRef idx="0">
            <a:schemeClr val="accent6"/>
          </a:effectRef>
          <a:fontRef idx="minor">
            <a:schemeClr val="tx1"/>
          </a:fontRef>
        </p:style>
      </p:cxnSp>
      <p:cxnSp>
        <p:nvCxnSpPr>
          <p:cNvPr id="25" name="Connettore 2 24"/>
          <p:cNvCxnSpPr/>
          <p:nvPr/>
        </p:nvCxnSpPr>
        <p:spPr>
          <a:xfrm rot="5400000" flipH="1" flipV="1">
            <a:off x="5279265" y="4679165"/>
            <a:ext cx="1285884" cy="785818"/>
          </a:xfrm>
          <a:prstGeom prst="straightConnector1">
            <a:avLst/>
          </a:prstGeom>
          <a:ln>
            <a:solidFill>
              <a:srgbClr val="00B0F0"/>
            </a:solidFill>
            <a:prstDash val="dash"/>
            <a:tailEnd type="arrow"/>
          </a:ln>
          <a:effectLst>
            <a:innerShdw blurRad="63500" dist="50800" dir="13500000">
              <a:prstClr val="black">
                <a:alpha val="50000"/>
              </a:prstClr>
            </a:innerShdw>
          </a:effectLst>
        </p:spPr>
        <p:style>
          <a:lnRef idx="1">
            <a:schemeClr val="accent6"/>
          </a:lnRef>
          <a:fillRef idx="0">
            <a:schemeClr val="accent6"/>
          </a:fillRef>
          <a:effectRef idx="0">
            <a:schemeClr val="accent6"/>
          </a:effectRef>
          <a:fontRef idx="minor">
            <a:schemeClr val="tx1"/>
          </a:fontRef>
        </p:style>
      </p:cxnSp>
      <p:cxnSp>
        <p:nvCxnSpPr>
          <p:cNvPr id="26" name="Connettore 2 25"/>
          <p:cNvCxnSpPr/>
          <p:nvPr/>
        </p:nvCxnSpPr>
        <p:spPr>
          <a:xfrm rot="5400000" flipH="1" flipV="1">
            <a:off x="5779331" y="4679165"/>
            <a:ext cx="1285884" cy="785818"/>
          </a:xfrm>
          <a:prstGeom prst="straightConnector1">
            <a:avLst/>
          </a:prstGeom>
          <a:ln>
            <a:solidFill>
              <a:srgbClr val="00B0F0"/>
            </a:solidFill>
            <a:prstDash val="dash"/>
            <a:tailEnd type="arrow"/>
          </a:ln>
          <a:effectLst>
            <a:innerShdw blurRad="63500" dist="50800" dir="13500000">
              <a:prstClr val="black">
                <a:alpha val="50000"/>
              </a:prstClr>
            </a:innerShdw>
          </a:effectLst>
        </p:spPr>
        <p:style>
          <a:lnRef idx="1">
            <a:schemeClr val="accent6"/>
          </a:lnRef>
          <a:fillRef idx="0">
            <a:schemeClr val="accent6"/>
          </a:fillRef>
          <a:effectRef idx="0">
            <a:schemeClr val="accent6"/>
          </a:effectRef>
          <a:fontRef idx="minor">
            <a:schemeClr val="tx1"/>
          </a:fontRef>
        </p:style>
      </p:cxnSp>
      <p:cxnSp>
        <p:nvCxnSpPr>
          <p:cNvPr id="27" name="Connettore 2 26"/>
          <p:cNvCxnSpPr/>
          <p:nvPr/>
        </p:nvCxnSpPr>
        <p:spPr>
          <a:xfrm rot="5400000" flipH="1" flipV="1">
            <a:off x="6279397" y="4679165"/>
            <a:ext cx="1285884" cy="785818"/>
          </a:xfrm>
          <a:prstGeom prst="straightConnector1">
            <a:avLst/>
          </a:prstGeom>
          <a:ln>
            <a:solidFill>
              <a:srgbClr val="00B0F0"/>
            </a:solidFill>
            <a:prstDash val="dash"/>
            <a:tailEnd type="arrow"/>
          </a:ln>
          <a:effectLst>
            <a:innerShdw blurRad="63500" dist="50800" dir="13500000">
              <a:prstClr val="black">
                <a:alpha val="50000"/>
              </a:prstClr>
            </a:innerShdw>
          </a:effectLst>
        </p:spPr>
        <p:style>
          <a:lnRef idx="1">
            <a:schemeClr val="accent6"/>
          </a:lnRef>
          <a:fillRef idx="0">
            <a:schemeClr val="accent6"/>
          </a:fillRef>
          <a:effectRef idx="0">
            <a:schemeClr val="accent6"/>
          </a:effectRef>
          <a:fontRef idx="minor">
            <a:schemeClr val="tx1"/>
          </a:fontRef>
        </p:style>
      </p:cxnSp>
      <p:cxnSp>
        <p:nvCxnSpPr>
          <p:cNvPr id="28" name="Connettore 2 27"/>
          <p:cNvCxnSpPr/>
          <p:nvPr/>
        </p:nvCxnSpPr>
        <p:spPr>
          <a:xfrm rot="5400000" flipH="1" flipV="1">
            <a:off x="6636587" y="4679165"/>
            <a:ext cx="1285884" cy="785818"/>
          </a:xfrm>
          <a:prstGeom prst="straightConnector1">
            <a:avLst/>
          </a:prstGeom>
          <a:ln>
            <a:solidFill>
              <a:srgbClr val="00B0F0"/>
            </a:solidFill>
            <a:prstDash val="dash"/>
            <a:tailEnd type="arrow"/>
          </a:ln>
          <a:effectLst>
            <a:innerShdw blurRad="63500" dist="50800" dir="13500000">
              <a:prstClr val="black">
                <a:alpha val="50000"/>
              </a:prstClr>
            </a:innerShdw>
          </a:effectLst>
        </p:spPr>
        <p:style>
          <a:lnRef idx="1">
            <a:schemeClr val="accent6"/>
          </a:lnRef>
          <a:fillRef idx="0">
            <a:schemeClr val="accent6"/>
          </a:fillRef>
          <a:effectRef idx="0">
            <a:schemeClr val="accent6"/>
          </a:effectRef>
          <a:fontRef idx="minor">
            <a:schemeClr val="tx1"/>
          </a:fontRef>
        </p:style>
      </p:cxnSp>
      <p:cxnSp>
        <p:nvCxnSpPr>
          <p:cNvPr id="29" name="Connettore 2 28"/>
          <p:cNvCxnSpPr/>
          <p:nvPr/>
        </p:nvCxnSpPr>
        <p:spPr>
          <a:xfrm rot="5400000" flipH="1" flipV="1">
            <a:off x="6922339" y="4679165"/>
            <a:ext cx="1285884" cy="785818"/>
          </a:xfrm>
          <a:prstGeom prst="straightConnector1">
            <a:avLst/>
          </a:prstGeom>
          <a:ln>
            <a:solidFill>
              <a:srgbClr val="00B0F0"/>
            </a:solidFill>
            <a:prstDash val="dash"/>
            <a:tailEnd type="arrow"/>
          </a:ln>
          <a:effectLst>
            <a:innerShdw blurRad="63500" dist="50800" dir="13500000">
              <a:prstClr val="black">
                <a:alpha val="50000"/>
              </a:prstClr>
            </a:innerShdw>
          </a:effectLst>
        </p:spPr>
        <p:style>
          <a:lnRef idx="1">
            <a:schemeClr val="accent6"/>
          </a:lnRef>
          <a:fillRef idx="0">
            <a:schemeClr val="accent6"/>
          </a:fillRef>
          <a:effectRef idx="0">
            <a:schemeClr val="accent6"/>
          </a:effectRef>
          <a:fontRef idx="minor">
            <a:schemeClr val="tx1"/>
          </a:fontRef>
        </p:style>
      </p:cxnSp>
      <p:sp>
        <p:nvSpPr>
          <p:cNvPr id="30" name="CasellaDiTesto 29"/>
          <p:cNvSpPr txBox="1"/>
          <p:nvPr/>
        </p:nvSpPr>
        <p:spPr>
          <a:xfrm>
            <a:off x="3314720" y="5072074"/>
            <a:ext cx="1011174" cy="369332"/>
          </a:xfrm>
          <a:prstGeom prst="rect">
            <a:avLst/>
          </a:prstGeom>
          <a:noFill/>
        </p:spPr>
        <p:txBody>
          <a:bodyPr wrap="none" rtlCol="0">
            <a:spAutoFit/>
          </a:bodyPr>
          <a:lstStyle/>
          <a:p>
            <a:r>
              <a:rPr lang="it-IT" dirty="0" err="1" smtClean="0"/>
              <a:t>Photons</a:t>
            </a:r>
            <a:r>
              <a:rPr lang="it-IT" dirty="0" smtClean="0"/>
              <a:t> </a:t>
            </a:r>
            <a:endParaRPr lang="it-IT" dirty="0"/>
          </a:p>
        </p:txBody>
      </p:sp>
      <p:sp>
        <p:nvSpPr>
          <p:cNvPr id="31" name="CasellaDiTesto 30"/>
          <p:cNvSpPr txBox="1"/>
          <p:nvPr/>
        </p:nvSpPr>
        <p:spPr>
          <a:xfrm>
            <a:off x="8415489" y="4429132"/>
            <a:ext cx="614271" cy="369332"/>
          </a:xfrm>
          <a:prstGeom prst="rect">
            <a:avLst/>
          </a:prstGeom>
          <a:noFill/>
        </p:spPr>
        <p:txBody>
          <a:bodyPr wrap="none" rtlCol="0">
            <a:spAutoFit/>
          </a:bodyPr>
          <a:lstStyle/>
          <a:p>
            <a:r>
              <a:rPr lang="it-IT" dirty="0" err="1" smtClean="0"/>
              <a:t>time</a:t>
            </a:r>
            <a:endParaRPr lang="it-IT" dirty="0"/>
          </a:p>
        </p:txBody>
      </p:sp>
      <p:sp>
        <p:nvSpPr>
          <p:cNvPr id="35" name="CasellaDiTesto 34"/>
          <p:cNvSpPr txBox="1"/>
          <p:nvPr/>
        </p:nvSpPr>
        <p:spPr>
          <a:xfrm>
            <a:off x="2242061" y="2714620"/>
            <a:ext cx="572593" cy="523220"/>
          </a:xfrm>
          <a:prstGeom prst="rect">
            <a:avLst/>
          </a:prstGeom>
          <a:noFill/>
        </p:spPr>
        <p:txBody>
          <a:bodyPr wrap="none" rtlCol="0">
            <a:spAutoFit/>
          </a:bodyPr>
          <a:lstStyle/>
          <a:p>
            <a:r>
              <a:rPr lang="it-IT" sz="1400" dirty="0" smtClean="0"/>
              <a:t>ARS1</a:t>
            </a:r>
          </a:p>
          <a:p>
            <a:r>
              <a:rPr lang="it-IT" sz="1400" dirty="0" smtClean="0"/>
              <a:t>40 </a:t>
            </a:r>
            <a:r>
              <a:rPr lang="it-IT" sz="1400" dirty="0" err="1" smtClean="0"/>
              <a:t>ns</a:t>
            </a:r>
            <a:endParaRPr lang="it-IT" sz="1400" dirty="0"/>
          </a:p>
        </p:txBody>
      </p:sp>
      <p:sp>
        <p:nvSpPr>
          <p:cNvPr id="36" name="CasellaDiTesto 35"/>
          <p:cNvSpPr txBox="1"/>
          <p:nvPr/>
        </p:nvSpPr>
        <p:spPr>
          <a:xfrm>
            <a:off x="1671646" y="2714620"/>
            <a:ext cx="572593" cy="523220"/>
          </a:xfrm>
          <a:prstGeom prst="rect">
            <a:avLst/>
          </a:prstGeom>
          <a:noFill/>
        </p:spPr>
        <p:txBody>
          <a:bodyPr wrap="none" rtlCol="0">
            <a:spAutoFit/>
          </a:bodyPr>
          <a:lstStyle/>
          <a:p>
            <a:r>
              <a:rPr lang="it-IT" sz="1400" dirty="0" smtClean="0"/>
              <a:t>ARS0</a:t>
            </a:r>
          </a:p>
          <a:p>
            <a:r>
              <a:rPr lang="it-IT" sz="1400" dirty="0" smtClean="0"/>
              <a:t>40 </a:t>
            </a:r>
            <a:r>
              <a:rPr lang="it-IT" sz="1400" dirty="0" err="1" smtClean="0"/>
              <a:t>ns</a:t>
            </a:r>
            <a:endParaRPr lang="it-IT" sz="1400" dirty="0"/>
          </a:p>
        </p:txBody>
      </p:sp>
      <p:pic>
        <p:nvPicPr>
          <p:cNvPr id="2051" name="Picture 3"/>
          <p:cNvPicPr>
            <a:picLocks noChangeAspect="1" noChangeArrowheads="1"/>
          </p:cNvPicPr>
          <p:nvPr/>
        </p:nvPicPr>
        <p:blipFill>
          <a:blip r:embed="rId2"/>
          <a:srcRect/>
          <a:stretch>
            <a:fillRect/>
          </a:stretch>
        </p:blipFill>
        <p:spPr bwMode="auto">
          <a:xfrm>
            <a:off x="1100142" y="1714488"/>
            <a:ext cx="3357586" cy="1095310"/>
          </a:xfrm>
          <a:prstGeom prst="rect">
            <a:avLst/>
          </a:prstGeom>
          <a:noFill/>
          <a:ln w="9525">
            <a:noFill/>
            <a:miter lim="800000"/>
            <a:headEnd/>
            <a:tailEnd/>
          </a:ln>
          <a:effectLst/>
        </p:spPr>
      </p:pic>
      <p:cxnSp>
        <p:nvCxnSpPr>
          <p:cNvPr id="39" name="Connettore 2 38"/>
          <p:cNvCxnSpPr>
            <a:stCxn id="36" idx="0"/>
          </p:cNvCxnSpPr>
          <p:nvPr/>
        </p:nvCxnSpPr>
        <p:spPr>
          <a:xfrm rot="16200000" flipV="1">
            <a:off x="1779076" y="2535752"/>
            <a:ext cx="214314" cy="1434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Connettore 2 40"/>
          <p:cNvCxnSpPr>
            <a:stCxn id="35" idx="0"/>
          </p:cNvCxnSpPr>
          <p:nvPr/>
        </p:nvCxnSpPr>
        <p:spPr>
          <a:xfrm rot="5400000" flipH="1" flipV="1">
            <a:off x="2671506" y="2285720"/>
            <a:ext cx="285752" cy="57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Rettangolo 41"/>
          <p:cNvSpPr/>
          <p:nvPr/>
        </p:nvSpPr>
        <p:spPr>
          <a:xfrm>
            <a:off x="2214546" y="3214686"/>
            <a:ext cx="5243578" cy="107157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rPr>
              <a:t>Dead </a:t>
            </a:r>
            <a:r>
              <a:rPr lang="it-IT" dirty="0" err="1" smtClean="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rPr>
              <a:t>time</a:t>
            </a:r>
            <a:r>
              <a:rPr lang="it-IT" dirty="0" smtClean="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rPr>
              <a:t> </a:t>
            </a:r>
            <a:r>
              <a:rPr lang="it-IT" dirty="0" smtClean="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sym typeface="Symbol"/>
              </a:rPr>
              <a:t> </a:t>
            </a:r>
            <a:r>
              <a:rPr lang="it-IT" dirty="0" smtClean="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rPr>
              <a:t>250 </a:t>
            </a:r>
            <a:r>
              <a:rPr lang="it-IT" dirty="0" err="1" smtClean="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rPr>
              <a:t>ns</a:t>
            </a:r>
            <a:endParaRPr lang="it-IT" dirty="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endParaRPr>
          </a:p>
        </p:txBody>
      </p:sp>
      <p:sp>
        <p:nvSpPr>
          <p:cNvPr id="43" name="Rettangolo 42"/>
          <p:cNvSpPr/>
          <p:nvPr/>
        </p:nvSpPr>
        <p:spPr>
          <a:xfrm>
            <a:off x="7529562" y="3214686"/>
            <a:ext cx="357190"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4" name="Connettore 2 43"/>
          <p:cNvCxnSpPr/>
          <p:nvPr/>
        </p:nvCxnSpPr>
        <p:spPr>
          <a:xfrm rot="5400000" flipH="1" flipV="1">
            <a:off x="850109" y="4607727"/>
            <a:ext cx="1285884" cy="785818"/>
          </a:xfrm>
          <a:prstGeom prst="straightConnector1">
            <a:avLst/>
          </a:prstGeom>
          <a:ln>
            <a:solidFill>
              <a:srgbClr val="00B0F0"/>
            </a:solidFill>
            <a:prstDash val="dash"/>
            <a:tailEnd type="arrow"/>
          </a:ln>
          <a:effectLst>
            <a:innerShdw blurRad="63500" dist="50800" dir="13500000">
              <a:prstClr val="black">
                <a:alpha val="50000"/>
              </a:prstClr>
            </a:innerShdw>
          </a:effectLst>
        </p:spPr>
        <p:style>
          <a:lnRef idx="1">
            <a:schemeClr val="accent6"/>
          </a:lnRef>
          <a:fillRef idx="0">
            <a:schemeClr val="accent6"/>
          </a:fillRef>
          <a:effectRef idx="0">
            <a:schemeClr val="accent6"/>
          </a:effectRef>
          <a:fontRef idx="minor">
            <a:schemeClr val="tx1"/>
          </a:fontRef>
        </p:style>
      </p:cxnSp>
      <p:cxnSp>
        <p:nvCxnSpPr>
          <p:cNvPr id="45" name="Connettore 2 44"/>
          <p:cNvCxnSpPr/>
          <p:nvPr/>
        </p:nvCxnSpPr>
        <p:spPr>
          <a:xfrm rot="5400000" flipH="1" flipV="1">
            <a:off x="992985" y="4536289"/>
            <a:ext cx="1285884" cy="785818"/>
          </a:xfrm>
          <a:prstGeom prst="straightConnector1">
            <a:avLst/>
          </a:prstGeom>
          <a:ln>
            <a:solidFill>
              <a:srgbClr val="00B0F0"/>
            </a:solidFill>
            <a:prstDash val="dash"/>
            <a:tailEnd type="arrow"/>
          </a:ln>
          <a:effectLst>
            <a:innerShdw blurRad="63500" dist="50800" dir="13500000">
              <a:prstClr val="black">
                <a:alpha val="50000"/>
              </a:prstClr>
            </a:innerShdw>
          </a:effectLst>
        </p:spPr>
        <p:style>
          <a:lnRef idx="1">
            <a:schemeClr val="accent6"/>
          </a:lnRef>
          <a:fillRef idx="0">
            <a:schemeClr val="accent6"/>
          </a:fillRef>
          <a:effectRef idx="0">
            <a:schemeClr val="accent6"/>
          </a:effectRef>
          <a:fontRef idx="minor">
            <a:schemeClr val="tx1"/>
          </a:fontRef>
        </p:style>
      </p:cxnSp>
      <p:cxnSp>
        <p:nvCxnSpPr>
          <p:cNvPr id="46" name="Connettore 2 45"/>
          <p:cNvCxnSpPr/>
          <p:nvPr/>
        </p:nvCxnSpPr>
        <p:spPr>
          <a:xfrm rot="5400000" flipH="1" flipV="1">
            <a:off x="1083471" y="4536289"/>
            <a:ext cx="1285884" cy="785818"/>
          </a:xfrm>
          <a:prstGeom prst="straightConnector1">
            <a:avLst/>
          </a:prstGeom>
          <a:ln>
            <a:solidFill>
              <a:srgbClr val="00B0F0"/>
            </a:solidFill>
            <a:prstDash val="dash"/>
            <a:tailEnd type="arrow"/>
          </a:ln>
          <a:effectLst>
            <a:innerShdw blurRad="63500" dist="50800" dir="13500000">
              <a:prstClr val="black">
                <a:alpha val="50000"/>
              </a:prstClr>
            </a:innerShdw>
          </a:effectLst>
        </p:spPr>
        <p:style>
          <a:lnRef idx="1">
            <a:schemeClr val="accent6"/>
          </a:lnRef>
          <a:fillRef idx="0">
            <a:schemeClr val="accent6"/>
          </a:fillRef>
          <a:effectRef idx="0">
            <a:schemeClr val="accent6"/>
          </a:effectRef>
          <a:fontRef idx="minor">
            <a:schemeClr val="tx1"/>
          </a:fontRef>
        </p:style>
      </p:cxnSp>
      <p:cxnSp>
        <p:nvCxnSpPr>
          <p:cNvPr id="47" name="Connettore 2 46"/>
          <p:cNvCxnSpPr/>
          <p:nvPr/>
        </p:nvCxnSpPr>
        <p:spPr>
          <a:xfrm rot="5400000" flipH="1" flipV="1">
            <a:off x="992985" y="4464851"/>
            <a:ext cx="1285884" cy="785818"/>
          </a:xfrm>
          <a:prstGeom prst="straightConnector1">
            <a:avLst/>
          </a:prstGeom>
          <a:ln>
            <a:solidFill>
              <a:srgbClr val="00B0F0"/>
            </a:solidFill>
            <a:prstDash val="dash"/>
            <a:tailEnd type="arrow"/>
          </a:ln>
          <a:effectLst>
            <a:innerShdw blurRad="63500" dist="50800" dir="13500000">
              <a:prstClr val="black">
                <a:alpha val="50000"/>
              </a:prstClr>
            </a:innerShdw>
          </a:effectLst>
        </p:spPr>
        <p:style>
          <a:lnRef idx="1">
            <a:schemeClr val="accent6"/>
          </a:lnRef>
          <a:fillRef idx="0">
            <a:schemeClr val="accent6"/>
          </a:fillRef>
          <a:effectRef idx="0">
            <a:schemeClr val="accent6"/>
          </a:effectRef>
          <a:fontRef idx="minor">
            <a:schemeClr val="tx1"/>
          </a:fontRef>
        </p:style>
      </p:cxnSp>
      <p:cxnSp>
        <p:nvCxnSpPr>
          <p:cNvPr id="48" name="Connettore 2 47"/>
          <p:cNvCxnSpPr/>
          <p:nvPr/>
        </p:nvCxnSpPr>
        <p:spPr>
          <a:xfrm rot="5400000" flipH="1" flipV="1">
            <a:off x="1350175" y="4607727"/>
            <a:ext cx="1285884" cy="785818"/>
          </a:xfrm>
          <a:prstGeom prst="straightConnector1">
            <a:avLst/>
          </a:prstGeom>
          <a:ln>
            <a:solidFill>
              <a:srgbClr val="00B0F0"/>
            </a:solidFill>
            <a:prstDash val="dash"/>
            <a:tailEnd type="arrow"/>
          </a:ln>
          <a:effectLst>
            <a:innerShdw blurRad="63500" dist="50800" dir="13500000">
              <a:prstClr val="black">
                <a:alpha val="50000"/>
              </a:prstClr>
            </a:innerShdw>
          </a:effectLst>
        </p:spPr>
        <p:style>
          <a:lnRef idx="1">
            <a:schemeClr val="accent6"/>
          </a:lnRef>
          <a:fillRef idx="0">
            <a:schemeClr val="accent6"/>
          </a:fillRef>
          <a:effectRef idx="0">
            <a:schemeClr val="accent6"/>
          </a:effectRef>
          <a:fontRef idx="minor">
            <a:schemeClr val="tx1"/>
          </a:fontRef>
        </p:style>
      </p:cxnSp>
      <p:cxnSp>
        <p:nvCxnSpPr>
          <p:cNvPr id="49" name="Connettore 2 48"/>
          <p:cNvCxnSpPr/>
          <p:nvPr/>
        </p:nvCxnSpPr>
        <p:spPr>
          <a:xfrm rot="5400000" flipH="1" flipV="1">
            <a:off x="1207299" y="4607727"/>
            <a:ext cx="1285884" cy="785818"/>
          </a:xfrm>
          <a:prstGeom prst="straightConnector1">
            <a:avLst/>
          </a:prstGeom>
          <a:ln>
            <a:solidFill>
              <a:srgbClr val="00B0F0"/>
            </a:solidFill>
            <a:prstDash val="dash"/>
            <a:tailEnd type="arrow"/>
          </a:ln>
          <a:effectLst>
            <a:innerShdw blurRad="63500" dist="50800" dir="13500000">
              <a:prstClr val="black">
                <a:alpha val="50000"/>
              </a:prstClr>
            </a:innerShdw>
          </a:effectLst>
        </p:spPr>
        <p:style>
          <a:lnRef idx="1">
            <a:schemeClr val="accent6"/>
          </a:lnRef>
          <a:fillRef idx="0">
            <a:schemeClr val="accent6"/>
          </a:fillRef>
          <a:effectRef idx="0">
            <a:schemeClr val="accent6"/>
          </a:effectRef>
          <a:fontRef idx="minor">
            <a:schemeClr val="tx1"/>
          </a:fontRef>
        </p:style>
      </p:cxnSp>
      <p:sp>
        <p:nvSpPr>
          <p:cNvPr id="50" name="CasellaDiTesto 49"/>
          <p:cNvSpPr txBox="1"/>
          <p:nvPr/>
        </p:nvSpPr>
        <p:spPr>
          <a:xfrm>
            <a:off x="885828" y="3857628"/>
            <a:ext cx="805029" cy="461665"/>
          </a:xfrm>
          <a:prstGeom prst="rect">
            <a:avLst/>
          </a:prstGeom>
          <a:noFill/>
        </p:spPr>
        <p:txBody>
          <a:bodyPr wrap="none" rtlCol="0">
            <a:spAutoFit/>
          </a:bodyPr>
          <a:lstStyle/>
          <a:p>
            <a:r>
              <a:rPr lang="it-IT" sz="2400" dirty="0" err="1" smtClean="0"/>
              <a:t>OM#</a:t>
            </a:r>
            <a:endParaRPr lang="it-IT" sz="2400" dirty="0"/>
          </a:p>
        </p:txBody>
      </p:sp>
      <p:pic>
        <p:nvPicPr>
          <p:cNvPr id="51" name="Picture 8" descr="pmt"/>
          <p:cNvPicPr>
            <a:picLocks noChangeAspect="1" noChangeArrowheads="1"/>
          </p:cNvPicPr>
          <p:nvPr/>
        </p:nvPicPr>
        <p:blipFill>
          <a:blip r:embed="rId3"/>
          <a:srcRect/>
          <a:stretch>
            <a:fillRect/>
          </a:stretch>
        </p:blipFill>
        <p:spPr bwMode="auto">
          <a:xfrm rot="19579142">
            <a:off x="343918" y="2902377"/>
            <a:ext cx="1039929" cy="1039929"/>
          </a:xfrm>
          <a:prstGeom prst="rect">
            <a:avLst/>
          </a:prstGeom>
          <a:noFill/>
        </p:spPr>
      </p:pic>
      <p:sp>
        <p:nvSpPr>
          <p:cNvPr id="52" name="Segnaposto numero diapositiva 51"/>
          <p:cNvSpPr>
            <a:spLocks noGrp="1"/>
          </p:cNvSpPr>
          <p:nvPr>
            <p:ph type="sldNum" sz="quarter" idx="12"/>
          </p:nvPr>
        </p:nvSpPr>
        <p:spPr/>
        <p:txBody>
          <a:bodyPr>
            <a:normAutofit fontScale="85000" lnSpcReduction="20000"/>
          </a:bodyPr>
          <a:lstStyle/>
          <a:p>
            <a:fld id="{20091185-6E3E-4854-9FC3-8733CB82E845}" type="slidenum">
              <a:rPr lang="it-IT" smtClean="0"/>
              <a:pPr/>
              <a:t>11</a:t>
            </a:fld>
            <a:endParaRPr lang="it-IT"/>
          </a:p>
        </p:txBody>
      </p:sp>
      <p:sp>
        <p:nvSpPr>
          <p:cNvPr id="53" name="Segnaposto piè di pagina 52"/>
          <p:cNvSpPr>
            <a:spLocks noGrp="1"/>
          </p:cNvSpPr>
          <p:nvPr>
            <p:ph type="ftr" sz="quarter" idx="11"/>
          </p:nvPr>
        </p:nvSpPr>
        <p:spPr/>
        <p:txBody>
          <a:bodyPr/>
          <a:lstStyle/>
          <a:p>
            <a:r>
              <a:rPr lang="it-IT" smtClean="0"/>
              <a:t>MANTS '09 - M. Spurio</a:t>
            </a:r>
            <a:endParaRPr lang="it-IT"/>
          </a:p>
        </p:txBody>
      </p:sp>
      <p:sp>
        <p:nvSpPr>
          <p:cNvPr id="54" name="CasellaDiTesto 53"/>
          <p:cNvSpPr txBox="1"/>
          <p:nvPr/>
        </p:nvSpPr>
        <p:spPr>
          <a:xfrm>
            <a:off x="4857752" y="1534057"/>
            <a:ext cx="4286280" cy="1323439"/>
          </a:xfrm>
          <a:prstGeom prst="rect">
            <a:avLst/>
          </a:prstGeom>
          <a:noFill/>
        </p:spPr>
        <p:txBody>
          <a:bodyPr wrap="square" rtlCol="0">
            <a:spAutoFit/>
          </a:bodyPr>
          <a:lstStyle/>
          <a:p>
            <a:r>
              <a:rPr lang="en-US" sz="2000" dirty="0" smtClean="0"/>
              <a:t>Hit saturation:   20 </a:t>
            </a:r>
            <a:r>
              <a:rPr lang="en-US" sz="2000" dirty="0" err="1" smtClean="0"/>
              <a:t>p.e</a:t>
            </a:r>
            <a:r>
              <a:rPr lang="en-US" sz="2000" dirty="0" smtClean="0"/>
              <a:t>. </a:t>
            </a:r>
          </a:p>
          <a:p>
            <a:r>
              <a:rPr lang="en-US" sz="2000" dirty="0" smtClean="0"/>
              <a:t>Max multiplicity hits: 4 </a:t>
            </a:r>
            <a:r>
              <a:rPr lang="en-US" sz="2000" dirty="0" smtClean="0">
                <a:latin typeface="Symbol" pitchFamily="18" charset="2"/>
              </a:rPr>
              <a:t>m</a:t>
            </a:r>
            <a:r>
              <a:rPr lang="en-US" sz="2000" dirty="0" smtClean="0"/>
              <a:t>s/250 ns </a:t>
            </a:r>
            <a:r>
              <a:rPr lang="en-US" sz="2000" dirty="0" smtClean="0">
                <a:sym typeface="Symbol"/>
              </a:rPr>
              <a:t> 15</a:t>
            </a:r>
          </a:p>
          <a:p>
            <a:r>
              <a:rPr lang="en-US" sz="2000" dirty="0" smtClean="0">
                <a:sym typeface="Symbol"/>
              </a:rPr>
              <a:t>OM:  900</a:t>
            </a:r>
          </a:p>
          <a:p>
            <a:r>
              <a:rPr lang="en-US" sz="2000" b="1" dirty="0" smtClean="0"/>
              <a:t>Max detectable </a:t>
            </a:r>
            <a:r>
              <a:rPr lang="en-US" sz="2000" b="1" dirty="0" err="1" smtClean="0"/>
              <a:t>p.e</a:t>
            </a:r>
            <a:r>
              <a:rPr lang="en-US" sz="2000" b="1" dirty="0" smtClean="0"/>
              <a:t>. = 3×10</a:t>
            </a:r>
            <a:r>
              <a:rPr lang="en-US" sz="2000" b="1" baseline="30000" dirty="0" smtClean="0"/>
              <a:t>5</a:t>
            </a:r>
            <a:r>
              <a:rPr lang="en-US" sz="2000" b="1" dirty="0" smtClean="0"/>
              <a:t> </a:t>
            </a:r>
            <a:endParaRPr lang="en-US" sz="2000" b="1" dirty="0"/>
          </a:p>
        </p:txBody>
      </p:sp>
      <p:sp>
        <p:nvSpPr>
          <p:cNvPr id="55" name="Rettangolo 54"/>
          <p:cNvSpPr/>
          <p:nvPr/>
        </p:nvSpPr>
        <p:spPr>
          <a:xfrm>
            <a:off x="2214546" y="3357562"/>
            <a:ext cx="357190" cy="1071570"/>
          </a:xfrm>
          <a:prstGeom prst="rect">
            <a:avLst/>
          </a:prstGeom>
          <a:solidFill>
            <a:schemeClr val="accent1">
              <a:lumMod val="75000"/>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228600"/>
            <a:ext cx="8643998" cy="990600"/>
          </a:xfrm>
        </p:spPr>
        <p:txBody>
          <a:bodyPr>
            <a:normAutofit/>
          </a:bodyPr>
          <a:lstStyle/>
          <a:p>
            <a:r>
              <a:rPr lang="it-IT" dirty="0" smtClean="0"/>
              <a:t>4. </a:t>
            </a:r>
            <a:r>
              <a:rPr lang="it-IT" dirty="0" err="1" smtClean="0"/>
              <a:t>How</a:t>
            </a:r>
            <a:r>
              <a:rPr lang="it-IT" dirty="0" smtClean="0"/>
              <a:t> </a:t>
            </a:r>
            <a:r>
              <a:rPr lang="it-IT" dirty="0" err="1" smtClean="0"/>
              <a:t>to</a:t>
            </a:r>
            <a:r>
              <a:rPr lang="it-IT" dirty="0" smtClean="0"/>
              <a:t> </a:t>
            </a:r>
            <a:r>
              <a:rPr lang="it-IT" dirty="0" err="1" smtClean="0"/>
              <a:t>evaluate</a:t>
            </a:r>
            <a:r>
              <a:rPr lang="it-IT" dirty="0" smtClean="0"/>
              <a:t> the </a:t>
            </a:r>
            <a:r>
              <a:rPr lang="it-IT" dirty="0" err="1" smtClean="0"/>
              <a:t>event</a:t>
            </a:r>
            <a:r>
              <a:rPr lang="it-IT" dirty="0" smtClean="0"/>
              <a:t> </a:t>
            </a:r>
            <a:r>
              <a:rPr lang="it-IT" dirty="0" err="1" smtClean="0"/>
              <a:t>energy</a:t>
            </a:r>
            <a:r>
              <a:rPr lang="it-IT" dirty="0" smtClean="0"/>
              <a:t>?</a:t>
            </a:r>
            <a:endParaRPr lang="it-IT" dirty="0"/>
          </a:p>
        </p:txBody>
      </p:sp>
      <p:pic>
        <p:nvPicPr>
          <p:cNvPr id="7170" name="Picture 2"/>
          <p:cNvPicPr>
            <a:picLocks noChangeAspect="1" noChangeArrowheads="1"/>
          </p:cNvPicPr>
          <p:nvPr/>
        </p:nvPicPr>
        <p:blipFill>
          <a:blip r:embed="rId2"/>
          <a:srcRect/>
          <a:stretch>
            <a:fillRect/>
          </a:stretch>
        </p:blipFill>
        <p:spPr bwMode="auto">
          <a:xfrm>
            <a:off x="-32" y="2071678"/>
            <a:ext cx="6000750" cy="4029075"/>
          </a:xfrm>
          <a:prstGeom prst="rect">
            <a:avLst/>
          </a:prstGeom>
          <a:noFill/>
          <a:ln w="9525">
            <a:noFill/>
            <a:miter lim="800000"/>
            <a:headEnd/>
            <a:tailEnd/>
          </a:ln>
          <a:effectLst/>
        </p:spPr>
      </p:pic>
      <p:sp>
        <p:nvSpPr>
          <p:cNvPr id="5" name="CasellaDiTesto 4"/>
          <p:cNvSpPr txBox="1"/>
          <p:nvPr/>
        </p:nvSpPr>
        <p:spPr>
          <a:xfrm>
            <a:off x="1928794" y="2714620"/>
            <a:ext cx="1392817" cy="369332"/>
          </a:xfrm>
          <a:prstGeom prst="rect">
            <a:avLst/>
          </a:prstGeom>
          <a:noFill/>
        </p:spPr>
        <p:txBody>
          <a:bodyPr wrap="none" rtlCol="0">
            <a:spAutoFit/>
          </a:bodyPr>
          <a:lstStyle/>
          <a:p>
            <a:r>
              <a:rPr lang="it-IT" dirty="0" err="1" smtClean="0"/>
              <a:t>From</a:t>
            </a:r>
            <a:r>
              <a:rPr lang="it-IT" dirty="0" smtClean="0"/>
              <a:t> S. Biagi</a:t>
            </a:r>
            <a:endParaRPr lang="it-IT" dirty="0"/>
          </a:p>
        </p:txBody>
      </p:sp>
      <p:pic>
        <p:nvPicPr>
          <p:cNvPr id="7171" name="Picture 3"/>
          <p:cNvPicPr>
            <a:picLocks noChangeAspect="1" noChangeArrowheads="1"/>
          </p:cNvPicPr>
          <p:nvPr/>
        </p:nvPicPr>
        <p:blipFill>
          <a:blip r:embed="rId3"/>
          <a:srcRect/>
          <a:stretch>
            <a:fillRect/>
          </a:stretch>
        </p:blipFill>
        <p:spPr bwMode="auto">
          <a:xfrm>
            <a:off x="5766160" y="0"/>
            <a:ext cx="3377872" cy="2268000"/>
          </a:xfrm>
          <a:prstGeom prst="rect">
            <a:avLst/>
          </a:prstGeom>
          <a:noFill/>
          <a:ln w="9525">
            <a:solidFill>
              <a:srgbClr val="FF0000"/>
            </a:solid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5766159" y="4590024"/>
            <a:ext cx="3377873" cy="2268000"/>
          </a:xfrm>
          <a:prstGeom prst="rect">
            <a:avLst/>
          </a:prstGeom>
          <a:noFill/>
          <a:ln w="9525">
            <a:solidFill>
              <a:srgbClr val="00B0F0"/>
            </a:solidFill>
            <a:miter lim="800000"/>
            <a:headEnd/>
            <a:tailEnd/>
          </a:ln>
          <a:effectLst/>
        </p:spPr>
      </p:pic>
      <p:pic>
        <p:nvPicPr>
          <p:cNvPr id="7173" name="Picture 5"/>
          <p:cNvPicPr>
            <a:picLocks noChangeAspect="1" noChangeArrowheads="1"/>
          </p:cNvPicPr>
          <p:nvPr/>
        </p:nvPicPr>
        <p:blipFill>
          <a:blip r:embed="rId5"/>
          <a:srcRect/>
          <a:stretch>
            <a:fillRect/>
          </a:stretch>
        </p:blipFill>
        <p:spPr bwMode="auto">
          <a:xfrm>
            <a:off x="5766160" y="2285992"/>
            <a:ext cx="3377872" cy="2268000"/>
          </a:xfrm>
          <a:prstGeom prst="rect">
            <a:avLst/>
          </a:prstGeom>
          <a:noFill/>
          <a:ln w="9525">
            <a:solidFill>
              <a:srgbClr val="00B050"/>
            </a:solidFill>
            <a:miter lim="800000"/>
            <a:headEnd/>
            <a:tailEnd/>
          </a:ln>
          <a:effectLst/>
        </p:spPr>
      </p:pic>
      <p:cxnSp>
        <p:nvCxnSpPr>
          <p:cNvPr id="10" name="Connettore 1 9"/>
          <p:cNvCxnSpPr/>
          <p:nvPr/>
        </p:nvCxnSpPr>
        <p:spPr>
          <a:xfrm rot="5400000">
            <a:off x="821505" y="5535627"/>
            <a:ext cx="107157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rot="5400000">
            <a:off x="3036083" y="4892685"/>
            <a:ext cx="1928032" cy="79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rot="5400000">
            <a:off x="3821901" y="4178305"/>
            <a:ext cx="1928032" cy="79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Segnaposto numero diapositiva 10"/>
          <p:cNvSpPr>
            <a:spLocks noGrp="1"/>
          </p:cNvSpPr>
          <p:nvPr>
            <p:ph type="sldNum" sz="quarter" idx="12"/>
          </p:nvPr>
        </p:nvSpPr>
        <p:spPr/>
        <p:txBody>
          <a:bodyPr>
            <a:normAutofit fontScale="85000" lnSpcReduction="20000"/>
          </a:bodyPr>
          <a:lstStyle/>
          <a:p>
            <a:fld id="{20091185-6E3E-4854-9FC3-8733CB82E845}" type="slidenum">
              <a:rPr lang="it-IT" smtClean="0"/>
              <a:pPr/>
              <a:t>12</a:t>
            </a:fld>
            <a:endParaRPr lang="it-IT"/>
          </a:p>
        </p:txBody>
      </p:sp>
      <p:sp>
        <p:nvSpPr>
          <p:cNvPr id="12" name="Segnaposto piè di pagina 11"/>
          <p:cNvSpPr>
            <a:spLocks noGrp="1"/>
          </p:cNvSpPr>
          <p:nvPr>
            <p:ph type="ftr" sz="quarter" idx="11"/>
          </p:nvPr>
        </p:nvSpPr>
        <p:spPr/>
        <p:txBody>
          <a:bodyPr/>
          <a:lstStyle/>
          <a:p>
            <a:r>
              <a:rPr lang="it-IT" smtClean="0"/>
              <a:t>MANTS '09 - M. Spurio</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dissolve">
                                      <p:cBhvr>
                                        <p:cTn id="10" dur="500"/>
                                        <p:tgtEl>
                                          <p:spTgt spid="717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par>
                                <p:cTn id="16" presetID="9" presetClass="entr" presetSubtype="0" fill="hold" nodeType="withEffect">
                                  <p:stCondLst>
                                    <p:cond delay="0"/>
                                  </p:stCondLst>
                                  <p:childTnLst>
                                    <p:set>
                                      <p:cBhvr>
                                        <p:cTn id="17" dur="1" fill="hold">
                                          <p:stCondLst>
                                            <p:cond delay="0"/>
                                          </p:stCondLst>
                                        </p:cTn>
                                        <p:tgtEl>
                                          <p:spTgt spid="7173"/>
                                        </p:tgtEl>
                                        <p:attrNameLst>
                                          <p:attrName>style.visibility</p:attrName>
                                        </p:attrNameLst>
                                      </p:cBhvr>
                                      <p:to>
                                        <p:strVal val="visible"/>
                                      </p:to>
                                    </p:set>
                                    <p:animEffect transition="in" filter="dissolve">
                                      <p:cBhvr>
                                        <p:cTn id="18" dur="500"/>
                                        <p:tgtEl>
                                          <p:spTgt spid="717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nodeType="with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dissolve">
                                      <p:cBhvr>
                                        <p:cTn id="26"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5. Background</a:t>
            </a:r>
            <a:endParaRPr lang="it-IT" dirty="0"/>
          </a:p>
        </p:txBody>
      </p:sp>
      <p:sp>
        <p:nvSpPr>
          <p:cNvPr id="3" name="Segnaposto contenuto 2"/>
          <p:cNvSpPr>
            <a:spLocks noGrp="1"/>
          </p:cNvSpPr>
          <p:nvPr>
            <p:ph sz="quarter" idx="1"/>
          </p:nvPr>
        </p:nvSpPr>
        <p:spPr>
          <a:xfrm>
            <a:off x="571472" y="1643050"/>
            <a:ext cx="8153400" cy="4929222"/>
          </a:xfrm>
        </p:spPr>
        <p:txBody>
          <a:bodyPr>
            <a:normAutofit/>
          </a:bodyPr>
          <a:lstStyle/>
          <a:p>
            <a:r>
              <a:rPr lang="en-US" dirty="0" smtClean="0"/>
              <a:t>Atmospheric neutrinos (same generators)</a:t>
            </a:r>
          </a:p>
          <a:p>
            <a:r>
              <a:rPr lang="en-US" dirty="0" smtClean="0"/>
              <a:t>Atmospheric muons</a:t>
            </a:r>
          </a:p>
          <a:p>
            <a:pPr lvl="1"/>
            <a:r>
              <a:rPr lang="en-US" sz="2400" dirty="0" smtClean="0"/>
              <a:t>Full MC simulation (</a:t>
            </a:r>
            <a:r>
              <a:rPr lang="en-US" sz="2400" dirty="0" err="1" smtClean="0"/>
              <a:t>Corsika</a:t>
            </a:r>
            <a:r>
              <a:rPr lang="en-US" sz="2400" dirty="0" smtClean="0"/>
              <a:t>, different primary CR and interaction models)</a:t>
            </a:r>
          </a:p>
          <a:p>
            <a:pPr lvl="1"/>
            <a:r>
              <a:rPr lang="en-US" sz="2400" dirty="0" smtClean="0"/>
              <a:t>Parameterization (MUPAGE), optimized for </a:t>
            </a:r>
            <a:r>
              <a:rPr lang="en-US" sz="2400" i="1" dirty="0" smtClean="0"/>
              <a:t>biased</a:t>
            </a:r>
            <a:r>
              <a:rPr lang="en-US" sz="2400" dirty="0" smtClean="0"/>
              <a:t> production of  atmospheric background</a:t>
            </a:r>
          </a:p>
          <a:p>
            <a:pPr lvl="1"/>
            <a:endParaRPr lang="en-US" sz="2400" dirty="0" smtClean="0"/>
          </a:p>
          <a:p>
            <a:pPr lvl="1"/>
            <a:endParaRPr lang="en-US" sz="2400" dirty="0" smtClean="0"/>
          </a:p>
          <a:p>
            <a:pPr lvl="1"/>
            <a:r>
              <a:rPr lang="en-US" sz="2400" b="1" dirty="0" smtClean="0"/>
              <a:t>NOTE</a:t>
            </a:r>
            <a:r>
              <a:rPr lang="en-US" sz="2400" dirty="0" smtClean="0"/>
              <a:t>: work motivated also by the 63 d of background for 807 days </a:t>
            </a:r>
            <a:r>
              <a:rPr lang="en-US" sz="2400" dirty="0" err="1" smtClean="0"/>
              <a:t>livetime</a:t>
            </a:r>
            <a:r>
              <a:rPr lang="en-US" sz="2400" dirty="0" smtClean="0"/>
              <a:t> in PRD76,042008</a:t>
            </a:r>
            <a:endParaRPr lang="en-US" sz="2400" dirty="0"/>
          </a:p>
        </p:txBody>
      </p:sp>
      <p:graphicFrame>
        <p:nvGraphicFramePr>
          <p:cNvPr id="6146" name="Object 2"/>
          <p:cNvGraphicFramePr>
            <a:graphicFrameLocks noChangeAspect="1"/>
          </p:cNvGraphicFramePr>
          <p:nvPr/>
        </p:nvGraphicFramePr>
        <p:xfrm>
          <a:off x="1714480" y="4286256"/>
          <a:ext cx="4929222" cy="736136"/>
        </p:xfrm>
        <a:graphic>
          <a:graphicData uri="http://schemas.openxmlformats.org/presentationml/2006/ole">
            <p:oleObj spid="_x0000_s6146" name="Equazione" r:id="rId3" imgW="1955520" imgH="291960" progId="Equation.3">
              <p:embed/>
            </p:oleObj>
          </a:graphicData>
        </a:graphic>
      </p:graphicFrame>
      <p:sp>
        <p:nvSpPr>
          <p:cNvPr id="5" name="Segnaposto numero diapositiva 4"/>
          <p:cNvSpPr>
            <a:spLocks noGrp="1"/>
          </p:cNvSpPr>
          <p:nvPr>
            <p:ph type="sldNum" sz="quarter" idx="12"/>
          </p:nvPr>
        </p:nvSpPr>
        <p:spPr/>
        <p:txBody>
          <a:bodyPr>
            <a:normAutofit fontScale="85000" lnSpcReduction="20000"/>
          </a:bodyPr>
          <a:lstStyle/>
          <a:p>
            <a:fld id="{20091185-6E3E-4854-9FC3-8733CB82E845}" type="slidenum">
              <a:rPr lang="it-IT" smtClean="0"/>
              <a:pPr/>
              <a:t>13</a:t>
            </a:fld>
            <a:endParaRPr lang="it-IT"/>
          </a:p>
        </p:txBody>
      </p:sp>
      <p:sp>
        <p:nvSpPr>
          <p:cNvPr id="6" name="Segnaposto piè di pagina 5"/>
          <p:cNvSpPr>
            <a:spLocks noGrp="1"/>
          </p:cNvSpPr>
          <p:nvPr>
            <p:ph type="ftr" sz="quarter" idx="11"/>
          </p:nvPr>
        </p:nvSpPr>
        <p:spPr/>
        <p:txBody>
          <a:bodyPr/>
          <a:lstStyle/>
          <a:p>
            <a:r>
              <a:rPr lang="it-IT" smtClean="0"/>
              <a:t>MANTS '09 - M. Spurio</a:t>
            </a:r>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Example</a:t>
            </a:r>
            <a:r>
              <a:rPr lang="it-IT" dirty="0" smtClean="0"/>
              <a:t> </a:t>
            </a:r>
            <a:r>
              <a:rPr lang="it-IT" dirty="0" err="1" smtClean="0"/>
              <a:t>of</a:t>
            </a:r>
            <a:r>
              <a:rPr lang="it-IT" dirty="0" smtClean="0"/>
              <a:t> MUPAGE </a:t>
            </a:r>
            <a:r>
              <a:rPr lang="it-IT" dirty="0" err="1" smtClean="0"/>
              <a:t>application</a:t>
            </a:r>
            <a:endParaRPr lang="it-IT" dirty="0"/>
          </a:p>
        </p:txBody>
      </p:sp>
      <p:sp>
        <p:nvSpPr>
          <p:cNvPr id="3" name="Segnaposto contenuto 2"/>
          <p:cNvSpPr>
            <a:spLocks noGrp="1"/>
          </p:cNvSpPr>
          <p:nvPr>
            <p:ph sz="quarter" idx="1"/>
          </p:nvPr>
        </p:nvSpPr>
        <p:spPr>
          <a:xfrm>
            <a:off x="71406" y="1790720"/>
            <a:ext cx="4888046" cy="4495800"/>
          </a:xfrm>
        </p:spPr>
        <p:txBody>
          <a:bodyPr>
            <a:normAutofit/>
          </a:bodyPr>
          <a:lstStyle/>
          <a:p>
            <a:r>
              <a:rPr lang="en-US" sz="2400" dirty="0" smtClean="0"/>
              <a:t>Data/MC comparison (see other presentations)</a:t>
            </a:r>
          </a:p>
          <a:p>
            <a:r>
              <a:rPr lang="en-US" sz="2400" dirty="0" smtClean="0"/>
              <a:t>Negligible contribution of “simultaneous” downward going showers. </a:t>
            </a:r>
          </a:p>
          <a:p>
            <a:pPr>
              <a:buNone/>
            </a:pPr>
            <a:r>
              <a:rPr lang="en-US" sz="2400" dirty="0" smtClean="0"/>
              <a:t>    Trigger rate (5 line)= 7×10</a:t>
            </a:r>
            <a:r>
              <a:rPr lang="en-US" sz="2400" baseline="30000" dirty="0" smtClean="0"/>
              <a:t>-4</a:t>
            </a:r>
            <a:r>
              <a:rPr lang="en-US" sz="2400" dirty="0" smtClean="0"/>
              <a:t> Hz.   CFR</a:t>
            </a:r>
            <a:r>
              <a:rPr lang="en-US" sz="2400" dirty="0" smtClean="0">
                <a:sym typeface="Symbol"/>
              </a:rPr>
              <a:t>2-3Hz in AMANDA</a:t>
            </a:r>
            <a:endParaRPr lang="en-US" sz="2400" dirty="0" smtClean="0"/>
          </a:p>
          <a:p>
            <a:endParaRPr lang="en-US" sz="2400" dirty="0"/>
          </a:p>
        </p:txBody>
      </p:sp>
      <p:pic>
        <p:nvPicPr>
          <p:cNvPr id="4" name="Picture 4"/>
          <p:cNvPicPr>
            <a:picLocks noChangeAspect="1" noChangeArrowheads="1"/>
          </p:cNvPicPr>
          <p:nvPr/>
        </p:nvPicPr>
        <p:blipFill>
          <a:blip r:embed="rId2"/>
          <a:srcRect l="2953" t="9486" r="51318" b="41301"/>
          <a:stretch>
            <a:fillRect/>
          </a:stretch>
        </p:blipFill>
        <p:spPr>
          <a:xfrm>
            <a:off x="4607236" y="1571636"/>
            <a:ext cx="4465358" cy="3571876"/>
          </a:xfrm>
          <a:prstGeom prst="rect">
            <a:avLst/>
          </a:prstGeom>
          <a:noFill/>
          <a:ln/>
        </p:spPr>
      </p:pic>
      <p:sp>
        <p:nvSpPr>
          <p:cNvPr id="5" name="CasellaDiTesto 4"/>
          <p:cNvSpPr txBox="1"/>
          <p:nvPr/>
        </p:nvSpPr>
        <p:spPr>
          <a:xfrm>
            <a:off x="5000628" y="4714884"/>
            <a:ext cx="3992440" cy="646331"/>
          </a:xfrm>
          <a:prstGeom prst="rect">
            <a:avLst/>
          </a:prstGeom>
          <a:noFill/>
        </p:spPr>
        <p:txBody>
          <a:bodyPr wrap="none" rtlCol="0">
            <a:spAutoFit/>
          </a:bodyPr>
          <a:lstStyle/>
          <a:p>
            <a:r>
              <a:rPr lang="it-IT" dirty="0" err="1" smtClean="0"/>
              <a:t>Number</a:t>
            </a:r>
            <a:r>
              <a:rPr lang="it-IT" dirty="0" smtClean="0"/>
              <a:t> </a:t>
            </a:r>
            <a:r>
              <a:rPr lang="it-IT" dirty="0" err="1" smtClean="0"/>
              <a:t>of</a:t>
            </a:r>
            <a:r>
              <a:rPr lang="it-IT" dirty="0" smtClean="0"/>
              <a:t> </a:t>
            </a:r>
            <a:r>
              <a:rPr lang="it-IT" dirty="0" err="1" smtClean="0"/>
              <a:t>triggered</a:t>
            </a:r>
            <a:r>
              <a:rPr lang="it-IT" dirty="0" smtClean="0"/>
              <a:t> </a:t>
            </a:r>
            <a:r>
              <a:rPr lang="it-IT" dirty="0" err="1" smtClean="0"/>
              <a:t>hits</a:t>
            </a:r>
            <a:r>
              <a:rPr lang="it-IT" dirty="0" smtClean="0"/>
              <a:t> in data and MC</a:t>
            </a:r>
          </a:p>
          <a:p>
            <a:r>
              <a:rPr lang="it-IT" dirty="0" smtClean="0"/>
              <a:t>(5 </a:t>
            </a:r>
            <a:r>
              <a:rPr lang="it-IT" dirty="0" err="1" smtClean="0"/>
              <a:t>line</a:t>
            </a:r>
            <a:r>
              <a:rPr lang="it-IT" dirty="0" smtClean="0"/>
              <a:t> data)</a:t>
            </a:r>
            <a:endParaRPr lang="it-IT" dirty="0"/>
          </a:p>
        </p:txBody>
      </p:sp>
      <p:sp>
        <p:nvSpPr>
          <p:cNvPr id="6" name="Segnaposto numero diapositiva 5"/>
          <p:cNvSpPr>
            <a:spLocks noGrp="1"/>
          </p:cNvSpPr>
          <p:nvPr>
            <p:ph type="sldNum" sz="quarter" idx="12"/>
          </p:nvPr>
        </p:nvSpPr>
        <p:spPr/>
        <p:txBody>
          <a:bodyPr>
            <a:normAutofit fontScale="85000" lnSpcReduction="20000"/>
          </a:bodyPr>
          <a:lstStyle/>
          <a:p>
            <a:fld id="{20091185-6E3E-4854-9FC3-8733CB82E845}" type="slidenum">
              <a:rPr lang="it-IT" smtClean="0"/>
              <a:pPr/>
              <a:t>14</a:t>
            </a:fld>
            <a:endParaRPr lang="it-IT"/>
          </a:p>
        </p:txBody>
      </p:sp>
      <p:sp>
        <p:nvSpPr>
          <p:cNvPr id="7" name="Segnaposto piè di pagina 6"/>
          <p:cNvSpPr>
            <a:spLocks noGrp="1"/>
          </p:cNvSpPr>
          <p:nvPr>
            <p:ph type="ftr" sz="quarter" idx="11"/>
          </p:nvPr>
        </p:nvSpPr>
        <p:spPr/>
        <p:txBody>
          <a:bodyPr/>
          <a:lstStyle/>
          <a:p>
            <a:r>
              <a:rPr lang="it-IT" smtClean="0"/>
              <a:t>MANTS '09 - M. Spurio</a:t>
            </a:r>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MUPAGE (background) </a:t>
            </a:r>
            <a:r>
              <a:rPr lang="it-IT" dirty="0" err="1" smtClean="0"/>
              <a:t>for</a:t>
            </a:r>
            <a:r>
              <a:rPr lang="it-IT" dirty="0" smtClean="0"/>
              <a:t> UHE</a:t>
            </a:r>
            <a:endParaRPr lang="it-IT" dirty="0"/>
          </a:p>
        </p:txBody>
      </p:sp>
      <p:pic>
        <p:nvPicPr>
          <p:cNvPr id="6146" name="Picture 2"/>
          <p:cNvPicPr>
            <a:picLocks noChangeAspect="1" noChangeArrowheads="1"/>
          </p:cNvPicPr>
          <p:nvPr/>
        </p:nvPicPr>
        <p:blipFill>
          <a:blip r:embed="rId2"/>
          <a:srcRect/>
          <a:stretch>
            <a:fillRect/>
          </a:stretch>
        </p:blipFill>
        <p:spPr bwMode="auto">
          <a:xfrm>
            <a:off x="1104900" y="1728808"/>
            <a:ext cx="6934200" cy="4629150"/>
          </a:xfrm>
          <a:prstGeom prst="rect">
            <a:avLst/>
          </a:prstGeom>
          <a:noFill/>
          <a:ln w="9525">
            <a:noFill/>
            <a:miter lim="800000"/>
            <a:headEnd/>
            <a:tailEnd/>
          </a:ln>
          <a:effectLst/>
        </p:spPr>
      </p:pic>
      <p:sp>
        <p:nvSpPr>
          <p:cNvPr id="4" name="Rettangolo 3"/>
          <p:cNvSpPr/>
          <p:nvPr/>
        </p:nvSpPr>
        <p:spPr>
          <a:xfrm>
            <a:off x="7436505" y="3273982"/>
            <a:ext cx="1724318" cy="400110"/>
          </a:xfrm>
          <a:prstGeom prst="rect">
            <a:avLst/>
          </a:prstGeom>
        </p:spPr>
        <p:txBody>
          <a:bodyPr wrap="none">
            <a:spAutoFit/>
          </a:bodyPr>
          <a:lstStyle/>
          <a:p>
            <a:r>
              <a:rPr lang="it-IT" sz="2000" dirty="0" err="1" smtClean="0"/>
              <a:t>From</a:t>
            </a:r>
            <a:r>
              <a:rPr lang="it-IT" sz="2000" dirty="0" smtClean="0"/>
              <a:t> D. Castel </a:t>
            </a:r>
            <a:endParaRPr lang="it-IT" sz="2000" dirty="0"/>
          </a:p>
        </p:txBody>
      </p:sp>
      <p:sp>
        <p:nvSpPr>
          <p:cNvPr id="5" name="Segnaposto numero diapositiva 4"/>
          <p:cNvSpPr>
            <a:spLocks noGrp="1"/>
          </p:cNvSpPr>
          <p:nvPr>
            <p:ph type="sldNum" sz="quarter" idx="12"/>
          </p:nvPr>
        </p:nvSpPr>
        <p:spPr/>
        <p:txBody>
          <a:bodyPr>
            <a:normAutofit fontScale="85000" lnSpcReduction="20000"/>
          </a:bodyPr>
          <a:lstStyle/>
          <a:p>
            <a:fld id="{20091185-6E3E-4854-9FC3-8733CB82E845}" type="slidenum">
              <a:rPr lang="it-IT" smtClean="0"/>
              <a:pPr/>
              <a:t>15</a:t>
            </a:fld>
            <a:endParaRPr lang="it-IT"/>
          </a:p>
        </p:txBody>
      </p:sp>
      <p:sp>
        <p:nvSpPr>
          <p:cNvPr id="6" name="Segnaposto piè di pagina 5"/>
          <p:cNvSpPr>
            <a:spLocks noGrp="1"/>
          </p:cNvSpPr>
          <p:nvPr>
            <p:ph type="ftr" sz="quarter" idx="11"/>
          </p:nvPr>
        </p:nvSpPr>
        <p:spPr/>
        <p:txBody>
          <a:bodyPr/>
          <a:lstStyle/>
          <a:p>
            <a:r>
              <a:rPr lang="it-IT" smtClean="0"/>
              <a:t>MANTS '09 - M. Spurio</a:t>
            </a:r>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normAutofit/>
          </a:bodyPr>
          <a:lstStyle/>
          <a:p>
            <a:r>
              <a:rPr lang="en-US" dirty="0" smtClean="0"/>
              <a:t>6. Expected sensitivities: VHE </a:t>
            </a:r>
            <a:r>
              <a:rPr lang="en-US" dirty="0" smtClean="0">
                <a:latin typeface="Symbol" pitchFamily="18" charset="2"/>
              </a:rPr>
              <a:t>n</a:t>
            </a:r>
            <a:r>
              <a:rPr lang="en-US" baseline="-25000" dirty="0" smtClean="0">
                <a:latin typeface="Symbol" pitchFamily="18" charset="2"/>
              </a:rPr>
              <a:t>m</a:t>
            </a:r>
            <a:endParaRPr lang="en-US" baseline="-25000" dirty="0">
              <a:latin typeface="Symbol" pitchFamily="18" charset="2"/>
            </a:endParaRPr>
          </a:p>
        </p:txBody>
      </p:sp>
      <p:pic>
        <p:nvPicPr>
          <p:cNvPr id="7172" name="Picture 4"/>
          <p:cNvPicPr>
            <a:picLocks noChangeAspect="1" noChangeArrowheads="1"/>
          </p:cNvPicPr>
          <p:nvPr/>
        </p:nvPicPr>
        <p:blipFill>
          <a:blip r:embed="rId3"/>
          <a:srcRect/>
          <a:stretch>
            <a:fillRect/>
          </a:stretch>
        </p:blipFill>
        <p:spPr bwMode="auto">
          <a:xfrm>
            <a:off x="1500166" y="1928802"/>
            <a:ext cx="6115050" cy="4581525"/>
          </a:xfrm>
          <a:prstGeom prst="rect">
            <a:avLst/>
          </a:prstGeom>
          <a:noFill/>
          <a:ln w="9525">
            <a:noFill/>
            <a:miter lim="800000"/>
            <a:headEnd/>
            <a:tailEnd/>
          </a:ln>
          <a:effectLst/>
        </p:spPr>
      </p:pic>
      <p:sp>
        <p:nvSpPr>
          <p:cNvPr id="4" name="Segnaposto numero diapositiva 3"/>
          <p:cNvSpPr>
            <a:spLocks noGrp="1"/>
          </p:cNvSpPr>
          <p:nvPr>
            <p:ph type="sldNum" sz="quarter" idx="12"/>
          </p:nvPr>
        </p:nvSpPr>
        <p:spPr/>
        <p:txBody>
          <a:bodyPr>
            <a:normAutofit fontScale="85000" lnSpcReduction="20000"/>
          </a:bodyPr>
          <a:lstStyle/>
          <a:p>
            <a:fld id="{20091185-6E3E-4854-9FC3-8733CB82E845}" type="slidenum">
              <a:rPr lang="it-IT" smtClean="0"/>
              <a:pPr/>
              <a:t>16</a:t>
            </a:fld>
            <a:endParaRPr lang="it-IT"/>
          </a:p>
        </p:txBody>
      </p:sp>
      <p:sp>
        <p:nvSpPr>
          <p:cNvPr id="5" name="Segnaposto piè di pagina 4"/>
          <p:cNvSpPr>
            <a:spLocks noGrp="1"/>
          </p:cNvSpPr>
          <p:nvPr>
            <p:ph type="ftr" sz="quarter" idx="11"/>
          </p:nvPr>
        </p:nvSpPr>
        <p:spPr/>
        <p:txBody>
          <a:bodyPr/>
          <a:lstStyle/>
          <a:p>
            <a:r>
              <a:rPr lang="it-IT" smtClean="0"/>
              <a:t>MANTS '09 - M. Spurio</a:t>
            </a:r>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7. Expected sensitivities: </a:t>
            </a:r>
            <a:r>
              <a:rPr lang="it-IT" dirty="0" smtClean="0"/>
              <a:t>UHE </a:t>
            </a:r>
            <a:r>
              <a:rPr lang="en-US" dirty="0" smtClean="0">
                <a:latin typeface="Symbol" pitchFamily="18" charset="2"/>
              </a:rPr>
              <a:t>n</a:t>
            </a:r>
            <a:r>
              <a:rPr lang="en-US" baseline="-25000" dirty="0" smtClean="0">
                <a:latin typeface="Symbol" pitchFamily="18" charset="2"/>
              </a:rPr>
              <a:t>m</a:t>
            </a:r>
            <a:endParaRPr lang="it-IT" dirty="0"/>
          </a:p>
        </p:txBody>
      </p:sp>
      <p:pic>
        <p:nvPicPr>
          <p:cNvPr id="5122" name="Picture 2"/>
          <p:cNvPicPr>
            <a:picLocks noChangeAspect="1" noChangeArrowheads="1"/>
          </p:cNvPicPr>
          <p:nvPr/>
        </p:nvPicPr>
        <p:blipFill>
          <a:blip r:embed="rId2"/>
          <a:srcRect/>
          <a:stretch>
            <a:fillRect/>
          </a:stretch>
        </p:blipFill>
        <p:spPr bwMode="auto">
          <a:xfrm>
            <a:off x="1023938" y="1508356"/>
            <a:ext cx="7096125" cy="5105400"/>
          </a:xfrm>
          <a:prstGeom prst="rect">
            <a:avLst/>
          </a:prstGeom>
          <a:noFill/>
          <a:ln w="9525">
            <a:noFill/>
            <a:miter lim="800000"/>
            <a:headEnd/>
            <a:tailEnd/>
          </a:ln>
          <a:effectLst/>
        </p:spPr>
      </p:pic>
      <p:sp>
        <p:nvSpPr>
          <p:cNvPr id="5" name="CasellaDiTesto 4"/>
          <p:cNvSpPr txBox="1"/>
          <p:nvPr/>
        </p:nvSpPr>
        <p:spPr>
          <a:xfrm>
            <a:off x="2357422" y="5418378"/>
            <a:ext cx="1004955" cy="369332"/>
          </a:xfrm>
          <a:prstGeom prst="rect">
            <a:avLst/>
          </a:prstGeom>
          <a:noFill/>
        </p:spPr>
        <p:txBody>
          <a:bodyPr wrap="none" rtlCol="0">
            <a:spAutoFit/>
          </a:bodyPr>
          <a:lstStyle/>
          <a:p>
            <a:r>
              <a:rPr lang="it-IT" dirty="0" smtClean="0"/>
              <a:t>D. Castel</a:t>
            </a:r>
            <a:endParaRPr lang="it-IT" dirty="0"/>
          </a:p>
        </p:txBody>
      </p:sp>
      <p:pic>
        <p:nvPicPr>
          <p:cNvPr id="7" name="Picture 3"/>
          <p:cNvPicPr>
            <a:picLocks noChangeAspect="1" noChangeArrowheads="1"/>
          </p:cNvPicPr>
          <p:nvPr/>
        </p:nvPicPr>
        <p:blipFill>
          <a:blip r:embed="rId3"/>
          <a:srcRect/>
          <a:stretch>
            <a:fillRect/>
          </a:stretch>
        </p:blipFill>
        <p:spPr bwMode="auto">
          <a:xfrm>
            <a:off x="725234" y="1571648"/>
            <a:ext cx="7286625" cy="5143500"/>
          </a:xfrm>
          <a:prstGeom prst="rect">
            <a:avLst/>
          </a:prstGeom>
          <a:noFill/>
          <a:ln w="9525">
            <a:noFill/>
            <a:miter lim="800000"/>
            <a:headEnd/>
            <a:tailEnd/>
          </a:ln>
          <a:effectLst/>
        </p:spPr>
      </p:pic>
      <p:cxnSp>
        <p:nvCxnSpPr>
          <p:cNvPr id="9" name="Connettore 1 8"/>
          <p:cNvCxnSpPr/>
          <p:nvPr/>
        </p:nvCxnSpPr>
        <p:spPr>
          <a:xfrm>
            <a:off x="4071934" y="3643314"/>
            <a:ext cx="2428892" cy="1588"/>
          </a:xfrm>
          <a:prstGeom prst="line">
            <a:avLst/>
          </a:prstGeom>
          <a:ln w="317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6595394" y="3517446"/>
            <a:ext cx="1366208" cy="276999"/>
          </a:xfrm>
          <a:prstGeom prst="rect">
            <a:avLst/>
          </a:prstGeom>
          <a:noFill/>
        </p:spPr>
        <p:txBody>
          <a:bodyPr wrap="none" rtlCol="0">
            <a:spAutoFit/>
          </a:bodyPr>
          <a:lstStyle/>
          <a:p>
            <a:r>
              <a:rPr lang="it-IT" sz="1200" dirty="0" smtClean="0"/>
              <a:t>AMANDA (ICRC09)</a:t>
            </a:r>
            <a:endParaRPr lang="it-IT" sz="1200" dirty="0"/>
          </a:p>
        </p:txBody>
      </p:sp>
      <p:sp>
        <p:nvSpPr>
          <p:cNvPr id="8" name="Segnaposto numero diapositiva 7"/>
          <p:cNvSpPr>
            <a:spLocks noGrp="1"/>
          </p:cNvSpPr>
          <p:nvPr>
            <p:ph type="sldNum" sz="quarter" idx="12"/>
          </p:nvPr>
        </p:nvSpPr>
        <p:spPr/>
        <p:txBody>
          <a:bodyPr>
            <a:normAutofit fontScale="85000" lnSpcReduction="20000"/>
          </a:bodyPr>
          <a:lstStyle/>
          <a:p>
            <a:fld id="{20091185-6E3E-4854-9FC3-8733CB82E845}" type="slidenum">
              <a:rPr lang="it-IT" smtClean="0"/>
              <a:pPr/>
              <a:t>17</a:t>
            </a:fld>
            <a:endParaRPr lang="it-IT"/>
          </a:p>
        </p:txBody>
      </p:sp>
      <p:sp>
        <p:nvSpPr>
          <p:cNvPr id="11" name="Segnaposto piè di pagina 10"/>
          <p:cNvSpPr>
            <a:spLocks noGrp="1"/>
          </p:cNvSpPr>
          <p:nvPr>
            <p:ph type="ftr" sz="quarter" idx="11"/>
          </p:nvPr>
        </p:nvSpPr>
        <p:spPr/>
        <p:txBody>
          <a:bodyPr/>
          <a:lstStyle/>
          <a:p>
            <a:r>
              <a:rPr lang="it-IT" smtClean="0"/>
              <a:t>MANTS '09 - M. Spurio</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Conclusions</a:t>
            </a:r>
            <a:endParaRPr lang="it-IT" dirty="0"/>
          </a:p>
        </p:txBody>
      </p:sp>
      <p:sp>
        <p:nvSpPr>
          <p:cNvPr id="3" name="Segnaposto contenuto 2"/>
          <p:cNvSpPr>
            <a:spLocks noGrp="1"/>
          </p:cNvSpPr>
          <p:nvPr>
            <p:ph sz="quarter" idx="1"/>
          </p:nvPr>
        </p:nvSpPr>
        <p:spPr/>
        <p:txBody>
          <a:bodyPr/>
          <a:lstStyle/>
          <a:p>
            <a:r>
              <a:rPr lang="en-US" dirty="0" smtClean="0"/>
              <a:t>MC simulation (</a:t>
            </a:r>
            <a:r>
              <a:rPr lang="en-US" dirty="0" err="1" smtClean="0"/>
              <a:t>IceCube</a:t>
            </a:r>
            <a:r>
              <a:rPr lang="en-US" dirty="0" smtClean="0"/>
              <a:t>/</a:t>
            </a:r>
            <a:r>
              <a:rPr lang="en-US" dirty="0" err="1" smtClean="0"/>
              <a:t>Antares</a:t>
            </a:r>
            <a:r>
              <a:rPr lang="en-US" dirty="0" smtClean="0"/>
              <a:t>) </a:t>
            </a:r>
            <a:r>
              <a:rPr lang="en-US" dirty="0" smtClean="0"/>
              <a:t>gives compatible results</a:t>
            </a:r>
          </a:p>
          <a:p>
            <a:r>
              <a:rPr lang="en-US" dirty="0" smtClean="0"/>
              <a:t>Analyses “to put a limit” oriented</a:t>
            </a:r>
          </a:p>
          <a:p>
            <a:r>
              <a:rPr lang="en-US" dirty="0" smtClean="0"/>
              <a:t>We hope to</a:t>
            </a:r>
            <a:r>
              <a:rPr lang="en-US" dirty="0" smtClean="0"/>
              <a:t> switch to “confirm a signal” oriented analyses</a:t>
            </a:r>
            <a:endParaRPr lang="en-US" dirty="0"/>
          </a:p>
        </p:txBody>
      </p:sp>
      <p:sp>
        <p:nvSpPr>
          <p:cNvPr id="4" name="Segnaposto numero diapositiva 3"/>
          <p:cNvSpPr>
            <a:spLocks noGrp="1"/>
          </p:cNvSpPr>
          <p:nvPr>
            <p:ph type="sldNum" sz="quarter" idx="12"/>
          </p:nvPr>
        </p:nvSpPr>
        <p:spPr/>
        <p:txBody>
          <a:bodyPr>
            <a:normAutofit fontScale="85000" lnSpcReduction="20000"/>
          </a:bodyPr>
          <a:lstStyle/>
          <a:p>
            <a:fld id="{20091185-6E3E-4854-9FC3-8733CB82E845}" type="slidenum">
              <a:rPr lang="it-IT" smtClean="0"/>
              <a:pPr/>
              <a:t>18</a:t>
            </a:fld>
            <a:endParaRPr lang="it-IT"/>
          </a:p>
        </p:txBody>
      </p:sp>
      <p:sp>
        <p:nvSpPr>
          <p:cNvPr id="5" name="Segnaposto piè di pagina 4"/>
          <p:cNvSpPr>
            <a:spLocks noGrp="1"/>
          </p:cNvSpPr>
          <p:nvPr>
            <p:ph type="ftr" sz="quarter" idx="11"/>
          </p:nvPr>
        </p:nvSpPr>
        <p:spPr/>
        <p:txBody>
          <a:bodyPr/>
          <a:lstStyle/>
          <a:p>
            <a:r>
              <a:rPr lang="it-IT" smtClean="0"/>
              <a:t>MANTS '09 - M. Spurio</a:t>
            </a:r>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Spares</a:t>
            </a:r>
            <a:endParaRPr lang="it-IT" dirty="0"/>
          </a:p>
        </p:txBody>
      </p:sp>
      <p:sp>
        <p:nvSpPr>
          <p:cNvPr id="3" name="Segnaposto contenuto 2"/>
          <p:cNvSpPr>
            <a:spLocks noGrp="1"/>
          </p:cNvSpPr>
          <p:nvPr>
            <p:ph sz="quarter" idx="1"/>
          </p:nvPr>
        </p:nvSpPr>
        <p:spPr/>
        <p:txBody>
          <a:bodyPr/>
          <a:lstStyle/>
          <a:p>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20091185-6E3E-4854-9FC3-8733CB82E845}" type="slidenum">
              <a:rPr lang="it-IT" smtClean="0"/>
              <a:pPr/>
              <a:t>19</a:t>
            </a:fld>
            <a:endParaRPr lang="it-IT"/>
          </a:p>
        </p:txBody>
      </p:sp>
      <p:sp>
        <p:nvSpPr>
          <p:cNvPr id="5" name="Segnaposto piè di pagina 4"/>
          <p:cNvSpPr>
            <a:spLocks noGrp="1"/>
          </p:cNvSpPr>
          <p:nvPr>
            <p:ph type="ftr" sz="quarter" idx="11"/>
          </p:nvPr>
        </p:nvSpPr>
        <p:spPr/>
        <p:txBody>
          <a:bodyPr/>
          <a:lstStyle/>
          <a:p>
            <a:r>
              <a:rPr lang="it-IT" smtClean="0"/>
              <a:t>MANTS '09 - M. Spurio</a:t>
            </a:r>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1. Two different energy ranges:</a:t>
            </a:r>
            <a:endParaRPr lang="en-US" dirty="0"/>
          </a:p>
        </p:txBody>
      </p:sp>
      <p:pic>
        <p:nvPicPr>
          <p:cNvPr id="3076" name="Picture 4"/>
          <p:cNvPicPr>
            <a:picLocks noChangeAspect="1" noChangeArrowheads="1"/>
          </p:cNvPicPr>
          <p:nvPr/>
        </p:nvPicPr>
        <p:blipFill>
          <a:blip r:embed="rId2"/>
          <a:srcRect/>
          <a:stretch>
            <a:fillRect/>
          </a:stretch>
        </p:blipFill>
        <p:spPr bwMode="auto">
          <a:xfrm>
            <a:off x="1714480" y="1500174"/>
            <a:ext cx="5257800" cy="4953000"/>
          </a:xfrm>
          <a:prstGeom prst="rect">
            <a:avLst/>
          </a:prstGeom>
          <a:noFill/>
          <a:ln w="9525">
            <a:noFill/>
            <a:miter lim="800000"/>
            <a:headEnd/>
            <a:tailEnd/>
          </a:ln>
          <a:effectLst/>
        </p:spPr>
      </p:pic>
      <p:sp>
        <p:nvSpPr>
          <p:cNvPr id="8" name="Rettangolo 7"/>
          <p:cNvSpPr/>
          <p:nvPr/>
        </p:nvSpPr>
        <p:spPr>
          <a:xfrm>
            <a:off x="2786050" y="1643050"/>
            <a:ext cx="4357718" cy="41434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ln>
                <a:solidFill>
                  <a:schemeClr val="bg1"/>
                </a:solidFill>
              </a:ln>
            </a:endParaRPr>
          </a:p>
        </p:txBody>
      </p:sp>
      <p:sp>
        <p:nvSpPr>
          <p:cNvPr id="12" name="Figura a mano libera 11"/>
          <p:cNvSpPr/>
          <p:nvPr/>
        </p:nvSpPr>
        <p:spPr>
          <a:xfrm>
            <a:off x="2788920" y="1940560"/>
            <a:ext cx="2507827" cy="3977640"/>
          </a:xfrm>
          <a:custGeom>
            <a:avLst/>
            <a:gdLst>
              <a:gd name="connsiteX0" fmla="*/ 1468120 w 2507827"/>
              <a:gd name="connsiteY0" fmla="*/ 3891280 h 3977640"/>
              <a:gd name="connsiteX1" fmla="*/ 1315720 w 2507827"/>
              <a:gd name="connsiteY1" fmla="*/ 3616960 h 3977640"/>
              <a:gd name="connsiteX2" fmla="*/ 1173480 w 2507827"/>
              <a:gd name="connsiteY2" fmla="*/ 2844800 h 3977640"/>
              <a:gd name="connsiteX3" fmla="*/ 939800 w 2507827"/>
              <a:gd name="connsiteY3" fmla="*/ 2072640 h 3977640"/>
              <a:gd name="connsiteX4" fmla="*/ 533400 w 2507827"/>
              <a:gd name="connsiteY4" fmla="*/ 1066800 h 3977640"/>
              <a:gd name="connsiteX5" fmla="*/ 76200 w 2507827"/>
              <a:gd name="connsiteY5" fmla="*/ 193040 h 3977640"/>
              <a:gd name="connsiteX6" fmla="*/ 76200 w 2507827"/>
              <a:gd name="connsiteY6" fmla="*/ 60960 h 3977640"/>
              <a:gd name="connsiteX7" fmla="*/ 370840 w 2507827"/>
              <a:gd name="connsiteY7" fmla="*/ 558800 h 3977640"/>
              <a:gd name="connsiteX8" fmla="*/ 1000760 w 2507827"/>
              <a:gd name="connsiteY8" fmla="*/ 1696720 h 3977640"/>
              <a:gd name="connsiteX9" fmla="*/ 1529080 w 2507827"/>
              <a:gd name="connsiteY9" fmla="*/ 2722880 h 3977640"/>
              <a:gd name="connsiteX10" fmla="*/ 1793240 w 2507827"/>
              <a:gd name="connsiteY10" fmla="*/ 3088640 h 3977640"/>
              <a:gd name="connsiteX11" fmla="*/ 2463800 w 2507827"/>
              <a:gd name="connsiteY11" fmla="*/ 3921760 h 3977640"/>
              <a:gd name="connsiteX12" fmla="*/ 2057400 w 2507827"/>
              <a:gd name="connsiteY12" fmla="*/ 3423920 h 3977640"/>
              <a:gd name="connsiteX13" fmla="*/ 2057400 w 2507827"/>
              <a:gd name="connsiteY13" fmla="*/ 342392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7827" h="3977640">
                <a:moveTo>
                  <a:pt x="1468120" y="3891280"/>
                </a:moveTo>
                <a:cubicBezTo>
                  <a:pt x="1416473" y="3841326"/>
                  <a:pt x="1364827" y="3791373"/>
                  <a:pt x="1315720" y="3616960"/>
                </a:cubicBezTo>
                <a:cubicBezTo>
                  <a:pt x="1266613" y="3442547"/>
                  <a:pt x="1236133" y="3102187"/>
                  <a:pt x="1173480" y="2844800"/>
                </a:cubicBezTo>
                <a:cubicBezTo>
                  <a:pt x="1110827" y="2587413"/>
                  <a:pt x="1046480" y="2368973"/>
                  <a:pt x="939800" y="2072640"/>
                </a:cubicBezTo>
                <a:cubicBezTo>
                  <a:pt x="833120" y="1776307"/>
                  <a:pt x="677333" y="1380067"/>
                  <a:pt x="533400" y="1066800"/>
                </a:cubicBezTo>
                <a:cubicBezTo>
                  <a:pt x="389467" y="753533"/>
                  <a:pt x="152400" y="360680"/>
                  <a:pt x="76200" y="193040"/>
                </a:cubicBezTo>
                <a:cubicBezTo>
                  <a:pt x="0" y="25400"/>
                  <a:pt x="27093" y="0"/>
                  <a:pt x="76200" y="60960"/>
                </a:cubicBezTo>
                <a:cubicBezTo>
                  <a:pt x="125307" y="121920"/>
                  <a:pt x="216747" y="286173"/>
                  <a:pt x="370840" y="558800"/>
                </a:cubicBezTo>
                <a:cubicBezTo>
                  <a:pt x="524933" y="831427"/>
                  <a:pt x="807720" y="1336040"/>
                  <a:pt x="1000760" y="1696720"/>
                </a:cubicBezTo>
                <a:cubicBezTo>
                  <a:pt x="1193800" y="2057400"/>
                  <a:pt x="1397000" y="2490893"/>
                  <a:pt x="1529080" y="2722880"/>
                </a:cubicBezTo>
                <a:cubicBezTo>
                  <a:pt x="1661160" y="2954867"/>
                  <a:pt x="1637453" y="2888827"/>
                  <a:pt x="1793240" y="3088640"/>
                </a:cubicBezTo>
                <a:cubicBezTo>
                  <a:pt x="1949027" y="3288453"/>
                  <a:pt x="2419773" y="3865880"/>
                  <a:pt x="2463800" y="3921760"/>
                </a:cubicBezTo>
                <a:cubicBezTo>
                  <a:pt x="2507827" y="3977640"/>
                  <a:pt x="2057400" y="3423920"/>
                  <a:pt x="2057400" y="3423920"/>
                </a:cubicBezTo>
                <a:lnTo>
                  <a:pt x="2057400" y="3423920"/>
                </a:lnTo>
              </a:path>
            </a:pathLst>
          </a:custGeom>
          <a:ln>
            <a:solidFill>
              <a:schemeClr val="tx1"/>
            </a:solidFill>
          </a:ln>
          <a:effectLst>
            <a:outerShdw blurRad="50800" dist="50800" dir="5400000" algn="ctr" rotWithShape="0">
              <a:schemeClr val="tx2">
                <a:lumMod val="20000"/>
                <a:lumOff val="8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3" name="CasellaDiTesto 12"/>
          <p:cNvSpPr txBox="1"/>
          <p:nvPr/>
        </p:nvSpPr>
        <p:spPr>
          <a:xfrm>
            <a:off x="4059762" y="5273117"/>
            <a:ext cx="1226618" cy="584775"/>
          </a:xfrm>
          <a:prstGeom prst="rect">
            <a:avLst/>
          </a:prstGeom>
          <a:noFill/>
        </p:spPr>
        <p:txBody>
          <a:bodyPr wrap="none" rtlCol="0">
            <a:spAutoFit/>
          </a:bodyPr>
          <a:lstStyle/>
          <a:p>
            <a:pPr algn="ctr"/>
            <a:r>
              <a:rPr lang="it-IT" sz="1600" dirty="0" err="1" smtClean="0"/>
              <a:t>Atmospheric</a:t>
            </a:r>
            <a:r>
              <a:rPr lang="it-IT" sz="1600" dirty="0" smtClean="0"/>
              <a:t> </a:t>
            </a:r>
          </a:p>
          <a:p>
            <a:pPr algn="ctr"/>
            <a:r>
              <a:rPr lang="it-IT" sz="1600" dirty="0" err="1" smtClean="0"/>
              <a:t>neutrinos</a:t>
            </a:r>
            <a:endParaRPr lang="it-IT" sz="1600" dirty="0"/>
          </a:p>
        </p:txBody>
      </p:sp>
      <p:sp>
        <p:nvSpPr>
          <p:cNvPr id="14" name="Rettangolo 13"/>
          <p:cNvSpPr/>
          <p:nvPr/>
        </p:nvSpPr>
        <p:spPr>
          <a:xfrm>
            <a:off x="3929058" y="1571612"/>
            <a:ext cx="1428760" cy="4572032"/>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70C0"/>
                </a:solidFill>
              </a:rPr>
              <a:t>VHE</a:t>
            </a:r>
          </a:p>
          <a:p>
            <a:pPr algn="ctr"/>
            <a:r>
              <a:rPr lang="it-IT" dirty="0" err="1" smtClean="0">
                <a:solidFill>
                  <a:srgbClr val="0070C0"/>
                </a:solidFill>
              </a:rPr>
              <a:t>neutrinos</a:t>
            </a:r>
            <a:endParaRPr lang="it-IT" dirty="0">
              <a:solidFill>
                <a:srgbClr val="0070C0"/>
              </a:solidFill>
            </a:endParaRPr>
          </a:p>
        </p:txBody>
      </p:sp>
      <p:sp>
        <p:nvSpPr>
          <p:cNvPr id="16" name="Rettangolo 15"/>
          <p:cNvSpPr/>
          <p:nvPr/>
        </p:nvSpPr>
        <p:spPr>
          <a:xfrm>
            <a:off x="5357818" y="1571612"/>
            <a:ext cx="1428760" cy="4572032"/>
          </a:xfrm>
          <a:prstGeom prst="rect">
            <a:avLst/>
          </a:prstGeom>
          <a:solidFill>
            <a:schemeClr val="accent2">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FF0000"/>
                </a:solidFill>
              </a:rPr>
              <a:t>UHE</a:t>
            </a:r>
          </a:p>
          <a:p>
            <a:pPr algn="ctr"/>
            <a:r>
              <a:rPr lang="it-IT" dirty="0" err="1" smtClean="0">
                <a:solidFill>
                  <a:srgbClr val="FF0000"/>
                </a:solidFill>
              </a:rPr>
              <a:t>neutrinos</a:t>
            </a:r>
            <a:endParaRPr lang="it-IT" dirty="0">
              <a:solidFill>
                <a:srgbClr val="FF0000"/>
              </a:solidFill>
            </a:endParaRPr>
          </a:p>
        </p:txBody>
      </p:sp>
      <p:cxnSp>
        <p:nvCxnSpPr>
          <p:cNvPr id="20" name="Connettore 1 19"/>
          <p:cNvCxnSpPr/>
          <p:nvPr/>
        </p:nvCxnSpPr>
        <p:spPr>
          <a:xfrm>
            <a:off x="3357554" y="4714884"/>
            <a:ext cx="4071966" cy="1588"/>
          </a:xfrm>
          <a:prstGeom prst="line">
            <a:avLst/>
          </a:prstGeom>
          <a:ln w="4445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Segnaposto numero diapositiva 9"/>
          <p:cNvSpPr>
            <a:spLocks noGrp="1"/>
          </p:cNvSpPr>
          <p:nvPr>
            <p:ph type="sldNum" sz="quarter" idx="12"/>
          </p:nvPr>
        </p:nvSpPr>
        <p:spPr/>
        <p:txBody>
          <a:bodyPr>
            <a:normAutofit fontScale="85000" lnSpcReduction="20000"/>
          </a:bodyPr>
          <a:lstStyle/>
          <a:p>
            <a:fld id="{20091185-6E3E-4854-9FC3-8733CB82E845}" type="slidenum">
              <a:rPr lang="it-IT" smtClean="0"/>
              <a:pPr/>
              <a:t>2</a:t>
            </a:fld>
            <a:endParaRPr lang="it-IT"/>
          </a:p>
        </p:txBody>
      </p:sp>
      <p:sp>
        <p:nvSpPr>
          <p:cNvPr id="11" name="Segnaposto piè di pagina 10"/>
          <p:cNvSpPr>
            <a:spLocks noGrp="1"/>
          </p:cNvSpPr>
          <p:nvPr>
            <p:ph type="ftr" sz="quarter" idx="11"/>
          </p:nvPr>
        </p:nvSpPr>
        <p:spPr/>
        <p:txBody>
          <a:bodyPr/>
          <a:lstStyle/>
          <a:p>
            <a:r>
              <a:rPr lang="it-IT" smtClean="0"/>
              <a:t>MANTS '09 - M. Spurio</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2050" name="Picture 2"/>
          <p:cNvPicPr>
            <a:picLocks noChangeAspect="1" noChangeArrowheads="1"/>
          </p:cNvPicPr>
          <p:nvPr/>
        </p:nvPicPr>
        <p:blipFill>
          <a:blip r:embed="rId2"/>
          <a:srcRect l="8510" t="4256" r="3192" b="505"/>
          <a:stretch>
            <a:fillRect/>
          </a:stretch>
        </p:blipFill>
        <p:spPr bwMode="auto">
          <a:xfrm>
            <a:off x="-32" y="2285992"/>
            <a:ext cx="5651778" cy="457203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l="10296" t="5172" r="3017"/>
          <a:stretch>
            <a:fillRect/>
          </a:stretch>
        </p:blipFill>
        <p:spPr bwMode="auto">
          <a:xfrm>
            <a:off x="3571868" y="2"/>
            <a:ext cx="5548661" cy="4552313"/>
          </a:xfrm>
          <a:prstGeom prst="rect">
            <a:avLst/>
          </a:prstGeom>
          <a:noFill/>
          <a:ln w="9525">
            <a:noFill/>
            <a:miter lim="800000"/>
            <a:headEnd/>
            <a:tailEnd/>
          </a:ln>
          <a:effectLst/>
        </p:spPr>
      </p:pic>
      <p:sp>
        <p:nvSpPr>
          <p:cNvPr id="5" name="Segnaposto numero diapositiva 4"/>
          <p:cNvSpPr>
            <a:spLocks noGrp="1"/>
          </p:cNvSpPr>
          <p:nvPr>
            <p:ph type="sldNum" sz="quarter" idx="12"/>
          </p:nvPr>
        </p:nvSpPr>
        <p:spPr/>
        <p:txBody>
          <a:bodyPr>
            <a:normAutofit fontScale="85000" lnSpcReduction="20000"/>
          </a:bodyPr>
          <a:lstStyle/>
          <a:p>
            <a:fld id="{20091185-6E3E-4854-9FC3-8733CB82E845}" type="slidenum">
              <a:rPr lang="it-IT" smtClean="0"/>
              <a:pPr/>
              <a:t>20</a:t>
            </a:fld>
            <a:endParaRPr lang="it-IT"/>
          </a:p>
        </p:txBody>
      </p:sp>
      <p:sp>
        <p:nvSpPr>
          <p:cNvPr id="6" name="Segnaposto piè di pagina 5"/>
          <p:cNvSpPr>
            <a:spLocks noGrp="1"/>
          </p:cNvSpPr>
          <p:nvPr>
            <p:ph type="ftr" sz="quarter" idx="11"/>
          </p:nvPr>
        </p:nvSpPr>
        <p:spPr/>
        <p:txBody>
          <a:bodyPr/>
          <a:lstStyle/>
          <a:p>
            <a:r>
              <a:rPr lang="it-IT" smtClean="0"/>
              <a:t>MANTS '09 - M. Spurio</a:t>
            </a:r>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lstStyle/>
          <a:p>
            <a:endParaRPr lang="it-IT" dirty="0"/>
          </a:p>
        </p:txBody>
      </p:sp>
      <p:pic>
        <p:nvPicPr>
          <p:cNvPr id="3074" name="Picture 2"/>
          <p:cNvPicPr>
            <a:picLocks noChangeAspect="1" noChangeArrowheads="1"/>
          </p:cNvPicPr>
          <p:nvPr/>
        </p:nvPicPr>
        <p:blipFill>
          <a:blip r:embed="rId2"/>
          <a:srcRect r="-2428" b="-20107"/>
          <a:stretch>
            <a:fillRect/>
          </a:stretch>
        </p:blipFill>
        <p:spPr bwMode="auto">
          <a:xfrm>
            <a:off x="2414588" y="1947863"/>
            <a:ext cx="5300684" cy="4267219"/>
          </a:xfrm>
          <a:prstGeom prst="rect">
            <a:avLst/>
          </a:prstGeom>
          <a:noFill/>
          <a:ln w="9525">
            <a:noFill/>
            <a:miter lim="800000"/>
            <a:headEnd/>
            <a:tailEnd/>
          </a:ln>
          <a:effectLst/>
        </p:spPr>
      </p:pic>
      <p:sp>
        <p:nvSpPr>
          <p:cNvPr id="5" name="Segnaposto numero diapositiva 4"/>
          <p:cNvSpPr>
            <a:spLocks noGrp="1"/>
          </p:cNvSpPr>
          <p:nvPr>
            <p:ph type="sldNum" sz="quarter" idx="12"/>
          </p:nvPr>
        </p:nvSpPr>
        <p:spPr/>
        <p:txBody>
          <a:bodyPr>
            <a:normAutofit fontScale="85000" lnSpcReduction="20000"/>
          </a:bodyPr>
          <a:lstStyle/>
          <a:p>
            <a:fld id="{20091185-6E3E-4854-9FC3-8733CB82E845}" type="slidenum">
              <a:rPr lang="it-IT" smtClean="0"/>
              <a:pPr/>
              <a:t>21</a:t>
            </a:fld>
            <a:endParaRPr lang="it-IT"/>
          </a:p>
        </p:txBody>
      </p:sp>
      <p:sp>
        <p:nvSpPr>
          <p:cNvPr id="6" name="Segnaposto piè di pagina 5"/>
          <p:cNvSpPr>
            <a:spLocks noGrp="1"/>
          </p:cNvSpPr>
          <p:nvPr>
            <p:ph type="ftr" sz="quarter" idx="11"/>
          </p:nvPr>
        </p:nvSpPr>
        <p:spPr/>
        <p:txBody>
          <a:bodyPr/>
          <a:lstStyle/>
          <a:p>
            <a:r>
              <a:rPr lang="it-IT" smtClean="0"/>
              <a:t>MANTS '09 - M. Spurio</a:t>
            </a:r>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lstStyle/>
          <a:p>
            <a:endParaRPr lang="it-IT" dirty="0"/>
          </a:p>
        </p:txBody>
      </p:sp>
      <p:pic>
        <p:nvPicPr>
          <p:cNvPr id="1026" name="Picture 2"/>
          <p:cNvPicPr>
            <a:picLocks noChangeAspect="1" noChangeArrowheads="1"/>
          </p:cNvPicPr>
          <p:nvPr/>
        </p:nvPicPr>
        <p:blipFill>
          <a:blip r:embed="rId2"/>
          <a:srcRect l="15625" t="51137" r="19117" b="16903"/>
          <a:stretch>
            <a:fillRect/>
          </a:stretch>
        </p:blipFill>
        <p:spPr bwMode="auto">
          <a:xfrm>
            <a:off x="1142976" y="1285860"/>
            <a:ext cx="6424657" cy="4071966"/>
          </a:xfrm>
          <a:prstGeom prst="rect">
            <a:avLst/>
          </a:prstGeom>
          <a:noFill/>
          <a:ln w="9525">
            <a:noFill/>
            <a:miter lim="800000"/>
            <a:headEnd/>
            <a:tailEnd/>
          </a:ln>
          <a:effectLst/>
        </p:spPr>
      </p:pic>
      <p:sp>
        <p:nvSpPr>
          <p:cNvPr id="5" name="Segnaposto numero diapositiva 4"/>
          <p:cNvSpPr>
            <a:spLocks noGrp="1"/>
          </p:cNvSpPr>
          <p:nvPr>
            <p:ph type="sldNum" sz="quarter" idx="12"/>
          </p:nvPr>
        </p:nvSpPr>
        <p:spPr/>
        <p:txBody>
          <a:bodyPr>
            <a:normAutofit fontScale="85000" lnSpcReduction="20000"/>
          </a:bodyPr>
          <a:lstStyle/>
          <a:p>
            <a:fld id="{20091185-6E3E-4854-9FC3-8733CB82E845}" type="slidenum">
              <a:rPr lang="it-IT" smtClean="0"/>
              <a:pPr/>
              <a:t>22</a:t>
            </a:fld>
            <a:endParaRPr lang="it-IT"/>
          </a:p>
        </p:txBody>
      </p:sp>
      <p:sp>
        <p:nvSpPr>
          <p:cNvPr id="6" name="Segnaposto piè di pagina 5"/>
          <p:cNvSpPr>
            <a:spLocks noGrp="1"/>
          </p:cNvSpPr>
          <p:nvPr>
            <p:ph type="ftr" sz="quarter" idx="11"/>
          </p:nvPr>
        </p:nvSpPr>
        <p:spPr/>
        <p:txBody>
          <a:bodyPr/>
          <a:lstStyle/>
          <a:p>
            <a:r>
              <a:rPr lang="it-IT" smtClean="0"/>
              <a:t>MANTS '09 - M. Spurio</a:t>
            </a:r>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 Castel</a:t>
            </a:r>
            <a:endParaRPr lang="it-IT" dirty="0"/>
          </a:p>
        </p:txBody>
      </p:sp>
      <p:pic>
        <p:nvPicPr>
          <p:cNvPr id="1026" name="Picture 2"/>
          <p:cNvPicPr>
            <a:picLocks noChangeAspect="1" noChangeArrowheads="1"/>
          </p:cNvPicPr>
          <p:nvPr/>
        </p:nvPicPr>
        <p:blipFill>
          <a:blip r:embed="rId2"/>
          <a:srcRect/>
          <a:stretch>
            <a:fillRect/>
          </a:stretch>
        </p:blipFill>
        <p:spPr bwMode="auto">
          <a:xfrm>
            <a:off x="0" y="1285860"/>
            <a:ext cx="6448425" cy="41243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285984" y="5535102"/>
            <a:ext cx="6229344" cy="1322898"/>
          </a:xfrm>
          <a:prstGeom prst="rect">
            <a:avLst/>
          </a:prstGeom>
          <a:noFill/>
          <a:ln w="9525">
            <a:noFill/>
            <a:miter lim="800000"/>
            <a:headEnd/>
            <a:tailEnd/>
          </a:ln>
          <a:effectLst/>
        </p:spPr>
      </p:pic>
      <p:sp>
        <p:nvSpPr>
          <p:cNvPr id="5" name="Segnaposto numero diapositiva 4"/>
          <p:cNvSpPr>
            <a:spLocks noGrp="1"/>
          </p:cNvSpPr>
          <p:nvPr>
            <p:ph type="sldNum" sz="quarter" idx="12"/>
          </p:nvPr>
        </p:nvSpPr>
        <p:spPr/>
        <p:txBody>
          <a:bodyPr>
            <a:normAutofit fontScale="85000" lnSpcReduction="20000"/>
          </a:bodyPr>
          <a:lstStyle/>
          <a:p>
            <a:fld id="{20091185-6E3E-4854-9FC3-8733CB82E845}" type="slidenum">
              <a:rPr lang="it-IT" smtClean="0"/>
              <a:pPr/>
              <a:t>23</a:t>
            </a:fld>
            <a:endParaRPr lang="it-IT"/>
          </a:p>
        </p:txBody>
      </p:sp>
      <p:sp>
        <p:nvSpPr>
          <p:cNvPr id="6" name="Segnaposto piè di pagina 5"/>
          <p:cNvSpPr>
            <a:spLocks noGrp="1"/>
          </p:cNvSpPr>
          <p:nvPr>
            <p:ph type="ftr" sz="quarter" idx="11"/>
          </p:nvPr>
        </p:nvSpPr>
        <p:spPr/>
        <p:txBody>
          <a:bodyPr/>
          <a:lstStyle/>
          <a:p>
            <a:r>
              <a:rPr lang="it-IT" smtClean="0"/>
              <a:t>MANTS '09 - M. Spurio</a:t>
            </a:r>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2050" name="Picture 2"/>
          <p:cNvPicPr>
            <a:picLocks noChangeAspect="1" noChangeArrowheads="1"/>
          </p:cNvPicPr>
          <p:nvPr/>
        </p:nvPicPr>
        <p:blipFill>
          <a:blip r:embed="rId2"/>
          <a:srcRect/>
          <a:stretch>
            <a:fillRect/>
          </a:stretch>
        </p:blipFill>
        <p:spPr bwMode="auto">
          <a:xfrm>
            <a:off x="1176338" y="1347788"/>
            <a:ext cx="6791325" cy="4162425"/>
          </a:xfrm>
          <a:prstGeom prst="rect">
            <a:avLst/>
          </a:prstGeom>
          <a:noFill/>
          <a:ln w="9525">
            <a:noFill/>
            <a:miter lim="800000"/>
            <a:headEnd/>
            <a:tailEnd/>
          </a:ln>
          <a:effectLst/>
        </p:spPr>
      </p:pic>
      <p:sp>
        <p:nvSpPr>
          <p:cNvPr id="4" name="Segnaposto numero diapositiva 3"/>
          <p:cNvSpPr>
            <a:spLocks noGrp="1"/>
          </p:cNvSpPr>
          <p:nvPr>
            <p:ph type="sldNum" sz="quarter" idx="12"/>
          </p:nvPr>
        </p:nvSpPr>
        <p:spPr/>
        <p:txBody>
          <a:bodyPr>
            <a:normAutofit fontScale="85000" lnSpcReduction="20000"/>
          </a:bodyPr>
          <a:lstStyle/>
          <a:p>
            <a:fld id="{20091185-6E3E-4854-9FC3-8733CB82E845}" type="slidenum">
              <a:rPr lang="it-IT" smtClean="0"/>
              <a:pPr/>
              <a:t>24</a:t>
            </a:fld>
            <a:endParaRPr lang="it-IT"/>
          </a:p>
        </p:txBody>
      </p:sp>
      <p:sp>
        <p:nvSpPr>
          <p:cNvPr id="5" name="Segnaposto piè di pagina 4"/>
          <p:cNvSpPr>
            <a:spLocks noGrp="1"/>
          </p:cNvSpPr>
          <p:nvPr>
            <p:ph type="ftr" sz="quarter" idx="11"/>
          </p:nvPr>
        </p:nvSpPr>
        <p:spPr/>
        <p:txBody>
          <a:bodyPr/>
          <a:lstStyle/>
          <a:p>
            <a:r>
              <a:rPr lang="it-IT" smtClean="0"/>
              <a:t>MANTS '09 - M. Spurio</a:t>
            </a:r>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099" name="Picture 3"/>
          <p:cNvPicPr>
            <a:picLocks noChangeAspect="1" noChangeArrowheads="1"/>
          </p:cNvPicPr>
          <p:nvPr/>
        </p:nvPicPr>
        <p:blipFill>
          <a:blip r:embed="rId2"/>
          <a:srcRect/>
          <a:stretch>
            <a:fillRect/>
          </a:stretch>
        </p:blipFill>
        <p:spPr bwMode="auto">
          <a:xfrm>
            <a:off x="852488" y="1847850"/>
            <a:ext cx="7439025" cy="3162300"/>
          </a:xfrm>
          <a:prstGeom prst="rect">
            <a:avLst/>
          </a:prstGeom>
          <a:noFill/>
          <a:ln w="9525">
            <a:noFill/>
            <a:miter lim="800000"/>
            <a:headEnd/>
            <a:tailEnd/>
          </a:ln>
          <a:effectLst/>
        </p:spPr>
      </p:pic>
      <p:sp>
        <p:nvSpPr>
          <p:cNvPr id="4" name="Segnaposto numero diapositiva 3"/>
          <p:cNvSpPr>
            <a:spLocks noGrp="1"/>
          </p:cNvSpPr>
          <p:nvPr>
            <p:ph type="sldNum" sz="quarter" idx="12"/>
          </p:nvPr>
        </p:nvSpPr>
        <p:spPr/>
        <p:txBody>
          <a:bodyPr>
            <a:normAutofit fontScale="85000" lnSpcReduction="20000"/>
          </a:bodyPr>
          <a:lstStyle/>
          <a:p>
            <a:fld id="{20091185-6E3E-4854-9FC3-8733CB82E845}" type="slidenum">
              <a:rPr lang="it-IT" smtClean="0"/>
              <a:pPr/>
              <a:t>25</a:t>
            </a:fld>
            <a:endParaRPr lang="it-IT"/>
          </a:p>
        </p:txBody>
      </p:sp>
      <p:sp>
        <p:nvSpPr>
          <p:cNvPr id="5" name="Segnaposto piè di pagina 4"/>
          <p:cNvSpPr>
            <a:spLocks noGrp="1"/>
          </p:cNvSpPr>
          <p:nvPr>
            <p:ph type="ftr" sz="quarter" idx="11"/>
          </p:nvPr>
        </p:nvSpPr>
        <p:spPr/>
        <p:txBody>
          <a:bodyPr/>
          <a:lstStyle/>
          <a:p>
            <a:r>
              <a:rPr lang="it-IT" smtClean="0"/>
              <a:t>MANTS '09 - M. Spurio</a:t>
            </a:r>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Charge</a:t>
            </a:r>
            <a:r>
              <a:rPr lang="it-IT" dirty="0" smtClean="0"/>
              <a:t> </a:t>
            </a:r>
            <a:r>
              <a:rPr lang="it-IT" dirty="0" err="1" smtClean="0"/>
              <a:t>measurement</a:t>
            </a:r>
            <a:r>
              <a:rPr lang="it-IT" dirty="0" smtClean="0"/>
              <a:t> on ARS</a:t>
            </a:r>
            <a:endParaRPr lang="it-IT" dirty="0"/>
          </a:p>
        </p:txBody>
      </p:sp>
      <p:pic>
        <p:nvPicPr>
          <p:cNvPr id="1026" name="Picture 2"/>
          <p:cNvPicPr>
            <a:picLocks noChangeAspect="1" noChangeArrowheads="1"/>
          </p:cNvPicPr>
          <p:nvPr/>
        </p:nvPicPr>
        <p:blipFill>
          <a:blip r:embed="rId2"/>
          <a:srcRect l="3961" t="12695" r="5312" b="4286"/>
          <a:stretch>
            <a:fillRect/>
          </a:stretch>
        </p:blipFill>
        <p:spPr bwMode="auto">
          <a:xfrm>
            <a:off x="3486142" y="2643182"/>
            <a:ext cx="5657858" cy="4000528"/>
          </a:xfrm>
          <a:prstGeom prst="rect">
            <a:avLst/>
          </a:prstGeom>
          <a:noFill/>
          <a:ln w="9525">
            <a:noFill/>
            <a:miter lim="800000"/>
            <a:headEnd/>
            <a:tailEnd/>
          </a:ln>
          <a:effectLst/>
        </p:spPr>
      </p:pic>
      <p:sp>
        <p:nvSpPr>
          <p:cNvPr id="5" name="CasellaDiTesto 4"/>
          <p:cNvSpPr txBox="1"/>
          <p:nvPr/>
        </p:nvSpPr>
        <p:spPr>
          <a:xfrm>
            <a:off x="4465067" y="3131106"/>
            <a:ext cx="1392817" cy="369332"/>
          </a:xfrm>
          <a:prstGeom prst="rect">
            <a:avLst/>
          </a:prstGeom>
          <a:noFill/>
        </p:spPr>
        <p:txBody>
          <a:bodyPr wrap="none" rtlCol="0">
            <a:spAutoFit/>
          </a:bodyPr>
          <a:lstStyle/>
          <a:p>
            <a:r>
              <a:rPr lang="it-IT" dirty="0" err="1" smtClean="0"/>
              <a:t>From</a:t>
            </a:r>
            <a:r>
              <a:rPr lang="it-IT" dirty="0" smtClean="0"/>
              <a:t> S. Biagi</a:t>
            </a:r>
            <a:endParaRPr lang="it-IT" dirty="0"/>
          </a:p>
        </p:txBody>
      </p:sp>
      <p:sp>
        <p:nvSpPr>
          <p:cNvPr id="6" name="CasellaDiTesto 5"/>
          <p:cNvSpPr txBox="1"/>
          <p:nvPr/>
        </p:nvSpPr>
        <p:spPr>
          <a:xfrm>
            <a:off x="7244653" y="6202940"/>
            <a:ext cx="676339" cy="369332"/>
          </a:xfrm>
          <a:prstGeom prst="rect">
            <a:avLst/>
          </a:prstGeom>
          <a:noFill/>
        </p:spPr>
        <p:txBody>
          <a:bodyPr wrap="none" rtlCol="0">
            <a:spAutoFit/>
          </a:bodyPr>
          <a:lstStyle/>
          <a:p>
            <a:r>
              <a:rPr lang="it-IT" dirty="0" smtClean="0"/>
              <a:t>#p.e.</a:t>
            </a:r>
            <a:endParaRPr lang="it-IT" dirty="0"/>
          </a:p>
        </p:txBody>
      </p:sp>
      <p:sp>
        <p:nvSpPr>
          <p:cNvPr id="7" name="CasellaDiTesto 6"/>
          <p:cNvSpPr txBox="1"/>
          <p:nvPr/>
        </p:nvSpPr>
        <p:spPr>
          <a:xfrm rot="-5400000">
            <a:off x="2351573" y="3309278"/>
            <a:ext cx="1415772" cy="369332"/>
          </a:xfrm>
          <a:prstGeom prst="rect">
            <a:avLst/>
          </a:prstGeom>
          <a:noFill/>
        </p:spPr>
        <p:txBody>
          <a:bodyPr wrap="square" rtlCol="0">
            <a:spAutoFit/>
          </a:bodyPr>
          <a:lstStyle/>
          <a:p>
            <a:r>
              <a:rPr lang="it-IT" dirty="0" err="1" smtClean="0"/>
              <a:t>Events</a:t>
            </a:r>
            <a:endParaRPr lang="it-IT" dirty="0"/>
          </a:p>
        </p:txBody>
      </p:sp>
      <p:sp>
        <p:nvSpPr>
          <p:cNvPr id="8" name="CasellaDiTesto 7"/>
          <p:cNvSpPr txBox="1"/>
          <p:nvPr/>
        </p:nvSpPr>
        <p:spPr>
          <a:xfrm>
            <a:off x="71406" y="1534057"/>
            <a:ext cx="4286280" cy="1323439"/>
          </a:xfrm>
          <a:prstGeom prst="rect">
            <a:avLst/>
          </a:prstGeom>
          <a:noFill/>
        </p:spPr>
        <p:txBody>
          <a:bodyPr wrap="square" rtlCol="0">
            <a:spAutoFit/>
          </a:bodyPr>
          <a:lstStyle/>
          <a:p>
            <a:r>
              <a:rPr lang="en-US" sz="2000" dirty="0" smtClean="0"/>
              <a:t>Hit saturation:   20 </a:t>
            </a:r>
            <a:r>
              <a:rPr lang="en-US" sz="2000" dirty="0" err="1" smtClean="0"/>
              <a:t>p.e</a:t>
            </a:r>
            <a:r>
              <a:rPr lang="en-US" sz="2000" dirty="0" smtClean="0"/>
              <a:t>. </a:t>
            </a:r>
          </a:p>
          <a:p>
            <a:r>
              <a:rPr lang="en-US" sz="2000" dirty="0" smtClean="0"/>
              <a:t>Max multiplicity hits: 4 </a:t>
            </a:r>
            <a:r>
              <a:rPr lang="en-US" sz="2000" dirty="0" smtClean="0">
                <a:latin typeface="Symbol" pitchFamily="18" charset="2"/>
              </a:rPr>
              <a:t>m</a:t>
            </a:r>
            <a:r>
              <a:rPr lang="en-US" sz="2000" dirty="0" smtClean="0"/>
              <a:t>s/250 ns </a:t>
            </a:r>
            <a:r>
              <a:rPr lang="en-US" sz="2000" dirty="0" smtClean="0">
                <a:sym typeface="Symbol"/>
              </a:rPr>
              <a:t> 15</a:t>
            </a:r>
          </a:p>
          <a:p>
            <a:r>
              <a:rPr lang="en-US" sz="2000" dirty="0" smtClean="0">
                <a:sym typeface="Symbol"/>
              </a:rPr>
              <a:t>OM:  900</a:t>
            </a:r>
          </a:p>
          <a:p>
            <a:r>
              <a:rPr lang="en-US" sz="2000" b="1" dirty="0" smtClean="0"/>
              <a:t>Max detectable </a:t>
            </a:r>
            <a:r>
              <a:rPr lang="en-US" sz="2000" b="1" dirty="0" err="1" smtClean="0"/>
              <a:t>p.e</a:t>
            </a:r>
            <a:r>
              <a:rPr lang="en-US" sz="2000" b="1" dirty="0" smtClean="0"/>
              <a:t>. = 3×10</a:t>
            </a:r>
            <a:r>
              <a:rPr lang="en-US" sz="2000" b="1" baseline="30000" dirty="0" smtClean="0"/>
              <a:t>5</a:t>
            </a:r>
            <a:r>
              <a:rPr lang="en-US" sz="2000" b="1" dirty="0" smtClean="0"/>
              <a:t> </a:t>
            </a:r>
            <a:endParaRPr lang="en-US" sz="2000" b="1" dirty="0"/>
          </a:p>
        </p:txBody>
      </p:sp>
      <p:sp>
        <p:nvSpPr>
          <p:cNvPr id="10" name="Segnaposto numero diapositiva 9"/>
          <p:cNvSpPr>
            <a:spLocks noGrp="1"/>
          </p:cNvSpPr>
          <p:nvPr>
            <p:ph type="sldNum" sz="quarter" idx="12"/>
          </p:nvPr>
        </p:nvSpPr>
        <p:spPr/>
        <p:txBody>
          <a:bodyPr>
            <a:normAutofit fontScale="85000" lnSpcReduction="20000"/>
          </a:bodyPr>
          <a:lstStyle/>
          <a:p>
            <a:fld id="{20091185-6E3E-4854-9FC3-8733CB82E845}" type="slidenum">
              <a:rPr lang="it-IT" smtClean="0"/>
              <a:pPr/>
              <a:t>26</a:t>
            </a:fld>
            <a:endParaRPr lang="it-IT"/>
          </a:p>
        </p:txBody>
      </p:sp>
      <p:sp>
        <p:nvSpPr>
          <p:cNvPr id="11" name="Segnaposto piè di pagina 10"/>
          <p:cNvSpPr>
            <a:spLocks noGrp="1"/>
          </p:cNvSpPr>
          <p:nvPr>
            <p:ph type="ftr" sz="quarter" idx="11"/>
          </p:nvPr>
        </p:nvSpPr>
        <p:spPr/>
        <p:txBody>
          <a:bodyPr/>
          <a:lstStyle/>
          <a:p>
            <a:r>
              <a:rPr lang="it-IT" smtClean="0"/>
              <a:t>MANTS '09 - M. Spurio</a:t>
            </a:r>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Photon</a:t>
            </a:r>
            <a:r>
              <a:rPr lang="it-IT" dirty="0" smtClean="0"/>
              <a:t> </a:t>
            </a:r>
            <a:r>
              <a:rPr lang="it-IT" dirty="0" err="1" smtClean="0"/>
              <a:t>field</a:t>
            </a:r>
            <a:endParaRPr lang="it-IT" dirty="0"/>
          </a:p>
        </p:txBody>
      </p:sp>
      <p:pic>
        <p:nvPicPr>
          <p:cNvPr id="4" name="Picture 2"/>
          <p:cNvPicPr>
            <a:picLocks noChangeAspect="1" noChangeArrowheads="1"/>
          </p:cNvPicPr>
          <p:nvPr/>
        </p:nvPicPr>
        <p:blipFill>
          <a:blip r:embed="rId2"/>
          <a:srcRect/>
          <a:stretch>
            <a:fillRect/>
          </a:stretch>
        </p:blipFill>
        <p:spPr bwMode="auto">
          <a:xfrm>
            <a:off x="2071670" y="1553752"/>
            <a:ext cx="7072330" cy="5304248"/>
          </a:xfrm>
          <a:prstGeom prst="rect">
            <a:avLst/>
          </a:prstGeom>
          <a:noFill/>
          <a:ln w="9525">
            <a:noFill/>
            <a:miter lim="800000"/>
            <a:headEnd/>
            <a:tailEnd/>
          </a:ln>
          <a:effectLst/>
        </p:spPr>
      </p:pic>
      <p:sp>
        <p:nvSpPr>
          <p:cNvPr id="5" name="CasellaDiTesto 4"/>
          <p:cNvSpPr txBox="1"/>
          <p:nvPr/>
        </p:nvSpPr>
        <p:spPr>
          <a:xfrm>
            <a:off x="214282" y="2214554"/>
            <a:ext cx="2305503" cy="707886"/>
          </a:xfrm>
          <a:prstGeom prst="rect">
            <a:avLst/>
          </a:prstGeom>
          <a:noFill/>
        </p:spPr>
        <p:txBody>
          <a:bodyPr wrap="none" rtlCol="0">
            <a:spAutoFit/>
          </a:bodyPr>
          <a:lstStyle/>
          <a:p>
            <a:r>
              <a:rPr lang="it-IT" sz="2000" dirty="0" err="1" smtClean="0"/>
              <a:t>From</a:t>
            </a:r>
            <a:r>
              <a:rPr lang="it-IT" sz="2000" dirty="0" smtClean="0"/>
              <a:t> </a:t>
            </a:r>
            <a:r>
              <a:rPr lang="it-IT" sz="2000" dirty="0" err="1" smtClean="0"/>
              <a:t>Erlangen</a:t>
            </a:r>
            <a:r>
              <a:rPr lang="it-IT" sz="2000" dirty="0" smtClean="0"/>
              <a:t> </a:t>
            </a:r>
            <a:r>
              <a:rPr lang="it-IT" sz="2000" dirty="0" err="1" smtClean="0"/>
              <a:t>group</a:t>
            </a:r>
            <a:endParaRPr lang="it-IT" sz="2000" dirty="0" smtClean="0"/>
          </a:p>
          <a:p>
            <a:r>
              <a:rPr lang="it-IT" sz="2000" dirty="0" smtClean="0"/>
              <a:t>(R. Auer, T. Eberl,…)</a:t>
            </a:r>
            <a:endParaRPr lang="it-IT" sz="2000" dirty="0"/>
          </a:p>
        </p:txBody>
      </p:sp>
      <p:sp>
        <p:nvSpPr>
          <p:cNvPr id="6" name="Segnaposto numero diapositiva 5"/>
          <p:cNvSpPr>
            <a:spLocks noGrp="1"/>
          </p:cNvSpPr>
          <p:nvPr>
            <p:ph type="sldNum" sz="quarter" idx="12"/>
          </p:nvPr>
        </p:nvSpPr>
        <p:spPr/>
        <p:txBody>
          <a:bodyPr>
            <a:normAutofit fontScale="85000" lnSpcReduction="20000"/>
          </a:bodyPr>
          <a:lstStyle/>
          <a:p>
            <a:fld id="{20091185-6E3E-4854-9FC3-8733CB82E845}" type="slidenum">
              <a:rPr lang="it-IT" smtClean="0"/>
              <a:pPr/>
              <a:t>27</a:t>
            </a:fld>
            <a:endParaRPr lang="it-IT"/>
          </a:p>
        </p:txBody>
      </p:sp>
      <p:sp>
        <p:nvSpPr>
          <p:cNvPr id="7" name="Segnaposto piè di pagina 6"/>
          <p:cNvSpPr>
            <a:spLocks noGrp="1"/>
          </p:cNvSpPr>
          <p:nvPr>
            <p:ph type="ftr" sz="quarter" idx="11"/>
          </p:nvPr>
        </p:nvSpPr>
        <p:spPr/>
        <p:txBody>
          <a:bodyPr/>
          <a:lstStyle/>
          <a:p>
            <a:r>
              <a:rPr lang="it-IT" smtClean="0"/>
              <a:t>MANTS '09 - M. Spurio</a:t>
            </a:r>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Our references</a:t>
            </a:r>
            <a:endParaRPr lang="it-IT" dirty="0"/>
          </a:p>
        </p:txBody>
      </p:sp>
      <p:pic>
        <p:nvPicPr>
          <p:cNvPr id="4098" name="Picture 2"/>
          <p:cNvPicPr>
            <a:picLocks noChangeAspect="1" noChangeArrowheads="1"/>
          </p:cNvPicPr>
          <p:nvPr/>
        </p:nvPicPr>
        <p:blipFill>
          <a:blip r:embed="rId2"/>
          <a:srcRect/>
          <a:stretch>
            <a:fillRect/>
          </a:stretch>
        </p:blipFill>
        <p:spPr bwMode="auto">
          <a:xfrm>
            <a:off x="1212843" y="0"/>
            <a:ext cx="7931157" cy="2428868"/>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1" y="4852178"/>
            <a:ext cx="8501091" cy="2291598"/>
          </a:xfrm>
          <a:prstGeom prst="rect">
            <a:avLst/>
          </a:prstGeom>
          <a:noFill/>
          <a:ln w="9525">
            <a:noFill/>
            <a:miter lim="800000"/>
            <a:headEnd/>
            <a:tailEnd/>
          </a:ln>
          <a:effectLst/>
        </p:spPr>
      </p:pic>
      <p:grpSp>
        <p:nvGrpSpPr>
          <p:cNvPr id="22" name="Gruppo 21"/>
          <p:cNvGrpSpPr/>
          <p:nvPr/>
        </p:nvGrpSpPr>
        <p:grpSpPr>
          <a:xfrm>
            <a:off x="3143240" y="2500306"/>
            <a:ext cx="3143272" cy="2524108"/>
            <a:chOff x="1714480" y="1500174"/>
            <a:chExt cx="5715040" cy="4953000"/>
          </a:xfrm>
        </p:grpSpPr>
        <p:pic>
          <p:nvPicPr>
            <p:cNvPr id="15" name="Picture 4"/>
            <p:cNvPicPr>
              <a:picLocks noChangeAspect="1" noChangeArrowheads="1"/>
            </p:cNvPicPr>
            <p:nvPr/>
          </p:nvPicPr>
          <p:blipFill>
            <a:blip r:embed="rId4"/>
            <a:srcRect/>
            <a:stretch>
              <a:fillRect/>
            </a:stretch>
          </p:blipFill>
          <p:spPr bwMode="auto">
            <a:xfrm>
              <a:off x="1714480" y="1500174"/>
              <a:ext cx="5257800" cy="4953000"/>
            </a:xfrm>
            <a:prstGeom prst="rect">
              <a:avLst/>
            </a:prstGeom>
            <a:noFill/>
            <a:ln w="9525">
              <a:noFill/>
              <a:miter lim="800000"/>
              <a:headEnd/>
              <a:tailEnd/>
            </a:ln>
            <a:effectLst/>
          </p:spPr>
        </p:pic>
        <p:sp>
          <p:nvSpPr>
            <p:cNvPr id="16" name="Rettangolo 15"/>
            <p:cNvSpPr/>
            <p:nvPr/>
          </p:nvSpPr>
          <p:spPr>
            <a:xfrm>
              <a:off x="2786050" y="1643050"/>
              <a:ext cx="4357718" cy="41434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ln>
                  <a:solidFill>
                    <a:schemeClr val="bg1"/>
                  </a:solidFill>
                </a:ln>
              </a:endParaRPr>
            </a:p>
          </p:txBody>
        </p:sp>
        <p:sp>
          <p:nvSpPr>
            <p:cNvPr id="17" name="Figura a mano libera 16"/>
            <p:cNvSpPr/>
            <p:nvPr/>
          </p:nvSpPr>
          <p:spPr>
            <a:xfrm>
              <a:off x="2788920" y="1940560"/>
              <a:ext cx="2507827" cy="3977640"/>
            </a:xfrm>
            <a:custGeom>
              <a:avLst/>
              <a:gdLst>
                <a:gd name="connsiteX0" fmla="*/ 1468120 w 2507827"/>
                <a:gd name="connsiteY0" fmla="*/ 3891280 h 3977640"/>
                <a:gd name="connsiteX1" fmla="*/ 1315720 w 2507827"/>
                <a:gd name="connsiteY1" fmla="*/ 3616960 h 3977640"/>
                <a:gd name="connsiteX2" fmla="*/ 1173480 w 2507827"/>
                <a:gd name="connsiteY2" fmla="*/ 2844800 h 3977640"/>
                <a:gd name="connsiteX3" fmla="*/ 939800 w 2507827"/>
                <a:gd name="connsiteY3" fmla="*/ 2072640 h 3977640"/>
                <a:gd name="connsiteX4" fmla="*/ 533400 w 2507827"/>
                <a:gd name="connsiteY4" fmla="*/ 1066800 h 3977640"/>
                <a:gd name="connsiteX5" fmla="*/ 76200 w 2507827"/>
                <a:gd name="connsiteY5" fmla="*/ 193040 h 3977640"/>
                <a:gd name="connsiteX6" fmla="*/ 76200 w 2507827"/>
                <a:gd name="connsiteY6" fmla="*/ 60960 h 3977640"/>
                <a:gd name="connsiteX7" fmla="*/ 370840 w 2507827"/>
                <a:gd name="connsiteY7" fmla="*/ 558800 h 3977640"/>
                <a:gd name="connsiteX8" fmla="*/ 1000760 w 2507827"/>
                <a:gd name="connsiteY8" fmla="*/ 1696720 h 3977640"/>
                <a:gd name="connsiteX9" fmla="*/ 1529080 w 2507827"/>
                <a:gd name="connsiteY9" fmla="*/ 2722880 h 3977640"/>
                <a:gd name="connsiteX10" fmla="*/ 1793240 w 2507827"/>
                <a:gd name="connsiteY10" fmla="*/ 3088640 h 3977640"/>
                <a:gd name="connsiteX11" fmla="*/ 2463800 w 2507827"/>
                <a:gd name="connsiteY11" fmla="*/ 3921760 h 3977640"/>
                <a:gd name="connsiteX12" fmla="*/ 2057400 w 2507827"/>
                <a:gd name="connsiteY12" fmla="*/ 3423920 h 3977640"/>
                <a:gd name="connsiteX13" fmla="*/ 2057400 w 2507827"/>
                <a:gd name="connsiteY13" fmla="*/ 342392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7827" h="3977640">
                  <a:moveTo>
                    <a:pt x="1468120" y="3891280"/>
                  </a:moveTo>
                  <a:cubicBezTo>
                    <a:pt x="1416473" y="3841326"/>
                    <a:pt x="1364827" y="3791373"/>
                    <a:pt x="1315720" y="3616960"/>
                  </a:cubicBezTo>
                  <a:cubicBezTo>
                    <a:pt x="1266613" y="3442547"/>
                    <a:pt x="1236133" y="3102187"/>
                    <a:pt x="1173480" y="2844800"/>
                  </a:cubicBezTo>
                  <a:cubicBezTo>
                    <a:pt x="1110827" y="2587413"/>
                    <a:pt x="1046480" y="2368973"/>
                    <a:pt x="939800" y="2072640"/>
                  </a:cubicBezTo>
                  <a:cubicBezTo>
                    <a:pt x="833120" y="1776307"/>
                    <a:pt x="677333" y="1380067"/>
                    <a:pt x="533400" y="1066800"/>
                  </a:cubicBezTo>
                  <a:cubicBezTo>
                    <a:pt x="389467" y="753533"/>
                    <a:pt x="152400" y="360680"/>
                    <a:pt x="76200" y="193040"/>
                  </a:cubicBezTo>
                  <a:cubicBezTo>
                    <a:pt x="0" y="25400"/>
                    <a:pt x="27093" y="0"/>
                    <a:pt x="76200" y="60960"/>
                  </a:cubicBezTo>
                  <a:cubicBezTo>
                    <a:pt x="125307" y="121920"/>
                    <a:pt x="216747" y="286173"/>
                    <a:pt x="370840" y="558800"/>
                  </a:cubicBezTo>
                  <a:cubicBezTo>
                    <a:pt x="524933" y="831427"/>
                    <a:pt x="807720" y="1336040"/>
                    <a:pt x="1000760" y="1696720"/>
                  </a:cubicBezTo>
                  <a:cubicBezTo>
                    <a:pt x="1193800" y="2057400"/>
                    <a:pt x="1397000" y="2490893"/>
                    <a:pt x="1529080" y="2722880"/>
                  </a:cubicBezTo>
                  <a:cubicBezTo>
                    <a:pt x="1661160" y="2954867"/>
                    <a:pt x="1637453" y="2888827"/>
                    <a:pt x="1793240" y="3088640"/>
                  </a:cubicBezTo>
                  <a:cubicBezTo>
                    <a:pt x="1949027" y="3288453"/>
                    <a:pt x="2419773" y="3865880"/>
                    <a:pt x="2463800" y="3921760"/>
                  </a:cubicBezTo>
                  <a:cubicBezTo>
                    <a:pt x="2507827" y="3977640"/>
                    <a:pt x="2057400" y="3423920"/>
                    <a:pt x="2057400" y="3423920"/>
                  </a:cubicBezTo>
                  <a:lnTo>
                    <a:pt x="2057400" y="3423920"/>
                  </a:lnTo>
                </a:path>
              </a:pathLst>
            </a:custGeom>
            <a:ln>
              <a:solidFill>
                <a:schemeClr val="tx1"/>
              </a:solidFill>
            </a:ln>
            <a:effectLst>
              <a:outerShdw blurRad="50800" dist="50800" dir="5400000" algn="ctr" rotWithShape="0">
                <a:schemeClr val="tx2">
                  <a:lumMod val="20000"/>
                  <a:lumOff val="8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8" name="CasellaDiTesto 17"/>
            <p:cNvSpPr txBox="1"/>
            <p:nvPr/>
          </p:nvSpPr>
          <p:spPr>
            <a:xfrm>
              <a:off x="4059762" y="5273117"/>
              <a:ext cx="1226618" cy="584775"/>
            </a:xfrm>
            <a:prstGeom prst="rect">
              <a:avLst/>
            </a:prstGeom>
            <a:noFill/>
          </p:spPr>
          <p:txBody>
            <a:bodyPr wrap="none" rtlCol="0">
              <a:spAutoFit/>
            </a:bodyPr>
            <a:lstStyle/>
            <a:p>
              <a:pPr algn="ctr"/>
              <a:r>
                <a:rPr lang="it-IT" sz="1600" dirty="0" err="1" smtClean="0"/>
                <a:t>Atmospheric</a:t>
              </a:r>
              <a:r>
                <a:rPr lang="it-IT" sz="1600" dirty="0" smtClean="0"/>
                <a:t> </a:t>
              </a:r>
            </a:p>
            <a:p>
              <a:pPr algn="ctr"/>
              <a:r>
                <a:rPr lang="it-IT" sz="1600" dirty="0" err="1" smtClean="0"/>
                <a:t>neutrinos</a:t>
              </a:r>
              <a:endParaRPr lang="it-IT" sz="1600" dirty="0"/>
            </a:p>
          </p:txBody>
        </p:sp>
        <p:sp>
          <p:nvSpPr>
            <p:cNvPr id="19" name="Rettangolo 18"/>
            <p:cNvSpPr/>
            <p:nvPr/>
          </p:nvSpPr>
          <p:spPr>
            <a:xfrm>
              <a:off x="3929058" y="1571612"/>
              <a:ext cx="1428760" cy="4572032"/>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70C0"/>
                  </a:solidFill>
                </a:rPr>
                <a:t>VHE</a:t>
              </a:r>
            </a:p>
            <a:p>
              <a:pPr algn="ctr"/>
              <a:r>
                <a:rPr lang="it-IT" dirty="0" err="1" smtClean="0">
                  <a:solidFill>
                    <a:srgbClr val="0070C0"/>
                  </a:solidFill>
                </a:rPr>
                <a:t>neutrinos</a:t>
              </a:r>
              <a:endParaRPr lang="it-IT" dirty="0">
                <a:solidFill>
                  <a:srgbClr val="0070C0"/>
                </a:solidFill>
              </a:endParaRPr>
            </a:p>
          </p:txBody>
        </p:sp>
        <p:sp>
          <p:nvSpPr>
            <p:cNvPr id="20" name="Rettangolo 19"/>
            <p:cNvSpPr/>
            <p:nvPr/>
          </p:nvSpPr>
          <p:spPr>
            <a:xfrm>
              <a:off x="5357818" y="1571612"/>
              <a:ext cx="1428760" cy="4572032"/>
            </a:xfrm>
            <a:prstGeom prst="rect">
              <a:avLst/>
            </a:prstGeom>
            <a:solidFill>
              <a:schemeClr val="accent2">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FF0000"/>
                  </a:solidFill>
                </a:rPr>
                <a:t>UHE</a:t>
              </a:r>
            </a:p>
            <a:p>
              <a:pPr algn="ctr"/>
              <a:r>
                <a:rPr lang="it-IT" dirty="0" err="1" smtClean="0">
                  <a:solidFill>
                    <a:srgbClr val="FF0000"/>
                  </a:solidFill>
                </a:rPr>
                <a:t>neutrinos</a:t>
              </a:r>
              <a:endParaRPr lang="it-IT" dirty="0">
                <a:solidFill>
                  <a:srgbClr val="FF0000"/>
                </a:solidFill>
              </a:endParaRPr>
            </a:p>
          </p:txBody>
        </p:sp>
        <p:cxnSp>
          <p:nvCxnSpPr>
            <p:cNvPr id="21" name="Connettore 1 20"/>
            <p:cNvCxnSpPr/>
            <p:nvPr/>
          </p:nvCxnSpPr>
          <p:spPr>
            <a:xfrm>
              <a:off x="3357554" y="4714884"/>
              <a:ext cx="4071966" cy="1588"/>
            </a:xfrm>
            <a:prstGeom prst="line">
              <a:avLst/>
            </a:prstGeom>
            <a:ln w="4445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3" name="Segnaposto numero diapositiva 12"/>
          <p:cNvSpPr>
            <a:spLocks noGrp="1"/>
          </p:cNvSpPr>
          <p:nvPr>
            <p:ph type="sldNum" sz="quarter" idx="12"/>
          </p:nvPr>
        </p:nvSpPr>
        <p:spPr/>
        <p:txBody>
          <a:bodyPr>
            <a:normAutofit fontScale="85000" lnSpcReduction="20000"/>
          </a:bodyPr>
          <a:lstStyle/>
          <a:p>
            <a:fld id="{20091185-6E3E-4854-9FC3-8733CB82E845}" type="slidenum">
              <a:rPr lang="it-IT" smtClean="0"/>
              <a:pPr/>
              <a:t>3</a:t>
            </a:fld>
            <a:endParaRPr lang="it-IT"/>
          </a:p>
        </p:txBody>
      </p:sp>
      <p:sp>
        <p:nvSpPr>
          <p:cNvPr id="14" name="Segnaposto piè di pagina 13"/>
          <p:cNvSpPr>
            <a:spLocks noGrp="1"/>
          </p:cNvSpPr>
          <p:nvPr>
            <p:ph type="ftr" sz="quarter" idx="11"/>
          </p:nvPr>
        </p:nvSpPr>
        <p:spPr/>
        <p:txBody>
          <a:bodyPr/>
          <a:lstStyle/>
          <a:p>
            <a:r>
              <a:rPr lang="it-IT" smtClean="0"/>
              <a:t>MANTS '09 - M. Spurio</a:t>
            </a:r>
            <a:endParaRPr lang="it-IT"/>
          </a:p>
        </p:txBody>
      </p:sp>
      <p:sp>
        <p:nvSpPr>
          <p:cNvPr id="16385" name="Rectangle 1"/>
          <p:cNvSpPr>
            <a:spLocks noChangeArrowheads="1"/>
          </p:cNvSpPr>
          <p:nvPr/>
        </p:nvSpPr>
        <p:spPr bwMode="auto">
          <a:xfrm>
            <a:off x="304800" y="2571744"/>
            <a:ext cx="2838440" cy="1754326"/>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dirty="0" err="1" smtClean="0"/>
              <a:t>Calculation</a:t>
            </a:r>
            <a:r>
              <a:rPr lang="it-IT" dirty="0" smtClean="0"/>
              <a:t> </a:t>
            </a:r>
            <a:r>
              <a:rPr lang="it-IT" dirty="0" err="1" smtClean="0"/>
              <a:t>of</a:t>
            </a:r>
            <a:r>
              <a:rPr lang="it-IT" dirty="0" smtClean="0"/>
              <a:t> </a:t>
            </a:r>
            <a:r>
              <a:rPr lang="it-IT" dirty="0" err="1" smtClean="0"/>
              <a:t>limits</a:t>
            </a:r>
            <a:r>
              <a:rPr lang="it-IT" dirty="0" smtClean="0"/>
              <a:t>, </a:t>
            </a:r>
            <a:r>
              <a:rPr lang="it-IT" dirty="0" smtClean="0"/>
              <a:t>.., </a:t>
            </a:r>
            <a:r>
              <a:rPr lang="it-IT" dirty="0" err="1" smtClean="0"/>
              <a:t>what</a:t>
            </a:r>
            <a:r>
              <a:rPr lang="it-IT" dirty="0" smtClean="0"/>
              <a:t> </a:t>
            </a:r>
            <a:r>
              <a:rPr lang="it-IT" dirty="0" err="1" smtClean="0"/>
              <a:t>assumptions</a:t>
            </a:r>
            <a:r>
              <a:rPr lang="it-IT" dirty="0" smtClean="0"/>
              <a:t> go in </a:t>
            </a:r>
            <a:r>
              <a:rPr lang="it-IT" dirty="0" err="1" smtClean="0"/>
              <a:t>there</a:t>
            </a:r>
            <a:r>
              <a:rPr lang="it-IT" dirty="0" smtClean="0"/>
              <a:t>, </a:t>
            </a:r>
            <a:r>
              <a:rPr lang="it-IT" dirty="0" err="1" smtClean="0"/>
              <a:t>including</a:t>
            </a:r>
            <a:r>
              <a:rPr lang="it-IT" dirty="0" smtClean="0"/>
              <a:t> </a:t>
            </a:r>
            <a:r>
              <a:rPr lang="it-IT" dirty="0" err="1" smtClean="0"/>
              <a:t>systematic</a:t>
            </a:r>
            <a:r>
              <a:rPr lang="it-IT" dirty="0" smtClean="0"/>
              <a:t> </a:t>
            </a:r>
            <a:r>
              <a:rPr lang="it-IT" dirty="0" err="1" smtClean="0"/>
              <a:t>errors</a:t>
            </a:r>
            <a:r>
              <a:rPr lang="it-IT" dirty="0" smtClean="0"/>
              <a:t>, </a:t>
            </a:r>
            <a:r>
              <a:rPr lang="it-IT" dirty="0" err="1" smtClean="0"/>
              <a:t>Feldman</a:t>
            </a:r>
            <a:r>
              <a:rPr lang="it-IT" dirty="0" smtClean="0"/>
              <a:t> and </a:t>
            </a:r>
            <a:r>
              <a:rPr lang="it-IT" dirty="0" err="1" smtClean="0"/>
              <a:t>Cousins</a:t>
            </a:r>
            <a:r>
              <a:rPr lang="it-IT" dirty="0" smtClean="0"/>
              <a:t> or </a:t>
            </a:r>
            <a:r>
              <a:rPr lang="it-IT" dirty="0" err="1" smtClean="0"/>
              <a:t>Neuman</a:t>
            </a:r>
            <a:r>
              <a:rPr lang="it-IT" dirty="0" smtClean="0"/>
              <a:t>, </a:t>
            </a:r>
            <a:r>
              <a:rPr lang="it-IT" dirty="0" err="1" smtClean="0"/>
              <a:t>integrated</a:t>
            </a:r>
            <a:r>
              <a:rPr lang="it-IT" dirty="0" smtClean="0"/>
              <a:t> E-2 </a:t>
            </a:r>
            <a:r>
              <a:rPr lang="it-IT" dirty="0" err="1" smtClean="0"/>
              <a:t>limits</a:t>
            </a:r>
            <a:r>
              <a:rPr lang="it-IT" dirty="0" smtClean="0"/>
              <a:t> or </a:t>
            </a:r>
            <a:r>
              <a:rPr lang="it-IT" dirty="0" err="1" smtClean="0"/>
              <a:t>differential</a:t>
            </a:r>
            <a:r>
              <a:rPr lang="it-IT" dirty="0" smtClean="0"/>
              <a:t> </a:t>
            </a:r>
            <a:r>
              <a:rPr lang="it-IT" dirty="0" err="1" smtClean="0"/>
              <a:t>limits</a:t>
            </a:r>
            <a:r>
              <a:rPr lang="it-IT"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dissolv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85"/>
                                        </p:tgtEl>
                                        <p:attrNameLst>
                                          <p:attrName>style.visibility</p:attrName>
                                        </p:attrNameLst>
                                      </p:cBhvr>
                                      <p:to>
                                        <p:strVal val="visible"/>
                                      </p:to>
                                    </p:set>
                                    <p:animEffect transition="in" filter="dissolve">
                                      <p:cBhvr>
                                        <p:cTn id="17"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VHE </a:t>
            </a:r>
            <a:r>
              <a:rPr lang="it-IT" dirty="0" err="1" smtClean="0"/>
              <a:t>range</a:t>
            </a:r>
            <a:endParaRPr lang="it-IT" dirty="0"/>
          </a:p>
        </p:txBody>
      </p:sp>
      <p:sp>
        <p:nvSpPr>
          <p:cNvPr id="3" name="Segnaposto contenuto 2"/>
          <p:cNvSpPr>
            <a:spLocks noGrp="1"/>
          </p:cNvSpPr>
          <p:nvPr>
            <p:ph sz="quarter" idx="1"/>
          </p:nvPr>
        </p:nvSpPr>
        <p:spPr>
          <a:xfrm>
            <a:off x="612648" y="1600200"/>
            <a:ext cx="8174194" cy="4329130"/>
          </a:xfrm>
        </p:spPr>
        <p:txBody>
          <a:bodyPr>
            <a:normAutofit/>
          </a:bodyPr>
          <a:lstStyle/>
          <a:p>
            <a:r>
              <a:rPr lang="it-IT" dirty="0" err="1" smtClean="0"/>
              <a:t>Sensibility</a:t>
            </a:r>
            <a:r>
              <a:rPr lang="it-IT" dirty="0" smtClean="0"/>
              <a:t> </a:t>
            </a:r>
            <a:r>
              <a:rPr lang="it-IT" dirty="0" err="1" smtClean="0"/>
              <a:t>study</a:t>
            </a:r>
            <a:r>
              <a:rPr lang="it-IT" dirty="0" smtClean="0"/>
              <a:t> </a:t>
            </a:r>
            <a:r>
              <a:rPr lang="it-IT" dirty="0" err="1" smtClean="0"/>
              <a:t>for</a:t>
            </a:r>
            <a:r>
              <a:rPr lang="it-IT" dirty="0" smtClean="0"/>
              <a:t> </a:t>
            </a:r>
            <a:r>
              <a:rPr lang="it-IT" dirty="0" err="1" smtClean="0">
                <a:latin typeface="Symbol" pitchFamily="18" charset="2"/>
              </a:rPr>
              <a:t>n</a:t>
            </a:r>
            <a:r>
              <a:rPr lang="it-IT" baseline="-25000" dirty="0" err="1" smtClean="0">
                <a:latin typeface="Symbol" pitchFamily="18" charset="2"/>
              </a:rPr>
              <a:t>m</a:t>
            </a:r>
            <a:r>
              <a:rPr lang="it-IT" dirty="0" smtClean="0">
                <a:latin typeface="Symbol" pitchFamily="18" charset="2"/>
              </a:rPr>
              <a:t>, </a:t>
            </a:r>
            <a:r>
              <a:rPr lang="it-IT" dirty="0" err="1" smtClean="0">
                <a:latin typeface="Symbol" pitchFamily="18" charset="2"/>
              </a:rPr>
              <a:t>n</a:t>
            </a:r>
            <a:r>
              <a:rPr lang="it-IT" baseline="-25000" dirty="0" err="1" smtClean="0"/>
              <a:t>x</a:t>
            </a:r>
            <a:r>
              <a:rPr lang="it-IT" dirty="0" smtClean="0"/>
              <a:t> in </a:t>
            </a:r>
            <a:r>
              <a:rPr lang="it-IT" dirty="0" err="1" smtClean="0"/>
              <a:t>PhD</a:t>
            </a:r>
            <a:r>
              <a:rPr lang="it-IT" dirty="0" smtClean="0"/>
              <a:t> </a:t>
            </a:r>
            <a:r>
              <a:rPr lang="it-IT" dirty="0" err="1" smtClean="0"/>
              <a:t>thesis</a:t>
            </a:r>
            <a:endParaRPr lang="it-IT" dirty="0" smtClean="0"/>
          </a:p>
          <a:p>
            <a:pPr lvl="1"/>
            <a:r>
              <a:rPr lang="fr-FR" sz="1800" i="1" dirty="0" smtClean="0"/>
              <a:t>D. </a:t>
            </a:r>
            <a:r>
              <a:rPr lang="fr-FR" sz="1800" i="1" dirty="0" err="1" smtClean="0"/>
              <a:t>Denans</a:t>
            </a:r>
            <a:r>
              <a:rPr lang="fr-FR" sz="1800" i="1" dirty="0" smtClean="0"/>
              <a:t> </a:t>
            </a:r>
            <a:r>
              <a:rPr lang="fr-FR" sz="1800" b="1" dirty="0" smtClean="0"/>
              <a:t>Détermination de la sensibilité d'Antares au flux diffus de neutrinos cosmiques en utilisant les gerbes contenues, </a:t>
            </a:r>
            <a:r>
              <a:rPr lang="fr-FR" sz="1800" dirty="0" err="1" smtClean="0"/>
              <a:t>December</a:t>
            </a:r>
            <a:r>
              <a:rPr lang="fr-FR" sz="1800" dirty="0" smtClean="0"/>
              <a:t> 2006</a:t>
            </a:r>
            <a:br>
              <a:rPr lang="fr-FR" sz="1800" dirty="0" smtClean="0"/>
            </a:br>
            <a:r>
              <a:rPr lang="fr-FR" sz="1800" dirty="0" smtClean="0"/>
              <a:t>Université Paris VII - Denis Diderot - UFR de physique, CEA/</a:t>
            </a:r>
            <a:r>
              <a:rPr lang="fr-FR" sz="1800" dirty="0" err="1" smtClean="0"/>
              <a:t>Dapnia</a:t>
            </a:r>
            <a:endParaRPr lang="fr-FR" sz="1800" dirty="0" smtClean="0"/>
          </a:p>
          <a:p>
            <a:pPr lvl="1"/>
            <a:r>
              <a:rPr lang="it-IT" sz="1800" i="1" dirty="0" smtClean="0"/>
              <a:t>Juan De Dios Zornoza </a:t>
            </a:r>
            <a:r>
              <a:rPr lang="it-IT" sz="1800" b="1" dirty="0" err="1" smtClean="0"/>
              <a:t>Sensitivity</a:t>
            </a:r>
            <a:r>
              <a:rPr lang="it-IT" sz="1800" b="1" dirty="0" smtClean="0"/>
              <a:t> </a:t>
            </a:r>
            <a:r>
              <a:rPr lang="it-IT" sz="1800" b="1" dirty="0" err="1" smtClean="0"/>
              <a:t>to</a:t>
            </a:r>
            <a:r>
              <a:rPr lang="it-IT" sz="1800" b="1" dirty="0" smtClean="0"/>
              <a:t> diffuse </a:t>
            </a:r>
            <a:r>
              <a:rPr lang="it-IT" sz="1800" b="1" dirty="0" err="1" smtClean="0"/>
              <a:t>fluxes</a:t>
            </a:r>
            <a:r>
              <a:rPr lang="it-IT" sz="1800" b="1" dirty="0" smtClean="0"/>
              <a:t> and </a:t>
            </a:r>
            <a:r>
              <a:rPr lang="it-IT" sz="1800" b="1" dirty="0" err="1" smtClean="0"/>
              <a:t>energy</a:t>
            </a:r>
            <a:r>
              <a:rPr lang="it-IT" sz="1800" b="1" dirty="0" smtClean="0"/>
              <a:t> </a:t>
            </a:r>
            <a:r>
              <a:rPr lang="it-IT" sz="1800" b="1" dirty="0" err="1" smtClean="0"/>
              <a:t>spectrum</a:t>
            </a:r>
            <a:r>
              <a:rPr lang="it-IT" sz="1800" b="1" dirty="0" smtClean="0"/>
              <a:t> </a:t>
            </a:r>
            <a:r>
              <a:rPr lang="it-IT" sz="1800" b="1" dirty="0" err="1" smtClean="0"/>
              <a:t>reconstruction</a:t>
            </a:r>
            <a:r>
              <a:rPr lang="it-IT" sz="1800" b="1" dirty="0" smtClean="0"/>
              <a:t> in the </a:t>
            </a:r>
            <a:r>
              <a:rPr lang="it-IT" sz="1800" b="1" dirty="0" err="1" smtClean="0"/>
              <a:t>Antares</a:t>
            </a:r>
            <a:r>
              <a:rPr lang="it-IT" sz="1800" b="1" dirty="0" smtClean="0"/>
              <a:t> neutrino </a:t>
            </a:r>
            <a:r>
              <a:rPr lang="it-IT" sz="1800" b="1" dirty="0" err="1" smtClean="0"/>
              <a:t>telescope</a:t>
            </a:r>
            <a:r>
              <a:rPr lang="it-IT" sz="1800" b="1" dirty="0" smtClean="0"/>
              <a:t>, </a:t>
            </a:r>
            <a:r>
              <a:rPr lang="it-IT" sz="1800" dirty="0" err="1" smtClean="0"/>
              <a:t>January</a:t>
            </a:r>
            <a:r>
              <a:rPr lang="it-IT" sz="1800" dirty="0" smtClean="0"/>
              <a:t> 2005, Un. </a:t>
            </a:r>
            <a:r>
              <a:rPr lang="it-IT" sz="1800" dirty="0" err="1" smtClean="0"/>
              <a:t>Valéncia</a:t>
            </a:r>
            <a:endParaRPr lang="it-IT" sz="1800" dirty="0" smtClean="0"/>
          </a:p>
          <a:p>
            <a:pPr lvl="1"/>
            <a:r>
              <a:rPr lang="fr-FR" sz="1800" i="1" dirty="0" smtClean="0"/>
              <a:t>Alain Romeyer </a:t>
            </a:r>
            <a:r>
              <a:rPr lang="fr-FR" sz="1800" b="1" dirty="0" smtClean="0"/>
              <a:t>Étude de la sensibilité du détecteur ANTARES à un flux diffus de neutrinos cosmiques de haute énergie, </a:t>
            </a:r>
            <a:r>
              <a:rPr lang="fr-FR" sz="1800" dirty="0" smtClean="0"/>
              <a:t>April 2003, Université Denis Diderot - Paris VII, CEA/</a:t>
            </a:r>
            <a:r>
              <a:rPr lang="fr-FR" sz="1800" dirty="0" err="1" smtClean="0"/>
              <a:t>Dapnia</a:t>
            </a:r>
            <a:r>
              <a:rPr lang="fr-FR" sz="1800" dirty="0" smtClean="0"/>
              <a:t>, France</a:t>
            </a:r>
          </a:p>
          <a:p>
            <a:pPr lvl="1"/>
            <a:r>
              <a:rPr lang="en-US" sz="1800" i="1" dirty="0" smtClean="0"/>
              <a:t>B. Hartmann, </a:t>
            </a:r>
            <a:r>
              <a:rPr lang="en-US" sz="1800" b="1" dirty="0" smtClean="0"/>
              <a:t>Reconstruction of neutrino-induced hadronic and electromagnetic showers in the ANTARES experiment, </a:t>
            </a:r>
            <a:r>
              <a:rPr lang="en-US" sz="1800" dirty="0" smtClean="0"/>
              <a:t>June 2006, Erlangen university- Erlangen, Germany</a:t>
            </a:r>
          </a:p>
          <a:p>
            <a:pPr lvl="1"/>
            <a:r>
              <a:rPr lang="en-US" sz="1800" dirty="0" smtClean="0"/>
              <a:t>Work in progress in Erlangen, Bologna, …</a:t>
            </a:r>
          </a:p>
        </p:txBody>
      </p:sp>
      <p:sp>
        <p:nvSpPr>
          <p:cNvPr id="4" name="Rettangolo 3"/>
          <p:cNvSpPr/>
          <p:nvPr/>
        </p:nvSpPr>
        <p:spPr>
          <a:xfrm>
            <a:off x="500034" y="5786454"/>
            <a:ext cx="7858180" cy="538609"/>
          </a:xfrm>
          <a:prstGeom prst="rect">
            <a:avLst/>
          </a:prstGeom>
        </p:spPr>
        <p:txBody>
          <a:bodyPr wrap="square">
            <a:spAutoFit/>
          </a:bodyPr>
          <a:lstStyle/>
          <a:p>
            <a:r>
              <a:rPr lang="it-IT" sz="2900" dirty="0" err="1" smtClean="0">
                <a:solidFill>
                  <a:prstClr val="black"/>
                </a:solidFill>
              </a:rPr>
              <a:t>See</a:t>
            </a:r>
            <a:r>
              <a:rPr lang="it-IT" sz="2900" dirty="0" smtClean="0">
                <a:solidFill>
                  <a:prstClr val="black"/>
                </a:solidFill>
              </a:rPr>
              <a:t> </a:t>
            </a:r>
            <a:r>
              <a:rPr lang="it-IT" sz="2900" dirty="0" err="1" smtClean="0">
                <a:solidFill>
                  <a:prstClr val="black"/>
                </a:solidFill>
              </a:rPr>
              <a:t>antares</a:t>
            </a:r>
            <a:r>
              <a:rPr lang="it-IT" sz="2900" dirty="0" smtClean="0">
                <a:solidFill>
                  <a:prstClr val="black"/>
                </a:solidFill>
              </a:rPr>
              <a:t> web </a:t>
            </a:r>
            <a:r>
              <a:rPr lang="it-IT" sz="2900" dirty="0" err="1" smtClean="0">
                <a:solidFill>
                  <a:prstClr val="black"/>
                </a:solidFill>
              </a:rPr>
              <a:t>pages</a:t>
            </a:r>
            <a:r>
              <a:rPr lang="it-IT" sz="2900" dirty="0" smtClean="0">
                <a:solidFill>
                  <a:prstClr val="black"/>
                </a:solidFill>
              </a:rPr>
              <a:t>: </a:t>
            </a:r>
            <a:r>
              <a:rPr lang="it-IT" sz="2900" u="sng" dirty="0" smtClean="0">
                <a:solidFill>
                  <a:srgbClr val="0070C0"/>
                </a:solidFill>
              </a:rPr>
              <a:t>antares.in2p3.fr</a:t>
            </a:r>
            <a:r>
              <a:rPr lang="it-IT" sz="2900" dirty="0" smtClean="0">
                <a:solidFill>
                  <a:prstClr val="black"/>
                </a:solidFill>
              </a:rPr>
              <a:t>  </a:t>
            </a:r>
            <a:endParaRPr lang="it-IT" dirty="0"/>
          </a:p>
        </p:txBody>
      </p:sp>
      <p:sp>
        <p:nvSpPr>
          <p:cNvPr id="5" name="Segnaposto numero diapositiva 4"/>
          <p:cNvSpPr>
            <a:spLocks noGrp="1"/>
          </p:cNvSpPr>
          <p:nvPr>
            <p:ph type="sldNum" sz="quarter" idx="12"/>
          </p:nvPr>
        </p:nvSpPr>
        <p:spPr/>
        <p:txBody>
          <a:bodyPr>
            <a:normAutofit fontScale="85000" lnSpcReduction="20000"/>
          </a:bodyPr>
          <a:lstStyle/>
          <a:p>
            <a:fld id="{20091185-6E3E-4854-9FC3-8733CB82E845}" type="slidenum">
              <a:rPr lang="it-IT" smtClean="0"/>
              <a:pPr/>
              <a:t>4</a:t>
            </a:fld>
            <a:endParaRPr lang="it-IT"/>
          </a:p>
        </p:txBody>
      </p:sp>
      <p:sp>
        <p:nvSpPr>
          <p:cNvPr id="6" name="Segnaposto piè di pagina 5"/>
          <p:cNvSpPr>
            <a:spLocks noGrp="1"/>
          </p:cNvSpPr>
          <p:nvPr>
            <p:ph type="ftr" sz="quarter" idx="11"/>
          </p:nvPr>
        </p:nvSpPr>
        <p:spPr>
          <a:xfrm>
            <a:off x="609600" y="6215082"/>
            <a:ext cx="5421083" cy="365125"/>
          </a:xfrm>
        </p:spPr>
        <p:txBody>
          <a:bodyPr/>
          <a:lstStyle/>
          <a:p>
            <a:r>
              <a:rPr lang="it-IT" dirty="0" smtClean="0"/>
              <a:t>MANTS '09 - M. Spurio</a:t>
            </a: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UHE </a:t>
            </a:r>
            <a:r>
              <a:rPr lang="it-IT" dirty="0" err="1" smtClean="0"/>
              <a:t>range</a:t>
            </a:r>
            <a:endParaRPr lang="it-IT" dirty="0"/>
          </a:p>
        </p:txBody>
      </p:sp>
      <p:sp>
        <p:nvSpPr>
          <p:cNvPr id="3" name="Segnaposto contenuto 2"/>
          <p:cNvSpPr>
            <a:spLocks noGrp="1"/>
          </p:cNvSpPr>
          <p:nvPr>
            <p:ph sz="quarter" idx="1"/>
          </p:nvPr>
        </p:nvSpPr>
        <p:spPr/>
        <p:txBody>
          <a:bodyPr/>
          <a:lstStyle/>
          <a:p>
            <a:r>
              <a:rPr lang="it-IT" dirty="0" err="1" smtClean="0"/>
              <a:t>Sensibility</a:t>
            </a:r>
            <a:r>
              <a:rPr lang="it-IT" dirty="0" smtClean="0"/>
              <a:t> </a:t>
            </a:r>
            <a:r>
              <a:rPr lang="it-IT" dirty="0" err="1" smtClean="0"/>
              <a:t>study</a:t>
            </a:r>
            <a:r>
              <a:rPr lang="it-IT" dirty="0" smtClean="0"/>
              <a:t> </a:t>
            </a:r>
            <a:r>
              <a:rPr lang="it-IT" dirty="0" err="1" smtClean="0"/>
              <a:t>for</a:t>
            </a:r>
            <a:r>
              <a:rPr lang="it-IT" dirty="0" smtClean="0"/>
              <a:t> </a:t>
            </a:r>
            <a:r>
              <a:rPr lang="it-IT" dirty="0" err="1" smtClean="0">
                <a:latin typeface="Symbol" pitchFamily="18" charset="2"/>
              </a:rPr>
              <a:t>n</a:t>
            </a:r>
            <a:r>
              <a:rPr lang="it-IT" baseline="-25000" dirty="0" err="1" smtClean="0">
                <a:latin typeface="Symbol" pitchFamily="18" charset="2"/>
              </a:rPr>
              <a:t>m</a:t>
            </a:r>
            <a:r>
              <a:rPr lang="it-IT" dirty="0" smtClean="0">
                <a:latin typeface="Symbol" pitchFamily="18" charset="2"/>
              </a:rPr>
              <a:t>, </a:t>
            </a:r>
            <a:r>
              <a:rPr lang="it-IT" dirty="0" err="1" smtClean="0">
                <a:latin typeface="Symbol" pitchFamily="18" charset="2"/>
              </a:rPr>
              <a:t>n</a:t>
            </a:r>
            <a:r>
              <a:rPr lang="it-IT" baseline="-25000" dirty="0" err="1" smtClean="0"/>
              <a:t>x</a:t>
            </a:r>
            <a:r>
              <a:rPr lang="it-IT" dirty="0" smtClean="0"/>
              <a:t> in </a:t>
            </a:r>
            <a:r>
              <a:rPr lang="it-IT" dirty="0" err="1" smtClean="0"/>
              <a:t>PhD</a:t>
            </a:r>
            <a:r>
              <a:rPr lang="it-IT" dirty="0" smtClean="0"/>
              <a:t> </a:t>
            </a:r>
            <a:r>
              <a:rPr lang="it-IT" dirty="0" err="1" smtClean="0"/>
              <a:t>thesis</a:t>
            </a:r>
            <a:endParaRPr lang="it-IT" dirty="0" smtClean="0"/>
          </a:p>
          <a:p>
            <a:pPr lvl="1"/>
            <a:r>
              <a:rPr lang="en-US" sz="2000" i="1" dirty="0" smtClean="0"/>
              <a:t>C. Colnard </a:t>
            </a:r>
            <a:r>
              <a:rPr lang="en-US" sz="2000" b="1" dirty="0" smtClean="0"/>
              <a:t>Ultra-high energy neutrino simulations, </a:t>
            </a:r>
            <a:r>
              <a:rPr lang="en-US" sz="2000" dirty="0" smtClean="0"/>
              <a:t>16 April 2009</a:t>
            </a:r>
            <a:br>
              <a:rPr lang="en-US" sz="2000" dirty="0" smtClean="0"/>
            </a:br>
            <a:r>
              <a:rPr lang="en-US" sz="2000" dirty="0" smtClean="0"/>
              <a:t>University of Amsterdam, </a:t>
            </a:r>
            <a:r>
              <a:rPr lang="en-US" sz="2000" dirty="0" err="1" smtClean="0"/>
              <a:t>Nikhef</a:t>
            </a:r>
            <a:r>
              <a:rPr lang="en-US" sz="2000" dirty="0" smtClean="0"/>
              <a:t>, Amsterdam, The Netherlands</a:t>
            </a:r>
          </a:p>
          <a:p>
            <a:pPr lvl="1"/>
            <a:r>
              <a:rPr lang="fr-FR" sz="2000" i="1" dirty="0" smtClean="0"/>
              <a:t>D. Castel </a:t>
            </a:r>
            <a:r>
              <a:rPr lang="fr-FR" sz="2000" b="1" dirty="0" smtClean="0"/>
              <a:t>Détection des neutrinos </a:t>
            </a:r>
            <a:r>
              <a:rPr lang="fr-FR" sz="2000" b="1" dirty="0" err="1" smtClean="0"/>
              <a:t>muoniques</a:t>
            </a:r>
            <a:r>
              <a:rPr lang="fr-FR" sz="2000" b="1" dirty="0" smtClean="0"/>
              <a:t> de haute énergie dans l'expérience Antares,</a:t>
            </a:r>
            <a:r>
              <a:rPr lang="fr-FR" sz="2000" dirty="0" smtClean="0"/>
              <a:t>18 July 2008, Université de Haute Alsace, France</a:t>
            </a:r>
            <a:endParaRPr lang="it-IT" sz="2000" dirty="0"/>
          </a:p>
        </p:txBody>
      </p:sp>
      <p:sp>
        <p:nvSpPr>
          <p:cNvPr id="4" name="Rettangolo 3"/>
          <p:cNvSpPr/>
          <p:nvPr/>
        </p:nvSpPr>
        <p:spPr>
          <a:xfrm>
            <a:off x="500034" y="5786454"/>
            <a:ext cx="7858180" cy="538609"/>
          </a:xfrm>
          <a:prstGeom prst="rect">
            <a:avLst/>
          </a:prstGeom>
        </p:spPr>
        <p:txBody>
          <a:bodyPr wrap="square">
            <a:spAutoFit/>
          </a:bodyPr>
          <a:lstStyle/>
          <a:p>
            <a:r>
              <a:rPr lang="it-IT" sz="2900" dirty="0" err="1" smtClean="0">
                <a:solidFill>
                  <a:prstClr val="black"/>
                </a:solidFill>
              </a:rPr>
              <a:t>See</a:t>
            </a:r>
            <a:r>
              <a:rPr lang="it-IT" sz="2900" dirty="0" smtClean="0">
                <a:solidFill>
                  <a:prstClr val="black"/>
                </a:solidFill>
              </a:rPr>
              <a:t> </a:t>
            </a:r>
            <a:r>
              <a:rPr lang="it-IT" sz="2900" dirty="0" err="1" smtClean="0">
                <a:solidFill>
                  <a:prstClr val="black"/>
                </a:solidFill>
              </a:rPr>
              <a:t>antares</a:t>
            </a:r>
            <a:r>
              <a:rPr lang="it-IT" sz="2900" dirty="0" smtClean="0">
                <a:solidFill>
                  <a:prstClr val="black"/>
                </a:solidFill>
              </a:rPr>
              <a:t> web </a:t>
            </a:r>
            <a:r>
              <a:rPr lang="it-IT" sz="2900" dirty="0" err="1" smtClean="0">
                <a:solidFill>
                  <a:prstClr val="black"/>
                </a:solidFill>
              </a:rPr>
              <a:t>pages</a:t>
            </a:r>
            <a:r>
              <a:rPr lang="it-IT" sz="2900" dirty="0" smtClean="0">
                <a:solidFill>
                  <a:prstClr val="black"/>
                </a:solidFill>
              </a:rPr>
              <a:t>: </a:t>
            </a:r>
            <a:r>
              <a:rPr lang="it-IT" sz="2900" u="sng" dirty="0" smtClean="0">
                <a:solidFill>
                  <a:srgbClr val="0070C0"/>
                </a:solidFill>
              </a:rPr>
              <a:t>antares.in2p3.fr</a:t>
            </a:r>
            <a:r>
              <a:rPr lang="it-IT" sz="2900" dirty="0" smtClean="0">
                <a:solidFill>
                  <a:prstClr val="black"/>
                </a:solidFill>
              </a:rPr>
              <a:t>  </a:t>
            </a:r>
            <a:endParaRPr lang="it-IT" dirty="0"/>
          </a:p>
        </p:txBody>
      </p:sp>
      <p:sp>
        <p:nvSpPr>
          <p:cNvPr id="5" name="Segnaposto numero diapositiva 4"/>
          <p:cNvSpPr>
            <a:spLocks noGrp="1"/>
          </p:cNvSpPr>
          <p:nvPr>
            <p:ph type="sldNum" sz="quarter" idx="12"/>
          </p:nvPr>
        </p:nvSpPr>
        <p:spPr/>
        <p:txBody>
          <a:bodyPr>
            <a:normAutofit fontScale="85000" lnSpcReduction="20000"/>
          </a:bodyPr>
          <a:lstStyle/>
          <a:p>
            <a:fld id="{20091185-6E3E-4854-9FC3-8733CB82E845}" type="slidenum">
              <a:rPr lang="it-IT" smtClean="0"/>
              <a:pPr/>
              <a:t>5</a:t>
            </a:fld>
            <a:endParaRPr lang="it-IT"/>
          </a:p>
        </p:txBody>
      </p:sp>
      <p:sp>
        <p:nvSpPr>
          <p:cNvPr id="6" name="Segnaposto piè di pagina 5"/>
          <p:cNvSpPr>
            <a:spLocks noGrp="1"/>
          </p:cNvSpPr>
          <p:nvPr>
            <p:ph type="ftr" sz="quarter" idx="11"/>
          </p:nvPr>
        </p:nvSpPr>
        <p:spPr>
          <a:xfrm>
            <a:off x="609600" y="6207147"/>
            <a:ext cx="5421083" cy="365125"/>
          </a:xfrm>
        </p:spPr>
        <p:txBody>
          <a:bodyPr/>
          <a:lstStyle/>
          <a:p>
            <a:r>
              <a:rPr lang="it-IT" dirty="0" smtClean="0"/>
              <a:t>MANTS '09 - M. Spurio</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282" y="228600"/>
            <a:ext cx="8858280" cy="990600"/>
          </a:xfrm>
        </p:spPr>
        <p:txBody>
          <a:bodyPr>
            <a:noAutofit/>
          </a:bodyPr>
          <a:lstStyle/>
          <a:p>
            <a:r>
              <a:rPr lang="it-IT" dirty="0" smtClean="0"/>
              <a:t>2. </a:t>
            </a:r>
            <a:r>
              <a:rPr lang="it-IT" dirty="0" err="1" smtClean="0"/>
              <a:t>Differences</a:t>
            </a:r>
            <a:r>
              <a:rPr lang="it-IT" dirty="0" smtClean="0"/>
              <a:t> </a:t>
            </a:r>
            <a:r>
              <a:rPr lang="it-IT" dirty="0" err="1" smtClean="0"/>
              <a:t>between</a:t>
            </a:r>
            <a:r>
              <a:rPr lang="it-IT" dirty="0" smtClean="0"/>
              <a:t> </a:t>
            </a:r>
            <a:r>
              <a:rPr lang="it-IT" dirty="0" err="1" smtClean="0"/>
              <a:t>Ice</a:t>
            </a:r>
            <a:r>
              <a:rPr lang="it-IT" dirty="0" smtClean="0"/>
              <a:t> and Water</a:t>
            </a:r>
            <a:endParaRPr lang="it-IT" dirty="0"/>
          </a:p>
        </p:txBody>
      </p:sp>
      <p:pic>
        <p:nvPicPr>
          <p:cNvPr id="5122" name="Picture 2"/>
          <p:cNvPicPr>
            <a:picLocks noChangeAspect="1" noChangeArrowheads="1"/>
          </p:cNvPicPr>
          <p:nvPr/>
        </p:nvPicPr>
        <p:blipFill>
          <a:blip r:embed="rId2"/>
          <a:srcRect/>
          <a:stretch>
            <a:fillRect/>
          </a:stretch>
        </p:blipFill>
        <p:spPr bwMode="auto">
          <a:xfrm>
            <a:off x="1571604" y="2714620"/>
            <a:ext cx="1352550" cy="1428750"/>
          </a:xfrm>
          <a:prstGeom prst="rect">
            <a:avLst/>
          </a:prstGeom>
          <a:noFill/>
          <a:ln w="9525">
            <a:noFill/>
            <a:miter lim="800000"/>
            <a:headEnd/>
            <a:tailEnd/>
          </a:ln>
          <a:effectLst/>
        </p:spPr>
      </p:pic>
      <p:sp>
        <p:nvSpPr>
          <p:cNvPr id="6" name="Fascicolazione 5"/>
          <p:cNvSpPr/>
          <p:nvPr/>
        </p:nvSpPr>
        <p:spPr>
          <a:xfrm rot="16200000">
            <a:off x="1917908" y="2500306"/>
            <a:ext cx="642942" cy="3071834"/>
          </a:xfrm>
          <a:prstGeom prst="flowChartCol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10" name="CasellaDiTesto 9"/>
          <p:cNvSpPr txBox="1"/>
          <p:nvPr/>
        </p:nvSpPr>
        <p:spPr>
          <a:xfrm>
            <a:off x="4071935" y="2285992"/>
            <a:ext cx="5072066" cy="2677656"/>
          </a:xfrm>
          <a:prstGeom prst="rect">
            <a:avLst/>
          </a:prstGeom>
          <a:noFill/>
        </p:spPr>
        <p:txBody>
          <a:bodyPr wrap="square" rtlCol="0">
            <a:spAutoFit/>
          </a:bodyPr>
          <a:lstStyle/>
          <a:p>
            <a:r>
              <a:rPr lang="en-US" sz="2400" dirty="0" smtClean="0"/>
              <a:t>Ice</a:t>
            </a:r>
          </a:p>
          <a:p>
            <a:pPr>
              <a:buFont typeface="Arial" pitchFamily="34" charset="0"/>
              <a:buChar char="•"/>
            </a:pPr>
            <a:r>
              <a:rPr lang="en-US" sz="2400" dirty="0" smtClean="0"/>
              <a:t> advanced status (larger exposure)</a:t>
            </a:r>
          </a:p>
          <a:p>
            <a:pPr>
              <a:buFont typeface="Arial" pitchFamily="34" charset="0"/>
              <a:buChar char="•"/>
            </a:pPr>
            <a:r>
              <a:rPr lang="en-US" sz="2400" dirty="0" smtClean="0"/>
              <a:t> smaller optical background</a:t>
            </a:r>
          </a:p>
          <a:p>
            <a:r>
              <a:rPr lang="en-US" sz="2400" dirty="0" smtClean="0"/>
              <a:t>Water</a:t>
            </a:r>
          </a:p>
          <a:p>
            <a:pPr>
              <a:buFont typeface="Arial" pitchFamily="34" charset="0"/>
              <a:buChar char="•"/>
            </a:pPr>
            <a:r>
              <a:rPr lang="en-US" sz="2400" dirty="0" smtClean="0"/>
              <a:t> smaller </a:t>
            </a:r>
            <a:r>
              <a:rPr lang="en-US" sz="2400" dirty="0" err="1" smtClean="0"/>
              <a:t>downgoing</a:t>
            </a:r>
            <a:r>
              <a:rPr lang="en-US" sz="2400" dirty="0" smtClean="0"/>
              <a:t> background (atmospheric muons)</a:t>
            </a:r>
          </a:p>
          <a:p>
            <a:endParaRPr lang="en-US" sz="2400" dirty="0" smtClean="0"/>
          </a:p>
        </p:txBody>
      </p:sp>
      <p:sp>
        <p:nvSpPr>
          <p:cNvPr id="11" name="CasellaDiTesto 10"/>
          <p:cNvSpPr txBox="1"/>
          <p:nvPr/>
        </p:nvSpPr>
        <p:spPr>
          <a:xfrm>
            <a:off x="1571604" y="2345288"/>
            <a:ext cx="1428760" cy="400110"/>
          </a:xfrm>
          <a:prstGeom prst="rect">
            <a:avLst/>
          </a:prstGeom>
          <a:noFill/>
        </p:spPr>
        <p:txBody>
          <a:bodyPr wrap="square" rtlCol="0">
            <a:spAutoFit/>
          </a:bodyPr>
          <a:lstStyle/>
          <a:p>
            <a:r>
              <a:rPr lang="it-IT" sz="2000" b="1" dirty="0" smtClean="0"/>
              <a:t>VHE=5.2 </a:t>
            </a:r>
            <a:r>
              <a:rPr lang="it-IT" sz="2000" b="1" dirty="0" err="1" smtClean="0"/>
              <a:t>sr</a:t>
            </a:r>
            <a:r>
              <a:rPr lang="it-IT" sz="2000" b="1" dirty="0" smtClean="0"/>
              <a:t> </a:t>
            </a:r>
            <a:endParaRPr lang="it-IT" sz="2000" b="1" dirty="0"/>
          </a:p>
        </p:txBody>
      </p:sp>
      <p:sp>
        <p:nvSpPr>
          <p:cNvPr id="12" name="CasellaDiTesto 11"/>
          <p:cNvSpPr txBox="1"/>
          <p:nvPr/>
        </p:nvSpPr>
        <p:spPr>
          <a:xfrm>
            <a:off x="3086046" y="3916924"/>
            <a:ext cx="628698" cy="369332"/>
          </a:xfrm>
          <a:prstGeom prst="rect">
            <a:avLst/>
          </a:prstGeom>
          <a:noFill/>
        </p:spPr>
        <p:txBody>
          <a:bodyPr wrap="none" rtlCol="0">
            <a:spAutoFit/>
          </a:bodyPr>
          <a:lstStyle/>
          <a:p>
            <a:r>
              <a:rPr lang="it-IT" dirty="0" smtClean="0"/>
              <a:t>UHE </a:t>
            </a:r>
            <a:endParaRPr lang="it-IT" dirty="0"/>
          </a:p>
        </p:txBody>
      </p:sp>
      <p:sp>
        <p:nvSpPr>
          <p:cNvPr id="13" name="Rettangolo 12"/>
          <p:cNvSpPr/>
          <p:nvPr/>
        </p:nvSpPr>
        <p:spPr>
          <a:xfrm>
            <a:off x="1785918" y="3244334"/>
            <a:ext cx="957506" cy="369332"/>
          </a:xfrm>
          <a:prstGeom prst="rect">
            <a:avLst/>
          </a:prstGeom>
        </p:spPr>
        <p:txBody>
          <a:bodyPr wrap="none">
            <a:spAutoFit/>
          </a:bodyPr>
          <a:lstStyle/>
          <a:p>
            <a:r>
              <a:rPr lang="en-US" dirty="0" smtClean="0"/>
              <a:t>ICE view</a:t>
            </a:r>
          </a:p>
        </p:txBody>
      </p:sp>
      <p:sp>
        <p:nvSpPr>
          <p:cNvPr id="14" name="Torta 13"/>
          <p:cNvSpPr/>
          <p:nvPr/>
        </p:nvSpPr>
        <p:spPr>
          <a:xfrm rot="10800000">
            <a:off x="500035" y="2357454"/>
            <a:ext cx="3500462" cy="3357562"/>
          </a:xfrm>
          <a:prstGeom prst="pie">
            <a:avLst>
              <a:gd name="adj1" fmla="val 834845"/>
              <a:gd name="adj2" fmla="val 9909538"/>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5" name="Rettangolo 14"/>
          <p:cNvSpPr/>
          <p:nvPr/>
        </p:nvSpPr>
        <p:spPr>
          <a:xfrm>
            <a:off x="357158" y="5214950"/>
            <a:ext cx="5429288" cy="1200329"/>
          </a:xfrm>
          <a:prstGeom prst="rect">
            <a:avLst/>
          </a:prstGeom>
        </p:spPr>
        <p:txBody>
          <a:bodyPr wrap="square">
            <a:spAutoFit/>
          </a:bodyPr>
          <a:lstStyle/>
          <a:p>
            <a:pPr>
              <a:buFont typeface="Arial" pitchFamily="34" charset="0"/>
              <a:buChar char="•"/>
            </a:pPr>
            <a:r>
              <a:rPr lang="en-US" sz="2400" dirty="0" smtClean="0"/>
              <a:t> Common problems (prompt neutrinos)</a:t>
            </a:r>
          </a:p>
          <a:p>
            <a:pPr>
              <a:buFont typeface="Arial" pitchFamily="34" charset="0"/>
              <a:buChar char="•"/>
            </a:pPr>
            <a:r>
              <a:rPr lang="en-US" sz="2400" dirty="0" smtClean="0"/>
              <a:t> </a:t>
            </a:r>
            <a:r>
              <a:rPr lang="en-US" sz="2400" dirty="0" err="1" smtClean="0"/>
              <a:t>Water+Ice</a:t>
            </a:r>
            <a:r>
              <a:rPr lang="en-US" sz="2400" dirty="0" smtClean="0"/>
              <a:t> Experiments=Complete sky coverage</a:t>
            </a:r>
            <a:endParaRPr lang="en-US" sz="2400" dirty="0"/>
          </a:p>
        </p:txBody>
      </p:sp>
      <p:sp>
        <p:nvSpPr>
          <p:cNvPr id="16" name="Segnaposto numero diapositiva 15"/>
          <p:cNvSpPr>
            <a:spLocks noGrp="1"/>
          </p:cNvSpPr>
          <p:nvPr>
            <p:ph type="sldNum" sz="quarter" idx="12"/>
          </p:nvPr>
        </p:nvSpPr>
        <p:spPr/>
        <p:txBody>
          <a:bodyPr>
            <a:normAutofit fontScale="85000" lnSpcReduction="20000"/>
          </a:bodyPr>
          <a:lstStyle/>
          <a:p>
            <a:fld id="{20091185-6E3E-4854-9FC3-8733CB82E845}" type="slidenum">
              <a:rPr lang="it-IT" smtClean="0"/>
              <a:pPr/>
              <a:t>6</a:t>
            </a:fld>
            <a:endParaRPr lang="it-IT"/>
          </a:p>
        </p:txBody>
      </p:sp>
      <p:sp>
        <p:nvSpPr>
          <p:cNvPr id="17" name="Segnaposto piè di pagina 16"/>
          <p:cNvSpPr>
            <a:spLocks noGrp="1"/>
          </p:cNvSpPr>
          <p:nvPr>
            <p:ph type="ftr" sz="quarter" idx="11"/>
          </p:nvPr>
        </p:nvSpPr>
        <p:spPr/>
        <p:txBody>
          <a:bodyPr/>
          <a:lstStyle/>
          <a:p>
            <a:r>
              <a:rPr lang="it-IT" smtClean="0"/>
              <a:t>MANTS '09 - M. Spurio</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0"/>
            <a:ext cx="8501122" cy="1214422"/>
          </a:xfrm>
        </p:spPr>
        <p:txBody>
          <a:bodyPr>
            <a:noAutofit/>
          </a:bodyPr>
          <a:lstStyle/>
          <a:p>
            <a:r>
              <a:rPr lang="en-US" dirty="0" smtClean="0"/>
              <a:t>3. MC tools. comparisons between event generators</a:t>
            </a:r>
            <a:endParaRPr lang="en-US" dirty="0"/>
          </a:p>
        </p:txBody>
      </p:sp>
      <p:sp>
        <p:nvSpPr>
          <p:cNvPr id="3" name="Segnaposto contenuto 2"/>
          <p:cNvSpPr>
            <a:spLocks noGrp="1"/>
          </p:cNvSpPr>
          <p:nvPr>
            <p:ph sz="quarter" idx="1"/>
          </p:nvPr>
        </p:nvSpPr>
        <p:spPr>
          <a:xfrm>
            <a:off x="571472" y="1643050"/>
            <a:ext cx="8358246" cy="4495800"/>
          </a:xfrm>
        </p:spPr>
        <p:txBody>
          <a:bodyPr/>
          <a:lstStyle/>
          <a:p>
            <a:r>
              <a:rPr lang="en-US" dirty="0" smtClean="0"/>
              <a:t>C. Colnard thesis:</a:t>
            </a:r>
          </a:p>
          <a:p>
            <a:pPr lvl="1"/>
            <a:r>
              <a:rPr lang="en-US" sz="2400" b="1" dirty="0" smtClean="0"/>
              <a:t>GENHEN</a:t>
            </a:r>
            <a:r>
              <a:rPr lang="en-US" sz="2400" dirty="0" smtClean="0"/>
              <a:t> (up to E</a:t>
            </a:r>
            <a:r>
              <a:rPr lang="en-US" sz="2400" baseline="-25000" dirty="0" smtClean="0">
                <a:latin typeface="Symbol" pitchFamily="18" charset="2"/>
              </a:rPr>
              <a:t>n</a:t>
            </a:r>
            <a:r>
              <a:rPr lang="en-US" sz="2400" dirty="0" smtClean="0">
                <a:sym typeface="Symbol"/>
              </a:rPr>
              <a:t></a:t>
            </a:r>
            <a:r>
              <a:rPr lang="en-US" sz="2400" dirty="0" smtClean="0"/>
              <a:t>10</a:t>
            </a:r>
            <a:r>
              <a:rPr lang="en-US" sz="2400" baseline="30000" dirty="0" smtClean="0"/>
              <a:t>9</a:t>
            </a:r>
            <a:r>
              <a:rPr lang="en-US" sz="2400" dirty="0" smtClean="0"/>
              <a:t> </a:t>
            </a:r>
            <a:r>
              <a:rPr lang="en-US" sz="2400" dirty="0" smtClean="0">
                <a:sym typeface="Wingdings" pitchFamily="2" charset="2"/>
              </a:rPr>
              <a:t>10</a:t>
            </a:r>
            <a:r>
              <a:rPr lang="en-US" sz="2400" baseline="30000" dirty="0" smtClean="0">
                <a:sym typeface="Wingdings" pitchFamily="2" charset="2"/>
              </a:rPr>
              <a:t>10</a:t>
            </a:r>
            <a:r>
              <a:rPr lang="en-US" sz="2400" dirty="0" smtClean="0">
                <a:sym typeface="Wingdings" pitchFamily="2" charset="2"/>
              </a:rPr>
              <a:t>GeV)</a:t>
            </a:r>
            <a:r>
              <a:rPr lang="en-US" sz="2400" dirty="0" smtClean="0"/>
              <a:t> vs. </a:t>
            </a:r>
            <a:r>
              <a:rPr lang="en-US" sz="2400" b="1" dirty="0" smtClean="0"/>
              <a:t>ANIS</a:t>
            </a:r>
            <a:r>
              <a:rPr lang="en-US" sz="2400" dirty="0" smtClean="0"/>
              <a:t> (E</a:t>
            </a:r>
            <a:r>
              <a:rPr lang="en-US" sz="2400" baseline="-25000" dirty="0" smtClean="0">
                <a:latin typeface="Symbol" pitchFamily="18" charset="2"/>
              </a:rPr>
              <a:t>n</a:t>
            </a:r>
            <a:r>
              <a:rPr lang="en-US" sz="2400" dirty="0" smtClean="0"/>
              <a:t>&lt;10</a:t>
            </a:r>
            <a:r>
              <a:rPr lang="en-US" sz="2400" baseline="30000" dirty="0" smtClean="0"/>
              <a:t>12</a:t>
            </a:r>
            <a:r>
              <a:rPr lang="en-US" sz="2400" dirty="0" smtClean="0"/>
              <a:t> GeV)</a:t>
            </a:r>
          </a:p>
          <a:p>
            <a:pPr lvl="1"/>
            <a:r>
              <a:rPr lang="en-US" sz="2400" dirty="0" smtClean="0"/>
              <a:t>Lepton propagation, KM3 vs. MMC</a:t>
            </a:r>
          </a:p>
          <a:p>
            <a:pPr lvl="1"/>
            <a:r>
              <a:rPr lang="en-US" sz="2400" dirty="0" smtClean="0"/>
              <a:t>Other checks </a:t>
            </a:r>
            <a:endParaRPr lang="en-US" sz="2400" dirty="0"/>
          </a:p>
        </p:txBody>
      </p:sp>
      <p:pic>
        <p:nvPicPr>
          <p:cNvPr id="1027" name="Picture 3"/>
          <p:cNvPicPr>
            <a:picLocks noChangeAspect="1" noChangeArrowheads="1"/>
          </p:cNvPicPr>
          <p:nvPr/>
        </p:nvPicPr>
        <p:blipFill>
          <a:blip r:embed="rId2"/>
          <a:srcRect/>
          <a:stretch>
            <a:fillRect/>
          </a:stretch>
        </p:blipFill>
        <p:spPr bwMode="auto">
          <a:xfrm>
            <a:off x="579876" y="3786190"/>
            <a:ext cx="7211036" cy="1857388"/>
          </a:xfrm>
          <a:prstGeom prst="rect">
            <a:avLst/>
          </a:prstGeom>
          <a:noFill/>
          <a:ln w="9525">
            <a:noFill/>
            <a:miter lim="800000"/>
            <a:headEnd/>
            <a:tailEnd/>
          </a:ln>
          <a:effectLst/>
        </p:spPr>
      </p:pic>
      <p:sp>
        <p:nvSpPr>
          <p:cNvPr id="6" name="CasellaDiTesto 5"/>
          <p:cNvSpPr txBox="1"/>
          <p:nvPr/>
        </p:nvSpPr>
        <p:spPr>
          <a:xfrm>
            <a:off x="2209408" y="5643578"/>
            <a:ext cx="3291286" cy="369332"/>
          </a:xfrm>
          <a:prstGeom prst="rect">
            <a:avLst/>
          </a:prstGeom>
          <a:noFill/>
        </p:spPr>
        <p:txBody>
          <a:bodyPr wrap="none" rtlCol="0">
            <a:spAutoFit/>
          </a:bodyPr>
          <a:lstStyle/>
          <a:p>
            <a:r>
              <a:rPr lang="it-IT" dirty="0" smtClean="0"/>
              <a:t>ANIS </a:t>
            </a:r>
            <a:r>
              <a:rPr lang="it-IT" dirty="0" smtClean="0">
                <a:sym typeface="Symbol"/>
              </a:rPr>
              <a:t> 40% </a:t>
            </a:r>
            <a:r>
              <a:rPr lang="it-IT" dirty="0" err="1" smtClean="0">
                <a:sym typeface="Symbol"/>
              </a:rPr>
              <a:t>faster</a:t>
            </a:r>
            <a:r>
              <a:rPr lang="it-IT" dirty="0" smtClean="0">
                <a:sym typeface="Symbol"/>
              </a:rPr>
              <a:t> </a:t>
            </a:r>
            <a:r>
              <a:rPr lang="it-IT" dirty="0" err="1" smtClean="0">
                <a:sym typeface="Symbol"/>
              </a:rPr>
              <a:t>than</a:t>
            </a:r>
            <a:r>
              <a:rPr lang="it-IT" dirty="0" smtClean="0">
                <a:sym typeface="Symbol"/>
              </a:rPr>
              <a:t> GENHEN</a:t>
            </a:r>
            <a:endParaRPr lang="it-IT" dirty="0"/>
          </a:p>
        </p:txBody>
      </p:sp>
      <p:sp>
        <p:nvSpPr>
          <p:cNvPr id="7" name="Segnaposto numero diapositiva 6"/>
          <p:cNvSpPr>
            <a:spLocks noGrp="1"/>
          </p:cNvSpPr>
          <p:nvPr>
            <p:ph type="sldNum" sz="quarter" idx="12"/>
          </p:nvPr>
        </p:nvSpPr>
        <p:spPr/>
        <p:txBody>
          <a:bodyPr>
            <a:normAutofit fontScale="85000" lnSpcReduction="20000"/>
          </a:bodyPr>
          <a:lstStyle/>
          <a:p>
            <a:fld id="{20091185-6E3E-4854-9FC3-8733CB82E845}" type="slidenum">
              <a:rPr lang="it-IT" smtClean="0"/>
              <a:pPr/>
              <a:t>7</a:t>
            </a:fld>
            <a:endParaRPr lang="it-IT"/>
          </a:p>
        </p:txBody>
      </p:sp>
      <p:sp>
        <p:nvSpPr>
          <p:cNvPr id="8" name="Segnaposto piè di pagina 7"/>
          <p:cNvSpPr>
            <a:spLocks noGrp="1"/>
          </p:cNvSpPr>
          <p:nvPr>
            <p:ph type="ftr" sz="quarter" idx="11"/>
          </p:nvPr>
        </p:nvSpPr>
        <p:spPr/>
        <p:txBody>
          <a:bodyPr/>
          <a:lstStyle/>
          <a:p>
            <a:r>
              <a:rPr lang="it-IT" smtClean="0"/>
              <a:t>MANTS '09 - M. Spurio</a:t>
            </a:r>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571480"/>
            <a:ext cx="5029200" cy="3219450"/>
          </a:xfrm>
          <a:prstGeom prst="rect">
            <a:avLst/>
          </a:prstGeom>
          <a:noFill/>
          <a:ln w="9525">
            <a:noFill/>
            <a:miter lim="800000"/>
            <a:headEnd/>
            <a:tailEnd/>
          </a:ln>
          <a:effectLst/>
        </p:spPr>
      </p:pic>
      <p:sp>
        <p:nvSpPr>
          <p:cNvPr id="9" name="Rettangolo 8"/>
          <p:cNvSpPr/>
          <p:nvPr/>
        </p:nvSpPr>
        <p:spPr>
          <a:xfrm>
            <a:off x="4857752" y="1214422"/>
            <a:ext cx="4286248" cy="1754326"/>
          </a:xfrm>
          <a:prstGeom prst="rect">
            <a:avLst/>
          </a:prstGeom>
          <a:solidFill>
            <a:schemeClr val="bg1"/>
          </a:solidFill>
        </p:spPr>
        <p:txBody>
          <a:bodyPr wrap="square">
            <a:spAutoFit/>
          </a:bodyPr>
          <a:lstStyle/>
          <a:p>
            <a:r>
              <a:rPr lang="en-US" i="1" dirty="0" smtClean="0"/>
              <a:t>Upward-going muon neutrino rates simulated with GENHEN (dashed) and ANIS (solid line), assuming a diffuse AGN-like spectrum, for energies between 10 and 10</a:t>
            </a:r>
            <a:r>
              <a:rPr lang="en-US" i="1" baseline="30000" dirty="0" smtClean="0"/>
              <a:t>9</a:t>
            </a:r>
            <a:r>
              <a:rPr lang="en-US" i="1" dirty="0" smtClean="0"/>
              <a:t> GeV. Only events with a neutrino or secondary muons which could reach the </a:t>
            </a:r>
            <a:r>
              <a:rPr lang="it-IT" i="1" dirty="0" err="1" smtClean="0"/>
              <a:t>telescope</a:t>
            </a:r>
            <a:r>
              <a:rPr lang="it-IT" i="1" dirty="0" smtClean="0"/>
              <a:t> are </a:t>
            </a:r>
            <a:r>
              <a:rPr lang="it-IT" i="1" dirty="0" err="1" smtClean="0"/>
              <a:t>displayed</a:t>
            </a:r>
            <a:r>
              <a:rPr lang="it-IT" i="1" dirty="0" smtClean="0"/>
              <a:t>.</a:t>
            </a:r>
          </a:p>
        </p:txBody>
      </p:sp>
      <p:pic>
        <p:nvPicPr>
          <p:cNvPr id="2053" name="Picture 5"/>
          <p:cNvPicPr>
            <a:picLocks noChangeAspect="1" noChangeArrowheads="1"/>
          </p:cNvPicPr>
          <p:nvPr/>
        </p:nvPicPr>
        <p:blipFill>
          <a:blip r:embed="rId3"/>
          <a:srcRect/>
          <a:stretch>
            <a:fillRect/>
          </a:stretch>
        </p:blipFill>
        <p:spPr bwMode="auto">
          <a:xfrm>
            <a:off x="0" y="3691270"/>
            <a:ext cx="5000628" cy="3166730"/>
          </a:xfrm>
          <a:prstGeom prst="rect">
            <a:avLst/>
          </a:prstGeom>
          <a:noFill/>
          <a:ln w="9525">
            <a:noFill/>
            <a:miter lim="800000"/>
            <a:headEnd/>
            <a:tailEnd/>
          </a:ln>
          <a:effectLst/>
        </p:spPr>
      </p:pic>
      <p:sp>
        <p:nvSpPr>
          <p:cNvPr id="11" name="Rettangolo 10"/>
          <p:cNvSpPr/>
          <p:nvPr/>
        </p:nvSpPr>
        <p:spPr>
          <a:xfrm>
            <a:off x="4857752" y="4854371"/>
            <a:ext cx="4071966" cy="923330"/>
          </a:xfrm>
          <a:prstGeom prst="rect">
            <a:avLst/>
          </a:prstGeom>
        </p:spPr>
        <p:txBody>
          <a:bodyPr wrap="square">
            <a:spAutoFit/>
          </a:bodyPr>
          <a:lstStyle/>
          <a:p>
            <a:r>
              <a:rPr lang="en-US" i="1" dirty="0" smtClean="0"/>
              <a:t>Atmospheric muon neutrino rates simulated with GENHEN (dashed) and </a:t>
            </a:r>
            <a:r>
              <a:rPr lang="it-IT" i="1" dirty="0" smtClean="0"/>
              <a:t>ANIS (</a:t>
            </a:r>
            <a:r>
              <a:rPr lang="it-IT" i="1" dirty="0" err="1" smtClean="0"/>
              <a:t>solid</a:t>
            </a:r>
            <a:r>
              <a:rPr lang="it-IT" i="1" dirty="0" smtClean="0"/>
              <a:t> </a:t>
            </a:r>
            <a:r>
              <a:rPr lang="it-IT" i="1" dirty="0" err="1" smtClean="0"/>
              <a:t>like</a:t>
            </a:r>
            <a:r>
              <a:rPr lang="it-IT" i="1" dirty="0" smtClean="0"/>
              <a:t>).</a:t>
            </a:r>
          </a:p>
        </p:txBody>
      </p:sp>
      <p:sp>
        <p:nvSpPr>
          <p:cNvPr id="12" name="CasellaDiTesto 11"/>
          <p:cNvSpPr txBox="1"/>
          <p:nvPr/>
        </p:nvSpPr>
        <p:spPr>
          <a:xfrm>
            <a:off x="2500298" y="1428736"/>
            <a:ext cx="1638334" cy="369332"/>
          </a:xfrm>
          <a:prstGeom prst="rect">
            <a:avLst/>
          </a:prstGeom>
          <a:noFill/>
        </p:spPr>
        <p:txBody>
          <a:bodyPr wrap="none" rtlCol="0">
            <a:spAutoFit/>
          </a:bodyPr>
          <a:lstStyle/>
          <a:p>
            <a:r>
              <a:rPr lang="it-IT" dirty="0" err="1" smtClean="0"/>
              <a:t>AGN-like</a:t>
            </a:r>
            <a:r>
              <a:rPr lang="it-IT" dirty="0" smtClean="0"/>
              <a:t> </a:t>
            </a:r>
            <a:r>
              <a:rPr lang="it-IT" dirty="0" err="1" smtClean="0"/>
              <a:t>signal</a:t>
            </a:r>
            <a:endParaRPr lang="it-IT" dirty="0"/>
          </a:p>
        </p:txBody>
      </p:sp>
      <p:sp>
        <p:nvSpPr>
          <p:cNvPr id="13" name="CasellaDiTesto 12"/>
          <p:cNvSpPr txBox="1"/>
          <p:nvPr/>
        </p:nvSpPr>
        <p:spPr>
          <a:xfrm>
            <a:off x="2500298" y="4488428"/>
            <a:ext cx="1356462" cy="646331"/>
          </a:xfrm>
          <a:prstGeom prst="rect">
            <a:avLst/>
          </a:prstGeom>
          <a:noFill/>
        </p:spPr>
        <p:txBody>
          <a:bodyPr wrap="none" rtlCol="0">
            <a:spAutoFit/>
          </a:bodyPr>
          <a:lstStyle/>
          <a:p>
            <a:r>
              <a:rPr lang="it-IT" dirty="0" err="1" smtClean="0"/>
              <a:t>Atmospheric</a:t>
            </a:r>
            <a:r>
              <a:rPr lang="it-IT" dirty="0" smtClean="0"/>
              <a:t> </a:t>
            </a:r>
          </a:p>
          <a:p>
            <a:r>
              <a:rPr lang="it-IT" dirty="0" err="1" smtClean="0"/>
              <a:t>neutrinos</a:t>
            </a:r>
            <a:endParaRPr lang="it-IT" dirty="0"/>
          </a:p>
        </p:txBody>
      </p:sp>
      <p:sp>
        <p:nvSpPr>
          <p:cNvPr id="15" name="Titolo 1"/>
          <p:cNvSpPr txBox="1">
            <a:spLocks/>
          </p:cNvSpPr>
          <p:nvPr/>
        </p:nvSpPr>
        <p:spPr>
          <a:xfrm>
            <a:off x="765048" y="295260"/>
            <a:ext cx="8153400" cy="990600"/>
          </a:xfrm>
          <a:prstGeom prst="rect">
            <a:avLst/>
          </a:prstGeom>
        </p:spPr>
        <p:txBody>
          <a:bodyPr vert="horz"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smtClean="0">
                <a:ln>
                  <a:noFill/>
                </a:ln>
                <a:solidFill>
                  <a:schemeClr val="tx2"/>
                </a:solidFill>
                <a:effectLst/>
                <a:uLnTx/>
                <a:uFillTx/>
                <a:latin typeface="+mj-lt"/>
                <a:ea typeface="+mj-ea"/>
                <a:cs typeface="+mj-cs"/>
              </a:rPr>
              <a:t>Comparable results</a:t>
            </a:r>
            <a:endParaRPr kumimoji="0" lang="it-IT"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10" name="Segnaposto numero diapositiva 9"/>
          <p:cNvSpPr>
            <a:spLocks noGrp="1"/>
          </p:cNvSpPr>
          <p:nvPr>
            <p:ph type="sldNum" sz="quarter" idx="12"/>
          </p:nvPr>
        </p:nvSpPr>
        <p:spPr/>
        <p:txBody>
          <a:bodyPr>
            <a:normAutofit fontScale="85000" lnSpcReduction="20000"/>
          </a:bodyPr>
          <a:lstStyle/>
          <a:p>
            <a:fld id="{20091185-6E3E-4854-9FC3-8733CB82E845}" type="slidenum">
              <a:rPr lang="it-IT" smtClean="0"/>
              <a:pPr/>
              <a:t>8</a:t>
            </a:fld>
            <a:endParaRPr lang="it-IT"/>
          </a:p>
        </p:txBody>
      </p:sp>
      <p:sp>
        <p:nvSpPr>
          <p:cNvPr id="14" name="Segnaposto piè di pagina 13"/>
          <p:cNvSpPr>
            <a:spLocks noGrp="1"/>
          </p:cNvSpPr>
          <p:nvPr>
            <p:ph type="ftr" sz="quarter" idx="11"/>
          </p:nvPr>
        </p:nvSpPr>
        <p:spPr/>
        <p:txBody>
          <a:bodyPr/>
          <a:lstStyle/>
          <a:p>
            <a:r>
              <a:rPr lang="it-IT" smtClean="0"/>
              <a:t>MANTS '09 - M. Spurio</a:t>
            </a:r>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Signal</a:t>
            </a:r>
            <a:r>
              <a:rPr lang="it-IT" dirty="0" smtClean="0"/>
              <a:t>  (</a:t>
            </a:r>
            <a:r>
              <a:rPr lang="it-IT" dirty="0" err="1" smtClean="0"/>
              <a:t>VHE+UHE</a:t>
            </a:r>
            <a:r>
              <a:rPr lang="it-IT" dirty="0" smtClean="0"/>
              <a:t>)</a:t>
            </a:r>
            <a:endParaRPr lang="it-IT" dirty="0"/>
          </a:p>
        </p:txBody>
      </p:sp>
      <p:sp>
        <p:nvSpPr>
          <p:cNvPr id="3" name="Segnaposto contenuto 2"/>
          <p:cNvSpPr>
            <a:spLocks noGrp="1"/>
          </p:cNvSpPr>
          <p:nvPr>
            <p:ph sz="quarter" idx="1"/>
          </p:nvPr>
        </p:nvSpPr>
        <p:spPr/>
        <p:txBody>
          <a:bodyPr/>
          <a:lstStyle/>
          <a:p>
            <a:r>
              <a:rPr lang="en-US" b="1" dirty="0" smtClean="0"/>
              <a:t>C. Colnard </a:t>
            </a:r>
            <a:r>
              <a:rPr lang="en-US" dirty="0" smtClean="0"/>
              <a:t>(using ANIS); ARS digit. not included </a:t>
            </a:r>
            <a:endParaRPr lang="en-US" dirty="0"/>
          </a:p>
        </p:txBody>
      </p:sp>
      <p:pic>
        <p:nvPicPr>
          <p:cNvPr id="3074" name="Picture 2"/>
          <p:cNvPicPr>
            <a:picLocks noChangeAspect="1" noChangeArrowheads="1"/>
          </p:cNvPicPr>
          <p:nvPr/>
        </p:nvPicPr>
        <p:blipFill>
          <a:blip r:embed="rId2"/>
          <a:srcRect t="6510"/>
          <a:stretch>
            <a:fillRect/>
          </a:stretch>
        </p:blipFill>
        <p:spPr bwMode="auto">
          <a:xfrm>
            <a:off x="1285852" y="2285992"/>
            <a:ext cx="6500858" cy="4063036"/>
          </a:xfrm>
          <a:prstGeom prst="rect">
            <a:avLst/>
          </a:prstGeom>
          <a:noFill/>
          <a:ln w="9525">
            <a:noFill/>
            <a:miter lim="800000"/>
            <a:headEnd/>
            <a:tailEnd/>
          </a:ln>
          <a:effectLst/>
        </p:spPr>
      </p:pic>
      <p:sp>
        <p:nvSpPr>
          <p:cNvPr id="5" name="Rettangolo 4"/>
          <p:cNvSpPr/>
          <p:nvPr/>
        </p:nvSpPr>
        <p:spPr>
          <a:xfrm>
            <a:off x="4143372" y="2428868"/>
            <a:ext cx="1071570" cy="3357586"/>
          </a:xfrm>
          <a:prstGeom prst="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5227134" y="2428868"/>
            <a:ext cx="1571636" cy="3357586"/>
          </a:xfrm>
          <a:prstGeom prst="rect">
            <a:avLst/>
          </a:prstGeom>
          <a:solidFill>
            <a:schemeClr val="accent2">
              <a:lumMod val="40000"/>
              <a:lumOff val="60000"/>
              <a:alpha val="27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numero diapositiva 6"/>
          <p:cNvSpPr>
            <a:spLocks noGrp="1"/>
          </p:cNvSpPr>
          <p:nvPr>
            <p:ph type="sldNum" sz="quarter" idx="12"/>
          </p:nvPr>
        </p:nvSpPr>
        <p:spPr/>
        <p:txBody>
          <a:bodyPr>
            <a:normAutofit fontScale="85000" lnSpcReduction="20000"/>
          </a:bodyPr>
          <a:lstStyle/>
          <a:p>
            <a:fld id="{20091185-6E3E-4854-9FC3-8733CB82E845}" type="slidenum">
              <a:rPr lang="it-IT" smtClean="0"/>
              <a:pPr/>
              <a:t>9</a:t>
            </a:fld>
            <a:endParaRPr lang="it-IT"/>
          </a:p>
        </p:txBody>
      </p:sp>
      <p:sp>
        <p:nvSpPr>
          <p:cNvPr id="8" name="Segnaposto piè di pagina 7"/>
          <p:cNvSpPr>
            <a:spLocks noGrp="1"/>
          </p:cNvSpPr>
          <p:nvPr>
            <p:ph type="ftr" sz="quarter" idx="11"/>
          </p:nvPr>
        </p:nvSpPr>
        <p:spPr/>
        <p:txBody>
          <a:bodyPr/>
          <a:lstStyle/>
          <a:p>
            <a:r>
              <a:rPr lang="it-IT" smtClean="0"/>
              <a:t>MANTS '09 - M. Spurio</a:t>
            </a:r>
            <a:endParaRPr lang="it-IT"/>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una">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4011</TotalTime>
  <Words>917</Words>
  <Application>Microsoft Office PowerPoint</Application>
  <PresentationFormat>Presentazione su schermo (4:3)</PresentationFormat>
  <Paragraphs>168</Paragraphs>
  <Slides>27</Slides>
  <Notes>1</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27</vt:i4>
      </vt:variant>
    </vt:vector>
  </HeadingPairs>
  <TitlesOfParts>
    <vt:vector size="29" baseType="lpstr">
      <vt:lpstr>Luna</vt:lpstr>
      <vt:lpstr>Equazione</vt:lpstr>
      <vt:lpstr>Strategies for the n diffuse searches in antares MANTS’09, Berlin</vt:lpstr>
      <vt:lpstr>1. Two different energy ranges:</vt:lpstr>
      <vt:lpstr>Our references</vt:lpstr>
      <vt:lpstr>VHE range</vt:lpstr>
      <vt:lpstr>UHE range</vt:lpstr>
      <vt:lpstr>2. Differences between Ice and Water</vt:lpstr>
      <vt:lpstr>3. MC tools. comparisons between event generators</vt:lpstr>
      <vt:lpstr>Diapositiva 8</vt:lpstr>
      <vt:lpstr>Signal  (VHE+UHE)</vt:lpstr>
      <vt:lpstr>Time distribution</vt:lpstr>
      <vt:lpstr>3. DAQ: “ARS” mode</vt:lpstr>
      <vt:lpstr>4. How to evaluate the event energy?</vt:lpstr>
      <vt:lpstr>5. Background</vt:lpstr>
      <vt:lpstr>Example of MUPAGE application</vt:lpstr>
      <vt:lpstr>MUPAGE (background) for UHE</vt:lpstr>
      <vt:lpstr>6. Expected sensitivities: VHE nm</vt:lpstr>
      <vt:lpstr>7. Expected sensitivities: UHE nm</vt:lpstr>
      <vt:lpstr>Conclusions</vt:lpstr>
      <vt:lpstr>Spares</vt:lpstr>
      <vt:lpstr>Diapositiva 20</vt:lpstr>
      <vt:lpstr>Diapositiva 21</vt:lpstr>
      <vt:lpstr>Diapositiva 22</vt:lpstr>
      <vt:lpstr>D. Castel</vt:lpstr>
      <vt:lpstr>Diapositiva 24</vt:lpstr>
      <vt:lpstr>Diapositiva 25</vt:lpstr>
      <vt:lpstr>Charge measurement on ARS</vt:lpstr>
      <vt:lpstr>Photon field</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 </dc:creator>
  <cp:lastModifiedBy>maurizio</cp:lastModifiedBy>
  <cp:revision>257</cp:revision>
  <dcterms:created xsi:type="dcterms:W3CDTF">2009-09-02T14:04:35Z</dcterms:created>
  <dcterms:modified xsi:type="dcterms:W3CDTF">2009-09-26T09:48:55Z</dcterms:modified>
</cp:coreProperties>
</file>