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8"/>
  </p:notesMasterIdLst>
  <p:sldIdLst>
    <p:sldId id="347" r:id="rId6"/>
    <p:sldId id="367" r:id="rId7"/>
    <p:sldId id="369" r:id="rId8"/>
    <p:sldId id="374" r:id="rId9"/>
    <p:sldId id="368" r:id="rId10"/>
    <p:sldId id="371" r:id="rId11"/>
    <p:sldId id="370" r:id="rId12"/>
    <p:sldId id="350" r:id="rId13"/>
    <p:sldId id="362" r:id="rId14"/>
    <p:sldId id="264" r:id="rId15"/>
    <p:sldId id="375" r:id="rId16"/>
    <p:sldId id="3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" id="{75F7FE00-1DA5-4C77-B941-5D30AD65DFB7}">
          <p14:sldIdLst>
            <p14:sldId id="347"/>
            <p14:sldId id="367"/>
            <p14:sldId id="369"/>
            <p14:sldId id="374"/>
            <p14:sldId id="368"/>
            <p14:sldId id="371"/>
            <p14:sldId id="370"/>
            <p14:sldId id="350"/>
            <p14:sldId id="362"/>
            <p14:sldId id="264"/>
            <p14:sldId id="375"/>
            <p14:sldId id="373"/>
          </p14:sldIdLst>
        </p14:section>
        <p14:section name="Diagramme, Tabellen, Prozesse" id="{E1203998-A33A-4BCC-88D8-39503FD49951}">
          <p14:sldIdLst/>
        </p14:section>
        <p14:section name="Weltkarten etc." id="{C313949C-7006-4A5B-8E47-797BF184AC9A}">
          <p14:sldIdLst/>
        </p14:section>
        <p14:section name="Kopiervorlagen, Schaubilder, Elemente" id="{C18D0202-414C-4B00-8CFC-EF37B3B31EC7}">
          <p14:sldIdLst/>
        </p14:section>
        <p14:section name="SmartArt-Designs" id="{2105571F-C3F8-4CAE-96D1-FA6178A61260}">
          <p14:sldIdLst/>
        </p14:section>
        <p14:section name="Icons" id="{DDA032BB-E087-486D-83C2-C8370EE33760}">
          <p14:sldIdLst/>
        </p14:section>
        <p14:section name="Kapiteltrenner mit Zahlen" id="{BE7045AF-4153-4A3E-9673-36A4CCD69910}">
          <p14:sldIdLst/>
        </p14:section>
        <p14:section name="Schlussfolie" id="{492C90F7-601C-4E38-9B50-E857A558AE9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C66"/>
    <a:srgbClr val="D2DC5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8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6" y="264"/>
      </p:cViewPr>
      <p:guideLst>
        <p:guide orient="horz" pos="3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3C64-71CA-46FA-8103-2238E07E7BD2}" type="datetimeFigureOut">
              <a:rPr lang="de-DE" smtClean="0"/>
              <a:t>25.01.2025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6F43-DCD4-47E1-9968-E472D5283A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FFC89-8EE6-A4C6-10C6-C6ECFC4B7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16F216-4827-2C5C-E853-E244F352E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F3CD8A-2B4A-A04B-7F92-493007E26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E5E758-351E-0005-0A45-477E16AC5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6F43-DCD4-47E1-9968-E472D5283A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43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6F43-DCD4-47E1-9968-E472D5283A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8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FOLIE OHNE TITEL (Ausnahme)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err="1"/>
              <a:t>Sixt</a:t>
            </a:r>
            <a:r>
              <a:rPr lang="en-US"/>
              <a:t>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465188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84" imgH="385" progId="TCLayout.ActiveDocument.1">
                  <p:embed/>
                </p:oleObj>
              </mc:Choice>
              <mc:Fallback>
                <p:oleObj name="think-cell Folie" r:id="rId27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Headline Arial </a:t>
            </a:r>
            <a:r>
              <a:rPr lang="de-DE" err="1"/>
              <a:t>MPG_green_dark</a:t>
            </a:r>
            <a:r>
              <a:rPr lang="de-DE"/>
              <a:t>, 23 </a:t>
            </a:r>
            <a:r>
              <a:rPr lang="de-DE" err="1"/>
              <a:t>pt</a:t>
            </a:r>
            <a:r>
              <a:rPr lang="de-DE"/>
              <a:t>, ZAB 26 </a:t>
            </a:r>
            <a:r>
              <a:rPr lang="de-DE" err="1"/>
              <a:t>pt</a:t>
            </a:r>
            <a:r>
              <a:rPr lang="de-DE"/>
              <a:t>, gesperrt 1,4 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/>
              <a:t>Ebene 1: Headlines</a:t>
            </a:r>
          </a:p>
          <a:p>
            <a:pPr lvl="1"/>
            <a:r>
              <a:rPr lang="de-DE"/>
              <a:t>Ebene 2: Fließtext</a:t>
            </a:r>
          </a:p>
          <a:p>
            <a:pPr lvl="3"/>
            <a:r>
              <a:rPr lang="de-DE"/>
              <a:t>Ebene 3: Stichpunkte</a:t>
            </a:r>
          </a:p>
          <a:p>
            <a:pPr lvl="2"/>
            <a:r>
              <a:rPr lang="de-DE"/>
              <a:t>Ebene 4: Stichpunkte hervorgehoben</a:t>
            </a:r>
          </a:p>
          <a:p>
            <a:pPr lvl="4"/>
            <a:r>
              <a:rPr lang="de-DE"/>
              <a:t>Ebene 5: Stichpunkte eingerückt</a:t>
            </a:r>
          </a:p>
          <a:p>
            <a:pPr lvl="5"/>
            <a:r>
              <a:rPr lang="de-DE"/>
              <a:t>Ebene 6: Stichpunkte weiter eingerückt</a:t>
            </a:r>
          </a:p>
          <a:p>
            <a:pPr lvl="6"/>
            <a:r>
              <a:rPr lang="de-DE"/>
              <a:t>Ebene 7: Zusatzinfo</a:t>
            </a:r>
          </a:p>
          <a:p>
            <a:pPr lvl="7"/>
            <a:r>
              <a:rPr lang="de-DE"/>
              <a:t>Ebene 8: Bildunterschrift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E1E710-41F8-4049-9322-9EE147EAD0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358000" y="162000"/>
            <a:ext cx="653847" cy="65160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/>
              <a:t>Georg Schwefer | DPG Spring Meeting | Karlsruhe | 05.03.2024</a:t>
            </a:r>
          </a:p>
        </p:txBody>
      </p:sp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6" r:id="rId19"/>
    <p:sldLayoutId id="2147483667" r:id="rId20"/>
    <p:sldLayoutId id="2147483700" r:id="rId21"/>
    <p:sldLayoutId id="2147483663" r:id="rId22"/>
    <p:sldLayoutId id="2147483694" r:id="rId23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oi.org/10.1016/j.astropartphys.2024.103008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18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doi.org/10.1016/j.astropartphys.2024.10300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doi.org/10.1016/j.astropartphys.2024.103008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hyperlink" Target="https://doi.org/10.1016/j.astropartphys.2024.103008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18B9-0F0C-8264-0A43-AC905AA07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05740" cy="2160000"/>
          </a:xfrm>
        </p:spPr>
        <p:txBody>
          <a:bodyPr/>
          <a:lstStyle/>
          <a:p>
            <a:r>
              <a:rPr lang="en-US" sz="2100" dirty="0">
                <a:cs typeface="Arial"/>
              </a:rPr>
              <a:t>A hybrid Machine Learning-Likelihood Approach to event reconstruction for </a:t>
            </a:r>
            <a:r>
              <a:rPr lang="en-US" sz="2100" dirty="0" err="1">
                <a:cs typeface="Arial"/>
              </a:rPr>
              <a:t>iacts</a:t>
            </a:r>
            <a:r>
              <a:rPr lang="en-US" sz="2100" dirty="0">
                <a:cs typeface="Arial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E7047-C155-509B-8335-CCB349B1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060" y="3148443"/>
            <a:ext cx="8893615" cy="2160000"/>
          </a:xfrm>
        </p:spPr>
        <p:txBody>
          <a:bodyPr/>
          <a:lstStyle/>
          <a:p>
            <a:r>
              <a:rPr lang="en-US" sz="1800" dirty="0">
                <a:cs typeface="Arial"/>
              </a:rPr>
              <a:t>Georg Schwefer, Dan Parsons, Jim Hinton for the CTA Consortium</a:t>
            </a:r>
          </a:p>
          <a:p>
            <a:r>
              <a:rPr lang="en-US" sz="1800" dirty="0">
                <a:cs typeface="Arial"/>
              </a:rPr>
              <a:t>Workshop on Machine Learning for Analysis of High-Energy Cosmic Particles</a:t>
            </a:r>
          </a:p>
          <a:p>
            <a:r>
              <a:rPr lang="en-US" sz="1800" dirty="0">
                <a:cs typeface="Arial"/>
              </a:rPr>
              <a:t>Bartol Research Institute (Online), 28.01.2025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704F4BA-C42A-713E-4A45-F0A43D06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37" y="529688"/>
            <a:ext cx="5537200" cy="11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8">
            <a:extLst>
              <a:ext uri="{FF2B5EF4-FFF2-40B4-BE49-F238E27FC236}">
                <a16:creationId xmlns:a16="http://schemas.microsoft.com/office/drawing/2014/main" id="{5A0DA975-2DB5-244A-AF53-014F77F1A3C9}"/>
              </a:ext>
            </a:extLst>
          </p:cNvPr>
          <p:cNvSpPr/>
          <p:nvPr/>
        </p:nvSpPr>
        <p:spPr>
          <a:xfrm>
            <a:off x="962474" y="2033727"/>
            <a:ext cx="8705401" cy="4115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80000" rtlCol="0" anchor="t"/>
          <a:lstStyle/>
          <a:p>
            <a:pPr>
              <a:lnSpc>
                <a:spcPts val="1920"/>
              </a:lnSpc>
              <a:spcBef>
                <a:spcPts val="1150"/>
              </a:spcBef>
            </a:pPr>
            <a:r>
              <a:rPr lang="de-DE" sz="1600" b="1" spc="100" dirty="0" err="1">
                <a:solidFill>
                  <a:schemeClr val="bg1"/>
                </a:solidFill>
              </a:rPr>
              <a:t>FreePACT</a:t>
            </a:r>
            <a:r>
              <a:rPr lang="de-DE" sz="1600" b="1" spc="100" dirty="0">
                <a:solidFill>
                  <a:schemeClr val="bg1"/>
                </a:solidFill>
              </a:rPr>
              <a:t>: Hybrid </a:t>
            </a:r>
            <a:r>
              <a:rPr lang="de-DE" sz="1600" b="1" spc="100" dirty="0" err="1">
                <a:solidFill>
                  <a:schemeClr val="bg1"/>
                </a:solidFill>
              </a:rPr>
              <a:t>machine</a:t>
            </a:r>
            <a:r>
              <a:rPr lang="de-DE" sz="1600" b="1" spc="100" dirty="0">
                <a:solidFill>
                  <a:schemeClr val="bg1"/>
                </a:solidFill>
              </a:rPr>
              <a:t> </a:t>
            </a:r>
            <a:r>
              <a:rPr lang="de-DE" sz="1600" b="1" spc="100" dirty="0" err="1">
                <a:solidFill>
                  <a:schemeClr val="bg1"/>
                </a:solidFill>
              </a:rPr>
              <a:t>learning-likelihood</a:t>
            </a:r>
            <a:r>
              <a:rPr lang="de-DE" sz="1600" b="1" spc="100" dirty="0">
                <a:solidFill>
                  <a:schemeClr val="bg1"/>
                </a:solidFill>
              </a:rPr>
              <a:t> </a:t>
            </a:r>
            <a:r>
              <a:rPr lang="de-DE" sz="1600" b="1" spc="100" dirty="0" err="1">
                <a:solidFill>
                  <a:schemeClr val="bg1"/>
                </a:solidFill>
              </a:rPr>
              <a:t>reconstruction</a:t>
            </a:r>
            <a:r>
              <a:rPr lang="de-DE" sz="1600" b="1" spc="100" dirty="0">
                <a:solidFill>
                  <a:schemeClr val="bg1"/>
                </a:solidFill>
              </a:rPr>
              <a:t> </a:t>
            </a:r>
            <a:r>
              <a:rPr lang="de-DE" sz="1600" b="1" spc="100" dirty="0" err="1">
                <a:solidFill>
                  <a:schemeClr val="bg1"/>
                </a:solidFill>
              </a:rPr>
              <a:t>for</a:t>
            </a:r>
            <a:r>
              <a:rPr lang="de-DE" sz="1600" b="1" spc="100" dirty="0">
                <a:solidFill>
                  <a:schemeClr val="bg1"/>
                </a:solidFill>
              </a:rPr>
              <a:t> IACTs</a:t>
            </a:r>
            <a:endParaRPr lang="de-DE" sz="1600" b="1" spc="1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ts val="192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Likelihood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reconstruction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is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a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proven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method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for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IACTs</a:t>
            </a:r>
          </a:p>
          <a:p>
            <a:pPr marL="285750" indent="-285750">
              <a:lnSpc>
                <a:spcPts val="192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Idea: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Replace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analytical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likelihoods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with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proxy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from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Neural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Ratio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Estimation</a:t>
            </a:r>
            <a:endParaRPr lang="de-DE" sz="1600" dirty="0">
              <a:solidFill>
                <a:schemeClr val="bg1"/>
              </a:solidFill>
              <a:cs typeface="Arial" panose="020B0604020202020204"/>
            </a:endParaRPr>
          </a:p>
          <a:p>
            <a:pPr marL="285750" indent="-285750">
              <a:lnSpc>
                <a:spcPts val="192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Significant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gain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in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energy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and angular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resolution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+ operational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advantages</a:t>
            </a:r>
            <a:endParaRPr lang="de-DE" sz="1600" dirty="0">
              <a:solidFill>
                <a:schemeClr val="bg1"/>
              </a:solidFill>
              <a:cs typeface="Arial" panose="020B0604020202020204"/>
            </a:endParaRPr>
          </a:p>
          <a:p>
            <a:pPr marL="285750" indent="-285750">
              <a:lnSpc>
                <a:spcPts val="192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Taking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this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further</a:t>
            </a:r>
            <a:endParaRPr lang="de-DE" sz="1600" dirty="0">
              <a:solidFill>
                <a:schemeClr val="bg1"/>
              </a:solidFill>
              <a:cs typeface="Arial" panose="020B0604020202020204"/>
            </a:endParaRPr>
          </a:p>
          <a:p>
            <a:pPr marL="742950" lvl="1" indent="-285750">
              <a:lnSpc>
                <a:spcPts val="192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Goodness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-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of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-fit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for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improving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g/h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separation</a:t>
            </a:r>
            <a:endParaRPr lang="de-DE" sz="1600" dirty="0">
              <a:solidFill>
                <a:schemeClr val="bg1"/>
              </a:solidFill>
              <a:cs typeface="Arial" panose="020B0604020202020204"/>
            </a:endParaRPr>
          </a:p>
          <a:p>
            <a:pPr marL="742950" lvl="1" indent="-285750">
              <a:lnSpc>
                <a:spcPts val="192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Using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image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timing</a:t>
            </a:r>
            <a:r>
              <a:rPr lang="de-DE" sz="1600" dirty="0">
                <a:solidFill>
                  <a:schemeClr val="bg1"/>
                </a:solidFill>
                <a:cs typeface="Arial" panose="020B0604020202020204"/>
              </a:rPr>
              <a:t> in </a:t>
            </a:r>
            <a:r>
              <a:rPr lang="de-DE" sz="1600" dirty="0" err="1">
                <a:solidFill>
                  <a:schemeClr val="bg1"/>
                </a:solidFill>
                <a:cs typeface="Arial" panose="020B0604020202020204"/>
              </a:rPr>
              <a:t>reconstruction</a:t>
            </a:r>
            <a:endParaRPr lang="de-DE" sz="1600" dirty="0">
              <a:solidFill>
                <a:schemeClr val="bg1"/>
              </a:solidFill>
              <a:cs typeface="Arial" panose="020B0604020202020204"/>
            </a:endParaRPr>
          </a:p>
          <a:p>
            <a:pPr lvl="1">
              <a:lnSpc>
                <a:spcPts val="1920"/>
              </a:lnSpc>
              <a:spcBef>
                <a:spcPts val="1150"/>
              </a:spcBef>
            </a:pPr>
            <a:endParaRPr lang="de-DE" sz="1600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66763" y="367878"/>
            <a:ext cx="10296524" cy="1404937"/>
          </a:xfrm>
        </p:spPr>
        <p:txBody>
          <a:bodyPr/>
          <a:lstStyle/>
          <a:p>
            <a:r>
              <a:rPr lang="de-DE" dirty="0"/>
              <a:t>Summary</a:t>
            </a:r>
            <a:endParaRPr lang="de-DE" sz="1800" b="0" cap="none" spc="50" dirty="0">
              <a:cs typeface="Arial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92" y="3835086"/>
            <a:ext cx="3039799" cy="16742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112EC5-2A06-4BFE-A90A-EDD1D6451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14355" r="47942" b="54219"/>
          <a:stretch/>
        </p:blipFill>
        <p:spPr>
          <a:xfrm rot="10800000">
            <a:off x="-52128" y="4806000"/>
            <a:ext cx="2048256" cy="13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39CFA-BA8F-625E-027C-E3C187404186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/>
              </a:rPr>
              <a:t>10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6E5DCF-9F46-F63A-7BA0-10E29B105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5E30000-815B-7D02-6B77-AD99249A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4E74A7-3176-E28F-2397-148B7B4241E9}"/>
              </a:ext>
            </a:extLst>
          </p:cNvPr>
          <p:cNvSpPr txBox="1"/>
          <p:nvPr/>
        </p:nvSpPr>
        <p:spPr>
          <a:xfrm>
            <a:off x="2206486" y="5779305"/>
            <a:ext cx="5440017" cy="716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dirty="0">
                <a:solidFill>
                  <a:schemeClr val="bg1"/>
                </a:solidFill>
              </a:rPr>
              <a:t>Check out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paper</a:t>
            </a:r>
            <a:r>
              <a:rPr lang="de-DE" sz="1600" dirty="0">
                <a:solidFill>
                  <a:schemeClr val="bg1"/>
                </a:solidFill>
              </a:rPr>
              <a:t>: </a:t>
            </a:r>
            <a:r>
              <a:rPr lang="de-DE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Schwefer, Parsons, Hinton 2024</a:t>
            </a:r>
            <a:endParaRPr lang="de-DE" sz="1600" dirty="0">
              <a:solidFill>
                <a:schemeClr val="bg1"/>
              </a:solidFill>
            </a:endParaRPr>
          </a:p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6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3C631-719D-62F5-EE6E-5C1824EA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EA12C5-D7CE-0286-9D41-7002E5DC0310}"/>
              </a:ext>
            </a:extLst>
          </p:cNvPr>
          <p:cNvSpPr txBox="1">
            <a:spLocks/>
          </p:cNvSpPr>
          <p:nvPr/>
        </p:nvSpPr>
        <p:spPr>
          <a:xfrm>
            <a:off x="4655822" y="3212203"/>
            <a:ext cx="10296524" cy="433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None/>
              <a:defRPr sz="2300" b="1" kern="600" cap="all" spc="1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Arial"/>
              </a:rPr>
              <a:t>Backup</a:t>
            </a:r>
            <a:endParaRPr lang="en-US" sz="48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3BB86D-FDB4-E0DC-7BB0-5FF7E209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3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AFB3320F-6F99-D93F-6346-20AEAB78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7" y="4030513"/>
            <a:ext cx="3434723" cy="25760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8456BC-4E31-694B-0123-3355544211E2}"/>
              </a:ext>
            </a:extLst>
          </p:cNvPr>
          <p:cNvSpPr txBox="1">
            <a:spLocks/>
          </p:cNvSpPr>
          <p:nvPr/>
        </p:nvSpPr>
        <p:spPr>
          <a:xfrm>
            <a:off x="666917" y="311036"/>
            <a:ext cx="10296524" cy="433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None/>
              <a:defRPr sz="2300" b="1" kern="600" cap="all" spc="1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/>
              </a:rPr>
              <a:t>Science Application: Resolving the PWN MSH 15-52</a:t>
            </a:r>
            <a:endParaRPr lang="en-US" dirty="0"/>
          </a:p>
        </p:txBody>
      </p:sp>
      <p:pic>
        <p:nvPicPr>
          <p:cNvPr id="4" name="Grafik 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CE9A4A6E-BEAE-A74E-A778-06256384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123" y="4017932"/>
            <a:ext cx="3434722" cy="2576042"/>
          </a:xfrm>
          <a:prstGeom prst="rect">
            <a:avLst/>
          </a:prstGeom>
        </p:spPr>
      </p:pic>
      <p:pic>
        <p:nvPicPr>
          <p:cNvPr id="6" name="Grafik 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BD12AFC6-7870-1DA1-B419-2DF57548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02" y="4030513"/>
            <a:ext cx="3434723" cy="2576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5F9325-0F33-6A7F-80E4-497DC2B89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33" y="941676"/>
            <a:ext cx="2352054" cy="195057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143336-D6CF-E765-6527-E3AF27575522}"/>
              </a:ext>
            </a:extLst>
          </p:cNvPr>
          <p:cNvSpPr txBox="1"/>
          <p:nvPr/>
        </p:nvSpPr>
        <p:spPr>
          <a:xfrm>
            <a:off x="3046181" y="1068100"/>
            <a:ext cx="3704540" cy="74379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b="1" dirty="0"/>
              <a:t>X-Rays: Synchrotron </a:t>
            </a:r>
            <a:r>
              <a:rPr lang="de-DE" sz="2000" b="1" dirty="0" err="1"/>
              <a:t>radiation</a:t>
            </a:r>
            <a:endParaRPr lang="de-DE" sz="2000" b="1" dirty="0"/>
          </a:p>
          <a:p>
            <a:pPr lvl="1">
              <a:lnSpc>
                <a:spcPts val="2300"/>
              </a:lnSpc>
              <a:spcBef>
                <a:spcPts val="1150"/>
              </a:spcBef>
            </a:pPr>
            <a:endParaRPr lang="de-DE" sz="2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8BE4DC-8C8B-E321-F393-BD28D063FA17}"/>
              </a:ext>
            </a:extLst>
          </p:cNvPr>
          <p:cNvSpPr/>
          <p:nvPr/>
        </p:nvSpPr>
        <p:spPr>
          <a:xfrm>
            <a:off x="2987661" y="979777"/>
            <a:ext cx="3850889" cy="1373290"/>
          </a:xfrm>
          <a:prstGeom prst="rect">
            <a:avLst/>
          </a:prstGeom>
          <a:noFill/>
          <a:ln w="19050" cmpd="sng">
            <a:solidFill>
              <a:schemeClr val="accent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B829D0-5E6E-253A-6E16-930BE210BC35}"/>
              </a:ext>
            </a:extLst>
          </p:cNvPr>
          <p:cNvSpPr/>
          <p:nvPr/>
        </p:nvSpPr>
        <p:spPr>
          <a:xfrm>
            <a:off x="7914192" y="976255"/>
            <a:ext cx="3859375" cy="1373290"/>
          </a:xfrm>
          <a:prstGeom prst="rect">
            <a:avLst/>
          </a:prstGeom>
          <a:noFill/>
          <a:ln w="19050" cmpd="sng">
            <a:solidFill>
              <a:schemeClr val="accent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1" name="Pfeil: nach links und rechts 10">
            <a:extLst>
              <a:ext uri="{FF2B5EF4-FFF2-40B4-BE49-F238E27FC236}">
                <a16:creationId xmlns:a16="http://schemas.microsoft.com/office/drawing/2014/main" id="{6325ACBD-4BB1-0C13-D497-2774CB365863}"/>
              </a:ext>
            </a:extLst>
          </p:cNvPr>
          <p:cNvSpPr/>
          <p:nvPr/>
        </p:nvSpPr>
        <p:spPr>
          <a:xfrm>
            <a:off x="7007235" y="1491599"/>
            <a:ext cx="738273" cy="415134"/>
          </a:xfrm>
          <a:prstGeom prst="left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F30BD1-D6DF-C542-69AA-66455D04A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158" y="1553946"/>
            <a:ext cx="2547862" cy="45678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65C0366-4669-C7DB-BE8F-986C7DF87D29}"/>
              </a:ext>
            </a:extLst>
          </p:cNvPr>
          <p:cNvSpPr txBox="1"/>
          <p:nvPr/>
        </p:nvSpPr>
        <p:spPr>
          <a:xfrm>
            <a:off x="7914193" y="1049611"/>
            <a:ext cx="3899755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b="1" dirty="0"/>
              <a:t>Gamma-Rays: </a:t>
            </a:r>
            <a:r>
              <a:rPr lang="de-DE" sz="2000" dirty="0"/>
              <a:t>Inverse Compton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809C727-339B-D458-5D72-D5C4A7C81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604" y="1568887"/>
            <a:ext cx="2875137" cy="48601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E8F76D5-1836-2C44-F7C8-BB9FF63AAE8A}"/>
              </a:ext>
            </a:extLst>
          </p:cNvPr>
          <p:cNvSpPr txBox="1"/>
          <p:nvPr/>
        </p:nvSpPr>
        <p:spPr>
          <a:xfrm>
            <a:off x="3846402" y="2573405"/>
            <a:ext cx="4129336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dirty="0"/>
              <a:t>Create </a:t>
            </a:r>
            <a:r>
              <a:rPr lang="de-DE" sz="2000" dirty="0" err="1"/>
              <a:t>gamma</a:t>
            </a:r>
            <a:r>
              <a:rPr lang="de-DE" sz="2000" dirty="0"/>
              <a:t> </a:t>
            </a:r>
            <a:r>
              <a:rPr lang="de-DE" sz="2000" dirty="0" err="1"/>
              <a:t>ray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assuming</a:t>
            </a:r>
            <a:r>
              <a:rPr lang="de-DE" sz="2000" dirty="0"/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2F4DAFC-3A5F-46C0-CC36-F919CD6B9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760" y="2504251"/>
            <a:ext cx="1129206" cy="35619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C091380-B957-5614-861B-4F1B2E14E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3631" y="2593308"/>
            <a:ext cx="1899881" cy="28426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8D8927F-DB5C-9BAE-6E6C-F0B94568155B}"/>
              </a:ext>
            </a:extLst>
          </p:cNvPr>
          <p:cNvSpPr txBox="1"/>
          <p:nvPr/>
        </p:nvSpPr>
        <p:spPr>
          <a:xfrm>
            <a:off x="9110047" y="2573405"/>
            <a:ext cx="428002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dirty="0"/>
              <a:t>and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9A7A257-B187-A6A9-7B4D-5FC4A745C6E4}"/>
              </a:ext>
            </a:extLst>
          </p:cNvPr>
          <p:cNvSpPr txBox="1"/>
          <p:nvPr/>
        </p:nvSpPr>
        <p:spPr>
          <a:xfrm>
            <a:off x="1901583" y="3773478"/>
            <a:ext cx="1551707" cy="27379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dirty="0">
                <a:solidFill>
                  <a:schemeClr val="tx2"/>
                </a:solidFill>
              </a:rPr>
              <a:t>H.E.S.S. </a:t>
            </a:r>
            <a:r>
              <a:rPr lang="de-DE" dirty="0" err="1">
                <a:solidFill>
                  <a:schemeClr val="tx2"/>
                </a:solidFill>
              </a:rPr>
              <a:t>public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17BC3DC-A388-2DA0-EC92-342DA2403C4E}"/>
              </a:ext>
            </a:extLst>
          </p:cNvPr>
          <p:cNvSpPr txBox="1"/>
          <p:nvPr/>
        </p:nvSpPr>
        <p:spPr>
          <a:xfrm>
            <a:off x="4276478" y="3764634"/>
            <a:ext cx="3204446" cy="2737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dirty="0">
                <a:solidFill>
                  <a:schemeClr val="tx2"/>
                </a:solidFill>
              </a:rPr>
              <a:t>CTAO South Prod5 </a:t>
            </a:r>
            <a:r>
              <a:rPr lang="de-DE" dirty="0" err="1">
                <a:solidFill>
                  <a:schemeClr val="tx2"/>
                </a:solidFill>
              </a:rPr>
              <a:t>official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0D1698D-7F78-B3E6-EBE9-DF92232559AD}"/>
              </a:ext>
            </a:extLst>
          </p:cNvPr>
          <p:cNvSpPr txBox="1"/>
          <p:nvPr/>
        </p:nvSpPr>
        <p:spPr>
          <a:xfrm>
            <a:off x="8075261" y="3764634"/>
            <a:ext cx="2968783" cy="2737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dirty="0" err="1">
                <a:solidFill>
                  <a:schemeClr val="tx2"/>
                </a:solidFill>
              </a:rPr>
              <a:t>FreePACT</a:t>
            </a:r>
            <a:r>
              <a:rPr lang="de-DE" dirty="0">
                <a:solidFill>
                  <a:schemeClr val="tx2"/>
                </a:solidFill>
              </a:rPr>
              <a:t> CTAO South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436FFBE-DD90-884F-3587-8C62FF7A6DD9}"/>
              </a:ext>
            </a:extLst>
          </p:cNvPr>
          <p:cNvSpPr txBox="1"/>
          <p:nvPr/>
        </p:nvSpPr>
        <p:spPr>
          <a:xfrm>
            <a:off x="418433" y="3204547"/>
            <a:ext cx="3566682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b="1" dirty="0">
                <a:solidFill>
                  <a:schemeClr val="tx2"/>
                </a:solidFill>
              </a:rPr>
              <a:t>Infinite </a:t>
            </a:r>
            <a:r>
              <a:rPr lang="de-DE" sz="2000" b="1" dirty="0" err="1">
                <a:solidFill>
                  <a:schemeClr val="tx2"/>
                </a:solidFill>
              </a:rPr>
              <a:t>statistics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limit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images</a:t>
            </a:r>
            <a:endParaRPr lang="de-DE" sz="2000" b="1" dirty="0">
              <a:solidFill>
                <a:schemeClr val="tx2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5996410-614B-8943-BBB1-AB99C1A072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B5D33FD-1E74-CE27-D1FD-90919D145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8E8B534-7067-EC5C-7ECF-B84EDF8D801E}"/>
              </a:ext>
            </a:extLst>
          </p:cNvPr>
          <p:cNvSpPr txBox="1"/>
          <p:nvPr/>
        </p:nvSpPr>
        <p:spPr>
          <a:xfrm>
            <a:off x="418432" y="949686"/>
            <a:ext cx="108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Chandra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4D52025-66B1-ECEE-ED50-56E63E753ABB}"/>
              </a:ext>
            </a:extLst>
          </p:cNvPr>
          <p:cNvSpPr txBox="1"/>
          <p:nvPr/>
        </p:nvSpPr>
        <p:spPr>
          <a:xfrm>
            <a:off x="1594460" y="2505425"/>
            <a:ext cx="1149212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>
                <a:solidFill>
                  <a:schemeClr val="bg1"/>
                </a:solidFill>
              </a:rPr>
              <a:t>~ 10 </a:t>
            </a:r>
            <a:r>
              <a:rPr lang="de-DE" sz="1600" dirty="0" err="1">
                <a:solidFill>
                  <a:schemeClr val="bg1"/>
                </a:solidFill>
              </a:rPr>
              <a:t>arcmin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A14FC65-FA42-BE7D-5890-E53A68667B0A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10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62C285B-6E60-1975-0719-AF03A76AA441}"/>
              </a:ext>
            </a:extLst>
          </p:cNvPr>
          <p:cNvSpPr txBox="1"/>
          <p:nvPr/>
        </p:nvSpPr>
        <p:spPr>
          <a:xfrm>
            <a:off x="6782141" y="6491645"/>
            <a:ext cx="2439770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/>
              <a:t>Schwefer &amp; Hinton in </a:t>
            </a:r>
            <a:r>
              <a:rPr lang="de-DE" sz="1600" dirty="0" err="1"/>
              <a:t>prep</a:t>
            </a:r>
            <a:r>
              <a:rPr lang="de-DE" sz="1600" dirty="0"/>
              <a:t>.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D1D47AF3-92AF-4F7E-8CD0-E21A8E7E9525}"/>
              </a:ext>
            </a:extLst>
          </p:cNvPr>
          <p:cNvSpPr/>
          <p:nvPr/>
        </p:nvSpPr>
        <p:spPr>
          <a:xfrm>
            <a:off x="3002934" y="2560160"/>
            <a:ext cx="741501" cy="294953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5" grpId="0"/>
      <p:bldP spid="18" grpId="0"/>
      <p:bldP spid="23" grpId="0"/>
      <p:bldP spid="24" grpId="0"/>
      <p:bldP spid="25" grpId="0"/>
      <p:bldP spid="26" grpId="0"/>
      <p:bldP spid="2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5AAA-65B1-1503-4392-51E4D69C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21D88D-B06B-FE6D-18AD-81D84338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5" y="2666998"/>
            <a:ext cx="2283751" cy="2035099"/>
          </a:xfrm>
          <a:prstGeom prst="rect">
            <a:avLst/>
          </a:prstGeom>
        </p:spPr>
      </p:pic>
      <p:pic>
        <p:nvPicPr>
          <p:cNvPr id="6" name="Picture 5" descr="A diagram of a hexagon&#10;&#10;Description automatically generated">
            <a:extLst>
              <a:ext uri="{FF2B5EF4-FFF2-40B4-BE49-F238E27FC236}">
                <a16:creationId xmlns:a16="http://schemas.microsoft.com/office/drawing/2014/main" id="{85D29C13-6D56-8BCA-51C4-9CCFABB6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51" y="1678112"/>
            <a:ext cx="2351118" cy="203770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66DFF56-BCBC-CD0B-D59B-AF822EDD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03" y="350793"/>
            <a:ext cx="10296524" cy="392036"/>
          </a:xfrm>
        </p:spPr>
        <p:txBody>
          <a:bodyPr/>
          <a:lstStyle/>
          <a:p>
            <a:r>
              <a:rPr lang="de-DE" dirty="0"/>
              <a:t>IACT Event Reconstruction</a:t>
            </a:r>
            <a:br>
              <a:rPr lang="de-DE" dirty="0">
                <a:cs typeface="Arial"/>
              </a:rPr>
            </a:br>
            <a:br>
              <a:rPr lang="de-DE" dirty="0">
                <a:cs typeface="Arial"/>
              </a:rPr>
            </a:br>
            <a:br>
              <a:rPr lang="de-DE" dirty="0"/>
            </a:br>
            <a:endParaRPr lang="de-DE" sz="1800" b="0" cap="none" spc="50" dirty="0">
              <a:cs typeface="Arial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3F84B0-6CBF-0760-E3D5-756E4FFF3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5A1A6-A7BD-77D5-601F-FF3F74BB6D2F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299CF-E6C4-04E2-C91C-89C0990DE00D}"/>
              </a:ext>
            </a:extLst>
          </p:cNvPr>
          <p:cNvSpPr txBox="1"/>
          <p:nvPr/>
        </p:nvSpPr>
        <p:spPr>
          <a:xfrm>
            <a:off x="720123" y="4699393"/>
            <a:ext cx="1084163" cy="2678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cs typeface="Arial"/>
              </a:rPr>
              <a:t>Waveforms</a:t>
            </a:r>
            <a:endParaRPr lang="en-US" sz="1600" dirty="0" err="1"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F8134-EE7A-8576-B455-CB218952F928}"/>
              </a:ext>
            </a:extLst>
          </p:cNvPr>
          <p:cNvSpPr txBox="1"/>
          <p:nvPr/>
        </p:nvSpPr>
        <p:spPr>
          <a:xfrm>
            <a:off x="2664531" y="1323089"/>
            <a:ext cx="1730298" cy="2771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cs typeface="Arial"/>
              </a:rPr>
              <a:t>Image extraction</a:t>
            </a:r>
            <a:endParaRPr lang="en-US" sz="1600" dirty="0" err="1">
              <a:cs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5E894-A4FD-8233-F939-9E5692CDD800}"/>
              </a:ext>
            </a:extLst>
          </p:cNvPr>
          <p:cNvSpPr txBox="1"/>
          <p:nvPr/>
        </p:nvSpPr>
        <p:spPr>
          <a:xfrm>
            <a:off x="5417634" y="1328852"/>
            <a:ext cx="2241395" cy="2678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cs typeface="Arial"/>
              </a:rPr>
              <a:t>Image parametrization</a:t>
            </a:r>
            <a:endParaRPr lang="en-US" sz="1600" dirty="0" err="1">
              <a:cs typeface="Arial" panose="020B0604020202020204"/>
            </a:endParaRPr>
          </a:p>
        </p:txBody>
      </p:sp>
      <p:pic>
        <p:nvPicPr>
          <p:cNvPr id="12" name="Picture 11" descr="A diagram of a graph&#10;&#10;Description automatically generated">
            <a:extLst>
              <a:ext uri="{FF2B5EF4-FFF2-40B4-BE49-F238E27FC236}">
                <a16:creationId xmlns:a16="http://schemas.microsoft.com/office/drawing/2014/main" id="{DDF947E0-4695-1084-2194-F74EE5452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5" y="2732046"/>
            <a:ext cx="2262105" cy="21837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4ACE1-2C18-C119-9800-0EAEB3CFEA21}"/>
              </a:ext>
            </a:extLst>
          </p:cNvPr>
          <p:cNvSpPr txBox="1"/>
          <p:nvPr/>
        </p:nvSpPr>
        <p:spPr>
          <a:xfrm>
            <a:off x="10119730" y="2072266"/>
            <a:ext cx="202580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9705" indent="-179705" algn="l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Energy</a:t>
            </a:r>
            <a:endParaRPr lang="en-US"/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Source Position</a:t>
            </a:r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Core location</a:t>
            </a:r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Shower maximum</a:t>
            </a:r>
          </a:p>
        </p:txBody>
      </p:sp>
      <p:pic>
        <p:nvPicPr>
          <p:cNvPr id="17" name="Picture 16" descr="A diagram of a hexagon with a red circle&#10;&#10;Description automatically generated">
            <a:extLst>
              <a:ext uri="{FF2B5EF4-FFF2-40B4-BE49-F238E27FC236}">
                <a16:creationId xmlns:a16="http://schemas.microsoft.com/office/drawing/2014/main" id="{955B3D6A-3AD9-BD64-AC72-83252E016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754" y="1713383"/>
            <a:ext cx="2422680" cy="2035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D45187-7CA6-65B6-BA7A-17292524BA10}"/>
              </a:ext>
            </a:extLst>
          </p:cNvPr>
          <p:cNvSpPr txBox="1"/>
          <p:nvPr/>
        </p:nvSpPr>
        <p:spPr>
          <a:xfrm>
            <a:off x="7593299" y="1752435"/>
            <a:ext cx="22700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150"/>
              </a:spcBef>
            </a:pPr>
            <a:r>
              <a:rPr lang="en-US" sz="1600">
                <a:cs typeface="Arial"/>
              </a:rPr>
              <a:t>Geom: Hillas/</a:t>
            </a:r>
            <a:r>
              <a:rPr lang="en-US" sz="1600" err="1">
                <a:cs typeface="Arial"/>
              </a:rPr>
              <a:t>Disp</a:t>
            </a:r>
            <a:endParaRPr lang="en-US" err="1">
              <a:cs typeface="Arial"/>
            </a:endParaRPr>
          </a:p>
          <a:p>
            <a:pPr>
              <a:spcBef>
                <a:spcPts val="1150"/>
              </a:spcBef>
            </a:pPr>
            <a:r>
              <a:rPr lang="en-US" sz="1600" dirty="0">
                <a:cs typeface="Arial"/>
              </a:rPr>
              <a:t>Energy: BDT/Lookup</a:t>
            </a:r>
            <a:endParaRPr lang="en-US" dirty="0">
              <a:cs typeface="Arial"/>
            </a:endParaRPr>
          </a:p>
        </p:txBody>
      </p:sp>
      <p:pic>
        <p:nvPicPr>
          <p:cNvPr id="22" name="Picture 21" descr="A black and white diagram&#10;&#10;Description automatically generated">
            <a:extLst>
              <a:ext uri="{FF2B5EF4-FFF2-40B4-BE49-F238E27FC236}">
                <a16:creationId xmlns:a16="http://schemas.microsoft.com/office/drawing/2014/main" id="{63D21788-33CB-5051-AB13-F41C14014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424" y="4237538"/>
            <a:ext cx="2024970" cy="919707"/>
          </a:xfrm>
          <a:prstGeom prst="rect">
            <a:avLst/>
          </a:prstGeom>
        </p:spPr>
      </p:pic>
      <p:pic>
        <p:nvPicPr>
          <p:cNvPr id="23" name="Picture 22" descr="A black and white diagram&#10;&#10;Description automatically generated">
            <a:extLst>
              <a:ext uri="{FF2B5EF4-FFF2-40B4-BE49-F238E27FC236}">
                <a16:creationId xmlns:a16="http://schemas.microsoft.com/office/drawing/2014/main" id="{D72D9124-D272-B5C8-BBB4-C68C54434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426" y="5481816"/>
            <a:ext cx="2024968" cy="91970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9393DED-4B35-DFBC-AA28-65956568F69A}"/>
              </a:ext>
            </a:extLst>
          </p:cNvPr>
          <p:cNvSpPr/>
          <p:nvPr/>
        </p:nvSpPr>
        <p:spPr>
          <a:xfrm rot="-1980000">
            <a:off x="1567878" y="3116911"/>
            <a:ext cx="717743" cy="224791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3EC60BE-57DF-D06F-FCFF-DCAB455A5DC3}"/>
              </a:ext>
            </a:extLst>
          </p:cNvPr>
          <p:cNvSpPr/>
          <p:nvPr/>
        </p:nvSpPr>
        <p:spPr>
          <a:xfrm>
            <a:off x="4345802" y="2354910"/>
            <a:ext cx="717743" cy="224791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CAC02C3-2E60-D082-394E-46FA406065D3}"/>
              </a:ext>
            </a:extLst>
          </p:cNvPr>
          <p:cNvSpPr/>
          <p:nvPr/>
        </p:nvSpPr>
        <p:spPr>
          <a:xfrm rot="600000">
            <a:off x="7930324" y="2542817"/>
            <a:ext cx="814198" cy="253727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5501469-08D3-76AC-9064-ED9ECA0D732F}"/>
              </a:ext>
            </a:extLst>
          </p:cNvPr>
          <p:cNvSpPr/>
          <p:nvPr/>
        </p:nvSpPr>
        <p:spPr>
          <a:xfrm rot="1440000">
            <a:off x="2698540" y="5185670"/>
            <a:ext cx="2868704" cy="215145"/>
          </a:xfrm>
          <a:prstGeom prst="rightArrow">
            <a:avLst/>
          </a:prstGeom>
          <a:solidFill>
            <a:schemeClr val="accent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8338531-2EED-2850-D92C-C8179F0B6087}"/>
              </a:ext>
            </a:extLst>
          </p:cNvPr>
          <p:cNvSpPr/>
          <p:nvPr/>
        </p:nvSpPr>
        <p:spPr>
          <a:xfrm rot="21180000">
            <a:off x="8094298" y="4481576"/>
            <a:ext cx="814198" cy="253727"/>
          </a:xfrm>
          <a:prstGeom prst="rightArrow">
            <a:avLst/>
          </a:prstGeom>
          <a:solidFill>
            <a:schemeClr val="accent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CADC138-577D-C314-6A97-112B7852E058}"/>
              </a:ext>
            </a:extLst>
          </p:cNvPr>
          <p:cNvSpPr/>
          <p:nvPr/>
        </p:nvSpPr>
        <p:spPr>
          <a:xfrm rot="20100000">
            <a:off x="8140617" y="5317512"/>
            <a:ext cx="1392933" cy="234436"/>
          </a:xfrm>
          <a:prstGeom prst="rightArrow">
            <a:avLst/>
          </a:prstGeom>
          <a:solidFill>
            <a:schemeClr val="accent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C03FD7C-A893-6BAB-6237-1703F5C17A52}"/>
              </a:ext>
            </a:extLst>
          </p:cNvPr>
          <p:cNvSpPr/>
          <p:nvPr/>
        </p:nvSpPr>
        <p:spPr>
          <a:xfrm rot="2280000">
            <a:off x="4266979" y="4033582"/>
            <a:ext cx="1402580" cy="215144"/>
          </a:xfrm>
          <a:prstGeom prst="rightArrow">
            <a:avLst/>
          </a:prstGeom>
          <a:solidFill>
            <a:schemeClr val="accent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rgbClr val="D2DC5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659B75-DD9C-B4B5-DE14-11EC7A5BFF37}"/>
              </a:ext>
            </a:extLst>
          </p:cNvPr>
          <p:cNvSpPr txBox="1"/>
          <p:nvPr/>
        </p:nvSpPr>
        <p:spPr>
          <a:xfrm>
            <a:off x="9045661" y="1162761"/>
            <a:ext cx="2743199" cy="294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2400" b="1" dirty="0">
                <a:solidFill>
                  <a:schemeClr val="tx2"/>
                </a:solidFill>
                <a:cs typeface="Arial"/>
              </a:rPr>
              <a:t>"Classical"</a:t>
            </a:r>
            <a:endParaRPr lang="en-US" sz="2400" b="1" dirty="0" err="1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9DF38-52A2-EA7D-241B-5A4D350C7788}"/>
              </a:ext>
            </a:extLst>
          </p:cNvPr>
          <p:cNvSpPr txBox="1"/>
          <p:nvPr/>
        </p:nvSpPr>
        <p:spPr>
          <a:xfrm>
            <a:off x="775173" y="5688297"/>
            <a:ext cx="3059150" cy="294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sz="2400" b="1" dirty="0">
                <a:solidFill>
                  <a:schemeClr val="accent2"/>
                </a:solidFill>
                <a:cs typeface="Arial"/>
              </a:rPr>
              <a:t>"Machine Learning"</a:t>
            </a:r>
            <a:endParaRPr lang="en-US" sz="2400" b="1" dirty="0" err="1">
              <a:solidFill>
                <a:schemeClr val="accent2"/>
              </a:solidFill>
              <a:cs typeface="Arial" panose="020B0604020202020204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469719-8B1F-A3EE-7B3C-637477FC0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1" grpId="0"/>
      <p:bldP spid="15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2" grpId="0" animBg="1"/>
      <p:bldP spid="3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BBD8-20D4-9367-985F-CF9CF8280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A9734DC-68F0-124D-7816-79CD2895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56838"/>
            <a:ext cx="10296524" cy="392036"/>
          </a:xfrm>
        </p:spPr>
        <p:txBody>
          <a:bodyPr/>
          <a:lstStyle/>
          <a:p>
            <a:r>
              <a:rPr lang="de-DE" dirty="0" err="1"/>
              <a:t>Likelihood</a:t>
            </a:r>
            <a:r>
              <a:rPr lang="de-DE" dirty="0"/>
              <a:t>-Fitting Reconstruction</a:t>
            </a:r>
            <a:br>
              <a:rPr lang="de-DE" dirty="0">
                <a:cs typeface="Arial"/>
              </a:rPr>
            </a:br>
            <a:br>
              <a:rPr lang="de-DE" dirty="0">
                <a:cs typeface="Arial"/>
              </a:rPr>
            </a:br>
            <a:br>
              <a:rPr lang="de-DE" dirty="0"/>
            </a:br>
            <a:endParaRPr lang="de-DE" sz="1800" b="0" cap="none" spc="50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10EC0-6C20-B3F8-0113-10417E0B3163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3E67EF-6CA1-DE2C-C8F7-2914ABA73854}"/>
              </a:ext>
            </a:extLst>
          </p:cNvPr>
          <p:cNvSpPr txBox="1"/>
          <p:nvPr/>
        </p:nvSpPr>
        <p:spPr>
          <a:xfrm>
            <a:off x="720123" y="4699393"/>
            <a:ext cx="1084163" cy="2678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cs typeface="Arial"/>
              </a:rPr>
              <a:t>Waveforms</a:t>
            </a:r>
            <a:endParaRPr lang="en-US" sz="1600" dirty="0" err="1"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30398-4AFC-0082-0060-4730F2A098B6}"/>
              </a:ext>
            </a:extLst>
          </p:cNvPr>
          <p:cNvSpPr txBox="1"/>
          <p:nvPr/>
        </p:nvSpPr>
        <p:spPr>
          <a:xfrm>
            <a:off x="2664531" y="1323089"/>
            <a:ext cx="1730298" cy="2771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cs typeface="Arial"/>
              </a:rPr>
              <a:t>Image extraction</a:t>
            </a:r>
            <a:endParaRPr lang="en-US" sz="1600" dirty="0" err="1">
              <a:cs typeface="Arial" panose="020B06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C4C3B7-40BB-7B22-9447-9725A423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5" y="2666998"/>
            <a:ext cx="2283751" cy="2035099"/>
          </a:xfrm>
          <a:prstGeom prst="rect">
            <a:avLst/>
          </a:prstGeom>
        </p:spPr>
      </p:pic>
      <p:pic>
        <p:nvPicPr>
          <p:cNvPr id="12" name="Picture 11" descr="A diagram of a graph&#10;&#10;Description automatically generated">
            <a:extLst>
              <a:ext uri="{FF2B5EF4-FFF2-40B4-BE49-F238E27FC236}">
                <a16:creationId xmlns:a16="http://schemas.microsoft.com/office/drawing/2014/main" id="{2C3AEDEE-5E6A-005F-10B1-DF59D3CA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385" y="2732046"/>
            <a:ext cx="2262105" cy="21837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C98376-2431-B3A9-16F3-C5A6A1C80B1F}"/>
              </a:ext>
            </a:extLst>
          </p:cNvPr>
          <p:cNvSpPr txBox="1"/>
          <p:nvPr/>
        </p:nvSpPr>
        <p:spPr>
          <a:xfrm>
            <a:off x="10119730" y="2072266"/>
            <a:ext cx="202580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9705" indent="-179705" algn="l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Energy</a:t>
            </a:r>
            <a:endParaRPr lang="en-US"/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Source Position</a:t>
            </a:r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Core location</a:t>
            </a:r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Shower maximum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A0B1E7-EDF9-3352-ABF2-E4FC7103FABA}"/>
              </a:ext>
            </a:extLst>
          </p:cNvPr>
          <p:cNvSpPr/>
          <p:nvPr/>
        </p:nvSpPr>
        <p:spPr>
          <a:xfrm rot="-1980000">
            <a:off x="1567878" y="3116911"/>
            <a:ext cx="717743" cy="224791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pic>
        <p:nvPicPr>
          <p:cNvPr id="40" name="Picture 3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69E8F45-C818-30B5-5CC5-5F073570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015" y="1728925"/>
            <a:ext cx="3068443" cy="780983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2476BD5C-A634-6125-1552-6333F53F42F1}"/>
              </a:ext>
            </a:extLst>
          </p:cNvPr>
          <p:cNvSpPr/>
          <p:nvPr/>
        </p:nvSpPr>
        <p:spPr>
          <a:xfrm>
            <a:off x="4392853" y="1973911"/>
            <a:ext cx="717743" cy="224791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4B3121C-9EDB-ADF3-3EE6-DC0FDF3AD663}"/>
              </a:ext>
            </a:extLst>
          </p:cNvPr>
          <p:cNvSpPr/>
          <p:nvPr/>
        </p:nvSpPr>
        <p:spPr>
          <a:xfrm rot="1680000">
            <a:off x="8490926" y="2429251"/>
            <a:ext cx="717743" cy="224791"/>
          </a:xfrm>
          <a:prstGeom prst="rightArrow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55DD3D-D818-35F2-F136-61526280DD17}"/>
              </a:ext>
            </a:extLst>
          </p:cNvPr>
          <p:cNvSpPr txBox="1"/>
          <p:nvPr/>
        </p:nvSpPr>
        <p:spPr>
          <a:xfrm>
            <a:off x="5361878" y="1319560"/>
            <a:ext cx="2743200" cy="2678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cs typeface="Arial"/>
              </a:rPr>
              <a:t>Pixel-wise charge likelihood</a:t>
            </a:r>
            <a:endParaRPr lang="en-US" sz="1600" dirty="0" err="1">
              <a:cs typeface="Arial" panose="020B060402020202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16821B-B4A8-0637-7E0D-E6D2C4C0C82B}"/>
              </a:ext>
            </a:extLst>
          </p:cNvPr>
          <p:cNvSpPr txBox="1"/>
          <p:nvPr/>
        </p:nvSpPr>
        <p:spPr>
          <a:xfrm>
            <a:off x="5408341" y="2648415"/>
            <a:ext cx="296622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Use full image information</a:t>
            </a:r>
            <a:endParaRPr lang="en-US" dirty="0"/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Fully traceable</a:t>
            </a:r>
          </a:p>
          <a:p>
            <a:pPr marL="179705" indent="-179705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/>
              </a:rPr>
              <a:t>Optimal for </a:t>
            </a:r>
            <a:r>
              <a:rPr lang="en-US" sz="1600" b="1" dirty="0">
                <a:cs typeface="Arial" panose="020B0604020202020204"/>
              </a:rPr>
              <a:t>correct</a:t>
            </a:r>
            <a:r>
              <a:rPr lang="en-US" sz="1600" dirty="0">
                <a:cs typeface="Arial" panose="020B0604020202020204"/>
              </a:rPr>
              <a:t> likelihood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47DCFD-98AA-8116-7310-33EA14ABCA5C}"/>
              </a:ext>
            </a:extLst>
          </p:cNvPr>
          <p:cNvSpPr txBox="1"/>
          <p:nvPr/>
        </p:nvSpPr>
        <p:spPr>
          <a:xfrm>
            <a:off x="4040824" y="3856462"/>
            <a:ext cx="437871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1150"/>
              </a:spcBef>
            </a:pPr>
            <a:r>
              <a:rPr lang="en-US" sz="1600" b="1" dirty="0" err="1">
                <a:solidFill>
                  <a:schemeClr val="tx2"/>
                </a:solidFill>
                <a:cs typeface="Arial" panose="020B0604020202020204"/>
              </a:rPr>
              <a:t>ImPACT</a:t>
            </a:r>
            <a:r>
              <a:rPr lang="en-US" sz="1600" b="1" dirty="0">
                <a:solidFill>
                  <a:schemeClr val="tx2"/>
                </a:solidFill>
                <a:cs typeface="Arial" panose="020B0604020202020204"/>
              </a:rPr>
              <a:t>:</a:t>
            </a:r>
            <a:endParaRPr lang="en-US" b="1" dirty="0">
              <a:solidFill>
                <a:schemeClr val="tx2"/>
              </a:solidFill>
              <a:cs typeface="Arial" panose="020B0604020202020204"/>
            </a:endParaRP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r>
              <a:rPr lang="en-US" sz="1600" dirty="0">
                <a:cs typeface="Arial" panose="020B0604020202020204"/>
              </a:rPr>
              <a:t> Analytical (asymmetric) gaussian likelihood</a:t>
            </a: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r>
              <a:rPr lang="en-US" sz="1600" dirty="0">
                <a:cs typeface="Arial" panose="020B0604020202020204"/>
              </a:rPr>
              <a:t>Expectation values from MC templates</a:t>
            </a: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endParaRPr lang="en-US" sz="1600" dirty="0">
              <a:cs typeface="Arial" panose="020B0604020202020204"/>
            </a:endParaRP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endParaRPr lang="en-US" sz="1600" dirty="0">
              <a:cs typeface="Arial" panose="020B0604020202020204"/>
            </a:endParaRP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endParaRPr lang="en-US" sz="1600" dirty="0">
              <a:cs typeface="Arial" panose="020B0604020202020204"/>
            </a:endParaRP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endParaRPr lang="en-US" sz="1600" dirty="0">
              <a:cs typeface="Arial" panose="020B0604020202020204"/>
            </a:endParaRP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endParaRPr lang="en-US" sz="1600" dirty="0">
              <a:cs typeface="Arial" panose="020B060402020202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7E4FA7-C766-4716-4925-3814CD2DC2F2}"/>
              </a:ext>
            </a:extLst>
          </p:cNvPr>
          <p:cNvSpPr txBox="1"/>
          <p:nvPr/>
        </p:nvSpPr>
        <p:spPr>
          <a:xfrm>
            <a:off x="4040824" y="5445892"/>
            <a:ext cx="4554416" cy="294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ts val="2300"/>
              </a:lnSpc>
              <a:spcBef>
                <a:spcPts val="1150"/>
              </a:spcBef>
            </a:pPr>
            <a:r>
              <a:rPr lang="de-DE" sz="2000" b="1" dirty="0" err="1">
                <a:solidFill>
                  <a:schemeClr val="tx2"/>
                </a:solidFill>
                <a:cs typeface="Arial"/>
              </a:rPr>
              <a:t>How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good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is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the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ImPACT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likelihood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?</a:t>
            </a:r>
          </a:p>
        </p:txBody>
      </p:sp>
      <p:pic>
        <p:nvPicPr>
          <p:cNvPr id="5" name="Picture 4" descr="A diagram of a hexagon&#10;&#10;Description automatically generated">
            <a:extLst>
              <a:ext uri="{FF2B5EF4-FFF2-40B4-BE49-F238E27FC236}">
                <a16:creationId xmlns:a16="http://schemas.microsoft.com/office/drawing/2014/main" id="{F876C5AE-FEFE-CB0E-2004-92F5718BC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351" y="1678112"/>
            <a:ext cx="2351118" cy="20377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5C9C823-380E-BE05-2015-CD95E5DF1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438F426-04CE-A7E8-A284-D4BAFF0BF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9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E61AC-A17F-215A-B21C-C6DA6FE1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Diagramm, Farbigkeit enthält.&#10;&#10;KI-generierte Inhalte können fehlerhaft sein.">
            <a:extLst>
              <a:ext uri="{FF2B5EF4-FFF2-40B4-BE49-F238E27FC236}">
                <a16:creationId xmlns:a16="http://schemas.microsoft.com/office/drawing/2014/main" id="{864B32DC-097A-CD3A-900C-2A7E4CD7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36" y="509004"/>
            <a:ext cx="6572334" cy="52578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CC4BF6-4424-CC62-CAC3-03711EB8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96" y="338335"/>
            <a:ext cx="10296524" cy="1404937"/>
          </a:xfrm>
        </p:spPr>
        <p:txBody>
          <a:bodyPr/>
          <a:lstStyle/>
          <a:p>
            <a:r>
              <a:rPr lang="en-US" dirty="0">
                <a:cs typeface="Arial"/>
              </a:rPr>
              <a:t>Charge Probability distribution</a:t>
            </a:r>
            <a:br>
              <a:rPr lang="en-US" dirty="0">
                <a:cs typeface="Arial"/>
              </a:rPr>
            </a:br>
            <a:r>
              <a:rPr lang="de-DE" sz="1800" b="0" dirty="0" err="1">
                <a:cs typeface="Arial"/>
              </a:rPr>
              <a:t>Flashcam</a:t>
            </a:r>
            <a:r>
              <a:rPr lang="de-DE" sz="1800" b="0" dirty="0">
                <a:cs typeface="Arial"/>
              </a:rPr>
              <a:t>-MST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B6A32-8CEA-98A0-EC3E-45446AB33939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C86C45-20CE-3573-BDDE-0C8527541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F9B6E9D-653F-5850-F44C-C18717DFE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A007D8-CA97-6575-B7D5-3361C49DA774}"/>
              </a:ext>
            </a:extLst>
          </p:cNvPr>
          <p:cNvPicPr/>
          <p:nvPr/>
        </p:nvPicPr>
        <p:blipFill>
          <a:blip r:embed="rId5"/>
          <a:stretch/>
        </p:blipFill>
        <p:spPr>
          <a:xfrm rot="20612197">
            <a:off x="445957" y="1176161"/>
            <a:ext cx="1945524" cy="3304093"/>
          </a:xfrm>
          <a:prstGeom prst="rect">
            <a:avLst/>
          </a:prstGeom>
          <a:ln w="0"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397AA0-AA67-5BB5-A0B4-8A88321C1590}"/>
              </a:ext>
            </a:extLst>
          </p:cNvPr>
          <p:cNvPicPr/>
          <p:nvPr/>
        </p:nvPicPr>
        <p:blipFill>
          <a:blip r:embed="rId6"/>
          <a:stretch/>
        </p:blipFill>
        <p:spPr>
          <a:xfrm flipH="1">
            <a:off x="4764074" y="3997406"/>
            <a:ext cx="1272669" cy="2394159"/>
          </a:xfrm>
          <a:prstGeom prst="rect">
            <a:avLst/>
          </a:prstGeom>
          <a:ln w="0">
            <a:noFill/>
          </a:ln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2BD7150-442F-0ECD-F389-C06BA1E83674}"/>
              </a:ext>
            </a:extLst>
          </p:cNvPr>
          <p:cNvCxnSpPr>
            <a:cxnSpLocks/>
          </p:cNvCxnSpPr>
          <p:nvPr/>
        </p:nvCxnSpPr>
        <p:spPr>
          <a:xfrm flipH="1">
            <a:off x="2379133" y="6231467"/>
            <a:ext cx="3021275" cy="0"/>
          </a:xfrm>
          <a:prstGeom prst="straightConnector1">
            <a:avLst/>
          </a:prstGeom>
          <a:ln w="57150" cmpd="sng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29363102-6625-E654-B759-B6EF66BDD794}"/>
              </a:ext>
            </a:extLst>
          </p:cNvPr>
          <p:cNvSpPr txBox="1"/>
          <p:nvPr/>
        </p:nvSpPr>
        <p:spPr>
          <a:xfrm>
            <a:off x="2555030" y="5844455"/>
            <a:ext cx="2677015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Fixed </a:t>
            </a:r>
            <a:r>
              <a:rPr lang="de-DE" sz="2000" b="1" dirty="0" err="1">
                <a:solidFill>
                  <a:schemeClr val="accent1"/>
                </a:solidFill>
              </a:rPr>
              <a:t>impact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distance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6BC355A-260D-FE8A-F37C-68E89144D5FA}"/>
              </a:ext>
            </a:extLst>
          </p:cNvPr>
          <p:cNvSpPr txBox="1"/>
          <p:nvPr/>
        </p:nvSpPr>
        <p:spPr>
          <a:xfrm>
            <a:off x="1366351" y="1180658"/>
            <a:ext cx="3005631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Fixed </a:t>
            </a:r>
            <a:r>
              <a:rPr lang="de-DE" sz="2000" b="1" dirty="0" err="1">
                <a:solidFill>
                  <a:schemeClr val="accent1"/>
                </a:solidFill>
              </a:rPr>
              <a:t>gamma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ray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energy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F8D375A-9B2A-CEEC-B748-1911C8DB5246}"/>
              </a:ext>
            </a:extLst>
          </p:cNvPr>
          <p:cNvCxnSpPr>
            <a:stCxn id="8" idx="0"/>
          </p:cNvCxnSpPr>
          <p:nvPr/>
        </p:nvCxnSpPr>
        <p:spPr>
          <a:xfrm>
            <a:off x="950525" y="1243893"/>
            <a:ext cx="1428608" cy="4827477"/>
          </a:xfrm>
          <a:prstGeom prst="line">
            <a:avLst/>
          </a:prstGeom>
          <a:ln w="19050" cmpd="sng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40A356DC-2F16-7F54-FD5B-1FD4C9A271D6}"/>
              </a:ext>
            </a:extLst>
          </p:cNvPr>
          <p:cNvSpPr/>
          <p:nvPr/>
        </p:nvSpPr>
        <p:spPr>
          <a:xfrm flipH="1">
            <a:off x="3524345" y="1773259"/>
            <a:ext cx="1695273" cy="1655741"/>
          </a:xfrm>
          <a:prstGeom prst="circularArrow">
            <a:avLst>
              <a:gd name="adj1" fmla="val 9535"/>
              <a:gd name="adj2" fmla="val 1072120"/>
              <a:gd name="adj3" fmla="val 20316052"/>
              <a:gd name="adj4" fmla="val 153471"/>
              <a:gd name="adj5" fmla="val 17176"/>
            </a:avLst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27" name="TextBox 60">
            <a:extLst>
              <a:ext uri="{FF2B5EF4-FFF2-40B4-BE49-F238E27FC236}">
                <a16:creationId xmlns:a16="http://schemas.microsoft.com/office/drawing/2014/main" id="{EF1627B7-ECB3-9B0C-04A4-083FF6B25778}"/>
              </a:ext>
            </a:extLst>
          </p:cNvPr>
          <p:cNvSpPr txBox="1"/>
          <p:nvPr/>
        </p:nvSpPr>
        <p:spPr>
          <a:xfrm>
            <a:off x="6720362" y="5899386"/>
            <a:ext cx="4903431" cy="294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ts val="2300"/>
              </a:lnSpc>
              <a:spcBef>
                <a:spcPts val="1150"/>
              </a:spcBef>
            </a:pPr>
            <a:r>
              <a:rPr lang="de-DE" sz="2000" b="1" dirty="0" err="1">
                <a:solidFill>
                  <a:schemeClr val="tx2"/>
                </a:solidFill>
                <a:cs typeface="Arial"/>
              </a:rPr>
              <a:t>Inspect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distributions</a:t>
            </a:r>
            <a:r>
              <a:rPr lang="de-DE" sz="2000" b="1" dirty="0">
                <a:solidFill>
                  <a:schemeClr val="tx2"/>
                </a:solidFill>
                <a:cs typeface="Arial"/>
              </a:rPr>
              <a:t> in individual </a:t>
            </a:r>
            <a:r>
              <a:rPr lang="de-DE" sz="2000" b="1" dirty="0" err="1">
                <a:solidFill>
                  <a:schemeClr val="tx2"/>
                </a:solidFill>
                <a:cs typeface="Arial"/>
              </a:rPr>
              <a:t>pixels</a:t>
            </a:r>
            <a:endParaRPr lang="de-DE" sz="2000" b="1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0CE71D-5729-8FEE-CC66-5D1796EE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96" y="338335"/>
            <a:ext cx="10296524" cy="1404937"/>
          </a:xfrm>
        </p:spPr>
        <p:txBody>
          <a:bodyPr/>
          <a:lstStyle/>
          <a:p>
            <a:r>
              <a:rPr lang="en-US" dirty="0">
                <a:cs typeface="Arial"/>
              </a:rPr>
              <a:t>Charge Probability distribution</a:t>
            </a:r>
            <a:br>
              <a:rPr lang="en-US" dirty="0">
                <a:cs typeface="Arial"/>
              </a:rPr>
            </a:br>
            <a:r>
              <a:rPr lang="de-DE" sz="1800" b="0" dirty="0" err="1">
                <a:cs typeface="Arial"/>
              </a:rPr>
              <a:t>Flashcam</a:t>
            </a:r>
            <a:r>
              <a:rPr lang="de-DE" sz="1800" b="0" dirty="0">
                <a:cs typeface="Arial"/>
              </a:rPr>
              <a:t>-MST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5A5D3-7DE3-B4BB-82D5-3B043A00DAA3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349DAF-A67E-E49E-B8F9-0E82D0C1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pic>
        <p:nvPicPr>
          <p:cNvPr id="12" name="Grafik 11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2B696BBA-F7F9-82AB-F6C5-F7F696F7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161" y="1870484"/>
            <a:ext cx="5951374" cy="4213670"/>
          </a:xfrm>
          <a:prstGeom prst="rect">
            <a:avLst/>
          </a:prstGeom>
        </p:spPr>
      </p:pic>
      <p:pic>
        <p:nvPicPr>
          <p:cNvPr id="15" name="Grafik 14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92AA2465-27BA-9235-C61A-D68A184D6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161" y="1867930"/>
            <a:ext cx="5951374" cy="4213670"/>
          </a:xfrm>
          <a:prstGeom prst="rect">
            <a:avLst/>
          </a:prstGeom>
        </p:spPr>
      </p:pic>
      <p:pic>
        <p:nvPicPr>
          <p:cNvPr id="17" name="Grafik 16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7CDE4850-6F4D-77F6-D79E-4DF91BF6E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25" y="1867930"/>
            <a:ext cx="5773033" cy="4213670"/>
          </a:xfrm>
          <a:prstGeom prst="rect">
            <a:avLst/>
          </a:prstGeom>
        </p:spPr>
      </p:pic>
      <p:pic>
        <p:nvPicPr>
          <p:cNvPr id="19" name="Grafik 18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D6148A22-E946-7959-0F1C-63D1B071E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5" y="1867930"/>
            <a:ext cx="5773033" cy="4213670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92AC7538-BD4C-8C8A-A34D-CFC12B5B0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3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1">
            <a:extLst>
              <a:ext uri="{FF2B5EF4-FFF2-40B4-BE49-F238E27FC236}">
                <a16:creationId xmlns:a16="http://schemas.microsoft.com/office/drawing/2014/main" id="{4E42552B-E482-13EF-59BD-E244A4D53307}"/>
              </a:ext>
            </a:extLst>
          </p:cNvPr>
          <p:cNvSpPr txBox="1"/>
          <p:nvPr/>
        </p:nvSpPr>
        <p:spPr>
          <a:xfrm>
            <a:off x="1503183" y="1948225"/>
            <a:ext cx="3146384" cy="237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28"/>
              </a:lnSpc>
              <a:spcBef>
                <a:spcPts val="915"/>
              </a:spcBef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Measured Pixel Charge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169E21A-FD05-86A5-36F2-F22B2764FEFD}"/>
              </a:ext>
            </a:extLst>
          </p:cNvPr>
          <p:cNvSpPr txBox="1"/>
          <p:nvPr/>
        </p:nvSpPr>
        <p:spPr>
          <a:xfrm>
            <a:off x="1488644" y="2430379"/>
            <a:ext cx="4957128" cy="237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28"/>
              </a:lnSpc>
              <a:spcBef>
                <a:spcPts val="915"/>
              </a:spcBef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Telescope and shower parameters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12C1DEB-0A0A-7672-0D22-98DAFBEE886F}"/>
              </a:ext>
            </a:extLst>
          </p:cNvPr>
          <p:cNvSpPr txBox="1"/>
          <p:nvPr/>
        </p:nvSpPr>
        <p:spPr>
          <a:xfrm>
            <a:off x="645532" y="1252926"/>
            <a:ext cx="490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Goal: </a:t>
            </a:r>
            <a:r>
              <a:rPr lang="de-DE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Estimate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likelihood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08136B7-08E6-D5F4-4FAE-DF9D97DC3AF6}"/>
              </a:ext>
            </a:extLst>
          </p:cNvPr>
          <p:cNvSpPr txBox="1"/>
          <p:nvPr/>
        </p:nvSpPr>
        <p:spPr>
          <a:xfrm>
            <a:off x="682919" y="3596143"/>
            <a:ext cx="6557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Trick: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LtE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ratio from binary classifier function</a:t>
            </a: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7C570E9-A142-F679-2C09-1E3D01539866}"/>
              </a:ext>
            </a:extLst>
          </p:cNvPr>
          <p:cNvSpPr txBox="1"/>
          <p:nvPr/>
        </p:nvSpPr>
        <p:spPr>
          <a:xfrm>
            <a:off x="6089032" y="44886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endParaRPr lang="de-DE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86EBC3F2-D826-A53A-8166-930D0BDBAF5D}"/>
              </a:ext>
            </a:extLst>
          </p:cNvPr>
          <p:cNvSpPr/>
          <p:nvPr/>
        </p:nvSpPr>
        <p:spPr>
          <a:xfrm rot="5400000">
            <a:off x="8902569" y="3197380"/>
            <a:ext cx="516128" cy="4397318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72320E7-D429-31DA-5E27-175BBB37E295}"/>
              </a:ext>
            </a:extLst>
          </p:cNvPr>
          <p:cNvSpPr txBox="1"/>
          <p:nvPr/>
        </p:nvSpPr>
        <p:spPr>
          <a:xfrm>
            <a:off x="6383447" y="5733070"/>
            <a:ext cx="540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Approximate</a:t>
            </a: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Binary </a:t>
            </a:r>
            <a:r>
              <a:rPr lang="de-DE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Classifier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Neural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Network</a:t>
            </a:r>
          </a:p>
        </p:txBody>
      </p:sp>
      <p:pic>
        <p:nvPicPr>
          <p:cNvPr id="32" name="Grafik 31" descr="Ein Bild, das Text, Schrift, Schwarz, Handschrift enthält.&#10;&#10;Automatisch generierte Beschreibung">
            <a:extLst>
              <a:ext uri="{FF2B5EF4-FFF2-40B4-BE49-F238E27FC236}">
                <a16:creationId xmlns:a16="http://schemas.microsoft.com/office/drawing/2014/main" id="{5631D777-2484-2481-5C4A-E8BD991A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4" y="4261066"/>
            <a:ext cx="4286123" cy="94249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975DCD6-9D37-B90E-821C-7ACA6590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2308403"/>
            <a:ext cx="597149" cy="37468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A0FC7F0-8B41-61F6-E8C2-095A2E1A0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804226"/>
            <a:ext cx="597149" cy="37181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977332D-DD77-8E1F-EDB1-8FABC943F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7" y="3557158"/>
            <a:ext cx="1066225" cy="461665"/>
          </a:xfrm>
          <a:prstGeom prst="rect">
            <a:avLst/>
          </a:prstGeom>
        </p:spPr>
      </p:pic>
      <p:pic>
        <p:nvPicPr>
          <p:cNvPr id="39" name="Grafik 38" descr="Ein Bild, das Text, Schrift, Schwarz, Screenshot enthält.&#10;&#10;Automatisch generierte Beschreibung">
            <a:extLst>
              <a:ext uri="{FF2B5EF4-FFF2-40B4-BE49-F238E27FC236}">
                <a16:creationId xmlns:a16="http://schemas.microsoft.com/office/drawing/2014/main" id="{AC56A509-1A0F-898E-EAA0-78D37E6C5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" y="4288001"/>
            <a:ext cx="5050000" cy="888627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F749FBCB-5BFA-4E11-0446-C6D63FCA3033}"/>
              </a:ext>
            </a:extLst>
          </p:cNvPr>
          <p:cNvSpPr txBox="1"/>
          <p:nvPr/>
        </p:nvSpPr>
        <p:spPr>
          <a:xfrm>
            <a:off x="1543402" y="4353261"/>
            <a:ext cx="912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Bayes</a:t>
            </a: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B63C2D55-F1D4-09F8-0CE9-D212332F6EBD}"/>
              </a:ext>
            </a:extLst>
          </p:cNvPr>
          <p:cNvSpPr txBox="1">
            <a:spLocks/>
          </p:cNvSpPr>
          <p:nvPr/>
        </p:nvSpPr>
        <p:spPr>
          <a:xfrm>
            <a:off x="660563" y="316183"/>
            <a:ext cx="10296524" cy="1404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None/>
              <a:defRPr sz="2300" b="1" kern="600" cap="all" spc="1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/>
              </a:rPr>
              <a:t>Neural Ratio Estimation</a:t>
            </a:r>
            <a:br>
              <a:rPr lang="en-US" dirty="0">
                <a:cs typeface="Arial"/>
              </a:rPr>
            </a:br>
            <a:r>
              <a:rPr lang="de-DE" sz="1800" b="0" dirty="0">
                <a:ea typeface="+mj-lt"/>
                <a:cs typeface="+mj-lt"/>
              </a:rPr>
              <a:t>arXiv:2208.10166, ARXIV1903:04057</a:t>
            </a:r>
            <a:endParaRPr lang="de-DE" sz="1800" b="0" dirty="0">
              <a:cs typeface="Arial"/>
            </a:endParaRP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5A6A092A-B71C-518A-B6BB-139D2AD27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246851"/>
            <a:ext cx="948192" cy="462533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8C7244B1-5EEA-56D5-99A2-9374F43F1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7" y="1951313"/>
            <a:ext cx="973478" cy="474868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B7D881B8-66F1-5DC3-A60D-7AAD4B79F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88" y="1990834"/>
            <a:ext cx="1152963" cy="381222"/>
          </a:xfrm>
          <a:prstGeom prst="rect">
            <a:avLst/>
          </a:prstGeom>
        </p:spPr>
      </p:pic>
      <p:pic>
        <p:nvPicPr>
          <p:cNvPr id="75" name="Grafik 74" descr="Ein Bild, das Text, Schrift, Schwarz, Schwarzweiß enthält.&#10;&#10;Automatisch generierte Beschreibung">
            <a:extLst>
              <a:ext uri="{FF2B5EF4-FFF2-40B4-BE49-F238E27FC236}">
                <a16:creationId xmlns:a16="http://schemas.microsoft.com/office/drawing/2014/main" id="{381CA84C-455B-E16A-0612-871ED74307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54" y="1735575"/>
            <a:ext cx="1105998" cy="946243"/>
          </a:xfrm>
          <a:prstGeom prst="rect">
            <a:avLst/>
          </a:prstGeom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0C36EDEE-C440-F51C-01F7-CB94861BF032}"/>
              </a:ext>
            </a:extLst>
          </p:cNvPr>
          <p:cNvSpPr txBox="1"/>
          <p:nvPr/>
        </p:nvSpPr>
        <p:spPr>
          <a:xfrm>
            <a:off x="6792317" y="1210529"/>
            <a:ext cx="330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optimization</a:t>
            </a:r>
            <a:r>
              <a:rPr lang="de-DE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7" name="Geschweifte Klammer rechts 76">
            <a:extLst>
              <a:ext uri="{FF2B5EF4-FFF2-40B4-BE49-F238E27FC236}">
                <a16:creationId xmlns:a16="http://schemas.microsoft.com/office/drawing/2014/main" id="{BF7E00B6-E5B8-7F0C-AC8F-9FEBF6A4696E}"/>
              </a:ext>
            </a:extLst>
          </p:cNvPr>
          <p:cNvSpPr/>
          <p:nvPr/>
        </p:nvSpPr>
        <p:spPr>
          <a:xfrm rot="5400000">
            <a:off x="9624864" y="2366508"/>
            <a:ext cx="342857" cy="973477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 dirty="0"/>
          </a:p>
        </p:txBody>
      </p:sp>
      <p:sp>
        <p:nvSpPr>
          <p:cNvPr id="78" name="TextBox 24">
            <a:extLst>
              <a:ext uri="{FF2B5EF4-FFF2-40B4-BE49-F238E27FC236}">
                <a16:creationId xmlns:a16="http://schemas.microsoft.com/office/drawing/2014/main" id="{ED91FFB7-6587-06DF-6D36-04358638D8B2}"/>
              </a:ext>
            </a:extLst>
          </p:cNvPr>
          <p:cNvSpPr txBox="1"/>
          <p:nvPr/>
        </p:nvSpPr>
        <p:spPr>
          <a:xfrm>
            <a:off x="7887818" y="3163583"/>
            <a:ext cx="3812388" cy="237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28"/>
              </a:lnSpc>
              <a:spcBef>
                <a:spcPts val="915"/>
              </a:spcBef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Likelihood-to-evidence (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LtE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ratio</a:t>
            </a: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702005C5-79B6-EDD7-DB36-2A0092D69D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1891" y="1254122"/>
            <a:ext cx="204242" cy="314218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6C0F33D-F07C-8E51-4C64-2B342E89D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A799961-01E7-10E4-20AA-E0949D499B77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AD8B25-A0B9-7533-316A-D20A277B2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/>
      <p:bldP spid="40" grpId="0"/>
      <p:bldP spid="76" grpId="0"/>
      <p:bldP spid="77" grpId="0" animBg="1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E50CF4E-D320-EA79-205A-5730D2848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14325"/>
              </p:ext>
            </p:extLst>
          </p:nvPr>
        </p:nvGraphicFramePr>
        <p:xfrm>
          <a:off x="2425565" y="1390032"/>
          <a:ext cx="6304548" cy="1919888"/>
        </p:xfrm>
        <a:graphic>
          <a:graphicData uri="http://schemas.openxmlformats.org/drawingml/2006/table">
            <a:tbl>
              <a:tblPr/>
              <a:tblGrid>
                <a:gridCol w="952901">
                  <a:extLst>
                    <a:ext uri="{9D8B030D-6E8A-4147-A177-3AD203B41FA5}">
                      <a16:colId xmlns:a16="http://schemas.microsoft.com/office/drawing/2014/main" val="2013622149"/>
                    </a:ext>
                  </a:extLst>
                </a:gridCol>
                <a:gridCol w="933651">
                  <a:extLst>
                    <a:ext uri="{9D8B030D-6E8A-4147-A177-3AD203B41FA5}">
                      <a16:colId xmlns:a16="http://schemas.microsoft.com/office/drawing/2014/main" val="4117280477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596723258"/>
                    </a:ext>
                  </a:extLst>
                </a:gridCol>
                <a:gridCol w="1222408">
                  <a:extLst>
                    <a:ext uri="{9D8B030D-6E8A-4147-A177-3AD203B41FA5}">
                      <a16:colId xmlns:a16="http://schemas.microsoft.com/office/drawing/2014/main" val="4217214496"/>
                    </a:ext>
                  </a:extLst>
                </a:gridCol>
                <a:gridCol w="1275714">
                  <a:extLst>
                    <a:ext uri="{9D8B030D-6E8A-4147-A177-3AD203B41FA5}">
                      <a16:colId xmlns:a16="http://schemas.microsoft.com/office/drawing/2014/main" val="1341862124"/>
                    </a:ext>
                  </a:extLst>
                </a:gridCol>
                <a:gridCol w="966973">
                  <a:extLst>
                    <a:ext uri="{9D8B030D-6E8A-4147-A177-3AD203B41FA5}">
                      <a16:colId xmlns:a16="http://schemas.microsoft.com/office/drawing/2014/main" val="1914717949"/>
                    </a:ext>
                  </a:extLst>
                </a:gridCol>
              </a:tblGrid>
              <a:tr h="4403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Pixel x​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Pixel y​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Energy​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 D.​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Xmax​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Charge​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94910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 deg​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deg​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TeV​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g/cm2​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p.e.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7791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65440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deg​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 deg​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GeV​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m​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g/cm2​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p.e.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96661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76349"/>
                  </a:ext>
                </a:extLst>
              </a:tr>
            </a:tbl>
          </a:graphicData>
        </a:graphic>
      </p:graphicFrame>
      <p:pic>
        <p:nvPicPr>
          <p:cNvPr id="81" name="Grafik 80">
            <a:extLst>
              <a:ext uri="{FF2B5EF4-FFF2-40B4-BE49-F238E27FC236}">
                <a16:creationId xmlns:a16="http://schemas.microsoft.com/office/drawing/2014/main" id="{366F7B8D-F539-AE08-4C32-606DEBE4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0" y="2108282"/>
            <a:ext cx="792195" cy="308302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F4BB9BF5-D99B-974A-14A6-6A497775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" y="2779184"/>
            <a:ext cx="1049452" cy="308302"/>
          </a:xfrm>
          <a:prstGeom prst="rect">
            <a:avLst/>
          </a:prstGeom>
        </p:spPr>
      </p:pic>
      <p:graphicFrame>
        <p:nvGraphicFramePr>
          <p:cNvPr id="84" name="Tabelle 83">
            <a:extLst>
              <a:ext uri="{FF2B5EF4-FFF2-40B4-BE49-F238E27FC236}">
                <a16:creationId xmlns:a16="http://schemas.microsoft.com/office/drawing/2014/main" id="{E1D84338-D707-08EF-64BA-F697C3942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05467"/>
              </p:ext>
            </p:extLst>
          </p:nvPr>
        </p:nvGraphicFramePr>
        <p:xfrm>
          <a:off x="1642239" y="1387999"/>
          <a:ext cx="7087874" cy="1919888"/>
        </p:xfrm>
        <a:graphic>
          <a:graphicData uri="http://schemas.openxmlformats.org/drawingml/2006/table">
            <a:tbl>
              <a:tblPr/>
              <a:tblGrid>
                <a:gridCol w="783326">
                  <a:extLst>
                    <a:ext uri="{9D8B030D-6E8A-4147-A177-3AD203B41FA5}">
                      <a16:colId xmlns:a16="http://schemas.microsoft.com/office/drawing/2014/main" val="2149606424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013622149"/>
                    </a:ext>
                  </a:extLst>
                </a:gridCol>
                <a:gridCol w="933651">
                  <a:extLst>
                    <a:ext uri="{9D8B030D-6E8A-4147-A177-3AD203B41FA5}">
                      <a16:colId xmlns:a16="http://schemas.microsoft.com/office/drawing/2014/main" val="4117280477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596723258"/>
                    </a:ext>
                  </a:extLst>
                </a:gridCol>
                <a:gridCol w="1222408">
                  <a:extLst>
                    <a:ext uri="{9D8B030D-6E8A-4147-A177-3AD203B41FA5}">
                      <a16:colId xmlns:a16="http://schemas.microsoft.com/office/drawing/2014/main" val="4217214496"/>
                    </a:ext>
                  </a:extLst>
                </a:gridCol>
                <a:gridCol w="1275714">
                  <a:extLst>
                    <a:ext uri="{9D8B030D-6E8A-4147-A177-3AD203B41FA5}">
                      <a16:colId xmlns:a16="http://schemas.microsoft.com/office/drawing/2014/main" val="1341862124"/>
                    </a:ext>
                  </a:extLst>
                </a:gridCol>
                <a:gridCol w="966973">
                  <a:extLst>
                    <a:ext uri="{9D8B030D-6E8A-4147-A177-3AD203B41FA5}">
                      <a16:colId xmlns:a16="http://schemas.microsoft.com/office/drawing/2014/main" val="1914717949"/>
                    </a:ext>
                  </a:extLst>
                </a:gridCol>
              </a:tblGrid>
              <a:tr h="4403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Pixel x​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Pixel y​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Energy​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Impact D.​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Xmax​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Charge​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94910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 deg​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deg​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TeV​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g/cm2​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p.e.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7791"/>
                  </a:ext>
                </a:extLst>
              </a:tr>
              <a:tr h="2238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65440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deg​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 deg​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GeV​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m​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g/cm2​</a:t>
                      </a:r>
                      <a:endParaRPr lang="en-US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p.e.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96661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...​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707" marR="72707" marT="36354" marB="36354">
                    <a:lnL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76349"/>
                  </a:ext>
                </a:extLst>
              </a:tr>
            </a:tbl>
          </a:graphicData>
        </a:graphic>
      </p:graphicFrame>
      <p:pic>
        <p:nvPicPr>
          <p:cNvPr id="85" name="Picture 9">
            <a:extLst>
              <a:ext uri="{FF2B5EF4-FFF2-40B4-BE49-F238E27FC236}">
                <a16:creationId xmlns:a16="http://schemas.microsoft.com/office/drawing/2014/main" id="{6AB83003-5DA2-E3F5-8310-3B6FDB36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08" y="726280"/>
            <a:ext cx="257503" cy="3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08DE196B-2848-5966-0B55-C2CFCD6C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80" y="788285"/>
            <a:ext cx="257503" cy="2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Geschweifte Klammer rechts 86">
            <a:extLst>
              <a:ext uri="{FF2B5EF4-FFF2-40B4-BE49-F238E27FC236}">
                <a16:creationId xmlns:a16="http://schemas.microsoft.com/office/drawing/2014/main" id="{C7B2BD2B-415F-D5B6-7A12-BDC88D7B9BCA}"/>
              </a:ext>
            </a:extLst>
          </p:cNvPr>
          <p:cNvSpPr/>
          <p:nvPr/>
        </p:nvSpPr>
        <p:spPr>
          <a:xfrm rot="16200000">
            <a:off x="4962007" y="-1412773"/>
            <a:ext cx="246306" cy="524218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88" name="Geschweifte Klammer rechts 87">
            <a:extLst>
              <a:ext uri="{FF2B5EF4-FFF2-40B4-BE49-F238E27FC236}">
                <a16:creationId xmlns:a16="http://schemas.microsoft.com/office/drawing/2014/main" id="{28E3F0BB-94EA-67F5-32C9-C80A5B30DC7A}"/>
              </a:ext>
            </a:extLst>
          </p:cNvPr>
          <p:cNvSpPr/>
          <p:nvPr/>
        </p:nvSpPr>
        <p:spPr>
          <a:xfrm rot="16200000">
            <a:off x="8123666" y="788667"/>
            <a:ext cx="246306" cy="8376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 dirty="0"/>
          </a:p>
        </p:txBody>
      </p:sp>
      <p:sp>
        <p:nvSpPr>
          <p:cNvPr id="89" name="Geschweifte Klammer rechts 88">
            <a:extLst>
              <a:ext uri="{FF2B5EF4-FFF2-40B4-BE49-F238E27FC236}">
                <a16:creationId xmlns:a16="http://schemas.microsoft.com/office/drawing/2014/main" id="{20F43E9F-6763-2534-E5FC-DA53772960B4}"/>
              </a:ext>
            </a:extLst>
          </p:cNvPr>
          <p:cNvSpPr/>
          <p:nvPr/>
        </p:nvSpPr>
        <p:spPr>
          <a:xfrm rot="10800000">
            <a:off x="1377303" y="1967447"/>
            <a:ext cx="220581" cy="5549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90" name="Geschweifte Klammer rechts 89">
            <a:extLst>
              <a:ext uri="{FF2B5EF4-FFF2-40B4-BE49-F238E27FC236}">
                <a16:creationId xmlns:a16="http://schemas.microsoft.com/office/drawing/2014/main" id="{D5091CF4-26AE-B7D8-F960-7B7333054F5B}"/>
              </a:ext>
            </a:extLst>
          </p:cNvPr>
          <p:cNvSpPr/>
          <p:nvPr/>
        </p:nvSpPr>
        <p:spPr>
          <a:xfrm rot="10800000">
            <a:off x="1367678" y="2636091"/>
            <a:ext cx="230206" cy="5549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91" name="Rectangle: Rounded Corners 8">
            <a:extLst>
              <a:ext uri="{FF2B5EF4-FFF2-40B4-BE49-F238E27FC236}">
                <a16:creationId xmlns:a16="http://schemas.microsoft.com/office/drawing/2014/main" id="{8F6396A0-7EB0-1F62-ED45-DCA974D20FE5}"/>
              </a:ext>
            </a:extLst>
          </p:cNvPr>
          <p:cNvSpPr/>
          <p:nvPr/>
        </p:nvSpPr>
        <p:spPr>
          <a:xfrm>
            <a:off x="7827996" y="2621781"/>
            <a:ext cx="871160" cy="588516"/>
          </a:xfrm>
          <a:prstGeom prst="roundRect">
            <a:avLst/>
          </a:prstGeom>
          <a:noFill/>
          <a:ln w="57150" cmpd="sng">
            <a:solidFill>
              <a:schemeClr val="accent5">
                <a:alpha val="54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4499" tIns="85874" rIns="114499" bIns="114499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15"/>
              </a:spcBef>
              <a:buClr>
                <a:srgbClr val="116656"/>
              </a:buClr>
              <a:buSzPct val="120000"/>
            </a:pPr>
            <a:endParaRPr lang="en-US" sz="1034" b="1">
              <a:solidFill>
                <a:schemeClr val="bg1"/>
              </a:solidFill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F6A7895B-1FD4-4CF9-7FB0-440E14DFE323}"/>
              </a:ext>
            </a:extLst>
          </p:cNvPr>
          <p:cNvSpPr txBox="1"/>
          <p:nvPr/>
        </p:nvSpPr>
        <p:spPr>
          <a:xfrm>
            <a:off x="8764843" y="2617414"/>
            <a:ext cx="352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Class 0:</a:t>
            </a:r>
          </a:p>
          <a:p>
            <a:r>
              <a:rPr lang="de-DE" b="1" dirty="0"/>
              <a:t>Shuffle </a:t>
            </a:r>
            <a:r>
              <a:rPr lang="de-DE" b="1" dirty="0" err="1"/>
              <a:t>charge</a:t>
            </a:r>
            <a:r>
              <a:rPr lang="de-DE" b="1" dirty="0"/>
              <a:t> </a:t>
            </a:r>
            <a:r>
              <a:rPr lang="de-DE" b="1" dirty="0" err="1"/>
              <a:t>between</a:t>
            </a:r>
            <a:r>
              <a:rPr lang="de-DE" b="1" dirty="0"/>
              <a:t> </a:t>
            </a:r>
            <a:r>
              <a:rPr lang="de-DE" b="1" dirty="0" err="1"/>
              <a:t>rows</a:t>
            </a:r>
            <a:r>
              <a:rPr lang="de-DE" b="1" dirty="0"/>
              <a:t> 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4E4B1502-3210-2765-1244-572800D7F6DC}"/>
              </a:ext>
            </a:extLst>
          </p:cNvPr>
          <p:cNvSpPr txBox="1"/>
          <p:nvPr/>
        </p:nvSpPr>
        <p:spPr>
          <a:xfrm>
            <a:off x="8764843" y="1840421"/>
            <a:ext cx="316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Class 1: </a:t>
            </a:r>
          </a:p>
          <a:p>
            <a:r>
              <a:rPr lang="de-DE" b="1" dirty="0"/>
              <a:t>Pixels </a:t>
            </a:r>
            <a:r>
              <a:rPr lang="de-DE" b="1" dirty="0" err="1"/>
              <a:t>from</a:t>
            </a:r>
            <a:r>
              <a:rPr lang="de-DE" b="1" dirty="0"/>
              <a:t> MC </a:t>
            </a:r>
            <a:r>
              <a:rPr lang="de-DE" b="1" dirty="0" err="1"/>
              <a:t>events</a:t>
            </a:r>
            <a:endParaRPr lang="de-DE" b="1" dirty="0"/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3567F78-8E15-3B3E-4029-02CB6AAB61B9}"/>
              </a:ext>
            </a:extLst>
          </p:cNvPr>
          <p:cNvSpPr txBox="1"/>
          <p:nvPr/>
        </p:nvSpPr>
        <p:spPr>
          <a:xfrm>
            <a:off x="7870395" y="2466709"/>
            <a:ext cx="984373" cy="89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48" dirty="0">
                <a:solidFill>
                  <a:schemeClr val="accent5">
                    <a:alpha val="54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🔀︎</a:t>
            </a:r>
          </a:p>
        </p:txBody>
      </p:sp>
      <p:sp>
        <p:nvSpPr>
          <p:cNvPr id="95" name="Rectangle: Rounded Corners 56">
            <a:extLst>
              <a:ext uri="{FF2B5EF4-FFF2-40B4-BE49-F238E27FC236}">
                <a16:creationId xmlns:a16="http://schemas.microsoft.com/office/drawing/2014/main" id="{082CF3A5-C5F0-C3C4-309F-550F0339FFC5}"/>
              </a:ext>
            </a:extLst>
          </p:cNvPr>
          <p:cNvSpPr/>
          <p:nvPr/>
        </p:nvSpPr>
        <p:spPr>
          <a:xfrm>
            <a:off x="3414187" y="3677227"/>
            <a:ext cx="2678813" cy="398525"/>
          </a:xfrm>
          <a:prstGeom prst="roundRect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4499" tIns="85874" rIns="114499" bIns="114499" rtlCol="0" anchor="t" anchorCtr="0"/>
          <a:lstStyle/>
          <a:p>
            <a:pPr algn="ctr">
              <a:spcBef>
                <a:spcPts val="915"/>
              </a:spcBef>
            </a:pP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Normalisation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layer</a:t>
            </a:r>
          </a:p>
        </p:txBody>
      </p:sp>
      <p:cxnSp>
        <p:nvCxnSpPr>
          <p:cNvPr id="96" name="Straight Arrow Connector 60">
            <a:extLst>
              <a:ext uri="{FF2B5EF4-FFF2-40B4-BE49-F238E27FC236}">
                <a16:creationId xmlns:a16="http://schemas.microsoft.com/office/drawing/2014/main" id="{ECAE1B3E-1781-F7E0-2F38-E43F8B0CA9DC}"/>
              </a:ext>
            </a:extLst>
          </p:cNvPr>
          <p:cNvCxnSpPr>
            <a:cxnSpLocks/>
          </p:cNvCxnSpPr>
          <p:nvPr/>
        </p:nvCxnSpPr>
        <p:spPr>
          <a:xfrm>
            <a:off x="2949019" y="3364413"/>
            <a:ext cx="406918" cy="312814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61">
            <a:extLst>
              <a:ext uri="{FF2B5EF4-FFF2-40B4-BE49-F238E27FC236}">
                <a16:creationId xmlns:a16="http://schemas.microsoft.com/office/drawing/2014/main" id="{CC2D1736-41BA-242A-1F66-36186E4C0A33}"/>
              </a:ext>
            </a:extLst>
          </p:cNvPr>
          <p:cNvCxnSpPr>
            <a:cxnSpLocks/>
          </p:cNvCxnSpPr>
          <p:nvPr/>
        </p:nvCxnSpPr>
        <p:spPr>
          <a:xfrm flipH="1">
            <a:off x="6141839" y="3377153"/>
            <a:ext cx="1881964" cy="509574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62">
            <a:extLst>
              <a:ext uri="{FF2B5EF4-FFF2-40B4-BE49-F238E27FC236}">
                <a16:creationId xmlns:a16="http://schemas.microsoft.com/office/drawing/2014/main" id="{FB4AE70B-EA55-EE42-EDD0-4C6928E44A0A}"/>
              </a:ext>
            </a:extLst>
          </p:cNvPr>
          <p:cNvCxnSpPr>
            <a:cxnSpLocks/>
          </p:cNvCxnSpPr>
          <p:nvPr/>
        </p:nvCxnSpPr>
        <p:spPr>
          <a:xfrm>
            <a:off x="3811806" y="3336981"/>
            <a:ext cx="104770" cy="276188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63">
            <a:extLst>
              <a:ext uri="{FF2B5EF4-FFF2-40B4-BE49-F238E27FC236}">
                <a16:creationId xmlns:a16="http://schemas.microsoft.com/office/drawing/2014/main" id="{C42C4E74-11CC-4AE0-AABC-81DE18891536}"/>
              </a:ext>
            </a:extLst>
          </p:cNvPr>
          <p:cNvCxnSpPr>
            <a:cxnSpLocks/>
          </p:cNvCxnSpPr>
          <p:nvPr/>
        </p:nvCxnSpPr>
        <p:spPr>
          <a:xfrm flipH="1">
            <a:off x="6137671" y="3388071"/>
            <a:ext cx="542262" cy="261119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64">
            <a:extLst>
              <a:ext uri="{FF2B5EF4-FFF2-40B4-BE49-F238E27FC236}">
                <a16:creationId xmlns:a16="http://schemas.microsoft.com/office/drawing/2014/main" id="{A3135092-842E-DE09-709C-1CBA206A3E48}"/>
              </a:ext>
            </a:extLst>
          </p:cNvPr>
          <p:cNvCxnSpPr>
            <a:cxnSpLocks/>
          </p:cNvCxnSpPr>
          <p:nvPr/>
        </p:nvCxnSpPr>
        <p:spPr>
          <a:xfrm>
            <a:off x="4589620" y="3369985"/>
            <a:ext cx="60589" cy="267283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65">
            <a:extLst>
              <a:ext uri="{FF2B5EF4-FFF2-40B4-BE49-F238E27FC236}">
                <a16:creationId xmlns:a16="http://schemas.microsoft.com/office/drawing/2014/main" id="{6A8BF626-8D0C-1AE2-C47E-5446B0D07F63}"/>
              </a:ext>
            </a:extLst>
          </p:cNvPr>
          <p:cNvCxnSpPr>
            <a:cxnSpLocks/>
          </p:cNvCxnSpPr>
          <p:nvPr/>
        </p:nvCxnSpPr>
        <p:spPr>
          <a:xfrm flipH="1">
            <a:off x="5428023" y="3346417"/>
            <a:ext cx="74029" cy="296097"/>
          </a:xfrm>
          <a:prstGeom prst="straightConnector1">
            <a:avLst/>
          </a:prstGeom>
          <a:ln w="38100" cmpd="sng">
            <a:solidFill>
              <a:schemeClr val="accent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: Rounded Corners 70">
            <a:extLst>
              <a:ext uri="{FF2B5EF4-FFF2-40B4-BE49-F238E27FC236}">
                <a16:creationId xmlns:a16="http://schemas.microsoft.com/office/drawing/2014/main" id="{9FE21321-8DE0-BE77-2F80-8CAE267E0833}"/>
              </a:ext>
            </a:extLst>
          </p:cNvPr>
          <p:cNvSpPr/>
          <p:nvPr/>
        </p:nvSpPr>
        <p:spPr>
          <a:xfrm>
            <a:off x="3450748" y="4373127"/>
            <a:ext cx="2686923" cy="1044291"/>
          </a:xfrm>
          <a:prstGeom prst="roundRect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4499" tIns="85874" rIns="114499" bIns="114499" rtlCol="0" anchor="t" anchorCtr="0"/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hidden layers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 nodes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swish activation</a:t>
            </a:r>
          </a:p>
        </p:txBody>
      </p:sp>
      <p:sp>
        <p:nvSpPr>
          <p:cNvPr id="103" name="Rectangle: Rounded Corners 72">
            <a:extLst>
              <a:ext uri="{FF2B5EF4-FFF2-40B4-BE49-F238E27FC236}">
                <a16:creationId xmlns:a16="http://schemas.microsoft.com/office/drawing/2014/main" id="{E6FB3C28-0318-2DFE-DE1C-9F7F1816B20C}"/>
              </a:ext>
            </a:extLst>
          </p:cNvPr>
          <p:cNvSpPr/>
          <p:nvPr/>
        </p:nvSpPr>
        <p:spPr>
          <a:xfrm>
            <a:off x="3450748" y="5691023"/>
            <a:ext cx="2686923" cy="694351"/>
          </a:xfrm>
          <a:prstGeom prst="roundRect">
            <a:avLst/>
          </a:pr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4499" tIns="85874" rIns="114499" bIns="114499" rtlCol="0" anchor="t" anchorCtr="0"/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Output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Sigmoid activation</a:t>
            </a:r>
          </a:p>
        </p:txBody>
      </p:sp>
      <p:sp>
        <p:nvSpPr>
          <p:cNvPr id="104" name="Pfeil: nach unten 103">
            <a:extLst>
              <a:ext uri="{FF2B5EF4-FFF2-40B4-BE49-F238E27FC236}">
                <a16:creationId xmlns:a16="http://schemas.microsoft.com/office/drawing/2014/main" id="{ECF006B7-16C8-E48A-F82E-CAF92A2A1F10}"/>
              </a:ext>
            </a:extLst>
          </p:cNvPr>
          <p:cNvSpPr/>
          <p:nvPr/>
        </p:nvSpPr>
        <p:spPr>
          <a:xfrm>
            <a:off x="4545551" y="4110465"/>
            <a:ext cx="459464" cy="2291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105" name="Freihandform: Form 104">
            <a:extLst>
              <a:ext uri="{FF2B5EF4-FFF2-40B4-BE49-F238E27FC236}">
                <a16:creationId xmlns:a16="http://schemas.microsoft.com/office/drawing/2014/main" id="{074E0C63-DFAF-BF91-5C05-A77E14F72C48}"/>
              </a:ext>
            </a:extLst>
          </p:cNvPr>
          <p:cNvSpPr/>
          <p:nvPr/>
        </p:nvSpPr>
        <p:spPr>
          <a:xfrm>
            <a:off x="2013330" y="3364413"/>
            <a:ext cx="1342607" cy="2710608"/>
          </a:xfrm>
          <a:custGeom>
            <a:avLst/>
            <a:gdLst>
              <a:gd name="connsiteX0" fmla="*/ 0 w 2286000"/>
              <a:gd name="connsiteY0" fmla="*/ 0 h 3369873"/>
              <a:gd name="connsiteX1" fmla="*/ 321734 w 2286000"/>
              <a:gd name="connsiteY1" fmla="*/ 1600200 h 3369873"/>
              <a:gd name="connsiteX2" fmla="*/ 1075267 w 2286000"/>
              <a:gd name="connsiteY2" fmla="*/ 3090333 h 3369873"/>
              <a:gd name="connsiteX3" fmla="*/ 2286000 w 2286000"/>
              <a:gd name="connsiteY3" fmla="*/ 3369733 h 3369873"/>
              <a:gd name="connsiteX4" fmla="*/ 2286000 w 2286000"/>
              <a:gd name="connsiteY4" fmla="*/ 3369733 h 3369873"/>
              <a:gd name="connsiteX5" fmla="*/ 2286000 w 2286000"/>
              <a:gd name="connsiteY5" fmla="*/ 3369733 h 336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0" h="3369873">
                <a:moveTo>
                  <a:pt x="0" y="0"/>
                </a:moveTo>
                <a:cubicBezTo>
                  <a:pt x="71261" y="542572"/>
                  <a:pt x="142523" y="1085145"/>
                  <a:pt x="321734" y="1600200"/>
                </a:cubicBezTo>
                <a:cubicBezTo>
                  <a:pt x="500945" y="2115255"/>
                  <a:pt x="747889" y="2795411"/>
                  <a:pt x="1075267" y="3090333"/>
                </a:cubicBezTo>
                <a:cubicBezTo>
                  <a:pt x="1402645" y="3385255"/>
                  <a:pt x="2286000" y="3369733"/>
                  <a:pt x="2286000" y="3369733"/>
                </a:cubicBezTo>
                <a:lnTo>
                  <a:pt x="2286000" y="3369733"/>
                </a:lnTo>
                <a:lnTo>
                  <a:pt x="2286000" y="3369733"/>
                </a:lnTo>
              </a:path>
            </a:pathLst>
          </a:custGeom>
          <a:noFill/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107" name="Pfeil: nach unten 106">
            <a:extLst>
              <a:ext uri="{FF2B5EF4-FFF2-40B4-BE49-F238E27FC236}">
                <a16:creationId xmlns:a16="http://schemas.microsoft.com/office/drawing/2014/main" id="{BEDC914A-9DF7-6D6E-D75C-2A58194359F3}"/>
              </a:ext>
            </a:extLst>
          </p:cNvPr>
          <p:cNvSpPr/>
          <p:nvPr/>
        </p:nvSpPr>
        <p:spPr>
          <a:xfrm>
            <a:off x="4545551" y="5445455"/>
            <a:ext cx="459464" cy="22913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108" name="Geschweifte Klammer rechts 107">
            <a:extLst>
              <a:ext uri="{FF2B5EF4-FFF2-40B4-BE49-F238E27FC236}">
                <a16:creationId xmlns:a16="http://schemas.microsoft.com/office/drawing/2014/main" id="{7C7DB926-FB9D-C6F3-EA92-54213BBE7E39}"/>
              </a:ext>
            </a:extLst>
          </p:cNvPr>
          <p:cNvSpPr/>
          <p:nvPr/>
        </p:nvSpPr>
        <p:spPr>
          <a:xfrm>
            <a:off x="6194630" y="3942594"/>
            <a:ext cx="644773" cy="2377739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431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F1C9B7F9-96B0-8A65-F4F7-7F703DCBBD68}"/>
              </a:ext>
            </a:extLst>
          </p:cNvPr>
          <p:cNvSpPr txBox="1"/>
          <p:nvPr/>
        </p:nvSpPr>
        <p:spPr>
          <a:xfrm>
            <a:off x="6972382" y="4470515"/>
            <a:ext cx="4703319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Training:</a:t>
            </a:r>
          </a:p>
          <a:p>
            <a:pPr marL="278943" indent="-278943"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~20000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trainable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parameters</a:t>
            </a:r>
            <a:endParaRPr lang="de-DE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78943" indent="-278943"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Binary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cross-entropy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loss</a:t>
            </a:r>
            <a:endParaRPr lang="de-DE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78943" indent="-278943">
              <a:buFont typeface="Arial" panose="020B0604020202020204" pitchFamily="34" charset="0"/>
              <a:buChar char="•"/>
            </a:pP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Convergence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an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hour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10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cores</a:t>
            </a:r>
            <a:endParaRPr lang="de-DE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Title 2">
            <a:extLst>
              <a:ext uri="{FF2B5EF4-FFF2-40B4-BE49-F238E27FC236}">
                <a16:creationId xmlns:a16="http://schemas.microsoft.com/office/drawing/2014/main" id="{632C69D0-10DE-CC37-2EE3-8B39AB114AF5}"/>
              </a:ext>
            </a:extLst>
          </p:cNvPr>
          <p:cNvSpPr txBox="1">
            <a:spLocks/>
          </p:cNvSpPr>
          <p:nvPr/>
        </p:nvSpPr>
        <p:spPr>
          <a:xfrm>
            <a:off x="672778" y="310754"/>
            <a:ext cx="10296524" cy="472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None/>
              <a:defRPr sz="2300" b="1" kern="600" cap="all" spc="1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/>
              </a:rPr>
              <a:t>Binary classifier neural network</a:t>
            </a:r>
            <a:endParaRPr lang="de-DE" sz="1800" b="0" dirty="0">
              <a:cs typeface="Arial"/>
            </a:endParaRPr>
          </a:p>
        </p:txBody>
      </p:sp>
      <p:pic>
        <p:nvPicPr>
          <p:cNvPr id="113" name="Grafik 112">
            <a:extLst>
              <a:ext uri="{FF2B5EF4-FFF2-40B4-BE49-F238E27FC236}">
                <a16:creationId xmlns:a16="http://schemas.microsoft.com/office/drawing/2014/main" id="{2949941B-4EF3-5C63-8AAC-E71980EAB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FD67A1E-EF31-51F0-71E9-814FABFA6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DDEBC05-2819-3937-8B35-931D8A333AC6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7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B4C7BA-6B86-8333-AD7C-EEAF839A1577}"/>
              </a:ext>
            </a:extLst>
          </p:cNvPr>
          <p:cNvSpPr txBox="1"/>
          <p:nvPr/>
        </p:nvSpPr>
        <p:spPr>
          <a:xfrm>
            <a:off x="211454" y="6086784"/>
            <a:ext cx="2930161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>
                <a:hlinkClick r:id="rId7"/>
              </a:rPr>
              <a:t>Schwefer, Parsons, Hinton 2024</a:t>
            </a:r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F399AA-1037-9A20-23DC-B91A4EF85D13}"/>
              </a:ext>
            </a:extLst>
          </p:cNvPr>
          <p:cNvSpPr txBox="1"/>
          <p:nvPr/>
        </p:nvSpPr>
        <p:spPr>
          <a:xfrm>
            <a:off x="6972382" y="6072067"/>
            <a:ext cx="4740080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200" b="1" dirty="0" err="1">
                <a:solidFill>
                  <a:schemeClr val="tx2"/>
                </a:solidFill>
              </a:rPr>
              <a:t>FreePACT</a:t>
            </a:r>
            <a:r>
              <a:rPr lang="de-DE" sz="2200" b="1" dirty="0">
                <a:solidFill>
                  <a:schemeClr val="tx2"/>
                </a:solidFill>
              </a:rPr>
              <a:t>: </a:t>
            </a:r>
            <a:r>
              <a:rPr lang="de-DE" sz="2200" b="1" dirty="0" err="1">
                <a:solidFill>
                  <a:schemeClr val="tx2"/>
                </a:solidFill>
              </a:rPr>
              <a:t>Likelihood-free</a:t>
            </a:r>
            <a:r>
              <a:rPr lang="de-DE" sz="2200" b="1" dirty="0">
                <a:solidFill>
                  <a:schemeClr val="tx2"/>
                </a:solidFill>
              </a:rPr>
              <a:t> </a:t>
            </a:r>
            <a:r>
              <a:rPr lang="de-DE" sz="2200" b="1" dirty="0" err="1">
                <a:solidFill>
                  <a:schemeClr val="tx2"/>
                </a:solidFill>
              </a:rPr>
              <a:t>ImPACT</a:t>
            </a:r>
            <a:endParaRPr lang="de-DE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6368D3-8CD0-A3D1-F8F2-4B0364F6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1" y="1740488"/>
            <a:ext cx="5797786" cy="4242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34785-A2E9-4E43-B6CB-39D40B46E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31" y="1755716"/>
            <a:ext cx="5911262" cy="42026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0CE71D-5729-8FEE-CC66-5D1796EE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38" y="350777"/>
            <a:ext cx="10296524" cy="1404937"/>
          </a:xfrm>
        </p:spPr>
        <p:txBody>
          <a:bodyPr/>
          <a:lstStyle/>
          <a:p>
            <a:r>
              <a:rPr lang="en-US" dirty="0">
                <a:cs typeface="Arial"/>
              </a:rPr>
              <a:t>LEARNED Charge Probability distribution</a:t>
            </a:r>
            <a:br>
              <a:rPr lang="en-US" dirty="0">
                <a:cs typeface="Arial"/>
              </a:rPr>
            </a:br>
            <a:r>
              <a:rPr lang="de-DE" sz="1800" b="0" dirty="0" err="1">
                <a:cs typeface="Arial"/>
              </a:rPr>
              <a:t>Flashcam</a:t>
            </a:r>
            <a:r>
              <a:rPr lang="de-DE" sz="1800" b="0" dirty="0">
                <a:cs typeface="Arial"/>
              </a:rPr>
              <a:t>-MST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5A5D3-7DE3-B4BB-82D5-3B043A00DAA3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8</a:t>
            </a:r>
          </a:p>
        </p:txBody>
      </p:sp>
      <p:pic>
        <p:nvPicPr>
          <p:cNvPr id="4" name="Picture 3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9E67EB03-1E10-4361-26FE-4FCD4DB2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18" y="1755715"/>
            <a:ext cx="5911262" cy="4202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DE58C-BE6A-E8A9-B98B-2FCB90C9F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52" y="1731082"/>
            <a:ext cx="5797785" cy="424250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C54B646-196C-AA4A-BC10-A4530288A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6243D9F-D20A-54EC-CBE8-D14BA3508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E76E4F-F61A-45DB-B997-3EC24F6C9614}"/>
              </a:ext>
            </a:extLst>
          </p:cNvPr>
          <p:cNvSpPr txBox="1"/>
          <p:nvPr/>
        </p:nvSpPr>
        <p:spPr>
          <a:xfrm>
            <a:off x="8314102" y="6119673"/>
            <a:ext cx="2930161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>
                <a:hlinkClick r:id="rId7"/>
              </a:rPr>
              <a:t>Schwefer, Parsons, Hinton 2024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782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AED59D-740D-EAFC-0688-5FF79620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53" y="361317"/>
            <a:ext cx="10296524" cy="1404937"/>
          </a:xfrm>
        </p:spPr>
        <p:txBody>
          <a:bodyPr/>
          <a:lstStyle/>
          <a:p>
            <a:r>
              <a:rPr lang="en-US" dirty="0">
                <a:cs typeface="Arial"/>
              </a:rPr>
              <a:t>Resolution Curves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6DA55-5C93-78F4-B612-CA1A92EE7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0" y="2651698"/>
            <a:ext cx="2324100" cy="34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341F7-6995-710A-6E10-1E5B0D2C6337}"/>
              </a:ext>
            </a:extLst>
          </p:cNvPr>
          <p:cNvSpPr txBox="1"/>
          <p:nvPr/>
        </p:nvSpPr>
        <p:spPr>
          <a:xfrm>
            <a:off x="11317111" y="6453481"/>
            <a:ext cx="306682" cy="244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cs typeface="Arial" panose="020B0604020202020204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5E5C-F92D-DF69-4CDF-6EA82F1925CE}"/>
              </a:ext>
            </a:extLst>
          </p:cNvPr>
          <p:cNvSpPr txBox="1"/>
          <p:nvPr/>
        </p:nvSpPr>
        <p:spPr>
          <a:xfrm>
            <a:off x="799669" y="779733"/>
            <a:ext cx="48028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150"/>
              </a:spcBef>
              <a:buFont typeface="Arial"/>
              <a:buChar char="•"/>
            </a:pPr>
            <a:r>
              <a:rPr lang="en-US" dirty="0"/>
              <a:t>CTA south alpha array: 14 MSTs + 37 SSTs​</a:t>
            </a:r>
            <a:endParaRPr lang="en-US" dirty="0">
              <a:cs typeface="Arial" panose="020B0604020202020204"/>
            </a:endParaRPr>
          </a:p>
          <a:p>
            <a:pPr marL="285750" indent="-285750">
              <a:spcBef>
                <a:spcPts val="1150"/>
              </a:spcBef>
              <a:buFont typeface="Arial"/>
              <a:buChar char="•"/>
            </a:pPr>
            <a:r>
              <a:rPr lang="en-US" dirty="0"/>
              <a:t>On-axis gamma rays at 20 deg zenith</a:t>
            </a:r>
            <a:endParaRPr lang="en-US" dirty="0">
              <a:cs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1074E-7E54-FB73-BC00-9B41453B635E}"/>
              </a:ext>
            </a:extLst>
          </p:cNvPr>
          <p:cNvSpPr txBox="1"/>
          <p:nvPr/>
        </p:nvSpPr>
        <p:spPr>
          <a:xfrm>
            <a:off x="2161081" y="1695265"/>
            <a:ext cx="2743200" cy="2737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b="1" dirty="0">
                <a:solidFill>
                  <a:schemeClr val="tx2"/>
                </a:solidFill>
                <a:cs typeface="Arial"/>
              </a:rPr>
              <a:t>Angular Resolution</a:t>
            </a:r>
            <a:endParaRPr lang="en-US" b="1" dirty="0" err="1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87C67A-55A2-805E-57AC-9F4F5A601F60}"/>
              </a:ext>
            </a:extLst>
          </p:cNvPr>
          <p:cNvSpPr txBox="1"/>
          <p:nvPr/>
        </p:nvSpPr>
        <p:spPr>
          <a:xfrm>
            <a:off x="8338277" y="1714002"/>
            <a:ext cx="2743200" cy="2737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b="1" dirty="0">
                <a:solidFill>
                  <a:schemeClr val="tx2"/>
                </a:solidFill>
                <a:cs typeface="Arial"/>
              </a:rPr>
              <a:t>Energy Resolution</a:t>
            </a:r>
            <a:endParaRPr lang="en-US" b="1" dirty="0" err="1">
              <a:solidFill>
                <a:schemeClr val="tx2"/>
              </a:solidFill>
              <a:cs typeface="Arial" panose="020B060402020202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1F07EB-25C5-C8F9-1A70-2E91E4D8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0" y="2058764"/>
            <a:ext cx="5850008" cy="3639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1B6B15-9DF5-C39D-F585-497C10BE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136" y="2058765"/>
            <a:ext cx="5850008" cy="3639968"/>
          </a:xfrm>
          <a:prstGeom prst="rect">
            <a:avLst/>
          </a:prstGeom>
        </p:spPr>
      </p:pic>
      <p:pic>
        <p:nvPicPr>
          <p:cNvPr id="22" name="Picture 21" descr="A graph of energy efficiency&#10;&#10;Description automatically generated">
            <a:extLst>
              <a:ext uri="{FF2B5EF4-FFF2-40B4-BE49-F238E27FC236}">
                <a16:creationId xmlns:a16="http://schemas.microsoft.com/office/drawing/2014/main" id="{960DB38B-D82E-685E-33EE-E9DD4304F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69" y="2058765"/>
            <a:ext cx="5850008" cy="3639967"/>
          </a:xfrm>
          <a:prstGeom prst="rect">
            <a:avLst/>
          </a:prstGeom>
        </p:spPr>
      </p:pic>
      <p:pic>
        <p:nvPicPr>
          <p:cNvPr id="23" name="Picture 22" descr="A graph of energy efficiency&#10;&#10;Description automatically generated">
            <a:extLst>
              <a:ext uri="{FF2B5EF4-FFF2-40B4-BE49-F238E27FC236}">
                <a16:creationId xmlns:a16="http://schemas.microsoft.com/office/drawing/2014/main" id="{2FA2D8E3-3F65-6E48-3676-AB39723AE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542" y="2065063"/>
            <a:ext cx="5850008" cy="3639967"/>
          </a:xfrm>
          <a:prstGeom prst="rect">
            <a:avLst/>
          </a:prstGeom>
        </p:spPr>
      </p:pic>
      <p:pic>
        <p:nvPicPr>
          <p:cNvPr id="24" name="Picture 23" descr="A graph of energy efficiency&#10;&#10;Description automatically generated">
            <a:extLst>
              <a:ext uri="{FF2B5EF4-FFF2-40B4-BE49-F238E27FC236}">
                <a16:creationId xmlns:a16="http://schemas.microsoft.com/office/drawing/2014/main" id="{969B91CF-C26A-DD34-F7A2-A14705CA3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72" y="2058765"/>
            <a:ext cx="5850008" cy="36399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ADE332-AFA5-0A75-FB85-AB184FDD4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541" y="2065063"/>
            <a:ext cx="5850008" cy="363996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289264D-5497-0261-847D-A403B2E54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0060" y="65297"/>
            <a:ext cx="1725475" cy="790843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097D48B-BF9A-D937-C162-E6FA3342C982}"/>
              </a:ext>
            </a:extLst>
          </p:cNvPr>
          <p:cNvCxnSpPr/>
          <p:nvPr/>
        </p:nvCxnSpPr>
        <p:spPr>
          <a:xfrm flipH="1">
            <a:off x="890752" y="4398579"/>
            <a:ext cx="4627179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25C3E811-66AF-74E8-74A8-A90FC9372414}"/>
              </a:ext>
            </a:extLst>
          </p:cNvPr>
          <p:cNvSpPr txBox="1"/>
          <p:nvPr/>
        </p:nvSpPr>
        <p:spPr>
          <a:xfrm>
            <a:off x="394139" y="5906378"/>
            <a:ext cx="5754396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2400" b="1" dirty="0">
                <a:solidFill>
                  <a:srgbClr val="FF0000"/>
                </a:solidFill>
              </a:rPr>
              <a:t>Sub-</a:t>
            </a:r>
            <a:r>
              <a:rPr lang="de-DE" sz="2400" b="1" dirty="0" err="1">
                <a:solidFill>
                  <a:srgbClr val="FF0000"/>
                </a:solidFill>
              </a:rPr>
              <a:t>arcminute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resolution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above</a:t>
            </a:r>
            <a:r>
              <a:rPr lang="de-DE" sz="2400" b="1" dirty="0">
                <a:solidFill>
                  <a:srgbClr val="FF0000"/>
                </a:solidFill>
              </a:rPr>
              <a:t> 10 </a:t>
            </a:r>
            <a:r>
              <a:rPr lang="de-DE" sz="2400" b="1" dirty="0" err="1">
                <a:solidFill>
                  <a:srgbClr val="FF0000"/>
                </a:solidFill>
              </a:rPr>
              <a:t>TeV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B92F493-5CA6-4E41-A91B-26864A20D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 sz="800" dirty="0"/>
              <a:t>Georg Schwefer | ML-Analysis Workshop | Bartol (online) | 28.01.2025</a:t>
            </a:r>
            <a:endParaRPr lang="de-DE" sz="800" dirty="0"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B39A4E-EA47-C464-2233-807B710DC34F}"/>
              </a:ext>
            </a:extLst>
          </p:cNvPr>
          <p:cNvSpPr txBox="1"/>
          <p:nvPr/>
        </p:nvSpPr>
        <p:spPr>
          <a:xfrm>
            <a:off x="8456509" y="6067384"/>
            <a:ext cx="2930161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>
                <a:hlinkClick r:id="rId10"/>
              </a:rPr>
              <a:t>Schwefer, Parsons, Hinton 2024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846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GENERALVERWALTUNG 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heme/theme1.xml><?xml version="1.0" encoding="utf-8"?>
<a:theme xmlns:a="http://schemas.openxmlformats.org/drawingml/2006/main" name="Blank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F797C520-B085-42CC-8C5E-178598865FC3}" vid="{619266A3-4624-46EF-BD54-361F6BC6B72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DocumentEventReceiverItemAdded</Name>
    <Synchronization>Synchronous</Synchronization>
    <Type>10001</Type>
    <SequenceNumber>16000</SequenceNumber>
    <Url/>
    <Assembly>MPG.Intra20.Publishing, Version=1.0.0.0, Culture=neutral, PublicKeyToken=87bb4b3fa8c36758</Assembly>
    <Class>MPG.Intra20.Publishing.SharePoint.EventReceiver.DocumentEventReceiver.DocumentEventReceiver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PG Dokument" ma:contentTypeID="0x0101004AB6DF3283EA4DF58212D22E9467034C009AE54748E543DB4E897550B5FCF4F56F" ma:contentTypeVersion="122" ma:contentTypeDescription="Dokument Inhaltstyp" ma:contentTypeScope="" ma:versionID="5d50fa3fdd412e03ea1824b6b89e9526">
  <xsd:schema xmlns:xsd="http://www.w3.org/2001/XMLSchema" xmlns:xs="http://www.w3.org/2001/XMLSchema" xmlns:p="http://schemas.microsoft.com/office/2006/metadata/properties" xmlns:ns1="http://schemas.microsoft.com/sharepoint/v3" xmlns:ns2="c6c67821-26bb-42f7-bdf8-5a2625b641ff" targetNamespace="http://schemas.microsoft.com/office/2006/metadata/properties" ma:root="true" ma:fieldsID="c716f81d2c21273f69a714a80fa5c6de" ns1:_="" ns2:_="">
    <xsd:import namespace="http://schemas.microsoft.com/sharepoint/v3"/>
    <xsd:import namespace="c6c67821-26bb-42f7-bdf8-5a2625b641ff"/>
    <xsd:element name="properties">
      <xsd:complexType>
        <xsd:sequence>
          <xsd:element name="documentManagement">
            <xsd:complexType>
              <xsd:all>
                <xsd:element ref="ns1:mpgPLContentResponsible"/>
                <xsd:element ref="ns1:mpgPLPublishingDate" minOccurs="0"/>
                <xsd:element ref="ns1:mpgPLExpiryDate" minOccurs="0"/>
                <xsd:element ref="ns2:TaxKeywordTaxHTField" minOccurs="0"/>
                <xsd:element ref="ns1:mpgDocDocTypeTaxHTField" minOccurs="0"/>
                <xsd:element ref="ns2:TaxCatchAll" minOccurs="0"/>
                <xsd:element ref="ns2:TaxCatchAllLabel" minOccurs="0"/>
                <xsd:element ref="ns1:mpgDocTargetGroupTaxHTField" minOccurs="0"/>
                <xsd:element ref="ns1:mpgPLLanguageTaxHTField" minOccurs="0"/>
                <xsd:element ref="ns2:SharedWithUsers" minOccurs="0"/>
                <xsd:element ref="ns2:mpgDoc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pgPLContentResponsible" ma:index="8" ma:displayName="Inhaltsverantwortliche*r" ma:description="" ma:list="UserInfo" ma:SharePointGroup="0" ma:internalName="mpgPLContent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pgPLPublishingDate" ma:index="9" nillable="true" ma:displayName="Veröffentlichungsdatum" ma:default="[TODAY]" ma:description="" ma:format="DateOnly" ma:internalName="mpgPLPublishingDate">
      <xsd:simpleType>
        <xsd:restriction base="dms:DateTime"/>
      </xsd:simpleType>
    </xsd:element>
    <xsd:element name="mpgPLExpiryDate" ma:index="10" nillable="true" ma:displayName="Ablaufdatum" ma:description="" ma:format="DateOnly" ma:internalName="mpgPLExpiryDate">
      <xsd:simpleType>
        <xsd:restriction base="dms:DateTime"/>
      </xsd:simpleType>
    </xsd:element>
    <xsd:element name="mpgDocDocTypeTaxHTField" ma:index="13" ma:taxonomy="true" ma:internalName="mpgDocDocTypeTaxHTField" ma:taxonomyFieldName="mpgDocDocType" ma:displayName="Art" ma:fieldId="{601dbd04-b693-439b-b28e-0b23f1dc2428}" ma:sspId="41004379-2ab6-411a-b317-f2f5ec94df92" ma:termSetId="e1711f15-461a-476e-9d7d-f02bebbadd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pgDocTargetGroupTaxHTField" ma:index="17" ma:taxonomy="true" ma:internalName="mpgDocTargetGroupTaxHTField" ma:taxonomyFieldName="mpgDocTargetGroup" ma:displayName="Zielgruppe" ma:fieldId="{6ba75283-d0e7-4150-bb2c-741bb77c72d2}" ma:sspId="41004379-2ab6-411a-b317-f2f5ec94df92" ma:termSetId="54bc12ce-a5a6-4ae3-8b04-494423616d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pgPLLanguageTaxHTField" ma:index="19" ma:taxonomy="true" ma:internalName="mpgPLLanguageTaxHTField" ma:taxonomyFieldName="mpgPLLanguage" ma:displayName="Sprache" ma:fieldId="{b1679fa1-1b0d-44c5-99e4-91e3fdab4b26}" ma:sspId="41004379-2ab6-411a-b317-f2f5ec94df92" ma:termSetId="e30160ba-dae6-41a6-ae27-2318da01846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67821-26bb-42f7-bdf8-5a2625b641f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41004379-2ab6-411a-b317-f2f5ec94df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d7fbe5fd-9a95-431e-af01-f63580c6228b}" ma:internalName="TaxCatchAll" ma:showField="CatchAllData" ma:web="c6c67821-26bb-42f7-bdf8-5a2625b6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d7fbe5fd-9a95-431e-af01-f63580c6228b}" ma:internalName="TaxCatchAllLabel" ma:readOnly="true" ma:showField="CatchAllDataLabel" ma:web="c6c67821-26bb-42f7-bdf8-5a2625b6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pgDocDescription" ma:index="22" nillable="true" ma:displayName="Description" ma:description="" ma:internalName="mpgDoc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gDocDescription xmlns="c6c67821-26bb-42f7-bdf8-5a2625b641ff">Mustermappe zur Erstellung von PowerPoint-Präsentationen.</mpgDocDescription>
    <mpgPLPublishingDate xmlns="http://schemas.microsoft.com/sharepoint/v3">2020-05-27T22:00:00+00:00</mpgPLPublishingDate>
    <mpgPLContentResponsible xmlns="http://schemas.microsoft.com/sharepoint/v3">
      <UserInfo>
        <DisplayName>i:0e.t|sso-gv|057328</DisplayName>
        <AccountId>493</AccountId>
        <AccountType/>
      </UserInfo>
    </mpgPLContentResponsible>
    <mpgDocTargetGroup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</TermName>
          <TermId xmlns="http://schemas.microsoft.com/office/infopath/2007/PartnerControls">57c45585-e7ac-4fd7-9240-3f1dcd05ca05</TermId>
        </TermInfo>
      </Terms>
    </mpgDocTargetGroupTaxHTField>
    <TaxCatchAll xmlns="c6c67821-26bb-42f7-bdf8-5a2625b641ff">
      <Value>2540</Value>
      <Value>9</Value>
      <Value>2</Value>
    </TaxCatchAll>
    <mpgPLLanguage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deutsch</TermName>
          <TermId xmlns="http://schemas.microsoft.com/office/infopath/2007/PartnerControls">44abdae6-0e73-433a-aa95-162c84ae1ca9</TermId>
        </TermInfo>
      </Terms>
    </mpgPLLanguageTaxHTField>
    <TaxKeywordTaxHTField xmlns="c6c67821-26bb-42f7-bdf8-5a2625b641ff">
      <Terms xmlns="http://schemas.microsoft.com/office/infopath/2007/PartnerControls"/>
    </TaxKeywordTaxHTField>
    <mpgDocDocType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09f70767-5cdb-414d-a322-d8016a38f1a6</TermId>
        </TermInfo>
      </Terms>
    </mpgDocDocTypeTaxHTField>
    <mpgPLExpiry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97DD61-7904-449B-A634-CDAECE1454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62CAEBB-EFFA-4B99-A134-68D8B99B2139}">
  <ds:schemaRefs>
    <ds:schemaRef ds:uri="c6c67821-26bb-42f7-bdf8-5a2625b641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4D114E-A335-4D1F-B2AB-59B85C9B000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B04CF1-2BB0-4521-84A0-B4B2049AA8D3}">
  <ds:schemaRefs>
    <ds:schemaRef ds:uri="c6c67821-26bb-42f7-bdf8-5a2625b641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723</Words>
  <Application>Microsoft Office PowerPoint</Application>
  <PresentationFormat>Breitbild</PresentationFormat>
  <Paragraphs>187</Paragraphs>
  <Slides>12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.SF NS Symbols Regular</vt:lpstr>
      <vt:lpstr>Arial</vt:lpstr>
      <vt:lpstr>Calibri</vt:lpstr>
      <vt:lpstr>Roboto</vt:lpstr>
      <vt:lpstr>Symbol</vt:lpstr>
      <vt:lpstr>Wingdings 3</vt:lpstr>
      <vt:lpstr>Blank</vt:lpstr>
      <vt:lpstr>think-cell Folie</vt:lpstr>
      <vt:lpstr>A hybrid Machine Learning-Likelihood Approach to event reconstruction for iacts </vt:lpstr>
      <vt:lpstr>IACT Event Reconstruction   </vt:lpstr>
      <vt:lpstr>Likelihood-Fitting Reconstruction   </vt:lpstr>
      <vt:lpstr>Charge Probability distribution Flashcam-MST</vt:lpstr>
      <vt:lpstr>Charge Probability distribution Flashcam-MST</vt:lpstr>
      <vt:lpstr>PowerPoint-Präsentation</vt:lpstr>
      <vt:lpstr>PowerPoint-Präsentation</vt:lpstr>
      <vt:lpstr>LEARNED Charge Probability distribution Flashcam-MST</vt:lpstr>
      <vt:lpstr>Resolution Curves</vt:lpstr>
      <vt:lpstr>Summary</vt:lpstr>
      <vt:lpstr>PowerPoint-Präsentation</vt:lpstr>
      <vt:lpstr>PowerPoint-Präsentation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Neue Max Planck Master Musterfolien zur Inspiration,  zum editieren &amp;  weiterarbeiten</dc:title>
  <dc:creator>Dalija Budimlic</dc:creator>
  <cp:lastModifiedBy>Georg Schwefer</cp:lastModifiedBy>
  <cp:revision>464</cp:revision>
  <dcterms:created xsi:type="dcterms:W3CDTF">2021-11-17T15:55:04Z</dcterms:created>
  <dcterms:modified xsi:type="dcterms:W3CDTF">2025-01-28T15:05:47Z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pgDocTargetGroup">
    <vt:lpwstr>2;#GV|57c45585-e7ac-4fd7-9240-3f1dcd05ca05</vt:lpwstr>
  </property>
  <property fmtid="{D5CDD505-2E9C-101B-9397-08002B2CF9AE}" pid="4" name="mpgDocDocType">
    <vt:lpwstr>2540;#Vorlage|09f70767-5cdb-414d-a322-d8016a38f1a6</vt:lpwstr>
  </property>
  <property fmtid="{D5CDD505-2E9C-101B-9397-08002B2CF9AE}" pid="5" name="ContentTypeId">
    <vt:lpwstr>0x0101004AB6DF3283EA4DF58212D22E9467034C009AE54748E543DB4E897550B5FCF4F56F</vt:lpwstr>
  </property>
  <property fmtid="{D5CDD505-2E9C-101B-9397-08002B2CF9AE}" pid="6" name="mpgPLLanguage">
    <vt:lpwstr>9;#deutsch|44abdae6-0e73-433a-aa95-162c84ae1ca9</vt:lpwstr>
  </property>
</Properties>
</file>