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8"/>
  </p:notesMasterIdLst>
  <p:handoutMasterIdLst>
    <p:handoutMasterId r:id="rId19"/>
  </p:handoutMasterIdLst>
  <p:sldIdLst>
    <p:sldId id="399" r:id="rId2"/>
    <p:sldId id="391" r:id="rId3"/>
    <p:sldId id="409" r:id="rId4"/>
    <p:sldId id="372" r:id="rId5"/>
    <p:sldId id="382" r:id="rId6"/>
    <p:sldId id="373" r:id="rId7"/>
    <p:sldId id="379" r:id="rId8"/>
    <p:sldId id="404" r:id="rId9"/>
    <p:sldId id="380" r:id="rId10"/>
    <p:sldId id="384" r:id="rId11"/>
    <p:sldId id="386" r:id="rId12"/>
    <p:sldId id="383" r:id="rId13"/>
    <p:sldId id="390" r:id="rId14"/>
    <p:sldId id="403" r:id="rId15"/>
    <p:sldId id="407" r:id="rId16"/>
    <p:sldId id="309" r:id="rId1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40874B-50AD-472D-B34E-BAE7B5F09FBE}">
          <p14:sldIdLst>
            <p14:sldId id="399"/>
            <p14:sldId id="391"/>
            <p14:sldId id="409"/>
            <p14:sldId id="372"/>
            <p14:sldId id="382"/>
            <p14:sldId id="373"/>
            <p14:sldId id="379"/>
            <p14:sldId id="404"/>
            <p14:sldId id="380"/>
            <p14:sldId id="384"/>
            <p14:sldId id="386"/>
            <p14:sldId id="383"/>
            <p14:sldId id="390"/>
            <p14:sldId id="403"/>
            <p14:sldId id="407"/>
          </p14:sldIdLst>
        </p14:section>
        <p14:section name="Untitled Section" id="{5C70E13E-DC4B-42D4-A2ED-4F7081DB9928}">
          <p14:sldIdLst>
            <p14:sldId id="309"/>
          </p14:sldIdLst>
        </p14:section>
        <p14:section name="Untitled Section" id="{3449E40D-ABFF-4B87-80F2-646924850818}">
          <p14:sldIdLst/>
        </p14:section>
        <p14:section name="Untitled Section" id="{17BD8782-96E5-4854-9600-E7217831E9C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5BF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2" autoAdjust="0"/>
    <p:restoredTop sz="86275" autoAdjust="0"/>
  </p:normalViewPr>
  <p:slideViewPr>
    <p:cSldViewPr snapToGrid="0">
      <p:cViewPr varScale="1">
        <p:scale>
          <a:sx n="36" d="100"/>
          <a:sy n="36" d="100"/>
        </p:scale>
        <p:origin x="1049" y="41"/>
      </p:cViewPr>
      <p:guideLst/>
    </p:cSldViewPr>
  </p:slideViewPr>
  <p:outlineViewPr>
    <p:cViewPr>
      <p:scale>
        <a:sx n="33" d="100"/>
        <a:sy n="33" d="100"/>
      </p:scale>
      <p:origin x="0" y="-8060"/>
    </p:cViewPr>
  </p:outlineViewPr>
  <p:notesTextViewPr>
    <p:cViewPr>
      <p:scale>
        <a:sx n="3" d="2"/>
        <a:sy n="3" d="2"/>
      </p:scale>
      <p:origin x="0" y="0"/>
    </p:cViewPr>
  </p:notesTextViewPr>
  <p:sorterViewPr>
    <p:cViewPr varScale="1">
      <p:scale>
        <a:sx n="100" d="100"/>
        <a:sy n="100" d="100"/>
      </p:scale>
      <p:origin x="0" y="-8024"/>
    </p:cViewPr>
  </p:sorterViewPr>
  <p:notesViewPr>
    <p:cSldViewPr snapToGrid="0">
      <p:cViewPr varScale="1">
        <p:scale>
          <a:sx n="58" d="100"/>
          <a:sy n="58" d="100"/>
        </p:scale>
        <p:origin x="311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2F072C5-A119-4610-89E0-7D6DE787DBD6}" type="datetimeFigureOut">
              <a:rPr lang="en-US" smtClean="0"/>
              <a:t>5/18/2023</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95CF891-A4ED-4CF0-831E-DC559221605E}" type="slidenum">
              <a:rPr lang="en-US" smtClean="0"/>
              <a:t>‹#›</a:t>
            </a:fld>
            <a:endParaRPr lang="en-US"/>
          </a:p>
        </p:txBody>
      </p:sp>
    </p:spTree>
    <p:extLst>
      <p:ext uri="{BB962C8B-B14F-4D97-AF65-F5344CB8AC3E}">
        <p14:creationId xmlns:p14="http://schemas.microsoft.com/office/powerpoint/2010/main" val="2321108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476E7FF-80FE-4ED7-8674-C755E8BB018B}" type="datetimeFigureOut">
              <a:rPr lang="en-US" smtClean="0"/>
              <a:t>5/18/2023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0F13969-3B41-4A7A-BA41-0E4D7FA88082}" type="slidenum">
              <a:rPr lang="en-US" smtClean="0"/>
              <a:t>‹#›</a:t>
            </a:fld>
            <a:endParaRPr lang="en-US"/>
          </a:p>
        </p:txBody>
      </p:sp>
    </p:spTree>
    <p:extLst>
      <p:ext uri="{BB962C8B-B14F-4D97-AF65-F5344CB8AC3E}">
        <p14:creationId xmlns:p14="http://schemas.microsoft.com/office/powerpoint/2010/main" val="388174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a:t>
            </a:fld>
            <a:endParaRPr lang="en-US"/>
          </a:p>
        </p:txBody>
      </p:sp>
    </p:spTree>
    <p:extLst>
      <p:ext uri="{BB962C8B-B14F-4D97-AF65-F5344CB8AC3E}">
        <p14:creationId xmlns:p14="http://schemas.microsoft.com/office/powerpoint/2010/main" val="1453998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a:t>
            </a:r>
          </a:p>
          <a:p>
            <a:r>
              <a:rPr lang="en-US" dirty="0" smtClean="0"/>
              <a:t>Frisch</a:t>
            </a:r>
            <a:r>
              <a:rPr lang="en-US" baseline="0" dirty="0" smtClean="0"/>
              <a:t> et al. 1999</a:t>
            </a:r>
          </a:p>
          <a:p>
            <a:r>
              <a:rPr lang="en-US" baseline="0" dirty="0" err="1" smtClean="0"/>
              <a:t>Slavin</a:t>
            </a:r>
            <a:r>
              <a:rPr lang="en-US" baseline="0" dirty="0" smtClean="0"/>
              <a:t> et al. 2012</a:t>
            </a:r>
          </a:p>
          <a:p>
            <a:r>
              <a:rPr lang="en-US" baseline="0" dirty="0" smtClean="0"/>
              <a:t>Frisch et al. 2022</a:t>
            </a:r>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12</a:t>
            </a:fld>
            <a:endParaRPr lang="en-US"/>
          </a:p>
        </p:txBody>
      </p:sp>
    </p:spTree>
    <p:extLst>
      <p:ext uri="{BB962C8B-B14F-4D97-AF65-F5344CB8AC3E}">
        <p14:creationId xmlns:p14="http://schemas.microsoft.com/office/powerpoint/2010/main" val="51912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a:t>
            </a:r>
          </a:p>
          <a:p>
            <a:r>
              <a:rPr lang="en-US" dirty="0" smtClean="0"/>
              <a:t>Frisch</a:t>
            </a:r>
            <a:r>
              <a:rPr lang="en-US" baseline="0" dirty="0" smtClean="0"/>
              <a:t> et al. 1999</a:t>
            </a:r>
          </a:p>
          <a:p>
            <a:r>
              <a:rPr lang="en-US" baseline="0" dirty="0" err="1" smtClean="0"/>
              <a:t>Slavin</a:t>
            </a:r>
            <a:r>
              <a:rPr lang="en-US" baseline="0" dirty="0" smtClean="0"/>
              <a:t> et al. 2012</a:t>
            </a:r>
          </a:p>
          <a:p>
            <a:r>
              <a:rPr lang="en-US" baseline="0" dirty="0" smtClean="0"/>
              <a:t>Frisch et al. 2022</a:t>
            </a:r>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13</a:t>
            </a:fld>
            <a:endParaRPr lang="en-US"/>
          </a:p>
        </p:txBody>
      </p:sp>
    </p:spTree>
    <p:extLst>
      <p:ext uri="{BB962C8B-B14F-4D97-AF65-F5344CB8AC3E}">
        <p14:creationId xmlns:p14="http://schemas.microsoft.com/office/powerpoint/2010/main" val="318631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14</a:t>
            </a:fld>
            <a:endParaRPr lang="en-US"/>
          </a:p>
        </p:txBody>
      </p:sp>
    </p:spTree>
    <p:extLst>
      <p:ext uri="{BB962C8B-B14F-4D97-AF65-F5344CB8AC3E}">
        <p14:creationId xmlns:p14="http://schemas.microsoft.com/office/powerpoint/2010/main" val="52194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15</a:t>
            </a:fld>
            <a:endParaRPr lang="en-US"/>
          </a:p>
        </p:txBody>
      </p:sp>
    </p:spTree>
    <p:extLst>
      <p:ext uri="{BB962C8B-B14F-4D97-AF65-F5344CB8AC3E}">
        <p14:creationId xmlns:p14="http://schemas.microsoft.com/office/powerpoint/2010/main" val="4366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16</a:t>
            </a:fld>
            <a:endParaRPr lang="en-US"/>
          </a:p>
        </p:txBody>
      </p:sp>
    </p:spTree>
    <p:extLst>
      <p:ext uri="{BB962C8B-B14F-4D97-AF65-F5344CB8AC3E}">
        <p14:creationId xmlns:p14="http://schemas.microsoft.com/office/powerpoint/2010/main" val="151392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2</a:t>
            </a:fld>
            <a:endParaRPr lang="en-US"/>
          </a:p>
        </p:txBody>
      </p:sp>
    </p:spTree>
    <p:extLst>
      <p:ext uri="{BB962C8B-B14F-4D97-AF65-F5344CB8AC3E}">
        <p14:creationId xmlns:p14="http://schemas.microsoft.com/office/powerpoint/2010/main" val="71138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4</a:t>
            </a:fld>
            <a:endParaRPr lang="en-US"/>
          </a:p>
        </p:txBody>
      </p:sp>
    </p:spTree>
    <p:extLst>
      <p:ext uri="{BB962C8B-B14F-4D97-AF65-F5344CB8AC3E}">
        <p14:creationId xmlns:p14="http://schemas.microsoft.com/office/powerpoint/2010/main" val="256244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5</a:t>
            </a:fld>
            <a:endParaRPr lang="en-US"/>
          </a:p>
        </p:txBody>
      </p:sp>
    </p:spTree>
    <p:extLst>
      <p:ext uri="{BB962C8B-B14F-4D97-AF65-F5344CB8AC3E}">
        <p14:creationId xmlns:p14="http://schemas.microsoft.com/office/powerpoint/2010/main" val="187026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7</a:t>
            </a:fld>
            <a:endParaRPr lang="en-US"/>
          </a:p>
        </p:txBody>
      </p:sp>
    </p:spTree>
    <p:extLst>
      <p:ext uri="{BB962C8B-B14F-4D97-AF65-F5344CB8AC3E}">
        <p14:creationId xmlns:p14="http://schemas.microsoft.com/office/powerpoint/2010/main" val="389872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F13969-3B41-4A7A-BA41-0E4D7FA8808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1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9</a:t>
            </a:fld>
            <a:endParaRPr lang="en-US"/>
          </a:p>
        </p:txBody>
      </p:sp>
    </p:spTree>
    <p:extLst>
      <p:ext uri="{BB962C8B-B14F-4D97-AF65-F5344CB8AC3E}">
        <p14:creationId xmlns:p14="http://schemas.microsoft.com/office/powerpoint/2010/main" val="115065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10</a:t>
            </a:fld>
            <a:endParaRPr lang="en-US"/>
          </a:p>
        </p:txBody>
      </p:sp>
    </p:spTree>
    <p:extLst>
      <p:ext uri="{BB962C8B-B14F-4D97-AF65-F5344CB8AC3E}">
        <p14:creationId xmlns:p14="http://schemas.microsoft.com/office/powerpoint/2010/main" val="66035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13969-3B41-4A7A-BA41-0E4D7FA88082}" type="slidenum">
              <a:rPr lang="en-US" smtClean="0"/>
              <a:t>11</a:t>
            </a:fld>
            <a:endParaRPr lang="en-US"/>
          </a:p>
        </p:txBody>
      </p:sp>
    </p:spTree>
    <p:extLst>
      <p:ext uri="{BB962C8B-B14F-4D97-AF65-F5344CB8AC3E}">
        <p14:creationId xmlns:p14="http://schemas.microsoft.com/office/powerpoint/2010/main" val="85602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7/21/2022, Frisch et al, COSPAR 2022</a:t>
            </a:r>
            <a:endParaRPr lang="en-US" dirty="0"/>
          </a:p>
        </p:txBody>
      </p:sp>
      <p:sp>
        <p:nvSpPr>
          <p:cNvPr id="5" name="Footer Placeholder 4"/>
          <p:cNvSpPr>
            <a:spLocks noGrp="1"/>
          </p:cNvSpPr>
          <p:nvPr>
            <p:ph type="ftr" sz="quarter" idx="11"/>
          </p:nvPr>
        </p:nvSpPr>
        <p:spPr/>
        <p:txBody>
          <a:bodyPr/>
          <a:lstStyle/>
          <a:p>
            <a:r>
              <a:rPr lang="en-US" smtClean="0"/>
              <a:t>GCRs 2023 Loyola</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7/21/2022, Frisch et al, COSPAR 2022</a:t>
            </a:r>
            <a:endParaRPr lang="en-US" dirty="0"/>
          </a:p>
        </p:txBody>
      </p:sp>
      <p:sp>
        <p:nvSpPr>
          <p:cNvPr id="5" name="Footer Placeholder 4"/>
          <p:cNvSpPr>
            <a:spLocks noGrp="1"/>
          </p:cNvSpPr>
          <p:nvPr>
            <p:ph type="ftr" sz="quarter" idx="11"/>
          </p:nvPr>
        </p:nvSpPr>
        <p:spPr/>
        <p:txBody>
          <a:bodyPr/>
          <a:lstStyle/>
          <a:p>
            <a:r>
              <a:rPr lang="en-US" smtClean="0"/>
              <a:t>GCRs 2023 Loyola</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7/21/2022, Frisch et al, COSPAR 2022</a:t>
            </a:r>
            <a:endParaRPr lang="en-US" dirty="0"/>
          </a:p>
        </p:txBody>
      </p:sp>
      <p:sp>
        <p:nvSpPr>
          <p:cNvPr id="5" name="Footer Placeholder 4"/>
          <p:cNvSpPr>
            <a:spLocks noGrp="1"/>
          </p:cNvSpPr>
          <p:nvPr>
            <p:ph type="ftr" sz="quarter" idx="11"/>
          </p:nvPr>
        </p:nvSpPr>
        <p:spPr/>
        <p:txBody>
          <a:bodyPr/>
          <a:lstStyle/>
          <a:p>
            <a:r>
              <a:rPr lang="en-US" smtClean="0"/>
              <a:t>GCRs 2023 Loyola</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7/21/2022, Frisch et al, COSPAR 2022</a:t>
            </a:r>
            <a:endParaRPr lang="en-US" dirty="0"/>
          </a:p>
        </p:txBody>
      </p:sp>
      <p:sp>
        <p:nvSpPr>
          <p:cNvPr id="5" name="Footer Placeholder 4"/>
          <p:cNvSpPr>
            <a:spLocks noGrp="1"/>
          </p:cNvSpPr>
          <p:nvPr>
            <p:ph type="ftr" sz="quarter" idx="11"/>
          </p:nvPr>
        </p:nvSpPr>
        <p:spPr/>
        <p:txBody>
          <a:bodyPr/>
          <a:lstStyle/>
          <a:p>
            <a:r>
              <a:rPr lang="en-US" smtClean="0"/>
              <a:t>GCRs 2023 Loyola</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7/21/2022, Frisch et al, COSPAR 2022</a:t>
            </a:r>
            <a:endParaRPr lang="en-US" dirty="0"/>
          </a:p>
        </p:txBody>
      </p:sp>
      <p:sp>
        <p:nvSpPr>
          <p:cNvPr id="5" name="Footer Placeholder 4"/>
          <p:cNvSpPr>
            <a:spLocks noGrp="1"/>
          </p:cNvSpPr>
          <p:nvPr>
            <p:ph type="ftr" sz="quarter" idx="11"/>
          </p:nvPr>
        </p:nvSpPr>
        <p:spPr/>
        <p:txBody>
          <a:bodyPr/>
          <a:lstStyle/>
          <a:p>
            <a:r>
              <a:rPr lang="en-US" smtClean="0"/>
              <a:t>GCRs 2023 Loyola</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smtClean="0"/>
              <a:t>7/21/2022, Frisch et al, COSPAR 2022</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t>GCRs 2023 Loyola</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7/21/2022, Frisch et al, COSPAR 2022</a:t>
            </a:r>
            <a:endParaRPr lang="en-US" dirty="0"/>
          </a:p>
        </p:txBody>
      </p:sp>
      <p:sp>
        <p:nvSpPr>
          <p:cNvPr id="8" name="Footer Placeholder 7"/>
          <p:cNvSpPr>
            <a:spLocks noGrp="1"/>
          </p:cNvSpPr>
          <p:nvPr>
            <p:ph type="ftr" sz="quarter" idx="11"/>
          </p:nvPr>
        </p:nvSpPr>
        <p:spPr/>
        <p:txBody>
          <a:bodyPr/>
          <a:lstStyle/>
          <a:p>
            <a:r>
              <a:rPr lang="en-US" smtClean="0"/>
              <a:t>GCRs 2023 Loyola</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7/21/2022, Frisch et al, COSPAR 2022</a:t>
            </a:r>
            <a:endParaRPr lang="en-US" dirty="0"/>
          </a:p>
        </p:txBody>
      </p:sp>
      <p:sp>
        <p:nvSpPr>
          <p:cNvPr id="4" name="Footer Placeholder 3"/>
          <p:cNvSpPr>
            <a:spLocks noGrp="1"/>
          </p:cNvSpPr>
          <p:nvPr>
            <p:ph type="ftr" sz="quarter" idx="11"/>
          </p:nvPr>
        </p:nvSpPr>
        <p:spPr/>
        <p:txBody>
          <a:bodyPr/>
          <a:lstStyle/>
          <a:p>
            <a:r>
              <a:rPr lang="en-US" smtClean="0"/>
              <a:t>GCRs 2023 Loyola</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7/21/2022, Frisch et al, COSPAR 2022</a:t>
            </a:r>
            <a:endParaRPr lang="en-US" dirty="0"/>
          </a:p>
        </p:txBody>
      </p:sp>
      <p:sp>
        <p:nvSpPr>
          <p:cNvPr id="3" name="Footer Placeholder 2"/>
          <p:cNvSpPr>
            <a:spLocks noGrp="1"/>
          </p:cNvSpPr>
          <p:nvPr>
            <p:ph type="ftr" sz="quarter" idx="11"/>
          </p:nvPr>
        </p:nvSpPr>
        <p:spPr/>
        <p:txBody>
          <a:bodyPr/>
          <a:lstStyle/>
          <a:p>
            <a:r>
              <a:rPr lang="en-US" smtClean="0"/>
              <a:t>GCRs 2023 Loyola</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7/21/2022, Frisch et al, COSPAR 2022</a:t>
            </a:r>
            <a:endParaRPr lang="en-US" dirty="0"/>
          </a:p>
        </p:txBody>
      </p:sp>
      <p:sp>
        <p:nvSpPr>
          <p:cNvPr id="6" name="Footer Placeholder 5"/>
          <p:cNvSpPr>
            <a:spLocks noGrp="1"/>
          </p:cNvSpPr>
          <p:nvPr>
            <p:ph type="ftr" sz="quarter" idx="11"/>
          </p:nvPr>
        </p:nvSpPr>
        <p:spPr/>
        <p:txBody>
          <a:bodyPr/>
          <a:lstStyle/>
          <a:p>
            <a:r>
              <a:rPr lang="en-US" smtClean="0"/>
              <a:t>GCRs 2023 Loyola</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7/21/2022, Frisch et al, COSPAR 2022</a:t>
            </a:r>
            <a:endParaRPr lang="en-US" dirty="0"/>
          </a:p>
        </p:txBody>
      </p:sp>
      <p:sp>
        <p:nvSpPr>
          <p:cNvPr id="6" name="Footer Placeholder 5"/>
          <p:cNvSpPr>
            <a:spLocks noGrp="1"/>
          </p:cNvSpPr>
          <p:nvPr>
            <p:ph type="ftr" sz="quarter" idx="11"/>
          </p:nvPr>
        </p:nvSpPr>
        <p:spPr/>
        <p:txBody>
          <a:bodyPr/>
          <a:lstStyle/>
          <a:p>
            <a:r>
              <a:rPr lang="en-US" smtClean="0"/>
              <a:t>GCRs 2023 Loyola</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7/21/2022, Frisch et al, COSPAR 2022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GCRs 2023 Loyola</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950" y="74080"/>
            <a:ext cx="10930584" cy="2270760"/>
          </a:xfrm>
        </p:spPr>
        <p:txBody>
          <a:bodyPr>
            <a:noAutofit/>
          </a:bodyPr>
          <a:lstStyle/>
          <a:p>
            <a:r>
              <a:rPr lang="en-US" sz="5400" b="1" dirty="0" smtClean="0">
                <a:solidFill>
                  <a:schemeClr val="bg1"/>
                </a:solidFill>
              </a:rPr>
              <a:t>Configuration of Local Interstellar Magnetic Field around Heliosphere</a:t>
            </a:r>
            <a:endParaRPr lang="en-US" sz="5400" b="1" dirty="0">
              <a:solidFill>
                <a:schemeClr val="bg1"/>
              </a:solidFill>
            </a:endParaRPr>
          </a:p>
        </p:txBody>
      </p:sp>
      <p:sp>
        <p:nvSpPr>
          <p:cNvPr id="10" name="Slide Number Placeholder 9"/>
          <p:cNvSpPr>
            <a:spLocks noGrp="1"/>
          </p:cNvSpPr>
          <p:nvPr>
            <p:ph type="sldNum" sz="quarter" idx="12"/>
          </p:nvPr>
        </p:nvSpPr>
        <p:spPr/>
        <p:txBody>
          <a:bodyPr/>
          <a:lstStyle/>
          <a:p>
            <a:fld id="{48F63A3B-78C7-47BE-AE5E-E10140E04643}" type="slidenum">
              <a:rPr lang="en-US" smtClean="0"/>
              <a:t>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590" y="2344840"/>
            <a:ext cx="4348861" cy="2886062"/>
          </a:xfrm>
          <a:prstGeom prst="rect">
            <a:avLst/>
          </a:prstGeom>
        </p:spPr>
      </p:pic>
      <p:sp>
        <p:nvSpPr>
          <p:cNvPr id="13" name="TextBox 12"/>
          <p:cNvSpPr txBox="1"/>
          <p:nvPr/>
        </p:nvSpPr>
        <p:spPr>
          <a:xfrm>
            <a:off x="7758356" y="5506070"/>
            <a:ext cx="4447688" cy="400110"/>
          </a:xfrm>
          <a:prstGeom prst="rect">
            <a:avLst/>
          </a:prstGeom>
          <a:noFill/>
        </p:spPr>
        <p:txBody>
          <a:bodyPr wrap="square" rtlCol="0">
            <a:spAutoFit/>
          </a:bodyPr>
          <a:lstStyle/>
          <a:p>
            <a:r>
              <a:rPr lang="en-US" sz="2000" b="1" dirty="0" smtClean="0">
                <a:solidFill>
                  <a:schemeClr val="bg1"/>
                </a:solidFill>
              </a:rPr>
              <a:t>Cover Science Magazine, Nov 2009</a:t>
            </a:r>
            <a:endParaRPr lang="en-US" sz="2000" b="1" dirty="0">
              <a:solidFill>
                <a:schemeClr val="bg1"/>
              </a:solidFill>
            </a:endParaRPr>
          </a:p>
        </p:txBody>
      </p:sp>
      <p:sp>
        <p:nvSpPr>
          <p:cNvPr id="2" name="TextBox 1"/>
          <p:cNvSpPr txBox="1"/>
          <p:nvPr/>
        </p:nvSpPr>
        <p:spPr>
          <a:xfrm>
            <a:off x="350520" y="2736081"/>
            <a:ext cx="7025640" cy="3170099"/>
          </a:xfrm>
          <a:prstGeom prst="rect">
            <a:avLst/>
          </a:prstGeom>
          <a:noFill/>
        </p:spPr>
        <p:txBody>
          <a:bodyPr wrap="square" rtlCol="0">
            <a:spAutoFit/>
          </a:bodyPr>
          <a:lstStyle/>
          <a:p>
            <a:r>
              <a:rPr lang="en-US" sz="4000" b="1" i="1" dirty="0" smtClean="0">
                <a:solidFill>
                  <a:schemeClr val="bg1"/>
                </a:solidFill>
              </a:rPr>
              <a:t>Purpose: Map local interstellar </a:t>
            </a:r>
          </a:p>
          <a:p>
            <a:r>
              <a:rPr lang="en-US" sz="4000" b="1" i="1" dirty="0" smtClean="0">
                <a:solidFill>
                  <a:schemeClr val="bg1"/>
                </a:solidFill>
              </a:rPr>
              <a:t>magnetic field (ISMF) in order to relate it to the ISMF controlling IBEX </a:t>
            </a:r>
            <a:r>
              <a:rPr lang="en-US" sz="4000" b="1" i="1" dirty="0">
                <a:solidFill>
                  <a:schemeClr val="bg1"/>
                </a:solidFill>
              </a:rPr>
              <a:t> r</a:t>
            </a:r>
            <a:r>
              <a:rPr lang="en-US" sz="4000" b="1" i="1" dirty="0" smtClean="0">
                <a:solidFill>
                  <a:schemeClr val="bg1"/>
                </a:solidFill>
              </a:rPr>
              <a:t>ibbon of energetic neutral atoms (ENAs).</a:t>
            </a:r>
            <a:endParaRPr lang="en-US" sz="4000" b="1" i="1" dirty="0">
              <a:solidFill>
                <a:schemeClr val="bg1"/>
              </a:solidFill>
            </a:endParaRPr>
          </a:p>
        </p:txBody>
      </p:sp>
      <p:sp>
        <p:nvSpPr>
          <p:cNvPr id="5" name="Footer Placeholder 4"/>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3309274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1" y="1709738"/>
            <a:ext cx="11396547" cy="2879725"/>
          </a:xfrm>
        </p:spPr>
        <p:txBody>
          <a:bodyPr>
            <a:normAutofit/>
          </a:bodyPr>
          <a:lstStyle/>
          <a:p>
            <a:r>
              <a:rPr lang="en-US" b="1" dirty="0" smtClean="0">
                <a:solidFill>
                  <a:schemeClr val="bg1"/>
                </a:solidFill>
              </a:rPr>
              <a:t>Determining ISMF orientation from Position Angles of Polarized Starlight</a:t>
            </a:r>
            <a:endParaRPr lang="en-US" b="1" dirty="0">
              <a:solidFill>
                <a:schemeClr val="bg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chemeClr val="bg1"/>
                </a:solidFill>
              </a:rPr>
              <a:t>10</a:t>
            </a:fld>
            <a:endParaRPr lang="en-US" dirty="0">
              <a:solidFill>
                <a:schemeClr val="bg1"/>
              </a:solidFill>
            </a:endParaRPr>
          </a:p>
        </p:txBody>
      </p:sp>
      <p:sp>
        <p:nvSpPr>
          <p:cNvPr id="3" name="Footer Placeholder 2"/>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2910171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34625" y="4465422"/>
            <a:ext cx="11669484" cy="2123658"/>
          </a:xfrm>
          <a:prstGeom prst="rect">
            <a:avLst/>
          </a:prstGeom>
          <a:noFill/>
        </p:spPr>
        <p:txBody>
          <a:bodyPr wrap="square" rtlCol="0">
            <a:spAutoFit/>
          </a:bodyPr>
          <a:lstStyle/>
          <a:p>
            <a:r>
              <a:rPr lang="en-US" sz="2800" b="1" i="1" dirty="0" smtClean="0">
                <a:solidFill>
                  <a:schemeClr val="bg1"/>
                </a:solidFill>
              </a:rPr>
              <a:t>Three data samples:</a:t>
            </a:r>
          </a:p>
          <a:p>
            <a:r>
              <a:rPr lang="en-US" sz="2400" dirty="0" smtClean="0">
                <a:solidFill>
                  <a:schemeClr val="bg1"/>
                </a:solidFill>
              </a:rPr>
              <a:t>Left image: fit to all 301 stars:  Best-fitting ISMF toward </a:t>
            </a:r>
            <a:r>
              <a:rPr lang="en-US" sz="2400" dirty="0" err="1" smtClean="0">
                <a:solidFill>
                  <a:schemeClr val="bg1"/>
                </a:solidFill>
              </a:rPr>
              <a:t>B_magpol</a:t>
            </a:r>
            <a:r>
              <a:rPr lang="en-US" sz="2400" dirty="0" smtClean="0">
                <a:solidFill>
                  <a:schemeClr val="bg1"/>
                </a:solidFill>
              </a:rPr>
              <a:t> at L=42 </a:t>
            </a:r>
            <a:r>
              <a:rPr lang="en-US" sz="2400" dirty="0" err="1" smtClean="0">
                <a:solidFill>
                  <a:schemeClr val="bg1"/>
                </a:solidFill>
              </a:rPr>
              <a:t>deg</a:t>
            </a:r>
            <a:r>
              <a:rPr lang="en-US" sz="2400" dirty="0" smtClean="0">
                <a:solidFill>
                  <a:schemeClr val="bg1"/>
                </a:solidFill>
              </a:rPr>
              <a:t>, B=49 </a:t>
            </a:r>
            <a:r>
              <a:rPr lang="en-US" sz="2400" dirty="0" err="1" smtClean="0">
                <a:solidFill>
                  <a:schemeClr val="bg1"/>
                </a:solidFill>
              </a:rPr>
              <a:t>deg</a:t>
            </a:r>
            <a:endParaRPr lang="en-US" sz="2400" dirty="0" smtClean="0">
              <a:solidFill>
                <a:schemeClr val="bg1"/>
              </a:solidFill>
            </a:endParaRPr>
          </a:p>
          <a:p>
            <a:r>
              <a:rPr lang="en-US" sz="2400" dirty="0" smtClean="0">
                <a:solidFill>
                  <a:schemeClr val="bg1"/>
                </a:solidFill>
              </a:rPr>
              <a:t>Middle image: Best fitting ISMF for stars within 90 </a:t>
            </a:r>
            <a:r>
              <a:rPr lang="en-US" sz="2400" dirty="0" err="1" smtClean="0">
                <a:solidFill>
                  <a:schemeClr val="bg1"/>
                </a:solidFill>
              </a:rPr>
              <a:t>deg</a:t>
            </a:r>
            <a:r>
              <a:rPr lang="en-US" sz="2400" dirty="0" smtClean="0">
                <a:solidFill>
                  <a:schemeClr val="bg1"/>
                </a:solidFill>
              </a:rPr>
              <a:t> of </a:t>
            </a:r>
            <a:r>
              <a:rPr lang="en-US" sz="2400" dirty="0" err="1" smtClean="0">
                <a:solidFill>
                  <a:schemeClr val="bg1"/>
                </a:solidFill>
              </a:rPr>
              <a:t>B_magpol</a:t>
            </a:r>
            <a:r>
              <a:rPr lang="en-US" sz="2400" dirty="0" smtClean="0">
                <a:solidFill>
                  <a:schemeClr val="bg1"/>
                </a:solidFill>
              </a:rPr>
              <a:t> (“</a:t>
            </a:r>
            <a:r>
              <a:rPr lang="en-US" sz="2400" dirty="0" err="1" smtClean="0">
                <a:solidFill>
                  <a:schemeClr val="bg1"/>
                </a:solidFill>
              </a:rPr>
              <a:t>B_magpol</a:t>
            </a:r>
            <a:r>
              <a:rPr lang="en-US" sz="2400" dirty="0" smtClean="0">
                <a:solidFill>
                  <a:schemeClr val="bg1"/>
                </a:solidFill>
              </a:rPr>
              <a:t>&gt;0”)</a:t>
            </a:r>
          </a:p>
          <a:p>
            <a:r>
              <a:rPr lang="en-US" sz="2400" dirty="0" smtClean="0">
                <a:solidFill>
                  <a:schemeClr val="bg1"/>
                </a:solidFill>
              </a:rPr>
              <a:t>Right image:  Best fitting ISMF for stars over 90 </a:t>
            </a:r>
            <a:r>
              <a:rPr lang="en-US" sz="2400" dirty="0" err="1" smtClean="0">
                <a:solidFill>
                  <a:schemeClr val="bg1"/>
                </a:solidFill>
              </a:rPr>
              <a:t>deg</a:t>
            </a:r>
            <a:r>
              <a:rPr lang="en-US" sz="2400" dirty="0" smtClean="0">
                <a:solidFill>
                  <a:schemeClr val="bg1"/>
                </a:solidFill>
              </a:rPr>
              <a:t> of </a:t>
            </a:r>
            <a:r>
              <a:rPr lang="en-US" sz="2400" dirty="0" err="1" smtClean="0">
                <a:solidFill>
                  <a:schemeClr val="bg1"/>
                </a:solidFill>
              </a:rPr>
              <a:t>B_magpol</a:t>
            </a:r>
            <a:r>
              <a:rPr lang="en-US" sz="2400" dirty="0" smtClean="0">
                <a:solidFill>
                  <a:schemeClr val="bg1"/>
                </a:solidFill>
              </a:rPr>
              <a:t> (“</a:t>
            </a:r>
            <a:r>
              <a:rPr lang="en-US" sz="2400" dirty="0" err="1" smtClean="0">
                <a:solidFill>
                  <a:schemeClr val="bg1"/>
                </a:solidFill>
              </a:rPr>
              <a:t>B_magpol</a:t>
            </a:r>
            <a:r>
              <a:rPr lang="en-US" sz="2400" dirty="0" smtClean="0">
                <a:solidFill>
                  <a:schemeClr val="bg1"/>
                </a:solidFill>
              </a:rPr>
              <a:t>&lt;0”)</a:t>
            </a:r>
          </a:p>
          <a:p>
            <a:r>
              <a:rPr lang="en-US" sz="3200" i="1" dirty="0" smtClean="0">
                <a:solidFill>
                  <a:schemeClr val="bg1"/>
                </a:solidFill>
              </a:rPr>
              <a:t>Highest probability ISMF orientation found for “</a:t>
            </a:r>
            <a:r>
              <a:rPr lang="en-US" sz="3200" i="1" dirty="0" err="1" smtClean="0">
                <a:solidFill>
                  <a:schemeClr val="bg1"/>
                </a:solidFill>
              </a:rPr>
              <a:t>B_magpol</a:t>
            </a:r>
            <a:r>
              <a:rPr lang="en-US" sz="3200" i="1" dirty="0" smtClean="0">
                <a:solidFill>
                  <a:schemeClr val="bg1"/>
                </a:solidFill>
              </a:rPr>
              <a:t>&lt;0”</a:t>
            </a:r>
          </a:p>
        </p:txBody>
      </p:sp>
      <p:sp>
        <p:nvSpPr>
          <p:cNvPr id="15" name="TextBox 14"/>
          <p:cNvSpPr txBox="1"/>
          <p:nvPr/>
        </p:nvSpPr>
        <p:spPr>
          <a:xfrm>
            <a:off x="479668" y="2918720"/>
            <a:ext cx="10460653" cy="1692771"/>
          </a:xfrm>
          <a:prstGeom prst="rect">
            <a:avLst/>
          </a:prstGeom>
          <a:noFill/>
        </p:spPr>
        <p:txBody>
          <a:bodyPr wrap="square" rtlCol="0">
            <a:spAutoFit/>
          </a:bodyPr>
          <a:lstStyle/>
          <a:p>
            <a:r>
              <a:rPr lang="en-US" sz="2400" dirty="0" smtClean="0">
                <a:solidFill>
                  <a:schemeClr val="bg1"/>
                </a:solidFill>
              </a:rPr>
              <a:t>Figures show reduced chi^2  fit based on </a:t>
            </a:r>
            <a:r>
              <a:rPr lang="en-US" sz="2800" b="1" i="1" dirty="0" smtClean="0">
                <a:solidFill>
                  <a:schemeClr val="bg1"/>
                </a:solidFill>
              </a:rPr>
              <a:t>probability density function for ISMF at each location</a:t>
            </a:r>
          </a:p>
          <a:p>
            <a:endParaRPr lang="en-US" sz="2400" dirty="0" smtClean="0">
              <a:solidFill>
                <a:schemeClr val="bg1"/>
              </a:solidFill>
            </a:endParaRPr>
          </a:p>
          <a:p>
            <a:r>
              <a:rPr lang="en-US" sz="2400" dirty="0" smtClean="0">
                <a:solidFill>
                  <a:schemeClr val="bg1"/>
                </a:solidFill>
              </a:rPr>
              <a:t> </a:t>
            </a:r>
            <a:endParaRPr lang="en-US" sz="2400"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560" y="697677"/>
            <a:ext cx="3989145" cy="2286000"/>
          </a:xfrm>
          <a:prstGeom prst="rect">
            <a:avLst/>
          </a:prstGeom>
        </p:spPr>
      </p:pic>
      <p:pic>
        <p:nvPicPr>
          <p:cNvPr id="19" name="Content Placeholder 1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609113" y="691488"/>
            <a:ext cx="3964898" cy="2286000"/>
          </a:xfrm>
        </p:spPr>
      </p:pic>
      <p:pic>
        <p:nvPicPr>
          <p:cNvPr id="13" name="Content Placeholder 12"/>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57630" y="691488"/>
            <a:ext cx="3939067" cy="2286000"/>
          </a:xfrm>
        </p:spPr>
      </p:pic>
      <p:sp>
        <p:nvSpPr>
          <p:cNvPr id="2" name="Title 1"/>
          <p:cNvSpPr>
            <a:spLocks noGrp="1"/>
          </p:cNvSpPr>
          <p:nvPr>
            <p:ph type="title"/>
          </p:nvPr>
        </p:nvSpPr>
        <p:spPr>
          <a:xfrm>
            <a:off x="-187891" y="86547"/>
            <a:ext cx="12192000" cy="726842"/>
          </a:xfrm>
        </p:spPr>
        <p:txBody>
          <a:bodyPr>
            <a:noAutofit/>
          </a:bodyPr>
          <a:lstStyle/>
          <a:p>
            <a:pPr algn="r"/>
            <a:endParaRPr lang="en-US" sz="3600" b="1" baseline="-25000" dirty="0">
              <a:solidFill>
                <a:schemeClr val="tx1"/>
              </a:solidFill>
            </a:endParaRPr>
          </a:p>
        </p:txBody>
      </p:sp>
      <p:sp>
        <p:nvSpPr>
          <p:cNvPr id="10" name="Slide Number Placeholder 9"/>
          <p:cNvSpPr>
            <a:spLocks noGrp="1"/>
          </p:cNvSpPr>
          <p:nvPr>
            <p:ph type="sldNum" sz="quarter" idx="12"/>
          </p:nvPr>
        </p:nvSpPr>
        <p:spPr>
          <a:xfrm>
            <a:off x="9260909" y="6459267"/>
            <a:ext cx="2743200" cy="365125"/>
          </a:xfrm>
        </p:spPr>
        <p:txBody>
          <a:bodyPr/>
          <a:lstStyle/>
          <a:p>
            <a:fld id="{48F63A3B-78C7-47BE-AE5E-E10140E04643}" type="slidenum">
              <a:rPr lang="en-US" smtClean="0"/>
              <a:t>11</a:t>
            </a:fld>
            <a:endParaRPr lang="en-US" dirty="0"/>
          </a:p>
        </p:txBody>
      </p:sp>
      <p:sp>
        <p:nvSpPr>
          <p:cNvPr id="17" name="Footer Placeholder 5"/>
          <p:cNvSpPr txBox="1">
            <a:spLocks/>
          </p:cNvSpPr>
          <p:nvPr/>
        </p:nvSpPr>
        <p:spPr>
          <a:xfrm>
            <a:off x="157628" y="187413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i="1" dirty="0" smtClean="0">
                <a:solidFill>
                  <a:schemeClr val="tx1"/>
                </a:solidFill>
              </a:rPr>
              <a:t>GALACTIC COORDINATES</a:t>
            </a:r>
            <a:endParaRPr lang="en-US" i="1" dirty="0">
              <a:solidFill>
                <a:schemeClr val="tx1"/>
              </a:solidFill>
            </a:endParaRPr>
          </a:p>
        </p:txBody>
      </p:sp>
      <p:sp>
        <p:nvSpPr>
          <p:cNvPr id="18" name="Title 1"/>
          <p:cNvSpPr txBox="1">
            <a:spLocks/>
          </p:cNvSpPr>
          <p:nvPr/>
        </p:nvSpPr>
        <p:spPr>
          <a:xfrm>
            <a:off x="74906" y="66180"/>
            <a:ext cx="11929203" cy="69697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r>
              <a:rPr lang="en-US" sz="4000" dirty="0" smtClean="0">
                <a:solidFill>
                  <a:schemeClr val="bg1"/>
                </a:solidFill>
              </a:rPr>
              <a:t>Probabilities that Polarization Position Angles trace ISMF at each </a:t>
            </a:r>
            <a:r>
              <a:rPr lang="en-US" sz="4000" dirty="0">
                <a:solidFill>
                  <a:schemeClr val="bg1"/>
                </a:solidFill>
              </a:rPr>
              <a:t>l</a:t>
            </a:r>
            <a:r>
              <a:rPr lang="en-US" sz="4000" dirty="0" smtClean="0">
                <a:solidFill>
                  <a:schemeClr val="bg1"/>
                </a:solidFill>
              </a:rPr>
              <a:t>ocation</a:t>
            </a:r>
            <a:endParaRPr lang="en-US" sz="4000" dirty="0">
              <a:solidFill>
                <a:schemeClr val="bg1"/>
              </a:solidFill>
            </a:endParaRPr>
          </a:p>
        </p:txBody>
      </p:sp>
      <p:sp>
        <p:nvSpPr>
          <p:cNvPr id="3" name="Right Brace 2"/>
          <p:cNvSpPr/>
          <p:nvPr/>
        </p:nvSpPr>
        <p:spPr>
          <a:xfrm>
            <a:off x="-584120" y="3699817"/>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3826446" y="4143375"/>
            <a:ext cx="45719" cy="4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2014538" y="4195702"/>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Down Arrow 22"/>
          <p:cNvSpPr/>
          <p:nvPr/>
        </p:nvSpPr>
        <p:spPr bwMode="auto">
          <a:xfrm>
            <a:off x="7147560" y="3368120"/>
            <a:ext cx="1139191" cy="319284"/>
          </a:xfrm>
          <a:prstGeom prst="downArrow">
            <a:avLst/>
          </a:prstGeom>
          <a:solidFill>
            <a:srgbClr val="FF0066"/>
          </a:solidFill>
          <a:ln w="9525" cap="flat" cmpd="sng" algn="ctr">
            <a:solidFill>
              <a:srgbClr val="FF006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7874" y="3729533"/>
            <a:ext cx="5058561" cy="1124120"/>
          </a:xfrm>
          <a:prstGeom prst="rect">
            <a:avLst/>
          </a:prstGeom>
          <a:ln w="38100">
            <a:solidFill>
              <a:srgbClr val="FF0066"/>
            </a:solidFill>
          </a:ln>
        </p:spPr>
      </p:pic>
      <p:sp>
        <p:nvSpPr>
          <p:cNvPr id="5" name="Footer Placeholder 4"/>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3055704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79463" y="1600844"/>
            <a:ext cx="8712537" cy="3108543"/>
          </a:xfrm>
          <a:prstGeom prst="rect">
            <a:avLst/>
          </a:prstGeom>
          <a:noFill/>
        </p:spPr>
        <p:txBody>
          <a:bodyPr wrap="square" rtlCol="0">
            <a:spAutoFit/>
          </a:bodyPr>
          <a:lstStyle/>
          <a:p>
            <a:pPr marL="514350" indent="-514350">
              <a:buAutoNum type="arabicPeriod"/>
            </a:pPr>
            <a:r>
              <a:rPr lang="en-US" sz="2800" i="1" dirty="0" smtClean="0">
                <a:solidFill>
                  <a:schemeClr val="bg1"/>
                </a:solidFill>
              </a:rPr>
              <a:t>Best ISMF fits for stars more than 180. </a:t>
            </a:r>
            <a:r>
              <a:rPr lang="en-US" sz="2800" i="1" dirty="0" err="1" smtClean="0">
                <a:solidFill>
                  <a:schemeClr val="bg1"/>
                </a:solidFill>
              </a:rPr>
              <a:t>deg</a:t>
            </a:r>
            <a:r>
              <a:rPr lang="en-US" sz="2800" i="1" dirty="0" smtClean="0">
                <a:solidFill>
                  <a:schemeClr val="bg1"/>
                </a:solidFill>
              </a:rPr>
              <a:t> from fit to entire data set fit:   </a:t>
            </a:r>
            <a:endParaRPr lang="en-US" sz="2800" i="1" dirty="0">
              <a:solidFill>
                <a:schemeClr val="bg1"/>
              </a:solidFill>
            </a:endParaRPr>
          </a:p>
          <a:p>
            <a:pPr marL="514350" indent="-514350">
              <a:buAutoNum type="arabicPeriod"/>
            </a:pPr>
            <a:r>
              <a:rPr lang="en-US" sz="2800" i="1" dirty="0">
                <a:solidFill>
                  <a:schemeClr val="bg1"/>
                </a:solidFill>
                <a:latin typeface="Symbol" panose="05050102010706020507" pitchFamily="18" charset="2"/>
              </a:rPr>
              <a:t> </a:t>
            </a:r>
            <a:r>
              <a:rPr lang="en-US" sz="2800" i="1" dirty="0" smtClean="0">
                <a:solidFill>
                  <a:schemeClr val="bg1"/>
                </a:solidFill>
                <a:latin typeface="Symbol" panose="05050102010706020507" pitchFamily="18" charset="2"/>
              </a:rPr>
              <a:t> </a:t>
            </a:r>
            <a:r>
              <a:rPr lang="en-US" sz="2800" i="1" dirty="0" smtClean="0">
                <a:solidFill>
                  <a:schemeClr val="bg1"/>
                </a:solidFill>
                <a:latin typeface="Symbol" panose="05050102010706020507" pitchFamily="18" charset="2"/>
              </a:rPr>
              <a:t> </a:t>
            </a:r>
            <a:r>
              <a:rPr lang="en-US" sz="2800" i="1" dirty="0" smtClean="0">
                <a:solidFill>
                  <a:schemeClr val="bg1"/>
                </a:solidFill>
                <a:latin typeface="Symbol" panose="05050102010706020507" pitchFamily="18" charset="2"/>
              </a:rPr>
              <a:t>l=219 </a:t>
            </a:r>
            <a:r>
              <a:rPr lang="en-US" sz="2800" dirty="0" err="1">
                <a:solidFill>
                  <a:schemeClr val="bg1"/>
                </a:solidFill>
              </a:rPr>
              <a:t>deg</a:t>
            </a:r>
            <a:r>
              <a:rPr lang="en-US" sz="2800" dirty="0">
                <a:solidFill>
                  <a:schemeClr val="bg1"/>
                </a:solidFill>
              </a:rPr>
              <a:t> </a:t>
            </a:r>
            <a:r>
              <a:rPr lang="en-US" sz="2800" i="1" dirty="0" smtClean="0">
                <a:solidFill>
                  <a:schemeClr val="bg1"/>
                </a:solidFill>
                <a:latin typeface="Symbol" panose="05050102010706020507" pitchFamily="18" charset="2"/>
              </a:rPr>
              <a:t>+/- 15 </a:t>
            </a:r>
            <a:r>
              <a:rPr lang="en-US" sz="2800" i="1" dirty="0" err="1" smtClean="0">
                <a:solidFill>
                  <a:schemeClr val="bg1"/>
                </a:solidFill>
              </a:rPr>
              <a:t>deg</a:t>
            </a:r>
            <a:r>
              <a:rPr lang="en-US" sz="2800" i="1" dirty="0" smtClean="0">
                <a:solidFill>
                  <a:schemeClr val="bg1"/>
                </a:solidFill>
                <a:latin typeface="Symbol" panose="05050102010706020507" pitchFamily="18" charset="2"/>
              </a:rPr>
              <a:t>, b=43 </a:t>
            </a:r>
            <a:r>
              <a:rPr lang="en-US" sz="2800" dirty="0" err="1">
                <a:solidFill>
                  <a:schemeClr val="bg1"/>
                </a:solidFill>
              </a:rPr>
              <a:t>deg</a:t>
            </a:r>
            <a:r>
              <a:rPr lang="en-US" sz="2800" dirty="0">
                <a:solidFill>
                  <a:schemeClr val="bg1"/>
                </a:solidFill>
              </a:rPr>
              <a:t> </a:t>
            </a:r>
            <a:r>
              <a:rPr lang="en-US" sz="2800" i="1" dirty="0" smtClean="0">
                <a:solidFill>
                  <a:schemeClr val="bg1"/>
                </a:solidFill>
              </a:rPr>
              <a:t>+/-17deg</a:t>
            </a:r>
          </a:p>
          <a:p>
            <a:pPr marL="514350" indent="-514350">
              <a:buAutoNum type="arabicPeriod"/>
            </a:pPr>
            <a:r>
              <a:rPr lang="en-US" sz="2800" i="1" dirty="0" smtClean="0">
                <a:solidFill>
                  <a:schemeClr val="bg1"/>
                </a:solidFill>
              </a:rPr>
              <a:t>Probability density function conspicuously elongated parallel to IBEX ribbon centers (red dots, bottom fig.).</a:t>
            </a:r>
            <a:endParaRPr lang="en-US" sz="2800" u="sng" dirty="0" smtClean="0">
              <a:solidFill>
                <a:srgbClr val="FFFF00"/>
              </a:solidFill>
            </a:endParaRPr>
          </a:p>
          <a:p>
            <a:pPr marL="514350" indent="-514350">
              <a:buAutoNum type="arabicPeriod"/>
            </a:pPr>
            <a:r>
              <a:rPr lang="en-US" sz="2800" u="sng" dirty="0" smtClean="0">
                <a:solidFill>
                  <a:srgbClr val="FFFF00"/>
                </a:solidFill>
              </a:rPr>
              <a:t>WHY?  Unrecognized </a:t>
            </a:r>
            <a:r>
              <a:rPr lang="en-US" sz="2800" u="sng" dirty="0" smtClean="0">
                <a:solidFill>
                  <a:srgbClr val="FFFF00"/>
                </a:solidFill>
              </a:rPr>
              <a:t>,</a:t>
            </a:r>
            <a:r>
              <a:rPr lang="en-US" sz="2800" u="sng" dirty="0" smtClean="0">
                <a:solidFill>
                  <a:srgbClr val="FFFF00"/>
                </a:solidFill>
              </a:rPr>
              <a:t>magnetic filament or </a:t>
            </a:r>
            <a:r>
              <a:rPr lang="en-US" sz="2800" u="sng" dirty="0" smtClean="0">
                <a:solidFill>
                  <a:srgbClr val="FFFF00"/>
                </a:solidFill>
              </a:rPr>
              <a:t>bow </a:t>
            </a:r>
            <a:r>
              <a:rPr lang="en-US" sz="2800" u="sng" dirty="0" smtClean="0">
                <a:solidFill>
                  <a:srgbClr val="FFFF00"/>
                </a:solidFill>
              </a:rPr>
              <a:t>wave wrapped around heliosphere?</a:t>
            </a:r>
          </a:p>
        </p:txBody>
      </p:sp>
      <p:sp>
        <p:nvSpPr>
          <p:cNvPr id="10" name="Slide Number Placeholder 9"/>
          <p:cNvSpPr>
            <a:spLocks noGrp="1"/>
          </p:cNvSpPr>
          <p:nvPr>
            <p:ph type="sldNum" sz="quarter" idx="12"/>
          </p:nvPr>
        </p:nvSpPr>
        <p:spPr>
          <a:xfrm>
            <a:off x="8610600" y="6346319"/>
            <a:ext cx="2743200" cy="365125"/>
          </a:xfrm>
        </p:spPr>
        <p:txBody>
          <a:bodyPr/>
          <a:lstStyle/>
          <a:p>
            <a:fld id="{48F63A3B-78C7-47BE-AE5E-E10140E04643}" type="slidenum">
              <a:rPr lang="en-US" smtClean="0"/>
              <a:t>12</a:t>
            </a:fld>
            <a:endParaRPr lang="en-US" dirty="0"/>
          </a:p>
        </p:txBody>
      </p:sp>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995" y="0"/>
            <a:ext cx="2904564" cy="2743200"/>
          </a:xfr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14" y="3018661"/>
            <a:ext cx="3048926" cy="2901257"/>
          </a:xfrm>
          <a:prstGeom prst="rect">
            <a:avLst/>
          </a:prstGeom>
        </p:spPr>
      </p:pic>
      <p:sp>
        <p:nvSpPr>
          <p:cNvPr id="18" name="TextBox 17"/>
          <p:cNvSpPr txBox="1"/>
          <p:nvPr/>
        </p:nvSpPr>
        <p:spPr>
          <a:xfrm>
            <a:off x="419099" y="5905797"/>
            <a:ext cx="5681664" cy="400110"/>
          </a:xfrm>
          <a:prstGeom prst="rect">
            <a:avLst/>
          </a:prstGeom>
          <a:noFill/>
        </p:spPr>
        <p:txBody>
          <a:bodyPr wrap="square" rtlCol="0">
            <a:spAutoFit/>
          </a:bodyPr>
          <a:lstStyle/>
          <a:p>
            <a:r>
              <a:rPr lang="en-US" sz="2000" dirty="0" smtClean="0">
                <a:solidFill>
                  <a:srgbClr val="FFFF00"/>
                </a:solidFill>
              </a:rPr>
              <a:t>Green/red Probability contours:  1-sigma/2-sigma</a:t>
            </a:r>
          </a:p>
        </p:txBody>
      </p:sp>
      <p:cxnSp>
        <p:nvCxnSpPr>
          <p:cNvPr id="13" name="Straight Arrow Connector 12"/>
          <p:cNvCxnSpPr/>
          <p:nvPr/>
        </p:nvCxnSpPr>
        <p:spPr>
          <a:xfrm flipV="1">
            <a:off x="2612659" y="4306893"/>
            <a:ext cx="188914" cy="672611"/>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3558739" y="98525"/>
            <a:ext cx="8414185" cy="993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r>
              <a:rPr lang="en-US" sz="3600" i="1" dirty="0" smtClean="0">
                <a:solidFill>
                  <a:schemeClr val="bg1"/>
                </a:solidFill>
              </a:rPr>
              <a:t>Probability density function for ISMF at each location in Ecliptic Coordinates</a:t>
            </a:r>
            <a:endParaRPr lang="en-US" sz="3600" dirty="0" smtClean="0">
              <a:solidFill>
                <a:schemeClr val="bg1"/>
              </a:solidFill>
            </a:endParaRPr>
          </a:p>
        </p:txBody>
      </p:sp>
      <p:sp>
        <p:nvSpPr>
          <p:cNvPr id="7" name="TextBox 6"/>
          <p:cNvSpPr txBox="1"/>
          <p:nvPr/>
        </p:nvSpPr>
        <p:spPr>
          <a:xfrm>
            <a:off x="2320752" y="4846653"/>
            <a:ext cx="441146" cy="369332"/>
          </a:xfrm>
          <a:prstGeom prst="rect">
            <a:avLst/>
          </a:prstGeom>
          <a:noFill/>
        </p:spPr>
        <p:txBody>
          <a:bodyPr wrap="none" rtlCol="0">
            <a:spAutoFit/>
          </a:bodyPr>
          <a:lstStyle/>
          <a:p>
            <a:r>
              <a:rPr lang="en-US" dirty="0" smtClean="0">
                <a:solidFill>
                  <a:srgbClr val="FF0000"/>
                </a:solidFill>
              </a:rPr>
              <a:t>2</a:t>
            </a:r>
            <a:r>
              <a:rPr lang="en-US" dirty="0" smtClean="0">
                <a:solidFill>
                  <a:srgbClr val="FF0000"/>
                </a:solidFill>
                <a:latin typeface="Symbol" panose="05050102010706020507" pitchFamily="18" charset="2"/>
              </a:rPr>
              <a:t>s</a:t>
            </a:r>
            <a:endParaRPr lang="en-US" dirty="0">
              <a:solidFill>
                <a:srgbClr val="FF0000"/>
              </a:solidFill>
              <a:latin typeface="Symbol" panose="05050102010706020507" pitchFamily="18" charset="2"/>
            </a:endParaRPr>
          </a:p>
        </p:txBody>
      </p:sp>
      <p:sp>
        <p:nvSpPr>
          <p:cNvPr id="2" name="Footer Placeholder 1"/>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2133291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55" y="247500"/>
            <a:ext cx="12808854" cy="531580"/>
          </a:xfrm>
        </p:spPr>
        <p:txBody>
          <a:bodyPr>
            <a:noAutofit/>
          </a:bodyPr>
          <a:lstStyle/>
          <a:p>
            <a:r>
              <a:rPr lang="en-US" sz="2800" b="1" dirty="0" smtClean="0">
                <a:solidFill>
                  <a:schemeClr val="bg1"/>
                </a:solidFill>
              </a:rPr>
              <a:t>Filament A:  Story of </a:t>
            </a:r>
            <a:r>
              <a:rPr lang="en-US" sz="2000" b="1" dirty="0" smtClean="0">
                <a:solidFill>
                  <a:schemeClr val="bg1"/>
                </a:solidFill>
              </a:rPr>
              <a:t>Charged</a:t>
            </a:r>
            <a:r>
              <a:rPr lang="en-US" sz="2800" b="1" dirty="0" smtClean="0">
                <a:solidFill>
                  <a:schemeClr val="bg1"/>
                </a:solidFill>
              </a:rPr>
              <a:t> Interstellar </a:t>
            </a:r>
            <a:r>
              <a:rPr lang="en-US" sz="2800" b="1" dirty="0" smtClean="0">
                <a:solidFill>
                  <a:schemeClr val="bg1"/>
                </a:solidFill>
              </a:rPr>
              <a:t>Dust Grains Interacting with Heliosphere</a:t>
            </a:r>
            <a:endParaRPr lang="en-US" sz="2800" b="1" baseline="-25000" dirty="0">
              <a:solidFill>
                <a:schemeClr val="bg1"/>
              </a:solidFill>
            </a:endParaRPr>
          </a:p>
        </p:txBody>
      </p:sp>
      <p:pic>
        <p:nvPicPr>
          <p:cNvPr id="3"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6146"/>
          <a:stretch/>
        </p:blipFill>
        <p:spPr>
          <a:xfrm>
            <a:off x="2743669" y="898555"/>
            <a:ext cx="3861935" cy="1828800"/>
          </a:xfr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08804" y="898555"/>
            <a:ext cx="2271803" cy="1828800"/>
          </a:xfr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953" r="4002" b="24397"/>
          <a:stretch/>
        </p:blipFill>
        <p:spPr>
          <a:xfrm>
            <a:off x="260807" y="848943"/>
            <a:ext cx="2254262" cy="1828800"/>
          </a:xfrm>
          <a:prstGeom prst="rect">
            <a:avLst/>
          </a:prstGeom>
        </p:spPr>
      </p:pic>
      <p:sp>
        <p:nvSpPr>
          <p:cNvPr id="10" name="Slide Number Placeholder 9"/>
          <p:cNvSpPr>
            <a:spLocks noGrp="1"/>
          </p:cNvSpPr>
          <p:nvPr>
            <p:ph type="sldNum" sz="quarter" idx="12"/>
          </p:nvPr>
        </p:nvSpPr>
        <p:spPr/>
        <p:txBody>
          <a:bodyPr/>
          <a:lstStyle/>
          <a:p>
            <a:fld id="{48F63A3B-78C7-47BE-AE5E-E10140E04643}" type="slidenum">
              <a:rPr lang="en-US" smtClean="0"/>
              <a:t>13</a:t>
            </a:fld>
            <a:endParaRPr lang="en-US" dirty="0"/>
          </a:p>
        </p:txBody>
      </p:sp>
      <p:pic>
        <p:nvPicPr>
          <p:cNvPr id="12" name="Content Placeholder 12">
            <a:extLst>
              <a:ext uri="{FF2B5EF4-FFF2-40B4-BE49-F238E27FC236}">
                <a16:creationId xmlns:a16="http://schemas.microsoft.com/office/drawing/2014/main" id="{9D329CE3-23BA-42A8-A889-A7302C9C9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0625" y="898555"/>
            <a:ext cx="2545080" cy="1828800"/>
          </a:xfrm>
          <a:prstGeom prst="rect">
            <a:avLst/>
          </a:prstGeom>
        </p:spPr>
      </p:pic>
      <p:sp>
        <p:nvSpPr>
          <p:cNvPr id="13" name="TextBox 12"/>
          <p:cNvSpPr txBox="1"/>
          <p:nvPr/>
        </p:nvSpPr>
        <p:spPr>
          <a:xfrm>
            <a:off x="109655" y="2697445"/>
            <a:ext cx="12138943" cy="3539430"/>
          </a:xfrm>
          <a:prstGeom prst="rect">
            <a:avLst/>
          </a:prstGeom>
          <a:noFill/>
        </p:spPr>
        <p:txBody>
          <a:bodyPr wrap="square" rtlCol="0">
            <a:spAutoFit/>
          </a:bodyPr>
          <a:lstStyle/>
          <a:p>
            <a:r>
              <a:rPr lang="en-US" sz="2800" dirty="0" smtClean="0">
                <a:solidFill>
                  <a:schemeClr val="bg1"/>
                </a:solidFill>
              </a:rPr>
              <a:t>Left to Right:</a:t>
            </a:r>
          </a:p>
          <a:p>
            <a:pPr marL="514350" indent="-514350">
              <a:buAutoNum type="arabicParenR"/>
            </a:pPr>
            <a:r>
              <a:rPr lang="en-US" sz="2800" dirty="0" smtClean="0">
                <a:solidFill>
                  <a:schemeClr val="bg1"/>
                </a:solidFill>
              </a:rPr>
              <a:t>Grain </a:t>
            </a:r>
            <a:r>
              <a:rPr lang="en-US" sz="2800" dirty="0" smtClean="0">
                <a:solidFill>
                  <a:schemeClr val="bg1"/>
                </a:solidFill>
              </a:rPr>
              <a:t>potential (V) </a:t>
            </a:r>
            <a:r>
              <a:rPr lang="en-US" sz="2800" dirty="0" smtClean="0">
                <a:solidFill>
                  <a:schemeClr val="bg1"/>
                </a:solidFill>
              </a:rPr>
              <a:t> </a:t>
            </a:r>
            <a:r>
              <a:rPr lang="en-US" sz="2800" dirty="0" smtClean="0">
                <a:solidFill>
                  <a:schemeClr val="bg1"/>
                </a:solidFill>
              </a:rPr>
              <a:t>for interstellar grains </a:t>
            </a:r>
            <a:r>
              <a:rPr lang="en-US" sz="2800" dirty="0" smtClean="0">
                <a:solidFill>
                  <a:schemeClr val="bg1"/>
                </a:solidFill>
              </a:rPr>
              <a:t>in </a:t>
            </a:r>
            <a:r>
              <a:rPr lang="en-US" sz="2800" dirty="0" err="1" smtClean="0">
                <a:solidFill>
                  <a:schemeClr val="bg1"/>
                </a:solidFill>
              </a:rPr>
              <a:t>heliosheath</a:t>
            </a:r>
            <a:r>
              <a:rPr lang="en-US" sz="2800" dirty="0" smtClean="0">
                <a:solidFill>
                  <a:schemeClr val="bg1"/>
                </a:solidFill>
              </a:rPr>
              <a:t> </a:t>
            </a:r>
            <a:r>
              <a:rPr lang="en-US" sz="2800" dirty="0" smtClean="0">
                <a:solidFill>
                  <a:schemeClr val="bg1"/>
                </a:solidFill>
              </a:rPr>
              <a:t>(</a:t>
            </a:r>
            <a:r>
              <a:rPr lang="en-US" sz="2800" dirty="0" err="1" smtClean="0">
                <a:solidFill>
                  <a:schemeClr val="bg1"/>
                </a:solidFill>
              </a:rPr>
              <a:t>Slavin</a:t>
            </a:r>
            <a:r>
              <a:rPr lang="en-US" sz="2800" dirty="0" smtClean="0">
                <a:solidFill>
                  <a:schemeClr val="bg1"/>
                </a:solidFill>
              </a:rPr>
              <a:t> et al. 2012)</a:t>
            </a:r>
          </a:p>
          <a:p>
            <a:pPr marL="514350" indent="-514350">
              <a:buAutoNum type="arabicParenR"/>
            </a:pPr>
            <a:r>
              <a:rPr lang="en-US" sz="2800" dirty="0" smtClean="0">
                <a:solidFill>
                  <a:schemeClr val="bg1"/>
                </a:solidFill>
              </a:rPr>
              <a:t>Upwind Direction of large grains enter heliosphere. Ulysses and Galileo Data collected early 1990’s (Frisch et al. 1999)</a:t>
            </a:r>
          </a:p>
          <a:p>
            <a:pPr marL="514350" indent="-514350">
              <a:buAutoNum type="arabicParenR"/>
            </a:pPr>
            <a:r>
              <a:rPr lang="en-US" sz="2800" dirty="0" smtClean="0">
                <a:solidFill>
                  <a:schemeClr val="bg1"/>
                </a:solidFill>
              </a:rPr>
              <a:t>Filament A (with BV plane) (Frisch et al. 2022)</a:t>
            </a:r>
          </a:p>
          <a:p>
            <a:pPr marL="514350" indent="-514350">
              <a:buAutoNum type="arabicParenR"/>
            </a:pPr>
            <a:r>
              <a:rPr lang="en-US" sz="2800" dirty="0" smtClean="0">
                <a:solidFill>
                  <a:schemeClr val="bg1"/>
                </a:solidFill>
              </a:rPr>
              <a:t>Small grains excluded from inner heliosphere by high Q/M (Frisch et al. 1999, </a:t>
            </a:r>
            <a:r>
              <a:rPr lang="en-US" sz="2800" dirty="0" err="1" smtClean="0">
                <a:solidFill>
                  <a:schemeClr val="bg1"/>
                </a:solidFill>
              </a:rPr>
              <a:t>Slavin</a:t>
            </a:r>
            <a:r>
              <a:rPr lang="en-US" sz="2800" dirty="0" smtClean="0">
                <a:solidFill>
                  <a:schemeClr val="bg1"/>
                </a:solidFill>
              </a:rPr>
              <a:t> et al. 2012, </a:t>
            </a:r>
            <a:r>
              <a:rPr lang="en-US" sz="2800" dirty="0" err="1" smtClean="0">
                <a:solidFill>
                  <a:schemeClr val="bg1"/>
                </a:solidFill>
              </a:rPr>
              <a:t>Sterken</a:t>
            </a:r>
            <a:r>
              <a:rPr lang="en-US" sz="2800" dirty="0" smtClean="0">
                <a:solidFill>
                  <a:schemeClr val="bg1"/>
                </a:solidFill>
              </a:rPr>
              <a:t> et al. 2015)</a:t>
            </a:r>
          </a:p>
          <a:p>
            <a:pPr marL="514350" indent="-514350">
              <a:buAutoNum type="arabicParenR"/>
            </a:pPr>
            <a:r>
              <a:rPr lang="en-US" sz="2800" dirty="0" smtClean="0">
                <a:solidFill>
                  <a:schemeClr val="bg1"/>
                </a:solidFill>
              </a:rPr>
              <a:t>Plumes of dust around the heliosphere from </a:t>
            </a:r>
            <a:r>
              <a:rPr lang="en-US" sz="2800" dirty="0" err="1" smtClean="0">
                <a:solidFill>
                  <a:schemeClr val="bg1"/>
                </a:solidFill>
              </a:rPr>
              <a:t>Slavin</a:t>
            </a:r>
            <a:r>
              <a:rPr lang="en-US" sz="2800" dirty="0" smtClean="0">
                <a:solidFill>
                  <a:schemeClr val="bg1"/>
                </a:solidFill>
              </a:rPr>
              <a:t> et al. 2012 simulations</a:t>
            </a:r>
            <a:endParaRPr lang="en-US" sz="2800" dirty="0">
              <a:solidFill>
                <a:schemeClr val="bg1"/>
              </a:solidFill>
            </a:endParaRPr>
          </a:p>
        </p:txBody>
      </p:sp>
      <p:sp>
        <p:nvSpPr>
          <p:cNvPr id="6" name="Footer Placeholder 5"/>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197295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8512" y="97536"/>
            <a:ext cx="5462016" cy="829056"/>
          </a:xfrm>
          <a:prstGeom prst="rect">
            <a:avLst/>
          </a:prstGeom>
          <a:ln>
            <a:solidFill>
              <a:srgbClr val="00B0F0"/>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r>
              <a:rPr lang="en-US" dirty="0" smtClean="0">
                <a:solidFill>
                  <a:schemeClr val="bg1"/>
                </a:solidFill>
              </a:rPr>
              <a:t>IBEX Ribbon  (in RA, DEC)</a:t>
            </a:r>
          </a:p>
        </p:txBody>
      </p:sp>
      <p:sp>
        <p:nvSpPr>
          <p:cNvPr id="6" name="Slide Number Placeholder 5"/>
          <p:cNvSpPr>
            <a:spLocks noGrp="1"/>
          </p:cNvSpPr>
          <p:nvPr>
            <p:ph type="sldNum" sz="quarter" idx="12"/>
          </p:nvPr>
        </p:nvSpPr>
        <p:spPr>
          <a:xfrm>
            <a:off x="8602273" y="6356351"/>
            <a:ext cx="2609117" cy="278333"/>
          </a:xfrm>
        </p:spPr>
        <p:txBody>
          <a:bodyPr/>
          <a:lstStyle/>
          <a:p>
            <a:fld id="{48F63A3B-78C7-47BE-AE5E-E10140E04643}" type="slidenum">
              <a:rPr lang="en-US" sz="1800" smtClean="0"/>
              <a:pPr/>
              <a:t>14</a:t>
            </a:fld>
            <a:endParaRPr lang="en-US" sz="1800" dirty="0"/>
          </a:p>
        </p:txBody>
      </p:sp>
      <p:sp>
        <p:nvSpPr>
          <p:cNvPr id="2" name="Footer Placeholder 1"/>
          <p:cNvSpPr>
            <a:spLocks noGrp="1"/>
          </p:cNvSpPr>
          <p:nvPr>
            <p:ph type="ftr" sz="quarter" idx="11"/>
          </p:nvPr>
        </p:nvSpPr>
        <p:spPr>
          <a:xfrm>
            <a:off x="4026110" y="6356351"/>
            <a:ext cx="3913675" cy="278333"/>
          </a:xfrm>
        </p:spPr>
        <p:txBody>
          <a:bodyPr/>
          <a:lstStyle/>
          <a:p>
            <a:r>
              <a:rPr lang="en-US" sz="1800" smtClean="0"/>
              <a:t>GCRs 2023 Loyola</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12" y="841248"/>
            <a:ext cx="5836528" cy="4083350"/>
          </a:xfrm>
          <a:prstGeom prst="rect">
            <a:avLst/>
          </a:prstGeom>
        </p:spPr>
      </p:pic>
      <p:sp>
        <p:nvSpPr>
          <p:cNvPr id="4" name="TextBox 3"/>
          <p:cNvSpPr txBox="1"/>
          <p:nvPr/>
        </p:nvSpPr>
        <p:spPr>
          <a:xfrm>
            <a:off x="2011680" y="2621280"/>
            <a:ext cx="184731" cy="369332"/>
          </a:xfrm>
          <a:prstGeom prst="rect">
            <a:avLst/>
          </a:prstGeom>
          <a:noFill/>
        </p:spPr>
        <p:txBody>
          <a:bodyPr wrap="none" rtlCol="0">
            <a:spAutoFit/>
          </a:bodyPr>
          <a:lstStyle/>
          <a:p>
            <a:endParaRPr lang="en-US" dirty="0"/>
          </a:p>
        </p:txBody>
      </p:sp>
      <p:sp>
        <p:nvSpPr>
          <p:cNvPr id="9" name="Text Box 7"/>
          <p:cNvSpPr txBox="1">
            <a:spLocks noChangeArrowheads="1"/>
          </p:cNvSpPr>
          <p:nvPr/>
        </p:nvSpPr>
        <p:spPr bwMode="auto">
          <a:xfrm>
            <a:off x="6193536" y="841248"/>
            <a:ext cx="5749033"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b="1">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ts val="600"/>
              </a:spcBef>
              <a:buClrTx/>
              <a:buSzTx/>
              <a:buFontTx/>
              <a:buNone/>
            </a:pPr>
            <a:r>
              <a:rPr lang="en-US" altLang="en-US" baseline="-25000" dirty="0" smtClean="0">
                <a:solidFill>
                  <a:schemeClr val="bg1"/>
                </a:solidFill>
              </a:rPr>
              <a:t>“C”:  IBEX ribbon in RA, DEC</a:t>
            </a:r>
          </a:p>
          <a:p>
            <a:pPr>
              <a:spcBef>
                <a:spcPts val="600"/>
              </a:spcBef>
              <a:buClrTx/>
              <a:buSzTx/>
              <a:buFontTx/>
              <a:buNone/>
            </a:pPr>
            <a:r>
              <a:rPr lang="en-US" altLang="en-US" baseline="-25000" dirty="0" smtClean="0">
                <a:solidFill>
                  <a:schemeClr val="bg1"/>
                </a:solidFill>
              </a:rPr>
              <a:t>“V” letters:  Voyager </a:t>
            </a:r>
            <a:r>
              <a:rPr lang="en-US" altLang="en-US" baseline="-25000" dirty="0" err="1" smtClean="0">
                <a:solidFill>
                  <a:schemeClr val="bg1"/>
                </a:solidFill>
              </a:rPr>
              <a:t>spacecrafrt</a:t>
            </a:r>
            <a:r>
              <a:rPr lang="en-US" altLang="en-US" baseline="-25000" dirty="0" smtClean="0">
                <a:solidFill>
                  <a:schemeClr val="bg1"/>
                </a:solidFill>
              </a:rPr>
              <a:t> locations </a:t>
            </a:r>
          </a:p>
          <a:p>
            <a:pPr>
              <a:spcBef>
                <a:spcPts val="600"/>
              </a:spcBef>
              <a:buClrTx/>
              <a:buSzTx/>
              <a:buFontTx/>
              <a:buNone/>
            </a:pPr>
            <a:r>
              <a:rPr lang="en-US" altLang="en-US" baseline="-25000" dirty="0">
                <a:solidFill>
                  <a:schemeClr val="bg1"/>
                </a:solidFill>
              </a:rPr>
              <a:t>w</a:t>
            </a:r>
            <a:r>
              <a:rPr lang="en-US" altLang="en-US" baseline="-25000" dirty="0" smtClean="0">
                <a:solidFill>
                  <a:schemeClr val="bg1"/>
                </a:solidFill>
              </a:rPr>
              <a:t>hite dots: 3 </a:t>
            </a:r>
            <a:r>
              <a:rPr lang="en-US" altLang="en-US" baseline="-25000" dirty="0" err="1" smtClean="0">
                <a:solidFill>
                  <a:schemeClr val="bg1"/>
                </a:solidFill>
              </a:rPr>
              <a:t>khz</a:t>
            </a:r>
            <a:r>
              <a:rPr lang="en-US" altLang="en-US" baseline="-25000" dirty="0" smtClean="0">
                <a:solidFill>
                  <a:schemeClr val="bg1"/>
                </a:solidFill>
              </a:rPr>
              <a:t> emission</a:t>
            </a:r>
            <a:r>
              <a:rPr lang="en-US" altLang="en-US" dirty="0" smtClean="0">
                <a:solidFill>
                  <a:schemeClr val="bg1"/>
                </a:solidFill>
              </a:rPr>
              <a:t> </a:t>
            </a:r>
            <a:r>
              <a:rPr lang="en-US" altLang="en-US" baseline="-25000" dirty="0" smtClean="0">
                <a:solidFill>
                  <a:schemeClr val="bg1"/>
                </a:solidFill>
              </a:rPr>
              <a:t>s </a:t>
            </a:r>
            <a:r>
              <a:rPr lang="en-US" altLang="en-US" dirty="0" smtClean="0">
                <a:solidFill>
                  <a:schemeClr val="bg1"/>
                </a:solidFill>
              </a:rPr>
              <a:t> </a:t>
            </a:r>
            <a:r>
              <a:rPr lang="en-US" altLang="en-US" baseline="-25000" dirty="0" smtClean="0">
                <a:solidFill>
                  <a:schemeClr val="bg1"/>
                </a:solidFill>
              </a:rPr>
              <a:t>V!/V2</a:t>
            </a:r>
          </a:p>
          <a:p>
            <a:pPr>
              <a:spcBef>
                <a:spcPts val="600"/>
              </a:spcBef>
              <a:buClrTx/>
              <a:buSzTx/>
              <a:buFontTx/>
              <a:buNone/>
            </a:pPr>
            <a:r>
              <a:rPr lang="en-US" altLang="en-US" baseline="-25000" dirty="0" smtClean="0">
                <a:solidFill>
                  <a:schemeClr val="bg1"/>
                </a:solidFill>
              </a:rPr>
              <a:t>Red dots:  CMB multipole moments</a:t>
            </a:r>
            <a:r>
              <a:rPr lang="en-US" altLang="en-US" dirty="0" smtClean="0">
                <a:solidFill>
                  <a:schemeClr val="bg1"/>
                </a:solidFill>
              </a:rPr>
              <a:t> </a:t>
            </a:r>
            <a:endParaRPr lang="en-US" altLang="en-US" baseline="-25000" dirty="0" smtClean="0">
              <a:solidFill>
                <a:schemeClr val="bg1"/>
              </a:solidFill>
            </a:endParaRPr>
          </a:p>
          <a:p>
            <a:pPr>
              <a:spcBef>
                <a:spcPts val="600"/>
              </a:spcBef>
              <a:buClrTx/>
              <a:buSzTx/>
              <a:buFontTx/>
              <a:buNone/>
            </a:pPr>
            <a:r>
              <a:rPr lang="en-US" altLang="en-US" baseline="-25000" dirty="0" smtClean="0">
                <a:solidFill>
                  <a:schemeClr val="bg1"/>
                </a:solidFill>
              </a:rPr>
              <a:t>Red </a:t>
            </a:r>
            <a:r>
              <a:rPr lang="en-US" altLang="en-US" baseline="-25000" dirty="0" err="1" smtClean="0">
                <a:solidFill>
                  <a:schemeClr val="bg1"/>
                </a:solidFill>
              </a:rPr>
              <a:t>Letteres</a:t>
            </a:r>
            <a:r>
              <a:rPr lang="en-US" altLang="en-US" baseline="-25000" dirty="0" smtClean="0">
                <a:solidFill>
                  <a:schemeClr val="bg1"/>
                </a:solidFill>
              </a:rPr>
              <a:t>: QSO</a:t>
            </a:r>
            <a:r>
              <a:rPr lang="en-US" altLang="en-US" dirty="0" smtClean="0">
                <a:solidFill>
                  <a:schemeClr val="bg1"/>
                </a:solidFill>
              </a:rPr>
              <a:t> </a:t>
            </a:r>
            <a:r>
              <a:rPr lang="en-US" altLang="en-US" baseline="-25000" dirty="0" smtClean="0">
                <a:solidFill>
                  <a:schemeClr val="bg1"/>
                </a:solidFill>
              </a:rPr>
              <a:t>intraday  variables</a:t>
            </a:r>
          </a:p>
          <a:p>
            <a:pPr>
              <a:spcBef>
                <a:spcPts val="600"/>
              </a:spcBef>
              <a:buClrTx/>
              <a:buSzTx/>
              <a:buFontTx/>
              <a:buNone/>
            </a:pPr>
            <a:r>
              <a:rPr lang="en-US" altLang="en-US" baseline="-25000" dirty="0" err="1" smtClean="0">
                <a:solidFill>
                  <a:schemeClr val="bg1"/>
                </a:solidFill>
              </a:rPr>
              <a:t>upV</a:t>
            </a:r>
            <a:r>
              <a:rPr lang="en-US" altLang="en-US" baseline="-25000" dirty="0" smtClean="0">
                <a:solidFill>
                  <a:schemeClr val="bg1"/>
                </a:solidFill>
              </a:rPr>
              <a:t>/</a:t>
            </a:r>
            <a:r>
              <a:rPr lang="en-US" altLang="en-US" baseline="-25000" dirty="0" err="1" smtClean="0">
                <a:solidFill>
                  <a:schemeClr val="bg1"/>
                </a:solidFill>
              </a:rPr>
              <a:t>downV</a:t>
            </a:r>
            <a:r>
              <a:rPr lang="en-US" altLang="en-US" baseline="-25000" dirty="0" smtClean="0">
                <a:solidFill>
                  <a:schemeClr val="bg1"/>
                </a:solidFill>
              </a:rPr>
              <a:t>: upwind/downwind </a:t>
            </a:r>
          </a:p>
          <a:p>
            <a:pPr>
              <a:spcBef>
                <a:spcPts val="600"/>
              </a:spcBef>
              <a:buClrTx/>
              <a:buSzTx/>
              <a:buFontTx/>
              <a:buNone/>
            </a:pPr>
            <a:r>
              <a:rPr lang="en-US" altLang="en-US" baseline="-25000" dirty="0" err="1" smtClean="0">
                <a:solidFill>
                  <a:schemeClr val="bg1"/>
                </a:solidFill>
              </a:rPr>
              <a:t>upB</a:t>
            </a:r>
            <a:r>
              <a:rPr lang="en-US" altLang="en-US" baseline="-25000" dirty="0" smtClean="0">
                <a:solidFill>
                  <a:schemeClr val="bg1"/>
                </a:solidFill>
              </a:rPr>
              <a:t>/</a:t>
            </a:r>
            <a:r>
              <a:rPr lang="en-US" altLang="en-US" baseline="-25000" dirty="0" err="1" smtClean="0">
                <a:solidFill>
                  <a:schemeClr val="bg1"/>
                </a:solidFill>
              </a:rPr>
              <a:t>downB</a:t>
            </a:r>
            <a:r>
              <a:rPr lang="en-US" altLang="en-US" baseline="-25000" dirty="0" smtClean="0">
                <a:solidFill>
                  <a:schemeClr val="bg1"/>
                </a:solidFill>
              </a:rPr>
              <a:t>:  +/- ISMF poles</a:t>
            </a:r>
            <a:endParaRPr lang="en-US" altLang="en-US" dirty="0" smtClean="0">
              <a:solidFill>
                <a:schemeClr val="bg1"/>
              </a:solidFill>
            </a:endParaRPr>
          </a:p>
          <a:p>
            <a:pPr>
              <a:spcBef>
                <a:spcPts val="600"/>
              </a:spcBef>
              <a:buClrTx/>
              <a:buSzTx/>
              <a:buFontTx/>
              <a:buNone/>
            </a:pPr>
            <a:endParaRPr lang="en-US" altLang="en-US" baseline="-25000" dirty="0" smtClean="0">
              <a:solidFill>
                <a:schemeClr val="bg1"/>
              </a:solidFill>
            </a:endParaRPr>
          </a:p>
        </p:txBody>
      </p:sp>
    </p:spTree>
    <p:extLst>
      <p:ext uri="{BB962C8B-B14F-4D97-AF65-F5344CB8AC3E}">
        <p14:creationId xmlns:p14="http://schemas.microsoft.com/office/powerpoint/2010/main" val="1211050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8512" y="97536"/>
            <a:ext cx="11627728" cy="589758"/>
          </a:xfrm>
          <a:prstGeom prst="rect">
            <a:avLst/>
          </a:prstGeom>
          <a:ln>
            <a:solidFill>
              <a:srgbClr val="00B0F0"/>
            </a:solid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r>
              <a:rPr lang="en-US" dirty="0" smtClean="0">
                <a:solidFill>
                  <a:schemeClr val="bg1"/>
                </a:solidFill>
              </a:rPr>
              <a:t>IBEX Ribbon  (L) and  Tibet AS gamma GCR data (R)</a:t>
            </a:r>
          </a:p>
        </p:txBody>
      </p:sp>
      <p:sp>
        <p:nvSpPr>
          <p:cNvPr id="6" name="Slide Number Placeholder 5"/>
          <p:cNvSpPr>
            <a:spLocks noGrp="1"/>
          </p:cNvSpPr>
          <p:nvPr>
            <p:ph type="sldNum" sz="quarter" idx="12"/>
          </p:nvPr>
        </p:nvSpPr>
        <p:spPr>
          <a:xfrm>
            <a:off x="8602273" y="6356351"/>
            <a:ext cx="2609117" cy="278333"/>
          </a:xfrm>
        </p:spPr>
        <p:txBody>
          <a:bodyPr/>
          <a:lstStyle/>
          <a:p>
            <a:fld id="{48F63A3B-78C7-47BE-AE5E-E10140E04643}" type="slidenum">
              <a:rPr lang="en-US" sz="1800" smtClean="0"/>
              <a:pPr/>
              <a:t>15</a:t>
            </a:fld>
            <a:endParaRPr lang="en-US" sz="1800" dirty="0"/>
          </a:p>
        </p:txBody>
      </p:sp>
      <p:sp>
        <p:nvSpPr>
          <p:cNvPr id="2" name="Footer Placeholder 1"/>
          <p:cNvSpPr>
            <a:spLocks noGrp="1"/>
          </p:cNvSpPr>
          <p:nvPr>
            <p:ph type="ftr" sz="quarter" idx="11"/>
          </p:nvPr>
        </p:nvSpPr>
        <p:spPr>
          <a:xfrm>
            <a:off x="4026110" y="6356351"/>
            <a:ext cx="3913675" cy="278333"/>
          </a:xfrm>
        </p:spPr>
        <p:txBody>
          <a:bodyPr/>
          <a:lstStyle/>
          <a:p>
            <a:r>
              <a:rPr lang="en-US" sz="1800" smtClean="0"/>
              <a:t>GCRs 2023 Loyola</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12" y="841248"/>
            <a:ext cx="5836528" cy="4083350"/>
          </a:xfrm>
          <a:prstGeom prst="rect">
            <a:avLst/>
          </a:prstGeom>
        </p:spPr>
      </p:pic>
      <p:sp>
        <p:nvSpPr>
          <p:cNvPr id="4" name="TextBox 3"/>
          <p:cNvSpPr txBox="1"/>
          <p:nvPr/>
        </p:nvSpPr>
        <p:spPr>
          <a:xfrm>
            <a:off x="2011680" y="2621280"/>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649" y="1166004"/>
            <a:ext cx="5476471" cy="3226842"/>
          </a:xfrm>
          <a:prstGeom prst="rect">
            <a:avLst/>
          </a:prstGeom>
        </p:spPr>
      </p:pic>
    </p:spTree>
    <p:extLst>
      <p:ext uri="{BB962C8B-B14F-4D97-AF65-F5344CB8AC3E}">
        <p14:creationId xmlns:p14="http://schemas.microsoft.com/office/powerpoint/2010/main" val="532769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34" t="6146" r="13390" b="3109"/>
          <a:stretch/>
        </p:blipFill>
        <p:spPr>
          <a:xfrm>
            <a:off x="5931945" y="1279011"/>
            <a:ext cx="5340830" cy="3577838"/>
          </a:xfrm>
          <a:prstGeom prst="rect">
            <a:avLst/>
          </a:prstGeom>
        </p:spPr>
      </p:pic>
      <p:sp>
        <p:nvSpPr>
          <p:cNvPr id="2" name="Title 1"/>
          <p:cNvSpPr>
            <a:spLocks noGrp="1"/>
          </p:cNvSpPr>
          <p:nvPr>
            <p:ph type="title"/>
          </p:nvPr>
        </p:nvSpPr>
        <p:spPr>
          <a:xfrm>
            <a:off x="458170" y="104296"/>
            <a:ext cx="11425238" cy="688592"/>
          </a:xfrm>
        </p:spPr>
        <p:txBody>
          <a:bodyPr>
            <a:noAutofit/>
          </a:bodyPr>
          <a:lstStyle/>
          <a:p>
            <a:r>
              <a:rPr lang="en-US" sz="5400" dirty="0" smtClean="0">
                <a:solidFill>
                  <a:schemeClr val="bg1"/>
                </a:solidFill>
              </a:rPr>
              <a:t>ISMF</a:t>
            </a:r>
            <a:r>
              <a:rPr lang="en-US" sz="5400" dirty="0">
                <a:solidFill>
                  <a:schemeClr val="bg1"/>
                </a:solidFill>
              </a:rPr>
              <a:t>, CMB Dark </a:t>
            </a:r>
            <a:r>
              <a:rPr lang="en-US" sz="5400" dirty="0" smtClean="0">
                <a:solidFill>
                  <a:schemeClr val="bg1"/>
                </a:solidFill>
              </a:rPr>
              <a:t>Spot, Colliding Clouds </a:t>
            </a:r>
            <a:endParaRPr lang="en-US" sz="5400" b="1" baseline="-25000" dirty="0">
              <a:solidFill>
                <a:schemeClr val="bg1"/>
              </a:solidFill>
            </a:endParaRPr>
          </a:p>
        </p:txBody>
      </p:sp>
      <p:sp>
        <p:nvSpPr>
          <p:cNvPr id="8" name="Text Box 7"/>
          <p:cNvSpPr txBox="1">
            <a:spLocks noChangeArrowheads="1"/>
          </p:cNvSpPr>
          <p:nvPr/>
        </p:nvSpPr>
        <p:spPr bwMode="auto">
          <a:xfrm>
            <a:off x="4930601" y="4943218"/>
            <a:ext cx="6902798"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b="1">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800" dirty="0" smtClean="0">
                <a:solidFill>
                  <a:schemeClr val="bg1"/>
                </a:solidFill>
              </a:rPr>
              <a:t>Look along opaque axis of aligned  dust grains and see  </a:t>
            </a:r>
            <a:r>
              <a:rPr lang="en-US" altLang="en-US" dirty="0" smtClean="0">
                <a:solidFill>
                  <a:schemeClr val="bg1"/>
                </a:solidFill>
              </a:rPr>
              <a:t>CMB</a:t>
            </a:r>
            <a:r>
              <a:rPr lang="en-US" altLang="en-US" sz="2800" dirty="0" smtClean="0">
                <a:solidFill>
                  <a:schemeClr val="bg1"/>
                </a:solidFill>
              </a:rPr>
              <a:t> “Dark Spot” within 10 </a:t>
            </a:r>
            <a:r>
              <a:rPr lang="en-US" altLang="en-US" sz="2800" dirty="0" err="1" smtClean="0">
                <a:solidFill>
                  <a:schemeClr val="bg1"/>
                </a:solidFill>
              </a:rPr>
              <a:t>deg</a:t>
            </a:r>
            <a:r>
              <a:rPr lang="en-US" altLang="en-US" sz="2800" dirty="0" smtClean="0">
                <a:solidFill>
                  <a:schemeClr val="bg1"/>
                </a:solidFill>
              </a:rPr>
              <a:t> of ISMF (Frisch et al. 2022)</a:t>
            </a:r>
            <a:endParaRPr lang="en-US" altLang="en-US" sz="2800" dirty="0">
              <a:solidFill>
                <a:schemeClr val="bg1"/>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t>16</a:t>
            </a:fld>
            <a:endParaRPr lang="en-US" dirty="0"/>
          </a:p>
        </p:txBody>
      </p:sp>
      <p:pic>
        <p:nvPicPr>
          <p:cNvPr id="19" name="Content Placeholder 1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2697" y="1151990"/>
            <a:ext cx="5181600" cy="3886200"/>
          </a:xfrm>
        </p:spPr>
      </p:pic>
      <p:sp>
        <p:nvSpPr>
          <p:cNvPr id="17" name="Title 1"/>
          <p:cNvSpPr txBox="1">
            <a:spLocks/>
          </p:cNvSpPr>
          <p:nvPr/>
        </p:nvSpPr>
        <p:spPr>
          <a:xfrm>
            <a:off x="6524625" y="657955"/>
            <a:ext cx="12192000" cy="7268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r>
              <a:rPr lang="en-US" sz="1800" dirty="0" smtClean="0"/>
              <a:t>View Parallel to ISMF shows CMB dark spot</a:t>
            </a:r>
            <a:endParaRPr lang="en-US" sz="1800" baseline="-25000" dirty="0"/>
          </a:p>
        </p:txBody>
      </p:sp>
      <p:sp>
        <p:nvSpPr>
          <p:cNvPr id="20" name="TextBox 19"/>
          <p:cNvSpPr txBox="1"/>
          <p:nvPr/>
        </p:nvSpPr>
        <p:spPr>
          <a:xfrm>
            <a:off x="458170" y="5466437"/>
            <a:ext cx="4326697" cy="461665"/>
          </a:xfrm>
          <a:prstGeom prst="rect">
            <a:avLst/>
          </a:prstGeom>
          <a:noFill/>
        </p:spPr>
        <p:txBody>
          <a:bodyPr wrap="none" rtlCol="0">
            <a:spAutoFit/>
          </a:bodyPr>
          <a:lstStyle/>
          <a:p>
            <a:r>
              <a:rPr lang="en-US" sz="2400" b="1" dirty="0" smtClean="0">
                <a:solidFill>
                  <a:schemeClr val="bg1"/>
                </a:solidFill>
              </a:rPr>
              <a:t>Plank image with CMB dark spot</a:t>
            </a:r>
            <a:endParaRPr lang="en-US" sz="2400" b="1" dirty="0">
              <a:solidFill>
                <a:schemeClr val="bg1"/>
              </a:solidFill>
            </a:endParaRPr>
          </a:p>
        </p:txBody>
      </p:sp>
      <p:cxnSp>
        <p:nvCxnSpPr>
          <p:cNvPr id="27" name="Straight Arrow Connector 5"/>
          <p:cNvCxnSpPr>
            <a:cxnSpLocks noChangeShapeType="1"/>
          </p:cNvCxnSpPr>
          <p:nvPr/>
        </p:nvCxnSpPr>
        <p:spPr bwMode="auto">
          <a:xfrm flipV="1">
            <a:off x="3581400" y="4105391"/>
            <a:ext cx="564706" cy="1357890"/>
          </a:xfrm>
          <a:prstGeom prst="straightConnector1">
            <a:avLst/>
          </a:prstGeom>
          <a:noFill/>
          <a:ln w="57150" algn="ctr">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Footer Placeholder 4"/>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3586224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2">
            <a:extLst>
              <a:ext uri="{FF2B5EF4-FFF2-40B4-BE49-F238E27FC236}">
                <a16:creationId xmlns:a16="http://schemas.microsoft.com/office/drawing/2014/main" id="{69CB6F89-D8C1-4F29-B02A-C90EFE500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354" y="1086071"/>
            <a:ext cx="7007122" cy="5771929"/>
          </a:xfrm>
          <a:prstGeom prst="rect">
            <a:avLst/>
          </a:prstGeom>
          <a:ln>
            <a:solidFill>
              <a:schemeClr val="accent1"/>
            </a:solidFill>
          </a:ln>
        </p:spPr>
      </p:pic>
      <p:sp>
        <p:nvSpPr>
          <p:cNvPr id="20" name="Rectangle 19"/>
          <p:cNvSpPr/>
          <p:nvPr/>
        </p:nvSpPr>
        <p:spPr>
          <a:xfrm>
            <a:off x="4971361" y="2254084"/>
            <a:ext cx="1448089" cy="646331"/>
          </a:xfrm>
          <a:prstGeom prst="rect">
            <a:avLst/>
          </a:prstGeom>
          <a:noFill/>
        </p:spPr>
        <p:txBody>
          <a:bodyPr wrap="none">
            <a:spAutoFit/>
          </a:bodyPr>
          <a:lstStyle/>
          <a:p>
            <a:r>
              <a:rPr lang="en-US" b="1" dirty="0" smtClean="0"/>
              <a:t>Local Bubble </a:t>
            </a:r>
          </a:p>
          <a:p>
            <a:r>
              <a:rPr lang="en-US" b="1" dirty="0" smtClean="0"/>
              <a:t>ISMF</a:t>
            </a:r>
            <a:endParaRPr lang="en-US" dirty="0"/>
          </a:p>
        </p:txBody>
      </p:sp>
      <p:sp>
        <p:nvSpPr>
          <p:cNvPr id="2" name="Title 1"/>
          <p:cNvSpPr>
            <a:spLocks noGrp="1"/>
          </p:cNvSpPr>
          <p:nvPr>
            <p:ph type="title"/>
          </p:nvPr>
        </p:nvSpPr>
        <p:spPr>
          <a:xfrm>
            <a:off x="0" y="31860"/>
            <a:ext cx="11797990" cy="958227"/>
          </a:xfrm>
          <a:ln>
            <a:solidFill>
              <a:srgbClr val="00B0F0"/>
            </a:solidFill>
          </a:ln>
        </p:spPr>
        <p:txBody>
          <a:bodyPr>
            <a:normAutofit/>
          </a:bodyPr>
          <a:lstStyle/>
          <a:p>
            <a:r>
              <a:rPr lang="en-US" sz="3600" b="1" dirty="0" smtClean="0">
                <a:solidFill>
                  <a:schemeClr val="bg1"/>
                </a:solidFill>
              </a:rPr>
              <a:t>Get New Polarization Data for nearby stars inside Local Bubble</a:t>
            </a:r>
            <a:endParaRPr lang="en-US" sz="3600" b="1" dirty="0">
              <a:solidFill>
                <a:schemeClr val="bg1"/>
              </a:solidFill>
            </a:endParaRPr>
          </a:p>
        </p:txBody>
      </p:sp>
      <p:sp>
        <p:nvSpPr>
          <p:cNvPr id="6" name="Slide Number Placeholder 5"/>
          <p:cNvSpPr>
            <a:spLocks noGrp="1"/>
          </p:cNvSpPr>
          <p:nvPr>
            <p:ph type="sldNum" sz="quarter" idx="12"/>
          </p:nvPr>
        </p:nvSpPr>
        <p:spPr>
          <a:xfrm>
            <a:off x="8569743" y="6647250"/>
            <a:ext cx="2743200" cy="365125"/>
          </a:xfrm>
        </p:spPr>
        <p:txBody>
          <a:bodyPr/>
          <a:lstStyle/>
          <a:p>
            <a:fld id="{48F63A3B-78C7-47BE-AE5E-E10140E04643}" type="slidenum">
              <a:rPr lang="en-US" smtClean="0">
                <a:solidFill>
                  <a:schemeClr val="accent1"/>
                </a:solidFill>
              </a:rPr>
              <a:t>2</a:t>
            </a:fld>
            <a:endParaRPr lang="en-US" dirty="0">
              <a:solidFill>
                <a:schemeClr val="accent1"/>
              </a:solidFill>
            </a:endParaRPr>
          </a:p>
        </p:txBody>
      </p:sp>
      <p:sp>
        <p:nvSpPr>
          <p:cNvPr id="9" name="Oval 8"/>
          <p:cNvSpPr/>
          <p:nvPr/>
        </p:nvSpPr>
        <p:spPr>
          <a:xfrm>
            <a:off x="8476099" y="2744302"/>
            <a:ext cx="892646" cy="853279"/>
          </a:xfrm>
          <a:prstGeom prst="ellipse">
            <a:avLst/>
          </a:prstGeom>
          <a:noFill/>
          <a:ln w="889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cxnSp>
        <p:nvCxnSpPr>
          <p:cNvPr id="11" name="Straight Arrow Connector 10">
            <a:extLst>
              <a:ext uri="{FF2B5EF4-FFF2-40B4-BE49-F238E27FC236}">
                <a16:creationId xmlns:a16="http://schemas.microsoft.com/office/drawing/2014/main" id="{0AE18ECD-6213-4D62-8985-1FBE38BA7586}"/>
              </a:ext>
            </a:extLst>
          </p:cNvPr>
          <p:cNvCxnSpPr>
            <a:cxnSpLocks/>
          </p:cNvCxnSpPr>
          <p:nvPr/>
        </p:nvCxnSpPr>
        <p:spPr>
          <a:xfrm>
            <a:off x="3926908" y="1116239"/>
            <a:ext cx="4631401" cy="1733341"/>
          </a:xfrm>
          <a:prstGeom prst="straightConnector1">
            <a:avLst/>
          </a:prstGeom>
          <a:ln w="57150">
            <a:solidFill>
              <a:srgbClr val="5BFFA5">
                <a:alpha val="87000"/>
              </a:srgbClr>
            </a:solidFill>
            <a:prstDash val="sysDash"/>
            <a:tailEnd type="triangle"/>
          </a:ln>
        </p:spPr>
        <p:style>
          <a:lnRef idx="3">
            <a:schemeClr val="accent2"/>
          </a:lnRef>
          <a:fillRef idx="0">
            <a:schemeClr val="accent2"/>
          </a:fillRef>
          <a:effectRef idx="2">
            <a:schemeClr val="accent2"/>
          </a:effectRef>
          <a:fontRef idx="minor">
            <a:schemeClr val="tx1"/>
          </a:fontRef>
        </p:style>
      </p:cxnSp>
      <p:sp>
        <p:nvSpPr>
          <p:cNvPr id="17" name="Content Placeholder 3">
            <a:extLst>
              <a:ext uri="{FF2B5EF4-FFF2-40B4-BE49-F238E27FC236}">
                <a16:creationId xmlns:a16="http://schemas.microsoft.com/office/drawing/2014/main" id="{3C61134E-8B58-4453-8E6D-FC9D0EAB43A5}"/>
              </a:ext>
            </a:extLst>
          </p:cNvPr>
          <p:cNvSpPr txBox="1">
            <a:spLocks/>
          </p:cNvSpPr>
          <p:nvPr/>
        </p:nvSpPr>
        <p:spPr>
          <a:xfrm>
            <a:off x="180404" y="1184653"/>
            <a:ext cx="4616300" cy="530822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smtClean="0">
                <a:solidFill>
                  <a:schemeClr val="bg1"/>
                </a:solidFill>
              </a:rPr>
              <a:t>                                                  </a:t>
            </a:r>
          </a:p>
          <a:p>
            <a:pPr marL="457200" indent="-457200">
              <a:buAutoNum type="arabicParenBoth"/>
            </a:pPr>
            <a:r>
              <a:rPr lang="en-US" sz="2400" dirty="0" smtClean="0">
                <a:solidFill>
                  <a:schemeClr val="bg1"/>
                </a:solidFill>
              </a:rPr>
              <a:t>Background image:  Redding of Starlight projected onto Galactic Plane defines Local Bubble</a:t>
            </a:r>
          </a:p>
          <a:p>
            <a:pPr marL="457200" indent="-457200">
              <a:buAutoNum type="arabicParenBoth"/>
            </a:pPr>
            <a:r>
              <a:rPr lang="en-US" sz="2400" dirty="0" smtClean="0">
                <a:solidFill>
                  <a:schemeClr val="bg1"/>
                </a:solidFill>
              </a:rPr>
              <a:t>(2)  New polarization data collected for stars within 41 pc of  heliosphere(thick dashed circle)</a:t>
            </a:r>
          </a:p>
          <a:p>
            <a:pPr marL="457200" indent="-457200">
              <a:buAutoNum type="arabicParenBoth"/>
            </a:pPr>
            <a:r>
              <a:rPr lang="en-US" sz="2400" dirty="0" smtClean="0">
                <a:solidFill>
                  <a:schemeClr val="bg1"/>
                </a:solidFill>
              </a:rPr>
              <a:t>Old </a:t>
            </a:r>
            <a:r>
              <a:rPr lang="en-US" sz="2400" dirty="0" err="1" smtClean="0">
                <a:solidFill>
                  <a:schemeClr val="bg1"/>
                </a:solidFill>
              </a:rPr>
              <a:t>superbubbles</a:t>
            </a:r>
            <a:r>
              <a:rPr lang="en-US" sz="2400" dirty="0" smtClean="0">
                <a:solidFill>
                  <a:schemeClr val="bg1"/>
                </a:solidFill>
              </a:rPr>
              <a:t> distort interstellar magnetic field in low density local bubble.</a:t>
            </a:r>
            <a:endParaRPr lang="en-US" sz="2400" dirty="0">
              <a:solidFill>
                <a:schemeClr val="bg1"/>
              </a:solidFill>
            </a:endParaRPr>
          </a:p>
          <a:p>
            <a:pPr marL="0" indent="0">
              <a:buNone/>
            </a:pPr>
            <a:r>
              <a:rPr lang="en-US" sz="2400" dirty="0" smtClean="0">
                <a:solidFill>
                  <a:schemeClr val="bg1"/>
                </a:solidFill>
              </a:rPr>
              <a:t>(4)  Ambient ISMF:  cyan-lines; local bubble ISMF  (pulsar data) and IBEX ribbon ISMF</a:t>
            </a:r>
          </a:p>
          <a:p>
            <a:pPr marL="0" indent="0">
              <a:buNone/>
            </a:pPr>
            <a:r>
              <a:rPr lang="en-US" sz="2400" dirty="0" smtClean="0">
                <a:solidFill>
                  <a:schemeClr val="bg1"/>
                </a:solidFill>
              </a:rPr>
              <a:t>(5)  Eps </a:t>
            </a:r>
            <a:r>
              <a:rPr lang="en-US" sz="2400" dirty="0" err="1" smtClean="0">
                <a:solidFill>
                  <a:schemeClr val="bg1"/>
                </a:solidFill>
              </a:rPr>
              <a:t>CMa</a:t>
            </a:r>
            <a:r>
              <a:rPr lang="en-US" sz="2400" dirty="0" smtClean="0">
                <a:solidFill>
                  <a:schemeClr val="bg1"/>
                </a:solidFill>
              </a:rPr>
              <a:t> (asterisk):  B1.5II, 22000K, ionizes the Local Interstellar Cloud (LIC) at heliosphere</a:t>
            </a:r>
          </a:p>
          <a:p>
            <a:pPr marL="0" indent="0">
              <a:buNone/>
            </a:pPr>
            <a:r>
              <a:rPr lang="en-US" sz="2400" dirty="0" smtClean="0">
                <a:solidFill>
                  <a:schemeClr val="bg1"/>
                </a:solidFill>
              </a:rPr>
              <a:t>(6)  Sun near boundary of radio continuum “S1/S2” shells around Scorpius region</a:t>
            </a:r>
            <a:r>
              <a:rPr lang="en-US" sz="2400" dirty="0">
                <a:solidFill>
                  <a:schemeClr val="bg1"/>
                </a:solidFill>
              </a:rPr>
              <a:t> </a:t>
            </a:r>
            <a:r>
              <a:rPr lang="en-US" sz="2400" dirty="0" err="1" smtClean="0">
                <a:solidFill>
                  <a:schemeClr val="bg1"/>
                </a:solidFill>
              </a:rPr>
              <a:t>Wolleben</a:t>
            </a:r>
            <a:r>
              <a:rPr lang="en-US" sz="2400" dirty="0" smtClean="0">
                <a:solidFill>
                  <a:schemeClr val="bg1"/>
                </a:solidFill>
              </a:rPr>
              <a:t> 2007)</a:t>
            </a:r>
          </a:p>
          <a:p>
            <a:pPr marL="0" indent="0">
              <a:buNone/>
            </a:pPr>
            <a:r>
              <a:rPr lang="en-US" sz="2400" dirty="0" smtClean="0">
                <a:solidFill>
                  <a:schemeClr val="bg1"/>
                </a:solidFill>
              </a:rPr>
              <a:t>(7) Plotted HI Bubbles:  include Upper Centaurus </a:t>
            </a:r>
            <a:r>
              <a:rPr lang="en-US" sz="2400" dirty="0" err="1" smtClean="0">
                <a:solidFill>
                  <a:schemeClr val="bg1"/>
                </a:solidFill>
              </a:rPr>
              <a:t>Lupis</a:t>
            </a:r>
            <a:r>
              <a:rPr lang="en-US" sz="2400" dirty="0" smtClean="0">
                <a:solidFill>
                  <a:schemeClr val="bg1"/>
                </a:solidFill>
              </a:rPr>
              <a:t>, Lo </a:t>
            </a:r>
            <a:r>
              <a:rPr lang="en-US" sz="2400" dirty="0" err="1" smtClean="0">
                <a:solidFill>
                  <a:schemeClr val="bg1"/>
                </a:solidFill>
              </a:rPr>
              <a:t>wer</a:t>
            </a:r>
            <a:r>
              <a:rPr lang="en-US" sz="2400" dirty="0" smtClean="0">
                <a:solidFill>
                  <a:schemeClr val="bg1"/>
                </a:solidFill>
              </a:rPr>
              <a:t> Centaurus Crux, Upper Scorpius (de </a:t>
            </a:r>
            <a:r>
              <a:rPr lang="en-US" sz="2400" dirty="0" err="1" smtClean="0">
                <a:solidFill>
                  <a:schemeClr val="bg1"/>
                </a:solidFill>
              </a:rPr>
              <a:t>Geus</a:t>
            </a:r>
            <a:r>
              <a:rPr lang="en-US" sz="2400" dirty="0" smtClean="0">
                <a:solidFill>
                  <a:schemeClr val="bg1"/>
                </a:solidFill>
              </a:rPr>
              <a:t> 1992).  </a:t>
            </a:r>
          </a:p>
          <a:p>
            <a:pPr marL="457200" indent="-457200">
              <a:buAutoNum type="arabicParenBoth" startAt="8"/>
            </a:pPr>
            <a:r>
              <a:rPr lang="en-US" sz="2400" dirty="0" smtClean="0">
                <a:solidFill>
                  <a:schemeClr val="bg1"/>
                </a:solidFill>
              </a:rPr>
              <a:t>All data projected onto galactic plane.</a:t>
            </a:r>
          </a:p>
          <a:p>
            <a:pPr marL="457200" indent="-457200">
              <a:buAutoNum type="arabicParenBoth" startAt="8"/>
            </a:pPr>
            <a:endParaRPr lang="en-US" sz="2400" dirty="0" smtClean="0">
              <a:solidFill>
                <a:schemeClr val="bg1"/>
              </a:solidFill>
            </a:endParaRPr>
          </a:p>
          <a:p>
            <a:pPr marL="457200" indent="-457200">
              <a:buAutoNum type="arabicParenBoth" startAt="8"/>
            </a:pPr>
            <a:r>
              <a:rPr lang="en-US" sz="2400" baseline="-25000" dirty="0" smtClean="0">
                <a:solidFill>
                  <a:schemeClr val="bg1"/>
                </a:solidFill>
              </a:rPr>
              <a:t>PROJECT:  Map ISMF within 40 pc of Sun using  starlight polarized  aligned </a:t>
            </a:r>
          </a:p>
          <a:p>
            <a:pPr marL="0" indent="0">
              <a:buNone/>
            </a:pPr>
            <a:endParaRPr lang="en-US" sz="2400" baseline="-25000" dirty="0">
              <a:solidFill>
                <a:schemeClr val="bg1"/>
              </a:solidFill>
            </a:endParaRPr>
          </a:p>
          <a:p>
            <a:pPr marL="0" indent="0">
              <a:buNone/>
            </a:pPr>
            <a:r>
              <a:rPr lang="en-US" sz="2400" baseline="-25000" dirty="0" smtClean="0">
                <a:solidFill>
                  <a:schemeClr val="bg1"/>
                </a:solidFill>
              </a:rPr>
              <a:t>Credits:  Reddening figure from Frisch </a:t>
            </a:r>
            <a:r>
              <a:rPr lang="en-US" sz="2400" baseline="-25000" dirty="0" err="1" smtClean="0">
                <a:solidFill>
                  <a:schemeClr val="bg1"/>
                </a:solidFill>
              </a:rPr>
              <a:t>Dwarkados</a:t>
            </a:r>
            <a:r>
              <a:rPr lang="en-US" sz="2400" baseline="-25000" dirty="0" smtClean="0">
                <a:solidFill>
                  <a:schemeClr val="bg1"/>
                </a:solidFill>
              </a:rPr>
              <a:t> </a:t>
            </a:r>
            <a:r>
              <a:rPr lang="en-US" sz="2400" dirty="0" smtClean="0">
                <a:solidFill>
                  <a:schemeClr val="bg1"/>
                </a:solidFill>
              </a:rPr>
              <a:t>2018</a:t>
            </a:r>
          </a:p>
        </p:txBody>
      </p:sp>
      <p:cxnSp>
        <p:nvCxnSpPr>
          <p:cNvPr id="10" name="Straight Arrow Connector 9">
            <a:extLst>
              <a:ext uri="{FF2B5EF4-FFF2-40B4-BE49-F238E27FC236}">
                <a16:creationId xmlns:a16="http://schemas.microsoft.com/office/drawing/2014/main" id="{0AE18ECD-6213-4D62-8985-1FBE38BA7586}"/>
              </a:ext>
            </a:extLst>
          </p:cNvPr>
          <p:cNvCxnSpPr>
            <a:cxnSpLocks/>
          </p:cNvCxnSpPr>
          <p:nvPr/>
        </p:nvCxnSpPr>
        <p:spPr>
          <a:xfrm flipH="1">
            <a:off x="9294017" y="1678352"/>
            <a:ext cx="1294652" cy="972339"/>
          </a:xfrm>
          <a:prstGeom prst="straightConnector1">
            <a:avLst/>
          </a:prstGeom>
          <a:ln w="50800">
            <a:solidFill>
              <a:srgbClr val="00B0F0">
                <a:alpha val="87000"/>
              </a:srgbClr>
            </a:solidFill>
            <a:tailEnd type="triangle"/>
          </a:ln>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9790445" y="1341604"/>
            <a:ext cx="1703800" cy="369332"/>
          </a:xfrm>
          <a:prstGeom prst="rect">
            <a:avLst/>
          </a:prstGeom>
          <a:solidFill>
            <a:schemeClr val="accent4"/>
          </a:solidFill>
        </p:spPr>
        <p:txBody>
          <a:bodyPr wrap="none">
            <a:spAutoFit/>
          </a:bodyPr>
          <a:lstStyle/>
          <a:p>
            <a:r>
              <a:rPr lang="en-US" b="1" dirty="0" smtClean="0">
                <a:solidFill>
                  <a:schemeClr val="accent1"/>
                </a:solidFill>
              </a:rPr>
              <a:t>LIC LSR velocity </a:t>
            </a:r>
            <a:endParaRPr lang="en-US" dirty="0">
              <a:solidFill>
                <a:schemeClr val="accent1"/>
              </a:solidFill>
            </a:endParaRPr>
          </a:p>
        </p:txBody>
      </p:sp>
      <p:sp>
        <p:nvSpPr>
          <p:cNvPr id="18" name="Rectangle 17"/>
          <p:cNvSpPr/>
          <p:nvPr/>
        </p:nvSpPr>
        <p:spPr>
          <a:xfrm>
            <a:off x="10492408" y="5780542"/>
            <a:ext cx="1467068" cy="461665"/>
          </a:xfrm>
          <a:prstGeom prst="rect">
            <a:avLst/>
          </a:prstGeom>
        </p:spPr>
        <p:txBody>
          <a:bodyPr wrap="none">
            <a:spAutoFit/>
          </a:bodyPr>
          <a:lstStyle/>
          <a:p>
            <a:r>
              <a:rPr lang="en-US" sz="2400" b="1" dirty="0" smtClean="0"/>
              <a:t>IBEX ISMF</a:t>
            </a:r>
            <a:endParaRPr lang="en-US" sz="2400" dirty="0"/>
          </a:p>
        </p:txBody>
      </p:sp>
      <p:cxnSp>
        <p:nvCxnSpPr>
          <p:cNvPr id="19" name="Straight Arrow Connector 18">
            <a:extLst>
              <a:ext uri="{FF2B5EF4-FFF2-40B4-BE49-F238E27FC236}">
                <a16:creationId xmlns:a16="http://schemas.microsoft.com/office/drawing/2014/main" id="{0AE18ECD-6213-4D62-8985-1FBE38BA7586}"/>
              </a:ext>
            </a:extLst>
          </p:cNvPr>
          <p:cNvCxnSpPr>
            <a:cxnSpLocks/>
          </p:cNvCxnSpPr>
          <p:nvPr/>
        </p:nvCxnSpPr>
        <p:spPr>
          <a:xfrm>
            <a:off x="5673478" y="2684512"/>
            <a:ext cx="868523" cy="61615"/>
          </a:xfrm>
          <a:prstGeom prst="straightConnector1">
            <a:avLst/>
          </a:prstGeom>
          <a:ln w="57150">
            <a:solidFill>
              <a:schemeClr val="tx1">
                <a:alpha val="87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0AE18ECD-6213-4D62-8985-1FBE38BA7586}"/>
              </a:ext>
            </a:extLst>
          </p:cNvPr>
          <p:cNvCxnSpPr>
            <a:cxnSpLocks/>
          </p:cNvCxnSpPr>
          <p:nvPr/>
        </p:nvCxnSpPr>
        <p:spPr>
          <a:xfrm flipH="1" flipV="1">
            <a:off x="10226096" y="3985011"/>
            <a:ext cx="1171631" cy="1902406"/>
          </a:xfrm>
          <a:prstGeom prst="straightConnector1">
            <a:avLst/>
          </a:prstGeom>
          <a:ln w="57150">
            <a:solidFill>
              <a:schemeClr val="tx1">
                <a:alpha val="87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251636" y="770686"/>
            <a:ext cx="3647793" cy="523220"/>
          </a:xfrm>
          <a:prstGeom prst="rect">
            <a:avLst/>
          </a:prstGeom>
          <a:solidFill>
            <a:schemeClr val="accent4"/>
          </a:solidFill>
          <a:ln w="38100">
            <a:solidFill>
              <a:schemeClr val="accent5">
                <a:lumMod val="20000"/>
                <a:lumOff val="80000"/>
              </a:schemeClr>
            </a:solidFill>
          </a:ln>
        </p:spPr>
        <p:txBody>
          <a:bodyPr wrap="none">
            <a:spAutoFit/>
          </a:bodyPr>
          <a:lstStyle/>
          <a:p>
            <a:r>
              <a:rPr lang="en-US" sz="2800" b="1" i="1" dirty="0" smtClean="0"/>
              <a:t>NEW Polarization DATA</a:t>
            </a:r>
            <a:endParaRPr lang="en-US" sz="2800" i="1" dirty="0"/>
          </a:p>
        </p:txBody>
      </p:sp>
      <p:cxnSp>
        <p:nvCxnSpPr>
          <p:cNvPr id="21" name="Straight Arrow Connector 20">
            <a:extLst>
              <a:ext uri="{FF2B5EF4-FFF2-40B4-BE49-F238E27FC236}">
                <a16:creationId xmlns:a16="http://schemas.microsoft.com/office/drawing/2014/main" id="{0AE18ECD-6213-4D62-8985-1FBE38BA7586}"/>
              </a:ext>
            </a:extLst>
          </p:cNvPr>
          <p:cNvCxnSpPr>
            <a:cxnSpLocks/>
          </p:cNvCxnSpPr>
          <p:nvPr/>
        </p:nvCxnSpPr>
        <p:spPr>
          <a:xfrm>
            <a:off x="8960965" y="5940122"/>
            <a:ext cx="23751" cy="369432"/>
          </a:xfrm>
          <a:prstGeom prst="straightConnector1">
            <a:avLst/>
          </a:prstGeom>
          <a:ln w="57150">
            <a:solidFill>
              <a:schemeClr val="tx1">
                <a:alpha val="87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9015285" y="6005724"/>
            <a:ext cx="817853" cy="523220"/>
          </a:xfrm>
          <a:prstGeom prst="rect">
            <a:avLst/>
          </a:prstGeom>
        </p:spPr>
        <p:txBody>
          <a:bodyPr wrap="none">
            <a:spAutoFit/>
          </a:bodyPr>
          <a:lstStyle/>
          <a:p>
            <a:r>
              <a:rPr lang="en-US" sz="1400" b="1" dirty="0" smtClean="0"/>
              <a:t>Galactic </a:t>
            </a:r>
          </a:p>
          <a:p>
            <a:r>
              <a:rPr lang="en-US" sz="1400" b="1" dirty="0" smtClean="0"/>
              <a:t>Center</a:t>
            </a:r>
            <a:endParaRPr lang="en-US" sz="1400" dirty="0"/>
          </a:p>
        </p:txBody>
      </p:sp>
      <p:sp>
        <p:nvSpPr>
          <p:cNvPr id="3" name="Footer Placeholder 2"/>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665052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193"/>
            <a:ext cx="9144000" cy="118872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extBox 1"/>
          <p:cNvSpPr txBox="1"/>
          <p:nvPr/>
        </p:nvSpPr>
        <p:spPr>
          <a:xfrm>
            <a:off x="142630" y="5552"/>
            <a:ext cx="12556660" cy="584775"/>
          </a:xfrm>
          <a:prstGeom prst="rect">
            <a:avLst/>
          </a:prstGeom>
          <a:noFill/>
        </p:spPr>
        <p:txBody>
          <a:bodyPr wrap="square" rtlCol="0">
            <a:spAutoFit/>
          </a:bodyPr>
          <a:lstStyle/>
          <a:p>
            <a:r>
              <a:rPr lang="en-US" sz="3200" b="1" dirty="0" smtClean="0">
                <a:solidFill>
                  <a:schemeClr val="bg1"/>
                </a:solidFill>
              </a:rPr>
              <a:t>Modeling </a:t>
            </a:r>
            <a:r>
              <a:rPr lang="en-US" sz="3200" b="1" dirty="0" err="1" smtClean="0">
                <a:solidFill>
                  <a:schemeClr val="bg1"/>
                </a:solidFill>
              </a:rPr>
              <a:t>nterstellar</a:t>
            </a:r>
            <a:r>
              <a:rPr lang="en-US" sz="3200" b="1" dirty="0" smtClean="0">
                <a:solidFill>
                  <a:schemeClr val="bg1"/>
                </a:solidFill>
              </a:rPr>
              <a:t> Optical and UV Absorption lines as Clouds</a:t>
            </a:r>
          </a:p>
        </p:txBody>
      </p:sp>
      <p:pic>
        <p:nvPicPr>
          <p:cNvPr id="20" name="Content Placeholder 19">
            <a:extLst>
              <a:ext uri="{FF2B5EF4-FFF2-40B4-BE49-F238E27FC236}">
                <a16:creationId xmlns:a16="http://schemas.microsoft.com/office/drawing/2014/main" id="{750BA8C8-7845-8F49-97F3-D559AD41412A}"/>
              </a:ext>
            </a:extLst>
          </p:cNvPr>
          <p:cNvPicPr>
            <a:picLocks noGrp="1" noChangeAspect="1"/>
          </p:cNvPicPr>
          <p:nvPr>
            <p:ph sz="half" idx="1"/>
          </p:nvPr>
        </p:nvPicPr>
        <p:blipFill rotWithShape="1">
          <a:blip r:embed="rId2"/>
          <a:srcRect t="7270" b="15327"/>
          <a:stretch/>
        </p:blipFill>
        <p:spPr>
          <a:xfrm>
            <a:off x="6664800" y="573113"/>
            <a:ext cx="3480259" cy="2493374"/>
          </a:xfrm>
        </p:spPr>
      </p:pic>
      <p:sp>
        <p:nvSpPr>
          <p:cNvPr id="18" name="Slide Number Placeholder 17">
            <a:extLst>
              <a:ext uri="{FF2B5EF4-FFF2-40B4-BE49-F238E27FC236}">
                <a16:creationId xmlns:a16="http://schemas.microsoft.com/office/drawing/2014/main" id="{2B7DC7BC-A135-0F42-90DF-4717CFD92B87}"/>
              </a:ext>
            </a:extLst>
          </p:cNvPr>
          <p:cNvSpPr>
            <a:spLocks noGrp="1"/>
          </p:cNvSpPr>
          <p:nvPr>
            <p:ph type="sldNum" sz="quarter" idx="12"/>
          </p:nvPr>
        </p:nvSpPr>
        <p:spPr/>
        <p:txBody>
          <a:bodyPr/>
          <a:lstStyle/>
          <a:p>
            <a:fld id="{93790E40-F2B8-3248-832D-E5D4E8A06E04}" type="slidenum">
              <a:rPr lang="en-US" b="1" smtClean="0"/>
              <a:t>3</a:t>
            </a:fld>
            <a:endParaRPr lang="en-US" b="1"/>
          </a:p>
        </p:txBody>
      </p:sp>
      <p:pic>
        <p:nvPicPr>
          <p:cNvPr id="9" name="Picture 7" descr="Picture 1">
            <a:extLst>
              <a:ext uri="{FF2B5EF4-FFF2-40B4-BE49-F238E27FC236}">
                <a16:creationId xmlns:a16="http://schemas.microsoft.com/office/drawing/2014/main" id="{7113F1C6-9E8E-BD44-B7A4-00D3FB2EB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1" b="1191"/>
          <a:stretch>
            <a:fillRect/>
          </a:stretch>
        </p:blipFill>
        <p:spPr>
          <a:xfrm>
            <a:off x="191488" y="627077"/>
            <a:ext cx="4773364" cy="4668331"/>
          </a:xfrm>
          <a:prstGeom prst="rect">
            <a:avLst/>
          </a:prstGeom>
        </p:spPr>
      </p:pic>
      <p:sp>
        <p:nvSpPr>
          <p:cNvPr id="4" name="TextBox 3">
            <a:extLst>
              <a:ext uri="{FF2B5EF4-FFF2-40B4-BE49-F238E27FC236}">
                <a16:creationId xmlns:a16="http://schemas.microsoft.com/office/drawing/2014/main" id="{ADAAD591-A5F2-47FD-9E44-65CF41C65D17}"/>
              </a:ext>
            </a:extLst>
          </p:cNvPr>
          <p:cNvSpPr txBox="1"/>
          <p:nvPr/>
        </p:nvSpPr>
        <p:spPr>
          <a:xfrm rot="16200000" flipH="1">
            <a:off x="285024" y="4019973"/>
            <a:ext cx="1145893" cy="461665"/>
          </a:xfrm>
          <a:prstGeom prst="rect">
            <a:avLst/>
          </a:prstGeom>
          <a:noFill/>
        </p:spPr>
        <p:txBody>
          <a:bodyPr wrap="square" rtlCol="0">
            <a:spAutoFit/>
          </a:bodyPr>
          <a:lstStyle/>
          <a:p>
            <a:r>
              <a:rPr lang="en-US" sz="2400" b="1" dirty="0"/>
              <a:t>+-7 pc</a:t>
            </a:r>
          </a:p>
        </p:txBody>
      </p:sp>
      <p:sp>
        <p:nvSpPr>
          <p:cNvPr id="13" name="TextBox 12">
            <a:extLst>
              <a:ext uri="{FF2B5EF4-FFF2-40B4-BE49-F238E27FC236}">
                <a16:creationId xmlns:a16="http://schemas.microsoft.com/office/drawing/2014/main" id="{1FB29886-CB2A-4B25-AE15-26C8EE6663F9}"/>
              </a:ext>
            </a:extLst>
          </p:cNvPr>
          <p:cNvSpPr txBox="1"/>
          <p:nvPr/>
        </p:nvSpPr>
        <p:spPr>
          <a:xfrm flipH="1">
            <a:off x="3267434" y="3911535"/>
            <a:ext cx="2104663" cy="369332"/>
          </a:xfrm>
          <a:prstGeom prst="rect">
            <a:avLst/>
          </a:prstGeom>
          <a:noFill/>
        </p:spPr>
        <p:txBody>
          <a:bodyPr wrap="square" rtlCol="0">
            <a:spAutoFit/>
          </a:bodyPr>
          <a:lstStyle/>
          <a:p>
            <a:r>
              <a:rPr lang="en-US" dirty="0">
                <a:solidFill>
                  <a:schemeClr val="bg1"/>
                </a:solidFill>
              </a:rPr>
              <a:t>Galactic Center</a:t>
            </a:r>
          </a:p>
        </p:txBody>
      </p:sp>
      <p:cxnSp>
        <p:nvCxnSpPr>
          <p:cNvPr id="8" name="Straight Arrow Connector 7">
            <a:extLst>
              <a:ext uri="{FF2B5EF4-FFF2-40B4-BE49-F238E27FC236}">
                <a16:creationId xmlns:a16="http://schemas.microsoft.com/office/drawing/2014/main" id="{F75F04EE-86C4-4C7A-B228-AE879C3E87A1}"/>
              </a:ext>
            </a:extLst>
          </p:cNvPr>
          <p:cNvCxnSpPr/>
          <p:nvPr/>
        </p:nvCxnSpPr>
        <p:spPr>
          <a:xfrm>
            <a:off x="3869413" y="3752333"/>
            <a:ext cx="900707" cy="0"/>
          </a:xfrm>
          <a:prstGeom prst="straightConnector1">
            <a:avLst/>
          </a:prstGeom>
          <a:ln w="571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B29886-CB2A-4B25-AE15-26C8EE6663F9}"/>
              </a:ext>
            </a:extLst>
          </p:cNvPr>
          <p:cNvSpPr txBox="1"/>
          <p:nvPr/>
        </p:nvSpPr>
        <p:spPr>
          <a:xfrm flipH="1">
            <a:off x="1523999" y="5385102"/>
            <a:ext cx="3235890" cy="584775"/>
          </a:xfrm>
          <a:prstGeom prst="rect">
            <a:avLst/>
          </a:prstGeom>
          <a:noFill/>
        </p:spPr>
        <p:txBody>
          <a:bodyPr wrap="square" rtlCol="0">
            <a:spAutoFit/>
          </a:bodyPr>
          <a:lstStyle/>
          <a:p>
            <a:r>
              <a:rPr lang="en-US" sz="1600" b="1" dirty="0" smtClean="0">
                <a:solidFill>
                  <a:schemeClr val="bg1"/>
                </a:solidFill>
              </a:rPr>
              <a:t>Fig. Credit:  Frisch, </a:t>
            </a:r>
            <a:endParaRPr lang="en-US" sz="1600" b="1" dirty="0">
              <a:solidFill>
                <a:schemeClr val="bg1"/>
              </a:solidFill>
            </a:endParaRPr>
          </a:p>
          <a:p>
            <a:r>
              <a:rPr lang="en-US" sz="1600" b="1" dirty="0" smtClean="0">
                <a:solidFill>
                  <a:schemeClr val="bg1"/>
                </a:solidFill>
              </a:rPr>
              <a:t>Adler Planetarium, NASA</a:t>
            </a:r>
            <a:endParaRPr lang="en-US" sz="1600" b="1" dirty="0">
              <a:solidFill>
                <a:schemeClr val="bg1"/>
              </a:solidFill>
            </a:endParaRPr>
          </a:p>
        </p:txBody>
      </p:sp>
      <p:sp>
        <p:nvSpPr>
          <p:cNvPr id="3" name="Date Placeholder 2"/>
          <p:cNvSpPr>
            <a:spLocks noGrp="1"/>
          </p:cNvSpPr>
          <p:nvPr>
            <p:ph type="dt" sz="half" idx="10"/>
          </p:nvPr>
        </p:nvSpPr>
        <p:spPr/>
        <p:txBody>
          <a:bodyPr/>
          <a:lstStyle/>
          <a:p>
            <a:fld id="{8508BF0B-0FE6-44AC-BDD1-C0454FD61D43}" type="datetime1">
              <a:rPr lang="en-US" smtClean="0"/>
              <a:t>5/18/2023</a:t>
            </a:fld>
            <a:endParaRPr lang="en-US" dirty="0"/>
          </a:p>
        </p:txBody>
      </p:sp>
      <p:sp>
        <p:nvSpPr>
          <p:cNvPr id="7" name="Footer Placeholder 6"/>
          <p:cNvSpPr>
            <a:spLocks noGrp="1"/>
          </p:cNvSpPr>
          <p:nvPr>
            <p:ph type="ftr" sz="quarter" idx="11"/>
          </p:nvPr>
        </p:nvSpPr>
        <p:spPr/>
        <p:txBody>
          <a:bodyPr/>
          <a:lstStyle/>
          <a:p>
            <a:r>
              <a:rPr lang="en-US" smtClean="0"/>
              <a:t>P. Frisch UNH</a:t>
            </a:r>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64" y="3129337"/>
            <a:ext cx="3665329" cy="3227013"/>
          </a:xfrm>
          <a:prstGeom prst="rect">
            <a:avLst/>
          </a:prstGeom>
        </p:spPr>
      </p:pic>
    </p:spTree>
    <p:extLst>
      <p:ext uri="{BB962C8B-B14F-4D97-AF65-F5344CB8AC3E}">
        <p14:creationId xmlns:p14="http://schemas.microsoft.com/office/powerpoint/2010/main" val="203473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8F63A3B-78C7-47BE-AE5E-E10140E04643}" type="slidenum">
              <a:rPr lang="en-US" smtClean="0"/>
              <a:t>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48" y="0"/>
            <a:ext cx="11811856" cy="64041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081498" y="3727803"/>
            <a:ext cx="1427871" cy="1759934"/>
          </a:xfrm>
          <a:prstGeom prst="rect">
            <a:avLst/>
          </a:prstGeom>
        </p:spPr>
      </p:pic>
      <p:sp>
        <p:nvSpPr>
          <p:cNvPr id="2" name="Footer Placeholder 1"/>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3357434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80" y="154077"/>
            <a:ext cx="5978386" cy="1193413"/>
          </a:xfrm>
        </p:spPr>
        <p:txBody>
          <a:bodyPr>
            <a:noAutofit/>
          </a:bodyPr>
          <a:lstStyle/>
          <a:p>
            <a:r>
              <a:rPr lang="en-US" sz="4000" dirty="0" smtClean="0">
                <a:solidFill>
                  <a:schemeClr val="bg1"/>
                </a:solidFill>
              </a:rPr>
              <a:t>ISMF of Loop I </a:t>
            </a:r>
            <a:r>
              <a:rPr lang="en-US" sz="4000" dirty="0" err="1" smtClean="0">
                <a:solidFill>
                  <a:schemeClr val="bg1"/>
                </a:solidFill>
              </a:rPr>
              <a:t>Superbubble</a:t>
            </a:r>
            <a:r>
              <a:rPr lang="en-US" sz="4000" dirty="0" smtClean="0">
                <a:solidFill>
                  <a:schemeClr val="bg1"/>
                </a:solidFill>
              </a:rPr>
              <a:t/>
            </a:r>
            <a:br>
              <a:rPr lang="en-US" sz="4000" dirty="0" smtClean="0">
                <a:solidFill>
                  <a:schemeClr val="bg1"/>
                </a:solidFill>
              </a:rPr>
            </a:br>
            <a:r>
              <a:rPr lang="en-US" sz="4000" dirty="0" smtClean="0">
                <a:solidFill>
                  <a:schemeClr val="bg1"/>
                </a:solidFill>
              </a:rPr>
              <a:t> 20</a:t>
            </a:r>
            <a:r>
              <a:rPr lang="en-US" sz="4000" baseline="30000" dirty="0" smtClean="0">
                <a:solidFill>
                  <a:schemeClr val="bg1"/>
                </a:solidFill>
              </a:rPr>
              <a:t>th</a:t>
            </a:r>
            <a:r>
              <a:rPr lang="en-US" sz="4000" dirty="0" smtClean="0">
                <a:solidFill>
                  <a:schemeClr val="bg1"/>
                </a:solidFill>
              </a:rPr>
              <a:t>/21</a:t>
            </a:r>
            <a:r>
              <a:rPr lang="en-US" sz="4000" baseline="30000" dirty="0" smtClean="0">
                <a:solidFill>
                  <a:schemeClr val="bg1"/>
                </a:solidFill>
              </a:rPr>
              <a:t>st</a:t>
            </a:r>
            <a:r>
              <a:rPr lang="en-US" sz="4000" dirty="0" smtClean="0">
                <a:solidFill>
                  <a:schemeClr val="bg1"/>
                </a:solidFill>
              </a:rPr>
              <a:t> Century Data</a:t>
            </a:r>
            <a:endParaRPr lang="en-US" sz="2800" b="1" baseline="-25000" dirty="0">
              <a:solidFill>
                <a:schemeClr val="bg1"/>
              </a:solidFill>
            </a:endParaRPr>
          </a:p>
        </p:txBody>
      </p:sp>
      <p:sp>
        <p:nvSpPr>
          <p:cNvPr id="7" name="Text Box 7"/>
          <p:cNvSpPr txBox="1">
            <a:spLocks noChangeArrowheads="1"/>
          </p:cNvSpPr>
          <p:nvPr/>
        </p:nvSpPr>
        <p:spPr bwMode="auto">
          <a:xfrm>
            <a:off x="838201" y="4424666"/>
            <a:ext cx="1092041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b="1">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800" dirty="0" smtClean="0">
                <a:solidFill>
                  <a:schemeClr val="bg1"/>
                </a:solidFill>
              </a:rPr>
              <a:t>We have now surveyed the local ISMF by collecting new polarization data at over 10 observatories in both hemispheres on  three continents (US, Brazil, Australia) and four islands (Canary, Hawaii, Maui, Tasmania).  Over half of new data from </a:t>
            </a:r>
            <a:r>
              <a:rPr lang="en-US" altLang="en-US" sz="2800" dirty="0" err="1" smtClean="0">
                <a:solidFill>
                  <a:schemeClr val="bg1"/>
                </a:solidFill>
              </a:rPr>
              <a:t>Vilppu</a:t>
            </a:r>
            <a:r>
              <a:rPr lang="en-US" altLang="en-US" sz="2800" dirty="0" smtClean="0">
                <a:solidFill>
                  <a:schemeClr val="bg1"/>
                </a:solidFill>
              </a:rPr>
              <a:t> </a:t>
            </a:r>
            <a:r>
              <a:rPr lang="en-US" altLang="en-US" sz="2800" dirty="0" err="1" smtClean="0">
                <a:solidFill>
                  <a:schemeClr val="bg1"/>
                </a:solidFill>
              </a:rPr>
              <a:t>Piirola</a:t>
            </a:r>
            <a:r>
              <a:rPr lang="en-US" altLang="en-US" sz="2800" dirty="0" smtClean="0">
                <a:solidFill>
                  <a:schemeClr val="bg1"/>
                </a:solidFill>
              </a:rPr>
              <a:t> (U. Tuku,  Finland and his colleagues). </a:t>
            </a:r>
          </a:p>
        </p:txBody>
      </p:sp>
      <p:sp>
        <p:nvSpPr>
          <p:cNvPr id="10" name="Slide Number Placeholder 9"/>
          <p:cNvSpPr>
            <a:spLocks noGrp="1"/>
          </p:cNvSpPr>
          <p:nvPr>
            <p:ph type="sldNum" sz="quarter" idx="12"/>
          </p:nvPr>
        </p:nvSpPr>
        <p:spPr/>
        <p:txBody>
          <a:bodyPr/>
          <a:lstStyle/>
          <a:p>
            <a:fld id="{48F63A3B-78C7-47BE-AE5E-E10140E04643}" type="slidenum">
              <a:rPr lang="en-US" smtClean="0"/>
              <a:t>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80" y="1633987"/>
            <a:ext cx="6890416" cy="2504183"/>
          </a:xfrm>
          <a:prstGeom prst="rect">
            <a:avLst/>
          </a:prstGeom>
        </p:spPr>
      </p:pic>
      <p:sp>
        <p:nvSpPr>
          <p:cNvPr id="8" name="TextBox 7"/>
          <p:cNvSpPr txBox="1"/>
          <p:nvPr/>
        </p:nvSpPr>
        <p:spPr>
          <a:xfrm>
            <a:off x="255680" y="4096272"/>
            <a:ext cx="1502334" cy="261610"/>
          </a:xfrm>
          <a:prstGeom prst="rect">
            <a:avLst/>
          </a:prstGeom>
          <a:noFill/>
        </p:spPr>
        <p:txBody>
          <a:bodyPr wrap="none" rtlCol="0">
            <a:spAutoFit/>
          </a:bodyPr>
          <a:lstStyle/>
          <a:p>
            <a:r>
              <a:rPr lang="en-US" sz="1100" b="1" dirty="0" smtClean="0">
                <a:solidFill>
                  <a:schemeClr val="bg1"/>
                </a:solidFill>
              </a:rPr>
              <a:t>Mathewson Ford 1972</a:t>
            </a:r>
            <a:endParaRPr lang="en-US" sz="1100" b="1"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673" y="355551"/>
            <a:ext cx="4321939" cy="3307607"/>
          </a:xfrm>
          <a:prstGeom prst="rect">
            <a:avLst/>
          </a:prstGeom>
        </p:spPr>
      </p:pic>
      <p:cxnSp>
        <p:nvCxnSpPr>
          <p:cNvPr id="11" name="Straight Arrow Connector 7"/>
          <p:cNvCxnSpPr>
            <a:cxnSpLocks noChangeShapeType="1"/>
          </p:cNvCxnSpPr>
          <p:nvPr/>
        </p:nvCxnSpPr>
        <p:spPr bwMode="auto">
          <a:xfrm flipH="1">
            <a:off x="8610601" y="744064"/>
            <a:ext cx="1371599" cy="328982"/>
          </a:xfrm>
          <a:prstGeom prst="straightConnector1">
            <a:avLst/>
          </a:prstGeom>
          <a:noFill/>
          <a:ln w="762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8066188" y="3755264"/>
            <a:ext cx="1225015" cy="261610"/>
          </a:xfrm>
          <a:prstGeom prst="rect">
            <a:avLst/>
          </a:prstGeom>
          <a:noFill/>
        </p:spPr>
        <p:txBody>
          <a:bodyPr wrap="none" rtlCol="0">
            <a:spAutoFit/>
          </a:bodyPr>
          <a:lstStyle/>
          <a:p>
            <a:r>
              <a:rPr lang="en-US" sz="1100" b="1" dirty="0" smtClean="0">
                <a:solidFill>
                  <a:schemeClr val="bg1"/>
                </a:solidFill>
              </a:rPr>
              <a:t>Santos et al. 2011</a:t>
            </a:r>
            <a:endParaRPr lang="en-US" sz="1100" b="1" dirty="0">
              <a:solidFill>
                <a:schemeClr val="bg1"/>
              </a:solidFill>
            </a:endParaRPr>
          </a:p>
        </p:txBody>
      </p:sp>
      <p:sp>
        <p:nvSpPr>
          <p:cNvPr id="3" name="Footer Placeholder 2"/>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327015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27" y="611208"/>
            <a:ext cx="1439239" cy="1449451"/>
          </a:xfrm>
          <a:prstGeom prst="rect">
            <a:avLst/>
          </a:prstGeom>
        </p:spPr>
      </p:pic>
      <p:sp>
        <p:nvSpPr>
          <p:cNvPr id="3" name="TextBox 2"/>
          <p:cNvSpPr txBox="1"/>
          <p:nvPr/>
        </p:nvSpPr>
        <p:spPr>
          <a:xfrm>
            <a:off x="188540" y="2112806"/>
            <a:ext cx="2731823" cy="369332"/>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T60, Haleakala, Japan/US</a:t>
            </a:r>
            <a:endParaRPr lang="en-US"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282" y="653558"/>
            <a:ext cx="1943103" cy="1677962"/>
          </a:xfrm>
          <a:prstGeom prst="rect">
            <a:avLst/>
          </a:prstGeom>
        </p:spPr>
      </p:pic>
      <p:sp>
        <p:nvSpPr>
          <p:cNvPr id="10" name="TextBox 9"/>
          <p:cNvSpPr txBox="1"/>
          <p:nvPr/>
        </p:nvSpPr>
        <p:spPr>
          <a:xfrm>
            <a:off x="2774742" y="2263697"/>
            <a:ext cx="2527716" cy="369332"/>
          </a:xfrm>
          <a:prstGeom prst="rect">
            <a:avLst/>
          </a:prstGeom>
          <a:solidFill>
            <a:schemeClr val="tx1">
              <a:lumMod val="50000"/>
              <a:lumOff val="50000"/>
            </a:schemeClr>
          </a:solidFill>
        </p:spPr>
        <p:txBody>
          <a:bodyPr wrap="square" rtlCol="0">
            <a:spAutoFit/>
          </a:bodyPr>
          <a:lstStyle/>
          <a:p>
            <a:r>
              <a:rPr lang="en-US" b="1" dirty="0" err="1" smtClean="0">
                <a:solidFill>
                  <a:schemeClr val="bg1"/>
                </a:solidFill>
              </a:rPr>
              <a:t>Picos</a:t>
            </a:r>
            <a:r>
              <a:rPr lang="en-US" b="1" dirty="0" smtClean="0">
                <a:solidFill>
                  <a:schemeClr val="bg1"/>
                </a:solidFill>
              </a:rPr>
              <a:t> dos Dios, Brazil</a:t>
            </a:r>
            <a:endParaRPr lang="en-US" b="1" dirty="0">
              <a:solidFill>
                <a:schemeClr val="bg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58" y="2480958"/>
            <a:ext cx="1488937" cy="1835200"/>
          </a:xfrm>
          <a:prstGeom prst="rect">
            <a:avLst/>
          </a:prstGeom>
        </p:spPr>
      </p:pic>
      <p:sp>
        <p:nvSpPr>
          <p:cNvPr id="12" name="TextBox 11"/>
          <p:cNvSpPr txBox="1"/>
          <p:nvPr/>
        </p:nvSpPr>
        <p:spPr>
          <a:xfrm>
            <a:off x="126598" y="4339687"/>
            <a:ext cx="3262574" cy="646331"/>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Nordic Optical Telescope/</a:t>
            </a:r>
            <a:r>
              <a:rPr lang="en-US" b="1" dirty="0" err="1" smtClean="0">
                <a:solidFill>
                  <a:schemeClr val="bg1"/>
                </a:solidFill>
              </a:rPr>
              <a:t>Finland,Sweden</a:t>
            </a:r>
            <a:endParaRPr lang="en-US" b="1" dirty="0">
              <a:solidFill>
                <a:schemeClr val="bg1"/>
              </a:solidFill>
            </a:endParaRPr>
          </a:p>
        </p:txBody>
      </p:sp>
      <p:sp>
        <p:nvSpPr>
          <p:cNvPr id="15" name="TextBox 14"/>
          <p:cNvSpPr txBox="1"/>
          <p:nvPr/>
        </p:nvSpPr>
        <p:spPr>
          <a:xfrm>
            <a:off x="2491530" y="4208400"/>
            <a:ext cx="3325017" cy="369332"/>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Greenhill Observatory. Tasmania</a:t>
            </a:r>
            <a:endParaRPr lang="en-US" b="1" dirty="0">
              <a:solidFill>
                <a:schemeClr val="bg1"/>
              </a:solidFil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60" y="651653"/>
            <a:ext cx="2276807" cy="1667073"/>
          </a:xfrm>
          <a:prstGeom prst="rect">
            <a:avLst/>
          </a:prstGeom>
        </p:spPr>
      </p:pic>
      <p:sp>
        <p:nvSpPr>
          <p:cNvPr id="17" name="TextBox 16"/>
          <p:cNvSpPr txBox="1"/>
          <p:nvPr/>
        </p:nvSpPr>
        <p:spPr>
          <a:xfrm>
            <a:off x="8091523" y="2328874"/>
            <a:ext cx="2605977" cy="369332"/>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U88, Mauna Kea, US</a:t>
            </a:r>
            <a:endParaRPr lang="en-US" b="1" dirty="0">
              <a:solidFill>
                <a:schemeClr val="bg1"/>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6331" y="808271"/>
            <a:ext cx="1930850" cy="2025276"/>
          </a:xfrm>
          <a:prstGeom prst="rect">
            <a:avLst/>
          </a:prstGeom>
        </p:spPr>
      </p:pic>
      <p:sp>
        <p:nvSpPr>
          <p:cNvPr id="20" name="TextBox 19"/>
          <p:cNvSpPr txBox="1"/>
          <p:nvPr/>
        </p:nvSpPr>
        <p:spPr>
          <a:xfrm>
            <a:off x="9572404" y="2843695"/>
            <a:ext cx="2250191" cy="369332"/>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Lick Observatory, US</a:t>
            </a:r>
            <a:endParaRPr lang="en-US" b="1" dirty="0">
              <a:solidFill>
                <a:schemeClr val="bg1"/>
              </a:solidFill>
            </a:endParaRPr>
          </a:p>
        </p:txBody>
      </p:sp>
      <p:sp>
        <p:nvSpPr>
          <p:cNvPr id="5" name="TextBox 4"/>
          <p:cNvSpPr txBox="1"/>
          <p:nvPr/>
        </p:nvSpPr>
        <p:spPr>
          <a:xfrm>
            <a:off x="574456" y="0"/>
            <a:ext cx="10663753" cy="523220"/>
          </a:xfrm>
          <a:prstGeom prst="rect">
            <a:avLst/>
          </a:prstGeom>
          <a:noFill/>
        </p:spPr>
        <p:txBody>
          <a:bodyPr wrap="none" rtlCol="0">
            <a:spAutoFit/>
          </a:bodyPr>
          <a:lstStyle/>
          <a:p>
            <a:pPr algn="ctr"/>
            <a:r>
              <a:rPr lang="en-US" sz="2800" b="1" dirty="0" smtClean="0">
                <a:solidFill>
                  <a:schemeClr val="bg1"/>
                </a:solidFill>
              </a:rPr>
              <a:t>New Linear Polarization Data Collected at Observatories around World</a:t>
            </a:r>
            <a:endParaRPr lang="en-US" sz="2800" b="1" dirty="0">
              <a:solidFill>
                <a:schemeClr val="bg1"/>
              </a:solidFill>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226" y="2912064"/>
            <a:ext cx="1995675" cy="1296336"/>
          </a:xfrm>
          <a:prstGeom prst="rect">
            <a:avLst/>
          </a:prstGeom>
        </p:spPr>
      </p:pic>
      <p:sp>
        <p:nvSpPr>
          <p:cNvPr id="22" name="TextBox 21"/>
          <p:cNvSpPr txBox="1"/>
          <p:nvPr/>
        </p:nvSpPr>
        <p:spPr>
          <a:xfrm>
            <a:off x="5142654" y="2296292"/>
            <a:ext cx="3325183" cy="369332"/>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Anglo-Australian Telescope</a:t>
            </a:r>
            <a:endParaRPr lang="en-US" b="1" dirty="0">
              <a:solidFill>
                <a:schemeClr val="bg1"/>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2231" y="668248"/>
            <a:ext cx="1857220" cy="151573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8304" y="2793481"/>
            <a:ext cx="2011387" cy="1323704"/>
          </a:xfrm>
          <a:prstGeom prst="rect">
            <a:avLst/>
          </a:prstGeom>
        </p:spPr>
      </p:pic>
      <p:sp>
        <p:nvSpPr>
          <p:cNvPr id="23" name="TextBox 22"/>
          <p:cNvSpPr txBox="1"/>
          <p:nvPr/>
        </p:nvSpPr>
        <p:spPr>
          <a:xfrm>
            <a:off x="5903209" y="4179267"/>
            <a:ext cx="2250191" cy="646331"/>
          </a:xfrm>
          <a:prstGeom prst="rect">
            <a:avLst/>
          </a:prstGeom>
          <a:solidFill>
            <a:schemeClr val="tx1">
              <a:lumMod val="50000"/>
              <a:lumOff val="50000"/>
            </a:schemeClr>
          </a:solidFill>
        </p:spPr>
        <p:txBody>
          <a:bodyPr wrap="square" rtlCol="0">
            <a:spAutoFit/>
          </a:bodyPr>
          <a:lstStyle/>
          <a:p>
            <a:r>
              <a:rPr lang="en-US" b="1" dirty="0" smtClean="0">
                <a:solidFill>
                  <a:schemeClr val="bg1"/>
                </a:solidFill>
              </a:rPr>
              <a:t>William Hershel</a:t>
            </a:r>
          </a:p>
          <a:p>
            <a:r>
              <a:rPr lang="en-US" b="1" dirty="0" smtClean="0">
                <a:solidFill>
                  <a:schemeClr val="bg1"/>
                </a:solidFill>
              </a:rPr>
              <a:t>Canary Islands</a:t>
            </a:r>
            <a:endParaRPr lang="en-US" b="1" dirty="0">
              <a:solidFill>
                <a:schemeClr val="bg1"/>
              </a:solidFill>
            </a:endParaRPr>
          </a:p>
        </p:txBody>
      </p:sp>
      <p:sp>
        <p:nvSpPr>
          <p:cNvPr id="24" name="Slide Number Placeholder 23"/>
          <p:cNvSpPr>
            <a:spLocks noGrp="1"/>
          </p:cNvSpPr>
          <p:nvPr>
            <p:ph type="sldNum" sz="quarter" idx="12"/>
          </p:nvPr>
        </p:nvSpPr>
        <p:spPr>
          <a:xfrm>
            <a:off x="8620874" y="6348252"/>
            <a:ext cx="2743200" cy="365125"/>
          </a:xfrm>
        </p:spPr>
        <p:txBody>
          <a:bodyPr/>
          <a:lstStyle/>
          <a:p>
            <a:fld id="{48F63A3B-78C7-47BE-AE5E-E10140E04643}" type="slidenum">
              <a:rPr lang="en-US" smtClean="0">
                <a:solidFill>
                  <a:schemeClr val="bg1"/>
                </a:solidFill>
              </a:rPr>
              <a:t>6</a:t>
            </a:fld>
            <a:endParaRPr lang="en-US" dirty="0">
              <a:solidFill>
                <a:schemeClr val="bg1"/>
              </a:solidFill>
            </a:endParaRPr>
          </a:p>
        </p:txBody>
      </p:sp>
      <p:sp>
        <p:nvSpPr>
          <p:cNvPr id="8" name="Footer Placeholder 7"/>
          <p:cNvSpPr>
            <a:spLocks noGrp="1"/>
          </p:cNvSpPr>
          <p:nvPr>
            <p:ph type="ftr" sz="quarter" idx="11"/>
          </p:nvPr>
        </p:nvSpPr>
        <p:spPr/>
        <p:txBody>
          <a:bodyPr/>
          <a:lstStyle/>
          <a:p>
            <a:r>
              <a:rPr lang="en-US" dirty="0" smtClean="0"/>
              <a:t>GCRs 2023 Loyola</a:t>
            </a:r>
            <a:endParaRPr lang="en-US" dirty="0"/>
          </a:p>
        </p:txBody>
      </p:sp>
      <p:sp>
        <p:nvSpPr>
          <p:cNvPr id="9" name="Rectangle 8"/>
          <p:cNvSpPr/>
          <p:nvPr/>
        </p:nvSpPr>
        <p:spPr>
          <a:xfrm>
            <a:off x="126599" y="5117305"/>
            <a:ext cx="11920582" cy="1434555"/>
          </a:xfrm>
          <a:prstGeom prst="rect">
            <a:avLst/>
          </a:prstGeom>
        </p:spPr>
        <p:txBody>
          <a:bodyPr wrap="square">
            <a:spAutoFit/>
          </a:bodyPr>
          <a:lstStyle/>
          <a:p>
            <a:pPr>
              <a:spcBef>
                <a:spcPct val="50000"/>
              </a:spcBef>
              <a:buClrTx/>
              <a:buSzTx/>
              <a:buFontTx/>
              <a:buNone/>
            </a:pPr>
            <a:r>
              <a:rPr lang="en-US" altLang="en-US" sz="2800" dirty="0">
                <a:solidFill>
                  <a:schemeClr val="bg1"/>
                </a:solidFill>
              </a:rPr>
              <a:t>New data collected at over 10 observatories in both hemispheres on  three continents (US, Brazil, Australia) and four islands (Canary, Hawaii, Maui, Tasmania).  Over half of new data from </a:t>
            </a:r>
            <a:r>
              <a:rPr lang="en-US" altLang="en-US" sz="2800" dirty="0" err="1">
                <a:solidFill>
                  <a:schemeClr val="bg1"/>
                </a:solidFill>
              </a:rPr>
              <a:t>Vilppu</a:t>
            </a:r>
            <a:r>
              <a:rPr lang="en-US" altLang="en-US" sz="2800" dirty="0">
                <a:solidFill>
                  <a:schemeClr val="bg1"/>
                </a:solidFill>
              </a:rPr>
              <a:t> </a:t>
            </a:r>
            <a:r>
              <a:rPr lang="en-US" altLang="en-US" sz="2800" dirty="0" err="1" smtClean="0">
                <a:solidFill>
                  <a:schemeClr val="bg1"/>
                </a:solidFill>
              </a:rPr>
              <a:t>Piirola</a:t>
            </a:r>
            <a:r>
              <a:rPr lang="en-US" altLang="en-US" sz="2800" dirty="0" smtClean="0">
                <a:solidFill>
                  <a:schemeClr val="bg1"/>
                </a:solidFill>
              </a:rPr>
              <a:t> and </a:t>
            </a:r>
            <a:r>
              <a:rPr lang="en-US" altLang="en-US" sz="2800" dirty="0" err="1" smtClean="0">
                <a:solidFill>
                  <a:schemeClr val="bg1"/>
                </a:solidFill>
              </a:rPr>
              <a:t>collelagues</a:t>
            </a:r>
            <a:r>
              <a:rPr lang="en-US" altLang="en-US" sz="2800" dirty="0" smtClean="0">
                <a:solidFill>
                  <a:schemeClr val="bg1"/>
                </a:solidFill>
              </a:rPr>
              <a:t> (Finland)</a:t>
            </a:r>
            <a:endParaRPr lang="en-US" altLang="en-US" sz="2800" dirty="0">
              <a:solidFill>
                <a:schemeClr val="bg1"/>
              </a:solidFill>
            </a:endParaRPr>
          </a:p>
        </p:txBody>
      </p:sp>
    </p:spTree>
    <p:extLst>
      <p:ext uri="{BB962C8B-B14F-4D97-AF65-F5344CB8AC3E}">
        <p14:creationId xmlns:p14="http://schemas.microsoft.com/office/powerpoint/2010/main" val="3791295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11" y="86527"/>
            <a:ext cx="11949546" cy="755137"/>
          </a:xfrm>
        </p:spPr>
        <p:txBody>
          <a:bodyPr>
            <a:noAutofit/>
          </a:bodyPr>
          <a:lstStyle/>
          <a:p>
            <a:r>
              <a:rPr lang="en-US" sz="3600" dirty="0" smtClean="0">
                <a:solidFill>
                  <a:schemeClr val="bg1"/>
                </a:solidFill>
              </a:rPr>
              <a:t>Polarization Data  give ISMF orientation (galactic projection)</a:t>
            </a:r>
            <a:endParaRPr lang="en-US" sz="3600" b="1" baseline="-25000" dirty="0">
              <a:solidFill>
                <a:schemeClr val="bg1"/>
              </a:solidFill>
            </a:endParaRPr>
          </a:p>
        </p:txBody>
      </p:sp>
      <p:sp>
        <p:nvSpPr>
          <p:cNvPr id="10" name="Slide Number Placeholder 9"/>
          <p:cNvSpPr>
            <a:spLocks noGrp="1"/>
          </p:cNvSpPr>
          <p:nvPr>
            <p:ph type="sldNum" sz="quarter" idx="12"/>
          </p:nvPr>
        </p:nvSpPr>
        <p:spPr/>
        <p:txBody>
          <a:bodyPr/>
          <a:lstStyle/>
          <a:p>
            <a:fld id="{48F63A3B-78C7-47BE-AE5E-E10140E04643}" type="slidenum">
              <a:rPr lang="en-US" smtClean="0"/>
              <a:t>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11" y="1453173"/>
            <a:ext cx="6996462" cy="3886923"/>
          </a:xfrm>
          <a:prstGeom prst="rect">
            <a:avLst/>
          </a:prstGeom>
        </p:spPr>
      </p:pic>
      <p:sp>
        <p:nvSpPr>
          <p:cNvPr id="7" name="TextBox 6"/>
          <p:cNvSpPr txBox="1"/>
          <p:nvPr/>
        </p:nvSpPr>
        <p:spPr>
          <a:xfrm>
            <a:off x="7494735" y="1104893"/>
            <a:ext cx="4580522" cy="4495972"/>
          </a:xfrm>
          <a:prstGeom prst="rect">
            <a:avLst/>
          </a:prstGeom>
          <a:noFill/>
        </p:spPr>
        <p:txBody>
          <a:bodyPr wrap="square" rtlCol="0">
            <a:spAutoFit/>
          </a:bodyPr>
          <a:lstStyle/>
          <a:p>
            <a:r>
              <a:rPr lang="en-US" sz="2400" dirty="0" smtClean="0">
                <a:solidFill>
                  <a:schemeClr val="bg1"/>
                </a:solidFill>
              </a:rPr>
              <a:t>331 Stars,  20</a:t>
            </a:r>
            <a:r>
              <a:rPr lang="en-US" sz="2400" baseline="30000" dirty="0" smtClean="0">
                <a:solidFill>
                  <a:schemeClr val="bg1"/>
                </a:solidFill>
              </a:rPr>
              <a:t>th</a:t>
            </a:r>
            <a:r>
              <a:rPr lang="en-US" sz="2400" dirty="0" smtClean="0">
                <a:solidFill>
                  <a:schemeClr val="bg1"/>
                </a:solidFill>
              </a:rPr>
              <a:t> and 21</a:t>
            </a:r>
            <a:r>
              <a:rPr lang="en-US" sz="2400" baseline="30000" dirty="0" smtClean="0">
                <a:solidFill>
                  <a:schemeClr val="bg1"/>
                </a:solidFill>
              </a:rPr>
              <a:t>st</a:t>
            </a:r>
            <a:r>
              <a:rPr lang="en-US" sz="2400" dirty="0" smtClean="0">
                <a:solidFill>
                  <a:schemeClr val="bg1"/>
                </a:solidFill>
              </a:rPr>
              <a:t> century data</a:t>
            </a:r>
          </a:p>
          <a:p>
            <a:r>
              <a:rPr lang="en-US" sz="2400" dirty="0" smtClean="0">
                <a:solidFill>
                  <a:schemeClr val="bg1"/>
                </a:solidFill>
              </a:rPr>
              <a:t>Stars with distance uncertainties</a:t>
            </a:r>
          </a:p>
          <a:p>
            <a:r>
              <a:rPr lang="en-US" sz="2400" dirty="0">
                <a:solidFill>
                  <a:schemeClr val="bg1"/>
                </a:solidFill>
              </a:rPr>
              <a:t> </a:t>
            </a:r>
            <a:r>
              <a:rPr lang="en-US" sz="2400" dirty="0" smtClean="0">
                <a:solidFill>
                  <a:schemeClr val="bg1"/>
                </a:solidFill>
              </a:rPr>
              <a:t>            that include 40 pc</a:t>
            </a:r>
          </a:p>
          <a:p>
            <a:r>
              <a:rPr lang="en-US" sz="2400" dirty="0" smtClean="0">
                <a:solidFill>
                  <a:schemeClr val="bg1"/>
                </a:solidFill>
              </a:rPr>
              <a:t>Symbols:</a:t>
            </a:r>
          </a:p>
          <a:p>
            <a:r>
              <a:rPr lang="en-US" sz="2400" dirty="0" smtClean="0">
                <a:solidFill>
                  <a:schemeClr val="bg1"/>
                </a:solidFill>
              </a:rPr>
              <a:t>“dots”:  P/</a:t>
            </a:r>
            <a:r>
              <a:rPr lang="en-US" sz="2400" dirty="0" err="1" smtClean="0">
                <a:solidFill>
                  <a:schemeClr val="bg1"/>
                </a:solidFill>
              </a:rPr>
              <a:t>dP</a:t>
            </a:r>
            <a:r>
              <a:rPr lang="en-US" sz="2400" dirty="0" smtClean="0">
                <a:solidFill>
                  <a:schemeClr val="bg1"/>
                </a:solidFill>
              </a:rPr>
              <a:t>&lt;1.95 (P=polarization)</a:t>
            </a:r>
          </a:p>
          <a:p>
            <a:r>
              <a:rPr lang="en-US" sz="2400" dirty="0">
                <a:solidFill>
                  <a:schemeClr val="bg1"/>
                </a:solidFill>
              </a:rPr>
              <a:t> </a:t>
            </a:r>
            <a:r>
              <a:rPr lang="en-US" sz="2400" dirty="0" smtClean="0">
                <a:solidFill>
                  <a:schemeClr val="bg1"/>
                </a:solidFill>
              </a:rPr>
              <a:t> dot radius proportional to P/</a:t>
            </a:r>
            <a:r>
              <a:rPr lang="en-US" sz="2400" dirty="0" err="1" smtClean="0">
                <a:solidFill>
                  <a:schemeClr val="bg1"/>
                </a:solidFill>
              </a:rPr>
              <a:t>dP</a:t>
            </a:r>
            <a:endParaRPr lang="en-US" sz="2400" dirty="0" smtClean="0">
              <a:solidFill>
                <a:schemeClr val="bg1"/>
              </a:solidFill>
            </a:endParaRPr>
          </a:p>
          <a:p>
            <a:r>
              <a:rPr lang="en-US" sz="2400" dirty="0" smtClean="0">
                <a:solidFill>
                  <a:schemeClr val="bg1"/>
                </a:solidFill>
              </a:rPr>
              <a:t>Polarization position angles (PA):</a:t>
            </a:r>
          </a:p>
          <a:p>
            <a:r>
              <a:rPr lang="en-US" sz="2400" dirty="0">
                <a:solidFill>
                  <a:schemeClr val="bg1"/>
                </a:solidFill>
              </a:rPr>
              <a:t>	</a:t>
            </a:r>
            <a:r>
              <a:rPr lang="en-US" sz="2400" dirty="0" smtClean="0">
                <a:solidFill>
                  <a:schemeClr val="bg1"/>
                </a:solidFill>
              </a:rPr>
              <a:t>angular extent ~ uncertainties</a:t>
            </a:r>
          </a:p>
          <a:p>
            <a:r>
              <a:rPr lang="en-US" sz="2400" dirty="0" smtClean="0">
                <a:solidFill>
                  <a:schemeClr val="bg1"/>
                </a:solidFill>
              </a:rPr>
              <a:t>“Space marks”:  </a:t>
            </a:r>
          </a:p>
          <a:p>
            <a:r>
              <a:rPr lang="en-US" sz="2400" dirty="0" smtClean="0">
                <a:solidFill>
                  <a:schemeClr val="bg1"/>
                </a:solidFill>
              </a:rPr>
              <a:t>Nose of heliosphere</a:t>
            </a:r>
          </a:p>
          <a:p>
            <a:r>
              <a:rPr lang="en-US" sz="2400" dirty="0" smtClean="0">
                <a:solidFill>
                  <a:schemeClr val="bg1"/>
                </a:solidFill>
              </a:rPr>
              <a:t>B, </a:t>
            </a:r>
            <a:r>
              <a:rPr lang="en-US" sz="2400" dirty="0" err="1" smtClean="0">
                <a:solidFill>
                  <a:schemeClr val="bg1"/>
                </a:solidFill>
              </a:rPr>
              <a:t>aB</a:t>
            </a:r>
            <a:r>
              <a:rPr lang="en-US" sz="2400" dirty="0" smtClean="0">
                <a:solidFill>
                  <a:schemeClr val="bg1"/>
                </a:solidFill>
              </a:rPr>
              <a:t>:  ISMF orientation</a:t>
            </a:r>
            <a:endParaRPr lang="en-US" sz="2400" dirty="0">
              <a:solidFill>
                <a:schemeClr val="bg1"/>
              </a:solidFill>
            </a:endParaRPr>
          </a:p>
        </p:txBody>
      </p:sp>
      <p:sp>
        <p:nvSpPr>
          <p:cNvPr id="5" name="Footer Placeholder 4"/>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3533051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219456" y="1121664"/>
            <a:ext cx="5120640" cy="598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b="1">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rPr>
              <a:t>* Cyan ” * ”:  voyager </a:t>
            </a:r>
            <a:r>
              <a:rPr kumimoji="0" lang="en-US" altLang="en-US" sz="3600" b="1" i="0" u="none" strike="noStrike" kern="1200" cap="none" spc="0" normalizeH="0" baseline="-25000" noProof="0" dirty="0" err="1" smtClean="0">
                <a:ln>
                  <a:noFill/>
                </a:ln>
                <a:solidFill>
                  <a:prstClr val="white"/>
                </a:solidFill>
                <a:effectLst/>
                <a:uLnTx/>
                <a:uFillTx/>
                <a:latin typeface="Garamond" panose="02020404030301010803" pitchFamily="18" charset="0"/>
                <a:ea typeface="+mn-ea"/>
                <a:cs typeface="+mn-cs"/>
              </a:rPr>
              <a:t>khz</a:t>
            </a:r>
            <a:r>
              <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rPr>
              <a:t> emissions from beyond </a:t>
            </a:r>
            <a:r>
              <a:rPr kumimoji="0" lang="en-US" altLang="en-US" sz="3600" b="1" i="0" u="none" strike="noStrike" kern="1200" cap="none" spc="0" normalizeH="0" baseline="-25000" noProof="0" dirty="0" err="1" smtClean="0">
                <a:ln>
                  <a:noFill/>
                </a:ln>
                <a:solidFill>
                  <a:prstClr val="white"/>
                </a:solidFill>
                <a:effectLst/>
                <a:uLnTx/>
                <a:uFillTx/>
                <a:latin typeface="Garamond" panose="02020404030301010803" pitchFamily="18" charset="0"/>
                <a:ea typeface="+mn-ea"/>
                <a:cs typeface="+mn-cs"/>
              </a:rPr>
              <a:t>heliopause</a:t>
            </a:r>
            <a:r>
              <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rPr>
              <a:t>.</a:t>
            </a:r>
          </a:p>
          <a:p>
            <a:pPr marL="571500" marR="0" lvl="0" indent="-5715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rPr>
              <a:t>Cyan triangles:  QSO intraday variables</a:t>
            </a:r>
          </a:p>
          <a:p>
            <a:pPr marL="571500" marR="0" lvl="0" indent="-5715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endParaRPr>
          </a:p>
          <a:p>
            <a:pPr marL="571500" marR="0" lvl="0" indent="-5715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rPr>
              <a:t>Red letters/numbers: CMB multipole, oriented quadrupole  vectors  derived from WMAP ILC 3-year maps</a:t>
            </a:r>
          </a:p>
          <a:p>
            <a:pPr marL="571500" marR="0" lvl="0" indent="-5715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3600" b="1" i="0" u="none" strike="noStrike" kern="1200" cap="none" spc="0" normalizeH="0" baseline="-25000" noProof="0" dirty="0" err="1" smtClean="0">
                <a:ln>
                  <a:noFill/>
                </a:ln>
                <a:solidFill>
                  <a:prstClr val="white"/>
                </a:solidFill>
                <a:effectLst/>
                <a:uLnTx/>
                <a:uFillTx/>
                <a:latin typeface="Garamond" panose="02020404030301010803" pitchFamily="18" charset="0"/>
                <a:ea typeface="+mn-ea"/>
                <a:cs typeface="+mn-cs"/>
              </a:rPr>
              <a:t>BxV</a:t>
            </a:r>
            <a:r>
              <a:rPr kumimoji="0" lang="en-US" altLang="en-US" sz="3600" b="1" i="0"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 </a:t>
            </a:r>
            <a:r>
              <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rPr>
              <a:t>plane : Purple dash-dot plane</a:t>
            </a:r>
          </a:p>
          <a:p>
            <a:pPr marL="571500" marR="0" lvl="0" indent="-5715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altLang="en-US" sz="3600" b="1" i="0" u="none" strike="noStrike" kern="1200" cap="none" spc="0" normalizeH="0" baseline="-25000" noProof="0" dirty="0" smtClean="0">
              <a:ln>
                <a:noFill/>
              </a:ln>
              <a:solidFill>
                <a:prstClr val="white"/>
              </a:solidFill>
              <a:effectLst/>
              <a:uLnTx/>
              <a:uFillTx/>
              <a:latin typeface="Garamond" panose="02020404030301010803" pitchFamily="18" charset="0"/>
              <a:ea typeface="+mn-ea"/>
              <a:cs typeface="+mn-cs"/>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5428" t="6265" r="14046" b="2149"/>
          <a:stretch/>
        </p:blipFill>
        <p:spPr>
          <a:xfrm>
            <a:off x="5538721" y="1315926"/>
            <a:ext cx="6143758" cy="3881998"/>
          </a:xfrm>
          <a:prstGeom prst="rect">
            <a:avLst/>
          </a:prstGeom>
        </p:spPr>
      </p:pic>
      <p:sp>
        <p:nvSpPr>
          <p:cNvPr id="11" name="Title 1"/>
          <p:cNvSpPr txBox="1">
            <a:spLocks/>
          </p:cNvSpPr>
          <p:nvPr/>
        </p:nvSpPr>
        <p:spPr>
          <a:xfrm>
            <a:off x="6096000" y="24384"/>
            <a:ext cx="6124123" cy="1121664"/>
          </a:xfrm>
          <a:prstGeom prst="rect">
            <a:avLst/>
          </a:prstGeom>
          <a:ln>
            <a:solidFill>
              <a:srgbClr val="00B0F0"/>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Light" panose="020F0302020204030204"/>
                <a:ea typeface="+mj-ea"/>
                <a:cs typeface="+mj-cs"/>
              </a:rPr>
              <a:t>Polarization data RA, DEC</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Light" panose="020F0302020204030204"/>
                <a:ea typeface="+mj-ea"/>
                <a:cs typeface="+mj-cs"/>
              </a:rPr>
              <a:t> (celestial coordinates)</a:t>
            </a:r>
            <a:endPar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GCRs 2023 Loyola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235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506305" y="3531016"/>
            <a:ext cx="11685695"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b="1">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ts val="600"/>
              </a:spcBef>
              <a:buClrTx/>
              <a:buSzTx/>
              <a:buFontTx/>
              <a:buNone/>
            </a:pPr>
            <a:r>
              <a:rPr lang="en-US" altLang="en-US" sz="2800" i="1" dirty="0" err="1" smtClean="0">
                <a:solidFill>
                  <a:schemeClr val="bg1"/>
                </a:solidFill>
              </a:rPr>
              <a:t>Heliotail</a:t>
            </a:r>
            <a:r>
              <a:rPr lang="en-US" altLang="en-US" sz="2800" i="1" dirty="0" smtClean="0">
                <a:solidFill>
                  <a:schemeClr val="bg1"/>
                </a:solidFill>
              </a:rPr>
              <a:t>:  Surrounded by Magnetic halo traced by polarization data</a:t>
            </a:r>
          </a:p>
          <a:p>
            <a:pPr>
              <a:spcBef>
                <a:spcPts val="600"/>
              </a:spcBef>
              <a:buClrTx/>
              <a:buSzTx/>
              <a:buFontTx/>
              <a:buNone/>
            </a:pPr>
            <a:endParaRPr lang="en-US" altLang="en-US" sz="1800" dirty="0" smtClean="0">
              <a:solidFill>
                <a:schemeClr val="bg1"/>
              </a:solidFill>
            </a:endParaRPr>
          </a:p>
          <a:p>
            <a:pPr>
              <a:spcBef>
                <a:spcPts val="600"/>
              </a:spcBef>
              <a:buClrTx/>
              <a:buSzTx/>
              <a:buFontTx/>
              <a:buNone/>
            </a:pPr>
            <a:r>
              <a:rPr lang="en-US" altLang="en-US" sz="1800" dirty="0" smtClean="0">
                <a:solidFill>
                  <a:schemeClr val="bg1"/>
                </a:solidFill>
              </a:rPr>
              <a:t>Other: QSO intraday variables (e.g. </a:t>
            </a:r>
            <a:r>
              <a:rPr lang="en-US" altLang="en-US" sz="1800" dirty="0" err="1" smtClean="0">
                <a:solidFill>
                  <a:schemeClr val="bg1"/>
                </a:solidFill>
              </a:rPr>
              <a:t>Linsky</a:t>
            </a:r>
            <a:r>
              <a:rPr lang="en-US" altLang="en-US" sz="1800" dirty="0" smtClean="0">
                <a:solidFill>
                  <a:schemeClr val="bg1"/>
                </a:solidFill>
              </a:rPr>
              <a:t> Redfield 2008)</a:t>
            </a:r>
          </a:p>
          <a:p>
            <a:pPr>
              <a:spcBef>
                <a:spcPts val="600"/>
              </a:spcBef>
              <a:buClrTx/>
              <a:buSzTx/>
              <a:buNone/>
            </a:pPr>
            <a:r>
              <a:rPr lang="en-US" altLang="en-US" sz="1800" dirty="0" smtClean="0">
                <a:solidFill>
                  <a:schemeClr val="bg1"/>
                </a:solidFill>
              </a:rPr>
              <a:t>Red letters and numbers: CMB multipole, oriented quadrupole  vectors  derived from WMAP ILC 3-year maps (</a:t>
            </a:r>
            <a:r>
              <a:rPr lang="en-US" altLang="en-US" sz="1800" dirty="0" err="1">
                <a:solidFill>
                  <a:schemeClr val="bg1"/>
                </a:solidFill>
              </a:rPr>
              <a:t>C</a:t>
            </a:r>
            <a:r>
              <a:rPr lang="en-US" altLang="en-US" sz="1800" dirty="0" err="1" smtClean="0">
                <a:solidFill>
                  <a:schemeClr val="bg1"/>
                </a:solidFill>
              </a:rPr>
              <a:t>opi</a:t>
            </a:r>
            <a:r>
              <a:rPr lang="en-US" altLang="en-US" sz="1800" dirty="0" smtClean="0">
                <a:solidFill>
                  <a:schemeClr val="bg1"/>
                </a:solidFill>
              </a:rPr>
              <a:t> et al. 2007 )</a:t>
            </a:r>
          </a:p>
          <a:p>
            <a:pPr>
              <a:spcBef>
                <a:spcPts val="600"/>
              </a:spcBef>
              <a:buClrTx/>
              <a:buSzTx/>
              <a:buNone/>
            </a:pPr>
            <a:r>
              <a:rPr lang="en-US" altLang="en-US" sz="1800" dirty="0" smtClean="0">
                <a:solidFill>
                  <a:schemeClr val="bg1"/>
                </a:solidFill>
              </a:rPr>
              <a:t>B x V (“B cross V”) plane (dash-dot) is basic symmetry plane of heliosphere</a:t>
            </a:r>
            <a:r>
              <a:rPr lang="en-US" altLang="en-US" sz="1800" dirty="0">
                <a:solidFill>
                  <a:schemeClr val="bg1"/>
                </a:solidFill>
              </a:rPr>
              <a:t> </a:t>
            </a:r>
            <a:endParaRPr lang="en-US" altLang="en-US" sz="1800" dirty="0" smtClean="0">
              <a:solidFill>
                <a:schemeClr val="bg1"/>
              </a:solidFill>
            </a:endParaRPr>
          </a:p>
          <a:p>
            <a:pPr>
              <a:spcBef>
                <a:spcPts val="600"/>
              </a:spcBef>
              <a:buClrTx/>
              <a:buSzTx/>
              <a:buNone/>
            </a:pPr>
            <a:r>
              <a:rPr lang="en-US" altLang="en-US" sz="1800" dirty="0" smtClean="0">
                <a:solidFill>
                  <a:schemeClr val="bg1"/>
                </a:solidFill>
              </a:rPr>
              <a:t>Filament </a:t>
            </a:r>
            <a:r>
              <a:rPr lang="en-US" altLang="en-US" sz="1800" dirty="0">
                <a:solidFill>
                  <a:schemeClr val="bg1"/>
                </a:solidFill>
              </a:rPr>
              <a:t>A:  Red polarizations shown in ecliptic projection (new discovery</a:t>
            </a:r>
            <a:r>
              <a:rPr lang="en-US" altLang="en-US" sz="1800" dirty="0" smtClean="0">
                <a:solidFill>
                  <a:schemeClr val="bg1"/>
                </a:solidFill>
              </a:rPr>
              <a:t>) </a:t>
            </a:r>
          </a:p>
          <a:p>
            <a:pPr>
              <a:spcBef>
                <a:spcPts val="600"/>
              </a:spcBef>
              <a:buClrTx/>
              <a:buSzTx/>
              <a:buNone/>
            </a:pPr>
            <a:r>
              <a:rPr lang="en-US" altLang="en-US" sz="1800" dirty="0" smtClean="0">
                <a:solidFill>
                  <a:schemeClr val="bg1"/>
                </a:solidFill>
              </a:rPr>
              <a:t>Two </a:t>
            </a:r>
            <a:r>
              <a:rPr lang="en-US" altLang="en-US" sz="1800" dirty="0">
                <a:solidFill>
                  <a:schemeClr val="bg1"/>
                </a:solidFill>
              </a:rPr>
              <a:t>giant cyan arcs around </a:t>
            </a:r>
            <a:r>
              <a:rPr lang="en-US" altLang="en-US" sz="1800" dirty="0" err="1">
                <a:solidFill>
                  <a:schemeClr val="bg1"/>
                </a:solidFill>
              </a:rPr>
              <a:t>heliotail</a:t>
            </a:r>
            <a:r>
              <a:rPr lang="en-US" altLang="en-US" sz="1800" dirty="0">
                <a:solidFill>
                  <a:schemeClr val="bg1"/>
                </a:solidFill>
              </a:rPr>
              <a:t> (new discovery)</a:t>
            </a:r>
          </a:p>
          <a:p>
            <a:pPr>
              <a:spcBef>
                <a:spcPts val="600"/>
              </a:spcBef>
              <a:buClrTx/>
              <a:buSzTx/>
              <a:buNone/>
            </a:pPr>
            <a:r>
              <a:rPr lang="en-US" altLang="en-US" sz="2400" dirty="0" smtClean="0">
                <a:solidFill>
                  <a:schemeClr val="bg1"/>
                </a:solidFill>
              </a:rPr>
              <a:t>  </a:t>
            </a:r>
            <a:endParaRPr lang="en-US" altLang="en-US" sz="2400" dirty="0">
              <a:solidFill>
                <a:schemeClr val="bg1"/>
              </a:solidFill>
            </a:endParaRPr>
          </a:p>
          <a:p>
            <a:pPr>
              <a:spcBef>
                <a:spcPts val="600"/>
              </a:spcBef>
              <a:buClrTx/>
              <a:buSzTx/>
              <a:buFontTx/>
              <a:buNone/>
            </a:pPr>
            <a:endParaRPr lang="en-US" altLang="en-US" sz="2400" dirty="0" smtClean="0">
              <a:solidFill>
                <a:schemeClr val="bg1"/>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720" y="1188412"/>
            <a:ext cx="3717185" cy="237744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5428" t="6265" r="14046" b="2149"/>
          <a:stretch/>
        </p:blipFill>
        <p:spPr>
          <a:xfrm>
            <a:off x="7990073" y="1153576"/>
            <a:ext cx="3762603" cy="237744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4520" t="6957" r="13904" b="1501"/>
          <a:stretch/>
        </p:blipFill>
        <p:spPr>
          <a:xfrm>
            <a:off x="140821" y="1167864"/>
            <a:ext cx="3818492" cy="2380546"/>
          </a:xfrm>
          <a:prstGeom prst="rect">
            <a:avLst/>
          </a:prstGeom>
        </p:spPr>
      </p:pic>
      <p:sp>
        <p:nvSpPr>
          <p:cNvPr id="11" name="Title 1"/>
          <p:cNvSpPr txBox="1">
            <a:spLocks/>
          </p:cNvSpPr>
          <p:nvPr/>
        </p:nvSpPr>
        <p:spPr>
          <a:xfrm>
            <a:off x="118181" y="0"/>
            <a:ext cx="11797990" cy="958227"/>
          </a:xfrm>
          <a:prstGeom prst="rect">
            <a:avLst/>
          </a:prstGeom>
          <a:ln>
            <a:solidFill>
              <a:srgbClr val="00B0F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a:lstStyle>
          <a:p>
            <a:r>
              <a:rPr lang="en-US" dirty="0" smtClean="0">
                <a:solidFill>
                  <a:schemeClr val="bg1"/>
                </a:solidFill>
              </a:rPr>
              <a:t>Polarization data and features in three projections</a:t>
            </a:r>
            <a:endParaRPr lang="en-US" dirty="0">
              <a:solidFill>
                <a:schemeClr val="bg1"/>
              </a:solidFill>
            </a:endParaRPr>
          </a:p>
        </p:txBody>
      </p:sp>
      <p:sp>
        <p:nvSpPr>
          <p:cNvPr id="9" name="Title 1"/>
          <p:cNvSpPr>
            <a:spLocks noGrp="1"/>
          </p:cNvSpPr>
          <p:nvPr>
            <p:ph type="title"/>
          </p:nvPr>
        </p:nvSpPr>
        <p:spPr>
          <a:xfrm>
            <a:off x="692596" y="580658"/>
            <a:ext cx="11949546" cy="755137"/>
          </a:xfrm>
        </p:spPr>
        <p:txBody>
          <a:bodyPr>
            <a:noAutofit/>
          </a:bodyPr>
          <a:lstStyle/>
          <a:p>
            <a:r>
              <a:rPr lang="en-US" sz="2800" dirty="0" smtClean="0">
                <a:solidFill>
                  <a:schemeClr val="bg1"/>
                </a:solidFill>
              </a:rPr>
              <a:t>         </a:t>
            </a:r>
            <a:r>
              <a:rPr lang="en-US" sz="1800" dirty="0" smtClean="0">
                <a:solidFill>
                  <a:schemeClr val="bg1"/>
                </a:solidFill>
              </a:rPr>
              <a:t>Galactic                                                                      Ecliptic                                                          Equatorial</a:t>
            </a:r>
            <a:endParaRPr lang="en-US" sz="1800" b="1" baseline="-25000" dirty="0">
              <a:solidFill>
                <a:schemeClr val="bg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pPr/>
              <a:t>9</a:t>
            </a:fld>
            <a:endParaRPr lang="en-US" dirty="0"/>
          </a:p>
        </p:txBody>
      </p:sp>
      <p:sp>
        <p:nvSpPr>
          <p:cNvPr id="2" name="Footer Placeholder 1"/>
          <p:cNvSpPr>
            <a:spLocks noGrp="1"/>
          </p:cNvSpPr>
          <p:nvPr>
            <p:ph type="ftr" sz="quarter" idx="11"/>
          </p:nvPr>
        </p:nvSpPr>
        <p:spPr/>
        <p:txBody>
          <a:bodyPr/>
          <a:lstStyle/>
          <a:p>
            <a:r>
              <a:rPr lang="en-US" smtClean="0"/>
              <a:t>GCRs 2023 Loyola</a:t>
            </a:r>
            <a:endParaRPr lang="en-US" dirty="0"/>
          </a:p>
        </p:txBody>
      </p:sp>
    </p:spTree>
    <p:extLst>
      <p:ext uri="{BB962C8B-B14F-4D97-AF65-F5344CB8AC3E}">
        <p14:creationId xmlns:p14="http://schemas.microsoft.com/office/powerpoint/2010/main" val="2006202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5721</TotalTime>
  <Words>1117</Words>
  <Application>Microsoft Office PowerPoint</Application>
  <PresentationFormat>Widescreen</PresentationFormat>
  <Paragraphs>168</Paragraphs>
  <Slides>16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Garamond</vt:lpstr>
      <vt:lpstr>Symbol</vt:lpstr>
      <vt:lpstr>Wingdings</vt:lpstr>
      <vt:lpstr>Office Theme</vt:lpstr>
      <vt:lpstr>Configuration of Local Interstellar Magnetic Field around Heliosphere</vt:lpstr>
      <vt:lpstr>Get New Polarization Data for nearby stars inside Local Bubble</vt:lpstr>
      <vt:lpstr>PowerPoint Presentation</vt:lpstr>
      <vt:lpstr>PowerPoint Presentation</vt:lpstr>
      <vt:lpstr>ISMF of Loop I Superbubble  20th/21st Century Data</vt:lpstr>
      <vt:lpstr>PowerPoint Presentation</vt:lpstr>
      <vt:lpstr>Polarization Data  give ISMF orientation (galactic projection)</vt:lpstr>
      <vt:lpstr>PowerPoint Presentation</vt:lpstr>
      <vt:lpstr>         Galactic                                                                      Ecliptic                                                          Equatorial</vt:lpstr>
      <vt:lpstr>Determining ISMF orientation from Position Angles of Polarized Starlight</vt:lpstr>
      <vt:lpstr>PowerPoint Presentation</vt:lpstr>
      <vt:lpstr>PowerPoint Presentation</vt:lpstr>
      <vt:lpstr>Filament A:  Story of Charged Interstellar Dust Grains Interacting with Heliosphere</vt:lpstr>
      <vt:lpstr>PowerPoint Presentation</vt:lpstr>
      <vt:lpstr>PowerPoint Presentation</vt:lpstr>
      <vt:lpstr>ISMF, CMB Dark Spot, Colliding Clouds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frisch</dc:creator>
  <cp:lastModifiedBy>frisch</cp:lastModifiedBy>
  <cp:revision>1264</cp:revision>
  <cp:lastPrinted>2022-05-02T04:24:45Z</cp:lastPrinted>
  <dcterms:created xsi:type="dcterms:W3CDTF">2021-04-08T15:17:10Z</dcterms:created>
  <dcterms:modified xsi:type="dcterms:W3CDTF">2023-05-18T17:21:45Z</dcterms:modified>
</cp:coreProperties>
</file>