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70" r:id="rId2"/>
    <p:sldId id="511" r:id="rId3"/>
    <p:sldId id="267" r:id="rId4"/>
    <p:sldId id="570" r:id="rId5"/>
    <p:sldId id="327" r:id="rId6"/>
    <p:sldId id="573" r:id="rId7"/>
    <p:sldId id="571" r:id="rId8"/>
    <p:sldId id="717" r:id="rId9"/>
    <p:sldId id="719" r:id="rId10"/>
    <p:sldId id="718" r:id="rId11"/>
    <p:sldId id="716" r:id="rId12"/>
    <p:sldId id="375" r:id="rId13"/>
    <p:sldId id="720" r:id="rId14"/>
    <p:sldId id="726" r:id="rId15"/>
    <p:sldId id="721" r:id="rId16"/>
    <p:sldId id="722" r:id="rId17"/>
    <p:sldId id="723" r:id="rId18"/>
    <p:sldId id="724" r:id="rId19"/>
    <p:sldId id="72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9"/>
  </p:normalViewPr>
  <p:slideViewPr>
    <p:cSldViewPr snapToGrid="0">
      <p:cViewPr varScale="1">
        <p:scale>
          <a:sx n="99" d="100"/>
          <a:sy n="99" d="100"/>
        </p:scale>
        <p:origin x="9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8F272C-94DD-8A42-B34C-FF231BE2CA0B}"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AFB14373-32DA-A44C-83D4-C391FFAEF972}">
      <dgm:prSet phldrT="[Text]"/>
      <dgm:spPr/>
      <dgm:t>
        <a:bodyPr/>
        <a:lstStyle/>
        <a:p>
          <a:r>
            <a:rPr lang="en-US" dirty="0"/>
            <a:t>MHD Turbulence</a:t>
          </a:r>
        </a:p>
      </dgm:t>
    </dgm:pt>
    <dgm:pt modelId="{223C65E3-C23F-6344-AE31-0B2F15CF6E47}" type="parTrans" cxnId="{18FD245C-F36D-4B47-8A67-BC23644F7A3E}">
      <dgm:prSet/>
      <dgm:spPr/>
      <dgm:t>
        <a:bodyPr/>
        <a:lstStyle/>
        <a:p>
          <a:endParaRPr lang="en-US"/>
        </a:p>
      </dgm:t>
    </dgm:pt>
    <dgm:pt modelId="{20E8B02F-E796-C049-89A3-3AFB7122550E}" type="sibTrans" cxnId="{18FD245C-F36D-4B47-8A67-BC23644F7A3E}">
      <dgm:prSet/>
      <dgm:spPr/>
      <dgm:t>
        <a:bodyPr/>
        <a:lstStyle/>
        <a:p>
          <a:endParaRPr lang="en-US"/>
        </a:p>
      </dgm:t>
    </dgm:pt>
    <dgm:pt modelId="{FDDFB0F1-A449-C641-A46A-689BB060C039}">
      <dgm:prSet phldrT="[Text]"/>
      <dgm:spPr/>
      <dgm:t>
        <a:bodyPr/>
        <a:lstStyle/>
        <a:p>
          <a:r>
            <a:rPr lang="en-US" dirty="0"/>
            <a:t>Star formation</a:t>
          </a:r>
        </a:p>
      </dgm:t>
    </dgm:pt>
    <dgm:pt modelId="{1C3C468C-C1B6-5746-9890-025C7891875A}" type="parTrans" cxnId="{D36E7564-91F9-C34C-83EC-1137BC2DCC7D}">
      <dgm:prSet/>
      <dgm:spPr/>
      <dgm:t>
        <a:bodyPr/>
        <a:lstStyle/>
        <a:p>
          <a:endParaRPr lang="en-US"/>
        </a:p>
      </dgm:t>
    </dgm:pt>
    <dgm:pt modelId="{DAF069DC-305A-4D45-B49C-C71BDF7FE056}" type="sibTrans" cxnId="{D36E7564-91F9-C34C-83EC-1137BC2DCC7D}">
      <dgm:prSet/>
      <dgm:spPr/>
      <dgm:t>
        <a:bodyPr/>
        <a:lstStyle/>
        <a:p>
          <a:endParaRPr lang="en-US"/>
        </a:p>
      </dgm:t>
    </dgm:pt>
    <dgm:pt modelId="{2CFCA829-E06A-9349-9A07-1C93D3B8760C}">
      <dgm:prSet phldrT="[Text]"/>
      <dgm:spPr/>
      <dgm:t>
        <a:bodyPr/>
        <a:lstStyle/>
        <a:p>
          <a:r>
            <a:rPr lang="en-US" dirty="0"/>
            <a:t>Cosmic</a:t>
          </a:r>
          <a:r>
            <a:rPr lang="en-US" baseline="0" dirty="0"/>
            <a:t> rays</a:t>
          </a:r>
          <a:endParaRPr lang="en-US" dirty="0"/>
        </a:p>
      </dgm:t>
    </dgm:pt>
    <dgm:pt modelId="{316A8D5D-E944-4D43-B5B4-B0EB6F1AF807}" type="parTrans" cxnId="{964D655D-1EB6-2242-A500-81A984AFDEA3}">
      <dgm:prSet/>
      <dgm:spPr/>
      <dgm:t>
        <a:bodyPr/>
        <a:lstStyle/>
        <a:p>
          <a:endParaRPr lang="en-US"/>
        </a:p>
      </dgm:t>
    </dgm:pt>
    <dgm:pt modelId="{0993CB9D-3DC2-4248-A82B-F15A855F0BBA}" type="sibTrans" cxnId="{964D655D-1EB6-2242-A500-81A984AFDEA3}">
      <dgm:prSet/>
      <dgm:spPr/>
      <dgm:t>
        <a:bodyPr/>
        <a:lstStyle/>
        <a:p>
          <a:endParaRPr lang="en-US"/>
        </a:p>
      </dgm:t>
    </dgm:pt>
    <dgm:pt modelId="{6CF8DBCA-C817-9B4F-A362-6CFA31A3853B}" type="pres">
      <dgm:prSet presAssocID="{B28F272C-94DD-8A42-B34C-FF231BE2CA0B}" presName="Name0" presStyleCnt="0">
        <dgm:presLayoutVars>
          <dgm:dir/>
          <dgm:resizeHandles val="exact"/>
        </dgm:presLayoutVars>
      </dgm:prSet>
      <dgm:spPr/>
    </dgm:pt>
    <dgm:pt modelId="{C44B5CB4-20A0-8043-AB07-09601E57C164}" type="pres">
      <dgm:prSet presAssocID="{AFB14373-32DA-A44C-83D4-C391FFAEF972}" presName="node" presStyleLbl="node1" presStyleIdx="0" presStyleCnt="3">
        <dgm:presLayoutVars>
          <dgm:bulletEnabled val="1"/>
        </dgm:presLayoutVars>
      </dgm:prSet>
      <dgm:spPr/>
    </dgm:pt>
    <dgm:pt modelId="{BE11E214-7A5B-6941-8748-510BC9B1EAC1}" type="pres">
      <dgm:prSet presAssocID="{20E8B02F-E796-C049-89A3-3AFB7122550E}" presName="sibTrans" presStyleLbl="sibTrans2D1" presStyleIdx="0" presStyleCnt="3"/>
      <dgm:spPr/>
    </dgm:pt>
    <dgm:pt modelId="{8674153E-C096-254A-AEDB-D89CA3047C45}" type="pres">
      <dgm:prSet presAssocID="{20E8B02F-E796-C049-89A3-3AFB7122550E}" presName="connectorText" presStyleLbl="sibTrans2D1" presStyleIdx="0" presStyleCnt="3"/>
      <dgm:spPr/>
    </dgm:pt>
    <dgm:pt modelId="{25AD4553-57B0-1F4E-BC67-184B61ABE231}" type="pres">
      <dgm:prSet presAssocID="{FDDFB0F1-A449-C641-A46A-689BB060C039}" presName="node" presStyleLbl="node1" presStyleIdx="1" presStyleCnt="3">
        <dgm:presLayoutVars>
          <dgm:bulletEnabled val="1"/>
        </dgm:presLayoutVars>
      </dgm:prSet>
      <dgm:spPr/>
    </dgm:pt>
    <dgm:pt modelId="{3EFDD04C-E10F-2B4B-AF6F-9AFAF7D63056}" type="pres">
      <dgm:prSet presAssocID="{DAF069DC-305A-4D45-B49C-C71BDF7FE056}" presName="sibTrans" presStyleLbl="sibTrans2D1" presStyleIdx="1" presStyleCnt="3"/>
      <dgm:spPr/>
    </dgm:pt>
    <dgm:pt modelId="{164099BD-9741-DC45-8C56-7D91E70491AC}" type="pres">
      <dgm:prSet presAssocID="{DAF069DC-305A-4D45-B49C-C71BDF7FE056}" presName="connectorText" presStyleLbl="sibTrans2D1" presStyleIdx="1" presStyleCnt="3"/>
      <dgm:spPr/>
    </dgm:pt>
    <dgm:pt modelId="{F802A910-FE38-3E4D-AACE-46E6F6DD5917}" type="pres">
      <dgm:prSet presAssocID="{2CFCA829-E06A-9349-9A07-1C93D3B8760C}" presName="node" presStyleLbl="node1" presStyleIdx="2" presStyleCnt="3">
        <dgm:presLayoutVars>
          <dgm:bulletEnabled val="1"/>
        </dgm:presLayoutVars>
      </dgm:prSet>
      <dgm:spPr/>
    </dgm:pt>
    <dgm:pt modelId="{7308F703-CFDB-0645-AF30-933452875E8D}" type="pres">
      <dgm:prSet presAssocID="{0993CB9D-3DC2-4248-A82B-F15A855F0BBA}" presName="sibTrans" presStyleLbl="sibTrans2D1" presStyleIdx="2" presStyleCnt="3"/>
      <dgm:spPr/>
    </dgm:pt>
    <dgm:pt modelId="{D2B18C6F-484E-6040-9F2B-99D831C917FC}" type="pres">
      <dgm:prSet presAssocID="{0993CB9D-3DC2-4248-A82B-F15A855F0BBA}" presName="connectorText" presStyleLbl="sibTrans2D1" presStyleIdx="2" presStyleCnt="3"/>
      <dgm:spPr/>
    </dgm:pt>
  </dgm:ptLst>
  <dgm:cxnLst>
    <dgm:cxn modelId="{206D171F-06BB-EF4B-B6D8-9BBFE55DE15F}" type="presOf" srcId="{AFB14373-32DA-A44C-83D4-C391FFAEF972}" destId="{C44B5CB4-20A0-8043-AB07-09601E57C164}" srcOrd="0" destOrd="0" presId="urn:microsoft.com/office/officeart/2005/8/layout/cycle7"/>
    <dgm:cxn modelId="{2F1A2A26-0ED7-7941-A6AC-A8C014BF856C}" type="presOf" srcId="{2CFCA829-E06A-9349-9A07-1C93D3B8760C}" destId="{F802A910-FE38-3E4D-AACE-46E6F6DD5917}" srcOrd="0" destOrd="0" presId="urn:microsoft.com/office/officeart/2005/8/layout/cycle7"/>
    <dgm:cxn modelId="{1DA8123C-82EE-C44C-AEE0-8B4BA10CB67D}" type="presOf" srcId="{20E8B02F-E796-C049-89A3-3AFB7122550E}" destId="{8674153E-C096-254A-AEDB-D89CA3047C45}" srcOrd="1" destOrd="0" presId="urn:microsoft.com/office/officeart/2005/8/layout/cycle7"/>
    <dgm:cxn modelId="{BBFDA550-DA10-DB45-AA9E-1E6A9BBFF023}" type="presOf" srcId="{20E8B02F-E796-C049-89A3-3AFB7122550E}" destId="{BE11E214-7A5B-6941-8748-510BC9B1EAC1}" srcOrd="0" destOrd="0" presId="urn:microsoft.com/office/officeart/2005/8/layout/cycle7"/>
    <dgm:cxn modelId="{18FD245C-F36D-4B47-8A67-BC23644F7A3E}" srcId="{B28F272C-94DD-8A42-B34C-FF231BE2CA0B}" destId="{AFB14373-32DA-A44C-83D4-C391FFAEF972}" srcOrd="0" destOrd="0" parTransId="{223C65E3-C23F-6344-AE31-0B2F15CF6E47}" sibTransId="{20E8B02F-E796-C049-89A3-3AFB7122550E}"/>
    <dgm:cxn modelId="{964D655D-1EB6-2242-A500-81A984AFDEA3}" srcId="{B28F272C-94DD-8A42-B34C-FF231BE2CA0B}" destId="{2CFCA829-E06A-9349-9A07-1C93D3B8760C}" srcOrd="2" destOrd="0" parTransId="{316A8D5D-E944-4D43-B5B4-B0EB6F1AF807}" sibTransId="{0993CB9D-3DC2-4248-A82B-F15A855F0BBA}"/>
    <dgm:cxn modelId="{D36E7564-91F9-C34C-83EC-1137BC2DCC7D}" srcId="{B28F272C-94DD-8A42-B34C-FF231BE2CA0B}" destId="{FDDFB0F1-A449-C641-A46A-689BB060C039}" srcOrd="1" destOrd="0" parTransId="{1C3C468C-C1B6-5746-9890-025C7891875A}" sibTransId="{DAF069DC-305A-4D45-B49C-C71BDF7FE056}"/>
    <dgm:cxn modelId="{FD649364-CB18-0249-90BE-4AAED719D951}" type="presOf" srcId="{DAF069DC-305A-4D45-B49C-C71BDF7FE056}" destId="{164099BD-9741-DC45-8C56-7D91E70491AC}" srcOrd="1" destOrd="0" presId="urn:microsoft.com/office/officeart/2005/8/layout/cycle7"/>
    <dgm:cxn modelId="{55595C66-F0DE-6E4E-9F7D-1AB95317288C}" type="presOf" srcId="{FDDFB0F1-A449-C641-A46A-689BB060C039}" destId="{25AD4553-57B0-1F4E-BC67-184B61ABE231}" srcOrd="0" destOrd="0" presId="urn:microsoft.com/office/officeart/2005/8/layout/cycle7"/>
    <dgm:cxn modelId="{9DA5646D-6FEC-DF47-ADBF-DAF59F5B17C2}" type="presOf" srcId="{DAF069DC-305A-4D45-B49C-C71BDF7FE056}" destId="{3EFDD04C-E10F-2B4B-AF6F-9AFAF7D63056}" srcOrd="0" destOrd="0" presId="urn:microsoft.com/office/officeart/2005/8/layout/cycle7"/>
    <dgm:cxn modelId="{7FA9E774-5D81-B144-B8A5-B09D97AFA19D}" type="presOf" srcId="{0993CB9D-3DC2-4248-A82B-F15A855F0BBA}" destId="{7308F703-CFDB-0645-AF30-933452875E8D}" srcOrd="0" destOrd="0" presId="urn:microsoft.com/office/officeart/2005/8/layout/cycle7"/>
    <dgm:cxn modelId="{D8ABA1B9-31FC-0048-96FE-D3FBC0DED8C8}" type="presOf" srcId="{B28F272C-94DD-8A42-B34C-FF231BE2CA0B}" destId="{6CF8DBCA-C817-9B4F-A362-6CFA31A3853B}" srcOrd="0" destOrd="0" presId="urn:microsoft.com/office/officeart/2005/8/layout/cycle7"/>
    <dgm:cxn modelId="{1DD2B0F2-8F16-A745-9095-1E90586AFE7D}" type="presOf" srcId="{0993CB9D-3DC2-4248-A82B-F15A855F0BBA}" destId="{D2B18C6F-484E-6040-9F2B-99D831C917FC}" srcOrd="1" destOrd="0" presId="urn:microsoft.com/office/officeart/2005/8/layout/cycle7"/>
    <dgm:cxn modelId="{0F2F554D-2452-114A-BBDA-2E87CA9AD9E0}" type="presParOf" srcId="{6CF8DBCA-C817-9B4F-A362-6CFA31A3853B}" destId="{C44B5CB4-20A0-8043-AB07-09601E57C164}" srcOrd="0" destOrd="0" presId="urn:microsoft.com/office/officeart/2005/8/layout/cycle7"/>
    <dgm:cxn modelId="{4C60AE4C-DD95-914C-8417-198DDE82D527}" type="presParOf" srcId="{6CF8DBCA-C817-9B4F-A362-6CFA31A3853B}" destId="{BE11E214-7A5B-6941-8748-510BC9B1EAC1}" srcOrd="1" destOrd="0" presId="urn:microsoft.com/office/officeart/2005/8/layout/cycle7"/>
    <dgm:cxn modelId="{9E576A0B-8435-4B47-BEFA-2CA43EB62DF3}" type="presParOf" srcId="{BE11E214-7A5B-6941-8748-510BC9B1EAC1}" destId="{8674153E-C096-254A-AEDB-D89CA3047C45}" srcOrd="0" destOrd="0" presId="urn:microsoft.com/office/officeart/2005/8/layout/cycle7"/>
    <dgm:cxn modelId="{8916617F-B684-5549-991F-954C24AEBA6D}" type="presParOf" srcId="{6CF8DBCA-C817-9B4F-A362-6CFA31A3853B}" destId="{25AD4553-57B0-1F4E-BC67-184B61ABE231}" srcOrd="2" destOrd="0" presId="urn:microsoft.com/office/officeart/2005/8/layout/cycle7"/>
    <dgm:cxn modelId="{846A50EC-C035-4D4C-8F00-9325A74C4B0E}" type="presParOf" srcId="{6CF8DBCA-C817-9B4F-A362-6CFA31A3853B}" destId="{3EFDD04C-E10F-2B4B-AF6F-9AFAF7D63056}" srcOrd="3" destOrd="0" presId="urn:microsoft.com/office/officeart/2005/8/layout/cycle7"/>
    <dgm:cxn modelId="{98FA413F-3E8A-C04B-BE22-C2A7EFE88F39}" type="presParOf" srcId="{3EFDD04C-E10F-2B4B-AF6F-9AFAF7D63056}" destId="{164099BD-9741-DC45-8C56-7D91E70491AC}" srcOrd="0" destOrd="0" presId="urn:microsoft.com/office/officeart/2005/8/layout/cycle7"/>
    <dgm:cxn modelId="{2DCE732C-FFF5-8C4B-A02D-1768F7D3A038}" type="presParOf" srcId="{6CF8DBCA-C817-9B4F-A362-6CFA31A3853B}" destId="{F802A910-FE38-3E4D-AACE-46E6F6DD5917}" srcOrd="4" destOrd="0" presId="urn:microsoft.com/office/officeart/2005/8/layout/cycle7"/>
    <dgm:cxn modelId="{BB614D46-0524-AA46-BB13-89DB62CF6D6D}" type="presParOf" srcId="{6CF8DBCA-C817-9B4F-A362-6CFA31A3853B}" destId="{7308F703-CFDB-0645-AF30-933452875E8D}" srcOrd="5" destOrd="0" presId="urn:microsoft.com/office/officeart/2005/8/layout/cycle7"/>
    <dgm:cxn modelId="{4F91DC3C-FCAF-424B-9092-75E1739B6E35}" type="presParOf" srcId="{7308F703-CFDB-0645-AF30-933452875E8D}" destId="{D2B18C6F-484E-6040-9F2B-99D831C917FC}"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B5CB4-20A0-8043-AB07-09601E57C164}">
      <dsp:nvSpPr>
        <dsp:cNvPr id="0" name=""/>
        <dsp:cNvSpPr/>
      </dsp:nvSpPr>
      <dsp:spPr>
        <a:xfrm>
          <a:off x="2661046" y="1572"/>
          <a:ext cx="2805906" cy="1402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MHD Turbulence</a:t>
          </a:r>
        </a:p>
      </dsp:txBody>
      <dsp:txXfrm>
        <a:off x="2702137" y="42663"/>
        <a:ext cx="2723724" cy="1320771"/>
      </dsp:txXfrm>
    </dsp:sp>
    <dsp:sp modelId="{BE11E214-7A5B-6941-8748-510BC9B1EAC1}">
      <dsp:nvSpPr>
        <dsp:cNvPr id="0" name=""/>
        <dsp:cNvSpPr/>
      </dsp:nvSpPr>
      <dsp:spPr>
        <a:xfrm rot="3600000">
          <a:off x="4491365" y="2463816"/>
          <a:ext cx="1461927" cy="49103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638675" y="2562023"/>
        <a:ext cx="1167307" cy="294619"/>
      </dsp:txXfrm>
    </dsp:sp>
    <dsp:sp modelId="{25AD4553-57B0-1F4E-BC67-184B61ABE231}">
      <dsp:nvSpPr>
        <dsp:cNvPr id="0" name=""/>
        <dsp:cNvSpPr/>
      </dsp:nvSpPr>
      <dsp:spPr>
        <a:xfrm>
          <a:off x="4977704" y="4014141"/>
          <a:ext cx="2805906" cy="1402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Star formation</a:t>
          </a:r>
        </a:p>
      </dsp:txBody>
      <dsp:txXfrm>
        <a:off x="5018795" y="4055232"/>
        <a:ext cx="2723724" cy="1320771"/>
      </dsp:txXfrm>
    </dsp:sp>
    <dsp:sp modelId="{3EFDD04C-E10F-2B4B-AF6F-9AFAF7D63056}">
      <dsp:nvSpPr>
        <dsp:cNvPr id="0" name=""/>
        <dsp:cNvSpPr/>
      </dsp:nvSpPr>
      <dsp:spPr>
        <a:xfrm rot="10800000">
          <a:off x="3333036" y="4470101"/>
          <a:ext cx="1461927" cy="49103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3480346" y="4568308"/>
        <a:ext cx="1167307" cy="294619"/>
      </dsp:txXfrm>
    </dsp:sp>
    <dsp:sp modelId="{F802A910-FE38-3E4D-AACE-46E6F6DD5917}">
      <dsp:nvSpPr>
        <dsp:cNvPr id="0" name=""/>
        <dsp:cNvSpPr/>
      </dsp:nvSpPr>
      <dsp:spPr>
        <a:xfrm>
          <a:off x="344389" y="4014141"/>
          <a:ext cx="2805906" cy="1402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Cosmic</a:t>
          </a:r>
          <a:r>
            <a:rPr lang="en-US" sz="3700" kern="1200" baseline="0" dirty="0"/>
            <a:t> rays</a:t>
          </a:r>
          <a:endParaRPr lang="en-US" sz="3700" kern="1200" dirty="0"/>
        </a:p>
      </dsp:txBody>
      <dsp:txXfrm>
        <a:off x="385480" y="4055232"/>
        <a:ext cx="2723724" cy="1320771"/>
      </dsp:txXfrm>
    </dsp:sp>
    <dsp:sp modelId="{7308F703-CFDB-0645-AF30-933452875E8D}">
      <dsp:nvSpPr>
        <dsp:cNvPr id="0" name=""/>
        <dsp:cNvSpPr/>
      </dsp:nvSpPr>
      <dsp:spPr>
        <a:xfrm rot="18000000">
          <a:off x="2174707" y="2463816"/>
          <a:ext cx="1461927" cy="49103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322017" y="2562023"/>
        <a:ext cx="1167307" cy="294619"/>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43FC0-D15A-AC4C-9519-859169FA31F6}" type="datetimeFigureOut">
              <a:rPr lang="en-US" smtClean="0"/>
              <a:t>5/16/23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A1A5E-E9D2-7B40-87A5-83F28D02A899}" type="slidenum">
              <a:rPr lang="en-US" smtClean="0"/>
              <a:t>‹#›</a:t>
            </a:fld>
            <a:endParaRPr lang="en-US"/>
          </a:p>
        </p:txBody>
      </p:sp>
    </p:spTree>
    <p:extLst>
      <p:ext uri="{BB962C8B-B14F-4D97-AF65-F5344CB8AC3E}">
        <p14:creationId xmlns:p14="http://schemas.microsoft.com/office/powerpoint/2010/main" val="117011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A3BF9C-EA0B-1A4C-BBC7-A060E5248395}" type="slidenum">
              <a:rPr lang="en-US" smtClean="0"/>
              <a:t>1</a:t>
            </a:fld>
            <a:endParaRPr lang="en-US"/>
          </a:p>
        </p:txBody>
      </p:sp>
    </p:spTree>
    <p:extLst>
      <p:ext uri="{BB962C8B-B14F-4D97-AF65-F5344CB8AC3E}">
        <p14:creationId xmlns:p14="http://schemas.microsoft.com/office/powerpoint/2010/main" val="3719598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color </a:t>
            </a:r>
          </a:p>
        </p:txBody>
      </p:sp>
      <p:sp>
        <p:nvSpPr>
          <p:cNvPr id="4" name="Slide Number Placeholder 3"/>
          <p:cNvSpPr>
            <a:spLocks noGrp="1"/>
          </p:cNvSpPr>
          <p:nvPr>
            <p:ph type="sldNum" sz="quarter" idx="5"/>
          </p:nvPr>
        </p:nvSpPr>
        <p:spPr/>
        <p:txBody>
          <a:bodyPr/>
          <a:lstStyle/>
          <a:p>
            <a:fld id="{CA0DC4DC-6F1E-824C-9B67-FA4DF9DA569D}" type="slidenum">
              <a:rPr lang="en-US" smtClean="0"/>
              <a:t>16</a:t>
            </a:fld>
            <a:endParaRPr lang="en-US"/>
          </a:p>
        </p:txBody>
      </p:sp>
    </p:spTree>
    <p:extLst>
      <p:ext uri="{BB962C8B-B14F-4D97-AF65-F5344CB8AC3E}">
        <p14:creationId xmlns:p14="http://schemas.microsoft.com/office/powerpoint/2010/main" val="997544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Magnetic mirror which can reflect particle back to the weak field region. </a:t>
            </a:r>
          </a:p>
        </p:txBody>
      </p:sp>
      <p:sp>
        <p:nvSpPr>
          <p:cNvPr id="4" name="Slide Number Placeholder 3"/>
          <p:cNvSpPr>
            <a:spLocks noGrp="1"/>
          </p:cNvSpPr>
          <p:nvPr>
            <p:ph type="sldNum" sz="quarter" idx="5"/>
          </p:nvPr>
        </p:nvSpPr>
        <p:spPr/>
        <p:txBody>
          <a:bodyPr/>
          <a:lstStyle/>
          <a:p>
            <a:fld id="{19A3BF9C-EA0B-1A4C-BBC7-A060E5248395}" type="slidenum">
              <a:rPr lang="en-US" smtClean="0"/>
              <a:t>17</a:t>
            </a:fld>
            <a:endParaRPr lang="en-US"/>
          </a:p>
        </p:txBody>
      </p:sp>
    </p:spTree>
    <p:extLst>
      <p:ext uri="{BB962C8B-B14F-4D97-AF65-F5344CB8AC3E}">
        <p14:creationId xmlns:p14="http://schemas.microsoft.com/office/powerpoint/2010/main" val="3343092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on turbulence-dependent diffusion of CR and its applications to gamma-ray observations. </a:t>
            </a:r>
          </a:p>
          <a:p>
            <a:endParaRPr lang="en-US" dirty="0"/>
          </a:p>
          <a:p>
            <a:endParaRPr lang="en-US" dirty="0"/>
          </a:p>
          <a:p>
            <a:r>
              <a:rPr lang="en-US" dirty="0"/>
              <a:t>The Runaway CR model considers </a:t>
            </a:r>
            <a:r>
              <a:rPr lang="el-GR" dirty="0"/>
              <a:t>γ-</a:t>
            </a:r>
            <a:r>
              <a:rPr lang="en-US" dirty="0"/>
              <a:t>ray emission from molecular clouds illuminated by runaway CRs that have escaped from their accelerators [21 – 23]. CR particles released by a remnant diffuse into interstellar space with an energy-dependent diffusion coefficient, and collide with massive clouds producing </a:t>
            </a:r>
            <a:r>
              <a:rPr lang="el-GR" dirty="0"/>
              <a:t>γ-</a:t>
            </a:r>
            <a:r>
              <a:rPr lang="en-US" dirty="0"/>
              <a:t>ray photons via </a:t>
            </a:r>
            <a:r>
              <a:rPr lang="el-GR" dirty="0"/>
              <a:t>π 0 -</a:t>
            </a:r>
            <a:r>
              <a:rPr lang="en-US" dirty="0"/>
              <a:t>decay (by CR hadrons) and bremsstrahlung (by CR electrons) channels. </a:t>
            </a:r>
          </a:p>
          <a:p>
            <a:endParaRPr lang="en-US" dirty="0"/>
          </a:p>
          <a:p>
            <a:r>
              <a:rPr lang="en-US" dirty="0"/>
              <a:t>How wrong one could be if …. </a:t>
            </a:r>
          </a:p>
          <a:p>
            <a:endParaRPr lang="en-US" dirty="0"/>
          </a:p>
          <a:p>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90A50F4-EE0C-6D49-9763-B6E576E4CE30}" type="slidenum">
              <a:rPr kumimoji="1" lang="zh-CN" altLang="en-US" smtClean="0"/>
              <a:t>18</a:t>
            </a:fld>
            <a:endParaRPr kumimoji="1" lang="zh-CN" altLang="en-US"/>
          </a:p>
        </p:txBody>
      </p:sp>
    </p:spTree>
    <p:extLst>
      <p:ext uri="{BB962C8B-B14F-4D97-AF65-F5344CB8AC3E}">
        <p14:creationId xmlns:p14="http://schemas.microsoft.com/office/powerpoint/2010/main" val="2271573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CRs, turbulence, and star formation are connected to each other. Here we will focus on the relation between CRs and turbulence. It of course is affected by SF and also has important implications on star formation. </a:t>
            </a:r>
          </a:p>
          <a:p>
            <a:endParaRPr lang="en-US" dirty="0"/>
          </a:p>
        </p:txBody>
      </p:sp>
      <p:sp>
        <p:nvSpPr>
          <p:cNvPr id="4" name="Slide Number Placeholder 3"/>
          <p:cNvSpPr>
            <a:spLocks noGrp="1"/>
          </p:cNvSpPr>
          <p:nvPr>
            <p:ph type="sldNum" sz="quarter" idx="5"/>
          </p:nvPr>
        </p:nvSpPr>
        <p:spPr/>
        <p:txBody>
          <a:bodyPr/>
          <a:lstStyle/>
          <a:p>
            <a:fld id="{19A3BF9C-EA0B-1A4C-BBC7-A060E5248395}" type="slidenum">
              <a:rPr lang="en-US" smtClean="0"/>
              <a:t>2</a:t>
            </a:fld>
            <a:endParaRPr lang="en-US"/>
          </a:p>
        </p:txBody>
      </p:sp>
    </p:spTree>
    <p:extLst>
      <p:ext uri="{BB962C8B-B14F-4D97-AF65-F5344CB8AC3E}">
        <p14:creationId xmlns:p14="http://schemas.microsoft.com/office/powerpoint/2010/main" val="3408759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Both CRs and turbulence have remarkable big power-laws. CR energies span over many orders of magnitude, with both Galactic and extragalactic origin. The Big power law of turbulence is measured in both the warm ISM and in the very local ISM by Voyager. It spans over 10 orders of magnitudes in length scales, showing the decreasing turbulent fluctuations with decreasing length scales, as a result of turbulent energy cascade from large to small scales.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r>
              <a:rPr kumimoji="1" lang="en-US" altLang="zh-CN" dirty="0"/>
              <a:t>Interstellar density fluctuations. </a:t>
            </a:r>
          </a:p>
          <a:p>
            <a:r>
              <a:rPr kumimoji="1" lang="en-US" altLang="zh-CN" dirty="0"/>
              <a:t>Not only interstellar magnetic fields are important for CRs. </a:t>
            </a:r>
          </a:p>
          <a:p>
            <a:r>
              <a:rPr kumimoji="1" lang="en-US" altLang="zh-CN" dirty="0"/>
              <a:t>Interstellar density fluctuations are also very important, which I will show later.    </a:t>
            </a:r>
          </a:p>
          <a:p>
            <a:endParaRPr kumimoji="1" lang="en-US" altLang="zh-CN" dirty="0"/>
          </a:p>
          <a:p>
            <a:r>
              <a:rPr kumimoji="1" lang="en-US" altLang="zh-CN" dirty="0"/>
              <a:t>The interaction between the two is the big question we try to understand. </a:t>
            </a:r>
          </a:p>
          <a:p>
            <a:endParaRPr kumimoji="1" lang="en-US" altLang="zh-CN" dirty="0"/>
          </a:p>
          <a:p>
            <a:r>
              <a:rPr kumimoji="1" lang="en-US" altLang="zh-CN" dirty="0"/>
              <a:t>The interstellar turbulence only accounts for the diffusion of Galactic CRs </a:t>
            </a:r>
          </a:p>
          <a:p>
            <a:r>
              <a:rPr kumimoji="1" lang="en-US" altLang="zh-CN" dirty="0"/>
              <a:t>It’s not really correct to call them “two” big power laws </a:t>
            </a:r>
          </a:p>
          <a:p>
            <a:r>
              <a:rPr lang="en-US" dirty="0"/>
              <a:t>The data represent published results of the LEAP, Proton, </a:t>
            </a:r>
            <a:r>
              <a:rPr lang="en-US" dirty="0" err="1"/>
              <a:t>Akeno</a:t>
            </a:r>
            <a:r>
              <a:rPr lang="en-US" dirty="0"/>
              <a:t>, AGASA, Fly’s Eye, </a:t>
            </a:r>
            <a:r>
              <a:rPr lang="en-US" dirty="0" err="1"/>
              <a:t>Haverah</a:t>
            </a:r>
            <a:r>
              <a:rPr lang="en-US" dirty="0"/>
              <a:t> Park, and Yakutsk experiments.</a:t>
            </a:r>
            <a:endParaRPr kumimoji="1" lang="zh-CN" altLang="en-US" dirty="0"/>
          </a:p>
        </p:txBody>
      </p:sp>
      <p:sp>
        <p:nvSpPr>
          <p:cNvPr id="4" name="幻灯片编号占位符 3"/>
          <p:cNvSpPr>
            <a:spLocks noGrp="1"/>
          </p:cNvSpPr>
          <p:nvPr>
            <p:ph type="sldNum" sz="quarter" idx="10"/>
          </p:nvPr>
        </p:nvSpPr>
        <p:spPr/>
        <p:txBody>
          <a:bodyPr/>
          <a:lstStyle/>
          <a:p>
            <a:fld id="{4782DE3B-A4B4-584D-8964-774781839329}" type="slidenum">
              <a:rPr kumimoji="1" lang="zh-CN" altLang="en-US" smtClean="0"/>
              <a:t>3</a:t>
            </a:fld>
            <a:endParaRPr kumimoji="1" lang="zh-CN" altLang="en-US"/>
          </a:p>
        </p:txBody>
      </p:sp>
    </p:spTree>
    <p:extLst>
      <p:ext uri="{BB962C8B-B14F-4D97-AF65-F5344CB8AC3E}">
        <p14:creationId xmlns:p14="http://schemas.microsoft.com/office/powerpoint/2010/main" val="94804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Not only turbulence plays an important role in star formation, we found that stars in star-forming regions have turbulent motions, inherited from the turbulent motions of gas that they form from. </a:t>
            </a:r>
          </a:p>
          <a:p>
            <a:endParaRPr lang="en-US" dirty="0"/>
          </a:p>
        </p:txBody>
      </p:sp>
      <p:sp>
        <p:nvSpPr>
          <p:cNvPr id="4" name="Slide Number Placeholder 3"/>
          <p:cNvSpPr>
            <a:spLocks noGrp="1"/>
          </p:cNvSpPr>
          <p:nvPr>
            <p:ph type="sldNum" sz="quarter" idx="5"/>
          </p:nvPr>
        </p:nvSpPr>
        <p:spPr/>
        <p:txBody>
          <a:bodyPr/>
          <a:lstStyle/>
          <a:p>
            <a:fld id="{19A3BF9C-EA0B-1A4C-BBC7-A060E5248395}" type="slidenum">
              <a:rPr lang="en-US" smtClean="0"/>
              <a:t>4</a:t>
            </a:fld>
            <a:endParaRPr lang="en-US"/>
          </a:p>
        </p:txBody>
      </p:sp>
    </p:spTree>
    <p:extLst>
      <p:ext uri="{BB962C8B-B14F-4D97-AF65-F5344CB8AC3E}">
        <p14:creationId xmlns:p14="http://schemas.microsoft.com/office/powerpoint/2010/main" val="35776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342900" marR="0" lvl="0" indent="-342900" algn="just">
              <a:lnSpc>
                <a:spcPts val="1900"/>
              </a:lnSpc>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CRs and star formation are known to be closely related to each other. Their close correlation can be clearly seen from the radio-IR flux correlation of star-forming galaxies left  and gamma-ray-IR luminosities of star-forming galaxies right. </a:t>
            </a:r>
            <a:r>
              <a:rPr lang="en-US" sz="1800" b="1" i="0" dirty="0">
                <a:solidFill>
                  <a:srgbClr val="5F6368"/>
                </a:solidFill>
                <a:effectLst/>
                <a:latin typeface="Roboto" panose="02000000000000000000" pitchFamily="2" charset="0"/>
                <a:ea typeface="Times New Roman" panose="02020603050405020304" pitchFamily="18" charset="0"/>
              </a:rPr>
              <a:t>the infrared emission arises from dust heated by the stars</a:t>
            </a:r>
            <a:r>
              <a:rPr lang="en-US" sz="1800" dirty="0">
                <a:solidFill>
                  <a:srgbClr val="4D5156"/>
                </a:solidFill>
                <a:effectLst/>
                <a:latin typeface="Roboto" panose="02000000000000000000" pitchFamily="2" charset="0"/>
                <a:ea typeface="Times New Roman" panose="02020603050405020304" pitchFamily="18" charset="0"/>
              </a:rPr>
              <a:t>, and the radio emission is synchrotron radiation from relativistic electrons</a:t>
            </a:r>
            <a:endParaRPr lang="en-US" sz="1800" dirty="0">
              <a:effectLst/>
              <a:latin typeface="Times New Roman" panose="02020603050405020304" pitchFamily="18" charset="0"/>
              <a:ea typeface="Times New Roman" panose="02020603050405020304" pitchFamily="18" charset="0"/>
            </a:endParaRPr>
          </a:p>
          <a:p>
            <a:pPr marL="457200" marR="0" algn="just">
              <a:lnSpc>
                <a:spcPts val="19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gamma-ray emission is generated by the interaction of high-energy CRs with the interstellar gas.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ned.ipac.caltech.edu</a:t>
            </a:r>
            <a:r>
              <a:rPr lang="en-US" sz="1200" kern="1200" dirty="0">
                <a:solidFill>
                  <a:schemeClr val="tx1"/>
                </a:solidFill>
                <a:effectLst/>
                <a:latin typeface="+mn-lt"/>
                <a:ea typeface="+mn-ea"/>
                <a:cs typeface="+mn-cs"/>
              </a:rPr>
              <a:t>/level5/March03/Dwek/</a:t>
            </a:r>
            <a:r>
              <a:rPr lang="en-US" sz="1200" kern="1200" dirty="0" err="1">
                <a:solidFill>
                  <a:schemeClr val="tx1"/>
                </a:solidFill>
                <a:effectLst/>
                <a:latin typeface="+mn-lt"/>
                <a:ea typeface="+mn-ea"/>
                <a:cs typeface="+mn-cs"/>
              </a:rPr>
              <a:t>paper.pdf</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both quantities are related to star formation activity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roughly 10 </a:t>
            </a:r>
            <a:r>
              <a:rPr lang="en-US" sz="1200" kern="1200" dirty="0" err="1">
                <a:solidFill>
                  <a:schemeClr val="tx1"/>
                </a:solidFill>
                <a:effectLst/>
                <a:latin typeface="+mn-lt"/>
                <a:ea typeface="+mn-ea"/>
                <a:cs typeface="+mn-cs"/>
              </a:rPr>
              <a:t>yr</a:t>
            </a:r>
            <a:r>
              <a:rPr lang="en-US" sz="1200" kern="1200" dirty="0">
                <a:solidFill>
                  <a:schemeClr val="tx1"/>
                </a:solidFill>
                <a:effectLst/>
                <a:latin typeface="+mn-lt"/>
                <a:ea typeface="+mn-ea"/>
                <a:cs typeface="+mn-cs"/>
              </a:rPr>
              <a:t> of </a:t>
            </a:r>
            <a:r>
              <a:rPr lang="el-GR" sz="1200" kern="1200" dirty="0">
                <a:solidFill>
                  <a:schemeClr val="tx1"/>
                </a:solidFill>
                <a:effectLst/>
                <a:latin typeface="+mn-lt"/>
                <a:ea typeface="+mn-ea"/>
                <a:cs typeface="+mn-cs"/>
              </a:rPr>
              <a:t>γ-</a:t>
            </a:r>
            <a:r>
              <a:rPr lang="en-US" sz="1200" kern="1200" dirty="0">
                <a:solidFill>
                  <a:schemeClr val="tx1"/>
                </a:solidFill>
                <a:effectLst/>
                <a:latin typeface="+mn-lt"/>
                <a:ea typeface="+mn-ea"/>
                <a:cs typeface="+mn-cs"/>
              </a:rPr>
              <a:t>ray data taken by the Fermi Large Area Telescope, in this study we constrain the </a:t>
            </a:r>
            <a:r>
              <a:rPr lang="el-GR" sz="1200" kern="1200" dirty="0">
                <a:solidFill>
                  <a:schemeClr val="tx1"/>
                </a:solidFill>
                <a:effectLst/>
                <a:latin typeface="+mn-lt"/>
                <a:ea typeface="+mn-ea"/>
                <a:cs typeface="+mn-cs"/>
              </a:rPr>
              <a:t>γ-</a:t>
            </a:r>
            <a:r>
              <a:rPr lang="en-US" sz="1200" kern="1200" dirty="0">
                <a:solidFill>
                  <a:schemeClr val="tx1"/>
                </a:solidFill>
                <a:effectLst/>
                <a:latin typeface="+mn-lt"/>
                <a:ea typeface="+mn-ea"/>
                <a:cs typeface="+mn-cs"/>
              </a:rPr>
              <a:t>ray properties of star-forming galaxies. We report the detection of 11 bona fide </a:t>
            </a:r>
            <a:r>
              <a:rPr lang="el-GR" sz="1200" kern="1200" dirty="0">
                <a:solidFill>
                  <a:schemeClr val="tx1"/>
                </a:solidFill>
                <a:effectLst/>
                <a:latin typeface="+mn-lt"/>
                <a:ea typeface="+mn-ea"/>
                <a:cs typeface="+mn-cs"/>
              </a:rPr>
              <a:t>γ-</a:t>
            </a:r>
            <a:r>
              <a:rPr lang="en-US" sz="1200" kern="1200" dirty="0">
                <a:solidFill>
                  <a:schemeClr val="tx1"/>
                </a:solidFill>
                <a:effectLst/>
                <a:latin typeface="+mn-lt"/>
                <a:ea typeface="+mn-ea"/>
                <a:cs typeface="+mn-cs"/>
              </a:rPr>
              <a:t>ray-emitting galaxies and 2 candidates.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Cold phase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dirty="0"/>
              <a:t>Star-forming galaxies produce gamma-rays primarily via pion production, resulting from inelastic collisions between cosmic-ray protons and the interstellar medium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dense ISM and high star formation rates of luminous and ultra-luminous infrared galaxies (LIRGs and ULIRGs) imply that they should be strong gamma-ray emitters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Gamma-ray emission provides a sensitive probe of the </a:t>
            </a:r>
            <a:r>
              <a:rPr lang="en-US" dirty="0" err="1"/>
              <a:t>cosmicray</a:t>
            </a:r>
            <a:r>
              <a:rPr lang="en-US" dirty="0"/>
              <a:t> content of star-forming galaxies.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the cosmic-ray escape time is much longer than </a:t>
            </a:r>
            <a:r>
              <a:rPr lang="en-US" dirty="0" err="1"/>
              <a:t>tpp</a:t>
            </a:r>
            <a:r>
              <a:rPr lang="en-US" dirty="0"/>
              <a:t>, then one expects a one-to-one linear relation between the gamma-ray luminosity and the star formation rate, as measured by the far-infrared luminosity or GHz radio continuum (RC) luminosity</a:t>
            </a:r>
          </a:p>
          <a:p>
            <a:endParaRPr lang="en-US" dirty="0"/>
          </a:p>
        </p:txBody>
      </p:sp>
      <p:sp>
        <p:nvSpPr>
          <p:cNvPr id="4" name="Slide Number Placeholder 3"/>
          <p:cNvSpPr>
            <a:spLocks noGrp="1"/>
          </p:cNvSpPr>
          <p:nvPr>
            <p:ph type="sldNum" sz="quarter" idx="5"/>
          </p:nvPr>
        </p:nvSpPr>
        <p:spPr/>
        <p:txBody>
          <a:bodyPr/>
          <a:lstStyle/>
          <a:p>
            <a:fld id="{290A50F4-EE0C-6D49-9763-B6E576E4CE30}" type="slidenum">
              <a:rPr kumimoji="1" lang="zh-CN" altLang="en-US" smtClean="0"/>
              <a:t>5</a:t>
            </a:fld>
            <a:endParaRPr kumimoji="1" lang="zh-CN" altLang="en-US"/>
          </a:p>
        </p:txBody>
      </p:sp>
    </p:spTree>
    <p:extLst>
      <p:ext uri="{BB962C8B-B14F-4D97-AF65-F5344CB8AC3E}">
        <p14:creationId xmlns:p14="http://schemas.microsoft.com/office/powerpoint/2010/main" val="4078590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YMath-Pack-One"/>
              </a:rPr>
              <a:t>The left panels display magnitudes of the curls of upward- and downward- propagating shear </a:t>
            </a:r>
            <a:r>
              <a:rPr lang="en-US" sz="1800" dirty="0" err="1">
                <a:effectLst/>
                <a:latin typeface="YMath-Pack-One"/>
              </a:rPr>
              <a:t>Alfve</a:t>
            </a:r>
            <a:r>
              <a:rPr lang="en-US" sz="1800" dirty="0">
                <a:effectLst/>
                <a:latin typeface="YMath-Pack-One"/>
              </a:rPr>
              <a:t>􏰦 n and slow waves in a (</a:t>
            </a:r>
            <a:r>
              <a:rPr lang="en-US" sz="1800" dirty="0">
                <a:effectLst/>
                <a:latin typeface="ZMath-Pack-Two"/>
              </a:rPr>
              <a:t>x</a:t>
            </a:r>
            <a:r>
              <a:rPr lang="en-US" sz="1800" dirty="0">
                <a:effectLst/>
                <a:latin typeface="YMath-Pack-One"/>
              </a:rPr>
              <a:t>, </a:t>
            </a:r>
            <a:r>
              <a:rPr lang="en-US" sz="1800" dirty="0">
                <a:effectLst/>
                <a:latin typeface="ZMath-Pack-Two"/>
              </a:rPr>
              <a:t>y</a:t>
            </a:r>
            <a:r>
              <a:rPr lang="en-US" sz="1800" dirty="0">
                <a:effectLst/>
                <a:latin typeface="YMath-Pack-One"/>
              </a:rPr>
              <a:t>) slice at </a:t>
            </a:r>
            <a:r>
              <a:rPr lang="en-US" sz="1800" dirty="0">
                <a:effectLst/>
                <a:latin typeface="ZMath-Pack-Two"/>
              </a:rPr>
              <a:t>z </a:t>
            </a:r>
            <a:r>
              <a:rPr lang="en-US" sz="1800" dirty="0">
                <a:effectLst/>
                <a:latin typeface="YMath-Pack-FIve"/>
              </a:rPr>
              <a:t>\ </a:t>
            </a:r>
            <a:r>
              <a:rPr lang="en-US" sz="1800" dirty="0">
                <a:effectLst/>
                <a:latin typeface="YMath-Pack-One"/>
              </a:rPr>
              <a:t>0 taken from simulation F5. </a:t>
            </a:r>
            <a:endParaRPr lang="en-US" dirty="0"/>
          </a:p>
          <a:p>
            <a:endParaRPr lang="en-US" dirty="0"/>
          </a:p>
        </p:txBody>
      </p:sp>
      <p:sp>
        <p:nvSpPr>
          <p:cNvPr id="4" name="Slide Number Placeholder 3"/>
          <p:cNvSpPr>
            <a:spLocks noGrp="1"/>
          </p:cNvSpPr>
          <p:nvPr>
            <p:ph type="sldNum" sz="quarter" idx="5"/>
          </p:nvPr>
        </p:nvSpPr>
        <p:spPr/>
        <p:txBody>
          <a:bodyPr/>
          <a:lstStyle/>
          <a:p>
            <a:fld id="{19A3BF9C-EA0B-1A4C-BBC7-A060E5248395}" type="slidenum">
              <a:rPr lang="en-US" smtClean="0"/>
              <a:t>9</a:t>
            </a:fld>
            <a:endParaRPr lang="en-US"/>
          </a:p>
        </p:txBody>
      </p:sp>
    </p:spTree>
    <p:extLst>
      <p:ext uri="{BB962C8B-B14F-4D97-AF65-F5344CB8AC3E}">
        <p14:creationId xmlns:p14="http://schemas.microsoft.com/office/powerpoint/2010/main" val="4220719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color </a:t>
            </a:r>
          </a:p>
        </p:txBody>
      </p:sp>
      <p:sp>
        <p:nvSpPr>
          <p:cNvPr id="4" name="Slide Number Placeholder 3"/>
          <p:cNvSpPr>
            <a:spLocks noGrp="1"/>
          </p:cNvSpPr>
          <p:nvPr>
            <p:ph type="sldNum" sz="quarter" idx="5"/>
          </p:nvPr>
        </p:nvSpPr>
        <p:spPr/>
        <p:txBody>
          <a:bodyPr/>
          <a:lstStyle/>
          <a:p>
            <a:fld id="{CA0DC4DC-6F1E-824C-9B67-FA4DF9DA569D}" type="slidenum">
              <a:rPr lang="en-US" smtClean="0"/>
              <a:t>11</a:t>
            </a:fld>
            <a:endParaRPr lang="en-US"/>
          </a:p>
        </p:txBody>
      </p:sp>
    </p:spTree>
    <p:extLst>
      <p:ext uri="{BB962C8B-B14F-4D97-AF65-F5344CB8AC3E}">
        <p14:creationId xmlns:p14="http://schemas.microsoft.com/office/powerpoint/2010/main" val="257377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We can further quantify the strength of magnetic fluctuation by using physical parameter called Ma. It’s very difficult for turbulence to perturb magnetic fields, fluctuation is small. Turbulent energy overwhelms the magnetic energy….magnetic field is highly turbulent and magnetic fluctuation is larger. In simulations, by adjusting the value of Ma, we can control of level of magnetic fluctuation. Correspondingly, the diffusion behaviors of CRs that interact with magnetic fluctuations also varies. </a:t>
            </a:r>
          </a:p>
          <a:p>
            <a:endParaRPr lang="en-US" dirty="0"/>
          </a:p>
          <a:p>
            <a:endParaRPr lang="en-US" dirty="0"/>
          </a:p>
          <a:p>
            <a:endParaRPr lang="en-US" dirty="0"/>
          </a:p>
          <a:p>
            <a:endParaRPr lang="en-US" dirty="0"/>
          </a:p>
          <a:p>
            <a:endParaRPr lang="en-US" dirty="0"/>
          </a:p>
          <a:p>
            <a:r>
              <a:rPr lang="en-US" dirty="0"/>
              <a:t>To quantify the dependence…. </a:t>
            </a:r>
          </a:p>
          <a:p>
            <a:r>
              <a:rPr lang="en-US" dirty="0"/>
              <a:t>We need a physical parameter to quantify the property of turbulent magnetic fields ….</a:t>
            </a:r>
          </a:p>
        </p:txBody>
      </p:sp>
      <p:sp>
        <p:nvSpPr>
          <p:cNvPr id="4" name="Slide Number Placeholder 3"/>
          <p:cNvSpPr>
            <a:spLocks noGrp="1"/>
          </p:cNvSpPr>
          <p:nvPr>
            <p:ph type="sldNum" sz="quarter" idx="5"/>
          </p:nvPr>
        </p:nvSpPr>
        <p:spPr/>
        <p:txBody>
          <a:bodyPr/>
          <a:lstStyle/>
          <a:p>
            <a:fld id="{19A3BF9C-EA0B-1A4C-BBC7-A060E5248395}" type="slidenum">
              <a:rPr lang="en-US" smtClean="0"/>
              <a:t>12</a:t>
            </a:fld>
            <a:endParaRPr lang="en-US"/>
          </a:p>
        </p:txBody>
      </p:sp>
    </p:spTree>
    <p:extLst>
      <p:ext uri="{BB962C8B-B14F-4D97-AF65-F5344CB8AC3E}">
        <p14:creationId xmlns:p14="http://schemas.microsoft.com/office/powerpoint/2010/main" val="848542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How about in the direction perpendicular to the magnetic field? Turbulent magnetic fields inherit inherit important properties of turbulence. When we observe the spread of smoke particles in turbulent atmosphere, we see a fast growth of the separation between a pair of smoke particles. For turbulent magnetic fields, we also see a similar fast growth of the separation between a pair of field lines. For CR particles in turbulent magnetic fields, we also see a similar fast growth of separation between a pair of CR particles in the direction perp to B. Here the colored lines show the trajectories of CRs. And the mean magnetic field is in vertical direction. </a:t>
            </a:r>
          </a:p>
          <a:p>
            <a:endParaRPr lang="en-US" dirty="0"/>
          </a:p>
          <a:p>
            <a:endParaRPr lang="en-US" dirty="0"/>
          </a:p>
          <a:p>
            <a:endParaRPr lang="en-US" dirty="0"/>
          </a:p>
          <a:p>
            <a:r>
              <a:rPr lang="en-US" dirty="0"/>
              <a:t>Anisotropic diffusion in anisotropic MHD turbulence</a:t>
            </a:r>
          </a:p>
          <a:p>
            <a:endParaRPr lang="en-US" dirty="0"/>
          </a:p>
          <a:p>
            <a:r>
              <a:rPr lang="en-US" dirty="0"/>
              <a:t>Without a </a:t>
            </a:r>
            <a:r>
              <a:rPr lang="en-US" dirty="0" err="1"/>
              <a:t>propert</a:t>
            </a:r>
            <a:r>
              <a:rPr lang="en-US" dirty="0"/>
              <a:t> model of MHD turbulence, one would not be able to get proper </a:t>
            </a:r>
            <a:r>
              <a:rPr lang="en-US" dirty="0" err="1"/>
              <a:t>descriptin</a:t>
            </a:r>
            <a:r>
              <a:rPr lang="en-US" dirty="0"/>
              <a:t> of Diffusion and proper scaling with MA</a:t>
            </a:r>
          </a:p>
        </p:txBody>
      </p:sp>
      <p:sp>
        <p:nvSpPr>
          <p:cNvPr id="4" name="Slide Number Placeholder 3"/>
          <p:cNvSpPr>
            <a:spLocks noGrp="1"/>
          </p:cNvSpPr>
          <p:nvPr>
            <p:ph type="sldNum" sz="quarter" idx="5"/>
          </p:nvPr>
        </p:nvSpPr>
        <p:spPr/>
        <p:txBody>
          <a:bodyPr/>
          <a:lstStyle/>
          <a:p>
            <a:fld id="{19A3BF9C-EA0B-1A4C-BBC7-A060E5248395}" type="slidenum">
              <a:rPr lang="en-US" smtClean="0"/>
              <a:t>14</a:t>
            </a:fld>
            <a:endParaRPr lang="en-US"/>
          </a:p>
        </p:txBody>
      </p:sp>
    </p:spTree>
    <p:extLst>
      <p:ext uri="{BB962C8B-B14F-4D97-AF65-F5344CB8AC3E}">
        <p14:creationId xmlns:p14="http://schemas.microsoft.com/office/powerpoint/2010/main" val="3916280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D9FF-68FB-548B-2748-10EBB67DE7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BF3A01-5E26-DB23-104F-FCE8ED940B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8F769A-20E5-BC60-35A4-D1576216C915}"/>
              </a:ext>
            </a:extLst>
          </p:cNvPr>
          <p:cNvSpPr>
            <a:spLocks noGrp="1"/>
          </p:cNvSpPr>
          <p:nvPr>
            <p:ph type="dt" sz="half" idx="10"/>
          </p:nvPr>
        </p:nvSpPr>
        <p:spPr/>
        <p:txBody>
          <a:bodyPr/>
          <a:lstStyle/>
          <a:p>
            <a:fld id="{035CF76F-D594-6D49-9F32-4C09A612EB87}" type="datetimeFigureOut">
              <a:rPr lang="en-US" smtClean="0"/>
              <a:t>5/16/23</a:t>
            </a:fld>
            <a:endParaRPr lang="en-US"/>
          </a:p>
        </p:txBody>
      </p:sp>
      <p:sp>
        <p:nvSpPr>
          <p:cNvPr id="5" name="Footer Placeholder 4">
            <a:extLst>
              <a:ext uri="{FF2B5EF4-FFF2-40B4-BE49-F238E27FC236}">
                <a16:creationId xmlns:a16="http://schemas.microsoft.com/office/drawing/2014/main" id="{83AA31B9-889A-35C4-E7DA-E52461721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4502C-5CF9-2F16-8567-0156F1FF4FF1}"/>
              </a:ext>
            </a:extLst>
          </p:cNvPr>
          <p:cNvSpPr>
            <a:spLocks noGrp="1"/>
          </p:cNvSpPr>
          <p:nvPr>
            <p:ph type="sldNum" sz="quarter" idx="12"/>
          </p:nvPr>
        </p:nvSpPr>
        <p:spPr/>
        <p:txBody>
          <a:bodyPr/>
          <a:lstStyle/>
          <a:p>
            <a:fld id="{F87BDF0C-DE42-9A4B-A9DA-B48D6B8CCF35}" type="slidenum">
              <a:rPr lang="en-US" smtClean="0"/>
              <a:t>‹#›</a:t>
            </a:fld>
            <a:endParaRPr lang="en-US"/>
          </a:p>
        </p:txBody>
      </p:sp>
    </p:spTree>
    <p:extLst>
      <p:ext uri="{BB962C8B-B14F-4D97-AF65-F5344CB8AC3E}">
        <p14:creationId xmlns:p14="http://schemas.microsoft.com/office/powerpoint/2010/main" val="425805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2C8A-B042-8849-F00B-D4B22BA15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2B77A3-EB51-8C0A-1BCD-24CA60C5FA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9110E-B15A-9BC8-F7B2-9A5572C77369}"/>
              </a:ext>
            </a:extLst>
          </p:cNvPr>
          <p:cNvSpPr>
            <a:spLocks noGrp="1"/>
          </p:cNvSpPr>
          <p:nvPr>
            <p:ph type="dt" sz="half" idx="10"/>
          </p:nvPr>
        </p:nvSpPr>
        <p:spPr/>
        <p:txBody>
          <a:bodyPr/>
          <a:lstStyle/>
          <a:p>
            <a:fld id="{035CF76F-D594-6D49-9F32-4C09A612EB87}" type="datetimeFigureOut">
              <a:rPr lang="en-US" smtClean="0"/>
              <a:t>5/16/23</a:t>
            </a:fld>
            <a:endParaRPr lang="en-US"/>
          </a:p>
        </p:txBody>
      </p:sp>
      <p:sp>
        <p:nvSpPr>
          <p:cNvPr id="5" name="Footer Placeholder 4">
            <a:extLst>
              <a:ext uri="{FF2B5EF4-FFF2-40B4-BE49-F238E27FC236}">
                <a16:creationId xmlns:a16="http://schemas.microsoft.com/office/drawing/2014/main" id="{3D6C994E-ED9F-11EF-5F3A-88426FC36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27278-FCAB-B6BC-A4F8-76224C537686}"/>
              </a:ext>
            </a:extLst>
          </p:cNvPr>
          <p:cNvSpPr>
            <a:spLocks noGrp="1"/>
          </p:cNvSpPr>
          <p:nvPr>
            <p:ph type="sldNum" sz="quarter" idx="12"/>
          </p:nvPr>
        </p:nvSpPr>
        <p:spPr/>
        <p:txBody>
          <a:bodyPr/>
          <a:lstStyle/>
          <a:p>
            <a:fld id="{F87BDF0C-DE42-9A4B-A9DA-B48D6B8CCF35}" type="slidenum">
              <a:rPr lang="en-US" smtClean="0"/>
              <a:t>‹#›</a:t>
            </a:fld>
            <a:endParaRPr lang="en-US"/>
          </a:p>
        </p:txBody>
      </p:sp>
    </p:spTree>
    <p:extLst>
      <p:ext uri="{BB962C8B-B14F-4D97-AF65-F5344CB8AC3E}">
        <p14:creationId xmlns:p14="http://schemas.microsoft.com/office/powerpoint/2010/main" val="3712102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1A38E-1BFD-E8EC-A6F3-2FD24E165D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59270A-5606-EFBD-0104-D4881DE21C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22E60-7A76-0B51-14B0-1DFEB317BC09}"/>
              </a:ext>
            </a:extLst>
          </p:cNvPr>
          <p:cNvSpPr>
            <a:spLocks noGrp="1"/>
          </p:cNvSpPr>
          <p:nvPr>
            <p:ph type="dt" sz="half" idx="10"/>
          </p:nvPr>
        </p:nvSpPr>
        <p:spPr/>
        <p:txBody>
          <a:bodyPr/>
          <a:lstStyle/>
          <a:p>
            <a:fld id="{035CF76F-D594-6D49-9F32-4C09A612EB87}" type="datetimeFigureOut">
              <a:rPr lang="en-US" smtClean="0"/>
              <a:t>5/16/23</a:t>
            </a:fld>
            <a:endParaRPr lang="en-US"/>
          </a:p>
        </p:txBody>
      </p:sp>
      <p:sp>
        <p:nvSpPr>
          <p:cNvPr id="5" name="Footer Placeholder 4">
            <a:extLst>
              <a:ext uri="{FF2B5EF4-FFF2-40B4-BE49-F238E27FC236}">
                <a16:creationId xmlns:a16="http://schemas.microsoft.com/office/drawing/2014/main" id="{997E4D40-C233-C5B7-C109-2FACFC69F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FBD91-4CDB-E671-D1F9-2A36886B9A5F}"/>
              </a:ext>
            </a:extLst>
          </p:cNvPr>
          <p:cNvSpPr>
            <a:spLocks noGrp="1"/>
          </p:cNvSpPr>
          <p:nvPr>
            <p:ph type="sldNum" sz="quarter" idx="12"/>
          </p:nvPr>
        </p:nvSpPr>
        <p:spPr/>
        <p:txBody>
          <a:bodyPr/>
          <a:lstStyle/>
          <a:p>
            <a:fld id="{F87BDF0C-DE42-9A4B-A9DA-B48D6B8CCF35}" type="slidenum">
              <a:rPr lang="en-US" smtClean="0"/>
              <a:t>‹#›</a:t>
            </a:fld>
            <a:endParaRPr lang="en-US"/>
          </a:p>
        </p:txBody>
      </p:sp>
    </p:spTree>
    <p:extLst>
      <p:ext uri="{BB962C8B-B14F-4D97-AF65-F5344CB8AC3E}">
        <p14:creationId xmlns:p14="http://schemas.microsoft.com/office/powerpoint/2010/main" val="4139484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E7263-AA86-F9FC-B08B-003AC63C40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633109-8E87-A414-BF29-ED3666C880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647F8-DAE0-6537-2C49-9962D08EFEF7}"/>
              </a:ext>
            </a:extLst>
          </p:cNvPr>
          <p:cNvSpPr>
            <a:spLocks noGrp="1"/>
          </p:cNvSpPr>
          <p:nvPr>
            <p:ph type="dt" sz="half" idx="10"/>
          </p:nvPr>
        </p:nvSpPr>
        <p:spPr/>
        <p:txBody>
          <a:bodyPr/>
          <a:lstStyle/>
          <a:p>
            <a:fld id="{035CF76F-D594-6D49-9F32-4C09A612EB87}" type="datetimeFigureOut">
              <a:rPr lang="en-US" smtClean="0"/>
              <a:t>5/16/23</a:t>
            </a:fld>
            <a:endParaRPr lang="en-US"/>
          </a:p>
        </p:txBody>
      </p:sp>
      <p:sp>
        <p:nvSpPr>
          <p:cNvPr id="5" name="Footer Placeholder 4">
            <a:extLst>
              <a:ext uri="{FF2B5EF4-FFF2-40B4-BE49-F238E27FC236}">
                <a16:creationId xmlns:a16="http://schemas.microsoft.com/office/drawing/2014/main" id="{39FD31BD-F643-A455-E4D0-7B18B111C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3F6C1-EA0D-9DCC-5258-28C168EF513C}"/>
              </a:ext>
            </a:extLst>
          </p:cNvPr>
          <p:cNvSpPr>
            <a:spLocks noGrp="1"/>
          </p:cNvSpPr>
          <p:nvPr>
            <p:ph type="sldNum" sz="quarter" idx="12"/>
          </p:nvPr>
        </p:nvSpPr>
        <p:spPr/>
        <p:txBody>
          <a:bodyPr/>
          <a:lstStyle/>
          <a:p>
            <a:fld id="{F87BDF0C-DE42-9A4B-A9DA-B48D6B8CCF35}" type="slidenum">
              <a:rPr lang="en-US" smtClean="0"/>
              <a:t>‹#›</a:t>
            </a:fld>
            <a:endParaRPr lang="en-US"/>
          </a:p>
        </p:txBody>
      </p:sp>
    </p:spTree>
    <p:extLst>
      <p:ext uri="{BB962C8B-B14F-4D97-AF65-F5344CB8AC3E}">
        <p14:creationId xmlns:p14="http://schemas.microsoft.com/office/powerpoint/2010/main" val="376861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A6C0-3985-65D5-81B6-958B33E2E3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401C7A-18D9-A505-0A6C-A7A53ABD6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602327-4242-F606-E8E7-2A62C94DAC4D}"/>
              </a:ext>
            </a:extLst>
          </p:cNvPr>
          <p:cNvSpPr>
            <a:spLocks noGrp="1"/>
          </p:cNvSpPr>
          <p:nvPr>
            <p:ph type="dt" sz="half" idx="10"/>
          </p:nvPr>
        </p:nvSpPr>
        <p:spPr/>
        <p:txBody>
          <a:bodyPr/>
          <a:lstStyle/>
          <a:p>
            <a:fld id="{035CF76F-D594-6D49-9F32-4C09A612EB87}" type="datetimeFigureOut">
              <a:rPr lang="en-US" smtClean="0"/>
              <a:t>5/16/23</a:t>
            </a:fld>
            <a:endParaRPr lang="en-US"/>
          </a:p>
        </p:txBody>
      </p:sp>
      <p:sp>
        <p:nvSpPr>
          <p:cNvPr id="5" name="Footer Placeholder 4">
            <a:extLst>
              <a:ext uri="{FF2B5EF4-FFF2-40B4-BE49-F238E27FC236}">
                <a16:creationId xmlns:a16="http://schemas.microsoft.com/office/drawing/2014/main" id="{292B0B3C-26B4-E3A5-3067-B419ADC9F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F2892-A1BD-96B6-FF10-BB3D777E0AE9}"/>
              </a:ext>
            </a:extLst>
          </p:cNvPr>
          <p:cNvSpPr>
            <a:spLocks noGrp="1"/>
          </p:cNvSpPr>
          <p:nvPr>
            <p:ph type="sldNum" sz="quarter" idx="12"/>
          </p:nvPr>
        </p:nvSpPr>
        <p:spPr/>
        <p:txBody>
          <a:bodyPr/>
          <a:lstStyle/>
          <a:p>
            <a:fld id="{F87BDF0C-DE42-9A4B-A9DA-B48D6B8CCF35}" type="slidenum">
              <a:rPr lang="en-US" smtClean="0"/>
              <a:t>‹#›</a:t>
            </a:fld>
            <a:endParaRPr lang="en-US"/>
          </a:p>
        </p:txBody>
      </p:sp>
    </p:spTree>
    <p:extLst>
      <p:ext uri="{BB962C8B-B14F-4D97-AF65-F5344CB8AC3E}">
        <p14:creationId xmlns:p14="http://schemas.microsoft.com/office/powerpoint/2010/main" val="299085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565-4965-C3E5-DD54-3028159D34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7EE491-A84E-3D14-C580-086527F6B3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5CEDF5-3189-6AB4-8B54-E28C78DF33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8EED4E-606D-2E9C-0D17-7021826F4DDE}"/>
              </a:ext>
            </a:extLst>
          </p:cNvPr>
          <p:cNvSpPr>
            <a:spLocks noGrp="1"/>
          </p:cNvSpPr>
          <p:nvPr>
            <p:ph type="dt" sz="half" idx="10"/>
          </p:nvPr>
        </p:nvSpPr>
        <p:spPr/>
        <p:txBody>
          <a:bodyPr/>
          <a:lstStyle/>
          <a:p>
            <a:fld id="{035CF76F-D594-6D49-9F32-4C09A612EB87}" type="datetimeFigureOut">
              <a:rPr lang="en-US" smtClean="0"/>
              <a:t>5/16/23</a:t>
            </a:fld>
            <a:endParaRPr lang="en-US"/>
          </a:p>
        </p:txBody>
      </p:sp>
      <p:sp>
        <p:nvSpPr>
          <p:cNvPr id="6" name="Footer Placeholder 5">
            <a:extLst>
              <a:ext uri="{FF2B5EF4-FFF2-40B4-BE49-F238E27FC236}">
                <a16:creationId xmlns:a16="http://schemas.microsoft.com/office/drawing/2014/main" id="{C24F70E2-C50A-6F58-B613-FF56271CA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24849-1C56-FC93-1ED4-C752CEFFF076}"/>
              </a:ext>
            </a:extLst>
          </p:cNvPr>
          <p:cNvSpPr>
            <a:spLocks noGrp="1"/>
          </p:cNvSpPr>
          <p:nvPr>
            <p:ph type="sldNum" sz="quarter" idx="12"/>
          </p:nvPr>
        </p:nvSpPr>
        <p:spPr/>
        <p:txBody>
          <a:bodyPr/>
          <a:lstStyle/>
          <a:p>
            <a:fld id="{F87BDF0C-DE42-9A4B-A9DA-B48D6B8CCF35}" type="slidenum">
              <a:rPr lang="en-US" smtClean="0"/>
              <a:t>‹#›</a:t>
            </a:fld>
            <a:endParaRPr lang="en-US"/>
          </a:p>
        </p:txBody>
      </p:sp>
    </p:spTree>
    <p:extLst>
      <p:ext uri="{BB962C8B-B14F-4D97-AF65-F5344CB8AC3E}">
        <p14:creationId xmlns:p14="http://schemas.microsoft.com/office/powerpoint/2010/main" val="1267282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77A36-1852-4795-F06D-20B310F46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7B96B2-5FD3-6E5E-44B0-AE8A8FA63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A58170-5E91-6DA2-CA2A-4A2531BDF3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5BE8E4-9F30-8E4A-DE42-FA58693A8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03911-FCFF-81A2-C959-7E08F374A1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03844-AB3A-ABE8-B212-1FAD64A85FDE}"/>
              </a:ext>
            </a:extLst>
          </p:cNvPr>
          <p:cNvSpPr>
            <a:spLocks noGrp="1"/>
          </p:cNvSpPr>
          <p:nvPr>
            <p:ph type="dt" sz="half" idx="10"/>
          </p:nvPr>
        </p:nvSpPr>
        <p:spPr/>
        <p:txBody>
          <a:bodyPr/>
          <a:lstStyle/>
          <a:p>
            <a:fld id="{035CF76F-D594-6D49-9F32-4C09A612EB87}" type="datetimeFigureOut">
              <a:rPr lang="en-US" smtClean="0"/>
              <a:t>5/16/23</a:t>
            </a:fld>
            <a:endParaRPr lang="en-US"/>
          </a:p>
        </p:txBody>
      </p:sp>
      <p:sp>
        <p:nvSpPr>
          <p:cNvPr id="8" name="Footer Placeholder 7">
            <a:extLst>
              <a:ext uri="{FF2B5EF4-FFF2-40B4-BE49-F238E27FC236}">
                <a16:creationId xmlns:a16="http://schemas.microsoft.com/office/drawing/2014/main" id="{6C5BEF15-B2A7-4D15-4004-1171C6ED71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6D9404-4679-32AD-B2CE-D5444BE53EB0}"/>
              </a:ext>
            </a:extLst>
          </p:cNvPr>
          <p:cNvSpPr>
            <a:spLocks noGrp="1"/>
          </p:cNvSpPr>
          <p:nvPr>
            <p:ph type="sldNum" sz="quarter" idx="12"/>
          </p:nvPr>
        </p:nvSpPr>
        <p:spPr/>
        <p:txBody>
          <a:bodyPr/>
          <a:lstStyle/>
          <a:p>
            <a:fld id="{F87BDF0C-DE42-9A4B-A9DA-B48D6B8CCF35}" type="slidenum">
              <a:rPr lang="en-US" smtClean="0"/>
              <a:t>‹#›</a:t>
            </a:fld>
            <a:endParaRPr lang="en-US"/>
          </a:p>
        </p:txBody>
      </p:sp>
    </p:spTree>
    <p:extLst>
      <p:ext uri="{BB962C8B-B14F-4D97-AF65-F5344CB8AC3E}">
        <p14:creationId xmlns:p14="http://schemas.microsoft.com/office/powerpoint/2010/main" val="2388577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A3CC7-2984-C7FE-FFC7-EA7B64CEC8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80E3B3-2B88-552B-A66B-81C903D5A508}"/>
              </a:ext>
            </a:extLst>
          </p:cNvPr>
          <p:cNvSpPr>
            <a:spLocks noGrp="1"/>
          </p:cNvSpPr>
          <p:nvPr>
            <p:ph type="dt" sz="half" idx="10"/>
          </p:nvPr>
        </p:nvSpPr>
        <p:spPr/>
        <p:txBody>
          <a:bodyPr/>
          <a:lstStyle/>
          <a:p>
            <a:fld id="{035CF76F-D594-6D49-9F32-4C09A612EB87}" type="datetimeFigureOut">
              <a:rPr lang="en-US" smtClean="0"/>
              <a:t>5/16/23</a:t>
            </a:fld>
            <a:endParaRPr lang="en-US"/>
          </a:p>
        </p:txBody>
      </p:sp>
      <p:sp>
        <p:nvSpPr>
          <p:cNvPr id="4" name="Footer Placeholder 3">
            <a:extLst>
              <a:ext uri="{FF2B5EF4-FFF2-40B4-BE49-F238E27FC236}">
                <a16:creationId xmlns:a16="http://schemas.microsoft.com/office/drawing/2014/main" id="{8CFFF597-04FF-61E2-60AF-15D4E3A96E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A90B3D-59F4-B9FD-5981-390CE44DC472}"/>
              </a:ext>
            </a:extLst>
          </p:cNvPr>
          <p:cNvSpPr>
            <a:spLocks noGrp="1"/>
          </p:cNvSpPr>
          <p:nvPr>
            <p:ph type="sldNum" sz="quarter" idx="12"/>
          </p:nvPr>
        </p:nvSpPr>
        <p:spPr/>
        <p:txBody>
          <a:bodyPr/>
          <a:lstStyle/>
          <a:p>
            <a:fld id="{F87BDF0C-DE42-9A4B-A9DA-B48D6B8CCF35}" type="slidenum">
              <a:rPr lang="en-US" smtClean="0"/>
              <a:t>‹#›</a:t>
            </a:fld>
            <a:endParaRPr lang="en-US"/>
          </a:p>
        </p:txBody>
      </p:sp>
    </p:spTree>
    <p:extLst>
      <p:ext uri="{BB962C8B-B14F-4D97-AF65-F5344CB8AC3E}">
        <p14:creationId xmlns:p14="http://schemas.microsoft.com/office/powerpoint/2010/main" val="2841031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C6F002-089E-3D43-A46B-230204652571}"/>
              </a:ext>
            </a:extLst>
          </p:cNvPr>
          <p:cNvSpPr>
            <a:spLocks noGrp="1"/>
          </p:cNvSpPr>
          <p:nvPr>
            <p:ph type="dt" sz="half" idx="10"/>
          </p:nvPr>
        </p:nvSpPr>
        <p:spPr/>
        <p:txBody>
          <a:bodyPr/>
          <a:lstStyle/>
          <a:p>
            <a:fld id="{035CF76F-D594-6D49-9F32-4C09A612EB87}" type="datetimeFigureOut">
              <a:rPr lang="en-US" smtClean="0"/>
              <a:t>5/16/23</a:t>
            </a:fld>
            <a:endParaRPr lang="en-US"/>
          </a:p>
        </p:txBody>
      </p:sp>
      <p:sp>
        <p:nvSpPr>
          <p:cNvPr id="3" name="Footer Placeholder 2">
            <a:extLst>
              <a:ext uri="{FF2B5EF4-FFF2-40B4-BE49-F238E27FC236}">
                <a16:creationId xmlns:a16="http://schemas.microsoft.com/office/drawing/2014/main" id="{8A3583AC-A54A-01BE-7682-40DA6BDE11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3465B-F351-5FAB-30E0-F615F0662955}"/>
              </a:ext>
            </a:extLst>
          </p:cNvPr>
          <p:cNvSpPr>
            <a:spLocks noGrp="1"/>
          </p:cNvSpPr>
          <p:nvPr>
            <p:ph type="sldNum" sz="quarter" idx="12"/>
          </p:nvPr>
        </p:nvSpPr>
        <p:spPr/>
        <p:txBody>
          <a:bodyPr/>
          <a:lstStyle/>
          <a:p>
            <a:fld id="{F87BDF0C-DE42-9A4B-A9DA-B48D6B8CCF35}" type="slidenum">
              <a:rPr lang="en-US" smtClean="0"/>
              <a:t>‹#›</a:t>
            </a:fld>
            <a:endParaRPr lang="en-US"/>
          </a:p>
        </p:txBody>
      </p:sp>
    </p:spTree>
    <p:extLst>
      <p:ext uri="{BB962C8B-B14F-4D97-AF65-F5344CB8AC3E}">
        <p14:creationId xmlns:p14="http://schemas.microsoft.com/office/powerpoint/2010/main" val="1371884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5DADE-FA82-D2F5-FE06-43686B0211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A55D98-CB94-9031-4CC5-494DF7E9D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B0BE28-858C-7279-C01C-C794490E7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42629-0939-31AB-2A18-BBC092BE9676}"/>
              </a:ext>
            </a:extLst>
          </p:cNvPr>
          <p:cNvSpPr>
            <a:spLocks noGrp="1"/>
          </p:cNvSpPr>
          <p:nvPr>
            <p:ph type="dt" sz="half" idx="10"/>
          </p:nvPr>
        </p:nvSpPr>
        <p:spPr/>
        <p:txBody>
          <a:bodyPr/>
          <a:lstStyle/>
          <a:p>
            <a:fld id="{035CF76F-D594-6D49-9F32-4C09A612EB87}" type="datetimeFigureOut">
              <a:rPr lang="en-US" smtClean="0"/>
              <a:t>5/16/23</a:t>
            </a:fld>
            <a:endParaRPr lang="en-US"/>
          </a:p>
        </p:txBody>
      </p:sp>
      <p:sp>
        <p:nvSpPr>
          <p:cNvPr id="6" name="Footer Placeholder 5">
            <a:extLst>
              <a:ext uri="{FF2B5EF4-FFF2-40B4-BE49-F238E27FC236}">
                <a16:creationId xmlns:a16="http://schemas.microsoft.com/office/drawing/2014/main" id="{CFD4885D-06D6-0A6A-9B18-F5FCAF8F4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C57683-7540-4D4B-2DA4-02DEB9FDBD67}"/>
              </a:ext>
            </a:extLst>
          </p:cNvPr>
          <p:cNvSpPr>
            <a:spLocks noGrp="1"/>
          </p:cNvSpPr>
          <p:nvPr>
            <p:ph type="sldNum" sz="quarter" idx="12"/>
          </p:nvPr>
        </p:nvSpPr>
        <p:spPr/>
        <p:txBody>
          <a:bodyPr/>
          <a:lstStyle/>
          <a:p>
            <a:fld id="{F87BDF0C-DE42-9A4B-A9DA-B48D6B8CCF35}" type="slidenum">
              <a:rPr lang="en-US" smtClean="0"/>
              <a:t>‹#›</a:t>
            </a:fld>
            <a:endParaRPr lang="en-US"/>
          </a:p>
        </p:txBody>
      </p:sp>
    </p:spTree>
    <p:extLst>
      <p:ext uri="{BB962C8B-B14F-4D97-AF65-F5344CB8AC3E}">
        <p14:creationId xmlns:p14="http://schemas.microsoft.com/office/powerpoint/2010/main" val="144222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2B8A-43F6-71CC-EDF1-E1AABEA280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9425F2-F7D3-7650-852C-2C2C529709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1DEFC8-AF67-5DE4-BF8F-A7E57A4DF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8529E7-20B1-48A5-2237-D178212BF9AB}"/>
              </a:ext>
            </a:extLst>
          </p:cNvPr>
          <p:cNvSpPr>
            <a:spLocks noGrp="1"/>
          </p:cNvSpPr>
          <p:nvPr>
            <p:ph type="dt" sz="half" idx="10"/>
          </p:nvPr>
        </p:nvSpPr>
        <p:spPr/>
        <p:txBody>
          <a:bodyPr/>
          <a:lstStyle/>
          <a:p>
            <a:fld id="{035CF76F-D594-6D49-9F32-4C09A612EB87}" type="datetimeFigureOut">
              <a:rPr lang="en-US" smtClean="0"/>
              <a:t>5/16/23</a:t>
            </a:fld>
            <a:endParaRPr lang="en-US"/>
          </a:p>
        </p:txBody>
      </p:sp>
      <p:sp>
        <p:nvSpPr>
          <p:cNvPr id="6" name="Footer Placeholder 5">
            <a:extLst>
              <a:ext uri="{FF2B5EF4-FFF2-40B4-BE49-F238E27FC236}">
                <a16:creationId xmlns:a16="http://schemas.microsoft.com/office/drawing/2014/main" id="{2CEBDA42-779A-1B3D-684E-7AC588A59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9B8648-ED3C-DAC3-876D-951A8AB4B185}"/>
              </a:ext>
            </a:extLst>
          </p:cNvPr>
          <p:cNvSpPr>
            <a:spLocks noGrp="1"/>
          </p:cNvSpPr>
          <p:nvPr>
            <p:ph type="sldNum" sz="quarter" idx="12"/>
          </p:nvPr>
        </p:nvSpPr>
        <p:spPr/>
        <p:txBody>
          <a:bodyPr/>
          <a:lstStyle/>
          <a:p>
            <a:fld id="{F87BDF0C-DE42-9A4B-A9DA-B48D6B8CCF35}" type="slidenum">
              <a:rPr lang="en-US" smtClean="0"/>
              <a:t>‹#›</a:t>
            </a:fld>
            <a:endParaRPr lang="en-US"/>
          </a:p>
        </p:txBody>
      </p:sp>
    </p:spTree>
    <p:extLst>
      <p:ext uri="{BB962C8B-B14F-4D97-AF65-F5344CB8AC3E}">
        <p14:creationId xmlns:p14="http://schemas.microsoft.com/office/powerpoint/2010/main" val="878232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C639B5-5E58-1D83-E7DC-D17CB8031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CE6B34-F640-B619-B349-198538C391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751D1-EB1F-4994-B9B6-78C5AAE36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CF76F-D594-6D49-9F32-4C09A612EB87}" type="datetimeFigureOut">
              <a:rPr lang="en-US" smtClean="0"/>
              <a:t>5/16/23</a:t>
            </a:fld>
            <a:endParaRPr lang="en-US"/>
          </a:p>
        </p:txBody>
      </p:sp>
      <p:sp>
        <p:nvSpPr>
          <p:cNvPr id="5" name="Footer Placeholder 4">
            <a:extLst>
              <a:ext uri="{FF2B5EF4-FFF2-40B4-BE49-F238E27FC236}">
                <a16:creationId xmlns:a16="http://schemas.microsoft.com/office/drawing/2014/main" id="{7D1E1B98-6372-44F6-F14B-B9E55E7EFF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398EB6-268D-E09F-91D6-62725AB7D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BDF0C-DE42-9A4B-A9DA-B48D6B8CCF35}" type="slidenum">
              <a:rPr lang="en-US" smtClean="0"/>
              <a:t>‹#›</a:t>
            </a:fld>
            <a:endParaRPr lang="en-US"/>
          </a:p>
        </p:txBody>
      </p:sp>
    </p:spTree>
    <p:extLst>
      <p:ext uri="{BB962C8B-B14F-4D97-AF65-F5344CB8AC3E}">
        <p14:creationId xmlns:p14="http://schemas.microsoft.com/office/powerpoint/2010/main" val="1332849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NUL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4.wdp"/><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mp4"/><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video" Target="../media/media1.mp4"/><Relationship Id="rId9"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kumimoji="1" lang="zh-CN" altLang="en-US"/>
          </a:p>
        </p:txBody>
      </p:sp>
      <p:sp>
        <p:nvSpPr>
          <p:cNvPr id="3" name="副标题 2"/>
          <p:cNvSpPr>
            <a:spLocks noGrp="1"/>
          </p:cNvSpPr>
          <p:nvPr>
            <p:ph type="subTitle" idx="1"/>
          </p:nvPr>
        </p:nvSpPr>
        <p:spPr/>
        <p:txBody>
          <a:bodyPr/>
          <a:lstStyle/>
          <a:p>
            <a:endParaRPr kumimoji="1" lang="zh-CN" altLang="en-US"/>
          </a:p>
        </p:txBody>
      </p:sp>
      <p:pic>
        <p:nvPicPr>
          <p:cNvPr id="4" name="图片 3" descr="tumblr_nmtlj62jva1u7gnm9o1_4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6428"/>
          </a:xfrm>
          <a:prstGeom prst="rect">
            <a:avLst/>
          </a:prstGeom>
        </p:spPr>
      </p:pic>
      <p:sp>
        <p:nvSpPr>
          <p:cNvPr id="5" name="副标题 1"/>
          <p:cNvSpPr txBox="1">
            <a:spLocks/>
          </p:cNvSpPr>
          <p:nvPr/>
        </p:nvSpPr>
        <p:spPr>
          <a:xfrm>
            <a:off x="2923599" y="3886200"/>
            <a:ext cx="640080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914400">
              <a:spcAft>
                <a:spcPts val="600"/>
              </a:spcAft>
              <a:buClr>
                <a:schemeClr val="tx2"/>
              </a:buClr>
            </a:pPr>
            <a:r>
              <a:rPr kumimoji="1" lang="en-US" altLang="zh-CN" sz="2800" spc="30" dirty="0" err="1">
                <a:solidFill>
                  <a:srgbClr val="FFBF4B"/>
                </a:solidFill>
              </a:rPr>
              <a:t>Siyao</a:t>
            </a:r>
            <a:r>
              <a:rPr kumimoji="1" lang="en-US" altLang="zh-CN" sz="2800" spc="30" dirty="0">
                <a:solidFill>
                  <a:srgbClr val="FFBF4B"/>
                </a:solidFill>
              </a:rPr>
              <a:t> Xu,  </a:t>
            </a:r>
            <a:r>
              <a:rPr kumimoji="1" lang="en-US" altLang="zh-CN" sz="2400" dirty="0">
                <a:solidFill>
                  <a:srgbClr val="E6C53F"/>
                </a:solidFill>
              </a:rPr>
              <a:t>NASA Hubble Fellow</a:t>
            </a:r>
            <a:r>
              <a:rPr kumimoji="1" lang="en-US" altLang="zh-CN" sz="2400" spc="30" dirty="0">
                <a:solidFill>
                  <a:srgbClr val="FFBF4B"/>
                </a:solidFill>
              </a:rPr>
              <a:t> </a:t>
            </a:r>
          </a:p>
          <a:p>
            <a:r>
              <a:rPr kumimoji="1" lang="en-US" altLang="zh-CN" sz="2400" b="1" dirty="0">
                <a:solidFill>
                  <a:srgbClr val="E6C53F"/>
                </a:solidFill>
                <a:latin typeface="Arial Hebrew Scholar"/>
                <a:cs typeface="Arial Hebrew Scholar"/>
              </a:rPr>
              <a:t>Institute for Advanced Study</a:t>
            </a:r>
          </a:p>
        </p:txBody>
      </p:sp>
      <p:sp>
        <p:nvSpPr>
          <p:cNvPr id="8" name="TextBox 7">
            <a:extLst>
              <a:ext uri="{FF2B5EF4-FFF2-40B4-BE49-F238E27FC236}">
                <a16:creationId xmlns:a16="http://schemas.microsoft.com/office/drawing/2014/main" id="{1F27C149-D906-624A-990B-C9588C75E6AB}"/>
              </a:ext>
            </a:extLst>
          </p:cNvPr>
          <p:cNvSpPr txBox="1"/>
          <p:nvPr/>
        </p:nvSpPr>
        <p:spPr>
          <a:xfrm>
            <a:off x="1524000" y="1547099"/>
            <a:ext cx="9313479" cy="1077218"/>
          </a:xfrm>
          <a:prstGeom prst="rect">
            <a:avLst/>
          </a:prstGeom>
          <a:noFill/>
        </p:spPr>
        <p:txBody>
          <a:bodyPr wrap="square">
            <a:spAutoFit/>
          </a:bodyPr>
          <a:lstStyle/>
          <a:p>
            <a:pPr algn="ctr">
              <a:spcBef>
                <a:spcPct val="0"/>
              </a:spcBef>
            </a:pPr>
            <a:r>
              <a:rPr kumimoji="1" lang="en-US" sz="3200" dirty="0">
                <a:solidFill>
                  <a:srgbClr val="E6D767"/>
                </a:solidFill>
                <a:latin typeface="Arial Black"/>
                <a:cs typeface="Arial Black"/>
              </a:rPr>
              <a:t>Cosmic ray diffusion </a:t>
            </a:r>
          </a:p>
          <a:p>
            <a:pPr algn="ctr">
              <a:spcBef>
                <a:spcPct val="0"/>
              </a:spcBef>
            </a:pPr>
            <a:r>
              <a:rPr kumimoji="1" lang="en-US" sz="3200" dirty="0">
                <a:solidFill>
                  <a:srgbClr val="E6D767"/>
                </a:solidFill>
                <a:latin typeface="Arial Black"/>
                <a:cs typeface="Arial Black"/>
              </a:rPr>
              <a:t>in anisotropic MHD turbulence</a:t>
            </a:r>
          </a:p>
        </p:txBody>
      </p:sp>
    </p:spTree>
    <p:extLst>
      <p:ext uri="{BB962C8B-B14F-4D97-AF65-F5344CB8AC3E}">
        <p14:creationId xmlns:p14="http://schemas.microsoft.com/office/powerpoint/2010/main" val="1463124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圆角矩形 27"/>
          <p:cNvSpPr/>
          <p:nvPr/>
        </p:nvSpPr>
        <p:spPr>
          <a:xfrm>
            <a:off x="2226121" y="494035"/>
            <a:ext cx="8417554" cy="741984"/>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任意形状 11"/>
          <p:cNvSpPr/>
          <p:nvPr/>
        </p:nvSpPr>
        <p:spPr>
          <a:xfrm>
            <a:off x="4783846" y="2326966"/>
            <a:ext cx="5736853" cy="3510154"/>
          </a:xfrm>
          <a:custGeom>
            <a:avLst/>
            <a:gdLst>
              <a:gd name="connsiteX0" fmla="*/ 0 w 5736853"/>
              <a:gd name="connsiteY0" fmla="*/ 0 h 3510154"/>
              <a:gd name="connsiteX1" fmla="*/ 4609461 w 5736853"/>
              <a:gd name="connsiteY1" fmla="*/ 1854960 h 3510154"/>
              <a:gd name="connsiteX2" fmla="*/ 5736853 w 5736853"/>
              <a:gd name="connsiteY2" fmla="*/ 3510154 h 3510154"/>
            </a:gdLst>
            <a:ahLst/>
            <a:cxnLst>
              <a:cxn ang="0">
                <a:pos x="connsiteX0" y="connsiteY0"/>
              </a:cxn>
              <a:cxn ang="0">
                <a:pos x="connsiteX1" y="connsiteY1"/>
              </a:cxn>
              <a:cxn ang="0">
                <a:pos x="connsiteX2" y="connsiteY2"/>
              </a:cxn>
            </a:cxnLst>
            <a:rect l="l" t="t" r="r" b="b"/>
            <a:pathLst>
              <a:path w="5736853" h="3510154">
                <a:moveTo>
                  <a:pt x="0" y="0"/>
                </a:moveTo>
                <a:cubicBezTo>
                  <a:pt x="1826659" y="634967"/>
                  <a:pt x="3653319" y="1269934"/>
                  <a:pt x="4609461" y="1854960"/>
                </a:cubicBezTo>
                <a:cubicBezTo>
                  <a:pt x="5565603" y="2439986"/>
                  <a:pt x="5736853" y="3510154"/>
                  <a:pt x="5736853" y="3510154"/>
                </a:cubicBezTo>
              </a:path>
            </a:pathLst>
          </a:custGeom>
          <a:ln w="57150" cmpd="sng">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cxnSp>
        <p:nvCxnSpPr>
          <p:cNvPr id="15" name="直线连接符 14"/>
          <p:cNvCxnSpPr/>
          <p:nvPr/>
        </p:nvCxnSpPr>
        <p:spPr>
          <a:xfrm>
            <a:off x="4783845" y="1998780"/>
            <a:ext cx="11378" cy="3709919"/>
          </a:xfrm>
          <a:prstGeom prst="line">
            <a:avLst/>
          </a:prstGeom>
          <a:ln>
            <a:solidFill>
              <a:srgbClr val="00009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直线连接符 15"/>
          <p:cNvCxnSpPr/>
          <p:nvPr/>
        </p:nvCxnSpPr>
        <p:spPr>
          <a:xfrm>
            <a:off x="9299535" y="1998780"/>
            <a:ext cx="0" cy="3681381"/>
          </a:xfrm>
          <a:prstGeom prst="line">
            <a:avLst/>
          </a:prstGeom>
          <a:ln>
            <a:solidFill>
              <a:srgbClr val="000090"/>
            </a:solidFill>
            <a:prstDash val="dash"/>
          </a:ln>
          <a:effectLst/>
        </p:spPr>
        <p:style>
          <a:lnRef idx="2">
            <a:schemeClr val="accent1"/>
          </a:lnRef>
          <a:fillRef idx="0">
            <a:schemeClr val="accent1"/>
          </a:fillRef>
          <a:effectRef idx="1">
            <a:schemeClr val="accent1"/>
          </a:effectRef>
          <a:fontRef idx="minor">
            <a:schemeClr val="tx1"/>
          </a:fontRef>
        </p:style>
      </p:cxnSp>
      <p:sp>
        <p:nvSpPr>
          <p:cNvPr id="25" name="Text Box 15"/>
          <p:cNvSpPr txBox="1">
            <a:spLocks noChangeArrowheads="1"/>
          </p:cNvSpPr>
          <p:nvPr/>
        </p:nvSpPr>
        <p:spPr bwMode="auto">
          <a:xfrm>
            <a:off x="6325121" y="2353771"/>
            <a:ext cx="21669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Times" charset="0"/>
                <a:ea typeface="宋体" charset="0"/>
              </a:defRPr>
            </a:lvl1pPr>
            <a:lvl2pPr marL="37931725" indent="-37474525">
              <a:defRPr sz="2400">
                <a:solidFill>
                  <a:schemeClr val="tx1"/>
                </a:solidFill>
                <a:latin typeface="Times" charset="0"/>
                <a:ea typeface="宋体" charset="0"/>
              </a:defRPr>
            </a:lvl2pPr>
            <a:lvl3pPr>
              <a:defRPr sz="2400">
                <a:solidFill>
                  <a:schemeClr val="tx1"/>
                </a:solidFill>
                <a:latin typeface="Times" charset="0"/>
                <a:ea typeface="宋体" charset="0"/>
              </a:defRPr>
            </a:lvl3pPr>
            <a:lvl4pPr>
              <a:defRPr sz="2400">
                <a:solidFill>
                  <a:schemeClr val="tx1"/>
                </a:solidFill>
                <a:latin typeface="Times" charset="0"/>
                <a:ea typeface="宋体" charset="0"/>
              </a:defRPr>
            </a:lvl4pPr>
            <a:lvl5pPr>
              <a:defRPr sz="2400">
                <a:solidFill>
                  <a:schemeClr val="tx1"/>
                </a:solidFill>
                <a:latin typeface="Times" charset="0"/>
                <a:ea typeface="宋体" charset="0"/>
              </a:defRPr>
            </a:lvl5pPr>
            <a:lvl6pPr marL="457200" eaLnBrk="0" fontAlgn="base" hangingPunct="0">
              <a:spcBef>
                <a:spcPct val="0"/>
              </a:spcBef>
              <a:spcAft>
                <a:spcPct val="0"/>
              </a:spcAft>
              <a:defRPr sz="2400">
                <a:solidFill>
                  <a:schemeClr val="tx1"/>
                </a:solidFill>
                <a:latin typeface="Times" charset="0"/>
                <a:ea typeface="宋体" charset="0"/>
              </a:defRPr>
            </a:lvl6pPr>
            <a:lvl7pPr marL="914400" eaLnBrk="0" fontAlgn="base" hangingPunct="0">
              <a:spcBef>
                <a:spcPct val="0"/>
              </a:spcBef>
              <a:spcAft>
                <a:spcPct val="0"/>
              </a:spcAft>
              <a:defRPr sz="2400">
                <a:solidFill>
                  <a:schemeClr val="tx1"/>
                </a:solidFill>
                <a:latin typeface="Times" charset="0"/>
                <a:ea typeface="宋体" charset="0"/>
              </a:defRPr>
            </a:lvl7pPr>
            <a:lvl8pPr marL="1371600" eaLnBrk="0" fontAlgn="base" hangingPunct="0">
              <a:spcBef>
                <a:spcPct val="0"/>
              </a:spcBef>
              <a:spcAft>
                <a:spcPct val="0"/>
              </a:spcAft>
              <a:defRPr sz="2400">
                <a:solidFill>
                  <a:schemeClr val="tx1"/>
                </a:solidFill>
                <a:latin typeface="Times" charset="0"/>
                <a:ea typeface="宋体" charset="0"/>
              </a:defRPr>
            </a:lvl8pPr>
            <a:lvl9pPr marL="1828800" eaLnBrk="0" fontAlgn="base" hangingPunct="0">
              <a:spcBef>
                <a:spcPct val="0"/>
              </a:spcBef>
              <a:spcAft>
                <a:spcPct val="0"/>
              </a:spcAft>
              <a:defRPr sz="2400">
                <a:solidFill>
                  <a:schemeClr val="tx1"/>
                </a:solidFill>
                <a:latin typeface="Times" charset="0"/>
                <a:ea typeface="宋体" charset="0"/>
              </a:defRPr>
            </a:lvl9pPr>
          </a:lstStyle>
          <a:p>
            <a:pPr eaLnBrk="1" hangingPunct="1"/>
            <a:r>
              <a:rPr lang="en-US" altLang="zh-CN" sz="2800" dirty="0">
                <a:solidFill>
                  <a:schemeClr val="accent2">
                    <a:lumMod val="75000"/>
                  </a:schemeClr>
                </a:solidFill>
              </a:rPr>
              <a:t> </a:t>
            </a:r>
            <a:r>
              <a:rPr lang="en-US" altLang="zh-CN" sz="2800" b="1" dirty="0">
                <a:solidFill>
                  <a:schemeClr val="accent2">
                    <a:lumMod val="75000"/>
                  </a:schemeClr>
                </a:solidFill>
              </a:rPr>
              <a:t>E(k)</a:t>
            </a:r>
            <a:r>
              <a:rPr lang="en-US" altLang="zh-CN" sz="2800" b="1" baseline="-25000" dirty="0">
                <a:solidFill>
                  <a:schemeClr val="accent2">
                    <a:lumMod val="75000"/>
                  </a:schemeClr>
                </a:solidFill>
              </a:rPr>
              <a:t>1D </a:t>
            </a:r>
            <a:r>
              <a:rPr lang="en-US" altLang="zh-CN" sz="2800" b="1" dirty="0">
                <a:solidFill>
                  <a:schemeClr val="accent2">
                    <a:lumMod val="75000"/>
                  </a:schemeClr>
                </a:solidFill>
              </a:rPr>
              <a:t>~ k</a:t>
            </a:r>
            <a:r>
              <a:rPr lang="en-US" altLang="zh-CN" sz="2800" b="1" baseline="30000" dirty="0">
                <a:solidFill>
                  <a:schemeClr val="accent2">
                    <a:lumMod val="75000"/>
                  </a:schemeClr>
                </a:solidFill>
              </a:rPr>
              <a:t>-5/3</a:t>
            </a:r>
            <a:endParaRPr lang="en-US" altLang="zh-CN" sz="2800" b="1" dirty="0">
              <a:solidFill>
                <a:schemeClr val="accent2">
                  <a:lumMod val="75000"/>
                </a:schemeClr>
              </a:solidFill>
            </a:endParaRPr>
          </a:p>
        </p:txBody>
      </p:sp>
      <p:sp>
        <p:nvSpPr>
          <p:cNvPr id="17" name="矩形 16"/>
          <p:cNvSpPr/>
          <p:nvPr/>
        </p:nvSpPr>
        <p:spPr>
          <a:xfrm>
            <a:off x="3721145" y="480243"/>
            <a:ext cx="5509842" cy="661848"/>
          </a:xfrm>
          <a:prstGeom prst="rect">
            <a:avLst/>
          </a:prstGeom>
          <a:noFill/>
        </p:spPr>
        <p:txBody>
          <a:bodyPr wrap="none" rtlCol="0">
            <a:spAutoFit/>
          </a:bodyPr>
          <a:lstStyle/>
          <a:p>
            <a:pPr algn="ctr">
              <a:lnSpc>
                <a:spcPct val="150000"/>
              </a:lnSpc>
            </a:pPr>
            <a:r>
              <a:rPr kumimoji="1" lang="en-US" altLang="zh-CN" sz="2800" dirty="0">
                <a:solidFill>
                  <a:srgbClr val="984807"/>
                </a:solidFill>
                <a:latin typeface="Charter Black"/>
                <a:cs typeface="Charter Black"/>
              </a:rPr>
              <a:t>Anisotropic MHD turbulence</a:t>
            </a:r>
            <a:endParaRPr kumimoji="1" lang="zh-CN" altLang="en-US" sz="2800" dirty="0">
              <a:solidFill>
                <a:srgbClr val="984807"/>
              </a:solidFill>
              <a:latin typeface="Charter Black"/>
              <a:cs typeface="Charter Black"/>
            </a:endParaRPr>
          </a:p>
        </p:txBody>
      </p:sp>
      <p:sp>
        <p:nvSpPr>
          <p:cNvPr id="18" name="文本框 17"/>
          <p:cNvSpPr txBox="1"/>
          <p:nvPr/>
        </p:nvSpPr>
        <p:spPr>
          <a:xfrm>
            <a:off x="4644887" y="5559849"/>
            <a:ext cx="380232" cy="646331"/>
          </a:xfrm>
          <a:prstGeom prst="rect">
            <a:avLst/>
          </a:prstGeom>
          <a:noFill/>
        </p:spPr>
        <p:txBody>
          <a:bodyPr wrap="none" rtlCol="0">
            <a:spAutoFit/>
          </a:bodyPr>
          <a:lstStyle/>
          <a:p>
            <a:r>
              <a:rPr kumimoji="1" lang="en-US" altLang="zh-CN" sz="3600" b="1" i="1" dirty="0"/>
              <a:t>L</a:t>
            </a:r>
            <a:endParaRPr kumimoji="1" lang="zh-CN" altLang="en-US" sz="3600" b="1" i="1" dirty="0"/>
          </a:p>
        </p:txBody>
      </p:sp>
      <p:sp>
        <p:nvSpPr>
          <p:cNvPr id="23" name="文本框 22"/>
          <p:cNvSpPr txBox="1"/>
          <p:nvPr/>
        </p:nvSpPr>
        <p:spPr>
          <a:xfrm>
            <a:off x="9164270" y="5546481"/>
            <a:ext cx="425116" cy="584775"/>
          </a:xfrm>
          <a:prstGeom prst="rect">
            <a:avLst/>
          </a:prstGeom>
          <a:noFill/>
        </p:spPr>
        <p:txBody>
          <a:bodyPr wrap="none" rtlCol="0">
            <a:spAutoFit/>
          </a:bodyPr>
          <a:lstStyle/>
          <a:p>
            <a:r>
              <a:rPr kumimoji="1" lang="en-US" altLang="zh-CN" sz="3200" b="1" i="1" dirty="0"/>
              <a:t>l</a:t>
            </a:r>
            <a:r>
              <a:rPr kumimoji="1" lang="en-US" altLang="zh-CN" sz="3200" b="1" i="1" baseline="-25000" dirty="0"/>
              <a:t>0</a:t>
            </a:r>
            <a:endParaRPr kumimoji="1" lang="zh-CN" altLang="en-US" sz="3200" b="1" i="1" dirty="0"/>
          </a:p>
        </p:txBody>
      </p:sp>
      <p:sp>
        <p:nvSpPr>
          <p:cNvPr id="24" name="文本框 23"/>
          <p:cNvSpPr txBox="1"/>
          <p:nvPr/>
        </p:nvSpPr>
        <p:spPr>
          <a:xfrm>
            <a:off x="8609190" y="1529166"/>
            <a:ext cx="2136034" cy="400110"/>
          </a:xfrm>
          <a:prstGeom prst="rect">
            <a:avLst/>
          </a:prstGeom>
          <a:noFill/>
        </p:spPr>
        <p:txBody>
          <a:bodyPr wrap="none" rtlCol="0">
            <a:spAutoFit/>
          </a:bodyPr>
          <a:lstStyle>
            <a:defPPr>
              <a:defRPr lang="zh-CN"/>
            </a:defPPr>
            <a:lvl1pPr>
              <a:defRPr kumimoji="1" sz="2400" b="1">
                <a:solidFill>
                  <a:srgbClr val="800000"/>
                </a:solidFill>
              </a:defRPr>
            </a:lvl1pPr>
          </a:lstStyle>
          <a:p>
            <a:r>
              <a:rPr lang="en-US" altLang="zh-CN" sz="2000" b="0" dirty="0">
                <a:solidFill>
                  <a:srgbClr val="000000"/>
                </a:solidFill>
              </a:rPr>
              <a:t>Energy dissipation </a:t>
            </a:r>
          </a:p>
        </p:txBody>
      </p:sp>
      <p:sp>
        <p:nvSpPr>
          <p:cNvPr id="2" name="文本框 1"/>
          <p:cNvSpPr txBox="1"/>
          <p:nvPr/>
        </p:nvSpPr>
        <p:spPr>
          <a:xfrm>
            <a:off x="3679662" y="1510198"/>
            <a:ext cx="1917192" cy="400110"/>
          </a:xfrm>
          <a:prstGeom prst="rect">
            <a:avLst/>
          </a:prstGeom>
          <a:noFill/>
        </p:spPr>
        <p:txBody>
          <a:bodyPr wrap="none" rtlCol="0">
            <a:spAutoFit/>
          </a:bodyPr>
          <a:lstStyle>
            <a:defPPr>
              <a:defRPr lang="zh-CN"/>
            </a:defPPr>
            <a:lvl1pPr>
              <a:defRPr kumimoji="1" sz="2000" b="0">
                <a:solidFill>
                  <a:srgbClr val="800000"/>
                </a:solidFill>
              </a:defRPr>
            </a:lvl1pPr>
          </a:lstStyle>
          <a:p>
            <a:r>
              <a:rPr lang="en-US" altLang="zh-CN" dirty="0">
                <a:solidFill>
                  <a:srgbClr val="000000"/>
                </a:solidFill>
              </a:rPr>
              <a:t>Energy injection </a:t>
            </a:r>
            <a:endParaRPr lang="zh-CN" altLang="en-US" dirty="0">
              <a:solidFill>
                <a:srgbClr val="000000"/>
              </a:solidFill>
            </a:endParaRPr>
          </a:p>
        </p:txBody>
      </p:sp>
      <p:sp>
        <p:nvSpPr>
          <p:cNvPr id="4" name="文本框 3"/>
          <p:cNvSpPr txBox="1"/>
          <p:nvPr/>
        </p:nvSpPr>
        <p:spPr>
          <a:xfrm>
            <a:off x="4253015" y="6311324"/>
            <a:ext cx="1274580" cy="369332"/>
          </a:xfrm>
          <a:prstGeom prst="rect">
            <a:avLst/>
          </a:prstGeom>
          <a:noFill/>
        </p:spPr>
        <p:txBody>
          <a:bodyPr wrap="none" rtlCol="0">
            <a:spAutoFit/>
          </a:bodyPr>
          <a:lstStyle/>
          <a:p>
            <a:r>
              <a:rPr kumimoji="1" lang="en-US" altLang="zh-CN" b="1" dirty="0">
                <a:solidFill>
                  <a:srgbClr val="0000FF"/>
                </a:solidFill>
              </a:rPr>
              <a:t>Large scale </a:t>
            </a:r>
            <a:endParaRPr kumimoji="1" lang="zh-CN" altLang="en-US" b="1" dirty="0">
              <a:solidFill>
                <a:srgbClr val="0000FF"/>
              </a:solidFill>
            </a:endParaRPr>
          </a:p>
        </p:txBody>
      </p:sp>
      <p:cxnSp>
        <p:nvCxnSpPr>
          <p:cNvPr id="6" name="直线箭头连接符 5"/>
          <p:cNvCxnSpPr/>
          <p:nvPr/>
        </p:nvCxnSpPr>
        <p:spPr>
          <a:xfrm>
            <a:off x="5681417" y="6533923"/>
            <a:ext cx="2745322" cy="0"/>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8" name="文本框 7"/>
          <p:cNvSpPr txBox="1"/>
          <p:nvPr/>
        </p:nvSpPr>
        <p:spPr>
          <a:xfrm>
            <a:off x="8745239" y="6324418"/>
            <a:ext cx="1236599" cy="369332"/>
          </a:xfrm>
          <a:prstGeom prst="rect">
            <a:avLst/>
          </a:prstGeom>
          <a:noFill/>
        </p:spPr>
        <p:txBody>
          <a:bodyPr wrap="none" rtlCol="0">
            <a:spAutoFit/>
          </a:bodyPr>
          <a:lstStyle/>
          <a:p>
            <a:r>
              <a:rPr kumimoji="1" lang="en-US" altLang="zh-CN" b="1" dirty="0">
                <a:solidFill>
                  <a:srgbClr val="0000FF"/>
                </a:solidFill>
              </a:rPr>
              <a:t>Small scale</a:t>
            </a:r>
            <a:endParaRPr kumimoji="1" lang="zh-CN" altLang="en-US" b="1" dirty="0">
              <a:solidFill>
                <a:srgbClr val="0000FF"/>
              </a:solidFill>
            </a:endParaRPr>
          </a:p>
        </p:txBody>
      </p:sp>
      <p:pic>
        <p:nvPicPr>
          <p:cNvPr id="5" name="Picture 4">
            <a:extLst>
              <a:ext uri="{FF2B5EF4-FFF2-40B4-BE49-F238E27FC236}">
                <a16:creationId xmlns:a16="http://schemas.microsoft.com/office/drawing/2014/main" id="{E91727EB-659C-F7A4-B020-1E98C02779F8}"/>
              </a:ext>
            </a:extLst>
          </p:cNvPr>
          <p:cNvPicPr>
            <a:picLocks noChangeAspect="1"/>
          </p:cNvPicPr>
          <p:nvPr/>
        </p:nvPicPr>
        <p:blipFill rotWithShape="1">
          <a:blip r:embed="rId2"/>
          <a:srcRect t="66678"/>
          <a:stretch/>
        </p:blipFill>
        <p:spPr>
          <a:xfrm>
            <a:off x="7748819" y="4102730"/>
            <a:ext cx="1546433" cy="1547355"/>
          </a:xfrm>
          <a:prstGeom prst="rect">
            <a:avLst/>
          </a:prstGeom>
        </p:spPr>
      </p:pic>
      <p:pic>
        <p:nvPicPr>
          <p:cNvPr id="7" name="Picture 6">
            <a:extLst>
              <a:ext uri="{FF2B5EF4-FFF2-40B4-BE49-F238E27FC236}">
                <a16:creationId xmlns:a16="http://schemas.microsoft.com/office/drawing/2014/main" id="{7FB1F9C5-0F5B-D181-C2FE-0F218142E7B1}"/>
              </a:ext>
            </a:extLst>
          </p:cNvPr>
          <p:cNvPicPr>
            <a:picLocks noChangeAspect="1"/>
          </p:cNvPicPr>
          <p:nvPr/>
        </p:nvPicPr>
        <p:blipFill rotWithShape="1">
          <a:blip r:embed="rId2"/>
          <a:srcRect t="33041" b="33771"/>
          <a:stretch/>
        </p:blipFill>
        <p:spPr>
          <a:xfrm>
            <a:off x="6236736" y="3684666"/>
            <a:ext cx="1546433" cy="1547355"/>
          </a:xfrm>
          <a:prstGeom prst="rect">
            <a:avLst/>
          </a:prstGeom>
        </p:spPr>
      </p:pic>
      <p:pic>
        <p:nvPicPr>
          <p:cNvPr id="9" name="Picture 8">
            <a:extLst>
              <a:ext uri="{FF2B5EF4-FFF2-40B4-BE49-F238E27FC236}">
                <a16:creationId xmlns:a16="http://schemas.microsoft.com/office/drawing/2014/main" id="{67674EFD-A0A7-2E4D-36D2-097163D397A2}"/>
              </a:ext>
            </a:extLst>
          </p:cNvPr>
          <p:cNvPicPr>
            <a:picLocks noChangeAspect="1"/>
          </p:cNvPicPr>
          <p:nvPr/>
        </p:nvPicPr>
        <p:blipFill rotWithShape="1">
          <a:blip r:embed="rId2"/>
          <a:srcRect b="66755"/>
          <a:stretch/>
        </p:blipFill>
        <p:spPr>
          <a:xfrm>
            <a:off x="4800754" y="3253154"/>
            <a:ext cx="1453682" cy="1547355"/>
          </a:xfrm>
          <a:prstGeom prst="rect">
            <a:avLst/>
          </a:prstGeom>
        </p:spPr>
      </p:pic>
      <p:sp>
        <p:nvSpPr>
          <p:cNvPr id="10" name="TextBox 9">
            <a:extLst>
              <a:ext uri="{FF2B5EF4-FFF2-40B4-BE49-F238E27FC236}">
                <a16:creationId xmlns:a16="http://schemas.microsoft.com/office/drawing/2014/main" id="{BE28D395-C920-D637-97E1-39B0E5695669}"/>
              </a:ext>
            </a:extLst>
          </p:cNvPr>
          <p:cNvSpPr txBox="1"/>
          <p:nvPr/>
        </p:nvSpPr>
        <p:spPr>
          <a:xfrm>
            <a:off x="6583770" y="5883014"/>
            <a:ext cx="2315634" cy="400110"/>
          </a:xfrm>
          <a:prstGeom prst="rect">
            <a:avLst/>
          </a:prstGeom>
          <a:noFill/>
        </p:spPr>
        <p:txBody>
          <a:bodyPr wrap="none" rtlCol="0">
            <a:spAutoFit/>
          </a:bodyPr>
          <a:lstStyle/>
          <a:p>
            <a:r>
              <a:rPr lang="en-US" sz="2000" dirty="0"/>
              <a:t>Cho &amp; </a:t>
            </a:r>
            <a:r>
              <a:rPr lang="en-US" sz="2000" dirty="0" err="1"/>
              <a:t>Lazarian</a:t>
            </a:r>
            <a:r>
              <a:rPr lang="en-US" sz="2000" dirty="0"/>
              <a:t> 2003</a:t>
            </a:r>
          </a:p>
        </p:txBody>
      </p:sp>
      <p:sp>
        <p:nvSpPr>
          <p:cNvPr id="11" name="TextBox 10">
            <a:extLst>
              <a:ext uri="{FF2B5EF4-FFF2-40B4-BE49-F238E27FC236}">
                <a16:creationId xmlns:a16="http://schemas.microsoft.com/office/drawing/2014/main" id="{EE63BF7E-A4FE-3F27-0CEB-D95B54F68AAD}"/>
              </a:ext>
            </a:extLst>
          </p:cNvPr>
          <p:cNvSpPr txBox="1"/>
          <p:nvPr/>
        </p:nvSpPr>
        <p:spPr>
          <a:xfrm>
            <a:off x="1126584" y="2876991"/>
            <a:ext cx="2879122" cy="1323439"/>
          </a:xfrm>
          <a:prstGeom prst="rect">
            <a:avLst/>
          </a:prstGeom>
          <a:noFill/>
        </p:spPr>
        <p:txBody>
          <a:bodyPr wrap="none" rtlCol="0">
            <a:spAutoFit/>
          </a:bodyPr>
          <a:lstStyle>
            <a:defPPr>
              <a:defRPr lang="en-US"/>
            </a:defPPr>
            <a:lvl1pPr>
              <a:defRPr sz="2000"/>
            </a:lvl1pPr>
          </a:lstStyle>
          <a:p>
            <a:r>
              <a:rPr lang="en-US" dirty="0" err="1"/>
              <a:t>Goldreich</a:t>
            </a:r>
            <a:r>
              <a:rPr lang="en-US" dirty="0"/>
              <a:t> &amp; Sridhar 1995;</a:t>
            </a:r>
          </a:p>
          <a:p>
            <a:r>
              <a:rPr lang="en-US" dirty="0" err="1"/>
              <a:t>Lazarian</a:t>
            </a:r>
            <a:r>
              <a:rPr lang="en-US" dirty="0"/>
              <a:t> &amp; </a:t>
            </a:r>
            <a:r>
              <a:rPr lang="en-US" dirty="0" err="1"/>
              <a:t>Vishniac</a:t>
            </a:r>
            <a:r>
              <a:rPr lang="en-US" dirty="0"/>
              <a:t> 1999;</a:t>
            </a:r>
          </a:p>
          <a:p>
            <a:r>
              <a:rPr lang="en-US" dirty="0"/>
              <a:t>Cho &amp; </a:t>
            </a:r>
            <a:r>
              <a:rPr lang="en-US" dirty="0" err="1"/>
              <a:t>Vishniac</a:t>
            </a:r>
            <a:r>
              <a:rPr lang="en-US" dirty="0"/>
              <a:t> 2000;</a:t>
            </a:r>
          </a:p>
          <a:p>
            <a:r>
              <a:rPr lang="en-US" dirty="0"/>
              <a:t>Cho &amp; </a:t>
            </a:r>
            <a:r>
              <a:rPr lang="en-US" dirty="0" err="1"/>
              <a:t>Lazarian</a:t>
            </a:r>
            <a:r>
              <a:rPr lang="en-US" dirty="0"/>
              <a:t> 2002</a:t>
            </a:r>
          </a:p>
        </p:txBody>
      </p:sp>
      <p:sp>
        <p:nvSpPr>
          <p:cNvPr id="14" name="TextBox 13">
            <a:extLst>
              <a:ext uri="{FF2B5EF4-FFF2-40B4-BE49-F238E27FC236}">
                <a16:creationId xmlns:a16="http://schemas.microsoft.com/office/drawing/2014/main" id="{4954EBD7-CB37-CB95-D95F-D54E12B74E55}"/>
              </a:ext>
            </a:extLst>
          </p:cNvPr>
          <p:cNvSpPr txBox="1"/>
          <p:nvPr/>
        </p:nvSpPr>
        <p:spPr>
          <a:xfrm>
            <a:off x="1144276" y="2448489"/>
            <a:ext cx="2332690" cy="461665"/>
          </a:xfrm>
          <a:prstGeom prst="rect">
            <a:avLst/>
          </a:prstGeom>
          <a:noFill/>
        </p:spPr>
        <p:txBody>
          <a:bodyPr wrap="none" rtlCol="0">
            <a:spAutoFit/>
          </a:bodyPr>
          <a:lstStyle/>
          <a:p>
            <a:r>
              <a:rPr lang="en-US" sz="2400" dirty="0">
                <a:solidFill>
                  <a:srgbClr val="0070C0"/>
                </a:solidFill>
              </a:rPr>
              <a:t>MHD turbulence </a:t>
            </a:r>
          </a:p>
        </p:txBody>
      </p:sp>
      <p:sp>
        <p:nvSpPr>
          <p:cNvPr id="19" name="TextBox 18">
            <a:extLst>
              <a:ext uri="{FF2B5EF4-FFF2-40B4-BE49-F238E27FC236}">
                <a16:creationId xmlns:a16="http://schemas.microsoft.com/office/drawing/2014/main" id="{C090C263-087B-8A81-FCF0-A62E0C424AAB}"/>
              </a:ext>
            </a:extLst>
          </p:cNvPr>
          <p:cNvSpPr txBox="1"/>
          <p:nvPr/>
        </p:nvSpPr>
        <p:spPr>
          <a:xfrm>
            <a:off x="950069" y="4338844"/>
            <a:ext cx="3688189" cy="461665"/>
          </a:xfrm>
          <a:prstGeom prst="rect">
            <a:avLst/>
          </a:prstGeom>
          <a:noFill/>
          <a:ln w="22225">
            <a:solidFill>
              <a:srgbClr val="0070C0"/>
            </a:solidFill>
          </a:ln>
        </p:spPr>
        <p:txBody>
          <a:bodyPr wrap="none" rtlCol="0">
            <a:spAutoFit/>
          </a:bodyPr>
          <a:lstStyle/>
          <a:p>
            <a:r>
              <a:rPr lang="en-US" sz="2400" dirty="0"/>
              <a:t>Scale-dependent anisotropy</a:t>
            </a:r>
          </a:p>
        </p:txBody>
      </p:sp>
    </p:spTree>
    <p:extLst>
      <p:ext uri="{BB962C8B-B14F-4D97-AF65-F5344CB8AC3E}">
        <p14:creationId xmlns:p14="http://schemas.microsoft.com/office/powerpoint/2010/main" val="612939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im.mp4">
            <a:hlinkClick r:id="" action="ppaction://media"/>
            <a:extLst>
              <a:ext uri="{FF2B5EF4-FFF2-40B4-BE49-F238E27FC236}">
                <a16:creationId xmlns:a16="http://schemas.microsoft.com/office/drawing/2014/main" id="{72435A07-2725-F722-310E-0114E9A906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93063" y="1863969"/>
            <a:ext cx="4309371" cy="3597940"/>
          </a:xfrm>
          <a:prstGeom prst="rect">
            <a:avLst/>
          </a:prstGeom>
        </p:spPr>
      </p:pic>
      <p:sp>
        <p:nvSpPr>
          <p:cNvPr id="12" name="TextBox 11">
            <a:extLst>
              <a:ext uri="{FF2B5EF4-FFF2-40B4-BE49-F238E27FC236}">
                <a16:creationId xmlns:a16="http://schemas.microsoft.com/office/drawing/2014/main" id="{025F8423-58AF-9BBF-4790-8F7DE79E9230}"/>
              </a:ext>
            </a:extLst>
          </p:cNvPr>
          <p:cNvSpPr txBox="1"/>
          <p:nvPr/>
        </p:nvSpPr>
        <p:spPr>
          <a:xfrm>
            <a:off x="1255157" y="5637803"/>
            <a:ext cx="1600438" cy="400110"/>
          </a:xfrm>
          <a:prstGeom prst="rect">
            <a:avLst/>
          </a:prstGeom>
          <a:noFill/>
        </p:spPr>
        <p:txBody>
          <a:bodyPr wrap="none" rtlCol="0">
            <a:spAutoFit/>
          </a:bodyPr>
          <a:lstStyle/>
          <a:p>
            <a:r>
              <a:rPr lang="en-US" sz="2000" dirty="0"/>
              <a:t>Xu et al. 2019</a:t>
            </a:r>
          </a:p>
        </p:txBody>
      </p:sp>
      <p:pic>
        <p:nvPicPr>
          <p:cNvPr id="1028" name="Picture 4" descr="20 Coffee Creamer Flavors You'll Want to Try ASAP — Eat This Not That">
            <a:extLst>
              <a:ext uri="{FF2B5EF4-FFF2-40B4-BE49-F238E27FC236}">
                <a16:creationId xmlns:a16="http://schemas.microsoft.com/office/drawing/2014/main" id="{D226943B-1407-5E96-F2E8-C0930B1A8C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1838" y="3305907"/>
            <a:ext cx="2433519" cy="1782436"/>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27">
            <a:extLst>
              <a:ext uri="{FF2B5EF4-FFF2-40B4-BE49-F238E27FC236}">
                <a16:creationId xmlns:a16="http://schemas.microsoft.com/office/drawing/2014/main" id="{9A115CB6-CE3B-B0C0-2197-C15793BA1547}"/>
              </a:ext>
            </a:extLst>
          </p:cNvPr>
          <p:cNvSpPr/>
          <p:nvPr/>
        </p:nvSpPr>
        <p:spPr>
          <a:xfrm>
            <a:off x="2226121" y="494035"/>
            <a:ext cx="8417554" cy="741984"/>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矩形 16">
            <a:extLst>
              <a:ext uri="{FF2B5EF4-FFF2-40B4-BE49-F238E27FC236}">
                <a16:creationId xmlns:a16="http://schemas.microsoft.com/office/drawing/2014/main" id="{51C0FC6C-6D1D-45C5-6E2D-1BA1587BC330}"/>
              </a:ext>
            </a:extLst>
          </p:cNvPr>
          <p:cNvSpPr/>
          <p:nvPr/>
        </p:nvSpPr>
        <p:spPr>
          <a:xfrm>
            <a:off x="3721145" y="480243"/>
            <a:ext cx="5509842" cy="661848"/>
          </a:xfrm>
          <a:prstGeom prst="rect">
            <a:avLst/>
          </a:prstGeom>
          <a:noFill/>
        </p:spPr>
        <p:txBody>
          <a:bodyPr wrap="none" rtlCol="0">
            <a:spAutoFit/>
          </a:bodyPr>
          <a:lstStyle/>
          <a:p>
            <a:pPr algn="ctr">
              <a:lnSpc>
                <a:spcPct val="150000"/>
              </a:lnSpc>
            </a:pPr>
            <a:r>
              <a:rPr kumimoji="1" lang="en-US" altLang="zh-CN" sz="2800" dirty="0">
                <a:solidFill>
                  <a:srgbClr val="984807"/>
                </a:solidFill>
                <a:latin typeface="Charter Black"/>
                <a:cs typeface="Charter Black"/>
              </a:rPr>
              <a:t>Anisotropic MHD turbulence</a:t>
            </a:r>
            <a:endParaRPr kumimoji="1" lang="zh-CN" altLang="en-US" sz="2800" dirty="0">
              <a:solidFill>
                <a:srgbClr val="984807"/>
              </a:solidFill>
              <a:latin typeface="Charter Black"/>
              <a:cs typeface="Charter Black"/>
            </a:endParaRPr>
          </a:p>
        </p:txBody>
      </p:sp>
    </p:spTree>
    <p:extLst>
      <p:ext uri="{BB962C8B-B14F-4D97-AF65-F5344CB8AC3E}">
        <p14:creationId xmlns:p14="http://schemas.microsoft.com/office/powerpoint/2010/main" val="211815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0" descr="Screen Shot 2016-11-12 at 11.44.53 AM.png">
            <a:extLst>
              <a:ext uri="{FF2B5EF4-FFF2-40B4-BE49-F238E27FC236}">
                <a16:creationId xmlns:a16="http://schemas.microsoft.com/office/drawing/2014/main" id="{F1B6590E-DD37-0D4F-B806-E35E1FD7FCEA}"/>
              </a:ext>
            </a:extLst>
          </p:cNvPr>
          <p:cNvPicPr>
            <a:picLocks noChangeAspect="1"/>
          </p:cNvPicPr>
          <p:nvPr/>
        </p:nvPicPr>
        <p:blipFill rotWithShape="1">
          <a:blip r:embed="rId3">
            <a:extLst>
              <a:ext uri="{28A0092B-C50C-407E-A947-70E740481C1C}">
                <a14:useLocalDpi xmlns:a14="http://schemas.microsoft.com/office/drawing/2010/main" val="0"/>
              </a:ext>
            </a:extLst>
          </a:blip>
          <a:srcRect l="48832"/>
          <a:stretch/>
        </p:blipFill>
        <p:spPr>
          <a:xfrm>
            <a:off x="7027197" y="3768013"/>
            <a:ext cx="3633153" cy="2747213"/>
          </a:xfrm>
          <a:prstGeom prst="rect">
            <a:avLst/>
          </a:prstGeom>
        </p:spPr>
      </p:pic>
      <p:pic>
        <p:nvPicPr>
          <p:cNvPr id="9" name="图片 21" descr="Screen Shot 2016-11-12 at 11.44.53 AM.png">
            <a:extLst>
              <a:ext uri="{FF2B5EF4-FFF2-40B4-BE49-F238E27FC236}">
                <a16:creationId xmlns:a16="http://schemas.microsoft.com/office/drawing/2014/main" id="{C6969755-999D-0E48-B8D5-9693E8617CC0}"/>
              </a:ext>
            </a:extLst>
          </p:cNvPr>
          <p:cNvPicPr>
            <a:picLocks noChangeAspect="1"/>
          </p:cNvPicPr>
          <p:nvPr/>
        </p:nvPicPr>
        <p:blipFill rotWithShape="1">
          <a:blip r:embed="rId3">
            <a:extLst>
              <a:ext uri="{28A0092B-C50C-407E-A947-70E740481C1C}">
                <a14:useLocalDpi xmlns:a14="http://schemas.microsoft.com/office/drawing/2010/main" val="0"/>
              </a:ext>
            </a:extLst>
          </a:blip>
          <a:srcRect r="51111"/>
          <a:stretch/>
        </p:blipFill>
        <p:spPr>
          <a:xfrm>
            <a:off x="6861126" y="1058658"/>
            <a:ext cx="3633154" cy="2709356"/>
          </a:xfrm>
          <a:prstGeom prst="rect">
            <a:avLst/>
          </a:prstGeom>
        </p:spPr>
      </p:pic>
      <p:sp>
        <p:nvSpPr>
          <p:cNvPr id="10" name="文本框 22">
            <a:extLst>
              <a:ext uri="{FF2B5EF4-FFF2-40B4-BE49-F238E27FC236}">
                <a16:creationId xmlns:a16="http://schemas.microsoft.com/office/drawing/2014/main" id="{4340288D-7F07-B94F-BB26-213774D1599D}"/>
              </a:ext>
            </a:extLst>
          </p:cNvPr>
          <p:cNvSpPr txBox="1"/>
          <p:nvPr/>
        </p:nvSpPr>
        <p:spPr>
          <a:xfrm>
            <a:off x="6216213" y="1233777"/>
            <a:ext cx="3633154" cy="400110"/>
          </a:xfrm>
          <a:prstGeom prst="rect">
            <a:avLst/>
          </a:prstGeom>
          <a:noFill/>
        </p:spPr>
        <p:txBody>
          <a:bodyPr wrap="square" rtlCol="0">
            <a:spAutoFit/>
          </a:bodyPr>
          <a:lstStyle/>
          <a:p>
            <a:r>
              <a:rPr kumimoji="1" lang="en-US" altLang="zh-CN" sz="2000" b="1" dirty="0">
                <a:solidFill>
                  <a:srgbClr val="7030A0"/>
                </a:solidFill>
              </a:rPr>
              <a:t>M</a:t>
            </a:r>
            <a:r>
              <a:rPr kumimoji="1" lang="en-US" altLang="zh-CN" sz="2000" b="1" baseline="-25000" dirty="0">
                <a:solidFill>
                  <a:srgbClr val="7030A0"/>
                </a:solidFill>
              </a:rPr>
              <a:t>A </a:t>
            </a:r>
            <a:r>
              <a:rPr kumimoji="1" lang="en-US" altLang="zh-CN" sz="2000" b="1" dirty="0">
                <a:solidFill>
                  <a:srgbClr val="7030A0"/>
                </a:solidFill>
              </a:rPr>
              <a:t>&lt; 1</a:t>
            </a:r>
            <a:endParaRPr kumimoji="1" lang="zh-CN" altLang="en-US" sz="2000" b="1" dirty="0">
              <a:solidFill>
                <a:srgbClr val="7030A0"/>
              </a:solidFill>
            </a:endParaRPr>
          </a:p>
        </p:txBody>
      </p:sp>
      <p:sp>
        <p:nvSpPr>
          <p:cNvPr id="11" name="文本框 23">
            <a:extLst>
              <a:ext uri="{FF2B5EF4-FFF2-40B4-BE49-F238E27FC236}">
                <a16:creationId xmlns:a16="http://schemas.microsoft.com/office/drawing/2014/main" id="{B2262A0E-AC56-EA45-AB4C-FFC175A4C938}"/>
              </a:ext>
            </a:extLst>
          </p:cNvPr>
          <p:cNvSpPr txBox="1"/>
          <p:nvPr/>
        </p:nvSpPr>
        <p:spPr>
          <a:xfrm>
            <a:off x="6141051" y="3892460"/>
            <a:ext cx="886147" cy="400110"/>
          </a:xfrm>
          <a:prstGeom prst="rect">
            <a:avLst/>
          </a:prstGeom>
          <a:noFill/>
        </p:spPr>
        <p:txBody>
          <a:bodyPr wrap="none" rtlCol="0">
            <a:spAutoFit/>
          </a:bodyPr>
          <a:lstStyle>
            <a:defPPr>
              <a:defRPr lang="zh-CN"/>
            </a:defPPr>
            <a:lvl1pPr>
              <a:defRPr kumimoji="1" sz="2000" b="1"/>
            </a:lvl1pPr>
          </a:lstStyle>
          <a:p>
            <a:r>
              <a:rPr lang="en-US" altLang="zh-CN" dirty="0">
                <a:solidFill>
                  <a:srgbClr val="7030A0"/>
                </a:solidFill>
              </a:rPr>
              <a:t>M</a:t>
            </a:r>
            <a:r>
              <a:rPr lang="en-US" altLang="zh-CN" baseline="-25000" dirty="0">
                <a:solidFill>
                  <a:srgbClr val="7030A0"/>
                </a:solidFill>
              </a:rPr>
              <a:t>A</a:t>
            </a:r>
            <a:r>
              <a:rPr lang="en-US" altLang="zh-CN" dirty="0">
                <a:solidFill>
                  <a:srgbClr val="7030A0"/>
                </a:solidFill>
              </a:rPr>
              <a:t> &gt; 1</a:t>
            </a:r>
            <a:endParaRPr lang="zh-CN" altLang="en-US" dirty="0">
              <a:solidFill>
                <a:srgbClr val="7030A0"/>
              </a:solidFill>
            </a:endParaRPr>
          </a:p>
        </p:txBody>
      </p:sp>
      <p:sp>
        <p:nvSpPr>
          <p:cNvPr id="12" name="圆角矩形 6">
            <a:extLst>
              <a:ext uri="{FF2B5EF4-FFF2-40B4-BE49-F238E27FC236}">
                <a16:creationId xmlns:a16="http://schemas.microsoft.com/office/drawing/2014/main" id="{101CDBAD-D251-7C41-B06C-0C09B5BEE5C9}"/>
              </a:ext>
            </a:extLst>
          </p:cNvPr>
          <p:cNvSpPr/>
          <p:nvPr/>
        </p:nvSpPr>
        <p:spPr>
          <a:xfrm>
            <a:off x="1892018" y="179518"/>
            <a:ext cx="8417554" cy="741984"/>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矩形 7">
            <a:extLst>
              <a:ext uri="{FF2B5EF4-FFF2-40B4-BE49-F238E27FC236}">
                <a16:creationId xmlns:a16="http://schemas.microsoft.com/office/drawing/2014/main" id="{46B668BD-5D69-9449-948F-00363FBC2D14}"/>
              </a:ext>
            </a:extLst>
          </p:cNvPr>
          <p:cNvSpPr/>
          <p:nvPr/>
        </p:nvSpPr>
        <p:spPr>
          <a:xfrm>
            <a:off x="2666090" y="289564"/>
            <a:ext cx="6710042" cy="523220"/>
          </a:xfrm>
          <a:prstGeom prst="rect">
            <a:avLst/>
          </a:prstGeom>
          <a:noFill/>
        </p:spPr>
        <p:txBody>
          <a:bodyPr wrap="none" rtlCol="0">
            <a:spAutoFit/>
          </a:bodyPr>
          <a:lstStyle/>
          <a:p>
            <a:r>
              <a:rPr lang="en-US" altLang="zh-CN" sz="2800" b="1" dirty="0">
                <a:solidFill>
                  <a:schemeClr val="accent2">
                    <a:lumMod val="75000"/>
                  </a:schemeClr>
                </a:solidFill>
                <a:latin typeface="+mj-lt"/>
                <a:cs typeface="Comic Sans MS"/>
              </a:rPr>
              <a:t>Diffusion of CRs depends on MHD turbulence</a:t>
            </a:r>
            <a:endParaRPr lang="zh-CN" altLang="en-US" sz="2800" b="1" dirty="0">
              <a:solidFill>
                <a:schemeClr val="accent2">
                  <a:lumMod val="75000"/>
                </a:schemeClr>
              </a:solidFill>
              <a:latin typeface="+mj-lt"/>
              <a:cs typeface="Comic Sans M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24AC531-DC5C-AB42-A389-0834FB98DA1D}"/>
                  </a:ext>
                </a:extLst>
              </p:cNvPr>
              <p:cNvSpPr txBox="1"/>
              <p:nvPr/>
            </p:nvSpPr>
            <p:spPr>
              <a:xfrm>
                <a:off x="2086575" y="2328923"/>
                <a:ext cx="3784819" cy="539571"/>
              </a:xfrm>
              <a:prstGeom prst="rect">
                <a:avLst/>
              </a:prstGeom>
              <a:noFill/>
            </p:spPr>
            <p:txBody>
              <a:bodyPr wrap="none" rtlCol="0">
                <a:spAutoFit/>
              </a:bodyPr>
              <a:lstStyle/>
              <a:p>
                <a:r>
                  <a:rPr lang="en-US" sz="2400" dirty="0"/>
                  <a:t>M</a:t>
                </a:r>
                <a:r>
                  <a:rPr lang="en-US" sz="2400" baseline="-25000" dirty="0"/>
                  <a:t>A </a:t>
                </a:r>
                <a:r>
                  <a:rPr lang="en-US" sz="2400" dirty="0"/>
                  <a:t> = V</a:t>
                </a:r>
                <a:r>
                  <a:rPr lang="en-US" sz="2400" baseline="-25000" dirty="0"/>
                  <a:t>L </a:t>
                </a:r>
                <a:r>
                  <a:rPr lang="en-US" sz="2400" dirty="0"/>
                  <a:t>/ V</a:t>
                </a:r>
                <a:r>
                  <a:rPr lang="en-US" sz="2400" baseline="-25000" dirty="0"/>
                  <a:t>A</a:t>
                </a:r>
                <a:r>
                  <a:rPr lang="en-US" sz="2400" dirty="0"/>
                  <a:t>,    V</a:t>
                </a:r>
                <a:r>
                  <a:rPr lang="en-US" sz="2400" baseline="-25000" dirty="0"/>
                  <a:t>A</a:t>
                </a:r>
                <a:r>
                  <a:rPr lang="en-US" sz="2400" dirty="0"/>
                  <a:t> = B / </a:t>
                </a:r>
                <a14:m>
                  <m:oMath xmlns:m="http://schemas.openxmlformats.org/officeDocument/2006/math">
                    <m:rad>
                      <m:radPr>
                        <m:degHide m:val="on"/>
                        <m:ctrlPr>
                          <a:rPr lang="en-US" sz="2400" b="0" i="1" smtClean="0">
                            <a:latin typeface="Cambria Math" panose="02040503050406030204" pitchFamily="18" charset="0"/>
                            <a:ea typeface="Cambria Math" panose="02040503050406030204" pitchFamily="18" charset="0"/>
                          </a:rPr>
                        </m:ctrlPr>
                      </m:radPr>
                      <m:deg/>
                      <m:e>
                        <m:r>
                          <a:rPr lang="en-US" sz="2400" b="0" i="1" smtClean="0">
                            <a:latin typeface="Cambria Math" panose="02040503050406030204" pitchFamily="18" charset="0"/>
                            <a:ea typeface="Cambria Math" panose="02040503050406030204" pitchFamily="18" charset="0"/>
                          </a:rPr>
                          <m:t>4</m:t>
                        </m:r>
                        <m:r>
                          <a:rPr lang="en-US" sz="2400" b="0" i="1" smtClean="0">
                            <a:latin typeface="Cambria Math" panose="02040503050406030204" pitchFamily="18" charset="0"/>
                            <a:ea typeface="Cambria Math" panose="02040503050406030204" pitchFamily="18" charset="0"/>
                          </a:rPr>
                          <m:t>𝜋𝜌</m:t>
                        </m:r>
                      </m:e>
                    </m:rad>
                  </m:oMath>
                </a14:m>
                <a:endParaRPr lang="en-US" sz="2400" dirty="0"/>
              </a:p>
            </p:txBody>
          </p:sp>
        </mc:Choice>
        <mc:Fallback xmlns="">
          <p:sp>
            <p:nvSpPr>
              <p:cNvPr id="14" name="TextBox 13">
                <a:extLst>
                  <a:ext uri="{FF2B5EF4-FFF2-40B4-BE49-F238E27FC236}">
                    <a16:creationId xmlns:a16="http://schemas.microsoft.com/office/drawing/2014/main" id="{F24AC531-DC5C-AB42-A389-0834FB98DA1D}"/>
                  </a:ext>
                </a:extLst>
              </p:cNvPr>
              <p:cNvSpPr txBox="1">
                <a:spLocks noRot="1" noChangeAspect="1" noMove="1" noResize="1" noEditPoints="1" noAdjustHandles="1" noChangeArrowheads="1" noChangeShapeType="1" noTextEdit="1"/>
              </p:cNvSpPr>
              <p:nvPr/>
            </p:nvSpPr>
            <p:spPr>
              <a:xfrm>
                <a:off x="2086575" y="2328923"/>
                <a:ext cx="3784819" cy="539571"/>
              </a:xfrm>
              <a:prstGeom prst="rect">
                <a:avLst/>
              </a:prstGeom>
              <a:blipFill>
                <a:blip r:embed="rId4"/>
                <a:stretch>
                  <a:fillRect l="-2676" b="-18182"/>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230265A-8C9D-AD44-9188-1D9A80A77239}"/>
              </a:ext>
            </a:extLst>
          </p:cNvPr>
          <p:cNvSpPr txBox="1"/>
          <p:nvPr/>
        </p:nvSpPr>
        <p:spPr>
          <a:xfrm>
            <a:off x="1749297" y="1615642"/>
            <a:ext cx="4346703"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Turbulence Alfven Mach number </a:t>
            </a:r>
          </a:p>
        </p:txBody>
      </p:sp>
      <p:sp>
        <p:nvSpPr>
          <p:cNvPr id="7" name="文本框 17">
            <a:extLst>
              <a:ext uri="{FF2B5EF4-FFF2-40B4-BE49-F238E27FC236}">
                <a16:creationId xmlns:a16="http://schemas.microsoft.com/office/drawing/2014/main" id="{1FFB91F5-3FA3-3046-BA96-58692BD78031}"/>
              </a:ext>
            </a:extLst>
          </p:cNvPr>
          <p:cNvSpPr txBox="1"/>
          <p:nvPr/>
        </p:nvSpPr>
        <p:spPr>
          <a:xfrm>
            <a:off x="5742576" y="6239562"/>
            <a:ext cx="1681166" cy="400110"/>
          </a:xfrm>
          <a:prstGeom prst="rect">
            <a:avLst/>
          </a:prstGeom>
          <a:noFill/>
        </p:spPr>
        <p:txBody>
          <a:bodyPr wrap="none" rtlCol="0">
            <a:spAutoFit/>
          </a:bodyPr>
          <a:lstStyle>
            <a:defPPr>
              <a:defRPr lang="fr-FR"/>
            </a:defPPr>
            <a:lvl1pPr>
              <a:defRPr sz="1600"/>
            </a:lvl1pPr>
          </a:lstStyle>
          <a:p>
            <a:r>
              <a:rPr lang="en-US" altLang="zh-CN" sz="2000" dirty="0"/>
              <a:t>Xu &amp; Yan 2013</a:t>
            </a:r>
            <a:endParaRPr lang="zh-CN" altLang="en-US" sz="2000" dirty="0"/>
          </a:p>
        </p:txBody>
      </p:sp>
      <p:pic>
        <p:nvPicPr>
          <p:cNvPr id="2" name="Picture 1">
            <a:extLst>
              <a:ext uri="{FF2B5EF4-FFF2-40B4-BE49-F238E27FC236}">
                <a16:creationId xmlns:a16="http://schemas.microsoft.com/office/drawing/2014/main" id="{8DCB020F-DE38-5EB9-5F32-5EB315CD947B}"/>
              </a:ext>
            </a:extLst>
          </p:cNvPr>
          <p:cNvPicPr>
            <a:picLocks noChangeAspect="1"/>
          </p:cNvPicPr>
          <p:nvPr/>
        </p:nvPicPr>
        <p:blipFill>
          <a:blip r:embed="rId5"/>
          <a:stretch>
            <a:fillRect/>
          </a:stretch>
        </p:blipFill>
        <p:spPr>
          <a:xfrm>
            <a:off x="1753494" y="3374960"/>
            <a:ext cx="3411310" cy="2866110"/>
          </a:xfrm>
          <a:prstGeom prst="rect">
            <a:avLst/>
          </a:prstGeom>
        </p:spPr>
      </p:pic>
    </p:spTree>
    <p:extLst>
      <p:ext uri="{BB962C8B-B14F-4D97-AF65-F5344CB8AC3E}">
        <p14:creationId xmlns:p14="http://schemas.microsoft.com/office/powerpoint/2010/main" val="2388616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7FC4F7-7A71-D315-1219-081980DE48F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89172" y="1612941"/>
            <a:ext cx="5602514" cy="4506710"/>
          </a:xfrm>
          <a:prstGeom prst="rect">
            <a:avLst/>
          </a:prstGeom>
        </p:spPr>
      </p:pic>
      <p:sp>
        <p:nvSpPr>
          <p:cNvPr id="5" name="TextBox 4">
            <a:extLst>
              <a:ext uri="{FF2B5EF4-FFF2-40B4-BE49-F238E27FC236}">
                <a16:creationId xmlns:a16="http://schemas.microsoft.com/office/drawing/2014/main" id="{35A78520-87AE-D824-E955-BDAE08042CF6}"/>
              </a:ext>
            </a:extLst>
          </p:cNvPr>
          <p:cNvSpPr txBox="1"/>
          <p:nvPr/>
        </p:nvSpPr>
        <p:spPr>
          <a:xfrm>
            <a:off x="9911738" y="6219542"/>
            <a:ext cx="1681166" cy="400110"/>
          </a:xfrm>
          <a:prstGeom prst="rect">
            <a:avLst/>
          </a:prstGeom>
          <a:noFill/>
        </p:spPr>
        <p:txBody>
          <a:bodyPr wrap="none" rtlCol="0">
            <a:spAutoFit/>
          </a:bodyPr>
          <a:lstStyle/>
          <a:p>
            <a:r>
              <a:rPr lang="en-US" sz="2000" dirty="0"/>
              <a:t>Xu &amp; Yan 2013</a:t>
            </a:r>
          </a:p>
        </p:txBody>
      </p:sp>
      <p:sp>
        <p:nvSpPr>
          <p:cNvPr id="6" name="TextBox 5">
            <a:extLst>
              <a:ext uri="{FF2B5EF4-FFF2-40B4-BE49-F238E27FC236}">
                <a16:creationId xmlns:a16="http://schemas.microsoft.com/office/drawing/2014/main" id="{04E7224C-6AF8-0F1F-E685-350D686B5BB2}"/>
              </a:ext>
            </a:extLst>
          </p:cNvPr>
          <p:cNvSpPr txBox="1"/>
          <p:nvPr/>
        </p:nvSpPr>
        <p:spPr>
          <a:xfrm>
            <a:off x="1174970" y="1353581"/>
            <a:ext cx="4542077" cy="461665"/>
          </a:xfrm>
          <a:prstGeom prst="rect">
            <a:avLst/>
          </a:prstGeom>
          <a:noFill/>
        </p:spPr>
        <p:txBody>
          <a:bodyPr wrap="none" rtlCol="0">
            <a:spAutoFit/>
          </a:bodyPr>
          <a:lstStyle/>
          <a:p>
            <a:r>
              <a:rPr lang="en-US" sz="2400" dirty="0"/>
              <a:t>Diffusion parallel to magnetic field </a:t>
            </a:r>
          </a:p>
        </p:txBody>
      </p:sp>
      <p:pic>
        <p:nvPicPr>
          <p:cNvPr id="7" name="图片 7" descr="Screen Shot 2016-11-12 at 1.26.02 PM.png">
            <a:extLst>
              <a:ext uri="{FF2B5EF4-FFF2-40B4-BE49-F238E27FC236}">
                <a16:creationId xmlns:a16="http://schemas.microsoft.com/office/drawing/2014/main" id="{3129ECD3-463F-8312-287B-C79DFCBDA07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348"/>
          <a:stretch/>
        </p:blipFill>
        <p:spPr>
          <a:xfrm>
            <a:off x="6192211" y="1716947"/>
            <a:ext cx="5594508" cy="4398589"/>
          </a:xfrm>
          <a:prstGeom prst="rect">
            <a:avLst/>
          </a:prstGeom>
        </p:spPr>
      </p:pic>
      <p:pic>
        <p:nvPicPr>
          <p:cNvPr id="9" name="图片 8" descr="Screen Shot 2016-11-12 at 1.27.01 PM.png">
            <a:extLst>
              <a:ext uri="{FF2B5EF4-FFF2-40B4-BE49-F238E27FC236}">
                <a16:creationId xmlns:a16="http://schemas.microsoft.com/office/drawing/2014/main" id="{12CCFF22-FC41-F60D-1348-107FB5DC8BB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139870" y="2141890"/>
            <a:ext cx="2074273" cy="518244"/>
          </a:xfrm>
          <a:prstGeom prst="rect">
            <a:avLst/>
          </a:prstGeom>
          <a:solidFill>
            <a:srgbClr val="FF0000"/>
          </a:solidFill>
          <a:ln>
            <a:solidFill>
              <a:srgbClr val="FF0000"/>
            </a:solidFill>
          </a:ln>
        </p:spPr>
      </p:pic>
      <p:sp>
        <p:nvSpPr>
          <p:cNvPr id="10" name="TextBox 9">
            <a:extLst>
              <a:ext uri="{FF2B5EF4-FFF2-40B4-BE49-F238E27FC236}">
                <a16:creationId xmlns:a16="http://schemas.microsoft.com/office/drawing/2014/main" id="{B6CD69FB-8F64-CEAC-8DF4-1146D0835A2E}"/>
              </a:ext>
            </a:extLst>
          </p:cNvPr>
          <p:cNvSpPr txBox="1"/>
          <p:nvPr/>
        </p:nvSpPr>
        <p:spPr>
          <a:xfrm>
            <a:off x="6529593" y="1353581"/>
            <a:ext cx="5369099" cy="461665"/>
          </a:xfrm>
          <a:prstGeom prst="rect">
            <a:avLst/>
          </a:prstGeom>
          <a:noFill/>
        </p:spPr>
        <p:txBody>
          <a:bodyPr wrap="none" rtlCol="0">
            <a:spAutoFit/>
          </a:bodyPr>
          <a:lstStyle/>
          <a:p>
            <a:r>
              <a:rPr lang="en-US" sz="2400" dirty="0"/>
              <a:t>Diffusion perpendicular to magnetic field </a:t>
            </a:r>
          </a:p>
        </p:txBody>
      </p:sp>
      <p:sp>
        <p:nvSpPr>
          <p:cNvPr id="11" name="圆角矩形 6">
            <a:extLst>
              <a:ext uri="{FF2B5EF4-FFF2-40B4-BE49-F238E27FC236}">
                <a16:creationId xmlns:a16="http://schemas.microsoft.com/office/drawing/2014/main" id="{AB66FCA9-CFAC-2179-85F5-C647F8757A2B}"/>
              </a:ext>
            </a:extLst>
          </p:cNvPr>
          <p:cNvSpPr/>
          <p:nvPr/>
        </p:nvSpPr>
        <p:spPr>
          <a:xfrm>
            <a:off x="1892018" y="214688"/>
            <a:ext cx="8417554" cy="741984"/>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矩形 7">
            <a:extLst>
              <a:ext uri="{FF2B5EF4-FFF2-40B4-BE49-F238E27FC236}">
                <a16:creationId xmlns:a16="http://schemas.microsoft.com/office/drawing/2014/main" id="{93D46CD7-7979-9C8A-77C4-55FA5EEFD11E}"/>
              </a:ext>
            </a:extLst>
          </p:cNvPr>
          <p:cNvSpPr/>
          <p:nvPr/>
        </p:nvSpPr>
        <p:spPr>
          <a:xfrm>
            <a:off x="3633248" y="324734"/>
            <a:ext cx="4747966" cy="523220"/>
          </a:xfrm>
          <a:prstGeom prst="rect">
            <a:avLst/>
          </a:prstGeom>
          <a:noFill/>
        </p:spPr>
        <p:txBody>
          <a:bodyPr wrap="none" rtlCol="0">
            <a:spAutoFit/>
          </a:bodyPr>
          <a:lstStyle/>
          <a:p>
            <a:r>
              <a:rPr lang="en-US" altLang="zh-CN" sz="2800" b="1" dirty="0">
                <a:solidFill>
                  <a:schemeClr val="accent2">
                    <a:lumMod val="75000"/>
                  </a:schemeClr>
                </a:solidFill>
                <a:latin typeface="+mj-lt"/>
                <a:cs typeface="Comic Sans MS"/>
              </a:rPr>
              <a:t>Diffusion of CRs depends on M</a:t>
            </a:r>
            <a:r>
              <a:rPr lang="en-US" altLang="zh-CN" sz="2800" b="1" baseline="-25000" dirty="0">
                <a:solidFill>
                  <a:schemeClr val="accent2">
                    <a:lumMod val="75000"/>
                  </a:schemeClr>
                </a:solidFill>
                <a:latin typeface="+mj-lt"/>
                <a:cs typeface="Comic Sans MS"/>
              </a:rPr>
              <a:t>A</a:t>
            </a:r>
            <a:endParaRPr lang="zh-CN" altLang="en-US" sz="2800" b="1" dirty="0">
              <a:solidFill>
                <a:schemeClr val="accent2">
                  <a:lumMod val="75000"/>
                </a:schemeClr>
              </a:solidFill>
              <a:latin typeface="+mj-lt"/>
              <a:cs typeface="Comic Sans MS"/>
            </a:endParaRPr>
          </a:p>
        </p:txBody>
      </p:sp>
    </p:spTree>
    <p:extLst>
      <p:ext uri="{BB962C8B-B14F-4D97-AF65-F5344CB8AC3E}">
        <p14:creationId xmlns:p14="http://schemas.microsoft.com/office/powerpoint/2010/main" val="283295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a:extLst>
              <a:ext uri="{FF2B5EF4-FFF2-40B4-BE49-F238E27FC236}">
                <a16:creationId xmlns:a16="http://schemas.microsoft.com/office/drawing/2014/main" id="{3604B235-077F-FA4A-AA47-F6037A52B9CF}"/>
              </a:ext>
            </a:extLst>
          </p:cNvPr>
          <p:cNvSpPr/>
          <p:nvPr/>
        </p:nvSpPr>
        <p:spPr>
          <a:xfrm>
            <a:off x="1892018" y="179518"/>
            <a:ext cx="8417554" cy="741984"/>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B757E328-DB29-DA4D-AC88-7D2EF4E9C7B1}"/>
              </a:ext>
            </a:extLst>
          </p:cNvPr>
          <p:cNvSpPr/>
          <p:nvPr/>
        </p:nvSpPr>
        <p:spPr>
          <a:xfrm>
            <a:off x="4152234" y="288900"/>
            <a:ext cx="4000967" cy="523220"/>
          </a:xfrm>
          <a:prstGeom prst="rect">
            <a:avLst/>
          </a:prstGeom>
          <a:noFill/>
        </p:spPr>
        <p:txBody>
          <a:bodyPr wrap="none" rtlCol="0">
            <a:spAutoFit/>
          </a:bodyPr>
          <a:lstStyle/>
          <a:p>
            <a:r>
              <a:rPr lang="en-US" altLang="zh-CN" sz="2800" b="1" dirty="0">
                <a:solidFill>
                  <a:schemeClr val="accent2">
                    <a:lumMod val="75000"/>
                  </a:schemeClr>
                </a:solidFill>
                <a:latin typeface="+mj-lt"/>
                <a:cs typeface="Comic Sans MS"/>
              </a:rPr>
              <a:t>CR perpendicular diffusion</a:t>
            </a:r>
            <a:endParaRPr lang="zh-CN" altLang="en-US" sz="2800" b="1" dirty="0">
              <a:solidFill>
                <a:schemeClr val="accent2">
                  <a:lumMod val="75000"/>
                </a:schemeClr>
              </a:solidFill>
              <a:latin typeface="+mj-lt"/>
              <a:cs typeface="Comic Sans MS"/>
            </a:endParaRPr>
          </a:p>
        </p:txBody>
      </p:sp>
      <p:pic>
        <p:nvPicPr>
          <p:cNvPr id="9" name="图片 3" descr="Screen Shot 2016-11-29 at 10.56.41 PM.png">
            <a:extLst>
              <a:ext uri="{FF2B5EF4-FFF2-40B4-BE49-F238E27FC236}">
                <a16:creationId xmlns:a16="http://schemas.microsoft.com/office/drawing/2014/main" id="{42A066FB-C592-4741-B1CB-9A07C01BEC9C}"/>
              </a:ext>
            </a:extLst>
          </p:cNvPr>
          <p:cNvPicPr>
            <a:picLocks noChangeAspect="1"/>
          </p:cNvPicPr>
          <p:nvPr/>
        </p:nvPicPr>
        <p:blipFill rotWithShape="1">
          <a:blip r:embed="rId3">
            <a:extLst>
              <a:ext uri="{28A0092B-C50C-407E-A947-70E740481C1C}">
                <a14:useLocalDpi xmlns:a14="http://schemas.microsoft.com/office/drawing/2010/main" val="0"/>
              </a:ext>
            </a:extLst>
          </a:blip>
          <a:srcRect r="31319"/>
          <a:stretch/>
        </p:blipFill>
        <p:spPr>
          <a:xfrm>
            <a:off x="3959453" y="1305744"/>
            <a:ext cx="3239772" cy="2774139"/>
          </a:xfrm>
          <a:prstGeom prst="rect">
            <a:avLst/>
          </a:prstGeom>
        </p:spPr>
      </p:pic>
      <p:sp>
        <p:nvSpPr>
          <p:cNvPr id="14" name="矩形 4">
            <a:extLst>
              <a:ext uri="{FF2B5EF4-FFF2-40B4-BE49-F238E27FC236}">
                <a16:creationId xmlns:a16="http://schemas.microsoft.com/office/drawing/2014/main" id="{DF276C29-E1F7-6F4F-B303-847376BA3C8D}"/>
              </a:ext>
            </a:extLst>
          </p:cNvPr>
          <p:cNvSpPr/>
          <p:nvPr/>
        </p:nvSpPr>
        <p:spPr>
          <a:xfrm>
            <a:off x="5300539" y="2962044"/>
            <a:ext cx="1882888" cy="400110"/>
          </a:xfrm>
          <a:prstGeom prst="rect">
            <a:avLst/>
          </a:prstGeom>
          <a:noFill/>
        </p:spPr>
        <p:txBody>
          <a:bodyPr wrap="none" rtlCol="0">
            <a:spAutoFit/>
          </a:bodyPr>
          <a:lstStyle/>
          <a:p>
            <a:r>
              <a:rPr lang="nb-NO" altLang="zh-CN" sz="2000" dirty="0" err="1"/>
              <a:t>Eyink</a:t>
            </a:r>
            <a:r>
              <a:rPr lang="nb-NO" altLang="zh-CN" sz="2000" dirty="0"/>
              <a:t> et al. 2013</a:t>
            </a:r>
            <a:endParaRPr lang="zh-CN" altLang="en-US" sz="2000" dirty="0"/>
          </a:p>
        </p:txBody>
      </p:sp>
      <p:pic>
        <p:nvPicPr>
          <p:cNvPr id="15" name="Picture 14">
            <a:extLst>
              <a:ext uri="{FF2B5EF4-FFF2-40B4-BE49-F238E27FC236}">
                <a16:creationId xmlns:a16="http://schemas.microsoft.com/office/drawing/2014/main" id="{4AD5E2DA-31A9-7747-9D0E-535834E2945D}"/>
              </a:ext>
            </a:extLst>
          </p:cNvPr>
          <p:cNvPicPr>
            <a:picLocks noChangeAspect="1"/>
          </p:cNvPicPr>
          <p:nvPr/>
        </p:nvPicPr>
        <p:blipFill>
          <a:blip r:embed="rId4"/>
          <a:stretch>
            <a:fillRect/>
          </a:stretch>
        </p:blipFill>
        <p:spPr>
          <a:xfrm>
            <a:off x="1779889" y="1531480"/>
            <a:ext cx="2403877" cy="1965434"/>
          </a:xfrm>
          <a:prstGeom prst="rect">
            <a:avLst/>
          </a:prstGeom>
        </p:spPr>
      </p:pic>
      <p:pic>
        <p:nvPicPr>
          <p:cNvPr id="5" name="Picture 4">
            <a:extLst>
              <a:ext uri="{FF2B5EF4-FFF2-40B4-BE49-F238E27FC236}">
                <a16:creationId xmlns:a16="http://schemas.microsoft.com/office/drawing/2014/main" id="{8135B2C7-822C-DD4F-AC13-DC96BD8D6BDC}"/>
              </a:ext>
            </a:extLst>
          </p:cNvPr>
          <p:cNvPicPr>
            <a:picLocks noChangeAspect="1"/>
          </p:cNvPicPr>
          <p:nvPr/>
        </p:nvPicPr>
        <p:blipFill>
          <a:blip r:embed="rId5"/>
          <a:stretch>
            <a:fillRect/>
          </a:stretch>
        </p:blipFill>
        <p:spPr>
          <a:xfrm>
            <a:off x="7399496" y="1196678"/>
            <a:ext cx="3225014" cy="2992270"/>
          </a:xfrm>
          <a:prstGeom prst="rect">
            <a:avLst/>
          </a:prstGeom>
        </p:spPr>
      </p:pic>
      <p:sp>
        <p:nvSpPr>
          <p:cNvPr id="6" name="TextBox 5">
            <a:extLst>
              <a:ext uri="{FF2B5EF4-FFF2-40B4-BE49-F238E27FC236}">
                <a16:creationId xmlns:a16="http://schemas.microsoft.com/office/drawing/2014/main" id="{B77E6A23-C726-F142-AD93-1F0C330FEA34}"/>
              </a:ext>
            </a:extLst>
          </p:cNvPr>
          <p:cNvSpPr txBox="1"/>
          <p:nvPr/>
        </p:nvSpPr>
        <p:spPr>
          <a:xfrm>
            <a:off x="9320647" y="2962044"/>
            <a:ext cx="1632435" cy="400110"/>
          </a:xfrm>
          <a:prstGeom prst="rect">
            <a:avLst/>
          </a:prstGeom>
          <a:noFill/>
        </p:spPr>
        <p:txBody>
          <a:bodyPr wrap="none" rtlCol="0">
            <a:spAutoFit/>
          </a:bodyPr>
          <a:lstStyle/>
          <a:p>
            <a:r>
              <a:rPr lang="en-US" sz="2000" dirty="0"/>
              <a:t>Hu et al. 2022</a:t>
            </a:r>
          </a:p>
        </p:txBody>
      </p:sp>
      <p:sp>
        <p:nvSpPr>
          <p:cNvPr id="17" name="TextBox 16">
            <a:extLst>
              <a:ext uri="{FF2B5EF4-FFF2-40B4-BE49-F238E27FC236}">
                <a16:creationId xmlns:a16="http://schemas.microsoft.com/office/drawing/2014/main" id="{ED671CDE-4111-A34F-AF14-EA9E45A55ABF}"/>
              </a:ext>
            </a:extLst>
          </p:cNvPr>
          <p:cNvSpPr txBox="1"/>
          <p:nvPr/>
        </p:nvSpPr>
        <p:spPr>
          <a:xfrm>
            <a:off x="5051269" y="4185961"/>
            <a:ext cx="1879041" cy="400110"/>
          </a:xfrm>
          <a:prstGeom prst="rect">
            <a:avLst/>
          </a:prstGeom>
          <a:noFill/>
        </p:spPr>
        <p:txBody>
          <a:bodyPr wrap="none" rtlCol="0">
            <a:spAutoFit/>
          </a:bodyPr>
          <a:lstStyle/>
          <a:p>
            <a:r>
              <a:rPr lang="en-US" sz="2000" dirty="0">
                <a:latin typeface="DIN Alternate" panose="020B0500000000000000" pitchFamily="34" charset="77"/>
                <a:cs typeface="Baghdad" pitchFamily="2" charset="-78"/>
              </a:rPr>
              <a:t>magnetic fields </a:t>
            </a:r>
          </a:p>
        </p:txBody>
      </p:sp>
      <p:sp>
        <p:nvSpPr>
          <p:cNvPr id="18" name="TextBox 17">
            <a:extLst>
              <a:ext uri="{FF2B5EF4-FFF2-40B4-BE49-F238E27FC236}">
                <a16:creationId xmlns:a16="http://schemas.microsoft.com/office/drawing/2014/main" id="{767ED630-A37F-9247-B3E2-3928D5B8F93D}"/>
              </a:ext>
            </a:extLst>
          </p:cNvPr>
          <p:cNvSpPr txBox="1"/>
          <p:nvPr/>
        </p:nvSpPr>
        <p:spPr>
          <a:xfrm>
            <a:off x="8445831" y="4185961"/>
            <a:ext cx="1529586" cy="400110"/>
          </a:xfrm>
          <a:prstGeom prst="rect">
            <a:avLst/>
          </a:prstGeom>
          <a:noFill/>
        </p:spPr>
        <p:txBody>
          <a:bodyPr wrap="none" rtlCol="0">
            <a:spAutoFit/>
          </a:bodyPr>
          <a:lstStyle/>
          <a:p>
            <a:r>
              <a:rPr lang="en-US" sz="2000" dirty="0">
                <a:latin typeface="DIN Alternate" panose="020B0500000000000000" pitchFamily="34" charset="77"/>
                <a:cs typeface="Baghdad" pitchFamily="2" charset="-78"/>
              </a:rPr>
              <a:t>CR particles </a:t>
            </a:r>
          </a:p>
        </p:txBody>
      </p:sp>
      <p:sp>
        <p:nvSpPr>
          <p:cNvPr id="19" name="TextBox 18">
            <a:extLst>
              <a:ext uri="{FF2B5EF4-FFF2-40B4-BE49-F238E27FC236}">
                <a16:creationId xmlns:a16="http://schemas.microsoft.com/office/drawing/2014/main" id="{2D54A4D1-E831-2248-A3D9-2E939F66468A}"/>
              </a:ext>
            </a:extLst>
          </p:cNvPr>
          <p:cNvSpPr txBox="1"/>
          <p:nvPr/>
        </p:nvSpPr>
        <p:spPr>
          <a:xfrm>
            <a:off x="1358708" y="5321423"/>
            <a:ext cx="9944582" cy="461665"/>
          </a:xfrm>
          <a:prstGeom prst="rect">
            <a:avLst/>
          </a:prstGeom>
          <a:noFill/>
          <a:ln>
            <a:solidFill>
              <a:srgbClr val="0070C0"/>
            </a:solidFill>
          </a:ln>
        </p:spPr>
        <p:txBody>
          <a:bodyPr wrap="none" rtlCol="0">
            <a:spAutoFit/>
          </a:bodyPr>
          <a:lstStyle/>
          <a:p>
            <a:r>
              <a:rPr lang="en-US" sz="2400" dirty="0"/>
              <a:t>CR perpendicular diffusion comes from magnetic field perpendicular diffusion </a:t>
            </a:r>
          </a:p>
        </p:txBody>
      </p:sp>
      <p:sp>
        <p:nvSpPr>
          <p:cNvPr id="20" name="TextBox 19">
            <a:extLst>
              <a:ext uri="{FF2B5EF4-FFF2-40B4-BE49-F238E27FC236}">
                <a16:creationId xmlns:a16="http://schemas.microsoft.com/office/drawing/2014/main" id="{7E345432-7097-8445-A6BA-6114A7E6A2D1}"/>
              </a:ext>
            </a:extLst>
          </p:cNvPr>
          <p:cNvSpPr txBox="1"/>
          <p:nvPr/>
        </p:nvSpPr>
        <p:spPr>
          <a:xfrm>
            <a:off x="2265152" y="4185961"/>
            <a:ext cx="1337226" cy="400110"/>
          </a:xfrm>
          <a:prstGeom prst="rect">
            <a:avLst/>
          </a:prstGeom>
          <a:noFill/>
        </p:spPr>
        <p:txBody>
          <a:bodyPr wrap="none" rtlCol="0">
            <a:spAutoFit/>
          </a:bodyPr>
          <a:lstStyle/>
          <a:p>
            <a:r>
              <a:rPr lang="en-US" sz="2000" dirty="0">
                <a:latin typeface="DIN Alternate" panose="020B0500000000000000" pitchFamily="34" charset="77"/>
                <a:cs typeface="Baghdad" pitchFamily="2" charset="-78"/>
              </a:rPr>
              <a:t>turbulence</a:t>
            </a:r>
          </a:p>
        </p:txBody>
      </p:sp>
    </p:spTree>
    <p:extLst>
      <p:ext uri="{BB962C8B-B14F-4D97-AF65-F5344CB8AC3E}">
        <p14:creationId xmlns:p14="http://schemas.microsoft.com/office/powerpoint/2010/main" val="2509200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83682B-C4D0-9140-31AF-7D6749C3F3DE}"/>
              </a:ext>
            </a:extLst>
          </p:cNvPr>
          <p:cNvSpPr txBox="1"/>
          <p:nvPr/>
        </p:nvSpPr>
        <p:spPr>
          <a:xfrm>
            <a:off x="823926" y="6030468"/>
            <a:ext cx="1930767" cy="400110"/>
          </a:xfrm>
          <a:prstGeom prst="rect">
            <a:avLst/>
          </a:prstGeom>
          <a:noFill/>
        </p:spPr>
        <p:txBody>
          <a:bodyPr wrap="square" rtlCol="0">
            <a:spAutoFit/>
          </a:bodyPr>
          <a:lstStyle/>
          <a:p>
            <a:r>
              <a:rPr lang="en-US" sz="2000" dirty="0"/>
              <a:t>Hu et al. 2019</a:t>
            </a:r>
          </a:p>
        </p:txBody>
      </p:sp>
      <p:sp>
        <p:nvSpPr>
          <p:cNvPr id="6" name="TextBox 5">
            <a:extLst>
              <a:ext uri="{FF2B5EF4-FFF2-40B4-BE49-F238E27FC236}">
                <a16:creationId xmlns:a16="http://schemas.microsoft.com/office/drawing/2014/main" id="{DED9A947-FA0F-FE57-B71C-1976A9E8B4B0}"/>
              </a:ext>
            </a:extLst>
          </p:cNvPr>
          <p:cNvSpPr txBox="1"/>
          <p:nvPr/>
        </p:nvSpPr>
        <p:spPr>
          <a:xfrm>
            <a:off x="6400799" y="2617740"/>
            <a:ext cx="4706816" cy="769441"/>
          </a:xfrm>
          <a:prstGeom prst="rect">
            <a:avLst/>
          </a:prstGeom>
          <a:noFill/>
        </p:spPr>
        <p:txBody>
          <a:bodyPr wrap="square" rtlCol="0">
            <a:spAutoFit/>
          </a:bodyPr>
          <a:lstStyle/>
          <a:p>
            <a:r>
              <a:rPr lang="en-US" sz="2400" dirty="0">
                <a:solidFill>
                  <a:srgbClr val="C00000"/>
                </a:solidFill>
              </a:rPr>
              <a:t>M</a:t>
            </a:r>
            <a:r>
              <a:rPr lang="en-US" sz="2400" baseline="-25000" dirty="0">
                <a:solidFill>
                  <a:srgbClr val="C00000"/>
                </a:solidFill>
              </a:rPr>
              <a:t>A</a:t>
            </a:r>
            <a:r>
              <a:rPr lang="en-US" sz="2000" dirty="0"/>
              <a:t> measured by </a:t>
            </a:r>
            <a:r>
              <a:rPr lang="en-US" sz="2400" dirty="0">
                <a:solidFill>
                  <a:srgbClr val="C00000"/>
                </a:solidFill>
              </a:rPr>
              <a:t>Gradient Technique </a:t>
            </a:r>
            <a:r>
              <a:rPr lang="en-US" sz="2000" dirty="0"/>
              <a:t>(MHD turbulence anisotropy) </a:t>
            </a:r>
          </a:p>
        </p:txBody>
      </p:sp>
      <p:grpSp>
        <p:nvGrpSpPr>
          <p:cNvPr id="9" name="Group 8">
            <a:extLst>
              <a:ext uri="{FF2B5EF4-FFF2-40B4-BE49-F238E27FC236}">
                <a16:creationId xmlns:a16="http://schemas.microsoft.com/office/drawing/2014/main" id="{DF0D833C-7C0B-3033-7AD5-89D25F5A1D9A}"/>
              </a:ext>
            </a:extLst>
          </p:cNvPr>
          <p:cNvGrpSpPr/>
          <p:nvPr/>
        </p:nvGrpSpPr>
        <p:grpSpPr>
          <a:xfrm>
            <a:off x="1059208" y="427422"/>
            <a:ext cx="4706815" cy="5515253"/>
            <a:chOff x="1072661" y="1072662"/>
            <a:chExt cx="4706815" cy="4853353"/>
          </a:xfrm>
        </p:grpSpPr>
        <p:pic>
          <p:nvPicPr>
            <p:cNvPr id="4" name="Picture 3">
              <a:extLst>
                <a:ext uri="{FF2B5EF4-FFF2-40B4-BE49-F238E27FC236}">
                  <a16:creationId xmlns:a16="http://schemas.microsoft.com/office/drawing/2014/main" id="{FA0FACB1-AAD4-A9CB-60AC-B4F99593F777}"/>
                </a:ext>
              </a:extLst>
            </p:cNvPr>
            <p:cNvPicPr>
              <a:picLocks noChangeAspect="1"/>
            </p:cNvPicPr>
            <p:nvPr/>
          </p:nvPicPr>
          <p:blipFill rotWithShape="1">
            <a:blip r:embed="rId2"/>
            <a:srcRect l="1032" r="75769" b="2313"/>
            <a:stretch/>
          </p:blipFill>
          <p:spPr>
            <a:xfrm>
              <a:off x="1072661" y="1072662"/>
              <a:ext cx="4706815" cy="4853353"/>
            </a:xfrm>
            <a:prstGeom prst="rect">
              <a:avLst/>
            </a:prstGeom>
          </p:spPr>
        </p:pic>
        <p:sp>
          <p:nvSpPr>
            <p:cNvPr id="8" name="TextBox 7">
              <a:extLst>
                <a:ext uri="{FF2B5EF4-FFF2-40B4-BE49-F238E27FC236}">
                  <a16:creationId xmlns:a16="http://schemas.microsoft.com/office/drawing/2014/main" id="{280307EB-C8B3-7837-9EFD-224E2E1D45F3}"/>
                </a:ext>
              </a:extLst>
            </p:cNvPr>
            <p:cNvSpPr txBox="1"/>
            <p:nvPr/>
          </p:nvSpPr>
          <p:spPr>
            <a:xfrm>
              <a:off x="1072661" y="1301262"/>
              <a:ext cx="449162" cy="369332"/>
            </a:xfrm>
            <a:prstGeom prst="rect">
              <a:avLst/>
            </a:prstGeom>
            <a:solidFill>
              <a:schemeClr val="bg1"/>
            </a:solidFill>
          </p:spPr>
          <p:txBody>
            <a:bodyPr wrap="none" rtlCol="0">
              <a:spAutoFit/>
            </a:bodyPr>
            <a:lstStyle/>
            <a:p>
              <a:r>
                <a:rPr lang="en-US" dirty="0"/>
                <a:t>     </a:t>
              </a:r>
            </a:p>
          </p:txBody>
        </p:sp>
      </p:grpSp>
      <p:sp>
        <p:nvSpPr>
          <p:cNvPr id="10" name="TextBox 9">
            <a:extLst>
              <a:ext uri="{FF2B5EF4-FFF2-40B4-BE49-F238E27FC236}">
                <a16:creationId xmlns:a16="http://schemas.microsoft.com/office/drawing/2014/main" id="{5A2D0D6F-6784-ADA8-F2D6-29E2B7877DBE}"/>
              </a:ext>
            </a:extLst>
          </p:cNvPr>
          <p:cNvSpPr txBox="1"/>
          <p:nvPr/>
        </p:nvSpPr>
        <p:spPr>
          <a:xfrm>
            <a:off x="6400799" y="1883497"/>
            <a:ext cx="4922630" cy="461665"/>
          </a:xfrm>
          <a:prstGeom prst="rect">
            <a:avLst/>
          </a:prstGeom>
          <a:noFill/>
        </p:spPr>
        <p:txBody>
          <a:bodyPr wrap="none" rtlCol="0">
            <a:spAutoFit/>
          </a:bodyPr>
          <a:lstStyle/>
          <a:p>
            <a:r>
              <a:rPr lang="en-US" sz="2400" dirty="0">
                <a:solidFill>
                  <a:srgbClr val="C00000"/>
                </a:solidFill>
              </a:rPr>
              <a:t>M</a:t>
            </a:r>
            <a:r>
              <a:rPr lang="en-US" sz="2400" baseline="-25000" dirty="0">
                <a:solidFill>
                  <a:srgbClr val="C00000"/>
                </a:solidFill>
              </a:rPr>
              <a:t>A</a:t>
            </a:r>
            <a:r>
              <a:rPr lang="en-US" sz="2000" baseline="-25000" dirty="0"/>
              <a:t> </a:t>
            </a:r>
            <a:r>
              <a:rPr lang="en-US" sz="2000" dirty="0"/>
              <a:t>dependent </a:t>
            </a:r>
            <a:r>
              <a:rPr lang="en-US" sz="2400" dirty="0">
                <a:solidFill>
                  <a:srgbClr val="0070C0"/>
                </a:solidFill>
              </a:rPr>
              <a:t>CR diffusion coefficients </a:t>
            </a:r>
          </a:p>
        </p:txBody>
      </p:sp>
      <p:sp>
        <p:nvSpPr>
          <p:cNvPr id="12" name="Rounded Rectangle 11">
            <a:extLst>
              <a:ext uri="{FF2B5EF4-FFF2-40B4-BE49-F238E27FC236}">
                <a16:creationId xmlns:a16="http://schemas.microsoft.com/office/drawing/2014/main" id="{D5AE1D39-A4C8-598D-F755-6E71FF5BDFF2}"/>
              </a:ext>
            </a:extLst>
          </p:cNvPr>
          <p:cNvSpPr/>
          <p:nvPr/>
        </p:nvSpPr>
        <p:spPr>
          <a:xfrm>
            <a:off x="6096000" y="1424348"/>
            <a:ext cx="5316415" cy="2338761"/>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Down Arrow 12">
            <a:extLst>
              <a:ext uri="{FF2B5EF4-FFF2-40B4-BE49-F238E27FC236}">
                <a16:creationId xmlns:a16="http://schemas.microsoft.com/office/drawing/2014/main" id="{80426B54-9C8C-5CFB-1C82-DC90829F6617}"/>
              </a:ext>
            </a:extLst>
          </p:cNvPr>
          <p:cNvSpPr/>
          <p:nvPr/>
        </p:nvSpPr>
        <p:spPr>
          <a:xfrm>
            <a:off x="8546123" y="3780694"/>
            <a:ext cx="327718" cy="844062"/>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62A9BF7-11DB-DD14-0742-73777184685A}"/>
              </a:ext>
            </a:extLst>
          </p:cNvPr>
          <p:cNvSpPr txBox="1"/>
          <p:nvPr/>
        </p:nvSpPr>
        <p:spPr>
          <a:xfrm>
            <a:off x="5766023" y="4877479"/>
            <a:ext cx="6425977" cy="830997"/>
          </a:xfrm>
          <a:prstGeom prst="rect">
            <a:avLst/>
          </a:prstGeom>
          <a:noFill/>
        </p:spPr>
        <p:txBody>
          <a:bodyPr wrap="square" rtlCol="0">
            <a:spAutoFit/>
          </a:bodyPr>
          <a:lstStyle/>
          <a:p>
            <a:pPr algn="ctr"/>
            <a:r>
              <a:rPr lang="en-US" sz="2400" dirty="0">
                <a:solidFill>
                  <a:schemeClr val="accent6">
                    <a:lumMod val="50000"/>
                  </a:schemeClr>
                </a:solidFill>
              </a:rPr>
              <a:t>Self-consistently determine </a:t>
            </a:r>
          </a:p>
          <a:p>
            <a:pPr algn="ctr"/>
            <a:r>
              <a:rPr lang="en-US" sz="2400" dirty="0">
                <a:solidFill>
                  <a:schemeClr val="accent6">
                    <a:lumMod val="50000"/>
                  </a:schemeClr>
                </a:solidFill>
              </a:rPr>
              <a:t>CR diffusion coefficients in star-forming regions </a:t>
            </a:r>
          </a:p>
        </p:txBody>
      </p:sp>
    </p:spTree>
    <p:extLst>
      <p:ext uri="{BB962C8B-B14F-4D97-AF65-F5344CB8AC3E}">
        <p14:creationId xmlns:p14="http://schemas.microsoft.com/office/powerpoint/2010/main" val="1692942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ns.mp4">
            <a:hlinkClick r:id="" action="ppaction://media"/>
            <a:extLst>
              <a:ext uri="{FF2B5EF4-FFF2-40B4-BE49-F238E27FC236}">
                <a16:creationId xmlns:a16="http://schemas.microsoft.com/office/drawing/2014/main" id="{908EEEA7-BF2E-8EC8-467C-DEA6D6148F0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588192" y="2158691"/>
            <a:ext cx="4002699" cy="3311678"/>
          </a:xfrm>
          <a:prstGeom prst="rect">
            <a:avLst/>
          </a:prstGeom>
        </p:spPr>
      </p:pic>
      <p:sp>
        <p:nvSpPr>
          <p:cNvPr id="7" name="TextBox 6">
            <a:extLst>
              <a:ext uri="{FF2B5EF4-FFF2-40B4-BE49-F238E27FC236}">
                <a16:creationId xmlns:a16="http://schemas.microsoft.com/office/drawing/2014/main" id="{6FB12205-34EB-395F-0582-91136C27C99C}"/>
              </a:ext>
            </a:extLst>
          </p:cNvPr>
          <p:cNvSpPr txBox="1"/>
          <p:nvPr/>
        </p:nvSpPr>
        <p:spPr>
          <a:xfrm>
            <a:off x="2224756" y="1535330"/>
            <a:ext cx="3244991" cy="400110"/>
          </a:xfrm>
          <a:prstGeom prst="rect">
            <a:avLst/>
          </a:prstGeom>
          <a:noFill/>
        </p:spPr>
        <p:txBody>
          <a:bodyPr wrap="none" rtlCol="0">
            <a:spAutoFit/>
          </a:bodyPr>
          <a:lstStyle/>
          <a:p>
            <a:r>
              <a:rPr lang="en-US" sz="2000" dirty="0">
                <a:latin typeface="DIN Alternate" panose="020B0500000000000000" pitchFamily="34" charset="77"/>
                <a:cs typeface="Gujarati MT" pitchFamily="2" charset="0"/>
              </a:rPr>
              <a:t>Incompressible turbulence </a:t>
            </a:r>
            <a:r>
              <a:rPr lang="en-US" sz="2000" dirty="0">
                <a:solidFill>
                  <a:srgbClr val="0070C0"/>
                </a:solidFill>
                <a:latin typeface="DIN Alternate" panose="020B0500000000000000" pitchFamily="34" charset="77"/>
                <a:cs typeface="Gujarati MT" pitchFamily="2" charset="0"/>
              </a:rPr>
              <a:t> </a:t>
            </a:r>
          </a:p>
        </p:txBody>
      </p:sp>
      <p:sp>
        <p:nvSpPr>
          <p:cNvPr id="8" name="TextBox 7">
            <a:extLst>
              <a:ext uri="{FF2B5EF4-FFF2-40B4-BE49-F238E27FC236}">
                <a16:creationId xmlns:a16="http://schemas.microsoft.com/office/drawing/2014/main" id="{29B377C9-4907-9FE3-21E5-F64E397F355F}"/>
              </a:ext>
            </a:extLst>
          </p:cNvPr>
          <p:cNvSpPr txBox="1"/>
          <p:nvPr/>
        </p:nvSpPr>
        <p:spPr>
          <a:xfrm>
            <a:off x="7113106" y="1552915"/>
            <a:ext cx="3070264" cy="400110"/>
          </a:xfrm>
          <a:prstGeom prst="rect">
            <a:avLst/>
          </a:prstGeom>
          <a:noFill/>
        </p:spPr>
        <p:txBody>
          <a:bodyPr wrap="none" rtlCol="0">
            <a:spAutoFit/>
          </a:bodyPr>
          <a:lstStyle/>
          <a:p>
            <a:r>
              <a:rPr lang="en-US" sz="2000" dirty="0">
                <a:latin typeface="DIN Alternate" panose="020B0500000000000000" pitchFamily="34" charset="77"/>
                <a:cs typeface="Gujarati MT" pitchFamily="2" charset="0"/>
              </a:rPr>
              <a:t>Compressible turbulence </a:t>
            </a:r>
            <a:r>
              <a:rPr lang="en-US" sz="2000" dirty="0">
                <a:solidFill>
                  <a:srgbClr val="0070C0"/>
                </a:solidFill>
                <a:latin typeface="DIN Alternate" panose="020B0500000000000000" pitchFamily="34" charset="77"/>
                <a:cs typeface="Gujarati MT" pitchFamily="2" charset="0"/>
              </a:rPr>
              <a:t> </a:t>
            </a:r>
          </a:p>
        </p:txBody>
      </p:sp>
      <p:sp>
        <p:nvSpPr>
          <p:cNvPr id="9" name="圆角矩形 6">
            <a:extLst>
              <a:ext uri="{FF2B5EF4-FFF2-40B4-BE49-F238E27FC236}">
                <a16:creationId xmlns:a16="http://schemas.microsoft.com/office/drawing/2014/main" id="{34356186-1B5D-6102-0471-74E76626221B}"/>
              </a:ext>
            </a:extLst>
          </p:cNvPr>
          <p:cNvSpPr/>
          <p:nvPr/>
        </p:nvSpPr>
        <p:spPr>
          <a:xfrm>
            <a:off x="2855595" y="532047"/>
            <a:ext cx="6313166" cy="556488"/>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p>
        </p:txBody>
      </p:sp>
      <p:pic>
        <p:nvPicPr>
          <p:cNvPr id="11" name="trim.mp4">
            <a:hlinkClick r:id="" action="ppaction://media"/>
            <a:extLst>
              <a:ext uri="{FF2B5EF4-FFF2-40B4-BE49-F238E27FC236}">
                <a16:creationId xmlns:a16="http://schemas.microsoft.com/office/drawing/2014/main" id="{72435A07-2725-F722-310E-0114E9A9068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862204" y="2150231"/>
            <a:ext cx="3966506" cy="3311678"/>
          </a:xfrm>
          <a:prstGeom prst="rect">
            <a:avLst/>
          </a:prstGeom>
        </p:spPr>
      </p:pic>
      <p:sp>
        <p:nvSpPr>
          <p:cNvPr id="12" name="TextBox 11">
            <a:extLst>
              <a:ext uri="{FF2B5EF4-FFF2-40B4-BE49-F238E27FC236}">
                <a16:creationId xmlns:a16="http://schemas.microsoft.com/office/drawing/2014/main" id="{025F8423-58AF-9BBF-4790-8F7DE79E9230}"/>
              </a:ext>
            </a:extLst>
          </p:cNvPr>
          <p:cNvSpPr txBox="1"/>
          <p:nvPr/>
        </p:nvSpPr>
        <p:spPr>
          <a:xfrm>
            <a:off x="1255157" y="5637803"/>
            <a:ext cx="1600438" cy="400110"/>
          </a:xfrm>
          <a:prstGeom prst="rect">
            <a:avLst/>
          </a:prstGeom>
          <a:noFill/>
        </p:spPr>
        <p:txBody>
          <a:bodyPr wrap="none" rtlCol="0">
            <a:spAutoFit/>
          </a:bodyPr>
          <a:lstStyle/>
          <a:p>
            <a:r>
              <a:rPr lang="en-US" sz="2000" dirty="0"/>
              <a:t>Xu et al. 2019</a:t>
            </a:r>
          </a:p>
        </p:txBody>
      </p:sp>
      <p:pic>
        <p:nvPicPr>
          <p:cNvPr id="1028" name="Picture 4" descr="20 Coffee Creamer Flavors You'll Want to Try ASAP — Eat This Not That">
            <a:extLst>
              <a:ext uri="{FF2B5EF4-FFF2-40B4-BE49-F238E27FC236}">
                <a16:creationId xmlns:a16="http://schemas.microsoft.com/office/drawing/2014/main" id="{D226943B-1407-5E96-F2E8-C0930B1A8C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4179" y="4784851"/>
            <a:ext cx="1710777" cy="12530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6409AA-AD56-BEC8-247C-BF77D8CE0E10}"/>
              </a:ext>
            </a:extLst>
          </p:cNvPr>
          <p:cNvSpPr txBox="1"/>
          <p:nvPr/>
        </p:nvSpPr>
        <p:spPr>
          <a:xfrm>
            <a:off x="9172646" y="5662744"/>
            <a:ext cx="1220206" cy="400110"/>
          </a:xfrm>
          <a:prstGeom prst="rect">
            <a:avLst/>
          </a:prstGeom>
          <a:noFill/>
        </p:spPr>
        <p:txBody>
          <a:bodyPr wrap="none" rtlCol="0">
            <a:spAutoFit/>
          </a:bodyPr>
          <a:lstStyle/>
          <a:p>
            <a:r>
              <a:rPr lang="en-US" sz="2000" dirty="0" err="1"/>
              <a:t>Suoqing</a:t>
            </a:r>
            <a:r>
              <a:rPr lang="en-US" sz="2000" dirty="0"/>
              <a:t> Ji</a:t>
            </a:r>
          </a:p>
        </p:txBody>
      </p:sp>
      <p:sp>
        <p:nvSpPr>
          <p:cNvPr id="2" name="矩形 16">
            <a:extLst>
              <a:ext uri="{FF2B5EF4-FFF2-40B4-BE49-F238E27FC236}">
                <a16:creationId xmlns:a16="http://schemas.microsoft.com/office/drawing/2014/main" id="{AD5D11FD-63B0-F285-DC99-00B37CF41FC2}"/>
              </a:ext>
            </a:extLst>
          </p:cNvPr>
          <p:cNvSpPr/>
          <p:nvPr/>
        </p:nvSpPr>
        <p:spPr>
          <a:xfrm>
            <a:off x="3657808" y="480243"/>
            <a:ext cx="5073825" cy="580480"/>
          </a:xfrm>
          <a:prstGeom prst="rect">
            <a:avLst/>
          </a:prstGeom>
          <a:noFill/>
        </p:spPr>
        <p:txBody>
          <a:bodyPr wrap="none" rtlCol="0">
            <a:spAutoFit/>
          </a:bodyPr>
          <a:lstStyle/>
          <a:p>
            <a:pPr algn="ctr">
              <a:lnSpc>
                <a:spcPct val="150000"/>
              </a:lnSpc>
            </a:pPr>
            <a:r>
              <a:rPr kumimoji="1" lang="en-US" altLang="zh-CN" sz="2400" dirty="0">
                <a:solidFill>
                  <a:srgbClr val="984807"/>
                </a:solidFill>
                <a:latin typeface="Charter Black"/>
                <a:cs typeface="Charter Black"/>
              </a:rPr>
              <a:t>Compressible MHD turbulence</a:t>
            </a:r>
            <a:endParaRPr kumimoji="1" lang="zh-CN" altLang="en-US" sz="2400" dirty="0">
              <a:solidFill>
                <a:srgbClr val="984807"/>
              </a:solidFill>
              <a:latin typeface="Charter Black"/>
              <a:cs typeface="Charter Black"/>
            </a:endParaRPr>
          </a:p>
        </p:txBody>
      </p:sp>
    </p:spTree>
    <p:extLst>
      <p:ext uri="{BB962C8B-B14F-4D97-AF65-F5344CB8AC3E}">
        <p14:creationId xmlns:p14="http://schemas.microsoft.com/office/powerpoint/2010/main" val="220230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5"/>
                </p:tgtEl>
              </p:cMediaNode>
            </p:video>
            <p:video>
              <p:cMediaNode vol="80000">
                <p:cTn id="12"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6">
            <a:extLst>
              <a:ext uri="{FF2B5EF4-FFF2-40B4-BE49-F238E27FC236}">
                <a16:creationId xmlns:a16="http://schemas.microsoft.com/office/drawing/2014/main" id="{EA9E3EA6-5AAD-6C7B-955E-C40D8135C632}"/>
              </a:ext>
            </a:extLst>
          </p:cNvPr>
          <p:cNvSpPr/>
          <p:nvPr/>
        </p:nvSpPr>
        <p:spPr>
          <a:xfrm>
            <a:off x="1892018" y="179518"/>
            <a:ext cx="8417554" cy="741984"/>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矩形 7">
            <a:extLst>
              <a:ext uri="{FF2B5EF4-FFF2-40B4-BE49-F238E27FC236}">
                <a16:creationId xmlns:a16="http://schemas.microsoft.com/office/drawing/2014/main" id="{594D4222-69B4-6AF3-88DF-1542C216AAD9}"/>
              </a:ext>
            </a:extLst>
          </p:cNvPr>
          <p:cNvSpPr/>
          <p:nvPr/>
        </p:nvSpPr>
        <p:spPr>
          <a:xfrm>
            <a:off x="4414001" y="296447"/>
            <a:ext cx="3436133" cy="523220"/>
          </a:xfrm>
          <a:prstGeom prst="rect">
            <a:avLst/>
          </a:prstGeom>
          <a:noFill/>
        </p:spPr>
        <p:txBody>
          <a:bodyPr wrap="none" rtlCol="0">
            <a:spAutoFit/>
          </a:bodyPr>
          <a:lstStyle/>
          <a:p>
            <a:r>
              <a:rPr lang="en-US" altLang="zh-CN" sz="2800" b="1" dirty="0">
                <a:solidFill>
                  <a:schemeClr val="accent2">
                    <a:lumMod val="75000"/>
                  </a:schemeClr>
                </a:solidFill>
                <a:latin typeface="+mj-lt"/>
                <a:cs typeface="Comic Sans MS"/>
              </a:rPr>
              <a:t>Mirror diffusion of CRs</a:t>
            </a:r>
            <a:endParaRPr lang="zh-CN" altLang="en-US" sz="2800" b="1" dirty="0">
              <a:solidFill>
                <a:schemeClr val="accent2">
                  <a:lumMod val="75000"/>
                </a:schemeClr>
              </a:solidFill>
              <a:latin typeface="+mj-lt"/>
              <a:cs typeface="Comic Sans MS"/>
            </a:endParaRPr>
          </a:p>
        </p:txBody>
      </p:sp>
      <p:pic>
        <p:nvPicPr>
          <p:cNvPr id="3" name="Picture 2">
            <a:extLst>
              <a:ext uri="{FF2B5EF4-FFF2-40B4-BE49-F238E27FC236}">
                <a16:creationId xmlns:a16="http://schemas.microsoft.com/office/drawing/2014/main" id="{28F09578-A439-F0CC-3B83-963A9B0D7230}"/>
              </a:ext>
            </a:extLst>
          </p:cNvPr>
          <p:cNvPicPr>
            <a:picLocks noChangeAspect="1"/>
          </p:cNvPicPr>
          <p:nvPr/>
        </p:nvPicPr>
        <p:blipFill>
          <a:blip r:embed="rId3"/>
          <a:stretch>
            <a:fillRect/>
          </a:stretch>
        </p:blipFill>
        <p:spPr>
          <a:xfrm>
            <a:off x="895122" y="1346200"/>
            <a:ext cx="3302000" cy="2082800"/>
          </a:xfrm>
          <a:prstGeom prst="rect">
            <a:avLst/>
          </a:prstGeom>
        </p:spPr>
      </p:pic>
      <p:pic>
        <p:nvPicPr>
          <p:cNvPr id="6" name="Picture 5">
            <a:extLst>
              <a:ext uri="{FF2B5EF4-FFF2-40B4-BE49-F238E27FC236}">
                <a16:creationId xmlns:a16="http://schemas.microsoft.com/office/drawing/2014/main" id="{AAFC1752-EADD-3C73-7A64-EDF65F0D1C75}"/>
              </a:ext>
            </a:extLst>
          </p:cNvPr>
          <p:cNvPicPr>
            <a:picLocks noChangeAspect="1"/>
          </p:cNvPicPr>
          <p:nvPr/>
        </p:nvPicPr>
        <p:blipFill rotWithShape="1">
          <a:blip r:embed="rId4"/>
          <a:srcRect l="41629" t="6600" r="37173"/>
          <a:stretch/>
        </p:blipFill>
        <p:spPr>
          <a:xfrm rot="5400000">
            <a:off x="6937427" y="-1433218"/>
            <a:ext cx="2463715" cy="7721586"/>
          </a:xfrm>
          <a:prstGeom prst="rect">
            <a:avLst/>
          </a:prstGeom>
        </p:spPr>
      </p:pic>
      <p:sp>
        <p:nvSpPr>
          <p:cNvPr id="8" name="TextBox 7">
            <a:extLst>
              <a:ext uri="{FF2B5EF4-FFF2-40B4-BE49-F238E27FC236}">
                <a16:creationId xmlns:a16="http://schemas.microsoft.com/office/drawing/2014/main" id="{AE63071A-4BA8-00AE-261F-4B225EBA4A93}"/>
              </a:ext>
            </a:extLst>
          </p:cNvPr>
          <p:cNvSpPr txBox="1"/>
          <p:nvPr/>
        </p:nvSpPr>
        <p:spPr>
          <a:xfrm>
            <a:off x="1389185" y="3608304"/>
            <a:ext cx="1856855" cy="400110"/>
          </a:xfrm>
          <a:prstGeom prst="rect">
            <a:avLst/>
          </a:prstGeom>
          <a:noFill/>
        </p:spPr>
        <p:txBody>
          <a:bodyPr wrap="none" rtlCol="0">
            <a:spAutoFit/>
          </a:bodyPr>
          <a:lstStyle/>
          <a:p>
            <a:r>
              <a:rPr lang="en-US" sz="2000" dirty="0"/>
              <a:t>Mirror trapping </a:t>
            </a:r>
          </a:p>
        </p:txBody>
      </p:sp>
      <p:sp>
        <p:nvSpPr>
          <p:cNvPr id="2" name="TextBox 1">
            <a:extLst>
              <a:ext uri="{FF2B5EF4-FFF2-40B4-BE49-F238E27FC236}">
                <a16:creationId xmlns:a16="http://schemas.microsoft.com/office/drawing/2014/main" id="{CAFF623A-1AA1-4E35-E913-544FB242B89E}"/>
              </a:ext>
            </a:extLst>
          </p:cNvPr>
          <p:cNvSpPr txBox="1"/>
          <p:nvPr/>
        </p:nvSpPr>
        <p:spPr>
          <a:xfrm>
            <a:off x="979746" y="5664971"/>
            <a:ext cx="2675732" cy="707886"/>
          </a:xfrm>
          <a:prstGeom prst="rect">
            <a:avLst/>
          </a:prstGeom>
          <a:noFill/>
        </p:spPr>
        <p:txBody>
          <a:bodyPr wrap="none" rtlCol="0">
            <a:spAutoFit/>
          </a:bodyPr>
          <a:lstStyle/>
          <a:p>
            <a:r>
              <a:rPr lang="en-US" sz="2000" dirty="0" err="1"/>
              <a:t>Lazarian</a:t>
            </a:r>
            <a:r>
              <a:rPr lang="en-US" sz="2000" dirty="0"/>
              <a:t> &amp; Xu 2021; </a:t>
            </a:r>
          </a:p>
          <a:p>
            <a:r>
              <a:rPr lang="en-US" sz="2000" dirty="0"/>
              <a:t>dos Santos et al. in prep</a:t>
            </a:r>
          </a:p>
        </p:txBody>
      </p:sp>
      <p:cxnSp>
        <p:nvCxnSpPr>
          <p:cNvPr id="10" name="Straight Arrow Connector 9">
            <a:extLst>
              <a:ext uri="{FF2B5EF4-FFF2-40B4-BE49-F238E27FC236}">
                <a16:creationId xmlns:a16="http://schemas.microsoft.com/office/drawing/2014/main" id="{4247936E-1D9B-F7A3-52B6-79CE4157A8F6}"/>
              </a:ext>
            </a:extLst>
          </p:cNvPr>
          <p:cNvCxnSpPr>
            <a:cxnSpLocks/>
          </p:cNvCxnSpPr>
          <p:nvPr/>
        </p:nvCxnSpPr>
        <p:spPr>
          <a:xfrm flipH="1">
            <a:off x="1301260" y="2602523"/>
            <a:ext cx="212774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E23D762-AE06-0979-3871-783C1DF6FDE2}"/>
              </a:ext>
            </a:extLst>
          </p:cNvPr>
          <p:cNvGrpSpPr/>
          <p:nvPr/>
        </p:nvGrpSpPr>
        <p:grpSpPr>
          <a:xfrm>
            <a:off x="5138481" y="3933648"/>
            <a:ext cx="6307789" cy="2658432"/>
            <a:chOff x="5138481" y="3933648"/>
            <a:chExt cx="6307789" cy="2658432"/>
          </a:xfrm>
        </p:grpSpPr>
        <p:pic>
          <p:nvPicPr>
            <p:cNvPr id="7" name="Picture 6">
              <a:extLst>
                <a:ext uri="{FF2B5EF4-FFF2-40B4-BE49-F238E27FC236}">
                  <a16:creationId xmlns:a16="http://schemas.microsoft.com/office/drawing/2014/main" id="{A7FC6695-4CBB-590F-F43B-1B7974843CE2}"/>
                </a:ext>
              </a:extLst>
            </p:cNvPr>
            <p:cNvPicPr>
              <a:picLocks noChangeAspect="1"/>
            </p:cNvPicPr>
            <p:nvPr/>
          </p:nvPicPr>
          <p:blipFill>
            <a:blip r:embed="rId5"/>
            <a:stretch>
              <a:fillRect/>
            </a:stretch>
          </p:blipFill>
          <p:spPr>
            <a:xfrm>
              <a:off x="5138481" y="3933648"/>
              <a:ext cx="6307789" cy="2658432"/>
            </a:xfrm>
            <a:prstGeom prst="rect">
              <a:avLst/>
            </a:prstGeom>
          </p:spPr>
        </p:pic>
        <p:cxnSp>
          <p:nvCxnSpPr>
            <p:cNvPr id="11" name="Straight Connector 10">
              <a:extLst>
                <a:ext uri="{FF2B5EF4-FFF2-40B4-BE49-F238E27FC236}">
                  <a16:creationId xmlns:a16="http://schemas.microsoft.com/office/drawing/2014/main" id="{8451C701-A389-6C50-40CC-F328A9E908DF}"/>
                </a:ext>
              </a:extLst>
            </p:cNvPr>
            <p:cNvCxnSpPr/>
            <p:nvPr/>
          </p:nvCxnSpPr>
          <p:spPr>
            <a:xfrm>
              <a:off x="6096000" y="5177307"/>
              <a:ext cx="5211651" cy="0"/>
            </a:xfrm>
            <a:prstGeom prst="line">
              <a:avLst/>
            </a:prstGeom>
            <a:ln w="38100">
              <a:prstDash val="dash"/>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548255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8AF90E5-FAC4-E24F-A2A4-B4717BC63853}"/>
              </a:ext>
            </a:extLst>
          </p:cNvPr>
          <p:cNvSpPr txBox="1"/>
          <p:nvPr/>
        </p:nvSpPr>
        <p:spPr>
          <a:xfrm>
            <a:off x="1590526" y="5802251"/>
            <a:ext cx="1024704" cy="400110"/>
          </a:xfrm>
          <a:prstGeom prst="rect">
            <a:avLst/>
          </a:prstGeom>
          <a:noFill/>
        </p:spPr>
        <p:txBody>
          <a:bodyPr wrap="none" rtlCol="0">
            <a:spAutoFit/>
          </a:bodyPr>
          <a:lstStyle/>
          <a:p>
            <a:r>
              <a:rPr lang="en-US" sz="2000" dirty="0"/>
              <a:t>Xu 2021</a:t>
            </a:r>
          </a:p>
        </p:txBody>
      </p:sp>
      <p:sp>
        <p:nvSpPr>
          <p:cNvPr id="12" name="圆角矩形 6">
            <a:extLst>
              <a:ext uri="{FF2B5EF4-FFF2-40B4-BE49-F238E27FC236}">
                <a16:creationId xmlns:a16="http://schemas.microsoft.com/office/drawing/2014/main" id="{8E38DB27-B1E4-6C41-A3E1-5EB698320D78}"/>
              </a:ext>
            </a:extLst>
          </p:cNvPr>
          <p:cNvSpPr/>
          <p:nvPr/>
        </p:nvSpPr>
        <p:spPr>
          <a:xfrm>
            <a:off x="1333822" y="179518"/>
            <a:ext cx="9539475" cy="837726"/>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矩形 7">
            <a:extLst>
              <a:ext uri="{FF2B5EF4-FFF2-40B4-BE49-F238E27FC236}">
                <a16:creationId xmlns:a16="http://schemas.microsoft.com/office/drawing/2014/main" id="{820C51CC-D190-3043-B2A5-F8CD6CE2216F}"/>
              </a:ext>
            </a:extLst>
          </p:cNvPr>
          <p:cNvSpPr/>
          <p:nvPr/>
        </p:nvSpPr>
        <p:spPr>
          <a:xfrm>
            <a:off x="2726781" y="332045"/>
            <a:ext cx="7028271" cy="523220"/>
          </a:xfrm>
          <a:prstGeom prst="rect">
            <a:avLst/>
          </a:prstGeom>
          <a:noFill/>
        </p:spPr>
        <p:txBody>
          <a:bodyPr wrap="none" rtlCol="0">
            <a:spAutoFit/>
          </a:bodyPr>
          <a:lstStyle/>
          <a:p>
            <a:r>
              <a:rPr lang="en-US" sz="2800" b="1" dirty="0">
                <a:solidFill>
                  <a:schemeClr val="accent2">
                    <a:lumMod val="75000"/>
                  </a:schemeClr>
                </a:solidFill>
                <a:latin typeface="+mj-lt"/>
              </a:rPr>
              <a:t>CR diffusion near mid-age supernova remnants </a:t>
            </a:r>
            <a:endParaRPr lang="zh-CN" altLang="en-US" sz="2800" b="1" dirty="0">
              <a:solidFill>
                <a:schemeClr val="accent2">
                  <a:lumMod val="75000"/>
                </a:schemeClr>
              </a:solidFill>
              <a:latin typeface="+mj-lt"/>
              <a:cs typeface="Comic Sans MS"/>
            </a:endParaRPr>
          </a:p>
        </p:txBody>
      </p:sp>
      <p:sp>
        <p:nvSpPr>
          <p:cNvPr id="14" name="Rectangle 13">
            <a:extLst>
              <a:ext uri="{FF2B5EF4-FFF2-40B4-BE49-F238E27FC236}">
                <a16:creationId xmlns:a16="http://schemas.microsoft.com/office/drawing/2014/main" id="{4EEA3448-1629-4E41-9206-00153160DBAB}"/>
              </a:ext>
            </a:extLst>
          </p:cNvPr>
          <p:cNvSpPr/>
          <p:nvPr/>
        </p:nvSpPr>
        <p:spPr>
          <a:xfrm>
            <a:off x="4228418" y="2762740"/>
            <a:ext cx="2381036" cy="400110"/>
          </a:xfrm>
          <a:prstGeom prst="rect">
            <a:avLst/>
          </a:prstGeom>
        </p:spPr>
        <p:txBody>
          <a:bodyPr wrap="none">
            <a:spAutoFit/>
          </a:bodyPr>
          <a:lstStyle/>
          <a:p>
            <a:r>
              <a:rPr lang="en-US" sz="2000" dirty="0">
                <a:latin typeface="DIN Alternate" panose="020B0500000000000000" pitchFamily="34" charset="77"/>
              </a:rPr>
              <a:t>CR proton spectrum </a:t>
            </a:r>
          </a:p>
        </p:txBody>
      </p:sp>
      <p:sp>
        <p:nvSpPr>
          <p:cNvPr id="15" name="Rectangle 14">
            <a:extLst>
              <a:ext uri="{FF2B5EF4-FFF2-40B4-BE49-F238E27FC236}">
                <a16:creationId xmlns:a16="http://schemas.microsoft.com/office/drawing/2014/main" id="{31ADBF47-320C-3941-813F-79ADE9736FCE}"/>
              </a:ext>
            </a:extLst>
          </p:cNvPr>
          <p:cNvSpPr/>
          <p:nvPr/>
        </p:nvSpPr>
        <p:spPr>
          <a:xfrm>
            <a:off x="8309631" y="2768114"/>
            <a:ext cx="2616422" cy="400110"/>
          </a:xfrm>
          <a:prstGeom prst="rect">
            <a:avLst/>
          </a:prstGeom>
        </p:spPr>
        <p:txBody>
          <a:bodyPr wrap="none">
            <a:spAutoFit/>
          </a:bodyPr>
          <a:lstStyle/>
          <a:p>
            <a:r>
              <a:rPr lang="en-US" sz="2000" dirty="0">
                <a:latin typeface="DIN Alternate" panose="020B0500000000000000" pitchFamily="34" charset="77"/>
              </a:rPr>
              <a:t>Gamma-ray spectrum </a:t>
            </a:r>
          </a:p>
        </p:txBody>
      </p:sp>
      <p:sp>
        <p:nvSpPr>
          <p:cNvPr id="23" name="Rectangle 22">
            <a:extLst>
              <a:ext uri="{FF2B5EF4-FFF2-40B4-BE49-F238E27FC236}">
                <a16:creationId xmlns:a16="http://schemas.microsoft.com/office/drawing/2014/main" id="{952B1567-6920-1F43-959A-2833D09EA127}"/>
              </a:ext>
            </a:extLst>
          </p:cNvPr>
          <p:cNvSpPr/>
          <p:nvPr/>
        </p:nvSpPr>
        <p:spPr>
          <a:xfrm>
            <a:off x="498229" y="2846736"/>
            <a:ext cx="2339871" cy="646331"/>
          </a:xfrm>
          <a:prstGeom prst="rect">
            <a:avLst/>
          </a:prstGeom>
        </p:spPr>
        <p:txBody>
          <a:bodyPr wrap="none">
            <a:spAutoFit/>
          </a:bodyPr>
          <a:lstStyle/>
          <a:p>
            <a:r>
              <a:rPr lang="en-US" dirty="0">
                <a:latin typeface="SFRM1200"/>
              </a:rPr>
              <a:t>Uchiyama &amp; Fermi LAT </a:t>
            </a:r>
          </a:p>
          <a:p>
            <a:r>
              <a:rPr lang="en-US" dirty="0">
                <a:latin typeface="SFRM1200"/>
              </a:rPr>
              <a:t>Collaboration 2010 </a:t>
            </a:r>
            <a:endParaRPr lang="en-US" dirty="0"/>
          </a:p>
        </p:txBody>
      </p:sp>
      <p:grpSp>
        <p:nvGrpSpPr>
          <p:cNvPr id="3" name="Group 2">
            <a:extLst>
              <a:ext uri="{FF2B5EF4-FFF2-40B4-BE49-F238E27FC236}">
                <a16:creationId xmlns:a16="http://schemas.microsoft.com/office/drawing/2014/main" id="{BCBC8083-D178-4447-AC39-758538B02806}"/>
              </a:ext>
            </a:extLst>
          </p:cNvPr>
          <p:cNvGrpSpPr/>
          <p:nvPr/>
        </p:nvGrpSpPr>
        <p:grpSpPr>
          <a:xfrm>
            <a:off x="2810838" y="3222171"/>
            <a:ext cx="4292592" cy="3299632"/>
            <a:chOff x="2096020" y="2472948"/>
            <a:chExt cx="3669780" cy="2974539"/>
          </a:xfrm>
        </p:grpSpPr>
        <p:pic>
          <p:nvPicPr>
            <p:cNvPr id="22" name="Picture 21">
              <a:extLst>
                <a:ext uri="{FF2B5EF4-FFF2-40B4-BE49-F238E27FC236}">
                  <a16:creationId xmlns:a16="http://schemas.microsoft.com/office/drawing/2014/main" id="{6BDFF64C-4DC3-AB46-8AE4-2A1384D20B95}"/>
                </a:ext>
              </a:extLst>
            </p:cNvPr>
            <p:cNvPicPr>
              <a:picLocks noChangeAspect="1"/>
            </p:cNvPicPr>
            <p:nvPr/>
          </p:nvPicPr>
          <p:blipFill rotWithShape="1">
            <a:blip r:embed="rId3"/>
            <a:srcRect r="50179"/>
            <a:stretch/>
          </p:blipFill>
          <p:spPr>
            <a:xfrm>
              <a:off x="2096020" y="2472948"/>
              <a:ext cx="3669780" cy="2974539"/>
            </a:xfrm>
            <a:prstGeom prst="rect">
              <a:avLst/>
            </a:prstGeom>
          </p:spPr>
        </p:pic>
        <p:sp>
          <p:nvSpPr>
            <p:cNvPr id="2" name="TextBox 1">
              <a:extLst>
                <a:ext uri="{FF2B5EF4-FFF2-40B4-BE49-F238E27FC236}">
                  <a16:creationId xmlns:a16="http://schemas.microsoft.com/office/drawing/2014/main" id="{676AF4A4-3800-0845-835E-5C084C38439A}"/>
                </a:ext>
              </a:extLst>
            </p:cNvPr>
            <p:cNvSpPr txBox="1"/>
            <p:nvPr/>
          </p:nvSpPr>
          <p:spPr>
            <a:xfrm>
              <a:off x="2774150" y="3154600"/>
              <a:ext cx="1380772" cy="305198"/>
            </a:xfrm>
            <a:prstGeom prst="rect">
              <a:avLst/>
            </a:prstGeom>
            <a:solidFill>
              <a:schemeClr val="bg1"/>
            </a:solidFill>
          </p:spPr>
          <p:txBody>
            <a:bodyPr wrap="square" rtlCol="0">
              <a:spAutoFit/>
            </a:bodyPr>
            <a:lstStyle/>
            <a:p>
              <a:r>
                <a:rPr lang="en-US" sz="1600" dirty="0">
                  <a:solidFill>
                    <a:srgbClr val="C00000"/>
                  </a:solidFill>
                </a:rPr>
                <a:t>Mirror diffusion </a:t>
              </a:r>
            </a:p>
          </p:txBody>
        </p:sp>
      </p:grpSp>
      <p:grpSp>
        <p:nvGrpSpPr>
          <p:cNvPr id="4" name="Group 3">
            <a:extLst>
              <a:ext uri="{FF2B5EF4-FFF2-40B4-BE49-F238E27FC236}">
                <a16:creationId xmlns:a16="http://schemas.microsoft.com/office/drawing/2014/main" id="{965E255A-5C2B-334E-818D-7C8D60614CB0}"/>
              </a:ext>
            </a:extLst>
          </p:cNvPr>
          <p:cNvGrpSpPr/>
          <p:nvPr/>
        </p:nvGrpSpPr>
        <p:grpSpPr>
          <a:xfrm>
            <a:off x="6975789" y="3222171"/>
            <a:ext cx="4292591" cy="3358957"/>
            <a:chOff x="5689600" y="2485648"/>
            <a:chExt cx="3467620" cy="2974539"/>
          </a:xfrm>
        </p:grpSpPr>
        <p:pic>
          <p:nvPicPr>
            <p:cNvPr id="10" name="Picture 9">
              <a:extLst>
                <a:ext uri="{FF2B5EF4-FFF2-40B4-BE49-F238E27FC236}">
                  <a16:creationId xmlns:a16="http://schemas.microsoft.com/office/drawing/2014/main" id="{CF861A6E-EFBD-A145-94F6-7EF5ADFD6E8D}"/>
                </a:ext>
              </a:extLst>
            </p:cNvPr>
            <p:cNvPicPr>
              <a:picLocks noChangeAspect="1"/>
            </p:cNvPicPr>
            <p:nvPr/>
          </p:nvPicPr>
          <p:blipFill rotWithShape="1">
            <a:blip r:embed="rId3"/>
            <a:srcRect l="52924"/>
            <a:stretch/>
          </p:blipFill>
          <p:spPr>
            <a:xfrm>
              <a:off x="5689600" y="2485648"/>
              <a:ext cx="3467620" cy="2974539"/>
            </a:xfrm>
            <a:prstGeom prst="rect">
              <a:avLst/>
            </a:prstGeom>
          </p:spPr>
        </p:pic>
        <p:sp>
          <p:nvSpPr>
            <p:cNvPr id="18" name="TextBox 17">
              <a:extLst>
                <a:ext uri="{FF2B5EF4-FFF2-40B4-BE49-F238E27FC236}">
                  <a16:creationId xmlns:a16="http://schemas.microsoft.com/office/drawing/2014/main" id="{EF3CCDCA-ED84-D641-8D5A-EE9897688245}"/>
                </a:ext>
              </a:extLst>
            </p:cNvPr>
            <p:cNvSpPr txBox="1"/>
            <p:nvPr/>
          </p:nvSpPr>
          <p:spPr>
            <a:xfrm>
              <a:off x="6445391" y="3081545"/>
              <a:ext cx="1374498" cy="299808"/>
            </a:xfrm>
            <a:prstGeom prst="rect">
              <a:avLst/>
            </a:prstGeom>
            <a:solidFill>
              <a:schemeClr val="bg1"/>
            </a:solidFill>
          </p:spPr>
          <p:txBody>
            <a:bodyPr wrap="square" rtlCol="0">
              <a:spAutoFit/>
            </a:bodyPr>
            <a:lstStyle/>
            <a:p>
              <a:r>
                <a:rPr lang="en-US" sz="1600" dirty="0">
                  <a:solidFill>
                    <a:srgbClr val="C00000"/>
                  </a:solidFill>
                </a:rPr>
                <a:t>Mirror diffusion </a:t>
              </a:r>
            </a:p>
          </p:txBody>
        </p:sp>
      </p:grpSp>
      <p:pic>
        <p:nvPicPr>
          <p:cNvPr id="19" name="Picture 18">
            <a:extLst>
              <a:ext uri="{FF2B5EF4-FFF2-40B4-BE49-F238E27FC236}">
                <a16:creationId xmlns:a16="http://schemas.microsoft.com/office/drawing/2014/main" id="{858F7438-88DA-9D48-A7BA-A800FA9482BB}"/>
              </a:ext>
            </a:extLst>
          </p:cNvPr>
          <p:cNvPicPr>
            <a:picLocks noChangeAspect="1"/>
          </p:cNvPicPr>
          <p:nvPr/>
        </p:nvPicPr>
        <p:blipFill>
          <a:blip r:embed="rId4"/>
          <a:stretch>
            <a:fillRect/>
          </a:stretch>
        </p:blipFill>
        <p:spPr>
          <a:xfrm>
            <a:off x="1673656" y="1174471"/>
            <a:ext cx="1930400" cy="1685101"/>
          </a:xfrm>
          <a:prstGeom prst="rect">
            <a:avLst/>
          </a:prstGeom>
        </p:spPr>
      </p:pic>
      <p:sp>
        <p:nvSpPr>
          <p:cNvPr id="5" name="TextBox 4">
            <a:extLst>
              <a:ext uri="{FF2B5EF4-FFF2-40B4-BE49-F238E27FC236}">
                <a16:creationId xmlns:a16="http://schemas.microsoft.com/office/drawing/2014/main" id="{B77AD463-EE94-684D-91EF-9F786B360446}"/>
              </a:ext>
            </a:extLst>
          </p:cNvPr>
          <p:cNvSpPr txBox="1"/>
          <p:nvPr/>
        </p:nvSpPr>
        <p:spPr>
          <a:xfrm>
            <a:off x="5543760" y="2043761"/>
            <a:ext cx="3565463" cy="461665"/>
          </a:xfrm>
          <a:prstGeom prst="rect">
            <a:avLst/>
          </a:prstGeom>
          <a:noFill/>
        </p:spPr>
        <p:txBody>
          <a:bodyPr wrap="none" rtlCol="0">
            <a:spAutoFit/>
          </a:bodyPr>
          <a:lstStyle/>
          <a:p>
            <a:r>
              <a:rPr lang="en-US" sz="2400" dirty="0">
                <a:solidFill>
                  <a:schemeClr val="accent6">
                    <a:lumMod val="50000"/>
                  </a:schemeClr>
                </a:solidFill>
              </a:rPr>
              <a:t>Mirror diffusion near SNRs </a:t>
            </a:r>
          </a:p>
        </p:txBody>
      </p:sp>
    </p:spTree>
    <p:extLst>
      <p:ext uri="{BB962C8B-B14F-4D97-AF65-F5344CB8AC3E}">
        <p14:creationId xmlns:p14="http://schemas.microsoft.com/office/powerpoint/2010/main" val="2345628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8460DE-3B03-18DE-674F-FB9D29250F61}"/>
              </a:ext>
            </a:extLst>
          </p:cNvPr>
          <p:cNvSpPr txBox="1"/>
          <p:nvPr/>
        </p:nvSpPr>
        <p:spPr>
          <a:xfrm>
            <a:off x="1582616" y="1107829"/>
            <a:ext cx="9583615" cy="5632311"/>
          </a:xfrm>
          <a:prstGeom prst="rect">
            <a:avLst/>
          </a:prstGeom>
          <a:noFill/>
        </p:spPr>
        <p:txBody>
          <a:bodyPr wrap="square" rtlCol="0">
            <a:spAutoFit/>
          </a:bodyPr>
          <a:lstStyle/>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Strong correlation between CRs and star formation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Both CR parallel diffusion and perpendicular diffusion strongly depends on MHD turbulence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Anisotropy of CR diffusion depends on anisotropy of MHD turbulence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By combining with M</a:t>
            </a:r>
            <a:r>
              <a:rPr lang="en-US" sz="2400" baseline="-25000" dirty="0"/>
              <a:t>A</a:t>
            </a:r>
            <a:r>
              <a:rPr lang="en-US" sz="2400" dirty="0"/>
              <a:t> measurements with Gradient Technique, we can self-consistently determine CR diffusion coefficients in star-forming regions </a:t>
            </a:r>
          </a:p>
          <a:p>
            <a:endParaRPr lang="en-US" sz="2400" dirty="0"/>
          </a:p>
          <a:p>
            <a:pPr marL="342900" indent="-342900">
              <a:buFont typeface="Arial" panose="020B0604020202020204" pitchFamily="34" charset="0"/>
              <a:buChar char="•"/>
            </a:pPr>
            <a:r>
              <a:rPr lang="en-US" sz="2400" dirty="0"/>
              <a:t>Mirror diffusion is important for understanding non-thermal emission in star-forming regions </a:t>
            </a:r>
          </a:p>
          <a:p>
            <a:r>
              <a:rPr lang="en-US" sz="2400" dirty="0"/>
              <a:t> </a:t>
            </a:r>
          </a:p>
        </p:txBody>
      </p:sp>
      <p:sp>
        <p:nvSpPr>
          <p:cNvPr id="5" name="TextBox 4">
            <a:extLst>
              <a:ext uri="{FF2B5EF4-FFF2-40B4-BE49-F238E27FC236}">
                <a16:creationId xmlns:a16="http://schemas.microsoft.com/office/drawing/2014/main" id="{3E08DADB-2905-BB36-DF0D-C4C40F49EEFC}"/>
              </a:ext>
            </a:extLst>
          </p:cNvPr>
          <p:cNvSpPr txBox="1"/>
          <p:nvPr/>
        </p:nvSpPr>
        <p:spPr>
          <a:xfrm>
            <a:off x="5374552" y="734089"/>
            <a:ext cx="1654748" cy="523220"/>
          </a:xfrm>
          <a:prstGeom prst="rect">
            <a:avLst/>
          </a:prstGeom>
          <a:noFill/>
        </p:spPr>
        <p:txBody>
          <a:bodyPr wrap="none" rtlCol="0">
            <a:spAutoFit/>
          </a:bodyPr>
          <a:lstStyle/>
          <a:p>
            <a:r>
              <a:rPr lang="en-US" sz="2800" dirty="0">
                <a:solidFill>
                  <a:srgbClr val="355FED"/>
                </a:solidFill>
              </a:rPr>
              <a:t>Summary </a:t>
            </a:r>
          </a:p>
        </p:txBody>
      </p:sp>
    </p:spTree>
    <p:extLst>
      <p:ext uri="{BB962C8B-B14F-4D97-AF65-F5344CB8AC3E}">
        <p14:creationId xmlns:p14="http://schemas.microsoft.com/office/powerpoint/2010/main" val="3319844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F6D126F-C8DB-9B9E-71E5-650A781DEDE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5E700EE-BC40-D43F-89E3-46A335AB842F}"/>
              </a:ext>
            </a:extLst>
          </p:cNvPr>
          <p:cNvSpPr txBox="1"/>
          <p:nvPr/>
        </p:nvSpPr>
        <p:spPr>
          <a:xfrm rot="3409449">
            <a:off x="7270505" y="2925634"/>
            <a:ext cx="1067921" cy="461665"/>
          </a:xfrm>
          <a:prstGeom prst="rect">
            <a:avLst/>
          </a:prstGeom>
          <a:noFill/>
        </p:spPr>
        <p:txBody>
          <a:bodyPr wrap="none" rtlCol="0">
            <a:spAutoFit/>
          </a:bodyPr>
          <a:lstStyle/>
          <a:p>
            <a:r>
              <a:rPr lang="en-US" sz="2400" dirty="0"/>
              <a:t>Driving</a:t>
            </a:r>
          </a:p>
        </p:txBody>
      </p:sp>
      <p:sp>
        <p:nvSpPr>
          <p:cNvPr id="3" name="TextBox 2">
            <a:extLst>
              <a:ext uri="{FF2B5EF4-FFF2-40B4-BE49-F238E27FC236}">
                <a16:creationId xmlns:a16="http://schemas.microsoft.com/office/drawing/2014/main" id="{47E46E28-C0E1-2B20-4DCB-BA1EB51197CA}"/>
              </a:ext>
            </a:extLst>
          </p:cNvPr>
          <p:cNvSpPr txBox="1"/>
          <p:nvPr/>
        </p:nvSpPr>
        <p:spPr>
          <a:xfrm>
            <a:off x="5234081" y="5883327"/>
            <a:ext cx="1812163" cy="461665"/>
          </a:xfrm>
          <a:prstGeom prst="rect">
            <a:avLst/>
          </a:prstGeom>
          <a:noFill/>
        </p:spPr>
        <p:txBody>
          <a:bodyPr wrap="none" rtlCol="0">
            <a:spAutoFit/>
          </a:bodyPr>
          <a:lstStyle/>
          <a:p>
            <a:r>
              <a:rPr lang="en-US" sz="2400" dirty="0"/>
              <a:t>Acceleration </a:t>
            </a:r>
          </a:p>
        </p:txBody>
      </p:sp>
      <p:sp>
        <p:nvSpPr>
          <p:cNvPr id="5" name="TextBox 4">
            <a:extLst>
              <a:ext uri="{FF2B5EF4-FFF2-40B4-BE49-F238E27FC236}">
                <a16:creationId xmlns:a16="http://schemas.microsoft.com/office/drawing/2014/main" id="{29056A1A-CEA6-B5EA-234C-4BCEFA23188F}"/>
              </a:ext>
            </a:extLst>
          </p:cNvPr>
          <p:cNvSpPr txBox="1"/>
          <p:nvPr/>
        </p:nvSpPr>
        <p:spPr>
          <a:xfrm>
            <a:off x="5403710" y="4343399"/>
            <a:ext cx="1560042" cy="830997"/>
          </a:xfrm>
          <a:prstGeom prst="rect">
            <a:avLst/>
          </a:prstGeom>
          <a:noFill/>
        </p:spPr>
        <p:txBody>
          <a:bodyPr wrap="none" rtlCol="0">
            <a:spAutoFit/>
          </a:bodyPr>
          <a:lstStyle/>
          <a:p>
            <a:r>
              <a:rPr lang="en-US" sz="2400" dirty="0"/>
              <a:t>Ionization, </a:t>
            </a:r>
          </a:p>
          <a:p>
            <a:r>
              <a:rPr lang="en-US" sz="2400" dirty="0"/>
              <a:t>pressure</a:t>
            </a:r>
          </a:p>
        </p:txBody>
      </p:sp>
      <p:sp>
        <p:nvSpPr>
          <p:cNvPr id="6" name="TextBox 5">
            <a:extLst>
              <a:ext uri="{FF2B5EF4-FFF2-40B4-BE49-F238E27FC236}">
                <a16:creationId xmlns:a16="http://schemas.microsoft.com/office/drawing/2014/main" id="{0E5FED1F-9A88-5EFC-4E5F-FF5A01B54781}"/>
              </a:ext>
            </a:extLst>
          </p:cNvPr>
          <p:cNvSpPr txBox="1"/>
          <p:nvPr/>
        </p:nvSpPr>
        <p:spPr>
          <a:xfrm rot="18072745">
            <a:off x="3002490" y="2872820"/>
            <a:ext cx="2022157" cy="830997"/>
          </a:xfrm>
          <a:prstGeom prst="rect">
            <a:avLst/>
          </a:prstGeom>
          <a:noFill/>
        </p:spPr>
        <p:txBody>
          <a:bodyPr wrap="none" rtlCol="0">
            <a:spAutoFit/>
          </a:bodyPr>
          <a:lstStyle/>
          <a:p>
            <a:r>
              <a:rPr lang="en-US" sz="2400" dirty="0"/>
              <a:t>Diffusion </a:t>
            </a:r>
          </a:p>
          <a:p>
            <a:r>
              <a:rPr lang="en-US" sz="2400" dirty="0"/>
              <a:t>&amp; Acceleration</a:t>
            </a:r>
          </a:p>
        </p:txBody>
      </p:sp>
    </p:spTree>
    <p:extLst>
      <p:ext uri="{BB962C8B-B14F-4D97-AF65-F5344CB8AC3E}">
        <p14:creationId xmlns:p14="http://schemas.microsoft.com/office/powerpoint/2010/main" val="1799075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creen Shot 2020-09-04 at 4.02.15 PM.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4267"/>
          <a:stretch/>
        </p:blipFill>
        <p:spPr>
          <a:xfrm>
            <a:off x="5677269" y="1668787"/>
            <a:ext cx="4723160" cy="5187043"/>
          </a:xfrm>
          <a:prstGeom prst="rect">
            <a:avLst/>
          </a:prstGeom>
        </p:spPr>
      </p:pic>
      <p:sp>
        <p:nvSpPr>
          <p:cNvPr id="5" name="文本框 4"/>
          <p:cNvSpPr txBox="1"/>
          <p:nvPr/>
        </p:nvSpPr>
        <p:spPr>
          <a:xfrm>
            <a:off x="6152052" y="1040611"/>
            <a:ext cx="4147930" cy="677108"/>
          </a:xfrm>
          <a:prstGeom prst="rect">
            <a:avLst/>
          </a:prstGeom>
          <a:noFill/>
        </p:spPr>
        <p:txBody>
          <a:bodyPr wrap="none" rtlCol="0">
            <a:spAutoFit/>
          </a:bodyPr>
          <a:lstStyle/>
          <a:p>
            <a:pPr algn="ctr"/>
            <a:r>
              <a:rPr kumimoji="1" lang="en-US" altLang="zh-CN" dirty="0">
                <a:solidFill>
                  <a:srgbClr val="C00000"/>
                </a:solidFill>
                <a:latin typeface="DIN Alternate" panose="020B0500000000000000" pitchFamily="34" charset="77"/>
                <a:ea typeface="Apple Symbols" panose="02000000000000000000" pitchFamily="2" charset="-79"/>
                <a:cs typeface="Al Bayan Plain" pitchFamily="2" charset="-78"/>
              </a:rPr>
              <a:t>Big Power Law of interstellar turbulence </a:t>
            </a:r>
          </a:p>
          <a:p>
            <a:pPr algn="ctr"/>
            <a:r>
              <a:rPr kumimoji="1" lang="en-US" altLang="zh-CN" sz="2000" dirty="0">
                <a:latin typeface="Apple Symbols" panose="02000000000000000000" pitchFamily="2" charset="-79"/>
                <a:ea typeface="Apple Symbols" panose="02000000000000000000" pitchFamily="2" charset="-79"/>
                <a:cs typeface="Al Bayan Plain" pitchFamily="2" charset="-78"/>
              </a:rPr>
              <a:t>50 m – 10</a:t>
            </a:r>
            <a:r>
              <a:rPr kumimoji="1" lang="en-US" altLang="zh-CN" sz="2000" baseline="30000" dirty="0">
                <a:latin typeface="Apple Symbols" panose="02000000000000000000" pitchFamily="2" charset="-79"/>
                <a:ea typeface="Apple Symbols" panose="02000000000000000000" pitchFamily="2" charset="-79"/>
                <a:cs typeface="Al Bayan Plain" pitchFamily="2" charset="-78"/>
              </a:rPr>
              <a:t>17 </a:t>
            </a:r>
            <a:r>
              <a:rPr kumimoji="1" lang="en-US" altLang="zh-CN" sz="2000" dirty="0">
                <a:latin typeface="Apple Symbols" panose="02000000000000000000" pitchFamily="2" charset="-79"/>
                <a:ea typeface="Apple Symbols" panose="02000000000000000000" pitchFamily="2" charset="-79"/>
                <a:cs typeface="Al Bayan Plain" pitchFamily="2" charset="-78"/>
              </a:rPr>
              <a:t>m  </a:t>
            </a:r>
            <a:endParaRPr kumimoji="1" lang="zh-CN" altLang="en-US" sz="2000" dirty="0">
              <a:latin typeface="Apple Symbols" panose="02000000000000000000" pitchFamily="2" charset="-79"/>
              <a:ea typeface="Apple Symbols" panose="02000000000000000000" pitchFamily="2" charset="-79"/>
              <a:cs typeface="Al Bayan Plain" pitchFamily="2" charset="-78"/>
            </a:endParaRPr>
          </a:p>
        </p:txBody>
      </p:sp>
      <p:sp>
        <p:nvSpPr>
          <p:cNvPr id="6" name="矩形 5"/>
          <p:cNvSpPr/>
          <p:nvPr/>
        </p:nvSpPr>
        <p:spPr>
          <a:xfrm>
            <a:off x="7374368" y="2164518"/>
            <a:ext cx="2533579" cy="830997"/>
          </a:xfrm>
          <a:prstGeom prst="rect">
            <a:avLst/>
          </a:prstGeom>
        </p:spPr>
        <p:txBody>
          <a:bodyPr wrap="none">
            <a:spAutoFit/>
          </a:bodyPr>
          <a:lstStyle/>
          <a:p>
            <a:r>
              <a:rPr lang="en-US" altLang="zh-CN" sz="1600" dirty="0"/>
              <a:t>Armstrong et al. 1995; </a:t>
            </a:r>
          </a:p>
          <a:p>
            <a:r>
              <a:rPr lang="en-US" altLang="zh-CN" sz="1600" dirty="0" err="1"/>
              <a:t>Chepurnov</a:t>
            </a:r>
            <a:r>
              <a:rPr lang="en-US" altLang="zh-CN" sz="1600" dirty="0"/>
              <a:t> &amp; </a:t>
            </a:r>
            <a:r>
              <a:rPr lang="en-US" altLang="zh-CN" sz="1600" dirty="0" err="1"/>
              <a:t>Lazarian</a:t>
            </a:r>
            <a:r>
              <a:rPr lang="en-US" altLang="zh-CN" sz="1600" dirty="0"/>
              <a:t> 2010;</a:t>
            </a:r>
          </a:p>
          <a:p>
            <a:r>
              <a:rPr lang="en-US" altLang="zh-CN" sz="1600" dirty="0"/>
              <a:t>Lee &amp; Lee 2019</a:t>
            </a:r>
            <a:endParaRPr lang="zh-CN" altLang="en-US" sz="1600" dirty="0"/>
          </a:p>
        </p:txBody>
      </p:sp>
      <p:sp>
        <p:nvSpPr>
          <p:cNvPr id="7" name="圆角矩形 6"/>
          <p:cNvSpPr/>
          <p:nvPr/>
        </p:nvSpPr>
        <p:spPr>
          <a:xfrm>
            <a:off x="1892018" y="179518"/>
            <a:ext cx="8417554" cy="741984"/>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1892018" y="1040611"/>
            <a:ext cx="2952732" cy="369332"/>
          </a:xfrm>
          <a:prstGeom prst="rect">
            <a:avLst/>
          </a:prstGeom>
          <a:noFill/>
        </p:spPr>
        <p:txBody>
          <a:bodyPr wrap="none" rtlCol="0">
            <a:spAutoFit/>
          </a:bodyPr>
          <a:lstStyle>
            <a:defPPr>
              <a:defRPr lang="zh-CN"/>
            </a:defPPr>
            <a:lvl1pPr algn="ctr">
              <a:defRPr kumimoji="1">
                <a:solidFill>
                  <a:srgbClr val="000090"/>
                </a:solidFill>
                <a:latin typeface="DIN Alternate" panose="020B0500000000000000" pitchFamily="34" charset="77"/>
                <a:ea typeface="Apple Symbols" panose="02000000000000000000" pitchFamily="2" charset="-79"/>
                <a:cs typeface="Al Bayan Plain" pitchFamily="2" charset="-78"/>
              </a:defRPr>
            </a:lvl1pPr>
          </a:lstStyle>
          <a:p>
            <a:r>
              <a:rPr lang="en-US" altLang="zh-CN" dirty="0"/>
              <a:t>Cosmic ray energy spectrum</a:t>
            </a:r>
          </a:p>
        </p:txBody>
      </p:sp>
      <p:sp>
        <p:nvSpPr>
          <p:cNvPr id="14" name="TextBox 13">
            <a:extLst>
              <a:ext uri="{FF2B5EF4-FFF2-40B4-BE49-F238E27FC236}">
                <a16:creationId xmlns:a16="http://schemas.microsoft.com/office/drawing/2014/main" id="{12F30F8B-843D-4248-9A66-D882E6C08C30}"/>
              </a:ext>
            </a:extLst>
          </p:cNvPr>
          <p:cNvSpPr txBox="1"/>
          <p:nvPr/>
        </p:nvSpPr>
        <p:spPr>
          <a:xfrm>
            <a:off x="2532203" y="1330505"/>
            <a:ext cx="1768433" cy="400110"/>
          </a:xfrm>
          <a:prstGeom prst="rect">
            <a:avLst/>
          </a:prstGeom>
          <a:noFill/>
        </p:spPr>
        <p:txBody>
          <a:bodyPr wrap="none" rtlCol="0">
            <a:spAutoFit/>
          </a:bodyPr>
          <a:lstStyle/>
          <a:p>
            <a:r>
              <a:rPr lang="en-US" sz="2000" dirty="0">
                <a:latin typeface="Apple Symbols" panose="02000000000000000000" pitchFamily="2" charset="-79"/>
                <a:ea typeface="Apple Symbols" panose="02000000000000000000" pitchFamily="2" charset="-79"/>
                <a:cs typeface="Apple Symbols" panose="02000000000000000000" pitchFamily="2" charset="-79"/>
              </a:rPr>
              <a:t>10</a:t>
            </a:r>
            <a:r>
              <a:rPr lang="en-US" sz="2000" baseline="30000" dirty="0">
                <a:latin typeface="Apple Symbols" panose="02000000000000000000" pitchFamily="2" charset="-79"/>
                <a:ea typeface="Apple Symbols" panose="02000000000000000000" pitchFamily="2" charset="-79"/>
                <a:cs typeface="Apple Symbols" panose="02000000000000000000" pitchFamily="2" charset="-79"/>
              </a:rPr>
              <a:t>9 </a:t>
            </a:r>
            <a:r>
              <a:rPr lang="en-US" sz="2000" dirty="0">
                <a:latin typeface="Apple Symbols" panose="02000000000000000000" pitchFamily="2" charset="-79"/>
                <a:ea typeface="Apple Symbols" panose="02000000000000000000" pitchFamily="2" charset="-79"/>
                <a:cs typeface="Apple Symbols" panose="02000000000000000000" pitchFamily="2" charset="-79"/>
              </a:rPr>
              <a:t>eV - 10</a:t>
            </a:r>
            <a:r>
              <a:rPr lang="en-US" sz="2000" baseline="30000" dirty="0">
                <a:latin typeface="Apple Symbols" panose="02000000000000000000" pitchFamily="2" charset="-79"/>
                <a:ea typeface="Apple Symbols" panose="02000000000000000000" pitchFamily="2" charset="-79"/>
                <a:cs typeface="Apple Symbols" panose="02000000000000000000" pitchFamily="2" charset="-79"/>
              </a:rPr>
              <a:t>20</a:t>
            </a:r>
            <a:r>
              <a:rPr lang="en-US" sz="2000" dirty="0">
                <a:latin typeface="Apple Symbols" panose="02000000000000000000" pitchFamily="2" charset="-79"/>
                <a:ea typeface="Apple Symbols" panose="02000000000000000000" pitchFamily="2" charset="-79"/>
                <a:cs typeface="Apple Symbols" panose="02000000000000000000" pitchFamily="2" charset="-79"/>
              </a:rPr>
              <a:t> eV</a:t>
            </a:r>
          </a:p>
        </p:txBody>
      </p:sp>
      <p:sp>
        <p:nvSpPr>
          <p:cNvPr id="15" name="Rectangle 14">
            <a:extLst>
              <a:ext uri="{FF2B5EF4-FFF2-40B4-BE49-F238E27FC236}">
                <a16:creationId xmlns:a16="http://schemas.microsoft.com/office/drawing/2014/main" id="{BDD04B63-4259-CD47-B612-56ABD743C4F5}"/>
              </a:ext>
            </a:extLst>
          </p:cNvPr>
          <p:cNvSpPr/>
          <p:nvPr/>
        </p:nvSpPr>
        <p:spPr>
          <a:xfrm>
            <a:off x="8264978" y="3472298"/>
            <a:ext cx="1312282" cy="369332"/>
          </a:xfrm>
          <a:prstGeom prst="rect">
            <a:avLst/>
          </a:prstGeom>
        </p:spPr>
        <p:txBody>
          <a:bodyPr wrap="none">
            <a:spAutoFit/>
          </a:bodyPr>
          <a:lstStyle/>
          <a:p>
            <a:r>
              <a:rPr kumimoji="1" lang="en-US" altLang="zh-CN" dirty="0">
                <a:solidFill>
                  <a:srgbClr val="FF0000"/>
                </a:solidFill>
              </a:rPr>
              <a:t>Kolmogorov</a:t>
            </a:r>
            <a:endParaRPr lang="en-US" dirty="0">
              <a:solidFill>
                <a:srgbClr val="FF0000"/>
              </a:solidFill>
            </a:endParaRPr>
          </a:p>
        </p:txBody>
      </p:sp>
      <p:sp>
        <p:nvSpPr>
          <p:cNvPr id="16" name="矩形 7">
            <a:extLst>
              <a:ext uri="{FF2B5EF4-FFF2-40B4-BE49-F238E27FC236}">
                <a16:creationId xmlns:a16="http://schemas.microsoft.com/office/drawing/2014/main" id="{44DB9615-F0B1-E344-9955-89142FBB526E}"/>
              </a:ext>
            </a:extLst>
          </p:cNvPr>
          <p:cNvSpPr/>
          <p:nvPr/>
        </p:nvSpPr>
        <p:spPr>
          <a:xfrm>
            <a:off x="3841384" y="302289"/>
            <a:ext cx="4623382" cy="523220"/>
          </a:xfrm>
          <a:prstGeom prst="rect">
            <a:avLst/>
          </a:prstGeom>
          <a:noFill/>
        </p:spPr>
        <p:txBody>
          <a:bodyPr wrap="none" rtlCol="0">
            <a:spAutoFit/>
          </a:bodyPr>
          <a:lstStyle/>
          <a:p>
            <a:r>
              <a:rPr lang="en-US" altLang="zh-CN" sz="2800" b="1" dirty="0">
                <a:solidFill>
                  <a:schemeClr val="accent2">
                    <a:lumMod val="75000"/>
                  </a:schemeClr>
                </a:solidFill>
                <a:latin typeface="+mj-lt"/>
                <a:cs typeface="Comic Sans MS"/>
              </a:rPr>
              <a:t>CRs and interstellar turbulence</a:t>
            </a:r>
            <a:endParaRPr lang="zh-CN" altLang="en-US" sz="2800" b="1" dirty="0">
              <a:solidFill>
                <a:schemeClr val="accent2">
                  <a:lumMod val="75000"/>
                </a:schemeClr>
              </a:solidFill>
              <a:latin typeface="+mj-lt"/>
              <a:cs typeface="Comic Sans MS"/>
            </a:endParaRPr>
          </a:p>
        </p:txBody>
      </p:sp>
      <p:pic>
        <p:nvPicPr>
          <p:cNvPr id="17" name="图片 6" descr="The_CR_Spectrum_2020.png">
            <a:extLst>
              <a:ext uri="{FF2B5EF4-FFF2-40B4-BE49-F238E27FC236}">
                <a16:creationId xmlns:a16="http://schemas.microsoft.com/office/drawing/2014/main" id="{9045D113-A66C-334B-8002-8ADB501EBFF8}"/>
              </a:ext>
            </a:extLst>
          </p:cNvPr>
          <p:cNvPicPr>
            <a:picLocks noChangeAspect="1"/>
          </p:cNvPicPr>
          <p:nvPr/>
        </p:nvPicPr>
        <p:blipFill rotWithShape="1">
          <a:blip r:embed="rId5">
            <a:extLst>
              <a:ext uri="{28A0092B-C50C-407E-A947-70E740481C1C}">
                <a14:useLocalDpi xmlns:a14="http://schemas.microsoft.com/office/drawing/2010/main" val="0"/>
              </a:ext>
            </a:extLst>
          </a:blip>
          <a:srcRect t="10608"/>
          <a:stretch/>
        </p:blipFill>
        <p:spPr>
          <a:xfrm>
            <a:off x="605722" y="1703957"/>
            <a:ext cx="4723161" cy="5136078"/>
          </a:xfrm>
          <a:prstGeom prst="rect">
            <a:avLst/>
          </a:prstGeom>
        </p:spPr>
      </p:pic>
      <p:sp>
        <p:nvSpPr>
          <p:cNvPr id="18" name="文本框 5">
            <a:extLst>
              <a:ext uri="{FF2B5EF4-FFF2-40B4-BE49-F238E27FC236}">
                <a16:creationId xmlns:a16="http://schemas.microsoft.com/office/drawing/2014/main" id="{74D8E694-0892-9547-97D0-D38473F38341}"/>
              </a:ext>
            </a:extLst>
          </p:cNvPr>
          <p:cNvSpPr txBox="1"/>
          <p:nvPr/>
        </p:nvSpPr>
        <p:spPr>
          <a:xfrm>
            <a:off x="742545" y="1372284"/>
            <a:ext cx="1149473" cy="369332"/>
          </a:xfrm>
          <a:prstGeom prst="rect">
            <a:avLst/>
          </a:prstGeom>
          <a:noFill/>
        </p:spPr>
        <p:txBody>
          <a:bodyPr wrap="none" rtlCol="0">
            <a:spAutoFit/>
          </a:bodyPr>
          <a:lstStyle>
            <a:defPPr>
              <a:defRPr lang="zh-CN"/>
            </a:defPPr>
            <a:lvl1pPr>
              <a:defRPr kumimoji="1"/>
            </a:lvl1pPr>
          </a:lstStyle>
          <a:p>
            <a:r>
              <a:rPr lang="en-US" altLang="zh-CN" dirty="0" err="1"/>
              <a:t>Evoli</a:t>
            </a:r>
            <a:r>
              <a:rPr lang="zh-CN" altLang="en-US" dirty="0"/>
              <a:t> </a:t>
            </a:r>
            <a:r>
              <a:rPr lang="en-US" altLang="zh-CN" dirty="0"/>
              <a:t>2020</a:t>
            </a:r>
            <a:r>
              <a:rPr lang="zh-CN" altLang="en-US" dirty="0"/>
              <a:t>   </a:t>
            </a:r>
          </a:p>
        </p:txBody>
      </p:sp>
    </p:spTree>
    <p:extLst>
      <p:ext uri="{BB962C8B-B14F-4D97-AF65-F5344CB8AC3E}">
        <p14:creationId xmlns:p14="http://schemas.microsoft.com/office/powerpoint/2010/main" val="901252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22B04A7-A4EA-D736-AE95-80D9460A0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941" y="2271991"/>
            <a:ext cx="4825219" cy="3634779"/>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6">
            <a:extLst>
              <a:ext uri="{FF2B5EF4-FFF2-40B4-BE49-F238E27FC236}">
                <a16:creationId xmlns:a16="http://schemas.microsoft.com/office/drawing/2014/main" id="{9D384AF3-F127-F79C-0940-942107D7C663}"/>
              </a:ext>
            </a:extLst>
          </p:cNvPr>
          <p:cNvSpPr/>
          <p:nvPr/>
        </p:nvSpPr>
        <p:spPr>
          <a:xfrm>
            <a:off x="1892018" y="179518"/>
            <a:ext cx="8417554" cy="741984"/>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矩形 7">
            <a:extLst>
              <a:ext uri="{FF2B5EF4-FFF2-40B4-BE49-F238E27FC236}">
                <a16:creationId xmlns:a16="http://schemas.microsoft.com/office/drawing/2014/main" id="{E11A185A-1ABC-29A5-388A-337C28F21CB6}"/>
              </a:ext>
            </a:extLst>
          </p:cNvPr>
          <p:cNvSpPr/>
          <p:nvPr/>
        </p:nvSpPr>
        <p:spPr>
          <a:xfrm>
            <a:off x="3952662" y="288900"/>
            <a:ext cx="3971152" cy="523220"/>
          </a:xfrm>
          <a:prstGeom prst="rect">
            <a:avLst/>
          </a:prstGeom>
          <a:noFill/>
        </p:spPr>
        <p:txBody>
          <a:bodyPr wrap="none" rtlCol="0">
            <a:spAutoFit/>
          </a:bodyPr>
          <a:lstStyle/>
          <a:p>
            <a:r>
              <a:rPr lang="en-US" altLang="zh-CN" sz="2800" b="1" dirty="0">
                <a:solidFill>
                  <a:schemeClr val="accent2">
                    <a:lumMod val="75000"/>
                  </a:schemeClr>
                </a:solidFill>
                <a:latin typeface="+mj-lt"/>
                <a:cs typeface="Comic Sans MS"/>
              </a:rPr>
              <a:t>Turbulent motions of stars</a:t>
            </a:r>
            <a:endParaRPr lang="zh-CN" altLang="en-US" sz="2800" b="1" dirty="0">
              <a:solidFill>
                <a:schemeClr val="accent2">
                  <a:lumMod val="75000"/>
                </a:schemeClr>
              </a:solidFill>
              <a:latin typeface="+mj-lt"/>
              <a:cs typeface="Comic Sans MS"/>
            </a:endParaRPr>
          </a:p>
        </p:txBody>
      </p:sp>
      <p:pic>
        <p:nvPicPr>
          <p:cNvPr id="7" name="Picture 6">
            <a:extLst>
              <a:ext uri="{FF2B5EF4-FFF2-40B4-BE49-F238E27FC236}">
                <a16:creationId xmlns:a16="http://schemas.microsoft.com/office/drawing/2014/main" id="{8D6D1508-925D-B008-A9EF-2087F2B83C50}"/>
              </a:ext>
            </a:extLst>
          </p:cNvPr>
          <p:cNvPicPr>
            <a:picLocks noChangeAspect="1"/>
          </p:cNvPicPr>
          <p:nvPr/>
        </p:nvPicPr>
        <p:blipFill>
          <a:blip r:embed="rId4"/>
          <a:stretch>
            <a:fillRect/>
          </a:stretch>
        </p:blipFill>
        <p:spPr>
          <a:xfrm>
            <a:off x="6096000" y="1923641"/>
            <a:ext cx="5534025" cy="4180077"/>
          </a:xfrm>
          <a:prstGeom prst="rect">
            <a:avLst/>
          </a:prstGeom>
        </p:spPr>
      </p:pic>
      <p:sp>
        <p:nvSpPr>
          <p:cNvPr id="8" name="TextBox 7">
            <a:extLst>
              <a:ext uri="{FF2B5EF4-FFF2-40B4-BE49-F238E27FC236}">
                <a16:creationId xmlns:a16="http://schemas.microsoft.com/office/drawing/2014/main" id="{40879D25-A830-D348-0B3A-50D8F4DE675F}"/>
              </a:ext>
            </a:extLst>
          </p:cNvPr>
          <p:cNvSpPr txBox="1"/>
          <p:nvPr/>
        </p:nvSpPr>
        <p:spPr>
          <a:xfrm>
            <a:off x="925806" y="1723586"/>
            <a:ext cx="5158785" cy="400110"/>
          </a:xfrm>
          <a:prstGeom prst="rect">
            <a:avLst/>
          </a:prstGeom>
          <a:noFill/>
        </p:spPr>
        <p:txBody>
          <a:bodyPr wrap="none" rtlCol="0">
            <a:spAutoFit/>
          </a:bodyPr>
          <a:lstStyle/>
          <a:p>
            <a:r>
              <a:rPr lang="en-US" sz="2000" dirty="0">
                <a:solidFill>
                  <a:srgbClr val="002060"/>
                </a:solidFill>
              </a:rPr>
              <a:t>Star formation in turbulent interstellar medium </a:t>
            </a:r>
          </a:p>
        </p:txBody>
      </p:sp>
      <p:sp>
        <p:nvSpPr>
          <p:cNvPr id="9" name="TextBox 8">
            <a:extLst>
              <a:ext uri="{FF2B5EF4-FFF2-40B4-BE49-F238E27FC236}">
                <a16:creationId xmlns:a16="http://schemas.microsoft.com/office/drawing/2014/main" id="{806D4A27-C394-8D52-CB84-08A2B4D126AB}"/>
              </a:ext>
            </a:extLst>
          </p:cNvPr>
          <p:cNvSpPr txBox="1"/>
          <p:nvPr/>
        </p:nvSpPr>
        <p:spPr>
          <a:xfrm>
            <a:off x="7216727" y="1371945"/>
            <a:ext cx="3759812" cy="400110"/>
          </a:xfrm>
          <a:prstGeom prst="rect">
            <a:avLst/>
          </a:prstGeom>
          <a:noFill/>
        </p:spPr>
        <p:txBody>
          <a:bodyPr wrap="none" rtlCol="0">
            <a:spAutoFit/>
          </a:bodyPr>
          <a:lstStyle>
            <a:defPPr>
              <a:defRPr lang="en-US"/>
            </a:defPPr>
            <a:lvl1pPr>
              <a:defRPr sz="2000">
                <a:solidFill>
                  <a:srgbClr val="002060"/>
                </a:solidFill>
              </a:defRPr>
            </a:lvl1pPr>
          </a:lstStyle>
          <a:p>
            <a:r>
              <a:rPr lang="en-US" b="1" dirty="0">
                <a:solidFill>
                  <a:schemeClr val="accent1">
                    <a:lumMod val="75000"/>
                  </a:schemeClr>
                </a:solidFill>
              </a:rPr>
              <a:t>Turbulent motions of young stars </a:t>
            </a:r>
          </a:p>
        </p:txBody>
      </p:sp>
      <p:sp>
        <p:nvSpPr>
          <p:cNvPr id="2" name="TextBox 1">
            <a:extLst>
              <a:ext uri="{FF2B5EF4-FFF2-40B4-BE49-F238E27FC236}">
                <a16:creationId xmlns:a16="http://schemas.microsoft.com/office/drawing/2014/main" id="{9124F990-B1AE-0FBA-757E-047F4BA28F4E}"/>
              </a:ext>
            </a:extLst>
          </p:cNvPr>
          <p:cNvSpPr txBox="1"/>
          <p:nvPr/>
        </p:nvSpPr>
        <p:spPr>
          <a:xfrm>
            <a:off x="6972301" y="6309150"/>
            <a:ext cx="4963218" cy="369332"/>
          </a:xfrm>
          <a:prstGeom prst="rect">
            <a:avLst/>
          </a:prstGeom>
          <a:noFill/>
        </p:spPr>
        <p:txBody>
          <a:bodyPr wrap="none" rtlCol="0">
            <a:spAutoFit/>
          </a:bodyPr>
          <a:lstStyle/>
          <a:p>
            <a:r>
              <a:rPr lang="en-US" dirty="0"/>
              <a:t>Ha, Li, Xu et al. 2021; Ha, Li, </a:t>
            </a:r>
            <a:r>
              <a:rPr lang="en-US" dirty="0" err="1"/>
              <a:t>Kounkel</a:t>
            </a:r>
            <a:r>
              <a:rPr lang="en-US" dirty="0"/>
              <a:t>, Xu et al. 2022</a:t>
            </a:r>
          </a:p>
        </p:txBody>
      </p:sp>
    </p:spTree>
    <p:extLst>
      <p:ext uri="{BB962C8B-B14F-4D97-AF65-F5344CB8AC3E}">
        <p14:creationId xmlns:p14="http://schemas.microsoft.com/office/powerpoint/2010/main" val="3546931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D989A4-3005-364E-910A-4886F656484E}"/>
              </a:ext>
            </a:extLst>
          </p:cNvPr>
          <p:cNvPicPr>
            <a:picLocks noChangeAspect="1"/>
          </p:cNvPicPr>
          <p:nvPr/>
        </p:nvPicPr>
        <p:blipFill>
          <a:blip r:embed="rId3"/>
          <a:stretch>
            <a:fillRect/>
          </a:stretch>
        </p:blipFill>
        <p:spPr>
          <a:xfrm>
            <a:off x="6095999" y="2102056"/>
            <a:ext cx="5014823" cy="3837257"/>
          </a:xfrm>
          <a:prstGeom prst="rect">
            <a:avLst/>
          </a:prstGeom>
        </p:spPr>
      </p:pic>
      <p:sp>
        <p:nvSpPr>
          <p:cNvPr id="10" name="Rectangle 9">
            <a:extLst>
              <a:ext uri="{FF2B5EF4-FFF2-40B4-BE49-F238E27FC236}">
                <a16:creationId xmlns:a16="http://schemas.microsoft.com/office/drawing/2014/main" id="{2F292049-B8F4-B645-BEC0-A50A973127D2}"/>
              </a:ext>
            </a:extLst>
          </p:cNvPr>
          <p:cNvSpPr/>
          <p:nvPr/>
        </p:nvSpPr>
        <p:spPr>
          <a:xfrm>
            <a:off x="6517503" y="1334954"/>
            <a:ext cx="4422301" cy="707886"/>
          </a:xfrm>
          <a:prstGeom prst="rect">
            <a:avLst/>
          </a:prstGeom>
        </p:spPr>
        <p:txBody>
          <a:bodyPr>
            <a:spAutoFit/>
          </a:bodyPr>
          <a:lstStyle/>
          <a:p>
            <a:pPr algn="ctr"/>
            <a:r>
              <a:rPr lang="en-US" sz="2000" dirty="0">
                <a:solidFill>
                  <a:schemeClr val="accent1">
                    <a:lumMod val="50000"/>
                  </a:schemeClr>
                </a:solidFill>
                <a:latin typeface="DIN Alternate" panose="020B0500000000000000" pitchFamily="34" charset="77"/>
                <a:cs typeface="DecoType Naskh" pitchFamily="2" charset="-78"/>
              </a:rPr>
              <a:t>Gamma-ray vs. IR luminosities </a:t>
            </a:r>
          </a:p>
          <a:p>
            <a:pPr algn="ctr"/>
            <a:r>
              <a:rPr lang="en-US" sz="2000" dirty="0">
                <a:solidFill>
                  <a:schemeClr val="accent1">
                    <a:lumMod val="50000"/>
                  </a:schemeClr>
                </a:solidFill>
                <a:latin typeface="DIN Alternate" panose="020B0500000000000000" pitchFamily="34" charset="77"/>
                <a:cs typeface="DecoType Naskh" pitchFamily="2" charset="-78"/>
              </a:rPr>
              <a:t>for the star forming galaxies</a:t>
            </a:r>
          </a:p>
        </p:txBody>
      </p:sp>
      <p:sp>
        <p:nvSpPr>
          <p:cNvPr id="12" name="圆角矩形 6">
            <a:extLst>
              <a:ext uri="{FF2B5EF4-FFF2-40B4-BE49-F238E27FC236}">
                <a16:creationId xmlns:a16="http://schemas.microsoft.com/office/drawing/2014/main" id="{0682E6CA-BCAE-2546-8820-BF4A50322DAB}"/>
              </a:ext>
            </a:extLst>
          </p:cNvPr>
          <p:cNvSpPr/>
          <p:nvPr/>
        </p:nvSpPr>
        <p:spPr>
          <a:xfrm>
            <a:off x="1768923" y="320196"/>
            <a:ext cx="8693920" cy="741984"/>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Rectangle 12">
            <a:extLst>
              <a:ext uri="{FF2B5EF4-FFF2-40B4-BE49-F238E27FC236}">
                <a16:creationId xmlns:a16="http://schemas.microsoft.com/office/drawing/2014/main" id="{6F2E379A-E7CF-CA4F-A1E0-6BF012C23A7E}"/>
              </a:ext>
            </a:extLst>
          </p:cNvPr>
          <p:cNvSpPr/>
          <p:nvPr/>
        </p:nvSpPr>
        <p:spPr>
          <a:xfrm>
            <a:off x="1768924" y="413528"/>
            <a:ext cx="9402846" cy="523220"/>
          </a:xfrm>
          <a:prstGeom prst="rect">
            <a:avLst/>
          </a:prstGeom>
          <a:noFill/>
        </p:spPr>
        <p:txBody>
          <a:bodyPr wrap="square" rtlCol="0">
            <a:spAutoFit/>
          </a:bodyPr>
          <a:lstStyle/>
          <a:p>
            <a:r>
              <a:rPr lang="en-US" sz="2800" b="1" dirty="0">
                <a:solidFill>
                  <a:schemeClr val="accent2">
                    <a:lumMod val="75000"/>
                  </a:schemeClr>
                </a:solidFill>
                <a:latin typeface="+mj-lt"/>
              </a:rPr>
              <a:t>Strong correlation between CR diffusion and star formation</a:t>
            </a:r>
          </a:p>
        </p:txBody>
      </p:sp>
      <p:sp>
        <p:nvSpPr>
          <p:cNvPr id="14" name="Rectangle 13">
            <a:extLst>
              <a:ext uri="{FF2B5EF4-FFF2-40B4-BE49-F238E27FC236}">
                <a16:creationId xmlns:a16="http://schemas.microsoft.com/office/drawing/2014/main" id="{94414120-3CB9-F943-AD2E-31311BD76B63}"/>
              </a:ext>
            </a:extLst>
          </p:cNvPr>
          <p:cNvSpPr/>
          <p:nvPr/>
        </p:nvSpPr>
        <p:spPr>
          <a:xfrm>
            <a:off x="7620000" y="6211669"/>
            <a:ext cx="4572000" cy="707886"/>
          </a:xfrm>
          <a:prstGeom prst="rect">
            <a:avLst/>
          </a:prstGeom>
        </p:spPr>
        <p:txBody>
          <a:bodyPr>
            <a:spAutoFit/>
          </a:bodyPr>
          <a:lstStyle/>
          <a:p>
            <a:r>
              <a:rPr lang="en-US" sz="2000" dirty="0" err="1">
                <a:latin typeface="AdvOTf9433e2d"/>
              </a:rPr>
              <a:t>Ajello</a:t>
            </a:r>
            <a:r>
              <a:rPr lang="en-US" sz="2000" dirty="0">
                <a:latin typeface="AdvOTf9433e2d"/>
              </a:rPr>
              <a:t> et al. 2020,</a:t>
            </a:r>
            <a:r>
              <a:rPr lang="zh-CN" altLang="en-US" sz="2000" dirty="0">
                <a:latin typeface="AdvOTf9433e2d"/>
              </a:rPr>
              <a:t> </a:t>
            </a:r>
            <a:r>
              <a:rPr lang="en-US" sz="2000" dirty="0"/>
              <a:t>Griffin et al. 2016</a:t>
            </a:r>
            <a:br>
              <a:rPr lang="en-US" sz="2000" dirty="0">
                <a:latin typeface="AdvOTf9433e2d"/>
              </a:rPr>
            </a:br>
            <a:endParaRPr lang="en-US" sz="2000" dirty="0"/>
          </a:p>
        </p:txBody>
      </p:sp>
      <p:pic>
        <p:nvPicPr>
          <p:cNvPr id="1028" name="Picture 4">
            <a:extLst>
              <a:ext uri="{FF2B5EF4-FFF2-40B4-BE49-F238E27FC236}">
                <a16:creationId xmlns:a16="http://schemas.microsoft.com/office/drawing/2014/main" id="{17ED5005-F0E6-02D6-4B8F-AE199CD4B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414" y="2102057"/>
            <a:ext cx="5576311" cy="3837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E6E127-E0E8-E65C-C251-6A85769BDD26}"/>
              </a:ext>
            </a:extLst>
          </p:cNvPr>
          <p:cNvSpPr txBox="1"/>
          <p:nvPr/>
        </p:nvSpPr>
        <p:spPr>
          <a:xfrm>
            <a:off x="854016" y="6166228"/>
            <a:ext cx="6297282" cy="400110"/>
          </a:xfrm>
          <a:prstGeom prst="rect">
            <a:avLst/>
          </a:prstGeom>
          <a:noFill/>
        </p:spPr>
        <p:txBody>
          <a:bodyPr wrap="square">
            <a:spAutoFit/>
          </a:bodyPr>
          <a:lstStyle/>
          <a:p>
            <a:r>
              <a:rPr lang="en-US" sz="2000" dirty="0"/>
              <a:t>Dwek &amp; Barker 2002</a:t>
            </a:r>
          </a:p>
        </p:txBody>
      </p:sp>
      <p:sp>
        <p:nvSpPr>
          <p:cNvPr id="5" name="TextBox 4">
            <a:extLst>
              <a:ext uri="{FF2B5EF4-FFF2-40B4-BE49-F238E27FC236}">
                <a16:creationId xmlns:a16="http://schemas.microsoft.com/office/drawing/2014/main" id="{E76D5C41-5E32-B66D-0A40-BEF633409678}"/>
              </a:ext>
            </a:extLst>
          </p:cNvPr>
          <p:cNvSpPr txBox="1"/>
          <p:nvPr/>
        </p:nvSpPr>
        <p:spPr>
          <a:xfrm>
            <a:off x="484170" y="1511102"/>
            <a:ext cx="6098874" cy="400110"/>
          </a:xfrm>
          <a:prstGeom prst="rect">
            <a:avLst/>
          </a:prstGeom>
        </p:spPr>
        <p:txBody>
          <a:bodyPr>
            <a:spAutoFit/>
          </a:bodyPr>
          <a:lstStyle>
            <a:defPPr>
              <a:defRPr lang="en-US"/>
            </a:defPPr>
            <a:lvl1pPr algn="ctr">
              <a:defRPr sz="2000">
                <a:solidFill>
                  <a:schemeClr val="accent1">
                    <a:lumMod val="50000"/>
                  </a:schemeClr>
                </a:solidFill>
                <a:latin typeface="DIN Alternate" panose="020B0500000000000000" pitchFamily="34" charset="77"/>
                <a:cs typeface="DecoType Naskh" pitchFamily="2" charset="-78"/>
              </a:defRPr>
            </a:lvl1pPr>
          </a:lstStyle>
          <a:p>
            <a:r>
              <a:rPr lang="en-US" dirty="0"/>
              <a:t>Radio-infrared flux correlation </a:t>
            </a:r>
          </a:p>
        </p:txBody>
      </p:sp>
    </p:spTree>
    <p:extLst>
      <p:ext uri="{BB962C8B-B14F-4D97-AF65-F5344CB8AC3E}">
        <p14:creationId xmlns:p14="http://schemas.microsoft.com/office/powerpoint/2010/main" val="165158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9AF532-6718-3D1F-F3E7-D2170C83D840}"/>
              </a:ext>
            </a:extLst>
          </p:cNvPr>
          <p:cNvPicPr>
            <a:picLocks noChangeAspect="1"/>
          </p:cNvPicPr>
          <p:nvPr/>
        </p:nvPicPr>
        <p:blipFill>
          <a:blip r:embed="rId2"/>
          <a:stretch>
            <a:fillRect/>
          </a:stretch>
        </p:blipFill>
        <p:spPr>
          <a:xfrm>
            <a:off x="2362933" y="729178"/>
            <a:ext cx="7114194" cy="5872718"/>
          </a:xfrm>
          <a:prstGeom prst="rect">
            <a:avLst/>
          </a:prstGeom>
        </p:spPr>
      </p:pic>
      <p:sp>
        <p:nvSpPr>
          <p:cNvPr id="8" name="TextBox 7">
            <a:extLst>
              <a:ext uri="{FF2B5EF4-FFF2-40B4-BE49-F238E27FC236}">
                <a16:creationId xmlns:a16="http://schemas.microsoft.com/office/drawing/2014/main" id="{6C94F599-FA8A-5773-1D63-319E001BBDAD}"/>
              </a:ext>
            </a:extLst>
          </p:cNvPr>
          <p:cNvSpPr txBox="1"/>
          <p:nvPr/>
        </p:nvSpPr>
        <p:spPr>
          <a:xfrm>
            <a:off x="0" y="256104"/>
            <a:ext cx="12337993" cy="461665"/>
          </a:xfrm>
          <a:prstGeom prst="rect">
            <a:avLst/>
          </a:prstGeom>
          <a:noFill/>
        </p:spPr>
        <p:txBody>
          <a:bodyPr wrap="none" rtlCol="0">
            <a:spAutoFit/>
          </a:bodyPr>
          <a:lstStyle/>
          <a:p>
            <a:r>
              <a:rPr lang="en-US" sz="2000" dirty="0"/>
              <a:t>Magnetic fields traced by </a:t>
            </a:r>
            <a:r>
              <a:rPr lang="en-US" sz="2400" dirty="0">
                <a:solidFill>
                  <a:srgbClr val="C00000"/>
                </a:solidFill>
              </a:rPr>
              <a:t>Gradient technique </a:t>
            </a:r>
            <a:r>
              <a:rPr lang="en-US" sz="2000" dirty="0"/>
              <a:t>(MHD turbulence anisotropy) in </a:t>
            </a:r>
            <a:r>
              <a:rPr lang="en-US" sz="2400" dirty="0">
                <a:solidFill>
                  <a:srgbClr val="355FED"/>
                </a:solidFill>
              </a:rPr>
              <a:t>CO</a:t>
            </a:r>
            <a:r>
              <a:rPr lang="en-US" sz="2000" dirty="0"/>
              <a:t> and </a:t>
            </a:r>
            <a:r>
              <a:rPr lang="en-US" sz="2400" dirty="0">
                <a:solidFill>
                  <a:srgbClr val="355FED"/>
                </a:solidFill>
              </a:rPr>
              <a:t>synchrotron emission </a:t>
            </a:r>
          </a:p>
        </p:txBody>
      </p:sp>
      <p:sp>
        <p:nvSpPr>
          <p:cNvPr id="9" name="TextBox 8">
            <a:extLst>
              <a:ext uri="{FF2B5EF4-FFF2-40B4-BE49-F238E27FC236}">
                <a16:creationId xmlns:a16="http://schemas.microsoft.com/office/drawing/2014/main" id="{2D58D9F1-3AA2-538E-619E-9F2F6C3755BF}"/>
              </a:ext>
            </a:extLst>
          </p:cNvPr>
          <p:cNvSpPr txBox="1"/>
          <p:nvPr/>
        </p:nvSpPr>
        <p:spPr>
          <a:xfrm>
            <a:off x="8174726" y="6401841"/>
            <a:ext cx="3769622" cy="400110"/>
          </a:xfrm>
          <a:prstGeom prst="rect">
            <a:avLst/>
          </a:prstGeom>
          <a:solidFill>
            <a:schemeClr val="bg1"/>
          </a:solidFill>
        </p:spPr>
        <p:txBody>
          <a:bodyPr wrap="none" rtlCol="0">
            <a:spAutoFit/>
          </a:bodyPr>
          <a:lstStyle/>
          <a:p>
            <a:r>
              <a:rPr lang="en-US" sz="2000" dirty="0"/>
              <a:t>Liu, Hu, </a:t>
            </a:r>
            <a:r>
              <a:rPr lang="en-US" sz="2000" dirty="0" err="1"/>
              <a:t>Lazarian</a:t>
            </a:r>
            <a:r>
              <a:rPr lang="en-US" sz="2000" dirty="0"/>
              <a:t>, Xu, &amp; </a:t>
            </a:r>
            <a:r>
              <a:rPr lang="en-US" sz="2000" dirty="0" err="1"/>
              <a:t>Soida</a:t>
            </a:r>
            <a:r>
              <a:rPr lang="en-US" sz="2000" dirty="0"/>
              <a:t> 2023</a:t>
            </a:r>
          </a:p>
        </p:txBody>
      </p:sp>
    </p:spTree>
    <p:extLst>
      <p:ext uri="{BB962C8B-B14F-4D97-AF65-F5344CB8AC3E}">
        <p14:creationId xmlns:p14="http://schemas.microsoft.com/office/powerpoint/2010/main" val="4173958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44 shock waves illustration">
            <a:extLst>
              <a:ext uri="{FF2B5EF4-FFF2-40B4-BE49-F238E27FC236}">
                <a16:creationId xmlns:a16="http://schemas.microsoft.com/office/drawing/2014/main" id="{E08883F5-E58A-6E75-4DDF-0B6C6B1E8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821" y="2114550"/>
            <a:ext cx="3762375" cy="3762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BE8E8F-7FE5-1E48-8453-97FB6B76CC6A}"/>
              </a:ext>
            </a:extLst>
          </p:cNvPr>
          <p:cNvSpPr txBox="1"/>
          <p:nvPr/>
        </p:nvSpPr>
        <p:spPr>
          <a:xfrm>
            <a:off x="794156" y="1485900"/>
            <a:ext cx="4771756" cy="461665"/>
          </a:xfrm>
          <a:prstGeom prst="rect">
            <a:avLst/>
          </a:prstGeom>
          <a:noFill/>
        </p:spPr>
        <p:txBody>
          <a:bodyPr wrap="none" rtlCol="0">
            <a:spAutoFit/>
          </a:bodyPr>
          <a:lstStyle/>
          <a:p>
            <a:r>
              <a:rPr lang="en-US" sz="2400" dirty="0">
                <a:solidFill>
                  <a:srgbClr val="0070C0"/>
                </a:solidFill>
              </a:rPr>
              <a:t>Supernova shock – cloud interaction </a:t>
            </a:r>
          </a:p>
        </p:txBody>
      </p:sp>
      <p:sp>
        <p:nvSpPr>
          <p:cNvPr id="3" name="圆角矩形 6">
            <a:extLst>
              <a:ext uri="{FF2B5EF4-FFF2-40B4-BE49-F238E27FC236}">
                <a16:creationId xmlns:a16="http://schemas.microsoft.com/office/drawing/2014/main" id="{17214DCE-4B43-2FEE-4397-E9E90BE929A4}"/>
              </a:ext>
            </a:extLst>
          </p:cNvPr>
          <p:cNvSpPr/>
          <p:nvPr/>
        </p:nvSpPr>
        <p:spPr>
          <a:xfrm>
            <a:off x="1768923" y="320196"/>
            <a:ext cx="8693920" cy="741984"/>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Rectangle 4">
            <a:extLst>
              <a:ext uri="{FF2B5EF4-FFF2-40B4-BE49-F238E27FC236}">
                <a16:creationId xmlns:a16="http://schemas.microsoft.com/office/drawing/2014/main" id="{7C8E6461-6A42-18B3-FAA6-D896B907618A}"/>
              </a:ext>
            </a:extLst>
          </p:cNvPr>
          <p:cNvSpPr/>
          <p:nvPr/>
        </p:nvSpPr>
        <p:spPr>
          <a:xfrm>
            <a:off x="2419555" y="413528"/>
            <a:ext cx="9402846" cy="523220"/>
          </a:xfrm>
          <a:prstGeom prst="rect">
            <a:avLst/>
          </a:prstGeom>
          <a:noFill/>
        </p:spPr>
        <p:txBody>
          <a:bodyPr wrap="square" rtlCol="0">
            <a:spAutoFit/>
          </a:bodyPr>
          <a:lstStyle/>
          <a:p>
            <a:r>
              <a:rPr lang="en-US" sz="2800" b="1" dirty="0">
                <a:solidFill>
                  <a:schemeClr val="accent2">
                    <a:lumMod val="75000"/>
                  </a:schemeClr>
                </a:solidFill>
                <a:latin typeface="+mj-lt"/>
              </a:rPr>
              <a:t>Suppressed diffusion of CRs in star-forming regions </a:t>
            </a:r>
          </a:p>
        </p:txBody>
      </p:sp>
      <p:pic>
        <p:nvPicPr>
          <p:cNvPr id="7" name="Picture 6">
            <a:extLst>
              <a:ext uri="{FF2B5EF4-FFF2-40B4-BE49-F238E27FC236}">
                <a16:creationId xmlns:a16="http://schemas.microsoft.com/office/drawing/2014/main" id="{0E9D4D86-D3BD-FF06-C048-C9661AF7FDCC}"/>
              </a:ext>
            </a:extLst>
          </p:cNvPr>
          <p:cNvPicPr>
            <a:picLocks noChangeAspect="1"/>
          </p:cNvPicPr>
          <p:nvPr/>
        </p:nvPicPr>
        <p:blipFill>
          <a:blip r:embed="rId3"/>
          <a:stretch>
            <a:fillRect/>
          </a:stretch>
        </p:blipFill>
        <p:spPr>
          <a:xfrm>
            <a:off x="5706588" y="1283815"/>
            <a:ext cx="5878174" cy="4496907"/>
          </a:xfrm>
          <a:prstGeom prst="rect">
            <a:avLst/>
          </a:prstGeom>
        </p:spPr>
      </p:pic>
      <p:sp>
        <p:nvSpPr>
          <p:cNvPr id="8" name="TextBox 7">
            <a:extLst>
              <a:ext uri="{FF2B5EF4-FFF2-40B4-BE49-F238E27FC236}">
                <a16:creationId xmlns:a16="http://schemas.microsoft.com/office/drawing/2014/main" id="{874927A3-3D68-C219-EE74-5A749568ECFC}"/>
              </a:ext>
            </a:extLst>
          </p:cNvPr>
          <p:cNvSpPr txBox="1"/>
          <p:nvPr/>
        </p:nvSpPr>
        <p:spPr>
          <a:xfrm>
            <a:off x="6467010" y="5876925"/>
            <a:ext cx="5543282" cy="830997"/>
          </a:xfrm>
          <a:prstGeom prst="rect">
            <a:avLst/>
          </a:prstGeom>
          <a:noFill/>
        </p:spPr>
        <p:txBody>
          <a:bodyPr wrap="square" rtlCol="0">
            <a:spAutoFit/>
          </a:bodyPr>
          <a:lstStyle/>
          <a:p>
            <a:r>
              <a:rPr lang="en-US" sz="2400" dirty="0"/>
              <a:t>Average Galactic diffusion coefficient </a:t>
            </a:r>
          </a:p>
          <a:p>
            <a:r>
              <a:rPr lang="en-US" sz="2400" dirty="0"/>
              <a:t>cannot explain gamma-ray observations </a:t>
            </a:r>
          </a:p>
        </p:txBody>
      </p:sp>
      <p:sp>
        <p:nvSpPr>
          <p:cNvPr id="9" name="TextBox 8">
            <a:extLst>
              <a:ext uri="{FF2B5EF4-FFF2-40B4-BE49-F238E27FC236}">
                <a16:creationId xmlns:a16="http://schemas.microsoft.com/office/drawing/2014/main" id="{1AA1529C-DA74-4938-A7D5-E57F2D45D46E}"/>
              </a:ext>
            </a:extLst>
          </p:cNvPr>
          <p:cNvSpPr txBox="1"/>
          <p:nvPr/>
        </p:nvSpPr>
        <p:spPr>
          <a:xfrm>
            <a:off x="9203481" y="1606814"/>
            <a:ext cx="2743200" cy="646331"/>
          </a:xfrm>
          <a:prstGeom prst="rect">
            <a:avLst/>
          </a:prstGeom>
          <a:noFill/>
        </p:spPr>
        <p:txBody>
          <a:bodyPr wrap="square" rtlCol="0">
            <a:spAutoFit/>
          </a:bodyPr>
          <a:lstStyle/>
          <a:p>
            <a:r>
              <a:rPr lang="en-US" sz="1800" dirty="0">
                <a:effectLst/>
                <a:latin typeface="SFRM1200"/>
              </a:rPr>
              <a:t>Ackermann et al. 2013 </a:t>
            </a:r>
            <a:endParaRPr lang="en-US" dirty="0">
              <a:effectLst/>
            </a:endParaRPr>
          </a:p>
          <a:p>
            <a:endParaRPr lang="en-US" dirty="0"/>
          </a:p>
        </p:txBody>
      </p:sp>
    </p:spTree>
    <p:extLst>
      <p:ext uri="{BB962C8B-B14F-4D97-AF65-F5344CB8AC3E}">
        <p14:creationId xmlns:p14="http://schemas.microsoft.com/office/powerpoint/2010/main" val="2554649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2"/>
          <a:stretch>
            <a:fillRect/>
          </a:stretch>
        </p:blipFill>
        <p:spPr>
          <a:xfrm>
            <a:off x="8735059" y="2353772"/>
            <a:ext cx="1672138" cy="2837453"/>
          </a:xfrm>
          <a:prstGeom prst="rect">
            <a:avLst/>
          </a:prstGeom>
        </p:spPr>
      </p:pic>
      <p:sp>
        <p:nvSpPr>
          <p:cNvPr id="28" name="圆角矩形 27"/>
          <p:cNvSpPr/>
          <p:nvPr/>
        </p:nvSpPr>
        <p:spPr>
          <a:xfrm>
            <a:off x="1892018" y="494035"/>
            <a:ext cx="8417554" cy="741984"/>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任意形状 11"/>
          <p:cNvSpPr/>
          <p:nvPr/>
        </p:nvSpPr>
        <p:spPr>
          <a:xfrm>
            <a:off x="3834276" y="2326966"/>
            <a:ext cx="5736853" cy="3510154"/>
          </a:xfrm>
          <a:custGeom>
            <a:avLst/>
            <a:gdLst>
              <a:gd name="connsiteX0" fmla="*/ 0 w 5736853"/>
              <a:gd name="connsiteY0" fmla="*/ 0 h 3510154"/>
              <a:gd name="connsiteX1" fmla="*/ 4609461 w 5736853"/>
              <a:gd name="connsiteY1" fmla="*/ 1854960 h 3510154"/>
              <a:gd name="connsiteX2" fmla="*/ 5736853 w 5736853"/>
              <a:gd name="connsiteY2" fmla="*/ 3510154 h 3510154"/>
            </a:gdLst>
            <a:ahLst/>
            <a:cxnLst>
              <a:cxn ang="0">
                <a:pos x="connsiteX0" y="connsiteY0"/>
              </a:cxn>
              <a:cxn ang="0">
                <a:pos x="connsiteX1" y="connsiteY1"/>
              </a:cxn>
              <a:cxn ang="0">
                <a:pos x="connsiteX2" y="connsiteY2"/>
              </a:cxn>
            </a:cxnLst>
            <a:rect l="l" t="t" r="r" b="b"/>
            <a:pathLst>
              <a:path w="5736853" h="3510154">
                <a:moveTo>
                  <a:pt x="0" y="0"/>
                </a:moveTo>
                <a:cubicBezTo>
                  <a:pt x="1826659" y="634967"/>
                  <a:pt x="3653319" y="1269934"/>
                  <a:pt x="4609461" y="1854960"/>
                </a:cubicBezTo>
                <a:cubicBezTo>
                  <a:pt x="5565603" y="2439986"/>
                  <a:pt x="5736853" y="3510154"/>
                  <a:pt x="5736853" y="3510154"/>
                </a:cubicBezTo>
              </a:path>
            </a:pathLst>
          </a:custGeom>
          <a:ln w="57150" cmpd="sng">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pic>
        <p:nvPicPr>
          <p:cNvPr id="13" name="图片 12"/>
          <p:cNvPicPr>
            <a:picLocks noChangeAspect="1"/>
          </p:cNvPicPr>
          <p:nvPr/>
        </p:nvPicPr>
        <p:blipFill rotWithShape="1">
          <a:blip r:embed="rId3"/>
          <a:srcRect l="12856" t="18038" r="15992"/>
          <a:stretch/>
        </p:blipFill>
        <p:spPr>
          <a:xfrm rot="1298788">
            <a:off x="4027386" y="3397686"/>
            <a:ext cx="4038630" cy="2621133"/>
          </a:xfrm>
          <a:prstGeom prst="rect">
            <a:avLst/>
          </a:prstGeom>
        </p:spPr>
      </p:pic>
      <p:cxnSp>
        <p:nvCxnSpPr>
          <p:cNvPr id="15" name="直线连接符 14"/>
          <p:cNvCxnSpPr/>
          <p:nvPr/>
        </p:nvCxnSpPr>
        <p:spPr>
          <a:xfrm>
            <a:off x="3834275" y="1998780"/>
            <a:ext cx="11378" cy="3709919"/>
          </a:xfrm>
          <a:prstGeom prst="line">
            <a:avLst/>
          </a:prstGeom>
          <a:ln>
            <a:solidFill>
              <a:srgbClr val="00009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直线连接符 15"/>
          <p:cNvCxnSpPr/>
          <p:nvPr/>
        </p:nvCxnSpPr>
        <p:spPr>
          <a:xfrm>
            <a:off x="8349965" y="1998780"/>
            <a:ext cx="0" cy="3681381"/>
          </a:xfrm>
          <a:prstGeom prst="line">
            <a:avLst/>
          </a:prstGeom>
          <a:ln>
            <a:solidFill>
              <a:srgbClr val="000090"/>
            </a:solidFill>
            <a:prstDash val="dash"/>
          </a:ln>
          <a:effectLst/>
        </p:spPr>
        <p:style>
          <a:lnRef idx="2">
            <a:schemeClr val="accent1"/>
          </a:lnRef>
          <a:fillRef idx="0">
            <a:schemeClr val="accent1"/>
          </a:fillRef>
          <a:effectRef idx="1">
            <a:schemeClr val="accent1"/>
          </a:effectRef>
          <a:fontRef idx="minor">
            <a:schemeClr val="tx1"/>
          </a:fontRef>
        </p:style>
      </p:cxnSp>
      <p:sp>
        <p:nvSpPr>
          <p:cNvPr id="25" name="Text Box 15"/>
          <p:cNvSpPr txBox="1">
            <a:spLocks noChangeArrowheads="1"/>
          </p:cNvSpPr>
          <p:nvPr/>
        </p:nvSpPr>
        <p:spPr bwMode="auto">
          <a:xfrm>
            <a:off x="5375551" y="2353771"/>
            <a:ext cx="21669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Times" charset="0"/>
                <a:ea typeface="宋体" charset="0"/>
              </a:defRPr>
            </a:lvl1pPr>
            <a:lvl2pPr marL="37931725" indent="-37474525">
              <a:defRPr sz="2400">
                <a:solidFill>
                  <a:schemeClr val="tx1"/>
                </a:solidFill>
                <a:latin typeface="Times" charset="0"/>
                <a:ea typeface="宋体" charset="0"/>
              </a:defRPr>
            </a:lvl2pPr>
            <a:lvl3pPr>
              <a:defRPr sz="2400">
                <a:solidFill>
                  <a:schemeClr val="tx1"/>
                </a:solidFill>
                <a:latin typeface="Times" charset="0"/>
                <a:ea typeface="宋体" charset="0"/>
              </a:defRPr>
            </a:lvl3pPr>
            <a:lvl4pPr>
              <a:defRPr sz="2400">
                <a:solidFill>
                  <a:schemeClr val="tx1"/>
                </a:solidFill>
                <a:latin typeface="Times" charset="0"/>
                <a:ea typeface="宋体" charset="0"/>
              </a:defRPr>
            </a:lvl4pPr>
            <a:lvl5pPr>
              <a:defRPr sz="2400">
                <a:solidFill>
                  <a:schemeClr val="tx1"/>
                </a:solidFill>
                <a:latin typeface="Times" charset="0"/>
                <a:ea typeface="宋体" charset="0"/>
              </a:defRPr>
            </a:lvl5pPr>
            <a:lvl6pPr marL="457200" eaLnBrk="0" fontAlgn="base" hangingPunct="0">
              <a:spcBef>
                <a:spcPct val="0"/>
              </a:spcBef>
              <a:spcAft>
                <a:spcPct val="0"/>
              </a:spcAft>
              <a:defRPr sz="2400">
                <a:solidFill>
                  <a:schemeClr val="tx1"/>
                </a:solidFill>
                <a:latin typeface="Times" charset="0"/>
                <a:ea typeface="宋体" charset="0"/>
              </a:defRPr>
            </a:lvl6pPr>
            <a:lvl7pPr marL="914400" eaLnBrk="0" fontAlgn="base" hangingPunct="0">
              <a:spcBef>
                <a:spcPct val="0"/>
              </a:spcBef>
              <a:spcAft>
                <a:spcPct val="0"/>
              </a:spcAft>
              <a:defRPr sz="2400">
                <a:solidFill>
                  <a:schemeClr val="tx1"/>
                </a:solidFill>
                <a:latin typeface="Times" charset="0"/>
                <a:ea typeface="宋体" charset="0"/>
              </a:defRPr>
            </a:lvl7pPr>
            <a:lvl8pPr marL="1371600" eaLnBrk="0" fontAlgn="base" hangingPunct="0">
              <a:spcBef>
                <a:spcPct val="0"/>
              </a:spcBef>
              <a:spcAft>
                <a:spcPct val="0"/>
              </a:spcAft>
              <a:defRPr sz="2400">
                <a:solidFill>
                  <a:schemeClr val="tx1"/>
                </a:solidFill>
                <a:latin typeface="Times" charset="0"/>
                <a:ea typeface="宋体" charset="0"/>
              </a:defRPr>
            </a:lvl8pPr>
            <a:lvl9pPr marL="1828800" eaLnBrk="0" fontAlgn="base" hangingPunct="0">
              <a:spcBef>
                <a:spcPct val="0"/>
              </a:spcBef>
              <a:spcAft>
                <a:spcPct val="0"/>
              </a:spcAft>
              <a:defRPr sz="2400">
                <a:solidFill>
                  <a:schemeClr val="tx1"/>
                </a:solidFill>
                <a:latin typeface="Times" charset="0"/>
                <a:ea typeface="宋体" charset="0"/>
              </a:defRPr>
            </a:lvl9pPr>
          </a:lstStyle>
          <a:p>
            <a:pPr eaLnBrk="1" hangingPunct="1"/>
            <a:r>
              <a:rPr lang="en-US" altLang="zh-CN" sz="2800" dirty="0">
                <a:solidFill>
                  <a:schemeClr val="accent2">
                    <a:lumMod val="75000"/>
                  </a:schemeClr>
                </a:solidFill>
              </a:rPr>
              <a:t> </a:t>
            </a:r>
            <a:r>
              <a:rPr lang="en-US" altLang="zh-CN" sz="2800" b="1" dirty="0">
                <a:solidFill>
                  <a:schemeClr val="accent2">
                    <a:lumMod val="75000"/>
                  </a:schemeClr>
                </a:solidFill>
              </a:rPr>
              <a:t>E(k)</a:t>
            </a:r>
            <a:r>
              <a:rPr lang="en-US" altLang="zh-CN" sz="2800" b="1" baseline="-25000" dirty="0">
                <a:solidFill>
                  <a:schemeClr val="accent2">
                    <a:lumMod val="75000"/>
                  </a:schemeClr>
                </a:solidFill>
              </a:rPr>
              <a:t>1D </a:t>
            </a:r>
            <a:r>
              <a:rPr lang="en-US" altLang="zh-CN" sz="2800" b="1" dirty="0">
                <a:solidFill>
                  <a:schemeClr val="accent2">
                    <a:lumMod val="75000"/>
                  </a:schemeClr>
                </a:solidFill>
              </a:rPr>
              <a:t>~ k</a:t>
            </a:r>
            <a:r>
              <a:rPr lang="en-US" altLang="zh-CN" sz="2800" b="1" baseline="30000" dirty="0">
                <a:solidFill>
                  <a:schemeClr val="accent2">
                    <a:lumMod val="75000"/>
                  </a:schemeClr>
                </a:solidFill>
              </a:rPr>
              <a:t>-5/3</a:t>
            </a:r>
            <a:endParaRPr lang="en-US" altLang="zh-CN" sz="2800" b="1" dirty="0">
              <a:solidFill>
                <a:schemeClr val="accent2">
                  <a:lumMod val="75000"/>
                </a:schemeClr>
              </a:solidFill>
            </a:endParaRPr>
          </a:p>
        </p:txBody>
      </p:sp>
      <p:sp>
        <p:nvSpPr>
          <p:cNvPr id="17" name="矩形 16"/>
          <p:cNvSpPr/>
          <p:nvPr/>
        </p:nvSpPr>
        <p:spPr>
          <a:xfrm>
            <a:off x="2683609" y="480243"/>
            <a:ext cx="6916702" cy="580480"/>
          </a:xfrm>
          <a:prstGeom prst="rect">
            <a:avLst/>
          </a:prstGeom>
          <a:noFill/>
        </p:spPr>
        <p:txBody>
          <a:bodyPr wrap="none" rtlCol="0">
            <a:spAutoFit/>
          </a:bodyPr>
          <a:lstStyle/>
          <a:p>
            <a:pPr algn="ctr">
              <a:lnSpc>
                <a:spcPct val="150000"/>
              </a:lnSpc>
            </a:pPr>
            <a:r>
              <a:rPr kumimoji="1" lang="en-US" altLang="zh-CN" sz="2400" dirty="0">
                <a:solidFill>
                  <a:srgbClr val="984807"/>
                </a:solidFill>
                <a:latin typeface="Charter Black"/>
                <a:cs typeface="Charter Black"/>
              </a:rPr>
              <a:t>Kolmogorov turbulent energy spectrum    </a:t>
            </a:r>
            <a:endParaRPr kumimoji="1" lang="zh-CN" altLang="en-US" sz="2400" dirty="0">
              <a:solidFill>
                <a:srgbClr val="984807"/>
              </a:solidFill>
              <a:latin typeface="Charter Black"/>
              <a:cs typeface="Charter Black"/>
            </a:endParaRPr>
          </a:p>
        </p:txBody>
      </p:sp>
      <p:sp>
        <p:nvSpPr>
          <p:cNvPr id="18" name="文本框 17"/>
          <p:cNvSpPr txBox="1"/>
          <p:nvPr/>
        </p:nvSpPr>
        <p:spPr>
          <a:xfrm>
            <a:off x="3695317" y="5559849"/>
            <a:ext cx="380232" cy="646331"/>
          </a:xfrm>
          <a:prstGeom prst="rect">
            <a:avLst/>
          </a:prstGeom>
          <a:noFill/>
        </p:spPr>
        <p:txBody>
          <a:bodyPr wrap="none" rtlCol="0">
            <a:spAutoFit/>
          </a:bodyPr>
          <a:lstStyle/>
          <a:p>
            <a:r>
              <a:rPr kumimoji="1" lang="en-US" altLang="zh-CN" sz="3600" b="1" i="1" dirty="0"/>
              <a:t>L</a:t>
            </a:r>
            <a:endParaRPr kumimoji="1" lang="zh-CN" altLang="en-US" sz="3600" b="1" i="1" dirty="0"/>
          </a:p>
        </p:txBody>
      </p:sp>
      <p:sp>
        <p:nvSpPr>
          <p:cNvPr id="23" name="文本框 22"/>
          <p:cNvSpPr txBox="1"/>
          <p:nvPr/>
        </p:nvSpPr>
        <p:spPr>
          <a:xfrm>
            <a:off x="8214700" y="5546481"/>
            <a:ext cx="425116" cy="584775"/>
          </a:xfrm>
          <a:prstGeom prst="rect">
            <a:avLst/>
          </a:prstGeom>
          <a:noFill/>
        </p:spPr>
        <p:txBody>
          <a:bodyPr wrap="none" rtlCol="0">
            <a:spAutoFit/>
          </a:bodyPr>
          <a:lstStyle/>
          <a:p>
            <a:r>
              <a:rPr kumimoji="1" lang="en-US" altLang="zh-CN" sz="3200" b="1" i="1" dirty="0"/>
              <a:t>l</a:t>
            </a:r>
            <a:r>
              <a:rPr kumimoji="1" lang="en-US" altLang="zh-CN" sz="3200" b="1" i="1" baseline="-25000" dirty="0"/>
              <a:t>0</a:t>
            </a:r>
            <a:endParaRPr kumimoji="1" lang="zh-CN" altLang="en-US" sz="3200" b="1" i="1" dirty="0"/>
          </a:p>
        </p:txBody>
      </p:sp>
      <p:sp>
        <p:nvSpPr>
          <p:cNvPr id="24" name="文本框 23"/>
          <p:cNvSpPr txBox="1"/>
          <p:nvPr/>
        </p:nvSpPr>
        <p:spPr>
          <a:xfrm>
            <a:off x="7659620" y="1529166"/>
            <a:ext cx="2136034" cy="400110"/>
          </a:xfrm>
          <a:prstGeom prst="rect">
            <a:avLst/>
          </a:prstGeom>
          <a:noFill/>
        </p:spPr>
        <p:txBody>
          <a:bodyPr wrap="none" rtlCol="0">
            <a:spAutoFit/>
          </a:bodyPr>
          <a:lstStyle>
            <a:defPPr>
              <a:defRPr lang="zh-CN"/>
            </a:defPPr>
            <a:lvl1pPr>
              <a:defRPr kumimoji="1" sz="2400" b="1">
                <a:solidFill>
                  <a:srgbClr val="800000"/>
                </a:solidFill>
              </a:defRPr>
            </a:lvl1pPr>
          </a:lstStyle>
          <a:p>
            <a:r>
              <a:rPr lang="en-US" altLang="zh-CN" sz="2000" b="0" dirty="0">
                <a:solidFill>
                  <a:srgbClr val="000000"/>
                </a:solidFill>
              </a:rPr>
              <a:t>Energy dissipation </a:t>
            </a:r>
          </a:p>
        </p:txBody>
      </p:sp>
      <p:sp>
        <p:nvSpPr>
          <p:cNvPr id="2" name="文本框 1"/>
          <p:cNvSpPr txBox="1"/>
          <p:nvPr/>
        </p:nvSpPr>
        <p:spPr>
          <a:xfrm>
            <a:off x="2730092" y="1510198"/>
            <a:ext cx="1917192" cy="400110"/>
          </a:xfrm>
          <a:prstGeom prst="rect">
            <a:avLst/>
          </a:prstGeom>
          <a:noFill/>
        </p:spPr>
        <p:txBody>
          <a:bodyPr wrap="none" rtlCol="0">
            <a:spAutoFit/>
          </a:bodyPr>
          <a:lstStyle>
            <a:defPPr>
              <a:defRPr lang="zh-CN"/>
            </a:defPPr>
            <a:lvl1pPr>
              <a:defRPr kumimoji="1" sz="2000" b="0">
                <a:solidFill>
                  <a:srgbClr val="800000"/>
                </a:solidFill>
              </a:defRPr>
            </a:lvl1pPr>
          </a:lstStyle>
          <a:p>
            <a:r>
              <a:rPr lang="en-US" altLang="zh-CN" dirty="0">
                <a:solidFill>
                  <a:srgbClr val="000000"/>
                </a:solidFill>
              </a:rPr>
              <a:t>Energy injection </a:t>
            </a:r>
            <a:endParaRPr lang="zh-CN" altLang="en-US" dirty="0">
              <a:solidFill>
                <a:srgbClr val="000000"/>
              </a:solidFill>
            </a:endParaRPr>
          </a:p>
        </p:txBody>
      </p:sp>
      <p:sp>
        <p:nvSpPr>
          <p:cNvPr id="3" name="矩形 2"/>
          <p:cNvSpPr/>
          <p:nvPr/>
        </p:nvSpPr>
        <p:spPr>
          <a:xfrm>
            <a:off x="4384678" y="5063068"/>
            <a:ext cx="3274942" cy="1068189"/>
          </a:xfrm>
          <a:prstGeom prst="rect">
            <a:avLst/>
          </a:prstGeom>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grpSp>
        <p:nvGrpSpPr>
          <p:cNvPr id="20" name="组 19"/>
          <p:cNvGrpSpPr/>
          <p:nvPr/>
        </p:nvGrpSpPr>
        <p:grpSpPr>
          <a:xfrm>
            <a:off x="4614269" y="5048402"/>
            <a:ext cx="2862900" cy="1083530"/>
            <a:chOff x="5397700" y="2146060"/>
            <a:chExt cx="2862900" cy="1083530"/>
          </a:xfrm>
          <a:solidFill>
            <a:srgbClr val="FFFFFF"/>
          </a:solidFill>
        </p:grpSpPr>
        <p:graphicFrame>
          <p:nvGraphicFramePr>
            <p:cNvPr id="21" name="对象 20"/>
            <p:cNvGraphicFramePr>
              <a:graphicFrameLocks noChangeAspect="1"/>
            </p:cNvGraphicFramePr>
            <p:nvPr/>
          </p:nvGraphicFramePr>
          <p:xfrm>
            <a:off x="6308925" y="2146060"/>
            <a:ext cx="1951675" cy="1083530"/>
          </p:xfrm>
          <a:graphic>
            <a:graphicData uri="http://schemas.openxmlformats.org/presentationml/2006/ole">
              <mc:AlternateContent xmlns:mc="http://schemas.openxmlformats.org/markup-compatibility/2006">
                <mc:Choice xmlns:v="urn:schemas-microsoft-com:vml" Requires="v">
                  <p:oleObj name="公式" r:id="rId4" imgW="800100" imgH="444500" progId="Equation.3">
                    <p:embed/>
                  </p:oleObj>
                </mc:Choice>
                <mc:Fallback>
                  <p:oleObj name="公式" r:id="rId4" imgW="800100" imgH="444500" progId="Equation.3">
                    <p:embed/>
                    <p:pic>
                      <p:nvPicPr>
                        <p:cNvPr id="21" name="对象 20"/>
                        <p:cNvPicPr/>
                        <p:nvPr/>
                      </p:nvPicPr>
                      <p:blipFill>
                        <a:blip r:embed="rId5"/>
                        <a:stretch>
                          <a:fillRect/>
                        </a:stretch>
                      </p:blipFill>
                      <p:spPr>
                        <a:xfrm>
                          <a:off x="6308925" y="2146060"/>
                          <a:ext cx="1951675" cy="1083530"/>
                        </a:xfrm>
                        <a:prstGeom prst="rect">
                          <a:avLst/>
                        </a:prstGeom>
                      </p:spPr>
                    </p:pic>
                  </p:oleObj>
                </mc:Fallback>
              </mc:AlternateContent>
            </a:graphicData>
          </a:graphic>
        </p:graphicFrame>
        <p:sp>
          <p:nvSpPr>
            <p:cNvPr id="26" name="文本框 25"/>
            <p:cNvSpPr txBox="1"/>
            <p:nvPr/>
          </p:nvSpPr>
          <p:spPr>
            <a:xfrm>
              <a:off x="5397700" y="2308993"/>
              <a:ext cx="625492" cy="646331"/>
            </a:xfrm>
            <a:prstGeom prst="rect">
              <a:avLst/>
            </a:prstGeom>
            <a:grpFill/>
          </p:spPr>
          <p:txBody>
            <a:bodyPr wrap="none" rtlCol="0">
              <a:spAutoFit/>
            </a:bodyPr>
            <a:lstStyle/>
            <a:p>
              <a:r>
                <a:rPr kumimoji="1" lang="zh-CN" altLang="en-US" sz="3600" b="1" dirty="0">
                  <a:solidFill>
                    <a:srgbClr val="FF3C58"/>
                  </a:solidFill>
                </a:rPr>
                <a:t>ε</a:t>
              </a:r>
              <a:r>
                <a:rPr kumimoji="1" lang="en-US" altLang="zh-CN" sz="3600" dirty="0"/>
                <a:t>=</a:t>
              </a:r>
              <a:endParaRPr kumimoji="1" lang="zh-CN" altLang="en-US" sz="3600" dirty="0"/>
            </a:p>
          </p:txBody>
        </p:sp>
      </p:grpSp>
      <p:pic>
        <p:nvPicPr>
          <p:cNvPr id="27" name="图片 26" descr="DbqQj71V0AAdeb8.jpg"/>
          <p:cNvPicPr>
            <a:picLocks noChangeAspect="1"/>
          </p:cNvPicPr>
          <p:nvPr/>
        </p:nvPicPr>
        <p:blipFill rotWithShape="1">
          <a:blip r:embed="rId6">
            <a:extLst>
              <a:ext uri="{28A0092B-C50C-407E-A947-70E740481C1C}">
                <a14:useLocalDpi xmlns:a14="http://schemas.microsoft.com/office/drawing/2010/main" val="0"/>
              </a:ext>
            </a:extLst>
          </a:blip>
          <a:srcRect b="31850"/>
          <a:stretch/>
        </p:blipFill>
        <p:spPr>
          <a:xfrm>
            <a:off x="1646349" y="2745227"/>
            <a:ext cx="1657096" cy="1711614"/>
          </a:xfrm>
          <a:prstGeom prst="rect">
            <a:avLst/>
          </a:prstGeom>
        </p:spPr>
      </p:pic>
      <p:sp>
        <p:nvSpPr>
          <p:cNvPr id="29" name="文本框 28"/>
          <p:cNvSpPr txBox="1"/>
          <p:nvPr/>
        </p:nvSpPr>
        <p:spPr>
          <a:xfrm>
            <a:off x="1607071" y="4428279"/>
            <a:ext cx="1903085" cy="923330"/>
          </a:xfrm>
          <a:prstGeom prst="rect">
            <a:avLst/>
          </a:prstGeom>
          <a:noFill/>
        </p:spPr>
        <p:txBody>
          <a:bodyPr wrap="none" rtlCol="0">
            <a:spAutoFit/>
          </a:bodyPr>
          <a:lstStyle/>
          <a:p>
            <a:r>
              <a:rPr lang="en-US" altLang="zh-CN" dirty="0" err="1">
                <a:latin typeface="Arial Narrow"/>
                <a:cs typeface="Arial Narrow"/>
              </a:rPr>
              <a:t>Andrey</a:t>
            </a:r>
            <a:r>
              <a:rPr lang="en-US" altLang="zh-CN" dirty="0">
                <a:latin typeface="Arial Narrow"/>
                <a:cs typeface="Arial Narrow"/>
              </a:rPr>
              <a:t> Kolmogorov </a:t>
            </a:r>
          </a:p>
          <a:p>
            <a:r>
              <a:rPr lang="en-US" altLang="zh-CN" dirty="0">
                <a:latin typeface="Arial Narrow"/>
                <a:cs typeface="Arial Narrow"/>
              </a:rPr>
              <a:t>(1903-1987)</a:t>
            </a:r>
          </a:p>
          <a:p>
            <a:endParaRPr kumimoji="1" lang="zh-CN" altLang="en-US" dirty="0">
              <a:latin typeface="Arial Narrow"/>
              <a:cs typeface="Arial Narrow"/>
            </a:endParaRPr>
          </a:p>
        </p:txBody>
      </p:sp>
      <p:sp>
        <p:nvSpPr>
          <p:cNvPr id="4" name="文本框 3"/>
          <p:cNvSpPr txBox="1"/>
          <p:nvPr/>
        </p:nvSpPr>
        <p:spPr>
          <a:xfrm>
            <a:off x="3303445" y="6311324"/>
            <a:ext cx="1274580" cy="369332"/>
          </a:xfrm>
          <a:prstGeom prst="rect">
            <a:avLst/>
          </a:prstGeom>
          <a:noFill/>
        </p:spPr>
        <p:txBody>
          <a:bodyPr wrap="none" rtlCol="0">
            <a:spAutoFit/>
          </a:bodyPr>
          <a:lstStyle/>
          <a:p>
            <a:r>
              <a:rPr kumimoji="1" lang="en-US" altLang="zh-CN" b="1" dirty="0">
                <a:solidFill>
                  <a:srgbClr val="0000FF"/>
                </a:solidFill>
              </a:rPr>
              <a:t>Large scale </a:t>
            </a:r>
            <a:endParaRPr kumimoji="1" lang="zh-CN" altLang="en-US" b="1" dirty="0">
              <a:solidFill>
                <a:srgbClr val="0000FF"/>
              </a:solidFill>
            </a:endParaRPr>
          </a:p>
        </p:txBody>
      </p:sp>
      <p:cxnSp>
        <p:nvCxnSpPr>
          <p:cNvPr id="6" name="直线箭头连接符 5"/>
          <p:cNvCxnSpPr/>
          <p:nvPr/>
        </p:nvCxnSpPr>
        <p:spPr>
          <a:xfrm>
            <a:off x="4731847" y="6533923"/>
            <a:ext cx="2745322" cy="0"/>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8" name="文本框 7"/>
          <p:cNvSpPr txBox="1"/>
          <p:nvPr/>
        </p:nvSpPr>
        <p:spPr>
          <a:xfrm>
            <a:off x="7795669" y="6324418"/>
            <a:ext cx="1236599" cy="369332"/>
          </a:xfrm>
          <a:prstGeom prst="rect">
            <a:avLst/>
          </a:prstGeom>
          <a:noFill/>
        </p:spPr>
        <p:txBody>
          <a:bodyPr wrap="none" rtlCol="0">
            <a:spAutoFit/>
          </a:bodyPr>
          <a:lstStyle/>
          <a:p>
            <a:r>
              <a:rPr kumimoji="1" lang="en-US" altLang="zh-CN" b="1" dirty="0">
                <a:solidFill>
                  <a:srgbClr val="0000FF"/>
                </a:solidFill>
              </a:rPr>
              <a:t>Small scale</a:t>
            </a:r>
            <a:endParaRPr kumimoji="1" lang="zh-CN" altLang="en-US" b="1" dirty="0">
              <a:solidFill>
                <a:srgbClr val="0000FF"/>
              </a:solidFill>
            </a:endParaRPr>
          </a:p>
        </p:txBody>
      </p:sp>
    </p:spTree>
    <p:extLst>
      <p:ext uri="{BB962C8B-B14F-4D97-AF65-F5344CB8AC3E}">
        <p14:creationId xmlns:p14="http://schemas.microsoft.com/office/powerpoint/2010/main" val="3348323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12B617-1C85-4B2D-6248-EB5668766BDD}"/>
              </a:ext>
            </a:extLst>
          </p:cNvPr>
          <p:cNvSpPr txBox="1"/>
          <p:nvPr/>
        </p:nvSpPr>
        <p:spPr>
          <a:xfrm>
            <a:off x="3862176" y="624227"/>
            <a:ext cx="4499309" cy="369332"/>
          </a:xfrm>
          <a:prstGeom prst="rect">
            <a:avLst/>
          </a:prstGeom>
          <a:noFill/>
        </p:spPr>
        <p:txBody>
          <a:bodyPr wrap="none" rtlCol="0">
            <a:spAutoFit/>
          </a:bodyPr>
          <a:lstStyle>
            <a:defPPr>
              <a:defRPr lang="en-US"/>
            </a:defPPr>
            <a:lvl1pPr algn="ctr">
              <a:lnSpc>
                <a:spcPct val="150000"/>
              </a:lnSpc>
              <a:defRPr kumimoji="1" sz="2400">
                <a:solidFill>
                  <a:srgbClr val="984807"/>
                </a:solidFill>
                <a:latin typeface="Charter Black"/>
                <a:cs typeface="Charter Black"/>
              </a:defRPr>
            </a:lvl1pPr>
          </a:lstStyle>
          <a:p>
            <a:r>
              <a:rPr lang="en-US" dirty="0"/>
              <a:t>MHD turbulence is not an ensemble of waves </a:t>
            </a:r>
          </a:p>
        </p:txBody>
      </p:sp>
      <p:pic>
        <p:nvPicPr>
          <p:cNvPr id="5" name="Picture 4">
            <a:extLst>
              <a:ext uri="{FF2B5EF4-FFF2-40B4-BE49-F238E27FC236}">
                <a16:creationId xmlns:a16="http://schemas.microsoft.com/office/drawing/2014/main" id="{F67A8645-2D22-D0ED-F0C6-3A2C059EF4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846385" y="1984070"/>
            <a:ext cx="8503666" cy="4065037"/>
          </a:xfrm>
          <a:prstGeom prst="rect">
            <a:avLst/>
          </a:prstGeom>
        </p:spPr>
      </p:pic>
      <p:sp>
        <p:nvSpPr>
          <p:cNvPr id="6" name="TextBox 5">
            <a:extLst>
              <a:ext uri="{FF2B5EF4-FFF2-40B4-BE49-F238E27FC236}">
                <a16:creationId xmlns:a16="http://schemas.microsoft.com/office/drawing/2014/main" id="{324A80E9-7765-17A1-A94A-B3F1A3236CD3}"/>
              </a:ext>
            </a:extLst>
          </p:cNvPr>
          <p:cNvSpPr txBox="1"/>
          <p:nvPr/>
        </p:nvSpPr>
        <p:spPr>
          <a:xfrm>
            <a:off x="3147647" y="1572328"/>
            <a:ext cx="2332690" cy="461665"/>
          </a:xfrm>
          <a:prstGeom prst="rect">
            <a:avLst/>
          </a:prstGeom>
          <a:noFill/>
        </p:spPr>
        <p:txBody>
          <a:bodyPr wrap="none" rtlCol="0">
            <a:spAutoFit/>
          </a:bodyPr>
          <a:lstStyle/>
          <a:p>
            <a:r>
              <a:rPr lang="en-US" sz="2400" dirty="0"/>
              <a:t>MHD turbulence </a:t>
            </a:r>
          </a:p>
        </p:txBody>
      </p:sp>
      <p:sp>
        <p:nvSpPr>
          <p:cNvPr id="7" name="TextBox 6">
            <a:extLst>
              <a:ext uri="{FF2B5EF4-FFF2-40B4-BE49-F238E27FC236}">
                <a16:creationId xmlns:a16="http://schemas.microsoft.com/office/drawing/2014/main" id="{B32956CC-91FE-15C8-0553-FDF82E2E2916}"/>
              </a:ext>
            </a:extLst>
          </p:cNvPr>
          <p:cNvSpPr txBox="1"/>
          <p:nvPr/>
        </p:nvSpPr>
        <p:spPr>
          <a:xfrm>
            <a:off x="7807570" y="1614738"/>
            <a:ext cx="1001043" cy="461665"/>
          </a:xfrm>
          <a:prstGeom prst="rect">
            <a:avLst/>
          </a:prstGeom>
          <a:noFill/>
        </p:spPr>
        <p:txBody>
          <a:bodyPr wrap="none" rtlCol="0">
            <a:spAutoFit/>
          </a:bodyPr>
          <a:lstStyle/>
          <a:p>
            <a:r>
              <a:rPr lang="en-US" sz="2400" dirty="0"/>
              <a:t>Waves</a:t>
            </a:r>
          </a:p>
        </p:txBody>
      </p:sp>
      <p:sp>
        <p:nvSpPr>
          <p:cNvPr id="9" name="TextBox 8">
            <a:extLst>
              <a:ext uri="{FF2B5EF4-FFF2-40B4-BE49-F238E27FC236}">
                <a16:creationId xmlns:a16="http://schemas.microsoft.com/office/drawing/2014/main" id="{D9A1B294-A3EF-CC51-1E33-63BF8AF5BFF9}"/>
              </a:ext>
            </a:extLst>
          </p:cNvPr>
          <p:cNvSpPr txBox="1"/>
          <p:nvPr/>
        </p:nvSpPr>
        <p:spPr>
          <a:xfrm>
            <a:off x="8361485" y="6233773"/>
            <a:ext cx="6101860" cy="369332"/>
          </a:xfrm>
          <a:prstGeom prst="rect">
            <a:avLst/>
          </a:prstGeom>
          <a:noFill/>
        </p:spPr>
        <p:txBody>
          <a:bodyPr wrap="square">
            <a:spAutoFit/>
          </a:bodyPr>
          <a:lstStyle/>
          <a:p>
            <a:r>
              <a:rPr lang="en-US" sz="1800" dirty="0">
                <a:effectLst/>
                <a:latin typeface="ZTImes-Small-Caps"/>
              </a:rPr>
              <a:t>Maron &amp; </a:t>
            </a:r>
            <a:r>
              <a:rPr lang="en-US" sz="1800" dirty="0" err="1">
                <a:effectLst/>
                <a:latin typeface="ZTImes-Small-Caps"/>
              </a:rPr>
              <a:t>Goldreich</a:t>
            </a:r>
            <a:r>
              <a:rPr lang="en-US" sz="1800" dirty="0">
                <a:effectLst/>
                <a:latin typeface="ZTImes-Small-Caps"/>
              </a:rPr>
              <a:t> 2001 </a:t>
            </a:r>
            <a:endParaRPr lang="en-US" dirty="0"/>
          </a:p>
        </p:txBody>
      </p:sp>
      <p:sp>
        <p:nvSpPr>
          <p:cNvPr id="10" name="圆角矩形 27">
            <a:extLst>
              <a:ext uri="{FF2B5EF4-FFF2-40B4-BE49-F238E27FC236}">
                <a16:creationId xmlns:a16="http://schemas.microsoft.com/office/drawing/2014/main" id="{E917559F-3CDF-67AF-9BCE-0F87FD952DC6}"/>
              </a:ext>
            </a:extLst>
          </p:cNvPr>
          <p:cNvSpPr/>
          <p:nvPr/>
        </p:nvSpPr>
        <p:spPr>
          <a:xfrm>
            <a:off x="1892018" y="564375"/>
            <a:ext cx="8417554" cy="741984"/>
          </a:xfrm>
          <a:prstGeom prst="roundRect">
            <a:avLst/>
          </a:prstGeom>
          <a:solidFill>
            <a:schemeClr val="accent3">
              <a:lumMod val="50000"/>
              <a:alpha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891301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1433</Words>
  <Application>Microsoft Macintosh PowerPoint</Application>
  <PresentationFormat>Widescreen</PresentationFormat>
  <Paragraphs>201</Paragraphs>
  <Slides>19</Slides>
  <Notes>12</Notes>
  <HiddenSlides>0</HiddenSlides>
  <MMClips>3</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40" baseType="lpstr">
      <vt:lpstr>AdvOTf9433e2d</vt:lpstr>
      <vt:lpstr>SFRM1200</vt:lpstr>
      <vt:lpstr>YMath-Pack-FIve</vt:lpstr>
      <vt:lpstr>YMath-Pack-One</vt:lpstr>
      <vt:lpstr>ZMath-Pack-Two</vt:lpstr>
      <vt:lpstr>ZTImes-Small-Caps</vt:lpstr>
      <vt:lpstr>Apple Symbols</vt:lpstr>
      <vt:lpstr>Arial</vt:lpstr>
      <vt:lpstr>Arial Black</vt:lpstr>
      <vt:lpstr>Arial Hebrew Scholar</vt:lpstr>
      <vt:lpstr>Arial Narrow</vt:lpstr>
      <vt:lpstr>Calibri</vt:lpstr>
      <vt:lpstr>Calibri Light</vt:lpstr>
      <vt:lpstr>Cambria Math</vt:lpstr>
      <vt:lpstr>Charter Black</vt:lpstr>
      <vt:lpstr>DIN Alternate</vt:lpstr>
      <vt:lpstr>Roboto</vt:lpstr>
      <vt:lpstr>Times</vt:lpstr>
      <vt:lpstr>Times New Roman</vt:lpstr>
      <vt:lpstr>Office Theme</vt:lpstr>
      <vt:lpstr>公式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camelsiyao camelsiyao</dc:creator>
  <cp:lastModifiedBy>camelsiyao camelsiyao</cp:lastModifiedBy>
  <cp:revision>3</cp:revision>
  <dcterms:created xsi:type="dcterms:W3CDTF">2023-05-17T02:59:08Z</dcterms:created>
  <dcterms:modified xsi:type="dcterms:W3CDTF">2023-05-17T13:55:05Z</dcterms:modified>
</cp:coreProperties>
</file>