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28"/>
  </p:notesMasterIdLst>
  <p:sldIdLst>
    <p:sldId id="304" r:id="rId3"/>
    <p:sldId id="314" r:id="rId4"/>
    <p:sldId id="261" r:id="rId5"/>
    <p:sldId id="265" r:id="rId6"/>
    <p:sldId id="284" r:id="rId7"/>
    <p:sldId id="266" r:id="rId8"/>
    <p:sldId id="267" r:id="rId9"/>
    <p:sldId id="268" r:id="rId10"/>
    <p:sldId id="313" r:id="rId11"/>
    <p:sldId id="285" r:id="rId12"/>
    <p:sldId id="256" r:id="rId13"/>
    <p:sldId id="270" r:id="rId14"/>
    <p:sldId id="257" r:id="rId15"/>
    <p:sldId id="319" r:id="rId16"/>
    <p:sldId id="320" r:id="rId17"/>
    <p:sldId id="260" r:id="rId18"/>
    <p:sldId id="315" r:id="rId19"/>
    <p:sldId id="316" r:id="rId20"/>
    <p:sldId id="269" r:id="rId21"/>
    <p:sldId id="317" r:id="rId22"/>
    <p:sldId id="324" r:id="rId23"/>
    <p:sldId id="297" r:id="rId24"/>
    <p:sldId id="258" r:id="rId25"/>
    <p:sldId id="323" r:id="rId26"/>
    <p:sldId id="309"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CB5509F9-6E29-E545-A363-764B96BD0318}">
          <p14:sldIdLst>
            <p14:sldId id="304"/>
            <p14:sldId id="314"/>
            <p14:sldId id="261"/>
            <p14:sldId id="265"/>
            <p14:sldId id="284"/>
            <p14:sldId id="266"/>
            <p14:sldId id="267"/>
            <p14:sldId id="268"/>
            <p14:sldId id="313"/>
            <p14:sldId id="285"/>
            <p14:sldId id="256"/>
            <p14:sldId id="270"/>
            <p14:sldId id="257"/>
            <p14:sldId id="319"/>
            <p14:sldId id="320"/>
            <p14:sldId id="260"/>
            <p14:sldId id="315"/>
            <p14:sldId id="316"/>
            <p14:sldId id="269"/>
            <p14:sldId id="317"/>
            <p14:sldId id="324"/>
            <p14:sldId id="297"/>
            <p14:sldId id="258"/>
            <p14:sldId id="323"/>
            <p14:sldId id="309"/>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AABF4"/>
    <a:srgbClr val="945200"/>
    <a:srgbClr val="FF9300"/>
    <a:srgbClr val="0432FF"/>
    <a:srgbClr val="FF7E79"/>
    <a:srgbClr val="00919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794"/>
    <p:restoredTop sz="90306"/>
  </p:normalViewPr>
  <p:slideViewPr>
    <p:cSldViewPr snapToGrid="0" snapToObjects="1">
      <p:cViewPr>
        <p:scale>
          <a:sx n="80" d="100"/>
          <a:sy n="80" d="100"/>
        </p:scale>
        <p:origin x="864" y="312"/>
      </p:cViewPr>
      <p:guideLst>
        <p:guide orient="horz" pos="2160"/>
        <p:guide pos="3840"/>
      </p:guideLst>
    </p:cSldViewPr>
  </p:slideViewPr>
  <p:notesTextViewPr>
    <p:cViewPr>
      <p:scale>
        <a:sx n="1" d="1"/>
        <a:sy n="1" d="1"/>
      </p:scale>
      <p:origin x="0" y="0"/>
    </p:cViewPr>
  </p:notesTextViewPr>
  <p:sorterViewPr>
    <p:cViewPr>
      <p:scale>
        <a:sx n="78" d="100"/>
        <a:sy n="78"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C375D69-9CDA-41D1-8806-4D27E490216F}" type="doc">
      <dgm:prSet loTypeId="urn:microsoft.com/office/officeart/2005/8/layout/list1" loCatId="list" qsTypeId="urn:microsoft.com/office/officeart/2005/8/quickstyle/simple4" qsCatId="simple" csTypeId="urn:microsoft.com/office/officeart/2005/8/colors/accent2_2" csCatId="accent2" phldr="1"/>
      <dgm:spPr/>
      <dgm:t>
        <a:bodyPr/>
        <a:lstStyle/>
        <a:p>
          <a:endParaRPr lang="en-US"/>
        </a:p>
      </dgm:t>
    </dgm:pt>
    <dgm:pt modelId="{CDF3388E-0B64-439D-9CB9-A09C3E4D9DB8}">
      <dgm:prSet custT="1"/>
      <dgm:spPr>
        <a:gradFill rotWithShape="0">
          <a:gsLst>
            <a:gs pos="0">
              <a:schemeClr val="accent5">
                <a:lumMod val="40000"/>
                <a:lumOff val="60000"/>
              </a:schemeClr>
            </a:gs>
            <a:gs pos="50000">
              <a:schemeClr val="accent5">
                <a:lumMod val="75000"/>
              </a:schemeClr>
            </a:gs>
            <a:gs pos="100000">
              <a:schemeClr val="accent5">
                <a:lumMod val="50000"/>
              </a:schemeClr>
            </a:gs>
          </a:gsLst>
        </a:gradFill>
      </dgm:spPr>
      <dgm:t>
        <a:bodyPr/>
        <a:lstStyle/>
        <a:p>
          <a:r>
            <a:rPr lang="en-US" sz="1800" dirty="0"/>
            <a:t>Antarctic Climate Change and the Environment – ACCE </a:t>
          </a:r>
        </a:p>
      </dgm:t>
    </dgm:pt>
    <dgm:pt modelId="{02A0A3E3-1062-4D20-9E95-A4A8B80E0652}" type="parTrans" cxnId="{14220C4F-CB30-472D-8CCA-CCE3B73BB811}">
      <dgm:prSet/>
      <dgm:spPr/>
      <dgm:t>
        <a:bodyPr/>
        <a:lstStyle/>
        <a:p>
          <a:endParaRPr lang="en-US"/>
        </a:p>
      </dgm:t>
    </dgm:pt>
    <dgm:pt modelId="{A5FDFA64-1459-43E8-BC57-64B96EE18C71}" type="sibTrans" cxnId="{14220C4F-CB30-472D-8CCA-CCE3B73BB811}">
      <dgm:prSet/>
      <dgm:spPr/>
      <dgm:t>
        <a:bodyPr/>
        <a:lstStyle/>
        <a:p>
          <a:endParaRPr lang="en-US"/>
        </a:p>
      </dgm:t>
    </dgm:pt>
    <dgm:pt modelId="{0F15E66B-2EA1-45F8-8D6E-6B792EA2B4CE}">
      <dgm:prSet custT="1"/>
      <dgm:spPr>
        <a:ln>
          <a:solidFill>
            <a:schemeClr val="accent1">
              <a:lumMod val="75000"/>
            </a:schemeClr>
          </a:solidFill>
        </a:ln>
      </dgm:spPr>
      <dgm:t>
        <a:bodyPr/>
        <a:lstStyle/>
        <a:p>
          <a:r>
            <a:rPr lang="en-US" sz="1800" dirty="0"/>
            <a:t>The Expert Group on Antarctic Climate Change and the Environment acts as an umbrella for SCAR activities and produces the yearly update to the ACCE report. </a:t>
          </a:r>
          <a:r>
            <a:rPr lang="en-US" sz="1800" i="1" dirty="0"/>
            <a:t>(Formerly under PSG now taken over by SCAR Executive)</a:t>
          </a:r>
        </a:p>
      </dgm:t>
    </dgm:pt>
    <dgm:pt modelId="{A9E938BB-1AAC-443D-AA09-C8D0AB92BDB1}" type="parTrans" cxnId="{94B64E88-7B60-4B4D-BCB1-5635C8CCDE64}">
      <dgm:prSet/>
      <dgm:spPr/>
      <dgm:t>
        <a:bodyPr/>
        <a:lstStyle/>
        <a:p>
          <a:endParaRPr lang="en-US"/>
        </a:p>
      </dgm:t>
    </dgm:pt>
    <dgm:pt modelId="{C0D67A2B-0CA0-425B-BEE4-B23A3EA2E52C}" type="sibTrans" cxnId="{94B64E88-7B60-4B4D-BCB1-5635C8CCDE64}">
      <dgm:prSet/>
      <dgm:spPr/>
      <dgm:t>
        <a:bodyPr/>
        <a:lstStyle/>
        <a:p>
          <a:endParaRPr lang="en-US"/>
        </a:p>
      </dgm:t>
    </dgm:pt>
    <dgm:pt modelId="{8201B5E6-6127-4304-8DF0-12C0670673E8}">
      <dgm:prSet custT="1"/>
      <dgm:spPr>
        <a:gradFill rotWithShape="0">
          <a:gsLst>
            <a:gs pos="0">
              <a:schemeClr val="accent5">
                <a:lumMod val="40000"/>
                <a:lumOff val="60000"/>
              </a:schemeClr>
            </a:gs>
            <a:gs pos="50000">
              <a:schemeClr val="accent5">
                <a:lumMod val="75000"/>
              </a:schemeClr>
            </a:gs>
            <a:gs pos="100000">
              <a:schemeClr val="accent5">
                <a:lumMod val="50000"/>
              </a:schemeClr>
            </a:gs>
          </a:gsLst>
        </a:gradFill>
      </dgm:spPr>
      <dgm:t>
        <a:bodyPr/>
        <a:lstStyle/>
        <a:p>
          <a:r>
            <a:rPr lang="en-US" sz="1800" dirty="0"/>
            <a:t>Antarctic Near-shore and Terrestrial Observing System – ANTOS  - Co-sponsored with Geosciences and Life Sciences  </a:t>
          </a:r>
        </a:p>
      </dgm:t>
    </dgm:pt>
    <dgm:pt modelId="{1394842F-1DA9-4EEB-B98A-9108FD1F1947}" type="parTrans" cxnId="{645750C0-A981-4751-8CFB-96C1D35471E7}">
      <dgm:prSet/>
      <dgm:spPr/>
      <dgm:t>
        <a:bodyPr/>
        <a:lstStyle/>
        <a:p>
          <a:endParaRPr lang="en-US"/>
        </a:p>
      </dgm:t>
    </dgm:pt>
    <dgm:pt modelId="{EDB82E22-CFD3-41C7-8D18-DE7F854F3E7A}" type="sibTrans" cxnId="{645750C0-A981-4751-8CFB-96C1D35471E7}">
      <dgm:prSet/>
      <dgm:spPr/>
      <dgm:t>
        <a:bodyPr/>
        <a:lstStyle/>
        <a:p>
          <a:endParaRPr lang="en-US"/>
        </a:p>
      </dgm:t>
    </dgm:pt>
    <dgm:pt modelId="{314E57BC-18F2-4F9C-9AED-4B4C9CDB7288}">
      <dgm:prSet custT="1"/>
      <dgm:spPr>
        <a:ln>
          <a:solidFill>
            <a:schemeClr val="accent1">
              <a:lumMod val="50000"/>
            </a:schemeClr>
          </a:solidFill>
        </a:ln>
      </dgm:spPr>
      <dgm:t>
        <a:bodyPr/>
        <a:lstStyle/>
        <a:p>
          <a:r>
            <a:rPr lang="en-US" sz="1800" dirty="0"/>
            <a:t>The SCAR ANTOS Expert Group aims to establish a biologically </a:t>
          </a:r>
          <a:r>
            <a:rPr lang="en-US" sz="1800" dirty="0" err="1"/>
            <a:t>focussed</a:t>
          </a:r>
          <a:r>
            <a:rPr lang="en-US" sz="1800" dirty="0"/>
            <a:t>, integrated and coordinated Antarctic-wide observation,  to identify and track environmental variability and change at biologically relevant scales, and to use this information to inform biological, physical, and earth science studies. </a:t>
          </a:r>
        </a:p>
      </dgm:t>
    </dgm:pt>
    <dgm:pt modelId="{3FD5AFF4-BD8B-4192-8916-635D88D6C2DC}" type="parTrans" cxnId="{70A24CF9-0882-417D-9F04-4159E9F23E7C}">
      <dgm:prSet/>
      <dgm:spPr/>
      <dgm:t>
        <a:bodyPr/>
        <a:lstStyle/>
        <a:p>
          <a:endParaRPr lang="en-US"/>
        </a:p>
      </dgm:t>
    </dgm:pt>
    <dgm:pt modelId="{2328D427-8E57-4AC5-B35E-D652B8E219F7}" type="sibTrans" cxnId="{70A24CF9-0882-417D-9F04-4159E9F23E7C}">
      <dgm:prSet/>
      <dgm:spPr/>
      <dgm:t>
        <a:bodyPr/>
        <a:lstStyle/>
        <a:p>
          <a:endParaRPr lang="en-US"/>
        </a:p>
      </dgm:t>
    </dgm:pt>
    <dgm:pt modelId="{DCCB02D0-DC8E-46F1-9F19-4733F5633DD3}">
      <dgm:prSet custT="1"/>
      <dgm:spPr>
        <a:ln>
          <a:solidFill>
            <a:schemeClr val="accent1">
              <a:lumMod val="50000"/>
            </a:schemeClr>
          </a:solidFill>
        </a:ln>
      </dgm:spPr>
      <dgm:t>
        <a:bodyPr/>
        <a:lstStyle/>
        <a:p>
          <a:r>
            <a:rPr lang="en-US" sz="1800" dirty="0"/>
            <a:t>Contacts: Craig Cary and Vonda Cummings.</a:t>
          </a:r>
        </a:p>
      </dgm:t>
    </dgm:pt>
    <dgm:pt modelId="{95612913-91F3-4731-B30A-18D1EAE8CF8C}" type="parTrans" cxnId="{F6EA5141-E9B0-4670-9AB0-A83588F644C9}">
      <dgm:prSet/>
      <dgm:spPr/>
      <dgm:t>
        <a:bodyPr/>
        <a:lstStyle/>
        <a:p>
          <a:endParaRPr lang="en-US"/>
        </a:p>
      </dgm:t>
    </dgm:pt>
    <dgm:pt modelId="{9522CCE3-9B8D-42B4-9A6E-C33A09B81805}" type="sibTrans" cxnId="{F6EA5141-E9B0-4670-9AB0-A83588F644C9}">
      <dgm:prSet/>
      <dgm:spPr/>
      <dgm:t>
        <a:bodyPr/>
        <a:lstStyle/>
        <a:p>
          <a:endParaRPr lang="en-US"/>
        </a:p>
      </dgm:t>
    </dgm:pt>
    <dgm:pt modelId="{2F7F1919-CA48-4989-B247-CF7AAA6122BE}">
      <dgm:prSet custT="1"/>
      <dgm:spPr>
        <a:gradFill rotWithShape="0">
          <a:gsLst>
            <a:gs pos="0">
              <a:schemeClr val="accent5">
                <a:lumMod val="40000"/>
                <a:lumOff val="60000"/>
              </a:schemeClr>
            </a:gs>
            <a:gs pos="50000">
              <a:schemeClr val="accent5">
                <a:lumMod val="75000"/>
              </a:schemeClr>
            </a:gs>
            <a:gs pos="100000">
              <a:schemeClr val="accent5">
                <a:lumMod val="50000"/>
              </a:schemeClr>
            </a:gs>
          </a:gsLst>
        </a:gradFill>
      </dgm:spPr>
      <dgm:t>
        <a:bodyPr/>
        <a:lstStyle/>
        <a:p>
          <a:r>
            <a:rPr lang="en-US" sz="1800" dirty="0"/>
            <a:t>Antarctic Sea-ice Processes and Climate – </a:t>
          </a:r>
          <a:r>
            <a:rPr lang="en-US" sz="1800" dirty="0" err="1"/>
            <a:t>ASPeCt</a:t>
          </a:r>
          <a:r>
            <a:rPr lang="en-US" sz="1800" dirty="0"/>
            <a:t> </a:t>
          </a:r>
        </a:p>
      </dgm:t>
    </dgm:pt>
    <dgm:pt modelId="{C9F0B1FE-45CE-4EF3-96CE-DF374BC38EDB}" type="parTrans" cxnId="{1E8D5AD3-061B-455A-A949-49E4C76B254C}">
      <dgm:prSet/>
      <dgm:spPr/>
      <dgm:t>
        <a:bodyPr/>
        <a:lstStyle/>
        <a:p>
          <a:endParaRPr lang="en-US"/>
        </a:p>
      </dgm:t>
    </dgm:pt>
    <dgm:pt modelId="{4B7A91E1-90DE-4530-B76A-51463B03C9B6}" type="sibTrans" cxnId="{1E8D5AD3-061B-455A-A949-49E4C76B254C}">
      <dgm:prSet/>
      <dgm:spPr/>
      <dgm:t>
        <a:bodyPr/>
        <a:lstStyle/>
        <a:p>
          <a:endParaRPr lang="en-US"/>
        </a:p>
      </dgm:t>
    </dgm:pt>
    <dgm:pt modelId="{BD777E63-D537-49BE-BCA4-E437685E7554}">
      <dgm:prSet custT="1"/>
      <dgm:spPr>
        <a:ln>
          <a:solidFill>
            <a:schemeClr val="accent1">
              <a:lumMod val="75000"/>
            </a:schemeClr>
          </a:solidFill>
        </a:ln>
      </dgm:spPr>
      <dgm:t>
        <a:bodyPr/>
        <a:lstStyle/>
        <a:p>
          <a:r>
            <a:rPr lang="en-US" sz="1800" dirty="0"/>
            <a:t>The Expert Group on Antarctic Sea-ice Processes and Climate (</a:t>
          </a:r>
          <a:r>
            <a:rPr lang="en-US" sz="1800" dirty="0" err="1"/>
            <a:t>ASPeCt</a:t>
          </a:r>
          <a:r>
            <a:rPr lang="en-US" sz="1800" dirty="0"/>
            <a:t>) aims to improve our understanding of the Antarctic sea ice zone through </a:t>
          </a:r>
          <a:r>
            <a:rPr lang="en-US" sz="1800" dirty="0" err="1"/>
            <a:t>focussed</a:t>
          </a:r>
          <a:r>
            <a:rPr lang="en-US" sz="1800" dirty="0"/>
            <a:t> and ongoing field </a:t>
          </a:r>
          <a:r>
            <a:rPr lang="en-US" sz="1800" dirty="0" err="1"/>
            <a:t>programmes</a:t>
          </a:r>
          <a:r>
            <a:rPr lang="en-US" sz="1800" dirty="0"/>
            <a:t>, remote sensing and numerical modelling.</a:t>
          </a:r>
        </a:p>
      </dgm:t>
    </dgm:pt>
    <dgm:pt modelId="{C470B913-57F1-4786-97A9-D41D89914475}" type="parTrans" cxnId="{D4ACD792-7096-46DC-A978-F706193FF776}">
      <dgm:prSet/>
      <dgm:spPr/>
      <dgm:t>
        <a:bodyPr/>
        <a:lstStyle/>
        <a:p>
          <a:endParaRPr lang="en-US"/>
        </a:p>
      </dgm:t>
    </dgm:pt>
    <dgm:pt modelId="{5C1BC1FE-113F-4F4D-85A9-1586D5A72B90}" type="sibTrans" cxnId="{D4ACD792-7096-46DC-A978-F706193FF776}">
      <dgm:prSet/>
      <dgm:spPr/>
      <dgm:t>
        <a:bodyPr/>
        <a:lstStyle/>
        <a:p>
          <a:endParaRPr lang="en-US"/>
        </a:p>
      </dgm:t>
    </dgm:pt>
    <dgm:pt modelId="{95B1627B-4E6F-40F9-AF9D-136EF0CF6251}">
      <dgm:prSet custT="1"/>
      <dgm:spPr>
        <a:ln>
          <a:solidFill>
            <a:schemeClr val="accent1">
              <a:lumMod val="75000"/>
            </a:schemeClr>
          </a:solidFill>
        </a:ln>
      </dgm:spPr>
      <dgm:t>
        <a:bodyPr/>
        <a:lstStyle/>
        <a:p>
          <a:r>
            <a:rPr lang="en-US" sz="1800" dirty="0"/>
            <a:t>Contact: Marilyn Raphael.</a:t>
          </a:r>
        </a:p>
      </dgm:t>
    </dgm:pt>
    <dgm:pt modelId="{176E06F6-17F5-4600-94D3-89D4CAA6CC0A}" type="parTrans" cxnId="{98E67794-15CD-4E90-B14B-30824E3DBB46}">
      <dgm:prSet/>
      <dgm:spPr/>
      <dgm:t>
        <a:bodyPr/>
        <a:lstStyle/>
        <a:p>
          <a:endParaRPr lang="en-US"/>
        </a:p>
      </dgm:t>
    </dgm:pt>
    <dgm:pt modelId="{AECC2CE0-6C78-4205-B2DB-640F20F2D3A3}" type="sibTrans" cxnId="{98E67794-15CD-4E90-B14B-30824E3DBB46}">
      <dgm:prSet/>
      <dgm:spPr/>
      <dgm:t>
        <a:bodyPr/>
        <a:lstStyle/>
        <a:p>
          <a:endParaRPr lang="en-US"/>
        </a:p>
      </dgm:t>
    </dgm:pt>
    <dgm:pt modelId="{553313EA-6EF0-6F42-A436-54654C19C2F2}" type="pres">
      <dgm:prSet presAssocID="{4C375D69-9CDA-41D1-8806-4D27E490216F}" presName="linear" presStyleCnt="0">
        <dgm:presLayoutVars>
          <dgm:dir/>
          <dgm:animLvl val="lvl"/>
          <dgm:resizeHandles val="exact"/>
        </dgm:presLayoutVars>
      </dgm:prSet>
      <dgm:spPr/>
    </dgm:pt>
    <dgm:pt modelId="{08BB4E21-DC15-BF4F-9181-72D408EA5EB3}" type="pres">
      <dgm:prSet presAssocID="{CDF3388E-0B64-439D-9CB9-A09C3E4D9DB8}" presName="parentLin" presStyleCnt="0"/>
      <dgm:spPr/>
    </dgm:pt>
    <dgm:pt modelId="{8725A121-AFFE-E945-87AE-C907440F5997}" type="pres">
      <dgm:prSet presAssocID="{CDF3388E-0B64-439D-9CB9-A09C3E4D9DB8}" presName="parentLeftMargin" presStyleLbl="node1" presStyleIdx="0" presStyleCnt="3"/>
      <dgm:spPr/>
    </dgm:pt>
    <dgm:pt modelId="{84BB623C-733F-DF45-B2C0-C2C555D964FD}" type="pres">
      <dgm:prSet presAssocID="{CDF3388E-0B64-439D-9CB9-A09C3E4D9DB8}" presName="parentText" presStyleLbl="node1" presStyleIdx="0" presStyleCnt="3" custScaleX="142857" custLinFactNeighborX="-43244" custLinFactNeighborY="3518">
        <dgm:presLayoutVars>
          <dgm:chMax val="0"/>
          <dgm:bulletEnabled val="1"/>
        </dgm:presLayoutVars>
      </dgm:prSet>
      <dgm:spPr/>
    </dgm:pt>
    <dgm:pt modelId="{AF657E66-D89B-884D-B17E-0DDE6905A7D4}" type="pres">
      <dgm:prSet presAssocID="{CDF3388E-0B64-439D-9CB9-A09C3E4D9DB8}" presName="negativeSpace" presStyleCnt="0"/>
      <dgm:spPr/>
    </dgm:pt>
    <dgm:pt modelId="{F393F66F-9276-B74A-AC6A-C2184642FB62}" type="pres">
      <dgm:prSet presAssocID="{CDF3388E-0B64-439D-9CB9-A09C3E4D9DB8}" presName="childText" presStyleLbl="conFgAcc1" presStyleIdx="0" presStyleCnt="3">
        <dgm:presLayoutVars>
          <dgm:bulletEnabled val="1"/>
        </dgm:presLayoutVars>
      </dgm:prSet>
      <dgm:spPr/>
    </dgm:pt>
    <dgm:pt modelId="{114ED6AA-4783-4D44-9F17-C75CF6D1D222}" type="pres">
      <dgm:prSet presAssocID="{A5FDFA64-1459-43E8-BC57-64B96EE18C71}" presName="spaceBetweenRectangles" presStyleCnt="0"/>
      <dgm:spPr/>
    </dgm:pt>
    <dgm:pt modelId="{65A20AF0-25A2-024A-A274-C44D93041A21}" type="pres">
      <dgm:prSet presAssocID="{8201B5E6-6127-4304-8DF0-12C0670673E8}" presName="parentLin" presStyleCnt="0"/>
      <dgm:spPr/>
    </dgm:pt>
    <dgm:pt modelId="{7589E588-C3EA-7B4D-BBFC-50720EEE411E}" type="pres">
      <dgm:prSet presAssocID="{8201B5E6-6127-4304-8DF0-12C0670673E8}" presName="parentLeftMargin" presStyleLbl="node1" presStyleIdx="0" presStyleCnt="3"/>
      <dgm:spPr/>
    </dgm:pt>
    <dgm:pt modelId="{A7C63B9F-9912-EF40-A516-A7B9FA2022B8}" type="pres">
      <dgm:prSet presAssocID="{8201B5E6-6127-4304-8DF0-12C0670673E8}" presName="parentText" presStyleLbl="node1" presStyleIdx="1" presStyleCnt="3" custScaleX="147284" custScaleY="137803" custLinFactNeighborX="-37541" custLinFactNeighborY="5280">
        <dgm:presLayoutVars>
          <dgm:chMax val="0"/>
          <dgm:bulletEnabled val="1"/>
        </dgm:presLayoutVars>
      </dgm:prSet>
      <dgm:spPr/>
    </dgm:pt>
    <dgm:pt modelId="{A17ADE38-7B9C-A441-9087-B347E38B74E1}" type="pres">
      <dgm:prSet presAssocID="{8201B5E6-6127-4304-8DF0-12C0670673E8}" presName="negativeSpace" presStyleCnt="0"/>
      <dgm:spPr/>
    </dgm:pt>
    <dgm:pt modelId="{717E2D2B-1E64-4041-A67F-08DFF37AC85B}" type="pres">
      <dgm:prSet presAssocID="{8201B5E6-6127-4304-8DF0-12C0670673E8}" presName="childText" presStyleLbl="conFgAcc1" presStyleIdx="1" presStyleCnt="3">
        <dgm:presLayoutVars>
          <dgm:bulletEnabled val="1"/>
        </dgm:presLayoutVars>
      </dgm:prSet>
      <dgm:spPr/>
    </dgm:pt>
    <dgm:pt modelId="{3D573E9A-E8E8-4149-BCAA-F77FA44747B4}" type="pres">
      <dgm:prSet presAssocID="{EDB82E22-CFD3-41C7-8D18-DE7F854F3E7A}" presName="spaceBetweenRectangles" presStyleCnt="0"/>
      <dgm:spPr/>
    </dgm:pt>
    <dgm:pt modelId="{091ACBD5-3508-A747-ABCA-3A42DD4B5B9C}" type="pres">
      <dgm:prSet presAssocID="{2F7F1919-CA48-4989-B247-CF7AAA6122BE}" presName="parentLin" presStyleCnt="0"/>
      <dgm:spPr/>
    </dgm:pt>
    <dgm:pt modelId="{19255424-D592-184E-B28D-1AD0EF58F5B3}" type="pres">
      <dgm:prSet presAssocID="{2F7F1919-CA48-4989-B247-CF7AAA6122BE}" presName="parentLeftMargin" presStyleLbl="node1" presStyleIdx="1" presStyleCnt="3"/>
      <dgm:spPr/>
    </dgm:pt>
    <dgm:pt modelId="{83CF2BB8-E618-DC47-B71F-D31225CFE91A}" type="pres">
      <dgm:prSet presAssocID="{2F7F1919-CA48-4989-B247-CF7AAA6122BE}" presName="parentText" presStyleLbl="node1" presStyleIdx="2" presStyleCnt="3" custScaleX="135514" custLinFactNeighborX="-33215">
        <dgm:presLayoutVars>
          <dgm:chMax val="0"/>
          <dgm:bulletEnabled val="1"/>
        </dgm:presLayoutVars>
      </dgm:prSet>
      <dgm:spPr/>
    </dgm:pt>
    <dgm:pt modelId="{4C6A154B-E8C2-9341-ABFE-2E7AFB8CC24C}" type="pres">
      <dgm:prSet presAssocID="{2F7F1919-CA48-4989-B247-CF7AAA6122BE}" presName="negativeSpace" presStyleCnt="0"/>
      <dgm:spPr/>
    </dgm:pt>
    <dgm:pt modelId="{0066A2CE-6E83-3145-A9FE-3206B1113133}" type="pres">
      <dgm:prSet presAssocID="{2F7F1919-CA48-4989-B247-CF7AAA6122BE}" presName="childText" presStyleLbl="conFgAcc1" presStyleIdx="2" presStyleCnt="3">
        <dgm:presLayoutVars>
          <dgm:bulletEnabled val="1"/>
        </dgm:presLayoutVars>
      </dgm:prSet>
      <dgm:spPr/>
    </dgm:pt>
  </dgm:ptLst>
  <dgm:cxnLst>
    <dgm:cxn modelId="{630A3705-2D2B-BA4E-B87F-E367BD4B4D29}" type="presOf" srcId="{CDF3388E-0B64-439D-9CB9-A09C3E4D9DB8}" destId="{84BB623C-733F-DF45-B2C0-C2C555D964FD}" srcOrd="1" destOrd="0" presId="urn:microsoft.com/office/officeart/2005/8/layout/list1"/>
    <dgm:cxn modelId="{BADF7E0F-7525-2D42-BD1E-1C866E953EFA}" type="presOf" srcId="{95B1627B-4E6F-40F9-AF9D-136EF0CF6251}" destId="{0066A2CE-6E83-3145-A9FE-3206B1113133}" srcOrd="0" destOrd="1" presId="urn:microsoft.com/office/officeart/2005/8/layout/list1"/>
    <dgm:cxn modelId="{38592213-3E80-A740-A820-973F81E89D99}" type="presOf" srcId="{2F7F1919-CA48-4989-B247-CF7AAA6122BE}" destId="{19255424-D592-184E-B28D-1AD0EF58F5B3}" srcOrd="0" destOrd="0" presId="urn:microsoft.com/office/officeart/2005/8/layout/list1"/>
    <dgm:cxn modelId="{80B50338-4123-7E48-863D-8C9844C134FD}" type="presOf" srcId="{BD777E63-D537-49BE-BCA4-E437685E7554}" destId="{0066A2CE-6E83-3145-A9FE-3206B1113133}" srcOrd="0" destOrd="0" presId="urn:microsoft.com/office/officeart/2005/8/layout/list1"/>
    <dgm:cxn modelId="{F6EA5141-E9B0-4670-9AB0-A83588F644C9}" srcId="{8201B5E6-6127-4304-8DF0-12C0670673E8}" destId="{DCCB02D0-DC8E-46F1-9F19-4733F5633DD3}" srcOrd="1" destOrd="0" parTransId="{95612913-91F3-4731-B30A-18D1EAE8CF8C}" sibTransId="{9522CCE3-9B8D-42B4-9A6E-C33A09B81805}"/>
    <dgm:cxn modelId="{1542454D-DBCB-BD43-A118-32DD1EA1BDA0}" type="presOf" srcId="{DCCB02D0-DC8E-46F1-9F19-4733F5633DD3}" destId="{717E2D2B-1E64-4041-A67F-08DFF37AC85B}" srcOrd="0" destOrd="1" presId="urn:microsoft.com/office/officeart/2005/8/layout/list1"/>
    <dgm:cxn modelId="{14220C4F-CB30-472D-8CCA-CCE3B73BB811}" srcId="{4C375D69-9CDA-41D1-8806-4D27E490216F}" destId="{CDF3388E-0B64-439D-9CB9-A09C3E4D9DB8}" srcOrd="0" destOrd="0" parTransId="{02A0A3E3-1062-4D20-9E95-A4A8B80E0652}" sibTransId="{A5FDFA64-1459-43E8-BC57-64B96EE18C71}"/>
    <dgm:cxn modelId="{0F40B759-E802-5F49-AC13-24D25F3CDD5B}" type="presOf" srcId="{4C375D69-9CDA-41D1-8806-4D27E490216F}" destId="{553313EA-6EF0-6F42-A436-54654C19C2F2}" srcOrd="0" destOrd="0" presId="urn:microsoft.com/office/officeart/2005/8/layout/list1"/>
    <dgm:cxn modelId="{562AA368-9307-F54D-AB7C-42AA1F426925}" type="presOf" srcId="{0F15E66B-2EA1-45F8-8D6E-6B792EA2B4CE}" destId="{F393F66F-9276-B74A-AC6A-C2184642FB62}" srcOrd="0" destOrd="0" presId="urn:microsoft.com/office/officeart/2005/8/layout/list1"/>
    <dgm:cxn modelId="{94B64E88-7B60-4B4D-BCB1-5635C8CCDE64}" srcId="{CDF3388E-0B64-439D-9CB9-A09C3E4D9DB8}" destId="{0F15E66B-2EA1-45F8-8D6E-6B792EA2B4CE}" srcOrd="0" destOrd="0" parTransId="{A9E938BB-1AAC-443D-AA09-C8D0AB92BDB1}" sibTransId="{C0D67A2B-0CA0-425B-BEE4-B23A3EA2E52C}"/>
    <dgm:cxn modelId="{D4ACD792-7096-46DC-A978-F706193FF776}" srcId="{2F7F1919-CA48-4989-B247-CF7AAA6122BE}" destId="{BD777E63-D537-49BE-BCA4-E437685E7554}" srcOrd="0" destOrd="0" parTransId="{C470B913-57F1-4786-97A9-D41D89914475}" sibTransId="{5C1BC1FE-113F-4F4D-85A9-1586D5A72B90}"/>
    <dgm:cxn modelId="{98E67794-15CD-4E90-B14B-30824E3DBB46}" srcId="{2F7F1919-CA48-4989-B247-CF7AAA6122BE}" destId="{95B1627B-4E6F-40F9-AF9D-136EF0CF6251}" srcOrd="1" destOrd="0" parTransId="{176E06F6-17F5-4600-94D3-89D4CAA6CC0A}" sibTransId="{AECC2CE0-6C78-4205-B2DB-640F20F2D3A3}"/>
    <dgm:cxn modelId="{789BA298-0426-5445-99E9-9E980AFFC651}" type="presOf" srcId="{CDF3388E-0B64-439D-9CB9-A09C3E4D9DB8}" destId="{8725A121-AFFE-E945-87AE-C907440F5997}" srcOrd="0" destOrd="0" presId="urn:microsoft.com/office/officeart/2005/8/layout/list1"/>
    <dgm:cxn modelId="{645750C0-A981-4751-8CFB-96C1D35471E7}" srcId="{4C375D69-9CDA-41D1-8806-4D27E490216F}" destId="{8201B5E6-6127-4304-8DF0-12C0670673E8}" srcOrd="1" destOrd="0" parTransId="{1394842F-1DA9-4EEB-B98A-9108FD1F1947}" sibTransId="{EDB82E22-CFD3-41C7-8D18-DE7F854F3E7A}"/>
    <dgm:cxn modelId="{A3B3D1C2-B192-0847-B6AC-04B90827B402}" type="presOf" srcId="{8201B5E6-6127-4304-8DF0-12C0670673E8}" destId="{7589E588-C3EA-7B4D-BBFC-50720EEE411E}" srcOrd="0" destOrd="0" presId="urn:microsoft.com/office/officeart/2005/8/layout/list1"/>
    <dgm:cxn modelId="{F35500CF-DA69-2542-B31E-3B05AE2E8156}" type="presOf" srcId="{314E57BC-18F2-4F9C-9AED-4B4C9CDB7288}" destId="{717E2D2B-1E64-4041-A67F-08DFF37AC85B}" srcOrd="0" destOrd="0" presId="urn:microsoft.com/office/officeart/2005/8/layout/list1"/>
    <dgm:cxn modelId="{1E8D5AD3-061B-455A-A949-49E4C76B254C}" srcId="{4C375D69-9CDA-41D1-8806-4D27E490216F}" destId="{2F7F1919-CA48-4989-B247-CF7AAA6122BE}" srcOrd="2" destOrd="0" parTransId="{C9F0B1FE-45CE-4EF3-96CE-DF374BC38EDB}" sibTransId="{4B7A91E1-90DE-4530-B76A-51463B03C9B6}"/>
    <dgm:cxn modelId="{2381D6E6-A513-1D4A-8BAD-11D378523180}" type="presOf" srcId="{8201B5E6-6127-4304-8DF0-12C0670673E8}" destId="{A7C63B9F-9912-EF40-A516-A7B9FA2022B8}" srcOrd="1" destOrd="0" presId="urn:microsoft.com/office/officeart/2005/8/layout/list1"/>
    <dgm:cxn modelId="{E4DF55ED-5873-8E49-B1F7-6D9298D89E06}" type="presOf" srcId="{2F7F1919-CA48-4989-B247-CF7AAA6122BE}" destId="{83CF2BB8-E618-DC47-B71F-D31225CFE91A}" srcOrd="1" destOrd="0" presId="urn:microsoft.com/office/officeart/2005/8/layout/list1"/>
    <dgm:cxn modelId="{70A24CF9-0882-417D-9F04-4159E9F23E7C}" srcId="{8201B5E6-6127-4304-8DF0-12C0670673E8}" destId="{314E57BC-18F2-4F9C-9AED-4B4C9CDB7288}" srcOrd="0" destOrd="0" parTransId="{3FD5AFF4-BD8B-4192-8916-635D88D6C2DC}" sibTransId="{2328D427-8E57-4AC5-B35E-D652B8E219F7}"/>
    <dgm:cxn modelId="{8DAFEC69-D295-E449-B1F1-EEE71229A4C0}" type="presParOf" srcId="{553313EA-6EF0-6F42-A436-54654C19C2F2}" destId="{08BB4E21-DC15-BF4F-9181-72D408EA5EB3}" srcOrd="0" destOrd="0" presId="urn:microsoft.com/office/officeart/2005/8/layout/list1"/>
    <dgm:cxn modelId="{8E8DD675-8F98-1541-B0AF-13816D43B6E5}" type="presParOf" srcId="{08BB4E21-DC15-BF4F-9181-72D408EA5EB3}" destId="{8725A121-AFFE-E945-87AE-C907440F5997}" srcOrd="0" destOrd="0" presId="urn:microsoft.com/office/officeart/2005/8/layout/list1"/>
    <dgm:cxn modelId="{BDEED87F-DCAD-124C-8C39-550290E11D19}" type="presParOf" srcId="{08BB4E21-DC15-BF4F-9181-72D408EA5EB3}" destId="{84BB623C-733F-DF45-B2C0-C2C555D964FD}" srcOrd="1" destOrd="0" presId="urn:microsoft.com/office/officeart/2005/8/layout/list1"/>
    <dgm:cxn modelId="{714A6D78-3300-584C-A55E-586C894B3C76}" type="presParOf" srcId="{553313EA-6EF0-6F42-A436-54654C19C2F2}" destId="{AF657E66-D89B-884D-B17E-0DDE6905A7D4}" srcOrd="1" destOrd="0" presId="urn:microsoft.com/office/officeart/2005/8/layout/list1"/>
    <dgm:cxn modelId="{D0B61FE3-71DF-1D41-9127-E4F783D12FD8}" type="presParOf" srcId="{553313EA-6EF0-6F42-A436-54654C19C2F2}" destId="{F393F66F-9276-B74A-AC6A-C2184642FB62}" srcOrd="2" destOrd="0" presId="urn:microsoft.com/office/officeart/2005/8/layout/list1"/>
    <dgm:cxn modelId="{89931F38-D877-D04A-BA70-7A4105D4150C}" type="presParOf" srcId="{553313EA-6EF0-6F42-A436-54654C19C2F2}" destId="{114ED6AA-4783-4D44-9F17-C75CF6D1D222}" srcOrd="3" destOrd="0" presId="urn:microsoft.com/office/officeart/2005/8/layout/list1"/>
    <dgm:cxn modelId="{0573DF3A-DC93-1F48-836B-CB7B2D95CFD1}" type="presParOf" srcId="{553313EA-6EF0-6F42-A436-54654C19C2F2}" destId="{65A20AF0-25A2-024A-A274-C44D93041A21}" srcOrd="4" destOrd="0" presId="urn:microsoft.com/office/officeart/2005/8/layout/list1"/>
    <dgm:cxn modelId="{4E502816-B277-8642-849F-A3361F787AFA}" type="presParOf" srcId="{65A20AF0-25A2-024A-A274-C44D93041A21}" destId="{7589E588-C3EA-7B4D-BBFC-50720EEE411E}" srcOrd="0" destOrd="0" presId="urn:microsoft.com/office/officeart/2005/8/layout/list1"/>
    <dgm:cxn modelId="{078B5308-B9B2-F243-B986-EFC7943B913B}" type="presParOf" srcId="{65A20AF0-25A2-024A-A274-C44D93041A21}" destId="{A7C63B9F-9912-EF40-A516-A7B9FA2022B8}" srcOrd="1" destOrd="0" presId="urn:microsoft.com/office/officeart/2005/8/layout/list1"/>
    <dgm:cxn modelId="{8901A1AB-A2A9-A24E-BFFA-714F386E7A47}" type="presParOf" srcId="{553313EA-6EF0-6F42-A436-54654C19C2F2}" destId="{A17ADE38-7B9C-A441-9087-B347E38B74E1}" srcOrd="5" destOrd="0" presId="urn:microsoft.com/office/officeart/2005/8/layout/list1"/>
    <dgm:cxn modelId="{3E1EFD00-D351-C94E-B23D-FE3EFE670ADA}" type="presParOf" srcId="{553313EA-6EF0-6F42-A436-54654C19C2F2}" destId="{717E2D2B-1E64-4041-A67F-08DFF37AC85B}" srcOrd="6" destOrd="0" presId="urn:microsoft.com/office/officeart/2005/8/layout/list1"/>
    <dgm:cxn modelId="{E91F014B-46CB-104B-8774-BF5D0527E454}" type="presParOf" srcId="{553313EA-6EF0-6F42-A436-54654C19C2F2}" destId="{3D573E9A-E8E8-4149-BCAA-F77FA44747B4}" srcOrd="7" destOrd="0" presId="urn:microsoft.com/office/officeart/2005/8/layout/list1"/>
    <dgm:cxn modelId="{12619B49-06E0-B945-8E05-3717A2EEE1C3}" type="presParOf" srcId="{553313EA-6EF0-6F42-A436-54654C19C2F2}" destId="{091ACBD5-3508-A747-ABCA-3A42DD4B5B9C}" srcOrd="8" destOrd="0" presId="urn:microsoft.com/office/officeart/2005/8/layout/list1"/>
    <dgm:cxn modelId="{94BFBD29-151C-904E-816B-D8D4DCB0498C}" type="presParOf" srcId="{091ACBD5-3508-A747-ABCA-3A42DD4B5B9C}" destId="{19255424-D592-184E-B28D-1AD0EF58F5B3}" srcOrd="0" destOrd="0" presId="urn:microsoft.com/office/officeart/2005/8/layout/list1"/>
    <dgm:cxn modelId="{B9DBB757-7FAF-6148-AF76-628A89B64F6D}" type="presParOf" srcId="{091ACBD5-3508-A747-ABCA-3A42DD4B5B9C}" destId="{83CF2BB8-E618-DC47-B71F-D31225CFE91A}" srcOrd="1" destOrd="0" presId="urn:microsoft.com/office/officeart/2005/8/layout/list1"/>
    <dgm:cxn modelId="{DE2FDA04-4666-F142-B557-CA558DDD3C17}" type="presParOf" srcId="{553313EA-6EF0-6F42-A436-54654C19C2F2}" destId="{4C6A154B-E8C2-9341-ABFE-2E7AFB8CC24C}" srcOrd="9" destOrd="0" presId="urn:microsoft.com/office/officeart/2005/8/layout/list1"/>
    <dgm:cxn modelId="{29EF6BAF-B889-7E4E-90C1-784F8565D6E2}" type="presParOf" srcId="{553313EA-6EF0-6F42-A436-54654C19C2F2}" destId="{0066A2CE-6E83-3145-A9FE-3206B1113133}"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C375D69-9CDA-41D1-8806-4D27E490216F}" type="doc">
      <dgm:prSet loTypeId="urn:microsoft.com/office/officeart/2005/8/layout/list1" loCatId="list" qsTypeId="urn:microsoft.com/office/officeart/2005/8/quickstyle/simple4" qsCatId="simple" csTypeId="urn:microsoft.com/office/officeart/2005/8/colors/accent2_2" csCatId="accent2" phldr="1"/>
      <dgm:spPr/>
      <dgm:t>
        <a:bodyPr/>
        <a:lstStyle/>
        <a:p>
          <a:endParaRPr lang="en-US"/>
        </a:p>
      </dgm:t>
    </dgm:pt>
    <dgm:pt modelId="{0F15E66B-2EA1-45F8-8D6E-6B792EA2B4CE}">
      <dgm:prSet custT="1"/>
      <dgm:spPr>
        <a:ln>
          <a:solidFill>
            <a:schemeClr val="accent1">
              <a:lumMod val="75000"/>
            </a:schemeClr>
          </a:solidFill>
        </a:ln>
      </dgm:spPr>
      <dgm:t>
        <a:bodyPr/>
        <a:lstStyle/>
        <a:p>
          <a:r>
            <a:rPr lang="en-US" sz="1800" b="0" i="0" dirty="0"/>
            <a:t>The Forum for Research into Ice Shelf Processes (FRISP) aims to coordinate the community engaged in research on the glaciological, oceanic and atmospheric processes governing the </a:t>
          </a:r>
          <a:r>
            <a:rPr lang="en-US" sz="1800" b="0" i="0" dirty="0" err="1"/>
            <a:t>behaviour</a:t>
          </a:r>
          <a:r>
            <a:rPr lang="en-US" sz="1800" b="0" i="0" dirty="0"/>
            <a:t> of ice shelves that are key to the ice sheet contribution to sea level change.</a:t>
          </a:r>
          <a:endParaRPr lang="en-US" sz="1800" b="0" dirty="0"/>
        </a:p>
      </dgm:t>
    </dgm:pt>
    <dgm:pt modelId="{A9E938BB-1AAC-443D-AA09-C8D0AB92BDB1}" type="parTrans" cxnId="{94B64E88-7B60-4B4D-BCB1-5635C8CCDE64}">
      <dgm:prSet/>
      <dgm:spPr/>
      <dgm:t>
        <a:bodyPr/>
        <a:lstStyle/>
        <a:p>
          <a:endParaRPr lang="en-US"/>
        </a:p>
      </dgm:t>
    </dgm:pt>
    <dgm:pt modelId="{C0D67A2B-0CA0-425B-BEE4-B23A3EA2E52C}" type="sibTrans" cxnId="{94B64E88-7B60-4B4D-BCB1-5635C8CCDE64}">
      <dgm:prSet/>
      <dgm:spPr/>
      <dgm:t>
        <a:bodyPr/>
        <a:lstStyle/>
        <a:p>
          <a:endParaRPr lang="en-US"/>
        </a:p>
      </dgm:t>
    </dgm:pt>
    <dgm:pt modelId="{8201B5E6-6127-4304-8DF0-12C0670673E8}">
      <dgm:prSet custT="1"/>
      <dgm:spPr>
        <a:gradFill rotWithShape="0">
          <a:gsLst>
            <a:gs pos="0">
              <a:schemeClr val="accent5">
                <a:lumMod val="40000"/>
                <a:lumOff val="60000"/>
              </a:schemeClr>
            </a:gs>
            <a:gs pos="50000">
              <a:schemeClr val="accent5">
                <a:lumMod val="75000"/>
              </a:schemeClr>
            </a:gs>
            <a:gs pos="100000">
              <a:schemeClr val="accent5">
                <a:lumMod val="50000"/>
              </a:schemeClr>
            </a:gs>
          </a:gsLst>
        </a:gradFill>
      </dgm:spPr>
      <dgm:t>
        <a:bodyPr/>
        <a:lstStyle/>
        <a:p>
          <a:r>
            <a:rPr lang="en-US" sz="1800" dirty="0"/>
            <a:t>GNSS (Global Navigation Satellite System) Research and Application for Polar Environment – GRAPE – Co-sponsored with Geosciences </a:t>
          </a:r>
        </a:p>
      </dgm:t>
    </dgm:pt>
    <dgm:pt modelId="{1394842F-1DA9-4EEB-B98A-9108FD1F1947}" type="parTrans" cxnId="{645750C0-A981-4751-8CFB-96C1D35471E7}">
      <dgm:prSet/>
      <dgm:spPr/>
      <dgm:t>
        <a:bodyPr/>
        <a:lstStyle/>
        <a:p>
          <a:endParaRPr lang="en-US"/>
        </a:p>
      </dgm:t>
    </dgm:pt>
    <dgm:pt modelId="{EDB82E22-CFD3-41C7-8D18-DE7F854F3E7A}" type="sibTrans" cxnId="{645750C0-A981-4751-8CFB-96C1D35471E7}">
      <dgm:prSet/>
      <dgm:spPr/>
      <dgm:t>
        <a:bodyPr/>
        <a:lstStyle/>
        <a:p>
          <a:endParaRPr lang="en-US"/>
        </a:p>
      </dgm:t>
    </dgm:pt>
    <dgm:pt modelId="{314E57BC-18F2-4F9C-9AED-4B4C9CDB7288}">
      <dgm:prSet custT="1"/>
      <dgm:spPr>
        <a:ln>
          <a:solidFill>
            <a:schemeClr val="accent1">
              <a:lumMod val="50000"/>
            </a:schemeClr>
          </a:solidFill>
        </a:ln>
      </dgm:spPr>
      <dgm:t>
        <a:bodyPr/>
        <a:lstStyle/>
        <a:p>
          <a:r>
            <a:rPr lang="en-US" sz="1800" b="0" i="0" dirty="0"/>
            <a:t>The GNSS (Global Navigation Satellite System) Research and Application for Polar Environment (GRAPE) aims to build and coordinate a robust network of international collaborations to address a variety of weather and space weather related needs at high latitudes and the polar regions (Arctic and Antarctica), through ad hoc data sharing and models development.</a:t>
          </a:r>
          <a:endParaRPr lang="en-US" sz="1800" b="0" dirty="0"/>
        </a:p>
      </dgm:t>
    </dgm:pt>
    <dgm:pt modelId="{3FD5AFF4-BD8B-4192-8916-635D88D6C2DC}" type="parTrans" cxnId="{70A24CF9-0882-417D-9F04-4159E9F23E7C}">
      <dgm:prSet/>
      <dgm:spPr/>
      <dgm:t>
        <a:bodyPr/>
        <a:lstStyle/>
        <a:p>
          <a:endParaRPr lang="en-US"/>
        </a:p>
      </dgm:t>
    </dgm:pt>
    <dgm:pt modelId="{2328D427-8E57-4AC5-B35E-D652B8E219F7}" type="sibTrans" cxnId="{70A24CF9-0882-417D-9F04-4159E9F23E7C}">
      <dgm:prSet/>
      <dgm:spPr/>
      <dgm:t>
        <a:bodyPr/>
        <a:lstStyle/>
        <a:p>
          <a:endParaRPr lang="en-US"/>
        </a:p>
      </dgm:t>
    </dgm:pt>
    <dgm:pt modelId="{DCCB02D0-DC8E-46F1-9F19-4733F5633DD3}">
      <dgm:prSet custT="1"/>
      <dgm:spPr>
        <a:ln>
          <a:solidFill>
            <a:schemeClr val="accent1">
              <a:lumMod val="50000"/>
            </a:schemeClr>
          </a:solidFill>
        </a:ln>
      </dgm:spPr>
      <dgm:t>
        <a:bodyPr/>
        <a:lstStyle/>
        <a:p>
          <a:r>
            <a:rPr lang="en-US" sz="1800" dirty="0"/>
            <a:t>Contacts: </a:t>
          </a:r>
          <a:r>
            <a:rPr lang="en-US" sz="1800" dirty="0" err="1"/>
            <a:t>Giorgiana</a:t>
          </a:r>
          <a:r>
            <a:rPr lang="en-US" sz="1800" dirty="0"/>
            <a:t> De </a:t>
          </a:r>
          <a:r>
            <a:rPr lang="en-US" sz="1800" dirty="0" err="1"/>
            <a:t>Franceschi</a:t>
          </a:r>
          <a:r>
            <a:rPr lang="en-US" sz="1800" dirty="0"/>
            <a:t> and Nicolas </a:t>
          </a:r>
          <a:r>
            <a:rPr lang="en-US" sz="1800" dirty="0" err="1"/>
            <a:t>Bergeot</a:t>
          </a:r>
          <a:r>
            <a:rPr lang="en-US" sz="1800" dirty="0"/>
            <a:t> </a:t>
          </a:r>
        </a:p>
      </dgm:t>
    </dgm:pt>
    <dgm:pt modelId="{95612913-91F3-4731-B30A-18D1EAE8CF8C}" type="parTrans" cxnId="{F6EA5141-E9B0-4670-9AB0-A83588F644C9}">
      <dgm:prSet/>
      <dgm:spPr/>
      <dgm:t>
        <a:bodyPr/>
        <a:lstStyle/>
        <a:p>
          <a:endParaRPr lang="en-US"/>
        </a:p>
      </dgm:t>
    </dgm:pt>
    <dgm:pt modelId="{9522CCE3-9B8D-42B4-9A6E-C33A09B81805}" type="sibTrans" cxnId="{F6EA5141-E9B0-4670-9AB0-A83588F644C9}">
      <dgm:prSet/>
      <dgm:spPr/>
      <dgm:t>
        <a:bodyPr/>
        <a:lstStyle/>
        <a:p>
          <a:endParaRPr lang="en-US"/>
        </a:p>
      </dgm:t>
    </dgm:pt>
    <dgm:pt modelId="{2F7F1919-CA48-4989-B247-CF7AAA6122BE}">
      <dgm:prSet custT="1"/>
      <dgm:spPr>
        <a:gradFill rotWithShape="0">
          <a:gsLst>
            <a:gs pos="0">
              <a:schemeClr val="accent5">
                <a:lumMod val="40000"/>
                <a:lumOff val="60000"/>
              </a:schemeClr>
            </a:gs>
            <a:gs pos="50000">
              <a:schemeClr val="accent5">
                <a:lumMod val="75000"/>
              </a:schemeClr>
            </a:gs>
            <a:gs pos="100000">
              <a:schemeClr val="accent5">
                <a:lumMod val="50000"/>
              </a:schemeClr>
            </a:gs>
          </a:gsLst>
        </a:gradFill>
      </dgm:spPr>
      <dgm:t>
        <a:bodyPr/>
        <a:lstStyle/>
        <a:p>
          <a:r>
            <a:rPr lang="en-US" sz="1800" dirty="0"/>
            <a:t>Southern Ocean Region Panel – SORP</a:t>
          </a:r>
        </a:p>
      </dgm:t>
    </dgm:pt>
    <dgm:pt modelId="{C9F0B1FE-45CE-4EF3-96CE-DF374BC38EDB}" type="parTrans" cxnId="{1E8D5AD3-061B-455A-A949-49E4C76B254C}">
      <dgm:prSet/>
      <dgm:spPr/>
      <dgm:t>
        <a:bodyPr/>
        <a:lstStyle/>
        <a:p>
          <a:endParaRPr lang="en-US"/>
        </a:p>
      </dgm:t>
    </dgm:pt>
    <dgm:pt modelId="{4B7A91E1-90DE-4530-B76A-51463B03C9B6}" type="sibTrans" cxnId="{1E8D5AD3-061B-455A-A949-49E4C76B254C}">
      <dgm:prSet/>
      <dgm:spPr/>
      <dgm:t>
        <a:bodyPr/>
        <a:lstStyle/>
        <a:p>
          <a:endParaRPr lang="en-US"/>
        </a:p>
      </dgm:t>
    </dgm:pt>
    <dgm:pt modelId="{BD777E63-D537-49BE-BCA4-E437685E7554}">
      <dgm:prSet custT="1"/>
      <dgm:spPr>
        <a:ln>
          <a:solidFill>
            <a:schemeClr val="accent1">
              <a:lumMod val="75000"/>
            </a:schemeClr>
          </a:solidFill>
        </a:ln>
      </dgm:spPr>
      <dgm:t>
        <a:bodyPr/>
        <a:lstStyle/>
        <a:p>
          <a:r>
            <a:rPr lang="en-US" sz="1800" b="0" i="0" dirty="0"/>
            <a:t>The Southern Ocean Region Panel Expert Group (SORP) aims to coordinate the discussion and communication of scientific advances in the understanding of climate variability and change in the Southern Ocean, and advise CLIVAR, </a:t>
          </a:r>
          <a:r>
            <a:rPr lang="en-US" sz="1800" b="0" i="0" dirty="0" err="1"/>
            <a:t>CliC</a:t>
          </a:r>
          <a:r>
            <a:rPr lang="en-US" sz="1800" b="0" i="0" dirty="0"/>
            <a:t>, and SCAR on progress, achievements, new opportunities and impediments in Southern Ocean research.</a:t>
          </a:r>
          <a:endParaRPr lang="en-US" sz="1800" b="0" dirty="0"/>
        </a:p>
      </dgm:t>
    </dgm:pt>
    <dgm:pt modelId="{C470B913-57F1-4786-97A9-D41D89914475}" type="parTrans" cxnId="{D4ACD792-7096-46DC-A978-F706193FF776}">
      <dgm:prSet/>
      <dgm:spPr/>
      <dgm:t>
        <a:bodyPr/>
        <a:lstStyle/>
        <a:p>
          <a:endParaRPr lang="en-US"/>
        </a:p>
      </dgm:t>
    </dgm:pt>
    <dgm:pt modelId="{5C1BC1FE-113F-4F4D-85A9-1586D5A72B90}" type="sibTrans" cxnId="{D4ACD792-7096-46DC-A978-F706193FF776}">
      <dgm:prSet/>
      <dgm:spPr/>
      <dgm:t>
        <a:bodyPr/>
        <a:lstStyle/>
        <a:p>
          <a:endParaRPr lang="en-US"/>
        </a:p>
      </dgm:t>
    </dgm:pt>
    <dgm:pt modelId="{F8244F2C-04FC-EB4C-A8D7-3B3FF975E519}">
      <dgm:prSet custT="1"/>
      <dgm:spPr>
        <a:ln>
          <a:solidFill>
            <a:schemeClr val="accent1">
              <a:lumMod val="75000"/>
            </a:schemeClr>
          </a:solidFill>
        </a:ln>
      </dgm:spPr>
      <dgm:t>
        <a:bodyPr/>
        <a:lstStyle/>
        <a:p>
          <a:r>
            <a:rPr lang="en-US" sz="1800" b="0" dirty="0"/>
            <a:t>Contact: Adrian Jenkins.</a:t>
          </a:r>
        </a:p>
      </dgm:t>
    </dgm:pt>
    <dgm:pt modelId="{2A00EFC9-F4FE-3F4C-AB04-7DF2E4680963}" type="parTrans" cxnId="{6C31BDBF-FB97-7D4E-9AAA-73477C155DDF}">
      <dgm:prSet/>
      <dgm:spPr/>
      <dgm:t>
        <a:bodyPr/>
        <a:lstStyle/>
        <a:p>
          <a:endParaRPr lang="en-US"/>
        </a:p>
      </dgm:t>
    </dgm:pt>
    <dgm:pt modelId="{A462AAD6-4DD1-8442-8129-54AB85792065}" type="sibTrans" cxnId="{6C31BDBF-FB97-7D4E-9AAA-73477C155DDF}">
      <dgm:prSet/>
      <dgm:spPr/>
      <dgm:t>
        <a:bodyPr/>
        <a:lstStyle/>
        <a:p>
          <a:endParaRPr lang="en-US"/>
        </a:p>
      </dgm:t>
    </dgm:pt>
    <dgm:pt modelId="{CDF3388E-0B64-439D-9CB9-A09C3E4D9DB8}">
      <dgm:prSet custT="1"/>
      <dgm:spPr>
        <a:gradFill rotWithShape="0">
          <a:gsLst>
            <a:gs pos="0">
              <a:schemeClr val="accent5">
                <a:lumMod val="40000"/>
                <a:lumOff val="60000"/>
              </a:schemeClr>
            </a:gs>
            <a:gs pos="50000">
              <a:schemeClr val="accent5">
                <a:lumMod val="75000"/>
              </a:schemeClr>
            </a:gs>
            <a:gs pos="100000">
              <a:schemeClr val="accent5">
                <a:lumMod val="50000"/>
              </a:schemeClr>
            </a:gs>
          </a:gsLst>
        </a:gradFill>
      </dgm:spPr>
      <dgm:t>
        <a:bodyPr/>
        <a:lstStyle/>
        <a:p>
          <a:r>
            <a:rPr lang="en-US" sz="1800" dirty="0"/>
            <a:t>Forum for Research into Ice Shelf Processes – FRISP </a:t>
          </a:r>
        </a:p>
      </dgm:t>
    </dgm:pt>
    <dgm:pt modelId="{A5FDFA64-1459-43E8-BC57-64B96EE18C71}" type="sibTrans" cxnId="{14220C4F-CB30-472D-8CCA-CCE3B73BB811}">
      <dgm:prSet/>
      <dgm:spPr/>
      <dgm:t>
        <a:bodyPr/>
        <a:lstStyle/>
        <a:p>
          <a:endParaRPr lang="en-US"/>
        </a:p>
      </dgm:t>
    </dgm:pt>
    <dgm:pt modelId="{02A0A3E3-1062-4D20-9E95-A4A8B80E0652}" type="parTrans" cxnId="{14220C4F-CB30-472D-8CCA-CCE3B73BB811}">
      <dgm:prSet/>
      <dgm:spPr/>
      <dgm:t>
        <a:bodyPr/>
        <a:lstStyle/>
        <a:p>
          <a:endParaRPr lang="en-US"/>
        </a:p>
      </dgm:t>
    </dgm:pt>
    <dgm:pt modelId="{5AECF7F8-B5DD-C64A-B60D-E85BC98FC5C2}">
      <dgm:prSet custT="1"/>
      <dgm:spPr/>
      <dgm:t>
        <a:bodyPr/>
        <a:lstStyle/>
        <a:p>
          <a:r>
            <a:rPr lang="en-US" sz="1800" dirty="0"/>
            <a:t>Contact: </a:t>
          </a:r>
          <a:r>
            <a:rPr lang="en-US" sz="1800" dirty="0" err="1"/>
            <a:t>Torge</a:t>
          </a:r>
          <a:r>
            <a:rPr lang="en-US" sz="1800" dirty="0"/>
            <a:t> Martin and Elisabeth Sikes.</a:t>
          </a:r>
          <a:endParaRPr lang="en-US" sz="1800" b="0" dirty="0"/>
        </a:p>
      </dgm:t>
    </dgm:pt>
    <dgm:pt modelId="{AA192797-925B-0948-A643-4FC17F40DDCA}" type="parTrans" cxnId="{45097A9C-B257-864C-94DB-BF52279D64A2}">
      <dgm:prSet/>
      <dgm:spPr/>
      <dgm:t>
        <a:bodyPr/>
        <a:lstStyle/>
        <a:p>
          <a:endParaRPr lang="en-US"/>
        </a:p>
      </dgm:t>
    </dgm:pt>
    <dgm:pt modelId="{FDF85E6C-4B84-BA46-A295-AFA55221B77B}" type="sibTrans" cxnId="{45097A9C-B257-864C-94DB-BF52279D64A2}">
      <dgm:prSet/>
      <dgm:spPr/>
      <dgm:t>
        <a:bodyPr/>
        <a:lstStyle/>
        <a:p>
          <a:endParaRPr lang="en-US"/>
        </a:p>
      </dgm:t>
    </dgm:pt>
    <dgm:pt modelId="{553313EA-6EF0-6F42-A436-54654C19C2F2}" type="pres">
      <dgm:prSet presAssocID="{4C375D69-9CDA-41D1-8806-4D27E490216F}" presName="linear" presStyleCnt="0">
        <dgm:presLayoutVars>
          <dgm:dir/>
          <dgm:animLvl val="lvl"/>
          <dgm:resizeHandles val="exact"/>
        </dgm:presLayoutVars>
      </dgm:prSet>
      <dgm:spPr/>
    </dgm:pt>
    <dgm:pt modelId="{08BB4E21-DC15-BF4F-9181-72D408EA5EB3}" type="pres">
      <dgm:prSet presAssocID="{CDF3388E-0B64-439D-9CB9-A09C3E4D9DB8}" presName="parentLin" presStyleCnt="0"/>
      <dgm:spPr/>
    </dgm:pt>
    <dgm:pt modelId="{8725A121-AFFE-E945-87AE-C907440F5997}" type="pres">
      <dgm:prSet presAssocID="{CDF3388E-0B64-439D-9CB9-A09C3E4D9DB8}" presName="parentLeftMargin" presStyleLbl="node1" presStyleIdx="0" presStyleCnt="3"/>
      <dgm:spPr/>
    </dgm:pt>
    <dgm:pt modelId="{84BB623C-733F-DF45-B2C0-C2C555D964FD}" type="pres">
      <dgm:prSet presAssocID="{CDF3388E-0B64-439D-9CB9-A09C3E4D9DB8}" presName="parentText" presStyleLbl="node1" presStyleIdx="0" presStyleCnt="3" custScaleX="142857" custLinFactNeighborX="-43244" custLinFactNeighborY="3518">
        <dgm:presLayoutVars>
          <dgm:chMax val="0"/>
          <dgm:bulletEnabled val="1"/>
        </dgm:presLayoutVars>
      </dgm:prSet>
      <dgm:spPr/>
    </dgm:pt>
    <dgm:pt modelId="{AF657E66-D89B-884D-B17E-0DDE6905A7D4}" type="pres">
      <dgm:prSet presAssocID="{CDF3388E-0B64-439D-9CB9-A09C3E4D9DB8}" presName="negativeSpace" presStyleCnt="0"/>
      <dgm:spPr/>
    </dgm:pt>
    <dgm:pt modelId="{F393F66F-9276-B74A-AC6A-C2184642FB62}" type="pres">
      <dgm:prSet presAssocID="{CDF3388E-0B64-439D-9CB9-A09C3E4D9DB8}" presName="childText" presStyleLbl="conFgAcc1" presStyleIdx="0" presStyleCnt="3">
        <dgm:presLayoutVars>
          <dgm:bulletEnabled val="1"/>
        </dgm:presLayoutVars>
      </dgm:prSet>
      <dgm:spPr/>
    </dgm:pt>
    <dgm:pt modelId="{114ED6AA-4783-4D44-9F17-C75CF6D1D222}" type="pres">
      <dgm:prSet presAssocID="{A5FDFA64-1459-43E8-BC57-64B96EE18C71}" presName="spaceBetweenRectangles" presStyleCnt="0"/>
      <dgm:spPr/>
    </dgm:pt>
    <dgm:pt modelId="{65A20AF0-25A2-024A-A274-C44D93041A21}" type="pres">
      <dgm:prSet presAssocID="{8201B5E6-6127-4304-8DF0-12C0670673E8}" presName="parentLin" presStyleCnt="0"/>
      <dgm:spPr/>
    </dgm:pt>
    <dgm:pt modelId="{7589E588-C3EA-7B4D-BBFC-50720EEE411E}" type="pres">
      <dgm:prSet presAssocID="{8201B5E6-6127-4304-8DF0-12C0670673E8}" presName="parentLeftMargin" presStyleLbl="node1" presStyleIdx="0" presStyleCnt="3"/>
      <dgm:spPr/>
    </dgm:pt>
    <dgm:pt modelId="{A7C63B9F-9912-EF40-A516-A7B9FA2022B8}" type="pres">
      <dgm:prSet presAssocID="{8201B5E6-6127-4304-8DF0-12C0670673E8}" presName="parentText" presStyleLbl="node1" presStyleIdx="1" presStyleCnt="3" custScaleX="147284" custScaleY="205639" custLinFactNeighborX="-37541" custLinFactNeighborY="5280">
        <dgm:presLayoutVars>
          <dgm:chMax val="0"/>
          <dgm:bulletEnabled val="1"/>
        </dgm:presLayoutVars>
      </dgm:prSet>
      <dgm:spPr/>
    </dgm:pt>
    <dgm:pt modelId="{A17ADE38-7B9C-A441-9087-B347E38B74E1}" type="pres">
      <dgm:prSet presAssocID="{8201B5E6-6127-4304-8DF0-12C0670673E8}" presName="negativeSpace" presStyleCnt="0"/>
      <dgm:spPr/>
    </dgm:pt>
    <dgm:pt modelId="{717E2D2B-1E64-4041-A67F-08DFF37AC85B}" type="pres">
      <dgm:prSet presAssocID="{8201B5E6-6127-4304-8DF0-12C0670673E8}" presName="childText" presStyleLbl="conFgAcc1" presStyleIdx="1" presStyleCnt="3">
        <dgm:presLayoutVars>
          <dgm:bulletEnabled val="1"/>
        </dgm:presLayoutVars>
      </dgm:prSet>
      <dgm:spPr/>
    </dgm:pt>
    <dgm:pt modelId="{3D573E9A-E8E8-4149-BCAA-F77FA44747B4}" type="pres">
      <dgm:prSet presAssocID="{EDB82E22-CFD3-41C7-8D18-DE7F854F3E7A}" presName="spaceBetweenRectangles" presStyleCnt="0"/>
      <dgm:spPr/>
    </dgm:pt>
    <dgm:pt modelId="{091ACBD5-3508-A747-ABCA-3A42DD4B5B9C}" type="pres">
      <dgm:prSet presAssocID="{2F7F1919-CA48-4989-B247-CF7AAA6122BE}" presName="parentLin" presStyleCnt="0"/>
      <dgm:spPr/>
    </dgm:pt>
    <dgm:pt modelId="{19255424-D592-184E-B28D-1AD0EF58F5B3}" type="pres">
      <dgm:prSet presAssocID="{2F7F1919-CA48-4989-B247-CF7AAA6122BE}" presName="parentLeftMargin" presStyleLbl="node1" presStyleIdx="1" presStyleCnt="3"/>
      <dgm:spPr/>
    </dgm:pt>
    <dgm:pt modelId="{83CF2BB8-E618-DC47-B71F-D31225CFE91A}" type="pres">
      <dgm:prSet presAssocID="{2F7F1919-CA48-4989-B247-CF7AAA6122BE}" presName="parentText" presStyleLbl="node1" presStyleIdx="2" presStyleCnt="3" custScaleX="135514" custLinFactNeighborX="-33215">
        <dgm:presLayoutVars>
          <dgm:chMax val="0"/>
          <dgm:bulletEnabled val="1"/>
        </dgm:presLayoutVars>
      </dgm:prSet>
      <dgm:spPr/>
    </dgm:pt>
    <dgm:pt modelId="{4C6A154B-E8C2-9341-ABFE-2E7AFB8CC24C}" type="pres">
      <dgm:prSet presAssocID="{2F7F1919-CA48-4989-B247-CF7AAA6122BE}" presName="negativeSpace" presStyleCnt="0"/>
      <dgm:spPr/>
    </dgm:pt>
    <dgm:pt modelId="{0066A2CE-6E83-3145-A9FE-3206B1113133}" type="pres">
      <dgm:prSet presAssocID="{2F7F1919-CA48-4989-B247-CF7AAA6122BE}" presName="childText" presStyleLbl="conFgAcc1" presStyleIdx="2" presStyleCnt="3">
        <dgm:presLayoutVars>
          <dgm:bulletEnabled val="1"/>
        </dgm:presLayoutVars>
      </dgm:prSet>
      <dgm:spPr/>
    </dgm:pt>
  </dgm:ptLst>
  <dgm:cxnLst>
    <dgm:cxn modelId="{A24B7D02-2DFC-E148-BA6F-FEB1826B662E}" type="presOf" srcId="{F8244F2C-04FC-EB4C-A8D7-3B3FF975E519}" destId="{F393F66F-9276-B74A-AC6A-C2184642FB62}" srcOrd="0" destOrd="1" presId="urn:microsoft.com/office/officeart/2005/8/layout/list1"/>
    <dgm:cxn modelId="{630A3705-2D2B-BA4E-B87F-E367BD4B4D29}" type="presOf" srcId="{CDF3388E-0B64-439D-9CB9-A09C3E4D9DB8}" destId="{84BB623C-733F-DF45-B2C0-C2C555D964FD}" srcOrd="1" destOrd="0" presId="urn:microsoft.com/office/officeart/2005/8/layout/list1"/>
    <dgm:cxn modelId="{38592213-3E80-A740-A820-973F81E89D99}" type="presOf" srcId="{2F7F1919-CA48-4989-B247-CF7AAA6122BE}" destId="{19255424-D592-184E-B28D-1AD0EF58F5B3}" srcOrd="0" destOrd="0" presId="urn:microsoft.com/office/officeart/2005/8/layout/list1"/>
    <dgm:cxn modelId="{80B50338-4123-7E48-863D-8C9844C134FD}" type="presOf" srcId="{BD777E63-D537-49BE-BCA4-E437685E7554}" destId="{0066A2CE-6E83-3145-A9FE-3206B1113133}" srcOrd="0" destOrd="0" presId="urn:microsoft.com/office/officeart/2005/8/layout/list1"/>
    <dgm:cxn modelId="{F6EA5141-E9B0-4670-9AB0-A83588F644C9}" srcId="{8201B5E6-6127-4304-8DF0-12C0670673E8}" destId="{DCCB02D0-DC8E-46F1-9F19-4733F5633DD3}" srcOrd="1" destOrd="0" parTransId="{95612913-91F3-4731-B30A-18D1EAE8CF8C}" sibTransId="{9522CCE3-9B8D-42B4-9A6E-C33A09B81805}"/>
    <dgm:cxn modelId="{1542454D-DBCB-BD43-A118-32DD1EA1BDA0}" type="presOf" srcId="{DCCB02D0-DC8E-46F1-9F19-4733F5633DD3}" destId="{717E2D2B-1E64-4041-A67F-08DFF37AC85B}" srcOrd="0" destOrd="1" presId="urn:microsoft.com/office/officeart/2005/8/layout/list1"/>
    <dgm:cxn modelId="{14220C4F-CB30-472D-8CCA-CCE3B73BB811}" srcId="{4C375D69-9CDA-41D1-8806-4D27E490216F}" destId="{CDF3388E-0B64-439D-9CB9-A09C3E4D9DB8}" srcOrd="0" destOrd="0" parTransId="{02A0A3E3-1062-4D20-9E95-A4A8B80E0652}" sibTransId="{A5FDFA64-1459-43E8-BC57-64B96EE18C71}"/>
    <dgm:cxn modelId="{0F40B759-E802-5F49-AC13-24D25F3CDD5B}" type="presOf" srcId="{4C375D69-9CDA-41D1-8806-4D27E490216F}" destId="{553313EA-6EF0-6F42-A436-54654C19C2F2}" srcOrd="0" destOrd="0" presId="urn:microsoft.com/office/officeart/2005/8/layout/list1"/>
    <dgm:cxn modelId="{562AA368-9307-F54D-AB7C-42AA1F426925}" type="presOf" srcId="{0F15E66B-2EA1-45F8-8D6E-6B792EA2B4CE}" destId="{F393F66F-9276-B74A-AC6A-C2184642FB62}" srcOrd="0" destOrd="0" presId="urn:microsoft.com/office/officeart/2005/8/layout/list1"/>
    <dgm:cxn modelId="{706B0C84-D234-8D4D-9A3E-DDB01DC14079}" type="presOf" srcId="{5AECF7F8-B5DD-C64A-B60D-E85BC98FC5C2}" destId="{0066A2CE-6E83-3145-A9FE-3206B1113133}" srcOrd="0" destOrd="1" presId="urn:microsoft.com/office/officeart/2005/8/layout/list1"/>
    <dgm:cxn modelId="{94B64E88-7B60-4B4D-BCB1-5635C8CCDE64}" srcId="{CDF3388E-0B64-439D-9CB9-A09C3E4D9DB8}" destId="{0F15E66B-2EA1-45F8-8D6E-6B792EA2B4CE}" srcOrd="0" destOrd="0" parTransId="{A9E938BB-1AAC-443D-AA09-C8D0AB92BDB1}" sibTransId="{C0D67A2B-0CA0-425B-BEE4-B23A3EA2E52C}"/>
    <dgm:cxn modelId="{D4ACD792-7096-46DC-A978-F706193FF776}" srcId="{2F7F1919-CA48-4989-B247-CF7AAA6122BE}" destId="{BD777E63-D537-49BE-BCA4-E437685E7554}" srcOrd="0" destOrd="0" parTransId="{C470B913-57F1-4786-97A9-D41D89914475}" sibTransId="{5C1BC1FE-113F-4F4D-85A9-1586D5A72B90}"/>
    <dgm:cxn modelId="{789BA298-0426-5445-99E9-9E980AFFC651}" type="presOf" srcId="{CDF3388E-0B64-439D-9CB9-A09C3E4D9DB8}" destId="{8725A121-AFFE-E945-87AE-C907440F5997}" srcOrd="0" destOrd="0" presId="urn:microsoft.com/office/officeart/2005/8/layout/list1"/>
    <dgm:cxn modelId="{45097A9C-B257-864C-94DB-BF52279D64A2}" srcId="{2F7F1919-CA48-4989-B247-CF7AAA6122BE}" destId="{5AECF7F8-B5DD-C64A-B60D-E85BC98FC5C2}" srcOrd="1" destOrd="0" parTransId="{AA192797-925B-0948-A643-4FC17F40DDCA}" sibTransId="{FDF85E6C-4B84-BA46-A295-AFA55221B77B}"/>
    <dgm:cxn modelId="{6C31BDBF-FB97-7D4E-9AAA-73477C155DDF}" srcId="{CDF3388E-0B64-439D-9CB9-A09C3E4D9DB8}" destId="{F8244F2C-04FC-EB4C-A8D7-3B3FF975E519}" srcOrd="1" destOrd="0" parTransId="{2A00EFC9-F4FE-3F4C-AB04-7DF2E4680963}" sibTransId="{A462AAD6-4DD1-8442-8129-54AB85792065}"/>
    <dgm:cxn modelId="{645750C0-A981-4751-8CFB-96C1D35471E7}" srcId="{4C375D69-9CDA-41D1-8806-4D27E490216F}" destId="{8201B5E6-6127-4304-8DF0-12C0670673E8}" srcOrd="1" destOrd="0" parTransId="{1394842F-1DA9-4EEB-B98A-9108FD1F1947}" sibTransId="{EDB82E22-CFD3-41C7-8D18-DE7F854F3E7A}"/>
    <dgm:cxn modelId="{A3B3D1C2-B192-0847-B6AC-04B90827B402}" type="presOf" srcId="{8201B5E6-6127-4304-8DF0-12C0670673E8}" destId="{7589E588-C3EA-7B4D-BBFC-50720EEE411E}" srcOrd="0" destOrd="0" presId="urn:microsoft.com/office/officeart/2005/8/layout/list1"/>
    <dgm:cxn modelId="{F35500CF-DA69-2542-B31E-3B05AE2E8156}" type="presOf" srcId="{314E57BC-18F2-4F9C-9AED-4B4C9CDB7288}" destId="{717E2D2B-1E64-4041-A67F-08DFF37AC85B}" srcOrd="0" destOrd="0" presId="urn:microsoft.com/office/officeart/2005/8/layout/list1"/>
    <dgm:cxn modelId="{1E8D5AD3-061B-455A-A949-49E4C76B254C}" srcId="{4C375D69-9CDA-41D1-8806-4D27E490216F}" destId="{2F7F1919-CA48-4989-B247-CF7AAA6122BE}" srcOrd="2" destOrd="0" parTransId="{C9F0B1FE-45CE-4EF3-96CE-DF374BC38EDB}" sibTransId="{4B7A91E1-90DE-4530-B76A-51463B03C9B6}"/>
    <dgm:cxn modelId="{2381D6E6-A513-1D4A-8BAD-11D378523180}" type="presOf" srcId="{8201B5E6-6127-4304-8DF0-12C0670673E8}" destId="{A7C63B9F-9912-EF40-A516-A7B9FA2022B8}" srcOrd="1" destOrd="0" presId="urn:microsoft.com/office/officeart/2005/8/layout/list1"/>
    <dgm:cxn modelId="{E4DF55ED-5873-8E49-B1F7-6D9298D89E06}" type="presOf" srcId="{2F7F1919-CA48-4989-B247-CF7AAA6122BE}" destId="{83CF2BB8-E618-DC47-B71F-D31225CFE91A}" srcOrd="1" destOrd="0" presId="urn:microsoft.com/office/officeart/2005/8/layout/list1"/>
    <dgm:cxn modelId="{70A24CF9-0882-417D-9F04-4159E9F23E7C}" srcId="{8201B5E6-6127-4304-8DF0-12C0670673E8}" destId="{314E57BC-18F2-4F9C-9AED-4B4C9CDB7288}" srcOrd="0" destOrd="0" parTransId="{3FD5AFF4-BD8B-4192-8916-635D88D6C2DC}" sibTransId="{2328D427-8E57-4AC5-B35E-D652B8E219F7}"/>
    <dgm:cxn modelId="{8DAFEC69-D295-E449-B1F1-EEE71229A4C0}" type="presParOf" srcId="{553313EA-6EF0-6F42-A436-54654C19C2F2}" destId="{08BB4E21-DC15-BF4F-9181-72D408EA5EB3}" srcOrd="0" destOrd="0" presId="urn:microsoft.com/office/officeart/2005/8/layout/list1"/>
    <dgm:cxn modelId="{8E8DD675-8F98-1541-B0AF-13816D43B6E5}" type="presParOf" srcId="{08BB4E21-DC15-BF4F-9181-72D408EA5EB3}" destId="{8725A121-AFFE-E945-87AE-C907440F5997}" srcOrd="0" destOrd="0" presId="urn:microsoft.com/office/officeart/2005/8/layout/list1"/>
    <dgm:cxn modelId="{BDEED87F-DCAD-124C-8C39-550290E11D19}" type="presParOf" srcId="{08BB4E21-DC15-BF4F-9181-72D408EA5EB3}" destId="{84BB623C-733F-DF45-B2C0-C2C555D964FD}" srcOrd="1" destOrd="0" presId="urn:microsoft.com/office/officeart/2005/8/layout/list1"/>
    <dgm:cxn modelId="{714A6D78-3300-584C-A55E-586C894B3C76}" type="presParOf" srcId="{553313EA-6EF0-6F42-A436-54654C19C2F2}" destId="{AF657E66-D89B-884D-B17E-0DDE6905A7D4}" srcOrd="1" destOrd="0" presId="urn:microsoft.com/office/officeart/2005/8/layout/list1"/>
    <dgm:cxn modelId="{D0B61FE3-71DF-1D41-9127-E4F783D12FD8}" type="presParOf" srcId="{553313EA-6EF0-6F42-A436-54654C19C2F2}" destId="{F393F66F-9276-B74A-AC6A-C2184642FB62}" srcOrd="2" destOrd="0" presId="urn:microsoft.com/office/officeart/2005/8/layout/list1"/>
    <dgm:cxn modelId="{89931F38-D877-D04A-BA70-7A4105D4150C}" type="presParOf" srcId="{553313EA-6EF0-6F42-A436-54654C19C2F2}" destId="{114ED6AA-4783-4D44-9F17-C75CF6D1D222}" srcOrd="3" destOrd="0" presId="urn:microsoft.com/office/officeart/2005/8/layout/list1"/>
    <dgm:cxn modelId="{0573DF3A-DC93-1F48-836B-CB7B2D95CFD1}" type="presParOf" srcId="{553313EA-6EF0-6F42-A436-54654C19C2F2}" destId="{65A20AF0-25A2-024A-A274-C44D93041A21}" srcOrd="4" destOrd="0" presId="urn:microsoft.com/office/officeart/2005/8/layout/list1"/>
    <dgm:cxn modelId="{4E502816-B277-8642-849F-A3361F787AFA}" type="presParOf" srcId="{65A20AF0-25A2-024A-A274-C44D93041A21}" destId="{7589E588-C3EA-7B4D-BBFC-50720EEE411E}" srcOrd="0" destOrd="0" presId="urn:microsoft.com/office/officeart/2005/8/layout/list1"/>
    <dgm:cxn modelId="{078B5308-B9B2-F243-B986-EFC7943B913B}" type="presParOf" srcId="{65A20AF0-25A2-024A-A274-C44D93041A21}" destId="{A7C63B9F-9912-EF40-A516-A7B9FA2022B8}" srcOrd="1" destOrd="0" presId="urn:microsoft.com/office/officeart/2005/8/layout/list1"/>
    <dgm:cxn modelId="{8901A1AB-A2A9-A24E-BFFA-714F386E7A47}" type="presParOf" srcId="{553313EA-6EF0-6F42-A436-54654C19C2F2}" destId="{A17ADE38-7B9C-A441-9087-B347E38B74E1}" srcOrd="5" destOrd="0" presId="urn:microsoft.com/office/officeart/2005/8/layout/list1"/>
    <dgm:cxn modelId="{3E1EFD00-D351-C94E-B23D-FE3EFE670ADA}" type="presParOf" srcId="{553313EA-6EF0-6F42-A436-54654C19C2F2}" destId="{717E2D2B-1E64-4041-A67F-08DFF37AC85B}" srcOrd="6" destOrd="0" presId="urn:microsoft.com/office/officeart/2005/8/layout/list1"/>
    <dgm:cxn modelId="{E91F014B-46CB-104B-8774-BF5D0527E454}" type="presParOf" srcId="{553313EA-6EF0-6F42-A436-54654C19C2F2}" destId="{3D573E9A-E8E8-4149-BCAA-F77FA44747B4}" srcOrd="7" destOrd="0" presId="urn:microsoft.com/office/officeart/2005/8/layout/list1"/>
    <dgm:cxn modelId="{12619B49-06E0-B945-8E05-3717A2EEE1C3}" type="presParOf" srcId="{553313EA-6EF0-6F42-A436-54654C19C2F2}" destId="{091ACBD5-3508-A747-ABCA-3A42DD4B5B9C}" srcOrd="8" destOrd="0" presId="urn:microsoft.com/office/officeart/2005/8/layout/list1"/>
    <dgm:cxn modelId="{94BFBD29-151C-904E-816B-D8D4DCB0498C}" type="presParOf" srcId="{091ACBD5-3508-A747-ABCA-3A42DD4B5B9C}" destId="{19255424-D592-184E-B28D-1AD0EF58F5B3}" srcOrd="0" destOrd="0" presId="urn:microsoft.com/office/officeart/2005/8/layout/list1"/>
    <dgm:cxn modelId="{B9DBB757-7FAF-6148-AF76-628A89B64F6D}" type="presParOf" srcId="{091ACBD5-3508-A747-ABCA-3A42DD4B5B9C}" destId="{83CF2BB8-E618-DC47-B71F-D31225CFE91A}" srcOrd="1" destOrd="0" presId="urn:microsoft.com/office/officeart/2005/8/layout/list1"/>
    <dgm:cxn modelId="{DE2FDA04-4666-F142-B557-CA558DDD3C17}" type="presParOf" srcId="{553313EA-6EF0-6F42-A436-54654C19C2F2}" destId="{4C6A154B-E8C2-9341-ABFE-2E7AFB8CC24C}" srcOrd="9" destOrd="0" presId="urn:microsoft.com/office/officeart/2005/8/layout/list1"/>
    <dgm:cxn modelId="{29EF6BAF-B889-7E4E-90C1-784F8565D6E2}" type="presParOf" srcId="{553313EA-6EF0-6F42-A436-54654C19C2F2}" destId="{0066A2CE-6E83-3145-A9FE-3206B1113133}"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C375D69-9CDA-41D1-8806-4D27E490216F}" type="doc">
      <dgm:prSet loTypeId="urn:microsoft.com/office/officeart/2005/8/layout/list1" loCatId="list" qsTypeId="urn:microsoft.com/office/officeart/2005/8/quickstyle/simple4" qsCatId="simple" csTypeId="urn:microsoft.com/office/officeart/2005/8/colors/accent2_2" csCatId="accent2" phldr="1"/>
      <dgm:spPr/>
      <dgm:t>
        <a:bodyPr/>
        <a:lstStyle/>
        <a:p>
          <a:endParaRPr lang="en-US"/>
        </a:p>
      </dgm:t>
    </dgm:pt>
    <dgm:pt modelId="{CDF3388E-0B64-439D-9CB9-A09C3E4D9DB8}">
      <dgm:prSet custT="1"/>
      <dgm:spPr>
        <a:gradFill rotWithShape="0">
          <a:gsLst>
            <a:gs pos="0">
              <a:schemeClr val="accent5">
                <a:lumMod val="40000"/>
                <a:lumOff val="60000"/>
              </a:schemeClr>
            </a:gs>
            <a:gs pos="50000">
              <a:schemeClr val="accent5">
                <a:lumMod val="75000"/>
              </a:schemeClr>
            </a:gs>
            <a:gs pos="100000">
              <a:schemeClr val="accent5">
                <a:lumMod val="50000"/>
              </a:schemeClr>
            </a:gs>
          </a:gsLst>
        </a:gradFill>
      </dgm:spPr>
      <dgm:t>
        <a:bodyPr/>
        <a:lstStyle/>
        <a:p>
          <a:r>
            <a:rPr lang="en-US" sz="1800" dirty="0"/>
            <a:t>International Partnership in Ice Core Sciences – IPICS </a:t>
          </a:r>
        </a:p>
      </dgm:t>
    </dgm:pt>
    <dgm:pt modelId="{02A0A3E3-1062-4D20-9E95-A4A8B80E0652}" type="parTrans" cxnId="{14220C4F-CB30-472D-8CCA-CCE3B73BB811}">
      <dgm:prSet/>
      <dgm:spPr/>
      <dgm:t>
        <a:bodyPr/>
        <a:lstStyle/>
        <a:p>
          <a:endParaRPr lang="en-US"/>
        </a:p>
      </dgm:t>
    </dgm:pt>
    <dgm:pt modelId="{A5FDFA64-1459-43E8-BC57-64B96EE18C71}" type="sibTrans" cxnId="{14220C4F-CB30-472D-8CCA-CCE3B73BB811}">
      <dgm:prSet/>
      <dgm:spPr/>
      <dgm:t>
        <a:bodyPr/>
        <a:lstStyle/>
        <a:p>
          <a:endParaRPr lang="en-US"/>
        </a:p>
      </dgm:t>
    </dgm:pt>
    <dgm:pt modelId="{0F15E66B-2EA1-45F8-8D6E-6B792EA2B4CE}">
      <dgm:prSet custT="1"/>
      <dgm:spPr>
        <a:ln>
          <a:solidFill>
            <a:schemeClr val="accent1">
              <a:lumMod val="75000"/>
            </a:schemeClr>
          </a:solidFill>
        </a:ln>
      </dgm:spPr>
      <dgm:t>
        <a:bodyPr/>
        <a:lstStyle/>
        <a:p>
          <a:r>
            <a:rPr lang="en-US" sz="1600" b="0" i="0" dirty="0"/>
            <a:t>The Expert Group for International Partnership in Ice Core Sciences aims to coordinate international collaboration between ice core scientists, engineers, and drillers to aid in providing information about past climate and environmental conditions on timescales from decades to hundreds of millennia.</a:t>
          </a:r>
          <a:endParaRPr lang="en-US" sz="1600" b="0" dirty="0"/>
        </a:p>
      </dgm:t>
    </dgm:pt>
    <dgm:pt modelId="{A9E938BB-1AAC-443D-AA09-C8D0AB92BDB1}" type="parTrans" cxnId="{94B64E88-7B60-4B4D-BCB1-5635C8CCDE64}">
      <dgm:prSet/>
      <dgm:spPr/>
      <dgm:t>
        <a:bodyPr/>
        <a:lstStyle/>
        <a:p>
          <a:endParaRPr lang="en-US"/>
        </a:p>
      </dgm:t>
    </dgm:pt>
    <dgm:pt modelId="{C0D67A2B-0CA0-425B-BEE4-B23A3EA2E52C}" type="sibTrans" cxnId="{94B64E88-7B60-4B4D-BCB1-5635C8CCDE64}">
      <dgm:prSet/>
      <dgm:spPr/>
      <dgm:t>
        <a:bodyPr/>
        <a:lstStyle/>
        <a:p>
          <a:endParaRPr lang="en-US"/>
        </a:p>
      </dgm:t>
    </dgm:pt>
    <dgm:pt modelId="{8201B5E6-6127-4304-8DF0-12C0670673E8}">
      <dgm:prSet custT="1"/>
      <dgm:spPr>
        <a:gradFill rotWithShape="0">
          <a:gsLst>
            <a:gs pos="0">
              <a:schemeClr val="accent5">
                <a:lumMod val="40000"/>
                <a:lumOff val="60000"/>
              </a:schemeClr>
            </a:gs>
            <a:gs pos="50000">
              <a:schemeClr val="accent5">
                <a:lumMod val="75000"/>
              </a:schemeClr>
            </a:gs>
            <a:gs pos="100000">
              <a:schemeClr val="accent5">
                <a:lumMod val="50000"/>
              </a:schemeClr>
            </a:gs>
          </a:gsLst>
        </a:gradFill>
      </dgm:spPr>
      <dgm:t>
        <a:bodyPr/>
        <a:lstStyle/>
        <a:p>
          <a:r>
            <a:rPr lang="en-US" sz="1800" dirty="0"/>
            <a:t>Operational Meteorology in the Antarctic – </a:t>
          </a:r>
          <a:r>
            <a:rPr lang="en-US" sz="1800" dirty="0" err="1"/>
            <a:t>OpMet</a:t>
          </a:r>
          <a:r>
            <a:rPr lang="en-US" sz="1800" dirty="0"/>
            <a:t> </a:t>
          </a:r>
        </a:p>
      </dgm:t>
    </dgm:pt>
    <dgm:pt modelId="{1394842F-1DA9-4EEB-B98A-9108FD1F1947}" type="parTrans" cxnId="{645750C0-A981-4751-8CFB-96C1D35471E7}">
      <dgm:prSet/>
      <dgm:spPr/>
      <dgm:t>
        <a:bodyPr/>
        <a:lstStyle/>
        <a:p>
          <a:endParaRPr lang="en-US"/>
        </a:p>
      </dgm:t>
    </dgm:pt>
    <dgm:pt modelId="{EDB82E22-CFD3-41C7-8D18-DE7F854F3E7A}" type="sibTrans" cxnId="{645750C0-A981-4751-8CFB-96C1D35471E7}">
      <dgm:prSet/>
      <dgm:spPr/>
      <dgm:t>
        <a:bodyPr/>
        <a:lstStyle/>
        <a:p>
          <a:endParaRPr lang="en-US"/>
        </a:p>
      </dgm:t>
    </dgm:pt>
    <dgm:pt modelId="{314E57BC-18F2-4F9C-9AED-4B4C9CDB7288}">
      <dgm:prSet custT="1"/>
      <dgm:spPr>
        <a:ln>
          <a:solidFill>
            <a:schemeClr val="accent1">
              <a:lumMod val="50000"/>
            </a:schemeClr>
          </a:solidFill>
        </a:ln>
      </dgm:spPr>
      <dgm:t>
        <a:bodyPr/>
        <a:lstStyle/>
        <a:p>
          <a:r>
            <a:rPr lang="en-US" sz="1600" b="0" i="0" dirty="0"/>
            <a:t>The Expert Group on Operational Meteorology in the Antarctic (</a:t>
          </a:r>
          <a:r>
            <a:rPr lang="en-US" sz="1600" b="0" i="0" dirty="0" err="1"/>
            <a:t>OpMet</a:t>
          </a:r>
          <a:r>
            <a:rPr lang="en-US" sz="1600" b="0" i="0" dirty="0"/>
            <a:t>) aims to establish and nurture links between groups working in the area of operational meteorology in Antarctica, such as the Antarctic Weather and Climate Workshop group, and the WMO EC-PHORS (Panel of Experts on Polar and High Mountain Observations, Research and Services), helping to facilitate monitoring of the meteorological observations that come from Antarctica.</a:t>
          </a:r>
          <a:endParaRPr lang="en-US" sz="1600" b="0" dirty="0"/>
        </a:p>
      </dgm:t>
    </dgm:pt>
    <dgm:pt modelId="{3FD5AFF4-BD8B-4192-8916-635D88D6C2DC}" type="parTrans" cxnId="{70A24CF9-0882-417D-9F04-4159E9F23E7C}">
      <dgm:prSet/>
      <dgm:spPr/>
      <dgm:t>
        <a:bodyPr/>
        <a:lstStyle/>
        <a:p>
          <a:endParaRPr lang="en-US"/>
        </a:p>
      </dgm:t>
    </dgm:pt>
    <dgm:pt modelId="{2328D427-8E57-4AC5-B35E-D652B8E219F7}" type="sibTrans" cxnId="{70A24CF9-0882-417D-9F04-4159E9F23E7C}">
      <dgm:prSet/>
      <dgm:spPr/>
      <dgm:t>
        <a:bodyPr/>
        <a:lstStyle/>
        <a:p>
          <a:endParaRPr lang="en-US"/>
        </a:p>
      </dgm:t>
    </dgm:pt>
    <dgm:pt modelId="{DCCB02D0-DC8E-46F1-9F19-4733F5633DD3}">
      <dgm:prSet custT="1"/>
      <dgm:spPr>
        <a:ln>
          <a:solidFill>
            <a:schemeClr val="accent1">
              <a:lumMod val="50000"/>
            </a:schemeClr>
          </a:solidFill>
        </a:ln>
      </dgm:spPr>
      <dgm:t>
        <a:bodyPr/>
        <a:lstStyle/>
        <a:p>
          <a:r>
            <a:rPr lang="en-US" sz="1600" dirty="0"/>
            <a:t>Contacts: Steve Colwell.</a:t>
          </a:r>
        </a:p>
      </dgm:t>
    </dgm:pt>
    <dgm:pt modelId="{95612913-91F3-4731-B30A-18D1EAE8CF8C}" type="parTrans" cxnId="{F6EA5141-E9B0-4670-9AB0-A83588F644C9}">
      <dgm:prSet/>
      <dgm:spPr/>
      <dgm:t>
        <a:bodyPr/>
        <a:lstStyle/>
        <a:p>
          <a:endParaRPr lang="en-US"/>
        </a:p>
      </dgm:t>
    </dgm:pt>
    <dgm:pt modelId="{9522CCE3-9B8D-42B4-9A6E-C33A09B81805}" type="sibTrans" cxnId="{F6EA5141-E9B0-4670-9AB0-A83588F644C9}">
      <dgm:prSet/>
      <dgm:spPr/>
      <dgm:t>
        <a:bodyPr/>
        <a:lstStyle/>
        <a:p>
          <a:endParaRPr lang="en-US"/>
        </a:p>
      </dgm:t>
    </dgm:pt>
    <dgm:pt modelId="{2F7F1919-CA48-4989-B247-CF7AAA6122BE}">
      <dgm:prSet custT="1"/>
      <dgm:spPr>
        <a:gradFill rotWithShape="0">
          <a:gsLst>
            <a:gs pos="0">
              <a:schemeClr val="accent5">
                <a:lumMod val="40000"/>
                <a:lumOff val="60000"/>
              </a:schemeClr>
            </a:gs>
            <a:gs pos="50000">
              <a:schemeClr val="accent5">
                <a:lumMod val="75000"/>
              </a:schemeClr>
            </a:gs>
            <a:gs pos="100000">
              <a:schemeClr val="accent5">
                <a:lumMod val="50000"/>
              </a:schemeClr>
            </a:gs>
          </a:gsLst>
        </a:gradFill>
      </dgm:spPr>
      <dgm:t>
        <a:bodyPr/>
        <a:lstStyle/>
        <a:p>
          <a:r>
            <a:rPr lang="en-US" sz="1800" dirty="0"/>
            <a:t>Ice Sheet Mass Balance and Sea Level – ISMASS </a:t>
          </a:r>
        </a:p>
      </dgm:t>
    </dgm:pt>
    <dgm:pt modelId="{C9F0B1FE-45CE-4EF3-96CE-DF374BC38EDB}" type="parTrans" cxnId="{1E8D5AD3-061B-455A-A949-49E4C76B254C}">
      <dgm:prSet/>
      <dgm:spPr/>
      <dgm:t>
        <a:bodyPr/>
        <a:lstStyle/>
        <a:p>
          <a:endParaRPr lang="en-US"/>
        </a:p>
      </dgm:t>
    </dgm:pt>
    <dgm:pt modelId="{4B7A91E1-90DE-4530-B76A-51463B03C9B6}" type="sibTrans" cxnId="{1E8D5AD3-061B-455A-A949-49E4C76B254C}">
      <dgm:prSet/>
      <dgm:spPr/>
      <dgm:t>
        <a:bodyPr/>
        <a:lstStyle/>
        <a:p>
          <a:endParaRPr lang="en-US"/>
        </a:p>
      </dgm:t>
    </dgm:pt>
    <dgm:pt modelId="{F8244F2C-04FC-EB4C-A8D7-3B3FF975E519}">
      <dgm:prSet custT="1"/>
      <dgm:spPr>
        <a:ln>
          <a:solidFill>
            <a:schemeClr val="accent1">
              <a:lumMod val="75000"/>
            </a:schemeClr>
          </a:solidFill>
        </a:ln>
      </dgm:spPr>
      <dgm:t>
        <a:bodyPr/>
        <a:lstStyle/>
        <a:p>
          <a:r>
            <a:rPr lang="en-US" sz="1600" b="0" dirty="0"/>
            <a:t>Contact: Tas van </a:t>
          </a:r>
          <a:r>
            <a:rPr lang="en-US" sz="1600" b="0" dirty="0" err="1"/>
            <a:t>Ommen</a:t>
          </a:r>
          <a:r>
            <a:rPr lang="en-US" sz="1600" b="0" dirty="0"/>
            <a:t> and Hubertus Fischer.</a:t>
          </a:r>
        </a:p>
      </dgm:t>
    </dgm:pt>
    <dgm:pt modelId="{2A00EFC9-F4FE-3F4C-AB04-7DF2E4680963}" type="parTrans" cxnId="{6C31BDBF-FB97-7D4E-9AAA-73477C155DDF}">
      <dgm:prSet/>
      <dgm:spPr/>
      <dgm:t>
        <a:bodyPr/>
        <a:lstStyle/>
        <a:p>
          <a:endParaRPr lang="en-US"/>
        </a:p>
      </dgm:t>
    </dgm:pt>
    <dgm:pt modelId="{A462AAD6-4DD1-8442-8129-54AB85792065}" type="sibTrans" cxnId="{6C31BDBF-FB97-7D4E-9AAA-73477C155DDF}">
      <dgm:prSet/>
      <dgm:spPr/>
      <dgm:t>
        <a:bodyPr/>
        <a:lstStyle/>
        <a:p>
          <a:endParaRPr lang="en-US"/>
        </a:p>
      </dgm:t>
    </dgm:pt>
    <dgm:pt modelId="{7B7EAB21-C2A3-A24B-93B9-D16CC86163F8}">
      <dgm:prSet custT="1"/>
      <dgm:spPr>
        <a:ln>
          <a:solidFill>
            <a:schemeClr val="accent1">
              <a:lumMod val="75000"/>
            </a:schemeClr>
          </a:solidFill>
        </a:ln>
      </dgm:spPr>
      <dgm:t>
        <a:bodyPr/>
        <a:lstStyle/>
        <a:p>
          <a:r>
            <a:rPr lang="en-US" sz="1600" b="0" i="0" dirty="0"/>
            <a:t>The Expert Group on Ice Sheet Mass Balance and Sea Level (ISMASS) aims to promote research on the estimation of the mass balance of ice sheets and its contribution to sea level, facilitate coordination among the different international efforts focused in this field; to propose directions for future research; to integrate the observations and modelling efforts, as well as the distribution and archiving of the corresponding data, and to contribute to the diffusion, to society and policy makers, of the current scientific knowledge and achievements in this field of science.</a:t>
          </a:r>
          <a:endParaRPr lang="en-US" sz="1600" b="0" dirty="0"/>
        </a:p>
      </dgm:t>
    </dgm:pt>
    <dgm:pt modelId="{A90DCDA6-A547-074A-9BE7-B6410F06796C}" type="parTrans" cxnId="{C891CF44-464D-E24D-B4E1-D7D38D18BA4C}">
      <dgm:prSet/>
      <dgm:spPr/>
      <dgm:t>
        <a:bodyPr/>
        <a:lstStyle/>
        <a:p>
          <a:endParaRPr lang="en-US"/>
        </a:p>
      </dgm:t>
    </dgm:pt>
    <dgm:pt modelId="{1B714A77-403C-BE4D-AD6D-15A81119EE00}" type="sibTrans" cxnId="{C891CF44-464D-E24D-B4E1-D7D38D18BA4C}">
      <dgm:prSet/>
      <dgm:spPr/>
      <dgm:t>
        <a:bodyPr/>
        <a:lstStyle/>
        <a:p>
          <a:endParaRPr lang="en-US"/>
        </a:p>
      </dgm:t>
    </dgm:pt>
    <dgm:pt modelId="{C76FE28C-CFEB-0E4D-A998-EA44988A1064}">
      <dgm:prSet custT="1"/>
      <dgm:spPr/>
      <dgm:t>
        <a:bodyPr/>
        <a:lstStyle/>
        <a:p>
          <a:r>
            <a:rPr lang="en-US" sz="1600" dirty="0"/>
            <a:t>Contact: Heiko </a:t>
          </a:r>
          <a:r>
            <a:rPr lang="en-US" sz="1600" dirty="0" err="1"/>
            <a:t>Goelzer</a:t>
          </a:r>
          <a:r>
            <a:rPr lang="en-US" sz="1600" dirty="0"/>
            <a:t> (Chair); Frank </a:t>
          </a:r>
          <a:r>
            <a:rPr lang="en-US" sz="1600" dirty="0" err="1"/>
            <a:t>Pattyn</a:t>
          </a:r>
          <a:r>
            <a:rPr lang="en-US" sz="1600" dirty="0"/>
            <a:t> (SCAR liaison); Tolly </a:t>
          </a:r>
          <a:r>
            <a:rPr lang="en-US" sz="1600" dirty="0" err="1"/>
            <a:t>Aðalgeirsdóttir</a:t>
          </a:r>
          <a:r>
            <a:rPr lang="en-US" sz="1600" dirty="0"/>
            <a:t> (IASC liaison); and Edward Hanna (</a:t>
          </a:r>
          <a:r>
            <a:rPr lang="en-US" sz="1600" dirty="0" err="1"/>
            <a:t>CliC</a:t>
          </a:r>
          <a:r>
            <a:rPr lang="en-US" sz="1600" dirty="0"/>
            <a:t> liaison).</a:t>
          </a:r>
        </a:p>
      </dgm:t>
    </dgm:pt>
    <dgm:pt modelId="{41B053F7-44C6-104A-8041-5ACBBC623F74}" type="parTrans" cxnId="{C3556318-BCA9-B444-A50C-A9ADABC5D972}">
      <dgm:prSet/>
      <dgm:spPr/>
      <dgm:t>
        <a:bodyPr/>
        <a:lstStyle/>
        <a:p>
          <a:endParaRPr lang="en-US"/>
        </a:p>
      </dgm:t>
    </dgm:pt>
    <dgm:pt modelId="{B70A3061-6278-A847-8884-831098D22E3C}" type="sibTrans" cxnId="{C3556318-BCA9-B444-A50C-A9ADABC5D972}">
      <dgm:prSet/>
      <dgm:spPr/>
      <dgm:t>
        <a:bodyPr/>
        <a:lstStyle/>
        <a:p>
          <a:endParaRPr lang="en-US"/>
        </a:p>
      </dgm:t>
    </dgm:pt>
    <dgm:pt modelId="{553313EA-6EF0-6F42-A436-54654C19C2F2}" type="pres">
      <dgm:prSet presAssocID="{4C375D69-9CDA-41D1-8806-4D27E490216F}" presName="linear" presStyleCnt="0">
        <dgm:presLayoutVars>
          <dgm:dir/>
          <dgm:animLvl val="lvl"/>
          <dgm:resizeHandles val="exact"/>
        </dgm:presLayoutVars>
      </dgm:prSet>
      <dgm:spPr/>
    </dgm:pt>
    <dgm:pt modelId="{08BB4E21-DC15-BF4F-9181-72D408EA5EB3}" type="pres">
      <dgm:prSet presAssocID="{CDF3388E-0B64-439D-9CB9-A09C3E4D9DB8}" presName="parentLin" presStyleCnt="0"/>
      <dgm:spPr/>
    </dgm:pt>
    <dgm:pt modelId="{8725A121-AFFE-E945-87AE-C907440F5997}" type="pres">
      <dgm:prSet presAssocID="{CDF3388E-0B64-439D-9CB9-A09C3E4D9DB8}" presName="parentLeftMargin" presStyleLbl="node1" presStyleIdx="0" presStyleCnt="3"/>
      <dgm:spPr/>
    </dgm:pt>
    <dgm:pt modelId="{84BB623C-733F-DF45-B2C0-C2C555D964FD}" type="pres">
      <dgm:prSet presAssocID="{CDF3388E-0B64-439D-9CB9-A09C3E4D9DB8}" presName="parentText" presStyleLbl="node1" presStyleIdx="0" presStyleCnt="3" custScaleX="142857" custScaleY="219255" custLinFactNeighborX="-43244" custLinFactNeighborY="3518">
        <dgm:presLayoutVars>
          <dgm:chMax val="0"/>
          <dgm:bulletEnabled val="1"/>
        </dgm:presLayoutVars>
      </dgm:prSet>
      <dgm:spPr/>
    </dgm:pt>
    <dgm:pt modelId="{AF657E66-D89B-884D-B17E-0DDE6905A7D4}" type="pres">
      <dgm:prSet presAssocID="{CDF3388E-0B64-439D-9CB9-A09C3E4D9DB8}" presName="negativeSpace" presStyleCnt="0"/>
      <dgm:spPr/>
    </dgm:pt>
    <dgm:pt modelId="{F393F66F-9276-B74A-AC6A-C2184642FB62}" type="pres">
      <dgm:prSet presAssocID="{CDF3388E-0B64-439D-9CB9-A09C3E4D9DB8}" presName="childText" presStyleLbl="conFgAcc1" presStyleIdx="0" presStyleCnt="3">
        <dgm:presLayoutVars>
          <dgm:bulletEnabled val="1"/>
        </dgm:presLayoutVars>
      </dgm:prSet>
      <dgm:spPr/>
    </dgm:pt>
    <dgm:pt modelId="{114ED6AA-4783-4D44-9F17-C75CF6D1D222}" type="pres">
      <dgm:prSet presAssocID="{A5FDFA64-1459-43E8-BC57-64B96EE18C71}" presName="spaceBetweenRectangles" presStyleCnt="0"/>
      <dgm:spPr/>
    </dgm:pt>
    <dgm:pt modelId="{65A20AF0-25A2-024A-A274-C44D93041A21}" type="pres">
      <dgm:prSet presAssocID="{8201B5E6-6127-4304-8DF0-12C0670673E8}" presName="parentLin" presStyleCnt="0"/>
      <dgm:spPr/>
    </dgm:pt>
    <dgm:pt modelId="{7589E588-C3EA-7B4D-BBFC-50720EEE411E}" type="pres">
      <dgm:prSet presAssocID="{8201B5E6-6127-4304-8DF0-12C0670673E8}" presName="parentLeftMargin" presStyleLbl="node1" presStyleIdx="0" presStyleCnt="3"/>
      <dgm:spPr/>
    </dgm:pt>
    <dgm:pt modelId="{A7C63B9F-9912-EF40-A516-A7B9FA2022B8}" type="pres">
      <dgm:prSet presAssocID="{8201B5E6-6127-4304-8DF0-12C0670673E8}" presName="parentText" presStyleLbl="node1" presStyleIdx="1" presStyleCnt="3" custScaleX="147284" custScaleY="181011" custLinFactNeighborX="-37541" custLinFactNeighborY="5280">
        <dgm:presLayoutVars>
          <dgm:chMax val="0"/>
          <dgm:bulletEnabled val="1"/>
        </dgm:presLayoutVars>
      </dgm:prSet>
      <dgm:spPr/>
    </dgm:pt>
    <dgm:pt modelId="{A17ADE38-7B9C-A441-9087-B347E38B74E1}" type="pres">
      <dgm:prSet presAssocID="{8201B5E6-6127-4304-8DF0-12C0670673E8}" presName="negativeSpace" presStyleCnt="0"/>
      <dgm:spPr/>
    </dgm:pt>
    <dgm:pt modelId="{717E2D2B-1E64-4041-A67F-08DFF37AC85B}" type="pres">
      <dgm:prSet presAssocID="{8201B5E6-6127-4304-8DF0-12C0670673E8}" presName="childText" presStyleLbl="conFgAcc1" presStyleIdx="1" presStyleCnt="3">
        <dgm:presLayoutVars>
          <dgm:bulletEnabled val="1"/>
        </dgm:presLayoutVars>
      </dgm:prSet>
      <dgm:spPr/>
    </dgm:pt>
    <dgm:pt modelId="{3D573E9A-E8E8-4149-BCAA-F77FA44747B4}" type="pres">
      <dgm:prSet presAssocID="{EDB82E22-CFD3-41C7-8D18-DE7F854F3E7A}" presName="spaceBetweenRectangles" presStyleCnt="0"/>
      <dgm:spPr/>
    </dgm:pt>
    <dgm:pt modelId="{091ACBD5-3508-A747-ABCA-3A42DD4B5B9C}" type="pres">
      <dgm:prSet presAssocID="{2F7F1919-CA48-4989-B247-CF7AAA6122BE}" presName="parentLin" presStyleCnt="0"/>
      <dgm:spPr/>
    </dgm:pt>
    <dgm:pt modelId="{19255424-D592-184E-B28D-1AD0EF58F5B3}" type="pres">
      <dgm:prSet presAssocID="{2F7F1919-CA48-4989-B247-CF7AAA6122BE}" presName="parentLeftMargin" presStyleLbl="node1" presStyleIdx="1" presStyleCnt="3"/>
      <dgm:spPr/>
    </dgm:pt>
    <dgm:pt modelId="{83CF2BB8-E618-DC47-B71F-D31225CFE91A}" type="pres">
      <dgm:prSet presAssocID="{2F7F1919-CA48-4989-B247-CF7AAA6122BE}" presName="parentText" presStyleLbl="node1" presStyleIdx="2" presStyleCnt="3" custScaleX="138597" custScaleY="196762" custLinFactNeighborX="-37615">
        <dgm:presLayoutVars>
          <dgm:chMax val="0"/>
          <dgm:bulletEnabled val="1"/>
        </dgm:presLayoutVars>
      </dgm:prSet>
      <dgm:spPr/>
    </dgm:pt>
    <dgm:pt modelId="{4C6A154B-E8C2-9341-ABFE-2E7AFB8CC24C}" type="pres">
      <dgm:prSet presAssocID="{2F7F1919-CA48-4989-B247-CF7AAA6122BE}" presName="negativeSpace" presStyleCnt="0"/>
      <dgm:spPr/>
    </dgm:pt>
    <dgm:pt modelId="{0066A2CE-6E83-3145-A9FE-3206B1113133}" type="pres">
      <dgm:prSet presAssocID="{2F7F1919-CA48-4989-B247-CF7AAA6122BE}" presName="childText" presStyleLbl="conFgAcc1" presStyleIdx="2" presStyleCnt="3">
        <dgm:presLayoutVars>
          <dgm:bulletEnabled val="1"/>
        </dgm:presLayoutVars>
      </dgm:prSet>
      <dgm:spPr/>
    </dgm:pt>
  </dgm:ptLst>
  <dgm:cxnLst>
    <dgm:cxn modelId="{A24B7D02-2DFC-E148-BA6F-FEB1826B662E}" type="presOf" srcId="{F8244F2C-04FC-EB4C-A8D7-3B3FF975E519}" destId="{F393F66F-9276-B74A-AC6A-C2184642FB62}" srcOrd="0" destOrd="1" presId="urn:microsoft.com/office/officeart/2005/8/layout/list1"/>
    <dgm:cxn modelId="{630A3705-2D2B-BA4E-B87F-E367BD4B4D29}" type="presOf" srcId="{CDF3388E-0B64-439D-9CB9-A09C3E4D9DB8}" destId="{84BB623C-733F-DF45-B2C0-C2C555D964FD}" srcOrd="1" destOrd="0" presId="urn:microsoft.com/office/officeart/2005/8/layout/list1"/>
    <dgm:cxn modelId="{38592213-3E80-A740-A820-973F81E89D99}" type="presOf" srcId="{2F7F1919-CA48-4989-B247-CF7AAA6122BE}" destId="{19255424-D592-184E-B28D-1AD0EF58F5B3}" srcOrd="0" destOrd="0" presId="urn:microsoft.com/office/officeart/2005/8/layout/list1"/>
    <dgm:cxn modelId="{C3556318-BCA9-B444-A50C-A9ADABC5D972}" srcId="{2F7F1919-CA48-4989-B247-CF7AAA6122BE}" destId="{C76FE28C-CFEB-0E4D-A998-EA44988A1064}" srcOrd="1" destOrd="0" parTransId="{41B053F7-44C6-104A-8041-5ACBBC623F74}" sibTransId="{B70A3061-6278-A847-8884-831098D22E3C}"/>
    <dgm:cxn modelId="{F6EA5141-E9B0-4670-9AB0-A83588F644C9}" srcId="{8201B5E6-6127-4304-8DF0-12C0670673E8}" destId="{DCCB02D0-DC8E-46F1-9F19-4733F5633DD3}" srcOrd="1" destOrd="0" parTransId="{95612913-91F3-4731-B30A-18D1EAE8CF8C}" sibTransId="{9522CCE3-9B8D-42B4-9A6E-C33A09B81805}"/>
    <dgm:cxn modelId="{C891CF44-464D-E24D-B4E1-D7D38D18BA4C}" srcId="{2F7F1919-CA48-4989-B247-CF7AAA6122BE}" destId="{7B7EAB21-C2A3-A24B-93B9-D16CC86163F8}" srcOrd="0" destOrd="0" parTransId="{A90DCDA6-A547-074A-9BE7-B6410F06796C}" sibTransId="{1B714A77-403C-BE4D-AD6D-15A81119EE00}"/>
    <dgm:cxn modelId="{1542454D-DBCB-BD43-A118-32DD1EA1BDA0}" type="presOf" srcId="{DCCB02D0-DC8E-46F1-9F19-4733F5633DD3}" destId="{717E2D2B-1E64-4041-A67F-08DFF37AC85B}" srcOrd="0" destOrd="1" presId="urn:microsoft.com/office/officeart/2005/8/layout/list1"/>
    <dgm:cxn modelId="{14220C4F-CB30-472D-8CCA-CCE3B73BB811}" srcId="{4C375D69-9CDA-41D1-8806-4D27E490216F}" destId="{CDF3388E-0B64-439D-9CB9-A09C3E4D9DB8}" srcOrd="0" destOrd="0" parTransId="{02A0A3E3-1062-4D20-9E95-A4A8B80E0652}" sibTransId="{A5FDFA64-1459-43E8-BC57-64B96EE18C71}"/>
    <dgm:cxn modelId="{0F40B759-E802-5F49-AC13-24D25F3CDD5B}" type="presOf" srcId="{4C375D69-9CDA-41D1-8806-4D27E490216F}" destId="{553313EA-6EF0-6F42-A436-54654C19C2F2}" srcOrd="0" destOrd="0" presId="urn:microsoft.com/office/officeart/2005/8/layout/list1"/>
    <dgm:cxn modelId="{562AA368-9307-F54D-AB7C-42AA1F426925}" type="presOf" srcId="{0F15E66B-2EA1-45F8-8D6E-6B792EA2B4CE}" destId="{F393F66F-9276-B74A-AC6A-C2184642FB62}" srcOrd="0" destOrd="0" presId="urn:microsoft.com/office/officeart/2005/8/layout/list1"/>
    <dgm:cxn modelId="{94B64E88-7B60-4B4D-BCB1-5635C8CCDE64}" srcId="{CDF3388E-0B64-439D-9CB9-A09C3E4D9DB8}" destId="{0F15E66B-2EA1-45F8-8D6E-6B792EA2B4CE}" srcOrd="0" destOrd="0" parTransId="{A9E938BB-1AAC-443D-AA09-C8D0AB92BDB1}" sibTransId="{C0D67A2B-0CA0-425B-BEE4-B23A3EA2E52C}"/>
    <dgm:cxn modelId="{789BA298-0426-5445-99E9-9E980AFFC651}" type="presOf" srcId="{CDF3388E-0B64-439D-9CB9-A09C3E4D9DB8}" destId="{8725A121-AFFE-E945-87AE-C907440F5997}" srcOrd="0" destOrd="0" presId="urn:microsoft.com/office/officeart/2005/8/layout/list1"/>
    <dgm:cxn modelId="{D01D969B-5A47-A642-8863-D6CD0A6799B4}" type="presOf" srcId="{7B7EAB21-C2A3-A24B-93B9-D16CC86163F8}" destId="{0066A2CE-6E83-3145-A9FE-3206B1113133}" srcOrd="0" destOrd="0" presId="urn:microsoft.com/office/officeart/2005/8/layout/list1"/>
    <dgm:cxn modelId="{6C31BDBF-FB97-7D4E-9AAA-73477C155DDF}" srcId="{CDF3388E-0B64-439D-9CB9-A09C3E4D9DB8}" destId="{F8244F2C-04FC-EB4C-A8D7-3B3FF975E519}" srcOrd="1" destOrd="0" parTransId="{2A00EFC9-F4FE-3F4C-AB04-7DF2E4680963}" sibTransId="{A462AAD6-4DD1-8442-8129-54AB85792065}"/>
    <dgm:cxn modelId="{645750C0-A981-4751-8CFB-96C1D35471E7}" srcId="{4C375D69-9CDA-41D1-8806-4D27E490216F}" destId="{8201B5E6-6127-4304-8DF0-12C0670673E8}" srcOrd="1" destOrd="0" parTransId="{1394842F-1DA9-4EEB-B98A-9108FD1F1947}" sibTransId="{EDB82E22-CFD3-41C7-8D18-DE7F854F3E7A}"/>
    <dgm:cxn modelId="{A3B3D1C2-B192-0847-B6AC-04B90827B402}" type="presOf" srcId="{8201B5E6-6127-4304-8DF0-12C0670673E8}" destId="{7589E588-C3EA-7B4D-BBFC-50720EEE411E}" srcOrd="0" destOrd="0" presId="urn:microsoft.com/office/officeart/2005/8/layout/list1"/>
    <dgm:cxn modelId="{F35500CF-DA69-2542-B31E-3B05AE2E8156}" type="presOf" srcId="{314E57BC-18F2-4F9C-9AED-4B4C9CDB7288}" destId="{717E2D2B-1E64-4041-A67F-08DFF37AC85B}" srcOrd="0" destOrd="0" presId="urn:microsoft.com/office/officeart/2005/8/layout/list1"/>
    <dgm:cxn modelId="{1E8D5AD3-061B-455A-A949-49E4C76B254C}" srcId="{4C375D69-9CDA-41D1-8806-4D27E490216F}" destId="{2F7F1919-CA48-4989-B247-CF7AAA6122BE}" srcOrd="2" destOrd="0" parTransId="{C9F0B1FE-45CE-4EF3-96CE-DF374BC38EDB}" sibTransId="{4B7A91E1-90DE-4530-B76A-51463B03C9B6}"/>
    <dgm:cxn modelId="{2381D6E6-A513-1D4A-8BAD-11D378523180}" type="presOf" srcId="{8201B5E6-6127-4304-8DF0-12C0670673E8}" destId="{A7C63B9F-9912-EF40-A516-A7B9FA2022B8}" srcOrd="1" destOrd="0" presId="urn:microsoft.com/office/officeart/2005/8/layout/list1"/>
    <dgm:cxn modelId="{E4DF55ED-5873-8E49-B1F7-6D9298D89E06}" type="presOf" srcId="{2F7F1919-CA48-4989-B247-CF7AAA6122BE}" destId="{83CF2BB8-E618-DC47-B71F-D31225CFE91A}" srcOrd="1" destOrd="0" presId="urn:microsoft.com/office/officeart/2005/8/layout/list1"/>
    <dgm:cxn modelId="{70A24CF9-0882-417D-9F04-4159E9F23E7C}" srcId="{8201B5E6-6127-4304-8DF0-12C0670673E8}" destId="{314E57BC-18F2-4F9C-9AED-4B4C9CDB7288}" srcOrd="0" destOrd="0" parTransId="{3FD5AFF4-BD8B-4192-8916-635D88D6C2DC}" sibTransId="{2328D427-8E57-4AC5-B35E-D652B8E219F7}"/>
    <dgm:cxn modelId="{7FB8E3FF-C72B-4C44-83E4-A17E67DEEABB}" type="presOf" srcId="{C76FE28C-CFEB-0E4D-A998-EA44988A1064}" destId="{0066A2CE-6E83-3145-A9FE-3206B1113133}" srcOrd="0" destOrd="1" presId="urn:microsoft.com/office/officeart/2005/8/layout/list1"/>
    <dgm:cxn modelId="{8DAFEC69-D295-E449-B1F1-EEE71229A4C0}" type="presParOf" srcId="{553313EA-6EF0-6F42-A436-54654C19C2F2}" destId="{08BB4E21-DC15-BF4F-9181-72D408EA5EB3}" srcOrd="0" destOrd="0" presId="urn:microsoft.com/office/officeart/2005/8/layout/list1"/>
    <dgm:cxn modelId="{8E8DD675-8F98-1541-B0AF-13816D43B6E5}" type="presParOf" srcId="{08BB4E21-DC15-BF4F-9181-72D408EA5EB3}" destId="{8725A121-AFFE-E945-87AE-C907440F5997}" srcOrd="0" destOrd="0" presId="urn:microsoft.com/office/officeart/2005/8/layout/list1"/>
    <dgm:cxn modelId="{BDEED87F-DCAD-124C-8C39-550290E11D19}" type="presParOf" srcId="{08BB4E21-DC15-BF4F-9181-72D408EA5EB3}" destId="{84BB623C-733F-DF45-B2C0-C2C555D964FD}" srcOrd="1" destOrd="0" presId="urn:microsoft.com/office/officeart/2005/8/layout/list1"/>
    <dgm:cxn modelId="{714A6D78-3300-584C-A55E-586C894B3C76}" type="presParOf" srcId="{553313EA-6EF0-6F42-A436-54654C19C2F2}" destId="{AF657E66-D89B-884D-B17E-0DDE6905A7D4}" srcOrd="1" destOrd="0" presId="urn:microsoft.com/office/officeart/2005/8/layout/list1"/>
    <dgm:cxn modelId="{D0B61FE3-71DF-1D41-9127-E4F783D12FD8}" type="presParOf" srcId="{553313EA-6EF0-6F42-A436-54654C19C2F2}" destId="{F393F66F-9276-B74A-AC6A-C2184642FB62}" srcOrd="2" destOrd="0" presId="urn:microsoft.com/office/officeart/2005/8/layout/list1"/>
    <dgm:cxn modelId="{89931F38-D877-D04A-BA70-7A4105D4150C}" type="presParOf" srcId="{553313EA-6EF0-6F42-A436-54654C19C2F2}" destId="{114ED6AA-4783-4D44-9F17-C75CF6D1D222}" srcOrd="3" destOrd="0" presId="urn:microsoft.com/office/officeart/2005/8/layout/list1"/>
    <dgm:cxn modelId="{0573DF3A-DC93-1F48-836B-CB7B2D95CFD1}" type="presParOf" srcId="{553313EA-6EF0-6F42-A436-54654C19C2F2}" destId="{65A20AF0-25A2-024A-A274-C44D93041A21}" srcOrd="4" destOrd="0" presId="urn:microsoft.com/office/officeart/2005/8/layout/list1"/>
    <dgm:cxn modelId="{4E502816-B277-8642-849F-A3361F787AFA}" type="presParOf" srcId="{65A20AF0-25A2-024A-A274-C44D93041A21}" destId="{7589E588-C3EA-7B4D-BBFC-50720EEE411E}" srcOrd="0" destOrd="0" presId="urn:microsoft.com/office/officeart/2005/8/layout/list1"/>
    <dgm:cxn modelId="{078B5308-B9B2-F243-B986-EFC7943B913B}" type="presParOf" srcId="{65A20AF0-25A2-024A-A274-C44D93041A21}" destId="{A7C63B9F-9912-EF40-A516-A7B9FA2022B8}" srcOrd="1" destOrd="0" presId="urn:microsoft.com/office/officeart/2005/8/layout/list1"/>
    <dgm:cxn modelId="{8901A1AB-A2A9-A24E-BFFA-714F386E7A47}" type="presParOf" srcId="{553313EA-6EF0-6F42-A436-54654C19C2F2}" destId="{A17ADE38-7B9C-A441-9087-B347E38B74E1}" srcOrd="5" destOrd="0" presId="urn:microsoft.com/office/officeart/2005/8/layout/list1"/>
    <dgm:cxn modelId="{3E1EFD00-D351-C94E-B23D-FE3EFE670ADA}" type="presParOf" srcId="{553313EA-6EF0-6F42-A436-54654C19C2F2}" destId="{717E2D2B-1E64-4041-A67F-08DFF37AC85B}" srcOrd="6" destOrd="0" presId="urn:microsoft.com/office/officeart/2005/8/layout/list1"/>
    <dgm:cxn modelId="{E91F014B-46CB-104B-8774-BF5D0527E454}" type="presParOf" srcId="{553313EA-6EF0-6F42-A436-54654C19C2F2}" destId="{3D573E9A-E8E8-4149-BCAA-F77FA44747B4}" srcOrd="7" destOrd="0" presId="urn:microsoft.com/office/officeart/2005/8/layout/list1"/>
    <dgm:cxn modelId="{12619B49-06E0-B945-8E05-3717A2EEE1C3}" type="presParOf" srcId="{553313EA-6EF0-6F42-A436-54654C19C2F2}" destId="{091ACBD5-3508-A747-ABCA-3A42DD4B5B9C}" srcOrd="8" destOrd="0" presId="urn:microsoft.com/office/officeart/2005/8/layout/list1"/>
    <dgm:cxn modelId="{94BFBD29-151C-904E-816B-D8D4DCB0498C}" type="presParOf" srcId="{091ACBD5-3508-A747-ABCA-3A42DD4B5B9C}" destId="{19255424-D592-184E-B28D-1AD0EF58F5B3}" srcOrd="0" destOrd="0" presId="urn:microsoft.com/office/officeart/2005/8/layout/list1"/>
    <dgm:cxn modelId="{B9DBB757-7FAF-6148-AF76-628A89B64F6D}" type="presParOf" srcId="{091ACBD5-3508-A747-ABCA-3A42DD4B5B9C}" destId="{83CF2BB8-E618-DC47-B71F-D31225CFE91A}" srcOrd="1" destOrd="0" presId="urn:microsoft.com/office/officeart/2005/8/layout/list1"/>
    <dgm:cxn modelId="{DE2FDA04-4666-F142-B557-CA558DDD3C17}" type="presParOf" srcId="{553313EA-6EF0-6F42-A436-54654C19C2F2}" destId="{4C6A154B-E8C2-9341-ABFE-2E7AFB8CC24C}" srcOrd="9" destOrd="0" presId="urn:microsoft.com/office/officeart/2005/8/layout/list1"/>
    <dgm:cxn modelId="{29EF6BAF-B889-7E4E-90C1-784F8565D6E2}" type="presParOf" srcId="{553313EA-6EF0-6F42-A436-54654C19C2F2}" destId="{0066A2CE-6E83-3145-A9FE-3206B1113133}"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C375D69-9CDA-41D1-8806-4D27E490216F}" type="doc">
      <dgm:prSet loTypeId="urn:microsoft.com/office/officeart/2005/8/layout/list1" loCatId="list" qsTypeId="urn:microsoft.com/office/officeart/2005/8/quickstyle/simple4" qsCatId="simple" csTypeId="urn:microsoft.com/office/officeart/2005/8/colors/accent2_2" csCatId="accent2" phldr="1"/>
      <dgm:spPr/>
      <dgm:t>
        <a:bodyPr/>
        <a:lstStyle/>
        <a:p>
          <a:endParaRPr lang="en-US"/>
        </a:p>
      </dgm:t>
    </dgm:pt>
    <dgm:pt modelId="{0F15E66B-2EA1-45F8-8D6E-6B792EA2B4CE}">
      <dgm:prSet custT="1"/>
      <dgm:spPr>
        <a:ln>
          <a:solidFill>
            <a:schemeClr val="accent1">
              <a:lumMod val="75000"/>
            </a:schemeClr>
          </a:solidFill>
        </a:ln>
      </dgm:spPr>
      <dgm:t>
        <a:bodyPr/>
        <a:lstStyle/>
        <a:p>
          <a:r>
            <a:rPr lang="en-US" sz="2000" b="0" i="0" dirty="0"/>
            <a:t>The SCAR Action Group on Antarctic Clouds and Aerosols (ACA) aims to </a:t>
          </a:r>
          <a:r>
            <a:rPr lang="en-US" sz="2000" b="0" i="0" dirty="0" err="1"/>
            <a:t>organise</a:t>
          </a:r>
          <a:r>
            <a:rPr lang="en-US" sz="2000" b="0" i="0" dirty="0"/>
            <a:t> an international large scale campaign to investigate clouds and aerosols in Antarctica through a series of special observing periods when intensive ground-based measurements would be made at the same time as in-situ measurements using instrumented aircraft.</a:t>
          </a:r>
          <a:endParaRPr lang="en-US" sz="2000" b="0" dirty="0"/>
        </a:p>
      </dgm:t>
    </dgm:pt>
    <dgm:pt modelId="{A9E938BB-1AAC-443D-AA09-C8D0AB92BDB1}" type="parTrans" cxnId="{94B64E88-7B60-4B4D-BCB1-5635C8CCDE64}">
      <dgm:prSet/>
      <dgm:spPr/>
      <dgm:t>
        <a:bodyPr/>
        <a:lstStyle/>
        <a:p>
          <a:endParaRPr lang="en-US"/>
        </a:p>
      </dgm:t>
    </dgm:pt>
    <dgm:pt modelId="{C0D67A2B-0CA0-425B-BEE4-B23A3EA2E52C}" type="sibTrans" cxnId="{94B64E88-7B60-4B4D-BCB1-5635C8CCDE64}">
      <dgm:prSet/>
      <dgm:spPr/>
      <dgm:t>
        <a:bodyPr/>
        <a:lstStyle/>
        <a:p>
          <a:endParaRPr lang="en-US"/>
        </a:p>
      </dgm:t>
    </dgm:pt>
    <dgm:pt modelId="{8201B5E6-6127-4304-8DF0-12C0670673E8}">
      <dgm:prSet custT="1"/>
      <dgm:spPr>
        <a:gradFill rotWithShape="0">
          <a:gsLst>
            <a:gs pos="0">
              <a:schemeClr val="accent5">
                <a:lumMod val="40000"/>
                <a:lumOff val="60000"/>
              </a:schemeClr>
            </a:gs>
            <a:gs pos="50000">
              <a:schemeClr val="accent5">
                <a:lumMod val="75000"/>
              </a:schemeClr>
            </a:gs>
            <a:gs pos="100000">
              <a:schemeClr val="accent5">
                <a:lumMod val="50000"/>
              </a:schemeClr>
            </a:gs>
          </a:gsLst>
        </a:gradFill>
      </dgm:spPr>
      <dgm:t>
        <a:bodyPr/>
        <a:lstStyle/>
        <a:p>
          <a:r>
            <a:rPr lang="en-US" sz="2000" dirty="0" err="1"/>
            <a:t>ANtarctic</a:t>
          </a:r>
          <a:r>
            <a:rPr lang="en-US" sz="2000" dirty="0"/>
            <a:t> Gravity Wave Instrument Network - ANGWIN </a:t>
          </a:r>
        </a:p>
      </dgm:t>
    </dgm:pt>
    <dgm:pt modelId="{1394842F-1DA9-4EEB-B98A-9108FD1F1947}" type="parTrans" cxnId="{645750C0-A981-4751-8CFB-96C1D35471E7}">
      <dgm:prSet/>
      <dgm:spPr/>
      <dgm:t>
        <a:bodyPr/>
        <a:lstStyle/>
        <a:p>
          <a:endParaRPr lang="en-US"/>
        </a:p>
      </dgm:t>
    </dgm:pt>
    <dgm:pt modelId="{EDB82E22-CFD3-41C7-8D18-DE7F854F3E7A}" type="sibTrans" cxnId="{645750C0-A981-4751-8CFB-96C1D35471E7}">
      <dgm:prSet/>
      <dgm:spPr/>
      <dgm:t>
        <a:bodyPr/>
        <a:lstStyle/>
        <a:p>
          <a:endParaRPr lang="en-US"/>
        </a:p>
      </dgm:t>
    </dgm:pt>
    <dgm:pt modelId="{314E57BC-18F2-4F9C-9AED-4B4C9CDB7288}">
      <dgm:prSet custT="1"/>
      <dgm:spPr>
        <a:ln>
          <a:solidFill>
            <a:schemeClr val="accent1">
              <a:lumMod val="50000"/>
            </a:schemeClr>
          </a:solidFill>
        </a:ln>
      </dgm:spPr>
      <dgm:t>
        <a:bodyPr/>
        <a:lstStyle/>
        <a:p>
          <a:r>
            <a:rPr lang="en-US" sz="2000" b="0" i="0" dirty="0"/>
            <a:t>ANGWIN (in the Cornish English dialect ANGWIN means “the white”) is a “scientist driven” concept that is designed to develop a network of Antarctic gravity wave observatories, operated by different nations working together in a spirit of close scientific collaboration, in order to address scientific processes on a polar scale.</a:t>
          </a:r>
          <a:endParaRPr lang="en-US" sz="2000" b="0" dirty="0"/>
        </a:p>
      </dgm:t>
    </dgm:pt>
    <dgm:pt modelId="{3FD5AFF4-BD8B-4192-8916-635D88D6C2DC}" type="parTrans" cxnId="{70A24CF9-0882-417D-9F04-4159E9F23E7C}">
      <dgm:prSet/>
      <dgm:spPr/>
      <dgm:t>
        <a:bodyPr/>
        <a:lstStyle/>
        <a:p>
          <a:endParaRPr lang="en-US"/>
        </a:p>
      </dgm:t>
    </dgm:pt>
    <dgm:pt modelId="{2328D427-8E57-4AC5-B35E-D652B8E219F7}" type="sibTrans" cxnId="{70A24CF9-0882-417D-9F04-4159E9F23E7C}">
      <dgm:prSet/>
      <dgm:spPr/>
      <dgm:t>
        <a:bodyPr/>
        <a:lstStyle/>
        <a:p>
          <a:endParaRPr lang="en-US"/>
        </a:p>
      </dgm:t>
    </dgm:pt>
    <dgm:pt modelId="{F8244F2C-04FC-EB4C-A8D7-3B3FF975E519}">
      <dgm:prSet custT="1"/>
      <dgm:spPr>
        <a:ln>
          <a:solidFill>
            <a:schemeClr val="accent1">
              <a:lumMod val="75000"/>
            </a:schemeClr>
          </a:solidFill>
        </a:ln>
      </dgm:spPr>
      <dgm:t>
        <a:bodyPr/>
        <a:lstStyle/>
        <a:p>
          <a:r>
            <a:rPr lang="en-US" sz="2000" b="0" dirty="0"/>
            <a:t>Contact: Tom Lachlan-Cope.</a:t>
          </a:r>
        </a:p>
      </dgm:t>
    </dgm:pt>
    <dgm:pt modelId="{2A00EFC9-F4FE-3F4C-AB04-7DF2E4680963}" type="parTrans" cxnId="{6C31BDBF-FB97-7D4E-9AAA-73477C155DDF}">
      <dgm:prSet/>
      <dgm:spPr/>
      <dgm:t>
        <a:bodyPr/>
        <a:lstStyle/>
        <a:p>
          <a:endParaRPr lang="en-US"/>
        </a:p>
      </dgm:t>
    </dgm:pt>
    <dgm:pt modelId="{A462AAD6-4DD1-8442-8129-54AB85792065}" type="sibTrans" cxnId="{6C31BDBF-FB97-7D4E-9AAA-73477C155DDF}">
      <dgm:prSet/>
      <dgm:spPr/>
      <dgm:t>
        <a:bodyPr/>
        <a:lstStyle/>
        <a:p>
          <a:endParaRPr lang="en-US"/>
        </a:p>
      </dgm:t>
    </dgm:pt>
    <dgm:pt modelId="{CDF3388E-0B64-439D-9CB9-A09C3E4D9DB8}">
      <dgm:prSet custT="1"/>
      <dgm:spPr>
        <a:gradFill rotWithShape="0">
          <a:gsLst>
            <a:gs pos="0">
              <a:schemeClr val="accent5">
                <a:lumMod val="40000"/>
                <a:lumOff val="60000"/>
              </a:schemeClr>
            </a:gs>
            <a:gs pos="50000">
              <a:schemeClr val="accent5">
                <a:lumMod val="75000"/>
              </a:schemeClr>
            </a:gs>
            <a:gs pos="100000">
              <a:schemeClr val="accent5">
                <a:lumMod val="50000"/>
              </a:schemeClr>
            </a:gs>
          </a:gsLst>
        </a:gradFill>
      </dgm:spPr>
      <dgm:t>
        <a:bodyPr/>
        <a:lstStyle/>
        <a:p>
          <a:r>
            <a:rPr lang="en-US" sz="2000" dirty="0"/>
            <a:t>Antarctic Clouds and Aerosols – ACA </a:t>
          </a:r>
        </a:p>
      </dgm:t>
    </dgm:pt>
    <dgm:pt modelId="{A5FDFA64-1459-43E8-BC57-64B96EE18C71}" type="sibTrans" cxnId="{14220C4F-CB30-472D-8CCA-CCE3B73BB811}">
      <dgm:prSet/>
      <dgm:spPr/>
      <dgm:t>
        <a:bodyPr/>
        <a:lstStyle/>
        <a:p>
          <a:endParaRPr lang="en-US"/>
        </a:p>
      </dgm:t>
    </dgm:pt>
    <dgm:pt modelId="{02A0A3E3-1062-4D20-9E95-A4A8B80E0652}" type="parTrans" cxnId="{14220C4F-CB30-472D-8CCA-CCE3B73BB811}">
      <dgm:prSet/>
      <dgm:spPr/>
      <dgm:t>
        <a:bodyPr/>
        <a:lstStyle/>
        <a:p>
          <a:endParaRPr lang="en-US"/>
        </a:p>
      </dgm:t>
    </dgm:pt>
    <dgm:pt modelId="{DCCB02D0-DC8E-46F1-9F19-4733F5633DD3}">
      <dgm:prSet custT="1"/>
      <dgm:spPr>
        <a:ln>
          <a:solidFill>
            <a:schemeClr val="accent1">
              <a:lumMod val="50000"/>
            </a:schemeClr>
          </a:solidFill>
        </a:ln>
      </dgm:spPr>
      <dgm:t>
        <a:bodyPr/>
        <a:lstStyle/>
        <a:p>
          <a:r>
            <a:rPr lang="en-US" sz="2000" b="0" dirty="0"/>
            <a:t>Contacts: Tracy Moffat-Griffin.</a:t>
          </a:r>
        </a:p>
      </dgm:t>
    </dgm:pt>
    <dgm:pt modelId="{9522CCE3-9B8D-42B4-9A6E-C33A09B81805}" type="sibTrans" cxnId="{F6EA5141-E9B0-4670-9AB0-A83588F644C9}">
      <dgm:prSet/>
      <dgm:spPr/>
      <dgm:t>
        <a:bodyPr/>
        <a:lstStyle/>
        <a:p>
          <a:endParaRPr lang="en-US"/>
        </a:p>
      </dgm:t>
    </dgm:pt>
    <dgm:pt modelId="{95612913-91F3-4731-B30A-18D1EAE8CF8C}" type="parTrans" cxnId="{F6EA5141-E9B0-4670-9AB0-A83588F644C9}">
      <dgm:prSet/>
      <dgm:spPr/>
      <dgm:t>
        <a:bodyPr/>
        <a:lstStyle/>
        <a:p>
          <a:endParaRPr lang="en-US"/>
        </a:p>
      </dgm:t>
    </dgm:pt>
    <dgm:pt modelId="{553313EA-6EF0-6F42-A436-54654C19C2F2}" type="pres">
      <dgm:prSet presAssocID="{4C375D69-9CDA-41D1-8806-4D27E490216F}" presName="linear" presStyleCnt="0">
        <dgm:presLayoutVars>
          <dgm:dir/>
          <dgm:animLvl val="lvl"/>
          <dgm:resizeHandles val="exact"/>
        </dgm:presLayoutVars>
      </dgm:prSet>
      <dgm:spPr/>
    </dgm:pt>
    <dgm:pt modelId="{08BB4E21-DC15-BF4F-9181-72D408EA5EB3}" type="pres">
      <dgm:prSet presAssocID="{CDF3388E-0B64-439D-9CB9-A09C3E4D9DB8}" presName="parentLin" presStyleCnt="0"/>
      <dgm:spPr/>
    </dgm:pt>
    <dgm:pt modelId="{8725A121-AFFE-E945-87AE-C907440F5997}" type="pres">
      <dgm:prSet presAssocID="{CDF3388E-0B64-439D-9CB9-A09C3E4D9DB8}" presName="parentLeftMargin" presStyleLbl="node1" presStyleIdx="0" presStyleCnt="2"/>
      <dgm:spPr/>
    </dgm:pt>
    <dgm:pt modelId="{84BB623C-733F-DF45-B2C0-C2C555D964FD}" type="pres">
      <dgm:prSet presAssocID="{CDF3388E-0B64-439D-9CB9-A09C3E4D9DB8}" presName="parentText" presStyleLbl="node1" presStyleIdx="0" presStyleCnt="2" custScaleX="142857" custScaleY="123521" custLinFactNeighborX="-43244" custLinFactNeighborY="3518">
        <dgm:presLayoutVars>
          <dgm:chMax val="0"/>
          <dgm:bulletEnabled val="1"/>
        </dgm:presLayoutVars>
      </dgm:prSet>
      <dgm:spPr/>
    </dgm:pt>
    <dgm:pt modelId="{AF657E66-D89B-884D-B17E-0DDE6905A7D4}" type="pres">
      <dgm:prSet presAssocID="{CDF3388E-0B64-439D-9CB9-A09C3E4D9DB8}" presName="negativeSpace" presStyleCnt="0"/>
      <dgm:spPr/>
    </dgm:pt>
    <dgm:pt modelId="{F393F66F-9276-B74A-AC6A-C2184642FB62}" type="pres">
      <dgm:prSet presAssocID="{CDF3388E-0B64-439D-9CB9-A09C3E4D9DB8}" presName="childText" presStyleLbl="conFgAcc1" presStyleIdx="0" presStyleCnt="2" custLinFactNeighborX="179">
        <dgm:presLayoutVars>
          <dgm:bulletEnabled val="1"/>
        </dgm:presLayoutVars>
      </dgm:prSet>
      <dgm:spPr/>
    </dgm:pt>
    <dgm:pt modelId="{114ED6AA-4783-4D44-9F17-C75CF6D1D222}" type="pres">
      <dgm:prSet presAssocID="{A5FDFA64-1459-43E8-BC57-64B96EE18C71}" presName="spaceBetweenRectangles" presStyleCnt="0"/>
      <dgm:spPr/>
    </dgm:pt>
    <dgm:pt modelId="{65A20AF0-25A2-024A-A274-C44D93041A21}" type="pres">
      <dgm:prSet presAssocID="{8201B5E6-6127-4304-8DF0-12C0670673E8}" presName="parentLin" presStyleCnt="0"/>
      <dgm:spPr/>
    </dgm:pt>
    <dgm:pt modelId="{7589E588-C3EA-7B4D-BBFC-50720EEE411E}" type="pres">
      <dgm:prSet presAssocID="{8201B5E6-6127-4304-8DF0-12C0670673E8}" presName="parentLeftMargin" presStyleLbl="node1" presStyleIdx="0" presStyleCnt="2"/>
      <dgm:spPr/>
    </dgm:pt>
    <dgm:pt modelId="{A7C63B9F-9912-EF40-A516-A7B9FA2022B8}" type="pres">
      <dgm:prSet presAssocID="{8201B5E6-6127-4304-8DF0-12C0670673E8}" presName="parentText" presStyleLbl="node1" presStyleIdx="1" presStyleCnt="2" custScaleX="147284" custScaleY="128373" custLinFactNeighborX="-37541" custLinFactNeighborY="5280">
        <dgm:presLayoutVars>
          <dgm:chMax val="0"/>
          <dgm:bulletEnabled val="1"/>
        </dgm:presLayoutVars>
      </dgm:prSet>
      <dgm:spPr/>
    </dgm:pt>
    <dgm:pt modelId="{A17ADE38-7B9C-A441-9087-B347E38B74E1}" type="pres">
      <dgm:prSet presAssocID="{8201B5E6-6127-4304-8DF0-12C0670673E8}" presName="negativeSpace" presStyleCnt="0"/>
      <dgm:spPr/>
    </dgm:pt>
    <dgm:pt modelId="{717E2D2B-1E64-4041-A67F-08DFF37AC85B}" type="pres">
      <dgm:prSet presAssocID="{8201B5E6-6127-4304-8DF0-12C0670673E8}" presName="childText" presStyleLbl="conFgAcc1" presStyleIdx="1" presStyleCnt="2" custLinFactNeighborY="5228">
        <dgm:presLayoutVars>
          <dgm:bulletEnabled val="1"/>
        </dgm:presLayoutVars>
      </dgm:prSet>
      <dgm:spPr/>
    </dgm:pt>
  </dgm:ptLst>
  <dgm:cxnLst>
    <dgm:cxn modelId="{A24B7D02-2DFC-E148-BA6F-FEB1826B662E}" type="presOf" srcId="{F8244F2C-04FC-EB4C-A8D7-3B3FF975E519}" destId="{F393F66F-9276-B74A-AC6A-C2184642FB62}" srcOrd="0" destOrd="1" presId="urn:microsoft.com/office/officeart/2005/8/layout/list1"/>
    <dgm:cxn modelId="{630A3705-2D2B-BA4E-B87F-E367BD4B4D29}" type="presOf" srcId="{CDF3388E-0B64-439D-9CB9-A09C3E4D9DB8}" destId="{84BB623C-733F-DF45-B2C0-C2C555D964FD}" srcOrd="1" destOrd="0" presId="urn:microsoft.com/office/officeart/2005/8/layout/list1"/>
    <dgm:cxn modelId="{F6EA5141-E9B0-4670-9AB0-A83588F644C9}" srcId="{8201B5E6-6127-4304-8DF0-12C0670673E8}" destId="{DCCB02D0-DC8E-46F1-9F19-4733F5633DD3}" srcOrd="1" destOrd="0" parTransId="{95612913-91F3-4731-B30A-18D1EAE8CF8C}" sibTransId="{9522CCE3-9B8D-42B4-9A6E-C33A09B81805}"/>
    <dgm:cxn modelId="{1542454D-DBCB-BD43-A118-32DD1EA1BDA0}" type="presOf" srcId="{DCCB02D0-DC8E-46F1-9F19-4733F5633DD3}" destId="{717E2D2B-1E64-4041-A67F-08DFF37AC85B}" srcOrd="0" destOrd="1" presId="urn:microsoft.com/office/officeart/2005/8/layout/list1"/>
    <dgm:cxn modelId="{14220C4F-CB30-472D-8CCA-CCE3B73BB811}" srcId="{4C375D69-9CDA-41D1-8806-4D27E490216F}" destId="{CDF3388E-0B64-439D-9CB9-A09C3E4D9DB8}" srcOrd="0" destOrd="0" parTransId="{02A0A3E3-1062-4D20-9E95-A4A8B80E0652}" sibTransId="{A5FDFA64-1459-43E8-BC57-64B96EE18C71}"/>
    <dgm:cxn modelId="{0F40B759-E802-5F49-AC13-24D25F3CDD5B}" type="presOf" srcId="{4C375D69-9CDA-41D1-8806-4D27E490216F}" destId="{553313EA-6EF0-6F42-A436-54654C19C2F2}" srcOrd="0" destOrd="0" presId="urn:microsoft.com/office/officeart/2005/8/layout/list1"/>
    <dgm:cxn modelId="{562AA368-9307-F54D-AB7C-42AA1F426925}" type="presOf" srcId="{0F15E66B-2EA1-45F8-8D6E-6B792EA2B4CE}" destId="{F393F66F-9276-B74A-AC6A-C2184642FB62}" srcOrd="0" destOrd="0" presId="urn:microsoft.com/office/officeart/2005/8/layout/list1"/>
    <dgm:cxn modelId="{94B64E88-7B60-4B4D-BCB1-5635C8CCDE64}" srcId="{CDF3388E-0B64-439D-9CB9-A09C3E4D9DB8}" destId="{0F15E66B-2EA1-45F8-8D6E-6B792EA2B4CE}" srcOrd="0" destOrd="0" parTransId="{A9E938BB-1AAC-443D-AA09-C8D0AB92BDB1}" sibTransId="{C0D67A2B-0CA0-425B-BEE4-B23A3EA2E52C}"/>
    <dgm:cxn modelId="{789BA298-0426-5445-99E9-9E980AFFC651}" type="presOf" srcId="{CDF3388E-0B64-439D-9CB9-A09C3E4D9DB8}" destId="{8725A121-AFFE-E945-87AE-C907440F5997}" srcOrd="0" destOrd="0" presId="urn:microsoft.com/office/officeart/2005/8/layout/list1"/>
    <dgm:cxn modelId="{6C31BDBF-FB97-7D4E-9AAA-73477C155DDF}" srcId="{CDF3388E-0B64-439D-9CB9-A09C3E4D9DB8}" destId="{F8244F2C-04FC-EB4C-A8D7-3B3FF975E519}" srcOrd="1" destOrd="0" parTransId="{2A00EFC9-F4FE-3F4C-AB04-7DF2E4680963}" sibTransId="{A462AAD6-4DD1-8442-8129-54AB85792065}"/>
    <dgm:cxn modelId="{645750C0-A981-4751-8CFB-96C1D35471E7}" srcId="{4C375D69-9CDA-41D1-8806-4D27E490216F}" destId="{8201B5E6-6127-4304-8DF0-12C0670673E8}" srcOrd="1" destOrd="0" parTransId="{1394842F-1DA9-4EEB-B98A-9108FD1F1947}" sibTransId="{EDB82E22-CFD3-41C7-8D18-DE7F854F3E7A}"/>
    <dgm:cxn modelId="{A3B3D1C2-B192-0847-B6AC-04B90827B402}" type="presOf" srcId="{8201B5E6-6127-4304-8DF0-12C0670673E8}" destId="{7589E588-C3EA-7B4D-BBFC-50720EEE411E}" srcOrd="0" destOrd="0" presId="urn:microsoft.com/office/officeart/2005/8/layout/list1"/>
    <dgm:cxn modelId="{F35500CF-DA69-2542-B31E-3B05AE2E8156}" type="presOf" srcId="{314E57BC-18F2-4F9C-9AED-4B4C9CDB7288}" destId="{717E2D2B-1E64-4041-A67F-08DFF37AC85B}" srcOrd="0" destOrd="0" presId="urn:microsoft.com/office/officeart/2005/8/layout/list1"/>
    <dgm:cxn modelId="{2381D6E6-A513-1D4A-8BAD-11D378523180}" type="presOf" srcId="{8201B5E6-6127-4304-8DF0-12C0670673E8}" destId="{A7C63B9F-9912-EF40-A516-A7B9FA2022B8}" srcOrd="1" destOrd="0" presId="urn:microsoft.com/office/officeart/2005/8/layout/list1"/>
    <dgm:cxn modelId="{70A24CF9-0882-417D-9F04-4159E9F23E7C}" srcId="{8201B5E6-6127-4304-8DF0-12C0670673E8}" destId="{314E57BC-18F2-4F9C-9AED-4B4C9CDB7288}" srcOrd="0" destOrd="0" parTransId="{3FD5AFF4-BD8B-4192-8916-635D88D6C2DC}" sibTransId="{2328D427-8E57-4AC5-B35E-D652B8E219F7}"/>
    <dgm:cxn modelId="{8DAFEC69-D295-E449-B1F1-EEE71229A4C0}" type="presParOf" srcId="{553313EA-6EF0-6F42-A436-54654C19C2F2}" destId="{08BB4E21-DC15-BF4F-9181-72D408EA5EB3}" srcOrd="0" destOrd="0" presId="urn:microsoft.com/office/officeart/2005/8/layout/list1"/>
    <dgm:cxn modelId="{8E8DD675-8F98-1541-B0AF-13816D43B6E5}" type="presParOf" srcId="{08BB4E21-DC15-BF4F-9181-72D408EA5EB3}" destId="{8725A121-AFFE-E945-87AE-C907440F5997}" srcOrd="0" destOrd="0" presId="urn:microsoft.com/office/officeart/2005/8/layout/list1"/>
    <dgm:cxn modelId="{BDEED87F-DCAD-124C-8C39-550290E11D19}" type="presParOf" srcId="{08BB4E21-DC15-BF4F-9181-72D408EA5EB3}" destId="{84BB623C-733F-DF45-B2C0-C2C555D964FD}" srcOrd="1" destOrd="0" presId="urn:microsoft.com/office/officeart/2005/8/layout/list1"/>
    <dgm:cxn modelId="{714A6D78-3300-584C-A55E-586C894B3C76}" type="presParOf" srcId="{553313EA-6EF0-6F42-A436-54654C19C2F2}" destId="{AF657E66-D89B-884D-B17E-0DDE6905A7D4}" srcOrd="1" destOrd="0" presId="urn:microsoft.com/office/officeart/2005/8/layout/list1"/>
    <dgm:cxn modelId="{D0B61FE3-71DF-1D41-9127-E4F783D12FD8}" type="presParOf" srcId="{553313EA-6EF0-6F42-A436-54654C19C2F2}" destId="{F393F66F-9276-B74A-AC6A-C2184642FB62}" srcOrd="2" destOrd="0" presId="urn:microsoft.com/office/officeart/2005/8/layout/list1"/>
    <dgm:cxn modelId="{89931F38-D877-D04A-BA70-7A4105D4150C}" type="presParOf" srcId="{553313EA-6EF0-6F42-A436-54654C19C2F2}" destId="{114ED6AA-4783-4D44-9F17-C75CF6D1D222}" srcOrd="3" destOrd="0" presId="urn:microsoft.com/office/officeart/2005/8/layout/list1"/>
    <dgm:cxn modelId="{0573DF3A-DC93-1F48-836B-CB7B2D95CFD1}" type="presParOf" srcId="{553313EA-6EF0-6F42-A436-54654C19C2F2}" destId="{65A20AF0-25A2-024A-A274-C44D93041A21}" srcOrd="4" destOrd="0" presId="urn:microsoft.com/office/officeart/2005/8/layout/list1"/>
    <dgm:cxn modelId="{4E502816-B277-8642-849F-A3361F787AFA}" type="presParOf" srcId="{65A20AF0-25A2-024A-A274-C44D93041A21}" destId="{7589E588-C3EA-7B4D-BBFC-50720EEE411E}" srcOrd="0" destOrd="0" presId="urn:microsoft.com/office/officeart/2005/8/layout/list1"/>
    <dgm:cxn modelId="{078B5308-B9B2-F243-B986-EFC7943B913B}" type="presParOf" srcId="{65A20AF0-25A2-024A-A274-C44D93041A21}" destId="{A7C63B9F-9912-EF40-A516-A7B9FA2022B8}" srcOrd="1" destOrd="0" presId="urn:microsoft.com/office/officeart/2005/8/layout/list1"/>
    <dgm:cxn modelId="{8901A1AB-A2A9-A24E-BFFA-714F386E7A47}" type="presParOf" srcId="{553313EA-6EF0-6F42-A436-54654C19C2F2}" destId="{A17ADE38-7B9C-A441-9087-B347E38B74E1}" srcOrd="5" destOrd="0" presId="urn:microsoft.com/office/officeart/2005/8/layout/list1"/>
    <dgm:cxn modelId="{3E1EFD00-D351-C94E-B23D-FE3EFE670ADA}" type="presParOf" srcId="{553313EA-6EF0-6F42-A436-54654C19C2F2}" destId="{717E2D2B-1E64-4041-A67F-08DFF37AC85B}"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C375D69-9CDA-41D1-8806-4D27E490216F}" type="doc">
      <dgm:prSet loTypeId="urn:microsoft.com/office/officeart/2005/8/layout/list1" loCatId="list" qsTypeId="urn:microsoft.com/office/officeart/2005/8/quickstyle/simple4" qsCatId="simple" csTypeId="urn:microsoft.com/office/officeart/2005/8/colors/accent2_2" csCatId="accent2" phldr="1"/>
      <dgm:spPr/>
      <dgm:t>
        <a:bodyPr/>
        <a:lstStyle/>
        <a:p>
          <a:endParaRPr lang="en-US"/>
        </a:p>
      </dgm:t>
    </dgm:pt>
    <dgm:pt modelId="{0F15E66B-2EA1-45F8-8D6E-6B792EA2B4CE}">
      <dgm:prSet custT="1"/>
      <dgm:spPr>
        <a:ln>
          <a:solidFill>
            <a:schemeClr val="accent1">
              <a:lumMod val="75000"/>
            </a:schemeClr>
          </a:solidFill>
        </a:ln>
      </dgm:spPr>
      <dgm:t>
        <a:bodyPr/>
        <a:lstStyle/>
        <a:p>
          <a:r>
            <a:rPr lang="en-US" sz="1600" b="0" i="0" dirty="0"/>
            <a:t>The RINGS Action Group will (1) clarify the current knowledge gaps at the ice-sheet margin and assess the impacts of new data filling these knowledge gaps, and (2) develop a set of protocols to systematically collect, analyze, and share comprehensive airborne geophysical data. The group will work for two years closely with relevant groups to generate novel synergies addressing highly societally-relevant sea-level questions.</a:t>
          </a:r>
          <a:endParaRPr lang="en-US" sz="1600" b="0" dirty="0"/>
        </a:p>
      </dgm:t>
    </dgm:pt>
    <dgm:pt modelId="{A9E938BB-1AAC-443D-AA09-C8D0AB92BDB1}" type="parTrans" cxnId="{94B64E88-7B60-4B4D-BCB1-5635C8CCDE64}">
      <dgm:prSet/>
      <dgm:spPr/>
      <dgm:t>
        <a:bodyPr/>
        <a:lstStyle/>
        <a:p>
          <a:endParaRPr lang="en-US"/>
        </a:p>
      </dgm:t>
    </dgm:pt>
    <dgm:pt modelId="{C0D67A2B-0CA0-425B-BEE4-B23A3EA2E52C}" type="sibTrans" cxnId="{94B64E88-7B60-4B4D-BCB1-5635C8CCDE64}">
      <dgm:prSet/>
      <dgm:spPr/>
      <dgm:t>
        <a:bodyPr/>
        <a:lstStyle/>
        <a:p>
          <a:endParaRPr lang="en-US"/>
        </a:p>
      </dgm:t>
    </dgm:pt>
    <dgm:pt modelId="{2F7F1919-CA48-4989-B247-CF7AAA6122BE}">
      <dgm:prSet custT="1"/>
      <dgm:spPr>
        <a:gradFill rotWithShape="0">
          <a:gsLst>
            <a:gs pos="0">
              <a:schemeClr val="accent5">
                <a:lumMod val="40000"/>
                <a:lumOff val="60000"/>
              </a:schemeClr>
            </a:gs>
            <a:gs pos="50000">
              <a:schemeClr val="accent5">
                <a:lumMod val="75000"/>
              </a:schemeClr>
            </a:gs>
            <a:gs pos="100000">
              <a:schemeClr val="accent5">
                <a:lumMod val="50000"/>
              </a:schemeClr>
            </a:gs>
          </a:gsLst>
        </a:gradFill>
      </dgm:spPr>
      <dgm:t>
        <a:bodyPr/>
        <a:lstStyle/>
        <a:p>
          <a:r>
            <a:rPr lang="en-US" sz="1800" dirty="0"/>
            <a:t>Tropical Antarctic Teleconnections – TATE</a:t>
          </a:r>
        </a:p>
      </dgm:t>
    </dgm:pt>
    <dgm:pt modelId="{C9F0B1FE-45CE-4EF3-96CE-DF374BC38EDB}" type="parTrans" cxnId="{1E8D5AD3-061B-455A-A949-49E4C76B254C}">
      <dgm:prSet/>
      <dgm:spPr/>
      <dgm:t>
        <a:bodyPr/>
        <a:lstStyle/>
        <a:p>
          <a:endParaRPr lang="en-US"/>
        </a:p>
      </dgm:t>
    </dgm:pt>
    <dgm:pt modelId="{4B7A91E1-90DE-4530-B76A-51463B03C9B6}" type="sibTrans" cxnId="{1E8D5AD3-061B-455A-A949-49E4C76B254C}">
      <dgm:prSet/>
      <dgm:spPr/>
      <dgm:t>
        <a:bodyPr/>
        <a:lstStyle/>
        <a:p>
          <a:endParaRPr lang="en-US"/>
        </a:p>
      </dgm:t>
    </dgm:pt>
    <dgm:pt modelId="{BD777E63-D537-49BE-BCA4-E437685E7554}">
      <dgm:prSet custT="1"/>
      <dgm:spPr>
        <a:ln>
          <a:solidFill>
            <a:schemeClr val="accent1">
              <a:lumMod val="75000"/>
            </a:schemeClr>
          </a:solidFill>
        </a:ln>
      </dgm:spPr>
      <dgm:t>
        <a:bodyPr/>
        <a:lstStyle/>
        <a:p>
          <a:r>
            <a:rPr lang="en-US" sz="1600" b="0" i="0" dirty="0"/>
            <a:t>The Action Group for Tropic Antarctic Teleconnections (TATE) aims to examine climate processes linking the Tropics to Antarctica.</a:t>
          </a:r>
          <a:endParaRPr lang="en-US" sz="1600" b="0" dirty="0"/>
        </a:p>
      </dgm:t>
    </dgm:pt>
    <dgm:pt modelId="{C470B913-57F1-4786-97A9-D41D89914475}" type="parTrans" cxnId="{D4ACD792-7096-46DC-A978-F706193FF776}">
      <dgm:prSet/>
      <dgm:spPr/>
      <dgm:t>
        <a:bodyPr/>
        <a:lstStyle/>
        <a:p>
          <a:endParaRPr lang="en-US"/>
        </a:p>
      </dgm:t>
    </dgm:pt>
    <dgm:pt modelId="{5C1BC1FE-113F-4F4D-85A9-1586D5A72B90}" type="sibTrans" cxnId="{D4ACD792-7096-46DC-A978-F706193FF776}">
      <dgm:prSet/>
      <dgm:spPr/>
      <dgm:t>
        <a:bodyPr/>
        <a:lstStyle/>
        <a:p>
          <a:endParaRPr lang="en-US"/>
        </a:p>
      </dgm:t>
    </dgm:pt>
    <dgm:pt modelId="{F8244F2C-04FC-EB4C-A8D7-3B3FF975E519}">
      <dgm:prSet custT="1"/>
      <dgm:spPr>
        <a:ln>
          <a:solidFill>
            <a:schemeClr val="accent1">
              <a:lumMod val="75000"/>
            </a:schemeClr>
          </a:solidFill>
        </a:ln>
      </dgm:spPr>
      <dgm:t>
        <a:bodyPr/>
        <a:lstStyle/>
        <a:p>
          <a:r>
            <a:rPr lang="en-US" sz="1600" b="0" dirty="0"/>
            <a:t>Contact: Kenichi Matsuoka.</a:t>
          </a:r>
        </a:p>
      </dgm:t>
    </dgm:pt>
    <dgm:pt modelId="{2A00EFC9-F4FE-3F4C-AB04-7DF2E4680963}" type="parTrans" cxnId="{6C31BDBF-FB97-7D4E-9AAA-73477C155DDF}">
      <dgm:prSet/>
      <dgm:spPr/>
      <dgm:t>
        <a:bodyPr/>
        <a:lstStyle/>
        <a:p>
          <a:endParaRPr lang="en-US"/>
        </a:p>
      </dgm:t>
    </dgm:pt>
    <dgm:pt modelId="{A462AAD6-4DD1-8442-8129-54AB85792065}" type="sibTrans" cxnId="{6C31BDBF-FB97-7D4E-9AAA-73477C155DDF}">
      <dgm:prSet/>
      <dgm:spPr/>
      <dgm:t>
        <a:bodyPr/>
        <a:lstStyle/>
        <a:p>
          <a:endParaRPr lang="en-US"/>
        </a:p>
      </dgm:t>
    </dgm:pt>
    <dgm:pt modelId="{CDF3388E-0B64-439D-9CB9-A09C3E4D9DB8}">
      <dgm:prSet custT="1"/>
      <dgm:spPr>
        <a:gradFill rotWithShape="0">
          <a:gsLst>
            <a:gs pos="0">
              <a:schemeClr val="accent5">
                <a:lumMod val="40000"/>
                <a:lumOff val="60000"/>
              </a:schemeClr>
            </a:gs>
            <a:gs pos="50000">
              <a:schemeClr val="accent5">
                <a:lumMod val="75000"/>
              </a:schemeClr>
            </a:gs>
            <a:gs pos="100000">
              <a:schemeClr val="accent5">
                <a:lumMod val="50000"/>
              </a:schemeClr>
            </a:gs>
          </a:gsLst>
        </a:gradFill>
      </dgm:spPr>
      <dgm:t>
        <a:bodyPr/>
        <a:lstStyle/>
        <a:p>
          <a:r>
            <a:rPr lang="en-US" sz="1800" dirty="0"/>
            <a:t>Ice Sheet Margin – RINGS – Co-sponsored with Geosciences </a:t>
          </a:r>
        </a:p>
      </dgm:t>
    </dgm:pt>
    <dgm:pt modelId="{A5FDFA64-1459-43E8-BC57-64B96EE18C71}" type="sibTrans" cxnId="{14220C4F-CB30-472D-8CCA-CCE3B73BB811}">
      <dgm:prSet/>
      <dgm:spPr/>
      <dgm:t>
        <a:bodyPr/>
        <a:lstStyle/>
        <a:p>
          <a:endParaRPr lang="en-US"/>
        </a:p>
      </dgm:t>
    </dgm:pt>
    <dgm:pt modelId="{02A0A3E3-1062-4D20-9E95-A4A8B80E0652}" type="parTrans" cxnId="{14220C4F-CB30-472D-8CCA-CCE3B73BB811}">
      <dgm:prSet/>
      <dgm:spPr/>
      <dgm:t>
        <a:bodyPr/>
        <a:lstStyle/>
        <a:p>
          <a:endParaRPr lang="en-US"/>
        </a:p>
      </dgm:t>
    </dgm:pt>
    <dgm:pt modelId="{0C5943BE-B87F-4A40-A4DB-EBE507E8A6C2}">
      <dgm:prSet custT="1"/>
      <dgm:spPr>
        <a:ln>
          <a:solidFill>
            <a:schemeClr val="accent1">
              <a:lumMod val="75000"/>
            </a:schemeClr>
          </a:solidFill>
        </a:ln>
      </dgm:spPr>
      <dgm:t>
        <a:bodyPr/>
        <a:lstStyle/>
        <a:p>
          <a:r>
            <a:rPr lang="en-US" sz="1600" b="0" dirty="0"/>
            <a:t>Contact: </a:t>
          </a:r>
          <a:r>
            <a:rPr lang="en-US" sz="1600" b="0" dirty="0" err="1"/>
            <a:t>Sheeba</a:t>
          </a:r>
          <a:r>
            <a:rPr lang="en-US" sz="1600" b="0" dirty="0"/>
            <a:t> </a:t>
          </a:r>
          <a:r>
            <a:rPr lang="en-US" sz="1600" b="0" dirty="0" err="1"/>
            <a:t>Chenoli</a:t>
          </a:r>
          <a:r>
            <a:rPr lang="en-US" sz="1600" b="0" dirty="0"/>
            <a:t>.</a:t>
          </a:r>
        </a:p>
      </dgm:t>
    </dgm:pt>
    <dgm:pt modelId="{B9B4A7C3-9132-2844-B9B8-5B3A7DB7B2B7}" type="parTrans" cxnId="{E24BBE70-7F42-EA44-AE15-7A992D384D1F}">
      <dgm:prSet/>
      <dgm:spPr/>
      <dgm:t>
        <a:bodyPr/>
        <a:lstStyle/>
        <a:p>
          <a:endParaRPr lang="en-US"/>
        </a:p>
      </dgm:t>
    </dgm:pt>
    <dgm:pt modelId="{633B482B-B5CD-1F43-938A-1049E869DB03}" type="sibTrans" cxnId="{E24BBE70-7F42-EA44-AE15-7A992D384D1F}">
      <dgm:prSet/>
      <dgm:spPr/>
      <dgm:t>
        <a:bodyPr/>
        <a:lstStyle/>
        <a:p>
          <a:endParaRPr lang="en-US"/>
        </a:p>
      </dgm:t>
    </dgm:pt>
    <dgm:pt modelId="{77DE576E-1924-5341-AB42-F264D76B3526}">
      <dgm:prSet custT="1"/>
      <dgm:spPr>
        <a:gradFill rotWithShape="0">
          <a:gsLst>
            <a:gs pos="0">
              <a:schemeClr val="accent5">
                <a:lumMod val="40000"/>
                <a:lumOff val="60000"/>
              </a:schemeClr>
            </a:gs>
            <a:gs pos="50000">
              <a:schemeClr val="accent5">
                <a:lumMod val="75000"/>
              </a:schemeClr>
            </a:gs>
            <a:gs pos="100000">
              <a:schemeClr val="accent5">
                <a:lumMod val="50000"/>
              </a:schemeClr>
            </a:gs>
          </a:gsLst>
        </a:gradFill>
      </dgm:spPr>
      <dgm:t>
        <a:bodyPr/>
        <a:lstStyle/>
        <a:p>
          <a:r>
            <a:rPr lang="en-US" sz="1800" dirty="0"/>
            <a:t>Earth Observation Action Group - EOAG </a:t>
          </a:r>
        </a:p>
      </dgm:t>
    </dgm:pt>
    <dgm:pt modelId="{E06F6C20-50D8-BD4B-85E6-0970881D14DA}" type="parTrans" cxnId="{BFCB0A9F-EDAE-2A4F-BB4C-86D0A62C0A45}">
      <dgm:prSet/>
      <dgm:spPr/>
      <dgm:t>
        <a:bodyPr/>
        <a:lstStyle/>
        <a:p>
          <a:endParaRPr lang="en-US"/>
        </a:p>
      </dgm:t>
    </dgm:pt>
    <dgm:pt modelId="{CA444E71-8A94-A544-AF0C-CF70DC547455}" type="sibTrans" cxnId="{BFCB0A9F-EDAE-2A4F-BB4C-86D0A62C0A45}">
      <dgm:prSet/>
      <dgm:spPr/>
      <dgm:t>
        <a:bodyPr/>
        <a:lstStyle/>
        <a:p>
          <a:endParaRPr lang="en-US"/>
        </a:p>
      </dgm:t>
    </dgm:pt>
    <dgm:pt modelId="{3ACF6261-4939-294F-8BB4-EDDDC98A536A}">
      <dgm:prSet custT="1"/>
      <dgm:spPr>
        <a:ln>
          <a:solidFill>
            <a:schemeClr val="accent1"/>
          </a:solidFill>
        </a:ln>
      </dgm:spPr>
      <dgm:t>
        <a:bodyPr/>
        <a:lstStyle/>
        <a:p>
          <a:r>
            <a:rPr lang="en-US" sz="1600" b="0" i="0" dirty="0"/>
            <a:t>The SCAR Earth Observation Action Group (EOAG) aims to be a permanent advocate for the acquisition of all types of satellite data over the Antarctic and Southern Ocean region (up to 60° S) from multiple space agencies, recommending the type of satellite observations needed to measure Essential Climate Variables (ECV’s) relevant to the Polar regions, and recommending how best to preserve the long term continuity of satellite Earth Observation data records</a:t>
          </a:r>
          <a:endParaRPr lang="en-US" sz="1600" dirty="0"/>
        </a:p>
      </dgm:t>
    </dgm:pt>
    <dgm:pt modelId="{239AC4FA-D255-B540-991E-8FF4A748D7D4}" type="parTrans" cxnId="{A5385F7F-BB72-CC45-86B9-081E1EBC0028}">
      <dgm:prSet/>
      <dgm:spPr/>
      <dgm:t>
        <a:bodyPr/>
        <a:lstStyle/>
        <a:p>
          <a:endParaRPr lang="en-US"/>
        </a:p>
      </dgm:t>
    </dgm:pt>
    <dgm:pt modelId="{F6045299-452E-3044-BCE4-F092641B4CBB}" type="sibTrans" cxnId="{A5385F7F-BB72-CC45-86B9-081E1EBC0028}">
      <dgm:prSet/>
      <dgm:spPr/>
      <dgm:t>
        <a:bodyPr/>
        <a:lstStyle/>
        <a:p>
          <a:endParaRPr lang="en-US"/>
        </a:p>
      </dgm:t>
    </dgm:pt>
    <dgm:pt modelId="{7DF75C6C-D626-BD4E-9B4E-AA1D63949DE7}">
      <dgm:prSet custT="1"/>
      <dgm:spPr>
        <a:ln>
          <a:solidFill>
            <a:schemeClr val="accent1"/>
          </a:solidFill>
        </a:ln>
      </dgm:spPr>
      <dgm:t>
        <a:bodyPr/>
        <a:lstStyle/>
        <a:p>
          <a:r>
            <a:rPr lang="en-US" sz="1600" dirty="0"/>
            <a:t>Contact: Anna Hogg.</a:t>
          </a:r>
        </a:p>
      </dgm:t>
    </dgm:pt>
    <dgm:pt modelId="{3C3E9BD2-D87F-7D4C-8CE9-82BEF9CFC5D5}" type="parTrans" cxnId="{36E6631B-7818-FC46-9AD1-395ADA1CA56E}">
      <dgm:prSet/>
      <dgm:spPr/>
      <dgm:t>
        <a:bodyPr/>
        <a:lstStyle/>
        <a:p>
          <a:endParaRPr lang="en-US"/>
        </a:p>
      </dgm:t>
    </dgm:pt>
    <dgm:pt modelId="{4E48ECA9-2697-064C-A7A5-05148B1A3884}" type="sibTrans" cxnId="{36E6631B-7818-FC46-9AD1-395ADA1CA56E}">
      <dgm:prSet/>
      <dgm:spPr/>
      <dgm:t>
        <a:bodyPr/>
        <a:lstStyle/>
        <a:p>
          <a:endParaRPr lang="en-US"/>
        </a:p>
      </dgm:t>
    </dgm:pt>
    <dgm:pt modelId="{553313EA-6EF0-6F42-A436-54654C19C2F2}" type="pres">
      <dgm:prSet presAssocID="{4C375D69-9CDA-41D1-8806-4D27E490216F}" presName="linear" presStyleCnt="0">
        <dgm:presLayoutVars>
          <dgm:dir/>
          <dgm:animLvl val="lvl"/>
          <dgm:resizeHandles val="exact"/>
        </dgm:presLayoutVars>
      </dgm:prSet>
      <dgm:spPr/>
    </dgm:pt>
    <dgm:pt modelId="{08BB4E21-DC15-BF4F-9181-72D408EA5EB3}" type="pres">
      <dgm:prSet presAssocID="{CDF3388E-0B64-439D-9CB9-A09C3E4D9DB8}" presName="parentLin" presStyleCnt="0"/>
      <dgm:spPr/>
    </dgm:pt>
    <dgm:pt modelId="{8725A121-AFFE-E945-87AE-C907440F5997}" type="pres">
      <dgm:prSet presAssocID="{CDF3388E-0B64-439D-9CB9-A09C3E4D9DB8}" presName="parentLeftMargin" presStyleLbl="node1" presStyleIdx="0" presStyleCnt="3"/>
      <dgm:spPr/>
    </dgm:pt>
    <dgm:pt modelId="{84BB623C-733F-DF45-B2C0-C2C555D964FD}" type="pres">
      <dgm:prSet presAssocID="{CDF3388E-0B64-439D-9CB9-A09C3E4D9DB8}" presName="parentText" presStyleLbl="node1" presStyleIdx="0" presStyleCnt="3" custScaleX="142857" custScaleY="142215" custLinFactNeighborX="-43244" custLinFactNeighborY="3518">
        <dgm:presLayoutVars>
          <dgm:chMax val="0"/>
          <dgm:bulletEnabled val="1"/>
        </dgm:presLayoutVars>
      </dgm:prSet>
      <dgm:spPr/>
    </dgm:pt>
    <dgm:pt modelId="{AF657E66-D89B-884D-B17E-0DDE6905A7D4}" type="pres">
      <dgm:prSet presAssocID="{CDF3388E-0B64-439D-9CB9-A09C3E4D9DB8}" presName="negativeSpace" presStyleCnt="0"/>
      <dgm:spPr/>
    </dgm:pt>
    <dgm:pt modelId="{F393F66F-9276-B74A-AC6A-C2184642FB62}" type="pres">
      <dgm:prSet presAssocID="{CDF3388E-0B64-439D-9CB9-A09C3E4D9DB8}" presName="childText" presStyleLbl="conFgAcc1" presStyleIdx="0" presStyleCnt="3">
        <dgm:presLayoutVars>
          <dgm:bulletEnabled val="1"/>
        </dgm:presLayoutVars>
      </dgm:prSet>
      <dgm:spPr/>
    </dgm:pt>
    <dgm:pt modelId="{114ED6AA-4783-4D44-9F17-C75CF6D1D222}" type="pres">
      <dgm:prSet presAssocID="{A5FDFA64-1459-43E8-BC57-64B96EE18C71}" presName="spaceBetweenRectangles" presStyleCnt="0"/>
      <dgm:spPr/>
    </dgm:pt>
    <dgm:pt modelId="{091ACBD5-3508-A747-ABCA-3A42DD4B5B9C}" type="pres">
      <dgm:prSet presAssocID="{2F7F1919-CA48-4989-B247-CF7AAA6122BE}" presName="parentLin" presStyleCnt="0"/>
      <dgm:spPr/>
    </dgm:pt>
    <dgm:pt modelId="{19255424-D592-184E-B28D-1AD0EF58F5B3}" type="pres">
      <dgm:prSet presAssocID="{2F7F1919-CA48-4989-B247-CF7AAA6122BE}" presName="parentLeftMargin" presStyleLbl="node1" presStyleIdx="0" presStyleCnt="3"/>
      <dgm:spPr/>
    </dgm:pt>
    <dgm:pt modelId="{83CF2BB8-E618-DC47-B71F-D31225CFE91A}" type="pres">
      <dgm:prSet presAssocID="{2F7F1919-CA48-4989-B247-CF7AAA6122BE}" presName="parentText" presStyleLbl="node1" presStyleIdx="1" presStyleCnt="3" custScaleX="135514" custScaleY="130801" custLinFactNeighborX="-33215">
        <dgm:presLayoutVars>
          <dgm:chMax val="0"/>
          <dgm:bulletEnabled val="1"/>
        </dgm:presLayoutVars>
      </dgm:prSet>
      <dgm:spPr/>
    </dgm:pt>
    <dgm:pt modelId="{4C6A154B-E8C2-9341-ABFE-2E7AFB8CC24C}" type="pres">
      <dgm:prSet presAssocID="{2F7F1919-CA48-4989-B247-CF7AAA6122BE}" presName="negativeSpace" presStyleCnt="0"/>
      <dgm:spPr/>
    </dgm:pt>
    <dgm:pt modelId="{0066A2CE-6E83-3145-A9FE-3206B1113133}" type="pres">
      <dgm:prSet presAssocID="{2F7F1919-CA48-4989-B247-CF7AAA6122BE}" presName="childText" presStyleLbl="conFgAcc1" presStyleIdx="1" presStyleCnt="3">
        <dgm:presLayoutVars>
          <dgm:bulletEnabled val="1"/>
        </dgm:presLayoutVars>
      </dgm:prSet>
      <dgm:spPr/>
    </dgm:pt>
    <dgm:pt modelId="{D7FB16AA-D6B7-9549-ABF1-962726AB6E66}" type="pres">
      <dgm:prSet presAssocID="{4B7A91E1-90DE-4530-B76A-51463B03C9B6}" presName="spaceBetweenRectangles" presStyleCnt="0"/>
      <dgm:spPr/>
    </dgm:pt>
    <dgm:pt modelId="{3EEE0F20-3C7B-0E4D-8916-E4ABF3340D1D}" type="pres">
      <dgm:prSet presAssocID="{77DE576E-1924-5341-AB42-F264D76B3526}" presName="parentLin" presStyleCnt="0"/>
      <dgm:spPr/>
    </dgm:pt>
    <dgm:pt modelId="{0F684AF1-8021-4147-A35E-D523E9257C6B}" type="pres">
      <dgm:prSet presAssocID="{77DE576E-1924-5341-AB42-F264D76B3526}" presName="parentLeftMargin" presStyleLbl="node1" presStyleIdx="1" presStyleCnt="3" custScaleX="135514" custLinFactNeighborX="-33215"/>
      <dgm:spPr/>
    </dgm:pt>
    <dgm:pt modelId="{532F4B3D-3A0A-A148-8B53-F25B35D8D599}" type="pres">
      <dgm:prSet presAssocID="{77DE576E-1924-5341-AB42-F264D76B3526}" presName="parentText" presStyleLbl="node1" presStyleIdx="2" presStyleCnt="3" custScaleX="153965" custScaleY="113159" custLinFactNeighborX="-55879" custLinFactNeighborY="6453">
        <dgm:presLayoutVars>
          <dgm:chMax val="0"/>
          <dgm:bulletEnabled val="1"/>
        </dgm:presLayoutVars>
      </dgm:prSet>
      <dgm:spPr/>
    </dgm:pt>
    <dgm:pt modelId="{2929AB7F-42B4-B24C-8A85-84864894F440}" type="pres">
      <dgm:prSet presAssocID="{77DE576E-1924-5341-AB42-F264D76B3526}" presName="negativeSpace" presStyleCnt="0"/>
      <dgm:spPr/>
    </dgm:pt>
    <dgm:pt modelId="{B89E96FD-CFB8-7946-83C6-CD113D7AC43D}" type="pres">
      <dgm:prSet presAssocID="{77DE576E-1924-5341-AB42-F264D76B3526}" presName="childText" presStyleLbl="conFgAcc1" presStyleIdx="2" presStyleCnt="3">
        <dgm:presLayoutVars>
          <dgm:bulletEnabled val="1"/>
        </dgm:presLayoutVars>
      </dgm:prSet>
      <dgm:spPr/>
    </dgm:pt>
  </dgm:ptLst>
  <dgm:cxnLst>
    <dgm:cxn modelId="{A24B7D02-2DFC-E148-BA6F-FEB1826B662E}" type="presOf" srcId="{F8244F2C-04FC-EB4C-A8D7-3B3FF975E519}" destId="{F393F66F-9276-B74A-AC6A-C2184642FB62}" srcOrd="0" destOrd="1" presId="urn:microsoft.com/office/officeart/2005/8/layout/list1"/>
    <dgm:cxn modelId="{630A3705-2D2B-BA4E-B87F-E367BD4B4D29}" type="presOf" srcId="{CDF3388E-0B64-439D-9CB9-A09C3E4D9DB8}" destId="{84BB623C-733F-DF45-B2C0-C2C555D964FD}" srcOrd="1" destOrd="0" presId="urn:microsoft.com/office/officeart/2005/8/layout/list1"/>
    <dgm:cxn modelId="{38592213-3E80-A740-A820-973F81E89D99}" type="presOf" srcId="{2F7F1919-CA48-4989-B247-CF7AAA6122BE}" destId="{19255424-D592-184E-B28D-1AD0EF58F5B3}" srcOrd="0" destOrd="0" presId="urn:microsoft.com/office/officeart/2005/8/layout/list1"/>
    <dgm:cxn modelId="{36E6631B-7818-FC46-9AD1-395ADA1CA56E}" srcId="{77DE576E-1924-5341-AB42-F264D76B3526}" destId="{7DF75C6C-D626-BD4E-9B4E-AA1D63949DE7}" srcOrd="1" destOrd="0" parTransId="{3C3E9BD2-D87F-7D4C-8CE9-82BEF9CFC5D5}" sibTransId="{4E48ECA9-2697-064C-A7A5-05148B1A3884}"/>
    <dgm:cxn modelId="{80B50338-4123-7E48-863D-8C9844C134FD}" type="presOf" srcId="{BD777E63-D537-49BE-BCA4-E437685E7554}" destId="{0066A2CE-6E83-3145-A9FE-3206B1113133}" srcOrd="0" destOrd="0" presId="urn:microsoft.com/office/officeart/2005/8/layout/list1"/>
    <dgm:cxn modelId="{0399C547-4B94-0346-A72C-A805224FA677}" type="presOf" srcId="{3ACF6261-4939-294F-8BB4-EDDDC98A536A}" destId="{B89E96FD-CFB8-7946-83C6-CD113D7AC43D}" srcOrd="0" destOrd="0" presId="urn:microsoft.com/office/officeart/2005/8/layout/list1"/>
    <dgm:cxn modelId="{14220C4F-CB30-472D-8CCA-CCE3B73BB811}" srcId="{4C375D69-9CDA-41D1-8806-4D27E490216F}" destId="{CDF3388E-0B64-439D-9CB9-A09C3E4D9DB8}" srcOrd="0" destOrd="0" parTransId="{02A0A3E3-1062-4D20-9E95-A4A8B80E0652}" sibTransId="{A5FDFA64-1459-43E8-BC57-64B96EE18C71}"/>
    <dgm:cxn modelId="{0F40B759-E802-5F49-AC13-24D25F3CDD5B}" type="presOf" srcId="{4C375D69-9CDA-41D1-8806-4D27E490216F}" destId="{553313EA-6EF0-6F42-A436-54654C19C2F2}" srcOrd="0" destOrd="0" presId="urn:microsoft.com/office/officeart/2005/8/layout/list1"/>
    <dgm:cxn modelId="{0B9FBA5A-6C22-364F-A1A2-772300B7664D}" type="presOf" srcId="{7DF75C6C-D626-BD4E-9B4E-AA1D63949DE7}" destId="{B89E96FD-CFB8-7946-83C6-CD113D7AC43D}" srcOrd="0" destOrd="1" presId="urn:microsoft.com/office/officeart/2005/8/layout/list1"/>
    <dgm:cxn modelId="{562AA368-9307-F54D-AB7C-42AA1F426925}" type="presOf" srcId="{0F15E66B-2EA1-45F8-8D6E-6B792EA2B4CE}" destId="{F393F66F-9276-B74A-AC6A-C2184642FB62}" srcOrd="0" destOrd="0" presId="urn:microsoft.com/office/officeart/2005/8/layout/list1"/>
    <dgm:cxn modelId="{E24BBE70-7F42-EA44-AE15-7A992D384D1F}" srcId="{2F7F1919-CA48-4989-B247-CF7AAA6122BE}" destId="{0C5943BE-B87F-4A40-A4DB-EBE507E8A6C2}" srcOrd="1" destOrd="0" parTransId="{B9B4A7C3-9132-2844-B9B8-5B3A7DB7B2B7}" sibTransId="{633B482B-B5CD-1F43-938A-1049E869DB03}"/>
    <dgm:cxn modelId="{988AA575-1195-604B-924C-D3F4F735C6F6}" type="presOf" srcId="{0C5943BE-B87F-4A40-A4DB-EBE507E8A6C2}" destId="{0066A2CE-6E83-3145-A9FE-3206B1113133}" srcOrd="0" destOrd="1" presId="urn:microsoft.com/office/officeart/2005/8/layout/list1"/>
    <dgm:cxn modelId="{A5385F7F-BB72-CC45-86B9-081E1EBC0028}" srcId="{77DE576E-1924-5341-AB42-F264D76B3526}" destId="{3ACF6261-4939-294F-8BB4-EDDDC98A536A}" srcOrd="0" destOrd="0" parTransId="{239AC4FA-D255-B540-991E-8FF4A748D7D4}" sibTransId="{F6045299-452E-3044-BCE4-F092641B4CBB}"/>
    <dgm:cxn modelId="{94B64E88-7B60-4B4D-BCB1-5635C8CCDE64}" srcId="{CDF3388E-0B64-439D-9CB9-A09C3E4D9DB8}" destId="{0F15E66B-2EA1-45F8-8D6E-6B792EA2B4CE}" srcOrd="0" destOrd="0" parTransId="{A9E938BB-1AAC-443D-AA09-C8D0AB92BDB1}" sibTransId="{C0D67A2B-0CA0-425B-BEE4-B23A3EA2E52C}"/>
    <dgm:cxn modelId="{D11B578F-EA4C-2C44-A81A-DB44D9B35422}" type="presOf" srcId="{77DE576E-1924-5341-AB42-F264D76B3526}" destId="{0F684AF1-8021-4147-A35E-D523E9257C6B}" srcOrd="0" destOrd="0" presId="urn:microsoft.com/office/officeart/2005/8/layout/list1"/>
    <dgm:cxn modelId="{6CC69791-E649-7B4E-A7D0-1F9A37AD5F02}" type="presOf" srcId="{77DE576E-1924-5341-AB42-F264D76B3526}" destId="{532F4B3D-3A0A-A148-8B53-F25B35D8D599}" srcOrd="1" destOrd="0" presId="urn:microsoft.com/office/officeart/2005/8/layout/list1"/>
    <dgm:cxn modelId="{D4ACD792-7096-46DC-A978-F706193FF776}" srcId="{2F7F1919-CA48-4989-B247-CF7AAA6122BE}" destId="{BD777E63-D537-49BE-BCA4-E437685E7554}" srcOrd="0" destOrd="0" parTransId="{C470B913-57F1-4786-97A9-D41D89914475}" sibTransId="{5C1BC1FE-113F-4F4D-85A9-1586D5A72B90}"/>
    <dgm:cxn modelId="{789BA298-0426-5445-99E9-9E980AFFC651}" type="presOf" srcId="{CDF3388E-0B64-439D-9CB9-A09C3E4D9DB8}" destId="{8725A121-AFFE-E945-87AE-C907440F5997}" srcOrd="0" destOrd="0" presId="urn:microsoft.com/office/officeart/2005/8/layout/list1"/>
    <dgm:cxn modelId="{BFCB0A9F-EDAE-2A4F-BB4C-86D0A62C0A45}" srcId="{4C375D69-9CDA-41D1-8806-4D27E490216F}" destId="{77DE576E-1924-5341-AB42-F264D76B3526}" srcOrd="2" destOrd="0" parTransId="{E06F6C20-50D8-BD4B-85E6-0970881D14DA}" sibTransId="{CA444E71-8A94-A544-AF0C-CF70DC547455}"/>
    <dgm:cxn modelId="{6C31BDBF-FB97-7D4E-9AAA-73477C155DDF}" srcId="{CDF3388E-0B64-439D-9CB9-A09C3E4D9DB8}" destId="{F8244F2C-04FC-EB4C-A8D7-3B3FF975E519}" srcOrd="1" destOrd="0" parTransId="{2A00EFC9-F4FE-3F4C-AB04-7DF2E4680963}" sibTransId="{A462AAD6-4DD1-8442-8129-54AB85792065}"/>
    <dgm:cxn modelId="{1E8D5AD3-061B-455A-A949-49E4C76B254C}" srcId="{4C375D69-9CDA-41D1-8806-4D27E490216F}" destId="{2F7F1919-CA48-4989-B247-CF7AAA6122BE}" srcOrd="1" destOrd="0" parTransId="{C9F0B1FE-45CE-4EF3-96CE-DF374BC38EDB}" sibTransId="{4B7A91E1-90DE-4530-B76A-51463B03C9B6}"/>
    <dgm:cxn modelId="{E4DF55ED-5873-8E49-B1F7-6D9298D89E06}" type="presOf" srcId="{2F7F1919-CA48-4989-B247-CF7AAA6122BE}" destId="{83CF2BB8-E618-DC47-B71F-D31225CFE91A}" srcOrd="1" destOrd="0" presId="urn:microsoft.com/office/officeart/2005/8/layout/list1"/>
    <dgm:cxn modelId="{8DAFEC69-D295-E449-B1F1-EEE71229A4C0}" type="presParOf" srcId="{553313EA-6EF0-6F42-A436-54654C19C2F2}" destId="{08BB4E21-DC15-BF4F-9181-72D408EA5EB3}" srcOrd="0" destOrd="0" presId="urn:microsoft.com/office/officeart/2005/8/layout/list1"/>
    <dgm:cxn modelId="{8E8DD675-8F98-1541-B0AF-13816D43B6E5}" type="presParOf" srcId="{08BB4E21-DC15-BF4F-9181-72D408EA5EB3}" destId="{8725A121-AFFE-E945-87AE-C907440F5997}" srcOrd="0" destOrd="0" presId="urn:microsoft.com/office/officeart/2005/8/layout/list1"/>
    <dgm:cxn modelId="{BDEED87F-DCAD-124C-8C39-550290E11D19}" type="presParOf" srcId="{08BB4E21-DC15-BF4F-9181-72D408EA5EB3}" destId="{84BB623C-733F-DF45-B2C0-C2C555D964FD}" srcOrd="1" destOrd="0" presId="urn:microsoft.com/office/officeart/2005/8/layout/list1"/>
    <dgm:cxn modelId="{714A6D78-3300-584C-A55E-586C894B3C76}" type="presParOf" srcId="{553313EA-6EF0-6F42-A436-54654C19C2F2}" destId="{AF657E66-D89B-884D-B17E-0DDE6905A7D4}" srcOrd="1" destOrd="0" presId="urn:microsoft.com/office/officeart/2005/8/layout/list1"/>
    <dgm:cxn modelId="{D0B61FE3-71DF-1D41-9127-E4F783D12FD8}" type="presParOf" srcId="{553313EA-6EF0-6F42-A436-54654C19C2F2}" destId="{F393F66F-9276-B74A-AC6A-C2184642FB62}" srcOrd="2" destOrd="0" presId="urn:microsoft.com/office/officeart/2005/8/layout/list1"/>
    <dgm:cxn modelId="{89931F38-D877-D04A-BA70-7A4105D4150C}" type="presParOf" srcId="{553313EA-6EF0-6F42-A436-54654C19C2F2}" destId="{114ED6AA-4783-4D44-9F17-C75CF6D1D222}" srcOrd="3" destOrd="0" presId="urn:microsoft.com/office/officeart/2005/8/layout/list1"/>
    <dgm:cxn modelId="{12619B49-06E0-B945-8E05-3717A2EEE1C3}" type="presParOf" srcId="{553313EA-6EF0-6F42-A436-54654C19C2F2}" destId="{091ACBD5-3508-A747-ABCA-3A42DD4B5B9C}" srcOrd="4" destOrd="0" presId="urn:microsoft.com/office/officeart/2005/8/layout/list1"/>
    <dgm:cxn modelId="{94BFBD29-151C-904E-816B-D8D4DCB0498C}" type="presParOf" srcId="{091ACBD5-3508-A747-ABCA-3A42DD4B5B9C}" destId="{19255424-D592-184E-B28D-1AD0EF58F5B3}" srcOrd="0" destOrd="0" presId="urn:microsoft.com/office/officeart/2005/8/layout/list1"/>
    <dgm:cxn modelId="{B9DBB757-7FAF-6148-AF76-628A89B64F6D}" type="presParOf" srcId="{091ACBD5-3508-A747-ABCA-3A42DD4B5B9C}" destId="{83CF2BB8-E618-DC47-B71F-D31225CFE91A}" srcOrd="1" destOrd="0" presId="urn:microsoft.com/office/officeart/2005/8/layout/list1"/>
    <dgm:cxn modelId="{DE2FDA04-4666-F142-B557-CA558DDD3C17}" type="presParOf" srcId="{553313EA-6EF0-6F42-A436-54654C19C2F2}" destId="{4C6A154B-E8C2-9341-ABFE-2E7AFB8CC24C}" srcOrd="5" destOrd="0" presId="urn:microsoft.com/office/officeart/2005/8/layout/list1"/>
    <dgm:cxn modelId="{29EF6BAF-B889-7E4E-90C1-784F8565D6E2}" type="presParOf" srcId="{553313EA-6EF0-6F42-A436-54654C19C2F2}" destId="{0066A2CE-6E83-3145-A9FE-3206B1113133}" srcOrd="6" destOrd="0" presId="urn:microsoft.com/office/officeart/2005/8/layout/list1"/>
    <dgm:cxn modelId="{7DAC040F-748B-9342-A48B-1EDE05420A62}" type="presParOf" srcId="{553313EA-6EF0-6F42-A436-54654C19C2F2}" destId="{D7FB16AA-D6B7-9549-ABF1-962726AB6E66}" srcOrd="7" destOrd="0" presId="urn:microsoft.com/office/officeart/2005/8/layout/list1"/>
    <dgm:cxn modelId="{D622FAA0-553F-1749-9CDC-076AF1EBF786}" type="presParOf" srcId="{553313EA-6EF0-6F42-A436-54654C19C2F2}" destId="{3EEE0F20-3C7B-0E4D-8916-E4ABF3340D1D}" srcOrd="8" destOrd="0" presId="urn:microsoft.com/office/officeart/2005/8/layout/list1"/>
    <dgm:cxn modelId="{095F24DB-1BC0-6442-8966-594F0EF3919B}" type="presParOf" srcId="{3EEE0F20-3C7B-0E4D-8916-E4ABF3340D1D}" destId="{0F684AF1-8021-4147-A35E-D523E9257C6B}" srcOrd="0" destOrd="0" presId="urn:microsoft.com/office/officeart/2005/8/layout/list1"/>
    <dgm:cxn modelId="{109D4F42-7B19-214A-9AC2-732B4C11A25B}" type="presParOf" srcId="{3EEE0F20-3C7B-0E4D-8916-E4ABF3340D1D}" destId="{532F4B3D-3A0A-A148-8B53-F25B35D8D599}" srcOrd="1" destOrd="0" presId="urn:microsoft.com/office/officeart/2005/8/layout/list1"/>
    <dgm:cxn modelId="{29456194-E194-EA4E-B698-DA4A29E5E051}" type="presParOf" srcId="{553313EA-6EF0-6F42-A436-54654C19C2F2}" destId="{2929AB7F-42B4-B24C-8A85-84864894F440}" srcOrd="9" destOrd="0" presId="urn:microsoft.com/office/officeart/2005/8/layout/list1"/>
    <dgm:cxn modelId="{A681A6CE-215B-A347-BA22-D5190613D23A}" type="presParOf" srcId="{553313EA-6EF0-6F42-A436-54654C19C2F2}" destId="{B89E96FD-CFB8-7946-83C6-CD113D7AC43D}"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C375D69-9CDA-41D1-8806-4D27E490216F}" type="doc">
      <dgm:prSet loTypeId="urn:microsoft.com/office/officeart/2005/8/layout/list1" loCatId="list" qsTypeId="urn:microsoft.com/office/officeart/2005/8/quickstyle/simple4" qsCatId="simple" csTypeId="urn:microsoft.com/office/officeart/2005/8/colors/accent2_2" csCatId="accent2" phldr="1"/>
      <dgm:spPr/>
      <dgm:t>
        <a:bodyPr/>
        <a:lstStyle/>
        <a:p>
          <a:endParaRPr lang="en-US"/>
        </a:p>
      </dgm:t>
    </dgm:pt>
    <dgm:pt modelId="{0F15E66B-2EA1-45F8-8D6E-6B792EA2B4CE}">
      <dgm:prSet custT="1"/>
      <dgm:spPr>
        <a:ln>
          <a:solidFill>
            <a:schemeClr val="accent1">
              <a:lumMod val="75000"/>
            </a:schemeClr>
          </a:solidFill>
        </a:ln>
      </dgm:spPr>
      <dgm:t>
        <a:bodyPr/>
        <a:lstStyle/>
        <a:p>
          <a:r>
            <a:rPr lang="en-US" sz="1600" b="0" i="0" u="none" dirty="0"/>
            <a:t>This Action Group aims to facilitate coordinated investigation of chemical input to the Antarctic region, monitoring the routes through which toxic, environmental contaminants reach the continent.</a:t>
          </a:r>
          <a:endParaRPr lang="en-US" sz="1600" b="0" dirty="0"/>
        </a:p>
      </dgm:t>
    </dgm:pt>
    <dgm:pt modelId="{A9E938BB-1AAC-443D-AA09-C8D0AB92BDB1}" type="parTrans" cxnId="{94B64E88-7B60-4B4D-BCB1-5635C8CCDE64}">
      <dgm:prSet/>
      <dgm:spPr/>
      <dgm:t>
        <a:bodyPr/>
        <a:lstStyle/>
        <a:p>
          <a:endParaRPr lang="en-US"/>
        </a:p>
      </dgm:t>
    </dgm:pt>
    <dgm:pt modelId="{C0D67A2B-0CA0-425B-BEE4-B23A3EA2E52C}" type="sibTrans" cxnId="{94B64E88-7B60-4B4D-BCB1-5635C8CCDE64}">
      <dgm:prSet/>
      <dgm:spPr/>
      <dgm:t>
        <a:bodyPr/>
        <a:lstStyle/>
        <a:p>
          <a:endParaRPr lang="en-US"/>
        </a:p>
      </dgm:t>
    </dgm:pt>
    <dgm:pt modelId="{2F7F1919-CA48-4989-B247-CF7AAA6122BE}">
      <dgm:prSet custT="1"/>
      <dgm:spPr>
        <a:gradFill rotWithShape="0">
          <a:gsLst>
            <a:gs pos="0">
              <a:schemeClr val="accent5">
                <a:lumMod val="40000"/>
                <a:lumOff val="60000"/>
              </a:schemeClr>
            </a:gs>
            <a:gs pos="50000">
              <a:schemeClr val="accent5">
                <a:lumMod val="75000"/>
              </a:schemeClr>
            </a:gs>
            <a:gs pos="100000">
              <a:schemeClr val="accent5">
                <a:lumMod val="50000"/>
              </a:schemeClr>
            </a:gs>
          </a:gsLst>
        </a:gradFill>
      </dgm:spPr>
      <dgm:t>
        <a:bodyPr/>
        <a:lstStyle/>
        <a:p>
          <a:r>
            <a:rPr lang="en-US" sz="1800" dirty="0" err="1"/>
            <a:t>AntArchitecture</a:t>
          </a:r>
          <a:r>
            <a:rPr lang="en-US" sz="1800" dirty="0"/>
            <a:t> Action Group</a:t>
          </a:r>
        </a:p>
      </dgm:t>
    </dgm:pt>
    <dgm:pt modelId="{C9F0B1FE-45CE-4EF3-96CE-DF374BC38EDB}" type="parTrans" cxnId="{1E8D5AD3-061B-455A-A949-49E4C76B254C}">
      <dgm:prSet/>
      <dgm:spPr/>
      <dgm:t>
        <a:bodyPr/>
        <a:lstStyle/>
        <a:p>
          <a:endParaRPr lang="en-US"/>
        </a:p>
      </dgm:t>
    </dgm:pt>
    <dgm:pt modelId="{4B7A91E1-90DE-4530-B76A-51463B03C9B6}" type="sibTrans" cxnId="{1E8D5AD3-061B-455A-A949-49E4C76B254C}">
      <dgm:prSet/>
      <dgm:spPr/>
      <dgm:t>
        <a:bodyPr/>
        <a:lstStyle/>
        <a:p>
          <a:endParaRPr lang="en-US"/>
        </a:p>
      </dgm:t>
    </dgm:pt>
    <dgm:pt modelId="{BD777E63-D537-49BE-BCA4-E437685E7554}">
      <dgm:prSet custT="1"/>
      <dgm:spPr>
        <a:ln>
          <a:solidFill>
            <a:schemeClr val="accent1">
              <a:lumMod val="75000"/>
            </a:schemeClr>
          </a:solidFill>
        </a:ln>
      </dgm:spPr>
      <dgm:t>
        <a:bodyPr/>
        <a:lstStyle/>
        <a:p>
          <a:r>
            <a:rPr lang="en-US" sz="1600" b="0" i="0" u="none" dirty="0"/>
            <a:t>This Action Group aims to develop a continent‐wide, age‐depth model of Antarctica’s ice using the internal layers and surfaces imaged by radar‐sounding and use this to determine the stability of the Antarctic Ice Sheets over past glacial cycles.</a:t>
          </a:r>
          <a:endParaRPr lang="en-US" sz="1600" b="0" dirty="0"/>
        </a:p>
      </dgm:t>
    </dgm:pt>
    <dgm:pt modelId="{C470B913-57F1-4786-97A9-D41D89914475}" type="parTrans" cxnId="{D4ACD792-7096-46DC-A978-F706193FF776}">
      <dgm:prSet/>
      <dgm:spPr/>
      <dgm:t>
        <a:bodyPr/>
        <a:lstStyle/>
        <a:p>
          <a:endParaRPr lang="en-US"/>
        </a:p>
      </dgm:t>
    </dgm:pt>
    <dgm:pt modelId="{5C1BC1FE-113F-4F4D-85A9-1586D5A72B90}" type="sibTrans" cxnId="{D4ACD792-7096-46DC-A978-F706193FF776}">
      <dgm:prSet/>
      <dgm:spPr/>
      <dgm:t>
        <a:bodyPr/>
        <a:lstStyle/>
        <a:p>
          <a:endParaRPr lang="en-US"/>
        </a:p>
      </dgm:t>
    </dgm:pt>
    <dgm:pt modelId="{F8244F2C-04FC-EB4C-A8D7-3B3FF975E519}">
      <dgm:prSet custT="1"/>
      <dgm:spPr>
        <a:ln>
          <a:solidFill>
            <a:schemeClr val="accent1">
              <a:lumMod val="75000"/>
            </a:schemeClr>
          </a:solidFill>
        </a:ln>
      </dgm:spPr>
      <dgm:t>
        <a:bodyPr/>
        <a:lstStyle/>
        <a:p>
          <a:r>
            <a:rPr lang="en-US" sz="1600" b="0" dirty="0"/>
            <a:t>Contact: Susan </a:t>
          </a:r>
          <a:r>
            <a:rPr lang="en-US" sz="1600" b="0" dirty="0" err="1"/>
            <a:t>Bengston</a:t>
          </a:r>
          <a:r>
            <a:rPr lang="en-US" sz="1600" b="0" dirty="0"/>
            <a:t> Nash and </a:t>
          </a:r>
          <a:r>
            <a:rPr lang="en-US" sz="1600" b="0" dirty="0" err="1"/>
            <a:t>Pernilla</a:t>
          </a:r>
          <a:r>
            <a:rPr lang="en-US" sz="1600" b="0" dirty="0"/>
            <a:t> Bohlin-</a:t>
          </a:r>
          <a:r>
            <a:rPr lang="en-US" sz="1600" b="0" dirty="0" err="1"/>
            <a:t>Nizzett</a:t>
          </a:r>
          <a:endParaRPr lang="en-US" sz="1600" b="0" dirty="0"/>
        </a:p>
      </dgm:t>
    </dgm:pt>
    <dgm:pt modelId="{2A00EFC9-F4FE-3F4C-AB04-7DF2E4680963}" type="parTrans" cxnId="{6C31BDBF-FB97-7D4E-9AAA-73477C155DDF}">
      <dgm:prSet/>
      <dgm:spPr/>
      <dgm:t>
        <a:bodyPr/>
        <a:lstStyle/>
        <a:p>
          <a:endParaRPr lang="en-US"/>
        </a:p>
      </dgm:t>
    </dgm:pt>
    <dgm:pt modelId="{A462AAD6-4DD1-8442-8129-54AB85792065}" type="sibTrans" cxnId="{6C31BDBF-FB97-7D4E-9AAA-73477C155DDF}">
      <dgm:prSet/>
      <dgm:spPr/>
      <dgm:t>
        <a:bodyPr/>
        <a:lstStyle/>
        <a:p>
          <a:endParaRPr lang="en-US"/>
        </a:p>
      </dgm:t>
    </dgm:pt>
    <dgm:pt modelId="{CDF3388E-0B64-439D-9CB9-A09C3E4D9DB8}">
      <dgm:prSet custT="1"/>
      <dgm:spPr>
        <a:gradFill rotWithShape="0">
          <a:gsLst>
            <a:gs pos="0">
              <a:schemeClr val="accent5">
                <a:lumMod val="40000"/>
                <a:lumOff val="60000"/>
              </a:schemeClr>
            </a:gs>
            <a:gs pos="50000">
              <a:schemeClr val="accent5">
                <a:lumMod val="75000"/>
              </a:schemeClr>
            </a:gs>
            <a:gs pos="100000">
              <a:schemeClr val="accent5">
                <a:lumMod val="50000"/>
              </a:schemeClr>
            </a:gs>
          </a:gsLst>
        </a:gradFill>
      </dgm:spPr>
      <dgm:t>
        <a:bodyPr/>
        <a:lstStyle/>
        <a:p>
          <a:r>
            <a:rPr lang="en-US" sz="1800" b="0" i="0" u="none" dirty="0">
              <a:solidFill>
                <a:schemeClr val="bg1"/>
              </a:solidFill>
            </a:rPr>
            <a:t>Input Pathways of persistent organic pollutants to </a:t>
          </a:r>
          <a:r>
            <a:rPr lang="en-US" sz="1800" b="0" i="0" u="none" dirty="0" err="1">
              <a:solidFill>
                <a:schemeClr val="bg1"/>
              </a:solidFill>
            </a:rPr>
            <a:t>AntarCTica</a:t>
          </a:r>
          <a:r>
            <a:rPr lang="en-US" sz="1800" b="0" i="0" u="none" dirty="0">
              <a:solidFill>
                <a:schemeClr val="bg1"/>
              </a:solidFill>
            </a:rPr>
            <a:t> (IMPACT)</a:t>
          </a:r>
        </a:p>
      </dgm:t>
    </dgm:pt>
    <dgm:pt modelId="{A5FDFA64-1459-43E8-BC57-64B96EE18C71}" type="sibTrans" cxnId="{14220C4F-CB30-472D-8CCA-CCE3B73BB811}">
      <dgm:prSet/>
      <dgm:spPr/>
      <dgm:t>
        <a:bodyPr/>
        <a:lstStyle/>
        <a:p>
          <a:endParaRPr lang="en-US"/>
        </a:p>
      </dgm:t>
    </dgm:pt>
    <dgm:pt modelId="{02A0A3E3-1062-4D20-9E95-A4A8B80E0652}" type="parTrans" cxnId="{14220C4F-CB30-472D-8CCA-CCE3B73BB811}">
      <dgm:prSet/>
      <dgm:spPr/>
      <dgm:t>
        <a:bodyPr/>
        <a:lstStyle/>
        <a:p>
          <a:endParaRPr lang="en-US"/>
        </a:p>
      </dgm:t>
    </dgm:pt>
    <dgm:pt modelId="{0C5943BE-B87F-4A40-A4DB-EBE507E8A6C2}">
      <dgm:prSet custT="1"/>
      <dgm:spPr>
        <a:ln>
          <a:solidFill>
            <a:schemeClr val="accent1">
              <a:lumMod val="75000"/>
            </a:schemeClr>
          </a:solidFill>
        </a:ln>
      </dgm:spPr>
      <dgm:t>
        <a:bodyPr/>
        <a:lstStyle/>
        <a:p>
          <a:endParaRPr lang="en-US" sz="1600" b="0" dirty="0"/>
        </a:p>
      </dgm:t>
    </dgm:pt>
    <dgm:pt modelId="{B9B4A7C3-9132-2844-B9B8-5B3A7DB7B2B7}" type="parTrans" cxnId="{E24BBE70-7F42-EA44-AE15-7A992D384D1F}">
      <dgm:prSet/>
      <dgm:spPr/>
      <dgm:t>
        <a:bodyPr/>
        <a:lstStyle/>
        <a:p>
          <a:endParaRPr lang="en-US"/>
        </a:p>
      </dgm:t>
    </dgm:pt>
    <dgm:pt modelId="{633B482B-B5CD-1F43-938A-1049E869DB03}" type="sibTrans" cxnId="{E24BBE70-7F42-EA44-AE15-7A992D384D1F}">
      <dgm:prSet/>
      <dgm:spPr/>
      <dgm:t>
        <a:bodyPr/>
        <a:lstStyle/>
        <a:p>
          <a:endParaRPr lang="en-US"/>
        </a:p>
      </dgm:t>
    </dgm:pt>
    <dgm:pt modelId="{449644FB-0799-EA48-9BCD-BECA5FE92572}">
      <dgm:prSet custT="1"/>
      <dgm:spPr/>
      <dgm:t>
        <a:bodyPr/>
        <a:lstStyle/>
        <a:p>
          <a:r>
            <a:rPr lang="en-US" sz="1600" b="0" dirty="0"/>
            <a:t>Contact: Robert Bingham</a:t>
          </a:r>
        </a:p>
      </dgm:t>
    </dgm:pt>
    <dgm:pt modelId="{0811DCF9-5A0A-D44E-8453-439555BECDB7}" type="parTrans" cxnId="{89640EA6-D7DC-3140-A1BB-5F63A2BAE908}">
      <dgm:prSet/>
      <dgm:spPr/>
      <dgm:t>
        <a:bodyPr/>
        <a:lstStyle/>
        <a:p>
          <a:endParaRPr lang="en-US"/>
        </a:p>
      </dgm:t>
    </dgm:pt>
    <dgm:pt modelId="{EF251B5A-C43A-7346-8679-71646AC9A684}" type="sibTrans" cxnId="{89640EA6-D7DC-3140-A1BB-5F63A2BAE908}">
      <dgm:prSet/>
      <dgm:spPr/>
      <dgm:t>
        <a:bodyPr/>
        <a:lstStyle/>
        <a:p>
          <a:endParaRPr lang="en-US"/>
        </a:p>
      </dgm:t>
    </dgm:pt>
    <dgm:pt modelId="{553313EA-6EF0-6F42-A436-54654C19C2F2}" type="pres">
      <dgm:prSet presAssocID="{4C375D69-9CDA-41D1-8806-4D27E490216F}" presName="linear" presStyleCnt="0">
        <dgm:presLayoutVars>
          <dgm:dir/>
          <dgm:animLvl val="lvl"/>
          <dgm:resizeHandles val="exact"/>
        </dgm:presLayoutVars>
      </dgm:prSet>
      <dgm:spPr/>
    </dgm:pt>
    <dgm:pt modelId="{08BB4E21-DC15-BF4F-9181-72D408EA5EB3}" type="pres">
      <dgm:prSet presAssocID="{CDF3388E-0B64-439D-9CB9-A09C3E4D9DB8}" presName="parentLin" presStyleCnt="0"/>
      <dgm:spPr/>
    </dgm:pt>
    <dgm:pt modelId="{8725A121-AFFE-E945-87AE-C907440F5997}" type="pres">
      <dgm:prSet presAssocID="{CDF3388E-0B64-439D-9CB9-A09C3E4D9DB8}" presName="parentLeftMargin" presStyleLbl="node1" presStyleIdx="0" presStyleCnt="2"/>
      <dgm:spPr/>
    </dgm:pt>
    <dgm:pt modelId="{84BB623C-733F-DF45-B2C0-C2C555D964FD}" type="pres">
      <dgm:prSet presAssocID="{CDF3388E-0B64-439D-9CB9-A09C3E4D9DB8}" presName="parentText" presStyleLbl="node1" presStyleIdx="0" presStyleCnt="2" custScaleX="142857" custScaleY="142215" custLinFactNeighborX="-43244" custLinFactNeighborY="3518">
        <dgm:presLayoutVars>
          <dgm:chMax val="0"/>
          <dgm:bulletEnabled val="1"/>
        </dgm:presLayoutVars>
      </dgm:prSet>
      <dgm:spPr/>
    </dgm:pt>
    <dgm:pt modelId="{AF657E66-D89B-884D-B17E-0DDE6905A7D4}" type="pres">
      <dgm:prSet presAssocID="{CDF3388E-0B64-439D-9CB9-A09C3E4D9DB8}" presName="negativeSpace" presStyleCnt="0"/>
      <dgm:spPr/>
    </dgm:pt>
    <dgm:pt modelId="{F393F66F-9276-B74A-AC6A-C2184642FB62}" type="pres">
      <dgm:prSet presAssocID="{CDF3388E-0B64-439D-9CB9-A09C3E4D9DB8}" presName="childText" presStyleLbl="conFgAcc1" presStyleIdx="0" presStyleCnt="2">
        <dgm:presLayoutVars>
          <dgm:bulletEnabled val="1"/>
        </dgm:presLayoutVars>
      </dgm:prSet>
      <dgm:spPr/>
    </dgm:pt>
    <dgm:pt modelId="{114ED6AA-4783-4D44-9F17-C75CF6D1D222}" type="pres">
      <dgm:prSet presAssocID="{A5FDFA64-1459-43E8-BC57-64B96EE18C71}" presName="spaceBetweenRectangles" presStyleCnt="0"/>
      <dgm:spPr/>
    </dgm:pt>
    <dgm:pt modelId="{091ACBD5-3508-A747-ABCA-3A42DD4B5B9C}" type="pres">
      <dgm:prSet presAssocID="{2F7F1919-CA48-4989-B247-CF7AAA6122BE}" presName="parentLin" presStyleCnt="0"/>
      <dgm:spPr/>
    </dgm:pt>
    <dgm:pt modelId="{19255424-D592-184E-B28D-1AD0EF58F5B3}" type="pres">
      <dgm:prSet presAssocID="{2F7F1919-CA48-4989-B247-CF7AAA6122BE}" presName="parentLeftMargin" presStyleLbl="node1" presStyleIdx="0" presStyleCnt="2"/>
      <dgm:spPr/>
    </dgm:pt>
    <dgm:pt modelId="{83CF2BB8-E618-DC47-B71F-D31225CFE91A}" type="pres">
      <dgm:prSet presAssocID="{2F7F1919-CA48-4989-B247-CF7AAA6122BE}" presName="parentText" presStyleLbl="node1" presStyleIdx="1" presStyleCnt="2" custScaleX="135514" custScaleY="130801" custLinFactNeighborX="-33215">
        <dgm:presLayoutVars>
          <dgm:chMax val="0"/>
          <dgm:bulletEnabled val="1"/>
        </dgm:presLayoutVars>
      </dgm:prSet>
      <dgm:spPr/>
    </dgm:pt>
    <dgm:pt modelId="{4C6A154B-E8C2-9341-ABFE-2E7AFB8CC24C}" type="pres">
      <dgm:prSet presAssocID="{2F7F1919-CA48-4989-B247-CF7AAA6122BE}" presName="negativeSpace" presStyleCnt="0"/>
      <dgm:spPr/>
    </dgm:pt>
    <dgm:pt modelId="{0066A2CE-6E83-3145-A9FE-3206B1113133}" type="pres">
      <dgm:prSet presAssocID="{2F7F1919-CA48-4989-B247-CF7AAA6122BE}" presName="childText" presStyleLbl="conFgAcc1" presStyleIdx="1" presStyleCnt="2">
        <dgm:presLayoutVars>
          <dgm:bulletEnabled val="1"/>
        </dgm:presLayoutVars>
      </dgm:prSet>
      <dgm:spPr/>
    </dgm:pt>
  </dgm:ptLst>
  <dgm:cxnLst>
    <dgm:cxn modelId="{A24B7D02-2DFC-E148-BA6F-FEB1826B662E}" type="presOf" srcId="{F8244F2C-04FC-EB4C-A8D7-3B3FF975E519}" destId="{F393F66F-9276-B74A-AC6A-C2184642FB62}" srcOrd="0" destOrd="1" presId="urn:microsoft.com/office/officeart/2005/8/layout/list1"/>
    <dgm:cxn modelId="{630A3705-2D2B-BA4E-B87F-E367BD4B4D29}" type="presOf" srcId="{CDF3388E-0B64-439D-9CB9-A09C3E4D9DB8}" destId="{84BB623C-733F-DF45-B2C0-C2C555D964FD}" srcOrd="1" destOrd="0" presId="urn:microsoft.com/office/officeart/2005/8/layout/list1"/>
    <dgm:cxn modelId="{38592213-3E80-A740-A820-973F81E89D99}" type="presOf" srcId="{2F7F1919-CA48-4989-B247-CF7AAA6122BE}" destId="{19255424-D592-184E-B28D-1AD0EF58F5B3}" srcOrd="0" destOrd="0" presId="urn:microsoft.com/office/officeart/2005/8/layout/list1"/>
    <dgm:cxn modelId="{80B50338-4123-7E48-863D-8C9844C134FD}" type="presOf" srcId="{BD777E63-D537-49BE-BCA4-E437685E7554}" destId="{0066A2CE-6E83-3145-A9FE-3206B1113133}" srcOrd="0" destOrd="0" presId="urn:microsoft.com/office/officeart/2005/8/layout/list1"/>
    <dgm:cxn modelId="{14220C4F-CB30-472D-8CCA-CCE3B73BB811}" srcId="{4C375D69-9CDA-41D1-8806-4D27E490216F}" destId="{CDF3388E-0B64-439D-9CB9-A09C3E4D9DB8}" srcOrd="0" destOrd="0" parTransId="{02A0A3E3-1062-4D20-9E95-A4A8B80E0652}" sibTransId="{A5FDFA64-1459-43E8-BC57-64B96EE18C71}"/>
    <dgm:cxn modelId="{0F40B759-E802-5F49-AC13-24D25F3CDD5B}" type="presOf" srcId="{4C375D69-9CDA-41D1-8806-4D27E490216F}" destId="{553313EA-6EF0-6F42-A436-54654C19C2F2}" srcOrd="0" destOrd="0" presId="urn:microsoft.com/office/officeart/2005/8/layout/list1"/>
    <dgm:cxn modelId="{562AA368-9307-F54D-AB7C-42AA1F426925}" type="presOf" srcId="{0F15E66B-2EA1-45F8-8D6E-6B792EA2B4CE}" destId="{F393F66F-9276-B74A-AC6A-C2184642FB62}" srcOrd="0" destOrd="0" presId="urn:microsoft.com/office/officeart/2005/8/layout/list1"/>
    <dgm:cxn modelId="{E24BBE70-7F42-EA44-AE15-7A992D384D1F}" srcId="{2F7F1919-CA48-4989-B247-CF7AAA6122BE}" destId="{0C5943BE-B87F-4A40-A4DB-EBE507E8A6C2}" srcOrd="2" destOrd="0" parTransId="{B9B4A7C3-9132-2844-B9B8-5B3A7DB7B2B7}" sibTransId="{633B482B-B5CD-1F43-938A-1049E869DB03}"/>
    <dgm:cxn modelId="{988AA575-1195-604B-924C-D3F4F735C6F6}" type="presOf" srcId="{0C5943BE-B87F-4A40-A4DB-EBE507E8A6C2}" destId="{0066A2CE-6E83-3145-A9FE-3206B1113133}" srcOrd="0" destOrd="2" presId="urn:microsoft.com/office/officeart/2005/8/layout/list1"/>
    <dgm:cxn modelId="{94B64E88-7B60-4B4D-BCB1-5635C8CCDE64}" srcId="{CDF3388E-0B64-439D-9CB9-A09C3E4D9DB8}" destId="{0F15E66B-2EA1-45F8-8D6E-6B792EA2B4CE}" srcOrd="0" destOrd="0" parTransId="{A9E938BB-1AAC-443D-AA09-C8D0AB92BDB1}" sibTransId="{C0D67A2B-0CA0-425B-BEE4-B23A3EA2E52C}"/>
    <dgm:cxn modelId="{D4ACD792-7096-46DC-A978-F706193FF776}" srcId="{2F7F1919-CA48-4989-B247-CF7AAA6122BE}" destId="{BD777E63-D537-49BE-BCA4-E437685E7554}" srcOrd="0" destOrd="0" parTransId="{C470B913-57F1-4786-97A9-D41D89914475}" sibTransId="{5C1BC1FE-113F-4F4D-85A9-1586D5A72B90}"/>
    <dgm:cxn modelId="{789BA298-0426-5445-99E9-9E980AFFC651}" type="presOf" srcId="{CDF3388E-0B64-439D-9CB9-A09C3E4D9DB8}" destId="{8725A121-AFFE-E945-87AE-C907440F5997}" srcOrd="0" destOrd="0" presId="urn:microsoft.com/office/officeart/2005/8/layout/list1"/>
    <dgm:cxn modelId="{89640EA6-D7DC-3140-A1BB-5F63A2BAE908}" srcId="{2F7F1919-CA48-4989-B247-CF7AAA6122BE}" destId="{449644FB-0799-EA48-9BCD-BECA5FE92572}" srcOrd="1" destOrd="0" parTransId="{0811DCF9-5A0A-D44E-8453-439555BECDB7}" sibTransId="{EF251B5A-C43A-7346-8679-71646AC9A684}"/>
    <dgm:cxn modelId="{6C31BDBF-FB97-7D4E-9AAA-73477C155DDF}" srcId="{CDF3388E-0B64-439D-9CB9-A09C3E4D9DB8}" destId="{F8244F2C-04FC-EB4C-A8D7-3B3FF975E519}" srcOrd="1" destOrd="0" parTransId="{2A00EFC9-F4FE-3F4C-AB04-7DF2E4680963}" sibTransId="{A462AAD6-4DD1-8442-8129-54AB85792065}"/>
    <dgm:cxn modelId="{1E8D5AD3-061B-455A-A949-49E4C76B254C}" srcId="{4C375D69-9CDA-41D1-8806-4D27E490216F}" destId="{2F7F1919-CA48-4989-B247-CF7AAA6122BE}" srcOrd="1" destOrd="0" parTransId="{C9F0B1FE-45CE-4EF3-96CE-DF374BC38EDB}" sibTransId="{4B7A91E1-90DE-4530-B76A-51463B03C9B6}"/>
    <dgm:cxn modelId="{5480B6E5-8D10-534D-A77A-9D70FA40A568}" type="presOf" srcId="{449644FB-0799-EA48-9BCD-BECA5FE92572}" destId="{0066A2CE-6E83-3145-A9FE-3206B1113133}" srcOrd="0" destOrd="1" presId="urn:microsoft.com/office/officeart/2005/8/layout/list1"/>
    <dgm:cxn modelId="{E4DF55ED-5873-8E49-B1F7-6D9298D89E06}" type="presOf" srcId="{2F7F1919-CA48-4989-B247-CF7AAA6122BE}" destId="{83CF2BB8-E618-DC47-B71F-D31225CFE91A}" srcOrd="1" destOrd="0" presId="urn:microsoft.com/office/officeart/2005/8/layout/list1"/>
    <dgm:cxn modelId="{8DAFEC69-D295-E449-B1F1-EEE71229A4C0}" type="presParOf" srcId="{553313EA-6EF0-6F42-A436-54654C19C2F2}" destId="{08BB4E21-DC15-BF4F-9181-72D408EA5EB3}" srcOrd="0" destOrd="0" presId="urn:microsoft.com/office/officeart/2005/8/layout/list1"/>
    <dgm:cxn modelId="{8E8DD675-8F98-1541-B0AF-13816D43B6E5}" type="presParOf" srcId="{08BB4E21-DC15-BF4F-9181-72D408EA5EB3}" destId="{8725A121-AFFE-E945-87AE-C907440F5997}" srcOrd="0" destOrd="0" presId="urn:microsoft.com/office/officeart/2005/8/layout/list1"/>
    <dgm:cxn modelId="{BDEED87F-DCAD-124C-8C39-550290E11D19}" type="presParOf" srcId="{08BB4E21-DC15-BF4F-9181-72D408EA5EB3}" destId="{84BB623C-733F-DF45-B2C0-C2C555D964FD}" srcOrd="1" destOrd="0" presId="urn:microsoft.com/office/officeart/2005/8/layout/list1"/>
    <dgm:cxn modelId="{714A6D78-3300-584C-A55E-586C894B3C76}" type="presParOf" srcId="{553313EA-6EF0-6F42-A436-54654C19C2F2}" destId="{AF657E66-D89B-884D-B17E-0DDE6905A7D4}" srcOrd="1" destOrd="0" presId="urn:microsoft.com/office/officeart/2005/8/layout/list1"/>
    <dgm:cxn modelId="{D0B61FE3-71DF-1D41-9127-E4F783D12FD8}" type="presParOf" srcId="{553313EA-6EF0-6F42-A436-54654C19C2F2}" destId="{F393F66F-9276-B74A-AC6A-C2184642FB62}" srcOrd="2" destOrd="0" presId="urn:microsoft.com/office/officeart/2005/8/layout/list1"/>
    <dgm:cxn modelId="{89931F38-D877-D04A-BA70-7A4105D4150C}" type="presParOf" srcId="{553313EA-6EF0-6F42-A436-54654C19C2F2}" destId="{114ED6AA-4783-4D44-9F17-C75CF6D1D222}" srcOrd="3" destOrd="0" presId="urn:microsoft.com/office/officeart/2005/8/layout/list1"/>
    <dgm:cxn modelId="{12619B49-06E0-B945-8E05-3717A2EEE1C3}" type="presParOf" srcId="{553313EA-6EF0-6F42-A436-54654C19C2F2}" destId="{091ACBD5-3508-A747-ABCA-3A42DD4B5B9C}" srcOrd="4" destOrd="0" presId="urn:microsoft.com/office/officeart/2005/8/layout/list1"/>
    <dgm:cxn modelId="{94BFBD29-151C-904E-816B-D8D4DCB0498C}" type="presParOf" srcId="{091ACBD5-3508-A747-ABCA-3A42DD4B5B9C}" destId="{19255424-D592-184E-B28D-1AD0EF58F5B3}" srcOrd="0" destOrd="0" presId="urn:microsoft.com/office/officeart/2005/8/layout/list1"/>
    <dgm:cxn modelId="{B9DBB757-7FAF-6148-AF76-628A89B64F6D}" type="presParOf" srcId="{091ACBD5-3508-A747-ABCA-3A42DD4B5B9C}" destId="{83CF2BB8-E618-DC47-B71F-D31225CFE91A}" srcOrd="1" destOrd="0" presId="urn:microsoft.com/office/officeart/2005/8/layout/list1"/>
    <dgm:cxn modelId="{DE2FDA04-4666-F142-B557-CA558DDD3C17}" type="presParOf" srcId="{553313EA-6EF0-6F42-A436-54654C19C2F2}" destId="{4C6A154B-E8C2-9341-ABFE-2E7AFB8CC24C}" srcOrd="5" destOrd="0" presId="urn:microsoft.com/office/officeart/2005/8/layout/list1"/>
    <dgm:cxn modelId="{29EF6BAF-B889-7E4E-90C1-784F8565D6E2}" type="presParOf" srcId="{553313EA-6EF0-6F42-A436-54654C19C2F2}" destId="{0066A2CE-6E83-3145-A9FE-3206B1113133}"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93F66F-9276-B74A-AC6A-C2184642FB62}">
      <dsp:nvSpPr>
        <dsp:cNvPr id="0" name=""/>
        <dsp:cNvSpPr/>
      </dsp:nvSpPr>
      <dsp:spPr>
        <a:xfrm>
          <a:off x="0" y="162498"/>
          <a:ext cx="6193880" cy="1628549"/>
        </a:xfrm>
        <a:prstGeom prst="rect">
          <a:avLst/>
        </a:prstGeom>
        <a:solidFill>
          <a:schemeClr val="lt1">
            <a:alpha val="90000"/>
            <a:hueOff val="0"/>
            <a:satOff val="0"/>
            <a:lumOff val="0"/>
            <a:alphaOff val="0"/>
          </a:schemeClr>
        </a:solidFill>
        <a:ln w="6350" cap="flat" cmpd="sng" algn="ctr">
          <a:solidFill>
            <a:schemeClr val="accent1">
              <a:lumMod val="7500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80714" tIns="229108" rIns="480714"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dirty="0"/>
            <a:t>The Expert Group on Antarctic Climate Change and the Environment acts as an umbrella for SCAR activities and produces the yearly update to the ACCE report. </a:t>
          </a:r>
          <a:r>
            <a:rPr lang="en-US" sz="1800" i="1" kern="1200" dirty="0"/>
            <a:t>(Formerly under PSG now taken over by SCAR Executive)</a:t>
          </a:r>
        </a:p>
      </dsp:txBody>
      <dsp:txXfrm>
        <a:off x="0" y="162498"/>
        <a:ext cx="6193880" cy="1628549"/>
      </dsp:txXfrm>
    </dsp:sp>
    <dsp:sp modelId="{84BB623C-733F-DF45-B2C0-C2C555D964FD}">
      <dsp:nvSpPr>
        <dsp:cNvPr id="0" name=""/>
        <dsp:cNvSpPr/>
      </dsp:nvSpPr>
      <dsp:spPr>
        <a:xfrm>
          <a:off x="167359" y="11561"/>
          <a:ext cx="5897488" cy="324720"/>
        </a:xfrm>
        <a:prstGeom prst="roundRect">
          <a:avLst/>
        </a:prstGeom>
        <a:gradFill rotWithShape="0">
          <a:gsLst>
            <a:gs pos="0">
              <a:schemeClr val="accent5">
                <a:lumMod val="40000"/>
                <a:lumOff val="60000"/>
              </a:schemeClr>
            </a:gs>
            <a:gs pos="50000">
              <a:schemeClr val="accent5">
                <a:lumMod val="75000"/>
              </a:schemeClr>
            </a:gs>
            <a:gs pos="100000">
              <a:schemeClr val="accent5">
                <a:lumMod val="50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63880" tIns="0" rIns="163880" bIns="0" numCol="1" spcCol="1270" anchor="ctr" anchorCtr="0">
          <a:noAutofit/>
        </a:bodyPr>
        <a:lstStyle/>
        <a:p>
          <a:pPr marL="0" lvl="0" indent="0" algn="l" defTabSz="800100">
            <a:lnSpc>
              <a:spcPct val="90000"/>
            </a:lnSpc>
            <a:spcBef>
              <a:spcPct val="0"/>
            </a:spcBef>
            <a:spcAft>
              <a:spcPct val="35000"/>
            </a:spcAft>
            <a:buNone/>
          </a:pPr>
          <a:r>
            <a:rPr lang="en-US" sz="1800" kern="1200" dirty="0"/>
            <a:t>Antarctic Climate Change and the Environment – ACCE </a:t>
          </a:r>
        </a:p>
      </dsp:txBody>
      <dsp:txXfrm>
        <a:off x="183211" y="27413"/>
        <a:ext cx="5865784" cy="293016"/>
      </dsp:txXfrm>
    </dsp:sp>
    <dsp:sp modelId="{717E2D2B-1E64-4041-A67F-08DFF37AC85B}">
      <dsp:nvSpPr>
        <dsp:cNvPr id="0" name=""/>
        <dsp:cNvSpPr/>
      </dsp:nvSpPr>
      <dsp:spPr>
        <a:xfrm>
          <a:off x="0" y="2135561"/>
          <a:ext cx="6193880" cy="2182950"/>
        </a:xfrm>
        <a:prstGeom prst="rect">
          <a:avLst/>
        </a:prstGeom>
        <a:solidFill>
          <a:schemeClr val="lt1">
            <a:alpha val="90000"/>
            <a:hueOff val="0"/>
            <a:satOff val="0"/>
            <a:lumOff val="0"/>
            <a:alphaOff val="0"/>
          </a:schemeClr>
        </a:solidFill>
        <a:ln w="6350" cap="flat" cmpd="sng" algn="ctr">
          <a:solidFill>
            <a:schemeClr val="accent1">
              <a:lumMod val="5000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80714" tIns="229108" rIns="480714"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dirty="0"/>
            <a:t>The SCAR ANTOS Expert Group aims to establish a biologically </a:t>
          </a:r>
          <a:r>
            <a:rPr lang="en-US" sz="1800" kern="1200" dirty="0" err="1"/>
            <a:t>focussed</a:t>
          </a:r>
          <a:r>
            <a:rPr lang="en-US" sz="1800" kern="1200" dirty="0"/>
            <a:t>, integrated and coordinated Antarctic-wide observation,  to identify and track environmental variability and change at biologically relevant scales, and to use this information to inform biological, physical, and earth science studies. </a:t>
          </a:r>
        </a:p>
        <a:p>
          <a:pPr marL="171450" lvl="1" indent="-171450" algn="l" defTabSz="800100">
            <a:lnSpc>
              <a:spcPct val="90000"/>
            </a:lnSpc>
            <a:spcBef>
              <a:spcPct val="0"/>
            </a:spcBef>
            <a:spcAft>
              <a:spcPct val="15000"/>
            </a:spcAft>
            <a:buChar char="•"/>
          </a:pPr>
          <a:r>
            <a:rPr lang="en-US" sz="1800" kern="1200" dirty="0"/>
            <a:t>Contacts: Craig Cary and Vonda Cummings.</a:t>
          </a:r>
        </a:p>
      </dsp:txBody>
      <dsp:txXfrm>
        <a:off x="0" y="2135561"/>
        <a:ext cx="6193880" cy="2182950"/>
      </dsp:txXfrm>
    </dsp:sp>
    <dsp:sp modelId="{A7C63B9F-9912-EF40-A516-A7B9FA2022B8}">
      <dsp:nvSpPr>
        <dsp:cNvPr id="0" name=""/>
        <dsp:cNvSpPr/>
      </dsp:nvSpPr>
      <dsp:spPr>
        <a:xfrm>
          <a:off x="178886" y="1867593"/>
          <a:ext cx="5905633" cy="447473"/>
        </a:xfrm>
        <a:prstGeom prst="roundRect">
          <a:avLst/>
        </a:prstGeom>
        <a:gradFill rotWithShape="0">
          <a:gsLst>
            <a:gs pos="0">
              <a:schemeClr val="accent5">
                <a:lumMod val="40000"/>
                <a:lumOff val="60000"/>
              </a:schemeClr>
            </a:gs>
            <a:gs pos="50000">
              <a:schemeClr val="accent5">
                <a:lumMod val="75000"/>
              </a:schemeClr>
            </a:gs>
            <a:gs pos="100000">
              <a:schemeClr val="accent5">
                <a:lumMod val="50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63880" tIns="0" rIns="163880" bIns="0" numCol="1" spcCol="1270" anchor="ctr" anchorCtr="0">
          <a:noAutofit/>
        </a:bodyPr>
        <a:lstStyle/>
        <a:p>
          <a:pPr marL="0" lvl="0" indent="0" algn="l" defTabSz="800100">
            <a:lnSpc>
              <a:spcPct val="90000"/>
            </a:lnSpc>
            <a:spcBef>
              <a:spcPct val="0"/>
            </a:spcBef>
            <a:spcAft>
              <a:spcPct val="35000"/>
            </a:spcAft>
            <a:buNone/>
          </a:pPr>
          <a:r>
            <a:rPr lang="en-US" sz="1800" kern="1200" dirty="0"/>
            <a:t>Antarctic Near-shore and Terrestrial Observing System – ANTOS  - Co-sponsored with Geosciences and Life Sciences  </a:t>
          </a:r>
        </a:p>
      </dsp:txBody>
      <dsp:txXfrm>
        <a:off x="200730" y="1889437"/>
        <a:ext cx="5861945" cy="403785"/>
      </dsp:txXfrm>
    </dsp:sp>
    <dsp:sp modelId="{0066A2CE-6E83-3145-A9FE-3206B1113133}">
      <dsp:nvSpPr>
        <dsp:cNvPr id="0" name=""/>
        <dsp:cNvSpPr/>
      </dsp:nvSpPr>
      <dsp:spPr>
        <a:xfrm>
          <a:off x="0" y="4540271"/>
          <a:ext cx="6193880" cy="1940400"/>
        </a:xfrm>
        <a:prstGeom prst="rect">
          <a:avLst/>
        </a:prstGeom>
        <a:solidFill>
          <a:schemeClr val="lt1">
            <a:alpha val="90000"/>
            <a:hueOff val="0"/>
            <a:satOff val="0"/>
            <a:lumOff val="0"/>
            <a:alphaOff val="0"/>
          </a:schemeClr>
        </a:solidFill>
        <a:ln w="6350" cap="flat" cmpd="sng" algn="ctr">
          <a:solidFill>
            <a:schemeClr val="accent1">
              <a:lumMod val="7500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80714" tIns="229108" rIns="480714"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dirty="0"/>
            <a:t>The Expert Group on Antarctic Sea-ice Processes and Climate (</a:t>
          </a:r>
          <a:r>
            <a:rPr lang="en-US" sz="1800" kern="1200" dirty="0" err="1"/>
            <a:t>ASPeCt</a:t>
          </a:r>
          <a:r>
            <a:rPr lang="en-US" sz="1800" kern="1200" dirty="0"/>
            <a:t>) aims to improve our understanding of the Antarctic sea ice zone through </a:t>
          </a:r>
          <a:r>
            <a:rPr lang="en-US" sz="1800" kern="1200" dirty="0" err="1"/>
            <a:t>focussed</a:t>
          </a:r>
          <a:r>
            <a:rPr lang="en-US" sz="1800" kern="1200" dirty="0"/>
            <a:t> and ongoing field </a:t>
          </a:r>
          <a:r>
            <a:rPr lang="en-US" sz="1800" kern="1200" dirty="0" err="1"/>
            <a:t>programmes</a:t>
          </a:r>
          <a:r>
            <a:rPr lang="en-US" sz="1800" kern="1200" dirty="0"/>
            <a:t>, remote sensing and numerical modelling.</a:t>
          </a:r>
        </a:p>
        <a:p>
          <a:pPr marL="171450" lvl="1" indent="-171450" algn="l" defTabSz="800100">
            <a:lnSpc>
              <a:spcPct val="90000"/>
            </a:lnSpc>
            <a:spcBef>
              <a:spcPct val="0"/>
            </a:spcBef>
            <a:spcAft>
              <a:spcPct val="15000"/>
            </a:spcAft>
            <a:buChar char="•"/>
          </a:pPr>
          <a:r>
            <a:rPr lang="en-US" sz="1800" kern="1200" dirty="0"/>
            <a:t>Contact: Marilyn Raphael.</a:t>
          </a:r>
        </a:p>
      </dsp:txBody>
      <dsp:txXfrm>
        <a:off x="0" y="4540271"/>
        <a:ext cx="6193880" cy="1940400"/>
      </dsp:txXfrm>
    </dsp:sp>
    <dsp:sp modelId="{83CF2BB8-E618-DC47-B71F-D31225CFE91A}">
      <dsp:nvSpPr>
        <dsp:cNvPr id="0" name=""/>
        <dsp:cNvSpPr/>
      </dsp:nvSpPr>
      <dsp:spPr>
        <a:xfrm>
          <a:off x="206829" y="4377911"/>
          <a:ext cx="5875503" cy="324720"/>
        </a:xfrm>
        <a:prstGeom prst="roundRect">
          <a:avLst/>
        </a:prstGeom>
        <a:gradFill rotWithShape="0">
          <a:gsLst>
            <a:gs pos="0">
              <a:schemeClr val="accent5">
                <a:lumMod val="40000"/>
                <a:lumOff val="60000"/>
              </a:schemeClr>
            </a:gs>
            <a:gs pos="50000">
              <a:schemeClr val="accent5">
                <a:lumMod val="75000"/>
              </a:schemeClr>
            </a:gs>
            <a:gs pos="100000">
              <a:schemeClr val="accent5">
                <a:lumMod val="50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63880" tIns="0" rIns="163880" bIns="0" numCol="1" spcCol="1270" anchor="ctr" anchorCtr="0">
          <a:noAutofit/>
        </a:bodyPr>
        <a:lstStyle/>
        <a:p>
          <a:pPr marL="0" lvl="0" indent="0" algn="l" defTabSz="800100">
            <a:lnSpc>
              <a:spcPct val="90000"/>
            </a:lnSpc>
            <a:spcBef>
              <a:spcPct val="0"/>
            </a:spcBef>
            <a:spcAft>
              <a:spcPct val="35000"/>
            </a:spcAft>
            <a:buNone/>
          </a:pPr>
          <a:r>
            <a:rPr lang="en-US" sz="1800" kern="1200" dirty="0"/>
            <a:t>Antarctic Sea-ice Processes and Climate – </a:t>
          </a:r>
          <a:r>
            <a:rPr lang="en-US" sz="1800" kern="1200" dirty="0" err="1"/>
            <a:t>ASPeCt</a:t>
          </a:r>
          <a:r>
            <a:rPr lang="en-US" sz="1800" kern="1200" dirty="0"/>
            <a:t> </a:t>
          </a:r>
        </a:p>
      </dsp:txBody>
      <dsp:txXfrm>
        <a:off x="222681" y="4393763"/>
        <a:ext cx="5843799" cy="29301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93F66F-9276-B74A-AC6A-C2184642FB62}">
      <dsp:nvSpPr>
        <dsp:cNvPr id="0" name=""/>
        <dsp:cNvSpPr/>
      </dsp:nvSpPr>
      <dsp:spPr>
        <a:xfrm>
          <a:off x="0" y="185302"/>
          <a:ext cx="10607040" cy="1389150"/>
        </a:xfrm>
        <a:prstGeom prst="rect">
          <a:avLst/>
        </a:prstGeom>
        <a:solidFill>
          <a:schemeClr val="lt1">
            <a:alpha val="90000"/>
            <a:hueOff val="0"/>
            <a:satOff val="0"/>
            <a:lumOff val="0"/>
            <a:alphaOff val="0"/>
          </a:schemeClr>
        </a:solidFill>
        <a:ln w="6350" cap="flat" cmpd="sng" algn="ctr">
          <a:solidFill>
            <a:schemeClr val="accent1">
              <a:lumMod val="7500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23224" tIns="187452" rIns="823224" bIns="128016" numCol="1" spcCol="1270" anchor="t" anchorCtr="0">
          <a:noAutofit/>
        </a:bodyPr>
        <a:lstStyle/>
        <a:p>
          <a:pPr marL="171450" lvl="1" indent="-171450" algn="l" defTabSz="800100">
            <a:lnSpc>
              <a:spcPct val="90000"/>
            </a:lnSpc>
            <a:spcBef>
              <a:spcPct val="0"/>
            </a:spcBef>
            <a:spcAft>
              <a:spcPct val="15000"/>
            </a:spcAft>
            <a:buChar char="•"/>
          </a:pPr>
          <a:r>
            <a:rPr lang="en-US" sz="1800" b="0" i="0" kern="1200" dirty="0"/>
            <a:t>The Forum for Research into Ice Shelf Processes (FRISP) aims to coordinate the community engaged in research on the glaciological, oceanic and atmospheric processes governing the </a:t>
          </a:r>
          <a:r>
            <a:rPr lang="en-US" sz="1800" b="0" i="0" kern="1200" dirty="0" err="1"/>
            <a:t>behaviour</a:t>
          </a:r>
          <a:r>
            <a:rPr lang="en-US" sz="1800" b="0" i="0" kern="1200" dirty="0"/>
            <a:t> of ice shelves that are key to the ice sheet contribution to sea level change.</a:t>
          </a:r>
          <a:endParaRPr lang="en-US" sz="1800" b="0" kern="1200" dirty="0"/>
        </a:p>
        <a:p>
          <a:pPr marL="171450" lvl="1" indent="-171450" algn="l" defTabSz="800100">
            <a:lnSpc>
              <a:spcPct val="90000"/>
            </a:lnSpc>
            <a:spcBef>
              <a:spcPct val="0"/>
            </a:spcBef>
            <a:spcAft>
              <a:spcPct val="15000"/>
            </a:spcAft>
            <a:buChar char="•"/>
          </a:pPr>
          <a:r>
            <a:rPr lang="en-US" sz="1800" b="0" kern="1200" dirty="0"/>
            <a:t>Contact: Adrian Jenkins.</a:t>
          </a:r>
        </a:p>
      </dsp:txBody>
      <dsp:txXfrm>
        <a:off x="0" y="185302"/>
        <a:ext cx="10607040" cy="1389150"/>
      </dsp:txXfrm>
    </dsp:sp>
    <dsp:sp modelId="{84BB623C-733F-DF45-B2C0-C2C555D964FD}">
      <dsp:nvSpPr>
        <dsp:cNvPr id="0" name=""/>
        <dsp:cNvSpPr/>
      </dsp:nvSpPr>
      <dsp:spPr>
        <a:xfrm>
          <a:off x="286602" y="61809"/>
          <a:ext cx="10099466" cy="265680"/>
        </a:xfrm>
        <a:prstGeom prst="roundRect">
          <a:avLst/>
        </a:prstGeom>
        <a:gradFill rotWithShape="0">
          <a:gsLst>
            <a:gs pos="0">
              <a:schemeClr val="accent5">
                <a:lumMod val="40000"/>
                <a:lumOff val="60000"/>
              </a:schemeClr>
            </a:gs>
            <a:gs pos="50000">
              <a:schemeClr val="accent5">
                <a:lumMod val="75000"/>
              </a:schemeClr>
            </a:gs>
            <a:gs pos="100000">
              <a:schemeClr val="accent5">
                <a:lumMod val="50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80645" tIns="0" rIns="280645" bIns="0" numCol="1" spcCol="1270" anchor="ctr" anchorCtr="0">
          <a:noAutofit/>
        </a:bodyPr>
        <a:lstStyle/>
        <a:p>
          <a:pPr marL="0" lvl="0" indent="0" algn="l" defTabSz="800100">
            <a:lnSpc>
              <a:spcPct val="90000"/>
            </a:lnSpc>
            <a:spcBef>
              <a:spcPct val="0"/>
            </a:spcBef>
            <a:spcAft>
              <a:spcPct val="35000"/>
            </a:spcAft>
            <a:buNone/>
          </a:pPr>
          <a:r>
            <a:rPr lang="en-US" sz="1800" kern="1200" dirty="0"/>
            <a:t>Forum for Research into Ice Shelf Processes – FRISP </a:t>
          </a:r>
        </a:p>
      </dsp:txBody>
      <dsp:txXfrm>
        <a:off x="299571" y="74778"/>
        <a:ext cx="10073528" cy="239742"/>
      </dsp:txXfrm>
    </dsp:sp>
    <dsp:sp modelId="{717E2D2B-1E64-4041-A67F-08DFF37AC85B}">
      <dsp:nvSpPr>
        <dsp:cNvPr id="0" name=""/>
        <dsp:cNvSpPr/>
      </dsp:nvSpPr>
      <dsp:spPr>
        <a:xfrm>
          <a:off x="0" y="2036554"/>
          <a:ext cx="10607040" cy="1615950"/>
        </a:xfrm>
        <a:prstGeom prst="rect">
          <a:avLst/>
        </a:prstGeom>
        <a:solidFill>
          <a:schemeClr val="lt1">
            <a:alpha val="90000"/>
            <a:hueOff val="0"/>
            <a:satOff val="0"/>
            <a:lumOff val="0"/>
            <a:alphaOff val="0"/>
          </a:schemeClr>
        </a:solidFill>
        <a:ln w="6350" cap="flat" cmpd="sng" algn="ctr">
          <a:solidFill>
            <a:schemeClr val="accent1">
              <a:lumMod val="5000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23224" tIns="187452" rIns="823224" bIns="128016" numCol="1" spcCol="1270" anchor="t" anchorCtr="0">
          <a:noAutofit/>
        </a:bodyPr>
        <a:lstStyle/>
        <a:p>
          <a:pPr marL="171450" lvl="1" indent="-171450" algn="l" defTabSz="800100">
            <a:lnSpc>
              <a:spcPct val="90000"/>
            </a:lnSpc>
            <a:spcBef>
              <a:spcPct val="0"/>
            </a:spcBef>
            <a:spcAft>
              <a:spcPct val="15000"/>
            </a:spcAft>
            <a:buChar char="•"/>
          </a:pPr>
          <a:r>
            <a:rPr lang="en-US" sz="1800" b="0" i="0" kern="1200" dirty="0"/>
            <a:t>The GNSS (Global Navigation Satellite System) Research and Application for Polar Environment (GRAPE) aims to build and coordinate a robust network of international collaborations to address a variety of weather and space weather related needs at high latitudes and the polar regions (Arctic and Antarctica), through ad hoc data sharing and models development.</a:t>
          </a:r>
          <a:endParaRPr lang="en-US" sz="1800" b="0" kern="1200" dirty="0"/>
        </a:p>
        <a:p>
          <a:pPr marL="171450" lvl="1" indent="-171450" algn="l" defTabSz="800100">
            <a:lnSpc>
              <a:spcPct val="90000"/>
            </a:lnSpc>
            <a:spcBef>
              <a:spcPct val="0"/>
            </a:spcBef>
            <a:spcAft>
              <a:spcPct val="15000"/>
            </a:spcAft>
            <a:buChar char="•"/>
          </a:pPr>
          <a:r>
            <a:rPr lang="en-US" sz="1800" kern="1200" dirty="0"/>
            <a:t>Contacts: </a:t>
          </a:r>
          <a:r>
            <a:rPr lang="en-US" sz="1800" kern="1200" dirty="0" err="1"/>
            <a:t>Giorgiana</a:t>
          </a:r>
          <a:r>
            <a:rPr lang="en-US" sz="1800" kern="1200" dirty="0"/>
            <a:t> De </a:t>
          </a:r>
          <a:r>
            <a:rPr lang="en-US" sz="1800" kern="1200" dirty="0" err="1"/>
            <a:t>Franceschi</a:t>
          </a:r>
          <a:r>
            <a:rPr lang="en-US" sz="1800" kern="1200" dirty="0"/>
            <a:t> and Nicolas </a:t>
          </a:r>
          <a:r>
            <a:rPr lang="en-US" sz="1800" kern="1200" dirty="0" err="1"/>
            <a:t>Bergeot</a:t>
          </a:r>
          <a:r>
            <a:rPr lang="en-US" sz="1800" kern="1200" dirty="0"/>
            <a:t> </a:t>
          </a:r>
        </a:p>
      </dsp:txBody>
      <dsp:txXfrm>
        <a:off x="0" y="2036554"/>
        <a:ext cx="10607040" cy="1615950"/>
      </dsp:txXfrm>
    </dsp:sp>
    <dsp:sp modelId="{A7C63B9F-9912-EF40-A516-A7B9FA2022B8}">
      <dsp:nvSpPr>
        <dsp:cNvPr id="0" name=""/>
        <dsp:cNvSpPr/>
      </dsp:nvSpPr>
      <dsp:spPr>
        <a:xfrm>
          <a:off x="306343" y="1637080"/>
          <a:ext cx="10113415" cy="546341"/>
        </a:xfrm>
        <a:prstGeom prst="roundRect">
          <a:avLst/>
        </a:prstGeom>
        <a:gradFill rotWithShape="0">
          <a:gsLst>
            <a:gs pos="0">
              <a:schemeClr val="accent5">
                <a:lumMod val="40000"/>
                <a:lumOff val="60000"/>
              </a:schemeClr>
            </a:gs>
            <a:gs pos="50000">
              <a:schemeClr val="accent5">
                <a:lumMod val="75000"/>
              </a:schemeClr>
            </a:gs>
            <a:gs pos="100000">
              <a:schemeClr val="accent5">
                <a:lumMod val="50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80645" tIns="0" rIns="280645" bIns="0" numCol="1" spcCol="1270" anchor="ctr" anchorCtr="0">
          <a:noAutofit/>
        </a:bodyPr>
        <a:lstStyle/>
        <a:p>
          <a:pPr marL="0" lvl="0" indent="0" algn="l" defTabSz="800100">
            <a:lnSpc>
              <a:spcPct val="90000"/>
            </a:lnSpc>
            <a:spcBef>
              <a:spcPct val="0"/>
            </a:spcBef>
            <a:spcAft>
              <a:spcPct val="35000"/>
            </a:spcAft>
            <a:buNone/>
          </a:pPr>
          <a:r>
            <a:rPr lang="en-US" sz="1800" kern="1200" dirty="0"/>
            <a:t>GNSS (Global Navigation Satellite System) Research and Application for Polar Environment – GRAPE – Co-sponsored with Geosciences </a:t>
          </a:r>
        </a:p>
      </dsp:txBody>
      <dsp:txXfrm>
        <a:off x="333013" y="1663750"/>
        <a:ext cx="10060075" cy="493001"/>
      </dsp:txXfrm>
    </dsp:sp>
    <dsp:sp modelId="{0066A2CE-6E83-3145-A9FE-3206B1113133}">
      <dsp:nvSpPr>
        <dsp:cNvPr id="0" name=""/>
        <dsp:cNvSpPr/>
      </dsp:nvSpPr>
      <dsp:spPr>
        <a:xfrm>
          <a:off x="0" y="3833944"/>
          <a:ext cx="10607040" cy="1615950"/>
        </a:xfrm>
        <a:prstGeom prst="rect">
          <a:avLst/>
        </a:prstGeom>
        <a:solidFill>
          <a:schemeClr val="lt1">
            <a:alpha val="90000"/>
            <a:hueOff val="0"/>
            <a:satOff val="0"/>
            <a:lumOff val="0"/>
            <a:alphaOff val="0"/>
          </a:schemeClr>
        </a:solidFill>
        <a:ln w="6350" cap="flat" cmpd="sng" algn="ctr">
          <a:solidFill>
            <a:schemeClr val="accent1">
              <a:lumMod val="7500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23224" tIns="187452" rIns="823224" bIns="128016" numCol="1" spcCol="1270" anchor="t" anchorCtr="0">
          <a:noAutofit/>
        </a:bodyPr>
        <a:lstStyle/>
        <a:p>
          <a:pPr marL="171450" lvl="1" indent="-171450" algn="l" defTabSz="800100">
            <a:lnSpc>
              <a:spcPct val="90000"/>
            </a:lnSpc>
            <a:spcBef>
              <a:spcPct val="0"/>
            </a:spcBef>
            <a:spcAft>
              <a:spcPct val="15000"/>
            </a:spcAft>
            <a:buChar char="•"/>
          </a:pPr>
          <a:r>
            <a:rPr lang="en-US" sz="1800" b="0" i="0" kern="1200" dirty="0"/>
            <a:t>The Southern Ocean Region Panel Expert Group (SORP) aims to coordinate the discussion and communication of scientific advances in the understanding of climate variability and change in the Southern Ocean, and advise CLIVAR, </a:t>
          </a:r>
          <a:r>
            <a:rPr lang="en-US" sz="1800" b="0" i="0" kern="1200" dirty="0" err="1"/>
            <a:t>CliC</a:t>
          </a:r>
          <a:r>
            <a:rPr lang="en-US" sz="1800" b="0" i="0" kern="1200" dirty="0"/>
            <a:t>, and SCAR on progress, achievements, new opportunities and impediments in Southern Ocean research.</a:t>
          </a:r>
          <a:endParaRPr lang="en-US" sz="1800" b="0" kern="1200" dirty="0"/>
        </a:p>
        <a:p>
          <a:pPr marL="171450" lvl="1" indent="-171450" algn="l" defTabSz="800100">
            <a:lnSpc>
              <a:spcPct val="90000"/>
            </a:lnSpc>
            <a:spcBef>
              <a:spcPct val="0"/>
            </a:spcBef>
            <a:spcAft>
              <a:spcPct val="15000"/>
            </a:spcAft>
            <a:buChar char="•"/>
          </a:pPr>
          <a:r>
            <a:rPr lang="en-US" sz="1800" kern="1200" dirty="0"/>
            <a:t>Contact: </a:t>
          </a:r>
          <a:r>
            <a:rPr lang="en-US" sz="1800" kern="1200" dirty="0" err="1"/>
            <a:t>Torge</a:t>
          </a:r>
          <a:r>
            <a:rPr lang="en-US" sz="1800" kern="1200" dirty="0"/>
            <a:t> Martin and Elisabeth Sikes.</a:t>
          </a:r>
          <a:endParaRPr lang="en-US" sz="1800" b="0" kern="1200" dirty="0"/>
        </a:p>
      </dsp:txBody>
      <dsp:txXfrm>
        <a:off x="0" y="3833944"/>
        <a:ext cx="10607040" cy="1615950"/>
      </dsp:txXfrm>
    </dsp:sp>
    <dsp:sp modelId="{83CF2BB8-E618-DC47-B71F-D31225CFE91A}">
      <dsp:nvSpPr>
        <dsp:cNvPr id="0" name=""/>
        <dsp:cNvSpPr/>
      </dsp:nvSpPr>
      <dsp:spPr>
        <a:xfrm>
          <a:off x="354195" y="3701104"/>
          <a:ext cx="10061816" cy="265680"/>
        </a:xfrm>
        <a:prstGeom prst="roundRect">
          <a:avLst/>
        </a:prstGeom>
        <a:gradFill rotWithShape="0">
          <a:gsLst>
            <a:gs pos="0">
              <a:schemeClr val="accent5">
                <a:lumMod val="40000"/>
                <a:lumOff val="60000"/>
              </a:schemeClr>
            </a:gs>
            <a:gs pos="50000">
              <a:schemeClr val="accent5">
                <a:lumMod val="75000"/>
              </a:schemeClr>
            </a:gs>
            <a:gs pos="100000">
              <a:schemeClr val="accent5">
                <a:lumMod val="50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80645" tIns="0" rIns="280645" bIns="0" numCol="1" spcCol="1270" anchor="ctr" anchorCtr="0">
          <a:noAutofit/>
        </a:bodyPr>
        <a:lstStyle/>
        <a:p>
          <a:pPr marL="0" lvl="0" indent="0" algn="l" defTabSz="800100">
            <a:lnSpc>
              <a:spcPct val="90000"/>
            </a:lnSpc>
            <a:spcBef>
              <a:spcPct val="0"/>
            </a:spcBef>
            <a:spcAft>
              <a:spcPct val="35000"/>
            </a:spcAft>
            <a:buNone/>
          </a:pPr>
          <a:r>
            <a:rPr lang="en-US" sz="1800" kern="1200" dirty="0"/>
            <a:t>Southern Ocean Region Panel – SORP</a:t>
          </a:r>
        </a:p>
      </dsp:txBody>
      <dsp:txXfrm>
        <a:off x="367164" y="3714073"/>
        <a:ext cx="10035878" cy="23974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93F66F-9276-B74A-AC6A-C2184642FB62}">
      <dsp:nvSpPr>
        <dsp:cNvPr id="0" name=""/>
        <dsp:cNvSpPr/>
      </dsp:nvSpPr>
      <dsp:spPr>
        <a:xfrm>
          <a:off x="0" y="301744"/>
          <a:ext cx="10804118" cy="1165500"/>
        </a:xfrm>
        <a:prstGeom prst="rect">
          <a:avLst/>
        </a:prstGeom>
        <a:solidFill>
          <a:schemeClr val="lt1">
            <a:alpha val="90000"/>
            <a:hueOff val="0"/>
            <a:satOff val="0"/>
            <a:lumOff val="0"/>
            <a:alphaOff val="0"/>
          </a:schemeClr>
        </a:solidFill>
        <a:ln w="6350" cap="flat" cmpd="sng" algn="ctr">
          <a:solidFill>
            <a:schemeClr val="accent1">
              <a:lumMod val="7500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38520" tIns="104140" rIns="838520" bIns="113792" numCol="1" spcCol="1270" anchor="t" anchorCtr="0">
          <a:noAutofit/>
        </a:bodyPr>
        <a:lstStyle/>
        <a:p>
          <a:pPr marL="171450" lvl="1" indent="-171450" algn="l" defTabSz="711200">
            <a:lnSpc>
              <a:spcPct val="90000"/>
            </a:lnSpc>
            <a:spcBef>
              <a:spcPct val="0"/>
            </a:spcBef>
            <a:spcAft>
              <a:spcPct val="15000"/>
            </a:spcAft>
            <a:buChar char="•"/>
          </a:pPr>
          <a:r>
            <a:rPr lang="en-US" sz="1600" b="0" i="0" kern="1200" dirty="0"/>
            <a:t>The Expert Group for International Partnership in Ice Core Sciences aims to coordinate international collaboration between ice core scientists, engineers, and drillers to aid in providing information about past climate and environmental conditions on timescales from decades to hundreds of millennia.</a:t>
          </a:r>
          <a:endParaRPr lang="en-US" sz="1600" b="0" kern="1200" dirty="0"/>
        </a:p>
        <a:p>
          <a:pPr marL="171450" lvl="1" indent="-171450" algn="l" defTabSz="711200">
            <a:lnSpc>
              <a:spcPct val="90000"/>
            </a:lnSpc>
            <a:spcBef>
              <a:spcPct val="0"/>
            </a:spcBef>
            <a:spcAft>
              <a:spcPct val="15000"/>
            </a:spcAft>
            <a:buChar char="•"/>
          </a:pPr>
          <a:r>
            <a:rPr lang="en-US" sz="1600" b="0" kern="1200" dirty="0"/>
            <a:t>Contact: Tas van </a:t>
          </a:r>
          <a:r>
            <a:rPr lang="en-US" sz="1600" b="0" kern="1200" dirty="0" err="1"/>
            <a:t>Ommen</a:t>
          </a:r>
          <a:r>
            <a:rPr lang="en-US" sz="1600" b="0" kern="1200" dirty="0"/>
            <a:t> and Hubertus Fischer.</a:t>
          </a:r>
        </a:p>
      </dsp:txBody>
      <dsp:txXfrm>
        <a:off x="0" y="301744"/>
        <a:ext cx="10804118" cy="1165500"/>
      </dsp:txXfrm>
    </dsp:sp>
    <dsp:sp modelId="{84BB623C-733F-DF45-B2C0-C2C555D964FD}">
      <dsp:nvSpPr>
        <dsp:cNvPr id="0" name=""/>
        <dsp:cNvSpPr/>
      </dsp:nvSpPr>
      <dsp:spPr>
        <a:xfrm>
          <a:off x="291928" y="57116"/>
          <a:ext cx="10287113" cy="323620"/>
        </a:xfrm>
        <a:prstGeom prst="roundRect">
          <a:avLst/>
        </a:prstGeom>
        <a:gradFill rotWithShape="0">
          <a:gsLst>
            <a:gs pos="0">
              <a:schemeClr val="accent5">
                <a:lumMod val="40000"/>
                <a:lumOff val="60000"/>
              </a:schemeClr>
            </a:gs>
            <a:gs pos="50000">
              <a:schemeClr val="accent5">
                <a:lumMod val="75000"/>
              </a:schemeClr>
            </a:gs>
            <a:gs pos="100000">
              <a:schemeClr val="accent5">
                <a:lumMod val="50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85859" tIns="0" rIns="285859" bIns="0" numCol="1" spcCol="1270" anchor="ctr" anchorCtr="0">
          <a:noAutofit/>
        </a:bodyPr>
        <a:lstStyle/>
        <a:p>
          <a:pPr marL="0" lvl="0" indent="0" algn="l" defTabSz="800100">
            <a:lnSpc>
              <a:spcPct val="90000"/>
            </a:lnSpc>
            <a:spcBef>
              <a:spcPct val="0"/>
            </a:spcBef>
            <a:spcAft>
              <a:spcPct val="35000"/>
            </a:spcAft>
            <a:buNone/>
          </a:pPr>
          <a:r>
            <a:rPr lang="en-US" sz="1800" kern="1200" dirty="0"/>
            <a:t>International Partnership in Ice Core Sciences – IPICS </a:t>
          </a:r>
        </a:p>
      </dsp:txBody>
      <dsp:txXfrm>
        <a:off x="307726" y="72914"/>
        <a:ext cx="10255517" cy="292024"/>
      </dsp:txXfrm>
    </dsp:sp>
    <dsp:sp modelId="{717E2D2B-1E64-4041-A67F-08DFF37AC85B}">
      <dsp:nvSpPr>
        <dsp:cNvPr id="0" name=""/>
        <dsp:cNvSpPr/>
      </dsp:nvSpPr>
      <dsp:spPr>
        <a:xfrm>
          <a:off x="0" y="1687616"/>
          <a:ext cx="10804118" cy="1606500"/>
        </a:xfrm>
        <a:prstGeom prst="rect">
          <a:avLst/>
        </a:prstGeom>
        <a:solidFill>
          <a:schemeClr val="lt1">
            <a:alpha val="90000"/>
            <a:hueOff val="0"/>
            <a:satOff val="0"/>
            <a:lumOff val="0"/>
            <a:alphaOff val="0"/>
          </a:schemeClr>
        </a:solidFill>
        <a:ln w="6350" cap="flat" cmpd="sng" algn="ctr">
          <a:solidFill>
            <a:schemeClr val="accent1">
              <a:lumMod val="5000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38520" tIns="104140" rIns="838520" bIns="113792" numCol="1" spcCol="1270" anchor="t" anchorCtr="0">
          <a:noAutofit/>
        </a:bodyPr>
        <a:lstStyle/>
        <a:p>
          <a:pPr marL="171450" lvl="1" indent="-171450" algn="l" defTabSz="711200">
            <a:lnSpc>
              <a:spcPct val="90000"/>
            </a:lnSpc>
            <a:spcBef>
              <a:spcPct val="0"/>
            </a:spcBef>
            <a:spcAft>
              <a:spcPct val="15000"/>
            </a:spcAft>
            <a:buChar char="•"/>
          </a:pPr>
          <a:r>
            <a:rPr lang="en-US" sz="1600" b="0" i="0" kern="1200" dirty="0"/>
            <a:t>The Expert Group on Operational Meteorology in the Antarctic (</a:t>
          </a:r>
          <a:r>
            <a:rPr lang="en-US" sz="1600" b="0" i="0" kern="1200" dirty="0" err="1"/>
            <a:t>OpMet</a:t>
          </a:r>
          <a:r>
            <a:rPr lang="en-US" sz="1600" b="0" i="0" kern="1200" dirty="0"/>
            <a:t>) aims to establish and nurture links between groups working in the area of operational meteorology in Antarctica, such as the Antarctic Weather and Climate Workshop group, and the WMO EC-PHORS (Panel of Experts on Polar and High Mountain Observations, Research and Services), helping to facilitate monitoring of the meteorological observations that come from Antarctica.</a:t>
          </a:r>
          <a:endParaRPr lang="en-US" sz="1600" b="0" kern="1200" dirty="0"/>
        </a:p>
        <a:p>
          <a:pPr marL="171450" lvl="1" indent="-171450" algn="l" defTabSz="711200">
            <a:lnSpc>
              <a:spcPct val="90000"/>
            </a:lnSpc>
            <a:spcBef>
              <a:spcPct val="0"/>
            </a:spcBef>
            <a:spcAft>
              <a:spcPct val="15000"/>
            </a:spcAft>
            <a:buChar char="•"/>
          </a:pPr>
          <a:r>
            <a:rPr lang="en-US" sz="1600" kern="1200" dirty="0"/>
            <a:t>Contacts: Steve Colwell.</a:t>
          </a:r>
        </a:p>
      </dsp:txBody>
      <dsp:txXfrm>
        <a:off x="0" y="1687616"/>
        <a:ext cx="10804118" cy="1606500"/>
      </dsp:txXfrm>
    </dsp:sp>
    <dsp:sp modelId="{A7C63B9F-9912-EF40-A516-A7B9FA2022B8}">
      <dsp:nvSpPr>
        <dsp:cNvPr id="0" name=""/>
        <dsp:cNvSpPr/>
      </dsp:nvSpPr>
      <dsp:spPr>
        <a:xfrm>
          <a:off x="312035" y="1502037"/>
          <a:ext cx="10301321" cy="267172"/>
        </a:xfrm>
        <a:prstGeom prst="roundRect">
          <a:avLst/>
        </a:prstGeom>
        <a:gradFill rotWithShape="0">
          <a:gsLst>
            <a:gs pos="0">
              <a:schemeClr val="accent5">
                <a:lumMod val="40000"/>
                <a:lumOff val="60000"/>
              </a:schemeClr>
            </a:gs>
            <a:gs pos="50000">
              <a:schemeClr val="accent5">
                <a:lumMod val="75000"/>
              </a:schemeClr>
            </a:gs>
            <a:gs pos="100000">
              <a:schemeClr val="accent5">
                <a:lumMod val="50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85859" tIns="0" rIns="285859" bIns="0" numCol="1" spcCol="1270" anchor="ctr" anchorCtr="0">
          <a:noAutofit/>
        </a:bodyPr>
        <a:lstStyle/>
        <a:p>
          <a:pPr marL="0" lvl="0" indent="0" algn="l" defTabSz="800100">
            <a:lnSpc>
              <a:spcPct val="90000"/>
            </a:lnSpc>
            <a:spcBef>
              <a:spcPct val="0"/>
            </a:spcBef>
            <a:spcAft>
              <a:spcPct val="35000"/>
            </a:spcAft>
            <a:buNone/>
          </a:pPr>
          <a:r>
            <a:rPr lang="en-US" sz="1800" kern="1200" dirty="0"/>
            <a:t>Operational Meteorology in the Antarctic – </a:t>
          </a:r>
          <a:r>
            <a:rPr lang="en-US" sz="1800" kern="1200" dirty="0" err="1"/>
            <a:t>OpMet</a:t>
          </a:r>
          <a:r>
            <a:rPr lang="en-US" sz="1800" kern="1200" dirty="0"/>
            <a:t> </a:t>
          </a:r>
        </a:p>
      </dsp:txBody>
      <dsp:txXfrm>
        <a:off x="325077" y="1515079"/>
        <a:ext cx="10275237" cy="241088"/>
      </dsp:txXfrm>
    </dsp:sp>
    <dsp:sp modelId="{0066A2CE-6E83-3145-A9FE-3206B1113133}">
      <dsp:nvSpPr>
        <dsp:cNvPr id="0" name=""/>
        <dsp:cNvSpPr/>
      </dsp:nvSpPr>
      <dsp:spPr>
        <a:xfrm>
          <a:off x="0" y="3537737"/>
          <a:ext cx="10804118" cy="2079000"/>
        </a:xfrm>
        <a:prstGeom prst="rect">
          <a:avLst/>
        </a:prstGeom>
        <a:solidFill>
          <a:schemeClr val="lt1">
            <a:alpha val="90000"/>
            <a:hueOff val="0"/>
            <a:satOff val="0"/>
            <a:lumOff val="0"/>
            <a:alphaOff val="0"/>
          </a:schemeClr>
        </a:solidFill>
        <a:ln w="6350" cap="flat" cmpd="sng" algn="ctr">
          <a:solidFill>
            <a:schemeClr val="accent1">
              <a:lumMod val="7500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38520" tIns="104140" rIns="838520" bIns="113792" numCol="1" spcCol="1270" anchor="t" anchorCtr="0">
          <a:noAutofit/>
        </a:bodyPr>
        <a:lstStyle/>
        <a:p>
          <a:pPr marL="171450" lvl="1" indent="-171450" algn="l" defTabSz="711200">
            <a:lnSpc>
              <a:spcPct val="90000"/>
            </a:lnSpc>
            <a:spcBef>
              <a:spcPct val="0"/>
            </a:spcBef>
            <a:spcAft>
              <a:spcPct val="15000"/>
            </a:spcAft>
            <a:buChar char="•"/>
          </a:pPr>
          <a:r>
            <a:rPr lang="en-US" sz="1600" b="0" i="0" kern="1200" dirty="0"/>
            <a:t>The Expert Group on Ice Sheet Mass Balance and Sea Level (ISMASS) aims to promote research on the estimation of the mass balance of ice sheets and its contribution to sea level, facilitate coordination among the different international efforts focused in this field; to propose directions for future research; to integrate the observations and modelling efforts, as well as the distribution and archiving of the corresponding data, and to contribute to the diffusion, to society and policy makers, of the current scientific knowledge and achievements in this field of science.</a:t>
          </a:r>
          <a:endParaRPr lang="en-US" sz="1600" b="0" kern="1200" dirty="0"/>
        </a:p>
        <a:p>
          <a:pPr marL="171450" lvl="1" indent="-171450" algn="l" defTabSz="711200">
            <a:lnSpc>
              <a:spcPct val="90000"/>
            </a:lnSpc>
            <a:spcBef>
              <a:spcPct val="0"/>
            </a:spcBef>
            <a:spcAft>
              <a:spcPct val="15000"/>
            </a:spcAft>
            <a:buChar char="•"/>
          </a:pPr>
          <a:r>
            <a:rPr lang="en-US" sz="1600" kern="1200" dirty="0"/>
            <a:t>Contact: Heiko </a:t>
          </a:r>
          <a:r>
            <a:rPr lang="en-US" sz="1600" kern="1200" dirty="0" err="1"/>
            <a:t>Goelzer</a:t>
          </a:r>
          <a:r>
            <a:rPr lang="en-US" sz="1600" kern="1200" dirty="0"/>
            <a:t> (Chair); Frank </a:t>
          </a:r>
          <a:r>
            <a:rPr lang="en-US" sz="1600" kern="1200" dirty="0" err="1"/>
            <a:t>Pattyn</a:t>
          </a:r>
          <a:r>
            <a:rPr lang="en-US" sz="1600" kern="1200" dirty="0"/>
            <a:t> (SCAR liaison); Tolly </a:t>
          </a:r>
          <a:r>
            <a:rPr lang="en-US" sz="1600" kern="1200" dirty="0" err="1"/>
            <a:t>Aðalgeirsdóttir</a:t>
          </a:r>
          <a:r>
            <a:rPr lang="en-US" sz="1600" kern="1200" dirty="0"/>
            <a:t> (IASC liaison); and Edward Hanna (</a:t>
          </a:r>
          <a:r>
            <a:rPr lang="en-US" sz="1600" kern="1200" dirty="0" err="1"/>
            <a:t>CliC</a:t>
          </a:r>
          <a:r>
            <a:rPr lang="en-US" sz="1600" kern="1200" dirty="0"/>
            <a:t> liaison).</a:t>
          </a:r>
        </a:p>
      </dsp:txBody>
      <dsp:txXfrm>
        <a:off x="0" y="3537737"/>
        <a:ext cx="10804118" cy="2079000"/>
      </dsp:txXfrm>
    </dsp:sp>
    <dsp:sp modelId="{83CF2BB8-E618-DC47-B71F-D31225CFE91A}">
      <dsp:nvSpPr>
        <dsp:cNvPr id="0" name=""/>
        <dsp:cNvSpPr/>
      </dsp:nvSpPr>
      <dsp:spPr>
        <a:xfrm>
          <a:off x="330096" y="3321116"/>
          <a:ext cx="10266966" cy="290420"/>
        </a:xfrm>
        <a:prstGeom prst="roundRect">
          <a:avLst/>
        </a:prstGeom>
        <a:gradFill rotWithShape="0">
          <a:gsLst>
            <a:gs pos="0">
              <a:schemeClr val="accent5">
                <a:lumMod val="40000"/>
                <a:lumOff val="60000"/>
              </a:schemeClr>
            </a:gs>
            <a:gs pos="50000">
              <a:schemeClr val="accent5">
                <a:lumMod val="75000"/>
              </a:schemeClr>
            </a:gs>
            <a:gs pos="100000">
              <a:schemeClr val="accent5">
                <a:lumMod val="50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85859" tIns="0" rIns="285859" bIns="0" numCol="1" spcCol="1270" anchor="ctr" anchorCtr="0">
          <a:noAutofit/>
        </a:bodyPr>
        <a:lstStyle/>
        <a:p>
          <a:pPr marL="0" lvl="0" indent="0" algn="l" defTabSz="800100">
            <a:lnSpc>
              <a:spcPct val="90000"/>
            </a:lnSpc>
            <a:spcBef>
              <a:spcPct val="0"/>
            </a:spcBef>
            <a:spcAft>
              <a:spcPct val="35000"/>
            </a:spcAft>
            <a:buNone/>
          </a:pPr>
          <a:r>
            <a:rPr lang="en-US" sz="1800" kern="1200" dirty="0"/>
            <a:t>Ice Sheet Mass Balance and Sea Level – ISMASS </a:t>
          </a:r>
        </a:p>
      </dsp:txBody>
      <dsp:txXfrm>
        <a:off x="344273" y="3335293"/>
        <a:ext cx="10238612" cy="26206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93F66F-9276-B74A-AC6A-C2184642FB62}">
      <dsp:nvSpPr>
        <dsp:cNvPr id="0" name=""/>
        <dsp:cNvSpPr/>
      </dsp:nvSpPr>
      <dsp:spPr>
        <a:xfrm>
          <a:off x="0" y="329772"/>
          <a:ext cx="6369419" cy="3024000"/>
        </a:xfrm>
        <a:prstGeom prst="rect">
          <a:avLst/>
        </a:prstGeom>
        <a:solidFill>
          <a:schemeClr val="lt1">
            <a:alpha val="90000"/>
            <a:hueOff val="0"/>
            <a:satOff val="0"/>
            <a:lumOff val="0"/>
            <a:alphaOff val="0"/>
          </a:schemeClr>
        </a:solidFill>
        <a:ln w="6350" cap="flat" cmpd="sng" algn="ctr">
          <a:solidFill>
            <a:schemeClr val="accent1">
              <a:lumMod val="7500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94338" tIns="312420" rIns="494338" bIns="142240" numCol="1" spcCol="1270" anchor="t" anchorCtr="0">
          <a:noAutofit/>
        </a:bodyPr>
        <a:lstStyle/>
        <a:p>
          <a:pPr marL="228600" lvl="1" indent="-228600" algn="l" defTabSz="889000">
            <a:lnSpc>
              <a:spcPct val="90000"/>
            </a:lnSpc>
            <a:spcBef>
              <a:spcPct val="0"/>
            </a:spcBef>
            <a:spcAft>
              <a:spcPct val="15000"/>
            </a:spcAft>
            <a:buChar char="•"/>
          </a:pPr>
          <a:r>
            <a:rPr lang="en-US" sz="2000" b="0" i="0" kern="1200" dirty="0"/>
            <a:t>The SCAR Action Group on Antarctic Clouds and Aerosols (ACA) aims to </a:t>
          </a:r>
          <a:r>
            <a:rPr lang="en-US" sz="2000" b="0" i="0" kern="1200" dirty="0" err="1"/>
            <a:t>organise</a:t>
          </a:r>
          <a:r>
            <a:rPr lang="en-US" sz="2000" b="0" i="0" kern="1200" dirty="0"/>
            <a:t> an international large scale campaign to investigate clouds and aerosols in Antarctica through a series of special observing periods when intensive ground-based measurements would be made at the same time as in-situ measurements using instrumented aircraft.</a:t>
          </a:r>
          <a:endParaRPr lang="en-US" sz="2000" b="0" kern="1200" dirty="0"/>
        </a:p>
        <a:p>
          <a:pPr marL="228600" lvl="1" indent="-228600" algn="l" defTabSz="889000">
            <a:lnSpc>
              <a:spcPct val="90000"/>
            </a:lnSpc>
            <a:spcBef>
              <a:spcPct val="0"/>
            </a:spcBef>
            <a:spcAft>
              <a:spcPct val="15000"/>
            </a:spcAft>
            <a:buChar char="•"/>
          </a:pPr>
          <a:r>
            <a:rPr lang="en-US" sz="2000" b="0" kern="1200" dirty="0"/>
            <a:t>Contact: Tom Lachlan-Cope.</a:t>
          </a:r>
        </a:p>
      </dsp:txBody>
      <dsp:txXfrm>
        <a:off x="0" y="329772"/>
        <a:ext cx="6369419" cy="3024000"/>
      </dsp:txXfrm>
    </dsp:sp>
    <dsp:sp modelId="{84BB623C-733F-DF45-B2C0-C2C555D964FD}">
      <dsp:nvSpPr>
        <dsp:cNvPr id="0" name=""/>
        <dsp:cNvSpPr/>
      </dsp:nvSpPr>
      <dsp:spPr>
        <a:xfrm>
          <a:off x="172102" y="19799"/>
          <a:ext cx="6064626" cy="546950"/>
        </a:xfrm>
        <a:prstGeom prst="roundRect">
          <a:avLst/>
        </a:prstGeom>
        <a:gradFill rotWithShape="0">
          <a:gsLst>
            <a:gs pos="0">
              <a:schemeClr val="accent5">
                <a:lumMod val="40000"/>
                <a:lumOff val="60000"/>
              </a:schemeClr>
            </a:gs>
            <a:gs pos="50000">
              <a:schemeClr val="accent5">
                <a:lumMod val="75000"/>
              </a:schemeClr>
            </a:gs>
            <a:gs pos="100000">
              <a:schemeClr val="accent5">
                <a:lumMod val="50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68524" tIns="0" rIns="168524" bIns="0" numCol="1" spcCol="1270" anchor="ctr" anchorCtr="0">
          <a:noAutofit/>
        </a:bodyPr>
        <a:lstStyle/>
        <a:p>
          <a:pPr marL="0" lvl="0" indent="0" algn="l" defTabSz="889000">
            <a:lnSpc>
              <a:spcPct val="90000"/>
            </a:lnSpc>
            <a:spcBef>
              <a:spcPct val="0"/>
            </a:spcBef>
            <a:spcAft>
              <a:spcPct val="35000"/>
            </a:spcAft>
            <a:buNone/>
          </a:pPr>
          <a:r>
            <a:rPr lang="en-US" sz="2000" kern="1200" dirty="0"/>
            <a:t>Antarctic Clouds and Aerosols – ACA </a:t>
          </a:r>
        </a:p>
      </dsp:txBody>
      <dsp:txXfrm>
        <a:off x="198802" y="46499"/>
        <a:ext cx="6011226" cy="493550"/>
      </dsp:txXfrm>
    </dsp:sp>
    <dsp:sp modelId="{717E2D2B-1E64-4041-A67F-08DFF37AC85B}">
      <dsp:nvSpPr>
        <dsp:cNvPr id="0" name=""/>
        <dsp:cNvSpPr/>
      </dsp:nvSpPr>
      <dsp:spPr>
        <a:xfrm>
          <a:off x="0" y="3786029"/>
          <a:ext cx="6369419" cy="2740500"/>
        </a:xfrm>
        <a:prstGeom prst="rect">
          <a:avLst/>
        </a:prstGeom>
        <a:solidFill>
          <a:schemeClr val="lt1">
            <a:alpha val="90000"/>
            <a:hueOff val="0"/>
            <a:satOff val="0"/>
            <a:lumOff val="0"/>
            <a:alphaOff val="0"/>
          </a:schemeClr>
        </a:solidFill>
        <a:ln w="6350" cap="flat" cmpd="sng" algn="ctr">
          <a:solidFill>
            <a:schemeClr val="accent1">
              <a:lumMod val="5000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94338" tIns="312420" rIns="494338" bIns="142240" numCol="1" spcCol="1270" anchor="t" anchorCtr="0">
          <a:noAutofit/>
        </a:bodyPr>
        <a:lstStyle/>
        <a:p>
          <a:pPr marL="228600" lvl="1" indent="-228600" algn="l" defTabSz="889000">
            <a:lnSpc>
              <a:spcPct val="90000"/>
            </a:lnSpc>
            <a:spcBef>
              <a:spcPct val="0"/>
            </a:spcBef>
            <a:spcAft>
              <a:spcPct val="15000"/>
            </a:spcAft>
            <a:buChar char="•"/>
          </a:pPr>
          <a:r>
            <a:rPr lang="en-US" sz="2000" b="0" i="0" kern="1200" dirty="0"/>
            <a:t>ANGWIN (in the Cornish English dialect ANGWIN means “the white”) is a “scientist driven” concept that is designed to develop a network of Antarctic gravity wave observatories, operated by different nations working together in a spirit of close scientific collaboration, in order to address scientific processes on a polar scale.</a:t>
          </a:r>
          <a:endParaRPr lang="en-US" sz="2000" b="0" kern="1200" dirty="0"/>
        </a:p>
        <a:p>
          <a:pPr marL="228600" lvl="1" indent="-228600" algn="l" defTabSz="889000">
            <a:lnSpc>
              <a:spcPct val="90000"/>
            </a:lnSpc>
            <a:spcBef>
              <a:spcPct val="0"/>
            </a:spcBef>
            <a:spcAft>
              <a:spcPct val="15000"/>
            </a:spcAft>
            <a:buChar char="•"/>
          </a:pPr>
          <a:r>
            <a:rPr lang="en-US" sz="2000" b="0" kern="1200" dirty="0"/>
            <a:t>Contacts: Tracy Moffat-Griffin.</a:t>
          </a:r>
        </a:p>
      </dsp:txBody>
      <dsp:txXfrm>
        <a:off x="0" y="3786029"/>
        <a:ext cx="6369419" cy="2740500"/>
      </dsp:txXfrm>
    </dsp:sp>
    <dsp:sp modelId="{A7C63B9F-9912-EF40-A516-A7B9FA2022B8}">
      <dsp:nvSpPr>
        <dsp:cNvPr id="0" name=""/>
        <dsp:cNvSpPr/>
      </dsp:nvSpPr>
      <dsp:spPr>
        <a:xfrm>
          <a:off x="183956" y="3458152"/>
          <a:ext cx="6073002" cy="568435"/>
        </a:xfrm>
        <a:prstGeom prst="roundRect">
          <a:avLst/>
        </a:prstGeom>
        <a:gradFill rotWithShape="0">
          <a:gsLst>
            <a:gs pos="0">
              <a:schemeClr val="accent5">
                <a:lumMod val="40000"/>
                <a:lumOff val="60000"/>
              </a:schemeClr>
            </a:gs>
            <a:gs pos="50000">
              <a:schemeClr val="accent5">
                <a:lumMod val="75000"/>
              </a:schemeClr>
            </a:gs>
            <a:gs pos="100000">
              <a:schemeClr val="accent5">
                <a:lumMod val="50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68524" tIns="0" rIns="168524" bIns="0" numCol="1" spcCol="1270" anchor="ctr" anchorCtr="0">
          <a:noAutofit/>
        </a:bodyPr>
        <a:lstStyle/>
        <a:p>
          <a:pPr marL="0" lvl="0" indent="0" algn="l" defTabSz="889000">
            <a:lnSpc>
              <a:spcPct val="90000"/>
            </a:lnSpc>
            <a:spcBef>
              <a:spcPct val="0"/>
            </a:spcBef>
            <a:spcAft>
              <a:spcPct val="35000"/>
            </a:spcAft>
            <a:buNone/>
          </a:pPr>
          <a:r>
            <a:rPr lang="en-US" sz="2000" kern="1200" dirty="0" err="1"/>
            <a:t>ANtarctic</a:t>
          </a:r>
          <a:r>
            <a:rPr lang="en-US" sz="2000" kern="1200" dirty="0"/>
            <a:t> Gravity Wave Instrument Network - ANGWIN </a:t>
          </a:r>
        </a:p>
      </dsp:txBody>
      <dsp:txXfrm>
        <a:off x="211705" y="3485901"/>
        <a:ext cx="6017504" cy="51293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93F66F-9276-B74A-AC6A-C2184642FB62}">
      <dsp:nvSpPr>
        <dsp:cNvPr id="0" name=""/>
        <dsp:cNvSpPr/>
      </dsp:nvSpPr>
      <dsp:spPr>
        <a:xfrm>
          <a:off x="0" y="381207"/>
          <a:ext cx="10607040" cy="1732500"/>
        </a:xfrm>
        <a:prstGeom prst="rect">
          <a:avLst/>
        </a:prstGeom>
        <a:solidFill>
          <a:schemeClr val="lt1">
            <a:alpha val="90000"/>
            <a:hueOff val="0"/>
            <a:satOff val="0"/>
            <a:lumOff val="0"/>
            <a:alphaOff val="0"/>
          </a:schemeClr>
        </a:solidFill>
        <a:ln w="6350" cap="flat" cmpd="sng" algn="ctr">
          <a:solidFill>
            <a:schemeClr val="accent1">
              <a:lumMod val="7500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23224" tIns="229108" rIns="823224" bIns="113792" numCol="1" spcCol="1270" anchor="t" anchorCtr="0">
          <a:noAutofit/>
        </a:bodyPr>
        <a:lstStyle/>
        <a:p>
          <a:pPr marL="171450" lvl="1" indent="-171450" algn="l" defTabSz="711200">
            <a:lnSpc>
              <a:spcPct val="90000"/>
            </a:lnSpc>
            <a:spcBef>
              <a:spcPct val="0"/>
            </a:spcBef>
            <a:spcAft>
              <a:spcPct val="15000"/>
            </a:spcAft>
            <a:buChar char="•"/>
          </a:pPr>
          <a:r>
            <a:rPr lang="en-US" sz="1600" b="0" i="0" kern="1200" dirty="0"/>
            <a:t>The RINGS Action Group will (1) clarify the current knowledge gaps at the ice-sheet margin and assess the impacts of new data filling these knowledge gaps, and (2) develop a set of protocols to systematically collect, analyze, and share comprehensive airborne geophysical data. The group will work for two years closely with relevant groups to generate novel synergies addressing highly societally-relevant sea-level questions.</a:t>
          </a:r>
          <a:endParaRPr lang="en-US" sz="1600" b="0" kern="1200" dirty="0"/>
        </a:p>
        <a:p>
          <a:pPr marL="171450" lvl="1" indent="-171450" algn="l" defTabSz="711200">
            <a:lnSpc>
              <a:spcPct val="90000"/>
            </a:lnSpc>
            <a:spcBef>
              <a:spcPct val="0"/>
            </a:spcBef>
            <a:spcAft>
              <a:spcPct val="15000"/>
            </a:spcAft>
            <a:buChar char="•"/>
          </a:pPr>
          <a:r>
            <a:rPr lang="en-US" sz="1600" b="0" kern="1200" dirty="0"/>
            <a:t>Contact: Kenichi Matsuoka.</a:t>
          </a:r>
        </a:p>
      </dsp:txBody>
      <dsp:txXfrm>
        <a:off x="0" y="381207"/>
        <a:ext cx="10607040" cy="1732500"/>
      </dsp:txXfrm>
    </dsp:sp>
    <dsp:sp modelId="{84BB623C-733F-DF45-B2C0-C2C555D964FD}">
      <dsp:nvSpPr>
        <dsp:cNvPr id="0" name=""/>
        <dsp:cNvSpPr/>
      </dsp:nvSpPr>
      <dsp:spPr>
        <a:xfrm>
          <a:off x="286602" y="93190"/>
          <a:ext cx="10099466" cy="461800"/>
        </a:xfrm>
        <a:prstGeom prst="roundRect">
          <a:avLst/>
        </a:prstGeom>
        <a:gradFill rotWithShape="0">
          <a:gsLst>
            <a:gs pos="0">
              <a:schemeClr val="accent5">
                <a:lumMod val="40000"/>
                <a:lumOff val="60000"/>
              </a:schemeClr>
            </a:gs>
            <a:gs pos="50000">
              <a:schemeClr val="accent5">
                <a:lumMod val="75000"/>
              </a:schemeClr>
            </a:gs>
            <a:gs pos="100000">
              <a:schemeClr val="accent5">
                <a:lumMod val="50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80645" tIns="0" rIns="280645" bIns="0" numCol="1" spcCol="1270" anchor="ctr" anchorCtr="0">
          <a:noAutofit/>
        </a:bodyPr>
        <a:lstStyle/>
        <a:p>
          <a:pPr marL="0" lvl="0" indent="0" algn="l" defTabSz="800100">
            <a:lnSpc>
              <a:spcPct val="90000"/>
            </a:lnSpc>
            <a:spcBef>
              <a:spcPct val="0"/>
            </a:spcBef>
            <a:spcAft>
              <a:spcPct val="35000"/>
            </a:spcAft>
            <a:buNone/>
          </a:pPr>
          <a:r>
            <a:rPr lang="en-US" sz="1800" kern="1200" dirty="0"/>
            <a:t>Ice Sheet Margin – RINGS – Co-sponsored with Geosciences </a:t>
          </a:r>
        </a:p>
      </dsp:txBody>
      <dsp:txXfrm>
        <a:off x="309145" y="115733"/>
        <a:ext cx="10054380" cy="416714"/>
      </dsp:txXfrm>
    </dsp:sp>
    <dsp:sp modelId="{0066A2CE-6E83-3145-A9FE-3206B1113133}">
      <dsp:nvSpPr>
        <dsp:cNvPr id="0" name=""/>
        <dsp:cNvSpPr/>
      </dsp:nvSpPr>
      <dsp:spPr>
        <a:xfrm>
          <a:off x="0" y="2435484"/>
          <a:ext cx="10607040" cy="1056825"/>
        </a:xfrm>
        <a:prstGeom prst="rect">
          <a:avLst/>
        </a:prstGeom>
        <a:solidFill>
          <a:schemeClr val="lt1">
            <a:alpha val="90000"/>
            <a:hueOff val="0"/>
            <a:satOff val="0"/>
            <a:lumOff val="0"/>
            <a:alphaOff val="0"/>
          </a:schemeClr>
        </a:solidFill>
        <a:ln w="6350" cap="flat" cmpd="sng" algn="ctr">
          <a:solidFill>
            <a:schemeClr val="accent1">
              <a:lumMod val="7500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23224" tIns="229108" rIns="823224" bIns="113792" numCol="1" spcCol="1270" anchor="t" anchorCtr="0">
          <a:noAutofit/>
        </a:bodyPr>
        <a:lstStyle/>
        <a:p>
          <a:pPr marL="171450" lvl="1" indent="-171450" algn="l" defTabSz="711200">
            <a:lnSpc>
              <a:spcPct val="90000"/>
            </a:lnSpc>
            <a:spcBef>
              <a:spcPct val="0"/>
            </a:spcBef>
            <a:spcAft>
              <a:spcPct val="15000"/>
            </a:spcAft>
            <a:buChar char="•"/>
          </a:pPr>
          <a:r>
            <a:rPr lang="en-US" sz="1600" b="0" i="0" kern="1200" dirty="0"/>
            <a:t>The Action Group for Tropic Antarctic Teleconnections (TATE) aims to examine climate processes linking the Tropics to Antarctica.</a:t>
          </a:r>
          <a:endParaRPr lang="en-US" sz="1600" b="0" kern="1200" dirty="0"/>
        </a:p>
        <a:p>
          <a:pPr marL="171450" lvl="1" indent="-171450" algn="l" defTabSz="711200">
            <a:lnSpc>
              <a:spcPct val="90000"/>
            </a:lnSpc>
            <a:spcBef>
              <a:spcPct val="0"/>
            </a:spcBef>
            <a:spcAft>
              <a:spcPct val="15000"/>
            </a:spcAft>
            <a:buChar char="•"/>
          </a:pPr>
          <a:r>
            <a:rPr lang="en-US" sz="1600" b="0" kern="1200" dirty="0"/>
            <a:t>Contact: </a:t>
          </a:r>
          <a:r>
            <a:rPr lang="en-US" sz="1600" b="0" kern="1200" dirty="0" err="1"/>
            <a:t>Sheeba</a:t>
          </a:r>
          <a:r>
            <a:rPr lang="en-US" sz="1600" b="0" kern="1200" dirty="0"/>
            <a:t> </a:t>
          </a:r>
          <a:r>
            <a:rPr lang="en-US" sz="1600" b="0" kern="1200" dirty="0" err="1"/>
            <a:t>Chenoli</a:t>
          </a:r>
          <a:r>
            <a:rPr lang="en-US" sz="1600" b="0" kern="1200" dirty="0"/>
            <a:t>.</a:t>
          </a:r>
        </a:p>
      </dsp:txBody>
      <dsp:txXfrm>
        <a:off x="0" y="2435484"/>
        <a:ext cx="10607040" cy="1056825"/>
      </dsp:txXfrm>
    </dsp:sp>
    <dsp:sp modelId="{83CF2BB8-E618-DC47-B71F-D31225CFE91A}">
      <dsp:nvSpPr>
        <dsp:cNvPr id="0" name=""/>
        <dsp:cNvSpPr/>
      </dsp:nvSpPr>
      <dsp:spPr>
        <a:xfrm>
          <a:off x="354195" y="2173107"/>
          <a:ext cx="10061816" cy="424737"/>
        </a:xfrm>
        <a:prstGeom prst="roundRect">
          <a:avLst/>
        </a:prstGeom>
        <a:gradFill rotWithShape="0">
          <a:gsLst>
            <a:gs pos="0">
              <a:schemeClr val="accent5">
                <a:lumMod val="40000"/>
                <a:lumOff val="60000"/>
              </a:schemeClr>
            </a:gs>
            <a:gs pos="50000">
              <a:schemeClr val="accent5">
                <a:lumMod val="75000"/>
              </a:schemeClr>
            </a:gs>
            <a:gs pos="100000">
              <a:schemeClr val="accent5">
                <a:lumMod val="50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80645" tIns="0" rIns="280645" bIns="0" numCol="1" spcCol="1270" anchor="ctr" anchorCtr="0">
          <a:noAutofit/>
        </a:bodyPr>
        <a:lstStyle/>
        <a:p>
          <a:pPr marL="0" lvl="0" indent="0" algn="l" defTabSz="800100">
            <a:lnSpc>
              <a:spcPct val="90000"/>
            </a:lnSpc>
            <a:spcBef>
              <a:spcPct val="0"/>
            </a:spcBef>
            <a:spcAft>
              <a:spcPct val="35000"/>
            </a:spcAft>
            <a:buNone/>
          </a:pPr>
          <a:r>
            <a:rPr lang="en-US" sz="1800" kern="1200" dirty="0"/>
            <a:t>Tropical Antarctic Teleconnections – TATE</a:t>
          </a:r>
        </a:p>
      </dsp:txBody>
      <dsp:txXfrm>
        <a:off x="374929" y="2193841"/>
        <a:ext cx="10020348" cy="383269"/>
      </dsp:txXfrm>
    </dsp:sp>
    <dsp:sp modelId="{B89E96FD-CFB8-7946-83C6-CD113D7AC43D}">
      <dsp:nvSpPr>
        <dsp:cNvPr id="0" name=""/>
        <dsp:cNvSpPr/>
      </dsp:nvSpPr>
      <dsp:spPr>
        <a:xfrm>
          <a:off x="0" y="3756799"/>
          <a:ext cx="10607040" cy="1732500"/>
        </a:xfrm>
        <a:prstGeom prst="rect">
          <a:avLst/>
        </a:prstGeom>
        <a:solidFill>
          <a:schemeClr val="lt1">
            <a:alpha val="90000"/>
            <a:hueOff val="0"/>
            <a:satOff val="0"/>
            <a:lumOff val="0"/>
            <a:alphaOff val="0"/>
          </a:schemeClr>
        </a:solidFill>
        <a:ln w="6350" cap="flat" cmpd="sng" algn="ctr">
          <a:solidFill>
            <a:schemeClr val="accent1"/>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23224" tIns="229108" rIns="823224" bIns="113792" numCol="1" spcCol="1270" anchor="t" anchorCtr="0">
          <a:noAutofit/>
        </a:bodyPr>
        <a:lstStyle/>
        <a:p>
          <a:pPr marL="171450" lvl="1" indent="-171450" algn="l" defTabSz="711200">
            <a:lnSpc>
              <a:spcPct val="90000"/>
            </a:lnSpc>
            <a:spcBef>
              <a:spcPct val="0"/>
            </a:spcBef>
            <a:spcAft>
              <a:spcPct val="15000"/>
            </a:spcAft>
            <a:buChar char="•"/>
          </a:pPr>
          <a:r>
            <a:rPr lang="en-US" sz="1600" b="0" i="0" kern="1200" dirty="0"/>
            <a:t>The SCAR Earth Observation Action Group (EOAG) aims to be a permanent advocate for the acquisition of all types of satellite data over the Antarctic and Southern Ocean region (up to 60° S) from multiple space agencies, recommending the type of satellite observations needed to measure Essential Climate Variables (ECV’s) relevant to the Polar regions, and recommending how best to preserve the long term continuity of satellite Earth Observation data records</a:t>
          </a:r>
          <a:endParaRPr lang="en-US" sz="1600" kern="1200" dirty="0"/>
        </a:p>
        <a:p>
          <a:pPr marL="171450" lvl="1" indent="-171450" algn="l" defTabSz="711200">
            <a:lnSpc>
              <a:spcPct val="90000"/>
            </a:lnSpc>
            <a:spcBef>
              <a:spcPct val="0"/>
            </a:spcBef>
            <a:spcAft>
              <a:spcPct val="15000"/>
            </a:spcAft>
            <a:buChar char="•"/>
          </a:pPr>
          <a:r>
            <a:rPr lang="en-US" sz="1600" kern="1200" dirty="0"/>
            <a:t>Contact: Anna Hogg.</a:t>
          </a:r>
        </a:p>
      </dsp:txBody>
      <dsp:txXfrm>
        <a:off x="0" y="3756799"/>
        <a:ext cx="10607040" cy="1732500"/>
      </dsp:txXfrm>
    </dsp:sp>
    <dsp:sp modelId="{532F4B3D-3A0A-A148-8B53-F25B35D8D599}">
      <dsp:nvSpPr>
        <dsp:cNvPr id="0" name=""/>
        <dsp:cNvSpPr/>
      </dsp:nvSpPr>
      <dsp:spPr>
        <a:xfrm>
          <a:off x="368315" y="3572663"/>
          <a:ext cx="9969325" cy="367449"/>
        </a:xfrm>
        <a:prstGeom prst="roundRect">
          <a:avLst/>
        </a:prstGeom>
        <a:gradFill rotWithShape="0">
          <a:gsLst>
            <a:gs pos="0">
              <a:schemeClr val="accent5">
                <a:lumMod val="40000"/>
                <a:lumOff val="60000"/>
              </a:schemeClr>
            </a:gs>
            <a:gs pos="50000">
              <a:schemeClr val="accent5">
                <a:lumMod val="75000"/>
              </a:schemeClr>
            </a:gs>
            <a:gs pos="100000">
              <a:schemeClr val="accent5">
                <a:lumMod val="50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80645" tIns="0" rIns="280645" bIns="0" numCol="1" spcCol="1270" anchor="ctr" anchorCtr="0">
          <a:noAutofit/>
        </a:bodyPr>
        <a:lstStyle/>
        <a:p>
          <a:pPr marL="0" lvl="0" indent="0" algn="l" defTabSz="800100">
            <a:lnSpc>
              <a:spcPct val="90000"/>
            </a:lnSpc>
            <a:spcBef>
              <a:spcPct val="0"/>
            </a:spcBef>
            <a:spcAft>
              <a:spcPct val="35000"/>
            </a:spcAft>
            <a:buNone/>
          </a:pPr>
          <a:r>
            <a:rPr lang="en-US" sz="1800" kern="1200" dirty="0"/>
            <a:t>Earth Observation Action Group - EOAG </a:t>
          </a:r>
        </a:p>
      </dsp:txBody>
      <dsp:txXfrm>
        <a:off x="386252" y="3590600"/>
        <a:ext cx="9933451" cy="33157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93F66F-9276-B74A-AC6A-C2184642FB62}">
      <dsp:nvSpPr>
        <dsp:cNvPr id="0" name=""/>
        <dsp:cNvSpPr/>
      </dsp:nvSpPr>
      <dsp:spPr>
        <a:xfrm>
          <a:off x="0" y="957088"/>
          <a:ext cx="10607040" cy="1552950"/>
        </a:xfrm>
        <a:prstGeom prst="rect">
          <a:avLst/>
        </a:prstGeom>
        <a:solidFill>
          <a:schemeClr val="lt1">
            <a:alpha val="90000"/>
            <a:hueOff val="0"/>
            <a:satOff val="0"/>
            <a:lumOff val="0"/>
            <a:alphaOff val="0"/>
          </a:schemeClr>
        </a:solidFill>
        <a:ln w="6350" cap="flat" cmpd="sng" algn="ctr">
          <a:solidFill>
            <a:schemeClr val="accent1">
              <a:lumMod val="7500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23224" tIns="708152" rIns="823224" bIns="113792" numCol="1" spcCol="1270" anchor="t" anchorCtr="0">
          <a:noAutofit/>
        </a:bodyPr>
        <a:lstStyle/>
        <a:p>
          <a:pPr marL="171450" lvl="1" indent="-171450" algn="l" defTabSz="711200">
            <a:lnSpc>
              <a:spcPct val="90000"/>
            </a:lnSpc>
            <a:spcBef>
              <a:spcPct val="0"/>
            </a:spcBef>
            <a:spcAft>
              <a:spcPct val="15000"/>
            </a:spcAft>
            <a:buChar char="•"/>
          </a:pPr>
          <a:r>
            <a:rPr lang="en-US" sz="1600" b="0" i="0" u="none" kern="1200" dirty="0"/>
            <a:t>This Action Group aims to facilitate coordinated investigation of chemical input to the Antarctic region, monitoring the routes through which toxic, environmental contaminants reach the continent.</a:t>
          </a:r>
          <a:endParaRPr lang="en-US" sz="1600" b="0" kern="1200" dirty="0"/>
        </a:p>
        <a:p>
          <a:pPr marL="171450" lvl="1" indent="-171450" algn="l" defTabSz="711200">
            <a:lnSpc>
              <a:spcPct val="90000"/>
            </a:lnSpc>
            <a:spcBef>
              <a:spcPct val="0"/>
            </a:spcBef>
            <a:spcAft>
              <a:spcPct val="15000"/>
            </a:spcAft>
            <a:buChar char="•"/>
          </a:pPr>
          <a:r>
            <a:rPr lang="en-US" sz="1600" b="0" kern="1200" dirty="0"/>
            <a:t>Contact: Susan </a:t>
          </a:r>
          <a:r>
            <a:rPr lang="en-US" sz="1600" b="0" kern="1200" dirty="0" err="1"/>
            <a:t>Bengston</a:t>
          </a:r>
          <a:r>
            <a:rPr lang="en-US" sz="1600" b="0" kern="1200" dirty="0"/>
            <a:t> Nash and </a:t>
          </a:r>
          <a:r>
            <a:rPr lang="en-US" sz="1600" b="0" kern="1200" dirty="0" err="1"/>
            <a:t>Pernilla</a:t>
          </a:r>
          <a:r>
            <a:rPr lang="en-US" sz="1600" b="0" kern="1200" dirty="0"/>
            <a:t> Bohlin-</a:t>
          </a:r>
          <a:r>
            <a:rPr lang="en-US" sz="1600" b="0" kern="1200" dirty="0" err="1"/>
            <a:t>Nizzett</a:t>
          </a:r>
          <a:endParaRPr lang="en-US" sz="1600" b="0" kern="1200" dirty="0"/>
        </a:p>
      </dsp:txBody>
      <dsp:txXfrm>
        <a:off x="0" y="957088"/>
        <a:ext cx="10607040" cy="1552950"/>
      </dsp:txXfrm>
    </dsp:sp>
    <dsp:sp modelId="{84BB623C-733F-DF45-B2C0-C2C555D964FD}">
      <dsp:nvSpPr>
        <dsp:cNvPr id="0" name=""/>
        <dsp:cNvSpPr/>
      </dsp:nvSpPr>
      <dsp:spPr>
        <a:xfrm>
          <a:off x="286602" y="66853"/>
          <a:ext cx="10099466" cy="1427383"/>
        </a:xfrm>
        <a:prstGeom prst="roundRect">
          <a:avLst/>
        </a:prstGeom>
        <a:gradFill rotWithShape="0">
          <a:gsLst>
            <a:gs pos="0">
              <a:schemeClr val="accent5">
                <a:lumMod val="40000"/>
                <a:lumOff val="60000"/>
              </a:schemeClr>
            </a:gs>
            <a:gs pos="50000">
              <a:schemeClr val="accent5">
                <a:lumMod val="75000"/>
              </a:schemeClr>
            </a:gs>
            <a:gs pos="100000">
              <a:schemeClr val="accent5">
                <a:lumMod val="50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80645" tIns="0" rIns="280645" bIns="0" numCol="1" spcCol="1270" anchor="ctr" anchorCtr="0">
          <a:noAutofit/>
        </a:bodyPr>
        <a:lstStyle/>
        <a:p>
          <a:pPr marL="0" lvl="0" indent="0" algn="l" defTabSz="800100">
            <a:lnSpc>
              <a:spcPct val="90000"/>
            </a:lnSpc>
            <a:spcBef>
              <a:spcPct val="0"/>
            </a:spcBef>
            <a:spcAft>
              <a:spcPct val="35000"/>
            </a:spcAft>
            <a:buNone/>
          </a:pPr>
          <a:r>
            <a:rPr lang="en-US" sz="1800" b="0" i="0" u="none" kern="1200" dirty="0">
              <a:solidFill>
                <a:schemeClr val="bg1"/>
              </a:solidFill>
            </a:rPr>
            <a:t>Input Pathways of persistent organic pollutants to </a:t>
          </a:r>
          <a:r>
            <a:rPr lang="en-US" sz="1800" b="0" i="0" u="none" kern="1200" dirty="0" err="1">
              <a:solidFill>
                <a:schemeClr val="bg1"/>
              </a:solidFill>
            </a:rPr>
            <a:t>AntarCTica</a:t>
          </a:r>
          <a:r>
            <a:rPr lang="en-US" sz="1800" b="0" i="0" u="none" kern="1200" dirty="0">
              <a:solidFill>
                <a:schemeClr val="bg1"/>
              </a:solidFill>
            </a:rPr>
            <a:t> (IMPACT)</a:t>
          </a:r>
        </a:p>
      </dsp:txBody>
      <dsp:txXfrm>
        <a:off x="356281" y="136532"/>
        <a:ext cx="9960108" cy="1288025"/>
      </dsp:txXfrm>
    </dsp:sp>
    <dsp:sp modelId="{0066A2CE-6E83-3145-A9FE-3206B1113133}">
      <dsp:nvSpPr>
        <dsp:cNvPr id="0" name=""/>
        <dsp:cNvSpPr/>
      </dsp:nvSpPr>
      <dsp:spPr>
        <a:xfrm>
          <a:off x="0" y="3504621"/>
          <a:ext cx="10607040" cy="2034900"/>
        </a:xfrm>
        <a:prstGeom prst="rect">
          <a:avLst/>
        </a:prstGeom>
        <a:solidFill>
          <a:schemeClr val="lt1">
            <a:alpha val="90000"/>
            <a:hueOff val="0"/>
            <a:satOff val="0"/>
            <a:lumOff val="0"/>
            <a:alphaOff val="0"/>
          </a:schemeClr>
        </a:solidFill>
        <a:ln w="6350" cap="flat" cmpd="sng" algn="ctr">
          <a:solidFill>
            <a:schemeClr val="accent1">
              <a:lumMod val="7500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23224" tIns="708152" rIns="823224" bIns="113792" numCol="1" spcCol="1270" anchor="t" anchorCtr="0">
          <a:noAutofit/>
        </a:bodyPr>
        <a:lstStyle/>
        <a:p>
          <a:pPr marL="171450" lvl="1" indent="-171450" algn="l" defTabSz="711200">
            <a:lnSpc>
              <a:spcPct val="90000"/>
            </a:lnSpc>
            <a:spcBef>
              <a:spcPct val="0"/>
            </a:spcBef>
            <a:spcAft>
              <a:spcPct val="15000"/>
            </a:spcAft>
            <a:buChar char="•"/>
          </a:pPr>
          <a:r>
            <a:rPr lang="en-US" sz="1600" b="0" i="0" u="none" kern="1200" dirty="0"/>
            <a:t>This Action Group aims to develop a continent‐wide, age‐depth model of Antarctica’s ice using the internal layers and surfaces imaged by radar‐sounding and use this to determine the stability of the Antarctic Ice Sheets over past glacial cycles.</a:t>
          </a:r>
          <a:endParaRPr lang="en-US" sz="1600" b="0" kern="1200" dirty="0"/>
        </a:p>
        <a:p>
          <a:pPr marL="171450" lvl="1" indent="-171450" algn="l" defTabSz="711200">
            <a:lnSpc>
              <a:spcPct val="90000"/>
            </a:lnSpc>
            <a:spcBef>
              <a:spcPct val="0"/>
            </a:spcBef>
            <a:spcAft>
              <a:spcPct val="15000"/>
            </a:spcAft>
            <a:buChar char="•"/>
          </a:pPr>
          <a:r>
            <a:rPr lang="en-US" sz="1600" b="0" kern="1200" dirty="0"/>
            <a:t>Contact: Robert Bingham</a:t>
          </a:r>
        </a:p>
        <a:p>
          <a:pPr marL="171450" lvl="1" indent="-171450" algn="l" defTabSz="711200">
            <a:lnSpc>
              <a:spcPct val="90000"/>
            </a:lnSpc>
            <a:spcBef>
              <a:spcPct val="0"/>
            </a:spcBef>
            <a:spcAft>
              <a:spcPct val="15000"/>
            </a:spcAft>
            <a:buChar char="•"/>
          </a:pPr>
          <a:endParaRPr lang="en-US" sz="1600" b="0" kern="1200" dirty="0"/>
        </a:p>
      </dsp:txBody>
      <dsp:txXfrm>
        <a:off x="0" y="3504621"/>
        <a:ext cx="10607040" cy="2034900"/>
      </dsp:txXfrm>
    </dsp:sp>
    <dsp:sp modelId="{83CF2BB8-E618-DC47-B71F-D31225CFE91A}">
      <dsp:nvSpPr>
        <dsp:cNvPr id="0" name=""/>
        <dsp:cNvSpPr/>
      </dsp:nvSpPr>
      <dsp:spPr>
        <a:xfrm>
          <a:off x="354195" y="2693638"/>
          <a:ext cx="10061816" cy="1312823"/>
        </a:xfrm>
        <a:prstGeom prst="roundRect">
          <a:avLst/>
        </a:prstGeom>
        <a:gradFill rotWithShape="0">
          <a:gsLst>
            <a:gs pos="0">
              <a:schemeClr val="accent5">
                <a:lumMod val="40000"/>
                <a:lumOff val="60000"/>
              </a:schemeClr>
            </a:gs>
            <a:gs pos="50000">
              <a:schemeClr val="accent5">
                <a:lumMod val="75000"/>
              </a:schemeClr>
            </a:gs>
            <a:gs pos="100000">
              <a:schemeClr val="accent5">
                <a:lumMod val="50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80645" tIns="0" rIns="280645" bIns="0" numCol="1" spcCol="1270" anchor="ctr" anchorCtr="0">
          <a:noAutofit/>
        </a:bodyPr>
        <a:lstStyle/>
        <a:p>
          <a:pPr marL="0" lvl="0" indent="0" algn="l" defTabSz="800100">
            <a:lnSpc>
              <a:spcPct val="90000"/>
            </a:lnSpc>
            <a:spcBef>
              <a:spcPct val="0"/>
            </a:spcBef>
            <a:spcAft>
              <a:spcPct val="35000"/>
            </a:spcAft>
            <a:buNone/>
          </a:pPr>
          <a:r>
            <a:rPr lang="en-US" sz="1800" kern="1200" dirty="0" err="1"/>
            <a:t>AntArchitecture</a:t>
          </a:r>
          <a:r>
            <a:rPr lang="en-US" sz="1800" kern="1200" dirty="0"/>
            <a:t> Action Group</a:t>
          </a:r>
        </a:p>
      </dsp:txBody>
      <dsp:txXfrm>
        <a:off x="418282" y="2757725"/>
        <a:ext cx="9933642" cy="1184649"/>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EEC733C-157B-EB4A-8D62-B8D1A62B9D86}" type="datetimeFigureOut">
              <a:rPr lang="en-US" smtClean="0"/>
              <a:t>7/1/22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3AAAC10-3C68-7646-BF96-51D63C2ED950}" type="slidenum">
              <a:rPr lang="en-US" smtClean="0"/>
              <a:t>‹#›</a:t>
            </a:fld>
            <a:endParaRPr lang="en-US"/>
          </a:p>
        </p:txBody>
      </p:sp>
    </p:spTree>
    <p:extLst>
      <p:ext uri="{BB962C8B-B14F-4D97-AF65-F5344CB8AC3E}">
        <p14:creationId xmlns:p14="http://schemas.microsoft.com/office/powerpoint/2010/main" val="40590065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AAAC10-3C68-7646-BF96-51D63C2ED950}" type="slidenum">
              <a:rPr lang="en-US" smtClean="0"/>
              <a:t>2</a:t>
            </a:fld>
            <a:endParaRPr lang="en-US"/>
          </a:p>
        </p:txBody>
      </p:sp>
    </p:spTree>
    <p:extLst>
      <p:ext uri="{BB962C8B-B14F-4D97-AF65-F5344CB8AC3E}">
        <p14:creationId xmlns:p14="http://schemas.microsoft.com/office/powerpoint/2010/main" val="7602577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including US</a:t>
            </a:r>
          </a:p>
        </p:txBody>
      </p:sp>
      <p:sp>
        <p:nvSpPr>
          <p:cNvPr id="4" name="Slide Number Placeholder 3"/>
          <p:cNvSpPr>
            <a:spLocks noGrp="1"/>
          </p:cNvSpPr>
          <p:nvPr>
            <p:ph type="sldNum" sz="quarter" idx="5"/>
          </p:nvPr>
        </p:nvSpPr>
        <p:spPr/>
        <p:txBody>
          <a:bodyPr/>
          <a:lstStyle/>
          <a:p>
            <a:fld id="{33AAAC10-3C68-7646-BF96-51D63C2ED950}" type="slidenum">
              <a:rPr lang="en-US" smtClean="0"/>
              <a:t>3</a:t>
            </a:fld>
            <a:endParaRPr lang="en-US"/>
          </a:p>
        </p:txBody>
      </p:sp>
    </p:spTree>
    <p:extLst>
      <p:ext uri="{BB962C8B-B14F-4D97-AF65-F5344CB8AC3E}">
        <p14:creationId xmlns:p14="http://schemas.microsoft.com/office/powerpoint/2010/main" val="7578298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 funding</a:t>
            </a:r>
          </a:p>
        </p:txBody>
      </p:sp>
      <p:sp>
        <p:nvSpPr>
          <p:cNvPr id="4" name="Slide Number Placeholder 3"/>
          <p:cNvSpPr>
            <a:spLocks noGrp="1"/>
          </p:cNvSpPr>
          <p:nvPr>
            <p:ph type="sldNum" sz="quarter" idx="5"/>
          </p:nvPr>
        </p:nvSpPr>
        <p:spPr/>
        <p:txBody>
          <a:bodyPr/>
          <a:lstStyle/>
          <a:p>
            <a:fld id="{33AAAC10-3C68-7646-BF96-51D63C2ED950}" type="slidenum">
              <a:rPr lang="en-US" smtClean="0"/>
              <a:t>4</a:t>
            </a:fld>
            <a:endParaRPr lang="en-US"/>
          </a:p>
        </p:txBody>
      </p:sp>
    </p:spTree>
    <p:extLst>
      <p:ext uri="{BB962C8B-B14F-4D97-AF65-F5344CB8AC3E}">
        <p14:creationId xmlns:p14="http://schemas.microsoft.com/office/powerpoint/2010/main" val="30837067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6</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AAAC10-3C68-7646-BF96-51D63C2ED95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912532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fellowships</a:t>
            </a:r>
          </a:p>
          <a:p>
            <a:r>
              <a:rPr lang="en-US" dirty="0"/>
              <a:t>visiting scholars</a:t>
            </a:r>
          </a:p>
          <a:p>
            <a:r>
              <a:rPr lang="en-US" dirty="0"/>
              <a:t>medals</a:t>
            </a:r>
          </a:p>
        </p:txBody>
      </p:sp>
      <p:sp>
        <p:nvSpPr>
          <p:cNvPr id="4" name="Slide Number Placeholder 3"/>
          <p:cNvSpPr>
            <a:spLocks noGrp="1"/>
          </p:cNvSpPr>
          <p:nvPr>
            <p:ph type="sldNum" sz="quarter" idx="5"/>
          </p:nvPr>
        </p:nvSpPr>
        <p:spPr/>
        <p:txBody>
          <a:bodyPr/>
          <a:lstStyle/>
          <a:p>
            <a:fld id="{33AAAC10-3C68-7646-BF96-51D63C2ED950}" type="slidenum">
              <a:rPr lang="en-US" smtClean="0"/>
              <a:t>9</a:t>
            </a:fld>
            <a:endParaRPr lang="en-US"/>
          </a:p>
        </p:txBody>
      </p:sp>
    </p:spTree>
    <p:extLst>
      <p:ext uri="{BB962C8B-B14F-4D97-AF65-F5344CB8AC3E}">
        <p14:creationId xmlns:p14="http://schemas.microsoft.com/office/powerpoint/2010/main" val="22628449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0">
                <a:solidFill>
                  <a:srgbClr val="0070C0"/>
                </a:solidFill>
              </a:rPr>
              <a:t>slide 10</a:t>
            </a:r>
            <a:endParaRPr lang="en-US" sz="120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AAAC10-3C68-7646-BF96-51D63C2ED95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808231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61A450-7BB3-5641-84A3-ACBF59728DC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93666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612609-F984-3C4B-AA37-7FFD41F1E91C}"/>
              </a:ext>
            </a:extLst>
          </p:cNvPr>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38185548-205C-6643-B3FF-86DF8803264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61FB12B-9405-B444-AE21-D37F7A91BBF3}"/>
              </a:ext>
            </a:extLst>
          </p:cNvPr>
          <p:cNvSpPr>
            <a:spLocks noGrp="1"/>
          </p:cNvSpPr>
          <p:nvPr>
            <p:ph type="dt" sz="half" idx="10"/>
          </p:nvPr>
        </p:nvSpPr>
        <p:spPr/>
        <p:txBody>
          <a:bodyPr/>
          <a:lstStyle/>
          <a:p>
            <a:fld id="{219F0967-007F-D141-B262-E8D07702E326}" type="datetimeFigureOut">
              <a:rPr lang="en-US" smtClean="0"/>
              <a:t>7/1/22</a:t>
            </a:fld>
            <a:endParaRPr lang="en-US"/>
          </a:p>
        </p:txBody>
      </p:sp>
      <p:sp>
        <p:nvSpPr>
          <p:cNvPr id="5" name="Footer Placeholder 4">
            <a:extLst>
              <a:ext uri="{FF2B5EF4-FFF2-40B4-BE49-F238E27FC236}">
                <a16:creationId xmlns:a16="http://schemas.microsoft.com/office/drawing/2014/main" id="{9D5F20BB-CCC9-0D42-BFFD-4F7DE6FFB04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FD4C660-2FAF-8247-B6B1-59B71C3D5EBF}"/>
              </a:ext>
            </a:extLst>
          </p:cNvPr>
          <p:cNvSpPr>
            <a:spLocks noGrp="1"/>
          </p:cNvSpPr>
          <p:nvPr>
            <p:ph type="sldNum" sz="quarter" idx="12"/>
          </p:nvPr>
        </p:nvSpPr>
        <p:spPr/>
        <p:txBody>
          <a:bodyPr/>
          <a:lstStyle/>
          <a:p>
            <a:fld id="{5EAB378B-B9F0-F640-BE68-CA64E49A0C68}" type="slidenum">
              <a:rPr lang="en-US" smtClean="0"/>
              <a:t>‹#›</a:t>
            </a:fld>
            <a:endParaRPr lang="en-US"/>
          </a:p>
        </p:txBody>
      </p:sp>
    </p:spTree>
    <p:extLst>
      <p:ext uri="{BB962C8B-B14F-4D97-AF65-F5344CB8AC3E}">
        <p14:creationId xmlns:p14="http://schemas.microsoft.com/office/powerpoint/2010/main" val="6705561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9CD132-3263-DA4F-B5D5-DD8304338E1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EEC9F0B-D916-B14B-843C-6BD1BEBA5595}"/>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4394E9D-8A96-4047-B706-3905BBDA4E88}"/>
              </a:ext>
            </a:extLst>
          </p:cNvPr>
          <p:cNvSpPr>
            <a:spLocks noGrp="1"/>
          </p:cNvSpPr>
          <p:nvPr>
            <p:ph type="dt" sz="half" idx="10"/>
          </p:nvPr>
        </p:nvSpPr>
        <p:spPr/>
        <p:txBody>
          <a:bodyPr/>
          <a:lstStyle/>
          <a:p>
            <a:fld id="{219F0967-007F-D141-B262-E8D07702E326}" type="datetimeFigureOut">
              <a:rPr lang="en-US" smtClean="0"/>
              <a:t>7/1/22</a:t>
            </a:fld>
            <a:endParaRPr lang="en-US"/>
          </a:p>
        </p:txBody>
      </p:sp>
      <p:sp>
        <p:nvSpPr>
          <p:cNvPr id="5" name="Footer Placeholder 4">
            <a:extLst>
              <a:ext uri="{FF2B5EF4-FFF2-40B4-BE49-F238E27FC236}">
                <a16:creationId xmlns:a16="http://schemas.microsoft.com/office/drawing/2014/main" id="{32227294-7A1F-2941-8E74-4CA9E2F079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02A3B2-0262-1440-921F-10F71A29AA13}"/>
              </a:ext>
            </a:extLst>
          </p:cNvPr>
          <p:cNvSpPr>
            <a:spLocks noGrp="1"/>
          </p:cNvSpPr>
          <p:nvPr>
            <p:ph type="sldNum" sz="quarter" idx="12"/>
          </p:nvPr>
        </p:nvSpPr>
        <p:spPr/>
        <p:txBody>
          <a:bodyPr/>
          <a:lstStyle/>
          <a:p>
            <a:fld id="{5EAB378B-B9F0-F640-BE68-CA64E49A0C68}" type="slidenum">
              <a:rPr lang="en-US" smtClean="0"/>
              <a:t>‹#›</a:t>
            </a:fld>
            <a:endParaRPr lang="en-US"/>
          </a:p>
        </p:txBody>
      </p:sp>
    </p:spTree>
    <p:extLst>
      <p:ext uri="{BB962C8B-B14F-4D97-AF65-F5344CB8AC3E}">
        <p14:creationId xmlns:p14="http://schemas.microsoft.com/office/powerpoint/2010/main" val="2598420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A540B96-CEBB-C141-B202-26BF737BC5C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895EF8E-C20B-9449-966A-6CE45BD87D84}"/>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5B0EFF6-D3F0-A547-B071-0424E37DBCA1}"/>
              </a:ext>
            </a:extLst>
          </p:cNvPr>
          <p:cNvSpPr>
            <a:spLocks noGrp="1"/>
          </p:cNvSpPr>
          <p:nvPr>
            <p:ph type="dt" sz="half" idx="10"/>
          </p:nvPr>
        </p:nvSpPr>
        <p:spPr/>
        <p:txBody>
          <a:bodyPr/>
          <a:lstStyle/>
          <a:p>
            <a:fld id="{219F0967-007F-D141-B262-E8D07702E326}" type="datetimeFigureOut">
              <a:rPr lang="en-US" smtClean="0"/>
              <a:t>7/1/22</a:t>
            </a:fld>
            <a:endParaRPr lang="en-US"/>
          </a:p>
        </p:txBody>
      </p:sp>
      <p:sp>
        <p:nvSpPr>
          <p:cNvPr id="5" name="Footer Placeholder 4">
            <a:extLst>
              <a:ext uri="{FF2B5EF4-FFF2-40B4-BE49-F238E27FC236}">
                <a16:creationId xmlns:a16="http://schemas.microsoft.com/office/drawing/2014/main" id="{87164300-9228-6B4E-903E-2F34448216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CF6C44F-C3FA-1A45-A8C1-CC921B80E58F}"/>
              </a:ext>
            </a:extLst>
          </p:cNvPr>
          <p:cNvSpPr>
            <a:spLocks noGrp="1"/>
          </p:cNvSpPr>
          <p:nvPr>
            <p:ph type="sldNum" sz="quarter" idx="12"/>
          </p:nvPr>
        </p:nvSpPr>
        <p:spPr/>
        <p:txBody>
          <a:bodyPr/>
          <a:lstStyle/>
          <a:p>
            <a:fld id="{5EAB378B-B9F0-F640-BE68-CA64E49A0C68}" type="slidenum">
              <a:rPr lang="en-US" smtClean="0"/>
              <a:t>‹#›</a:t>
            </a:fld>
            <a:endParaRPr lang="en-US"/>
          </a:p>
        </p:txBody>
      </p:sp>
    </p:spTree>
    <p:extLst>
      <p:ext uri="{BB962C8B-B14F-4D97-AF65-F5344CB8AC3E}">
        <p14:creationId xmlns:p14="http://schemas.microsoft.com/office/powerpoint/2010/main" val="14301280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02EF2B-83B9-7E42-887E-7EC664535DD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D3CA469-FF41-EF45-85C3-7EF3B477649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0018BD3-C750-AF4B-AE7A-0B804DE855A2}"/>
              </a:ext>
            </a:extLst>
          </p:cNvPr>
          <p:cNvSpPr>
            <a:spLocks noGrp="1"/>
          </p:cNvSpPr>
          <p:nvPr>
            <p:ph type="dt" sz="half" idx="10"/>
          </p:nvPr>
        </p:nvSpPr>
        <p:spPr/>
        <p:txBody>
          <a:bodyPr/>
          <a:lstStyle/>
          <a:p>
            <a:fld id="{BCFDC019-EA8A-0148-BC7C-BCED4925E9A4}" type="datetimeFigureOut">
              <a:rPr lang="en-US" smtClean="0"/>
              <a:t>7/1/22</a:t>
            </a:fld>
            <a:endParaRPr lang="en-US"/>
          </a:p>
        </p:txBody>
      </p:sp>
      <p:sp>
        <p:nvSpPr>
          <p:cNvPr id="5" name="Footer Placeholder 4">
            <a:extLst>
              <a:ext uri="{FF2B5EF4-FFF2-40B4-BE49-F238E27FC236}">
                <a16:creationId xmlns:a16="http://schemas.microsoft.com/office/drawing/2014/main" id="{62D0B156-EDD3-6A42-BC7C-EB5675BEDD2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38BDA48-7FC2-8C4E-B464-2851ADC78EB5}"/>
              </a:ext>
            </a:extLst>
          </p:cNvPr>
          <p:cNvSpPr>
            <a:spLocks noGrp="1"/>
          </p:cNvSpPr>
          <p:nvPr>
            <p:ph type="sldNum" sz="quarter" idx="12"/>
          </p:nvPr>
        </p:nvSpPr>
        <p:spPr/>
        <p:txBody>
          <a:bodyPr/>
          <a:lstStyle/>
          <a:p>
            <a:fld id="{5D23F5BD-1D79-D340-AC7E-001EE334208E}" type="slidenum">
              <a:rPr lang="en-US" smtClean="0"/>
              <a:t>‹#›</a:t>
            </a:fld>
            <a:endParaRPr lang="en-US"/>
          </a:p>
        </p:txBody>
      </p:sp>
    </p:spTree>
    <p:extLst>
      <p:ext uri="{BB962C8B-B14F-4D97-AF65-F5344CB8AC3E}">
        <p14:creationId xmlns:p14="http://schemas.microsoft.com/office/powerpoint/2010/main" val="11297198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491B6B-600E-F94C-9470-872CD85994A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3DDD287-69D2-2748-B52B-09512C20746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27E2B73-4C20-5B42-A5F8-348E474DA1D6}"/>
              </a:ext>
            </a:extLst>
          </p:cNvPr>
          <p:cNvSpPr>
            <a:spLocks noGrp="1"/>
          </p:cNvSpPr>
          <p:nvPr>
            <p:ph type="dt" sz="half" idx="10"/>
          </p:nvPr>
        </p:nvSpPr>
        <p:spPr/>
        <p:txBody>
          <a:bodyPr/>
          <a:lstStyle/>
          <a:p>
            <a:fld id="{BCFDC019-EA8A-0148-BC7C-BCED4925E9A4}" type="datetimeFigureOut">
              <a:rPr lang="en-US" smtClean="0"/>
              <a:t>7/1/22</a:t>
            </a:fld>
            <a:endParaRPr lang="en-US"/>
          </a:p>
        </p:txBody>
      </p:sp>
      <p:sp>
        <p:nvSpPr>
          <p:cNvPr id="5" name="Footer Placeholder 4">
            <a:extLst>
              <a:ext uri="{FF2B5EF4-FFF2-40B4-BE49-F238E27FC236}">
                <a16:creationId xmlns:a16="http://schemas.microsoft.com/office/drawing/2014/main" id="{C954586C-B3BC-8A4F-9FAB-F26063512D3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A9DD554-6B68-CA4D-B187-0F45F8C6468C}"/>
              </a:ext>
            </a:extLst>
          </p:cNvPr>
          <p:cNvSpPr>
            <a:spLocks noGrp="1"/>
          </p:cNvSpPr>
          <p:nvPr>
            <p:ph type="sldNum" sz="quarter" idx="12"/>
          </p:nvPr>
        </p:nvSpPr>
        <p:spPr/>
        <p:txBody>
          <a:bodyPr/>
          <a:lstStyle/>
          <a:p>
            <a:fld id="{5D23F5BD-1D79-D340-AC7E-001EE334208E}" type="slidenum">
              <a:rPr lang="en-US" smtClean="0"/>
              <a:t>‹#›</a:t>
            </a:fld>
            <a:endParaRPr lang="en-US"/>
          </a:p>
        </p:txBody>
      </p:sp>
    </p:spTree>
    <p:extLst>
      <p:ext uri="{BB962C8B-B14F-4D97-AF65-F5344CB8AC3E}">
        <p14:creationId xmlns:p14="http://schemas.microsoft.com/office/powerpoint/2010/main" val="10038412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80F4B9-7274-BC46-8E07-B7621BC381D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60DFF1C-3F7D-FB48-A224-C84D607190F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808C89C-4D14-C24D-8331-41E1CFF43C31}"/>
              </a:ext>
            </a:extLst>
          </p:cNvPr>
          <p:cNvSpPr>
            <a:spLocks noGrp="1"/>
          </p:cNvSpPr>
          <p:nvPr>
            <p:ph type="dt" sz="half" idx="10"/>
          </p:nvPr>
        </p:nvSpPr>
        <p:spPr/>
        <p:txBody>
          <a:bodyPr/>
          <a:lstStyle/>
          <a:p>
            <a:fld id="{BCFDC019-EA8A-0148-BC7C-BCED4925E9A4}" type="datetimeFigureOut">
              <a:rPr lang="en-US" smtClean="0"/>
              <a:t>7/1/22</a:t>
            </a:fld>
            <a:endParaRPr lang="en-US"/>
          </a:p>
        </p:txBody>
      </p:sp>
      <p:sp>
        <p:nvSpPr>
          <p:cNvPr id="5" name="Footer Placeholder 4">
            <a:extLst>
              <a:ext uri="{FF2B5EF4-FFF2-40B4-BE49-F238E27FC236}">
                <a16:creationId xmlns:a16="http://schemas.microsoft.com/office/drawing/2014/main" id="{D7B1A95D-D4A2-2141-9C1B-048716EFDA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E06C700-8754-504A-B468-C597E654FB62}"/>
              </a:ext>
            </a:extLst>
          </p:cNvPr>
          <p:cNvSpPr>
            <a:spLocks noGrp="1"/>
          </p:cNvSpPr>
          <p:nvPr>
            <p:ph type="sldNum" sz="quarter" idx="12"/>
          </p:nvPr>
        </p:nvSpPr>
        <p:spPr/>
        <p:txBody>
          <a:bodyPr/>
          <a:lstStyle/>
          <a:p>
            <a:fld id="{5D23F5BD-1D79-D340-AC7E-001EE334208E}" type="slidenum">
              <a:rPr lang="en-US" smtClean="0"/>
              <a:t>‹#›</a:t>
            </a:fld>
            <a:endParaRPr lang="en-US"/>
          </a:p>
        </p:txBody>
      </p:sp>
    </p:spTree>
    <p:extLst>
      <p:ext uri="{BB962C8B-B14F-4D97-AF65-F5344CB8AC3E}">
        <p14:creationId xmlns:p14="http://schemas.microsoft.com/office/powerpoint/2010/main" val="24835760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20429E-5ACE-EA43-A803-17366C86968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C22E93C-E296-2742-826F-7234D70E586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80D6F6F-591B-A642-BA76-6944AF9EF7B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CF3CD2D-1CD4-3249-97FC-120B93104F9F}"/>
              </a:ext>
            </a:extLst>
          </p:cNvPr>
          <p:cNvSpPr>
            <a:spLocks noGrp="1"/>
          </p:cNvSpPr>
          <p:nvPr>
            <p:ph type="dt" sz="half" idx="10"/>
          </p:nvPr>
        </p:nvSpPr>
        <p:spPr/>
        <p:txBody>
          <a:bodyPr/>
          <a:lstStyle/>
          <a:p>
            <a:fld id="{BCFDC019-EA8A-0148-BC7C-BCED4925E9A4}" type="datetimeFigureOut">
              <a:rPr lang="en-US" smtClean="0"/>
              <a:t>7/1/22</a:t>
            </a:fld>
            <a:endParaRPr lang="en-US"/>
          </a:p>
        </p:txBody>
      </p:sp>
      <p:sp>
        <p:nvSpPr>
          <p:cNvPr id="6" name="Footer Placeholder 5">
            <a:extLst>
              <a:ext uri="{FF2B5EF4-FFF2-40B4-BE49-F238E27FC236}">
                <a16:creationId xmlns:a16="http://schemas.microsoft.com/office/drawing/2014/main" id="{3248E186-29FE-7F43-9E80-BE55D2FCCEF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1D7F6A8-0099-3D40-B98C-08A98D802E32}"/>
              </a:ext>
            </a:extLst>
          </p:cNvPr>
          <p:cNvSpPr>
            <a:spLocks noGrp="1"/>
          </p:cNvSpPr>
          <p:nvPr>
            <p:ph type="sldNum" sz="quarter" idx="12"/>
          </p:nvPr>
        </p:nvSpPr>
        <p:spPr/>
        <p:txBody>
          <a:bodyPr/>
          <a:lstStyle/>
          <a:p>
            <a:fld id="{5D23F5BD-1D79-D340-AC7E-001EE334208E}" type="slidenum">
              <a:rPr lang="en-US" smtClean="0"/>
              <a:t>‹#›</a:t>
            </a:fld>
            <a:endParaRPr lang="en-US"/>
          </a:p>
        </p:txBody>
      </p:sp>
    </p:spTree>
    <p:extLst>
      <p:ext uri="{BB962C8B-B14F-4D97-AF65-F5344CB8AC3E}">
        <p14:creationId xmlns:p14="http://schemas.microsoft.com/office/powerpoint/2010/main" val="23450204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5642BE-723F-3446-B919-33AD17DC073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BD71B1C-EDB3-D04B-8804-75954B7E0AC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2133D0D-1D8D-284B-AB68-723609D7582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895B7B1-B9B6-8B44-9AEE-B9E71D004E1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0F47494-5FE7-894F-B85E-91442C25793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BDB2DDA-0634-EE43-8FDF-05478B14C6ED}"/>
              </a:ext>
            </a:extLst>
          </p:cNvPr>
          <p:cNvSpPr>
            <a:spLocks noGrp="1"/>
          </p:cNvSpPr>
          <p:nvPr>
            <p:ph type="dt" sz="half" idx="10"/>
          </p:nvPr>
        </p:nvSpPr>
        <p:spPr/>
        <p:txBody>
          <a:bodyPr/>
          <a:lstStyle/>
          <a:p>
            <a:fld id="{BCFDC019-EA8A-0148-BC7C-BCED4925E9A4}" type="datetimeFigureOut">
              <a:rPr lang="en-US" smtClean="0"/>
              <a:t>7/1/22</a:t>
            </a:fld>
            <a:endParaRPr lang="en-US"/>
          </a:p>
        </p:txBody>
      </p:sp>
      <p:sp>
        <p:nvSpPr>
          <p:cNvPr id="8" name="Footer Placeholder 7">
            <a:extLst>
              <a:ext uri="{FF2B5EF4-FFF2-40B4-BE49-F238E27FC236}">
                <a16:creationId xmlns:a16="http://schemas.microsoft.com/office/drawing/2014/main" id="{80B0B37D-A6F1-AF41-9C1A-133F682A0B4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1C366A6-AC31-D040-9A82-75F6B78B2745}"/>
              </a:ext>
            </a:extLst>
          </p:cNvPr>
          <p:cNvSpPr>
            <a:spLocks noGrp="1"/>
          </p:cNvSpPr>
          <p:nvPr>
            <p:ph type="sldNum" sz="quarter" idx="12"/>
          </p:nvPr>
        </p:nvSpPr>
        <p:spPr/>
        <p:txBody>
          <a:bodyPr/>
          <a:lstStyle/>
          <a:p>
            <a:fld id="{5D23F5BD-1D79-D340-AC7E-001EE334208E}" type="slidenum">
              <a:rPr lang="en-US" smtClean="0"/>
              <a:t>‹#›</a:t>
            </a:fld>
            <a:endParaRPr lang="en-US"/>
          </a:p>
        </p:txBody>
      </p:sp>
    </p:spTree>
    <p:extLst>
      <p:ext uri="{BB962C8B-B14F-4D97-AF65-F5344CB8AC3E}">
        <p14:creationId xmlns:p14="http://schemas.microsoft.com/office/powerpoint/2010/main" val="23907847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9312BF-245F-BD40-AAA2-4A65BC74F6C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F67B9C7-850C-BD42-8A30-7D7BB8B80466}"/>
              </a:ext>
            </a:extLst>
          </p:cNvPr>
          <p:cNvSpPr>
            <a:spLocks noGrp="1"/>
          </p:cNvSpPr>
          <p:nvPr>
            <p:ph type="dt" sz="half" idx="10"/>
          </p:nvPr>
        </p:nvSpPr>
        <p:spPr/>
        <p:txBody>
          <a:bodyPr/>
          <a:lstStyle/>
          <a:p>
            <a:fld id="{BCFDC019-EA8A-0148-BC7C-BCED4925E9A4}" type="datetimeFigureOut">
              <a:rPr lang="en-US" smtClean="0"/>
              <a:t>7/1/22</a:t>
            </a:fld>
            <a:endParaRPr lang="en-US"/>
          </a:p>
        </p:txBody>
      </p:sp>
      <p:sp>
        <p:nvSpPr>
          <p:cNvPr id="4" name="Footer Placeholder 3">
            <a:extLst>
              <a:ext uri="{FF2B5EF4-FFF2-40B4-BE49-F238E27FC236}">
                <a16:creationId xmlns:a16="http://schemas.microsoft.com/office/drawing/2014/main" id="{F9BE1172-A923-B94C-AAB8-21EF2E08645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C01EF9D-E2D0-A348-8067-315D37C738DD}"/>
              </a:ext>
            </a:extLst>
          </p:cNvPr>
          <p:cNvSpPr>
            <a:spLocks noGrp="1"/>
          </p:cNvSpPr>
          <p:nvPr>
            <p:ph type="sldNum" sz="quarter" idx="12"/>
          </p:nvPr>
        </p:nvSpPr>
        <p:spPr/>
        <p:txBody>
          <a:bodyPr/>
          <a:lstStyle/>
          <a:p>
            <a:fld id="{5D23F5BD-1D79-D340-AC7E-001EE334208E}" type="slidenum">
              <a:rPr lang="en-US" smtClean="0"/>
              <a:t>‹#›</a:t>
            </a:fld>
            <a:endParaRPr lang="en-US"/>
          </a:p>
        </p:txBody>
      </p:sp>
    </p:spTree>
    <p:extLst>
      <p:ext uri="{BB962C8B-B14F-4D97-AF65-F5344CB8AC3E}">
        <p14:creationId xmlns:p14="http://schemas.microsoft.com/office/powerpoint/2010/main" val="3376554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E11A92D-23F9-0B4E-940B-6E904AA752C9}"/>
              </a:ext>
            </a:extLst>
          </p:cNvPr>
          <p:cNvSpPr>
            <a:spLocks noGrp="1"/>
          </p:cNvSpPr>
          <p:nvPr>
            <p:ph type="dt" sz="half" idx="10"/>
          </p:nvPr>
        </p:nvSpPr>
        <p:spPr/>
        <p:txBody>
          <a:bodyPr/>
          <a:lstStyle/>
          <a:p>
            <a:fld id="{BCFDC019-EA8A-0148-BC7C-BCED4925E9A4}" type="datetimeFigureOut">
              <a:rPr lang="en-US" smtClean="0"/>
              <a:t>7/1/22</a:t>
            </a:fld>
            <a:endParaRPr lang="en-US"/>
          </a:p>
        </p:txBody>
      </p:sp>
      <p:sp>
        <p:nvSpPr>
          <p:cNvPr id="3" name="Footer Placeholder 2">
            <a:extLst>
              <a:ext uri="{FF2B5EF4-FFF2-40B4-BE49-F238E27FC236}">
                <a16:creationId xmlns:a16="http://schemas.microsoft.com/office/drawing/2014/main" id="{4303607B-E10D-7844-94FB-B08530AA9EF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180CE45-43A0-F540-8027-0333B6BE71C6}"/>
              </a:ext>
            </a:extLst>
          </p:cNvPr>
          <p:cNvSpPr>
            <a:spLocks noGrp="1"/>
          </p:cNvSpPr>
          <p:nvPr>
            <p:ph type="sldNum" sz="quarter" idx="12"/>
          </p:nvPr>
        </p:nvSpPr>
        <p:spPr/>
        <p:txBody>
          <a:bodyPr/>
          <a:lstStyle/>
          <a:p>
            <a:fld id="{5D23F5BD-1D79-D340-AC7E-001EE334208E}" type="slidenum">
              <a:rPr lang="en-US" smtClean="0"/>
              <a:t>‹#›</a:t>
            </a:fld>
            <a:endParaRPr lang="en-US"/>
          </a:p>
        </p:txBody>
      </p:sp>
    </p:spTree>
    <p:extLst>
      <p:ext uri="{BB962C8B-B14F-4D97-AF65-F5344CB8AC3E}">
        <p14:creationId xmlns:p14="http://schemas.microsoft.com/office/powerpoint/2010/main" val="18279060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A0F100-9E67-554D-A307-768E60AD35B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5CF83BD-CA38-3844-B872-0879890F79F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9C7C10D-8CBF-1F4E-B561-18613F501FE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70B6B80-D636-414F-9334-2CBB175E054C}"/>
              </a:ext>
            </a:extLst>
          </p:cNvPr>
          <p:cNvSpPr>
            <a:spLocks noGrp="1"/>
          </p:cNvSpPr>
          <p:nvPr>
            <p:ph type="dt" sz="half" idx="10"/>
          </p:nvPr>
        </p:nvSpPr>
        <p:spPr/>
        <p:txBody>
          <a:bodyPr/>
          <a:lstStyle/>
          <a:p>
            <a:fld id="{BCFDC019-EA8A-0148-BC7C-BCED4925E9A4}" type="datetimeFigureOut">
              <a:rPr lang="en-US" smtClean="0"/>
              <a:t>7/1/22</a:t>
            </a:fld>
            <a:endParaRPr lang="en-US"/>
          </a:p>
        </p:txBody>
      </p:sp>
      <p:sp>
        <p:nvSpPr>
          <p:cNvPr id="6" name="Footer Placeholder 5">
            <a:extLst>
              <a:ext uri="{FF2B5EF4-FFF2-40B4-BE49-F238E27FC236}">
                <a16:creationId xmlns:a16="http://schemas.microsoft.com/office/drawing/2014/main" id="{45B8E5BD-4BA3-C94B-B259-57D766C81DA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C3C4585-F33D-9D49-8561-007AB427B597}"/>
              </a:ext>
            </a:extLst>
          </p:cNvPr>
          <p:cNvSpPr>
            <a:spLocks noGrp="1"/>
          </p:cNvSpPr>
          <p:nvPr>
            <p:ph type="sldNum" sz="quarter" idx="12"/>
          </p:nvPr>
        </p:nvSpPr>
        <p:spPr/>
        <p:txBody>
          <a:bodyPr/>
          <a:lstStyle/>
          <a:p>
            <a:fld id="{5D23F5BD-1D79-D340-AC7E-001EE334208E}" type="slidenum">
              <a:rPr lang="en-US" smtClean="0"/>
              <a:t>‹#›</a:t>
            </a:fld>
            <a:endParaRPr lang="en-US"/>
          </a:p>
        </p:txBody>
      </p:sp>
    </p:spTree>
    <p:extLst>
      <p:ext uri="{BB962C8B-B14F-4D97-AF65-F5344CB8AC3E}">
        <p14:creationId xmlns:p14="http://schemas.microsoft.com/office/powerpoint/2010/main" val="28355237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B073D9-9C2E-E041-B36D-1A53691B7268}"/>
              </a:ext>
            </a:extLst>
          </p:cNvPr>
          <p:cNvSpPr>
            <a:spLocks noGrp="1"/>
          </p:cNvSpPr>
          <p:nvPr>
            <p:ph type="title"/>
          </p:nvPr>
        </p:nvSpPr>
        <p:spPr/>
        <p:txBody>
          <a:bodyPr/>
          <a:lstStyle>
            <a:lvl1pPr>
              <a:defRPr b="1">
                <a:solidFill>
                  <a:srgbClr val="0070C0"/>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8A5B2BDF-700C-B04E-9DC6-E6BBFD7ED7CE}"/>
              </a:ext>
            </a:extLst>
          </p:cNvPr>
          <p:cNvSpPr>
            <a:spLocks noGrp="1"/>
          </p:cNvSpPr>
          <p:nvPr>
            <p:ph idx="1" hasCustomPrompt="1"/>
          </p:nvPr>
        </p:nvSpPr>
        <p:spPr/>
        <p:txBody>
          <a:bodyPr>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3768868-06C8-6444-AD8C-3E77B136260B}"/>
              </a:ext>
            </a:extLst>
          </p:cNvPr>
          <p:cNvSpPr>
            <a:spLocks noGrp="1"/>
          </p:cNvSpPr>
          <p:nvPr>
            <p:ph type="dt" sz="half" idx="10"/>
          </p:nvPr>
        </p:nvSpPr>
        <p:spPr/>
        <p:txBody>
          <a:bodyPr/>
          <a:lstStyle/>
          <a:p>
            <a:fld id="{219F0967-007F-D141-B262-E8D07702E326}" type="datetimeFigureOut">
              <a:rPr lang="en-US" smtClean="0"/>
              <a:t>7/1/22</a:t>
            </a:fld>
            <a:endParaRPr lang="en-US"/>
          </a:p>
        </p:txBody>
      </p:sp>
      <p:sp>
        <p:nvSpPr>
          <p:cNvPr id="5" name="Footer Placeholder 4">
            <a:extLst>
              <a:ext uri="{FF2B5EF4-FFF2-40B4-BE49-F238E27FC236}">
                <a16:creationId xmlns:a16="http://schemas.microsoft.com/office/drawing/2014/main" id="{1B6174C9-7606-0D45-BF50-62C7982DEFF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78FFEE5-D2E8-CB4D-A2CA-0370090B0BC3}"/>
              </a:ext>
            </a:extLst>
          </p:cNvPr>
          <p:cNvSpPr>
            <a:spLocks noGrp="1"/>
          </p:cNvSpPr>
          <p:nvPr>
            <p:ph type="sldNum" sz="quarter" idx="12"/>
          </p:nvPr>
        </p:nvSpPr>
        <p:spPr/>
        <p:txBody>
          <a:bodyPr/>
          <a:lstStyle/>
          <a:p>
            <a:fld id="{5EAB378B-B9F0-F640-BE68-CA64E49A0C68}" type="slidenum">
              <a:rPr lang="en-US" smtClean="0"/>
              <a:t>‹#›</a:t>
            </a:fld>
            <a:endParaRPr lang="en-US"/>
          </a:p>
        </p:txBody>
      </p:sp>
    </p:spTree>
    <p:extLst>
      <p:ext uri="{BB962C8B-B14F-4D97-AF65-F5344CB8AC3E}">
        <p14:creationId xmlns:p14="http://schemas.microsoft.com/office/powerpoint/2010/main" val="408408079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4130A1-D311-C147-B9CF-A458A11CB84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647F947-033D-E84E-8F37-0E1836D9752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6B7972D-2457-B34C-A1A3-438A76D3BF0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25AA009-E6DB-6A49-A0E1-DD6C79E271E4}"/>
              </a:ext>
            </a:extLst>
          </p:cNvPr>
          <p:cNvSpPr>
            <a:spLocks noGrp="1"/>
          </p:cNvSpPr>
          <p:nvPr>
            <p:ph type="dt" sz="half" idx="10"/>
          </p:nvPr>
        </p:nvSpPr>
        <p:spPr/>
        <p:txBody>
          <a:bodyPr/>
          <a:lstStyle/>
          <a:p>
            <a:fld id="{BCFDC019-EA8A-0148-BC7C-BCED4925E9A4}" type="datetimeFigureOut">
              <a:rPr lang="en-US" smtClean="0"/>
              <a:t>7/1/22</a:t>
            </a:fld>
            <a:endParaRPr lang="en-US"/>
          </a:p>
        </p:txBody>
      </p:sp>
      <p:sp>
        <p:nvSpPr>
          <p:cNvPr id="6" name="Footer Placeholder 5">
            <a:extLst>
              <a:ext uri="{FF2B5EF4-FFF2-40B4-BE49-F238E27FC236}">
                <a16:creationId xmlns:a16="http://schemas.microsoft.com/office/drawing/2014/main" id="{99BFDE9F-6B11-DF44-8A43-6BB3715B988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52EF4B3-3D46-C049-971C-660E31CDF227}"/>
              </a:ext>
            </a:extLst>
          </p:cNvPr>
          <p:cNvSpPr>
            <a:spLocks noGrp="1"/>
          </p:cNvSpPr>
          <p:nvPr>
            <p:ph type="sldNum" sz="quarter" idx="12"/>
          </p:nvPr>
        </p:nvSpPr>
        <p:spPr/>
        <p:txBody>
          <a:bodyPr/>
          <a:lstStyle/>
          <a:p>
            <a:fld id="{5D23F5BD-1D79-D340-AC7E-001EE334208E}" type="slidenum">
              <a:rPr lang="en-US" smtClean="0"/>
              <a:t>‹#›</a:t>
            </a:fld>
            <a:endParaRPr lang="en-US"/>
          </a:p>
        </p:txBody>
      </p:sp>
    </p:spTree>
    <p:extLst>
      <p:ext uri="{BB962C8B-B14F-4D97-AF65-F5344CB8AC3E}">
        <p14:creationId xmlns:p14="http://schemas.microsoft.com/office/powerpoint/2010/main" val="14747387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539F31-FB76-2948-AD13-099AD06D474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6075115-D10A-4849-9E4F-E34FD5B1649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70C1DA-99C8-9847-B94B-D2B66E40CA25}"/>
              </a:ext>
            </a:extLst>
          </p:cNvPr>
          <p:cNvSpPr>
            <a:spLocks noGrp="1"/>
          </p:cNvSpPr>
          <p:nvPr>
            <p:ph type="dt" sz="half" idx="10"/>
          </p:nvPr>
        </p:nvSpPr>
        <p:spPr/>
        <p:txBody>
          <a:bodyPr/>
          <a:lstStyle/>
          <a:p>
            <a:fld id="{BCFDC019-EA8A-0148-BC7C-BCED4925E9A4}" type="datetimeFigureOut">
              <a:rPr lang="en-US" smtClean="0"/>
              <a:t>7/1/22</a:t>
            </a:fld>
            <a:endParaRPr lang="en-US"/>
          </a:p>
        </p:txBody>
      </p:sp>
      <p:sp>
        <p:nvSpPr>
          <p:cNvPr id="5" name="Footer Placeholder 4">
            <a:extLst>
              <a:ext uri="{FF2B5EF4-FFF2-40B4-BE49-F238E27FC236}">
                <a16:creationId xmlns:a16="http://schemas.microsoft.com/office/drawing/2014/main" id="{B3F201F8-68ED-FC46-B9CB-42B9894684A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43FD9D5-7413-424C-BBA2-FAAFFCDDE34D}"/>
              </a:ext>
            </a:extLst>
          </p:cNvPr>
          <p:cNvSpPr>
            <a:spLocks noGrp="1"/>
          </p:cNvSpPr>
          <p:nvPr>
            <p:ph type="sldNum" sz="quarter" idx="12"/>
          </p:nvPr>
        </p:nvSpPr>
        <p:spPr/>
        <p:txBody>
          <a:bodyPr/>
          <a:lstStyle/>
          <a:p>
            <a:fld id="{5D23F5BD-1D79-D340-AC7E-001EE334208E}" type="slidenum">
              <a:rPr lang="en-US" smtClean="0"/>
              <a:t>‹#›</a:t>
            </a:fld>
            <a:endParaRPr lang="en-US"/>
          </a:p>
        </p:txBody>
      </p:sp>
    </p:spTree>
    <p:extLst>
      <p:ext uri="{BB962C8B-B14F-4D97-AF65-F5344CB8AC3E}">
        <p14:creationId xmlns:p14="http://schemas.microsoft.com/office/powerpoint/2010/main" val="16086083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E8F2BCE-4953-CA46-8B77-8F5550EB3D5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4EAE6A7-3597-6540-A7C6-F8CA407690C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DDF20E-2695-A649-BE7A-F08C6D5C420C}"/>
              </a:ext>
            </a:extLst>
          </p:cNvPr>
          <p:cNvSpPr>
            <a:spLocks noGrp="1"/>
          </p:cNvSpPr>
          <p:nvPr>
            <p:ph type="dt" sz="half" idx="10"/>
          </p:nvPr>
        </p:nvSpPr>
        <p:spPr/>
        <p:txBody>
          <a:bodyPr/>
          <a:lstStyle/>
          <a:p>
            <a:fld id="{BCFDC019-EA8A-0148-BC7C-BCED4925E9A4}" type="datetimeFigureOut">
              <a:rPr lang="en-US" smtClean="0"/>
              <a:t>7/1/22</a:t>
            </a:fld>
            <a:endParaRPr lang="en-US"/>
          </a:p>
        </p:txBody>
      </p:sp>
      <p:sp>
        <p:nvSpPr>
          <p:cNvPr id="5" name="Footer Placeholder 4">
            <a:extLst>
              <a:ext uri="{FF2B5EF4-FFF2-40B4-BE49-F238E27FC236}">
                <a16:creationId xmlns:a16="http://schemas.microsoft.com/office/drawing/2014/main" id="{02161CB2-336A-454D-8C33-21B938681A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421933-C096-174C-88F0-0AA00CE131BE}"/>
              </a:ext>
            </a:extLst>
          </p:cNvPr>
          <p:cNvSpPr>
            <a:spLocks noGrp="1"/>
          </p:cNvSpPr>
          <p:nvPr>
            <p:ph type="sldNum" sz="quarter" idx="12"/>
          </p:nvPr>
        </p:nvSpPr>
        <p:spPr/>
        <p:txBody>
          <a:bodyPr/>
          <a:lstStyle/>
          <a:p>
            <a:fld id="{5D23F5BD-1D79-D340-AC7E-001EE334208E}" type="slidenum">
              <a:rPr lang="en-US" smtClean="0"/>
              <a:t>‹#›</a:t>
            </a:fld>
            <a:endParaRPr lang="en-US"/>
          </a:p>
        </p:txBody>
      </p:sp>
    </p:spTree>
    <p:extLst>
      <p:ext uri="{BB962C8B-B14F-4D97-AF65-F5344CB8AC3E}">
        <p14:creationId xmlns:p14="http://schemas.microsoft.com/office/powerpoint/2010/main" val="38122266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904F07-1E12-DD4A-9CB1-8F718B388C8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B333EE2-8665-7540-86D7-6C920E741E0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7F00F841-D107-8645-A819-A7B5D4D3973F}"/>
              </a:ext>
            </a:extLst>
          </p:cNvPr>
          <p:cNvSpPr>
            <a:spLocks noGrp="1"/>
          </p:cNvSpPr>
          <p:nvPr>
            <p:ph type="dt" sz="half" idx="10"/>
          </p:nvPr>
        </p:nvSpPr>
        <p:spPr/>
        <p:txBody>
          <a:bodyPr/>
          <a:lstStyle/>
          <a:p>
            <a:fld id="{219F0967-007F-D141-B262-E8D07702E326}" type="datetimeFigureOut">
              <a:rPr lang="en-US" smtClean="0"/>
              <a:t>7/1/22</a:t>
            </a:fld>
            <a:endParaRPr lang="en-US"/>
          </a:p>
        </p:txBody>
      </p:sp>
      <p:sp>
        <p:nvSpPr>
          <p:cNvPr id="5" name="Footer Placeholder 4">
            <a:extLst>
              <a:ext uri="{FF2B5EF4-FFF2-40B4-BE49-F238E27FC236}">
                <a16:creationId xmlns:a16="http://schemas.microsoft.com/office/drawing/2014/main" id="{EA0179FD-A5CC-1B4F-BDA3-132AC7C91D3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EAADBE6-9FB3-F743-945F-3BF0E4301597}"/>
              </a:ext>
            </a:extLst>
          </p:cNvPr>
          <p:cNvSpPr>
            <a:spLocks noGrp="1"/>
          </p:cNvSpPr>
          <p:nvPr>
            <p:ph type="sldNum" sz="quarter" idx="12"/>
          </p:nvPr>
        </p:nvSpPr>
        <p:spPr/>
        <p:txBody>
          <a:bodyPr/>
          <a:lstStyle/>
          <a:p>
            <a:fld id="{5EAB378B-B9F0-F640-BE68-CA64E49A0C68}" type="slidenum">
              <a:rPr lang="en-US" smtClean="0"/>
              <a:t>‹#›</a:t>
            </a:fld>
            <a:endParaRPr lang="en-US"/>
          </a:p>
        </p:txBody>
      </p:sp>
    </p:spTree>
    <p:extLst>
      <p:ext uri="{BB962C8B-B14F-4D97-AF65-F5344CB8AC3E}">
        <p14:creationId xmlns:p14="http://schemas.microsoft.com/office/powerpoint/2010/main" val="22435443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109E78-7EF2-3044-8D98-77AC9682E0F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0F34E3E-40F8-6E42-BBC5-A0EAC18C2651}"/>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2A0B5EC-3671-8344-8D89-58B31C0F87D0}"/>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ED0E752-5DAD-B24F-A413-0E74FB3811D4}"/>
              </a:ext>
            </a:extLst>
          </p:cNvPr>
          <p:cNvSpPr>
            <a:spLocks noGrp="1"/>
          </p:cNvSpPr>
          <p:nvPr>
            <p:ph type="dt" sz="half" idx="10"/>
          </p:nvPr>
        </p:nvSpPr>
        <p:spPr/>
        <p:txBody>
          <a:bodyPr/>
          <a:lstStyle/>
          <a:p>
            <a:fld id="{219F0967-007F-D141-B262-E8D07702E326}" type="datetimeFigureOut">
              <a:rPr lang="en-US" smtClean="0"/>
              <a:t>7/1/22</a:t>
            </a:fld>
            <a:endParaRPr lang="en-US"/>
          </a:p>
        </p:txBody>
      </p:sp>
      <p:sp>
        <p:nvSpPr>
          <p:cNvPr id="6" name="Footer Placeholder 5">
            <a:extLst>
              <a:ext uri="{FF2B5EF4-FFF2-40B4-BE49-F238E27FC236}">
                <a16:creationId xmlns:a16="http://schemas.microsoft.com/office/drawing/2014/main" id="{A1EB6232-F7C7-024E-9086-D7E991F3BA3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91AD42D-A4E2-614C-A2F9-84F4C08082C8}"/>
              </a:ext>
            </a:extLst>
          </p:cNvPr>
          <p:cNvSpPr>
            <a:spLocks noGrp="1"/>
          </p:cNvSpPr>
          <p:nvPr>
            <p:ph type="sldNum" sz="quarter" idx="12"/>
          </p:nvPr>
        </p:nvSpPr>
        <p:spPr/>
        <p:txBody>
          <a:bodyPr/>
          <a:lstStyle/>
          <a:p>
            <a:fld id="{5EAB378B-B9F0-F640-BE68-CA64E49A0C68}" type="slidenum">
              <a:rPr lang="en-US" smtClean="0"/>
              <a:t>‹#›</a:t>
            </a:fld>
            <a:endParaRPr lang="en-US"/>
          </a:p>
        </p:txBody>
      </p:sp>
    </p:spTree>
    <p:extLst>
      <p:ext uri="{BB962C8B-B14F-4D97-AF65-F5344CB8AC3E}">
        <p14:creationId xmlns:p14="http://schemas.microsoft.com/office/powerpoint/2010/main" val="10261230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4D9751-2DD6-6446-B534-F72368F7AB9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42E6EA2-AC1E-C347-9BD0-C60539AAFBC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871F15C4-5AA3-4640-859C-D4B3308B75BA}"/>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0A6718D-072F-3347-8F1C-57D85E722AD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684B6A9E-C9BF-D343-B1B7-437A428A0B41}"/>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CAAA89C-2716-B444-BDC1-0D4B753D1DC3}"/>
              </a:ext>
            </a:extLst>
          </p:cNvPr>
          <p:cNvSpPr>
            <a:spLocks noGrp="1"/>
          </p:cNvSpPr>
          <p:nvPr>
            <p:ph type="dt" sz="half" idx="10"/>
          </p:nvPr>
        </p:nvSpPr>
        <p:spPr/>
        <p:txBody>
          <a:bodyPr/>
          <a:lstStyle/>
          <a:p>
            <a:fld id="{219F0967-007F-D141-B262-E8D07702E326}" type="datetimeFigureOut">
              <a:rPr lang="en-US" smtClean="0"/>
              <a:t>7/1/22</a:t>
            </a:fld>
            <a:endParaRPr lang="en-US"/>
          </a:p>
        </p:txBody>
      </p:sp>
      <p:sp>
        <p:nvSpPr>
          <p:cNvPr id="8" name="Footer Placeholder 7">
            <a:extLst>
              <a:ext uri="{FF2B5EF4-FFF2-40B4-BE49-F238E27FC236}">
                <a16:creationId xmlns:a16="http://schemas.microsoft.com/office/drawing/2014/main" id="{221668FD-3208-5F4F-AF1B-BFD743103BC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2BF6A91-6F3D-1E45-994B-94C7D0BCB5C2}"/>
              </a:ext>
            </a:extLst>
          </p:cNvPr>
          <p:cNvSpPr>
            <a:spLocks noGrp="1"/>
          </p:cNvSpPr>
          <p:nvPr>
            <p:ph type="sldNum" sz="quarter" idx="12"/>
          </p:nvPr>
        </p:nvSpPr>
        <p:spPr/>
        <p:txBody>
          <a:bodyPr/>
          <a:lstStyle/>
          <a:p>
            <a:fld id="{5EAB378B-B9F0-F640-BE68-CA64E49A0C68}" type="slidenum">
              <a:rPr lang="en-US" smtClean="0"/>
              <a:t>‹#›</a:t>
            </a:fld>
            <a:endParaRPr lang="en-US"/>
          </a:p>
        </p:txBody>
      </p:sp>
    </p:spTree>
    <p:extLst>
      <p:ext uri="{BB962C8B-B14F-4D97-AF65-F5344CB8AC3E}">
        <p14:creationId xmlns:p14="http://schemas.microsoft.com/office/powerpoint/2010/main" val="23538343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879576-E031-924B-B534-EFA1654EF7C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009D74B-93F7-2842-8463-D9835F4B826D}"/>
              </a:ext>
            </a:extLst>
          </p:cNvPr>
          <p:cNvSpPr>
            <a:spLocks noGrp="1"/>
          </p:cNvSpPr>
          <p:nvPr>
            <p:ph type="dt" sz="half" idx="10"/>
          </p:nvPr>
        </p:nvSpPr>
        <p:spPr/>
        <p:txBody>
          <a:bodyPr/>
          <a:lstStyle/>
          <a:p>
            <a:fld id="{219F0967-007F-D141-B262-E8D07702E326}" type="datetimeFigureOut">
              <a:rPr lang="en-US" smtClean="0"/>
              <a:t>7/1/22</a:t>
            </a:fld>
            <a:endParaRPr lang="en-US"/>
          </a:p>
        </p:txBody>
      </p:sp>
      <p:sp>
        <p:nvSpPr>
          <p:cNvPr id="4" name="Footer Placeholder 3">
            <a:extLst>
              <a:ext uri="{FF2B5EF4-FFF2-40B4-BE49-F238E27FC236}">
                <a16:creationId xmlns:a16="http://schemas.microsoft.com/office/drawing/2014/main" id="{6601CFCF-0D16-8044-8D7B-665433A8FFD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C1EC6DA-BEEF-BB45-94DB-39E64DD84E2C}"/>
              </a:ext>
            </a:extLst>
          </p:cNvPr>
          <p:cNvSpPr>
            <a:spLocks noGrp="1"/>
          </p:cNvSpPr>
          <p:nvPr>
            <p:ph type="sldNum" sz="quarter" idx="12"/>
          </p:nvPr>
        </p:nvSpPr>
        <p:spPr/>
        <p:txBody>
          <a:bodyPr/>
          <a:lstStyle/>
          <a:p>
            <a:fld id="{5EAB378B-B9F0-F640-BE68-CA64E49A0C68}" type="slidenum">
              <a:rPr lang="en-US" smtClean="0"/>
              <a:t>‹#›</a:t>
            </a:fld>
            <a:endParaRPr lang="en-US"/>
          </a:p>
        </p:txBody>
      </p:sp>
    </p:spTree>
    <p:extLst>
      <p:ext uri="{BB962C8B-B14F-4D97-AF65-F5344CB8AC3E}">
        <p14:creationId xmlns:p14="http://schemas.microsoft.com/office/powerpoint/2010/main" val="26864202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E972451-E901-0943-A971-2EE66D924E4C}"/>
              </a:ext>
            </a:extLst>
          </p:cNvPr>
          <p:cNvSpPr>
            <a:spLocks noGrp="1"/>
          </p:cNvSpPr>
          <p:nvPr>
            <p:ph type="dt" sz="half" idx="10"/>
          </p:nvPr>
        </p:nvSpPr>
        <p:spPr/>
        <p:txBody>
          <a:bodyPr/>
          <a:lstStyle/>
          <a:p>
            <a:fld id="{219F0967-007F-D141-B262-E8D07702E326}" type="datetimeFigureOut">
              <a:rPr lang="en-US" smtClean="0"/>
              <a:t>7/1/22</a:t>
            </a:fld>
            <a:endParaRPr lang="en-US"/>
          </a:p>
        </p:txBody>
      </p:sp>
      <p:sp>
        <p:nvSpPr>
          <p:cNvPr id="3" name="Footer Placeholder 2">
            <a:extLst>
              <a:ext uri="{FF2B5EF4-FFF2-40B4-BE49-F238E27FC236}">
                <a16:creationId xmlns:a16="http://schemas.microsoft.com/office/drawing/2014/main" id="{DF1D3618-AE04-0249-BE4B-6038FDFB5C7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291B29A-27E4-8247-8C99-E0CFCF10E8C3}"/>
              </a:ext>
            </a:extLst>
          </p:cNvPr>
          <p:cNvSpPr>
            <a:spLocks noGrp="1"/>
          </p:cNvSpPr>
          <p:nvPr>
            <p:ph type="sldNum" sz="quarter" idx="12"/>
          </p:nvPr>
        </p:nvSpPr>
        <p:spPr/>
        <p:txBody>
          <a:bodyPr/>
          <a:lstStyle/>
          <a:p>
            <a:fld id="{5EAB378B-B9F0-F640-BE68-CA64E49A0C68}" type="slidenum">
              <a:rPr lang="en-US" smtClean="0"/>
              <a:t>‹#›</a:t>
            </a:fld>
            <a:endParaRPr lang="en-US"/>
          </a:p>
        </p:txBody>
      </p:sp>
    </p:spTree>
    <p:extLst>
      <p:ext uri="{BB962C8B-B14F-4D97-AF65-F5344CB8AC3E}">
        <p14:creationId xmlns:p14="http://schemas.microsoft.com/office/powerpoint/2010/main" val="537943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9B0983-21C4-4147-B9F9-2A0E7005D67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46178B6-46F6-AC4B-86AC-AAE82389269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5386DA7-8687-8349-B2E4-9CA5D6EEBAA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12A7704-7B56-BD45-B367-A6898AAE27C1}"/>
              </a:ext>
            </a:extLst>
          </p:cNvPr>
          <p:cNvSpPr>
            <a:spLocks noGrp="1"/>
          </p:cNvSpPr>
          <p:nvPr>
            <p:ph type="dt" sz="half" idx="10"/>
          </p:nvPr>
        </p:nvSpPr>
        <p:spPr/>
        <p:txBody>
          <a:bodyPr/>
          <a:lstStyle/>
          <a:p>
            <a:fld id="{219F0967-007F-D141-B262-E8D07702E326}" type="datetimeFigureOut">
              <a:rPr lang="en-US" smtClean="0"/>
              <a:t>7/1/22</a:t>
            </a:fld>
            <a:endParaRPr lang="en-US"/>
          </a:p>
        </p:txBody>
      </p:sp>
      <p:sp>
        <p:nvSpPr>
          <p:cNvPr id="6" name="Footer Placeholder 5">
            <a:extLst>
              <a:ext uri="{FF2B5EF4-FFF2-40B4-BE49-F238E27FC236}">
                <a16:creationId xmlns:a16="http://schemas.microsoft.com/office/drawing/2014/main" id="{1631982F-D97F-3141-9D7C-6FC6DAE8208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6A8CB52-CDEF-8B45-AD66-FEA021D3E667}"/>
              </a:ext>
            </a:extLst>
          </p:cNvPr>
          <p:cNvSpPr>
            <a:spLocks noGrp="1"/>
          </p:cNvSpPr>
          <p:nvPr>
            <p:ph type="sldNum" sz="quarter" idx="12"/>
          </p:nvPr>
        </p:nvSpPr>
        <p:spPr/>
        <p:txBody>
          <a:bodyPr/>
          <a:lstStyle/>
          <a:p>
            <a:fld id="{5EAB378B-B9F0-F640-BE68-CA64E49A0C68}" type="slidenum">
              <a:rPr lang="en-US" smtClean="0"/>
              <a:t>‹#›</a:t>
            </a:fld>
            <a:endParaRPr lang="en-US"/>
          </a:p>
        </p:txBody>
      </p:sp>
    </p:spTree>
    <p:extLst>
      <p:ext uri="{BB962C8B-B14F-4D97-AF65-F5344CB8AC3E}">
        <p14:creationId xmlns:p14="http://schemas.microsoft.com/office/powerpoint/2010/main" val="9217514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18C965-4644-214E-9987-2DB718E0C13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F82F2AB-C21F-DD47-A1FC-43847F665DD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454AFF9-BACA-5940-B95B-CAFD954FFC7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3B982C9-59FB-814F-B520-D7921A903D52}"/>
              </a:ext>
            </a:extLst>
          </p:cNvPr>
          <p:cNvSpPr>
            <a:spLocks noGrp="1"/>
          </p:cNvSpPr>
          <p:nvPr>
            <p:ph type="dt" sz="half" idx="10"/>
          </p:nvPr>
        </p:nvSpPr>
        <p:spPr/>
        <p:txBody>
          <a:bodyPr/>
          <a:lstStyle/>
          <a:p>
            <a:fld id="{219F0967-007F-D141-B262-E8D07702E326}" type="datetimeFigureOut">
              <a:rPr lang="en-US" smtClean="0"/>
              <a:t>7/1/22</a:t>
            </a:fld>
            <a:endParaRPr lang="en-US"/>
          </a:p>
        </p:txBody>
      </p:sp>
      <p:sp>
        <p:nvSpPr>
          <p:cNvPr id="6" name="Footer Placeholder 5">
            <a:extLst>
              <a:ext uri="{FF2B5EF4-FFF2-40B4-BE49-F238E27FC236}">
                <a16:creationId xmlns:a16="http://schemas.microsoft.com/office/drawing/2014/main" id="{CB83EBEB-C24E-B041-9B3B-870F56DBFB8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E677FED-6626-C74C-B96A-2EAD0E7714B2}"/>
              </a:ext>
            </a:extLst>
          </p:cNvPr>
          <p:cNvSpPr>
            <a:spLocks noGrp="1"/>
          </p:cNvSpPr>
          <p:nvPr>
            <p:ph type="sldNum" sz="quarter" idx="12"/>
          </p:nvPr>
        </p:nvSpPr>
        <p:spPr/>
        <p:txBody>
          <a:bodyPr/>
          <a:lstStyle/>
          <a:p>
            <a:fld id="{5EAB378B-B9F0-F640-BE68-CA64E49A0C68}" type="slidenum">
              <a:rPr lang="en-US" smtClean="0"/>
              <a:t>‹#›</a:t>
            </a:fld>
            <a:endParaRPr lang="en-US"/>
          </a:p>
        </p:txBody>
      </p:sp>
    </p:spTree>
    <p:extLst>
      <p:ext uri="{BB962C8B-B14F-4D97-AF65-F5344CB8AC3E}">
        <p14:creationId xmlns:p14="http://schemas.microsoft.com/office/powerpoint/2010/main" val="42315442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E82C34-85B8-2642-A298-F10EE3824064}"/>
              </a:ext>
            </a:extLst>
          </p:cNvPr>
          <p:cNvSpPr>
            <a:spLocks noGrp="1"/>
          </p:cNvSpPr>
          <p:nvPr>
            <p:ph type="title"/>
          </p:nvPr>
        </p:nvSpPr>
        <p:spPr>
          <a:xfrm>
            <a:off x="822434" y="1374118"/>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26B571DC-7B10-A845-A56B-6C510D716229}"/>
              </a:ext>
            </a:extLst>
          </p:cNvPr>
          <p:cNvSpPr>
            <a:spLocks noGrp="1"/>
          </p:cNvSpPr>
          <p:nvPr>
            <p:ph type="body" idx="1"/>
          </p:nvPr>
        </p:nvSpPr>
        <p:spPr>
          <a:xfrm>
            <a:off x="838200" y="2806261"/>
            <a:ext cx="10515600" cy="337070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1978EE7-EBE5-694D-81FC-CD96A3A61A7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9F0967-007F-D141-B262-E8D07702E326}" type="datetimeFigureOut">
              <a:rPr lang="en-US" smtClean="0"/>
              <a:t>7/1/22</a:t>
            </a:fld>
            <a:endParaRPr lang="en-US"/>
          </a:p>
        </p:txBody>
      </p:sp>
      <p:sp>
        <p:nvSpPr>
          <p:cNvPr id="5" name="Footer Placeholder 4">
            <a:extLst>
              <a:ext uri="{FF2B5EF4-FFF2-40B4-BE49-F238E27FC236}">
                <a16:creationId xmlns:a16="http://schemas.microsoft.com/office/drawing/2014/main" id="{8C8A9354-D70A-214A-ADB7-96E3DF042EB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E613C11-394E-8A4B-AA26-F907A429BED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AB378B-B9F0-F640-BE68-CA64E49A0C68}" type="slidenum">
              <a:rPr lang="en-US" smtClean="0"/>
              <a:t>‹#›</a:t>
            </a:fld>
            <a:endParaRPr lang="en-US"/>
          </a:p>
        </p:txBody>
      </p:sp>
      <p:grpSp>
        <p:nvGrpSpPr>
          <p:cNvPr id="16" name="Group 15">
            <a:extLst>
              <a:ext uri="{FF2B5EF4-FFF2-40B4-BE49-F238E27FC236}">
                <a16:creationId xmlns:a16="http://schemas.microsoft.com/office/drawing/2014/main" id="{5E19607C-4083-154E-B415-2F34D4ADCD61}"/>
              </a:ext>
            </a:extLst>
          </p:cNvPr>
          <p:cNvGrpSpPr/>
          <p:nvPr userDrawn="1"/>
        </p:nvGrpSpPr>
        <p:grpSpPr>
          <a:xfrm>
            <a:off x="0" y="101626"/>
            <a:ext cx="12192000" cy="1463040"/>
            <a:chOff x="0" y="101626"/>
            <a:chExt cx="12192000" cy="1463040"/>
          </a:xfrm>
        </p:grpSpPr>
        <p:pic>
          <p:nvPicPr>
            <p:cNvPr id="11" name="Picture 10">
              <a:extLst>
                <a:ext uri="{FF2B5EF4-FFF2-40B4-BE49-F238E27FC236}">
                  <a16:creationId xmlns:a16="http://schemas.microsoft.com/office/drawing/2014/main" id="{08E4A784-A153-B945-90B2-08799F05E345}"/>
                </a:ext>
              </a:extLst>
            </p:cNvPr>
            <p:cNvPicPr/>
            <p:nvPr userDrawn="1"/>
          </p:nvPicPr>
          <p:blipFill rotWithShape="1">
            <a:blip r:embed="rId13" cstate="screen">
              <a:extLst>
                <a:ext uri="{28A0092B-C50C-407E-A947-70E740481C1C}">
                  <a14:useLocalDpi xmlns:a14="http://schemas.microsoft.com/office/drawing/2010/main"/>
                </a:ext>
              </a:extLst>
            </a:blip>
            <a:srcRect/>
            <a:stretch/>
          </p:blipFill>
          <p:spPr>
            <a:xfrm>
              <a:off x="4485939" y="101626"/>
              <a:ext cx="7706061" cy="1463040"/>
            </a:xfrm>
            <a:prstGeom prst="rect">
              <a:avLst/>
            </a:prstGeom>
          </p:spPr>
        </p:pic>
        <p:pic>
          <p:nvPicPr>
            <p:cNvPr id="15" name="Picture 14">
              <a:extLst>
                <a:ext uri="{FF2B5EF4-FFF2-40B4-BE49-F238E27FC236}">
                  <a16:creationId xmlns:a16="http://schemas.microsoft.com/office/drawing/2014/main" id="{C38B5D43-8FCA-8240-9DB1-DA66FD1E4BD5}"/>
                </a:ext>
              </a:extLst>
            </p:cNvPr>
            <p:cNvPicPr>
              <a:picLocks noChangeAspect="1"/>
            </p:cNvPicPr>
            <p:nvPr userDrawn="1"/>
          </p:nvPicPr>
          <p:blipFill>
            <a:blip r:embed="rId14"/>
            <a:stretch>
              <a:fillRect/>
            </a:stretch>
          </p:blipFill>
          <p:spPr>
            <a:xfrm>
              <a:off x="0" y="101626"/>
              <a:ext cx="4526280" cy="1463040"/>
            </a:xfrm>
            <a:prstGeom prst="rect">
              <a:avLst/>
            </a:prstGeom>
          </p:spPr>
        </p:pic>
      </p:grpSp>
    </p:spTree>
    <p:extLst>
      <p:ext uri="{BB962C8B-B14F-4D97-AF65-F5344CB8AC3E}">
        <p14:creationId xmlns:p14="http://schemas.microsoft.com/office/powerpoint/2010/main" val="39604458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90000"/>
        </a:lnSpc>
        <a:spcBef>
          <a:spcPct val="0"/>
        </a:spcBef>
        <a:buNone/>
        <a:defRPr sz="4400"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5D7EE8D-479D-DF40-BAF4-ED5FE7B9669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21C675B-0D4E-C247-BF70-C23AB6A032C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A3FE7D1-8C90-A644-B50F-9FF345BEFC8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CFDC019-EA8A-0148-BC7C-BCED4925E9A4}" type="datetimeFigureOut">
              <a:rPr lang="en-US" smtClean="0"/>
              <a:t>7/1/22</a:t>
            </a:fld>
            <a:endParaRPr lang="en-US"/>
          </a:p>
        </p:txBody>
      </p:sp>
      <p:sp>
        <p:nvSpPr>
          <p:cNvPr id="5" name="Footer Placeholder 4">
            <a:extLst>
              <a:ext uri="{FF2B5EF4-FFF2-40B4-BE49-F238E27FC236}">
                <a16:creationId xmlns:a16="http://schemas.microsoft.com/office/drawing/2014/main" id="{9648CF1A-DE57-FD46-89FE-38B707FD661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BB7C028-F50B-634C-9035-EFE12EADFA5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23F5BD-1D79-D340-AC7E-001EE334208E}" type="slidenum">
              <a:rPr lang="en-US" smtClean="0"/>
              <a:t>‹#›</a:t>
            </a:fld>
            <a:endParaRPr lang="en-US"/>
          </a:p>
        </p:txBody>
      </p:sp>
    </p:spTree>
    <p:extLst>
      <p:ext uri="{BB962C8B-B14F-4D97-AF65-F5344CB8AC3E}">
        <p14:creationId xmlns:p14="http://schemas.microsoft.com/office/powerpoint/2010/main" val="263265172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 Id="rId5" Type="http://schemas.openxmlformats.org/officeDocument/2006/relationships/image" Target="../media/image6.tiff"/><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9.jpeg"/><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19.jpeg"/><Relationship Id="rId1" Type="http://schemas.openxmlformats.org/officeDocument/2006/relationships/slideLayout" Target="../slideLayouts/slideLayout1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3.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13.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2.xml.rels><?xml version="1.0" encoding="UTF-8" standalone="yes"?>
<Relationships xmlns="http://schemas.openxmlformats.org/package/2006/relationships"><Relationship Id="rId2" Type="http://schemas.openxmlformats.org/officeDocument/2006/relationships/hyperlink" Target="https://scar2022.org/"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hyperlink" Target="https://usscar.org/us-antarctic-interview-series" TargetMode="External"/><Relationship Id="rId2" Type="http://schemas.openxmlformats.org/officeDocument/2006/relationships/hyperlink" Target="http://www.usscar.org/" TargetMode="External"/><Relationship Id="rId1" Type="http://schemas.openxmlformats.org/officeDocument/2006/relationships/slideLayout" Target="../slideLayouts/slideLayout2.xml"/><Relationship Id="rId6" Type="http://schemas.openxmlformats.org/officeDocument/2006/relationships/image" Target="../media/image21.tiff"/><Relationship Id="rId5" Type="http://schemas.openxmlformats.org/officeDocument/2006/relationships/hyperlink" Target="https://usscar.org/news/psecco-opportunities-polar-early-career-scientists" TargetMode="External"/><Relationship Id="rId4" Type="http://schemas.openxmlformats.org/officeDocument/2006/relationships/hyperlink" Target="https://usscar.org/directory"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8.tiff"/></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3.tiff"/><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E6774AE-C3FC-0440-A230-0EC26757797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4" name="Title 3">
            <a:extLst>
              <a:ext uri="{FF2B5EF4-FFF2-40B4-BE49-F238E27FC236}">
                <a16:creationId xmlns:a16="http://schemas.microsoft.com/office/drawing/2014/main" id="{5F5A5792-998D-B148-9722-037EEEC26945}"/>
              </a:ext>
            </a:extLst>
          </p:cNvPr>
          <p:cNvSpPr>
            <a:spLocks noGrp="1"/>
          </p:cNvSpPr>
          <p:nvPr>
            <p:ph type="ctrTitle"/>
          </p:nvPr>
        </p:nvSpPr>
        <p:spPr>
          <a:xfrm>
            <a:off x="311756" y="2037588"/>
            <a:ext cx="11568488" cy="923330"/>
          </a:xfrm>
        </p:spPr>
        <p:txBody>
          <a:bodyPr>
            <a:noAutofit/>
          </a:bodyPr>
          <a:lstStyle/>
          <a:p>
            <a:r>
              <a:rPr lang="en-US" b="1" dirty="0"/>
              <a:t>2022 Introduction to SCAR</a:t>
            </a:r>
          </a:p>
        </p:txBody>
      </p:sp>
      <p:pic>
        <p:nvPicPr>
          <p:cNvPr id="12" name="Picture 11">
            <a:extLst>
              <a:ext uri="{FF2B5EF4-FFF2-40B4-BE49-F238E27FC236}">
                <a16:creationId xmlns:a16="http://schemas.microsoft.com/office/drawing/2014/main" id="{DAED93C8-269B-4444-B8D7-3246F49C0FB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552519" y="3486403"/>
            <a:ext cx="1889760" cy="1828800"/>
          </a:xfrm>
          <a:prstGeom prst="rect">
            <a:avLst/>
          </a:prstGeom>
        </p:spPr>
      </p:pic>
      <p:pic>
        <p:nvPicPr>
          <p:cNvPr id="18" name="Picture 17">
            <a:extLst>
              <a:ext uri="{FF2B5EF4-FFF2-40B4-BE49-F238E27FC236}">
                <a16:creationId xmlns:a16="http://schemas.microsoft.com/office/drawing/2014/main" id="{66BDFE2A-31A8-FF45-B144-1E639CD011C1}"/>
              </a:ext>
            </a:extLst>
          </p:cNvPr>
          <p:cNvPicPr>
            <a:picLocks noChangeAspect="1"/>
          </p:cNvPicPr>
          <p:nvPr/>
        </p:nvPicPr>
        <p:blipFill>
          <a:blip r:embed="rId4"/>
          <a:stretch>
            <a:fillRect/>
          </a:stretch>
        </p:blipFill>
        <p:spPr>
          <a:xfrm>
            <a:off x="1817556" y="498684"/>
            <a:ext cx="8556889" cy="1056406"/>
          </a:xfrm>
          <a:prstGeom prst="rect">
            <a:avLst/>
          </a:prstGeom>
        </p:spPr>
      </p:pic>
      <p:pic>
        <p:nvPicPr>
          <p:cNvPr id="8" name="Picture 7">
            <a:extLst>
              <a:ext uri="{FF2B5EF4-FFF2-40B4-BE49-F238E27FC236}">
                <a16:creationId xmlns:a16="http://schemas.microsoft.com/office/drawing/2014/main" id="{045E6F39-3C57-FE47-A6D2-D22FEA0DBB17}"/>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6798648" y="3556773"/>
            <a:ext cx="1857856" cy="1828800"/>
          </a:xfrm>
          <a:prstGeom prst="rect">
            <a:avLst/>
          </a:prstGeom>
        </p:spPr>
      </p:pic>
      <p:sp>
        <p:nvSpPr>
          <p:cNvPr id="3" name="Rectangle 2">
            <a:extLst>
              <a:ext uri="{FF2B5EF4-FFF2-40B4-BE49-F238E27FC236}">
                <a16:creationId xmlns:a16="http://schemas.microsoft.com/office/drawing/2014/main" id="{040F1890-209D-084F-9454-F2F3DD518DA6}"/>
              </a:ext>
            </a:extLst>
          </p:cNvPr>
          <p:cNvSpPr/>
          <p:nvPr/>
        </p:nvSpPr>
        <p:spPr>
          <a:xfrm>
            <a:off x="5030394" y="5638803"/>
            <a:ext cx="5530030" cy="923330"/>
          </a:xfrm>
          <a:prstGeom prst="rect">
            <a:avLst/>
          </a:prstGeom>
        </p:spPr>
        <p:txBody>
          <a:bodyPr wrap="square">
            <a:spAutoFit/>
          </a:bodyPr>
          <a:lstStyle/>
          <a:p>
            <a:pPr algn="ctr"/>
            <a:r>
              <a:rPr lang="en-US" dirty="0">
                <a:latin typeface="Verdana" panose="020B0604030504040204" pitchFamily="34" charset="0"/>
                <a:ea typeface="Calibri" panose="020F0502020204030204" pitchFamily="34" charset="0"/>
                <a:cs typeface="Times New Roman" panose="02020603050405020304" pitchFamily="18" charset="0"/>
              </a:rPr>
              <a:t>US-SCAR is supported by</a:t>
            </a:r>
          </a:p>
          <a:p>
            <a:pPr algn="ctr"/>
            <a:r>
              <a:rPr lang="en-US" dirty="0">
                <a:latin typeface="Verdana" panose="020B0604030504040204" pitchFamily="34" charset="0"/>
                <a:ea typeface="Calibri" panose="020F0502020204030204" pitchFamily="34" charset="0"/>
                <a:cs typeface="Times New Roman" panose="02020603050405020304" pitchFamily="18" charset="0"/>
              </a:rPr>
              <a:t>NSF</a:t>
            </a:r>
            <a:r>
              <a:rPr lang="en-US" sz="1100" dirty="0">
                <a:latin typeface="Verdana" panose="020B0604030504040204" pitchFamily="34" charset="0"/>
                <a:ea typeface="Calibri" panose="020F0502020204030204" pitchFamily="34" charset="0"/>
                <a:cs typeface="Times New Roman" panose="02020603050405020304" pitchFamily="18" charset="0"/>
              </a:rPr>
              <a:t> </a:t>
            </a:r>
            <a:r>
              <a:rPr lang="en-US" dirty="0">
                <a:latin typeface="Verdana" panose="020B0604030504040204" pitchFamily="34" charset="0"/>
                <a:ea typeface="Calibri" panose="020F0502020204030204" pitchFamily="34" charset="0"/>
                <a:cs typeface="Times New Roman" panose="02020603050405020304" pitchFamily="18" charset="0"/>
              </a:rPr>
              <a:t>Office of Polar Programs</a:t>
            </a:r>
          </a:p>
          <a:p>
            <a:pPr algn="ctr"/>
            <a:r>
              <a:rPr lang="en-US" dirty="0">
                <a:latin typeface="Verdana" panose="020B0604030504040204" pitchFamily="34" charset="0"/>
                <a:ea typeface="Calibri" panose="020F0502020204030204" pitchFamily="34" charset="0"/>
                <a:cs typeface="Times New Roman" panose="02020603050405020304" pitchFamily="18" charset="0"/>
              </a:rPr>
              <a:t>Section of Antarctic Sciences</a:t>
            </a:r>
            <a:r>
              <a:rPr lang="en-US" dirty="0"/>
              <a:t> </a:t>
            </a:r>
          </a:p>
        </p:txBody>
      </p:sp>
    </p:spTree>
    <p:extLst>
      <p:ext uri="{BB962C8B-B14F-4D97-AF65-F5344CB8AC3E}">
        <p14:creationId xmlns:p14="http://schemas.microsoft.com/office/powerpoint/2010/main" val="39740256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2A6F845-CC18-9342-BA2B-E5C87E8392CB}"/>
              </a:ext>
            </a:extLst>
          </p:cNvPr>
          <p:cNvSpPr>
            <a:spLocks noGrp="1"/>
          </p:cNvSpPr>
          <p:nvPr>
            <p:ph type="title"/>
          </p:nvPr>
        </p:nvSpPr>
        <p:spPr>
          <a:xfrm>
            <a:off x="822434" y="1374118"/>
            <a:ext cx="4979276" cy="1325563"/>
          </a:xfrm>
        </p:spPr>
        <p:txBody>
          <a:bodyPr/>
          <a:lstStyle/>
          <a:p>
            <a:r>
              <a:rPr lang="en-US" dirty="0">
                <a:ea typeface="ＭＳ Ｐゴシック" charset="0"/>
                <a:cs typeface="Arial Unicode MS" charset="0"/>
              </a:rPr>
              <a:t>SCAR Organization</a:t>
            </a:r>
            <a:endParaRPr lang="en-US" dirty="0"/>
          </a:p>
        </p:txBody>
      </p:sp>
      <p:sp>
        <p:nvSpPr>
          <p:cNvPr id="6" name="Content Placeholder 5">
            <a:extLst>
              <a:ext uri="{FF2B5EF4-FFF2-40B4-BE49-F238E27FC236}">
                <a16:creationId xmlns:a16="http://schemas.microsoft.com/office/drawing/2014/main" id="{4F2AA357-68F8-4D4F-9531-5DD5E4A2E6FE}"/>
              </a:ext>
            </a:extLst>
          </p:cNvPr>
          <p:cNvSpPr>
            <a:spLocks noGrp="1"/>
          </p:cNvSpPr>
          <p:nvPr>
            <p:ph idx="1"/>
          </p:nvPr>
        </p:nvSpPr>
        <p:spPr>
          <a:xfrm>
            <a:off x="555971" y="2655402"/>
            <a:ext cx="5310351" cy="3606250"/>
          </a:xfrm>
        </p:spPr>
        <p:txBody>
          <a:bodyPr/>
          <a:lstStyle/>
          <a:p>
            <a:pPr marL="234950" indent="-234950">
              <a:lnSpc>
                <a:spcPct val="100000"/>
              </a:lnSpc>
              <a:spcBef>
                <a:spcPts val="0"/>
              </a:spcBef>
              <a:spcAft>
                <a:spcPts val="300"/>
              </a:spcAft>
              <a:buNone/>
            </a:pPr>
            <a:r>
              <a:rPr lang="en-US" sz="2400" i="1" dirty="0"/>
              <a:t>Science Groups:</a:t>
            </a:r>
            <a:r>
              <a:rPr lang="en-US" sz="2400" dirty="0"/>
              <a:t> </a:t>
            </a:r>
            <a:r>
              <a:rPr lang="en-US" sz="2400" dirty="0" err="1"/>
              <a:t>GeoSciences</a:t>
            </a:r>
            <a:r>
              <a:rPr lang="en-US" sz="2400" dirty="0"/>
              <a:t>, Life Sciences, Physical Sciences</a:t>
            </a:r>
          </a:p>
          <a:p>
            <a:pPr marL="234950" indent="-234950">
              <a:lnSpc>
                <a:spcPct val="100000"/>
              </a:lnSpc>
              <a:spcBef>
                <a:spcPts val="0"/>
              </a:spcBef>
              <a:spcAft>
                <a:spcPts val="300"/>
              </a:spcAft>
              <a:buNone/>
            </a:pPr>
            <a:r>
              <a:rPr lang="en-US" sz="2400" i="1" dirty="0">
                <a:highlight>
                  <a:srgbClr val="FF9300"/>
                </a:highlight>
              </a:rPr>
              <a:t>Scientific Research Programs</a:t>
            </a:r>
            <a:r>
              <a:rPr lang="en-US" sz="2400" i="1" dirty="0"/>
              <a:t>:</a:t>
            </a:r>
            <a:r>
              <a:rPr lang="en-US" sz="2400" dirty="0"/>
              <a:t> focused initiatives (6 years)</a:t>
            </a:r>
          </a:p>
          <a:p>
            <a:pPr marL="234950" indent="-234950">
              <a:lnSpc>
                <a:spcPct val="100000"/>
              </a:lnSpc>
              <a:spcBef>
                <a:spcPts val="0"/>
              </a:spcBef>
              <a:spcAft>
                <a:spcPts val="300"/>
              </a:spcAft>
              <a:buNone/>
            </a:pPr>
            <a:r>
              <a:rPr lang="en-US" sz="2400" i="1" dirty="0">
                <a:highlight>
                  <a:srgbClr val="FF0000"/>
                </a:highlight>
              </a:rPr>
              <a:t>Expert Groups</a:t>
            </a:r>
            <a:r>
              <a:rPr lang="en-US" sz="2400" i="1" dirty="0"/>
              <a:t>:</a:t>
            </a:r>
            <a:r>
              <a:rPr lang="en-US" sz="2400" dirty="0"/>
              <a:t> broad focus (6-8 years)</a:t>
            </a:r>
          </a:p>
          <a:p>
            <a:pPr marL="234950" indent="-234950">
              <a:lnSpc>
                <a:spcPct val="100000"/>
              </a:lnSpc>
              <a:spcBef>
                <a:spcPts val="0"/>
              </a:spcBef>
              <a:spcAft>
                <a:spcPts val="300"/>
              </a:spcAft>
              <a:buNone/>
            </a:pPr>
            <a:r>
              <a:rPr lang="en-US" sz="2400" i="1" dirty="0">
                <a:highlight>
                  <a:srgbClr val="008000"/>
                </a:highlight>
              </a:rPr>
              <a:t>Action Groups</a:t>
            </a:r>
            <a:r>
              <a:rPr lang="en-US" sz="2400" i="1" dirty="0"/>
              <a:t>:</a:t>
            </a:r>
            <a:r>
              <a:rPr lang="en-US" sz="2400" dirty="0"/>
              <a:t> address a specific issue (2-4 years)</a:t>
            </a:r>
          </a:p>
          <a:p>
            <a:pPr marL="234950" indent="-234950">
              <a:lnSpc>
                <a:spcPct val="100000"/>
              </a:lnSpc>
              <a:spcBef>
                <a:spcPts val="0"/>
              </a:spcBef>
              <a:spcAft>
                <a:spcPts val="300"/>
              </a:spcAft>
              <a:buNone/>
            </a:pPr>
            <a:r>
              <a:rPr lang="en-US" sz="2400" i="1" dirty="0">
                <a:highlight>
                  <a:srgbClr val="5AABF4"/>
                </a:highlight>
              </a:rPr>
              <a:t>Standing Committees</a:t>
            </a:r>
          </a:p>
          <a:p>
            <a:pPr marL="234950" indent="-234950">
              <a:lnSpc>
                <a:spcPct val="100000"/>
              </a:lnSpc>
              <a:spcBef>
                <a:spcPts val="0"/>
              </a:spcBef>
              <a:spcAft>
                <a:spcPts val="300"/>
              </a:spcAft>
              <a:buNone/>
            </a:pPr>
            <a:r>
              <a:rPr lang="en-US" sz="2400" i="1" dirty="0">
                <a:highlight>
                  <a:srgbClr val="00FFFF"/>
                </a:highlight>
              </a:rPr>
              <a:t>Joint Initiatives</a:t>
            </a:r>
          </a:p>
        </p:txBody>
      </p:sp>
      <p:grpSp>
        <p:nvGrpSpPr>
          <p:cNvPr id="8" name="Group 7">
            <a:extLst>
              <a:ext uri="{FF2B5EF4-FFF2-40B4-BE49-F238E27FC236}">
                <a16:creationId xmlns:a16="http://schemas.microsoft.com/office/drawing/2014/main" id="{FB6AE93A-E6FF-8149-93BC-B90BEE6CF84F}"/>
              </a:ext>
            </a:extLst>
          </p:cNvPr>
          <p:cNvGrpSpPr/>
          <p:nvPr/>
        </p:nvGrpSpPr>
        <p:grpSpPr>
          <a:xfrm>
            <a:off x="0" y="15295"/>
            <a:ext cx="12192000" cy="1466491"/>
            <a:chOff x="0" y="76200"/>
            <a:chExt cx="12192000" cy="1466491"/>
          </a:xfrm>
        </p:grpSpPr>
        <p:grpSp>
          <p:nvGrpSpPr>
            <p:cNvPr id="9" name="Group 8">
              <a:extLst>
                <a:ext uri="{FF2B5EF4-FFF2-40B4-BE49-F238E27FC236}">
                  <a16:creationId xmlns:a16="http://schemas.microsoft.com/office/drawing/2014/main" id="{C30718C4-6A71-544C-AF6C-7C703275C6D0}"/>
                </a:ext>
              </a:extLst>
            </p:cNvPr>
            <p:cNvGrpSpPr/>
            <p:nvPr/>
          </p:nvGrpSpPr>
          <p:grpSpPr>
            <a:xfrm>
              <a:off x="0" y="76200"/>
              <a:ext cx="12192000" cy="1466491"/>
              <a:chOff x="0" y="0"/>
              <a:chExt cx="12192000" cy="1466491"/>
            </a:xfrm>
          </p:grpSpPr>
          <p:pic>
            <p:nvPicPr>
              <p:cNvPr id="11" name="Picture 10">
                <a:extLst>
                  <a:ext uri="{FF2B5EF4-FFF2-40B4-BE49-F238E27FC236}">
                    <a16:creationId xmlns:a16="http://schemas.microsoft.com/office/drawing/2014/main" id="{EEA791F3-9D90-574B-8CB5-88DDA64A6777}"/>
                  </a:ext>
                </a:extLst>
              </p:cNvPr>
              <p:cNvPicPr/>
              <p:nvPr userDrawn="1"/>
            </p:nvPicPr>
            <p:blipFill>
              <a:blip r:embed="rId3" cstate="screen">
                <a:extLst>
                  <a:ext uri="{28A0092B-C50C-407E-A947-70E740481C1C}">
                    <a14:useLocalDpi xmlns:a14="http://schemas.microsoft.com/office/drawing/2010/main"/>
                  </a:ext>
                </a:extLst>
              </a:blip>
              <a:stretch>
                <a:fillRect/>
              </a:stretch>
            </p:blipFill>
            <p:spPr>
              <a:xfrm>
                <a:off x="3652157" y="0"/>
                <a:ext cx="8539843" cy="1463040"/>
              </a:xfrm>
              <a:prstGeom prst="rect">
                <a:avLst/>
              </a:prstGeom>
            </p:spPr>
          </p:pic>
          <p:pic>
            <p:nvPicPr>
              <p:cNvPr id="12" name="Picture 11">
                <a:extLst>
                  <a:ext uri="{FF2B5EF4-FFF2-40B4-BE49-F238E27FC236}">
                    <a16:creationId xmlns:a16="http://schemas.microsoft.com/office/drawing/2014/main" id="{A7A17BD5-0C1E-6D43-8A32-E73C82825670}"/>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t="-12890" b="-13185"/>
              <a:stretch/>
            </p:blipFill>
            <p:spPr>
              <a:xfrm>
                <a:off x="0" y="0"/>
                <a:ext cx="3657600" cy="1466491"/>
              </a:xfrm>
              <a:prstGeom prst="rect">
                <a:avLst/>
              </a:prstGeom>
              <a:solidFill>
                <a:schemeClr val="tx1"/>
              </a:solidFill>
            </p:spPr>
          </p:pic>
        </p:grpSp>
        <p:sp>
          <p:nvSpPr>
            <p:cNvPr id="10" name="TextBox 9">
              <a:extLst>
                <a:ext uri="{FF2B5EF4-FFF2-40B4-BE49-F238E27FC236}">
                  <a16:creationId xmlns:a16="http://schemas.microsoft.com/office/drawing/2014/main" id="{02DEFC69-02C9-CB4B-ADC8-420F9E1FA04F}"/>
                </a:ext>
              </a:extLst>
            </p:cNvPr>
            <p:cNvSpPr txBox="1"/>
            <p:nvPr/>
          </p:nvSpPr>
          <p:spPr>
            <a:xfrm>
              <a:off x="1529780" y="1074019"/>
              <a:ext cx="1306961"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err="1">
                  <a:ln>
                    <a:noFill/>
                  </a:ln>
                  <a:solidFill>
                    <a:prstClr val="white"/>
                  </a:solidFill>
                  <a:effectLst/>
                  <a:uLnTx/>
                  <a:uFillTx/>
                  <a:latin typeface="Calibri" panose="020F0502020204030204"/>
                  <a:ea typeface="+mn-ea"/>
                  <a:cs typeface="+mn-cs"/>
                </a:rPr>
                <a:t>www.scar.org</a:t>
              </a:r>
              <a:endPar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pic>
        <p:nvPicPr>
          <p:cNvPr id="7" name="Picture 6">
            <a:extLst>
              <a:ext uri="{FF2B5EF4-FFF2-40B4-BE49-F238E27FC236}">
                <a16:creationId xmlns:a16="http://schemas.microsoft.com/office/drawing/2014/main" id="{8A661998-0B54-0649-B1C3-AD45A48F6683}"/>
              </a:ext>
            </a:extLst>
          </p:cNvPr>
          <p:cNvPicPr>
            <a:picLocks noChangeAspect="1"/>
          </p:cNvPicPr>
          <p:nvPr/>
        </p:nvPicPr>
        <p:blipFill>
          <a:blip r:embed="rId5"/>
          <a:stretch>
            <a:fillRect/>
          </a:stretch>
        </p:blipFill>
        <p:spPr>
          <a:xfrm>
            <a:off x="5532894" y="2134152"/>
            <a:ext cx="6705599" cy="4013480"/>
          </a:xfrm>
          <a:prstGeom prst="rect">
            <a:avLst/>
          </a:prstGeom>
        </p:spPr>
      </p:pic>
    </p:spTree>
    <p:extLst>
      <p:ext uri="{BB962C8B-B14F-4D97-AF65-F5344CB8AC3E}">
        <p14:creationId xmlns:p14="http://schemas.microsoft.com/office/powerpoint/2010/main" val="603325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B5EAE949-5F09-1C47-8B35-095D946EFA6C}"/>
              </a:ext>
            </a:extLst>
          </p:cNvPr>
          <p:cNvPicPr>
            <a:picLocks noChangeAspect="1"/>
          </p:cNvPicPr>
          <p:nvPr/>
        </p:nvPicPr>
        <p:blipFill>
          <a:blip r:embed="rId2"/>
          <a:stretch>
            <a:fillRect/>
          </a:stretch>
        </p:blipFill>
        <p:spPr>
          <a:xfrm>
            <a:off x="260984" y="376550"/>
            <a:ext cx="11562455" cy="2095695"/>
          </a:xfrm>
          <a:prstGeom prst="rect">
            <a:avLst/>
          </a:prstGeom>
          <a:effectLst>
            <a:outerShdw blurRad="50800" dist="193853" dir="2700000" algn="tl" rotWithShape="0">
              <a:prstClr val="black">
                <a:alpha val="40000"/>
              </a:prstClr>
            </a:outerShdw>
          </a:effectLst>
        </p:spPr>
      </p:pic>
      <p:sp>
        <p:nvSpPr>
          <p:cNvPr id="26" name="Rectangle 25">
            <a:extLst>
              <a:ext uri="{FF2B5EF4-FFF2-40B4-BE49-F238E27FC236}">
                <a16:creationId xmlns:a16="http://schemas.microsoft.com/office/drawing/2014/main" id="{567B4154-AE00-1D4A-A262-5F0BCC83F4ED}"/>
              </a:ext>
            </a:extLst>
          </p:cNvPr>
          <p:cNvSpPr/>
          <p:nvPr/>
        </p:nvSpPr>
        <p:spPr>
          <a:xfrm>
            <a:off x="260985" y="3057620"/>
            <a:ext cx="11670030" cy="3463290"/>
          </a:xfrm>
          <a:prstGeom prst="rect">
            <a:avLst/>
          </a:prstGeom>
          <a:solidFill>
            <a:schemeClr val="tx1">
              <a:lumMod val="65000"/>
              <a:lumOff val="35000"/>
              <a:alpha val="8793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4" name="TextBox 23">
            <a:extLst>
              <a:ext uri="{FF2B5EF4-FFF2-40B4-BE49-F238E27FC236}">
                <a16:creationId xmlns:a16="http://schemas.microsoft.com/office/drawing/2014/main" id="{A139A6A5-B187-8042-A27F-6CBB582AA4BA}"/>
              </a:ext>
            </a:extLst>
          </p:cNvPr>
          <p:cNvSpPr txBox="1"/>
          <p:nvPr/>
        </p:nvSpPr>
        <p:spPr>
          <a:xfrm>
            <a:off x="679912" y="3993536"/>
            <a:ext cx="4183380"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Calibri" panose="020F0502020204030204"/>
                <a:ea typeface="+mn-ea"/>
                <a:cs typeface="+mn-cs"/>
              </a:rPr>
              <a:t>SCAR Physical Sciences Group</a:t>
            </a:r>
          </a:p>
        </p:txBody>
      </p:sp>
      <p:sp>
        <p:nvSpPr>
          <p:cNvPr id="10" name="TextBox 9">
            <a:extLst>
              <a:ext uri="{FF2B5EF4-FFF2-40B4-BE49-F238E27FC236}">
                <a16:creationId xmlns:a16="http://schemas.microsoft.com/office/drawing/2014/main" id="{80223A0F-491B-BC4C-B949-6C867B44027F}"/>
              </a:ext>
            </a:extLst>
          </p:cNvPr>
          <p:cNvSpPr txBox="1"/>
          <p:nvPr/>
        </p:nvSpPr>
        <p:spPr>
          <a:xfrm>
            <a:off x="4999499" y="3206141"/>
            <a:ext cx="2921485" cy="144911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500"/>
              </a:spcAft>
              <a:buClrTx/>
              <a:buSzTx/>
              <a:buFontTx/>
              <a:buNone/>
              <a:tabLst/>
              <a:defRPr/>
            </a:pPr>
            <a:r>
              <a:rPr kumimoji="0" lang="en-US" sz="2400" b="1" i="1" u="none" strike="noStrike" kern="1200" cap="none" spc="0" normalizeH="0" baseline="0" noProof="0" dirty="0">
                <a:ln>
                  <a:noFill/>
                </a:ln>
                <a:solidFill>
                  <a:prstClr val="white"/>
                </a:solidFill>
                <a:effectLst/>
                <a:uLnTx/>
                <a:uFillTx/>
                <a:latin typeface="Calibri" panose="020F0502020204030204"/>
                <a:ea typeface="+mn-ea"/>
                <a:cs typeface="+mn-cs"/>
              </a:rPr>
              <a:t>US representatives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Calibri" panose="020F0502020204030204"/>
                <a:ea typeface="+mn-ea"/>
                <a:cs typeface="+mn-cs"/>
              </a:rPr>
              <a:t>John Cassano</a:t>
            </a:r>
          </a:p>
          <a:p>
            <a:pPr lvl="0"/>
            <a:r>
              <a:rPr lang="en-US" sz="2000" b="1" dirty="0">
                <a:solidFill>
                  <a:schemeClr val="bg1"/>
                </a:solidFill>
              </a:rPr>
              <a:t>Lu Lu</a:t>
            </a:r>
          </a:p>
          <a:p>
            <a:pPr lvl="0"/>
            <a:r>
              <a:rPr lang="en-US" sz="2000" b="1" dirty="0">
                <a:solidFill>
                  <a:schemeClr val="bg1"/>
                </a:solidFill>
              </a:rPr>
              <a:t>Kirsty Tinto</a:t>
            </a:r>
            <a:endParaRPr kumimoji="0" lang="en-US" sz="2000" b="1" i="0" u="none" strike="noStrike" kern="1200" cap="none" spc="0" normalizeH="0" baseline="0" noProof="0" dirty="0">
              <a:ln>
                <a:noFill/>
              </a:ln>
              <a:solidFill>
                <a:schemeClr val="bg1"/>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BFE569BE-1C52-1C46-9C91-2AB41B1C4C0D}"/>
              </a:ext>
            </a:extLst>
          </p:cNvPr>
          <p:cNvSpPr txBox="1"/>
          <p:nvPr/>
        </p:nvSpPr>
        <p:spPr>
          <a:xfrm>
            <a:off x="4999498" y="4844289"/>
            <a:ext cx="5741795" cy="144911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500"/>
              </a:spcAft>
              <a:buClrTx/>
              <a:buSzTx/>
              <a:buFontTx/>
              <a:buNone/>
              <a:tabLst/>
              <a:defRPr/>
            </a:pPr>
            <a:r>
              <a:rPr kumimoji="0" lang="en-US" sz="2400" b="1" i="1" u="none" strike="noStrike" kern="1200" cap="none" spc="0" normalizeH="0" baseline="0" noProof="0" dirty="0">
                <a:ln>
                  <a:noFill/>
                </a:ln>
                <a:solidFill>
                  <a:prstClr val="white"/>
                </a:solidFill>
                <a:effectLst/>
                <a:uLnTx/>
                <a:uFillTx/>
                <a:latin typeface="Calibri" panose="020F0502020204030204"/>
                <a:ea typeface="+mn-ea"/>
                <a:cs typeface="+mn-cs"/>
              </a:rPr>
              <a:t>SCAR PSG Officers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Calibri" panose="020F0502020204030204"/>
                <a:ea typeface="+mn-ea"/>
                <a:cs typeface="+mn-cs"/>
              </a:rPr>
              <a:t>Chief Officer: David Bromwich (term ending in 2022)</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Calibri" panose="020F0502020204030204"/>
                <a:ea typeface="+mn-ea"/>
                <a:cs typeface="+mn-cs"/>
              </a:rPr>
              <a:t>Deputy Chief Officer: Adriana María Gulisano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Calibri" panose="020F0502020204030204"/>
                <a:ea typeface="+mn-ea"/>
                <a:cs typeface="+mn-cs"/>
              </a:rPr>
              <a:t>Secretary: Steve Colwell (term ending in 2022)</a:t>
            </a:r>
          </a:p>
        </p:txBody>
      </p:sp>
      <p:cxnSp>
        <p:nvCxnSpPr>
          <p:cNvPr id="31" name="Straight Connector 30">
            <a:extLst>
              <a:ext uri="{FF2B5EF4-FFF2-40B4-BE49-F238E27FC236}">
                <a16:creationId xmlns:a16="http://schemas.microsoft.com/office/drawing/2014/main" id="{CDEC7CE6-F2DE-9F41-8AF9-AAACD426D632}"/>
              </a:ext>
            </a:extLst>
          </p:cNvPr>
          <p:cNvCxnSpPr/>
          <p:nvPr/>
        </p:nvCxnSpPr>
        <p:spPr>
          <a:xfrm>
            <a:off x="4411980" y="3251796"/>
            <a:ext cx="0" cy="3004750"/>
          </a:xfrm>
          <a:prstGeom prst="line">
            <a:avLst/>
          </a:prstGeom>
          <a:ln w="50800" cmpd="thinThick">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985184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3FBF01-E465-D245-BFC7-DDC04E1DBD7A}"/>
              </a:ext>
            </a:extLst>
          </p:cNvPr>
          <p:cNvSpPr>
            <a:spLocks noGrp="1"/>
          </p:cNvSpPr>
          <p:nvPr>
            <p:ph type="title"/>
          </p:nvPr>
        </p:nvSpPr>
        <p:spPr>
          <a:xfrm>
            <a:off x="4965430" y="629268"/>
            <a:ext cx="6586491" cy="1286160"/>
          </a:xfrm>
        </p:spPr>
        <p:txBody>
          <a:bodyPr anchor="b">
            <a:normAutofit/>
          </a:bodyPr>
          <a:lstStyle/>
          <a:p>
            <a:r>
              <a:rPr lang="en-US" sz="4100" b="1"/>
              <a:t>Overview of the Physical Sciences Group</a:t>
            </a:r>
            <a:endParaRPr lang="en-US" sz="4100" b="1" dirty="0"/>
          </a:p>
        </p:txBody>
      </p:sp>
      <p:sp>
        <p:nvSpPr>
          <p:cNvPr id="3" name="Content Placeholder 2">
            <a:extLst>
              <a:ext uri="{FF2B5EF4-FFF2-40B4-BE49-F238E27FC236}">
                <a16:creationId xmlns:a16="http://schemas.microsoft.com/office/drawing/2014/main" id="{E92A97B4-3E01-C74F-BBBB-3FB0156DFEE6}"/>
              </a:ext>
            </a:extLst>
          </p:cNvPr>
          <p:cNvSpPr>
            <a:spLocks noGrp="1"/>
          </p:cNvSpPr>
          <p:nvPr>
            <p:ph idx="1"/>
          </p:nvPr>
        </p:nvSpPr>
        <p:spPr>
          <a:xfrm>
            <a:off x="4965432" y="2236180"/>
            <a:ext cx="6586489" cy="3785419"/>
          </a:xfrm>
        </p:spPr>
        <p:txBody>
          <a:bodyPr>
            <a:normAutofit fontScale="92500" lnSpcReduction="20000"/>
          </a:bodyPr>
          <a:lstStyle/>
          <a:p>
            <a:r>
              <a:rPr lang="en-US" sz="2000" dirty="0"/>
              <a:t>Processes at the interfaces between ice, ocean, land and atmosphere </a:t>
            </a:r>
          </a:p>
          <a:p>
            <a:r>
              <a:rPr lang="en-US" sz="2000" dirty="0"/>
              <a:t>Describe and predict the response to climate change</a:t>
            </a:r>
          </a:p>
          <a:p>
            <a:r>
              <a:rPr lang="en-US" sz="2000" dirty="0"/>
              <a:t>Understanding of ice sheet dynamics</a:t>
            </a:r>
          </a:p>
          <a:p>
            <a:r>
              <a:rPr lang="en-US" sz="2000" dirty="0"/>
              <a:t>Extracting climate records from the ice sheet</a:t>
            </a:r>
          </a:p>
          <a:p>
            <a:r>
              <a:rPr lang="en-US" sz="2000" dirty="0"/>
              <a:t>Exploring processes and changes in sea-ice and ocean circulation</a:t>
            </a:r>
          </a:p>
          <a:p>
            <a:r>
              <a:rPr lang="en-US" sz="2000" dirty="0"/>
              <a:t>Improving understanding of atmospheric dynamics and chemistry and the role of the ozone hole in Antarctic climate</a:t>
            </a:r>
          </a:p>
          <a:p>
            <a:r>
              <a:rPr lang="en-US" sz="2000" dirty="0"/>
              <a:t>A distinct component of physical sciences research in Antarctica is based on the unique properties of the continent that </a:t>
            </a:r>
            <a:r>
              <a:rPr lang="en-US" sz="2000" dirty="0" err="1"/>
              <a:t>favour</a:t>
            </a:r>
            <a:r>
              <a:rPr lang="en-US" sz="2000" dirty="0"/>
              <a:t> its use as a platform for astronomical and solar-terrestrial observations.</a:t>
            </a:r>
          </a:p>
        </p:txBody>
      </p:sp>
      <p:pic>
        <p:nvPicPr>
          <p:cNvPr id="5" name="Picture 4" descr="A large iceberg in the ocean&#10;&#10;Description automatically generated with medium confidence">
            <a:extLst>
              <a:ext uri="{FF2B5EF4-FFF2-40B4-BE49-F238E27FC236}">
                <a16:creationId xmlns:a16="http://schemas.microsoft.com/office/drawing/2014/main" id="{75A2D825-8A96-1D46-92FF-376CB75CBE0D}"/>
              </a:ext>
            </a:extLst>
          </p:cNvPr>
          <p:cNvPicPr>
            <a:picLocks noChangeAspect="1"/>
          </p:cNvPicPr>
          <p:nvPr/>
        </p:nvPicPr>
        <p:blipFill rotWithShape="1">
          <a:blip r:embed="rId3"/>
          <a:srcRect l="24168" r="39838"/>
          <a:stretch/>
        </p:blipFill>
        <p:spPr>
          <a:xfrm>
            <a:off x="20" y="10"/>
            <a:ext cx="4635571" cy="6857990"/>
          </a:xfrm>
          <a:prstGeom prst="rect">
            <a:avLst/>
          </a:prstGeom>
          <a:effectLst/>
        </p:spPr>
      </p:pic>
      <p:cxnSp>
        <p:nvCxnSpPr>
          <p:cNvPr id="17" name="Straight Connector 16">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3693B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A21DDBFE-D1E9-C241-BDAC-2213BD1C8D4D}"/>
              </a:ext>
            </a:extLst>
          </p:cNvPr>
          <p:cNvSpPr txBox="1"/>
          <p:nvPr/>
        </p:nvSpPr>
        <p:spPr>
          <a:xfrm>
            <a:off x="4965430" y="6106360"/>
            <a:ext cx="642486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PSG primarily acts through its subsidiary groups</a:t>
            </a:r>
          </a:p>
        </p:txBody>
      </p:sp>
      <p:sp>
        <p:nvSpPr>
          <p:cNvPr id="7" name="Rectangle 6">
            <a:extLst>
              <a:ext uri="{FF2B5EF4-FFF2-40B4-BE49-F238E27FC236}">
                <a16:creationId xmlns:a16="http://schemas.microsoft.com/office/drawing/2014/main" id="{B1D5482A-37CA-3741-B40D-6BD61D52F1F4}"/>
              </a:ext>
            </a:extLst>
          </p:cNvPr>
          <p:cNvSpPr/>
          <p:nvPr/>
        </p:nvSpPr>
        <p:spPr>
          <a:xfrm>
            <a:off x="0" y="6620210"/>
            <a:ext cx="1596912" cy="21544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1" u="none" strike="noStrike" kern="1200" cap="none" spc="0" normalizeH="0" baseline="0" noProof="0" dirty="0">
                <a:ln>
                  <a:noFill/>
                </a:ln>
                <a:solidFill>
                  <a:prstClr val="white"/>
                </a:solidFill>
                <a:effectLst/>
                <a:uLnTx/>
                <a:uFillTx/>
                <a:latin typeface="Georgia" panose="02040502050405020303" pitchFamily="18" charset="0"/>
                <a:ea typeface="+mn-ea"/>
                <a:cs typeface="+mn-cs"/>
              </a:rPr>
              <a:t>Credit: </a:t>
            </a:r>
            <a:r>
              <a:rPr kumimoji="0" lang="en-US" sz="800" b="0" i="1" u="none" strike="noStrike" kern="1200" cap="none" spc="0" normalizeH="0" baseline="0" noProof="0" dirty="0" err="1">
                <a:ln>
                  <a:noFill/>
                </a:ln>
                <a:solidFill>
                  <a:prstClr val="white"/>
                </a:solidFill>
                <a:effectLst/>
                <a:uLnTx/>
                <a:uFillTx/>
                <a:latin typeface="Georgia" panose="02040502050405020303" pitchFamily="18" charset="0"/>
                <a:ea typeface="+mn-ea"/>
                <a:cs typeface="+mn-cs"/>
              </a:rPr>
              <a:t>SmartWater</a:t>
            </a:r>
            <a:r>
              <a:rPr kumimoji="0" lang="en-US" sz="800" b="0" i="1" u="none" strike="noStrike" kern="1200" cap="none" spc="0" normalizeH="0" baseline="0" noProof="0" dirty="0">
                <a:ln>
                  <a:noFill/>
                </a:ln>
                <a:solidFill>
                  <a:prstClr val="white"/>
                </a:solidFill>
                <a:effectLst/>
                <a:uLnTx/>
                <a:uFillTx/>
                <a:latin typeface="Georgia" panose="02040502050405020303" pitchFamily="18" charset="0"/>
                <a:ea typeface="+mn-ea"/>
                <a:cs typeface="+mn-cs"/>
              </a:rPr>
              <a:t> Magazine</a:t>
            </a:r>
            <a:endParaRPr kumimoji="0" lang="en-US" sz="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073073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8000"/>
            <a:lum/>
          </a:blip>
          <a:srcRect/>
          <a:stretch>
            <a:fillRect t="-9000" b="-9000"/>
          </a:stretch>
        </a:blipFill>
        <a:effectLst/>
      </p:bgPr>
    </p:bg>
    <p:spTree>
      <p:nvGrpSpPr>
        <p:cNvPr id="1" name=""/>
        <p:cNvGrpSpPr/>
        <p:nvPr/>
      </p:nvGrpSpPr>
      <p:grpSpPr>
        <a:xfrm>
          <a:off x="0" y="0"/>
          <a:ext cx="0" cy="0"/>
          <a:chOff x="0" y="0"/>
          <a:chExt cx="0" cy="0"/>
        </a:xfrm>
      </p:grpSpPr>
      <p:sp>
        <p:nvSpPr>
          <p:cNvPr id="20" name="TextBox 19">
            <a:extLst>
              <a:ext uri="{FF2B5EF4-FFF2-40B4-BE49-F238E27FC236}">
                <a16:creationId xmlns:a16="http://schemas.microsoft.com/office/drawing/2014/main" id="{8AED8D6F-5DAA-6242-B2D4-6C8A5BC25603}"/>
              </a:ext>
            </a:extLst>
          </p:cNvPr>
          <p:cNvSpPr txBox="1"/>
          <p:nvPr/>
        </p:nvSpPr>
        <p:spPr>
          <a:xfrm>
            <a:off x="177249" y="2219706"/>
            <a:ext cx="4673237" cy="2418588"/>
          </a:xfrm>
          <a:prstGeom prst="rect">
            <a:avLst/>
          </a:prstGeom>
          <a:solidFill>
            <a:schemeClr val="tx1">
              <a:alpha val="30000"/>
            </a:schemeClr>
          </a:solidFill>
        </p:spPr>
        <p:txBody>
          <a:bodyPr vert="horz" lIns="91440" tIns="45720" rIns="91440" bIns="45720" rtlCol="0" anchor="ctr">
            <a:no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3600" b="1" i="1" u="none" strike="noStrike" kern="1200" cap="none" spc="0" normalizeH="0" baseline="0" noProof="0" dirty="0">
                <a:ln>
                  <a:noFill/>
                </a:ln>
                <a:solidFill>
                  <a:prstClr val="black"/>
                </a:solidFill>
                <a:effectLst/>
                <a:uLnTx/>
                <a:uFillTx/>
                <a:latin typeface="Calibri Light" panose="020F0302020204030204"/>
                <a:ea typeface="+mn-ea"/>
                <a:cs typeface="+mn-cs"/>
              </a:rPr>
              <a:t>Near-term variability and Prediction of the Antarctic Climate System (ANTCLIMNOW)</a:t>
            </a:r>
          </a:p>
        </p:txBody>
      </p:sp>
      <p:sp>
        <p:nvSpPr>
          <p:cNvPr id="31" name="Freeform: Shape 24">
            <a:extLst>
              <a:ext uri="{FF2B5EF4-FFF2-40B4-BE49-F238E27FC236}">
                <a16:creationId xmlns:a16="http://schemas.microsoft.com/office/drawing/2014/main" id="{DFF2AC85-FAA0-4844-813F-83C04D7382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7636" y="0"/>
            <a:ext cx="7281316" cy="6858000"/>
          </a:xfrm>
          <a:custGeom>
            <a:avLst/>
            <a:gdLst>
              <a:gd name="connsiteX0" fmla="*/ 361354 w 7281316"/>
              <a:gd name="connsiteY0" fmla="*/ 0 h 6858000"/>
              <a:gd name="connsiteX1" fmla="*/ 7281316 w 7281316"/>
              <a:gd name="connsiteY1" fmla="*/ 0 h 6858000"/>
              <a:gd name="connsiteX2" fmla="*/ 7281316 w 7281316"/>
              <a:gd name="connsiteY2" fmla="*/ 6858000 h 6858000"/>
              <a:gd name="connsiteX3" fmla="*/ 696735 w 7281316"/>
              <a:gd name="connsiteY3" fmla="*/ 6858000 h 6858000"/>
              <a:gd name="connsiteX4" fmla="*/ 690849 w 7281316"/>
              <a:gd name="connsiteY4" fmla="*/ 6842426 h 6858000"/>
              <a:gd name="connsiteX5" fmla="*/ 335637 w 7281316"/>
              <a:gd name="connsiteY5" fmla="*/ 9472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81316" h="6858000">
                <a:moveTo>
                  <a:pt x="361354" y="0"/>
                </a:moveTo>
                <a:lnTo>
                  <a:pt x="7281316" y="0"/>
                </a:lnTo>
                <a:lnTo>
                  <a:pt x="7281316" y="6858000"/>
                </a:lnTo>
                <a:lnTo>
                  <a:pt x="696735" y="6858000"/>
                </a:lnTo>
                <a:lnTo>
                  <a:pt x="690849" y="6842426"/>
                </a:lnTo>
                <a:cubicBezTo>
                  <a:pt x="-65870" y="4704140"/>
                  <a:pt x="-226206" y="2374054"/>
                  <a:pt x="335637" y="94722"/>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Freeform: Shape 26">
            <a:extLst>
              <a:ext uri="{FF2B5EF4-FFF2-40B4-BE49-F238E27FC236}">
                <a16:creationId xmlns:a16="http://schemas.microsoft.com/office/drawing/2014/main" id="{89CC0F1E-BAA2-47B1-8F83-7ECB9FD9E0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89558" y="0"/>
            <a:ext cx="6999394" cy="6858000"/>
          </a:xfrm>
          <a:custGeom>
            <a:avLst/>
            <a:gdLst>
              <a:gd name="connsiteX0" fmla="*/ 6999394 w 6999394"/>
              <a:gd name="connsiteY0" fmla="*/ 0 h 6858000"/>
              <a:gd name="connsiteX1" fmla="*/ 6999394 w 6999394"/>
              <a:gd name="connsiteY1" fmla="*/ 6858000 h 6858000"/>
              <a:gd name="connsiteX2" fmla="*/ 717029 w 6999394"/>
              <a:gd name="connsiteY2" fmla="*/ 6858000 h 6858000"/>
              <a:gd name="connsiteX3" fmla="*/ 623642 w 6999394"/>
              <a:gd name="connsiteY3" fmla="*/ 6599363 h 6858000"/>
              <a:gd name="connsiteX4" fmla="*/ 319533 w 6999394"/>
              <a:gd name="connsiteY4" fmla="*/ 193787 h 6858000"/>
              <a:gd name="connsiteX5" fmla="*/ 371685 w 6999394"/>
              <a:gd name="connsiteY5" fmla="*/ 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99394" h="6858000">
                <a:moveTo>
                  <a:pt x="6999394" y="0"/>
                </a:moveTo>
                <a:lnTo>
                  <a:pt x="6999394" y="6858000"/>
                </a:lnTo>
                <a:lnTo>
                  <a:pt x="717029" y="6858000"/>
                </a:lnTo>
                <a:lnTo>
                  <a:pt x="623642" y="6599363"/>
                </a:lnTo>
                <a:cubicBezTo>
                  <a:pt x="-67685" y="4563346"/>
                  <a:pt x="-206622" y="2355719"/>
                  <a:pt x="319533" y="193787"/>
                </a:cubicBezTo>
                <a:lnTo>
                  <a:pt x="371685" y="1"/>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Rectangle 18">
            <a:extLst>
              <a:ext uri="{FF2B5EF4-FFF2-40B4-BE49-F238E27FC236}">
                <a16:creationId xmlns:a16="http://schemas.microsoft.com/office/drawing/2014/main" id="{F3E15E39-3CAB-6549-885C-E2BEE6E892A4}"/>
              </a:ext>
            </a:extLst>
          </p:cNvPr>
          <p:cNvSpPr/>
          <p:nvPr/>
        </p:nvSpPr>
        <p:spPr>
          <a:xfrm>
            <a:off x="5886450" y="1104138"/>
            <a:ext cx="5814254" cy="4649724"/>
          </a:xfrm>
          <a:prstGeom prst="rect">
            <a:avLst/>
          </a:prstGeom>
        </p:spPr>
        <p:txBody>
          <a:bodyPr vert="horz" lIns="91440" tIns="45720" rIns="91440" bIns="45720" rtlCol="0" anchor="ctr">
            <a:normAutofit/>
          </a:bodyPr>
          <a:lstStyle/>
          <a:p>
            <a:pPr marL="0" marR="0" lvl="0" indent="0" algn="l" defTabSz="914400" rtl="0" eaLnBrk="1" fontAlgn="ctr" latinLnBrk="0" hangingPunct="1">
              <a:lnSpc>
                <a:spcPct val="150000"/>
              </a:lnSpc>
              <a:spcBef>
                <a:spcPts val="0"/>
              </a:spcBef>
              <a:spcAft>
                <a:spcPts val="600"/>
              </a:spcAft>
              <a:buClrTx/>
              <a:buSzTx/>
              <a:buFontTx/>
              <a:buNone/>
              <a:tabLst/>
              <a:defRPr/>
            </a:pPr>
            <a:r>
              <a:rPr kumimoji="0" lang="en-US" sz="2800" b="1" i="1" u="none" strike="noStrike" kern="1200" cap="none" spc="0" normalizeH="0" baseline="0" noProof="0" dirty="0">
                <a:ln>
                  <a:noFill/>
                </a:ln>
                <a:solidFill>
                  <a:prstClr val="black"/>
                </a:solidFill>
                <a:effectLst/>
                <a:uLnTx/>
                <a:uFillTx/>
                <a:latin typeface="Calibri" panose="020F0502020204030204"/>
                <a:ea typeface="+mn-ea"/>
                <a:cs typeface="+mn-cs"/>
              </a:rPr>
              <a:t>Scientific Research </a:t>
            </a:r>
            <a:r>
              <a:rPr kumimoji="0" lang="en-US" sz="2800" b="1" i="1" u="none" strike="noStrike" kern="1200" cap="none" spc="0" normalizeH="0" baseline="0" noProof="0" dirty="0" err="1">
                <a:ln>
                  <a:noFill/>
                </a:ln>
                <a:solidFill>
                  <a:prstClr val="black"/>
                </a:solidFill>
                <a:effectLst/>
                <a:uLnTx/>
                <a:uFillTx/>
                <a:latin typeface="Calibri" panose="020F0502020204030204"/>
                <a:ea typeface="+mn-ea"/>
                <a:cs typeface="+mn-cs"/>
              </a:rPr>
              <a:t>Programme</a:t>
            </a:r>
            <a:r>
              <a:rPr kumimoji="0" lang="en-US" sz="2800" b="1" i="1" u="none" strike="noStrike" kern="1200" cap="none" spc="0" normalizeH="0" baseline="0" noProof="0" dirty="0">
                <a:ln>
                  <a:noFill/>
                </a:ln>
                <a:solidFill>
                  <a:prstClr val="black"/>
                </a:solidFill>
                <a:effectLst/>
                <a:uLnTx/>
                <a:uFillTx/>
                <a:latin typeface="Calibri" panose="020F0502020204030204"/>
                <a:ea typeface="+mn-ea"/>
                <a:cs typeface="+mn-cs"/>
              </a:rPr>
              <a:t>:</a:t>
            </a:r>
          </a:p>
          <a:p>
            <a:pPr marL="0" marR="0" lvl="0" indent="0" algn="l" defTabSz="914400" rtl="0" eaLnBrk="1" fontAlgn="ctr" latinLnBrk="0" hangingPunct="1">
              <a:lnSpc>
                <a:spcPct val="150000"/>
              </a:lnSpc>
              <a:spcBef>
                <a:spcPts val="0"/>
              </a:spcBef>
              <a:spcAft>
                <a:spcPts val="600"/>
              </a:spcAft>
              <a:buClrTx/>
              <a:buSzTx/>
              <a:buFontTx/>
              <a:buNone/>
              <a:tabLst/>
              <a:defRPr/>
            </a:pP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AntClim</a:t>
            </a:r>
            <a:r>
              <a:rPr kumimoji="0" lang="en-US" sz="2000" b="0" i="0" u="none" strike="noStrike" kern="1200" cap="none" spc="0" normalizeH="0" baseline="30000" noProof="0" dirty="0" err="1">
                <a:ln>
                  <a:noFill/>
                </a:ln>
                <a:solidFill>
                  <a:prstClr val="black"/>
                </a:solidFill>
                <a:effectLst/>
                <a:uLnTx/>
                <a:uFillTx/>
                <a:latin typeface="Calibri" panose="020F0502020204030204"/>
                <a:ea typeface="+mn-ea"/>
                <a:cs typeface="+mn-cs"/>
              </a:rPr>
              <a:t>now</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aims to answer fundamental science questions (as identified by the SCAR Horizon Scan), relating to Antarctic Climate variability. The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programme</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aims to take a regional approach to observing and modelling the Antarctic environment, but taking an integrated approach that will consider the Antarctic as a whole.</a:t>
            </a:r>
          </a:p>
          <a:p>
            <a:pPr marL="0" marR="0" lvl="0" indent="0" algn="l" defTabSz="914400" rtl="0" eaLnBrk="1" fontAlgn="ctr" latinLnBrk="0" hangingPunct="1">
              <a:lnSpc>
                <a:spcPct val="150000"/>
              </a:lnSpc>
              <a:spcBef>
                <a:spcPts val="0"/>
              </a:spcBef>
              <a:spcAft>
                <a:spcPts val="60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Contact: Tom Bracegirdle  and Ilana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Wainer</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6" name="Rectangle 5">
            <a:extLst>
              <a:ext uri="{FF2B5EF4-FFF2-40B4-BE49-F238E27FC236}">
                <a16:creationId xmlns:a16="http://schemas.microsoft.com/office/drawing/2014/main" id="{94353B14-BAD2-804B-B931-B4A682A81D92}"/>
              </a:ext>
            </a:extLst>
          </p:cNvPr>
          <p:cNvSpPr/>
          <p:nvPr/>
        </p:nvSpPr>
        <p:spPr>
          <a:xfrm>
            <a:off x="0" y="6642556"/>
            <a:ext cx="2249334" cy="21544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1" u="none" strike="noStrike" kern="1200" cap="none" spc="0" normalizeH="0" baseline="0" noProof="0" dirty="0">
                <a:ln>
                  <a:noFill/>
                </a:ln>
                <a:solidFill>
                  <a:prstClr val="white"/>
                </a:solidFill>
                <a:effectLst/>
                <a:uLnTx/>
                <a:uFillTx/>
                <a:latin typeface="Georgia" panose="02040502050405020303" pitchFamily="18" charset="0"/>
                <a:ea typeface="+mn-ea"/>
                <a:cs typeface="+mn-cs"/>
              </a:rPr>
              <a:t>© </a:t>
            </a:r>
            <a:r>
              <a:rPr kumimoji="0" lang="en-US" sz="800" b="0" i="1" u="none" strike="noStrike" kern="1200" cap="none" spc="0" normalizeH="0" baseline="0" noProof="0" dirty="0" err="1">
                <a:ln>
                  <a:noFill/>
                </a:ln>
                <a:solidFill>
                  <a:prstClr val="white"/>
                </a:solidFill>
                <a:effectLst/>
                <a:uLnTx/>
                <a:uFillTx/>
                <a:latin typeface="Georgia" panose="02040502050405020303" pitchFamily="18" charset="0"/>
                <a:ea typeface="+mn-ea"/>
                <a:cs typeface="+mn-cs"/>
              </a:rPr>
              <a:t>Jupiterimages</a:t>
            </a:r>
            <a:r>
              <a:rPr kumimoji="0" lang="en-US" sz="800" b="0" i="1" u="none" strike="noStrike" kern="1200" cap="none" spc="0" normalizeH="0" baseline="0" noProof="0" dirty="0">
                <a:ln>
                  <a:noFill/>
                </a:ln>
                <a:solidFill>
                  <a:prstClr val="white"/>
                </a:solidFill>
                <a:effectLst/>
                <a:uLnTx/>
                <a:uFillTx/>
                <a:latin typeface="Georgia" panose="02040502050405020303" pitchFamily="18" charset="0"/>
                <a:ea typeface="+mn-ea"/>
                <a:cs typeface="+mn-cs"/>
              </a:rPr>
              <a:t>—</a:t>
            </a:r>
            <a:r>
              <a:rPr kumimoji="0" lang="en-US" sz="800" b="0" i="1" u="none" strike="noStrike" kern="1200" cap="none" spc="0" normalizeH="0" baseline="0" noProof="0" dirty="0" err="1">
                <a:ln>
                  <a:noFill/>
                </a:ln>
                <a:solidFill>
                  <a:prstClr val="white"/>
                </a:solidFill>
                <a:effectLst/>
                <a:uLnTx/>
                <a:uFillTx/>
                <a:latin typeface="Georgia" panose="02040502050405020303" pitchFamily="18" charset="0"/>
                <a:ea typeface="+mn-ea"/>
                <a:cs typeface="+mn-cs"/>
              </a:rPr>
              <a:t>Photos.com</a:t>
            </a:r>
            <a:r>
              <a:rPr kumimoji="0" lang="en-US" sz="800" b="0" i="1" u="none" strike="noStrike" kern="1200" cap="none" spc="0" normalizeH="0" baseline="0" noProof="0" dirty="0">
                <a:ln>
                  <a:noFill/>
                </a:ln>
                <a:solidFill>
                  <a:prstClr val="white"/>
                </a:solidFill>
                <a:effectLst/>
                <a:uLnTx/>
                <a:uFillTx/>
                <a:latin typeface="Georgia" panose="02040502050405020303" pitchFamily="18" charset="0"/>
                <a:ea typeface="+mn-ea"/>
                <a:cs typeface="+mn-cs"/>
              </a:rPr>
              <a:t>/Getty Images</a:t>
            </a:r>
            <a:endParaRPr kumimoji="0" lang="en-US" sz="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35984489"/>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8000"/>
            <a:lum/>
          </a:blip>
          <a:srcRect/>
          <a:stretch>
            <a:fillRect t="-9000" b="-9000"/>
          </a:stretch>
        </a:blipFill>
        <a:effectLst/>
      </p:bgPr>
    </p:bg>
    <p:spTree>
      <p:nvGrpSpPr>
        <p:cNvPr id="1" name=""/>
        <p:cNvGrpSpPr/>
        <p:nvPr/>
      </p:nvGrpSpPr>
      <p:grpSpPr>
        <a:xfrm>
          <a:off x="0" y="0"/>
          <a:ext cx="0" cy="0"/>
          <a:chOff x="0" y="0"/>
          <a:chExt cx="0" cy="0"/>
        </a:xfrm>
      </p:grpSpPr>
      <p:sp>
        <p:nvSpPr>
          <p:cNvPr id="20" name="TextBox 19">
            <a:extLst>
              <a:ext uri="{FF2B5EF4-FFF2-40B4-BE49-F238E27FC236}">
                <a16:creationId xmlns:a16="http://schemas.microsoft.com/office/drawing/2014/main" id="{8AED8D6F-5DAA-6242-B2D4-6C8A5BC25603}"/>
              </a:ext>
            </a:extLst>
          </p:cNvPr>
          <p:cNvSpPr txBox="1"/>
          <p:nvPr/>
        </p:nvSpPr>
        <p:spPr>
          <a:xfrm>
            <a:off x="177249" y="2219706"/>
            <a:ext cx="4673237" cy="2418588"/>
          </a:xfrm>
          <a:prstGeom prst="rect">
            <a:avLst/>
          </a:prstGeom>
          <a:solidFill>
            <a:schemeClr val="tx1">
              <a:alpha val="30000"/>
            </a:schemeClr>
          </a:solidFill>
        </p:spPr>
        <p:txBody>
          <a:bodyPr vert="horz" lIns="91440" tIns="45720" rIns="91440" bIns="45720" rtlCol="0" anchor="ctr">
            <a:no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3600" b="1" i="1" u="none" strike="noStrike" kern="1200" cap="none" spc="0" normalizeH="0" baseline="0" noProof="0" dirty="0">
                <a:ln>
                  <a:noFill/>
                </a:ln>
                <a:solidFill>
                  <a:prstClr val="black"/>
                </a:solidFill>
                <a:effectLst/>
                <a:uLnTx/>
                <a:uFillTx/>
                <a:latin typeface="Calibri Light" panose="020F0302020204030204"/>
                <a:ea typeface="+mn-ea"/>
                <a:cs typeface="+mn-cs"/>
              </a:rPr>
              <a:t>Integrated Science to Inform Antarctic and Southern Ocean Conservation (Ant-ICON)</a:t>
            </a:r>
          </a:p>
        </p:txBody>
      </p:sp>
      <p:sp>
        <p:nvSpPr>
          <p:cNvPr id="31" name="Freeform: Shape 24">
            <a:extLst>
              <a:ext uri="{FF2B5EF4-FFF2-40B4-BE49-F238E27FC236}">
                <a16:creationId xmlns:a16="http://schemas.microsoft.com/office/drawing/2014/main" id="{DFF2AC85-FAA0-4844-813F-83C04D7382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7636" y="0"/>
            <a:ext cx="7281316" cy="6858000"/>
          </a:xfrm>
          <a:custGeom>
            <a:avLst/>
            <a:gdLst>
              <a:gd name="connsiteX0" fmla="*/ 361354 w 7281316"/>
              <a:gd name="connsiteY0" fmla="*/ 0 h 6858000"/>
              <a:gd name="connsiteX1" fmla="*/ 7281316 w 7281316"/>
              <a:gd name="connsiteY1" fmla="*/ 0 h 6858000"/>
              <a:gd name="connsiteX2" fmla="*/ 7281316 w 7281316"/>
              <a:gd name="connsiteY2" fmla="*/ 6858000 h 6858000"/>
              <a:gd name="connsiteX3" fmla="*/ 696735 w 7281316"/>
              <a:gd name="connsiteY3" fmla="*/ 6858000 h 6858000"/>
              <a:gd name="connsiteX4" fmla="*/ 690849 w 7281316"/>
              <a:gd name="connsiteY4" fmla="*/ 6842426 h 6858000"/>
              <a:gd name="connsiteX5" fmla="*/ 335637 w 7281316"/>
              <a:gd name="connsiteY5" fmla="*/ 9472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81316" h="6858000">
                <a:moveTo>
                  <a:pt x="361354" y="0"/>
                </a:moveTo>
                <a:lnTo>
                  <a:pt x="7281316" y="0"/>
                </a:lnTo>
                <a:lnTo>
                  <a:pt x="7281316" y="6858000"/>
                </a:lnTo>
                <a:lnTo>
                  <a:pt x="696735" y="6858000"/>
                </a:lnTo>
                <a:lnTo>
                  <a:pt x="690849" y="6842426"/>
                </a:lnTo>
                <a:cubicBezTo>
                  <a:pt x="-65870" y="4704140"/>
                  <a:pt x="-226206" y="2374054"/>
                  <a:pt x="335637" y="94722"/>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Freeform: Shape 26">
            <a:extLst>
              <a:ext uri="{FF2B5EF4-FFF2-40B4-BE49-F238E27FC236}">
                <a16:creationId xmlns:a16="http://schemas.microsoft.com/office/drawing/2014/main" id="{89CC0F1E-BAA2-47B1-8F83-7ECB9FD9E0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89558" y="0"/>
            <a:ext cx="6999394" cy="6858000"/>
          </a:xfrm>
          <a:custGeom>
            <a:avLst/>
            <a:gdLst>
              <a:gd name="connsiteX0" fmla="*/ 6999394 w 6999394"/>
              <a:gd name="connsiteY0" fmla="*/ 0 h 6858000"/>
              <a:gd name="connsiteX1" fmla="*/ 6999394 w 6999394"/>
              <a:gd name="connsiteY1" fmla="*/ 6858000 h 6858000"/>
              <a:gd name="connsiteX2" fmla="*/ 717029 w 6999394"/>
              <a:gd name="connsiteY2" fmla="*/ 6858000 h 6858000"/>
              <a:gd name="connsiteX3" fmla="*/ 623642 w 6999394"/>
              <a:gd name="connsiteY3" fmla="*/ 6599363 h 6858000"/>
              <a:gd name="connsiteX4" fmla="*/ 319533 w 6999394"/>
              <a:gd name="connsiteY4" fmla="*/ 193787 h 6858000"/>
              <a:gd name="connsiteX5" fmla="*/ 371685 w 6999394"/>
              <a:gd name="connsiteY5" fmla="*/ 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99394" h="6858000">
                <a:moveTo>
                  <a:pt x="6999394" y="0"/>
                </a:moveTo>
                <a:lnTo>
                  <a:pt x="6999394" y="6858000"/>
                </a:lnTo>
                <a:lnTo>
                  <a:pt x="717029" y="6858000"/>
                </a:lnTo>
                <a:lnTo>
                  <a:pt x="623642" y="6599363"/>
                </a:lnTo>
                <a:cubicBezTo>
                  <a:pt x="-67685" y="4563346"/>
                  <a:pt x="-206622" y="2355719"/>
                  <a:pt x="319533" y="193787"/>
                </a:cubicBezTo>
                <a:lnTo>
                  <a:pt x="371685" y="1"/>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Rectangle 18">
            <a:extLst>
              <a:ext uri="{FF2B5EF4-FFF2-40B4-BE49-F238E27FC236}">
                <a16:creationId xmlns:a16="http://schemas.microsoft.com/office/drawing/2014/main" id="{F3E15E39-3CAB-6549-885C-E2BEE6E892A4}"/>
              </a:ext>
            </a:extLst>
          </p:cNvPr>
          <p:cNvSpPr/>
          <p:nvPr/>
        </p:nvSpPr>
        <p:spPr>
          <a:xfrm>
            <a:off x="5886450" y="1104138"/>
            <a:ext cx="5814254" cy="4649724"/>
          </a:xfrm>
          <a:prstGeom prst="rect">
            <a:avLst/>
          </a:prstGeom>
        </p:spPr>
        <p:txBody>
          <a:bodyPr vert="horz" lIns="91440" tIns="45720" rIns="91440" bIns="45720" rtlCol="0" anchor="ctr">
            <a:normAutofit/>
          </a:bodyPr>
          <a:lstStyle/>
          <a:p>
            <a:pPr marL="0" marR="0" lvl="0" indent="0" algn="l" defTabSz="914400" rtl="0" eaLnBrk="1" fontAlgn="ctr" latinLnBrk="0" hangingPunct="1">
              <a:lnSpc>
                <a:spcPct val="150000"/>
              </a:lnSpc>
              <a:spcBef>
                <a:spcPts val="0"/>
              </a:spcBef>
              <a:spcAft>
                <a:spcPts val="600"/>
              </a:spcAft>
              <a:buClrTx/>
              <a:buSzTx/>
              <a:buFontTx/>
              <a:buNone/>
              <a:tabLst/>
              <a:defRPr/>
            </a:pPr>
            <a:r>
              <a:rPr kumimoji="0" lang="en-US" sz="2800" b="1" i="1" u="none" strike="noStrike" kern="1200" cap="none" spc="0" normalizeH="0" baseline="0" noProof="0" dirty="0">
                <a:ln>
                  <a:noFill/>
                </a:ln>
                <a:solidFill>
                  <a:prstClr val="black"/>
                </a:solidFill>
                <a:effectLst/>
                <a:uLnTx/>
                <a:uFillTx/>
                <a:latin typeface="Calibri" panose="020F0502020204030204"/>
                <a:ea typeface="+mn-ea"/>
                <a:cs typeface="+mn-cs"/>
              </a:rPr>
              <a:t>Scientific Research </a:t>
            </a:r>
            <a:r>
              <a:rPr kumimoji="0" lang="en-US" sz="2800" b="1" i="1" u="none" strike="noStrike" kern="1200" cap="none" spc="0" normalizeH="0" baseline="0" noProof="0" dirty="0" err="1">
                <a:ln>
                  <a:noFill/>
                </a:ln>
                <a:solidFill>
                  <a:prstClr val="black"/>
                </a:solidFill>
                <a:effectLst/>
                <a:uLnTx/>
                <a:uFillTx/>
                <a:latin typeface="Calibri" panose="020F0502020204030204"/>
                <a:ea typeface="+mn-ea"/>
                <a:cs typeface="+mn-cs"/>
              </a:rPr>
              <a:t>Programme</a:t>
            </a:r>
            <a:r>
              <a:rPr kumimoji="0" lang="en-US" sz="2800" b="1" i="1" u="none" strike="noStrike" kern="1200" cap="none" spc="0" normalizeH="0" baseline="0" noProof="0" dirty="0">
                <a:ln>
                  <a:noFill/>
                </a:ln>
                <a:solidFill>
                  <a:prstClr val="black"/>
                </a:solidFill>
                <a:effectLst/>
                <a:uLnTx/>
                <a:uFillTx/>
                <a:latin typeface="Calibri" panose="020F0502020204030204"/>
                <a:ea typeface="+mn-ea"/>
                <a:cs typeface="+mn-cs"/>
              </a:rPr>
              <a:t>:</a:t>
            </a:r>
          </a:p>
          <a:p>
            <a:pPr lvl="0" fontAlgn="ctr">
              <a:lnSpc>
                <a:spcPct val="150000"/>
              </a:lnSpc>
              <a:spcAft>
                <a:spcPts val="600"/>
              </a:spcAft>
              <a:defRPr/>
            </a:pPr>
            <a:r>
              <a:rPr lang="en-US" dirty="0">
                <a:solidFill>
                  <a:schemeClr val="bg1"/>
                </a:solidFill>
              </a:rPr>
              <a:t>The Ant-ICON SRP will answer fundamental science questions (as identified by the SCAR Horizon Scan), relating to the conservation and management of Antarctica and the Southern Ocean and focus on research to drive and inform international decision-making and policy change.</a:t>
            </a:r>
          </a:p>
          <a:p>
            <a:pPr lvl="0" fontAlgn="ctr">
              <a:lnSpc>
                <a:spcPct val="150000"/>
              </a:lnSpc>
              <a:spcAft>
                <a:spcPts val="600"/>
              </a:spcAf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Contact: Aleks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Terauds</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and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Mecha</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Santos</a:t>
            </a:r>
          </a:p>
        </p:txBody>
      </p:sp>
      <p:sp>
        <p:nvSpPr>
          <p:cNvPr id="6" name="Rectangle 5">
            <a:extLst>
              <a:ext uri="{FF2B5EF4-FFF2-40B4-BE49-F238E27FC236}">
                <a16:creationId xmlns:a16="http://schemas.microsoft.com/office/drawing/2014/main" id="{94353B14-BAD2-804B-B931-B4A682A81D92}"/>
              </a:ext>
            </a:extLst>
          </p:cNvPr>
          <p:cNvSpPr/>
          <p:nvPr/>
        </p:nvSpPr>
        <p:spPr>
          <a:xfrm>
            <a:off x="0" y="6642556"/>
            <a:ext cx="2249334" cy="21544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1" u="none" strike="noStrike" kern="1200" cap="none" spc="0" normalizeH="0" baseline="0" noProof="0" dirty="0">
                <a:ln>
                  <a:noFill/>
                </a:ln>
                <a:solidFill>
                  <a:prstClr val="white"/>
                </a:solidFill>
                <a:effectLst/>
                <a:uLnTx/>
                <a:uFillTx/>
                <a:latin typeface="Georgia" panose="02040502050405020303" pitchFamily="18" charset="0"/>
                <a:ea typeface="+mn-ea"/>
                <a:cs typeface="+mn-cs"/>
              </a:rPr>
              <a:t>© </a:t>
            </a:r>
            <a:r>
              <a:rPr kumimoji="0" lang="en-US" sz="800" b="0" i="1" u="none" strike="noStrike" kern="1200" cap="none" spc="0" normalizeH="0" baseline="0" noProof="0" dirty="0" err="1">
                <a:ln>
                  <a:noFill/>
                </a:ln>
                <a:solidFill>
                  <a:prstClr val="white"/>
                </a:solidFill>
                <a:effectLst/>
                <a:uLnTx/>
                <a:uFillTx/>
                <a:latin typeface="Georgia" panose="02040502050405020303" pitchFamily="18" charset="0"/>
                <a:ea typeface="+mn-ea"/>
                <a:cs typeface="+mn-cs"/>
              </a:rPr>
              <a:t>Jupiterimages</a:t>
            </a:r>
            <a:r>
              <a:rPr kumimoji="0" lang="en-US" sz="800" b="0" i="1" u="none" strike="noStrike" kern="1200" cap="none" spc="0" normalizeH="0" baseline="0" noProof="0" dirty="0">
                <a:ln>
                  <a:noFill/>
                </a:ln>
                <a:solidFill>
                  <a:prstClr val="white"/>
                </a:solidFill>
                <a:effectLst/>
                <a:uLnTx/>
                <a:uFillTx/>
                <a:latin typeface="Georgia" panose="02040502050405020303" pitchFamily="18" charset="0"/>
                <a:ea typeface="+mn-ea"/>
                <a:cs typeface="+mn-cs"/>
              </a:rPr>
              <a:t>—</a:t>
            </a:r>
            <a:r>
              <a:rPr kumimoji="0" lang="en-US" sz="800" b="0" i="1" u="none" strike="noStrike" kern="1200" cap="none" spc="0" normalizeH="0" baseline="0" noProof="0" dirty="0" err="1">
                <a:ln>
                  <a:noFill/>
                </a:ln>
                <a:solidFill>
                  <a:prstClr val="white"/>
                </a:solidFill>
                <a:effectLst/>
                <a:uLnTx/>
                <a:uFillTx/>
                <a:latin typeface="Georgia" panose="02040502050405020303" pitchFamily="18" charset="0"/>
                <a:ea typeface="+mn-ea"/>
                <a:cs typeface="+mn-cs"/>
              </a:rPr>
              <a:t>Photos.com</a:t>
            </a:r>
            <a:r>
              <a:rPr kumimoji="0" lang="en-US" sz="800" b="0" i="1" u="none" strike="noStrike" kern="1200" cap="none" spc="0" normalizeH="0" baseline="0" noProof="0" dirty="0">
                <a:ln>
                  <a:noFill/>
                </a:ln>
                <a:solidFill>
                  <a:prstClr val="white"/>
                </a:solidFill>
                <a:effectLst/>
                <a:uLnTx/>
                <a:uFillTx/>
                <a:latin typeface="Georgia" panose="02040502050405020303" pitchFamily="18" charset="0"/>
                <a:ea typeface="+mn-ea"/>
                <a:cs typeface="+mn-cs"/>
              </a:rPr>
              <a:t>/Getty Images</a:t>
            </a:r>
            <a:endParaRPr kumimoji="0" lang="en-US" sz="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74135204"/>
      </p:ext>
    </p:extLst>
  </p:cSld>
  <p:clrMapOvr>
    <a:overrideClrMapping bg1="dk1" tx1="lt1" bg2="dk2" tx2="lt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8000"/>
            <a:lum/>
          </a:blip>
          <a:srcRect/>
          <a:stretch>
            <a:fillRect t="-9000" b="-9000"/>
          </a:stretch>
        </a:blipFill>
        <a:effectLst/>
      </p:bgPr>
    </p:bg>
    <p:spTree>
      <p:nvGrpSpPr>
        <p:cNvPr id="1" name=""/>
        <p:cNvGrpSpPr/>
        <p:nvPr/>
      </p:nvGrpSpPr>
      <p:grpSpPr>
        <a:xfrm>
          <a:off x="0" y="0"/>
          <a:ext cx="0" cy="0"/>
          <a:chOff x="0" y="0"/>
          <a:chExt cx="0" cy="0"/>
        </a:xfrm>
      </p:grpSpPr>
      <p:sp>
        <p:nvSpPr>
          <p:cNvPr id="20" name="TextBox 19">
            <a:extLst>
              <a:ext uri="{FF2B5EF4-FFF2-40B4-BE49-F238E27FC236}">
                <a16:creationId xmlns:a16="http://schemas.microsoft.com/office/drawing/2014/main" id="{8AED8D6F-5DAA-6242-B2D4-6C8A5BC25603}"/>
              </a:ext>
            </a:extLst>
          </p:cNvPr>
          <p:cNvSpPr txBox="1"/>
          <p:nvPr/>
        </p:nvSpPr>
        <p:spPr>
          <a:xfrm>
            <a:off x="177249" y="2219706"/>
            <a:ext cx="4673237" cy="2418588"/>
          </a:xfrm>
          <a:prstGeom prst="rect">
            <a:avLst/>
          </a:prstGeom>
          <a:solidFill>
            <a:schemeClr val="tx1">
              <a:alpha val="30000"/>
            </a:schemeClr>
          </a:solidFill>
        </p:spPr>
        <p:txBody>
          <a:bodyPr vert="horz" lIns="91440" tIns="45720" rIns="91440" bIns="45720" rtlCol="0" anchor="ctr">
            <a:no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3600" b="1" i="1" u="none" strike="noStrike" kern="1200" cap="none" spc="0" normalizeH="0" baseline="0" noProof="0" dirty="0" err="1">
                <a:ln>
                  <a:noFill/>
                </a:ln>
                <a:solidFill>
                  <a:prstClr val="black"/>
                </a:solidFill>
                <a:effectLst/>
                <a:uLnTx/>
                <a:uFillTx/>
                <a:latin typeface="Calibri Light" panose="020F0302020204030204"/>
                <a:ea typeface="+mn-ea"/>
                <a:cs typeface="+mn-cs"/>
              </a:rPr>
              <a:t>INStabilities</a:t>
            </a:r>
            <a:r>
              <a:rPr kumimoji="0" lang="en-US" sz="3600" b="1" i="1" u="none" strike="noStrike" kern="1200" cap="none" spc="0" normalizeH="0" baseline="0" noProof="0" dirty="0">
                <a:ln>
                  <a:noFill/>
                </a:ln>
                <a:solidFill>
                  <a:prstClr val="black"/>
                </a:solidFill>
                <a:effectLst/>
                <a:uLnTx/>
                <a:uFillTx/>
                <a:latin typeface="Calibri Light" panose="020F0302020204030204"/>
                <a:ea typeface="+mn-ea"/>
                <a:cs typeface="+mn-cs"/>
              </a:rPr>
              <a:t> &amp; Thresholds in </a:t>
            </a:r>
            <a:r>
              <a:rPr kumimoji="0" lang="en-US" sz="3600" b="1" i="1" u="none" strike="noStrike" kern="1200" cap="none" spc="0" normalizeH="0" baseline="0" noProof="0" dirty="0" err="1">
                <a:ln>
                  <a:noFill/>
                </a:ln>
                <a:solidFill>
                  <a:prstClr val="black"/>
                </a:solidFill>
                <a:effectLst/>
                <a:uLnTx/>
                <a:uFillTx/>
                <a:latin typeface="Calibri Light" panose="020F0302020204030204"/>
                <a:ea typeface="+mn-ea"/>
                <a:cs typeface="+mn-cs"/>
              </a:rPr>
              <a:t>ANTarctica</a:t>
            </a:r>
            <a:r>
              <a:rPr kumimoji="0" lang="en-US" sz="3600" b="1" i="1" u="none" strike="noStrike" kern="1200" cap="none" spc="0" normalizeH="0" baseline="0" noProof="0" dirty="0">
                <a:ln>
                  <a:noFill/>
                </a:ln>
                <a:solidFill>
                  <a:prstClr val="black"/>
                </a:solidFill>
                <a:effectLst/>
                <a:uLnTx/>
                <a:uFillTx/>
                <a:latin typeface="Calibri Light" panose="020F0302020204030204"/>
                <a:ea typeface="+mn-ea"/>
                <a:cs typeface="+mn-cs"/>
              </a:rPr>
              <a:t> (INSTANT)</a:t>
            </a:r>
          </a:p>
          <a:p>
            <a:pPr marL="0" marR="0" lvl="0" indent="0" algn="l" defTabSz="914400" rtl="0" eaLnBrk="1" fontAlgn="auto" latinLnBrk="0" hangingPunct="1">
              <a:lnSpc>
                <a:spcPct val="90000"/>
              </a:lnSpc>
              <a:spcBef>
                <a:spcPct val="0"/>
              </a:spcBef>
              <a:spcAft>
                <a:spcPts val="600"/>
              </a:spcAft>
              <a:buClrTx/>
              <a:buSzTx/>
              <a:buFontTx/>
              <a:buNone/>
              <a:tabLst/>
              <a:defRPr/>
            </a:pPr>
            <a:endParaRPr kumimoji="0" lang="en-US" sz="3600" b="1" i="1"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sp>
        <p:nvSpPr>
          <p:cNvPr id="31" name="Freeform: Shape 24">
            <a:extLst>
              <a:ext uri="{FF2B5EF4-FFF2-40B4-BE49-F238E27FC236}">
                <a16:creationId xmlns:a16="http://schemas.microsoft.com/office/drawing/2014/main" id="{DFF2AC85-FAA0-4844-813F-83C04D7382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7636" y="0"/>
            <a:ext cx="7281316" cy="6858000"/>
          </a:xfrm>
          <a:custGeom>
            <a:avLst/>
            <a:gdLst>
              <a:gd name="connsiteX0" fmla="*/ 361354 w 7281316"/>
              <a:gd name="connsiteY0" fmla="*/ 0 h 6858000"/>
              <a:gd name="connsiteX1" fmla="*/ 7281316 w 7281316"/>
              <a:gd name="connsiteY1" fmla="*/ 0 h 6858000"/>
              <a:gd name="connsiteX2" fmla="*/ 7281316 w 7281316"/>
              <a:gd name="connsiteY2" fmla="*/ 6858000 h 6858000"/>
              <a:gd name="connsiteX3" fmla="*/ 696735 w 7281316"/>
              <a:gd name="connsiteY3" fmla="*/ 6858000 h 6858000"/>
              <a:gd name="connsiteX4" fmla="*/ 690849 w 7281316"/>
              <a:gd name="connsiteY4" fmla="*/ 6842426 h 6858000"/>
              <a:gd name="connsiteX5" fmla="*/ 335637 w 7281316"/>
              <a:gd name="connsiteY5" fmla="*/ 9472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81316" h="6858000">
                <a:moveTo>
                  <a:pt x="361354" y="0"/>
                </a:moveTo>
                <a:lnTo>
                  <a:pt x="7281316" y="0"/>
                </a:lnTo>
                <a:lnTo>
                  <a:pt x="7281316" y="6858000"/>
                </a:lnTo>
                <a:lnTo>
                  <a:pt x="696735" y="6858000"/>
                </a:lnTo>
                <a:lnTo>
                  <a:pt x="690849" y="6842426"/>
                </a:lnTo>
                <a:cubicBezTo>
                  <a:pt x="-65870" y="4704140"/>
                  <a:pt x="-226206" y="2374054"/>
                  <a:pt x="335637" y="94722"/>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Freeform: Shape 26">
            <a:extLst>
              <a:ext uri="{FF2B5EF4-FFF2-40B4-BE49-F238E27FC236}">
                <a16:creationId xmlns:a16="http://schemas.microsoft.com/office/drawing/2014/main" id="{89CC0F1E-BAA2-47B1-8F83-7ECB9FD9E0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89558" y="0"/>
            <a:ext cx="6999394" cy="6858000"/>
          </a:xfrm>
          <a:custGeom>
            <a:avLst/>
            <a:gdLst>
              <a:gd name="connsiteX0" fmla="*/ 6999394 w 6999394"/>
              <a:gd name="connsiteY0" fmla="*/ 0 h 6858000"/>
              <a:gd name="connsiteX1" fmla="*/ 6999394 w 6999394"/>
              <a:gd name="connsiteY1" fmla="*/ 6858000 h 6858000"/>
              <a:gd name="connsiteX2" fmla="*/ 717029 w 6999394"/>
              <a:gd name="connsiteY2" fmla="*/ 6858000 h 6858000"/>
              <a:gd name="connsiteX3" fmla="*/ 623642 w 6999394"/>
              <a:gd name="connsiteY3" fmla="*/ 6599363 h 6858000"/>
              <a:gd name="connsiteX4" fmla="*/ 319533 w 6999394"/>
              <a:gd name="connsiteY4" fmla="*/ 193787 h 6858000"/>
              <a:gd name="connsiteX5" fmla="*/ 371685 w 6999394"/>
              <a:gd name="connsiteY5" fmla="*/ 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99394" h="6858000">
                <a:moveTo>
                  <a:pt x="6999394" y="0"/>
                </a:moveTo>
                <a:lnTo>
                  <a:pt x="6999394" y="6858000"/>
                </a:lnTo>
                <a:lnTo>
                  <a:pt x="717029" y="6858000"/>
                </a:lnTo>
                <a:lnTo>
                  <a:pt x="623642" y="6599363"/>
                </a:lnTo>
                <a:cubicBezTo>
                  <a:pt x="-67685" y="4563346"/>
                  <a:pt x="-206622" y="2355719"/>
                  <a:pt x="319533" y="193787"/>
                </a:cubicBezTo>
                <a:lnTo>
                  <a:pt x="371685" y="1"/>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Rectangle 18">
            <a:extLst>
              <a:ext uri="{FF2B5EF4-FFF2-40B4-BE49-F238E27FC236}">
                <a16:creationId xmlns:a16="http://schemas.microsoft.com/office/drawing/2014/main" id="{F3E15E39-3CAB-6549-885C-E2BEE6E892A4}"/>
              </a:ext>
            </a:extLst>
          </p:cNvPr>
          <p:cNvSpPr/>
          <p:nvPr/>
        </p:nvSpPr>
        <p:spPr>
          <a:xfrm>
            <a:off x="5886450" y="1104138"/>
            <a:ext cx="5814254" cy="4649724"/>
          </a:xfrm>
          <a:prstGeom prst="rect">
            <a:avLst/>
          </a:prstGeom>
        </p:spPr>
        <p:txBody>
          <a:bodyPr vert="horz" lIns="91440" tIns="45720" rIns="91440" bIns="45720" rtlCol="0" anchor="ctr">
            <a:normAutofit fontScale="92500" lnSpcReduction="10000"/>
          </a:bodyPr>
          <a:lstStyle/>
          <a:p>
            <a:pPr marL="0" marR="0" lvl="0" indent="0" algn="l" defTabSz="914400" rtl="0" eaLnBrk="1" fontAlgn="ctr" latinLnBrk="0" hangingPunct="1">
              <a:lnSpc>
                <a:spcPct val="150000"/>
              </a:lnSpc>
              <a:spcBef>
                <a:spcPts val="0"/>
              </a:spcBef>
              <a:spcAft>
                <a:spcPts val="600"/>
              </a:spcAft>
              <a:buClrTx/>
              <a:buSzTx/>
              <a:buFontTx/>
              <a:buNone/>
              <a:tabLst/>
              <a:defRPr/>
            </a:pPr>
            <a:r>
              <a:rPr kumimoji="0" lang="en-US" sz="2800" b="1" i="1" u="none" strike="noStrike" kern="1200" cap="none" spc="0" normalizeH="0" baseline="0" noProof="0" dirty="0">
                <a:ln>
                  <a:noFill/>
                </a:ln>
                <a:solidFill>
                  <a:prstClr val="black"/>
                </a:solidFill>
                <a:effectLst/>
                <a:uLnTx/>
                <a:uFillTx/>
                <a:latin typeface="Calibri" panose="020F0502020204030204"/>
                <a:ea typeface="+mn-ea"/>
                <a:cs typeface="+mn-cs"/>
              </a:rPr>
              <a:t>Scientific Research </a:t>
            </a:r>
            <a:r>
              <a:rPr kumimoji="0" lang="en-US" sz="2800" b="1" i="1" u="none" strike="noStrike" kern="1200" cap="none" spc="0" normalizeH="0" baseline="0" noProof="0" dirty="0" err="1">
                <a:ln>
                  <a:noFill/>
                </a:ln>
                <a:solidFill>
                  <a:prstClr val="black"/>
                </a:solidFill>
                <a:effectLst/>
                <a:uLnTx/>
                <a:uFillTx/>
                <a:latin typeface="Calibri" panose="020F0502020204030204"/>
                <a:ea typeface="+mn-ea"/>
                <a:cs typeface="+mn-cs"/>
              </a:rPr>
              <a:t>Programme</a:t>
            </a:r>
            <a:r>
              <a:rPr kumimoji="0" lang="en-US" sz="2800" b="1" i="1" u="none" strike="noStrike" kern="1200" cap="none" spc="0" normalizeH="0" baseline="0" noProof="0" dirty="0">
                <a:ln>
                  <a:noFill/>
                </a:ln>
                <a:solidFill>
                  <a:prstClr val="black"/>
                </a:solidFill>
                <a:effectLst/>
                <a:uLnTx/>
                <a:uFillTx/>
                <a:latin typeface="Calibri" panose="020F0502020204030204"/>
                <a:ea typeface="+mn-ea"/>
                <a:cs typeface="+mn-cs"/>
              </a:rPr>
              <a:t>:</a:t>
            </a:r>
          </a:p>
          <a:p>
            <a:pPr lvl="0" fontAlgn="ctr">
              <a:lnSpc>
                <a:spcPct val="150000"/>
              </a:lnSpc>
              <a:spcAft>
                <a:spcPts val="600"/>
              </a:spcAft>
              <a:defRPr/>
            </a:pPr>
            <a:r>
              <a:rPr lang="en-US" dirty="0">
                <a:solidFill>
                  <a:schemeClr val="bg1"/>
                </a:solidFill>
              </a:rPr>
              <a:t>The INSTANT SRP will address a first-order question about Antarctica’s contribution to sea level. It encompasses geoscience, physical sciences and biological sciences, of the way in which interactions between the ocean, atmosphere and cryosphere have influenced ice-sheets in the past, and what expectations will be in the future with a special focus on quantifying the contributions to global sea level change. They aim to quantify the Antarctic ice sheet's contribution to past and future global sea-level change</a:t>
            </a:r>
            <a:r>
              <a:rPr lang="en-US" dirty="0"/>
              <a:t>.</a:t>
            </a:r>
          </a:p>
          <a:p>
            <a:pPr lvl="0" fontAlgn="ctr">
              <a:lnSpc>
                <a:spcPct val="150000"/>
              </a:lnSpc>
              <a:spcAft>
                <a:spcPts val="600"/>
              </a:spcAf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Contact: Tim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Naish</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and Florence Colleoni</a:t>
            </a:r>
          </a:p>
        </p:txBody>
      </p:sp>
      <p:sp>
        <p:nvSpPr>
          <p:cNvPr id="6" name="Rectangle 5">
            <a:extLst>
              <a:ext uri="{FF2B5EF4-FFF2-40B4-BE49-F238E27FC236}">
                <a16:creationId xmlns:a16="http://schemas.microsoft.com/office/drawing/2014/main" id="{94353B14-BAD2-804B-B931-B4A682A81D92}"/>
              </a:ext>
            </a:extLst>
          </p:cNvPr>
          <p:cNvSpPr/>
          <p:nvPr/>
        </p:nvSpPr>
        <p:spPr>
          <a:xfrm>
            <a:off x="0" y="6642556"/>
            <a:ext cx="2249334" cy="21544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1" u="none" strike="noStrike" kern="1200" cap="none" spc="0" normalizeH="0" baseline="0" noProof="0" dirty="0">
                <a:ln>
                  <a:noFill/>
                </a:ln>
                <a:solidFill>
                  <a:prstClr val="white"/>
                </a:solidFill>
                <a:effectLst/>
                <a:uLnTx/>
                <a:uFillTx/>
                <a:latin typeface="Georgia" panose="02040502050405020303" pitchFamily="18" charset="0"/>
                <a:ea typeface="+mn-ea"/>
                <a:cs typeface="+mn-cs"/>
              </a:rPr>
              <a:t>© </a:t>
            </a:r>
            <a:r>
              <a:rPr kumimoji="0" lang="en-US" sz="800" b="0" i="1" u="none" strike="noStrike" kern="1200" cap="none" spc="0" normalizeH="0" baseline="0" noProof="0" dirty="0" err="1">
                <a:ln>
                  <a:noFill/>
                </a:ln>
                <a:solidFill>
                  <a:prstClr val="white"/>
                </a:solidFill>
                <a:effectLst/>
                <a:uLnTx/>
                <a:uFillTx/>
                <a:latin typeface="Georgia" panose="02040502050405020303" pitchFamily="18" charset="0"/>
                <a:ea typeface="+mn-ea"/>
                <a:cs typeface="+mn-cs"/>
              </a:rPr>
              <a:t>Jupiterimages</a:t>
            </a:r>
            <a:r>
              <a:rPr kumimoji="0" lang="en-US" sz="800" b="0" i="1" u="none" strike="noStrike" kern="1200" cap="none" spc="0" normalizeH="0" baseline="0" noProof="0" dirty="0">
                <a:ln>
                  <a:noFill/>
                </a:ln>
                <a:solidFill>
                  <a:prstClr val="white"/>
                </a:solidFill>
                <a:effectLst/>
                <a:uLnTx/>
                <a:uFillTx/>
                <a:latin typeface="Georgia" panose="02040502050405020303" pitchFamily="18" charset="0"/>
                <a:ea typeface="+mn-ea"/>
                <a:cs typeface="+mn-cs"/>
              </a:rPr>
              <a:t>—</a:t>
            </a:r>
            <a:r>
              <a:rPr kumimoji="0" lang="en-US" sz="800" b="0" i="1" u="none" strike="noStrike" kern="1200" cap="none" spc="0" normalizeH="0" baseline="0" noProof="0" dirty="0" err="1">
                <a:ln>
                  <a:noFill/>
                </a:ln>
                <a:solidFill>
                  <a:prstClr val="white"/>
                </a:solidFill>
                <a:effectLst/>
                <a:uLnTx/>
                <a:uFillTx/>
                <a:latin typeface="Georgia" panose="02040502050405020303" pitchFamily="18" charset="0"/>
                <a:ea typeface="+mn-ea"/>
                <a:cs typeface="+mn-cs"/>
              </a:rPr>
              <a:t>Photos.com</a:t>
            </a:r>
            <a:r>
              <a:rPr kumimoji="0" lang="en-US" sz="800" b="0" i="1" u="none" strike="noStrike" kern="1200" cap="none" spc="0" normalizeH="0" baseline="0" noProof="0" dirty="0">
                <a:ln>
                  <a:noFill/>
                </a:ln>
                <a:solidFill>
                  <a:prstClr val="white"/>
                </a:solidFill>
                <a:effectLst/>
                <a:uLnTx/>
                <a:uFillTx/>
                <a:latin typeface="Georgia" panose="02040502050405020303" pitchFamily="18" charset="0"/>
                <a:ea typeface="+mn-ea"/>
                <a:cs typeface="+mn-cs"/>
              </a:rPr>
              <a:t>/Getty Images</a:t>
            </a:r>
            <a:endParaRPr kumimoji="0" lang="en-US" sz="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70261366"/>
      </p:ext>
    </p:extLst>
  </p:cSld>
  <p:clrMapOvr>
    <a:overrideClrMapping bg1="dk1" tx1="lt1" bg2="dk2" tx2="lt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FD45E2C9-06F5-4D50-AD7C-0698C4AC1D7F}"/>
              </a:ext>
            </a:extLst>
          </p:cNvPr>
          <p:cNvPicPr>
            <a:picLocks noChangeAspect="1"/>
          </p:cNvPicPr>
          <p:nvPr/>
        </p:nvPicPr>
        <p:blipFill>
          <a:blip r:embed="rId2"/>
          <a:srcRect l="4493" r="4493"/>
          <a:stretch/>
        </p:blipFill>
        <p:spPr>
          <a:xfrm>
            <a:off x="2" y="-2"/>
            <a:ext cx="5441859" cy="5654940"/>
          </a:xfrm>
          <a:custGeom>
            <a:avLst/>
            <a:gdLst/>
            <a:ahLst/>
            <a:cxnLst/>
            <a:rect l="l" t="t" r="r" b="b"/>
            <a:pathLst>
              <a:path w="5441859" h="5654940">
                <a:moveTo>
                  <a:pt x="0" y="0"/>
                </a:moveTo>
                <a:lnTo>
                  <a:pt x="4400491" y="0"/>
                </a:lnTo>
                <a:lnTo>
                  <a:pt x="4484766" y="76595"/>
                </a:lnTo>
                <a:cubicBezTo>
                  <a:pt x="5076107" y="667936"/>
                  <a:pt x="5441859" y="1484866"/>
                  <a:pt x="5441859" y="2387221"/>
                </a:cubicBezTo>
                <a:cubicBezTo>
                  <a:pt x="5441859" y="4191932"/>
                  <a:pt x="3978851" y="5654940"/>
                  <a:pt x="2174140" y="5654940"/>
                </a:cubicBezTo>
                <a:cubicBezTo>
                  <a:pt x="1412778" y="5654940"/>
                  <a:pt x="712231" y="5394557"/>
                  <a:pt x="156693" y="4957981"/>
                </a:cubicBezTo>
                <a:lnTo>
                  <a:pt x="0" y="4820612"/>
                </a:lnTo>
                <a:close/>
              </a:path>
            </a:pathLst>
          </a:custGeom>
        </p:spPr>
      </p:pic>
      <p:graphicFrame>
        <p:nvGraphicFramePr>
          <p:cNvPr id="5" name="Content Placeholder 2">
            <a:extLst>
              <a:ext uri="{FF2B5EF4-FFF2-40B4-BE49-F238E27FC236}">
                <a16:creationId xmlns:a16="http://schemas.microsoft.com/office/drawing/2014/main" id="{78224355-8FFB-4187-B5F0-EC8274A238FC}"/>
              </a:ext>
            </a:extLst>
          </p:cNvPr>
          <p:cNvGraphicFramePr>
            <a:graphicFrameLocks noGrp="1"/>
          </p:cNvGraphicFramePr>
          <p:nvPr>
            <p:ph idx="1"/>
            <p:extLst>
              <p:ext uri="{D42A27DB-BD31-4B8C-83A1-F6EECF244321}">
                <p14:modId xmlns:p14="http://schemas.microsoft.com/office/powerpoint/2010/main" val="2468205410"/>
              </p:ext>
            </p:extLst>
          </p:nvPr>
        </p:nvGraphicFramePr>
        <p:xfrm>
          <a:off x="5796189" y="194310"/>
          <a:ext cx="6193881" cy="64808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a:extLst>
              <a:ext uri="{FF2B5EF4-FFF2-40B4-BE49-F238E27FC236}">
                <a16:creationId xmlns:a16="http://schemas.microsoft.com/office/drawing/2014/main" id="{93ADD63D-CA55-6947-8F5F-86C8FB4F0066}"/>
              </a:ext>
            </a:extLst>
          </p:cNvPr>
          <p:cNvSpPr txBox="1"/>
          <p:nvPr/>
        </p:nvSpPr>
        <p:spPr>
          <a:xfrm>
            <a:off x="514350" y="556731"/>
            <a:ext cx="3074670" cy="646331"/>
          </a:xfrm>
          <a:prstGeom prst="rect">
            <a:avLst/>
          </a:prstGeom>
          <a:solidFill>
            <a:schemeClr val="bg1">
              <a:tint val="95000"/>
              <a:satMod val="170000"/>
              <a:alpha val="29172"/>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1" u="none" strike="noStrike" kern="1200" cap="none" spc="0" normalizeH="0" baseline="0" noProof="0" dirty="0">
                <a:ln>
                  <a:noFill/>
                </a:ln>
                <a:solidFill>
                  <a:prstClr val="white"/>
                </a:solidFill>
                <a:effectLst/>
                <a:uLnTx/>
                <a:uFillTx/>
                <a:latin typeface="Calibri" panose="020F0502020204030204"/>
                <a:ea typeface="+mn-ea"/>
                <a:cs typeface="+mn-cs"/>
              </a:rPr>
              <a:t>Expert Groups</a:t>
            </a:r>
          </a:p>
        </p:txBody>
      </p:sp>
      <p:sp>
        <p:nvSpPr>
          <p:cNvPr id="7" name="Rectangle 6">
            <a:extLst>
              <a:ext uri="{FF2B5EF4-FFF2-40B4-BE49-F238E27FC236}">
                <a16:creationId xmlns:a16="http://schemas.microsoft.com/office/drawing/2014/main" id="{312FEECD-A032-2A45-B903-112F7982185F}"/>
              </a:ext>
            </a:extLst>
          </p:cNvPr>
          <p:cNvSpPr/>
          <p:nvPr/>
        </p:nvSpPr>
        <p:spPr>
          <a:xfrm>
            <a:off x="-33453" y="6642556"/>
            <a:ext cx="2193229" cy="21544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1" u="none" strike="noStrike" kern="1200" cap="none" spc="0" normalizeH="0" baseline="0" noProof="0" dirty="0">
                <a:ln>
                  <a:noFill/>
                </a:ln>
                <a:solidFill>
                  <a:prstClr val="white"/>
                </a:solidFill>
                <a:effectLst/>
                <a:uLnTx/>
                <a:uFillTx/>
                <a:latin typeface="Arial" panose="020B0604020202020204" pitchFamily="34" charset="0"/>
                <a:ea typeface="+mn-ea"/>
                <a:cs typeface="+mn-cs"/>
              </a:rPr>
              <a:t>@Getty Images/ David </a:t>
            </a:r>
            <a:r>
              <a:rPr kumimoji="0" lang="en-US" sz="800" b="0" i="1" u="none" strike="noStrike" kern="1200" cap="none" spc="0" normalizeH="0" baseline="0" noProof="0" dirty="0" err="1">
                <a:ln>
                  <a:noFill/>
                </a:ln>
                <a:solidFill>
                  <a:prstClr val="white"/>
                </a:solidFill>
                <a:effectLst/>
                <a:uLnTx/>
                <a:uFillTx/>
                <a:latin typeface="Arial" panose="020B0604020202020204" pitchFamily="34" charset="0"/>
                <a:ea typeface="+mn-ea"/>
                <a:cs typeface="+mn-cs"/>
              </a:rPr>
              <a:t>Merron</a:t>
            </a:r>
            <a:r>
              <a:rPr kumimoji="0" lang="en-US" sz="800" b="0" i="1" u="none" strike="noStrike" kern="1200" cap="none" spc="0" normalizeH="0" baseline="0" noProof="0" dirty="0">
                <a:ln>
                  <a:noFill/>
                </a:ln>
                <a:solidFill>
                  <a:prstClr val="white"/>
                </a:solidFill>
                <a:effectLst/>
                <a:uLnTx/>
                <a:uFillTx/>
                <a:latin typeface="Arial" panose="020B0604020202020204" pitchFamily="34" charset="0"/>
                <a:ea typeface="+mn-ea"/>
                <a:cs typeface="+mn-cs"/>
              </a:rPr>
              <a:t> Photography</a:t>
            </a:r>
            <a:endParaRPr kumimoji="0" lang="en-US" sz="800" b="0" i="1"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71500604"/>
      </p:ext>
    </p:extLst>
  </p:cSld>
  <p:clrMapOvr>
    <a:overrideClrMapping bg1="dk1" tx1="lt1" bg2="dk2" tx2="lt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9FF99BD-075F-4761-A995-6FC574BD25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A7B21A54-9BA3-4EA9-B460-5A829ADD90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6FA8F714-B9D8-488A-8CCA-E9948FF913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6" y="643468"/>
            <a:ext cx="10905067" cy="557106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8" name="Content Placeholder 2">
            <a:extLst>
              <a:ext uri="{FF2B5EF4-FFF2-40B4-BE49-F238E27FC236}">
                <a16:creationId xmlns:a16="http://schemas.microsoft.com/office/drawing/2014/main" id="{94F701E4-C4E7-6948-B932-56BC42BFF43F}"/>
              </a:ext>
            </a:extLst>
          </p:cNvPr>
          <p:cNvGraphicFramePr>
            <a:graphicFrameLocks/>
          </p:cNvGraphicFramePr>
          <p:nvPr/>
        </p:nvGraphicFramePr>
        <p:xfrm>
          <a:off x="792479" y="643465"/>
          <a:ext cx="10607040" cy="55023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848342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B9FF99BD-075F-4761-A995-6FC574BD25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A7B21A54-9BA3-4EA9-B460-5A829ADD90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Rectangle 18">
            <a:extLst>
              <a:ext uri="{FF2B5EF4-FFF2-40B4-BE49-F238E27FC236}">
                <a16:creationId xmlns:a16="http://schemas.microsoft.com/office/drawing/2014/main" id="{6FA8F714-B9D8-488A-8CCA-E9948FF913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6" y="643468"/>
            <a:ext cx="10905067" cy="557106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16" name="Content Placeholder 2">
            <a:extLst>
              <a:ext uri="{FF2B5EF4-FFF2-40B4-BE49-F238E27FC236}">
                <a16:creationId xmlns:a16="http://schemas.microsoft.com/office/drawing/2014/main" id="{79845D72-6E30-9948-93E0-9AD062903B4E}"/>
              </a:ext>
            </a:extLst>
          </p:cNvPr>
          <p:cNvGraphicFramePr>
            <a:graphicFrameLocks/>
          </p:cNvGraphicFramePr>
          <p:nvPr/>
        </p:nvGraphicFramePr>
        <p:xfrm>
          <a:off x="643467" y="626630"/>
          <a:ext cx="10804118" cy="56686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566556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FD45E2C9-06F5-4D50-AD7C-0698C4AC1D7F}"/>
              </a:ext>
            </a:extLst>
          </p:cNvPr>
          <p:cNvPicPr>
            <a:picLocks noChangeAspect="1"/>
          </p:cNvPicPr>
          <p:nvPr/>
        </p:nvPicPr>
        <p:blipFill rotWithShape="1">
          <a:blip r:embed="rId2"/>
          <a:srcRect l="9061" r="-1" b="-1"/>
          <a:stretch/>
        </p:blipFill>
        <p:spPr>
          <a:xfrm>
            <a:off x="2" y="-2"/>
            <a:ext cx="5441859" cy="5654940"/>
          </a:xfrm>
          <a:custGeom>
            <a:avLst/>
            <a:gdLst/>
            <a:ahLst/>
            <a:cxnLst/>
            <a:rect l="l" t="t" r="r" b="b"/>
            <a:pathLst>
              <a:path w="5441859" h="5654940">
                <a:moveTo>
                  <a:pt x="0" y="0"/>
                </a:moveTo>
                <a:lnTo>
                  <a:pt x="4400491" y="0"/>
                </a:lnTo>
                <a:lnTo>
                  <a:pt x="4484766" y="76595"/>
                </a:lnTo>
                <a:cubicBezTo>
                  <a:pt x="5076107" y="667936"/>
                  <a:pt x="5441859" y="1484866"/>
                  <a:pt x="5441859" y="2387221"/>
                </a:cubicBezTo>
                <a:cubicBezTo>
                  <a:pt x="5441859" y="4191932"/>
                  <a:pt x="3978851" y="5654940"/>
                  <a:pt x="2174140" y="5654940"/>
                </a:cubicBezTo>
                <a:cubicBezTo>
                  <a:pt x="1412778" y="5654940"/>
                  <a:pt x="712231" y="5394557"/>
                  <a:pt x="156693" y="4957981"/>
                </a:cubicBezTo>
                <a:lnTo>
                  <a:pt x="0" y="4820612"/>
                </a:lnTo>
                <a:close/>
              </a:path>
            </a:pathLst>
          </a:custGeom>
        </p:spPr>
      </p:pic>
      <p:graphicFrame>
        <p:nvGraphicFramePr>
          <p:cNvPr id="9" name="Content Placeholder 2">
            <a:extLst>
              <a:ext uri="{FF2B5EF4-FFF2-40B4-BE49-F238E27FC236}">
                <a16:creationId xmlns:a16="http://schemas.microsoft.com/office/drawing/2014/main" id="{7F386F13-3BB5-E943-B43A-EA7DCD4C7A22}"/>
              </a:ext>
            </a:extLst>
          </p:cNvPr>
          <p:cNvGraphicFramePr>
            <a:graphicFrameLocks/>
          </p:cNvGraphicFramePr>
          <p:nvPr>
            <p:extLst>
              <p:ext uri="{D42A27DB-BD31-4B8C-83A1-F6EECF244321}">
                <p14:modId xmlns:p14="http://schemas.microsoft.com/office/powerpoint/2010/main" val="1644209265"/>
              </p:ext>
            </p:extLst>
          </p:nvPr>
        </p:nvGraphicFramePr>
        <p:xfrm>
          <a:off x="5728229" y="165735"/>
          <a:ext cx="6369419" cy="65265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TextBox 10">
            <a:extLst>
              <a:ext uri="{FF2B5EF4-FFF2-40B4-BE49-F238E27FC236}">
                <a16:creationId xmlns:a16="http://schemas.microsoft.com/office/drawing/2014/main" id="{48A60A46-6F2D-4843-AF8B-63C8568676A7}"/>
              </a:ext>
            </a:extLst>
          </p:cNvPr>
          <p:cNvSpPr txBox="1"/>
          <p:nvPr/>
        </p:nvSpPr>
        <p:spPr>
          <a:xfrm>
            <a:off x="514350" y="556731"/>
            <a:ext cx="3074670" cy="646331"/>
          </a:xfrm>
          <a:prstGeom prst="rect">
            <a:avLst/>
          </a:prstGeom>
          <a:solidFill>
            <a:schemeClr val="bg1">
              <a:tint val="95000"/>
              <a:satMod val="170000"/>
              <a:alpha val="29172"/>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1" u="none" strike="noStrike" kern="1200" cap="none" spc="0" normalizeH="0" baseline="0" noProof="0" dirty="0">
                <a:ln>
                  <a:noFill/>
                </a:ln>
                <a:solidFill>
                  <a:prstClr val="white"/>
                </a:solidFill>
                <a:effectLst/>
                <a:uLnTx/>
                <a:uFillTx/>
                <a:latin typeface="Calibri" panose="020F0502020204030204"/>
                <a:ea typeface="+mn-ea"/>
                <a:cs typeface="+mn-cs"/>
              </a:rPr>
              <a:t>Action Groups</a:t>
            </a:r>
          </a:p>
        </p:txBody>
      </p:sp>
      <p:sp>
        <p:nvSpPr>
          <p:cNvPr id="2" name="Rectangle 1">
            <a:extLst>
              <a:ext uri="{FF2B5EF4-FFF2-40B4-BE49-F238E27FC236}">
                <a16:creationId xmlns:a16="http://schemas.microsoft.com/office/drawing/2014/main" id="{879EA6C2-930A-7E45-AC62-7AE1ADBA3773}"/>
              </a:ext>
            </a:extLst>
          </p:cNvPr>
          <p:cNvSpPr/>
          <p:nvPr/>
        </p:nvSpPr>
        <p:spPr>
          <a:xfrm>
            <a:off x="-20909" y="6642556"/>
            <a:ext cx="2193229" cy="21544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1" u="none" strike="noStrike" kern="1200" cap="none" spc="0" normalizeH="0" baseline="0" noProof="0" dirty="0">
                <a:ln>
                  <a:noFill/>
                </a:ln>
                <a:solidFill>
                  <a:prstClr val="white"/>
                </a:solidFill>
                <a:effectLst/>
                <a:uLnTx/>
                <a:uFillTx/>
                <a:latin typeface="Arial" panose="020B0604020202020204" pitchFamily="34" charset="0"/>
                <a:ea typeface="+mn-ea"/>
                <a:cs typeface="+mn-cs"/>
              </a:rPr>
              <a:t>@Getty Images/ David </a:t>
            </a:r>
            <a:r>
              <a:rPr kumimoji="0" lang="en-US" sz="800" b="0" i="1" u="none" strike="noStrike" kern="1200" cap="none" spc="0" normalizeH="0" baseline="0" noProof="0" dirty="0" err="1">
                <a:ln>
                  <a:noFill/>
                </a:ln>
                <a:solidFill>
                  <a:prstClr val="white"/>
                </a:solidFill>
                <a:effectLst/>
                <a:uLnTx/>
                <a:uFillTx/>
                <a:latin typeface="Arial" panose="020B0604020202020204" pitchFamily="34" charset="0"/>
                <a:ea typeface="+mn-ea"/>
                <a:cs typeface="+mn-cs"/>
              </a:rPr>
              <a:t>Merron</a:t>
            </a:r>
            <a:r>
              <a:rPr kumimoji="0" lang="en-US" sz="800" b="0" i="1" u="none" strike="noStrike" kern="1200" cap="none" spc="0" normalizeH="0" baseline="0" noProof="0" dirty="0">
                <a:ln>
                  <a:noFill/>
                </a:ln>
                <a:solidFill>
                  <a:prstClr val="white"/>
                </a:solidFill>
                <a:effectLst/>
                <a:uLnTx/>
                <a:uFillTx/>
                <a:latin typeface="Arial" panose="020B0604020202020204" pitchFamily="34" charset="0"/>
                <a:ea typeface="+mn-ea"/>
                <a:cs typeface="+mn-cs"/>
              </a:rPr>
              <a:t> Photography</a:t>
            </a:r>
            <a:endParaRPr kumimoji="0" lang="en-US" sz="800" b="0" i="1"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09900356"/>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7A7B81-BB7D-D049-AFBF-98209171BEE9}"/>
              </a:ext>
            </a:extLst>
          </p:cNvPr>
          <p:cNvSpPr>
            <a:spLocks noGrp="1"/>
          </p:cNvSpPr>
          <p:nvPr>
            <p:ph type="title"/>
          </p:nvPr>
        </p:nvSpPr>
        <p:spPr/>
        <p:txBody>
          <a:bodyPr/>
          <a:lstStyle/>
          <a:p>
            <a:r>
              <a:rPr lang="en-US" dirty="0"/>
              <a:t>NSF Funding for US-SCAR</a:t>
            </a:r>
          </a:p>
        </p:txBody>
      </p:sp>
      <p:sp>
        <p:nvSpPr>
          <p:cNvPr id="3" name="Content Placeholder 2">
            <a:extLst>
              <a:ext uri="{FF2B5EF4-FFF2-40B4-BE49-F238E27FC236}">
                <a16:creationId xmlns:a16="http://schemas.microsoft.com/office/drawing/2014/main" id="{C556D94D-8D9A-404D-A58E-A6F356FC13CE}"/>
              </a:ext>
            </a:extLst>
          </p:cNvPr>
          <p:cNvSpPr>
            <a:spLocks noGrp="1"/>
          </p:cNvSpPr>
          <p:nvPr>
            <p:ph idx="1"/>
          </p:nvPr>
        </p:nvSpPr>
        <p:spPr>
          <a:xfrm>
            <a:off x="838200" y="2806261"/>
            <a:ext cx="10515600" cy="3912591"/>
          </a:xfrm>
        </p:spPr>
        <p:txBody>
          <a:bodyPr/>
          <a:lstStyle/>
          <a:p>
            <a:r>
              <a:rPr lang="en-US" sz="2400" dirty="0"/>
              <a:t>Travel support for US scientists to attend SCAR science </a:t>
            </a:r>
            <a:br>
              <a:rPr lang="en-US" sz="2400" dirty="0"/>
            </a:br>
            <a:r>
              <a:rPr lang="en-US" sz="2400" dirty="0"/>
              <a:t>meetings, especially early career researchers</a:t>
            </a:r>
          </a:p>
          <a:p>
            <a:r>
              <a:rPr lang="en-US" sz="2400" dirty="0"/>
              <a:t>Travel support for delegates and representatives to </a:t>
            </a:r>
            <a:br>
              <a:rPr lang="en-US" sz="2400" dirty="0"/>
            </a:br>
            <a:r>
              <a:rPr lang="en-US" sz="2400" dirty="0"/>
              <a:t>attend SCAR business meetings</a:t>
            </a:r>
          </a:p>
          <a:p>
            <a:r>
              <a:rPr lang="en-US" sz="2400" dirty="0"/>
              <a:t>US-SCAR website</a:t>
            </a:r>
          </a:p>
          <a:p>
            <a:r>
              <a:rPr lang="en-US" sz="2400" dirty="0"/>
              <a:t>US-SCAR mail list</a:t>
            </a:r>
          </a:p>
          <a:p>
            <a:r>
              <a:rPr lang="en-US" sz="2400" dirty="0"/>
              <a:t>US-SCAR intern and fellow</a:t>
            </a:r>
          </a:p>
          <a:p>
            <a:r>
              <a:rPr lang="en-US" sz="2400" dirty="0"/>
              <a:t>Facilitate wider interactions within the US Antarctic Community and increased participation of US scientists in SCAR</a:t>
            </a:r>
          </a:p>
          <a:p>
            <a:endParaRPr lang="en-US" sz="2400" dirty="0"/>
          </a:p>
          <a:p>
            <a:endParaRPr lang="en-US" sz="2400" dirty="0"/>
          </a:p>
          <a:p>
            <a:endParaRPr lang="en-US" sz="2400" dirty="0"/>
          </a:p>
          <a:p>
            <a:endParaRPr lang="en-US" sz="2400" dirty="0"/>
          </a:p>
        </p:txBody>
      </p:sp>
      <p:pic>
        <p:nvPicPr>
          <p:cNvPr id="4" name="Picture 3">
            <a:extLst>
              <a:ext uri="{FF2B5EF4-FFF2-40B4-BE49-F238E27FC236}">
                <a16:creationId xmlns:a16="http://schemas.microsoft.com/office/drawing/2014/main" id="{E95906C8-2D65-2A47-A132-5FAF9537B754}"/>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8627165" y="2699681"/>
            <a:ext cx="2266921" cy="2231467"/>
          </a:xfrm>
          <a:prstGeom prst="rect">
            <a:avLst/>
          </a:prstGeom>
        </p:spPr>
      </p:pic>
    </p:spTree>
    <p:extLst>
      <p:ext uri="{BB962C8B-B14F-4D97-AF65-F5344CB8AC3E}">
        <p14:creationId xmlns:p14="http://schemas.microsoft.com/office/powerpoint/2010/main" val="791067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9FF99BD-075F-4761-A995-6FC574BD25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A7B21A54-9BA3-4EA9-B460-5A829ADD90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6FA8F714-B9D8-488A-8CCA-E9948FF913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6" y="643468"/>
            <a:ext cx="10905067" cy="557106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6" name="Content Placeholder 2">
            <a:extLst>
              <a:ext uri="{FF2B5EF4-FFF2-40B4-BE49-F238E27FC236}">
                <a16:creationId xmlns:a16="http://schemas.microsoft.com/office/drawing/2014/main" id="{7BFB371C-200B-8F41-9D08-84BB20BE83D9}"/>
              </a:ext>
            </a:extLst>
          </p:cNvPr>
          <p:cNvGraphicFramePr>
            <a:graphicFrameLocks/>
          </p:cNvGraphicFramePr>
          <p:nvPr/>
        </p:nvGraphicFramePr>
        <p:xfrm>
          <a:off x="792479" y="643466"/>
          <a:ext cx="10607040" cy="557106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078205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2">
            <a:extLst>
              <a:ext uri="{FF2B5EF4-FFF2-40B4-BE49-F238E27FC236}">
                <a16:creationId xmlns:a16="http://schemas.microsoft.com/office/drawing/2014/main" id="{7BFB371C-200B-8F41-9D08-84BB20BE83D9}"/>
              </a:ext>
            </a:extLst>
          </p:cNvPr>
          <p:cNvGraphicFramePr>
            <a:graphicFrameLocks/>
          </p:cNvGraphicFramePr>
          <p:nvPr>
            <p:extLst>
              <p:ext uri="{D42A27DB-BD31-4B8C-83A1-F6EECF244321}">
                <p14:modId xmlns:p14="http://schemas.microsoft.com/office/powerpoint/2010/main" val="466784690"/>
              </p:ext>
            </p:extLst>
          </p:nvPr>
        </p:nvGraphicFramePr>
        <p:xfrm>
          <a:off x="792479" y="643466"/>
          <a:ext cx="10607040" cy="557106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979184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BA080E-39C5-A043-B7C7-3D296EFE0653}"/>
              </a:ext>
            </a:extLst>
          </p:cNvPr>
          <p:cNvSpPr>
            <a:spLocks noGrp="1"/>
          </p:cNvSpPr>
          <p:nvPr>
            <p:ph type="title"/>
          </p:nvPr>
        </p:nvSpPr>
        <p:spPr/>
        <p:txBody>
          <a:bodyPr/>
          <a:lstStyle/>
          <a:p>
            <a:r>
              <a:rPr lang="en-US" dirty="0"/>
              <a:t>SCAR 2022</a:t>
            </a:r>
          </a:p>
        </p:txBody>
      </p:sp>
      <p:sp>
        <p:nvSpPr>
          <p:cNvPr id="3" name="Content Placeholder 2">
            <a:extLst>
              <a:ext uri="{FF2B5EF4-FFF2-40B4-BE49-F238E27FC236}">
                <a16:creationId xmlns:a16="http://schemas.microsoft.com/office/drawing/2014/main" id="{657F7B65-D182-AE45-B9CD-0CFD63BAD9E1}"/>
              </a:ext>
            </a:extLst>
          </p:cNvPr>
          <p:cNvSpPr>
            <a:spLocks noGrp="1"/>
          </p:cNvSpPr>
          <p:nvPr>
            <p:ph idx="1"/>
          </p:nvPr>
        </p:nvSpPr>
        <p:spPr>
          <a:xfrm>
            <a:off x="847148" y="2378501"/>
            <a:ext cx="10515600" cy="2932386"/>
          </a:xfrm>
        </p:spPr>
        <p:txBody>
          <a:bodyPr/>
          <a:lstStyle/>
          <a:p>
            <a:endParaRPr lang="en-US" sz="2400" dirty="0"/>
          </a:p>
          <a:p>
            <a:r>
              <a:rPr lang="en-US" sz="2400" dirty="0"/>
              <a:t>Business meetings 27-29 July</a:t>
            </a:r>
            <a:endParaRPr lang="en-US" sz="2400" dirty="0">
              <a:solidFill>
                <a:schemeClr val="accent1">
                  <a:lumMod val="75000"/>
                </a:schemeClr>
              </a:solidFill>
            </a:endParaRPr>
          </a:p>
          <a:p>
            <a:r>
              <a:rPr lang="en-US" sz="2400" dirty="0"/>
              <a:t>Open Science Conference 1-10 August</a:t>
            </a:r>
          </a:p>
          <a:p>
            <a:pPr lvl="1"/>
            <a:r>
              <a:rPr lang="en-US" sz="2400" dirty="0"/>
              <a:t>Virtual meeting with </a:t>
            </a:r>
            <a:r>
              <a:rPr lang="en-US" sz="2400" b="1" dirty="0">
                <a:solidFill>
                  <a:srgbClr val="FF0000"/>
                </a:solidFill>
              </a:rPr>
              <a:t>free registration</a:t>
            </a:r>
          </a:p>
          <a:p>
            <a:r>
              <a:rPr lang="en-US" sz="2400" dirty="0"/>
              <a:t>Delegates meeting 5-7 September</a:t>
            </a:r>
          </a:p>
          <a:p>
            <a:endParaRPr lang="en-US" sz="2400" dirty="0"/>
          </a:p>
          <a:p>
            <a:pPr marL="0" indent="0" algn="ctr">
              <a:buNone/>
            </a:pPr>
            <a:r>
              <a:rPr lang="en-US" sz="2400" dirty="0">
                <a:hlinkClick r:id="rId2"/>
              </a:rPr>
              <a:t>scar2022.org</a:t>
            </a:r>
            <a:endParaRPr lang="en-US" sz="2400" dirty="0"/>
          </a:p>
        </p:txBody>
      </p:sp>
    </p:spTree>
    <p:extLst>
      <p:ext uri="{BB962C8B-B14F-4D97-AF65-F5344CB8AC3E}">
        <p14:creationId xmlns:p14="http://schemas.microsoft.com/office/powerpoint/2010/main" val="12849922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B837E3-D344-9B43-B957-53C9A3991DC2}"/>
              </a:ext>
            </a:extLst>
          </p:cNvPr>
          <p:cNvSpPr>
            <a:spLocks noGrp="1"/>
          </p:cNvSpPr>
          <p:nvPr>
            <p:ph type="title"/>
          </p:nvPr>
        </p:nvSpPr>
        <p:spPr>
          <a:xfrm>
            <a:off x="4965430" y="629268"/>
            <a:ext cx="6586491" cy="1286160"/>
          </a:xfrm>
        </p:spPr>
        <p:txBody>
          <a:bodyPr anchor="b">
            <a:normAutofit fontScale="90000"/>
          </a:bodyPr>
          <a:lstStyle/>
          <a:p>
            <a:r>
              <a:rPr lang="en-US" b="1" dirty="0"/>
              <a:t>Physical Sciences Group Business Meeting @ SCAR2022</a:t>
            </a:r>
          </a:p>
        </p:txBody>
      </p:sp>
      <p:sp>
        <p:nvSpPr>
          <p:cNvPr id="3" name="Content Placeholder 2">
            <a:extLst>
              <a:ext uri="{FF2B5EF4-FFF2-40B4-BE49-F238E27FC236}">
                <a16:creationId xmlns:a16="http://schemas.microsoft.com/office/drawing/2014/main" id="{004FF394-BAD0-414A-9BD2-96F8D0B06651}"/>
              </a:ext>
            </a:extLst>
          </p:cNvPr>
          <p:cNvSpPr>
            <a:spLocks noGrp="1"/>
          </p:cNvSpPr>
          <p:nvPr>
            <p:ph idx="1"/>
          </p:nvPr>
        </p:nvSpPr>
        <p:spPr>
          <a:xfrm>
            <a:off x="4965431" y="2438400"/>
            <a:ext cx="6586489" cy="3785419"/>
          </a:xfrm>
        </p:spPr>
        <p:txBody>
          <a:bodyPr>
            <a:noAutofit/>
          </a:bodyPr>
          <a:lstStyle/>
          <a:p>
            <a:r>
              <a:rPr lang="en-US" dirty="0"/>
              <a:t>Election of new chief officer and secretary</a:t>
            </a:r>
          </a:p>
          <a:p>
            <a:r>
              <a:rPr lang="en-US" dirty="0"/>
              <a:t>Proposal for new Scientific Research Program Planning Group - Radio Sciences Research on Antarctic Atmosphere (RESOURCE)</a:t>
            </a:r>
          </a:p>
          <a:p>
            <a:r>
              <a:rPr lang="en-US" dirty="0"/>
              <a:t>Proposal for RINGS to become an expert group</a:t>
            </a:r>
          </a:p>
          <a:p>
            <a:r>
              <a:rPr lang="en-US" dirty="0"/>
              <a:t>Proposal for ANGWIN and TATE to extend for 4 more years</a:t>
            </a:r>
          </a:p>
        </p:txBody>
      </p:sp>
      <p:cxnSp>
        <p:nvCxnSpPr>
          <p:cNvPr id="17" name="Straight Connector 16">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7AA2CA"/>
            </a:solidFill>
          </a:ln>
        </p:spPr>
        <p:style>
          <a:lnRef idx="1">
            <a:schemeClr val="accent1"/>
          </a:lnRef>
          <a:fillRef idx="0">
            <a:schemeClr val="accent1"/>
          </a:fillRef>
          <a:effectRef idx="0">
            <a:schemeClr val="accent1"/>
          </a:effectRef>
          <a:fontRef idx="minor">
            <a:schemeClr val="tx1"/>
          </a:fontRef>
        </p:style>
      </p:cxnSp>
      <p:pic>
        <p:nvPicPr>
          <p:cNvPr id="5" name="Picture 4" descr="A group of penguins standing on snow&#10;&#10;Description automatically generated with medium confidence">
            <a:extLst>
              <a:ext uri="{FF2B5EF4-FFF2-40B4-BE49-F238E27FC236}">
                <a16:creationId xmlns:a16="http://schemas.microsoft.com/office/drawing/2014/main" id="{758FC48D-4C10-2745-879B-86138EC6D9E0}"/>
              </a:ext>
            </a:extLst>
          </p:cNvPr>
          <p:cNvPicPr>
            <a:picLocks noChangeAspect="1"/>
          </p:cNvPicPr>
          <p:nvPr/>
        </p:nvPicPr>
        <p:blipFill rotWithShape="1">
          <a:blip r:embed="rId2"/>
          <a:srcRect l="27755" r="25307"/>
          <a:stretch/>
        </p:blipFill>
        <p:spPr>
          <a:xfrm>
            <a:off x="0" y="8885"/>
            <a:ext cx="4834284" cy="6849115"/>
          </a:xfrm>
          <a:prstGeom prst="rect">
            <a:avLst/>
          </a:prstGeom>
        </p:spPr>
      </p:pic>
      <p:sp>
        <p:nvSpPr>
          <p:cNvPr id="7" name="TextBox 6">
            <a:extLst>
              <a:ext uri="{FF2B5EF4-FFF2-40B4-BE49-F238E27FC236}">
                <a16:creationId xmlns:a16="http://schemas.microsoft.com/office/drawing/2014/main" id="{4F89FF9A-D72F-D042-A500-38599FAB03B6}"/>
              </a:ext>
            </a:extLst>
          </p:cNvPr>
          <p:cNvSpPr txBox="1"/>
          <p:nvPr/>
        </p:nvSpPr>
        <p:spPr>
          <a:xfrm>
            <a:off x="-131147" y="6626091"/>
            <a:ext cx="1558493" cy="22302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1" u="none" strike="noStrike" kern="1200" cap="none" spc="0" normalizeH="0" baseline="0" noProof="0" dirty="0">
                <a:ln>
                  <a:noFill/>
                </a:ln>
                <a:solidFill>
                  <a:prstClr val="black"/>
                </a:solidFill>
                <a:effectLst/>
                <a:uLnTx/>
                <a:uFillTx/>
                <a:latin typeface="Calibri" panose="020F0502020204030204"/>
                <a:ea typeface="+mn-ea"/>
                <a:cs typeface="+mn-cs"/>
              </a:rPr>
              <a:t>Credit: Oceanwide Expeditions</a:t>
            </a:r>
          </a:p>
        </p:txBody>
      </p:sp>
    </p:spTree>
    <p:extLst>
      <p:ext uri="{BB962C8B-B14F-4D97-AF65-F5344CB8AC3E}">
        <p14:creationId xmlns:p14="http://schemas.microsoft.com/office/powerpoint/2010/main" val="13027888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BA080E-39C5-A043-B7C7-3D296EFE0653}"/>
              </a:ext>
            </a:extLst>
          </p:cNvPr>
          <p:cNvSpPr>
            <a:spLocks noGrp="1"/>
          </p:cNvSpPr>
          <p:nvPr>
            <p:ph type="title"/>
          </p:nvPr>
        </p:nvSpPr>
        <p:spPr/>
        <p:txBody>
          <a:bodyPr/>
          <a:lstStyle/>
          <a:p>
            <a:r>
              <a:rPr lang="en-US" dirty="0"/>
              <a:t>US-SCAR</a:t>
            </a:r>
          </a:p>
        </p:txBody>
      </p:sp>
      <p:sp>
        <p:nvSpPr>
          <p:cNvPr id="3" name="Content Placeholder 2">
            <a:extLst>
              <a:ext uri="{FF2B5EF4-FFF2-40B4-BE49-F238E27FC236}">
                <a16:creationId xmlns:a16="http://schemas.microsoft.com/office/drawing/2014/main" id="{657F7B65-D182-AE45-B9CD-0CFD63BAD9E1}"/>
              </a:ext>
            </a:extLst>
          </p:cNvPr>
          <p:cNvSpPr>
            <a:spLocks noGrp="1"/>
          </p:cNvSpPr>
          <p:nvPr>
            <p:ph idx="1"/>
          </p:nvPr>
        </p:nvSpPr>
        <p:spPr>
          <a:xfrm>
            <a:off x="847148" y="2378501"/>
            <a:ext cx="10515600" cy="2932386"/>
          </a:xfrm>
        </p:spPr>
        <p:txBody>
          <a:bodyPr/>
          <a:lstStyle/>
          <a:p>
            <a:pPr marL="0" indent="0">
              <a:buNone/>
            </a:pPr>
            <a:r>
              <a:rPr lang="en-US" sz="2400" dirty="0"/>
              <a:t>Please visit our  website at </a:t>
            </a:r>
            <a:r>
              <a:rPr lang="en-US" sz="2400" dirty="0">
                <a:solidFill>
                  <a:schemeClr val="accent1">
                    <a:lumMod val="75000"/>
                  </a:schemeClr>
                </a:solidFill>
                <a:hlinkClick r:id="rId2"/>
              </a:rPr>
              <a:t>www.usscar.org</a:t>
            </a:r>
            <a:endParaRPr lang="en-US" sz="2400" dirty="0">
              <a:solidFill>
                <a:schemeClr val="accent1">
                  <a:lumMod val="75000"/>
                </a:schemeClr>
              </a:solidFill>
            </a:endParaRPr>
          </a:p>
          <a:p>
            <a:pPr lvl="1"/>
            <a:r>
              <a:rPr lang="en-US" sz="2400" dirty="0"/>
              <a:t>Interview series with US Antarctic researchers</a:t>
            </a:r>
          </a:p>
          <a:p>
            <a:pPr marL="914400" lvl="2" indent="0">
              <a:buNone/>
            </a:pPr>
            <a:r>
              <a:rPr lang="en-US" sz="2400" dirty="0" err="1">
                <a:hlinkClick r:id="rId3"/>
              </a:rPr>
              <a:t>usscar.org</a:t>
            </a:r>
            <a:r>
              <a:rPr lang="en-US" sz="2400" dirty="0">
                <a:hlinkClick r:id="rId3"/>
              </a:rPr>
              <a:t>/us-</a:t>
            </a:r>
            <a:r>
              <a:rPr lang="en-US" sz="2400" dirty="0" err="1">
                <a:hlinkClick r:id="rId3"/>
              </a:rPr>
              <a:t>antarctic</a:t>
            </a:r>
            <a:r>
              <a:rPr lang="en-US" sz="2400" dirty="0">
                <a:hlinkClick r:id="rId3"/>
              </a:rPr>
              <a:t>-interview-series</a:t>
            </a:r>
            <a:endParaRPr lang="en-US" sz="2400" dirty="0"/>
          </a:p>
          <a:p>
            <a:pPr lvl="1"/>
            <a:r>
              <a:rPr lang="en-US" sz="2400" dirty="0"/>
              <a:t>US Antarctic science directory </a:t>
            </a:r>
          </a:p>
          <a:p>
            <a:pPr marL="914400" lvl="2" indent="0">
              <a:buNone/>
            </a:pPr>
            <a:r>
              <a:rPr lang="en-US" sz="2400" dirty="0">
                <a:hlinkClick r:id="rId4"/>
              </a:rPr>
              <a:t>usscar.org/directory</a:t>
            </a:r>
            <a:endParaRPr lang="en-US" sz="2400" dirty="0"/>
          </a:p>
          <a:p>
            <a:pPr lvl="1"/>
            <a:r>
              <a:rPr lang="en-US" sz="2400" dirty="0"/>
              <a:t>Polar Science Early Career Community Office (PSECCO)</a:t>
            </a:r>
          </a:p>
          <a:p>
            <a:pPr marL="914400" lvl="2" indent="0">
              <a:buNone/>
            </a:pPr>
            <a:r>
              <a:rPr lang="en-US" sz="2400" dirty="0">
                <a:hlinkClick r:id="rId5"/>
              </a:rPr>
              <a:t>usscar.org/news/psecco-opportunities-polar-early-career-scientists</a:t>
            </a:r>
            <a:endParaRPr lang="en-US" sz="2400" dirty="0"/>
          </a:p>
          <a:p>
            <a:pPr lvl="1"/>
            <a:r>
              <a:rPr lang="en-US" sz="2400" dirty="0"/>
              <a:t>Subscribe to US-SCAR mailing list (bottom of US-SCAR home page)</a:t>
            </a:r>
          </a:p>
          <a:p>
            <a:r>
              <a:rPr lang="en-US" sz="2400" dirty="0"/>
              <a:t>Contact us at </a:t>
            </a:r>
            <a:r>
              <a:rPr lang="en-US" sz="2400" dirty="0" err="1">
                <a:solidFill>
                  <a:schemeClr val="accent1">
                    <a:lumMod val="75000"/>
                  </a:schemeClr>
                </a:solidFill>
              </a:rPr>
              <a:t>info@usscar.org</a:t>
            </a:r>
            <a:endParaRPr lang="en-US" sz="2400" dirty="0">
              <a:solidFill>
                <a:schemeClr val="accent1">
                  <a:lumMod val="75000"/>
                </a:schemeClr>
              </a:solidFill>
            </a:endParaRPr>
          </a:p>
        </p:txBody>
      </p:sp>
      <p:sp>
        <p:nvSpPr>
          <p:cNvPr id="4" name="Rectangle 3">
            <a:extLst>
              <a:ext uri="{FF2B5EF4-FFF2-40B4-BE49-F238E27FC236}">
                <a16:creationId xmlns:a16="http://schemas.microsoft.com/office/drawing/2014/main" id="{B8EDC1BD-3914-0C4B-B647-E5F41D43E8BD}"/>
              </a:ext>
            </a:extLst>
          </p:cNvPr>
          <p:cNvSpPr/>
          <p:nvPr/>
        </p:nvSpPr>
        <p:spPr>
          <a:xfrm>
            <a:off x="1927307" y="6207154"/>
            <a:ext cx="9674625" cy="461665"/>
          </a:xfrm>
          <a:prstGeom prst="rect">
            <a:avLst/>
          </a:prstGeom>
          <a:ln w="38100">
            <a:noFill/>
          </a:ln>
        </p:spPr>
        <p:txBody>
          <a:bodyPr wrap="square">
            <a:spAutoFit/>
          </a:bodyPr>
          <a:lstStyle/>
          <a:p>
            <a:r>
              <a:rPr lang="en-US" sz="2400" i="1" dirty="0"/>
              <a:t>Thank you to NSF/OPP/Antarctic Sciences for providing funding for US-SCAR.</a:t>
            </a:r>
          </a:p>
        </p:txBody>
      </p:sp>
      <p:pic>
        <p:nvPicPr>
          <p:cNvPr id="5" name="Picture 4">
            <a:extLst>
              <a:ext uri="{FF2B5EF4-FFF2-40B4-BE49-F238E27FC236}">
                <a16:creationId xmlns:a16="http://schemas.microsoft.com/office/drawing/2014/main" id="{24AE987F-3160-F648-BDDA-715E2B50538D}"/>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47148" y="5960934"/>
            <a:ext cx="969266" cy="954107"/>
          </a:xfrm>
          <a:prstGeom prst="rect">
            <a:avLst/>
          </a:prstGeom>
        </p:spPr>
      </p:pic>
    </p:spTree>
    <p:extLst>
      <p:ext uri="{BB962C8B-B14F-4D97-AF65-F5344CB8AC3E}">
        <p14:creationId xmlns:p14="http://schemas.microsoft.com/office/powerpoint/2010/main" val="23733675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5446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017C2C2-A4A3-3047-94CA-A8994B04AC59}"/>
              </a:ext>
            </a:extLst>
          </p:cNvPr>
          <p:cNvPicPr>
            <a:picLocks noChangeAspect="1"/>
          </p:cNvPicPr>
          <p:nvPr/>
        </p:nvPicPr>
        <p:blipFill>
          <a:blip r:embed="rId3"/>
          <a:stretch>
            <a:fillRect/>
          </a:stretch>
        </p:blipFill>
        <p:spPr>
          <a:xfrm>
            <a:off x="5484339" y="1931071"/>
            <a:ext cx="6545416" cy="3393324"/>
          </a:xfrm>
          <a:prstGeom prst="rect">
            <a:avLst/>
          </a:prstGeom>
        </p:spPr>
      </p:pic>
      <p:pic>
        <p:nvPicPr>
          <p:cNvPr id="7" name="Picture 6">
            <a:extLst>
              <a:ext uri="{FF2B5EF4-FFF2-40B4-BE49-F238E27FC236}">
                <a16:creationId xmlns:a16="http://schemas.microsoft.com/office/drawing/2014/main" id="{4C49BB57-6DA4-F04E-9A7B-A15B6DF9920E}"/>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209189" y="4776950"/>
            <a:ext cx="1773621" cy="1749973"/>
          </a:xfrm>
          <a:prstGeom prst="rect">
            <a:avLst/>
          </a:prstGeom>
        </p:spPr>
      </p:pic>
      <p:sp>
        <p:nvSpPr>
          <p:cNvPr id="6" name="TextBox 5">
            <a:extLst>
              <a:ext uri="{FF2B5EF4-FFF2-40B4-BE49-F238E27FC236}">
                <a16:creationId xmlns:a16="http://schemas.microsoft.com/office/drawing/2014/main" id="{ED3E33A5-C94A-9B47-A8F3-D8A35518CDD9}"/>
              </a:ext>
            </a:extLst>
          </p:cNvPr>
          <p:cNvSpPr txBox="1"/>
          <p:nvPr/>
        </p:nvSpPr>
        <p:spPr>
          <a:xfrm>
            <a:off x="7700707" y="5421914"/>
            <a:ext cx="4082721" cy="1569660"/>
          </a:xfrm>
          <a:prstGeom prst="rect">
            <a:avLst/>
          </a:prstGeom>
          <a:noFill/>
        </p:spPr>
        <p:txBody>
          <a:bodyPr wrap="none" rtlCol="0">
            <a:spAutoFit/>
          </a:bodyPr>
          <a:lstStyle/>
          <a:p>
            <a:r>
              <a:rPr lang="en-US" sz="2400" dirty="0"/>
              <a:t>34 member countries</a:t>
            </a:r>
          </a:p>
          <a:p>
            <a:r>
              <a:rPr lang="en-US" sz="2400" dirty="0"/>
              <a:t>  9 ISC unions </a:t>
            </a:r>
          </a:p>
          <a:p>
            <a:r>
              <a:rPr lang="en-US" sz="2400" dirty="0"/>
              <a:t>11 associate member countries</a:t>
            </a:r>
          </a:p>
          <a:p>
            <a:endParaRPr lang="en-US" sz="2400" dirty="0"/>
          </a:p>
        </p:txBody>
      </p:sp>
      <p:sp>
        <p:nvSpPr>
          <p:cNvPr id="3" name="Title 2">
            <a:extLst>
              <a:ext uri="{FF2B5EF4-FFF2-40B4-BE49-F238E27FC236}">
                <a16:creationId xmlns:a16="http://schemas.microsoft.com/office/drawing/2014/main" id="{4CDD045B-7174-6641-8D56-63E803F71F13}"/>
              </a:ext>
            </a:extLst>
          </p:cNvPr>
          <p:cNvSpPr>
            <a:spLocks noGrp="1"/>
          </p:cNvSpPr>
          <p:nvPr>
            <p:ph type="title"/>
          </p:nvPr>
        </p:nvSpPr>
        <p:spPr>
          <a:xfrm>
            <a:off x="1460937" y="1531773"/>
            <a:ext cx="3796863" cy="1325563"/>
          </a:xfrm>
        </p:spPr>
        <p:txBody>
          <a:bodyPr/>
          <a:lstStyle/>
          <a:p>
            <a:r>
              <a:rPr lang="en-US" dirty="0"/>
              <a:t>What is SCAR?</a:t>
            </a:r>
          </a:p>
        </p:txBody>
      </p:sp>
      <p:sp>
        <p:nvSpPr>
          <p:cNvPr id="5" name="Content Placeholder 4">
            <a:extLst>
              <a:ext uri="{FF2B5EF4-FFF2-40B4-BE49-F238E27FC236}">
                <a16:creationId xmlns:a16="http://schemas.microsoft.com/office/drawing/2014/main" id="{1E26AC79-A35E-634A-8EC7-854A6B672AF2}"/>
              </a:ext>
            </a:extLst>
          </p:cNvPr>
          <p:cNvSpPr>
            <a:spLocks noGrp="1"/>
          </p:cNvSpPr>
          <p:nvPr>
            <p:ph idx="1"/>
          </p:nvPr>
        </p:nvSpPr>
        <p:spPr>
          <a:xfrm>
            <a:off x="672662" y="3058509"/>
            <a:ext cx="5423338" cy="2286002"/>
          </a:xfrm>
        </p:spPr>
        <p:txBody>
          <a:bodyPr>
            <a:noAutofit/>
          </a:bodyPr>
          <a:lstStyle/>
          <a:p>
            <a:pPr>
              <a:defRPr/>
            </a:pPr>
            <a:r>
              <a:rPr lang="en-US" sz="2400" dirty="0">
                <a:cs typeface="Arial Unicode MS" charset="0"/>
              </a:rPr>
              <a:t>An interdisciplinary scientific body of the International Science Council (ISC) </a:t>
            </a:r>
          </a:p>
          <a:p>
            <a:pPr>
              <a:defRPr/>
            </a:pPr>
            <a:r>
              <a:rPr lang="en-US" sz="2400" dirty="0">
                <a:cs typeface="Arial Unicode MS" charset="0"/>
              </a:rPr>
              <a:t>Established in 1958 to continue the international scientific cooperation that was a hallmark of the International Geophysical Year (IGY)</a:t>
            </a:r>
            <a:endParaRPr lang="en-US" sz="2400" i="1" dirty="0">
              <a:cs typeface="Arial Unicode MS" charset="0"/>
            </a:endParaRPr>
          </a:p>
        </p:txBody>
      </p:sp>
      <p:sp>
        <p:nvSpPr>
          <p:cNvPr id="4" name="TextBox 3">
            <a:extLst>
              <a:ext uri="{FF2B5EF4-FFF2-40B4-BE49-F238E27FC236}">
                <a16:creationId xmlns:a16="http://schemas.microsoft.com/office/drawing/2014/main" id="{70607ECF-A3BD-114F-8616-27FC11FA989E}"/>
              </a:ext>
            </a:extLst>
          </p:cNvPr>
          <p:cNvSpPr txBox="1"/>
          <p:nvPr/>
        </p:nvSpPr>
        <p:spPr>
          <a:xfrm>
            <a:off x="583324" y="5549463"/>
            <a:ext cx="4256690" cy="805618"/>
          </a:xfrm>
          <a:prstGeom prst="rect">
            <a:avLst/>
          </a:prstGeom>
          <a:noFill/>
          <a:ln w="25400">
            <a:solidFill>
              <a:srgbClr val="FF0000"/>
            </a:solidFill>
          </a:ln>
        </p:spPr>
        <p:txBody>
          <a:bodyPr wrap="none" rtlCol="0">
            <a:noAutofit/>
          </a:bodyPr>
          <a:lstStyle/>
          <a:p>
            <a:pPr>
              <a:defRPr/>
            </a:pPr>
            <a:r>
              <a:rPr lang="en-US" sz="2400" dirty="0" err="1"/>
              <a:t>www.SCAR.org</a:t>
            </a:r>
            <a:endParaRPr lang="en-US" sz="2400" dirty="0"/>
          </a:p>
          <a:p>
            <a:pPr>
              <a:defRPr/>
            </a:pPr>
            <a:r>
              <a:rPr lang="en-US" sz="2400" dirty="0">
                <a:solidFill>
                  <a:srgbClr val="FF0000"/>
                </a:solidFill>
                <a:cs typeface="Arial"/>
              </a:rPr>
              <a:t>Sign up for the SCAR Newsletter</a:t>
            </a:r>
          </a:p>
        </p:txBody>
      </p:sp>
      <p:grpSp>
        <p:nvGrpSpPr>
          <p:cNvPr id="9" name="Group 8">
            <a:extLst>
              <a:ext uri="{FF2B5EF4-FFF2-40B4-BE49-F238E27FC236}">
                <a16:creationId xmlns:a16="http://schemas.microsoft.com/office/drawing/2014/main" id="{0A7A028E-94C9-DF48-926E-59523E24D454}"/>
              </a:ext>
            </a:extLst>
          </p:cNvPr>
          <p:cNvGrpSpPr/>
          <p:nvPr/>
        </p:nvGrpSpPr>
        <p:grpSpPr>
          <a:xfrm>
            <a:off x="0" y="76200"/>
            <a:ext cx="12192000" cy="1466491"/>
            <a:chOff x="0" y="0"/>
            <a:chExt cx="12192000" cy="1466491"/>
          </a:xfrm>
        </p:grpSpPr>
        <p:pic>
          <p:nvPicPr>
            <p:cNvPr id="10" name="Picture 9">
              <a:extLst>
                <a:ext uri="{FF2B5EF4-FFF2-40B4-BE49-F238E27FC236}">
                  <a16:creationId xmlns:a16="http://schemas.microsoft.com/office/drawing/2014/main" id="{FB4C44D0-22E6-7242-91A9-497D4C6D7BEE}"/>
                </a:ext>
              </a:extLst>
            </p:cNvPr>
            <p:cNvPicPr/>
            <p:nvPr userDrawn="1"/>
          </p:nvPicPr>
          <p:blipFill>
            <a:blip r:embed="rId5" cstate="screen">
              <a:extLst>
                <a:ext uri="{28A0092B-C50C-407E-A947-70E740481C1C}">
                  <a14:useLocalDpi xmlns:a14="http://schemas.microsoft.com/office/drawing/2010/main"/>
                </a:ext>
              </a:extLst>
            </a:blip>
            <a:stretch>
              <a:fillRect/>
            </a:stretch>
          </p:blipFill>
          <p:spPr>
            <a:xfrm>
              <a:off x="3652157" y="0"/>
              <a:ext cx="8539843" cy="1463040"/>
            </a:xfrm>
            <a:prstGeom prst="rect">
              <a:avLst/>
            </a:prstGeom>
          </p:spPr>
        </p:pic>
        <p:pic>
          <p:nvPicPr>
            <p:cNvPr id="11" name="Picture 10">
              <a:extLst>
                <a:ext uri="{FF2B5EF4-FFF2-40B4-BE49-F238E27FC236}">
                  <a16:creationId xmlns:a16="http://schemas.microsoft.com/office/drawing/2014/main" id="{B43AE051-E4FE-FD4F-9458-C8FB25C51AAA}"/>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t="-12890" b="-13185"/>
            <a:stretch/>
          </p:blipFill>
          <p:spPr>
            <a:xfrm>
              <a:off x="0" y="0"/>
              <a:ext cx="3657600" cy="1466491"/>
            </a:xfrm>
            <a:prstGeom prst="rect">
              <a:avLst/>
            </a:prstGeom>
            <a:solidFill>
              <a:schemeClr val="tx1"/>
            </a:solidFill>
          </p:spPr>
        </p:pic>
      </p:grpSp>
      <p:sp>
        <p:nvSpPr>
          <p:cNvPr id="13" name="TextBox 12">
            <a:extLst>
              <a:ext uri="{FF2B5EF4-FFF2-40B4-BE49-F238E27FC236}">
                <a16:creationId xmlns:a16="http://schemas.microsoft.com/office/drawing/2014/main" id="{5D74829D-66E0-8543-8AEB-4C79B9AB037D}"/>
              </a:ext>
            </a:extLst>
          </p:cNvPr>
          <p:cNvSpPr txBox="1"/>
          <p:nvPr/>
        </p:nvSpPr>
        <p:spPr>
          <a:xfrm>
            <a:off x="1529780" y="1074019"/>
            <a:ext cx="1306961" cy="338554"/>
          </a:xfrm>
          <a:prstGeom prst="rect">
            <a:avLst/>
          </a:prstGeom>
          <a:noFill/>
        </p:spPr>
        <p:txBody>
          <a:bodyPr wrap="none" rtlCol="0">
            <a:spAutoFit/>
          </a:bodyPr>
          <a:lstStyle/>
          <a:p>
            <a:r>
              <a:rPr lang="en-US" sz="1600" dirty="0" err="1">
                <a:solidFill>
                  <a:schemeClr val="bg1"/>
                </a:solidFill>
              </a:rPr>
              <a:t>www.scar.org</a:t>
            </a:r>
            <a:endParaRPr lang="en-US" sz="1600" dirty="0">
              <a:solidFill>
                <a:schemeClr val="bg1"/>
              </a:solidFill>
            </a:endParaRPr>
          </a:p>
        </p:txBody>
      </p:sp>
    </p:spTree>
    <p:extLst>
      <p:ext uri="{BB962C8B-B14F-4D97-AF65-F5344CB8AC3E}">
        <p14:creationId xmlns:p14="http://schemas.microsoft.com/office/powerpoint/2010/main" val="2403202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EAA1ADF-4D29-094E-AD11-07869FAFF701}"/>
              </a:ext>
            </a:extLst>
          </p:cNvPr>
          <p:cNvSpPr txBox="1"/>
          <p:nvPr/>
        </p:nvSpPr>
        <p:spPr>
          <a:xfrm>
            <a:off x="561474" y="2201779"/>
            <a:ext cx="11069053" cy="4154984"/>
          </a:xfrm>
          <a:prstGeom prst="rect">
            <a:avLst/>
          </a:prstGeom>
          <a:noFill/>
        </p:spPr>
        <p:txBody>
          <a:bodyPr wrap="square" rtlCol="0">
            <a:spAutoFit/>
          </a:bodyPr>
          <a:lstStyle/>
          <a:p>
            <a:pPr algn="ctr"/>
            <a:r>
              <a:rPr lang="en-US" sz="4400" b="1" dirty="0">
                <a:solidFill>
                  <a:srgbClr val="0070C0"/>
                </a:solidFill>
                <a:ea typeface="ＭＳ Ｐゴシック" charset="0"/>
                <a:cs typeface="Arial Unicode MS" charset="0"/>
              </a:rPr>
              <a:t>SCAR’</a:t>
            </a:r>
            <a:r>
              <a:rPr lang="en-US" altLang="ja-JP" sz="4400" b="1" dirty="0">
                <a:solidFill>
                  <a:srgbClr val="0070C0"/>
                </a:solidFill>
                <a:ea typeface="ＭＳ Ｐゴシック" charset="0"/>
                <a:cs typeface="Arial Unicode MS" charset="0"/>
              </a:rPr>
              <a:t>s Mission for 60+ Years</a:t>
            </a:r>
          </a:p>
          <a:p>
            <a:endParaRPr lang="en-US" sz="2400" b="1" dirty="0"/>
          </a:p>
          <a:p>
            <a:pPr marL="465138" indent="-465138"/>
            <a:r>
              <a:rPr lang="en-US" sz="2800" b="1" dirty="0">
                <a:solidFill>
                  <a:srgbClr val="0070C0"/>
                </a:solidFill>
                <a:ea typeface="ＭＳ Ｐゴシック" charset="0"/>
                <a:cs typeface="Arial Unicode MS" charset="0"/>
              </a:rPr>
              <a:t>Science Leadership</a:t>
            </a:r>
            <a:r>
              <a:rPr lang="en-US" sz="2800" b="1" dirty="0">
                <a:ea typeface="ＭＳ Ｐゴシック" charset="0"/>
                <a:cs typeface="Arial Unicode MS" charset="0"/>
              </a:rPr>
              <a:t>:</a:t>
            </a:r>
            <a:r>
              <a:rPr lang="en-US" sz="2800" dirty="0">
                <a:ea typeface="ＭＳ Ｐゴシック" charset="0"/>
                <a:cs typeface="Arial Unicode MS" charset="0"/>
              </a:rPr>
              <a:t> initiate, develop and coordinate high quality international scientific research in the Antarctic and Southern Ocean region</a:t>
            </a:r>
          </a:p>
          <a:p>
            <a:pPr marL="466725" indent="-466725"/>
            <a:r>
              <a:rPr lang="en-US" sz="2800" b="1" dirty="0">
                <a:solidFill>
                  <a:srgbClr val="0070C0"/>
                </a:solidFill>
                <a:ea typeface="ＭＳ Ｐゴシック" charset="0"/>
                <a:cs typeface="Arial Unicode MS" charset="0"/>
              </a:rPr>
              <a:t>Scientific Advice</a:t>
            </a:r>
            <a:r>
              <a:rPr lang="en-US" sz="2800" b="1" dirty="0">
                <a:ea typeface="ＭＳ Ｐゴシック" charset="0"/>
                <a:cs typeface="Arial Unicode MS" charset="0"/>
              </a:rPr>
              <a:t>: </a:t>
            </a:r>
            <a:r>
              <a:rPr lang="en-US" sz="2800" dirty="0">
                <a:ea typeface="ＭＳ Ｐゴシック" charset="0"/>
                <a:cs typeface="Arial Unicode MS" charset="0"/>
              </a:rPr>
              <a:t>provide objective and independent scientific advice to the Antarctic Treaty System (ATS) and other bodies </a:t>
            </a:r>
            <a:r>
              <a:rPr lang="en-US" dirty="0">
                <a:sym typeface="Symbol" pitchFamily="2" charset="2"/>
              </a:rPr>
              <a:t></a:t>
            </a:r>
            <a:r>
              <a:rPr lang="en-US" dirty="0"/>
              <a:t> </a:t>
            </a:r>
            <a:r>
              <a:rPr lang="en-US" sz="2800" dirty="0">
                <a:ea typeface="ＭＳ Ｐゴシック" charset="0"/>
                <a:cs typeface="Arial Unicode MS" charset="0"/>
              </a:rPr>
              <a:t> e.g., the </a:t>
            </a:r>
            <a:r>
              <a:rPr lang="en-US" sz="2800" dirty="0"/>
              <a:t>Intergovernmental Panel on Climate Change (IPCC)</a:t>
            </a:r>
            <a:r>
              <a:rPr lang="en-US" sz="2800" dirty="0">
                <a:ea typeface="ＭＳ Ｐゴシック" charset="0"/>
                <a:cs typeface="Arial Unicode MS" charset="0"/>
              </a:rPr>
              <a:t>, </a:t>
            </a:r>
            <a:r>
              <a:rPr lang="en-US" sz="2800" dirty="0"/>
              <a:t>Intergovernmental Science-Policy Platform on Biodiversity and Ecosystem Services (IPBES)</a:t>
            </a:r>
            <a:endParaRPr lang="en-US" sz="2800" dirty="0">
              <a:ea typeface="ＭＳ Ｐゴシック" charset="0"/>
              <a:cs typeface="ＭＳ Ｐゴシック" charset="0"/>
            </a:endParaRPr>
          </a:p>
        </p:txBody>
      </p:sp>
      <p:grpSp>
        <p:nvGrpSpPr>
          <p:cNvPr id="7" name="Group 6">
            <a:extLst>
              <a:ext uri="{FF2B5EF4-FFF2-40B4-BE49-F238E27FC236}">
                <a16:creationId xmlns:a16="http://schemas.microsoft.com/office/drawing/2014/main" id="{692F6845-D3F7-9946-B306-60DDA2DBA7F5}"/>
              </a:ext>
            </a:extLst>
          </p:cNvPr>
          <p:cNvGrpSpPr/>
          <p:nvPr/>
        </p:nvGrpSpPr>
        <p:grpSpPr>
          <a:xfrm>
            <a:off x="0" y="76200"/>
            <a:ext cx="12192000" cy="1466491"/>
            <a:chOff x="0" y="76200"/>
            <a:chExt cx="12192000" cy="1466491"/>
          </a:xfrm>
        </p:grpSpPr>
        <p:grpSp>
          <p:nvGrpSpPr>
            <p:cNvPr id="4" name="Group 3">
              <a:extLst>
                <a:ext uri="{FF2B5EF4-FFF2-40B4-BE49-F238E27FC236}">
                  <a16:creationId xmlns:a16="http://schemas.microsoft.com/office/drawing/2014/main" id="{DAAEA53C-A1A3-1C47-8260-E3C208113605}"/>
                </a:ext>
              </a:extLst>
            </p:cNvPr>
            <p:cNvGrpSpPr/>
            <p:nvPr/>
          </p:nvGrpSpPr>
          <p:grpSpPr>
            <a:xfrm>
              <a:off x="0" y="76200"/>
              <a:ext cx="12192000" cy="1466491"/>
              <a:chOff x="0" y="0"/>
              <a:chExt cx="12192000" cy="1466491"/>
            </a:xfrm>
          </p:grpSpPr>
          <p:pic>
            <p:nvPicPr>
              <p:cNvPr id="5" name="Picture 4">
                <a:extLst>
                  <a:ext uri="{FF2B5EF4-FFF2-40B4-BE49-F238E27FC236}">
                    <a16:creationId xmlns:a16="http://schemas.microsoft.com/office/drawing/2014/main" id="{DD66D03A-92F5-414A-8505-4C33A338C3B9}"/>
                  </a:ext>
                </a:extLst>
              </p:cNvPr>
              <p:cNvPicPr/>
              <p:nvPr userDrawn="1"/>
            </p:nvPicPr>
            <p:blipFill>
              <a:blip r:embed="rId3" cstate="screen">
                <a:extLst>
                  <a:ext uri="{28A0092B-C50C-407E-A947-70E740481C1C}">
                    <a14:useLocalDpi xmlns:a14="http://schemas.microsoft.com/office/drawing/2010/main"/>
                  </a:ext>
                </a:extLst>
              </a:blip>
              <a:stretch>
                <a:fillRect/>
              </a:stretch>
            </p:blipFill>
            <p:spPr>
              <a:xfrm>
                <a:off x="3652157" y="0"/>
                <a:ext cx="8539843" cy="1463040"/>
              </a:xfrm>
              <a:prstGeom prst="rect">
                <a:avLst/>
              </a:prstGeom>
            </p:spPr>
          </p:pic>
          <p:pic>
            <p:nvPicPr>
              <p:cNvPr id="6" name="Picture 5">
                <a:extLst>
                  <a:ext uri="{FF2B5EF4-FFF2-40B4-BE49-F238E27FC236}">
                    <a16:creationId xmlns:a16="http://schemas.microsoft.com/office/drawing/2014/main" id="{D4D46DF1-7636-0E43-AA02-04E0EAAE67FA}"/>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t="-12890" b="-13185"/>
              <a:stretch/>
            </p:blipFill>
            <p:spPr>
              <a:xfrm>
                <a:off x="0" y="0"/>
                <a:ext cx="3657600" cy="1466491"/>
              </a:xfrm>
              <a:prstGeom prst="rect">
                <a:avLst/>
              </a:prstGeom>
              <a:solidFill>
                <a:schemeClr val="tx1"/>
              </a:solidFill>
            </p:spPr>
          </p:pic>
        </p:grpSp>
        <p:sp>
          <p:nvSpPr>
            <p:cNvPr id="3" name="TextBox 2">
              <a:extLst>
                <a:ext uri="{FF2B5EF4-FFF2-40B4-BE49-F238E27FC236}">
                  <a16:creationId xmlns:a16="http://schemas.microsoft.com/office/drawing/2014/main" id="{E168D968-92D4-D24D-8626-0466989E29DD}"/>
                </a:ext>
              </a:extLst>
            </p:cNvPr>
            <p:cNvSpPr txBox="1"/>
            <p:nvPr/>
          </p:nvSpPr>
          <p:spPr>
            <a:xfrm>
              <a:off x="1529780" y="1074019"/>
              <a:ext cx="1306961" cy="338554"/>
            </a:xfrm>
            <a:prstGeom prst="rect">
              <a:avLst/>
            </a:prstGeom>
            <a:noFill/>
          </p:spPr>
          <p:txBody>
            <a:bodyPr wrap="none" rtlCol="0">
              <a:spAutoFit/>
            </a:bodyPr>
            <a:lstStyle/>
            <a:p>
              <a:r>
                <a:rPr lang="en-US" sz="1600" dirty="0" err="1">
                  <a:solidFill>
                    <a:schemeClr val="bg1"/>
                  </a:solidFill>
                </a:rPr>
                <a:t>www.scar.org</a:t>
              </a:r>
              <a:endParaRPr lang="en-US" sz="1600" dirty="0">
                <a:solidFill>
                  <a:schemeClr val="bg1"/>
                </a:solidFill>
              </a:endParaRPr>
            </a:p>
          </p:txBody>
        </p:sp>
      </p:grpSp>
    </p:spTree>
    <p:extLst>
      <p:ext uri="{BB962C8B-B14F-4D97-AF65-F5344CB8AC3E}">
        <p14:creationId xmlns:p14="http://schemas.microsoft.com/office/powerpoint/2010/main" val="111222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68B8CC-443A-DF4C-99AB-BB4CA765FE66}"/>
              </a:ext>
            </a:extLst>
          </p:cNvPr>
          <p:cNvSpPr>
            <a:spLocks noGrp="1"/>
          </p:cNvSpPr>
          <p:nvPr>
            <p:ph type="title"/>
          </p:nvPr>
        </p:nvSpPr>
        <p:spPr>
          <a:xfrm>
            <a:off x="822434" y="1374118"/>
            <a:ext cx="6019800" cy="1325563"/>
          </a:xfrm>
        </p:spPr>
        <p:txBody>
          <a:bodyPr/>
          <a:lstStyle/>
          <a:p>
            <a:r>
              <a:rPr lang="en-US" dirty="0"/>
              <a:t>SCAR Strategic Plan</a:t>
            </a:r>
          </a:p>
        </p:txBody>
      </p:sp>
      <p:sp>
        <p:nvSpPr>
          <p:cNvPr id="3" name="Content Placeholder 2">
            <a:extLst>
              <a:ext uri="{FF2B5EF4-FFF2-40B4-BE49-F238E27FC236}">
                <a16:creationId xmlns:a16="http://schemas.microsoft.com/office/drawing/2014/main" id="{F64C7FCE-B882-864D-AF5C-E803299DACF1}"/>
              </a:ext>
            </a:extLst>
          </p:cNvPr>
          <p:cNvSpPr>
            <a:spLocks noGrp="1"/>
          </p:cNvSpPr>
          <p:nvPr>
            <p:ph idx="1"/>
          </p:nvPr>
        </p:nvSpPr>
        <p:spPr>
          <a:xfrm>
            <a:off x="472966" y="2427889"/>
            <a:ext cx="7882758" cy="4193628"/>
          </a:xfrm>
        </p:spPr>
        <p:txBody>
          <a:bodyPr>
            <a:noAutofit/>
          </a:bodyPr>
          <a:lstStyle/>
          <a:p>
            <a:r>
              <a:rPr lang="en-US" dirty="0"/>
              <a:t>Expand collaborative and visionary Antarctic research; </a:t>
            </a:r>
          </a:p>
          <a:p>
            <a:r>
              <a:rPr lang="en-US" dirty="0"/>
              <a:t>Offer scientific advice to the Antarctic Treaty System and other organizations; </a:t>
            </a:r>
          </a:p>
          <a:p>
            <a:r>
              <a:rPr lang="en-US" dirty="0"/>
              <a:t>Enhance research capacity in member countries; </a:t>
            </a:r>
          </a:p>
          <a:p>
            <a:r>
              <a:rPr lang="en-US" dirty="0"/>
              <a:t>Enhance public awareness and understanding of Antarctic issues; and </a:t>
            </a:r>
          </a:p>
          <a:p>
            <a:r>
              <a:rPr lang="en-US" dirty="0"/>
              <a:t>Facilitate unrestricted and free access to Antarctic research data. </a:t>
            </a:r>
          </a:p>
          <a:p>
            <a:endParaRPr lang="en-US" dirty="0"/>
          </a:p>
        </p:txBody>
      </p:sp>
      <p:pic>
        <p:nvPicPr>
          <p:cNvPr id="4" name="Picture 3">
            <a:extLst>
              <a:ext uri="{FF2B5EF4-FFF2-40B4-BE49-F238E27FC236}">
                <a16:creationId xmlns:a16="http://schemas.microsoft.com/office/drawing/2014/main" id="{AC5ACB0C-DA09-CF48-ACB6-8DF21933B69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510150" y="2129939"/>
            <a:ext cx="3268485" cy="3251637"/>
          </a:xfrm>
          <a:prstGeom prst="rect">
            <a:avLst/>
          </a:prstGeom>
        </p:spPr>
      </p:pic>
      <p:grpSp>
        <p:nvGrpSpPr>
          <p:cNvPr id="6" name="Group 5">
            <a:extLst>
              <a:ext uri="{FF2B5EF4-FFF2-40B4-BE49-F238E27FC236}">
                <a16:creationId xmlns:a16="http://schemas.microsoft.com/office/drawing/2014/main" id="{22A6E669-559B-484C-81C5-9846EA22814E}"/>
              </a:ext>
            </a:extLst>
          </p:cNvPr>
          <p:cNvGrpSpPr/>
          <p:nvPr/>
        </p:nvGrpSpPr>
        <p:grpSpPr>
          <a:xfrm>
            <a:off x="0" y="76200"/>
            <a:ext cx="12192000" cy="1466491"/>
            <a:chOff x="0" y="76200"/>
            <a:chExt cx="12192000" cy="1466491"/>
          </a:xfrm>
        </p:grpSpPr>
        <p:grpSp>
          <p:nvGrpSpPr>
            <p:cNvPr id="7" name="Group 6">
              <a:extLst>
                <a:ext uri="{FF2B5EF4-FFF2-40B4-BE49-F238E27FC236}">
                  <a16:creationId xmlns:a16="http://schemas.microsoft.com/office/drawing/2014/main" id="{5847F685-E72D-0945-B60D-86793220113B}"/>
                </a:ext>
              </a:extLst>
            </p:cNvPr>
            <p:cNvGrpSpPr/>
            <p:nvPr/>
          </p:nvGrpSpPr>
          <p:grpSpPr>
            <a:xfrm>
              <a:off x="0" y="76200"/>
              <a:ext cx="12192000" cy="1466491"/>
              <a:chOff x="0" y="0"/>
              <a:chExt cx="12192000" cy="1466491"/>
            </a:xfrm>
          </p:grpSpPr>
          <p:pic>
            <p:nvPicPr>
              <p:cNvPr id="9" name="Picture 8">
                <a:extLst>
                  <a:ext uri="{FF2B5EF4-FFF2-40B4-BE49-F238E27FC236}">
                    <a16:creationId xmlns:a16="http://schemas.microsoft.com/office/drawing/2014/main" id="{CB1933C3-18C7-AA4B-9A09-358E2776ACE2}"/>
                  </a:ext>
                </a:extLst>
              </p:cNvPr>
              <p:cNvPicPr/>
              <p:nvPr userDrawn="1"/>
            </p:nvPicPr>
            <p:blipFill>
              <a:blip r:embed="rId3" cstate="screen">
                <a:extLst>
                  <a:ext uri="{28A0092B-C50C-407E-A947-70E740481C1C}">
                    <a14:useLocalDpi xmlns:a14="http://schemas.microsoft.com/office/drawing/2010/main"/>
                  </a:ext>
                </a:extLst>
              </a:blip>
              <a:stretch>
                <a:fillRect/>
              </a:stretch>
            </p:blipFill>
            <p:spPr>
              <a:xfrm>
                <a:off x="3652157" y="0"/>
                <a:ext cx="8539843" cy="1463040"/>
              </a:xfrm>
              <a:prstGeom prst="rect">
                <a:avLst/>
              </a:prstGeom>
            </p:spPr>
          </p:pic>
          <p:pic>
            <p:nvPicPr>
              <p:cNvPr id="10" name="Picture 9">
                <a:extLst>
                  <a:ext uri="{FF2B5EF4-FFF2-40B4-BE49-F238E27FC236}">
                    <a16:creationId xmlns:a16="http://schemas.microsoft.com/office/drawing/2014/main" id="{446183D9-7B91-5E46-8223-DD30978D8AB8}"/>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t="-12890" b="-13185"/>
              <a:stretch/>
            </p:blipFill>
            <p:spPr>
              <a:xfrm>
                <a:off x="0" y="0"/>
                <a:ext cx="3657600" cy="1466491"/>
              </a:xfrm>
              <a:prstGeom prst="rect">
                <a:avLst/>
              </a:prstGeom>
              <a:solidFill>
                <a:schemeClr val="tx1"/>
              </a:solidFill>
            </p:spPr>
          </p:pic>
        </p:grpSp>
        <p:sp>
          <p:nvSpPr>
            <p:cNvPr id="8" name="TextBox 7">
              <a:extLst>
                <a:ext uri="{FF2B5EF4-FFF2-40B4-BE49-F238E27FC236}">
                  <a16:creationId xmlns:a16="http://schemas.microsoft.com/office/drawing/2014/main" id="{5A51B8AA-E419-1244-9CB0-8B0E1A6CD017}"/>
                </a:ext>
              </a:extLst>
            </p:cNvPr>
            <p:cNvSpPr txBox="1"/>
            <p:nvPr/>
          </p:nvSpPr>
          <p:spPr>
            <a:xfrm>
              <a:off x="1529780" y="1074019"/>
              <a:ext cx="1306961" cy="338554"/>
            </a:xfrm>
            <a:prstGeom prst="rect">
              <a:avLst/>
            </a:prstGeom>
            <a:noFill/>
          </p:spPr>
          <p:txBody>
            <a:bodyPr wrap="none" rtlCol="0">
              <a:spAutoFit/>
            </a:bodyPr>
            <a:lstStyle/>
            <a:p>
              <a:r>
                <a:rPr lang="en-US" sz="1600" dirty="0" err="1">
                  <a:solidFill>
                    <a:schemeClr val="bg1"/>
                  </a:solidFill>
                </a:rPr>
                <a:t>www.scar.org</a:t>
              </a:r>
              <a:endParaRPr lang="en-US" sz="1600" dirty="0">
                <a:solidFill>
                  <a:schemeClr val="bg1"/>
                </a:solidFill>
              </a:endParaRPr>
            </a:p>
          </p:txBody>
        </p:sp>
      </p:grpSp>
      <p:sp>
        <p:nvSpPr>
          <p:cNvPr id="5" name="TextBox 4">
            <a:extLst>
              <a:ext uri="{FF2B5EF4-FFF2-40B4-BE49-F238E27FC236}">
                <a16:creationId xmlns:a16="http://schemas.microsoft.com/office/drawing/2014/main" id="{13474898-833A-8D4D-A111-3EE830D47358}"/>
              </a:ext>
            </a:extLst>
          </p:cNvPr>
          <p:cNvSpPr txBox="1"/>
          <p:nvPr/>
        </p:nvSpPr>
        <p:spPr>
          <a:xfrm>
            <a:off x="8721969" y="5609492"/>
            <a:ext cx="2844847" cy="646331"/>
          </a:xfrm>
          <a:prstGeom prst="rect">
            <a:avLst/>
          </a:prstGeom>
          <a:noFill/>
          <a:ln>
            <a:solidFill>
              <a:srgbClr val="FF0000"/>
            </a:solidFill>
          </a:ln>
        </p:spPr>
        <p:txBody>
          <a:bodyPr wrap="square" rtlCol="0">
            <a:spAutoFit/>
          </a:bodyPr>
          <a:lstStyle/>
          <a:p>
            <a:pPr algn="ctr"/>
            <a:r>
              <a:rPr lang="en-US" dirty="0"/>
              <a:t>New Strategic Plan in development for 2023-2028</a:t>
            </a:r>
          </a:p>
        </p:txBody>
      </p:sp>
    </p:spTree>
    <p:extLst>
      <p:ext uri="{BB962C8B-B14F-4D97-AF65-F5344CB8AC3E}">
        <p14:creationId xmlns:p14="http://schemas.microsoft.com/office/powerpoint/2010/main" val="24297742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01DF1E2-1652-2F44-B9F9-3F0327581065}"/>
              </a:ext>
            </a:extLst>
          </p:cNvPr>
          <p:cNvPicPr>
            <a:picLocks noChangeAspect="1"/>
          </p:cNvPicPr>
          <p:nvPr/>
        </p:nvPicPr>
        <p:blipFill rotWithShape="1">
          <a:blip r:embed="rId3"/>
          <a:srcRect l="4593" r="5213"/>
          <a:stretch/>
        </p:blipFill>
        <p:spPr>
          <a:xfrm>
            <a:off x="4869349" y="2856773"/>
            <a:ext cx="7048796" cy="3035919"/>
          </a:xfrm>
          <a:prstGeom prst="rect">
            <a:avLst/>
          </a:prstGeom>
        </p:spPr>
      </p:pic>
      <p:sp>
        <p:nvSpPr>
          <p:cNvPr id="6" name="Rectangle 2">
            <a:extLst>
              <a:ext uri="{FF2B5EF4-FFF2-40B4-BE49-F238E27FC236}">
                <a16:creationId xmlns:a16="http://schemas.microsoft.com/office/drawing/2014/main" id="{CAA2965B-3B78-0E4D-895D-03C8DCEB1AD9}"/>
              </a:ext>
            </a:extLst>
          </p:cNvPr>
          <p:cNvSpPr txBox="1">
            <a:spLocks noChangeArrowheads="1"/>
          </p:cNvSpPr>
          <p:nvPr/>
        </p:nvSpPr>
        <p:spPr>
          <a:xfrm>
            <a:off x="1536700" y="1611987"/>
            <a:ext cx="9118600" cy="62676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srgbClr val="0070C0"/>
                </a:solidFill>
                <a:effectLst/>
                <a:uLnTx/>
                <a:uFillTx/>
                <a:latin typeface="Calibri" panose="020F0502020204030204"/>
                <a:ea typeface="ＭＳ Ｐゴシック" charset="0"/>
                <a:cs typeface="Arial Unicode MS" charset="0"/>
              </a:rPr>
              <a:t>SCAR Organization</a:t>
            </a:r>
            <a:endParaRPr kumimoji="0" lang="en-US" sz="4400" b="0" i="0" u="none" strike="noStrike" kern="1200" cap="none" spc="0" normalizeH="0" baseline="0" noProof="0" dirty="0">
              <a:ln>
                <a:noFill/>
              </a:ln>
              <a:solidFill>
                <a:srgbClr val="0070C0"/>
              </a:solidFill>
              <a:effectLst/>
              <a:uLnTx/>
              <a:uFillTx/>
              <a:latin typeface="Calibri" panose="020F0502020204030204"/>
              <a:ea typeface="ＭＳ Ｐゴシック" charset="0"/>
              <a:cs typeface="ＭＳ Ｐゴシック" charset="0"/>
            </a:endParaRPr>
          </a:p>
        </p:txBody>
      </p:sp>
      <p:sp>
        <p:nvSpPr>
          <p:cNvPr id="11" name="Rectangle 10">
            <a:extLst>
              <a:ext uri="{FF2B5EF4-FFF2-40B4-BE49-F238E27FC236}">
                <a16:creationId xmlns:a16="http://schemas.microsoft.com/office/drawing/2014/main" id="{7C3780A9-B452-0647-9774-0176A742820E}"/>
              </a:ext>
            </a:extLst>
          </p:cNvPr>
          <p:cNvSpPr/>
          <p:nvPr/>
        </p:nvSpPr>
        <p:spPr>
          <a:xfrm>
            <a:off x="423086" y="2301409"/>
            <a:ext cx="11035861" cy="4096497"/>
          </a:xfrm>
          <a:prstGeom prst="rect">
            <a:avLst/>
          </a:prstGeom>
        </p:spPr>
        <p:txBody>
          <a:bodyPr wrap="none" lIns="91430" tIns="45716" rIns="91430" bIns="45716">
            <a:noAutofit/>
          </a:bodyPr>
          <a:lstStyle/>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US" sz="2000" b="1" i="0" u="none" strike="noStrike" kern="1200" cap="none" spc="0" normalizeH="0" baseline="0" noProof="0" dirty="0">
                <a:ln>
                  <a:noFill/>
                </a:ln>
                <a:solidFill>
                  <a:srgbClr val="0070C0"/>
                </a:solidFill>
                <a:effectLst/>
                <a:uLnTx/>
                <a:uFillTx/>
                <a:latin typeface="Calibri" panose="020F0502020204030204"/>
                <a:ea typeface="+mn-ea"/>
                <a:cs typeface="Arial"/>
              </a:rPr>
              <a:t>SCAR Executive Committee</a:t>
            </a:r>
          </a:p>
          <a:p>
            <a:pPr marL="234950" marR="0" lvl="0" indent="0" algn="l" defTabSz="914400" rtl="0" eaLnBrk="1" fontAlgn="auto" latinLnBrk="0" hangingPunct="1">
              <a:lnSpc>
                <a:spcPct val="100000"/>
              </a:lnSpc>
              <a:spcBef>
                <a:spcPts val="0"/>
              </a:spcBef>
              <a:spcAft>
                <a:spcPts val="300"/>
              </a:spcAft>
              <a:buClrTx/>
              <a:buSzTx/>
              <a:buFontTx/>
              <a:buNone/>
              <a:tabLst>
                <a:tab pos="2043113" algn="l"/>
              </a:tabLst>
              <a:defRPr/>
            </a:pPr>
            <a:r>
              <a:rPr kumimoji="0" lang="en-US" sz="2000" b="0" i="1" u="none" strike="noStrike" kern="1200" cap="none" spc="0" normalizeH="0" baseline="0" noProof="0" dirty="0">
                <a:ln>
                  <a:noFill/>
                </a:ln>
                <a:solidFill>
                  <a:prstClr val="black"/>
                </a:solidFill>
                <a:effectLst/>
                <a:uLnTx/>
                <a:uFillTx/>
                <a:latin typeface="Calibri" panose="020F0502020204030204"/>
                <a:ea typeface="+mn-ea"/>
                <a:cs typeface="Arial"/>
              </a:rPr>
              <a:t>President:</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Arial"/>
              </a:rPr>
              <a:t>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Arial"/>
              </a:rPr>
              <a:t>Yeadong</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Arial"/>
              </a:rPr>
              <a:t> Kim, Korea	</a:t>
            </a:r>
          </a:p>
          <a:p>
            <a:pPr marL="234950" marR="0" lvl="0" indent="0" algn="l" defTabSz="914400" rtl="0" eaLnBrk="1" fontAlgn="auto" latinLnBrk="0" hangingPunct="1">
              <a:lnSpc>
                <a:spcPct val="100000"/>
              </a:lnSpc>
              <a:spcBef>
                <a:spcPts val="0"/>
              </a:spcBef>
              <a:spcAft>
                <a:spcPts val="0"/>
              </a:spcAft>
              <a:buClrTx/>
              <a:buSzTx/>
              <a:buFontTx/>
              <a:buNone/>
              <a:tabLst>
                <a:tab pos="1989138" algn="l"/>
                <a:tab pos="6615113" algn="l"/>
              </a:tabLst>
              <a:defRPr/>
            </a:pPr>
            <a:r>
              <a:rPr kumimoji="0" lang="en-US" sz="2000" b="0" i="1" u="none" strike="noStrike" kern="1200" cap="none" spc="0" normalizeH="0" baseline="0" noProof="0" dirty="0">
                <a:ln>
                  <a:noFill/>
                </a:ln>
                <a:solidFill>
                  <a:prstClr val="black"/>
                </a:solidFill>
                <a:effectLst/>
                <a:uLnTx/>
                <a:uFillTx/>
                <a:latin typeface="Calibri" panose="020F0502020204030204"/>
                <a:ea typeface="+mn-ea"/>
                <a:cs typeface="Arial"/>
              </a:rPr>
              <a:t>Vice-Presidents:	</a:t>
            </a:r>
          </a:p>
          <a:p>
            <a:pPr marL="234950" marR="0" lvl="0" indent="0" algn="l" defTabSz="914400" rtl="0" eaLnBrk="1" fontAlgn="auto" latinLnBrk="0" hangingPunct="1">
              <a:lnSpc>
                <a:spcPct val="100000"/>
              </a:lnSpc>
              <a:spcBef>
                <a:spcPts val="0"/>
              </a:spcBef>
              <a:spcAft>
                <a:spcPts val="0"/>
              </a:spcAft>
              <a:buClrTx/>
              <a:buSzTx/>
              <a:buFontTx/>
              <a:buNone/>
              <a:tabLst>
                <a:tab pos="560388" algn="l"/>
                <a:tab pos="6615113" algn="l"/>
              </a:tabLst>
              <a:defRPr/>
            </a:pPr>
            <a:r>
              <a:rPr kumimoji="0" lang="en-US" sz="2000" b="0" i="1" u="none" strike="noStrike" kern="1200" cap="none" spc="0" normalizeH="0" baseline="0" noProof="0" dirty="0">
                <a:ln>
                  <a:noFill/>
                </a:ln>
                <a:solidFill>
                  <a:prstClr val="black"/>
                </a:solidFill>
                <a:effectLst/>
                <a:uLnTx/>
                <a:uFillTx/>
                <a:latin typeface="Calibri" panose="020F0502020204030204"/>
                <a:ea typeface="+mn-ea"/>
                <a:cs typeface="Arial"/>
              </a:rPr>
              <a:t>	Finance, </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Arial"/>
              </a:rPr>
              <a:t>Jefferson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Arial"/>
              </a:rPr>
              <a:t>Simoes</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Arial"/>
              </a:rPr>
              <a:t>, Brazil</a:t>
            </a:r>
          </a:p>
          <a:p>
            <a:pPr marL="234950" marR="0" lvl="0" indent="0" algn="l" defTabSz="914400" rtl="0" eaLnBrk="1" fontAlgn="auto" latinLnBrk="0" hangingPunct="1">
              <a:lnSpc>
                <a:spcPct val="100000"/>
              </a:lnSpc>
              <a:spcBef>
                <a:spcPts val="0"/>
              </a:spcBef>
              <a:spcAft>
                <a:spcPts val="0"/>
              </a:spcAft>
              <a:buClrTx/>
              <a:buSzTx/>
              <a:buFontTx/>
              <a:buNone/>
              <a:tabLst>
                <a:tab pos="560388" algn="l"/>
                <a:tab pos="6615113" algn="l"/>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Arial"/>
              </a:rPr>
              <a:t>	</a:t>
            </a:r>
            <a:r>
              <a:rPr kumimoji="0" lang="en-US" sz="2000" b="0" i="1" u="none" strike="noStrike" kern="1200" cap="none" spc="0" normalizeH="0" baseline="0" noProof="0" dirty="0">
                <a:ln>
                  <a:noFill/>
                </a:ln>
                <a:solidFill>
                  <a:prstClr val="black"/>
                </a:solidFill>
                <a:effectLst/>
                <a:uLnTx/>
                <a:uFillTx/>
                <a:latin typeface="Calibri" panose="020F0502020204030204"/>
                <a:ea typeface="+mn-ea"/>
                <a:cs typeface="Arial"/>
              </a:rPr>
              <a:t>Science</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Arial"/>
              </a:rPr>
              <a:t>, Deneb Karentz, United States</a:t>
            </a:r>
          </a:p>
          <a:p>
            <a:pPr marL="234950" marR="0" lvl="0" indent="0" algn="l" defTabSz="914400" rtl="0" eaLnBrk="1" fontAlgn="auto" latinLnBrk="0" hangingPunct="1">
              <a:lnSpc>
                <a:spcPct val="100000"/>
              </a:lnSpc>
              <a:spcBef>
                <a:spcPts val="0"/>
              </a:spcBef>
              <a:spcAft>
                <a:spcPts val="0"/>
              </a:spcAft>
              <a:buClrTx/>
              <a:buSzTx/>
              <a:buFontTx/>
              <a:buNone/>
              <a:tabLst>
                <a:tab pos="560388" algn="l"/>
                <a:tab pos="6615113" algn="l"/>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Arial"/>
              </a:rPr>
              <a:t>	</a:t>
            </a:r>
            <a:r>
              <a:rPr kumimoji="0" lang="en-US" sz="2000" b="0" i="1" u="none" strike="noStrike" kern="1200" cap="none" spc="0" normalizeH="0" baseline="0" noProof="0" dirty="0">
                <a:ln>
                  <a:noFill/>
                </a:ln>
                <a:solidFill>
                  <a:prstClr val="black"/>
                </a:solidFill>
                <a:effectLst/>
                <a:uLnTx/>
                <a:uFillTx/>
                <a:latin typeface="Calibri" panose="020F0502020204030204"/>
                <a:ea typeface="+mn-ea"/>
                <a:cs typeface="Arial"/>
              </a:rPr>
              <a:t>Capacity</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Arial"/>
              </a:rPr>
              <a:t>,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Arial"/>
              </a:rPr>
              <a:t>Muthalagu</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Arial"/>
              </a:rPr>
              <a:t> Ravichandran, India</a:t>
            </a:r>
          </a:p>
          <a:p>
            <a:pPr marL="234950" marR="0" lvl="0" indent="0" algn="l" defTabSz="914400" rtl="0" eaLnBrk="1" fontAlgn="auto" latinLnBrk="0" hangingPunct="1">
              <a:lnSpc>
                <a:spcPct val="100000"/>
              </a:lnSpc>
              <a:spcBef>
                <a:spcPts val="0"/>
              </a:spcBef>
              <a:spcAft>
                <a:spcPts val="0"/>
              </a:spcAft>
              <a:buClrTx/>
              <a:buSzTx/>
              <a:buFontTx/>
              <a:buNone/>
              <a:tabLst>
                <a:tab pos="560388" algn="l"/>
                <a:tab pos="6615113" algn="l"/>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Arial"/>
              </a:rPr>
              <a:t>	</a:t>
            </a:r>
            <a:r>
              <a:rPr kumimoji="0" lang="en-US" sz="2000" b="0" i="1" u="none" strike="noStrike" kern="1200" cap="none" spc="0" normalizeH="0" baseline="0" noProof="0" dirty="0">
                <a:ln>
                  <a:noFill/>
                </a:ln>
                <a:solidFill>
                  <a:prstClr val="black"/>
                </a:solidFill>
                <a:effectLst/>
                <a:uLnTx/>
                <a:uFillTx/>
                <a:latin typeface="Calibri" panose="020F0502020204030204"/>
                <a:ea typeface="+mn-ea"/>
                <a:cs typeface="Arial"/>
              </a:rPr>
              <a:t>Administration</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Arial"/>
              </a:rPr>
              <a:t>, open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Arial"/>
            </a:endParaRPr>
          </a:p>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US" sz="2000" b="1" i="0" u="none" strike="noStrike" kern="1200" cap="none" spc="0" normalizeH="0" baseline="0" noProof="0" dirty="0">
                <a:ln>
                  <a:noFill/>
                </a:ln>
                <a:solidFill>
                  <a:srgbClr val="0070C0"/>
                </a:solidFill>
                <a:effectLst/>
                <a:uLnTx/>
                <a:uFillTx/>
                <a:latin typeface="Calibri" panose="020F0502020204030204"/>
                <a:ea typeface="+mn-ea"/>
                <a:cs typeface="Arial"/>
              </a:rPr>
              <a:t>SCAR Secretariat (Cambridge, UK)</a:t>
            </a:r>
          </a:p>
          <a:p>
            <a:pPr marL="234950" marR="0" lvl="0" indent="0" algn="l" defTabSz="914400" rtl="0" eaLnBrk="1" fontAlgn="auto" latinLnBrk="0" hangingPunct="1">
              <a:lnSpc>
                <a:spcPct val="100000"/>
              </a:lnSpc>
              <a:spcBef>
                <a:spcPts val="0"/>
              </a:spcBef>
              <a:spcAft>
                <a:spcPts val="300"/>
              </a:spcAft>
              <a:buClrTx/>
              <a:buSzTx/>
              <a:buFontTx/>
              <a:buNone/>
              <a:tabLst>
                <a:tab pos="5424488" algn="l"/>
              </a:tabLst>
              <a:defRPr/>
            </a:pPr>
            <a:r>
              <a:rPr kumimoji="0" lang="en-US" sz="2000" b="0" i="1" u="none" strike="noStrike" kern="1200" cap="none" spc="0" normalizeH="0" baseline="0" noProof="0" dirty="0">
                <a:ln>
                  <a:noFill/>
                </a:ln>
                <a:solidFill>
                  <a:prstClr val="black"/>
                </a:solidFill>
                <a:effectLst/>
                <a:uLnTx/>
                <a:uFillTx/>
                <a:latin typeface="Calibri" panose="020F0502020204030204"/>
                <a:ea typeface="+mn-ea"/>
                <a:cs typeface="Arial"/>
              </a:rPr>
              <a:t>Executive Director: </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Arial"/>
              </a:rPr>
              <a:t>Chandrika Nath	</a:t>
            </a:r>
          </a:p>
          <a:p>
            <a:pPr marL="234950" marR="0" lvl="0" indent="0" algn="l" defTabSz="914400" rtl="0" eaLnBrk="1" fontAlgn="auto" latinLnBrk="0" hangingPunct="1">
              <a:lnSpc>
                <a:spcPct val="100000"/>
              </a:lnSpc>
              <a:spcBef>
                <a:spcPts val="0"/>
              </a:spcBef>
              <a:spcAft>
                <a:spcPts val="0"/>
              </a:spcAft>
              <a:buClrTx/>
              <a:buSzTx/>
              <a:buFontTx/>
              <a:buNone/>
              <a:tabLst>
                <a:tab pos="5424488" algn="l"/>
              </a:tabLst>
              <a:defRPr/>
            </a:pPr>
            <a:r>
              <a:rPr kumimoji="0" lang="en-US" sz="2000" b="0" i="1" u="none" strike="noStrike" kern="1200" cap="none" spc="0" normalizeH="0" baseline="0" noProof="0" dirty="0">
                <a:ln>
                  <a:noFill/>
                </a:ln>
                <a:solidFill>
                  <a:prstClr val="black"/>
                </a:solidFill>
                <a:effectLst/>
                <a:uLnTx/>
                <a:uFillTx/>
                <a:latin typeface="Calibri" panose="020F0502020204030204"/>
                <a:ea typeface="+mn-ea"/>
                <a:cs typeface="Arial"/>
              </a:rPr>
              <a:t>Executive Officer: </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Arial"/>
              </a:rPr>
              <a:t>Eoghan Griffin</a:t>
            </a:r>
          </a:p>
          <a:p>
            <a:pPr marL="234950" marR="0" lvl="0" indent="0" algn="l" defTabSz="914400" rtl="0" eaLnBrk="1" fontAlgn="auto" latinLnBrk="0" hangingPunct="1">
              <a:lnSpc>
                <a:spcPct val="100000"/>
              </a:lnSpc>
              <a:spcBef>
                <a:spcPts val="0"/>
              </a:spcBef>
              <a:spcAft>
                <a:spcPts val="0"/>
              </a:spcAft>
              <a:buClrTx/>
              <a:buSzTx/>
              <a:buFontTx/>
              <a:buNone/>
              <a:tabLst>
                <a:tab pos="5424488" algn="l"/>
              </a:tabLst>
              <a:defRPr/>
            </a:pPr>
            <a:r>
              <a:rPr kumimoji="0" lang="en-US" sz="2000" b="0" i="1" u="none" strike="noStrike" kern="1200" cap="none" spc="0" normalizeH="0" baseline="0" noProof="0" dirty="0">
                <a:ln>
                  <a:noFill/>
                </a:ln>
                <a:solidFill>
                  <a:prstClr val="black"/>
                </a:solidFill>
                <a:effectLst/>
                <a:uLnTx/>
                <a:uFillTx/>
                <a:latin typeface="Calibri" panose="020F0502020204030204"/>
                <a:ea typeface="+mn-ea"/>
                <a:cs typeface="Arial"/>
              </a:rPr>
              <a:t>Communications Officer:</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Arial"/>
              </a:rPr>
              <a:t> Johanna Grabow</a:t>
            </a:r>
          </a:p>
          <a:p>
            <a:pPr marL="234950" marR="0" lvl="0" indent="0" algn="l" defTabSz="914400" rtl="0" eaLnBrk="1" fontAlgn="auto" latinLnBrk="0" hangingPunct="1">
              <a:lnSpc>
                <a:spcPct val="100000"/>
              </a:lnSpc>
              <a:spcBef>
                <a:spcPts val="0"/>
              </a:spcBef>
              <a:spcAft>
                <a:spcPts val="0"/>
              </a:spcAft>
              <a:buClrTx/>
              <a:buSzTx/>
              <a:buFontTx/>
              <a:buNone/>
              <a:tabLst>
                <a:tab pos="5424488" algn="l"/>
              </a:tabLst>
              <a:defRPr/>
            </a:pPr>
            <a:r>
              <a:rPr kumimoji="0" lang="en-US" sz="2000" b="0" i="1" u="none" strike="noStrike" kern="1200" cap="none" spc="0" normalizeH="0" baseline="0" noProof="0" dirty="0">
                <a:ln>
                  <a:noFill/>
                </a:ln>
                <a:solidFill>
                  <a:prstClr val="black"/>
                </a:solidFill>
                <a:effectLst/>
                <a:uLnTx/>
                <a:uFillTx/>
                <a:latin typeface="Calibri" panose="020F0502020204030204"/>
                <a:ea typeface="+mn-ea"/>
                <a:cs typeface="Arial"/>
              </a:rPr>
              <a:t>Administrative Officer: </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Arial"/>
              </a:rPr>
              <a:t>Rosemary Nash 	</a:t>
            </a:r>
          </a:p>
        </p:txBody>
      </p:sp>
      <p:grpSp>
        <p:nvGrpSpPr>
          <p:cNvPr id="9" name="Group 8">
            <a:extLst>
              <a:ext uri="{FF2B5EF4-FFF2-40B4-BE49-F238E27FC236}">
                <a16:creationId xmlns:a16="http://schemas.microsoft.com/office/drawing/2014/main" id="{055B1872-773B-1946-9B6C-94AAAD1DF886}"/>
              </a:ext>
            </a:extLst>
          </p:cNvPr>
          <p:cNvGrpSpPr/>
          <p:nvPr/>
        </p:nvGrpSpPr>
        <p:grpSpPr>
          <a:xfrm>
            <a:off x="0" y="76200"/>
            <a:ext cx="12192000" cy="1466491"/>
            <a:chOff x="0" y="76200"/>
            <a:chExt cx="12192000" cy="1466491"/>
          </a:xfrm>
        </p:grpSpPr>
        <p:grpSp>
          <p:nvGrpSpPr>
            <p:cNvPr id="10" name="Group 9">
              <a:extLst>
                <a:ext uri="{FF2B5EF4-FFF2-40B4-BE49-F238E27FC236}">
                  <a16:creationId xmlns:a16="http://schemas.microsoft.com/office/drawing/2014/main" id="{E9677C58-63D6-344D-8B48-0E5AFC803D1C}"/>
                </a:ext>
              </a:extLst>
            </p:cNvPr>
            <p:cNvGrpSpPr/>
            <p:nvPr/>
          </p:nvGrpSpPr>
          <p:grpSpPr>
            <a:xfrm>
              <a:off x="0" y="76200"/>
              <a:ext cx="12192000" cy="1466491"/>
              <a:chOff x="0" y="0"/>
              <a:chExt cx="12192000" cy="1466491"/>
            </a:xfrm>
          </p:grpSpPr>
          <p:pic>
            <p:nvPicPr>
              <p:cNvPr id="13" name="Picture 12">
                <a:extLst>
                  <a:ext uri="{FF2B5EF4-FFF2-40B4-BE49-F238E27FC236}">
                    <a16:creationId xmlns:a16="http://schemas.microsoft.com/office/drawing/2014/main" id="{95E1AC9A-6AD3-F14D-BACE-2CE1CB810A86}"/>
                  </a:ext>
                </a:extLst>
              </p:cNvPr>
              <p:cNvPicPr/>
              <p:nvPr userDrawn="1"/>
            </p:nvPicPr>
            <p:blipFill>
              <a:blip r:embed="rId4" cstate="screen">
                <a:extLst>
                  <a:ext uri="{28A0092B-C50C-407E-A947-70E740481C1C}">
                    <a14:useLocalDpi xmlns:a14="http://schemas.microsoft.com/office/drawing/2010/main"/>
                  </a:ext>
                </a:extLst>
              </a:blip>
              <a:stretch>
                <a:fillRect/>
              </a:stretch>
            </p:blipFill>
            <p:spPr>
              <a:xfrm>
                <a:off x="3652157" y="0"/>
                <a:ext cx="8539843" cy="1463040"/>
              </a:xfrm>
              <a:prstGeom prst="rect">
                <a:avLst/>
              </a:prstGeom>
            </p:spPr>
          </p:pic>
          <p:pic>
            <p:nvPicPr>
              <p:cNvPr id="14" name="Picture 13">
                <a:extLst>
                  <a:ext uri="{FF2B5EF4-FFF2-40B4-BE49-F238E27FC236}">
                    <a16:creationId xmlns:a16="http://schemas.microsoft.com/office/drawing/2014/main" id="{3447FE62-26F9-5E40-9131-A029EA62A50F}"/>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t="-12890" b="-13185"/>
              <a:stretch/>
            </p:blipFill>
            <p:spPr>
              <a:xfrm>
                <a:off x="0" y="0"/>
                <a:ext cx="3657600" cy="1466491"/>
              </a:xfrm>
              <a:prstGeom prst="rect">
                <a:avLst/>
              </a:prstGeom>
              <a:solidFill>
                <a:schemeClr val="tx1"/>
              </a:solidFill>
            </p:spPr>
          </p:pic>
        </p:grpSp>
        <p:sp>
          <p:nvSpPr>
            <p:cNvPr id="12" name="TextBox 11">
              <a:extLst>
                <a:ext uri="{FF2B5EF4-FFF2-40B4-BE49-F238E27FC236}">
                  <a16:creationId xmlns:a16="http://schemas.microsoft.com/office/drawing/2014/main" id="{F1B32252-F1EA-184C-90BB-69A1F649E47A}"/>
                </a:ext>
              </a:extLst>
            </p:cNvPr>
            <p:cNvSpPr txBox="1"/>
            <p:nvPr/>
          </p:nvSpPr>
          <p:spPr>
            <a:xfrm>
              <a:off x="1529780" y="1074019"/>
              <a:ext cx="1306961"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err="1">
                  <a:ln>
                    <a:noFill/>
                  </a:ln>
                  <a:solidFill>
                    <a:prstClr val="white"/>
                  </a:solidFill>
                  <a:effectLst/>
                  <a:uLnTx/>
                  <a:uFillTx/>
                  <a:latin typeface="Calibri" panose="020F0502020204030204"/>
                  <a:ea typeface="+mn-ea"/>
                  <a:cs typeface="+mn-cs"/>
                </a:rPr>
                <a:t>www.scar.org</a:t>
              </a:r>
              <a:endPar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7" name="TextBox 6">
            <a:extLst>
              <a:ext uri="{FF2B5EF4-FFF2-40B4-BE49-F238E27FC236}">
                <a16:creationId xmlns:a16="http://schemas.microsoft.com/office/drawing/2014/main" id="{472EA9FA-F14A-674C-860F-55640A0884C6}"/>
              </a:ext>
            </a:extLst>
          </p:cNvPr>
          <p:cNvSpPr txBox="1"/>
          <p:nvPr/>
        </p:nvSpPr>
        <p:spPr>
          <a:xfrm>
            <a:off x="9036362" y="3132615"/>
            <a:ext cx="3237876"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Calibri" panose="020F0502020204030204"/>
                <a:ea typeface="+mn-ea"/>
                <a:cs typeface="+mn-cs"/>
              </a:rPr>
              <a:t>34 countries, 9 ISC unions,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Calibri" panose="020F0502020204030204"/>
                <a:ea typeface="+mn-ea"/>
                <a:cs typeface="+mn-cs"/>
              </a:rPr>
              <a:t>plus 11 associate countries</a:t>
            </a:r>
          </a:p>
        </p:txBody>
      </p:sp>
    </p:spTree>
    <p:extLst>
      <p:ext uri="{BB962C8B-B14F-4D97-AF65-F5344CB8AC3E}">
        <p14:creationId xmlns:p14="http://schemas.microsoft.com/office/powerpoint/2010/main" val="24779488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CAA2965B-3B78-0E4D-895D-03C8DCEB1AD9}"/>
              </a:ext>
            </a:extLst>
          </p:cNvPr>
          <p:cNvSpPr txBox="1">
            <a:spLocks noChangeArrowheads="1"/>
          </p:cNvSpPr>
          <p:nvPr/>
        </p:nvSpPr>
        <p:spPr>
          <a:xfrm>
            <a:off x="570186" y="1880002"/>
            <a:ext cx="11051627" cy="62676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400" b="1" dirty="0">
                <a:solidFill>
                  <a:srgbClr val="0070C0"/>
                </a:solidFill>
                <a:latin typeface="+mn-lt"/>
                <a:ea typeface="ＭＳ Ｐゴシック" charset="0"/>
                <a:cs typeface="Arial Unicode MS" charset="0"/>
              </a:rPr>
              <a:t>How Does SCAR Accomplish its Mission?</a:t>
            </a:r>
            <a:endParaRPr lang="en-US" sz="4400" dirty="0">
              <a:solidFill>
                <a:srgbClr val="0070C0"/>
              </a:solidFill>
              <a:latin typeface="+mn-lt"/>
              <a:ea typeface="ＭＳ Ｐゴシック" charset="0"/>
              <a:cs typeface="ＭＳ Ｐゴシック" charset="0"/>
            </a:endParaRPr>
          </a:p>
        </p:txBody>
      </p:sp>
      <p:pic>
        <p:nvPicPr>
          <p:cNvPr id="19" name="Content Placeholder 7" descr="scar.org front page.tiff">
            <a:extLst>
              <a:ext uri="{FF2B5EF4-FFF2-40B4-BE49-F238E27FC236}">
                <a16:creationId xmlns:a16="http://schemas.microsoft.com/office/drawing/2014/main" id="{594FBE43-7E00-5C49-9687-B82A4E10528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019686" y="3406891"/>
            <a:ext cx="8152629" cy="2193161"/>
          </a:xfrm>
          <a:prstGeom prst="rect">
            <a:avLst/>
          </a:prstGeom>
        </p:spPr>
      </p:pic>
      <p:sp>
        <p:nvSpPr>
          <p:cNvPr id="22" name="TextBox 21">
            <a:extLst>
              <a:ext uri="{FF2B5EF4-FFF2-40B4-BE49-F238E27FC236}">
                <a16:creationId xmlns:a16="http://schemas.microsoft.com/office/drawing/2014/main" id="{8382E718-B62C-8D43-9A49-B2A9A4CBA62F}"/>
              </a:ext>
            </a:extLst>
          </p:cNvPr>
          <p:cNvSpPr txBox="1"/>
          <p:nvPr/>
        </p:nvSpPr>
        <p:spPr>
          <a:xfrm>
            <a:off x="2277185" y="2391228"/>
            <a:ext cx="7424660" cy="830997"/>
          </a:xfrm>
          <a:prstGeom prst="rect">
            <a:avLst/>
          </a:prstGeom>
          <a:noFill/>
        </p:spPr>
        <p:txBody>
          <a:bodyPr wrap="none" rtlCol="0">
            <a:spAutoFit/>
          </a:bodyPr>
          <a:lstStyle/>
          <a:p>
            <a:pPr algn="ctr"/>
            <a:r>
              <a:rPr lang="en-US" sz="2400" dirty="0">
                <a:cs typeface="Arial"/>
              </a:rPr>
              <a:t>National Representation: Delegate and Alternate Delegate</a:t>
            </a:r>
          </a:p>
          <a:p>
            <a:pPr algn="ctr"/>
            <a:r>
              <a:rPr lang="en-US" sz="2400" dirty="0">
                <a:cs typeface="Arial"/>
              </a:rPr>
              <a:t>Science Groups:  National representatives (up to four)</a:t>
            </a:r>
          </a:p>
        </p:txBody>
      </p:sp>
      <p:sp>
        <p:nvSpPr>
          <p:cNvPr id="23" name="TextBox 22">
            <a:extLst>
              <a:ext uri="{FF2B5EF4-FFF2-40B4-BE49-F238E27FC236}">
                <a16:creationId xmlns:a16="http://schemas.microsoft.com/office/drawing/2014/main" id="{665760B9-4BE2-0B49-A3FB-08BC05769F1A}"/>
              </a:ext>
            </a:extLst>
          </p:cNvPr>
          <p:cNvSpPr txBox="1"/>
          <p:nvPr/>
        </p:nvSpPr>
        <p:spPr>
          <a:xfrm>
            <a:off x="371554" y="5784718"/>
            <a:ext cx="11448904" cy="523220"/>
          </a:xfrm>
          <a:prstGeom prst="rect">
            <a:avLst/>
          </a:prstGeom>
          <a:noFill/>
        </p:spPr>
        <p:txBody>
          <a:bodyPr wrap="none" rtlCol="0">
            <a:spAutoFit/>
          </a:bodyPr>
          <a:lstStyle/>
          <a:p>
            <a:pPr algn="ctr"/>
            <a:r>
              <a:rPr lang="en-US" sz="2800" dirty="0">
                <a:cs typeface="Arial"/>
              </a:rPr>
              <a:t>US National Committee for SCAR = Polar Research Board, National Academies</a:t>
            </a:r>
          </a:p>
        </p:txBody>
      </p:sp>
      <p:grpSp>
        <p:nvGrpSpPr>
          <p:cNvPr id="7" name="Group 6">
            <a:extLst>
              <a:ext uri="{FF2B5EF4-FFF2-40B4-BE49-F238E27FC236}">
                <a16:creationId xmlns:a16="http://schemas.microsoft.com/office/drawing/2014/main" id="{6D110033-8FB6-F642-B7FA-C7EC10AEBC8A}"/>
              </a:ext>
            </a:extLst>
          </p:cNvPr>
          <p:cNvGrpSpPr/>
          <p:nvPr/>
        </p:nvGrpSpPr>
        <p:grpSpPr>
          <a:xfrm>
            <a:off x="0" y="15295"/>
            <a:ext cx="12192000" cy="1466491"/>
            <a:chOff x="0" y="76200"/>
            <a:chExt cx="12192000" cy="1466491"/>
          </a:xfrm>
        </p:grpSpPr>
        <p:grpSp>
          <p:nvGrpSpPr>
            <p:cNvPr id="8" name="Group 7">
              <a:extLst>
                <a:ext uri="{FF2B5EF4-FFF2-40B4-BE49-F238E27FC236}">
                  <a16:creationId xmlns:a16="http://schemas.microsoft.com/office/drawing/2014/main" id="{E5DE3A8E-9410-B347-A866-37C1AA6963E2}"/>
                </a:ext>
              </a:extLst>
            </p:cNvPr>
            <p:cNvGrpSpPr/>
            <p:nvPr/>
          </p:nvGrpSpPr>
          <p:grpSpPr>
            <a:xfrm>
              <a:off x="0" y="76200"/>
              <a:ext cx="12192000" cy="1466491"/>
              <a:chOff x="0" y="0"/>
              <a:chExt cx="12192000" cy="1466491"/>
            </a:xfrm>
          </p:grpSpPr>
          <p:pic>
            <p:nvPicPr>
              <p:cNvPr id="10" name="Picture 9">
                <a:extLst>
                  <a:ext uri="{FF2B5EF4-FFF2-40B4-BE49-F238E27FC236}">
                    <a16:creationId xmlns:a16="http://schemas.microsoft.com/office/drawing/2014/main" id="{0D888336-478A-0342-A023-1D20C8DC2737}"/>
                  </a:ext>
                </a:extLst>
              </p:cNvPr>
              <p:cNvPicPr/>
              <p:nvPr userDrawn="1"/>
            </p:nvPicPr>
            <p:blipFill>
              <a:blip r:embed="rId3" cstate="screen">
                <a:extLst>
                  <a:ext uri="{28A0092B-C50C-407E-A947-70E740481C1C}">
                    <a14:useLocalDpi xmlns:a14="http://schemas.microsoft.com/office/drawing/2010/main"/>
                  </a:ext>
                </a:extLst>
              </a:blip>
              <a:stretch>
                <a:fillRect/>
              </a:stretch>
            </p:blipFill>
            <p:spPr>
              <a:xfrm>
                <a:off x="3652157" y="0"/>
                <a:ext cx="8539843" cy="1463040"/>
              </a:xfrm>
              <a:prstGeom prst="rect">
                <a:avLst/>
              </a:prstGeom>
            </p:spPr>
          </p:pic>
          <p:pic>
            <p:nvPicPr>
              <p:cNvPr id="11" name="Picture 10">
                <a:extLst>
                  <a:ext uri="{FF2B5EF4-FFF2-40B4-BE49-F238E27FC236}">
                    <a16:creationId xmlns:a16="http://schemas.microsoft.com/office/drawing/2014/main" id="{0A4BC351-FBCD-8B40-9C54-18CCD08306CE}"/>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t="-12890" b="-13185"/>
              <a:stretch/>
            </p:blipFill>
            <p:spPr>
              <a:xfrm>
                <a:off x="0" y="0"/>
                <a:ext cx="3657600" cy="1466491"/>
              </a:xfrm>
              <a:prstGeom prst="rect">
                <a:avLst/>
              </a:prstGeom>
              <a:solidFill>
                <a:schemeClr val="tx1"/>
              </a:solidFill>
            </p:spPr>
          </p:pic>
        </p:grpSp>
        <p:sp>
          <p:nvSpPr>
            <p:cNvPr id="9" name="TextBox 8">
              <a:extLst>
                <a:ext uri="{FF2B5EF4-FFF2-40B4-BE49-F238E27FC236}">
                  <a16:creationId xmlns:a16="http://schemas.microsoft.com/office/drawing/2014/main" id="{F6A18905-4B1A-2D4F-ABF3-DC89B6FAE6A1}"/>
                </a:ext>
              </a:extLst>
            </p:cNvPr>
            <p:cNvSpPr txBox="1"/>
            <p:nvPr/>
          </p:nvSpPr>
          <p:spPr>
            <a:xfrm>
              <a:off x="1529780" y="1074019"/>
              <a:ext cx="1306961" cy="338554"/>
            </a:xfrm>
            <a:prstGeom prst="rect">
              <a:avLst/>
            </a:prstGeom>
            <a:noFill/>
          </p:spPr>
          <p:txBody>
            <a:bodyPr wrap="none" rtlCol="0">
              <a:spAutoFit/>
            </a:bodyPr>
            <a:lstStyle/>
            <a:p>
              <a:r>
                <a:rPr lang="en-US" sz="1600" dirty="0" err="1">
                  <a:solidFill>
                    <a:schemeClr val="bg1"/>
                  </a:solidFill>
                </a:rPr>
                <a:t>www.scar.org</a:t>
              </a:r>
              <a:endParaRPr lang="en-US" sz="1600" dirty="0">
                <a:solidFill>
                  <a:schemeClr val="bg1"/>
                </a:solidFill>
              </a:endParaRPr>
            </a:p>
          </p:txBody>
        </p:sp>
      </p:grpSp>
    </p:spTree>
    <p:extLst>
      <p:ext uri="{BB962C8B-B14F-4D97-AF65-F5344CB8AC3E}">
        <p14:creationId xmlns:p14="http://schemas.microsoft.com/office/powerpoint/2010/main" val="30189280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DBDF42-2492-9E4E-8829-1DC476127DE5}"/>
              </a:ext>
            </a:extLst>
          </p:cNvPr>
          <p:cNvSpPr>
            <a:spLocks noGrp="1"/>
          </p:cNvSpPr>
          <p:nvPr>
            <p:ph type="title"/>
          </p:nvPr>
        </p:nvSpPr>
        <p:spPr>
          <a:xfrm>
            <a:off x="822434" y="1860331"/>
            <a:ext cx="10515600" cy="839350"/>
          </a:xfrm>
        </p:spPr>
        <p:txBody>
          <a:bodyPr/>
          <a:lstStyle/>
          <a:p>
            <a:r>
              <a:rPr lang="en-US" dirty="0"/>
              <a:t>US-SCAR Team</a:t>
            </a:r>
          </a:p>
        </p:txBody>
      </p:sp>
      <p:sp>
        <p:nvSpPr>
          <p:cNvPr id="3" name="Content Placeholder 2">
            <a:extLst>
              <a:ext uri="{FF2B5EF4-FFF2-40B4-BE49-F238E27FC236}">
                <a16:creationId xmlns:a16="http://schemas.microsoft.com/office/drawing/2014/main" id="{9DF81F2C-5FC7-8A44-98E1-1DBE70759AAA}"/>
              </a:ext>
            </a:extLst>
          </p:cNvPr>
          <p:cNvSpPr>
            <a:spLocks noGrp="1"/>
          </p:cNvSpPr>
          <p:nvPr>
            <p:ph idx="1"/>
          </p:nvPr>
        </p:nvSpPr>
        <p:spPr>
          <a:xfrm>
            <a:off x="543697" y="2470309"/>
            <a:ext cx="11096368" cy="4387691"/>
          </a:xfrm>
        </p:spPr>
        <p:txBody>
          <a:bodyPr/>
          <a:lstStyle/>
          <a:p>
            <a:pPr marL="0" indent="0">
              <a:lnSpc>
                <a:spcPct val="100000"/>
              </a:lnSpc>
              <a:spcBef>
                <a:spcPts val="0"/>
              </a:spcBef>
              <a:spcAft>
                <a:spcPts val="500"/>
              </a:spcAft>
              <a:buNone/>
            </a:pPr>
            <a:r>
              <a:rPr lang="en-US" sz="2400" b="1" i="1" dirty="0">
                <a:solidFill>
                  <a:srgbClr val="0070C0"/>
                </a:solidFill>
              </a:rPr>
              <a:t>Delegate</a:t>
            </a:r>
            <a:r>
              <a:rPr lang="en-US" sz="2400" b="1" dirty="0">
                <a:solidFill>
                  <a:srgbClr val="0070C0"/>
                </a:solidFill>
              </a:rPr>
              <a:t>:</a:t>
            </a:r>
            <a:r>
              <a:rPr lang="en-US" sz="2400" dirty="0"/>
              <a:t>  Deneb </a:t>
            </a:r>
            <a:r>
              <a:rPr lang="en-US" sz="2400" dirty="0" err="1"/>
              <a:t>Karentz</a:t>
            </a:r>
            <a:endParaRPr lang="en-US" sz="2400" dirty="0"/>
          </a:p>
          <a:p>
            <a:pPr marL="0" indent="0">
              <a:lnSpc>
                <a:spcPct val="100000"/>
              </a:lnSpc>
              <a:spcBef>
                <a:spcPts val="0"/>
              </a:spcBef>
              <a:spcAft>
                <a:spcPts val="500"/>
              </a:spcAft>
              <a:buNone/>
            </a:pPr>
            <a:r>
              <a:rPr lang="en-US" sz="2400" b="1" i="1" dirty="0">
                <a:solidFill>
                  <a:srgbClr val="0070C0"/>
                </a:solidFill>
              </a:rPr>
              <a:t>Alternate Delegate</a:t>
            </a:r>
            <a:r>
              <a:rPr lang="en-US" sz="2400" b="1" dirty="0">
                <a:solidFill>
                  <a:srgbClr val="0070C0"/>
                </a:solidFill>
              </a:rPr>
              <a:t>: </a:t>
            </a:r>
            <a:r>
              <a:rPr lang="en-US" sz="2400" dirty="0"/>
              <a:t>Allan Weatherwax</a:t>
            </a:r>
          </a:p>
          <a:p>
            <a:pPr marL="0" indent="0">
              <a:lnSpc>
                <a:spcPct val="100000"/>
              </a:lnSpc>
              <a:spcBef>
                <a:spcPts val="0"/>
              </a:spcBef>
              <a:spcAft>
                <a:spcPts val="500"/>
              </a:spcAft>
              <a:buNone/>
            </a:pPr>
            <a:r>
              <a:rPr lang="en-US" sz="2400" b="1" i="1" dirty="0">
                <a:solidFill>
                  <a:srgbClr val="0070C0"/>
                </a:solidFill>
              </a:rPr>
              <a:t>Representatives to the Science Groups</a:t>
            </a:r>
          </a:p>
          <a:p>
            <a:pPr marL="199795" indent="0">
              <a:lnSpc>
                <a:spcPct val="100000"/>
              </a:lnSpc>
              <a:spcBef>
                <a:spcPts val="0"/>
              </a:spcBef>
              <a:buNone/>
            </a:pPr>
            <a:r>
              <a:rPr lang="en-US" sz="2400" i="1" dirty="0">
                <a:solidFill>
                  <a:srgbClr val="0070C0"/>
                </a:solidFill>
              </a:rPr>
              <a:t>Geosciences</a:t>
            </a:r>
            <a:r>
              <a:rPr lang="en-US" sz="2400" dirty="0"/>
              <a:t>: Peter Doran, Samantha Hansen, Julia </a:t>
            </a:r>
            <a:r>
              <a:rPr lang="en-US" sz="2400" dirty="0" err="1"/>
              <a:t>Wellnner</a:t>
            </a:r>
            <a:endParaRPr lang="en-US" sz="2400" i="1" dirty="0"/>
          </a:p>
          <a:p>
            <a:pPr marL="1897063" indent="-1698625">
              <a:lnSpc>
                <a:spcPct val="100000"/>
              </a:lnSpc>
              <a:spcBef>
                <a:spcPts val="0"/>
              </a:spcBef>
              <a:buNone/>
            </a:pPr>
            <a:r>
              <a:rPr lang="en-US" sz="2400" i="1" dirty="0">
                <a:solidFill>
                  <a:srgbClr val="0070C0"/>
                </a:solidFill>
              </a:rPr>
              <a:t>Life Sciences</a:t>
            </a:r>
            <a:r>
              <a:rPr lang="en-US" sz="2400" dirty="0"/>
              <a:t>: Byron Adams, Chuck </a:t>
            </a:r>
            <a:r>
              <a:rPr lang="en-US" sz="2400" dirty="0" err="1"/>
              <a:t>Amsler</a:t>
            </a:r>
            <a:r>
              <a:rPr lang="en-US" sz="2400" dirty="0"/>
              <a:t>, George Watters</a:t>
            </a:r>
            <a:r>
              <a:rPr lang="en-US" sz="2400" i="1" dirty="0"/>
              <a:t>		</a:t>
            </a:r>
          </a:p>
          <a:p>
            <a:pPr marL="199795" indent="0">
              <a:lnSpc>
                <a:spcPct val="100000"/>
              </a:lnSpc>
              <a:spcBef>
                <a:spcPts val="0"/>
              </a:spcBef>
              <a:spcAft>
                <a:spcPts val="500"/>
              </a:spcAft>
              <a:buNone/>
            </a:pPr>
            <a:r>
              <a:rPr lang="en-US" sz="2400" i="1" dirty="0">
                <a:solidFill>
                  <a:srgbClr val="0070C0"/>
                </a:solidFill>
              </a:rPr>
              <a:t>Physical Sciences</a:t>
            </a:r>
            <a:r>
              <a:rPr lang="en-US" sz="2400" dirty="0"/>
              <a:t>: John </a:t>
            </a:r>
            <a:r>
              <a:rPr lang="en-US" sz="2400" dirty="0" err="1"/>
              <a:t>Cassano</a:t>
            </a:r>
            <a:r>
              <a:rPr lang="en-US" sz="2400" dirty="0"/>
              <a:t>, Lu Lu, Kirsty Tinto</a:t>
            </a:r>
          </a:p>
          <a:p>
            <a:pPr marL="14288" indent="0">
              <a:lnSpc>
                <a:spcPct val="100000"/>
              </a:lnSpc>
              <a:spcBef>
                <a:spcPts val="0"/>
              </a:spcBef>
              <a:spcAft>
                <a:spcPts val="500"/>
              </a:spcAft>
              <a:buNone/>
            </a:pPr>
            <a:r>
              <a:rPr lang="en-US" sz="2400" b="1" i="1" dirty="0">
                <a:solidFill>
                  <a:srgbClr val="0070C0"/>
                </a:solidFill>
              </a:rPr>
              <a:t>PRB </a:t>
            </a:r>
            <a:r>
              <a:rPr lang="en-US" sz="2400" b="1" i="1" dirty="0" err="1">
                <a:solidFill>
                  <a:srgbClr val="0070C0"/>
                </a:solidFill>
              </a:rPr>
              <a:t>liasons</a:t>
            </a:r>
            <a:r>
              <a:rPr lang="en-US" sz="2400" b="1" dirty="0">
                <a:solidFill>
                  <a:srgbClr val="0070C0"/>
                </a:solidFill>
              </a:rPr>
              <a:t>:</a:t>
            </a:r>
            <a:r>
              <a:rPr lang="en-US" sz="2400" dirty="0"/>
              <a:t> Laurie Geller, April Melvin</a:t>
            </a:r>
          </a:p>
          <a:p>
            <a:pPr marL="14288" indent="0">
              <a:lnSpc>
                <a:spcPct val="100000"/>
              </a:lnSpc>
              <a:spcBef>
                <a:spcPts val="0"/>
              </a:spcBef>
              <a:spcAft>
                <a:spcPts val="500"/>
              </a:spcAft>
              <a:buNone/>
            </a:pPr>
            <a:r>
              <a:rPr lang="en-US" sz="2400" b="1" i="1" dirty="0">
                <a:solidFill>
                  <a:srgbClr val="0070C0"/>
                </a:solidFill>
              </a:rPr>
              <a:t>Webmaster</a:t>
            </a:r>
            <a:r>
              <a:rPr lang="en-US" sz="2400" b="1" dirty="0">
                <a:solidFill>
                  <a:srgbClr val="0070C0"/>
                </a:solidFill>
              </a:rPr>
              <a:t>:</a:t>
            </a:r>
            <a:r>
              <a:rPr lang="en-US" sz="2400" dirty="0"/>
              <a:t> Joe </a:t>
            </a:r>
            <a:r>
              <a:rPr lang="en-US" sz="2400" dirty="0" err="1"/>
              <a:t>Souney</a:t>
            </a:r>
            <a:endParaRPr lang="en-US" sz="2400" dirty="0"/>
          </a:p>
          <a:p>
            <a:pPr marL="14288" indent="0">
              <a:lnSpc>
                <a:spcPct val="100000"/>
              </a:lnSpc>
              <a:spcBef>
                <a:spcPts val="0"/>
              </a:spcBef>
              <a:spcAft>
                <a:spcPts val="500"/>
              </a:spcAft>
              <a:buNone/>
            </a:pPr>
            <a:r>
              <a:rPr lang="en-US" sz="2400" b="1" i="1" dirty="0">
                <a:solidFill>
                  <a:srgbClr val="0070C0"/>
                </a:solidFill>
              </a:rPr>
              <a:t>US-SCAR fellow</a:t>
            </a:r>
            <a:r>
              <a:rPr lang="en-US" sz="2400" b="1" dirty="0">
                <a:solidFill>
                  <a:srgbClr val="0070C0"/>
                </a:solidFill>
              </a:rPr>
              <a:t>:</a:t>
            </a:r>
            <a:r>
              <a:rPr lang="en-US" sz="2400" dirty="0"/>
              <a:t> Lynn </a:t>
            </a:r>
            <a:r>
              <a:rPr lang="en-US" sz="2400" dirty="0" err="1"/>
              <a:t>Kaluzienski</a:t>
            </a:r>
            <a:endParaRPr lang="en-US" sz="2400" dirty="0"/>
          </a:p>
          <a:p>
            <a:pPr marL="14288" indent="0">
              <a:lnSpc>
                <a:spcPct val="100000"/>
              </a:lnSpc>
              <a:spcBef>
                <a:spcPts val="0"/>
              </a:spcBef>
              <a:spcAft>
                <a:spcPts val="500"/>
              </a:spcAft>
              <a:buNone/>
            </a:pPr>
            <a:r>
              <a:rPr lang="en-US" sz="2400" b="1" i="1" dirty="0">
                <a:solidFill>
                  <a:srgbClr val="0070C0"/>
                </a:solidFill>
              </a:rPr>
              <a:t>US-SCAR intern</a:t>
            </a:r>
            <a:r>
              <a:rPr lang="en-US" sz="2400" b="1" dirty="0">
                <a:solidFill>
                  <a:srgbClr val="0070C0"/>
                </a:solidFill>
              </a:rPr>
              <a:t>:</a:t>
            </a:r>
            <a:r>
              <a:rPr lang="en-US" sz="2400" dirty="0"/>
              <a:t> Kevin Galvin</a:t>
            </a:r>
          </a:p>
        </p:txBody>
      </p:sp>
      <p:pic>
        <p:nvPicPr>
          <p:cNvPr id="4" name="Picture 3">
            <a:extLst>
              <a:ext uri="{FF2B5EF4-FFF2-40B4-BE49-F238E27FC236}">
                <a16:creationId xmlns:a16="http://schemas.microsoft.com/office/drawing/2014/main" id="{449429A4-4B63-634C-BEB6-B7D8E10D1FE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739266" y="2136704"/>
            <a:ext cx="1875519" cy="982772"/>
          </a:xfrm>
          <a:prstGeom prst="rect">
            <a:avLst/>
          </a:prstGeom>
        </p:spPr>
      </p:pic>
    </p:spTree>
    <p:extLst>
      <p:ext uri="{BB962C8B-B14F-4D97-AF65-F5344CB8AC3E}">
        <p14:creationId xmlns:p14="http://schemas.microsoft.com/office/powerpoint/2010/main" val="12314075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CAA2965B-3B78-0E4D-895D-03C8DCEB1AD9}"/>
              </a:ext>
            </a:extLst>
          </p:cNvPr>
          <p:cNvSpPr txBox="1">
            <a:spLocks noChangeArrowheads="1"/>
          </p:cNvSpPr>
          <p:nvPr/>
        </p:nvSpPr>
        <p:spPr>
          <a:xfrm>
            <a:off x="570186" y="1880002"/>
            <a:ext cx="11051627" cy="62676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400" b="1" dirty="0">
                <a:solidFill>
                  <a:srgbClr val="0070C0"/>
                </a:solidFill>
                <a:latin typeface="+mn-lt"/>
                <a:ea typeface="ＭＳ Ｐゴシック" charset="0"/>
                <a:cs typeface="Arial Unicode MS" charset="0"/>
              </a:rPr>
              <a:t>How Does SCAR Accomplish its Mission?</a:t>
            </a:r>
            <a:endParaRPr lang="en-US" sz="4400" dirty="0">
              <a:solidFill>
                <a:srgbClr val="0070C0"/>
              </a:solidFill>
              <a:latin typeface="+mn-lt"/>
              <a:ea typeface="ＭＳ Ｐゴシック" charset="0"/>
              <a:cs typeface="ＭＳ Ｐゴシック" charset="0"/>
            </a:endParaRPr>
          </a:p>
        </p:txBody>
      </p:sp>
      <p:grpSp>
        <p:nvGrpSpPr>
          <p:cNvPr id="7" name="Group 6">
            <a:extLst>
              <a:ext uri="{FF2B5EF4-FFF2-40B4-BE49-F238E27FC236}">
                <a16:creationId xmlns:a16="http://schemas.microsoft.com/office/drawing/2014/main" id="{6D110033-8FB6-F642-B7FA-C7EC10AEBC8A}"/>
              </a:ext>
            </a:extLst>
          </p:cNvPr>
          <p:cNvGrpSpPr/>
          <p:nvPr/>
        </p:nvGrpSpPr>
        <p:grpSpPr>
          <a:xfrm>
            <a:off x="0" y="15295"/>
            <a:ext cx="12192000" cy="1466491"/>
            <a:chOff x="0" y="76200"/>
            <a:chExt cx="12192000" cy="1466491"/>
          </a:xfrm>
        </p:grpSpPr>
        <p:grpSp>
          <p:nvGrpSpPr>
            <p:cNvPr id="8" name="Group 7">
              <a:extLst>
                <a:ext uri="{FF2B5EF4-FFF2-40B4-BE49-F238E27FC236}">
                  <a16:creationId xmlns:a16="http://schemas.microsoft.com/office/drawing/2014/main" id="{E5DE3A8E-9410-B347-A866-37C1AA6963E2}"/>
                </a:ext>
              </a:extLst>
            </p:cNvPr>
            <p:cNvGrpSpPr/>
            <p:nvPr/>
          </p:nvGrpSpPr>
          <p:grpSpPr>
            <a:xfrm>
              <a:off x="0" y="76200"/>
              <a:ext cx="12192000" cy="1466491"/>
              <a:chOff x="0" y="0"/>
              <a:chExt cx="12192000" cy="1466491"/>
            </a:xfrm>
          </p:grpSpPr>
          <p:pic>
            <p:nvPicPr>
              <p:cNvPr id="10" name="Picture 9">
                <a:extLst>
                  <a:ext uri="{FF2B5EF4-FFF2-40B4-BE49-F238E27FC236}">
                    <a16:creationId xmlns:a16="http://schemas.microsoft.com/office/drawing/2014/main" id="{0D888336-478A-0342-A023-1D20C8DC2737}"/>
                  </a:ext>
                </a:extLst>
              </p:cNvPr>
              <p:cNvPicPr/>
              <p:nvPr userDrawn="1"/>
            </p:nvPicPr>
            <p:blipFill>
              <a:blip r:embed="rId3" cstate="screen">
                <a:extLst>
                  <a:ext uri="{28A0092B-C50C-407E-A947-70E740481C1C}">
                    <a14:useLocalDpi xmlns:a14="http://schemas.microsoft.com/office/drawing/2010/main"/>
                  </a:ext>
                </a:extLst>
              </a:blip>
              <a:stretch>
                <a:fillRect/>
              </a:stretch>
            </p:blipFill>
            <p:spPr>
              <a:xfrm>
                <a:off x="3652157" y="0"/>
                <a:ext cx="8539843" cy="1463040"/>
              </a:xfrm>
              <a:prstGeom prst="rect">
                <a:avLst/>
              </a:prstGeom>
            </p:spPr>
          </p:pic>
          <p:pic>
            <p:nvPicPr>
              <p:cNvPr id="11" name="Picture 10">
                <a:extLst>
                  <a:ext uri="{FF2B5EF4-FFF2-40B4-BE49-F238E27FC236}">
                    <a16:creationId xmlns:a16="http://schemas.microsoft.com/office/drawing/2014/main" id="{0A4BC351-FBCD-8B40-9C54-18CCD08306CE}"/>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t="-12890" b="-13185"/>
              <a:stretch/>
            </p:blipFill>
            <p:spPr>
              <a:xfrm>
                <a:off x="0" y="0"/>
                <a:ext cx="3657600" cy="1466491"/>
              </a:xfrm>
              <a:prstGeom prst="rect">
                <a:avLst/>
              </a:prstGeom>
              <a:solidFill>
                <a:schemeClr val="tx1"/>
              </a:solidFill>
            </p:spPr>
          </p:pic>
        </p:grpSp>
        <p:sp>
          <p:nvSpPr>
            <p:cNvPr id="9" name="TextBox 8">
              <a:extLst>
                <a:ext uri="{FF2B5EF4-FFF2-40B4-BE49-F238E27FC236}">
                  <a16:creationId xmlns:a16="http://schemas.microsoft.com/office/drawing/2014/main" id="{F6A18905-4B1A-2D4F-ABF3-DC89B6FAE6A1}"/>
                </a:ext>
              </a:extLst>
            </p:cNvPr>
            <p:cNvSpPr txBox="1"/>
            <p:nvPr/>
          </p:nvSpPr>
          <p:spPr>
            <a:xfrm>
              <a:off x="1529780" y="1074019"/>
              <a:ext cx="1306961" cy="338554"/>
            </a:xfrm>
            <a:prstGeom prst="rect">
              <a:avLst/>
            </a:prstGeom>
            <a:noFill/>
          </p:spPr>
          <p:txBody>
            <a:bodyPr wrap="none" rtlCol="0">
              <a:spAutoFit/>
            </a:bodyPr>
            <a:lstStyle/>
            <a:p>
              <a:r>
                <a:rPr lang="en-US" sz="1600" dirty="0" err="1">
                  <a:solidFill>
                    <a:schemeClr val="bg1"/>
                  </a:solidFill>
                </a:rPr>
                <a:t>www.scar.org</a:t>
              </a:r>
              <a:endParaRPr lang="en-US" sz="1600" dirty="0">
                <a:solidFill>
                  <a:schemeClr val="bg1"/>
                </a:solidFill>
              </a:endParaRPr>
            </a:p>
          </p:txBody>
        </p:sp>
      </p:grpSp>
      <p:sp>
        <p:nvSpPr>
          <p:cNvPr id="3" name="Content Placeholder 2">
            <a:extLst>
              <a:ext uri="{FF2B5EF4-FFF2-40B4-BE49-F238E27FC236}">
                <a16:creationId xmlns:a16="http://schemas.microsoft.com/office/drawing/2014/main" id="{028DBB0F-827E-1E4E-985C-6276397AF3C3}"/>
              </a:ext>
            </a:extLst>
          </p:cNvPr>
          <p:cNvSpPr>
            <a:spLocks noGrp="1"/>
          </p:cNvSpPr>
          <p:nvPr>
            <p:ph idx="1"/>
          </p:nvPr>
        </p:nvSpPr>
        <p:spPr>
          <a:xfrm>
            <a:off x="838200" y="2806261"/>
            <a:ext cx="10515600" cy="3872835"/>
          </a:xfrm>
        </p:spPr>
        <p:txBody>
          <a:bodyPr/>
          <a:lstStyle/>
          <a:p>
            <a:r>
              <a:rPr lang="en-US" sz="2400" dirty="0"/>
              <a:t>Delegates and Science Group business meetings every two years – 2022 India, 2024 Chile, 2026 Norway</a:t>
            </a:r>
          </a:p>
          <a:p>
            <a:r>
              <a:rPr lang="en-US" sz="2400" dirty="0"/>
              <a:t>SCAR Open Science Conference every two years – </a:t>
            </a:r>
            <a:br>
              <a:rPr lang="en-US" sz="2400" dirty="0"/>
            </a:br>
            <a:r>
              <a:rPr lang="en-US" sz="2400" dirty="0"/>
              <a:t>2022 India, 2024 Chile, 2026 Norway</a:t>
            </a:r>
          </a:p>
          <a:p>
            <a:r>
              <a:rPr lang="en-US" sz="2400" dirty="0"/>
              <a:t>SCAR Biology Symposium (2023 New Zealand) and SCAR International Symposium on Antarctic Earth Sciences – each every four years</a:t>
            </a:r>
          </a:p>
          <a:p>
            <a:r>
              <a:rPr lang="en-US" sz="2400" dirty="0"/>
              <a:t>Participate in Antarctic Treaty Consultative Meeting every year</a:t>
            </a:r>
          </a:p>
          <a:p>
            <a:r>
              <a:rPr lang="en-US" sz="2400" dirty="0"/>
              <a:t>Capacity Building, Education and Training Program (CBET)</a:t>
            </a:r>
          </a:p>
          <a:p>
            <a:r>
              <a:rPr lang="en-US" sz="2400" dirty="0"/>
              <a:t>People like you</a:t>
            </a:r>
          </a:p>
          <a:p>
            <a:endParaRPr lang="en-US" sz="2400" dirty="0"/>
          </a:p>
          <a:p>
            <a:pPr marL="0" indent="0">
              <a:buNone/>
            </a:pPr>
            <a:endParaRPr lang="en-US" sz="2400" dirty="0"/>
          </a:p>
        </p:txBody>
      </p:sp>
    </p:spTree>
    <p:extLst>
      <p:ext uri="{BB962C8B-B14F-4D97-AF65-F5344CB8AC3E}">
        <p14:creationId xmlns:p14="http://schemas.microsoft.com/office/powerpoint/2010/main" val="2223864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5888</TotalTime>
  <Words>2334</Words>
  <Application>Microsoft Macintosh PowerPoint</Application>
  <PresentationFormat>Widescreen</PresentationFormat>
  <Paragraphs>208</Paragraphs>
  <Slides>25</Slides>
  <Notes>7</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25</vt:i4>
      </vt:variant>
    </vt:vector>
  </HeadingPairs>
  <TitlesOfParts>
    <vt:vector size="32" baseType="lpstr">
      <vt:lpstr>Arial</vt:lpstr>
      <vt:lpstr>Calibri</vt:lpstr>
      <vt:lpstr>Calibri Light</vt:lpstr>
      <vt:lpstr>Georgia</vt:lpstr>
      <vt:lpstr>Verdana</vt:lpstr>
      <vt:lpstr>Office Theme</vt:lpstr>
      <vt:lpstr>1_Office Theme</vt:lpstr>
      <vt:lpstr>2022 Introduction to SCAR</vt:lpstr>
      <vt:lpstr>NSF Funding for US-SCAR</vt:lpstr>
      <vt:lpstr>What is SCAR?</vt:lpstr>
      <vt:lpstr>PowerPoint Presentation</vt:lpstr>
      <vt:lpstr>SCAR Strategic Plan</vt:lpstr>
      <vt:lpstr>PowerPoint Presentation</vt:lpstr>
      <vt:lpstr>PowerPoint Presentation</vt:lpstr>
      <vt:lpstr>US-SCAR Team</vt:lpstr>
      <vt:lpstr>PowerPoint Presentation</vt:lpstr>
      <vt:lpstr>SCAR Organization</vt:lpstr>
      <vt:lpstr>PowerPoint Presentation</vt:lpstr>
      <vt:lpstr>Overview of the Physical Sciences Group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SCAR 2022</vt:lpstr>
      <vt:lpstr>Physical Sciences Group Business Meeting @ SCAR2022</vt:lpstr>
      <vt:lpstr>US-SCAR</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John J. Cassano</cp:lastModifiedBy>
  <cp:revision>225</cp:revision>
  <dcterms:created xsi:type="dcterms:W3CDTF">2018-10-05T22:34:12Z</dcterms:created>
  <dcterms:modified xsi:type="dcterms:W3CDTF">2022-07-01T22:29:09Z</dcterms:modified>
</cp:coreProperties>
</file>