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491" r:id="rId2"/>
    <p:sldId id="440" r:id="rId3"/>
    <p:sldId id="1097" r:id="rId4"/>
    <p:sldId id="394" r:id="rId5"/>
    <p:sldId id="1100" r:id="rId6"/>
    <p:sldId id="599" r:id="rId7"/>
    <p:sldId id="1099" r:id="rId8"/>
    <p:sldId id="362" r:id="rId9"/>
    <p:sldId id="334" r:id="rId10"/>
    <p:sldId id="437" r:id="rId11"/>
    <p:sldId id="344" r:id="rId12"/>
    <p:sldId id="345" r:id="rId13"/>
    <p:sldId id="1098" r:id="rId14"/>
    <p:sldId id="611" r:id="rId15"/>
    <p:sldId id="612" r:id="rId16"/>
    <p:sldId id="616" r:id="rId17"/>
    <p:sldId id="1102" r:id="rId18"/>
    <p:sldId id="603" r:id="rId19"/>
    <p:sldId id="353" r:id="rId20"/>
    <p:sldId id="690" r:id="rId21"/>
    <p:sldId id="708" r:id="rId22"/>
    <p:sldId id="707" r:id="rId23"/>
    <p:sldId id="704" r:id="rId24"/>
    <p:sldId id="460" r:id="rId25"/>
    <p:sldId id="615" r:id="rId26"/>
    <p:sldId id="357" r:id="rId27"/>
    <p:sldId id="354" r:id="rId28"/>
    <p:sldId id="1101" r:id="rId29"/>
    <p:sldId id="342" r:id="rId30"/>
    <p:sldId id="350" r:id="rId31"/>
    <p:sldId id="393" r:id="rId32"/>
    <p:sldId id="686" r:id="rId33"/>
    <p:sldId id="395" r:id="rId34"/>
    <p:sldId id="389" r:id="rId35"/>
    <p:sldId id="390" r:id="rId36"/>
    <p:sldId id="694" r:id="rId37"/>
    <p:sldId id="695" r:id="rId38"/>
    <p:sldId id="696" r:id="rId39"/>
    <p:sldId id="703" r:id="rId40"/>
    <p:sldId id="693" r:id="rId41"/>
    <p:sldId id="697" r:id="rId42"/>
    <p:sldId id="698" r:id="rId43"/>
    <p:sldId id="614" r:id="rId44"/>
    <p:sldId id="613" r:id="rId45"/>
    <p:sldId id="617" r:id="rId46"/>
    <p:sldId id="343" r:id="rId47"/>
    <p:sldId id="396" r:id="rId48"/>
    <p:sldId id="691" r:id="rId49"/>
    <p:sldId id="692" r:id="rId50"/>
    <p:sldId id="377" r:id="rId51"/>
    <p:sldId id="110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07" autoAdjust="0"/>
    <p:restoredTop sz="64100" autoAdjust="0"/>
  </p:normalViewPr>
  <p:slideViewPr>
    <p:cSldViewPr snapToGrid="0" snapToObjects="1">
      <p:cViewPr varScale="1">
        <p:scale>
          <a:sx n="134" d="100"/>
          <a:sy n="134" d="100"/>
        </p:scale>
        <p:origin x="2568"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E2F73-BB46-AD4E-A664-A35810261524}" type="datetimeFigureOut">
              <a:rPr lang="en-US" smtClean="0"/>
              <a:t>6/15/22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EFE1D-1D99-9949-A7B7-71DADF1BB449}" type="slidenum">
              <a:rPr lang="en-US" smtClean="0"/>
              <a:t>‹#›</a:t>
            </a:fld>
            <a:endParaRPr lang="en-US"/>
          </a:p>
        </p:txBody>
      </p:sp>
    </p:spTree>
    <p:extLst>
      <p:ext uri="{BB962C8B-B14F-4D97-AF65-F5344CB8AC3E}">
        <p14:creationId xmlns:p14="http://schemas.microsoft.com/office/powerpoint/2010/main" val="2969417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988EFE1D-1D99-9949-A7B7-71DADF1BB449}" type="slidenum">
              <a:rPr lang="en-US" smtClean="0"/>
              <a:t>1</a:t>
            </a:fld>
            <a:endParaRPr lang="en-US"/>
          </a:p>
        </p:txBody>
      </p:sp>
    </p:spTree>
    <p:extLst>
      <p:ext uri="{BB962C8B-B14F-4D97-AF65-F5344CB8AC3E}">
        <p14:creationId xmlns:p14="http://schemas.microsoft.com/office/powerpoint/2010/main" val="4583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Z (particle), </a:t>
            </a:r>
            <a:r>
              <a:rPr lang="en-US" dirty="0" err="1"/>
              <a:t>Z_nucl</a:t>
            </a:r>
            <a:r>
              <a:rPr lang="en-US" dirty="0"/>
              <a:t>, A (medium), rho (medium)</a:t>
            </a:r>
          </a:p>
          <a:p>
            <a:endParaRPr lang="en-US" dirty="0"/>
          </a:p>
          <a:p>
            <a:r>
              <a:rPr lang="en-US" dirty="0"/>
              <a:t>JV: plot approximation (rho Z^2/beta^2) overlaid with precise</a:t>
            </a:r>
          </a:p>
          <a:p>
            <a:endParaRPr lang="en-US" dirty="0"/>
          </a:p>
          <a:p>
            <a:r>
              <a:rPr lang="en-US" dirty="0"/>
              <a:t>Is I mean excitation energy including </a:t>
            </a:r>
            <a:r>
              <a:rPr lang="en-US"/>
              <a:t>both ionization </a:t>
            </a:r>
            <a:r>
              <a:rPr lang="en-US" dirty="0"/>
              <a:t>and excitation as “excitation”?</a:t>
            </a:r>
          </a:p>
        </p:txBody>
      </p:sp>
      <p:sp>
        <p:nvSpPr>
          <p:cNvPr id="4" name="Slide Number Placeholder 3"/>
          <p:cNvSpPr>
            <a:spLocks noGrp="1"/>
          </p:cNvSpPr>
          <p:nvPr>
            <p:ph type="sldNum" sz="quarter" idx="5"/>
          </p:nvPr>
        </p:nvSpPr>
        <p:spPr/>
        <p:txBody>
          <a:bodyPr/>
          <a:lstStyle/>
          <a:p>
            <a:fld id="{988EFE1D-1D99-9949-A7B7-71DADF1BB449}" type="slidenum">
              <a:rPr lang="en-US" smtClean="0"/>
              <a:t>11</a:t>
            </a:fld>
            <a:endParaRPr lang="en-US"/>
          </a:p>
        </p:txBody>
      </p:sp>
    </p:spTree>
    <p:extLst>
      <p:ext uri="{BB962C8B-B14F-4D97-AF65-F5344CB8AC3E}">
        <p14:creationId xmlns:p14="http://schemas.microsoft.com/office/powerpoint/2010/main" val="14072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Which term in Bethe-Bloch is rising, to compensate the falling overall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Muon mass: 106 MeV</a:t>
            </a:r>
          </a:p>
          <a:p>
            <a:r>
              <a:rPr lang="en-US" dirty="0" err="1"/>
              <a:t>Ec</a:t>
            </a:r>
            <a:r>
              <a:rPr lang="en-US" dirty="0"/>
              <a:t> is the critical</a:t>
            </a:r>
            <a:r>
              <a:rPr lang="en-US" baseline="0" dirty="0"/>
              <a:t> energy, where </a:t>
            </a:r>
            <a:r>
              <a:rPr lang="en-US" baseline="0" dirty="0" err="1"/>
              <a:t>dE</a:t>
            </a:r>
            <a:r>
              <a:rPr lang="en-US" baseline="0" dirty="0"/>
              <a:t>/dx from ionization equals </a:t>
            </a:r>
            <a:r>
              <a:rPr lang="en-US" baseline="0" dirty="0" err="1"/>
              <a:t>dE</a:t>
            </a:r>
            <a:r>
              <a:rPr lang="en-US" baseline="0" dirty="0"/>
              <a:t>/dx from radiation (Bremsstrahlung)</a:t>
            </a:r>
            <a:endParaRPr lang="en-US" dirty="0"/>
          </a:p>
          <a:p>
            <a:endParaRPr lang="en-US" dirty="0"/>
          </a:p>
          <a:p>
            <a:r>
              <a:rPr lang="en-US" dirty="0"/>
              <a:t>Rolls</a:t>
            </a:r>
            <a:r>
              <a:rPr lang="en-US" baseline="0" dirty="0"/>
              <a:t> over at low beta as beta decreases to 1% (comparable to velocity of atomic electrons, so approximation that they are stationary relative to incident particle breaks down)</a:t>
            </a:r>
          </a:p>
          <a:p>
            <a:r>
              <a:rPr lang="en-US" baseline="0" dirty="0"/>
              <a:t>Linear below the peak</a:t>
            </a:r>
          </a:p>
          <a:p>
            <a:endParaRPr lang="en-US" dirty="0"/>
          </a:p>
          <a:p>
            <a:r>
              <a:rPr lang="en-US" dirty="0"/>
              <a:t>Why is there a peak at low E,</a:t>
            </a:r>
            <a:r>
              <a:rPr lang="en-US" baseline="0" dirty="0"/>
              <a:t> followed by decrease as E decreases?</a:t>
            </a:r>
          </a:p>
          <a:p>
            <a:endParaRPr lang="en-US" baseline="0" dirty="0"/>
          </a:p>
          <a:p>
            <a:r>
              <a:rPr lang="en-US" baseline="0" dirty="0"/>
              <a:t>Calculate </a:t>
            </a:r>
            <a:r>
              <a:rPr lang="en-US" baseline="0" dirty="0" err="1"/>
              <a:t>Ec</a:t>
            </a:r>
            <a:r>
              <a:rPr lang="en-US" baseline="0" dirty="0"/>
              <a:t> and X0 in copper</a:t>
            </a:r>
          </a:p>
          <a:p>
            <a:endParaRPr lang="en-US" baseline="0" dirty="0"/>
          </a:p>
          <a:p>
            <a:r>
              <a:rPr lang="en-US" baseline="0" dirty="0"/>
              <a:t>Why do mu- deviate from mu+ (atomic capture?)</a:t>
            </a:r>
          </a:p>
          <a:p>
            <a:r>
              <a:rPr lang="en-US" baseline="0" dirty="0"/>
              <a:t> </a:t>
            </a:r>
          </a:p>
          <a:p>
            <a:pPr marL="228600" indent="-228600">
              <a:buAutoNum type="alphaLcParenR"/>
            </a:pPr>
            <a:r>
              <a:rPr lang="en-US" baseline="0" dirty="0"/>
              <a:t>Given </a:t>
            </a:r>
            <a:r>
              <a:rPr lang="en-US" baseline="0" dirty="0" err="1"/>
              <a:t>dE</a:t>
            </a:r>
            <a:r>
              <a:rPr lang="en-US" baseline="0" dirty="0"/>
              <a:t>/dx, use this to normalize the 1/E^2 distribution for individual ionization events.  Given this (b) how many events are excitation not ionization? </a:t>
            </a:r>
            <a:r>
              <a:rPr lang="de-DE" baseline="0" dirty="0"/>
              <a:t>(c) </a:t>
            </a:r>
            <a:r>
              <a:rPr lang="de-DE" baseline="0" dirty="0" err="1"/>
              <a:t>how</a:t>
            </a:r>
            <a:r>
              <a:rPr lang="de-DE" baseline="0" dirty="0"/>
              <a:t> </a:t>
            </a:r>
            <a:r>
              <a:rPr lang="de-DE" baseline="0" dirty="0" err="1"/>
              <a:t>many</a:t>
            </a:r>
            <a:r>
              <a:rPr lang="de-DE" baseline="0" dirty="0"/>
              <a:t> </a:t>
            </a:r>
            <a:r>
              <a:rPr lang="de-DE" baseline="0" dirty="0" err="1"/>
              <a:t>produce</a:t>
            </a:r>
            <a:r>
              <a:rPr lang="de-DE" baseline="0" dirty="0"/>
              <a:t> an </a:t>
            </a:r>
            <a:r>
              <a:rPr lang="de-DE" baseline="0" dirty="0" err="1"/>
              <a:t>electron</a:t>
            </a:r>
            <a:r>
              <a:rPr lang="de-DE" baseline="0" dirty="0"/>
              <a:t> </a:t>
            </a:r>
            <a:r>
              <a:rPr lang="de-DE" baseline="0" dirty="0" err="1"/>
              <a:t>with</a:t>
            </a:r>
            <a:r>
              <a:rPr lang="de-DE" baseline="0" dirty="0"/>
              <a:t> a </a:t>
            </a:r>
            <a:r>
              <a:rPr lang="de-DE" baseline="0" dirty="0" err="1"/>
              <a:t>macroscopic</a:t>
            </a:r>
            <a:r>
              <a:rPr lang="de-DE" baseline="0" dirty="0"/>
              <a:t> </a:t>
            </a:r>
            <a:r>
              <a:rPr lang="de-DE" baseline="0" dirty="0" err="1"/>
              <a:t>range</a:t>
            </a:r>
            <a:r>
              <a:rPr lang="de-DE" baseline="0" dirty="0"/>
              <a:t> (</a:t>
            </a:r>
            <a:r>
              <a:rPr lang="de-DE" baseline="0" dirty="0" err="1"/>
              <a:t>delta</a:t>
            </a:r>
            <a:r>
              <a:rPr lang="de-DE" baseline="0" dirty="0"/>
              <a:t> </a:t>
            </a:r>
            <a:r>
              <a:rPr lang="de-DE" baseline="0" dirty="0" err="1"/>
              <a:t>ray</a:t>
            </a:r>
            <a:r>
              <a:rPr lang="de-DE" baseline="0"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12</a:t>
            </a:fld>
            <a:endParaRPr lang="en-US"/>
          </a:p>
        </p:txBody>
      </p:sp>
    </p:spTree>
    <p:extLst>
      <p:ext uri="{BB962C8B-B14F-4D97-AF65-F5344CB8AC3E}">
        <p14:creationId xmlns:p14="http://schemas.microsoft.com/office/powerpoint/2010/main" val="392787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momentum (classical approximation):</a:t>
            </a:r>
          </a:p>
          <a:p>
            <a:r>
              <a:rPr lang="en-US" dirty="0"/>
              <a:t>Sum of momentum of outgoing electron and photon match momentum of incoming electron</a:t>
            </a:r>
          </a:p>
          <a:p>
            <a:r>
              <a:rPr lang="en-US" dirty="0"/>
              <a:t>Homework: Work out kinematics including angles, for one scatter</a:t>
            </a:r>
          </a:p>
          <a:p>
            <a:endParaRPr lang="en-US" dirty="0"/>
          </a:p>
          <a:p>
            <a:r>
              <a:rPr lang="en-US" dirty="0"/>
              <a:t>Forward beamed?  Opening angle?</a:t>
            </a:r>
          </a:p>
        </p:txBody>
      </p:sp>
      <p:sp>
        <p:nvSpPr>
          <p:cNvPr id="4" name="Slide Number Placeholder 3"/>
          <p:cNvSpPr>
            <a:spLocks noGrp="1"/>
          </p:cNvSpPr>
          <p:nvPr>
            <p:ph type="sldNum" sz="quarter" idx="5"/>
          </p:nvPr>
        </p:nvSpPr>
        <p:spPr/>
        <p:txBody>
          <a:bodyPr/>
          <a:lstStyle/>
          <a:p>
            <a:fld id="{988EFE1D-1D99-9949-A7B7-71DADF1BB449}" type="slidenum">
              <a:rPr lang="en-US" smtClean="0"/>
              <a:t>14</a:t>
            </a:fld>
            <a:endParaRPr lang="en-US"/>
          </a:p>
        </p:txBody>
      </p:sp>
    </p:spTree>
    <p:extLst>
      <p:ext uri="{BB962C8B-B14F-4D97-AF65-F5344CB8AC3E}">
        <p14:creationId xmlns:p14="http://schemas.microsoft.com/office/powerpoint/2010/main" val="329770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pion lifetime: 26 ns</a:t>
            </a:r>
          </a:p>
          <a:p>
            <a:r>
              <a:rPr lang="en-US" dirty="0"/>
              <a:t>c*tau = 7.8 m</a:t>
            </a:r>
          </a:p>
          <a:p>
            <a:endParaRPr lang="en-US" dirty="0"/>
          </a:p>
          <a:p>
            <a:r>
              <a:rPr lang="en-US" dirty="0"/>
              <a:t>Heavier</a:t>
            </a:r>
            <a:r>
              <a:rPr lang="en-US" baseline="0" dirty="0"/>
              <a:t> mesons: kaons</a:t>
            </a:r>
          </a:p>
          <a:p>
            <a:r>
              <a:rPr lang="en-US" baseline="0" dirty="0"/>
              <a:t>Also charm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16</a:t>
            </a:fld>
            <a:endParaRPr lang="en-US"/>
          </a:p>
        </p:txBody>
      </p:sp>
    </p:spTree>
    <p:extLst>
      <p:ext uri="{BB962C8B-B14F-4D97-AF65-F5344CB8AC3E}">
        <p14:creationId xmlns:p14="http://schemas.microsoft.com/office/powerpoint/2010/main" val="33927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“Fig.20. Pair production (upper solid curve for high energies, black), bremsstrahlung (dashed–dotted, green), photonuclear interaction (dotted, blue), ionization (central solid curve for high energies, red) and decay (lower solid curve for high energies, magenta) energy losses in 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probability of decay per unit distance multiplied by the primary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660 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Equivalent to: particle always travels its decay length and then decays at exactly one decay length</a:t>
            </a:r>
          </a:p>
          <a:p>
            <a:r>
              <a:rPr lang="en-US" sz="1200" kern="1200" dirty="0">
                <a:solidFill>
                  <a:schemeClr val="tx1"/>
                </a:solidFill>
                <a:effectLst/>
                <a:latin typeface="+mn-lt"/>
                <a:ea typeface="+mn-ea"/>
                <a:cs typeface="+mn-cs"/>
              </a:rPr>
              <a:t>So we spread its energy over its decay length</a:t>
            </a:r>
          </a:p>
          <a:p>
            <a:r>
              <a:rPr lang="en-US" sz="1200" kern="1200" dirty="0">
                <a:solidFill>
                  <a:schemeClr val="tx1"/>
                </a:solidFill>
                <a:effectLst/>
                <a:latin typeface="+mn-lt"/>
                <a:ea typeface="+mn-ea"/>
                <a:cs typeface="+mn-cs"/>
              </a:rPr>
              <a:t>Then</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r>
              <a:rPr lang="en-US" sz="1200" kern="1200" dirty="0">
                <a:solidFill>
                  <a:schemeClr val="tx1"/>
                </a:solidFill>
                <a:effectLst/>
                <a:latin typeface="+mn-lt"/>
                <a:ea typeface="+mn-ea"/>
                <a:cs typeface="+mn-cs"/>
              </a:rPr>
              <a:t>Then why does decay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increase for energies comparable to rest mass?</a:t>
            </a:r>
          </a:p>
          <a:p>
            <a:r>
              <a:rPr lang="en-US" sz="1200" kern="1200" dirty="0">
                <a:solidFill>
                  <a:schemeClr val="tx1"/>
                </a:solidFill>
                <a:effectLst/>
                <a:latin typeface="+mn-lt"/>
                <a:ea typeface="+mn-ea"/>
                <a:cs typeface="+mn-cs"/>
              </a:rPr>
              <a:t>Ah, because we assumed speed was c</a:t>
            </a:r>
          </a:p>
          <a:p>
            <a:r>
              <a:rPr lang="en-US" sz="1200" kern="1200" dirty="0">
                <a:solidFill>
                  <a:schemeClr val="tx1"/>
                </a:solidFill>
                <a:effectLst/>
                <a:latin typeface="+mn-lt"/>
                <a:ea typeface="+mn-ea"/>
                <a:cs typeface="+mn-cs"/>
              </a:rPr>
              <a:t>If not:</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gamma mc^2 / gamma v tau</a:t>
            </a:r>
          </a:p>
          <a:p>
            <a:r>
              <a:rPr lang="en-US" sz="1200" kern="1200" dirty="0">
                <a:solidFill>
                  <a:schemeClr val="tx1"/>
                </a:solidFill>
                <a:effectLst/>
                <a:latin typeface="+mn-lt"/>
                <a:ea typeface="+mn-ea"/>
                <a:cs typeface="+mn-cs"/>
              </a:rPr>
              <a:t>So at low energy, it grows by a factor of 1/beta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Photonuclear interactions of muons (or electrons or </a:t>
            </a:r>
            <a:r>
              <a:rPr lang="en-US" sz="1200" dirty="0" err="1"/>
              <a:t>taus</a:t>
            </a:r>
            <a:r>
              <a:rPr lang="en-US" sz="1200" dirty="0"/>
              <a:t>): energy transfer to nucleus via photon, producing energetic hadrons (like a hadronic interaction of a proton)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Homework: plot decay length vs. energy on log/log, including relativistic and nonrelativistic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Exercise: continue to low energy, where ionization stops and decay dominates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muon range: several km</a:t>
            </a:r>
          </a:p>
        </p:txBody>
      </p:sp>
      <p:sp>
        <p:nvSpPr>
          <p:cNvPr id="4" name="Slide Number Placeholder 3"/>
          <p:cNvSpPr>
            <a:spLocks noGrp="1"/>
          </p:cNvSpPr>
          <p:nvPr>
            <p:ph type="sldNum" sz="quarter" idx="10"/>
          </p:nvPr>
        </p:nvSpPr>
        <p:spPr/>
        <p:txBody>
          <a:bodyPr/>
          <a:lstStyle/>
          <a:p>
            <a:fld id="{988EFE1D-1D99-9949-A7B7-71DADF1BB449}" type="slidenum">
              <a:rPr lang="en-US" smtClean="0"/>
              <a:t>17</a:t>
            </a:fld>
            <a:endParaRPr lang="en-US"/>
          </a:p>
        </p:txBody>
      </p:sp>
    </p:spTree>
    <p:extLst>
      <p:ext uri="{BB962C8B-B14F-4D97-AF65-F5344CB8AC3E}">
        <p14:creationId xmlns:p14="http://schemas.microsoft.com/office/powerpoint/2010/main" val="30205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a:p>
            <a:r>
              <a:rPr lang="en-US" dirty="0"/>
              <a:t>Animated gif from</a:t>
            </a:r>
          </a:p>
          <a:p>
            <a:r>
              <a:rPr lang="en-US" dirty="0"/>
              <a:t>https://</a:t>
            </a:r>
            <a:r>
              <a:rPr lang="en-US" dirty="0" err="1"/>
              <a:t>en.wikipedia.org</a:t>
            </a:r>
            <a:r>
              <a:rPr lang="en-US" dirty="0"/>
              <a:t>/wiki/</a:t>
            </a:r>
            <a:r>
              <a:rPr lang="en-US" dirty="0" err="1"/>
              <a:t>Cherenkov_radiation</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19</a:t>
            </a:fld>
            <a:endParaRPr lang="en-US"/>
          </a:p>
        </p:txBody>
      </p:sp>
    </p:spTree>
    <p:extLst>
      <p:ext uri="{BB962C8B-B14F-4D97-AF65-F5344CB8AC3E}">
        <p14:creationId xmlns:p14="http://schemas.microsoft.com/office/powerpoint/2010/main" val="38838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20</a:t>
            </a:fld>
            <a:endParaRPr lang="en-US"/>
          </a:p>
        </p:txBody>
      </p:sp>
    </p:spTree>
    <p:extLst>
      <p:ext uri="{BB962C8B-B14F-4D97-AF65-F5344CB8AC3E}">
        <p14:creationId xmlns:p14="http://schemas.microsoft.com/office/powerpoint/2010/main" val="371983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8952" y="4343400"/>
            <a:ext cx="5486400" cy="4114800"/>
          </a:xfrm>
        </p:spPr>
        <p:txBody>
          <a:bodyPr/>
          <a:lstStyle/>
          <a:p>
            <a:r>
              <a:rPr lang="en-US" dirty="0"/>
              <a:t>Muon energy, range</a:t>
            </a:r>
          </a:p>
          <a:p>
            <a:r>
              <a:rPr lang="en-US" dirty="0"/>
              <a:t>See </a:t>
            </a:r>
            <a:r>
              <a:rPr lang="en-US" dirty="0" err="1"/>
              <a:t>muonRange.m</a:t>
            </a:r>
            <a:r>
              <a:rPr lang="en-US" dirty="0"/>
              <a:t> implementing parameterization </a:t>
            </a:r>
            <a:r>
              <a:rPr lang="en-US" dirty="0" err="1"/>
              <a:t>dE</a:t>
            </a:r>
            <a:r>
              <a:rPr lang="en-US" dirty="0"/>
              <a:t>/dx = -alpha - beta * E</a:t>
            </a:r>
          </a:p>
          <a:p>
            <a:endParaRPr lang="en-US" dirty="0"/>
          </a:p>
          <a:p>
            <a:r>
              <a:rPr lang="en-US" dirty="0"/>
              <a:t>from https://</a:t>
            </a:r>
            <a:r>
              <a:rPr lang="en-US" dirty="0" err="1"/>
              <a:t>iopscience.iop.org</a:t>
            </a:r>
            <a:r>
              <a:rPr lang="en-US" dirty="0"/>
              <a:t>/article/10.1088/1475-7516/2004/01/002/pdf</a:t>
            </a:r>
          </a:p>
          <a:p>
            <a:r>
              <a:rPr lang="en-US" dirty="0"/>
              <a:t>(</a:t>
            </a:r>
            <a:r>
              <a:rPr lang="en-US" dirty="0" err="1"/>
              <a:t>Halzen</a:t>
            </a:r>
            <a:r>
              <a:rPr lang="en-US" dirty="0"/>
              <a:t> &amp; Hooper </a:t>
            </a:r>
            <a:r>
              <a:rPr lang="en-US" dirty="0" err="1"/>
              <a:t>IceCube</a:t>
            </a:r>
            <a:r>
              <a:rPr lang="en-US" dirty="0"/>
              <a:t> Plus paper)</a:t>
            </a:r>
          </a:p>
          <a:p>
            <a:endParaRPr lang="en-US" dirty="0"/>
          </a:p>
          <a:p>
            <a:r>
              <a:rPr lang="en-US" dirty="0"/>
              <a:t>1 GeV, 5 m</a:t>
            </a:r>
          </a:p>
          <a:p>
            <a:r>
              <a:rPr lang="en-US" dirty="0"/>
              <a:t>10 GeV, 50 m</a:t>
            </a:r>
          </a:p>
          <a:p>
            <a:r>
              <a:rPr lang="en-US" dirty="0"/>
              <a:t>100 GeV, 450 m</a:t>
            </a:r>
          </a:p>
          <a:p>
            <a:r>
              <a:rPr lang="en-US" dirty="0"/>
              <a:t>250 GeV, 1 km</a:t>
            </a:r>
          </a:p>
          <a:p>
            <a:r>
              <a:rPr lang="en-US" dirty="0"/>
              <a:t>1 </a:t>
            </a:r>
            <a:r>
              <a:rPr lang="en-US" dirty="0" err="1"/>
              <a:t>TeV</a:t>
            </a:r>
            <a:r>
              <a:rPr lang="en-US" dirty="0"/>
              <a:t>, 3 km</a:t>
            </a:r>
          </a:p>
          <a:p>
            <a:r>
              <a:rPr lang="en-US" dirty="0"/>
              <a:t>10 </a:t>
            </a:r>
            <a:r>
              <a:rPr lang="en-US" dirty="0" err="1"/>
              <a:t>TeV</a:t>
            </a:r>
            <a:r>
              <a:rPr lang="en-US" dirty="0"/>
              <a:t>, 7 km</a:t>
            </a:r>
          </a:p>
          <a:p>
            <a:r>
              <a:rPr lang="en-US" dirty="0"/>
              <a:t>100 </a:t>
            </a:r>
            <a:r>
              <a:rPr lang="en-US" dirty="0" err="1"/>
              <a:t>TeV</a:t>
            </a:r>
            <a:r>
              <a:rPr lang="en-US" dirty="0"/>
              <a:t>, 13 km</a:t>
            </a:r>
          </a:p>
          <a:p>
            <a:r>
              <a:rPr lang="en-US" dirty="0"/>
              <a:t>1 </a:t>
            </a:r>
            <a:r>
              <a:rPr lang="en-US" dirty="0" err="1"/>
              <a:t>PeV</a:t>
            </a:r>
            <a:r>
              <a:rPr lang="en-US" dirty="0"/>
              <a:t>, 18 km</a:t>
            </a:r>
          </a:p>
          <a:p>
            <a:r>
              <a:rPr lang="en-US" dirty="0"/>
              <a:t>1 </a:t>
            </a:r>
            <a:r>
              <a:rPr lang="en-US" dirty="0" err="1"/>
              <a:t>EeV</a:t>
            </a:r>
            <a:r>
              <a:rPr lang="en-US" dirty="0"/>
              <a:t>, 35 km</a:t>
            </a:r>
          </a:p>
          <a:p>
            <a:endParaRPr lang="en-US" dirty="0"/>
          </a:p>
          <a:p>
            <a:r>
              <a:rPr lang="en-US" dirty="0"/>
              <a:t>Critical energy (ionization loss = radiative loss) at ~2 </a:t>
            </a:r>
            <a:r>
              <a:rPr lang="en-US" dirty="0" err="1"/>
              <a:t>TeV</a:t>
            </a:r>
            <a:endParaRPr lang="en-US" dirty="0"/>
          </a:p>
          <a:p>
            <a:endParaRPr lang="en-US" dirty="0"/>
          </a:p>
          <a:p>
            <a:r>
              <a:rPr lang="en-US" dirty="0"/>
              <a:t>Note MMC paper (and probably Proposal) have better parameterizations</a:t>
            </a:r>
          </a:p>
        </p:txBody>
      </p:sp>
      <p:sp>
        <p:nvSpPr>
          <p:cNvPr id="4" name="Slide Number Placeholder 3"/>
          <p:cNvSpPr>
            <a:spLocks noGrp="1"/>
          </p:cNvSpPr>
          <p:nvPr>
            <p:ph type="sldNum" sz="quarter" idx="5"/>
          </p:nvPr>
        </p:nvSpPr>
        <p:spPr/>
        <p:txBody>
          <a:bodyPr/>
          <a:lstStyle/>
          <a:p>
            <a:fld id="{988EFE1D-1D99-9949-A7B7-71DADF1BB449}" type="slidenum">
              <a:rPr lang="en-US" smtClean="0"/>
              <a:t>21</a:t>
            </a:fld>
            <a:endParaRPr lang="en-US"/>
          </a:p>
        </p:txBody>
      </p:sp>
    </p:spTree>
    <p:extLst>
      <p:ext uri="{BB962C8B-B14F-4D97-AF65-F5344CB8AC3E}">
        <p14:creationId xmlns:p14="http://schemas.microsoft.com/office/powerpoint/2010/main" val="305672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“inelastic”: </a:t>
            </a:r>
            <a:r>
              <a:rPr lang="en-US" i="1" dirty="0"/>
              <a:t>kinetic</a:t>
            </a:r>
            <a:r>
              <a:rPr lang="en-US" dirty="0"/>
              <a:t> energy is not conserved</a:t>
            </a:r>
          </a:p>
        </p:txBody>
      </p:sp>
      <p:sp>
        <p:nvSpPr>
          <p:cNvPr id="4" name="Slide Number Placeholder 3"/>
          <p:cNvSpPr>
            <a:spLocks noGrp="1"/>
          </p:cNvSpPr>
          <p:nvPr>
            <p:ph type="sldNum" sz="quarter" idx="5"/>
          </p:nvPr>
        </p:nvSpPr>
        <p:spPr/>
        <p:txBody>
          <a:bodyPr/>
          <a:lstStyle/>
          <a:p>
            <a:fld id="{988EFE1D-1D99-9949-A7B7-71DADF1BB449}" type="slidenum">
              <a:rPr lang="en-US" smtClean="0"/>
              <a:t>24</a:t>
            </a:fld>
            <a:endParaRPr lang="en-US"/>
          </a:p>
        </p:txBody>
      </p:sp>
    </p:spTree>
    <p:extLst>
      <p:ext uri="{BB962C8B-B14F-4D97-AF65-F5344CB8AC3E}">
        <p14:creationId xmlns:p14="http://schemas.microsoft.com/office/powerpoint/2010/main" val="193295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1/lambda^2</a:t>
            </a:r>
            <a:r>
              <a:rPr lang="en-US" baseline="0" dirty="0"/>
              <a:t> from Frank-Tamm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27</a:t>
            </a:fld>
            <a:endParaRPr lang="en-US"/>
          </a:p>
        </p:txBody>
      </p:sp>
    </p:spTree>
    <p:extLst>
      <p:ext uri="{BB962C8B-B14F-4D97-AF65-F5344CB8AC3E}">
        <p14:creationId xmlns:p14="http://schemas.microsoft.com/office/powerpoint/2010/main" val="185272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err="1"/>
              <a:t>Taverrnier</a:t>
            </a:r>
            <a:r>
              <a:rPr lang="en-US" baseline="0" dirty="0"/>
              <a:t>:</a:t>
            </a:r>
          </a:p>
          <a:p>
            <a:endParaRPr lang="en-US" dirty="0"/>
          </a:p>
          <a:p>
            <a:r>
              <a:rPr lang="en-US" dirty="0"/>
              <a:t>1 introduction</a:t>
            </a:r>
          </a:p>
          <a:p>
            <a:r>
              <a:rPr lang="en-US" dirty="0"/>
              <a:t>1.6.3 gamma decay</a:t>
            </a:r>
          </a:p>
          <a:p>
            <a:r>
              <a:rPr lang="en-US" dirty="0"/>
              <a:t>1.6.4 electron capture and internal conversion</a:t>
            </a:r>
          </a:p>
          <a:p>
            <a:r>
              <a:rPr lang="en-US" dirty="0"/>
              <a:t>1.6.5 radioactive decay law</a:t>
            </a:r>
          </a:p>
          <a:p>
            <a:r>
              <a:rPr lang="en-US" dirty="0"/>
              <a:t>1.6.6 nuclear level diagram</a:t>
            </a:r>
          </a:p>
          <a:p>
            <a:endParaRPr lang="en-US" dirty="0"/>
          </a:p>
          <a:p>
            <a:r>
              <a:rPr lang="en-US" dirty="0"/>
              <a:t>2 interactions of particles in matter</a:t>
            </a:r>
          </a:p>
          <a:p>
            <a:r>
              <a:rPr lang="en-US" dirty="0"/>
              <a:t>2.1 cross section and mean free path</a:t>
            </a:r>
          </a:p>
          <a:p>
            <a:r>
              <a:rPr lang="en-US" dirty="0"/>
              <a:t>2.2 energy loss of a charged particle due to its interaction with the electrons</a:t>
            </a:r>
          </a:p>
          <a:p>
            <a:r>
              <a:rPr lang="en-US" dirty="0"/>
              <a:t>2.3 other electromagnetic interactions of charged particles (multiple scattering, Cherenkov effect, transition radiation, bremsstrahlung</a:t>
            </a:r>
          </a:p>
          <a:p>
            <a:r>
              <a:rPr lang="en-US" dirty="0"/>
              <a:t>2.4 interactions of x-rays and gamma rays in matter</a:t>
            </a:r>
          </a:p>
          <a:p>
            <a:r>
              <a:rPr lang="en-US" dirty="0"/>
              <a:t>2.5 interactions of particles in matter due to the strong force</a:t>
            </a:r>
          </a:p>
          <a:p>
            <a:r>
              <a:rPr lang="en-US" dirty="0"/>
              <a:t>2.6 neutrino interactions</a:t>
            </a:r>
          </a:p>
          <a:p>
            <a:r>
              <a:rPr lang="en-US" dirty="0"/>
              <a:t>2.7 illustrations of the interactions of particles</a:t>
            </a:r>
          </a:p>
          <a:p>
            <a:endParaRPr lang="en-US" dirty="0"/>
          </a:p>
          <a:p>
            <a:r>
              <a:rPr lang="en-US" dirty="0"/>
              <a:t>3 natural and man-made sources of radiation</a:t>
            </a:r>
          </a:p>
          <a:p>
            <a:r>
              <a:rPr lang="en-US" dirty="0"/>
              <a:t>3.1 natural sources of radiation</a:t>
            </a:r>
          </a:p>
          <a:p>
            <a:r>
              <a:rPr lang="en-US" dirty="0"/>
              <a:t>3.2 units of radiation and radiation protection</a:t>
            </a:r>
          </a:p>
          <a:p>
            <a:r>
              <a:rPr lang="en-US" dirty="0"/>
              <a:t>3.3 electrostatic accelerators</a:t>
            </a:r>
          </a:p>
          <a:p>
            <a:r>
              <a:rPr lang="en-US" dirty="0"/>
              <a:t>3.4 cyclotrons</a:t>
            </a:r>
          </a:p>
          <a:p>
            <a:endParaRPr lang="en-US" dirty="0"/>
          </a:p>
          <a:p>
            <a:r>
              <a:rPr lang="en-US" dirty="0"/>
              <a:t>3.5 the quest for the highest energy, synchrotrons and colliders</a:t>
            </a:r>
          </a:p>
          <a:p>
            <a:r>
              <a:rPr lang="en-US" dirty="0"/>
              <a:t>3.6 linear accelerators</a:t>
            </a:r>
          </a:p>
          <a:p>
            <a:endParaRPr lang="en-US" dirty="0"/>
          </a:p>
          <a:p>
            <a:r>
              <a:rPr lang="en-US" dirty="0"/>
              <a:t>3.7 secondary beams</a:t>
            </a:r>
          </a:p>
          <a:p>
            <a:r>
              <a:rPr lang="en-US" dirty="0"/>
              <a:t>3.8 applications of accelerators</a:t>
            </a:r>
          </a:p>
          <a:p>
            <a:r>
              <a:rPr lang="en-US" dirty="0"/>
              <a:t>3.9 outlook</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a:t>
            </a:fld>
            <a:endParaRPr lang="en-US"/>
          </a:p>
        </p:txBody>
      </p:sp>
    </p:spTree>
    <p:extLst>
      <p:ext uri="{BB962C8B-B14F-4D97-AF65-F5344CB8AC3E}">
        <p14:creationId xmlns:p14="http://schemas.microsoft.com/office/powerpoint/2010/main" val="16780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28</a:t>
            </a:fld>
            <a:endParaRPr lang="en-US"/>
          </a:p>
        </p:txBody>
      </p:sp>
    </p:spTree>
    <p:extLst>
      <p:ext uri="{BB962C8B-B14F-4D97-AF65-F5344CB8AC3E}">
        <p14:creationId xmlns:p14="http://schemas.microsoft.com/office/powerpoint/2010/main" val="371840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a:t>
            </a:r>
            <a:r>
              <a:rPr lang="en-US" baseline="0" dirty="0"/>
              <a:t> </a:t>
            </a:r>
            <a:r>
              <a:rPr lang="en-US" dirty="0"/>
              <a:t>mass: 140</a:t>
            </a:r>
            <a:r>
              <a:rPr lang="en-US" baseline="0" dirty="0"/>
              <a:t> MeV</a:t>
            </a:r>
            <a:endParaRPr lang="en-US" dirty="0"/>
          </a:p>
          <a:p>
            <a:r>
              <a:rPr lang="en-US" dirty="0"/>
              <a:t>Muon mass: 106 MeV</a:t>
            </a:r>
          </a:p>
          <a:p>
            <a:endParaRPr lang="en-US" dirty="0"/>
          </a:p>
          <a:p>
            <a:r>
              <a:rPr lang="en-US" dirty="0"/>
              <a:t>Why the gradual increase at high energy?  Radiative </a:t>
            </a:r>
            <a:r>
              <a:rPr lang="en-US" dirty="0" err="1"/>
              <a:t>effcts</a:t>
            </a:r>
            <a:r>
              <a:rPr lang="en-US"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29</a:t>
            </a:fld>
            <a:endParaRPr lang="en-US"/>
          </a:p>
        </p:txBody>
      </p:sp>
    </p:spTree>
    <p:extLst>
      <p:ext uri="{BB962C8B-B14F-4D97-AF65-F5344CB8AC3E}">
        <p14:creationId xmlns:p14="http://schemas.microsoft.com/office/powerpoint/2010/main" val="401791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30</a:t>
            </a:fld>
            <a:endParaRPr lang="en-US"/>
          </a:p>
        </p:txBody>
      </p:sp>
    </p:spTree>
    <p:extLst>
      <p:ext uri="{BB962C8B-B14F-4D97-AF65-F5344CB8AC3E}">
        <p14:creationId xmlns:p14="http://schemas.microsoft.com/office/powerpoint/2010/main" val="4232486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and Z discovered by UA1 and UA2, CERN 1983</a:t>
            </a:r>
          </a:p>
          <a:p>
            <a:pPr marL="0" lvl="0" indent="0">
              <a:spcBef>
                <a:spcPts val="0"/>
              </a:spcBef>
              <a:spcAft>
                <a:spcPts val="0"/>
              </a:spcAft>
              <a:buNone/>
            </a:pPr>
            <a:r>
              <a:rPr lang="en-US" dirty="0"/>
              <a:t>W decay modes</a:t>
            </a:r>
          </a:p>
          <a:p>
            <a:pPr marL="0" lvl="0" indent="0">
              <a:spcBef>
                <a:spcPts val="0"/>
              </a:spcBef>
              <a:spcAft>
                <a:spcPts val="0"/>
              </a:spcAft>
              <a:buNone/>
            </a:pPr>
            <a:endParaRPr dirty="0"/>
          </a:p>
        </p:txBody>
      </p:sp>
    </p:spTree>
    <p:extLst>
      <p:ext uri="{BB962C8B-B14F-4D97-AF65-F5344CB8AC3E}">
        <p14:creationId xmlns:p14="http://schemas.microsoft.com/office/powerpoint/2010/main" val="2166940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mass: 80 GeV</a:t>
            </a:r>
          </a:p>
        </p:txBody>
      </p:sp>
      <p:sp>
        <p:nvSpPr>
          <p:cNvPr id="4" name="Slide Number Placeholder 3"/>
          <p:cNvSpPr>
            <a:spLocks noGrp="1"/>
          </p:cNvSpPr>
          <p:nvPr>
            <p:ph type="sldNum" sz="quarter" idx="10"/>
          </p:nvPr>
        </p:nvSpPr>
        <p:spPr/>
        <p:txBody>
          <a:bodyPr/>
          <a:lstStyle/>
          <a:p>
            <a:fld id="{988EFE1D-1D99-9949-A7B7-71DADF1BB449}" type="slidenum">
              <a:rPr lang="en-US" smtClean="0"/>
              <a:t>33</a:t>
            </a:fld>
            <a:endParaRPr lang="en-US"/>
          </a:p>
        </p:txBody>
      </p:sp>
    </p:spTree>
    <p:extLst>
      <p:ext uri="{BB962C8B-B14F-4D97-AF65-F5344CB8AC3E}">
        <p14:creationId xmlns:p14="http://schemas.microsoft.com/office/powerpoint/2010/main" val="3264663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Muons can in extreme cases undergo strong</a:t>
            </a:r>
            <a:r>
              <a:rPr lang="en-US" baseline="0" dirty="0"/>
              <a:t> interactions: how?</a:t>
            </a:r>
          </a:p>
          <a:p>
            <a:endParaRPr lang="en-US" baseline="0" dirty="0"/>
          </a:p>
          <a:p>
            <a:r>
              <a:rPr lang="en-US" dirty="0"/>
              <a:t>pi</a:t>
            </a:r>
            <a:r>
              <a:rPr lang="en-US" baseline="0" dirty="0"/>
              <a:t> ( 1e-15)^2 = 3.14e-30 m^2 = 3.14e-26 cm^2 = 0.0314e-24 barn = 31.4 </a:t>
            </a:r>
            <a:r>
              <a:rPr lang="en-US" baseline="0" dirty="0" err="1"/>
              <a:t>millibarn</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34</a:t>
            </a:fld>
            <a:endParaRPr lang="en-US"/>
          </a:p>
        </p:txBody>
      </p:sp>
    </p:spTree>
    <p:extLst>
      <p:ext uri="{BB962C8B-B14F-4D97-AF65-F5344CB8AC3E}">
        <p14:creationId xmlns:p14="http://schemas.microsoft.com/office/powerpoint/2010/main" val="654624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it increase with energy?</a:t>
            </a:r>
          </a:p>
          <a:p>
            <a:r>
              <a:rPr lang="en-US" dirty="0"/>
              <a:t>Review </a:t>
            </a:r>
            <a:r>
              <a:rPr lang="en-US" dirty="0" err="1"/>
              <a:t>sqrt</a:t>
            </a:r>
            <a:r>
              <a:rPr lang="en-US" dirty="0"/>
              <a:t>(s)</a:t>
            </a:r>
          </a:p>
          <a:p>
            <a:r>
              <a:rPr lang="en-US" dirty="0"/>
              <a:t>Image source?  Looks like Physics Today?</a:t>
            </a:r>
          </a:p>
          <a:p>
            <a:r>
              <a:rPr lang="en-US" dirty="0"/>
              <a:t>How</a:t>
            </a:r>
            <a:r>
              <a:rPr lang="en-US" baseline="0" dirty="0"/>
              <a:t> to derive ratio of elastic to total?</a:t>
            </a:r>
          </a:p>
          <a:p>
            <a:endParaRPr lang="en-US" baseline="0" dirty="0"/>
          </a:p>
          <a:p>
            <a:r>
              <a:rPr lang="en-US" baseline="0" dirty="0"/>
              <a:t>Image from http://</a:t>
            </a:r>
            <a:r>
              <a:rPr lang="en-US" baseline="0" dirty="0" err="1"/>
              <a:t>cerncourier.com</a:t>
            </a:r>
            <a:r>
              <a:rPr lang="en-US" baseline="0" dirty="0"/>
              <a:t>/</a:t>
            </a:r>
            <a:r>
              <a:rPr lang="en-US" baseline="0" dirty="0" err="1"/>
              <a:t>cws</a:t>
            </a:r>
            <a:r>
              <a:rPr lang="en-US" baseline="0" dirty="0"/>
              <a:t>/article/</a:t>
            </a:r>
            <a:r>
              <a:rPr lang="en-US" baseline="0" dirty="0" err="1"/>
              <a:t>cern</a:t>
            </a:r>
            <a:r>
              <a:rPr lang="en-US" baseline="0" dirty="0"/>
              <a:t>/58525</a:t>
            </a:r>
          </a:p>
          <a:p>
            <a:r>
              <a:rPr lang="en-US" baseline="0" dirty="0"/>
              <a:t>“</a:t>
            </a:r>
            <a:r>
              <a:rPr lang="en-US" b="0" i="0" baseline="0" dirty="0">
                <a:solidFill>
                  <a:srgbClr val="000000"/>
                </a:solidFill>
                <a:effectLst/>
                <a:latin typeface="Gill Sans" charset="0"/>
              </a:rPr>
              <a:t>u</a:t>
            </a:r>
            <a:r>
              <a:rPr lang="en-US" b="0" i="0" dirty="0">
                <a:solidFill>
                  <a:srgbClr val="000000"/>
                </a:solidFill>
                <a:effectLst/>
                <a:latin typeface="Gill Sans" charset="0"/>
              </a:rPr>
              <a:t>sing the Absolute Luminosity For ATLAS (ALFA) Roman Pot sub-detector system </a:t>
            </a:r>
            <a:r>
              <a:rPr lang="en-US" sz="1200" b="0" i="0" kern="1200" dirty="0">
                <a:solidFill>
                  <a:schemeClr val="tx1"/>
                </a:solidFill>
                <a:effectLst/>
                <a:latin typeface="+mn-lt"/>
                <a:ea typeface="+mn-ea"/>
                <a:cs typeface="+mn-cs"/>
              </a:rPr>
              <a:t>located 240 m from the interaction point</a:t>
            </a:r>
            <a:r>
              <a:rPr lang="en-US" b="0" i="0" dirty="0">
                <a:solidFill>
                  <a:srgbClr val="000000"/>
                </a:solidFill>
                <a:effectLst/>
                <a:latin typeface="Gill Sans" charset="0"/>
              </a:rPr>
              <a:t>”</a:t>
            </a:r>
          </a:p>
          <a:p>
            <a:r>
              <a:rPr lang="en-US" b="0" i="0" dirty="0">
                <a:solidFill>
                  <a:srgbClr val="000000"/>
                </a:solidFill>
                <a:effectLst/>
                <a:latin typeface="Gill Sans" charset="0"/>
              </a:rPr>
              <a:t>“</a:t>
            </a:r>
            <a:r>
              <a:rPr lang="en-US" sz="1200" b="0" i="0" kern="1200" dirty="0">
                <a:solidFill>
                  <a:schemeClr val="tx1"/>
                </a:solidFill>
                <a:effectLst/>
                <a:latin typeface="+mn-lt"/>
                <a:ea typeface="+mn-ea"/>
                <a:cs typeface="+mn-cs"/>
              </a:rPr>
              <a:t>To measure the total cross-section, the optical theorem is used, which states that the total cross-section is proportional to the imaginary part of the forward elastic-scattering amplitude, extrapolated to momentum transfer, t = 0.”</a:t>
            </a:r>
          </a:p>
          <a:p>
            <a:r>
              <a:rPr lang="en-US" sz="1200" b="0" i="0" kern="1200" dirty="0">
                <a:solidFill>
                  <a:schemeClr val="tx1"/>
                </a:solidFill>
                <a:effectLst/>
                <a:latin typeface="+mn-lt"/>
                <a:ea typeface="+mn-ea"/>
                <a:cs typeface="+mn-cs"/>
              </a:rPr>
              <a:t>“</a:t>
            </a:r>
            <a:r>
              <a:rPr lang="en-US" b="0" i="0" dirty="0">
                <a:solidFill>
                  <a:srgbClr val="000000"/>
                </a:solidFill>
                <a:effectLst/>
                <a:latin typeface="Gill Sans" charset="0"/>
              </a:rPr>
              <a:t>Measuring elastic scattering is a challenge because elastically scattered protons escape the interaction at very small angles of tens of micro-radians or less. To detect these protons, dedicated detectors are installed, such as ALFA.”</a:t>
            </a:r>
          </a:p>
          <a:p>
            <a:endParaRPr lang="en-US" b="0" i="0" dirty="0">
              <a:solidFill>
                <a:srgbClr val="000000"/>
              </a:solidFill>
              <a:effectLst/>
              <a:latin typeface="Gill Sans" charset="0"/>
            </a:endParaRPr>
          </a:p>
          <a:p>
            <a:r>
              <a:rPr lang="en-US" b="0" i="0" dirty="0">
                <a:solidFill>
                  <a:srgbClr val="000000"/>
                </a:solidFill>
                <a:effectLst/>
                <a:latin typeface="Gill Sans" charset="0"/>
              </a:rPr>
              <a:t>Sqrt(s) = </a:t>
            </a:r>
            <a:r>
              <a:rPr lang="en-US" b="0" i="0" dirty="0" err="1">
                <a:solidFill>
                  <a:srgbClr val="000000"/>
                </a:solidFill>
                <a:effectLst/>
                <a:latin typeface="Gill Sans" charset="0"/>
              </a:rPr>
              <a:t>Ecm</a:t>
            </a:r>
            <a:r>
              <a:rPr lang="en-US" b="0" i="0" dirty="0">
                <a:solidFill>
                  <a:srgbClr val="000000"/>
                </a:solidFill>
                <a:effectLst/>
                <a:latin typeface="Gill Sans" charset="0"/>
              </a:rPr>
              <a:t>?  2 </a:t>
            </a:r>
            <a:r>
              <a:rPr lang="en-US" b="0" i="0" dirty="0" err="1">
                <a:solidFill>
                  <a:srgbClr val="000000"/>
                </a:solidFill>
                <a:effectLst/>
                <a:latin typeface="Gill Sans" charset="0"/>
              </a:rPr>
              <a:t>Ecm</a:t>
            </a:r>
            <a:r>
              <a:rPr lang="en-US" b="0" i="0" dirty="0">
                <a:solidFill>
                  <a:srgbClr val="000000"/>
                </a:solidFill>
                <a:effectLst/>
                <a:latin typeface="Gill Sans" charset="0"/>
              </a:rPr>
              <a:t>?</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35</a:t>
            </a:fld>
            <a:endParaRPr lang="en-US"/>
          </a:p>
        </p:txBody>
      </p:sp>
    </p:spTree>
    <p:extLst>
      <p:ext uri="{BB962C8B-B14F-4D97-AF65-F5344CB8AC3E}">
        <p14:creationId xmlns:p14="http://schemas.microsoft.com/office/powerpoint/2010/main" val="313696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IceCube pre-pulses: 1/15 charge and 30 ns early</a:t>
            </a:r>
          </a:p>
          <a:p>
            <a:r>
              <a:rPr lang="en-US" dirty="0"/>
              <a:t>IceCube late pulses: 25-160 ns late</a:t>
            </a:r>
          </a:p>
          <a:p>
            <a:r>
              <a:rPr lang="en-US" dirty="0"/>
              <a:t>Numbers from C. Weaver</a:t>
            </a:r>
            <a:r>
              <a:rPr lang="en-US" baseline="0" dirty="0"/>
              <a:t> thesis</a:t>
            </a:r>
          </a:p>
          <a:p>
            <a:endParaRPr lang="en-US" baseline="0" dirty="0"/>
          </a:p>
          <a:p>
            <a:r>
              <a:rPr lang="en-US" sz="1200" b="1" dirty="0">
                <a:solidFill>
                  <a:srgbClr val="0070C0"/>
                </a:solidFill>
              </a:rPr>
              <a:t>Late pulses</a:t>
            </a:r>
            <a:r>
              <a:rPr lang="en-US" sz="1200" dirty="0"/>
              <a:t>: pe backscatters elastically off first dynode, then accelerated back to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After-pulses</a:t>
            </a:r>
            <a:r>
              <a:rPr lang="en-US" sz="1200" dirty="0"/>
              <a:t>: pe scatters off residual gas atom inside PMT, ionizing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Pre-pulses</a:t>
            </a:r>
            <a:r>
              <a:rPr lang="en-US" sz="1200" dirty="0"/>
              <a:t>: photons bypass photocathode and produce photo-electron on first dynode</a:t>
            </a:r>
          </a:p>
        </p:txBody>
      </p:sp>
      <p:sp>
        <p:nvSpPr>
          <p:cNvPr id="4" name="Slide Number Placeholder 3"/>
          <p:cNvSpPr>
            <a:spLocks noGrp="1"/>
          </p:cNvSpPr>
          <p:nvPr>
            <p:ph type="sldNum" sz="quarter" idx="10"/>
          </p:nvPr>
        </p:nvSpPr>
        <p:spPr/>
        <p:txBody>
          <a:bodyPr/>
          <a:lstStyle/>
          <a:p>
            <a:fld id="{988EFE1D-1D99-9949-A7B7-71DADF1BB449}" type="slidenum">
              <a:rPr lang="en-US" smtClean="0"/>
              <a:t>38</a:t>
            </a:fld>
            <a:endParaRPr lang="en-US"/>
          </a:p>
        </p:txBody>
      </p:sp>
    </p:spTree>
    <p:extLst>
      <p:ext uri="{BB962C8B-B14F-4D97-AF65-F5344CB8AC3E}">
        <p14:creationId xmlns:p14="http://schemas.microsoft.com/office/powerpoint/2010/main" val="300019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39</a:t>
            </a:fld>
            <a:endParaRPr lang="en-US"/>
          </a:p>
        </p:txBody>
      </p:sp>
    </p:spTree>
    <p:extLst>
      <p:ext uri="{BB962C8B-B14F-4D97-AF65-F5344CB8AC3E}">
        <p14:creationId xmlns:p14="http://schemas.microsoft.com/office/powerpoint/2010/main" val="4065385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Perkins Particle Astrophysics p161 (2003 ed.)</a:t>
            </a:r>
          </a:p>
          <a:p>
            <a:r>
              <a:rPr lang="en-US" dirty="0"/>
              <a:t>Homework: </a:t>
            </a:r>
            <a:r>
              <a:rPr lang="en-US" i="1" dirty="0"/>
              <a:t>calculate</a:t>
            </a:r>
            <a:r>
              <a:rPr lang="en-US" dirty="0"/>
              <a:t> critical energy in air</a:t>
            </a:r>
          </a:p>
        </p:txBody>
      </p:sp>
      <p:sp>
        <p:nvSpPr>
          <p:cNvPr id="4" name="Slide Number Placeholder 3"/>
          <p:cNvSpPr>
            <a:spLocks noGrp="1"/>
          </p:cNvSpPr>
          <p:nvPr>
            <p:ph type="sldNum" sz="quarter" idx="10"/>
          </p:nvPr>
        </p:nvSpPr>
        <p:spPr/>
        <p:txBody>
          <a:bodyPr/>
          <a:lstStyle/>
          <a:p>
            <a:fld id="{988EFE1D-1D99-9949-A7B7-71DADF1BB449}" type="slidenum">
              <a:rPr lang="en-US" smtClean="0"/>
              <a:t>43</a:t>
            </a:fld>
            <a:endParaRPr lang="en-US"/>
          </a:p>
        </p:txBody>
      </p:sp>
    </p:spTree>
    <p:extLst>
      <p:ext uri="{BB962C8B-B14F-4D97-AF65-F5344CB8AC3E}">
        <p14:creationId xmlns:p14="http://schemas.microsoft.com/office/powerpoint/2010/main" val="117318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412 photons per cubic</a:t>
            </a:r>
            <a:r>
              <a:rPr lang="en-US" baseline="0" dirty="0"/>
              <a:t> cm</a:t>
            </a:r>
            <a:endParaRPr lang="en-US" dirty="0"/>
          </a:p>
          <a:p>
            <a:endParaRPr lang="en-US" dirty="0"/>
          </a:p>
          <a:p>
            <a:r>
              <a:rPr lang="en-US" dirty="0"/>
              <a:t>CNB: 336 neutrinos per cubic</a:t>
            </a:r>
            <a:r>
              <a:rPr lang="en-US" baseline="0" dirty="0"/>
              <a:t> cm</a:t>
            </a:r>
          </a:p>
          <a:p>
            <a:endParaRPr lang="en-US" baseline="0" dirty="0"/>
          </a:p>
          <a:p>
            <a:r>
              <a:rPr lang="en-US" baseline="0" dirty="0"/>
              <a:t>Energy scaling of cross section:</a:t>
            </a:r>
          </a:p>
          <a:p>
            <a:r>
              <a:rPr lang="en-US" baseline="0" dirty="0"/>
              <a:t>Proportional to E for E &gt;&gt; 100 keV</a:t>
            </a:r>
          </a:p>
          <a:p>
            <a:r>
              <a:rPr lang="en-US" baseline="0" dirty="0"/>
              <a:t>Proportional to sqrt(E) for E &lt;&lt; 100 keV</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a:t>
            </a:fld>
            <a:endParaRPr lang="en-US"/>
          </a:p>
        </p:txBody>
      </p:sp>
    </p:spTree>
    <p:extLst>
      <p:ext uri="{BB962C8B-B14F-4D97-AF65-F5344CB8AC3E}">
        <p14:creationId xmlns:p14="http://schemas.microsoft.com/office/powerpoint/2010/main" val="20845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EM component from pi0 far off axis?  pi0 have very short lifetime (26 ns pi+- and 10^ -16 s pi0)</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45</a:t>
            </a:fld>
            <a:endParaRPr lang="en-US"/>
          </a:p>
        </p:txBody>
      </p:sp>
    </p:spTree>
    <p:extLst>
      <p:ext uri="{BB962C8B-B14F-4D97-AF65-F5344CB8AC3E}">
        <p14:creationId xmlns:p14="http://schemas.microsoft.com/office/powerpoint/2010/main" val="230573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2015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33.3: Mass stopping power at minimum ionization for the chemical elements. The straight line is fitted for Z &gt; 6. A simple functional dependence on Z is not to be expected, since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also depends on other variables. </a:t>
            </a:r>
            <a:endParaRPr lang="en-US" dirty="0"/>
          </a:p>
          <a:p>
            <a:endParaRPr lang="en-US" dirty="0"/>
          </a:p>
          <a:p>
            <a:r>
              <a:rPr lang="en-US" dirty="0"/>
              <a:t>Derive the slope (and offset)</a:t>
            </a:r>
            <a:r>
              <a:rPr lang="en-US" baseline="0" dirty="0"/>
              <a:t> </a:t>
            </a:r>
            <a:r>
              <a:rPr lang="en-US" dirty="0"/>
              <a:t>of</a:t>
            </a:r>
            <a:r>
              <a:rPr lang="en-US" baseline="0" dirty="0"/>
              <a:t> the trend line</a:t>
            </a:r>
          </a:p>
          <a:p>
            <a:endParaRPr lang="en-US" baseline="0" dirty="0"/>
          </a:p>
          <a:p>
            <a:r>
              <a:rPr lang="en-US" baseline="0" dirty="0"/>
              <a:t>Is slope simply from Z/A decreasing with increasing A?</a:t>
            </a:r>
          </a:p>
          <a:p>
            <a:endParaRPr lang="en-US" baseline="0" dirty="0"/>
          </a:p>
          <a:p>
            <a:r>
              <a:rPr lang="en-US" baseline="0" dirty="0"/>
              <a:t>Why hydrogen off the chart?</a:t>
            </a:r>
          </a:p>
          <a:p>
            <a:endParaRPr lang="en-US" baseline="0" dirty="0"/>
          </a:p>
          <a:p>
            <a:r>
              <a:rPr lang="en-US" baseline="0" dirty="0" err="1"/>
              <a:t>dE</a:t>
            </a:r>
            <a:r>
              <a:rPr lang="en-US" baseline="0" dirty="0"/>
              <a:t>/dx = 2 MeV cm^2/g * density</a:t>
            </a:r>
          </a:p>
          <a:p>
            <a:endParaRPr lang="en-US" baseline="0" dirty="0"/>
          </a:p>
          <a:p>
            <a:r>
              <a:rPr lang="en-US" baseline="0" dirty="0"/>
              <a:t>Plotted is </a:t>
            </a:r>
          </a:p>
          <a:p>
            <a:r>
              <a:rPr lang="en-US" baseline="0" dirty="0"/>
              <a:t>“Stopping power” [?] = </a:t>
            </a:r>
            <a:r>
              <a:rPr lang="en-US" baseline="0" dirty="0" err="1"/>
              <a:t>dE</a:t>
            </a:r>
            <a:r>
              <a:rPr lang="en-US" baseline="0" dirty="0"/>
              <a:t>/dx / density</a:t>
            </a:r>
          </a:p>
          <a:p>
            <a:endParaRPr lang="en-US" baseline="0" dirty="0"/>
          </a:p>
          <a:p>
            <a:r>
              <a:rPr lang="en-US" baseline="0" dirty="0"/>
              <a:t>MeV/cm / (g/cm^3) = MeV cm^2 / g</a:t>
            </a:r>
          </a:p>
          <a:p>
            <a:endParaRPr lang="en-US" baseline="0" dirty="0"/>
          </a:p>
          <a:p>
            <a:r>
              <a:rPr lang="en-US" baseline="0" dirty="0"/>
              <a:t>Hydrogen: 1/1 = 1 electron per nucleon</a:t>
            </a:r>
          </a:p>
          <a:p>
            <a:r>
              <a:rPr lang="en-US" baseline="0" dirty="0"/>
              <a:t>Helium: 2/4 = 0.5 electrons per nucleon</a:t>
            </a:r>
          </a:p>
          <a:p>
            <a:r>
              <a:rPr lang="en-US" baseline="0" dirty="0"/>
              <a:t>Lithium: 3/7 ~0.5 electrons per nucleon</a:t>
            </a:r>
          </a:p>
          <a:p>
            <a:r>
              <a:rPr lang="en-US" baseline="0" dirty="0"/>
              <a:t>Typical: 0.5 electrons per nucleon</a:t>
            </a:r>
          </a:p>
          <a:p>
            <a:endParaRPr lang="en-US" baseline="0" dirty="0"/>
          </a:p>
          <a:p>
            <a:r>
              <a:rPr lang="en-US" baseline="0" dirty="0"/>
              <a:t>Hydrogen has more electrons per mass than others</a:t>
            </a:r>
          </a:p>
        </p:txBody>
      </p:sp>
      <p:sp>
        <p:nvSpPr>
          <p:cNvPr id="4" name="Slide Number Placeholder 3"/>
          <p:cNvSpPr>
            <a:spLocks noGrp="1"/>
          </p:cNvSpPr>
          <p:nvPr>
            <p:ph type="sldNum" sz="quarter" idx="10"/>
          </p:nvPr>
        </p:nvSpPr>
        <p:spPr/>
        <p:txBody>
          <a:bodyPr/>
          <a:lstStyle/>
          <a:p>
            <a:fld id="{988EFE1D-1D99-9949-A7B7-71DADF1BB449}" type="slidenum">
              <a:rPr lang="en-US" smtClean="0"/>
              <a:t>46</a:t>
            </a:fld>
            <a:endParaRPr lang="en-US"/>
          </a:p>
        </p:txBody>
      </p:sp>
    </p:spTree>
    <p:extLst>
      <p:ext uri="{BB962C8B-B14F-4D97-AF65-F5344CB8AC3E}">
        <p14:creationId xmlns:p14="http://schemas.microsoft.com/office/powerpoint/2010/main" val="351960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sections for different mechanisms of energy loss by </a:t>
            </a:r>
            <a:r>
              <a:rPr lang="en-US" sz="1200" kern="1200" dirty="0" err="1">
                <a:solidFill>
                  <a:schemeClr val="tx1"/>
                </a:solidFill>
                <a:effectLst/>
                <a:latin typeface="+mn-lt"/>
                <a:ea typeface="+mn-ea"/>
                <a:cs typeface="+mn-cs"/>
              </a:rPr>
              <a:t>muons</a:t>
            </a:r>
            <a:r>
              <a:rPr lang="en-US" sz="1200" kern="1200" dirty="0">
                <a:solidFill>
                  <a:schemeClr val="tx1"/>
                </a:solidFill>
                <a:effectLst/>
                <a:latin typeface="+mn-lt"/>
                <a:ea typeface="+mn-ea"/>
                <a:cs typeface="+mn-cs"/>
              </a:rPr>
              <a:t> in ice as a function of </a:t>
            </a:r>
            <a:r>
              <a:rPr lang="en-US" sz="1200" kern="1200" dirty="0" err="1">
                <a:solidFill>
                  <a:schemeClr val="tx1"/>
                </a:solidFill>
                <a:effectLst/>
                <a:latin typeface="+mn-lt"/>
                <a:ea typeface="+mn-ea"/>
                <a:cs typeface="+mn-cs"/>
              </a:rPr>
              <a:t>muon</a:t>
            </a:r>
            <a:r>
              <a:rPr lang="en-US" sz="1200" kern="1200" dirty="0">
                <a:solidFill>
                  <a:schemeClr val="tx1"/>
                </a:solidFill>
                <a:effectLst/>
                <a:latin typeface="+mn-lt"/>
                <a:ea typeface="+mn-ea"/>
                <a:cs typeface="+mn-cs"/>
              </a:rPr>
              <a:t> energy from [15]. At high energies, stochastic losses (particularly Bremsstrahlung and pair production of secondary particles) dominate over continuous losses from ionizing the medium.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Decay is not actually an energy-loss process, but has been included for comparison by multiplying the decay probability by the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Then</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also PROPOSAL paper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reader.elsevier.com</a:t>
            </a:r>
            <a:r>
              <a:rPr lang="en-US" sz="1200" kern="1200" dirty="0">
                <a:solidFill>
                  <a:schemeClr val="tx1"/>
                </a:solidFill>
                <a:effectLst/>
                <a:latin typeface="+mn-lt"/>
                <a:ea typeface="+mn-ea"/>
                <a:cs typeface="+mn-cs"/>
              </a:rPr>
              <a:t>/reader/</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/S0010465513001355?token=40B636A433882678A9D68D6DC97F80078C7D1449F9B978CA012A933140FABFB933D5EF3886C35543EAD8A001EEFCBB42&amp;originRegion=us-east-1&amp;originCreation=20210609204736</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47</a:t>
            </a:fld>
            <a:endParaRPr lang="en-US"/>
          </a:p>
        </p:txBody>
      </p:sp>
    </p:spTree>
    <p:extLst>
      <p:ext uri="{BB962C8B-B14F-4D97-AF65-F5344CB8AC3E}">
        <p14:creationId xmlns:p14="http://schemas.microsoft.com/office/powerpoint/2010/main" val="26294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 of lines?  Why?</a:t>
            </a:r>
          </a:p>
        </p:txBody>
      </p:sp>
      <p:sp>
        <p:nvSpPr>
          <p:cNvPr id="4" name="Slide Number Placeholder 3"/>
          <p:cNvSpPr>
            <a:spLocks noGrp="1"/>
          </p:cNvSpPr>
          <p:nvPr>
            <p:ph type="sldNum" sz="quarter" idx="5"/>
          </p:nvPr>
        </p:nvSpPr>
        <p:spPr/>
        <p:txBody>
          <a:bodyPr/>
          <a:lstStyle/>
          <a:p>
            <a:fld id="{988EFE1D-1D99-9949-A7B7-71DADF1BB449}" type="slidenum">
              <a:rPr lang="en-US" smtClean="0"/>
              <a:t>48</a:t>
            </a:fld>
            <a:endParaRPr lang="en-US"/>
          </a:p>
        </p:txBody>
      </p:sp>
    </p:spTree>
    <p:extLst>
      <p:ext uri="{BB962C8B-B14F-4D97-AF65-F5344CB8AC3E}">
        <p14:creationId xmlns:p14="http://schemas.microsoft.com/office/powerpoint/2010/main" val="160547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permeability</a:t>
            </a:r>
          </a:p>
        </p:txBody>
      </p:sp>
      <p:sp>
        <p:nvSpPr>
          <p:cNvPr id="4" name="Slide Number Placeholder 3"/>
          <p:cNvSpPr>
            <a:spLocks noGrp="1"/>
          </p:cNvSpPr>
          <p:nvPr>
            <p:ph type="sldNum" sz="quarter" idx="5"/>
          </p:nvPr>
        </p:nvSpPr>
        <p:spPr/>
        <p:txBody>
          <a:bodyPr/>
          <a:lstStyle/>
          <a:p>
            <a:fld id="{988EFE1D-1D99-9949-A7B7-71DADF1BB449}" type="slidenum">
              <a:rPr lang="en-US" smtClean="0"/>
              <a:t>49</a:t>
            </a:fld>
            <a:endParaRPr lang="en-US"/>
          </a:p>
        </p:txBody>
      </p:sp>
    </p:spTree>
    <p:extLst>
      <p:ext uri="{BB962C8B-B14F-4D97-AF65-F5344CB8AC3E}">
        <p14:creationId xmlns:p14="http://schemas.microsoft.com/office/powerpoint/2010/main" val="3457427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50</a:t>
            </a:fld>
            <a:endParaRPr lang="en-US"/>
          </a:p>
        </p:txBody>
      </p:sp>
    </p:spTree>
    <p:extLst>
      <p:ext uri="{BB962C8B-B14F-4D97-AF65-F5344CB8AC3E}">
        <p14:creationId xmlns:p14="http://schemas.microsoft.com/office/powerpoint/2010/main" val="1844608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51</a:t>
            </a:fld>
            <a:endParaRPr lang="en-US"/>
          </a:p>
        </p:txBody>
      </p:sp>
    </p:spTree>
    <p:extLst>
      <p:ext uri="{BB962C8B-B14F-4D97-AF65-F5344CB8AC3E}">
        <p14:creationId xmlns:p14="http://schemas.microsoft.com/office/powerpoint/2010/main" val="177380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neutrino interactions: QECC, DIS vs. low energy alternative</a:t>
            </a:r>
          </a:p>
          <a:p>
            <a:r>
              <a:rPr lang="en-US" dirty="0"/>
              <a:t>What dominates below inverse</a:t>
            </a:r>
            <a:r>
              <a:rPr lang="en-US" baseline="0" dirty="0"/>
              <a:t> beta decay threshold?</a:t>
            </a:r>
            <a:endParaRPr lang="en-US" dirty="0"/>
          </a:p>
          <a:p>
            <a:r>
              <a:rPr lang="en-US" dirty="0"/>
              <a:t>ES</a:t>
            </a:r>
            <a:r>
              <a:rPr lang="en-US" baseline="0" dirty="0"/>
              <a:t> elastic scattering</a:t>
            </a:r>
          </a:p>
          <a:p>
            <a:endParaRPr lang="en-US" baseline="0" dirty="0"/>
          </a:p>
          <a:p>
            <a:r>
              <a:rPr lang="en-US" baseline="0" dirty="0"/>
              <a:t>QE: </a:t>
            </a:r>
            <a:r>
              <a:rPr lang="en-US" baseline="0" dirty="0" err="1"/>
              <a:t>nu_mu</a:t>
            </a:r>
            <a:r>
              <a:rPr lang="en-US" baseline="0" dirty="0"/>
              <a:t> n -&gt; mu- p</a:t>
            </a:r>
          </a:p>
          <a:p>
            <a:endParaRPr lang="en-US" baseline="0" dirty="0"/>
          </a:p>
          <a:p>
            <a:r>
              <a:rPr lang="en-US" baseline="0" dirty="0"/>
              <a:t>Example: u (+2/3) input -&gt; tau+ and down (-1/3) output, obeys charge conservation</a:t>
            </a:r>
          </a:p>
          <a:p>
            <a:endParaRPr lang="en-US" baseline="0" dirty="0"/>
          </a:p>
          <a:p>
            <a:r>
              <a:rPr lang="en-US" baseline="0" dirty="0"/>
              <a:t>Why are they called “currents”?</a:t>
            </a:r>
          </a:p>
          <a:p>
            <a:endParaRPr lang="en-US" baseline="0" dirty="0"/>
          </a:p>
          <a:p>
            <a:r>
              <a:rPr lang="en-US" baseline="0" dirty="0"/>
              <a:t>DIS</a:t>
            </a:r>
          </a:p>
          <a:p>
            <a:r>
              <a:rPr lang="en-US" dirty="0"/>
              <a:t>https://</a:t>
            </a:r>
            <a:r>
              <a:rPr lang="en-US" dirty="0" err="1"/>
              <a:t>en.wikipedia.org</a:t>
            </a:r>
            <a:r>
              <a:rPr lang="en-US" dirty="0"/>
              <a:t>/wiki/</a:t>
            </a:r>
            <a:r>
              <a:rPr lang="en-US" dirty="0" err="1"/>
              <a:t>Deep_inelastic_scattering</a:t>
            </a:r>
            <a:endParaRPr lang="en-US" dirty="0"/>
          </a:p>
          <a:p>
            <a:r>
              <a:rPr lang="en-US" dirty="0"/>
              <a:t>Henry Kendall, Jerome Friedman, Richard Taylor 1990 Nobel for </a:t>
            </a:r>
            <a:r>
              <a:rPr lang="en-US" sz="1200" b="0" i="0" u="none" strike="noStrike" kern="1200" dirty="0">
                <a:solidFill>
                  <a:schemeClr val="tx1"/>
                </a:solidFill>
                <a:effectLst/>
                <a:latin typeface="+mn-lt"/>
                <a:ea typeface="+mn-ea"/>
                <a:cs typeface="+mn-cs"/>
              </a:rPr>
              <a:t> "for their pioneering investigations concerning deep inelastic scattering of electrons on protons and bound neutrons, which have been of essential importance for the development of the quark model in particle physics.”</a:t>
            </a:r>
          </a:p>
          <a:p>
            <a:r>
              <a:rPr lang="en-US" sz="1200" b="0" i="0" u="none" strike="noStrike" kern="1200" dirty="0">
                <a:solidFill>
                  <a:schemeClr val="tx1"/>
                </a:solidFill>
                <a:effectLst/>
                <a:latin typeface="+mn-lt"/>
                <a:ea typeface="+mn-ea"/>
                <a:cs typeface="+mn-cs"/>
              </a:rPr>
              <a:t>1968 at SLAC: electrons on protons and neutrons in nuclei; later with muons and neutrinos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 Z detected in early 80s (same for gluons)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 and Z discovered by UA1 and UA2, CERN 1983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do: add e and mu channels to CC</a:t>
            </a:r>
          </a:p>
        </p:txBody>
      </p:sp>
      <p:sp>
        <p:nvSpPr>
          <p:cNvPr id="4" name="Slide Number Placeholder 3"/>
          <p:cNvSpPr>
            <a:spLocks noGrp="1"/>
          </p:cNvSpPr>
          <p:nvPr>
            <p:ph type="sldNum" sz="quarter" idx="10"/>
          </p:nvPr>
        </p:nvSpPr>
        <p:spPr/>
        <p:txBody>
          <a:bodyPr/>
          <a:lstStyle/>
          <a:p>
            <a:fld id="{988EFE1D-1D99-9949-A7B7-71DADF1BB449}" type="slidenum">
              <a:rPr lang="en-US" smtClean="0"/>
              <a:t>4</a:t>
            </a:fld>
            <a:endParaRPr lang="en-US"/>
          </a:p>
        </p:txBody>
      </p:sp>
    </p:spTree>
    <p:extLst>
      <p:ext uri="{BB962C8B-B14F-4D97-AF65-F5344CB8AC3E}">
        <p14:creationId xmlns:p14="http://schemas.microsoft.com/office/powerpoint/2010/main" val="156619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decay modes</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mn-lt"/>
              </a:rPr>
              <a:t>IceCube</a:t>
            </a:r>
            <a:r>
              <a:rPr lang="en-US" sz="1200" dirty="0">
                <a:latin typeface="+mn-lt"/>
              </a:rPr>
              <a:t>, 1710.01191 (ICRC)</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Event not contained:  identified in partially contained </a:t>
            </a:r>
            <a:r>
              <a:rPr lang="en-US" sz="1200" dirty="0" err="1"/>
              <a:t>PeV</a:t>
            </a:r>
            <a:r>
              <a:rPr lang="en-US" sz="1200" dirty="0"/>
              <a:t> search (PEPE)</a:t>
            </a:r>
          </a:p>
          <a:p>
            <a:pPr marL="0" lvl="0" indent="0">
              <a:spcBef>
                <a:spcPts val="0"/>
              </a:spcBef>
              <a:spcAft>
                <a:spcPts val="0"/>
              </a:spcAft>
              <a:buNone/>
            </a:pPr>
            <a:endParaRPr lang="en-US" dirty="0"/>
          </a:p>
          <a:p>
            <a:pPr marL="0" lvl="0" indent="0">
              <a:spcBef>
                <a:spcPts val="0"/>
              </a:spcBef>
              <a:spcAft>
                <a:spcPts val="0"/>
              </a:spcAft>
              <a:buNone/>
            </a:pPr>
            <a:r>
              <a:rPr lang="en-US" dirty="0"/>
              <a:t>Why CC &gt; NC?</a:t>
            </a:r>
          </a:p>
          <a:p>
            <a:pPr marL="0" lvl="0" indent="0">
              <a:spcBef>
                <a:spcPts val="0"/>
              </a:spcBef>
              <a:spcAft>
                <a:spcPts val="0"/>
              </a:spcAft>
              <a:buNone/>
            </a:pPr>
            <a:r>
              <a:rPr lang="en-US" dirty="0"/>
              <a:t>Why nu &gt; </a:t>
            </a:r>
            <a:r>
              <a:rPr lang="en-US" dirty="0" err="1"/>
              <a:t>nubar</a:t>
            </a:r>
            <a:r>
              <a:rPr lang="en-US" dirty="0"/>
              <a:t>?</a:t>
            </a:r>
          </a:p>
          <a:p>
            <a:pPr marL="0" lvl="0" indent="0">
              <a:spcBef>
                <a:spcPts val="0"/>
              </a:spcBef>
              <a:spcAft>
                <a:spcPts val="0"/>
              </a:spcAft>
              <a:buNone/>
            </a:pPr>
            <a:endParaRPr lang="en-US" dirty="0"/>
          </a:p>
          <a:p>
            <a:pPr marL="0" lvl="0" indent="0">
              <a:spcBef>
                <a:spcPts val="0"/>
              </a:spcBef>
              <a:spcAft>
                <a:spcPts val="0"/>
              </a:spcAft>
              <a:buNone/>
            </a:pPr>
            <a:r>
              <a:rPr lang="en-US" dirty="0"/>
              <a:t>First predicted in 1960, Glashow paper</a:t>
            </a:r>
          </a:p>
          <a:p>
            <a:pPr marL="0" lvl="0" indent="0">
              <a:spcBef>
                <a:spcPts val="0"/>
              </a:spcBef>
              <a:spcAft>
                <a:spcPts val="0"/>
              </a:spcAft>
              <a:buNone/>
            </a:pPr>
            <a:r>
              <a:rPr lang="en-US" dirty="0"/>
              <a:t>https://</a:t>
            </a:r>
            <a:r>
              <a:rPr lang="en-US" dirty="0" err="1"/>
              <a:t>journals.aps.org</a:t>
            </a:r>
            <a:r>
              <a:rPr lang="en-US" dirty="0"/>
              <a:t>/pr/abstract/10.1103/PhysRev.118.316</a:t>
            </a:r>
          </a:p>
          <a:p>
            <a:pPr marL="0" lvl="0" indent="0">
              <a:spcBef>
                <a:spcPts val="0"/>
              </a:spcBef>
              <a:spcAft>
                <a:spcPts val="0"/>
              </a:spcAft>
              <a:buNone/>
            </a:pPr>
            <a:endParaRPr lang="en-US" dirty="0"/>
          </a:p>
        </p:txBody>
      </p:sp>
    </p:spTree>
    <p:extLst>
      <p:ext uri="{BB962C8B-B14F-4D97-AF65-F5344CB8AC3E}">
        <p14:creationId xmlns:p14="http://schemas.microsoft.com/office/powerpoint/2010/main" val="299453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24227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Precise muon mass = 106 GeV</a:t>
            </a:r>
          </a:p>
          <a:p>
            <a:r>
              <a:rPr lang="en-US" dirty="0"/>
              <a:t>Precise lifetime: tau = 2.20 µs</a:t>
            </a:r>
          </a:p>
          <a:p>
            <a:r>
              <a:rPr lang="en-US" dirty="0"/>
              <a:t>Precise nonrelativistic range: (3e8 m/s)*(2.20 µs) = 660 m</a:t>
            </a:r>
          </a:p>
          <a:p>
            <a:endParaRPr lang="en-US" dirty="0"/>
          </a:p>
          <a:p>
            <a:r>
              <a:rPr lang="en-US" dirty="0"/>
              <a:t>Gamma = 1/sqrt[1-beta^2]</a:t>
            </a:r>
          </a:p>
          <a:p>
            <a:endParaRPr lang="en-US" dirty="0"/>
          </a:p>
          <a:p>
            <a:r>
              <a:rPr lang="en-US" dirty="0"/>
              <a:t>E = gamma mc^2</a:t>
            </a:r>
          </a:p>
          <a:p>
            <a:endParaRPr lang="en-US" dirty="0"/>
          </a:p>
          <a:p>
            <a:r>
              <a:rPr lang="en-US" dirty="0"/>
              <a:t>Earth radius = 6400 km = 6.4 x 10</a:t>
            </a:r>
            <a:r>
              <a:rPr lang="en-US" baseline="30000" dirty="0"/>
              <a:t>3</a:t>
            </a:r>
            <a:r>
              <a:rPr lang="en-US" dirty="0"/>
              <a:t> km = 0.64 x 10</a:t>
            </a:r>
            <a:r>
              <a:rPr lang="en-US" baseline="30000" dirty="0"/>
              <a:t>4</a:t>
            </a:r>
            <a:r>
              <a:rPr lang="en-US" dirty="0"/>
              <a:t> km</a:t>
            </a:r>
          </a:p>
        </p:txBody>
      </p:sp>
      <p:sp>
        <p:nvSpPr>
          <p:cNvPr id="4" name="Slide Number Placeholder 3"/>
          <p:cNvSpPr>
            <a:spLocks noGrp="1"/>
          </p:cNvSpPr>
          <p:nvPr>
            <p:ph type="sldNum" sz="quarter" idx="5"/>
          </p:nvPr>
        </p:nvSpPr>
        <p:spPr/>
        <p:txBody>
          <a:bodyPr/>
          <a:lstStyle/>
          <a:p>
            <a:fld id="{988EFE1D-1D99-9949-A7B7-71DADF1BB449}" type="slidenum">
              <a:rPr lang="en-US" smtClean="0"/>
              <a:t>7</a:t>
            </a:fld>
            <a:endParaRPr lang="en-US"/>
          </a:p>
        </p:txBody>
      </p:sp>
    </p:spTree>
    <p:extLst>
      <p:ext uri="{BB962C8B-B14F-4D97-AF65-F5344CB8AC3E}">
        <p14:creationId xmlns:p14="http://schemas.microsoft.com/office/powerpoint/2010/main" val="338476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minimum</a:t>
            </a:r>
            <a:r>
              <a:rPr lang="en-US" baseline="0" dirty="0"/>
              <a:t> energy of the E^-2 distribution?  If it is zero then the integral of the distribution diverges.</a:t>
            </a:r>
          </a:p>
          <a:p>
            <a:endParaRPr lang="en-US" baseline="0" dirty="0"/>
          </a:p>
          <a:p>
            <a:r>
              <a:rPr lang="en-US" baseline="0" dirty="0"/>
              <a:t>Why distributed as E^-2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9</a:t>
            </a:fld>
            <a:endParaRPr lang="en-US"/>
          </a:p>
        </p:txBody>
      </p:sp>
    </p:spTree>
    <p:extLst>
      <p:ext uri="{BB962C8B-B14F-4D97-AF65-F5344CB8AC3E}">
        <p14:creationId xmlns:p14="http://schemas.microsoft.com/office/powerpoint/2010/main" val="27064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Depends on </a:t>
            </a:r>
            <a:r>
              <a:rPr lang="en-US" dirty="0" err="1"/>
              <a:t>Z_nucl</a:t>
            </a:r>
            <a:r>
              <a:rPr lang="en-US" dirty="0"/>
              <a:t>, </a:t>
            </a:r>
            <a:r>
              <a:rPr lang="en-US" dirty="0" err="1"/>
              <a:t>Z_part</a:t>
            </a:r>
            <a:r>
              <a:rPr lang="en-US" dirty="0"/>
              <a:t>, </a:t>
            </a:r>
            <a:r>
              <a:rPr lang="en-US" dirty="0" err="1"/>
              <a:t>A_material</a:t>
            </a:r>
            <a:r>
              <a:rPr lang="en-US" dirty="0"/>
              <a:t>, rho, beta, gamma, ionization energy of material</a:t>
            </a:r>
          </a:p>
          <a:p>
            <a:r>
              <a:rPr lang="en-US" dirty="0"/>
              <a:t>Answers: ionization loss </a:t>
            </a:r>
            <a:r>
              <a:rPr lang="en-US" dirty="0" err="1"/>
              <a:t>dE</a:t>
            </a:r>
            <a:r>
              <a:rPr lang="en-US" dirty="0"/>
              <a:t>/dx is</a:t>
            </a:r>
            <a:r>
              <a:rPr lang="en-US" baseline="0" dirty="0"/>
              <a:t> proportional </a:t>
            </a:r>
            <a:r>
              <a:rPr lang="en-US" dirty="0"/>
              <a:t>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rho</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Z^2</a:t>
            </a:r>
          </a:p>
          <a:p>
            <a:r>
              <a:rPr lang="en-US" baseline="0" dirty="0"/>
              <a:t>1/beta^2</a:t>
            </a:r>
          </a:p>
          <a:p>
            <a:endParaRPr lang="en-US" baseline="0" dirty="0"/>
          </a:p>
          <a:p>
            <a:r>
              <a:rPr lang="en-US" dirty="0"/>
              <a:t>Dependence on atomic mass (A) of matter? 1/A</a:t>
            </a:r>
          </a:p>
          <a:p>
            <a:r>
              <a:rPr lang="en-US" dirty="0"/>
              <a:t>Dependence on nuclear charge (</a:t>
            </a:r>
            <a:r>
              <a:rPr lang="en-US" dirty="0" err="1"/>
              <a:t>Z</a:t>
            </a:r>
            <a:r>
              <a:rPr lang="en-US" baseline="-25000" dirty="0" err="1"/>
              <a:t>nucl</a:t>
            </a:r>
            <a:r>
              <a:rPr lang="en-US" dirty="0"/>
              <a:t>) of matter? </a:t>
            </a:r>
            <a:r>
              <a:rPr lang="en-US" dirty="0" err="1"/>
              <a:t>Znucl</a:t>
            </a:r>
            <a:endParaRPr lang="en-US" dirty="0"/>
          </a:p>
          <a:p>
            <a:endParaRPr lang="en-US" baseline="0" dirty="0"/>
          </a:p>
        </p:txBody>
      </p:sp>
      <p:sp>
        <p:nvSpPr>
          <p:cNvPr id="4" name="Slide Number Placeholder 3"/>
          <p:cNvSpPr>
            <a:spLocks noGrp="1"/>
          </p:cNvSpPr>
          <p:nvPr>
            <p:ph type="sldNum" sz="quarter" idx="10"/>
          </p:nvPr>
        </p:nvSpPr>
        <p:spPr/>
        <p:txBody>
          <a:bodyPr/>
          <a:lstStyle/>
          <a:p>
            <a:fld id="{988EFE1D-1D99-9949-A7B7-71DADF1BB449}" type="slidenum">
              <a:rPr lang="en-US" smtClean="0"/>
              <a:t>10</a:t>
            </a:fld>
            <a:endParaRPr lang="en-US"/>
          </a:p>
        </p:txBody>
      </p:sp>
    </p:spTree>
    <p:extLst>
      <p:ext uri="{BB962C8B-B14F-4D97-AF65-F5344CB8AC3E}">
        <p14:creationId xmlns:p14="http://schemas.microsoft.com/office/powerpoint/2010/main" val="36632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68816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19141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6237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0" y="6573202"/>
            <a:ext cx="6177280" cy="284798"/>
          </a:xfrm>
        </p:spPr>
        <p:txBody>
          <a:bodyPr/>
          <a:lstStyle>
            <a:lvl1pPr algn="l">
              <a:defRPr sz="1600"/>
            </a:lvl1pPr>
          </a:lstStyle>
          <a:p>
            <a:r>
              <a:rPr lang="en-US" dirty="0"/>
              <a:t>Justin Vandenbroucke                                                  Detector physics</a:t>
            </a:r>
          </a:p>
        </p:txBody>
      </p:sp>
      <p:sp>
        <p:nvSpPr>
          <p:cNvPr id="6" name="Slide Number Placeholder 5"/>
          <p:cNvSpPr>
            <a:spLocks noGrp="1"/>
          </p:cNvSpPr>
          <p:nvPr>
            <p:ph type="sldNum" sz="quarter" idx="12"/>
          </p:nvPr>
        </p:nvSpPr>
        <p:spPr>
          <a:xfrm>
            <a:off x="6979920" y="6583362"/>
            <a:ext cx="2164080" cy="284798"/>
          </a:xfrm>
        </p:spPr>
        <p:txBody>
          <a:bodyPr/>
          <a:lstStyle>
            <a:lvl1pPr>
              <a:defRPr sz="1600"/>
            </a:lvl1pPr>
          </a:lstStyle>
          <a:p>
            <a:fld id="{192A9EB8-4F3E-0C49-A472-64A19CF6F1A2}" type="slidenum">
              <a:rPr lang="en-US" smtClean="0"/>
              <a:pPr/>
              <a:t>‹#›</a:t>
            </a:fld>
            <a:endParaRPr lang="en-US"/>
          </a:p>
        </p:txBody>
      </p:sp>
    </p:spTree>
    <p:extLst>
      <p:ext uri="{BB962C8B-B14F-4D97-AF65-F5344CB8AC3E}">
        <p14:creationId xmlns:p14="http://schemas.microsoft.com/office/powerpoint/2010/main" val="65538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527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0156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Justin Vandenbroucke                                                  Detector physics</a:t>
            </a:r>
          </a:p>
        </p:txBody>
      </p:sp>
      <p:sp>
        <p:nvSpPr>
          <p:cNvPr id="9" name="Slide Number Placeholder 8"/>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100054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Justin Vandenbroucke                                                  Detector physics</a:t>
            </a:r>
          </a:p>
        </p:txBody>
      </p:sp>
      <p:sp>
        <p:nvSpPr>
          <p:cNvPr id="5" name="Slide Number Placeholder 4"/>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85604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Justin Vandenbroucke                                                  Detector physics</a:t>
            </a:r>
          </a:p>
        </p:txBody>
      </p:sp>
      <p:sp>
        <p:nvSpPr>
          <p:cNvPr id="4" name="Slide Number Placeholder 3"/>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28509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437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10604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Justin Vandenbroucke                                                  Detector physics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9EB8-4F3E-0C49-A472-64A19CF6F1A2}" type="slidenum">
              <a:rPr lang="en-US" smtClean="0"/>
              <a:t>‹#›</a:t>
            </a:fld>
            <a:endParaRPr lang="en-US"/>
          </a:p>
        </p:txBody>
      </p:sp>
    </p:spTree>
    <p:extLst>
      <p:ext uri="{BB962C8B-B14F-4D97-AF65-F5344CB8AC3E}">
        <p14:creationId xmlns:p14="http://schemas.microsoft.com/office/powerpoint/2010/main" val="129244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physics.wisc.edu/~justin/teaching/physics73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emf"/><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emf"/><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51.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3999" cy="983374"/>
          </a:xfrm>
        </p:spPr>
        <p:txBody>
          <a:bodyPr>
            <a:normAutofit fontScale="90000"/>
          </a:bodyPr>
          <a:lstStyle/>
          <a:p>
            <a:r>
              <a:rPr lang="en-US" sz="3600" dirty="0">
                <a:solidFill>
                  <a:schemeClr val="bg1"/>
                </a:solidFill>
              </a:rPr>
              <a:t>Detector physics relevant to </a:t>
            </a:r>
            <a:r>
              <a:rPr lang="en-US" sz="3600" dirty="0" err="1">
                <a:solidFill>
                  <a:schemeClr val="bg1"/>
                </a:solidFill>
              </a:rPr>
              <a:t>IceCube</a:t>
            </a:r>
            <a:br>
              <a:rPr lang="en-US" sz="3600" dirty="0">
                <a:solidFill>
                  <a:schemeClr val="bg1"/>
                </a:solidFill>
              </a:rPr>
            </a:br>
            <a:r>
              <a:rPr lang="en-US" sz="3600" dirty="0">
                <a:solidFill>
                  <a:schemeClr val="bg1"/>
                </a:solidFill>
              </a:rPr>
              <a:t>and similar detectors</a:t>
            </a:r>
          </a:p>
        </p:txBody>
      </p:sp>
      <p:sp>
        <p:nvSpPr>
          <p:cNvPr id="3" name="Subtitle 2"/>
          <p:cNvSpPr>
            <a:spLocks noGrp="1"/>
          </p:cNvSpPr>
          <p:nvPr>
            <p:ph type="subTitle" idx="1"/>
          </p:nvPr>
        </p:nvSpPr>
        <p:spPr>
          <a:xfrm>
            <a:off x="0" y="5959287"/>
            <a:ext cx="9143999" cy="898713"/>
          </a:xfrm>
        </p:spPr>
        <p:txBody>
          <a:bodyPr>
            <a:noAutofit/>
          </a:bodyPr>
          <a:lstStyle/>
          <a:p>
            <a:r>
              <a:rPr lang="en-US" sz="2400" dirty="0">
                <a:solidFill>
                  <a:srgbClr val="FFFFFF"/>
                </a:solidFill>
              </a:rPr>
              <a:t>Justin Vandenbroucke, June 15, 2022</a:t>
            </a:r>
          </a:p>
          <a:p>
            <a:r>
              <a:rPr lang="en-US" sz="2400" dirty="0" err="1">
                <a:solidFill>
                  <a:srgbClr val="FFFFFF"/>
                </a:solidFill>
              </a:rPr>
              <a:t>IceCube</a:t>
            </a:r>
            <a:r>
              <a:rPr lang="en-US" sz="2400" dirty="0">
                <a:solidFill>
                  <a:srgbClr val="FFFFFF"/>
                </a:solidFill>
              </a:rPr>
              <a:t> Bootcamp, WIPAC, UW–Madison</a:t>
            </a:r>
          </a:p>
        </p:txBody>
      </p:sp>
      <p:pic>
        <p:nvPicPr>
          <p:cNvPr id="5" name="Picture 4" descr="antarctica-skyscraper-sized-neutrino-detector-lab_Mel-MacMahon-NSF.jpg">
            <a:extLst>
              <a:ext uri="{FF2B5EF4-FFF2-40B4-BE49-F238E27FC236}">
                <a16:creationId xmlns:a16="http://schemas.microsoft.com/office/drawing/2014/main" id="{7A8B8712-A542-DC4D-AA45-6C6653F12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4" y="983374"/>
            <a:ext cx="7336878" cy="4891251"/>
          </a:xfrm>
          <a:prstGeom prst="rect">
            <a:avLst/>
          </a:prstGeom>
        </p:spPr>
      </p:pic>
    </p:spTree>
    <p:extLst>
      <p:ext uri="{BB962C8B-B14F-4D97-AF65-F5344CB8AC3E}">
        <p14:creationId xmlns:p14="http://schemas.microsoft.com/office/powerpoint/2010/main" val="226729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t>Conceptual expectations for ionization loss</a:t>
            </a:r>
            <a:br>
              <a:rPr lang="en-US" sz="3200" dirty="0"/>
            </a:br>
            <a:r>
              <a:rPr lang="en-US" sz="3200" dirty="0"/>
              <a:t>quantified as energy loss per distance traveled</a:t>
            </a:r>
          </a:p>
        </p:txBody>
      </p:sp>
      <p:sp>
        <p:nvSpPr>
          <p:cNvPr id="3" name="Content Placeholder 2"/>
          <p:cNvSpPr>
            <a:spLocks noGrp="1"/>
          </p:cNvSpPr>
          <p:nvPr>
            <p:ph idx="1"/>
          </p:nvPr>
        </p:nvSpPr>
        <p:spPr>
          <a:xfrm>
            <a:off x="382816" y="2028557"/>
            <a:ext cx="8686804" cy="3877568"/>
          </a:xfrm>
        </p:spPr>
        <p:txBody>
          <a:bodyPr>
            <a:normAutofit fontScale="92500" lnSpcReduction="20000"/>
          </a:bodyPr>
          <a:lstStyle/>
          <a:p>
            <a:r>
              <a:rPr lang="en-US" dirty="0"/>
              <a:t>Which parameters (of incident particle and traversing medium) should it (</a:t>
            </a:r>
            <a:r>
              <a:rPr lang="en-US" dirty="0" err="1"/>
              <a:t>dE</a:t>
            </a:r>
            <a:r>
              <a:rPr lang="en-US" dirty="0"/>
              <a:t>/dx) depend on?</a:t>
            </a:r>
          </a:p>
          <a:p>
            <a:endParaRPr lang="en-US" dirty="0"/>
          </a:p>
          <a:p>
            <a:r>
              <a:rPr lang="en-US" dirty="0"/>
              <a:t>Depends on density (</a:t>
            </a:r>
            <a:r>
              <a:rPr lang="en-US" dirty="0" err="1"/>
              <a:t>ρ</a:t>
            </a:r>
            <a:r>
              <a:rPr lang="en-US" dirty="0"/>
              <a:t>) of matter</a:t>
            </a:r>
          </a:p>
          <a:p>
            <a:r>
              <a:rPr lang="en-US" dirty="0"/>
              <a:t>Depends on charge (Z) of incident particle</a:t>
            </a:r>
          </a:p>
          <a:p>
            <a:r>
              <a:rPr lang="en-US" dirty="0"/>
              <a:t>Depends on speed (β) of particle</a:t>
            </a:r>
          </a:p>
          <a:p>
            <a:endParaRPr lang="en-US" dirty="0"/>
          </a:p>
          <a:p>
            <a:r>
              <a:rPr lang="en-US" dirty="0"/>
              <a:t>Proportional to </a:t>
            </a:r>
            <a:r>
              <a:rPr lang="en-US" dirty="0" err="1"/>
              <a:t>ρ</a:t>
            </a:r>
            <a:r>
              <a:rPr lang="en-US" dirty="0"/>
              <a:t>, Z</a:t>
            </a:r>
            <a:r>
              <a:rPr lang="en-US" baseline="30000" dirty="0"/>
              <a:t>2</a:t>
            </a:r>
            <a:r>
              <a:rPr lang="en-US" dirty="0"/>
              <a:t>, and β</a:t>
            </a:r>
            <a:r>
              <a:rPr lang="en-US" baseline="30000" dirty="0"/>
              <a:t>-2</a:t>
            </a:r>
          </a:p>
        </p:txBody>
      </p:sp>
      <p:sp>
        <p:nvSpPr>
          <p:cNvPr id="4" name="Footer Placeholder 3">
            <a:extLst>
              <a:ext uri="{FF2B5EF4-FFF2-40B4-BE49-F238E27FC236}">
                <a16:creationId xmlns:a16="http://schemas.microsoft.com/office/drawing/2014/main" id="{DFA2EFE8-C186-7B48-826E-C320E6EB5D6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D303FF25-F884-C44B-B328-25B910D46220}"/>
              </a:ext>
            </a:extLst>
          </p:cNvPr>
          <p:cNvSpPr>
            <a:spLocks noGrp="1"/>
          </p:cNvSpPr>
          <p:nvPr>
            <p:ph type="sldNum" sz="quarter" idx="12"/>
          </p:nvPr>
        </p:nvSpPr>
        <p:spPr/>
        <p:txBody>
          <a:bodyPr/>
          <a:lstStyle/>
          <a:p>
            <a:fld id="{192A9EB8-4F3E-0C49-A472-64A19CF6F1A2}" type="slidenum">
              <a:rPr lang="en-US" smtClean="0"/>
              <a:t>10</a:t>
            </a:fld>
            <a:endParaRPr lang="en-US"/>
          </a:p>
        </p:txBody>
      </p:sp>
    </p:spTree>
    <p:extLst>
      <p:ext uri="{BB962C8B-B14F-4D97-AF65-F5344CB8AC3E}">
        <p14:creationId xmlns:p14="http://schemas.microsoft.com/office/powerpoint/2010/main" val="6197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Full expression for ionization loss: Bethe-Bloch equation</a:t>
            </a:r>
          </a:p>
        </p:txBody>
      </p:sp>
      <p:pic>
        <p:nvPicPr>
          <p:cNvPr id="4" name="Picture 3" descr="bethe bloc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639"/>
            <a:ext cx="9144000" cy="899886"/>
          </a:xfrm>
          <a:prstGeom prst="rect">
            <a:avLst/>
          </a:prstGeom>
        </p:spPr>
      </p:pic>
      <p:pic>
        <p:nvPicPr>
          <p:cNvPr id="5" name="Picture 4" descr="bethe bloch 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4" y="2344948"/>
            <a:ext cx="8077205" cy="4513052"/>
          </a:xfrm>
          <a:prstGeom prst="rect">
            <a:avLst/>
          </a:prstGeom>
        </p:spPr>
      </p:pic>
      <p:sp>
        <p:nvSpPr>
          <p:cNvPr id="3" name="Footer Placeholder 2">
            <a:extLst>
              <a:ext uri="{FF2B5EF4-FFF2-40B4-BE49-F238E27FC236}">
                <a16:creationId xmlns:a16="http://schemas.microsoft.com/office/drawing/2014/main" id="{0EA32E55-535C-224E-9976-9E1EA8567D48}"/>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5159F408-5680-E448-8B3A-F2F9716330BF}"/>
              </a:ext>
            </a:extLst>
          </p:cNvPr>
          <p:cNvSpPr>
            <a:spLocks noGrp="1"/>
          </p:cNvSpPr>
          <p:nvPr>
            <p:ph type="sldNum" sz="quarter" idx="12"/>
          </p:nvPr>
        </p:nvSpPr>
        <p:spPr/>
        <p:txBody>
          <a:bodyPr/>
          <a:lstStyle/>
          <a:p>
            <a:fld id="{192A9EB8-4F3E-0C49-A472-64A19CF6F1A2}" type="slidenum">
              <a:rPr lang="en-US" smtClean="0"/>
              <a:t>11</a:t>
            </a:fld>
            <a:endParaRPr lang="en-US"/>
          </a:p>
        </p:txBody>
      </p:sp>
      <p:sp>
        <p:nvSpPr>
          <p:cNvPr id="7" name="Rectangle 6">
            <a:extLst>
              <a:ext uri="{FF2B5EF4-FFF2-40B4-BE49-F238E27FC236}">
                <a16:creationId xmlns:a16="http://schemas.microsoft.com/office/drawing/2014/main" id="{518A0116-FD76-ADE4-D20A-6F4D39AAB59F}"/>
              </a:ext>
            </a:extLst>
          </p:cNvPr>
          <p:cNvSpPr/>
          <p:nvPr/>
        </p:nvSpPr>
        <p:spPr>
          <a:xfrm>
            <a:off x="778934" y="1419497"/>
            <a:ext cx="3531809" cy="92545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5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8069"/>
          </a:xfrm>
        </p:spPr>
        <p:txBody>
          <a:bodyPr>
            <a:normAutofit/>
          </a:bodyPr>
          <a:lstStyle/>
          <a:p>
            <a:r>
              <a:rPr lang="en-US" dirty="0"/>
              <a:t>Ionization energy loss by muons</a:t>
            </a:r>
          </a:p>
        </p:txBody>
      </p:sp>
      <p:pic>
        <p:nvPicPr>
          <p:cNvPr id="5" name="Picture 4" descr="rpp_icru49_cu_co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7" y="938069"/>
            <a:ext cx="8437907" cy="558989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728661" y="6145392"/>
                <a:ext cx="1580626" cy="400110"/>
              </a:xfrm>
              <a:prstGeom prst="rect">
                <a:avLst/>
              </a:prstGeom>
              <a:noFill/>
            </p:spPr>
            <p:txBody>
              <a:bodyPr wrap="none" rtlCol="0">
                <a:spAutoFit/>
              </a:bodyPr>
              <a:lstStyle/>
              <a:p>
                <a:r>
                  <a:rPr lang="en-US" sz="2000" b="0" dirty="0"/>
                  <a:t>(</a:t>
                </a:r>
                <a14:m>
                  <m:oMath xmlns:m="http://schemas.openxmlformats.org/officeDocument/2006/math">
                    <m:r>
                      <a:rPr lang="en-US" sz="2000" b="0" i="1" smtClean="0">
                        <a:latin typeface="Cambria Math" charset="0"/>
                      </a:rPr>
                      <m:t>𝑝</m:t>
                    </m:r>
                    <m:r>
                      <a:rPr lang="en-US" sz="2000" b="0" i="1" smtClean="0">
                        <a:latin typeface="Cambria Math" charset="0"/>
                      </a:rPr>
                      <m:t>=</m:t>
                    </m:r>
                    <m:r>
                      <a:rPr lang="en-US" sz="2000" b="0" i="1" smtClean="0">
                        <a:latin typeface="Cambria Math" charset="0"/>
                        <a:ea typeface="Cambria Math" charset="0"/>
                        <a:cs typeface="Cambria Math" charset="0"/>
                      </a:rPr>
                      <m:t>𝛽𝛾</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𝑐</m:t>
                    </m:r>
                  </m:oMath>
                </a14:m>
                <a:r>
                  <a:rPr lang="en-US" sz="2000"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5728661" y="6145392"/>
                <a:ext cx="1580626" cy="400110"/>
              </a:xfrm>
              <a:prstGeom prst="rect">
                <a:avLst/>
              </a:prstGeom>
              <a:blipFill>
                <a:blip r:embed="rId4"/>
                <a:stretch>
                  <a:fillRect l="-4800" t="-6061" r="-3200" b="-24242"/>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22688843-B7E3-0F45-92D9-04EB3D9E86E4}"/>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54D7584-7E2F-3D4A-8130-C4C96F9E8A81}"/>
              </a:ext>
            </a:extLst>
          </p:cNvPr>
          <p:cNvSpPr>
            <a:spLocks noGrp="1"/>
          </p:cNvSpPr>
          <p:nvPr>
            <p:ph type="sldNum" sz="quarter" idx="12"/>
          </p:nvPr>
        </p:nvSpPr>
        <p:spPr/>
        <p:txBody>
          <a:bodyPr/>
          <a:lstStyle/>
          <a:p>
            <a:fld id="{192A9EB8-4F3E-0C49-A472-64A19CF6F1A2}" type="slidenum">
              <a:rPr lang="en-US" smtClean="0"/>
              <a:t>12</a:t>
            </a:fld>
            <a:endParaRPr lang="en-US"/>
          </a:p>
        </p:txBody>
      </p:sp>
      <p:sp>
        <p:nvSpPr>
          <p:cNvPr id="3" name="TextBox 2">
            <a:extLst>
              <a:ext uri="{FF2B5EF4-FFF2-40B4-BE49-F238E27FC236}">
                <a16:creationId xmlns:a16="http://schemas.microsoft.com/office/drawing/2014/main" id="{F2A11930-8E0D-1C49-89BD-F08814AE111E}"/>
              </a:ext>
            </a:extLst>
          </p:cNvPr>
          <p:cNvSpPr txBox="1"/>
          <p:nvPr/>
        </p:nvSpPr>
        <p:spPr>
          <a:xfrm>
            <a:off x="5915891" y="1316182"/>
            <a:ext cx="1899623" cy="369332"/>
          </a:xfrm>
          <a:prstGeom prst="rect">
            <a:avLst/>
          </a:prstGeom>
          <a:noFill/>
        </p:spPr>
        <p:txBody>
          <a:bodyPr wrap="none" rtlCol="0">
            <a:spAutoFit/>
          </a:bodyPr>
          <a:lstStyle/>
          <a:p>
            <a:r>
              <a:rPr lang="en-US" dirty="0"/>
              <a:t>Particle Data Book</a:t>
            </a:r>
          </a:p>
        </p:txBody>
      </p:sp>
    </p:spTree>
    <p:extLst>
      <p:ext uri="{BB962C8B-B14F-4D97-AF65-F5344CB8AC3E}">
        <p14:creationId xmlns:p14="http://schemas.microsoft.com/office/powerpoint/2010/main" val="42259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ractions.pdf"/>
          <p:cNvPicPr>
            <a:picLocks noChangeAspect="1"/>
          </p:cNvPicPr>
          <p:nvPr/>
        </p:nvPicPr>
        <p:blipFill rotWithShape="1">
          <a:blip r:embed="rId2">
            <a:extLst>
              <a:ext uri="{28A0092B-C50C-407E-A947-70E740481C1C}">
                <a14:useLocalDpi xmlns:a14="http://schemas.microsoft.com/office/drawing/2010/main" val="0"/>
              </a:ext>
            </a:extLst>
          </a:blip>
          <a:srcRect l="33750" t="18656" r="32500" b="34740"/>
          <a:stretch/>
        </p:blipFill>
        <p:spPr>
          <a:xfrm>
            <a:off x="4572000" y="1767262"/>
            <a:ext cx="4183524" cy="3323475"/>
          </a:xfrm>
          <a:prstGeom prst="rect">
            <a:avLst/>
          </a:prstGeom>
        </p:spPr>
      </p:pic>
      <p:sp>
        <p:nvSpPr>
          <p:cNvPr id="2" name="Title 1"/>
          <p:cNvSpPr>
            <a:spLocks noGrp="1"/>
          </p:cNvSpPr>
          <p:nvPr>
            <p:ph type="title"/>
          </p:nvPr>
        </p:nvSpPr>
        <p:spPr>
          <a:xfrm>
            <a:off x="0" y="-35806"/>
            <a:ext cx="9144000" cy="1143000"/>
          </a:xfrm>
        </p:spPr>
        <p:txBody>
          <a:bodyPr>
            <a:normAutofit/>
          </a:bodyPr>
          <a:lstStyle/>
          <a:p>
            <a:r>
              <a:rPr lang="en-US" dirty="0"/>
              <a:t>Pair production by energetic photons</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13</a:t>
            </a:fld>
            <a:endParaRPr lang="en-US"/>
          </a:p>
        </p:txBody>
      </p:sp>
      <p:pic>
        <p:nvPicPr>
          <p:cNvPr id="8" name="Picture 7" descr="interactions.pdf">
            <a:extLst>
              <a:ext uri="{FF2B5EF4-FFF2-40B4-BE49-F238E27FC236}">
                <a16:creationId xmlns:a16="http://schemas.microsoft.com/office/drawing/2014/main" id="{5B1912C7-1EEA-E047-B508-662342F37147}"/>
              </a:ext>
            </a:extLst>
          </p:cNvPr>
          <p:cNvPicPr>
            <a:picLocks noChangeAspect="1"/>
          </p:cNvPicPr>
          <p:nvPr/>
        </p:nvPicPr>
        <p:blipFill rotWithShape="1">
          <a:blip r:embed="rId2">
            <a:extLst>
              <a:ext uri="{28A0092B-C50C-407E-A947-70E740481C1C}">
                <a14:useLocalDpi xmlns:a14="http://schemas.microsoft.com/office/drawing/2010/main" val="0"/>
              </a:ext>
            </a:extLst>
          </a:blip>
          <a:srcRect l="33750" t="64650" r="32500"/>
          <a:stretch/>
        </p:blipFill>
        <p:spPr>
          <a:xfrm>
            <a:off x="388476" y="1956471"/>
            <a:ext cx="4275321" cy="2576172"/>
          </a:xfrm>
          <a:prstGeom prst="rect">
            <a:avLst/>
          </a:prstGeom>
        </p:spPr>
      </p:pic>
      <p:sp>
        <p:nvSpPr>
          <p:cNvPr id="9" name="TextBox 8">
            <a:extLst>
              <a:ext uri="{FF2B5EF4-FFF2-40B4-BE49-F238E27FC236}">
                <a16:creationId xmlns:a16="http://schemas.microsoft.com/office/drawing/2014/main" id="{9B5619CE-A739-2247-A6DC-47894F1BE70F}"/>
              </a:ext>
            </a:extLst>
          </p:cNvPr>
          <p:cNvSpPr txBox="1"/>
          <p:nvPr/>
        </p:nvSpPr>
        <p:spPr>
          <a:xfrm>
            <a:off x="485916" y="5458137"/>
            <a:ext cx="8172168" cy="954107"/>
          </a:xfrm>
          <a:prstGeom prst="rect">
            <a:avLst/>
          </a:prstGeom>
          <a:noFill/>
        </p:spPr>
        <p:txBody>
          <a:bodyPr wrap="square" rtlCol="0">
            <a:spAutoFit/>
          </a:bodyPr>
          <a:lstStyle/>
          <a:p>
            <a:pPr algn="ctr"/>
            <a:r>
              <a:rPr lang="en-US" sz="2800" dirty="0"/>
              <a:t>Energetic </a:t>
            </a:r>
            <a:r>
              <a:rPr lang="en-US" sz="2800" i="1" dirty="0"/>
              <a:t>charged</a:t>
            </a:r>
            <a:r>
              <a:rPr lang="en-US" sz="2800" dirty="0"/>
              <a:t> particles (including muons) can also produce (electron-positron) pairs</a:t>
            </a:r>
          </a:p>
        </p:txBody>
      </p:sp>
    </p:spTree>
    <p:extLst>
      <p:ext uri="{BB962C8B-B14F-4D97-AF65-F5344CB8AC3E}">
        <p14:creationId xmlns:p14="http://schemas.microsoft.com/office/powerpoint/2010/main" val="15032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t>Radiative loss (bremsstrahlung) by charged particles</a:t>
            </a:r>
          </a:p>
        </p:txBody>
      </p:sp>
      <p:sp>
        <p:nvSpPr>
          <p:cNvPr id="3" name="Content Placeholder 2"/>
          <p:cNvSpPr>
            <a:spLocks noGrp="1"/>
          </p:cNvSpPr>
          <p:nvPr>
            <p:ph idx="1"/>
          </p:nvPr>
        </p:nvSpPr>
        <p:spPr>
          <a:xfrm>
            <a:off x="227639" y="995947"/>
            <a:ext cx="5895474" cy="5486400"/>
          </a:xfrm>
        </p:spPr>
        <p:txBody>
          <a:bodyPr>
            <a:normAutofit fontScale="70000" lnSpcReduction="20000"/>
          </a:bodyPr>
          <a:lstStyle/>
          <a:p>
            <a:r>
              <a:rPr lang="en-US" dirty="0"/>
              <a:t>For high-energy charged particles, radiative energy loss dominates ionization energy loss</a:t>
            </a:r>
          </a:p>
          <a:p>
            <a:r>
              <a:rPr lang="en-US" dirty="0"/>
              <a:t>Radiative energy loss by an electron (for example) passing through a medium is proportional to the energy of the electron:</a:t>
            </a:r>
          </a:p>
          <a:p>
            <a:endParaRPr lang="en-US" dirty="0"/>
          </a:p>
          <a:p>
            <a:endParaRPr lang="en-US" dirty="0"/>
          </a:p>
          <a:p>
            <a:endParaRPr lang="en-US" dirty="0"/>
          </a:p>
          <a:p>
            <a:r>
              <a:rPr lang="en-US" dirty="0"/>
              <a:t>This means the energy of electrons passing through a medium decreases exponentially:</a:t>
            </a:r>
          </a:p>
          <a:p>
            <a:endParaRPr lang="en-US" dirty="0"/>
          </a:p>
          <a:p>
            <a:endParaRPr lang="en-US" dirty="0"/>
          </a:p>
          <a:p>
            <a:r>
              <a:rPr lang="en-US" dirty="0"/>
              <a:t>X</a:t>
            </a:r>
            <a:r>
              <a:rPr lang="en-US" baseline="-25000" dirty="0"/>
              <a:t>0</a:t>
            </a:r>
            <a:r>
              <a:rPr lang="en-US" dirty="0"/>
              <a:t> is the characteristic energy loss scale for electrons, the </a:t>
            </a:r>
            <a:r>
              <a:rPr lang="en-US" b="1" dirty="0">
                <a:solidFill>
                  <a:srgbClr val="0070C0"/>
                </a:solidFill>
              </a:rPr>
              <a:t>radiation length</a:t>
            </a:r>
          </a:p>
          <a:p>
            <a:pPr lvl="1"/>
            <a:r>
              <a:rPr lang="en-US" dirty="0"/>
              <a:t>depends on material roughly as Z</a:t>
            </a:r>
            <a:r>
              <a:rPr lang="en-US" baseline="30000" dirty="0"/>
              <a:t>-1 </a:t>
            </a:r>
            <a:r>
              <a:rPr lang="en-US" dirty="0"/>
              <a:t>(1+Z)</a:t>
            </a:r>
            <a:r>
              <a:rPr lang="en-US" baseline="30000" dirty="0"/>
              <a:t>-1</a:t>
            </a:r>
            <a:endParaRPr lang="en-US" dirty="0"/>
          </a:p>
          <a:p>
            <a:pPr lvl="1"/>
            <a:r>
              <a:rPr lang="en-US" dirty="0"/>
              <a:t>Air: 37 g/cm</a:t>
            </a:r>
            <a:r>
              <a:rPr lang="en-US" baseline="30000" dirty="0"/>
              <a:t>2</a:t>
            </a:r>
          </a:p>
          <a:p>
            <a:pPr lvl="1"/>
            <a:r>
              <a:rPr lang="en-US" dirty="0"/>
              <a:t>Lead: 6 g/cm</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1069987885"/>
              </p:ext>
            </p:extLst>
          </p:nvPr>
        </p:nvGraphicFramePr>
        <p:xfrm>
          <a:off x="2233195" y="2540694"/>
          <a:ext cx="1277353" cy="819434"/>
        </p:xfrm>
        <a:graphic>
          <a:graphicData uri="http://schemas.openxmlformats.org/presentationml/2006/ole">
            <mc:AlternateContent xmlns:mc="http://schemas.openxmlformats.org/markup-compatibility/2006">
              <mc:Choice xmlns:v="urn:schemas-microsoft-com:vml" Requires="v">
                <p:oleObj name="Equation" r:id="rId3" imgW="673100" imgH="431800" progId="Equation.3">
                  <p:embed/>
                </p:oleObj>
              </mc:Choice>
              <mc:Fallback>
                <p:oleObj name="Equation" r:id="rId3" imgW="673100" imgH="431800" progId="Equation.3">
                  <p:embed/>
                  <p:pic>
                    <p:nvPicPr>
                      <p:cNvPr id="4" name="Object 3"/>
                      <p:cNvPicPr/>
                      <p:nvPr/>
                    </p:nvPicPr>
                    <p:blipFill>
                      <a:blip r:embed="rId4"/>
                      <a:stretch>
                        <a:fillRect/>
                      </a:stretch>
                    </p:blipFill>
                    <p:spPr>
                      <a:xfrm>
                        <a:off x="2233195" y="2540694"/>
                        <a:ext cx="1277353" cy="81943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00957926"/>
              </p:ext>
            </p:extLst>
          </p:nvPr>
        </p:nvGraphicFramePr>
        <p:xfrm>
          <a:off x="1929689" y="4176797"/>
          <a:ext cx="1884363" cy="581025"/>
        </p:xfrm>
        <a:graphic>
          <a:graphicData uri="http://schemas.openxmlformats.org/presentationml/2006/ole">
            <mc:AlternateContent xmlns:mc="http://schemas.openxmlformats.org/markup-compatibility/2006">
              <mc:Choice xmlns:v="urn:schemas-microsoft-com:vml" Requires="v">
                <p:oleObj name="Equation" r:id="rId5" imgW="863600" imgH="266700" progId="Equation.3">
                  <p:embed/>
                </p:oleObj>
              </mc:Choice>
              <mc:Fallback>
                <p:oleObj name="Equation" r:id="rId5" imgW="863600" imgH="266700" progId="Equation.3">
                  <p:embed/>
                  <p:pic>
                    <p:nvPicPr>
                      <p:cNvPr id="5" name="Object 4"/>
                      <p:cNvPicPr/>
                      <p:nvPr/>
                    </p:nvPicPr>
                    <p:blipFill>
                      <a:blip r:embed="rId6"/>
                      <a:stretch>
                        <a:fillRect/>
                      </a:stretch>
                    </p:blipFill>
                    <p:spPr>
                      <a:xfrm>
                        <a:off x="1929689" y="4176797"/>
                        <a:ext cx="1884363" cy="581025"/>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0524CCE3-83A0-BF47-8E29-ACCE938061C9}"/>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CBA12A14-0B1A-F749-9180-2D40A4C6B932}"/>
              </a:ext>
            </a:extLst>
          </p:cNvPr>
          <p:cNvSpPr>
            <a:spLocks noGrp="1"/>
          </p:cNvSpPr>
          <p:nvPr>
            <p:ph type="sldNum" sz="quarter" idx="12"/>
          </p:nvPr>
        </p:nvSpPr>
        <p:spPr/>
        <p:txBody>
          <a:bodyPr/>
          <a:lstStyle/>
          <a:p>
            <a:fld id="{192A9EB8-4F3E-0C49-A472-64A19CF6F1A2}" type="slidenum">
              <a:rPr lang="en-US" smtClean="0"/>
              <a:t>14</a:t>
            </a:fld>
            <a:endParaRPr lang="en-US"/>
          </a:p>
        </p:txBody>
      </p:sp>
      <p:pic>
        <p:nvPicPr>
          <p:cNvPr id="8" name="Picture 7" descr="489px-Bremsstrahlung.svg.png">
            <a:extLst>
              <a:ext uri="{FF2B5EF4-FFF2-40B4-BE49-F238E27FC236}">
                <a16:creationId xmlns:a16="http://schemas.microsoft.com/office/drawing/2014/main" id="{960D0A48-757A-4845-B453-3EE2E1F6A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7280" y="1853147"/>
            <a:ext cx="2680780" cy="3289300"/>
          </a:xfrm>
          <a:prstGeom prst="rect">
            <a:avLst/>
          </a:prstGeom>
        </p:spPr>
      </p:pic>
    </p:spTree>
    <p:extLst>
      <p:ext uri="{BB962C8B-B14F-4D97-AF65-F5344CB8AC3E}">
        <p14:creationId xmlns:p14="http://schemas.microsoft.com/office/powerpoint/2010/main" val="15945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fig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62" y="-431801"/>
            <a:ext cx="4030387" cy="5295901"/>
          </a:xfrm>
          <a:prstGeom prst="rect">
            <a:avLst/>
          </a:prstGeom>
        </p:spPr>
      </p:pic>
      <p:sp>
        <p:nvSpPr>
          <p:cNvPr id="3" name="Content Placeholder 2"/>
          <p:cNvSpPr>
            <a:spLocks noGrp="1"/>
          </p:cNvSpPr>
          <p:nvPr>
            <p:ph idx="1"/>
          </p:nvPr>
        </p:nvSpPr>
        <p:spPr>
          <a:xfrm>
            <a:off x="0" y="4445000"/>
            <a:ext cx="9144000" cy="2413000"/>
          </a:xfrm>
        </p:spPr>
        <p:txBody>
          <a:bodyPr>
            <a:noAutofit/>
          </a:bodyPr>
          <a:lstStyle/>
          <a:p>
            <a:r>
              <a:rPr lang="en-US" sz="2000" dirty="0"/>
              <a:t>Initiated by gamma, electron, or positron</a:t>
            </a:r>
          </a:p>
          <a:p>
            <a:r>
              <a:rPr lang="en-US" sz="2000" dirty="0"/>
              <a:t>Alternation between</a:t>
            </a:r>
          </a:p>
          <a:p>
            <a:pPr lvl="1"/>
            <a:r>
              <a:rPr lang="en-US" sz="2000" dirty="0"/>
              <a:t>Pair production (must occur at a nucleus to conserve momentum)</a:t>
            </a:r>
          </a:p>
          <a:p>
            <a:pPr lvl="1"/>
            <a:r>
              <a:rPr lang="en-US" sz="2000" dirty="0"/>
              <a:t>Bremsstrahlung radiation (</a:t>
            </a:r>
            <a:r>
              <a:rPr lang="en-US" sz="2000" dirty="0" err="1"/>
              <a:t>radiative</a:t>
            </a:r>
            <a:r>
              <a:rPr lang="en-US" sz="2000" dirty="0"/>
              <a:t> energy loss caused by deceleration of e</a:t>
            </a:r>
            <a:r>
              <a:rPr lang="en-US" sz="2000" baseline="30000" dirty="0"/>
              <a:t>±</a:t>
            </a:r>
            <a:r>
              <a:rPr lang="en-US" sz="2000" dirty="0"/>
              <a:t> in Coulomb field of nucleus: dominates ionization loss at high energy)</a:t>
            </a:r>
          </a:p>
          <a:p>
            <a:r>
              <a:rPr lang="en-US" sz="2000" dirty="0"/>
              <a:t>Can occur in any medium with nuclei: crystal, ice, atmosphere, plastic, …</a:t>
            </a:r>
          </a:p>
        </p:txBody>
      </p:sp>
      <p:sp>
        <p:nvSpPr>
          <p:cNvPr id="2" name="Title 1"/>
          <p:cNvSpPr>
            <a:spLocks noGrp="1"/>
          </p:cNvSpPr>
          <p:nvPr>
            <p:ph type="title"/>
          </p:nvPr>
        </p:nvSpPr>
        <p:spPr>
          <a:xfrm>
            <a:off x="254000" y="203200"/>
            <a:ext cx="4749800" cy="1143000"/>
          </a:xfrm>
        </p:spPr>
        <p:txBody>
          <a:bodyPr>
            <a:normAutofit fontScale="90000"/>
          </a:bodyPr>
          <a:lstStyle/>
          <a:p>
            <a:r>
              <a:rPr lang="en-US" dirty="0"/>
              <a:t>Electromagnetic showers (in air or ice)</a:t>
            </a:r>
          </a:p>
        </p:txBody>
      </p:sp>
      <p:sp>
        <p:nvSpPr>
          <p:cNvPr id="5" name="Footer Placeholder 4">
            <a:extLst>
              <a:ext uri="{FF2B5EF4-FFF2-40B4-BE49-F238E27FC236}">
                <a16:creationId xmlns:a16="http://schemas.microsoft.com/office/drawing/2014/main" id="{E9207FAA-DB3F-D049-95B7-81761C3963B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8CA1041-7CAF-D144-B9EC-43BA451CBD31}"/>
              </a:ext>
            </a:extLst>
          </p:cNvPr>
          <p:cNvSpPr>
            <a:spLocks noGrp="1"/>
          </p:cNvSpPr>
          <p:nvPr>
            <p:ph type="sldNum" sz="quarter" idx="12"/>
          </p:nvPr>
        </p:nvSpPr>
        <p:spPr/>
        <p:txBody>
          <a:bodyPr/>
          <a:lstStyle/>
          <a:p>
            <a:fld id="{192A9EB8-4F3E-0C49-A472-64A19CF6F1A2}" type="slidenum">
              <a:rPr lang="en-US" smtClean="0"/>
              <a:t>15</a:t>
            </a:fld>
            <a:endParaRPr lang="en-US"/>
          </a:p>
        </p:txBody>
      </p:sp>
    </p:spTree>
    <p:extLst>
      <p:ext uri="{BB962C8B-B14F-4D97-AF65-F5344CB8AC3E}">
        <p14:creationId xmlns:p14="http://schemas.microsoft.com/office/powerpoint/2010/main" val="293253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96" y="388938"/>
            <a:ext cx="8187737" cy="6494462"/>
          </a:xfrm>
          <a:prstGeom prst="rect">
            <a:avLst/>
          </a:prstGeom>
        </p:spPr>
      </p:pic>
      <p:sp>
        <p:nvSpPr>
          <p:cNvPr id="2" name="Title 1"/>
          <p:cNvSpPr>
            <a:spLocks noGrp="1"/>
          </p:cNvSpPr>
          <p:nvPr>
            <p:ph type="title"/>
          </p:nvPr>
        </p:nvSpPr>
        <p:spPr>
          <a:xfrm>
            <a:off x="457200" y="-169862"/>
            <a:ext cx="8229600" cy="1143000"/>
          </a:xfrm>
        </p:spPr>
        <p:txBody>
          <a:bodyPr/>
          <a:lstStyle/>
          <a:p>
            <a:r>
              <a:rPr lang="en-US" dirty="0"/>
              <a:t>Hadronic showers (in air or ice)</a:t>
            </a:r>
          </a:p>
        </p:txBody>
      </p:sp>
      <p:sp>
        <p:nvSpPr>
          <p:cNvPr id="6" name="Content Placeholder 2"/>
          <p:cNvSpPr>
            <a:spLocks noGrp="1"/>
          </p:cNvSpPr>
          <p:nvPr>
            <p:ph idx="1"/>
          </p:nvPr>
        </p:nvSpPr>
        <p:spPr>
          <a:xfrm>
            <a:off x="12700" y="935038"/>
            <a:ext cx="3009900" cy="2933700"/>
          </a:xfrm>
        </p:spPr>
        <p:txBody>
          <a:bodyPr>
            <a:noAutofit/>
          </a:bodyPr>
          <a:lstStyle/>
          <a:p>
            <a:r>
              <a:rPr lang="en-US" sz="2000" dirty="0"/>
              <a:t>In </a:t>
            </a:r>
            <a:r>
              <a:rPr lang="en-US" sz="2000" dirty="0" err="1"/>
              <a:t>hadronic</a:t>
            </a:r>
            <a:r>
              <a:rPr lang="en-US" sz="2000" dirty="0"/>
              <a:t> showers, the hadrons (nuclei) actively participate</a:t>
            </a:r>
          </a:p>
          <a:p>
            <a:r>
              <a:rPr lang="en-US" sz="2000" dirty="0" err="1"/>
              <a:t>Pions</a:t>
            </a:r>
            <a:r>
              <a:rPr lang="en-US" sz="2000" dirty="0"/>
              <a:t> (and heavier mesons) are created</a:t>
            </a:r>
          </a:p>
          <a:p>
            <a:r>
              <a:rPr lang="en-US" sz="2000" dirty="0"/>
              <a:t>Mesons produce </a:t>
            </a:r>
            <a:r>
              <a:rPr lang="en-US" sz="2000" dirty="0" err="1"/>
              <a:t>muons</a:t>
            </a:r>
            <a:r>
              <a:rPr lang="en-US" sz="2000" dirty="0"/>
              <a:t>, neutrinos, and electromagnetic sub-showers</a:t>
            </a:r>
          </a:p>
        </p:txBody>
      </p:sp>
      <p:sp>
        <p:nvSpPr>
          <p:cNvPr id="3" name="Footer Placeholder 2">
            <a:extLst>
              <a:ext uri="{FF2B5EF4-FFF2-40B4-BE49-F238E27FC236}">
                <a16:creationId xmlns:a16="http://schemas.microsoft.com/office/drawing/2014/main" id="{15567FDA-E40D-8040-B65B-34AAC1486BF4}"/>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05DB845E-6CE0-9346-AD98-F6D1819B4880}"/>
              </a:ext>
            </a:extLst>
          </p:cNvPr>
          <p:cNvSpPr>
            <a:spLocks noGrp="1"/>
          </p:cNvSpPr>
          <p:nvPr>
            <p:ph type="sldNum" sz="quarter" idx="12"/>
          </p:nvPr>
        </p:nvSpPr>
        <p:spPr/>
        <p:txBody>
          <a:bodyPr/>
          <a:lstStyle/>
          <a:p>
            <a:fld id="{192A9EB8-4F3E-0C49-A472-64A19CF6F1A2}" type="slidenum">
              <a:rPr lang="en-US" smtClean="0"/>
              <a:t>16</a:t>
            </a:fld>
            <a:endParaRPr lang="en-US"/>
          </a:p>
        </p:txBody>
      </p:sp>
    </p:spTree>
    <p:extLst>
      <p:ext uri="{BB962C8B-B14F-4D97-AF65-F5344CB8AC3E}">
        <p14:creationId xmlns:p14="http://schemas.microsoft.com/office/powerpoint/2010/main" val="2065351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0D931-D3B8-F055-B29A-7B6C17CCE7E4}"/>
              </a:ext>
            </a:extLst>
          </p:cNvPr>
          <p:cNvPicPr>
            <a:picLocks noChangeAspect="1"/>
          </p:cNvPicPr>
          <p:nvPr/>
        </p:nvPicPr>
        <p:blipFill>
          <a:blip r:embed="rId3"/>
          <a:stretch>
            <a:fillRect/>
          </a:stretch>
        </p:blipFill>
        <p:spPr>
          <a:xfrm>
            <a:off x="1633077" y="681199"/>
            <a:ext cx="5892188" cy="5982919"/>
          </a:xfrm>
          <a:prstGeom prst="rect">
            <a:avLst/>
          </a:prstGeom>
        </p:spPr>
      </p:pic>
      <p:sp>
        <p:nvSpPr>
          <p:cNvPr id="2" name="Title 1"/>
          <p:cNvSpPr>
            <a:spLocks noGrp="1"/>
          </p:cNvSpPr>
          <p:nvPr>
            <p:ph type="title"/>
          </p:nvPr>
        </p:nvSpPr>
        <p:spPr>
          <a:xfrm>
            <a:off x="0" y="0"/>
            <a:ext cx="9144000" cy="646872"/>
          </a:xfrm>
        </p:spPr>
        <p:txBody>
          <a:bodyPr>
            <a:noAutofit/>
          </a:bodyPr>
          <a:lstStyle/>
          <a:p>
            <a:r>
              <a:rPr lang="en-US" sz="3200" dirty="0"/>
              <a:t>Energy loss of muons per unit distance (in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17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4210625" y="5196417"/>
            <a:ext cx="3851335" cy="369332"/>
          </a:xfrm>
          <a:prstGeom prst="rect">
            <a:avLst/>
          </a:prstGeom>
          <a:solidFill>
            <a:schemeClr val="bg1"/>
          </a:solidFill>
        </p:spPr>
        <p:txBody>
          <a:bodyPr wrap="square" rtlCol="0">
            <a:spAutoFit/>
          </a:bodyPr>
          <a:lstStyle/>
          <a:p>
            <a:r>
              <a:rPr lang="en-US" dirty="0"/>
              <a:t>J.-H. </a:t>
            </a:r>
            <a:r>
              <a:rPr lang="en-US" dirty="0" err="1"/>
              <a:t>Koehne</a:t>
            </a:r>
            <a:r>
              <a:rPr lang="en-US" dirty="0"/>
              <a:t> et al. CPC 184 (2013) 2070 </a:t>
            </a:r>
          </a:p>
        </p:txBody>
      </p:sp>
      <p:grpSp>
        <p:nvGrpSpPr>
          <p:cNvPr id="26" name="Group 25">
            <a:extLst>
              <a:ext uri="{FF2B5EF4-FFF2-40B4-BE49-F238E27FC236}">
                <a16:creationId xmlns:a16="http://schemas.microsoft.com/office/drawing/2014/main" id="{C9AACED4-7F45-0731-9617-DA95893A13AF}"/>
              </a:ext>
            </a:extLst>
          </p:cNvPr>
          <p:cNvGrpSpPr/>
          <p:nvPr/>
        </p:nvGrpSpPr>
        <p:grpSpPr>
          <a:xfrm>
            <a:off x="3134683" y="2170667"/>
            <a:ext cx="1437317" cy="3823786"/>
            <a:chOff x="3134683" y="2170667"/>
            <a:chExt cx="1437317" cy="3823786"/>
          </a:xfrm>
        </p:grpSpPr>
        <p:cxnSp>
          <p:nvCxnSpPr>
            <p:cNvPr id="20" name="Straight Connector 19">
              <a:extLst>
                <a:ext uri="{FF2B5EF4-FFF2-40B4-BE49-F238E27FC236}">
                  <a16:creationId xmlns:a16="http://schemas.microsoft.com/office/drawing/2014/main" id="{59FB87AF-A898-BE4E-C475-1D26E576A995}"/>
                </a:ext>
              </a:extLst>
            </p:cNvPr>
            <p:cNvCxnSpPr>
              <a:cxnSpLocks/>
            </p:cNvCxnSpPr>
            <p:nvPr/>
          </p:nvCxnSpPr>
          <p:spPr>
            <a:xfrm flipH="1" flipV="1">
              <a:off x="4124306" y="2519733"/>
              <a:ext cx="0" cy="34747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9C344B-85A5-34AA-E850-F51F1F459E71}"/>
                </a:ext>
              </a:extLst>
            </p:cNvPr>
            <p:cNvSpPr txBox="1"/>
            <p:nvPr/>
          </p:nvSpPr>
          <p:spPr>
            <a:xfrm>
              <a:off x="3134683" y="2170667"/>
              <a:ext cx="1437317" cy="369332"/>
            </a:xfrm>
            <a:prstGeom prst="rect">
              <a:avLst/>
            </a:prstGeom>
            <a:solidFill>
              <a:schemeClr val="bg1"/>
            </a:solidFill>
            <a:ln w="19050">
              <a:solidFill>
                <a:schemeClr val="accent1"/>
              </a:solidFill>
            </a:ln>
          </p:spPr>
          <p:txBody>
            <a:bodyPr wrap="none" rtlCol="0">
              <a:spAutoFit/>
            </a:bodyPr>
            <a:lstStyle/>
            <a:p>
              <a:r>
                <a:rPr lang="en-US" dirty="0" err="1">
                  <a:solidFill>
                    <a:srgbClr val="0070C0"/>
                  </a:solidFill>
                </a:rPr>
                <a:t>E</a:t>
              </a:r>
              <a:r>
                <a:rPr lang="en-US" baseline="-25000" dirty="0" err="1">
                  <a:solidFill>
                    <a:srgbClr val="0070C0"/>
                  </a:solidFill>
                </a:rPr>
                <a:t>critical</a:t>
              </a:r>
              <a:r>
                <a:rPr lang="en-US" dirty="0">
                  <a:solidFill>
                    <a:srgbClr val="0070C0"/>
                  </a:solidFill>
                </a:rPr>
                <a:t> = 2 </a:t>
              </a:r>
              <a:r>
                <a:rPr lang="en-US" dirty="0" err="1">
                  <a:solidFill>
                    <a:srgbClr val="0070C0"/>
                  </a:solidFill>
                </a:rPr>
                <a:t>TeV</a:t>
              </a:r>
              <a:endParaRPr lang="en-US" dirty="0">
                <a:solidFill>
                  <a:srgbClr val="0070C0"/>
                </a:solidFill>
              </a:endParaRPr>
            </a:p>
          </p:txBody>
        </p:sp>
      </p:grpSp>
      <p:sp>
        <p:nvSpPr>
          <p:cNvPr id="24" name="TextBox 23">
            <a:extLst>
              <a:ext uri="{FF2B5EF4-FFF2-40B4-BE49-F238E27FC236}">
                <a16:creationId xmlns:a16="http://schemas.microsoft.com/office/drawing/2014/main" id="{AF54054B-144B-E7BF-8E4A-F660CD6D243F}"/>
              </a:ext>
            </a:extLst>
          </p:cNvPr>
          <p:cNvSpPr txBox="1"/>
          <p:nvPr/>
        </p:nvSpPr>
        <p:spPr>
          <a:xfrm>
            <a:off x="128514" y="3429000"/>
            <a:ext cx="1715599" cy="1015663"/>
          </a:xfrm>
          <a:prstGeom prst="rect">
            <a:avLst/>
          </a:prstGeom>
          <a:noFill/>
          <a:ln w="25400">
            <a:solidFill>
              <a:srgbClr val="FF0000"/>
            </a:solidFill>
          </a:ln>
        </p:spPr>
        <p:txBody>
          <a:bodyPr wrap="square" rtlCol="0">
            <a:spAutoFit/>
          </a:bodyPr>
          <a:lstStyle/>
          <a:p>
            <a:r>
              <a:rPr lang="en-US" sz="2000" dirty="0">
                <a:solidFill>
                  <a:srgbClr val="FF0000"/>
                </a:solidFill>
              </a:rPr>
              <a:t>Below 2 </a:t>
            </a:r>
            <a:r>
              <a:rPr lang="en-US" sz="2000" dirty="0" err="1">
                <a:solidFill>
                  <a:srgbClr val="FF0000"/>
                </a:solidFill>
              </a:rPr>
              <a:t>TeV</a:t>
            </a:r>
            <a:r>
              <a:rPr lang="en-US" sz="2000" dirty="0">
                <a:solidFill>
                  <a:srgbClr val="FF0000"/>
                </a:solidFill>
              </a:rPr>
              <a:t>:</a:t>
            </a:r>
          </a:p>
          <a:p>
            <a:r>
              <a:rPr lang="en-US" sz="2000" dirty="0">
                <a:solidFill>
                  <a:srgbClr val="FF0000"/>
                </a:solidFill>
              </a:rPr>
              <a:t>~independent of energy</a:t>
            </a:r>
          </a:p>
        </p:txBody>
      </p:sp>
      <p:sp>
        <p:nvSpPr>
          <p:cNvPr id="25" name="TextBox 24">
            <a:extLst>
              <a:ext uri="{FF2B5EF4-FFF2-40B4-BE49-F238E27FC236}">
                <a16:creationId xmlns:a16="http://schemas.microsoft.com/office/drawing/2014/main" id="{5FB4F3FB-1B98-324C-DC10-31CD8F586A20}"/>
              </a:ext>
            </a:extLst>
          </p:cNvPr>
          <p:cNvSpPr txBox="1"/>
          <p:nvPr/>
        </p:nvSpPr>
        <p:spPr>
          <a:xfrm>
            <a:off x="7408138" y="1339670"/>
            <a:ext cx="1618733" cy="1015663"/>
          </a:xfrm>
          <a:prstGeom prst="rect">
            <a:avLst/>
          </a:prstGeom>
          <a:noFill/>
          <a:ln w="25400">
            <a:solidFill>
              <a:schemeClr val="tx1"/>
            </a:solidFill>
          </a:ln>
        </p:spPr>
        <p:txBody>
          <a:bodyPr wrap="square" rtlCol="0">
            <a:spAutoFit/>
          </a:bodyPr>
          <a:lstStyle/>
          <a:p>
            <a:r>
              <a:rPr lang="en-US" sz="2000" dirty="0"/>
              <a:t>Above 2 </a:t>
            </a:r>
            <a:r>
              <a:rPr lang="en-US" sz="2000" dirty="0" err="1"/>
              <a:t>TeV</a:t>
            </a:r>
            <a:r>
              <a:rPr lang="en-US" sz="2000" dirty="0"/>
              <a:t>:</a:t>
            </a:r>
          </a:p>
          <a:p>
            <a:r>
              <a:rPr lang="en-US" sz="2000" dirty="0"/>
              <a:t>Proportional to energy</a:t>
            </a:r>
          </a:p>
        </p:txBody>
      </p:sp>
    </p:spTree>
    <p:extLst>
      <p:ext uri="{BB962C8B-B14F-4D97-AF65-F5344CB8AC3E}">
        <p14:creationId xmlns:p14="http://schemas.microsoft.com/office/powerpoint/2010/main" val="4678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038600" cy="762000"/>
          </a:xfrm>
        </p:spPr>
        <p:txBody>
          <a:bodyPr/>
          <a:lstStyle/>
          <a:p>
            <a:r>
              <a:rPr lang="en-US" sz="3200" dirty="0"/>
              <a:t>Cherenkov radiation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18927" y="1883363"/>
            <a:ext cx="5141377" cy="2892025"/>
          </a:xfrm>
          <a:prstGeom prst="rect">
            <a:avLst/>
          </a:prstGeom>
        </p:spPr>
      </p:pic>
      <p:sp>
        <p:nvSpPr>
          <p:cNvPr id="9" name="TextBox 8"/>
          <p:cNvSpPr txBox="1"/>
          <p:nvPr/>
        </p:nvSpPr>
        <p:spPr>
          <a:xfrm>
            <a:off x="1620029" y="5247902"/>
            <a:ext cx="2088200" cy="646331"/>
          </a:xfrm>
          <a:prstGeom prst="rect">
            <a:avLst/>
          </a:prstGeom>
          <a:noFill/>
        </p:spPr>
        <p:txBody>
          <a:bodyPr wrap="none" rtlCol="0">
            <a:spAutoFit/>
          </a:bodyPr>
          <a:lstStyle/>
          <a:p>
            <a:pPr algn="ctr"/>
            <a:r>
              <a:rPr lang="en-US" dirty="0"/>
              <a:t>produced by a duck</a:t>
            </a:r>
          </a:p>
          <a:p>
            <a:pPr algn="ctr"/>
            <a:r>
              <a:rPr lang="en-US" dirty="0"/>
              <a:t>enjoying the Terrace</a:t>
            </a:r>
          </a:p>
        </p:txBody>
      </p:sp>
      <p:sp>
        <p:nvSpPr>
          <p:cNvPr id="11" name="TextBox 10"/>
          <p:cNvSpPr txBox="1"/>
          <p:nvPr/>
        </p:nvSpPr>
        <p:spPr>
          <a:xfrm>
            <a:off x="4977578" y="5984452"/>
            <a:ext cx="3948325" cy="646331"/>
          </a:xfrm>
          <a:prstGeom prst="rect">
            <a:avLst/>
          </a:prstGeom>
          <a:noFill/>
        </p:spPr>
        <p:txBody>
          <a:bodyPr wrap="none" rtlCol="0">
            <a:spAutoFit/>
          </a:bodyPr>
          <a:lstStyle/>
          <a:p>
            <a:r>
              <a:rPr lang="en-US" dirty="0"/>
              <a:t>produced by energetic charged particles</a:t>
            </a:r>
          </a:p>
          <a:p>
            <a:pPr algn="r"/>
            <a:r>
              <a:rPr lang="en-US" dirty="0"/>
              <a:t>enjoying (?) a nuclear reactor</a:t>
            </a:r>
          </a:p>
        </p:txBody>
      </p:sp>
      <p:sp>
        <p:nvSpPr>
          <p:cNvPr id="3" name="TextBox 2">
            <a:extLst>
              <a:ext uri="{FF2B5EF4-FFF2-40B4-BE49-F238E27FC236}">
                <a16:creationId xmlns:a16="http://schemas.microsoft.com/office/drawing/2014/main" id="{4886D692-2381-9844-AADF-D3611A4EA715}"/>
              </a:ext>
            </a:extLst>
          </p:cNvPr>
          <p:cNvSpPr txBox="1"/>
          <p:nvPr/>
        </p:nvSpPr>
        <p:spPr>
          <a:xfrm>
            <a:off x="2049794" y="971149"/>
            <a:ext cx="1228670" cy="523220"/>
          </a:xfrm>
          <a:prstGeom prst="rect">
            <a:avLst/>
          </a:prstGeom>
          <a:noFill/>
        </p:spPr>
        <p:txBody>
          <a:bodyPr wrap="none" rtlCol="0">
            <a:spAutoFit/>
          </a:bodyPr>
          <a:lstStyle/>
          <a:p>
            <a:r>
              <a:rPr lang="en-US" sz="2800" dirty="0"/>
              <a:t>A wake</a:t>
            </a:r>
          </a:p>
        </p:txBody>
      </p:sp>
      <p:sp>
        <p:nvSpPr>
          <p:cNvPr id="4" name="Footer Placeholder 3">
            <a:extLst>
              <a:ext uri="{FF2B5EF4-FFF2-40B4-BE49-F238E27FC236}">
                <a16:creationId xmlns:a16="http://schemas.microsoft.com/office/drawing/2014/main" id="{8A8EA182-DF5B-B643-B8A3-59B52CE60628}"/>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70946E12-EC47-A84B-822E-747AF26B0C8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solidFill>
                  <a:schemeClr val="tx1"/>
                </a:solidFill>
              </a:rPr>
              <a:pPr>
                <a:defRPr/>
              </a:pPr>
              <a:t>18</a:t>
            </a:fld>
            <a:endParaRPr lang="en-US" dirty="0">
              <a:solidFill>
                <a:schemeClr val="tx1"/>
              </a:solidFill>
            </a:endParaRPr>
          </a:p>
        </p:txBody>
      </p:sp>
      <p:pic>
        <p:nvPicPr>
          <p:cNvPr id="10" name="Picture 9" descr="A picture containing sky, water, outdoor, sailing vessel&#10;&#10;Description automatically generated">
            <a:extLst>
              <a:ext uri="{FF2B5EF4-FFF2-40B4-BE49-F238E27FC236}">
                <a16:creationId xmlns:a16="http://schemas.microsoft.com/office/drawing/2014/main" id="{9C95E55B-303C-D544-BED9-ECA77C55A933}"/>
              </a:ext>
            </a:extLst>
          </p:cNvPr>
          <p:cNvPicPr>
            <a:picLocks noChangeAspect="1"/>
          </p:cNvPicPr>
          <p:nvPr/>
        </p:nvPicPr>
        <p:blipFill>
          <a:blip r:embed="rId3"/>
          <a:stretch>
            <a:fillRect/>
          </a:stretch>
        </p:blipFill>
        <p:spPr>
          <a:xfrm>
            <a:off x="222859" y="1517133"/>
            <a:ext cx="4882541" cy="3661906"/>
          </a:xfrm>
          <a:prstGeom prst="rect">
            <a:avLst/>
          </a:prstGeom>
        </p:spPr>
      </p:pic>
    </p:spTree>
    <p:extLst>
      <p:ext uri="{BB962C8B-B14F-4D97-AF65-F5344CB8AC3E}">
        <p14:creationId xmlns:p14="http://schemas.microsoft.com/office/powerpoint/2010/main" val="1761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lstStyle/>
          <a:p>
            <a:r>
              <a:rPr lang="en-US"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19</a:t>
            </a:fld>
            <a:endParaRPr lang="en-US"/>
          </a:p>
        </p:txBody>
      </p:sp>
      <p:pic>
        <p:nvPicPr>
          <p:cNvPr id="12" name="Picture 11">
            <a:extLst>
              <a:ext uri="{FF2B5EF4-FFF2-40B4-BE49-F238E27FC236}">
                <a16:creationId xmlns:a16="http://schemas.microsoft.com/office/drawing/2014/main" id="{81A2C9B3-6DCF-0179-D671-084684B2507A}"/>
              </a:ext>
            </a:extLst>
          </p:cNvPr>
          <p:cNvPicPr>
            <a:picLocks noChangeAspect="1"/>
          </p:cNvPicPr>
          <p:nvPr/>
        </p:nvPicPr>
        <p:blipFill>
          <a:blip r:embed="rId6"/>
          <a:stretch>
            <a:fillRect/>
          </a:stretch>
        </p:blipFill>
        <p:spPr>
          <a:xfrm>
            <a:off x="948055" y="1114735"/>
            <a:ext cx="3223895" cy="1794888"/>
          </a:xfrm>
          <a:prstGeom prst="rect">
            <a:avLst/>
          </a:prstGeom>
        </p:spPr>
      </p:pic>
    </p:spTree>
    <p:extLst>
      <p:ext uri="{BB962C8B-B14F-4D97-AF65-F5344CB8AC3E}">
        <p14:creationId xmlns:p14="http://schemas.microsoft.com/office/powerpoint/2010/main" val="31539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8738"/>
          </a:xfrm>
        </p:spPr>
        <p:txBody>
          <a:bodyPr>
            <a:normAutofit/>
          </a:bodyPr>
          <a:lstStyle/>
          <a:p>
            <a:r>
              <a:rPr lang="en-US" dirty="0"/>
              <a:t>Outline</a:t>
            </a:r>
          </a:p>
        </p:txBody>
      </p:sp>
      <p:sp>
        <p:nvSpPr>
          <p:cNvPr id="3" name="Content Placeholder 2"/>
          <p:cNvSpPr>
            <a:spLocks noGrp="1"/>
          </p:cNvSpPr>
          <p:nvPr>
            <p:ph idx="1"/>
          </p:nvPr>
        </p:nvSpPr>
        <p:spPr>
          <a:xfrm>
            <a:off x="633354" y="1396977"/>
            <a:ext cx="7877291" cy="4823494"/>
          </a:xfrm>
        </p:spPr>
        <p:txBody>
          <a:bodyPr>
            <a:normAutofit lnSpcReduction="10000"/>
          </a:bodyPr>
          <a:lstStyle/>
          <a:p>
            <a:r>
              <a:rPr lang="en-US" sz="2800" dirty="0"/>
              <a:t>Neutrino interactions and cross sections</a:t>
            </a:r>
          </a:p>
          <a:p>
            <a:r>
              <a:rPr lang="en-US" sz="2800" dirty="0"/>
              <a:t>Muon lifetime</a:t>
            </a:r>
          </a:p>
          <a:p>
            <a:r>
              <a:rPr lang="en-US" sz="2800" dirty="0"/>
              <a:t>Charged particles losing energy in matter</a:t>
            </a:r>
          </a:p>
          <a:p>
            <a:pPr lvl="1"/>
            <a:r>
              <a:rPr lang="en-US" dirty="0"/>
              <a:t>Ionization</a:t>
            </a:r>
          </a:p>
          <a:p>
            <a:pPr lvl="1"/>
            <a:r>
              <a:rPr lang="en-US" dirty="0"/>
              <a:t>Radiative loss (pair production, bremsstrahlung, photonuclear)</a:t>
            </a:r>
          </a:p>
          <a:p>
            <a:r>
              <a:rPr lang="en-US" sz="2800" dirty="0"/>
              <a:t>Electromagnetic and hadronic showers/cascades</a:t>
            </a:r>
          </a:p>
          <a:p>
            <a:r>
              <a:rPr lang="en-US" sz="2800" dirty="0"/>
              <a:t>Cherenkov radiation</a:t>
            </a:r>
          </a:p>
          <a:p>
            <a:r>
              <a:rPr lang="en-US" sz="2800" dirty="0"/>
              <a:t>Photomultiplier tubes</a:t>
            </a:r>
          </a:p>
          <a:p>
            <a:r>
              <a:rPr lang="en-US" sz="2800" dirty="0"/>
              <a:t>Energy reconstruction</a:t>
            </a:r>
          </a:p>
        </p:txBody>
      </p:sp>
      <p:sp>
        <p:nvSpPr>
          <p:cNvPr id="4" name="Footer Placeholder 3">
            <a:extLst>
              <a:ext uri="{FF2B5EF4-FFF2-40B4-BE49-F238E27FC236}">
                <a16:creationId xmlns:a16="http://schemas.microsoft.com/office/drawing/2014/main" id="{10171F4D-ABED-194E-A186-44E748D068D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6D393201-4CAB-764D-A3A3-1E2E0212AFE1}"/>
              </a:ext>
            </a:extLst>
          </p:cNvPr>
          <p:cNvSpPr>
            <a:spLocks noGrp="1"/>
          </p:cNvSpPr>
          <p:nvPr>
            <p:ph type="sldNum" sz="quarter" idx="12"/>
          </p:nvPr>
        </p:nvSpPr>
        <p:spPr/>
        <p:txBody>
          <a:bodyPr/>
          <a:lstStyle/>
          <a:p>
            <a:fld id="{192A9EB8-4F3E-0C49-A472-64A19CF6F1A2}" type="slidenum">
              <a:rPr lang="en-US" smtClean="0"/>
              <a:t>2</a:t>
            </a:fld>
            <a:endParaRPr lang="en-US"/>
          </a:p>
        </p:txBody>
      </p:sp>
    </p:spTree>
    <p:extLst>
      <p:ext uri="{BB962C8B-B14F-4D97-AF65-F5344CB8AC3E}">
        <p14:creationId xmlns:p14="http://schemas.microsoft.com/office/powerpoint/2010/main" val="6954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MultiplierTubeAndScintilla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995016"/>
            <a:ext cx="9144000" cy="7353300"/>
          </a:xfrm>
          <a:prstGeom prst="rect">
            <a:avLst/>
          </a:prstGeom>
        </p:spPr>
      </p:pic>
      <p:sp>
        <p:nvSpPr>
          <p:cNvPr id="2" name="Title 1"/>
          <p:cNvSpPr>
            <a:spLocks noGrp="1"/>
          </p:cNvSpPr>
          <p:nvPr>
            <p:ph type="title"/>
          </p:nvPr>
        </p:nvSpPr>
        <p:spPr>
          <a:xfrm>
            <a:off x="457200" y="-30162"/>
            <a:ext cx="8229600" cy="652462"/>
          </a:xfrm>
        </p:spPr>
        <p:txBody>
          <a:bodyPr>
            <a:normAutofit fontScale="90000"/>
          </a:bodyPr>
          <a:lstStyle/>
          <a:p>
            <a:r>
              <a:rPr lang="en-US" dirty="0"/>
              <a:t>Photomultiplier tube</a:t>
            </a:r>
          </a:p>
        </p:txBody>
      </p:sp>
      <p:sp>
        <p:nvSpPr>
          <p:cNvPr id="4" name="Content Placeholder 2"/>
          <p:cNvSpPr>
            <a:spLocks noGrp="1"/>
          </p:cNvSpPr>
          <p:nvPr>
            <p:ph idx="1"/>
          </p:nvPr>
        </p:nvSpPr>
        <p:spPr>
          <a:xfrm>
            <a:off x="0" y="4352934"/>
            <a:ext cx="9144000" cy="2324100"/>
          </a:xfrm>
        </p:spPr>
        <p:txBody>
          <a:bodyPr>
            <a:noAutofit/>
          </a:bodyPr>
          <a:lstStyle/>
          <a:p>
            <a:r>
              <a:rPr lang="en-US" sz="2000" dirty="0"/>
              <a:t>Each electron incident on a dynode produces </a:t>
            </a:r>
            <a:r>
              <a:rPr lang="en-US" sz="2000" i="1" dirty="0"/>
              <a:t>d</a:t>
            </a:r>
            <a:r>
              <a:rPr lang="en-US" sz="2000" dirty="0"/>
              <a:t> secondary electrons</a:t>
            </a:r>
          </a:p>
          <a:p>
            <a:r>
              <a:rPr lang="en-US" sz="2000" i="1" dirty="0"/>
              <a:t>d</a:t>
            </a:r>
            <a:r>
              <a:rPr lang="en-US" sz="2000" dirty="0"/>
              <a:t> typically 3-10</a:t>
            </a:r>
          </a:p>
          <a:p>
            <a:r>
              <a:rPr lang="en-US" sz="2000" dirty="0"/>
              <a:t>For n dynode stages, gain = </a:t>
            </a:r>
            <a:r>
              <a:rPr lang="en-US" sz="2000" i="1" dirty="0" err="1"/>
              <a:t>d</a:t>
            </a:r>
            <a:r>
              <a:rPr lang="en-US" sz="2000" i="1" baseline="30000" dirty="0" err="1"/>
              <a:t>n</a:t>
            </a:r>
            <a:r>
              <a:rPr lang="en-US" sz="2000" dirty="0"/>
              <a:t>, typically 10</a:t>
            </a:r>
            <a:r>
              <a:rPr lang="en-US" sz="2000" baseline="30000" dirty="0"/>
              <a:t>6</a:t>
            </a:r>
            <a:r>
              <a:rPr lang="en-US" sz="2000" dirty="0"/>
              <a:t> or greater to detect single photons</a:t>
            </a:r>
          </a:p>
          <a:p>
            <a:r>
              <a:rPr lang="en-US" sz="2000" dirty="0"/>
              <a:t>“Electron optics” of dynode chain optimized for</a:t>
            </a:r>
          </a:p>
          <a:p>
            <a:pPr lvl="1"/>
            <a:r>
              <a:rPr lang="en-US" sz="2000" dirty="0"/>
              <a:t>Good gain (favors more dynodes) and collection efficiency</a:t>
            </a:r>
          </a:p>
          <a:p>
            <a:pPr lvl="1"/>
            <a:r>
              <a:rPr lang="en-US" sz="2000" dirty="0"/>
              <a:t>Good transit time and transit time variation (favors fewer dynodes)</a:t>
            </a:r>
          </a:p>
        </p:txBody>
      </p:sp>
      <p:sp>
        <p:nvSpPr>
          <p:cNvPr id="6" name="Slide Number Placeholder 5"/>
          <p:cNvSpPr>
            <a:spLocks noGrp="1"/>
          </p:cNvSpPr>
          <p:nvPr>
            <p:ph type="sldNum" sz="quarter" idx="12"/>
          </p:nvPr>
        </p:nvSpPr>
        <p:spPr/>
        <p:txBody>
          <a:bodyPr/>
          <a:lstStyle/>
          <a:p>
            <a:fld id="{192A9EB8-4F3E-0C49-A472-64A19CF6F1A2}" type="slidenum">
              <a:rPr lang="en-US" smtClean="0"/>
              <a:t>20</a:t>
            </a:fld>
            <a:endParaRPr lang="en-US"/>
          </a:p>
        </p:txBody>
      </p:sp>
      <p:sp>
        <p:nvSpPr>
          <p:cNvPr id="3" name="Footer Placeholder 2">
            <a:extLst>
              <a:ext uri="{FF2B5EF4-FFF2-40B4-BE49-F238E27FC236}">
                <a16:creationId xmlns:a16="http://schemas.microsoft.com/office/drawing/2014/main" id="{84E8003F-D8E9-4348-9AE6-F465060B379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386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9EC7-F505-4741-B400-2E02173D3DAF}"/>
              </a:ext>
            </a:extLst>
          </p:cNvPr>
          <p:cNvSpPr>
            <a:spLocks noGrp="1"/>
          </p:cNvSpPr>
          <p:nvPr>
            <p:ph type="title"/>
          </p:nvPr>
        </p:nvSpPr>
        <p:spPr>
          <a:xfrm>
            <a:off x="351182" y="60403"/>
            <a:ext cx="8229600" cy="1143000"/>
          </a:xfrm>
        </p:spPr>
        <p:txBody>
          <a:bodyPr>
            <a:normAutofit fontScale="90000"/>
          </a:bodyPr>
          <a:lstStyle/>
          <a:p>
            <a:r>
              <a:rPr lang="en-US" dirty="0"/>
              <a:t>Reconstructing neutrino energy using energy loss physics</a:t>
            </a:r>
          </a:p>
        </p:txBody>
      </p:sp>
      <p:sp>
        <p:nvSpPr>
          <p:cNvPr id="3" name="Content Placeholder 2">
            <a:extLst>
              <a:ext uri="{FF2B5EF4-FFF2-40B4-BE49-F238E27FC236}">
                <a16:creationId xmlns:a16="http://schemas.microsoft.com/office/drawing/2014/main" id="{50DDA66B-6DA6-BA44-802D-7BD4C7535568}"/>
              </a:ext>
            </a:extLst>
          </p:cNvPr>
          <p:cNvSpPr>
            <a:spLocks noGrp="1"/>
          </p:cNvSpPr>
          <p:nvPr>
            <p:ph idx="1"/>
          </p:nvPr>
        </p:nvSpPr>
        <p:spPr>
          <a:xfrm>
            <a:off x="0" y="1404386"/>
            <a:ext cx="9144000" cy="5155564"/>
          </a:xfrm>
          <a:solidFill>
            <a:schemeClr val="bg1"/>
          </a:solidFill>
        </p:spPr>
        <p:txBody>
          <a:bodyPr>
            <a:noAutofit/>
          </a:bodyPr>
          <a:lstStyle/>
          <a:p>
            <a:r>
              <a:rPr lang="en-US" sz="2400" dirty="0"/>
              <a:t>Cascades/showers</a:t>
            </a:r>
          </a:p>
          <a:p>
            <a:pPr lvl="1"/>
            <a:r>
              <a:rPr lang="en-US" sz="2000" dirty="0"/>
              <a:t>If contained within detector, then calorimetric: total emitted Cherenkov light proportional to shower energy, which can be related to neutrino energy</a:t>
            </a:r>
          </a:p>
          <a:p>
            <a:r>
              <a:rPr lang="en-US" sz="2400" dirty="0"/>
              <a:t>Tracks</a:t>
            </a:r>
          </a:p>
          <a:p>
            <a:pPr lvl="1"/>
            <a:r>
              <a:rPr lang="en-US" sz="2000" dirty="0"/>
              <a:t>Low energy (&lt;0.1 </a:t>
            </a:r>
            <a:r>
              <a:rPr lang="en-US" sz="2000" dirty="0" err="1"/>
              <a:t>TeV</a:t>
            </a:r>
            <a:r>
              <a:rPr lang="en-US" sz="2000" dirty="0"/>
              <a:t>): also contained within detector: calorimetric</a:t>
            </a:r>
          </a:p>
          <a:p>
            <a:pPr lvl="1"/>
            <a:r>
              <a:rPr lang="en-US" sz="2000" dirty="0"/>
              <a:t>High energy (&gt;2 </a:t>
            </a:r>
            <a:r>
              <a:rPr lang="en-US" sz="2000" dirty="0" err="1"/>
              <a:t>TeV</a:t>
            </a:r>
            <a:r>
              <a:rPr lang="en-US" sz="2000" dirty="0"/>
              <a:t>): energy loss per unit track length is proportional to muon energy and can be used to estimate muon energy</a:t>
            </a:r>
          </a:p>
          <a:p>
            <a:pPr lvl="1"/>
            <a:r>
              <a:rPr lang="en-US" sz="2000" dirty="0"/>
              <a:t>Intermediate energy (0.1-2 </a:t>
            </a:r>
            <a:r>
              <a:rPr lang="en-US" sz="2000" dirty="0" err="1"/>
              <a:t>TeV</a:t>
            </a:r>
            <a:r>
              <a:rPr lang="en-US" sz="2000" dirty="0"/>
              <a:t>): uncontained, and energy loss per unit track length is independent of particle energy (minimum ionizing), therefore difficult to determine particle energy</a:t>
            </a:r>
          </a:p>
          <a:p>
            <a:r>
              <a:rPr lang="en-US" sz="2400" dirty="0"/>
              <a:t>Additional nuisances</a:t>
            </a:r>
          </a:p>
          <a:p>
            <a:pPr lvl="1"/>
            <a:r>
              <a:rPr lang="en-US" sz="2000" dirty="0"/>
              <a:t>Muon may have lost an unknown amount of energy before entering detector</a:t>
            </a:r>
          </a:p>
          <a:p>
            <a:pPr lvl="1"/>
            <a:r>
              <a:rPr lang="en-US" sz="2000" dirty="0"/>
              <a:t>Original neutrino shared energy among multiple outgoing products (e.g. a track and a cascade produced outside the detector)</a:t>
            </a:r>
          </a:p>
        </p:txBody>
      </p:sp>
      <p:sp>
        <p:nvSpPr>
          <p:cNvPr id="4" name="Footer Placeholder 3">
            <a:extLst>
              <a:ext uri="{FF2B5EF4-FFF2-40B4-BE49-F238E27FC236}">
                <a16:creationId xmlns:a16="http://schemas.microsoft.com/office/drawing/2014/main" id="{D6B7480E-F714-C044-8D38-69CBDE27895E}"/>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04279B2-86E5-BD4C-B57F-B7695A617556}"/>
              </a:ext>
            </a:extLst>
          </p:cNvPr>
          <p:cNvSpPr>
            <a:spLocks noGrp="1"/>
          </p:cNvSpPr>
          <p:nvPr>
            <p:ph type="sldNum" sz="quarter" idx="12"/>
          </p:nvPr>
        </p:nvSpPr>
        <p:spPr/>
        <p:txBody>
          <a:bodyPr/>
          <a:lstStyle/>
          <a:p>
            <a:fld id="{192A9EB8-4F3E-0C49-A472-64A19CF6F1A2}" type="slidenum">
              <a:rPr lang="en-US" smtClean="0"/>
              <a:pPr/>
              <a:t>21</a:t>
            </a:fld>
            <a:endParaRPr lang="en-US"/>
          </a:p>
        </p:txBody>
      </p:sp>
    </p:spTree>
    <p:extLst>
      <p:ext uri="{BB962C8B-B14F-4D97-AF65-F5344CB8AC3E}">
        <p14:creationId xmlns:p14="http://schemas.microsoft.com/office/powerpoint/2010/main" val="2811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AA9F-4B3A-0440-B53F-A6BE4E47B160}"/>
              </a:ext>
            </a:extLst>
          </p:cNvPr>
          <p:cNvSpPr>
            <a:spLocks noGrp="1"/>
          </p:cNvSpPr>
          <p:nvPr>
            <p:ph type="title"/>
          </p:nvPr>
        </p:nvSpPr>
        <p:spPr/>
        <p:txBody>
          <a:bodyPr/>
          <a:lstStyle/>
          <a:p>
            <a:r>
              <a:rPr lang="en-US" dirty="0"/>
              <a:t>Summary and conclusion</a:t>
            </a:r>
          </a:p>
        </p:txBody>
      </p:sp>
      <p:sp>
        <p:nvSpPr>
          <p:cNvPr id="3" name="Content Placeholder 2">
            <a:extLst>
              <a:ext uri="{FF2B5EF4-FFF2-40B4-BE49-F238E27FC236}">
                <a16:creationId xmlns:a16="http://schemas.microsoft.com/office/drawing/2014/main" id="{2E74126C-836D-1848-95F5-AA32EBF5C4E7}"/>
              </a:ext>
            </a:extLst>
          </p:cNvPr>
          <p:cNvSpPr>
            <a:spLocks noGrp="1"/>
          </p:cNvSpPr>
          <p:nvPr>
            <p:ph idx="1"/>
          </p:nvPr>
        </p:nvSpPr>
        <p:spPr>
          <a:xfrm>
            <a:off x="253361" y="1417638"/>
            <a:ext cx="8637278" cy="4857577"/>
          </a:xfrm>
        </p:spPr>
        <p:txBody>
          <a:bodyPr>
            <a:normAutofit fontScale="85000" lnSpcReduction="20000"/>
          </a:bodyPr>
          <a:lstStyle/>
          <a:p>
            <a:r>
              <a:rPr lang="en-US" dirty="0"/>
              <a:t>Neutrinos have several possible interaction channels when they collide with atoms in ice</a:t>
            </a:r>
          </a:p>
          <a:p>
            <a:r>
              <a:rPr lang="en-US" dirty="0"/>
              <a:t>Flavor and interaction channel determine product(s) of interaction: track and/or cascade</a:t>
            </a:r>
          </a:p>
          <a:p>
            <a:r>
              <a:rPr lang="en-US" dirty="0"/>
              <a:t>Outgoing products lose energy as they propagate through the ice, resulting in Cherenkov light emission proportional to </a:t>
            </a:r>
            <a:r>
              <a:rPr lang="en-US" i="1" dirty="0"/>
              <a:t>deposited</a:t>
            </a:r>
            <a:r>
              <a:rPr lang="en-US" dirty="0"/>
              <a:t> energy</a:t>
            </a:r>
          </a:p>
          <a:p>
            <a:r>
              <a:rPr lang="en-US" dirty="0"/>
              <a:t>Deposited energy can be used to estimate original neutrino energy (under some assumptions)</a:t>
            </a:r>
          </a:p>
          <a:p>
            <a:r>
              <a:rPr lang="en-US" dirty="0"/>
              <a:t>Take Physics 736 (if at UW–Madison, or slides are available at </a:t>
            </a:r>
            <a:r>
              <a:rPr lang="en-US" dirty="0">
                <a:hlinkClick r:id="rId2"/>
              </a:rPr>
              <a:t>https://physics.wisc.edu/~justin/teaching/physics736</a:t>
            </a:r>
            <a:r>
              <a:rPr lang="en-US" dirty="0"/>
              <a:t>) for much more on these and </a:t>
            </a:r>
            <a:r>
              <a:rPr lang="en-US"/>
              <a:t>related topics</a:t>
            </a:r>
            <a:endParaRPr lang="en-US" dirty="0"/>
          </a:p>
        </p:txBody>
      </p:sp>
      <p:sp>
        <p:nvSpPr>
          <p:cNvPr id="4" name="Footer Placeholder 3">
            <a:extLst>
              <a:ext uri="{FF2B5EF4-FFF2-40B4-BE49-F238E27FC236}">
                <a16:creationId xmlns:a16="http://schemas.microsoft.com/office/drawing/2014/main" id="{8DA84E43-630E-0F4A-818E-F8E1EF6F053D}"/>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E85D2261-4517-E543-AEA9-0CD3CA4B6093}"/>
              </a:ext>
            </a:extLst>
          </p:cNvPr>
          <p:cNvSpPr>
            <a:spLocks noGrp="1"/>
          </p:cNvSpPr>
          <p:nvPr>
            <p:ph type="sldNum" sz="quarter" idx="12"/>
          </p:nvPr>
        </p:nvSpPr>
        <p:spPr/>
        <p:txBody>
          <a:bodyPr/>
          <a:lstStyle/>
          <a:p>
            <a:fld id="{192A9EB8-4F3E-0C49-A472-64A19CF6F1A2}" type="slidenum">
              <a:rPr lang="en-US" smtClean="0"/>
              <a:pPr/>
              <a:t>22</a:t>
            </a:fld>
            <a:endParaRPr lang="en-US"/>
          </a:p>
        </p:txBody>
      </p:sp>
    </p:spTree>
    <p:extLst>
      <p:ext uri="{BB962C8B-B14F-4D97-AF65-F5344CB8AC3E}">
        <p14:creationId xmlns:p14="http://schemas.microsoft.com/office/powerpoint/2010/main" val="250296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8BBD-ACF8-5F4B-909A-E29BCEED0C0C}"/>
              </a:ext>
            </a:extLst>
          </p:cNvPr>
          <p:cNvSpPr>
            <a:spLocks noGrp="1"/>
          </p:cNvSpPr>
          <p:nvPr>
            <p:ph type="title"/>
          </p:nvPr>
        </p:nvSpPr>
        <p:spPr>
          <a:xfrm>
            <a:off x="457200" y="2524062"/>
            <a:ext cx="8229600" cy="1143000"/>
          </a:xfrm>
        </p:spPr>
        <p:txBody>
          <a:bodyPr/>
          <a:lstStyle/>
          <a:p>
            <a:r>
              <a:rPr lang="en-US" dirty="0"/>
              <a:t>Additional slides</a:t>
            </a:r>
          </a:p>
        </p:txBody>
      </p:sp>
      <p:sp>
        <p:nvSpPr>
          <p:cNvPr id="4" name="Footer Placeholder 3">
            <a:extLst>
              <a:ext uri="{FF2B5EF4-FFF2-40B4-BE49-F238E27FC236}">
                <a16:creationId xmlns:a16="http://schemas.microsoft.com/office/drawing/2014/main" id="{D756918B-3FAB-BC46-9243-04C3E4E467F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19C43568-A657-CB4B-BC7E-F78613EE0E37}"/>
              </a:ext>
            </a:extLst>
          </p:cNvPr>
          <p:cNvSpPr>
            <a:spLocks noGrp="1"/>
          </p:cNvSpPr>
          <p:nvPr>
            <p:ph type="sldNum" sz="quarter" idx="12"/>
          </p:nvPr>
        </p:nvSpPr>
        <p:spPr/>
        <p:txBody>
          <a:bodyPr/>
          <a:lstStyle/>
          <a:p>
            <a:fld id="{192A9EB8-4F3E-0C49-A472-64A19CF6F1A2}" type="slidenum">
              <a:rPr lang="en-US" smtClean="0"/>
              <a:t>23</a:t>
            </a:fld>
            <a:endParaRPr lang="en-US"/>
          </a:p>
        </p:txBody>
      </p:sp>
    </p:spTree>
    <p:extLst>
      <p:ext uri="{BB962C8B-B14F-4D97-AF65-F5344CB8AC3E}">
        <p14:creationId xmlns:p14="http://schemas.microsoft.com/office/powerpoint/2010/main" val="355503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7288"/>
          </a:xfrm>
        </p:spPr>
        <p:txBody>
          <a:bodyPr>
            <a:noAutofit/>
          </a:bodyPr>
          <a:lstStyle/>
          <a:p>
            <a:r>
              <a:rPr lang="en-US" sz="3200" dirty="0"/>
              <a:t>Neutrino interactions in matter:</a:t>
            </a:r>
            <a:br>
              <a:rPr lang="en-US" sz="3200" dirty="0"/>
            </a:br>
            <a:r>
              <a:rPr lang="en-US" sz="3200" dirty="0"/>
              <a:t>medium (&lt;30 GeV), low (&lt;1 GeV) energy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56" y="991034"/>
            <a:ext cx="4685410" cy="3303312"/>
          </a:xfrm>
          <a:prstGeom prst="rect">
            <a:avLst/>
          </a:prstGeom>
        </p:spPr>
      </p:pic>
      <p:sp>
        <p:nvSpPr>
          <p:cNvPr id="5" name="TextBox 4"/>
          <p:cNvSpPr txBox="1"/>
          <p:nvPr/>
        </p:nvSpPr>
        <p:spPr>
          <a:xfrm>
            <a:off x="0" y="4180600"/>
            <a:ext cx="9144000" cy="3046988"/>
          </a:xfrm>
          <a:prstGeom prst="rect">
            <a:avLst/>
          </a:prstGeom>
          <a:noFill/>
        </p:spPr>
        <p:txBody>
          <a:bodyPr wrap="square" rtlCol="0">
            <a:spAutoFit/>
          </a:bodyPr>
          <a:lstStyle/>
          <a:p>
            <a:pPr marL="285750" indent="-285750">
              <a:buFont typeface="Arial" charset="0"/>
              <a:buChar char="•"/>
            </a:pPr>
            <a:r>
              <a:rPr lang="en-US" sz="2400" dirty="0"/>
              <a:t>High energy: deep inelastic scattering</a:t>
            </a:r>
          </a:p>
          <a:p>
            <a:pPr marL="285750" indent="-285750">
              <a:buFont typeface="Arial" charset="0"/>
              <a:buChar char="•"/>
            </a:pPr>
            <a:endParaRPr lang="en-US" sz="2400" dirty="0"/>
          </a:p>
          <a:p>
            <a:pPr marL="285750" indent="-285750">
              <a:buFont typeface="Arial" charset="0"/>
              <a:buChar char="•"/>
            </a:pPr>
            <a:r>
              <a:rPr lang="en-US" sz="2400" dirty="0"/>
              <a:t>Intermediate energy: resonant scattering (pion is produced)</a:t>
            </a:r>
          </a:p>
          <a:p>
            <a:pPr marL="285750" indent="-285750">
              <a:buFont typeface="Arial" charset="0"/>
              <a:buChar char="•"/>
            </a:pPr>
            <a:endParaRPr lang="en-US" sz="2400" dirty="0"/>
          </a:p>
          <a:p>
            <a:pPr marL="285750" indent="-285750">
              <a:buFont typeface="Arial" charset="0"/>
              <a:buChar char="•"/>
            </a:pPr>
            <a:r>
              <a:rPr lang="en-US" sz="2400" dirty="0"/>
              <a:t>Low energy: (charged-current) “quasi-elastic” (small energy transfer)  scattering (CCQE)</a:t>
            </a:r>
          </a:p>
          <a:p>
            <a:pPr marL="285750" indent="-285750">
              <a:buFont typeface="Arial" charset="0"/>
              <a:buChar char="•"/>
            </a:pPr>
            <a:endParaRPr lang="en-US" sz="2400" dirty="0"/>
          </a:p>
          <a:p>
            <a:pPr marL="285750" indent="-285750">
              <a:buFont typeface="Arial" charset="0"/>
              <a:buChar char="•"/>
            </a:pPr>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3319769" y="6211315"/>
                <a:ext cx="2030492"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a:t>
                </a:r>
              </a:p>
            </p:txBody>
          </p:sp>
        </mc:Choice>
        <mc:Fallback xmlns="">
          <p:sp>
            <p:nvSpPr>
              <p:cNvPr id="6" name="TextBox 5"/>
              <p:cNvSpPr txBox="1">
                <a:spLocks noRot="1" noChangeAspect="1" noMove="1" noResize="1" noEditPoints="1" noAdjustHandles="1" noChangeArrowheads="1" noChangeShapeType="1" noTextEdit="1"/>
              </p:cNvSpPr>
              <p:nvPr/>
            </p:nvSpPr>
            <p:spPr>
              <a:xfrm>
                <a:off x="3319769" y="6211315"/>
                <a:ext cx="2030492" cy="491417"/>
              </a:xfrm>
              <a:prstGeom prst="rect">
                <a:avLst/>
              </a:prstGeom>
              <a:blipFill>
                <a:blip r:embed="rId4"/>
                <a:stretch>
                  <a:fillRect t="-5000" r="-372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58224" y="4506391"/>
                <a:ext cx="2065758"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X</a:t>
                </a:r>
              </a:p>
            </p:txBody>
          </p:sp>
        </mc:Choice>
        <mc:Fallback xmlns="">
          <p:sp>
            <p:nvSpPr>
              <p:cNvPr id="7" name="TextBox 6"/>
              <p:cNvSpPr txBox="1">
                <a:spLocks noRot="1" noChangeAspect="1" noMove="1" noResize="1" noEditPoints="1" noAdjustHandles="1" noChangeArrowheads="1" noChangeShapeType="1" noTextEdit="1"/>
              </p:cNvSpPr>
              <p:nvPr/>
            </p:nvSpPr>
            <p:spPr>
              <a:xfrm>
                <a:off x="3358224" y="4506391"/>
                <a:ext cx="2065758" cy="491417"/>
              </a:xfrm>
              <a:prstGeom prst="rect">
                <a:avLst/>
              </a:prstGeom>
              <a:blipFill>
                <a:blip r:embed="rId5"/>
                <a:stretch>
                  <a:fillRect t="-7500" r="-30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68969" y="5212677"/>
                <a:ext cx="2511585"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p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 + </a:t>
                </a:r>
                <a14:m>
                  <m:oMath xmlns:m="http://schemas.openxmlformats.org/officeDocument/2006/math">
                    <m:r>
                      <a:rPr lang="en-US" sz="2400" i="1" smtClean="0">
                        <a:latin typeface="Cambria Math" charset="0"/>
                        <a:ea typeface="Cambria Math" charset="0"/>
                        <a:cs typeface="Cambria Math" charset="0"/>
                      </a:rPr>
                      <m:t>𝜋</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268969" y="5212677"/>
                <a:ext cx="2511585" cy="491417"/>
              </a:xfrm>
              <a:prstGeom prst="rect">
                <a:avLst/>
              </a:prstGeom>
              <a:blipFill>
                <a:blip r:embed="rId6"/>
                <a:stretch>
                  <a:fillRect t="-5000" b="-200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EBB4D8F-42C9-6C4D-8D42-755EFD3A8E2C}"/>
              </a:ext>
            </a:extLst>
          </p:cNvPr>
          <p:cNvSpPr>
            <a:spLocks noGrp="1"/>
          </p:cNvSpPr>
          <p:nvPr>
            <p:ph type="ftr" sz="quarter" idx="11"/>
          </p:nvPr>
        </p:nvSpPr>
        <p:spPr/>
        <p:txBody>
          <a:bodyPr/>
          <a:lstStyle/>
          <a:p>
            <a:r>
              <a:rPr lang="en-US" dirty="0"/>
              <a:t>Justin Vandenbroucke                                                  Detector physics</a:t>
            </a:r>
          </a:p>
        </p:txBody>
      </p:sp>
      <p:sp>
        <p:nvSpPr>
          <p:cNvPr id="9" name="Slide Number Placeholder 8">
            <a:extLst>
              <a:ext uri="{FF2B5EF4-FFF2-40B4-BE49-F238E27FC236}">
                <a16:creationId xmlns:a16="http://schemas.microsoft.com/office/drawing/2014/main" id="{BED8958C-CCDA-8341-8ACE-2AED27C15839}"/>
              </a:ext>
            </a:extLst>
          </p:cNvPr>
          <p:cNvSpPr>
            <a:spLocks noGrp="1"/>
          </p:cNvSpPr>
          <p:nvPr>
            <p:ph type="sldNum" sz="quarter" idx="12"/>
          </p:nvPr>
        </p:nvSpPr>
        <p:spPr/>
        <p:txBody>
          <a:bodyPr/>
          <a:lstStyle/>
          <a:p>
            <a:fld id="{192A9EB8-4F3E-0C49-A472-64A19CF6F1A2}" type="slidenum">
              <a:rPr lang="en-US" smtClean="0"/>
              <a:t>24</a:t>
            </a:fld>
            <a:endParaRPr lang="en-US"/>
          </a:p>
        </p:txBody>
      </p:sp>
      <p:sp>
        <p:nvSpPr>
          <p:cNvPr id="10" name="TextBox 9">
            <a:extLst>
              <a:ext uri="{FF2B5EF4-FFF2-40B4-BE49-F238E27FC236}">
                <a16:creationId xmlns:a16="http://schemas.microsoft.com/office/drawing/2014/main" id="{D651FBEB-7843-1146-81A7-D38382A44F65}"/>
              </a:ext>
            </a:extLst>
          </p:cNvPr>
          <p:cNvSpPr txBox="1"/>
          <p:nvPr/>
        </p:nvSpPr>
        <p:spPr>
          <a:xfrm>
            <a:off x="6923693" y="2633719"/>
            <a:ext cx="2164080" cy="646331"/>
          </a:xfrm>
          <a:prstGeom prst="rect">
            <a:avLst/>
          </a:prstGeom>
          <a:noFill/>
        </p:spPr>
        <p:txBody>
          <a:bodyPr wrap="square" rtlCol="0">
            <a:spAutoFit/>
          </a:bodyPr>
          <a:lstStyle/>
          <a:p>
            <a:r>
              <a:rPr lang="en-US" dirty="0" err="1"/>
              <a:t>Formaggio</a:t>
            </a:r>
            <a:r>
              <a:rPr lang="en-US" dirty="0"/>
              <a:t> &amp; Zeller Rev. Mod. Phys. 2012</a:t>
            </a:r>
          </a:p>
        </p:txBody>
      </p:sp>
    </p:spTree>
    <p:extLst>
      <p:ext uri="{BB962C8B-B14F-4D97-AF65-F5344CB8AC3E}">
        <p14:creationId xmlns:p14="http://schemas.microsoft.com/office/powerpoint/2010/main" val="31038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29" y="546100"/>
            <a:ext cx="8020071" cy="6311900"/>
          </a:xfrm>
          <a:prstGeom prst="rect">
            <a:avLst/>
          </a:prstGeom>
        </p:spPr>
      </p:pic>
      <p:sp>
        <p:nvSpPr>
          <p:cNvPr id="5" name="Content Placeholder 2"/>
          <p:cNvSpPr>
            <a:spLocks noGrp="1"/>
          </p:cNvSpPr>
          <p:nvPr>
            <p:ph idx="1"/>
          </p:nvPr>
        </p:nvSpPr>
        <p:spPr>
          <a:xfrm>
            <a:off x="0" y="1181690"/>
            <a:ext cx="2870791" cy="3496636"/>
          </a:xfrm>
        </p:spPr>
        <p:txBody>
          <a:bodyPr>
            <a:noAutofit/>
          </a:bodyPr>
          <a:lstStyle/>
          <a:p>
            <a:pPr marL="0" indent="0">
              <a:buNone/>
            </a:pPr>
            <a:r>
              <a:rPr lang="en-US" sz="2400" dirty="0"/>
              <a:t>In purely electromagnetic showers (simplified model), the medium nuclei do not actively participate (only as catalysts for electromagnetic interactions)</a:t>
            </a:r>
          </a:p>
        </p:txBody>
      </p:sp>
      <p:sp>
        <p:nvSpPr>
          <p:cNvPr id="2" name="Footer Placeholder 1">
            <a:extLst>
              <a:ext uri="{FF2B5EF4-FFF2-40B4-BE49-F238E27FC236}">
                <a16:creationId xmlns:a16="http://schemas.microsoft.com/office/drawing/2014/main" id="{C27EFB5B-2A4A-9841-AB59-143B026C633F}"/>
              </a:ext>
            </a:extLst>
          </p:cNvPr>
          <p:cNvSpPr>
            <a:spLocks noGrp="1"/>
          </p:cNvSpPr>
          <p:nvPr>
            <p:ph type="ftr" sz="quarter" idx="11"/>
          </p:nvPr>
        </p:nvSpPr>
        <p:spPr/>
        <p:txBody>
          <a:bodyPr/>
          <a:lstStyle/>
          <a:p>
            <a:r>
              <a:rPr lang="en-US"/>
              <a:t>Justin Vandenbroucke                                                  Detector physics</a:t>
            </a:r>
          </a:p>
        </p:txBody>
      </p:sp>
      <p:sp>
        <p:nvSpPr>
          <p:cNvPr id="3" name="Slide Number Placeholder 2">
            <a:extLst>
              <a:ext uri="{FF2B5EF4-FFF2-40B4-BE49-F238E27FC236}">
                <a16:creationId xmlns:a16="http://schemas.microsoft.com/office/drawing/2014/main" id="{0BCCCCA1-1A5C-5040-91AA-65CE2EE9B23F}"/>
              </a:ext>
            </a:extLst>
          </p:cNvPr>
          <p:cNvSpPr>
            <a:spLocks noGrp="1"/>
          </p:cNvSpPr>
          <p:nvPr>
            <p:ph type="sldNum" sz="quarter" idx="12"/>
          </p:nvPr>
        </p:nvSpPr>
        <p:spPr/>
        <p:txBody>
          <a:bodyPr/>
          <a:lstStyle/>
          <a:p>
            <a:fld id="{192A9EB8-4F3E-0C49-A472-64A19CF6F1A2}" type="slidenum">
              <a:rPr lang="en-US" smtClean="0"/>
              <a:t>25</a:t>
            </a:fld>
            <a:endParaRPr lang="en-US"/>
          </a:p>
        </p:txBody>
      </p:sp>
      <p:sp>
        <p:nvSpPr>
          <p:cNvPr id="6" name="Title 1">
            <a:extLst>
              <a:ext uri="{FF2B5EF4-FFF2-40B4-BE49-F238E27FC236}">
                <a16:creationId xmlns:a16="http://schemas.microsoft.com/office/drawing/2014/main" id="{1945228D-9859-114B-8091-9C31C0D54481}"/>
              </a:ext>
            </a:extLst>
          </p:cNvPr>
          <p:cNvSpPr>
            <a:spLocks noGrp="1"/>
          </p:cNvSpPr>
          <p:nvPr>
            <p:ph type="title"/>
          </p:nvPr>
        </p:nvSpPr>
        <p:spPr>
          <a:xfrm>
            <a:off x="457200" y="-35560"/>
            <a:ext cx="8686800" cy="1143000"/>
          </a:xfrm>
          <a:solidFill>
            <a:schemeClr val="bg1"/>
          </a:solidFill>
        </p:spPr>
        <p:txBody>
          <a:bodyPr>
            <a:normAutofit fontScale="90000"/>
          </a:bodyPr>
          <a:lstStyle/>
          <a:p>
            <a:r>
              <a:rPr lang="en-US" dirty="0"/>
              <a:t>Electromagnetic showers (example in air)</a:t>
            </a:r>
          </a:p>
        </p:txBody>
      </p:sp>
    </p:spTree>
    <p:extLst>
      <p:ext uri="{BB962C8B-B14F-4D97-AF65-F5344CB8AC3E}">
        <p14:creationId xmlns:p14="http://schemas.microsoft.com/office/powerpoint/2010/main" val="1755187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nature of energy loss</a:t>
            </a:r>
          </a:p>
        </p:txBody>
      </p:sp>
      <p:sp>
        <p:nvSpPr>
          <p:cNvPr id="3" name="Content Placeholder 2"/>
          <p:cNvSpPr>
            <a:spLocks noGrp="1"/>
          </p:cNvSpPr>
          <p:nvPr>
            <p:ph idx="1"/>
          </p:nvPr>
        </p:nvSpPr>
        <p:spPr>
          <a:xfrm>
            <a:off x="0" y="1447800"/>
            <a:ext cx="9144000" cy="5143500"/>
          </a:xfrm>
        </p:spPr>
        <p:txBody>
          <a:bodyPr>
            <a:normAutofit fontScale="77500" lnSpcReduction="20000"/>
          </a:bodyPr>
          <a:lstStyle/>
          <a:p>
            <a:r>
              <a:rPr lang="en-US" dirty="0" err="1"/>
              <a:t>dE</a:t>
            </a:r>
            <a:r>
              <a:rPr lang="en-US" dirty="0"/>
              <a:t>/dx describes the </a:t>
            </a:r>
            <a:r>
              <a:rPr lang="en-US" i="1" dirty="0"/>
              <a:t>mean</a:t>
            </a:r>
            <a:r>
              <a:rPr lang="en-US" dirty="0"/>
              <a:t> energy loss</a:t>
            </a:r>
          </a:p>
          <a:p>
            <a:r>
              <a:rPr lang="en-US" i="1" dirty="0"/>
              <a:t>Most probable </a:t>
            </a:r>
            <a:r>
              <a:rPr lang="en-US" dirty="0"/>
              <a:t>energy loss is substantially different from mean (distribution has long tail)</a:t>
            </a:r>
          </a:p>
          <a:p>
            <a:r>
              <a:rPr lang="en-US" dirty="0"/>
              <a:t>Most energy loss phenomena are actually discrete and stochastic, not smooth and continuous</a:t>
            </a:r>
          </a:p>
          <a:p>
            <a:r>
              <a:rPr lang="en-US" dirty="0"/>
              <a:t>Stochastic nature of ionization loss is important for thin absorbers</a:t>
            </a:r>
          </a:p>
          <a:p>
            <a:r>
              <a:rPr lang="en-US" dirty="0"/>
              <a:t>For thick absorbers, ionization loss is fairly smooth</a:t>
            </a:r>
          </a:p>
          <a:p>
            <a:r>
              <a:rPr lang="en-US" dirty="0"/>
              <a:t>Stochastic nature of other interactions (bremsstrahlung, pair production, photonuclear interactions) typically important even for thick absorbers</a:t>
            </a:r>
          </a:p>
          <a:p>
            <a:r>
              <a:rPr lang="en-US" dirty="0"/>
              <a:t>Even ionization loss can have large individual stochastic depositions (e.g. delta rays)</a:t>
            </a:r>
          </a:p>
          <a:p>
            <a:r>
              <a:rPr lang="en-US" dirty="0"/>
              <a:t>Cherenkov emission is fairly continuous (but of course the photons are quantized)</a:t>
            </a:r>
          </a:p>
        </p:txBody>
      </p:sp>
      <p:sp>
        <p:nvSpPr>
          <p:cNvPr id="4" name="Footer Placeholder 3">
            <a:extLst>
              <a:ext uri="{FF2B5EF4-FFF2-40B4-BE49-F238E27FC236}">
                <a16:creationId xmlns:a16="http://schemas.microsoft.com/office/drawing/2014/main" id="{D64A3D8E-2E0F-5946-8C36-D3F385C695D2}"/>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EF9555-8BC5-924E-9EAB-48549D0D9F99}"/>
              </a:ext>
            </a:extLst>
          </p:cNvPr>
          <p:cNvSpPr>
            <a:spLocks noGrp="1"/>
          </p:cNvSpPr>
          <p:nvPr>
            <p:ph type="sldNum" sz="quarter" idx="12"/>
          </p:nvPr>
        </p:nvSpPr>
        <p:spPr/>
        <p:txBody>
          <a:bodyPr/>
          <a:lstStyle/>
          <a:p>
            <a:fld id="{192A9EB8-4F3E-0C49-A472-64A19CF6F1A2}" type="slidenum">
              <a:rPr lang="en-US" smtClean="0"/>
              <a:t>26</a:t>
            </a:fld>
            <a:endParaRPr lang="en-US"/>
          </a:p>
        </p:txBody>
      </p:sp>
    </p:spTree>
    <p:extLst>
      <p:ext uri="{BB962C8B-B14F-4D97-AF65-F5344CB8AC3E}">
        <p14:creationId xmlns:p14="http://schemas.microsoft.com/office/powerpoint/2010/main" val="3873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j295436fig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863600"/>
            <a:ext cx="6921500" cy="4890958"/>
          </a:xfrm>
          <a:prstGeom prst="rect">
            <a:avLst/>
          </a:prstGeom>
        </p:spPr>
      </p:pic>
      <p:sp>
        <p:nvSpPr>
          <p:cNvPr id="2" name="Title 1"/>
          <p:cNvSpPr>
            <a:spLocks noGrp="1"/>
          </p:cNvSpPr>
          <p:nvPr>
            <p:ph type="title"/>
          </p:nvPr>
        </p:nvSpPr>
        <p:spPr>
          <a:xfrm>
            <a:off x="457200" y="0"/>
            <a:ext cx="8229600" cy="774700"/>
          </a:xfrm>
        </p:spPr>
        <p:txBody>
          <a:bodyPr/>
          <a:lstStyle/>
          <a:p>
            <a:r>
              <a:rPr lang="en-US" dirty="0"/>
              <a:t>Cherenkov spectrum in practice</a:t>
            </a:r>
          </a:p>
        </p:txBody>
      </p:sp>
      <p:sp>
        <p:nvSpPr>
          <p:cNvPr id="3" name="Content Placeholder 2"/>
          <p:cNvSpPr>
            <a:spLocks noGrp="1"/>
          </p:cNvSpPr>
          <p:nvPr>
            <p:ph idx="1"/>
          </p:nvPr>
        </p:nvSpPr>
        <p:spPr>
          <a:xfrm>
            <a:off x="215900" y="5438040"/>
            <a:ext cx="8712200" cy="1219200"/>
          </a:xfrm>
        </p:spPr>
        <p:txBody>
          <a:bodyPr>
            <a:noAutofit/>
          </a:bodyPr>
          <a:lstStyle/>
          <a:p>
            <a:r>
              <a:rPr lang="en-US" sz="2000" dirty="0"/>
              <a:t>Example in air</a:t>
            </a:r>
          </a:p>
          <a:p>
            <a:r>
              <a:rPr lang="en-US" sz="2000" dirty="0"/>
              <a:t>In practice, short wavelength end limited by transmission through medium and by efficiency of photon detector in the ultraviolet</a:t>
            </a:r>
          </a:p>
        </p:txBody>
      </p:sp>
      <p:sp>
        <p:nvSpPr>
          <p:cNvPr id="5" name="TextBox 4"/>
          <p:cNvSpPr txBox="1"/>
          <p:nvPr/>
        </p:nvSpPr>
        <p:spPr>
          <a:xfrm>
            <a:off x="6413500" y="2933531"/>
            <a:ext cx="2730500" cy="1015663"/>
          </a:xfrm>
          <a:prstGeom prst="rect">
            <a:avLst/>
          </a:prstGeom>
          <a:noFill/>
        </p:spPr>
        <p:txBody>
          <a:bodyPr wrap="square" rtlCol="0">
            <a:spAutoFit/>
          </a:bodyPr>
          <a:lstStyle/>
          <a:p>
            <a:r>
              <a:rPr lang="en-US" sz="2000" dirty="0"/>
              <a:t>Cherenkov spectrum</a:t>
            </a:r>
          </a:p>
          <a:p>
            <a:r>
              <a:rPr lang="en-US" sz="2000" dirty="0">
                <a:solidFill>
                  <a:srgbClr val="FF0000"/>
                </a:solidFill>
              </a:rPr>
              <a:t>PMT sensitivity</a:t>
            </a:r>
          </a:p>
          <a:p>
            <a:r>
              <a:rPr lang="en-US" sz="2000" dirty="0">
                <a:solidFill>
                  <a:srgbClr val="66CCFF"/>
                </a:solidFill>
              </a:rPr>
              <a:t>Medium </a:t>
            </a:r>
            <a:r>
              <a:rPr lang="en-US" sz="2000" dirty="0" err="1">
                <a:solidFill>
                  <a:srgbClr val="66CCFF"/>
                </a:solidFill>
              </a:rPr>
              <a:t>transmissivity</a:t>
            </a:r>
            <a:endParaRPr lang="en-US" sz="2000" dirty="0">
              <a:solidFill>
                <a:srgbClr val="66CCFF"/>
              </a:solidFill>
            </a:endParaRPr>
          </a:p>
        </p:txBody>
      </p:sp>
      <p:sp>
        <p:nvSpPr>
          <p:cNvPr id="6" name="Footer Placeholder 5">
            <a:extLst>
              <a:ext uri="{FF2B5EF4-FFF2-40B4-BE49-F238E27FC236}">
                <a16:creationId xmlns:a16="http://schemas.microsoft.com/office/drawing/2014/main" id="{2766B0E9-1694-A245-8AF4-46612E0AB4BA}"/>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9DC33B85-4C75-3040-9831-CDFB31EFA548}"/>
              </a:ext>
            </a:extLst>
          </p:cNvPr>
          <p:cNvSpPr>
            <a:spLocks noGrp="1"/>
          </p:cNvSpPr>
          <p:nvPr>
            <p:ph type="sldNum" sz="quarter" idx="12"/>
          </p:nvPr>
        </p:nvSpPr>
        <p:spPr/>
        <p:txBody>
          <a:bodyPr/>
          <a:lstStyle/>
          <a:p>
            <a:fld id="{192A9EB8-4F3E-0C49-A472-64A19CF6F1A2}" type="slidenum">
              <a:rPr lang="en-US" smtClean="0"/>
              <a:t>27</a:t>
            </a:fld>
            <a:endParaRPr lang="en-US"/>
          </a:p>
        </p:txBody>
      </p:sp>
    </p:spTree>
    <p:extLst>
      <p:ext uri="{BB962C8B-B14F-4D97-AF65-F5344CB8AC3E}">
        <p14:creationId xmlns:p14="http://schemas.microsoft.com/office/powerpoint/2010/main" val="2324342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28</a:t>
            </a:fld>
            <a:endParaRPr lang="en-US"/>
          </a:p>
        </p:txBody>
      </p:sp>
    </p:spTree>
    <p:extLst>
      <p:ext uri="{BB962C8B-B14F-4D97-AF65-F5344CB8AC3E}">
        <p14:creationId xmlns:p14="http://schemas.microsoft.com/office/powerpoint/2010/main" val="94123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2.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237" y="945719"/>
            <a:ext cx="5759349" cy="6158512"/>
          </a:xfrm>
          <a:prstGeom prst="rect">
            <a:avLst/>
          </a:prstGeom>
        </p:spPr>
      </p:pic>
      <p:sp>
        <p:nvSpPr>
          <p:cNvPr id="2" name="Title 1"/>
          <p:cNvSpPr>
            <a:spLocks noGrp="1"/>
          </p:cNvSpPr>
          <p:nvPr>
            <p:ph type="title"/>
          </p:nvPr>
        </p:nvSpPr>
        <p:spPr>
          <a:xfrm>
            <a:off x="207424" y="1"/>
            <a:ext cx="3323175" cy="1058339"/>
          </a:xfrm>
        </p:spPr>
        <p:txBody>
          <a:bodyPr>
            <a:normAutofit fontScale="90000"/>
          </a:bodyPr>
          <a:lstStyle/>
          <a:p>
            <a:r>
              <a:rPr lang="en-US" dirty="0"/>
              <a:t>Ionization loss</a:t>
            </a:r>
          </a:p>
        </p:txBody>
      </p:sp>
      <p:sp>
        <p:nvSpPr>
          <p:cNvPr id="5" name="Content Placeholder 2"/>
          <p:cNvSpPr>
            <a:spLocks noGrp="1"/>
          </p:cNvSpPr>
          <p:nvPr>
            <p:ph idx="1"/>
          </p:nvPr>
        </p:nvSpPr>
        <p:spPr>
          <a:xfrm>
            <a:off x="-25400" y="1058340"/>
            <a:ext cx="3530599" cy="5698060"/>
          </a:xfrm>
        </p:spPr>
        <p:txBody>
          <a:bodyPr>
            <a:noAutofit/>
          </a:bodyPr>
          <a:lstStyle/>
          <a:p>
            <a:r>
              <a:rPr lang="en-US" sz="1800" dirty="0"/>
              <a:t>Slower particles ionize more</a:t>
            </a:r>
          </a:p>
          <a:p>
            <a:r>
              <a:rPr lang="en-US" sz="1800" dirty="0"/>
              <a:t>At intermediate energies, heavier particles ionize more (because they travel more slowly)</a:t>
            </a:r>
          </a:p>
          <a:p>
            <a:r>
              <a:rPr lang="en-US" sz="1800" dirty="0"/>
              <a:t>Higher-charge particles ionize more</a:t>
            </a:r>
          </a:p>
          <a:p>
            <a:r>
              <a:rPr lang="en-US" sz="1800" dirty="0"/>
              <a:t>Once β increases to be close to 1, minimum is reached: “</a:t>
            </a:r>
            <a:r>
              <a:rPr lang="en-US" sz="1800" b="1" dirty="0">
                <a:solidFill>
                  <a:srgbClr val="0070C0"/>
                </a:solidFill>
              </a:rPr>
              <a:t>minimum ionizing particle</a:t>
            </a:r>
            <a:r>
              <a:rPr lang="en-US" sz="1800" dirty="0"/>
              <a:t>” (MIP)</a:t>
            </a:r>
          </a:p>
          <a:p>
            <a:r>
              <a:rPr lang="en-US" sz="1800" dirty="0"/>
              <a:t>Above a few GeV most particles are MIPs</a:t>
            </a:r>
          </a:p>
          <a:p>
            <a:r>
              <a:rPr lang="en-US" sz="1800" dirty="0"/>
              <a:t>MIP energy loss depends only on particle charge and material density (not on particle mass)</a:t>
            </a:r>
          </a:p>
          <a:p>
            <a:r>
              <a:rPr lang="en-US" sz="1800" dirty="0"/>
              <a:t>For fixed KE below MIP: higher mass means lower speed so greater </a:t>
            </a:r>
            <a:r>
              <a:rPr lang="en-US" sz="1800" dirty="0" err="1"/>
              <a:t>dE</a:t>
            </a:r>
            <a:r>
              <a:rPr lang="en-US" sz="1800" dirty="0"/>
              <a:t>/dx</a:t>
            </a:r>
          </a:p>
        </p:txBody>
      </p:sp>
      <p:pic>
        <p:nvPicPr>
          <p:cNvPr id="7" name="Picture 6" descr="bethe bloch si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099" y="-124755"/>
            <a:ext cx="4080487" cy="1292154"/>
          </a:xfrm>
          <a:prstGeom prst="rect">
            <a:avLst/>
          </a:prstGeom>
        </p:spPr>
      </p:pic>
      <p:sp>
        <p:nvSpPr>
          <p:cNvPr id="3" name="Footer Placeholder 2">
            <a:extLst>
              <a:ext uri="{FF2B5EF4-FFF2-40B4-BE49-F238E27FC236}">
                <a16:creationId xmlns:a16="http://schemas.microsoft.com/office/drawing/2014/main" id="{180CF2E3-C695-A64F-996A-D7587E202AAE}"/>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C9A67503-B9A2-C747-86A2-9D770F359339}"/>
              </a:ext>
            </a:extLst>
          </p:cNvPr>
          <p:cNvSpPr>
            <a:spLocks noGrp="1"/>
          </p:cNvSpPr>
          <p:nvPr>
            <p:ph type="sldNum" sz="quarter" idx="12"/>
          </p:nvPr>
        </p:nvSpPr>
        <p:spPr/>
        <p:txBody>
          <a:bodyPr/>
          <a:lstStyle/>
          <a:p>
            <a:fld id="{192A9EB8-4F3E-0C49-A472-64A19CF6F1A2}" type="slidenum">
              <a:rPr lang="en-US" smtClean="0"/>
              <a:t>29</a:t>
            </a:fld>
            <a:endParaRPr lang="en-US"/>
          </a:p>
        </p:txBody>
      </p:sp>
    </p:spTree>
    <p:extLst>
      <p:ext uri="{BB962C8B-B14F-4D97-AF65-F5344CB8AC3E}">
        <p14:creationId xmlns:p14="http://schemas.microsoft.com/office/powerpoint/2010/main" val="12404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975"/>
          </a:xfrm>
        </p:spPr>
        <p:txBody>
          <a:bodyPr/>
          <a:lstStyle/>
          <a:p>
            <a:r>
              <a:rPr lang="en-US" sz="3200" dirty="0"/>
              <a:t>Neutrino cross section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13"/>
            <a:ext cx="9144000" cy="5991235"/>
          </a:xfrm>
          <a:prstGeom prst="rect">
            <a:avLst/>
          </a:prstGeom>
        </p:spPr>
      </p:pic>
      <p:sp>
        <p:nvSpPr>
          <p:cNvPr id="7" name="Rectangle 6"/>
          <p:cNvSpPr/>
          <p:nvPr/>
        </p:nvSpPr>
        <p:spPr>
          <a:xfrm>
            <a:off x="6705600" y="645112"/>
            <a:ext cx="2057400" cy="140817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B10B0F8-D48A-FB40-9C25-1A90A3BBABDB}"/>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51529417-827E-9B46-A0AA-3234107671ED}"/>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a:t>
            </a:fld>
            <a:endParaRPr lang="en-US" dirty="0"/>
          </a:p>
        </p:txBody>
      </p:sp>
      <p:sp>
        <p:nvSpPr>
          <p:cNvPr id="9" name="TextBox 8">
            <a:extLst>
              <a:ext uri="{FF2B5EF4-FFF2-40B4-BE49-F238E27FC236}">
                <a16:creationId xmlns:a16="http://schemas.microsoft.com/office/drawing/2014/main" id="{2C8A10A6-C602-E945-A7CD-C01BB79F2563}"/>
              </a:ext>
            </a:extLst>
          </p:cNvPr>
          <p:cNvSpPr txBox="1"/>
          <p:nvPr/>
        </p:nvSpPr>
        <p:spPr>
          <a:xfrm>
            <a:off x="4405745" y="5160887"/>
            <a:ext cx="4004879" cy="369332"/>
          </a:xfrm>
          <a:prstGeom prst="rect">
            <a:avLst/>
          </a:prstGeom>
          <a:noFill/>
        </p:spPr>
        <p:txBody>
          <a:bodyPr wrap="none" rtlCol="0">
            <a:spAutoFit/>
          </a:bodyPr>
          <a:lstStyle/>
          <a:p>
            <a:r>
              <a:rPr lang="en-US" dirty="0" err="1"/>
              <a:t>Formaggio</a:t>
            </a:r>
            <a:r>
              <a:rPr lang="en-US" dirty="0"/>
              <a:t> &amp; Zeller Rev. Mod. Phys. 2012</a:t>
            </a:r>
          </a:p>
        </p:txBody>
      </p:sp>
    </p:spTree>
    <p:extLst>
      <p:ext uri="{BB962C8B-B14F-4D97-AF65-F5344CB8AC3E}">
        <p14:creationId xmlns:p14="http://schemas.microsoft.com/office/powerpoint/2010/main" val="161345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30</a:t>
            </a:fld>
            <a:endParaRPr lang="en-US"/>
          </a:p>
        </p:txBody>
      </p:sp>
    </p:spTree>
    <p:extLst>
      <p:ext uri="{BB962C8B-B14F-4D97-AF65-F5344CB8AC3E}">
        <p14:creationId xmlns:p14="http://schemas.microsoft.com/office/powerpoint/2010/main" val="2920043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i="1" dirty="0"/>
              <a:t>Photo</a:t>
            </a:r>
            <a:r>
              <a:rPr lang="en-US" dirty="0"/>
              <a:t>nuclear interactions</a:t>
            </a:r>
          </a:p>
        </p:txBody>
      </p:sp>
      <p:sp>
        <p:nvSpPr>
          <p:cNvPr id="3" name="Content Placeholder 2"/>
          <p:cNvSpPr>
            <a:spLocks noGrp="1"/>
          </p:cNvSpPr>
          <p:nvPr>
            <p:ph idx="1"/>
          </p:nvPr>
        </p:nvSpPr>
        <p:spPr>
          <a:xfrm>
            <a:off x="0" y="5180520"/>
            <a:ext cx="9144000" cy="1562100"/>
          </a:xfrm>
        </p:spPr>
        <p:txBody>
          <a:bodyPr>
            <a:normAutofit fontScale="92500" lnSpcReduction="20000"/>
          </a:bodyPr>
          <a:lstStyle/>
          <a:p>
            <a:r>
              <a:rPr lang="en-US" sz="2000" dirty="0"/>
              <a:t>Counter-intuitively, photons can undergo strong interactions with nuclei</a:t>
            </a:r>
          </a:p>
          <a:p>
            <a:r>
              <a:rPr lang="en-US" sz="2000" dirty="0"/>
              <a:t>Gamma-ray produces virtual quark-antiquark pair that interacts with nucleus</a:t>
            </a:r>
          </a:p>
          <a:p>
            <a:r>
              <a:rPr lang="en-US" sz="2000" dirty="0"/>
              <a:t>Excitation of nucleus can cause dipole (excess protons on one side) which results in resonant absorption (“</a:t>
            </a:r>
            <a:r>
              <a:rPr lang="en-US" sz="2000" b="1" dirty="0">
                <a:solidFill>
                  <a:srgbClr val="0070C0"/>
                </a:solidFill>
              </a:rPr>
              <a:t>giant dipole resonance</a:t>
            </a:r>
            <a:r>
              <a:rPr lang="en-US" sz="2000" dirty="0"/>
              <a:t>”, GDR)</a:t>
            </a:r>
          </a:p>
          <a:p>
            <a:r>
              <a:rPr lang="en-US" sz="2000" dirty="0"/>
              <a:t>Other non-hadrons (e.g. muons) can also undergo photo-nuclear interactions</a:t>
            </a:r>
          </a:p>
        </p:txBody>
      </p:sp>
      <p:pic>
        <p:nvPicPr>
          <p:cNvPr id="4" name="Picture 3" descr="sigma_both_06.eps"/>
          <p:cNvPicPr>
            <a:picLocks noChangeAspect="1"/>
          </p:cNvPicPr>
          <p:nvPr/>
        </p:nvPicPr>
        <p:blipFill rotWithShape="1">
          <a:blip r:embed="rId2">
            <a:extLst>
              <a:ext uri="{28A0092B-C50C-407E-A947-70E740481C1C}">
                <a14:useLocalDpi xmlns:a14="http://schemas.microsoft.com/office/drawing/2010/main" val="0"/>
              </a:ext>
            </a:extLst>
          </a:blip>
          <a:srcRect t="47455" b="-47455"/>
          <a:stretch/>
        </p:blipFill>
        <p:spPr>
          <a:xfrm>
            <a:off x="2086371" y="874010"/>
            <a:ext cx="4670028" cy="8199882"/>
          </a:xfrm>
          <a:prstGeom prst="rect">
            <a:avLst/>
          </a:prstGeom>
        </p:spPr>
      </p:pic>
      <p:sp>
        <p:nvSpPr>
          <p:cNvPr id="5" name="Footer Placeholder 4">
            <a:extLst>
              <a:ext uri="{FF2B5EF4-FFF2-40B4-BE49-F238E27FC236}">
                <a16:creationId xmlns:a16="http://schemas.microsoft.com/office/drawing/2014/main" id="{D13EBC96-29B0-D041-BD17-D89A65605205}"/>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CF9FFE2-D2F1-0A49-A790-726214E44DAF}"/>
              </a:ext>
            </a:extLst>
          </p:cNvPr>
          <p:cNvSpPr>
            <a:spLocks noGrp="1"/>
          </p:cNvSpPr>
          <p:nvPr>
            <p:ph type="sldNum" sz="quarter" idx="12"/>
          </p:nvPr>
        </p:nvSpPr>
        <p:spPr/>
        <p:txBody>
          <a:bodyPr/>
          <a:lstStyle/>
          <a:p>
            <a:fld id="{192A9EB8-4F3E-0C49-A472-64A19CF6F1A2}" type="slidenum">
              <a:rPr lang="en-US" smtClean="0"/>
              <a:t>31</a:t>
            </a:fld>
            <a:endParaRPr lang="en-US"/>
          </a:p>
        </p:txBody>
      </p:sp>
    </p:spTree>
    <p:extLst>
      <p:ext uri="{BB962C8B-B14F-4D97-AF65-F5344CB8AC3E}">
        <p14:creationId xmlns:p14="http://schemas.microsoft.com/office/powerpoint/2010/main" val="4140679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54888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normAutofit fontScale="90000"/>
          </a:bodyPr>
          <a:lstStyle/>
          <a:p>
            <a:r>
              <a:rPr lang="en-US" dirty="0"/>
              <a:t>Glashow resonance event</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114300" y="5203342"/>
            <a:ext cx="8915399" cy="1384995"/>
          </a:xfrm>
          <a:prstGeom prst="rect">
            <a:avLst/>
          </a:prstGeom>
          <a:noFill/>
        </p:spPr>
        <p:txBody>
          <a:bodyPr wrap="square" rtlCol="0">
            <a:spAutoFit/>
          </a:bodyPr>
          <a:lstStyle/>
          <a:p>
            <a:pPr marL="342900" indent="-342900">
              <a:buFont typeface="Arial" charset="0"/>
              <a:buChar char="•"/>
            </a:pPr>
            <a:r>
              <a:rPr lang="en-US" sz="2100" dirty="0" err="1">
                <a:latin typeface="+mn-lt"/>
              </a:rPr>
              <a:t>IceCube</a:t>
            </a:r>
            <a:r>
              <a:rPr lang="en-US" sz="2100" dirty="0">
                <a:latin typeface="+mn-lt"/>
              </a:rPr>
              <a:t>, Nature 591, 220-224 (2021)</a:t>
            </a:r>
          </a:p>
          <a:p>
            <a:pPr marL="342900" indent="-342900">
              <a:buFont typeface="Arial" charset="0"/>
              <a:buChar char="•"/>
            </a:pPr>
            <a:r>
              <a:rPr lang="en-US" sz="2100" dirty="0" err="1">
                <a:latin typeface="+mn-lt"/>
              </a:rPr>
              <a:t>IceCube</a:t>
            </a:r>
            <a:r>
              <a:rPr lang="en-US" sz="2100" dirty="0">
                <a:latin typeface="+mn-lt"/>
              </a:rPr>
              <a:t>, 1710.01191 (ICRC)</a:t>
            </a:r>
          </a:p>
          <a:p>
            <a:pPr marL="342900" indent="-342900">
              <a:buFont typeface="Arial" charset="0"/>
              <a:buChar char="•"/>
            </a:pPr>
            <a:r>
              <a:rPr lang="en-US" sz="2100" dirty="0">
                <a:latin typeface="+mn-lt"/>
              </a:rPr>
              <a:t>6.05 ± 0.72 </a:t>
            </a:r>
            <a:r>
              <a:rPr lang="en-US" sz="2100" dirty="0" err="1">
                <a:latin typeface="+mn-lt"/>
              </a:rPr>
              <a:t>PeV</a:t>
            </a:r>
            <a:r>
              <a:rPr lang="en-US" sz="2100" dirty="0">
                <a:latin typeface="+mn-lt"/>
              </a:rPr>
              <a:t> visible energy</a:t>
            </a:r>
          </a:p>
          <a:p>
            <a:pPr marL="342900" indent="-342900">
              <a:buFont typeface="Arial" charset="0"/>
              <a:buChar char="•"/>
            </a:pPr>
            <a:r>
              <a:rPr lang="en-US" sz="2100" dirty="0"/>
              <a:t>Event not contained:  identified in partially contained </a:t>
            </a:r>
            <a:r>
              <a:rPr lang="en-US" sz="2100" dirty="0" err="1"/>
              <a:t>PeV</a:t>
            </a:r>
            <a:r>
              <a:rPr lang="en-US" sz="2100" dirty="0"/>
              <a:t> search (PEPE)</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32</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659883"/>
            <a:ext cx="2998399" cy="2428151"/>
          </a:xfrm>
          <a:prstGeom prst="rect">
            <a:avLst/>
          </a:prstGeom>
        </p:spPr>
      </p:pic>
    </p:spTree>
    <p:extLst>
      <p:ext uri="{BB962C8B-B14F-4D97-AF65-F5344CB8AC3E}">
        <p14:creationId xmlns:p14="http://schemas.microsoft.com/office/powerpoint/2010/main" val="40290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geretal-1407-3255_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896" y="109538"/>
            <a:ext cx="4876604" cy="3027907"/>
          </a:xfrm>
          <a:prstGeom prst="rect">
            <a:avLst/>
          </a:prstGeom>
        </p:spPr>
      </p:pic>
      <p:sp>
        <p:nvSpPr>
          <p:cNvPr id="2" name="Title 1"/>
          <p:cNvSpPr>
            <a:spLocks noGrp="1"/>
          </p:cNvSpPr>
          <p:nvPr>
            <p:ph type="title"/>
          </p:nvPr>
        </p:nvSpPr>
        <p:spPr>
          <a:xfrm>
            <a:off x="292100" y="96838"/>
            <a:ext cx="3098800" cy="1719262"/>
          </a:xfrm>
        </p:spPr>
        <p:txBody>
          <a:bodyPr>
            <a:normAutofit fontScale="90000"/>
          </a:bodyPr>
          <a:lstStyle/>
          <a:p>
            <a:r>
              <a:rPr lang="en-US" dirty="0"/>
              <a:t>The Glashow resonance</a:t>
            </a:r>
          </a:p>
        </p:txBody>
      </p:sp>
      <p:sp>
        <p:nvSpPr>
          <p:cNvPr id="3" name="Content Placeholder 2"/>
          <p:cNvSpPr>
            <a:spLocks noGrp="1"/>
          </p:cNvSpPr>
          <p:nvPr>
            <p:ph idx="1"/>
          </p:nvPr>
        </p:nvSpPr>
        <p:spPr>
          <a:xfrm>
            <a:off x="12700" y="2756439"/>
            <a:ext cx="4787900" cy="3893736"/>
          </a:xfrm>
        </p:spPr>
        <p:txBody>
          <a:bodyPr>
            <a:noAutofit/>
          </a:bodyPr>
          <a:lstStyle/>
          <a:p>
            <a:r>
              <a:rPr lang="en-US" sz="1800" dirty="0"/>
              <a:t>An alternative interaction to DIS, for neutrinos incident on matter (atoms)</a:t>
            </a:r>
          </a:p>
          <a:p>
            <a:r>
              <a:rPr lang="en-US" sz="1800" dirty="0"/>
              <a:t>Only possible for electron anti-neutrinos, due to presence of atomic electrons in matter</a:t>
            </a:r>
          </a:p>
          <a:p>
            <a:r>
              <a:rPr lang="en-US" sz="1800" dirty="0"/>
              <a:t>Resonant production of W</a:t>
            </a:r>
            <a:r>
              <a:rPr lang="en-US" sz="1800" baseline="30000" dirty="0"/>
              <a:t>-</a:t>
            </a:r>
            <a:r>
              <a:rPr lang="en-US" sz="1800" dirty="0"/>
              <a:t>, which decays</a:t>
            </a:r>
            <a:endParaRPr lang="en-US" sz="1800" baseline="30000" dirty="0"/>
          </a:p>
          <a:p>
            <a:r>
              <a:rPr lang="en-US" sz="1800" dirty="0"/>
              <a:t>Resonance is at neutrino energy of 6 </a:t>
            </a:r>
            <a:r>
              <a:rPr lang="en-US" sz="1800" dirty="0" err="1"/>
              <a:t>PeV</a:t>
            </a:r>
            <a:endParaRPr lang="en-US" sz="1800" dirty="0"/>
          </a:p>
          <a:p>
            <a:r>
              <a:rPr lang="en-US" sz="1800" dirty="0"/>
              <a:t>W</a:t>
            </a:r>
            <a:r>
              <a:rPr lang="en-US" sz="1800" baseline="30000" dirty="0"/>
              <a:t>-</a:t>
            </a:r>
            <a:r>
              <a:rPr lang="en-US" sz="1800" dirty="0"/>
              <a:t> branching ratios:</a:t>
            </a:r>
          </a:p>
          <a:p>
            <a:pPr lvl="1"/>
            <a:r>
              <a:rPr lang="en-US" sz="1800" dirty="0"/>
              <a:t>68% quark + antiquark (</a:t>
            </a:r>
            <a:r>
              <a:rPr lang="en-US" sz="1800" dirty="0" err="1"/>
              <a:t>hadronic</a:t>
            </a:r>
            <a:r>
              <a:rPr lang="en-US" sz="1800" dirty="0"/>
              <a:t> shower)</a:t>
            </a:r>
          </a:p>
          <a:p>
            <a:pPr lvl="1"/>
            <a:r>
              <a:rPr lang="en-US" sz="1800" dirty="0"/>
              <a:t>11% tau + tau antineutrino (tau track)</a:t>
            </a:r>
          </a:p>
          <a:p>
            <a:pPr lvl="1"/>
            <a:r>
              <a:rPr lang="en-US" sz="1800" dirty="0"/>
              <a:t>11% mu + mu antineutrino (mu track)</a:t>
            </a:r>
          </a:p>
          <a:p>
            <a:pPr lvl="1"/>
            <a:r>
              <a:rPr lang="en-US" sz="1800" dirty="0"/>
              <a:t>10% electron + electron antineutrino (electromagnetic shower)</a:t>
            </a:r>
          </a:p>
        </p:txBody>
      </p:sp>
      <p:pic>
        <p:nvPicPr>
          <p:cNvPr id="4" name="Picture 3" descr="van santen glash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3137445"/>
            <a:ext cx="4343400" cy="3517355"/>
          </a:xfrm>
          <a:prstGeom prst="rect">
            <a:avLst/>
          </a:prstGeom>
        </p:spPr>
      </p:pic>
      <p:sp>
        <p:nvSpPr>
          <p:cNvPr id="6" name="Footer Placeholder 5">
            <a:extLst>
              <a:ext uri="{FF2B5EF4-FFF2-40B4-BE49-F238E27FC236}">
                <a16:creationId xmlns:a16="http://schemas.microsoft.com/office/drawing/2014/main" id="{A1A9D76B-1FF7-DC49-9E4A-D5213DF739DE}"/>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044FFB95-27A0-2845-A791-B8CAA30ACBAD}"/>
              </a:ext>
            </a:extLst>
          </p:cNvPr>
          <p:cNvSpPr>
            <a:spLocks noGrp="1"/>
          </p:cNvSpPr>
          <p:nvPr>
            <p:ph type="sldNum" sz="quarter" idx="12"/>
          </p:nvPr>
        </p:nvSpPr>
        <p:spPr/>
        <p:txBody>
          <a:bodyPr/>
          <a:lstStyle/>
          <a:p>
            <a:fld id="{192A9EB8-4F3E-0C49-A472-64A19CF6F1A2}" type="slidenum">
              <a:rPr lang="en-US" smtClean="0"/>
              <a:t>33</a:t>
            </a:fld>
            <a:endParaRPr lang="en-US"/>
          </a:p>
        </p:txBody>
      </p:sp>
    </p:spTree>
    <p:extLst>
      <p:ext uri="{BB962C8B-B14F-4D97-AF65-F5344CB8AC3E}">
        <p14:creationId xmlns:p14="http://schemas.microsoft.com/office/powerpoint/2010/main" val="20356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lstStyle/>
          <a:p>
            <a:r>
              <a:rPr lang="en-US" dirty="0"/>
              <a:t>Strong interactions</a:t>
            </a:r>
          </a:p>
        </p:txBody>
      </p:sp>
      <p:sp>
        <p:nvSpPr>
          <p:cNvPr id="3" name="Content Placeholder 2"/>
          <p:cNvSpPr>
            <a:spLocks noGrp="1"/>
          </p:cNvSpPr>
          <p:nvPr>
            <p:ph idx="1"/>
          </p:nvPr>
        </p:nvSpPr>
        <p:spPr>
          <a:xfrm>
            <a:off x="0" y="790257"/>
            <a:ext cx="9029700" cy="5102543"/>
          </a:xfrm>
        </p:spPr>
        <p:txBody>
          <a:bodyPr>
            <a:noAutofit/>
          </a:bodyPr>
          <a:lstStyle/>
          <a:p>
            <a:r>
              <a:rPr lang="en-US" sz="2100" dirty="0"/>
              <a:t>So far we have focused on electromagnetic interactions: ionization loss, Cherenkov radiation, bremsstrahlung, transition radiation, photoelectric, Compton, pair production</a:t>
            </a:r>
          </a:p>
          <a:p>
            <a:r>
              <a:rPr lang="en-US" sz="2100" dirty="0"/>
              <a:t>High energy hadrons (protons, neutrons, </a:t>
            </a:r>
            <a:r>
              <a:rPr lang="en-US" sz="2100" dirty="0" err="1"/>
              <a:t>pions</a:t>
            </a:r>
            <a:r>
              <a:rPr lang="en-US" sz="2100" dirty="0"/>
              <a:t>, …) can also undergo strong interactions in matter</a:t>
            </a:r>
          </a:p>
          <a:p>
            <a:r>
              <a:rPr lang="en-US" sz="2100" dirty="0"/>
              <a:t>Elastic: simple scattering without exciting or changing identity of particles</a:t>
            </a:r>
          </a:p>
          <a:p>
            <a:r>
              <a:rPr lang="en-US" sz="2100" dirty="0"/>
              <a:t>Inelastic: produces quarks which </a:t>
            </a:r>
            <a:r>
              <a:rPr lang="en-US" sz="2100" dirty="0" err="1"/>
              <a:t>hadronize</a:t>
            </a:r>
            <a:r>
              <a:rPr lang="en-US" sz="2100" dirty="0"/>
              <a:t> to mesons or baryons</a:t>
            </a:r>
          </a:p>
          <a:p>
            <a:r>
              <a:rPr lang="en-US" sz="2100" dirty="0"/>
              <a:t>Non-hadrons (electrons, muons, neutrinos, …) do not undergo strong interactions</a:t>
            </a:r>
          </a:p>
          <a:p>
            <a:r>
              <a:rPr lang="en-US" sz="2100" dirty="0"/>
              <a:t>Because strong force has a very short range, strong cross section at high energy (above 1 GeV) is roughly equal to geometric cross section of nucleus</a:t>
            </a:r>
          </a:p>
          <a:p>
            <a:r>
              <a:rPr lang="en-US" sz="2100" dirty="0"/>
              <a:t>1 barn = 10</a:t>
            </a:r>
            <a:r>
              <a:rPr lang="en-US" sz="2100" baseline="30000" dirty="0"/>
              <a:t>-24</a:t>
            </a:r>
            <a:r>
              <a:rPr lang="en-US" sz="2100" dirty="0"/>
              <a:t> cm</a:t>
            </a:r>
            <a:r>
              <a:rPr lang="en-US" sz="2100" baseline="30000" dirty="0"/>
              <a:t>2</a:t>
            </a:r>
            <a:endParaRPr lang="en-US" sz="2100" dirty="0"/>
          </a:p>
          <a:p>
            <a:r>
              <a:rPr lang="en-US" sz="2100" dirty="0"/>
              <a:t>Proton radius ~ 1 </a:t>
            </a:r>
            <a:r>
              <a:rPr lang="en-US" sz="2100" dirty="0" err="1"/>
              <a:t>fm</a:t>
            </a:r>
            <a:r>
              <a:rPr lang="en-US" sz="2100" dirty="0"/>
              <a:t>: area = ~3 x 10</a:t>
            </a:r>
            <a:r>
              <a:rPr lang="en-US" sz="2100" baseline="30000" dirty="0"/>
              <a:t>-26</a:t>
            </a:r>
            <a:r>
              <a:rPr lang="en-US" sz="2100" dirty="0"/>
              <a:t> cm</a:t>
            </a:r>
            <a:r>
              <a:rPr lang="en-US" sz="2100" baseline="30000" dirty="0"/>
              <a:t>2</a:t>
            </a:r>
            <a:r>
              <a:rPr lang="en-US" sz="2100" dirty="0"/>
              <a:t> = ~30 millibarn</a:t>
            </a:r>
          </a:p>
          <a:p>
            <a:r>
              <a:rPr lang="en-US" sz="2100" dirty="0"/>
              <a:t>Nucleus of atomic number A has cross section given approximately by</a:t>
            </a:r>
          </a:p>
        </p:txBody>
      </p:sp>
      <p:pic>
        <p:nvPicPr>
          <p:cNvPr id="4" name="Picture 3" descr="strong cross se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37" y="5750203"/>
            <a:ext cx="4752725" cy="965398"/>
          </a:xfrm>
          <a:prstGeom prst="rect">
            <a:avLst/>
          </a:prstGeom>
        </p:spPr>
      </p:pic>
      <p:sp>
        <p:nvSpPr>
          <p:cNvPr id="5" name="Footer Placeholder 4">
            <a:extLst>
              <a:ext uri="{FF2B5EF4-FFF2-40B4-BE49-F238E27FC236}">
                <a16:creationId xmlns:a16="http://schemas.microsoft.com/office/drawing/2014/main" id="{BEEA41E6-19B7-DD49-B4A2-3B750066279B}"/>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DD0A7698-FF2E-4A4A-891B-49A718DC62A7}"/>
              </a:ext>
            </a:extLst>
          </p:cNvPr>
          <p:cNvSpPr>
            <a:spLocks noGrp="1"/>
          </p:cNvSpPr>
          <p:nvPr>
            <p:ph type="sldNum" sz="quarter" idx="12"/>
          </p:nvPr>
        </p:nvSpPr>
        <p:spPr/>
        <p:txBody>
          <a:bodyPr/>
          <a:lstStyle/>
          <a:p>
            <a:fld id="{192A9EB8-4F3E-0C49-A472-64A19CF6F1A2}" type="slidenum">
              <a:rPr lang="en-US" smtClean="0"/>
              <a:t>34</a:t>
            </a:fld>
            <a:endParaRPr lang="en-US"/>
          </a:p>
        </p:txBody>
      </p:sp>
    </p:spTree>
    <p:extLst>
      <p:ext uri="{BB962C8B-B14F-4D97-AF65-F5344CB8AC3E}">
        <p14:creationId xmlns:p14="http://schemas.microsoft.com/office/powerpoint/2010/main" val="205652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Strong interaction cross section grows slowly with energy</a:t>
            </a:r>
          </a:p>
        </p:txBody>
      </p:sp>
      <p:grpSp>
        <p:nvGrpSpPr>
          <p:cNvPr id="8" name="Group 7">
            <a:extLst>
              <a:ext uri="{FF2B5EF4-FFF2-40B4-BE49-F238E27FC236}">
                <a16:creationId xmlns:a16="http://schemas.microsoft.com/office/drawing/2014/main" id="{34FACB7E-BF1C-E246-A28C-A13BB7906312}"/>
              </a:ext>
            </a:extLst>
          </p:cNvPr>
          <p:cNvGrpSpPr>
            <a:grpSpLocks noChangeAspect="1"/>
          </p:cNvGrpSpPr>
          <p:nvPr/>
        </p:nvGrpSpPr>
        <p:grpSpPr>
          <a:xfrm>
            <a:off x="307340" y="1230693"/>
            <a:ext cx="5562600" cy="4396614"/>
            <a:chOff x="228599" y="1229490"/>
            <a:chExt cx="6400801" cy="4852906"/>
          </a:xfrm>
        </p:grpSpPr>
        <p:pic>
          <p:nvPicPr>
            <p:cNvPr id="4" name="Picture 3" descr="CCnew8_08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29490"/>
              <a:ext cx="6210301" cy="4852906"/>
            </a:xfrm>
            <a:prstGeom prst="rect">
              <a:avLst/>
            </a:prstGeom>
          </p:spPr>
        </p:pic>
        <p:cxnSp>
          <p:nvCxnSpPr>
            <p:cNvPr id="5" name="Straight Connector 4"/>
            <p:cNvCxnSpPr/>
            <p:nvPr/>
          </p:nvCxnSpPr>
          <p:spPr>
            <a:xfrm>
              <a:off x="1206500" y="4075342"/>
              <a:ext cx="54229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105236" y="3509238"/>
            <a:ext cx="2514600" cy="707886"/>
          </a:xfrm>
          <a:prstGeom prst="rect">
            <a:avLst/>
          </a:prstGeom>
          <a:noFill/>
        </p:spPr>
        <p:txBody>
          <a:bodyPr wrap="square" rtlCol="0">
            <a:spAutoFit/>
          </a:bodyPr>
          <a:lstStyle/>
          <a:p>
            <a:r>
              <a:rPr lang="en-US" sz="2000" dirty="0">
                <a:solidFill>
                  <a:srgbClr val="FF0000"/>
                </a:solidFill>
              </a:rPr>
              <a:t>Simple estimate surprisingly accurate</a:t>
            </a:r>
          </a:p>
        </p:txBody>
      </p:sp>
      <p:sp>
        <p:nvSpPr>
          <p:cNvPr id="3" name="TextBox 2"/>
          <p:cNvSpPr txBox="1"/>
          <p:nvPr/>
        </p:nvSpPr>
        <p:spPr>
          <a:xfrm>
            <a:off x="-2886" y="5828591"/>
            <a:ext cx="6845300" cy="707886"/>
          </a:xfrm>
          <a:prstGeom prst="rect">
            <a:avLst/>
          </a:prstGeom>
          <a:noFill/>
        </p:spPr>
        <p:txBody>
          <a:bodyPr wrap="square" rtlCol="0">
            <a:spAutoFit/>
          </a:bodyPr>
          <a:lstStyle/>
          <a:p>
            <a:r>
              <a:rPr lang="en-US" sz="2000" dirty="0"/>
              <a:t>Small rise at high energy, but only by a factor of ~2 for LHC energy and ~3 for ultra-high-energy-cosmic-ray energy (10</a:t>
            </a:r>
            <a:r>
              <a:rPr lang="en-US" sz="2000" baseline="30000" dirty="0"/>
              <a:t>17</a:t>
            </a:r>
            <a:r>
              <a:rPr lang="en-US" sz="2000" dirty="0"/>
              <a:t> eV)</a:t>
            </a:r>
          </a:p>
        </p:txBody>
      </p:sp>
      <p:sp>
        <p:nvSpPr>
          <p:cNvPr id="6" name="Footer Placeholder 5">
            <a:extLst>
              <a:ext uri="{FF2B5EF4-FFF2-40B4-BE49-F238E27FC236}">
                <a16:creationId xmlns:a16="http://schemas.microsoft.com/office/drawing/2014/main" id="{ECEB23D6-E71C-7A42-BB21-89306BC8E392}"/>
              </a:ext>
            </a:extLst>
          </p:cNvPr>
          <p:cNvSpPr>
            <a:spLocks noGrp="1"/>
          </p:cNvSpPr>
          <p:nvPr>
            <p:ph type="ftr" sz="quarter" idx="11"/>
          </p:nvPr>
        </p:nvSpPr>
        <p:spPr/>
        <p:txBody>
          <a:bodyPr/>
          <a:lstStyle/>
          <a:p>
            <a:r>
              <a:rPr lang="en-US" dirty="0"/>
              <a:t>Justin Vandenbroucke                                                  Detector physics</a:t>
            </a:r>
          </a:p>
        </p:txBody>
      </p:sp>
      <p:sp>
        <p:nvSpPr>
          <p:cNvPr id="7" name="Slide Number Placeholder 6">
            <a:extLst>
              <a:ext uri="{FF2B5EF4-FFF2-40B4-BE49-F238E27FC236}">
                <a16:creationId xmlns:a16="http://schemas.microsoft.com/office/drawing/2014/main" id="{BE488249-64B2-2344-BA86-AAE51E37FCF8}"/>
              </a:ext>
            </a:extLst>
          </p:cNvPr>
          <p:cNvSpPr>
            <a:spLocks noGrp="1"/>
          </p:cNvSpPr>
          <p:nvPr>
            <p:ph type="sldNum" sz="quarter" idx="12"/>
          </p:nvPr>
        </p:nvSpPr>
        <p:spPr/>
        <p:txBody>
          <a:bodyPr/>
          <a:lstStyle/>
          <a:p>
            <a:fld id="{192A9EB8-4F3E-0C49-A472-64A19CF6F1A2}" type="slidenum">
              <a:rPr lang="en-US" smtClean="0"/>
              <a:t>35</a:t>
            </a:fld>
            <a:endParaRPr lang="en-US"/>
          </a:p>
        </p:txBody>
      </p:sp>
    </p:spTree>
    <p:extLst>
      <p:ext uri="{BB962C8B-B14F-4D97-AF65-F5344CB8AC3E}">
        <p14:creationId xmlns:p14="http://schemas.microsoft.com/office/powerpoint/2010/main" val="1295263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cube figure 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36" y="656833"/>
            <a:ext cx="5239328" cy="3781213"/>
          </a:xfrm>
          <a:prstGeom prst="rect">
            <a:avLst/>
          </a:prstGeom>
        </p:spPr>
      </p:pic>
      <p:sp>
        <p:nvSpPr>
          <p:cNvPr id="2" name="Title 1"/>
          <p:cNvSpPr>
            <a:spLocks noGrp="1"/>
          </p:cNvSpPr>
          <p:nvPr>
            <p:ph type="title"/>
          </p:nvPr>
        </p:nvSpPr>
        <p:spPr>
          <a:xfrm>
            <a:off x="457200" y="0"/>
            <a:ext cx="8229600" cy="673100"/>
          </a:xfrm>
        </p:spPr>
        <p:txBody>
          <a:bodyPr>
            <a:noAutofit/>
          </a:bodyPr>
          <a:lstStyle/>
          <a:p>
            <a:r>
              <a:rPr lang="en-US" sz="4000" dirty="0"/>
              <a:t>Integrated charge distribution</a:t>
            </a:r>
          </a:p>
        </p:txBody>
      </p:sp>
      <p:sp>
        <p:nvSpPr>
          <p:cNvPr id="3" name="Content Placeholder 2"/>
          <p:cNvSpPr>
            <a:spLocks noGrp="1"/>
          </p:cNvSpPr>
          <p:nvPr>
            <p:ph idx="1"/>
          </p:nvPr>
        </p:nvSpPr>
        <p:spPr>
          <a:xfrm>
            <a:off x="0" y="4033202"/>
            <a:ext cx="9144000" cy="2540000"/>
          </a:xfrm>
        </p:spPr>
        <p:txBody>
          <a:bodyPr>
            <a:noAutofit/>
          </a:bodyPr>
          <a:lstStyle/>
          <a:p>
            <a:r>
              <a:rPr lang="en-US" sz="2000" dirty="0"/>
              <a:t>PMT is current source</a:t>
            </a:r>
          </a:p>
          <a:p>
            <a:r>
              <a:rPr lang="en-US" sz="2000" dirty="0"/>
              <a:t>Integral of waveform is </a:t>
            </a:r>
            <a:r>
              <a:rPr lang="en-US" sz="2000" b="1" dirty="0">
                <a:solidFill>
                  <a:srgbClr val="0070C0"/>
                </a:solidFill>
              </a:rPr>
              <a:t>integrated charge </a:t>
            </a:r>
            <a:r>
              <a:rPr lang="en-US" sz="2000" dirty="0"/>
              <a:t>collected from PMT in some time window</a:t>
            </a:r>
          </a:p>
          <a:p>
            <a:r>
              <a:rPr lang="en-US" sz="2000" dirty="0"/>
              <a:t>Primary peak in charge distribution is from single photo-electrons</a:t>
            </a:r>
          </a:p>
          <a:p>
            <a:r>
              <a:rPr lang="en-US" sz="2000" dirty="0"/>
              <a:t>Lower amplitude peak (</a:t>
            </a:r>
            <a:r>
              <a:rPr lang="en-US" sz="2000" b="1" dirty="0">
                <a:solidFill>
                  <a:srgbClr val="0070C0"/>
                </a:solidFill>
              </a:rPr>
              <a:t>pedestal</a:t>
            </a:r>
            <a:r>
              <a:rPr lang="en-US" sz="2000" dirty="0"/>
              <a:t>) is from noise</a:t>
            </a:r>
          </a:p>
          <a:p>
            <a:r>
              <a:rPr lang="en-US" sz="2000" dirty="0"/>
              <a:t>Can be used to measure/monitor PMT gain</a:t>
            </a:r>
          </a:p>
          <a:p>
            <a:r>
              <a:rPr lang="en-US" sz="2000" b="1" dirty="0">
                <a:solidFill>
                  <a:srgbClr val="0070C0"/>
                </a:solidFill>
              </a:rPr>
              <a:t>Gain</a:t>
            </a:r>
            <a:r>
              <a:rPr lang="en-US" sz="2000" dirty="0">
                <a:solidFill>
                  <a:srgbClr val="0000FF"/>
                </a:solidFill>
              </a:rPr>
              <a:t> </a:t>
            </a:r>
            <a:r>
              <a:rPr lang="en-US" sz="2000" dirty="0"/>
              <a:t>= ~2 </a:t>
            </a:r>
            <a:r>
              <a:rPr lang="en-US" sz="2000" dirty="0" err="1"/>
              <a:t>pC</a:t>
            </a:r>
            <a:r>
              <a:rPr lang="en-US" sz="2000" dirty="0"/>
              <a:t> per </a:t>
            </a:r>
            <a:r>
              <a:rPr lang="en-US" sz="2000" dirty="0" err="1"/>
              <a:t>pe</a:t>
            </a:r>
            <a:r>
              <a:rPr lang="en-US" sz="2000" dirty="0"/>
              <a:t> / (1.6e-19 C per electron) = ~1 x 10</a:t>
            </a:r>
            <a:r>
              <a:rPr lang="en-US" sz="2000" baseline="30000" dirty="0"/>
              <a:t>7</a:t>
            </a:r>
            <a:r>
              <a:rPr lang="en-US" sz="2000" dirty="0"/>
              <a:t> electrons per </a:t>
            </a:r>
            <a:r>
              <a:rPr lang="en-US" sz="2000" dirty="0" err="1"/>
              <a:t>pe</a:t>
            </a:r>
            <a:endParaRPr lang="en-US" sz="2000" baseline="30000" dirty="0"/>
          </a:p>
        </p:txBody>
      </p:sp>
      <p:sp>
        <p:nvSpPr>
          <p:cNvPr id="5" name="TextBox 4"/>
          <p:cNvSpPr txBox="1"/>
          <p:nvPr/>
        </p:nvSpPr>
        <p:spPr>
          <a:xfrm>
            <a:off x="4356100" y="1912442"/>
            <a:ext cx="2528306" cy="400110"/>
          </a:xfrm>
          <a:prstGeom prst="rect">
            <a:avLst/>
          </a:prstGeom>
          <a:noFill/>
        </p:spPr>
        <p:txBody>
          <a:bodyPr wrap="none" rtlCol="0">
            <a:spAutoFit/>
          </a:bodyPr>
          <a:lstStyle/>
          <a:p>
            <a:r>
              <a:rPr lang="en-US" sz="2000" dirty="0"/>
              <a:t>Example from IceCube</a:t>
            </a:r>
          </a:p>
        </p:txBody>
      </p:sp>
      <p:sp>
        <p:nvSpPr>
          <p:cNvPr id="7" name="Slide Number Placeholder 6"/>
          <p:cNvSpPr>
            <a:spLocks noGrp="1"/>
          </p:cNvSpPr>
          <p:nvPr>
            <p:ph type="sldNum" sz="quarter" idx="12"/>
          </p:nvPr>
        </p:nvSpPr>
        <p:spPr/>
        <p:txBody>
          <a:bodyPr/>
          <a:lstStyle/>
          <a:p>
            <a:fld id="{192A9EB8-4F3E-0C49-A472-64A19CF6F1A2}" type="slidenum">
              <a:rPr lang="en-US" smtClean="0"/>
              <a:t>36</a:t>
            </a:fld>
            <a:endParaRPr lang="en-US"/>
          </a:p>
        </p:txBody>
      </p:sp>
      <p:sp>
        <p:nvSpPr>
          <p:cNvPr id="6" name="Footer Placeholder 5">
            <a:extLst>
              <a:ext uri="{FF2B5EF4-FFF2-40B4-BE49-F238E27FC236}">
                <a16:creationId xmlns:a16="http://schemas.microsoft.com/office/drawing/2014/main" id="{3510F1C5-7AC7-CA46-926D-AE4BBF34DC3B}"/>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3009872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normAutofit fontScale="90000"/>
          </a:bodyPr>
          <a:lstStyle/>
          <a:p>
            <a:r>
              <a:rPr lang="en-US" dirty="0"/>
              <a:t>Pulse height (or integrated charge) spectra</a:t>
            </a:r>
          </a:p>
        </p:txBody>
      </p:sp>
      <p:sp>
        <p:nvSpPr>
          <p:cNvPr id="3" name="Content Placeholder 2"/>
          <p:cNvSpPr>
            <a:spLocks noGrp="1"/>
          </p:cNvSpPr>
          <p:nvPr>
            <p:ph idx="1"/>
          </p:nvPr>
        </p:nvSpPr>
        <p:spPr>
          <a:xfrm>
            <a:off x="1946940" y="6007100"/>
            <a:ext cx="5173920" cy="482600"/>
          </a:xfrm>
        </p:spPr>
        <p:txBody>
          <a:bodyPr>
            <a:normAutofit fontScale="92500"/>
          </a:bodyPr>
          <a:lstStyle/>
          <a:p>
            <a:pPr marL="0" indent="0">
              <a:buNone/>
            </a:pPr>
            <a:r>
              <a:rPr lang="en-US" sz="2400" dirty="0"/>
              <a:t>“Pedestal” (0 pe signal) is the noise floor</a:t>
            </a:r>
          </a:p>
        </p:txBody>
      </p:sp>
      <p:pic>
        <p:nvPicPr>
          <p:cNvPr id="4" name="Picture 3" descr="spectrum_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143000"/>
            <a:ext cx="4445000" cy="4445000"/>
          </a:xfrm>
          <a:prstGeom prst="rect">
            <a:avLst/>
          </a:prstGeom>
        </p:spPr>
      </p:pic>
      <p:sp>
        <p:nvSpPr>
          <p:cNvPr id="5" name="TextBox 4"/>
          <p:cNvSpPr txBox="1"/>
          <p:nvPr/>
        </p:nvSpPr>
        <p:spPr>
          <a:xfrm>
            <a:off x="838200" y="5346700"/>
            <a:ext cx="2791299" cy="400110"/>
          </a:xfrm>
          <a:prstGeom prst="rect">
            <a:avLst/>
          </a:prstGeom>
          <a:noFill/>
        </p:spPr>
        <p:txBody>
          <a:bodyPr wrap="none" rtlCol="0">
            <a:spAutoFit/>
          </a:bodyPr>
          <a:lstStyle/>
          <a:p>
            <a:r>
              <a:rPr lang="en-US" sz="2000" dirty="0"/>
              <a:t>Example from </a:t>
            </a:r>
            <a:r>
              <a:rPr lang="en-US" sz="2000" dirty="0" err="1"/>
              <a:t>LHCb</a:t>
            </a:r>
            <a:r>
              <a:rPr lang="en-US" sz="2000" dirty="0"/>
              <a:t> RICH</a:t>
            </a:r>
          </a:p>
        </p:txBody>
      </p:sp>
      <p:sp>
        <p:nvSpPr>
          <p:cNvPr id="8" name="TextBox 7"/>
          <p:cNvSpPr txBox="1"/>
          <p:nvPr/>
        </p:nvSpPr>
        <p:spPr>
          <a:xfrm>
            <a:off x="990600" y="1143000"/>
            <a:ext cx="1859929" cy="400110"/>
          </a:xfrm>
          <a:prstGeom prst="rect">
            <a:avLst/>
          </a:prstGeom>
          <a:noFill/>
        </p:spPr>
        <p:txBody>
          <a:bodyPr wrap="none" rtlCol="0">
            <a:spAutoFit/>
          </a:bodyPr>
          <a:lstStyle/>
          <a:p>
            <a:r>
              <a:rPr lang="en-US" sz="2000" dirty="0"/>
              <a:t>Pulse amplitude</a:t>
            </a:r>
          </a:p>
        </p:txBody>
      </p:sp>
      <p:grpSp>
        <p:nvGrpSpPr>
          <p:cNvPr id="12" name="Group 11">
            <a:extLst>
              <a:ext uri="{FF2B5EF4-FFF2-40B4-BE49-F238E27FC236}">
                <a16:creationId xmlns:a16="http://schemas.microsoft.com/office/drawing/2014/main" id="{02A69577-72B3-DB4E-8D78-33DE6CC86833}"/>
              </a:ext>
            </a:extLst>
          </p:cNvPr>
          <p:cNvGrpSpPr/>
          <p:nvPr/>
        </p:nvGrpSpPr>
        <p:grpSpPr>
          <a:xfrm>
            <a:off x="4145487" y="1237254"/>
            <a:ext cx="4706413" cy="4557018"/>
            <a:chOff x="4145487" y="1237254"/>
            <a:chExt cx="4706413" cy="4557018"/>
          </a:xfrm>
        </p:grpSpPr>
        <p:grpSp>
          <p:nvGrpSpPr>
            <p:cNvPr id="10" name="Group 9">
              <a:extLst>
                <a:ext uri="{FF2B5EF4-FFF2-40B4-BE49-F238E27FC236}">
                  <a16:creationId xmlns:a16="http://schemas.microsoft.com/office/drawing/2014/main" id="{F9AAD399-3E13-084A-9DBD-58B13B54E862}"/>
                </a:ext>
              </a:extLst>
            </p:cNvPr>
            <p:cNvGrpSpPr/>
            <p:nvPr/>
          </p:nvGrpSpPr>
          <p:grpSpPr>
            <a:xfrm>
              <a:off x="4145487" y="1562100"/>
              <a:ext cx="4706413" cy="4232172"/>
              <a:chOff x="4145487" y="1562100"/>
              <a:chExt cx="4706413" cy="4232172"/>
            </a:xfrm>
          </p:grpSpPr>
          <p:pic>
            <p:nvPicPr>
              <p:cNvPr id="6" name="Picture 5" descr="osh_0103_002_figure1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487" y="1562100"/>
                <a:ext cx="4706413" cy="3524286"/>
              </a:xfrm>
              <a:prstGeom prst="rect">
                <a:avLst/>
              </a:prstGeom>
            </p:spPr>
          </p:pic>
          <p:sp>
            <p:nvSpPr>
              <p:cNvPr id="7" name="TextBox 6"/>
              <p:cNvSpPr txBox="1"/>
              <p:nvPr/>
            </p:nvSpPr>
            <p:spPr>
              <a:xfrm>
                <a:off x="5294536" y="5086386"/>
                <a:ext cx="2993127" cy="707886"/>
              </a:xfrm>
              <a:prstGeom prst="rect">
                <a:avLst/>
              </a:prstGeom>
              <a:noFill/>
            </p:spPr>
            <p:txBody>
              <a:bodyPr wrap="none" rtlCol="0">
                <a:spAutoFit/>
              </a:bodyPr>
              <a:lstStyle/>
              <a:p>
                <a:pPr algn="ctr"/>
                <a:r>
                  <a:rPr lang="en-US" sz="2000" dirty="0"/>
                  <a:t>Example from Hamamatsu</a:t>
                </a:r>
              </a:p>
              <a:p>
                <a:pPr algn="ctr"/>
                <a:r>
                  <a:rPr lang="en-US" sz="2000" dirty="0"/>
                  <a:t>multi-pixel photon counter</a:t>
                </a:r>
              </a:p>
            </p:txBody>
          </p:sp>
        </p:grpSp>
        <p:sp>
          <p:nvSpPr>
            <p:cNvPr id="9" name="TextBox 8"/>
            <p:cNvSpPr txBox="1"/>
            <p:nvPr/>
          </p:nvSpPr>
          <p:spPr>
            <a:xfrm>
              <a:off x="5445689" y="1237254"/>
              <a:ext cx="2513028" cy="400110"/>
            </a:xfrm>
            <a:prstGeom prst="rect">
              <a:avLst/>
            </a:prstGeom>
            <a:noFill/>
          </p:spPr>
          <p:txBody>
            <a:bodyPr wrap="none" rtlCol="0">
              <a:spAutoFit/>
            </a:bodyPr>
            <a:lstStyle/>
            <a:p>
              <a:pPr algn="ctr"/>
              <a:r>
                <a:rPr lang="en-US" sz="2000" dirty="0"/>
                <a:t>Pulse integral (charge)</a:t>
              </a:r>
            </a:p>
          </p:txBody>
        </p:sp>
      </p:grpSp>
      <p:sp>
        <p:nvSpPr>
          <p:cNvPr id="11" name="Slide Number Placeholder 10"/>
          <p:cNvSpPr>
            <a:spLocks noGrp="1"/>
          </p:cNvSpPr>
          <p:nvPr>
            <p:ph type="sldNum" sz="quarter" idx="12"/>
          </p:nvPr>
        </p:nvSpPr>
        <p:spPr/>
        <p:txBody>
          <a:bodyPr/>
          <a:lstStyle/>
          <a:p>
            <a:fld id="{192A9EB8-4F3E-0C49-A472-64A19CF6F1A2}" type="slidenum">
              <a:rPr lang="en-US" smtClean="0"/>
              <a:t>37</a:t>
            </a:fld>
            <a:endParaRPr lang="en-US"/>
          </a:p>
        </p:txBody>
      </p:sp>
      <p:sp>
        <p:nvSpPr>
          <p:cNvPr id="13" name="Footer Placeholder 12">
            <a:extLst>
              <a:ext uri="{FF2B5EF4-FFF2-40B4-BE49-F238E27FC236}">
                <a16:creationId xmlns:a16="http://schemas.microsoft.com/office/drawing/2014/main" id="{2AEB658C-02A5-5B42-9EC8-F3AAD48D8D43}"/>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4411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t>Nuisance pulses in PMTs</a:t>
            </a:r>
          </a:p>
        </p:txBody>
      </p:sp>
      <p:sp>
        <p:nvSpPr>
          <p:cNvPr id="3" name="Content Placeholder 2"/>
          <p:cNvSpPr>
            <a:spLocks noGrp="1"/>
          </p:cNvSpPr>
          <p:nvPr>
            <p:ph idx="1"/>
          </p:nvPr>
        </p:nvSpPr>
        <p:spPr>
          <a:xfrm>
            <a:off x="381000" y="1104900"/>
            <a:ext cx="8255000" cy="5080000"/>
          </a:xfrm>
        </p:spPr>
        <p:txBody>
          <a:bodyPr>
            <a:noAutofit/>
          </a:bodyPr>
          <a:lstStyle/>
          <a:p>
            <a:r>
              <a:rPr lang="en-US" sz="2000" b="1" dirty="0">
                <a:solidFill>
                  <a:srgbClr val="0070C0"/>
                </a:solidFill>
              </a:rPr>
              <a:t>Late pulses</a:t>
            </a:r>
            <a:r>
              <a:rPr lang="en-US" sz="2000" dirty="0"/>
              <a:t>: </a:t>
            </a:r>
            <a:r>
              <a:rPr lang="en-US" sz="2000" dirty="0" err="1"/>
              <a:t>pe</a:t>
            </a:r>
            <a:r>
              <a:rPr lang="en-US" sz="2000" dirty="0"/>
              <a:t> backscatters elastically off first dynode, then accelerated back to it</a:t>
            </a:r>
          </a:p>
          <a:p>
            <a:pPr lvl="1"/>
            <a:r>
              <a:rPr lang="en-US" sz="2000" dirty="0"/>
              <a:t>Delayed arrival time</a:t>
            </a:r>
          </a:p>
          <a:p>
            <a:pPr lvl="1"/>
            <a:r>
              <a:rPr lang="en-US" sz="2000" dirty="0"/>
              <a:t>Standard amplitude</a:t>
            </a:r>
          </a:p>
          <a:p>
            <a:r>
              <a:rPr lang="en-US" sz="2000" b="1" dirty="0">
                <a:solidFill>
                  <a:srgbClr val="0070C0"/>
                </a:solidFill>
              </a:rPr>
              <a:t>After-pulses</a:t>
            </a:r>
            <a:r>
              <a:rPr lang="en-US" sz="2000" dirty="0"/>
              <a:t>: </a:t>
            </a:r>
            <a:r>
              <a:rPr lang="en-US" sz="2000" dirty="0" err="1"/>
              <a:t>pe</a:t>
            </a:r>
            <a:r>
              <a:rPr lang="en-US" sz="2000" dirty="0"/>
              <a:t> scatters off residual gas atom inside PMT, ionizing it</a:t>
            </a:r>
          </a:p>
          <a:p>
            <a:pPr lvl="1"/>
            <a:r>
              <a:rPr lang="en-US" sz="2000" dirty="0"/>
              <a:t>Original </a:t>
            </a:r>
            <a:r>
              <a:rPr lang="en-US" sz="2000" dirty="0" err="1"/>
              <a:t>pe</a:t>
            </a:r>
            <a:r>
              <a:rPr lang="en-US" sz="2000" dirty="0"/>
              <a:t> proceeds almost as usual</a:t>
            </a:r>
          </a:p>
          <a:p>
            <a:pPr lvl="1"/>
            <a:r>
              <a:rPr lang="en-US" sz="2000" dirty="0"/>
              <a:t>Ion drifts backward (slowly) to photocathode, where it ejects many (~10) photoelectrons</a:t>
            </a:r>
          </a:p>
          <a:p>
            <a:pPr lvl="1"/>
            <a:r>
              <a:rPr lang="en-US" sz="2000" dirty="0"/>
              <a:t>Delayed arrival time</a:t>
            </a:r>
          </a:p>
          <a:p>
            <a:pPr lvl="1"/>
            <a:r>
              <a:rPr lang="en-US" sz="2000" dirty="0"/>
              <a:t>Large amplitude</a:t>
            </a:r>
          </a:p>
          <a:p>
            <a:r>
              <a:rPr lang="en-US" sz="2000" b="1" dirty="0">
                <a:solidFill>
                  <a:srgbClr val="0070C0"/>
                </a:solidFill>
              </a:rPr>
              <a:t>Pre-pulses</a:t>
            </a:r>
            <a:r>
              <a:rPr lang="en-US" sz="2000" dirty="0"/>
              <a:t>: photons bypass photocathode and produce photo-electron on first dynode</a:t>
            </a:r>
          </a:p>
          <a:p>
            <a:pPr lvl="1"/>
            <a:r>
              <a:rPr lang="en-US" sz="2000" dirty="0"/>
              <a:t>Earlier arrival time</a:t>
            </a:r>
          </a:p>
          <a:p>
            <a:pPr lvl="1"/>
            <a:r>
              <a:rPr lang="en-US" sz="2000" dirty="0"/>
              <a:t>Lower amplitude</a:t>
            </a:r>
          </a:p>
        </p:txBody>
      </p:sp>
      <p:sp>
        <p:nvSpPr>
          <p:cNvPr id="5" name="Slide Number Placeholder 4"/>
          <p:cNvSpPr>
            <a:spLocks noGrp="1"/>
          </p:cNvSpPr>
          <p:nvPr>
            <p:ph type="sldNum" sz="quarter" idx="12"/>
          </p:nvPr>
        </p:nvSpPr>
        <p:spPr/>
        <p:txBody>
          <a:bodyPr/>
          <a:lstStyle/>
          <a:p>
            <a:fld id="{192A9EB8-4F3E-0C49-A472-64A19CF6F1A2}" type="slidenum">
              <a:rPr lang="en-US" smtClean="0"/>
              <a:t>38</a:t>
            </a:fld>
            <a:endParaRPr lang="en-US"/>
          </a:p>
        </p:txBody>
      </p:sp>
      <p:sp>
        <p:nvSpPr>
          <p:cNvPr id="4" name="Footer Placeholder 3">
            <a:extLst>
              <a:ext uri="{FF2B5EF4-FFF2-40B4-BE49-F238E27FC236}">
                <a16:creationId xmlns:a16="http://schemas.microsoft.com/office/drawing/2014/main" id="{3A2A1228-AC59-1145-8B19-1F6F06BA5CE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895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Excess noise factor</a:t>
            </a:r>
          </a:p>
        </p:txBody>
      </p:sp>
      <p:sp>
        <p:nvSpPr>
          <p:cNvPr id="3" name="Content Placeholder 2"/>
          <p:cNvSpPr>
            <a:spLocks noGrp="1"/>
          </p:cNvSpPr>
          <p:nvPr>
            <p:ph idx="1"/>
          </p:nvPr>
        </p:nvSpPr>
        <p:spPr>
          <a:xfrm>
            <a:off x="457200" y="1955801"/>
            <a:ext cx="8229600" cy="3200400"/>
          </a:xfrm>
        </p:spPr>
        <p:txBody>
          <a:bodyPr>
            <a:normAutofit/>
          </a:bodyPr>
          <a:lstStyle/>
          <a:p>
            <a:r>
              <a:rPr lang="en-US" sz="2400" dirty="0"/>
              <a:t>If gain is constant, statistical variation is simply Poisson statistics of photo-electrons</a:t>
            </a:r>
          </a:p>
          <a:p>
            <a:r>
              <a:rPr lang="en-US" sz="2400" dirty="0"/>
              <a:t>But gain varies from event to event, resulting in excess noise</a:t>
            </a:r>
          </a:p>
          <a:p>
            <a:r>
              <a:rPr lang="en-US" sz="2400" dirty="0"/>
              <a:t>ENF = factor by which noise is larger than expected from Poisson distribution</a:t>
            </a:r>
          </a:p>
          <a:p>
            <a:r>
              <a:rPr lang="en-US" sz="2400" dirty="0"/>
              <a:t>ENF = 1 for zero gain variation, typically up to 2 for actual detectors with gain variation</a:t>
            </a:r>
          </a:p>
        </p:txBody>
      </p:sp>
      <p:sp>
        <p:nvSpPr>
          <p:cNvPr id="5" name="Slide Number Placeholder 4"/>
          <p:cNvSpPr>
            <a:spLocks noGrp="1"/>
          </p:cNvSpPr>
          <p:nvPr>
            <p:ph type="sldNum" sz="quarter" idx="12"/>
          </p:nvPr>
        </p:nvSpPr>
        <p:spPr/>
        <p:txBody>
          <a:bodyPr/>
          <a:lstStyle/>
          <a:p>
            <a:fld id="{192A9EB8-4F3E-0C49-A472-64A19CF6F1A2}" type="slidenum">
              <a:rPr lang="en-US" smtClean="0"/>
              <a:t>39</a:t>
            </a:fld>
            <a:endParaRPr lang="en-US"/>
          </a:p>
        </p:txBody>
      </p:sp>
      <p:sp>
        <p:nvSpPr>
          <p:cNvPr id="4" name="Footer Placeholder 3">
            <a:extLst>
              <a:ext uri="{FF2B5EF4-FFF2-40B4-BE49-F238E27FC236}">
                <a16:creationId xmlns:a16="http://schemas.microsoft.com/office/drawing/2014/main" id="{D26FE8E0-01C8-8048-A8C0-1028ED1A5C8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942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1600"/>
            <a:ext cx="8229600" cy="1143000"/>
          </a:xfrm>
        </p:spPr>
        <p:txBody>
          <a:bodyPr>
            <a:normAutofit fontScale="90000"/>
          </a:bodyPr>
          <a:lstStyle/>
          <a:p>
            <a:r>
              <a:rPr lang="en-US" dirty="0"/>
              <a:t>(Weak) neutrino interactions in matter: high energy (&gt;30 GeV)</a:t>
            </a:r>
          </a:p>
        </p:txBody>
      </p:sp>
      <p:sp>
        <p:nvSpPr>
          <p:cNvPr id="5" name="Content Placeholder 2"/>
          <p:cNvSpPr>
            <a:spLocks noGrp="1"/>
          </p:cNvSpPr>
          <p:nvPr>
            <p:ph idx="1"/>
          </p:nvPr>
        </p:nvSpPr>
        <p:spPr>
          <a:xfrm>
            <a:off x="0" y="4318556"/>
            <a:ext cx="9144000" cy="2082244"/>
          </a:xfrm>
        </p:spPr>
        <p:txBody>
          <a:bodyPr>
            <a:noAutofit/>
          </a:bodyPr>
          <a:lstStyle/>
          <a:p>
            <a:r>
              <a:rPr lang="en-US" sz="2000" dirty="0"/>
              <a:t>In the high-energy regime (above ~30 GeV), interactions are dominated by </a:t>
            </a:r>
            <a:r>
              <a:rPr lang="en-US" sz="2000" i="1" dirty="0"/>
              <a:t>deep inelastic scattering </a:t>
            </a:r>
            <a:r>
              <a:rPr lang="en-US" sz="2000" dirty="0"/>
              <a:t>(neutrinos interact with </a:t>
            </a:r>
            <a:r>
              <a:rPr lang="en-US" sz="2000" i="1" dirty="0"/>
              <a:t>quarks</a:t>
            </a:r>
            <a:r>
              <a:rPr lang="en-US" sz="2000" dirty="0"/>
              <a:t> in nuclei)</a:t>
            </a:r>
          </a:p>
          <a:p>
            <a:r>
              <a:rPr lang="en-US" sz="2000" dirty="0"/>
              <a:t>Charged-current (CC) and neutral-current (NC) interactions</a:t>
            </a:r>
          </a:p>
          <a:p>
            <a:r>
              <a:rPr lang="en-US" sz="2000" dirty="0"/>
              <a:t>Cross section increases with energy</a:t>
            </a:r>
          </a:p>
          <a:p>
            <a:r>
              <a:rPr lang="en-US" sz="2000" dirty="0"/>
              <a:t>CC products: charged lepton (e.g. muon </a:t>
            </a:r>
            <a:r>
              <a:rPr lang="en-US" sz="2000" b="1" dirty="0">
                <a:solidFill>
                  <a:srgbClr val="0070C0"/>
                </a:solidFill>
              </a:rPr>
              <a:t>track</a:t>
            </a:r>
            <a:r>
              <a:rPr lang="en-US" sz="2000" dirty="0"/>
              <a:t>) and hadronic </a:t>
            </a:r>
            <a:r>
              <a:rPr lang="en-US" sz="2000" b="1" dirty="0">
                <a:solidFill>
                  <a:srgbClr val="0070C0"/>
                </a:solidFill>
              </a:rPr>
              <a:t>shower/cascade</a:t>
            </a:r>
          </a:p>
          <a:p>
            <a:r>
              <a:rPr lang="en-US" sz="2000" dirty="0"/>
              <a:t>NC products: neutrino and hadronic </a:t>
            </a:r>
            <a:r>
              <a:rPr lang="en-US" sz="2000" b="1" dirty="0">
                <a:solidFill>
                  <a:srgbClr val="0070C0"/>
                </a:solidFill>
              </a:rPr>
              <a:t>shower/cascade</a:t>
            </a:r>
          </a:p>
        </p:txBody>
      </p:sp>
      <p:pic>
        <p:nvPicPr>
          <p:cNvPr id="6" name="Picture 5" descr="van santen 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1276428"/>
            <a:ext cx="8458201" cy="2887711"/>
          </a:xfrm>
          <a:prstGeom prst="rect">
            <a:avLst/>
          </a:prstGeom>
        </p:spPr>
      </p:pic>
      <p:sp>
        <p:nvSpPr>
          <p:cNvPr id="3" name="TextBox 2"/>
          <p:cNvSpPr txBox="1"/>
          <p:nvPr/>
        </p:nvSpPr>
        <p:spPr>
          <a:xfrm>
            <a:off x="1244674" y="1430845"/>
            <a:ext cx="1843966" cy="400110"/>
          </a:xfrm>
          <a:prstGeom prst="rect">
            <a:avLst/>
          </a:prstGeom>
          <a:noFill/>
        </p:spPr>
        <p:txBody>
          <a:bodyPr wrap="none" rtlCol="0">
            <a:spAutoFit/>
          </a:bodyPr>
          <a:lstStyle/>
          <a:p>
            <a:r>
              <a:rPr lang="en-US" sz="2000" dirty="0"/>
              <a:t>charged current</a:t>
            </a:r>
          </a:p>
        </p:txBody>
      </p:sp>
      <p:sp>
        <p:nvSpPr>
          <p:cNvPr id="7" name="TextBox 6"/>
          <p:cNvSpPr txBox="1"/>
          <p:nvPr/>
        </p:nvSpPr>
        <p:spPr>
          <a:xfrm>
            <a:off x="5842074" y="1434021"/>
            <a:ext cx="1760867" cy="400110"/>
          </a:xfrm>
          <a:prstGeom prst="rect">
            <a:avLst/>
          </a:prstGeom>
          <a:noFill/>
        </p:spPr>
        <p:txBody>
          <a:bodyPr wrap="none" rtlCol="0">
            <a:spAutoFit/>
          </a:bodyPr>
          <a:lstStyle/>
          <a:p>
            <a:r>
              <a:rPr lang="en-US" sz="2000" dirty="0"/>
              <a:t>neutral current</a:t>
            </a:r>
          </a:p>
        </p:txBody>
      </p:sp>
      <p:sp>
        <p:nvSpPr>
          <p:cNvPr id="4" name="Footer Placeholder 3">
            <a:extLst>
              <a:ext uri="{FF2B5EF4-FFF2-40B4-BE49-F238E27FC236}">
                <a16:creationId xmlns:a16="http://schemas.microsoft.com/office/drawing/2014/main" id="{80CA0C46-BD54-424D-920D-1ADE7833B5CF}"/>
              </a:ext>
            </a:extLst>
          </p:cNvPr>
          <p:cNvSpPr>
            <a:spLocks noGrp="1"/>
          </p:cNvSpPr>
          <p:nvPr>
            <p:ph type="ftr" sz="quarter" idx="11"/>
          </p:nvPr>
        </p:nvSpPr>
        <p:spPr/>
        <p:txBody>
          <a:bodyPr/>
          <a:lstStyle/>
          <a:p>
            <a:r>
              <a:rPr lang="en-US" dirty="0"/>
              <a:t>Justin Vandenbroucke                                                  Detector physics</a:t>
            </a:r>
          </a:p>
        </p:txBody>
      </p:sp>
      <p:sp>
        <p:nvSpPr>
          <p:cNvPr id="8" name="Slide Number Placeholder 7">
            <a:extLst>
              <a:ext uri="{FF2B5EF4-FFF2-40B4-BE49-F238E27FC236}">
                <a16:creationId xmlns:a16="http://schemas.microsoft.com/office/drawing/2014/main" id="{C09F0442-8AC0-0F41-B6B7-B339B9F524FE}"/>
              </a:ext>
            </a:extLst>
          </p:cNvPr>
          <p:cNvSpPr>
            <a:spLocks noGrp="1"/>
          </p:cNvSpPr>
          <p:nvPr>
            <p:ph type="sldNum" sz="quarter" idx="12"/>
          </p:nvPr>
        </p:nvSpPr>
        <p:spPr/>
        <p:txBody>
          <a:bodyPr/>
          <a:lstStyle/>
          <a:p>
            <a:fld id="{192A9EB8-4F3E-0C49-A472-64A19CF6F1A2}" type="slidenum">
              <a:rPr lang="en-US" smtClean="0"/>
              <a:t>4</a:t>
            </a:fld>
            <a:endParaRPr lang="en-US"/>
          </a:p>
        </p:txBody>
      </p:sp>
    </p:spTree>
    <p:extLst>
      <p:ext uri="{BB962C8B-B14F-4D97-AF65-F5344CB8AC3E}">
        <p14:creationId xmlns:p14="http://schemas.microsoft.com/office/powerpoint/2010/main" val="40997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ecube figure 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855515"/>
            <a:ext cx="6732857" cy="3781468"/>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dirty="0"/>
              <a:t>Waveforms of photo-electrons from PMTs</a:t>
            </a:r>
          </a:p>
        </p:txBody>
      </p:sp>
      <p:sp>
        <p:nvSpPr>
          <p:cNvPr id="3" name="Content Placeholder 2"/>
          <p:cNvSpPr>
            <a:spLocks noGrp="1"/>
          </p:cNvSpPr>
          <p:nvPr>
            <p:ph idx="1"/>
          </p:nvPr>
        </p:nvSpPr>
        <p:spPr>
          <a:xfrm>
            <a:off x="0" y="4518501"/>
            <a:ext cx="9144000" cy="2197100"/>
          </a:xfrm>
        </p:spPr>
        <p:txBody>
          <a:bodyPr>
            <a:noAutofit/>
          </a:bodyPr>
          <a:lstStyle/>
          <a:p>
            <a:r>
              <a:rPr lang="en-US" sz="2000" dirty="0"/>
              <a:t>Waveform recording is powerful (for single-photon counting and timing) and increasingly common</a:t>
            </a:r>
          </a:p>
          <a:p>
            <a:r>
              <a:rPr lang="en-US" sz="2000" dirty="0"/>
              <a:t>Waveform-recording electronics are more expensive than alternatives</a:t>
            </a:r>
          </a:p>
          <a:p>
            <a:r>
              <a:rPr lang="en-US" sz="2000" dirty="0"/>
              <a:t>Alternatives with less expensive electronics, computing, data storage: record only the peak amplitude, integrated charge, or time of threshold crossings (time to digital converter)</a:t>
            </a:r>
          </a:p>
          <a:p>
            <a:endParaRPr lang="en-US" sz="2000" dirty="0"/>
          </a:p>
        </p:txBody>
      </p:sp>
      <p:sp>
        <p:nvSpPr>
          <p:cNvPr id="7" name="TextBox 6"/>
          <p:cNvSpPr txBox="1"/>
          <p:nvPr/>
        </p:nvSpPr>
        <p:spPr>
          <a:xfrm>
            <a:off x="4051300" y="2162145"/>
            <a:ext cx="2528306" cy="400110"/>
          </a:xfrm>
          <a:prstGeom prst="rect">
            <a:avLst/>
          </a:prstGeom>
          <a:noFill/>
        </p:spPr>
        <p:txBody>
          <a:bodyPr wrap="none" rtlCol="0">
            <a:spAutoFit/>
          </a:bodyPr>
          <a:lstStyle/>
          <a:p>
            <a:r>
              <a:rPr lang="en-US" sz="2000" dirty="0"/>
              <a:t>Example from IceCube</a:t>
            </a:r>
          </a:p>
        </p:txBody>
      </p:sp>
      <p:sp>
        <p:nvSpPr>
          <p:cNvPr id="5" name="Slide Number Placeholder 4"/>
          <p:cNvSpPr>
            <a:spLocks noGrp="1"/>
          </p:cNvSpPr>
          <p:nvPr>
            <p:ph type="sldNum" sz="quarter" idx="12"/>
          </p:nvPr>
        </p:nvSpPr>
        <p:spPr/>
        <p:txBody>
          <a:bodyPr/>
          <a:lstStyle/>
          <a:p>
            <a:fld id="{192A9EB8-4F3E-0C49-A472-64A19CF6F1A2}" type="slidenum">
              <a:rPr lang="en-US" smtClean="0"/>
              <a:t>40</a:t>
            </a:fld>
            <a:endParaRPr lang="en-US"/>
          </a:p>
        </p:txBody>
      </p:sp>
      <p:sp>
        <p:nvSpPr>
          <p:cNvPr id="4" name="Footer Placeholder 3">
            <a:extLst>
              <a:ext uri="{FF2B5EF4-FFF2-40B4-BE49-F238E27FC236}">
                <a16:creationId xmlns:a16="http://schemas.microsoft.com/office/drawing/2014/main" id="{A9FE7D2B-D481-1148-B435-32B6CAA12B4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664712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Wide variety of PMT shapes and sizes</a:t>
            </a:r>
          </a:p>
        </p:txBody>
      </p:sp>
      <p:pic>
        <p:nvPicPr>
          <p:cNvPr id="4" name="Picture 3" descr="Satelli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539"/>
            <a:ext cx="9144000" cy="5353462"/>
          </a:xfrm>
          <a:prstGeom prst="rect">
            <a:avLst/>
          </a:prstGeom>
        </p:spPr>
      </p:pic>
      <p:sp>
        <p:nvSpPr>
          <p:cNvPr id="5" name="Slide Number Placeholder 4"/>
          <p:cNvSpPr>
            <a:spLocks noGrp="1"/>
          </p:cNvSpPr>
          <p:nvPr>
            <p:ph type="sldNum" sz="quarter" idx="12"/>
          </p:nvPr>
        </p:nvSpPr>
        <p:spPr/>
        <p:txBody>
          <a:bodyPr/>
          <a:lstStyle/>
          <a:p>
            <a:fld id="{192A9EB8-4F3E-0C49-A472-64A19CF6F1A2}" type="slidenum">
              <a:rPr lang="en-US" smtClean="0"/>
              <a:t>41</a:t>
            </a:fld>
            <a:endParaRPr lang="en-US"/>
          </a:p>
        </p:txBody>
      </p:sp>
      <p:sp>
        <p:nvSpPr>
          <p:cNvPr id="3" name="Footer Placeholder 2">
            <a:extLst>
              <a:ext uri="{FF2B5EF4-FFF2-40B4-BE49-F238E27FC236}">
                <a16:creationId xmlns:a16="http://schemas.microsoft.com/office/drawing/2014/main" id="{B6CE855B-3FD3-1342-9B1F-AA223646D6DC}"/>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62265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Photomultiplier glass materials</a:t>
            </a:r>
          </a:p>
        </p:txBody>
      </p:sp>
      <p:sp>
        <p:nvSpPr>
          <p:cNvPr id="3" name="Content Placeholder 2"/>
          <p:cNvSpPr>
            <a:spLocks noGrp="1"/>
          </p:cNvSpPr>
          <p:nvPr>
            <p:ph idx="1"/>
          </p:nvPr>
        </p:nvSpPr>
        <p:spPr>
          <a:xfrm>
            <a:off x="177800" y="1778000"/>
            <a:ext cx="8966200" cy="4525963"/>
          </a:xfrm>
        </p:spPr>
        <p:txBody>
          <a:bodyPr>
            <a:normAutofit/>
          </a:bodyPr>
          <a:lstStyle/>
          <a:p>
            <a:r>
              <a:rPr lang="en-US" sz="2400" dirty="0"/>
              <a:t>Glass often has trace radioactivity (potassium-40)</a:t>
            </a:r>
          </a:p>
          <a:p>
            <a:r>
              <a:rPr lang="en-US" sz="2400" dirty="0"/>
              <a:t>For low-background experiments, special low-activity PMTs or silicon </a:t>
            </a:r>
            <a:r>
              <a:rPr lang="en-US" sz="2400" dirty="0" err="1"/>
              <a:t>photodetectors</a:t>
            </a:r>
            <a:r>
              <a:rPr lang="en-US" sz="2400" dirty="0"/>
              <a:t> can be used</a:t>
            </a:r>
          </a:p>
          <a:p>
            <a:r>
              <a:rPr lang="en-US" sz="2400" dirty="0"/>
              <a:t>PMT window transmissivity typically cuts off in UV</a:t>
            </a:r>
          </a:p>
          <a:p>
            <a:r>
              <a:rPr lang="en-US" sz="2400" dirty="0"/>
              <a:t>Difficult/expensive to achieve good UV response</a:t>
            </a:r>
          </a:p>
          <a:p>
            <a:r>
              <a:rPr lang="en-US" sz="2400" dirty="0"/>
              <a:t>Borosilicate glass </a:t>
            </a:r>
            <a:r>
              <a:rPr lang="en-US" sz="2400" dirty="0" err="1"/>
              <a:t>passband</a:t>
            </a:r>
            <a:r>
              <a:rPr lang="en-US" sz="2400" dirty="0"/>
              <a:t>: near IR to 300 nm</a:t>
            </a:r>
          </a:p>
          <a:p>
            <a:r>
              <a:rPr lang="en-US" sz="2400" dirty="0"/>
              <a:t>Example challenge: xenon (for double beta decay and dark matter experiments) scintillation light is 175 nm</a:t>
            </a:r>
          </a:p>
        </p:txBody>
      </p:sp>
      <p:sp>
        <p:nvSpPr>
          <p:cNvPr id="5" name="Slide Number Placeholder 4"/>
          <p:cNvSpPr>
            <a:spLocks noGrp="1"/>
          </p:cNvSpPr>
          <p:nvPr>
            <p:ph type="sldNum" sz="quarter" idx="12"/>
          </p:nvPr>
        </p:nvSpPr>
        <p:spPr/>
        <p:txBody>
          <a:bodyPr/>
          <a:lstStyle/>
          <a:p>
            <a:fld id="{192A9EB8-4F3E-0C49-A472-64A19CF6F1A2}" type="slidenum">
              <a:rPr lang="en-US" smtClean="0"/>
              <a:t>42</a:t>
            </a:fld>
            <a:endParaRPr lang="en-US"/>
          </a:p>
        </p:txBody>
      </p:sp>
      <p:sp>
        <p:nvSpPr>
          <p:cNvPr id="4" name="Footer Placeholder 3">
            <a:extLst>
              <a:ext uri="{FF2B5EF4-FFF2-40B4-BE49-F238E27FC236}">
                <a16:creationId xmlns:a16="http://schemas.microsoft.com/office/drawing/2014/main" id="{58C93651-D6BA-D348-90DC-9C913FEB95C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308629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calculation of shower max altitude in air for 10 TeV gamma ray</a:t>
            </a:r>
          </a:p>
        </p:txBody>
      </p:sp>
      <p:sp>
        <p:nvSpPr>
          <p:cNvPr id="3" name="Content Placeholder 2"/>
          <p:cNvSpPr>
            <a:spLocks noGrp="1"/>
          </p:cNvSpPr>
          <p:nvPr>
            <p:ph idx="1"/>
          </p:nvPr>
        </p:nvSpPr>
        <p:spPr>
          <a:xfrm>
            <a:off x="226961" y="1697038"/>
            <a:ext cx="8917039" cy="5160962"/>
          </a:xfrm>
        </p:spPr>
        <p:txBody>
          <a:bodyPr>
            <a:normAutofit fontScale="77500" lnSpcReduction="20000"/>
          </a:bodyPr>
          <a:lstStyle/>
          <a:p>
            <a:r>
              <a:rPr lang="en-US" dirty="0"/>
              <a:t>Critical energy in air: </a:t>
            </a:r>
            <a:r>
              <a:rPr lang="en-US" dirty="0" err="1"/>
              <a:t>E</a:t>
            </a:r>
            <a:r>
              <a:rPr lang="en-US" baseline="-25000" dirty="0" err="1"/>
              <a:t>crit</a:t>
            </a:r>
            <a:r>
              <a:rPr lang="en-US" dirty="0"/>
              <a:t> = 0.1 GeV</a:t>
            </a:r>
          </a:p>
          <a:p>
            <a:r>
              <a:rPr lang="en-US" dirty="0"/>
              <a:t>Radiation length in air: X</a:t>
            </a:r>
            <a:r>
              <a:rPr lang="en-US" baseline="-25000" dirty="0"/>
              <a:t>0</a:t>
            </a:r>
            <a:r>
              <a:rPr lang="en-US" dirty="0"/>
              <a:t> = 37 g/cm</a:t>
            </a:r>
            <a:r>
              <a:rPr lang="en-US" baseline="30000" dirty="0"/>
              <a:t>2</a:t>
            </a:r>
          </a:p>
          <a:p>
            <a:r>
              <a:rPr lang="en-US" dirty="0"/>
              <a:t>H = scale height of atmosphere = 6.5 km</a:t>
            </a:r>
          </a:p>
          <a:p>
            <a:r>
              <a:rPr lang="en-US" dirty="0"/>
              <a:t>h = height above sea level</a:t>
            </a:r>
          </a:p>
          <a:p>
            <a:r>
              <a:rPr lang="en-US" dirty="0"/>
              <a:t>X(h) = total column depth along shower, integrated from space to a height of h above sea level</a:t>
            </a:r>
          </a:p>
          <a:p>
            <a:r>
              <a:rPr lang="en-US" dirty="0"/>
              <a:t>X(0) = total column depth of atmosphere (1030 g/cm</a:t>
            </a:r>
            <a:r>
              <a:rPr lang="en-US" baseline="30000" dirty="0"/>
              <a:t>2</a:t>
            </a:r>
            <a:r>
              <a:rPr lang="en-US" dirty="0"/>
              <a:t>)</a:t>
            </a:r>
          </a:p>
          <a:p>
            <a:r>
              <a:rPr lang="en-US" dirty="0"/>
              <a:t>Atmosphere density model -&gt; column depth model: X(h) = X(0)exp(-h/H)</a:t>
            </a:r>
          </a:p>
          <a:p>
            <a:r>
              <a:rPr lang="en-US" dirty="0"/>
              <a:t>Shower max occurs at </a:t>
            </a:r>
            <a:r>
              <a:rPr lang="en-US" dirty="0" err="1"/>
              <a:t>t</a:t>
            </a:r>
            <a:r>
              <a:rPr lang="en-US" baseline="-25000" dirty="0" err="1"/>
              <a:t>max</a:t>
            </a:r>
            <a:r>
              <a:rPr lang="en-US" dirty="0"/>
              <a:t> = ln(E</a:t>
            </a:r>
            <a:r>
              <a:rPr lang="en-US" baseline="-25000" dirty="0"/>
              <a:t>0</a:t>
            </a:r>
            <a:r>
              <a:rPr lang="en-US" dirty="0"/>
              <a:t>/</a:t>
            </a:r>
            <a:r>
              <a:rPr lang="en-US" dirty="0" err="1"/>
              <a:t>E</a:t>
            </a:r>
            <a:r>
              <a:rPr lang="en-US" baseline="-25000" dirty="0" err="1"/>
              <a:t>crit</a:t>
            </a:r>
            <a:r>
              <a:rPr lang="en-US" dirty="0"/>
              <a:t>) / ln2 = 16.6 radiation lengths; </a:t>
            </a:r>
            <a:r>
              <a:rPr lang="en-US" dirty="0" err="1"/>
              <a:t>X</a:t>
            </a:r>
            <a:r>
              <a:rPr lang="en-US" baseline="-25000" dirty="0" err="1"/>
              <a:t>max</a:t>
            </a:r>
            <a:r>
              <a:rPr lang="en-US" dirty="0"/>
              <a:t> = 16.6*37 g/cm</a:t>
            </a:r>
            <a:r>
              <a:rPr lang="en-US" baseline="30000" dirty="0"/>
              <a:t>2</a:t>
            </a:r>
            <a:r>
              <a:rPr lang="en-US" dirty="0"/>
              <a:t> = 615 g/cm</a:t>
            </a:r>
            <a:r>
              <a:rPr lang="en-US" baseline="30000" dirty="0"/>
              <a:t>2</a:t>
            </a:r>
          </a:p>
          <a:p>
            <a:r>
              <a:rPr lang="en-US" dirty="0"/>
              <a:t>Plugging in to atmosphere model, solve for altitude of shower max: ln(</a:t>
            </a:r>
            <a:r>
              <a:rPr lang="en-US" dirty="0" err="1"/>
              <a:t>X</a:t>
            </a:r>
            <a:r>
              <a:rPr lang="en-US" baseline="-25000" dirty="0" err="1"/>
              <a:t>max</a:t>
            </a:r>
            <a:r>
              <a:rPr lang="en-US" dirty="0"/>
              <a:t>/X(0)) = -h/H -&gt; h = -H * ln(</a:t>
            </a:r>
            <a:r>
              <a:rPr lang="en-US" dirty="0" err="1"/>
              <a:t>X</a:t>
            </a:r>
            <a:r>
              <a:rPr lang="en-US" baseline="-25000" dirty="0" err="1"/>
              <a:t>max</a:t>
            </a:r>
            <a:r>
              <a:rPr lang="en-US" dirty="0"/>
              <a:t>/X(0)) = 3.4 km = 11kft</a:t>
            </a:r>
          </a:p>
        </p:txBody>
      </p:sp>
      <p:sp>
        <p:nvSpPr>
          <p:cNvPr id="4" name="Footer Placeholder 3">
            <a:extLst>
              <a:ext uri="{FF2B5EF4-FFF2-40B4-BE49-F238E27FC236}">
                <a16:creationId xmlns:a16="http://schemas.microsoft.com/office/drawing/2014/main" id="{72D45ED6-7EBA-4549-AEA1-B0E8F267604B}"/>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5AD4DB73-9019-884F-986E-20E19633C98C}"/>
              </a:ext>
            </a:extLst>
          </p:cNvPr>
          <p:cNvSpPr>
            <a:spLocks noGrp="1"/>
          </p:cNvSpPr>
          <p:nvPr>
            <p:ph type="sldNum" sz="quarter" idx="12"/>
          </p:nvPr>
        </p:nvSpPr>
        <p:spPr/>
        <p:txBody>
          <a:bodyPr/>
          <a:lstStyle/>
          <a:p>
            <a:fld id="{192A9EB8-4F3E-0C49-A472-64A19CF6F1A2}" type="slidenum">
              <a:rPr lang="en-US" smtClean="0"/>
              <a:t>43</a:t>
            </a:fld>
            <a:endParaRPr lang="en-US"/>
          </a:p>
        </p:txBody>
      </p:sp>
    </p:spTree>
    <p:extLst>
      <p:ext uri="{BB962C8B-B14F-4D97-AF65-F5344CB8AC3E}">
        <p14:creationId xmlns:p14="http://schemas.microsoft.com/office/powerpoint/2010/main" val="23269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Electromagnetic shower development</a:t>
            </a:r>
          </a:p>
        </p:txBody>
      </p:sp>
      <p:sp>
        <p:nvSpPr>
          <p:cNvPr id="3" name="Content Placeholder 2"/>
          <p:cNvSpPr>
            <a:spLocks noGrp="1"/>
          </p:cNvSpPr>
          <p:nvPr>
            <p:ph idx="1"/>
          </p:nvPr>
        </p:nvSpPr>
        <p:spPr>
          <a:xfrm>
            <a:off x="292395" y="1610833"/>
            <a:ext cx="8559209" cy="4525963"/>
          </a:xfrm>
        </p:spPr>
        <p:txBody>
          <a:bodyPr>
            <a:normAutofit fontScale="92500" lnSpcReduction="10000"/>
          </a:bodyPr>
          <a:lstStyle/>
          <a:p>
            <a:r>
              <a:rPr lang="en-US" dirty="0"/>
              <a:t>For a primary particle of energy E</a:t>
            </a:r>
            <a:r>
              <a:rPr lang="en-US" baseline="-25000" dirty="0"/>
              <a:t>0</a:t>
            </a:r>
            <a:r>
              <a:rPr lang="en-US" dirty="0"/>
              <a:t>, after t radiation lengths (generations), the energy of each e</a:t>
            </a:r>
            <a:r>
              <a:rPr lang="en-US" baseline="30000" dirty="0"/>
              <a:t>±</a:t>
            </a:r>
            <a:r>
              <a:rPr lang="en-US" dirty="0"/>
              <a:t> or gamma will be approximately  E(t) = E</a:t>
            </a:r>
            <a:r>
              <a:rPr lang="en-US" baseline="-25000" dirty="0"/>
              <a:t>0</a:t>
            </a:r>
            <a:r>
              <a:rPr lang="en-US" dirty="0"/>
              <a:t>/2</a:t>
            </a:r>
            <a:r>
              <a:rPr lang="en-US" baseline="30000" dirty="0"/>
              <a:t>t</a:t>
            </a:r>
            <a:endParaRPr lang="en-US" dirty="0"/>
          </a:p>
          <a:p>
            <a:r>
              <a:rPr lang="en-US" dirty="0"/>
              <a:t>Continues until E = </a:t>
            </a:r>
            <a:r>
              <a:rPr lang="en-US" dirty="0" err="1"/>
              <a:t>E</a:t>
            </a:r>
            <a:r>
              <a:rPr lang="en-US" baseline="-25000" dirty="0" err="1"/>
              <a:t>crit</a:t>
            </a:r>
            <a:endParaRPr lang="en-US" dirty="0"/>
          </a:p>
          <a:p>
            <a:r>
              <a:rPr lang="en-US" dirty="0"/>
              <a:t>So shower maximum is at </a:t>
            </a:r>
            <a:r>
              <a:rPr lang="en-US" dirty="0" err="1"/>
              <a:t>t</a:t>
            </a:r>
            <a:r>
              <a:rPr lang="en-US" baseline="-25000" dirty="0" err="1"/>
              <a:t>max</a:t>
            </a:r>
            <a:r>
              <a:rPr lang="en-US" dirty="0"/>
              <a:t>, when </a:t>
            </a:r>
            <a:r>
              <a:rPr lang="en-US" dirty="0" err="1"/>
              <a:t>E</a:t>
            </a:r>
            <a:r>
              <a:rPr lang="en-US" baseline="-25000" dirty="0" err="1"/>
              <a:t>crit</a:t>
            </a:r>
            <a:r>
              <a:rPr lang="en-US" dirty="0"/>
              <a:t> = E</a:t>
            </a:r>
            <a:r>
              <a:rPr lang="en-US" baseline="-25000" dirty="0"/>
              <a:t>0</a:t>
            </a:r>
            <a:r>
              <a:rPr lang="en-US" dirty="0"/>
              <a:t>/2</a:t>
            </a:r>
            <a:r>
              <a:rPr lang="en-US" baseline="30000" dirty="0"/>
              <a:t>tmax</a:t>
            </a:r>
            <a:endParaRPr lang="en-US" dirty="0"/>
          </a:p>
          <a:p>
            <a:r>
              <a:rPr lang="en-US" dirty="0"/>
              <a:t>Depth of shower max increases logarithmically with primary energy: </a:t>
            </a:r>
            <a:r>
              <a:rPr lang="en-US" dirty="0" err="1"/>
              <a:t>t</a:t>
            </a:r>
            <a:r>
              <a:rPr lang="en-US" baseline="-25000" dirty="0" err="1"/>
              <a:t>max</a:t>
            </a:r>
            <a:r>
              <a:rPr lang="en-US" dirty="0"/>
              <a:t> = </a:t>
            </a:r>
            <a:r>
              <a:rPr lang="en-US" dirty="0" err="1"/>
              <a:t>ln</a:t>
            </a:r>
            <a:r>
              <a:rPr lang="en-US" dirty="0"/>
              <a:t>(E</a:t>
            </a:r>
            <a:r>
              <a:rPr lang="en-US" baseline="-25000" dirty="0"/>
              <a:t>0</a:t>
            </a:r>
            <a:r>
              <a:rPr lang="en-US" dirty="0"/>
              <a:t>/</a:t>
            </a:r>
            <a:r>
              <a:rPr lang="en-US" dirty="0" err="1"/>
              <a:t>E</a:t>
            </a:r>
            <a:r>
              <a:rPr lang="en-US" baseline="-25000" dirty="0" err="1"/>
              <a:t>crit</a:t>
            </a:r>
            <a:r>
              <a:rPr lang="en-US" dirty="0"/>
              <a:t>) / ln2</a:t>
            </a:r>
          </a:p>
          <a:p>
            <a:r>
              <a:rPr lang="en-US" dirty="0"/>
              <a:t>Total track length of charged particles (number of radiation lengths) scales with E</a:t>
            </a:r>
            <a:r>
              <a:rPr lang="en-US" baseline="-25000" dirty="0"/>
              <a:t>0</a:t>
            </a:r>
            <a:r>
              <a:rPr lang="en-US" dirty="0"/>
              <a:t>/</a:t>
            </a:r>
            <a:r>
              <a:rPr lang="en-US" dirty="0" err="1"/>
              <a:t>E</a:t>
            </a:r>
            <a:r>
              <a:rPr lang="en-US" baseline="-25000" dirty="0" err="1"/>
              <a:t>crit</a:t>
            </a:r>
            <a:endParaRPr lang="en-US" dirty="0"/>
          </a:p>
        </p:txBody>
      </p:sp>
      <p:sp>
        <p:nvSpPr>
          <p:cNvPr id="4" name="Footer Placeholder 3">
            <a:extLst>
              <a:ext uri="{FF2B5EF4-FFF2-40B4-BE49-F238E27FC236}">
                <a16:creationId xmlns:a16="http://schemas.microsoft.com/office/drawing/2014/main" id="{E99699B6-2FEF-544A-B4EE-B11B93FE260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18362F-9F41-A843-AB3C-A9A8B06E38DE}"/>
              </a:ext>
            </a:extLst>
          </p:cNvPr>
          <p:cNvSpPr>
            <a:spLocks noGrp="1"/>
          </p:cNvSpPr>
          <p:nvPr>
            <p:ph type="sldNum" sz="quarter" idx="12"/>
          </p:nvPr>
        </p:nvSpPr>
        <p:spPr/>
        <p:txBody>
          <a:bodyPr/>
          <a:lstStyle/>
          <a:p>
            <a:fld id="{192A9EB8-4F3E-0C49-A472-64A19CF6F1A2}" type="slidenum">
              <a:rPr lang="en-US" smtClean="0"/>
              <a:t>44</a:t>
            </a:fld>
            <a:endParaRPr lang="en-US"/>
          </a:p>
        </p:txBody>
      </p:sp>
    </p:spTree>
    <p:extLst>
      <p:ext uri="{BB962C8B-B14F-4D97-AF65-F5344CB8AC3E}">
        <p14:creationId xmlns:p14="http://schemas.microsoft.com/office/powerpoint/2010/main" val="16399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ral.pdf"/>
          <p:cNvPicPr>
            <a:picLocks noChangeAspect="1"/>
          </p:cNvPicPr>
          <p:nvPr/>
        </p:nvPicPr>
        <p:blipFill rotWithShape="1">
          <a:blip r:embed="rId3">
            <a:extLst>
              <a:ext uri="{28A0092B-C50C-407E-A947-70E740481C1C}">
                <a14:useLocalDpi xmlns:a14="http://schemas.microsoft.com/office/drawing/2010/main" val="0"/>
              </a:ext>
            </a:extLst>
          </a:blip>
          <a:srcRect l="-4361" r="4329"/>
          <a:stretch/>
        </p:blipFill>
        <p:spPr>
          <a:xfrm>
            <a:off x="692726" y="879900"/>
            <a:ext cx="7875201" cy="5542842"/>
          </a:xfrm>
          <a:prstGeom prst="rect">
            <a:avLst/>
          </a:prstGeom>
        </p:spPr>
      </p:pic>
      <p:sp>
        <p:nvSpPr>
          <p:cNvPr id="2" name="Title 1"/>
          <p:cNvSpPr>
            <a:spLocks noGrp="1"/>
          </p:cNvSpPr>
          <p:nvPr>
            <p:ph type="title"/>
          </p:nvPr>
        </p:nvSpPr>
        <p:spPr/>
        <p:txBody>
          <a:bodyPr>
            <a:normAutofit fontScale="90000"/>
          </a:bodyPr>
          <a:lstStyle/>
          <a:p>
            <a:r>
              <a:rPr lang="en-US" dirty="0"/>
              <a:t>Lateral distribution of </a:t>
            </a:r>
            <a:r>
              <a:rPr lang="en-US" dirty="0" err="1"/>
              <a:t>hadronic</a:t>
            </a:r>
            <a:r>
              <a:rPr lang="en-US" dirty="0"/>
              <a:t> shower components</a:t>
            </a:r>
          </a:p>
        </p:txBody>
      </p:sp>
      <p:sp>
        <p:nvSpPr>
          <p:cNvPr id="5" name="TextBox 4"/>
          <p:cNvSpPr txBox="1"/>
          <p:nvPr/>
        </p:nvSpPr>
        <p:spPr>
          <a:xfrm>
            <a:off x="-15333" y="6102942"/>
            <a:ext cx="9174665" cy="400110"/>
          </a:xfrm>
          <a:prstGeom prst="rect">
            <a:avLst/>
          </a:prstGeom>
          <a:noFill/>
        </p:spPr>
        <p:txBody>
          <a:bodyPr wrap="square" rtlCol="0">
            <a:spAutoFit/>
          </a:bodyPr>
          <a:lstStyle/>
          <a:p>
            <a:pPr algn="ctr"/>
            <a:r>
              <a:rPr lang="en-US" sz="2000" dirty="0"/>
              <a:t>e</a:t>
            </a:r>
            <a:r>
              <a:rPr lang="en-US" sz="2000" baseline="30000" dirty="0"/>
              <a:t>±</a:t>
            </a:r>
            <a:r>
              <a:rPr lang="en-US" sz="2000" dirty="0"/>
              <a:t> Coulomb scatter and spread out</a:t>
            </a:r>
          </a:p>
        </p:txBody>
      </p:sp>
      <p:sp>
        <p:nvSpPr>
          <p:cNvPr id="3" name="Footer Placeholder 2">
            <a:extLst>
              <a:ext uri="{FF2B5EF4-FFF2-40B4-BE49-F238E27FC236}">
                <a16:creationId xmlns:a16="http://schemas.microsoft.com/office/drawing/2014/main" id="{C1FAD4EF-1033-A24C-840E-0E439D5EF8EA}"/>
              </a:ext>
            </a:extLst>
          </p:cNvPr>
          <p:cNvSpPr>
            <a:spLocks noGrp="1"/>
          </p:cNvSpPr>
          <p:nvPr>
            <p:ph type="ftr" sz="quarter" idx="11"/>
          </p:nvPr>
        </p:nvSpPr>
        <p:spPr/>
        <p:txBody>
          <a:bodyPr/>
          <a:lstStyle/>
          <a:p>
            <a:r>
              <a:rPr lang="en-US" dirty="0"/>
              <a:t>Justin Vandenbroucke                                                  Detector physics</a:t>
            </a:r>
          </a:p>
        </p:txBody>
      </p:sp>
      <p:sp>
        <p:nvSpPr>
          <p:cNvPr id="6" name="Slide Number Placeholder 5">
            <a:extLst>
              <a:ext uri="{FF2B5EF4-FFF2-40B4-BE49-F238E27FC236}">
                <a16:creationId xmlns:a16="http://schemas.microsoft.com/office/drawing/2014/main" id="{58D45F3A-C4A0-7B49-9D07-FD9D61E74343}"/>
              </a:ext>
            </a:extLst>
          </p:cNvPr>
          <p:cNvSpPr>
            <a:spLocks noGrp="1"/>
          </p:cNvSpPr>
          <p:nvPr>
            <p:ph type="sldNum" sz="quarter" idx="12"/>
          </p:nvPr>
        </p:nvSpPr>
        <p:spPr/>
        <p:txBody>
          <a:bodyPr/>
          <a:lstStyle/>
          <a:p>
            <a:fld id="{192A9EB8-4F3E-0C49-A472-64A19CF6F1A2}" type="slidenum">
              <a:rPr lang="en-US" smtClean="0"/>
              <a:t>45</a:t>
            </a:fld>
            <a:endParaRPr lang="en-US"/>
          </a:p>
        </p:txBody>
      </p:sp>
    </p:spTree>
    <p:extLst>
      <p:ext uri="{BB962C8B-B14F-4D97-AF65-F5344CB8AC3E}">
        <p14:creationId xmlns:p14="http://schemas.microsoft.com/office/powerpoint/2010/main" val="3716051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583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Minimum ionization loss is ~2 MeV cm</a:t>
            </a:r>
            <a:r>
              <a:rPr lang="en-US" sz="3200" baseline="30000" dirty="0"/>
              <a:t>2</a:t>
            </a:r>
            <a:r>
              <a:rPr lang="en-US" sz="3200" dirty="0"/>
              <a:t>/g times the material density (useful number to memorize)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15" y="-880126"/>
            <a:ext cx="7103570" cy="9192854"/>
          </a:xfrm>
          <a:prstGeom prst="rect">
            <a:avLst/>
          </a:prstGeom>
        </p:spPr>
      </p:pic>
      <p:sp>
        <p:nvSpPr>
          <p:cNvPr id="2" name="TextBox 1">
            <a:extLst>
              <a:ext uri="{FF2B5EF4-FFF2-40B4-BE49-F238E27FC236}">
                <a16:creationId xmlns:a16="http://schemas.microsoft.com/office/drawing/2014/main" id="{851F01DC-88FA-A744-A089-2D13795297D1}"/>
              </a:ext>
            </a:extLst>
          </p:cNvPr>
          <p:cNvSpPr txBox="1"/>
          <p:nvPr/>
        </p:nvSpPr>
        <p:spPr>
          <a:xfrm rot="16200000">
            <a:off x="-1332870" y="3387159"/>
            <a:ext cx="3294428" cy="369332"/>
          </a:xfrm>
          <a:prstGeom prst="rect">
            <a:avLst/>
          </a:prstGeom>
          <a:noFill/>
        </p:spPr>
        <p:txBody>
          <a:bodyPr wrap="none" rtlCol="0">
            <a:spAutoFit/>
          </a:bodyPr>
          <a:lstStyle/>
          <a:p>
            <a:r>
              <a:rPr lang="en-US" dirty="0"/>
              <a:t>(spatial </a:t>
            </a:r>
            <a:r>
              <a:rPr lang="en-US" dirty="0" err="1"/>
              <a:t>dE</a:t>
            </a:r>
            <a:r>
              <a:rPr lang="en-US" dirty="0"/>
              <a:t>/dx divided by density)</a:t>
            </a:r>
          </a:p>
        </p:txBody>
      </p:sp>
      <p:sp>
        <p:nvSpPr>
          <p:cNvPr id="3" name="Footer Placeholder 2">
            <a:extLst>
              <a:ext uri="{FF2B5EF4-FFF2-40B4-BE49-F238E27FC236}">
                <a16:creationId xmlns:a16="http://schemas.microsoft.com/office/drawing/2014/main" id="{E8656185-9356-3E4C-9D47-8EBBB47AF451}"/>
              </a:ext>
            </a:extLst>
          </p:cNvPr>
          <p:cNvSpPr>
            <a:spLocks noGrp="1"/>
          </p:cNvSpPr>
          <p:nvPr>
            <p:ph type="ftr" sz="quarter" idx="11"/>
          </p:nvPr>
        </p:nvSpPr>
        <p:spPr/>
        <p:txBody>
          <a:bodyPr/>
          <a:lstStyle/>
          <a:p>
            <a:r>
              <a:rPr lang="en-US"/>
              <a:t>Justin Vandenbroucke                                                  Detector physics</a:t>
            </a:r>
          </a:p>
        </p:txBody>
      </p:sp>
      <p:sp>
        <p:nvSpPr>
          <p:cNvPr id="4" name="Slide Number Placeholder 3">
            <a:extLst>
              <a:ext uri="{FF2B5EF4-FFF2-40B4-BE49-F238E27FC236}">
                <a16:creationId xmlns:a16="http://schemas.microsoft.com/office/drawing/2014/main" id="{D9FE2115-E8F3-6E41-AA92-85AEB6572B62}"/>
              </a:ext>
            </a:extLst>
          </p:cNvPr>
          <p:cNvSpPr>
            <a:spLocks noGrp="1"/>
          </p:cNvSpPr>
          <p:nvPr>
            <p:ph type="sldNum" sz="quarter" idx="12"/>
          </p:nvPr>
        </p:nvSpPr>
        <p:spPr/>
        <p:txBody>
          <a:bodyPr/>
          <a:lstStyle/>
          <a:p>
            <a:fld id="{192A9EB8-4F3E-0C49-A472-64A19CF6F1A2}" type="slidenum">
              <a:rPr lang="en-US" smtClean="0"/>
              <a:t>46</a:t>
            </a:fld>
            <a:endParaRPr lang="en-US"/>
          </a:p>
        </p:txBody>
      </p:sp>
    </p:spTree>
    <p:extLst>
      <p:ext uri="{BB962C8B-B14F-4D97-AF65-F5344CB8AC3E}">
        <p14:creationId xmlns:p14="http://schemas.microsoft.com/office/powerpoint/2010/main" val="33652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3600"/>
          </a:xfrm>
        </p:spPr>
        <p:txBody>
          <a:bodyPr>
            <a:noAutofit/>
          </a:bodyPr>
          <a:lstStyle/>
          <a:p>
            <a:r>
              <a:rPr lang="en-US" sz="3200" dirty="0"/>
              <a:t>Energy loss of muons: ionization, bremsstrahlung, pair production, photonuclear</a:t>
            </a:r>
          </a:p>
        </p:txBody>
      </p:sp>
      <p:pic>
        <p:nvPicPr>
          <p:cNvPr id="4" name="Picture 3" descr="muon in i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878590"/>
            <a:ext cx="5321300" cy="5157147"/>
          </a:xfrm>
          <a:prstGeom prst="rect">
            <a:avLst/>
          </a:prstGeom>
        </p:spPr>
      </p:pic>
      <p:sp>
        <p:nvSpPr>
          <p:cNvPr id="3" name="Rectangle 2"/>
          <p:cNvSpPr/>
          <p:nvPr/>
        </p:nvSpPr>
        <p:spPr>
          <a:xfrm>
            <a:off x="127000" y="5895740"/>
            <a:ext cx="8966200" cy="707886"/>
          </a:xfrm>
          <a:prstGeom prst="rect">
            <a:avLst/>
          </a:prstGeom>
        </p:spPr>
        <p:txBody>
          <a:bodyPr wrap="square">
            <a:spAutoFit/>
          </a:bodyPr>
          <a:lstStyle/>
          <a:p>
            <a:pPr algn="ctr"/>
            <a:r>
              <a:rPr lang="en-US" sz="2000" dirty="0"/>
              <a:t>Photonuclear interactions of </a:t>
            </a:r>
            <a:r>
              <a:rPr lang="en-US" sz="2000" dirty="0" err="1"/>
              <a:t>muons</a:t>
            </a:r>
            <a:r>
              <a:rPr lang="en-US" sz="2000" dirty="0"/>
              <a:t> (or electrons or </a:t>
            </a:r>
            <a:r>
              <a:rPr lang="en-US" sz="2000" dirty="0" err="1"/>
              <a:t>taus</a:t>
            </a:r>
            <a:r>
              <a:rPr lang="en-US" sz="2000" dirty="0"/>
              <a:t>): energy transfer to nucleus via photon, producing energetic hadrons (like a </a:t>
            </a:r>
            <a:r>
              <a:rPr lang="en-US" sz="2000" dirty="0" err="1"/>
              <a:t>hadronic</a:t>
            </a:r>
            <a:r>
              <a:rPr lang="en-US" sz="2000" dirty="0"/>
              <a:t> interaction of a proton)</a:t>
            </a:r>
          </a:p>
        </p:txBody>
      </p:sp>
      <p:sp>
        <p:nvSpPr>
          <p:cNvPr id="5" name="TextBox 4">
            <a:extLst>
              <a:ext uri="{FF2B5EF4-FFF2-40B4-BE49-F238E27FC236}">
                <a16:creationId xmlns:a16="http://schemas.microsoft.com/office/drawing/2014/main" id="{256407FF-ED88-8043-881D-1880075E55E0}"/>
              </a:ext>
            </a:extLst>
          </p:cNvPr>
          <p:cNvSpPr txBox="1"/>
          <p:nvPr/>
        </p:nvSpPr>
        <p:spPr>
          <a:xfrm rot="16200000">
            <a:off x="1489439" y="3825766"/>
            <a:ext cx="819455" cy="369332"/>
          </a:xfrm>
          <a:prstGeom prst="rect">
            <a:avLst/>
          </a:prstGeom>
          <a:noFill/>
        </p:spPr>
        <p:txBody>
          <a:bodyPr wrap="square" rtlCol="0">
            <a:spAutoFit/>
          </a:bodyPr>
          <a:lstStyle/>
          <a:p>
            <a:r>
              <a:rPr lang="en-US" dirty="0"/>
              <a:t>(in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47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3088640" y="4788618"/>
            <a:ext cx="3403496" cy="369332"/>
          </a:xfrm>
          <a:prstGeom prst="rect">
            <a:avLst/>
          </a:prstGeom>
          <a:noFill/>
        </p:spPr>
        <p:txBody>
          <a:bodyPr wrap="none" rtlCol="0">
            <a:spAutoFit/>
          </a:bodyPr>
          <a:lstStyle/>
          <a:p>
            <a:r>
              <a:rPr lang="en-US" dirty="0" err="1"/>
              <a:t>Chirkin</a:t>
            </a:r>
            <a:r>
              <a:rPr lang="en-US" dirty="0"/>
              <a:t> &amp; Rhode, hep-</a:t>
            </a:r>
            <a:r>
              <a:rPr lang="en-US" dirty="0" err="1"/>
              <a:t>ph</a:t>
            </a:r>
            <a:r>
              <a:rPr lang="en-US" dirty="0"/>
              <a:t>/0407075</a:t>
            </a:r>
          </a:p>
        </p:txBody>
      </p:sp>
      <p:sp>
        <p:nvSpPr>
          <p:cNvPr id="8" name="TextBox 7">
            <a:extLst>
              <a:ext uri="{FF2B5EF4-FFF2-40B4-BE49-F238E27FC236}">
                <a16:creationId xmlns:a16="http://schemas.microsoft.com/office/drawing/2014/main" id="{1F77C382-E75E-56A4-04F4-B88900E7EF5E}"/>
              </a:ext>
            </a:extLst>
          </p:cNvPr>
          <p:cNvSpPr txBox="1"/>
          <p:nvPr/>
        </p:nvSpPr>
        <p:spPr>
          <a:xfrm>
            <a:off x="4067273" y="4349578"/>
            <a:ext cx="1446230" cy="369332"/>
          </a:xfrm>
          <a:prstGeom prst="rect">
            <a:avLst/>
          </a:prstGeom>
          <a:noFill/>
        </p:spPr>
        <p:txBody>
          <a:bodyPr wrap="none" rtlCol="0">
            <a:spAutoFit/>
          </a:bodyPr>
          <a:lstStyle/>
          <a:p>
            <a:r>
              <a:rPr lang="en-US" dirty="0"/>
              <a:t>(MMC paper)</a:t>
            </a:r>
          </a:p>
        </p:txBody>
      </p:sp>
    </p:spTree>
    <p:extLst>
      <p:ext uri="{BB962C8B-B14F-4D97-AF65-F5344CB8AC3E}">
        <p14:creationId xmlns:p14="http://schemas.microsoft.com/office/powerpoint/2010/main" val="366318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6.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553" y="7940"/>
            <a:ext cx="6087745" cy="4536352"/>
          </a:xfrm>
          <a:prstGeom prst="rect">
            <a:avLst/>
          </a:prstGeom>
        </p:spPr>
      </p:pic>
      <p:sp>
        <p:nvSpPr>
          <p:cNvPr id="2" name="Title 1"/>
          <p:cNvSpPr>
            <a:spLocks noGrp="1"/>
          </p:cNvSpPr>
          <p:nvPr>
            <p:ph type="title"/>
          </p:nvPr>
        </p:nvSpPr>
        <p:spPr>
          <a:xfrm>
            <a:off x="0" y="96838"/>
            <a:ext cx="3162300" cy="1439862"/>
          </a:xfrm>
        </p:spPr>
        <p:txBody>
          <a:bodyPr>
            <a:noAutofit/>
          </a:bodyPr>
          <a:lstStyle/>
          <a:p>
            <a:r>
              <a:rPr lang="en-US" sz="4000" dirty="0"/>
              <a:t>Quantum efficiency</a:t>
            </a:r>
          </a:p>
        </p:txBody>
      </p:sp>
      <p:sp>
        <p:nvSpPr>
          <p:cNvPr id="3" name="Content Placeholder 2"/>
          <p:cNvSpPr>
            <a:spLocks noGrp="1"/>
          </p:cNvSpPr>
          <p:nvPr>
            <p:ph idx="1"/>
          </p:nvPr>
        </p:nvSpPr>
        <p:spPr>
          <a:xfrm>
            <a:off x="0" y="4437062"/>
            <a:ext cx="8991600" cy="2146300"/>
          </a:xfrm>
        </p:spPr>
        <p:txBody>
          <a:bodyPr>
            <a:noAutofit/>
          </a:bodyPr>
          <a:lstStyle/>
          <a:p>
            <a:r>
              <a:rPr lang="en-US" sz="2000" b="1" dirty="0">
                <a:solidFill>
                  <a:srgbClr val="0070C0"/>
                </a:solidFill>
              </a:rPr>
              <a:t>Quantum efficiency </a:t>
            </a:r>
            <a:r>
              <a:rPr lang="en-US" sz="2000" dirty="0"/>
              <a:t>= Fraction of photon absorption events that result in photo-electron emission by metal surface</a:t>
            </a:r>
          </a:p>
          <a:p>
            <a:r>
              <a:rPr lang="en-US" sz="2000" dirty="0"/>
              <a:t>Function of wavelength for each material</a:t>
            </a:r>
          </a:p>
          <a:p>
            <a:r>
              <a:rPr lang="en-US" sz="2000" dirty="0"/>
              <a:t>Choice of photocathode material determines QE as function of wavelength</a:t>
            </a:r>
          </a:p>
          <a:p>
            <a:r>
              <a:rPr lang="en-US" sz="2000" dirty="0"/>
              <a:t>Typically peaks ~25%</a:t>
            </a:r>
          </a:p>
          <a:p>
            <a:r>
              <a:rPr lang="en-US" sz="2000" dirty="0"/>
              <a:t>High quantum efficiency devices now available up to ~35-40% (more expensive)</a:t>
            </a:r>
          </a:p>
        </p:txBody>
      </p:sp>
      <p:sp>
        <p:nvSpPr>
          <p:cNvPr id="6" name="Slide Number Placeholder 5"/>
          <p:cNvSpPr>
            <a:spLocks noGrp="1"/>
          </p:cNvSpPr>
          <p:nvPr>
            <p:ph type="sldNum" sz="quarter" idx="12"/>
          </p:nvPr>
        </p:nvSpPr>
        <p:spPr/>
        <p:txBody>
          <a:bodyPr/>
          <a:lstStyle/>
          <a:p>
            <a:fld id="{192A9EB8-4F3E-0C49-A472-64A19CF6F1A2}" type="slidenum">
              <a:rPr lang="en-US" smtClean="0"/>
              <a:t>48</a:t>
            </a:fld>
            <a:endParaRPr lang="en-US"/>
          </a:p>
        </p:txBody>
      </p:sp>
      <p:sp>
        <p:nvSpPr>
          <p:cNvPr id="5" name="Footer Placeholder 4">
            <a:extLst>
              <a:ext uri="{FF2B5EF4-FFF2-40B4-BE49-F238E27FC236}">
                <a16:creationId xmlns:a16="http://schemas.microsoft.com/office/drawing/2014/main" id="{6FFB6A36-4AAD-404D-B8F1-C4C6E2572A2D}"/>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7936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1362074"/>
          </a:xfrm>
        </p:spPr>
        <p:txBody>
          <a:bodyPr>
            <a:normAutofit fontScale="90000"/>
          </a:bodyPr>
          <a:lstStyle/>
          <a:p>
            <a:r>
              <a:rPr lang="en-US" dirty="0" err="1"/>
              <a:t>IceCube</a:t>
            </a:r>
            <a:r>
              <a:rPr lang="en-US" dirty="0"/>
              <a:t> PMT inside</a:t>
            </a:r>
            <a:br>
              <a:rPr lang="en-US" dirty="0"/>
            </a:br>
            <a:r>
              <a:rPr lang="en-US" dirty="0"/>
              <a:t>Digital Optical Module</a:t>
            </a:r>
          </a:p>
        </p:txBody>
      </p:sp>
      <p:sp>
        <p:nvSpPr>
          <p:cNvPr id="3" name="Content Placeholder 2"/>
          <p:cNvSpPr>
            <a:spLocks noGrp="1"/>
          </p:cNvSpPr>
          <p:nvPr>
            <p:ph idx="1"/>
          </p:nvPr>
        </p:nvSpPr>
        <p:spPr>
          <a:xfrm>
            <a:off x="0" y="5123930"/>
            <a:ext cx="9232900" cy="1689100"/>
          </a:xfrm>
        </p:spPr>
        <p:txBody>
          <a:bodyPr>
            <a:noAutofit/>
          </a:bodyPr>
          <a:lstStyle/>
          <a:p>
            <a:r>
              <a:rPr lang="en-US" sz="2000" dirty="0"/>
              <a:t>10 inch diameter PMT (compare 20 inch </a:t>
            </a:r>
            <a:r>
              <a:rPr lang="en-US" sz="2000" dirty="0" err="1"/>
              <a:t>SuperK</a:t>
            </a:r>
            <a:r>
              <a:rPr lang="en-US" sz="2000" dirty="0"/>
              <a:t> diameter)</a:t>
            </a:r>
          </a:p>
          <a:p>
            <a:r>
              <a:rPr lang="en-US" sz="2000" dirty="0"/>
              <a:t>Mu metal cage: nickel-iron alloy (77% nickel, 16% iron, 5% copper, 2% chromium)</a:t>
            </a:r>
          </a:p>
          <a:p>
            <a:pPr lvl="1"/>
            <a:r>
              <a:rPr lang="en-US" sz="2000" dirty="0"/>
              <a:t>High magnetic permeability (µ)</a:t>
            </a:r>
          </a:p>
          <a:p>
            <a:pPr lvl="1"/>
            <a:r>
              <a:rPr lang="en-US" sz="2000" dirty="0"/>
              <a:t>Shield’s Earth’s magnetic field to reduce deflection in electron optics</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1344612"/>
            <a:ext cx="6272641" cy="3824288"/>
          </a:xfrm>
          <a:prstGeom prst="rect">
            <a:avLst/>
          </a:prstGeom>
        </p:spPr>
      </p:pic>
      <p:sp>
        <p:nvSpPr>
          <p:cNvPr id="6" name="Slide Number Placeholder 5"/>
          <p:cNvSpPr>
            <a:spLocks noGrp="1"/>
          </p:cNvSpPr>
          <p:nvPr>
            <p:ph type="sldNum" sz="quarter" idx="12"/>
          </p:nvPr>
        </p:nvSpPr>
        <p:spPr/>
        <p:txBody>
          <a:bodyPr/>
          <a:lstStyle/>
          <a:p>
            <a:fld id="{192A9EB8-4F3E-0C49-A472-64A19CF6F1A2}" type="slidenum">
              <a:rPr lang="en-US" smtClean="0"/>
              <a:t>49</a:t>
            </a:fld>
            <a:endParaRPr lang="en-US"/>
          </a:p>
        </p:txBody>
      </p:sp>
      <p:sp>
        <p:nvSpPr>
          <p:cNvPr id="5" name="Footer Placeholder 4">
            <a:extLst>
              <a:ext uri="{FF2B5EF4-FFF2-40B4-BE49-F238E27FC236}">
                <a16:creationId xmlns:a16="http://schemas.microsoft.com/office/drawing/2014/main" id="{C32E4004-4BFA-A445-8803-0A060FC8B1B6}"/>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27416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54888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noAutofit/>
          </a:bodyPr>
          <a:lstStyle/>
          <a:p>
            <a:r>
              <a:rPr lang="en-US" sz="3200" dirty="0"/>
              <a:t>Interaction with atomic </a:t>
            </a:r>
            <a:r>
              <a:rPr lang="en-US" sz="3200" i="1" dirty="0"/>
              <a:t>electrons</a:t>
            </a:r>
            <a:r>
              <a:rPr lang="en-US" sz="3200" dirty="0"/>
              <a:t>: Glashow resonance</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708727" y="5092689"/>
            <a:ext cx="4259783" cy="415498"/>
          </a:xfrm>
          <a:prstGeom prst="rect">
            <a:avLst/>
          </a:prstGeom>
          <a:noFill/>
        </p:spPr>
        <p:txBody>
          <a:bodyPr wrap="square" rtlCol="0">
            <a:spAutoFit/>
          </a:bodyPr>
          <a:lstStyle/>
          <a:p>
            <a:r>
              <a:rPr lang="en-US" sz="2100" dirty="0" err="1">
                <a:latin typeface="+mn-lt"/>
              </a:rPr>
              <a:t>IceCube</a:t>
            </a:r>
            <a:r>
              <a:rPr lang="en-US" sz="2100" dirty="0">
                <a:latin typeface="+mn-lt"/>
              </a:rPr>
              <a:t>, Nature 591, 220-224 (2021)</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5</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659883"/>
            <a:ext cx="2998399" cy="2428151"/>
          </a:xfrm>
          <a:prstGeom prst="rect">
            <a:avLst/>
          </a:prstGeom>
        </p:spPr>
      </p:pic>
      <p:sp>
        <p:nvSpPr>
          <p:cNvPr id="7" name="Rectangle 6">
            <a:extLst>
              <a:ext uri="{FF2B5EF4-FFF2-40B4-BE49-F238E27FC236}">
                <a16:creationId xmlns:a16="http://schemas.microsoft.com/office/drawing/2014/main" id="{24F1F4FB-2890-F7A9-C218-78745E25CCE6}"/>
              </a:ext>
            </a:extLst>
          </p:cNvPr>
          <p:cNvSpPr/>
          <p:nvPr/>
        </p:nvSpPr>
        <p:spPr>
          <a:xfrm>
            <a:off x="5688401" y="5901354"/>
            <a:ext cx="3055901" cy="369332"/>
          </a:xfrm>
          <a:prstGeom prst="rect">
            <a:avLst/>
          </a:prstGeom>
        </p:spPr>
        <p:txBody>
          <a:bodyPr wrap="none">
            <a:spAutoFit/>
          </a:bodyPr>
          <a:lstStyle/>
          <a:p>
            <a:r>
              <a:rPr lang="en-US" dirty="0"/>
              <a:t>6.05 ± 0.72 </a:t>
            </a:r>
            <a:r>
              <a:rPr lang="en-US" dirty="0" err="1"/>
              <a:t>PeV</a:t>
            </a:r>
            <a:r>
              <a:rPr lang="en-US" dirty="0"/>
              <a:t> visible energy</a:t>
            </a:r>
          </a:p>
        </p:txBody>
      </p:sp>
    </p:spTree>
    <p:extLst>
      <p:ext uri="{BB962C8B-B14F-4D97-AF65-F5344CB8AC3E}">
        <p14:creationId xmlns:p14="http://schemas.microsoft.com/office/powerpoint/2010/main" val="4059972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7036"/>
          </a:xfrm>
        </p:spPr>
        <p:txBody>
          <a:bodyPr>
            <a:normAutofit fontScale="90000"/>
          </a:bodyPr>
          <a:lstStyle/>
          <a:p>
            <a:r>
              <a:rPr lang="en-US" dirty="0"/>
              <a:t>(first) ionization energy of each element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036"/>
            <a:ext cx="9144000" cy="3657600"/>
          </a:xfrm>
          <a:prstGeom prst="rect">
            <a:avLst/>
          </a:prstGeom>
        </p:spPr>
      </p:pic>
      <p:sp>
        <p:nvSpPr>
          <p:cNvPr id="5" name="TextBox 4"/>
          <p:cNvSpPr txBox="1"/>
          <p:nvPr/>
        </p:nvSpPr>
        <p:spPr>
          <a:xfrm>
            <a:off x="1" y="4634636"/>
            <a:ext cx="9144000" cy="1754326"/>
          </a:xfrm>
          <a:prstGeom prst="rect">
            <a:avLst/>
          </a:prstGeom>
          <a:noFill/>
        </p:spPr>
        <p:txBody>
          <a:bodyPr wrap="square" rtlCol="0">
            <a:spAutoFit/>
          </a:bodyPr>
          <a:lstStyle/>
          <a:p>
            <a:pPr marL="342900" indent="-342900">
              <a:buFont typeface="Arial" charset="0"/>
              <a:buChar char="•"/>
            </a:pPr>
            <a:r>
              <a:rPr lang="en-US" dirty="0"/>
              <a:t>~10 eV for each element</a:t>
            </a:r>
          </a:p>
          <a:p>
            <a:pPr marL="342900" indent="-342900">
              <a:buFont typeface="Arial" charset="0"/>
              <a:buChar char="•"/>
            </a:pPr>
            <a:r>
              <a:rPr lang="en-US" dirty="0"/>
              <a:t>Full range: 4-25 eV</a:t>
            </a:r>
          </a:p>
          <a:p>
            <a:pPr marL="342900" indent="-342900">
              <a:buFont typeface="Arial" charset="0"/>
              <a:buChar char="•"/>
            </a:pPr>
            <a:r>
              <a:rPr lang="en-US" dirty="0"/>
              <a:t>If atom is already missing one election, “second ionization energy” and so on</a:t>
            </a:r>
          </a:p>
          <a:p>
            <a:pPr marL="342900" indent="-342900">
              <a:buFont typeface="Arial" charset="0"/>
              <a:buChar char="•"/>
            </a:pPr>
            <a:r>
              <a:rPr lang="en-US" dirty="0"/>
              <a:t>Energetic particle (“ionizing radiation”) traveling through matter can cause ionization if it has at least this much energy</a:t>
            </a:r>
          </a:p>
          <a:p>
            <a:pPr marL="342900" indent="-342900">
              <a:buFont typeface="Arial" charset="0"/>
              <a:buChar char="•"/>
            </a:pPr>
            <a:r>
              <a:rPr lang="en-US" dirty="0"/>
              <a:t>If it has much more energy, can cause many ionization events</a:t>
            </a:r>
          </a:p>
        </p:txBody>
      </p:sp>
    </p:spTree>
    <p:extLst>
      <p:ext uri="{BB962C8B-B14F-4D97-AF65-F5344CB8AC3E}">
        <p14:creationId xmlns:p14="http://schemas.microsoft.com/office/powerpoint/2010/main" val="7031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lstStyle/>
          <a:p>
            <a:r>
              <a:rPr lang="en-US"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pic>
        <p:nvPicPr>
          <p:cNvPr id="3" name="Picture 2" descr="tavernier 2.10.pdf"/>
          <p:cNvPicPr>
            <a:picLocks noChangeAspect="1"/>
          </p:cNvPicPr>
          <p:nvPr/>
        </p:nvPicPr>
        <p:blipFill rotWithShape="1">
          <a:blip r:embed="rId5">
            <a:extLst>
              <a:ext uri="{28A0092B-C50C-407E-A947-70E740481C1C}">
                <a14:useLocalDpi xmlns:a14="http://schemas.microsoft.com/office/drawing/2010/main" val="0"/>
              </a:ext>
            </a:extLst>
          </a:blip>
          <a:srcRect l="46914"/>
          <a:stretch/>
        </p:blipFill>
        <p:spPr>
          <a:xfrm>
            <a:off x="1649382" y="838200"/>
            <a:ext cx="1832404" cy="2189813"/>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51</a:t>
            </a:fld>
            <a:endParaRPr lang="en-US"/>
          </a:p>
        </p:txBody>
      </p:sp>
    </p:spTree>
    <p:extLst>
      <p:ext uri="{BB962C8B-B14F-4D97-AF65-F5344CB8AC3E}">
        <p14:creationId xmlns:p14="http://schemas.microsoft.com/office/powerpoint/2010/main" val="236508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200" dirty="0">
                <a:latin typeface="Calibri" charset="0"/>
              </a:rPr>
              <a:t>Tracks and </a:t>
            </a:r>
            <a:r>
              <a:rPr lang="fr-FR" altLang="en-US" sz="3200" dirty="0" err="1">
                <a:latin typeface="Calibri" charset="0"/>
              </a:rPr>
              <a:t>showers</a:t>
            </a:r>
            <a:endParaRPr lang="fr-FR" altLang="en-US" sz="3200" dirty="0">
              <a:latin typeface="Calibri" charset="0"/>
            </a:endParaRPr>
          </a:p>
          <a:p>
            <a:pPr algn="ctr" eaLnBrk="1" hangingPunct="1"/>
            <a:r>
              <a:rPr lang="fr-FR" altLang="en-US" sz="3200" dirty="0">
                <a:latin typeface="Calibri" charset="0"/>
              </a:rPr>
              <a:t>(</a:t>
            </a:r>
            <a:r>
              <a:rPr lang="fr-FR" altLang="en-US" sz="3200" dirty="0" err="1">
                <a:latin typeface="Calibri" charset="0"/>
              </a:rPr>
              <a:t>from</a:t>
            </a:r>
            <a:r>
              <a:rPr lang="fr-FR" altLang="en-US" sz="3200" dirty="0">
                <a:latin typeface="Calibri" charset="0"/>
              </a:rPr>
              <a:t> </a:t>
            </a:r>
            <a:r>
              <a:rPr lang="fr-FR" altLang="en-US" sz="3200" dirty="0" err="1">
                <a:latin typeface="Calibri" charset="0"/>
              </a:rPr>
              <a:t>various</a:t>
            </a:r>
            <a:r>
              <a:rPr lang="fr-FR" altLang="en-US" sz="3200" dirty="0">
                <a:latin typeface="Calibri" charset="0"/>
              </a:rPr>
              <a:t> </a:t>
            </a:r>
            <a:r>
              <a:rPr lang="fr-FR" altLang="en-US" sz="3200" dirty="0" err="1">
                <a:latin typeface="Calibri" charset="0"/>
              </a:rPr>
              <a:t>flavors</a:t>
            </a:r>
            <a:r>
              <a:rPr lang="fr-FR" altLang="en-US" sz="3200" dirty="0">
                <a:latin typeface="Calibri" charset="0"/>
              </a:rPr>
              <a:t> &amp; interaction channels)</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989840" y="5728960"/>
                <a:ext cx="5479385"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a:t> angular resolution</a:t>
                </a:r>
              </a:p>
              <a:p>
                <a:pPr eaLnBrk="1" hangingPunct="1">
                  <a:buFont typeface="Arial" charset="0"/>
                  <a:buChar char="•"/>
                </a:pPr>
                <a:r>
                  <a:rPr lang="en-US" altLang="en-US" sz="2000" dirty="0"/>
                  <a:t>Cascades/showers: ~10</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989840" y="5728960"/>
                <a:ext cx="5479385" cy="707886"/>
              </a:xfrm>
              <a:prstGeom prst="rect">
                <a:avLst/>
              </a:prstGeom>
              <a:blipFill>
                <a:blip r:embed="rId6"/>
                <a:stretch>
                  <a:fillRect l="-926" t="-5357" r="-231"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3" name="Slide Number Placeholder 2"/>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6</a:t>
            </a:fld>
            <a:endParaRPr lang="en-US" dirty="0"/>
          </a:p>
        </p:txBody>
      </p:sp>
    </p:spTree>
    <p:extLst>
      <p:ext uri="{BB962C8B-B14F-4D97-AF65-F5344CB8AC3E}">
        <p14:creationId xmlns:p14="http://schemas.microsoft.com/office/powerpoint/2010/main" val="40959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8276-B2F3-7B4B-94C2-B867A12E1559}"/>
              </a:ext>
            </a:extLst>
          </p:cNvPr>
          <p:cNvSpPr>
            <a:spLocks noGrp="1"/>
          </p:cNvSpPr>
          <p:nvPr>
            <p:ph type="title"/>
          </p:nvPr>
        </p:nvSpPr>
        <p:spPr>
          <a:xfrm>
            <a:off x="457200" y="10161"/>
            <a:ext cx="8229600" cy="1143000"/>
          </a:xfrm>
        </p:spPr>
        <p:txBody>
          <a:bodyPr/>
          <a:lstStyle/>
          <a:p>
            <a:r>
              <a:rPr lang="en-US" dirty="0"/>
              <a:t>Muon lifetime and range</a:t>
            </a:r>
          </a:p>
        </p:txBody>
      </p:sp>
      <p:sp>
        <p:nvSpPr>
          <p:cNvPr id="3" name="Content Placeholder 2">
            <a:extLst>
              <a:ext uri="{FF2B5EF4-FFF2-40B4-BE49-F238E27FC236}">
                <a16:creationId xmlns:a16="http://schemas.microsoft.com/office/drawing/2014/main" id="{1BED2029-3D24-7747-9252-6F8F1834781B}"/>
              </a:ext>
            </a:extLst>
          </p:cNvPr>
          <p:cNvSpPr>
            <a:spLocks noGrp="1"/>
          </p:cNvSpPr>
          <p:nvPr>
            <p:ph idx="1"/>
          </p:nvPr>
        </p:nvSpPr>
        <p:spPr>
          <a:xfrm>
            <a:off x="219075" y="1461991"/>
            <a:ext cx="8870061" cy="4995959"/>
          </a:xfrm>
        </p:spPr>
        <p:txBody>
          <a:bodyPr>
            <a:normAutofit fontScale="70000" lnSpcReduction="20000"/>
          </a:bodyPr>
          <a:lstStyle/>
          <a:p>
            <a:r>
              <a:rPr lang="en-US" dirty="0"/>
              <a:t>Mass m = 0.1 GeV/c</a:t>
            </a:r>
            <a:r>
              <a:rPr lang="en-US" baseline="30000" dirty="0"/>
              <a:t>2</a:t>
            </a:r>
          </a:p>
          <a:p>
            <a:r>
              <a:rPr lang="en-US" dirty="0"/>
              <a:t>Decay lifetime 𝜏 = 2.2 µs</a:t>
            </a:r>
          </a:p>
          <a:p>
            <a:r>
              <a:rPr lang="en-US" dirty="0"/>
              <a:t>Nonrelativistic case: range L = v𝜏</a:t>
            </a:r>
          </a:p>
          <a:p>
            <a:endParaRPr lang="en-US" dirty="0"/>
          </a:p>
          <a:p>
            <a:r>
              <a:rPr lang="en-US" dirty="0"/>
              <a:t>According to relativistic time dilation, the range of a high-energy muon in the lab frame increases by 𝛾</a:t>
            </a:r>
          </a:p>
          <a:p>
            <a:endParaRPr lang="en-US" dirty="0"/>
          </a:p>
          <a:p>
            <a:r>
              <a:rPr lang="en-US" dirty="0"/>
              <a:t>Range L = 𝛾v𝜏 ≈ 𝛾c𝜏 </a:t>
            </a:r>
          </a:p>
          <a:p>
            <a:r>
              <a:rPr lang="en-US" dirty="0"/>
              <a:t>c𝜏 = 0.7 km</a:t>
            </a:r>
          </a:p>
          <a:p>
            <a:endParaRPr lang="en-US" dirty="0"/>
          </a:p>
          <a:p>
            <a:r>
              <a:rPr lang="en-US" dirty="0"/>
              <a:t>1 </a:t>
            </a:r>
            <a:r>
              <a:rPr lang="en-US" dirty="0" err="1"/>
              <a:t>TeV</a:t>
            </a:r>
            <a:r>
              <a:rPr lang="en-US" dirty="0"/>
              <a:t> muon (typical </a:t>
            </a:r>
            <a:r>
              <a:rPr lang="en-US" dirty="0" err="1"/>
              <a:t>IceCube</a:t>
            </a:r>
            <a:r>
              <a:rPr lang="en-US" dirty="0"/>
              <a:t> energy): 𝛾 = 10</a:t>
            </a:r>
            <a:r>
              <a:rPr lang="en-US" baseline="30000" dirty="0"/>
              <a:t>4</a:t>
            </a:r>
            <a:r>
              <a:rPr lang="en-US" dirty="0"/>
              <a:t>, so travels 0.7 x 10</a:t>
            </a:r>
            <a:r>
              <a:rPr lang="en-US" baseline="30000" dirty="0"/>
              <a:t>4</a:t>
            </a:r>
            <a:r>
              <a:rPr lang="en-US" dirty="0"/>
              <a:t> km (an Earth radius)?</a:t>
            </a:r>
          </a:p>
          <a:p>
            <a:endParaRPr lang="en-US" dirty="0"/>
          </a:p>
          <a:p>
            <a:r>
              <a:rPr lang="en-US" dirty="0"/>
              <a:t>In vacuum, yes</a:t>
            </a:r>
          </a:p>
          <a:p>
            <a:r>
              <a:rPr lang="en-US" dirty="0"/>
              <a:t>In ice, a 1 </a:t>
            </a:r>
            <a:r>
              <a:rPr lang="en-US" dirty="0" err="1"/>
              <a:t>TeV</a:t>
            </a:r>
            <a:r>
              <a:rPr lang="en-US" dirty="0"/>
              <a:t> muon only travels ~3 km due to energy loss! </a:t>
            </a:r>
          </a:p>
          <a:p>
            <a:endParaRPr lang="en-US" dirty="0"/>
          </a:p>
        </p:txBody>
      </p:sp>
      <p:sp>
        <p:nvSpPr>
          <p:cNvPr id="4" name="Footer Placeholder 3">
            <a:extLst>
              <a:ext uri="{FF2B5EF4-FFF2-40B4-BE49-F238E27FC236}">
                <a16:creationId xmlns:a16="http://schemas.microsoft.com/office/drawing/2014/main" id="{F12A85F9-A5AC-5C4A-A7BF-69BDB1E8E3F5}"/>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B14C6E6-31B3-2245-8F4A-51655D9D5764}"/>
              </a:ext>
            </a:extLst>
          </p:cNvPr>
          <p:cNvSpPr>
            <a:spLocks noGrp="1"/>
          </p:cNvSpPr>
          <p:nvPr>
            <p:ph type="sldNum" sz="quarter" idx="12"/>
          </p:nvPr>
        </p:nvSpPr>
        <p:spPr/>
        <p:txBody>
          <a:bodyPr/>
          <a:lstStyle/>
          <a:p>
            <a:fld id="{192A9EB8-4F3E-0C49-A472-64A19CF6F1A2}" type="slidenum">
              <a:rPr lang="en-US" smtClean="0"/>
              <a:pPr/>
              <a:t>7</a:t>
            </a:fld>
            <a:endParaRPr lang="en-US"/>
          </a:p>
        </p:txBody>
      </p:sp>
    </p:spTree>
    <p:extLst>
      <p:ext uri="{BB962C8B-B14F-4D97-AF65-F5344CB8AC3E}">
        <p14:creationId xmlns:p14="http://schemas.microsoft.com/office/powerpoint/2010/main" val="6590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ractions.pdf"/>
          <p:cNvPicPr>
            <a:picLocks noChangeAspect="1"/>
          </p:cNvPicPr>
          <p:nvPr/>
        </p:nvPicPr>
        <p:blipFill rotWithShape="1">
          <a:blip r:embed="rId2">
            <a:extLst>
              <a:ext uri="{28A0092B-C50C-407E-A947-70E740481C1C}">
                <a14:useLocalDpi xmlns:a14="http://schemas.microsoft.com/office/drawing/2010/main" val="0"/>
              </a:ext>
            </a:extLst>
          </a:blip>
          <a:srcRect l="8230" t="15521" r="63115" b="36037"/>
          <a:stretch/>
        </p:blipFill>
        <p:spPr>
          <a:xfrm>
            <a:off x="371007" y="2102282"/>
            <a:ext cx="3295962" cy="3205466"/>
          </a:xfrm>
          <a:prstGeom prst="rect">
            <a:avLst/>
          </a:prstGeom>
        </p:spPr>
      </p:pic>
      <p:sp>
        <p:nvSpPr>
          <p:cNvPr id="2" name="Title 1"/>
          <p:cNvSpPr>
            <a:spLocks noGrp="1"/>
          </p:cNvSpPr>
          <p:nvPr>
            <p:ph type="title"/>
          </p:nvPr>
        </p:nvSpPr>
        <p:spPr>
          <a:xfrm>
            <a:off x="0" y="39144"/>
            <a:ext cx="9144000" cy="1143000"/>
          </a:xfrm>
        </p:spPr>
        <p:txBody>
          <a:bodyPr>
            <a:normAutofit fontScale="90000"/>
          </a:bodyPr>
          <a:lstStyle/>
          <a:p>
            <a:r>
              <a:rPr lang="en-US" dirty="0"/>
              <a:t>Ionization of atoms in a material by charged particles traversing it</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8</a:t>
            </a:fld>
            <a:endParaRPr lang="en-US"/>
          </a:p>
        </p:txBody>
      </p:sp>
      <p:pic>
        <p:nvPicPr>
          <p:cNvPr id="9" name="Picture 8" descr="interactions.pdf">
            <a:extLst>
              <a:ext uri="{FF2B5EF4-FFF2-40B4-BE49-F238E27FC236}">
                <a16:creationId xmlns:a16="http://schemas.microsoft.com/office/drawing/2014/main" id="{1F791475-5DA5-BE4A-859A-180A8832D470}"/>
              </a:ext>
            </a:extLst>
          </p:cNvPr>
          <p:cNvPicPr>
            <a:picLocks noChangeAspect="1"/>
          </p:cNvPicPr>
          <p:nvPr/>
        </p:nvPicPr>
        <p:blipFill rotWithShape="1">
          <a:blip r:embed="rId2">
            <a:extLst>
              <a:ext uri="{28A0092B-C50C-407E-A947-70E740481C1C}">
                <a14:useLocalDpi xmlns:a14="http://schemas.microsoft.com/office/drawing/2010/main" val="0"/>
              </a:ext>
            </a:extLst>
          </a:blip>
          <a:srcRect t="61556" r="66251"/>
          <a:stretch/>
        </p:blipFill>
        <p:spPr>
          <a:xfrm>
            <a:off x="4572000" y="2104583"/>
            <a:ext cx="3972394" cy="2603170"/>
          </a:xfrm>
          <a:prstGeom prst="rect">
            <a:avLst/>
          </a:prstGeom>
        </p:spPr>
      </p:pic>
    </p:spTree>
    <p:extLst>
      <p:ext uri="{BB962C8B-B14F-4D97-AF65-F5344CB8AC3E}">
        <p14:creationId xmlns:p14="http://schemas.microsoft.com/office/powerpoint/2010/main" val="279077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
            <a:ext cx="3311349" cy="2319867"/>
          </a:xfrm>
        </p:spPr>
        <p:txBody>
          <a:bodyPr/>
          <a:lstStyle/>
          <a:p>
            <a:r>
              <a:rPr lang="en-US" dirty="0"/>
              <a:t>Ionization energy  loss</a:t>
            </a:r>
          </a:p>
        </p:txBody>
      </p:sp>
      <p:sp>
        <p:nvSpPr>
          <p:cNvPr id="3" name="Content Placeholder 2"/>
          <p:cNvSpPr>
            <a:spLocks noGrp="1"/>
          </p:cNvSpPr>
          <p:nvPr>
            <p:ph idx="1"/>
          </p:nvPr>
        </p:nvSpPr>
        <p:spPr>
          <a:xfrm>
            <a:off x="0" y="2400856"/>
            <a:ext cx="9042402" cy="4322234"/>
          </a:xfrm>
        </p:spPr>
        <p:txBody>
          <a:bodyPr>
            <a:normAutofit fontScale="92500" lnSpcReduction="10000"/>
          </a:bodyPr>
          <a:lstStyle/>
          <a:p>
            <a:r>
              <a:rPr lang="en-US" b="1" dirty="0">
                <a:solidFill>
                  <a:srgbClr val="0070C0"/>
                </a:solidFill>
              </a:rPr>
              <a:t>Ionizing radiation </a:t>
            </a:r>
            <a:r>
              <a:rPr lang="en-US" dirty="0"/>
              <a:t>= high energy particles energetic enough to ionize atoms in matter (at least a few eV)</a:t>
            </a:r>
          </a:p>
          <a:p>
            <a:r>
              <a:rPr lang="en-US" dirty="0"/>
              <a:t>The energy transferred to the ionized electrons is </a:t>
            </a:r>
            <a:r>
              <a:rPr lang="en-US" i="1" dirty="0"/>
              <a:t>lost</a:t>
            </a:r>
            <a:r>
              <a:rPr lang="en-US" dirty="0"/>
              <a:t> by the incident particle</a:t>
            </a:r>
          </a:p>
          <a:p>
            <a:r>
              <a:rPr lang="en-US" dirty="0"/>
              <a:t>Technically, “ionization” loss includes loss due to merely exciting rather than ionizing atoms</a:t>
            </a:r>
          </a:p>
          <a:p>
            <a:r>
              <a:rPr lang="en-US" dirty="0"/>
              <a:t>Process is stochastic, with large fluctuations</a:t>
            </a:r>
          </a:p>
          <a:p>
            <a:r>
              <a:rPr lang="en-US" dirty="0"/>
              <a:t>Intuition from classical mechanics and Coulomb interactions</a:t>
            </a:r>
          </a:p>
        </p:txBody>
      </p:sp>
      <p:pic>
        <p:nvPicPr>
          <p:cNvPr id="4" name="Picture 3" descr="tavernier 2.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549" y="372534"/>
            <a:ext cx="5375451" cy="2089149"/>
          </a:xfrm>
          <a:prstGeom prst="rect">
            <a:avLst/>
          </a:prstGeom>
        </p:spPr>
      </p:pic>
      <p:sp>
        <p:nvSpPr>
          <p:cNvPr id="5" name="Footer Placeholder 4">
            <a:extLst>
              <a:ext uri="{FF2B5EF4-FFF2-40B4-BE49-F238E27FC236}">
                <a16:creationId xmlns:a16="http://schemas.microsoft.com/office/drawing/2014/main" id="{692CA1D5-BD6E-E342-BA1B-F415AD29254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B862BE92-CC6F-8148-9874-9E9CEF49B76C}"/>
              </a:ext>
            </a:extLst>
          </p:cNvPr>
          <p:cNvSpPr>
            <a:spLocks noGrp="1"/>
          </p:cNvSpPr>
          <p:nvPr>
            <p:ph type="sldNum" sz="quarter" idx="12"/>
          </p:nvPr>
        </p:nvSpPr>
        <p:spPr/>
        <p:txBody>
          <a:bodyPr/>
          <a:lstStyle/>
          <a:p>
            <a:fld id="{192A9EB8-4F3E-0C49-A472-64A19CF6F1A2}" type="slidenum">
              <a:rPr lang="en-US" smtClean="0"/>
              <a:t>9</a:t>
            </a:fld>
            <a:endParaRPr lang="en-US"/>
          </a:p>
        </p:txBody>
      </p:sp>
    </p:spTree>
    <p:extLst>
      <p:ext uri="{BB962C8B-B14F-4D97-AF65-F5344CB8AC3E}">
        <p14:creationId xmlns:p14="http://schemas.microsoft.com/office/powerpoint/2010/main" val="4247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5915</TotalTime>
  <Words>6174</Words>
  <Application>Microsoft Macintosh PowerPoint</Application>
  <PresentationFormat>On-screen Show (4:3)</PresentationFormat>
  <Paragraphs>800</Paragraphs>
  <Slides>51</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Calibri</vt:lpstr>
      <vt:lpstr>Cambria Math</vt:lpstr>
      <vt:lpstr>Gill Sans</vt:lpstr>
      <vt:lpstr>Symbol</vt:lpstr>
      <vt:lpstr>Office Theme</vt:lpstr>
      <vt:lpstr>Equation</vt:lpstr>
      <vt:lpstr>Detector physics relevant to IceCube and similar detectors</vt:lpstr>
      <vt:lpstr>Outline</vt:lpstr>
      <vt:lpstr>Neutrino cross section</vt:lpstr>
      <vt:lpstr>(Weak) neutrino interactions in matter: high energy (&gt;30 GeV)</vt:lpstr>
      <vt:lpstr>Interaction with atomic electrons: Glashow resonance</vt:lpstr>
      <vt:lpstr>PowerPoint Presentation</vt:lpstr>
      <vt:lpstr>Muon lifetime and range</vt:lpstr>
      <vt:lpstr>Ionization of atoms in a material by charged particles traversing it</vt:lpstr>
      <vt:lpstr>Ionization energy  loss</vt:lpstr>
      <vt:lpstr>Conceptual expectations for ionization loss quantified as energy loss per distance traveled</vt:lpstr>
      <vt:lpstr>Full expression for ionization loss: Bethe-Bloch equation</vt:lpstr>
      <vt:lpstr>Ionization energy loss by muons</vt:lpstr>
      <vt:lpstr>Pair production by energetic photons</vt:lpstr>
      <vt:lpstr>Radiative loss (bremsstrahlung) by charged particles</vt:lpstr>
      <vt:lpstr>Electromagnetic showers (in air or ice)</vt:lpstr>
      <vt:lpstr>Hadronic showers (in air or ice)</vt:lpstr>
      <vt:lpstr>Energy loss of muons per unit distance (in ice)</vt:lpstr>
      <vt:lpstr>Cherenkov radiation</vt:lpstr>
      <vt:lpstr>Cherenkov radiation</vt:lpstr>
      <vt:lpstr>Photomultiplier tube</vt:lpstr>
      <vt:lpstr>Reconstructing neutrino energy using energy loss physics</vt:lpstr>
      <vt:lpstr>Summary and conclusion</vt:lpstr>
      <vt:lpstr>Additional slides</vt:lpstr>
      <vt:lpstr>Neutrino interactions in matter: medium (&lt;30 GeV), low (&lt;1 GeV) energy</vt:lpstr>
      <vt:lpstr>Electromagnetic showers (example in air)</vt:lpstr>
      <vt:lpstr>Stochastic nature of energy loss</vt:lpstr>
      <vt:lpstr>Cherenkov spectrum in practice</vt:lpstr>
      <vt:lpstr>Bremsstrahlung and radiation length</vt:lpstr>
      <vt:lpstr>Ionization loss</vt:lpstr>
      <vt:lpstr>Bremsstrahlung and radiation length</vt:lpstr>
      <vt:lpstr>Photonuclear interactions</vt:lpstr>
      <vt:lpstr>Glashow resonance event</vt:lpstr>
      <vt:lpstr>The Glashow resonance</vt:lpstr>
      <vt:lpstr>Strong interactions</vt:lpstr>
      <vt:lpstr>Strong interaction cross section grows slowly with energy</vt:lpstr>
      <vt:lpstr>Integrated charge distribution</vt:lpstr>
      <vt:lpstr>Pulse height (or integrated charge) spectra</vt:lpstr>
      <vt:lpstr>Nuisance pulses in PMTs</vt:lpstr>
      <vt:lpstr>Excess noise factor</vt:lpstr>
      <vt:lpstr>Waveforms of photo-electrons from PMTs</vt:lpstr>
      <vt:lpstr>Wide variety of PMT shapes and sizes</vt:lpstr>
      <vt:lpstr>Photomultiplier glass materials</vt:lpstr>
      <vt:lpstr>Example: calculation of shower max altitude in air for 10 TeV gamma ray</vt:lpstr>
      <vt:lpstr>Electromagnetic shower development</vt:lpstr>
      <vt:lpstr>Lateral distribution of hadronic shower components</vt:lpstr>
      <vt:lpstr>PowerPoint Presentation</vt:lpstr>
      <vt:lpstr>Energy loss of muons: ionization, bremsstrahlung, pair production, photonuclear</vt:lpstr>
      <vt:lpstr>Quantum efficiency</vt:lpstr>
      <vt:lpstr>IceCube PMT inside Digital Optical Module</vt:lpstr>
      <vt:lpstr>(first) ionization energy of each element</vt:lpstr>
      <vt:lpstr>Cherenkov radiation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Vandenbroucke</dc:creator>
  <cp:lastModifiedBy>Justin Vandenbroucke</cp:lastModifiedBy>
  <cp:revision>284</cp:revision>
  <cp:lastPrinted>2022-06-15T00:35:33Z</cp:lastPrinted>
  <dcterms:created xsi:type="dcterms:W3CDTF">2014-01-21T21:35:35Z</dcterms:created>
  <dcterms:modified xsi:type="dcterms:W3CDTF">2022-06-15T17:42:56Z</dcterms:modified>
</cp:coreProperties>
</file>