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80" r:id="rId4"/>
    <p:sldId id="258" r:id="rId5"/>
    <p:sldId id="269" r:id="rId6"/>
    <p:sldId id="278" r:id="rId7"/>
    <p:sldId id="279" r:id="rId8"/>
    <p:sldId id="281" r:id="rId9"/>
    <p:sldId id="268" r:id="rId10"/>
    <p:sldId id="259" r:id="rId11"/>
    <p:sldId id="260" r:id="rId12"/>
    <p:sldId id="282" r:id="rId13"/>
    <p:sldId id="284" r:id="rId14"/>
    <p:sldId id="28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5496"/>
    <a:srgbClr val="266D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9" autoAdjust="0"/>
    <p:restoredTop sz="94660"/>
  </p:normalViewPr>
  <p:slideViewPr>
    <p:cSldViewPr snapToGrid="0">
      <p:cViewPr>
        <p:scale>
          <a:sx n="106" d="100"/>
          <a:sy n="106" d="100"/>
        </p:scale>
        <p:origin x="-288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CA7D9-9FE4-4ABB-85F3-E8B8547F65D8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E54E1F-C072-4E3B-9AA0-B1A070177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23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IceCube energies of interest are typically 1 TeV and above; DeepCore pushes energy threshold down to about 20 GeV, suitable for neutrino oscillation physics studies.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54E1F-C072-4E3B-9AA0-B1A0701773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96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7EEA-5B6E-4E8C-ABFD-9BBA8973E5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624F3F-09DE-441A-A131-59A0AD0A3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AAC30-4410-4C28-8C99-BB5E4E958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2021.09.09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35E1B-7655-41B4-BFEA-59FE1BB92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SCAR AAA 2021 - K. Hanson IceCube Upgrade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1EE2B-2DD1-425A-806D-F58DFCF3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4D7F5-64D0-48E4-B54A-6A29002E0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036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39244-77F7-4206-9BE2-EA5C8BBBE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C06C81-CB95-4854-A35E-98B6065190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EB67F-A8C1-41A9-9AB9-AE67902BF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2021.09.09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1E77C-75E1-4649-8D55-A1B9B77E2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SCAR AAA 2021 - K. Hanson IceCube Upgrade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DB8C5-C15D-435B-BABD-6421D8C87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4D7F5-64D0-48E4-B54A-6A29002E0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5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5651FD-AC68-4ED8-8E9A-985397C9E6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142358-0066-4E9F-AA8F-ABF7FB8A2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41E28-C067-4CF8-9A21-B599908C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2021.09.09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DC36C-8FBF-4FB8-B63E-586870BC3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SCAR AAA 2021 - K. Hanson IceCube Upgrade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1AAB3-0A85-44A4-9D5B-DEE3FF9D2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4D7F5-64D0-48E4-B54A-6A29002E0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52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1B4F4-1AF0-48AE-BF35-0DEE65A3E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801FA-310F-47B9-87DE-B3C8BED0E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FE35A-3CCB-4758-A41B-03A98E7E1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2021.09.09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B9CEE-1A9A-46D5-B848-03F2AC2F5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SCAR AAA 2021 - K. Hanson IceCube Upgrade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425B8-E51F-49C9-8223-798BC71A1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4D7F5-64D0-48E4-B54A-6A29002E0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97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4D35-2734-43FF-B404-E5CE92525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5FD2AD-63DE-4B24-9954-E332D2433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ADE8A-C619-4311-A5D5-DE3DAC9BF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2021.09.09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1DE6B-3AD7-4034-B764-F17357DB9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SCAR AAA 2021 - K. Hanson IceCube Upgrade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DE3B8-33A0-4365-AB38-E831F19D4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4D7F5-64D0-48E4-B54A-6A29002E0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61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A8416-003C-445D-8B9B-F164C231D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B9A77-2DA0-4336-82E4-06F0772479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4C0B06-3431-4F86-A18C-CCB64400DB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CF065C-4E8C-4FEF-B520-41AD3B7A2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2021.09.09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472D0-FB5F-4104-8C10-E4CA30DAF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SCAR AAA 2021 - K. Hanson IceCube Upgrade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CB4B40-ED29-4012-A5A9-4E75C3684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4D7F5-64D0-48E4-B54A-6A29002E0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45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34099-5ADD-4608-9DCB-9A469D05C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A1D8BC-25EF-4BDB-8544-E4E5287E4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9935DA-43A5-492B-B14D-CED908215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B6AC47-1904-4F52-8AF0-535F8B0420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51C549-7586-4978-87C7-459C179304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8225DB-07DB-4BB7-967B-E67F7425A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2021.09.09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1E0C13-12B8-40E8-A2B5-AE1868CF3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SCAR AAA 2021 - K. Hanson IceCube Upgrade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9AD583-5FE5-447D-BE12-0BF678B54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4D7F5-64D0-48E4-B54A-6A29002E0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73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4B9149-9C8C-4052-9ACE-C3C337B6A01A}"/>
              </a:ext>
            </a:extLst>
          </p:cNvPr>
          <p:cNvSpPr/>
          <p:nvPr userDrawn="1"/>
        </p:nvSpPr>
        <p:spPr>
          <a:xfrm>
            <a:off x="0" y="6309360"/>
            <a:ext cx="12192000" cy="54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EBA05B-5ADF-42DF-801D-91E4CF84F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520" y="0"/>
            <a:ext cx="10698480" cy="914400"/>
          </a:xfrm>
          <a:solidFill>
            <a:srgbClr val="266DB7"/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9145B4-84DD-47B0-AA60-E592A206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6978" y="6415084"/>
            <a:ext cx="1386386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2021.09.09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25A370-3509-4308-AEA3-92B55E1CC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0343" y="6401118"/>
            <a:ext cx="8475256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SCAR AAA 2021 - K. Hanson IceCube Upgrade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FCDD25-6A12-4D38-8C65-A91A4DC34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2577" y="6401118"/>
            <a:ext cx="102244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Slide </a:t>
            </a:r>
            <a:fld id="{8214D7F5-64D0-48E4-B54A-6A29002E0A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182B8-07AF-41E9-B1D6-C11D9A0C81BD}"/>
              </a:ext>
            </a:extLst>
          </p:cNvPr>
          <p:cNvSpPr/>
          <p:nvPr userDrawn="1"/>
        </p:nvSpPr>
        <p:spPr>
          <a:xfrm>
            <a:off x="0" y="0"/>
            <a:ext cx="1493520" cy="914400"/>
          </a:xfrm>
          <a:prstGeom prst="rect">
            <a:avLst/>
          </a:prstGeom>
          <a:solidFill>
            <a:srgbClr val="266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80E152-9710-4AB8-89AD-F932008E27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978" y="1143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7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F30AB9-4143-4365-B0BF-14D3CAF16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2021.09.09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3598CB-6A00-44F9-B26C-120507E30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SCAR AAA 2021 - K. Hanson IceCube Upgrade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D42ED-CD3B-4258-B9C5-E466BD7B5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4D7F5-64D0-48E4-B54A-6A29002E0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555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745F1-44AE-4E22-8881-2FDA74F51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62466-99C7-4A52-85F2-2AEF8035D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EC09EF-54BB-42C3-97BC-7EC56955D4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2D05C3-DC7E-43CC-9822-842B5FCC3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2021.09.09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97F2F9-16C6-402A-B755-25E85CA32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SCAR AAA 2021 - K. Hanson IceCube Upgrade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FD60DF-A846-4D53-A8C5-D81399464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4D7F5-64D0-48E4-B54A-6A29002E0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337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241B5-C77F-4071-809B-0F766A7E0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8683C0-89C7-413A-AC5A-325EE525BA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84AF66-B364-4BCE-8ACF-6F7C33923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A9A422-1D9F-4049-B87B-B06229A82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2021.09.09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5FD0B2-2927-4254-BE34-9A24395A4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SCAR AAA 2021 - K. Hanson IceCube Upgrade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168E61-E65D-4C8C-BA77-2CEBC7BEF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4D7F5-64D0-48E4-B54A-6A29002E0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910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2851F0-47C6-45B4-BA9B-9F5FAABA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787A0-0256-494B-A489-B44EFD89F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F09DA-E386-43D2-BB3F-254EF98E33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2021.09.09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56DEC-0AE9-43FE-BF86-7B437AB97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SCAR AAA 2021 - K. Hanson IceCube Upgrade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E78F7-1230-4DE0-B7E8-8DE6F15D33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4D7F5-64D0-48E4-B54A-6A29002E0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345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Iconic ICL&#10;">
            <a:extLst>
              <a:ext uri="{FF2B5EF4-FFF2-40B4-BE49-F238E27FC236}">
                <a16:creationId xmlns:a16="http://schemas.microsoft.com/office/drawing/2014/main" id="{B5B76F5D-1B09-4775-A937-2DBBB5D60E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3"/>
          <a:stretch/>
        </p:blipFill>
        <p:spPr>
          <a:xfrm>
            <a:off x="3857383" y="0"/>
            <a:ext cx="833461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DD8077-6DD8-479E-AC6D-88A9E401A240}"/>
              </a:ext>
            </a:extLst>
          </p:cNvPr>
          <p:cNvSpPr/>
          <p:nvPr/>
        </p:nvSpPr>
        <p:spPr>
          <a:xfrm>
            <a:off x="0" y="1263"/>
            <a:ext cx="3857385" cy="6856737"/>
          </a:xfrm>
          <a:prstGeom prst="rect">
            <a:avLst/>
          </a:prstGeom>
          <a:solidFill>
            <a:srgbClr val="266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5921FC-F5DE-45A6-B83D-B69B668628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"/>
            <a:ext cx="3857385" cy="3511603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Bahnschrift" panose="020B0502040204020203" pitchFamily="34" charset="0"/>
              </a:rPr>
              <a:t>The IceCube Upgrade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ADDAF1-ADEE-45E1-9EA3-065A59E5AE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3858577"/>
            <a:ext cx="3857385" cy="1126440"/>
          </a:xfrm>
        </p:spPr>
        <p:txBody>
          <a:bodyPr>
            <a:normAutofit/>
          </a:bodyPr>
          <a:lstStyle/>
          <a:p>
            <a:pPr algn="l"/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Bahnschrift Light" panose="020B0502040204020203" pitchFamily="34" charset="0"/>
              </a:rPr>
              <a:t>Extending IceCube </a:t>
            </a:r>
            <a:r>
              <a:rPr lang="en-US" sz="1600" dirty="0" err="1">
                <a:solidFill>
                  <a:schemeClr val="bg1">
                    <a:lumMod val="85000"/>
                  </a:schemeClr>
                </a:solidFill>
                <a:latin typeface="Bahnschrift Light" panose="020B0502040204020203" pitchFamily="34" charset="0"/>
              </a:rPr>
              <a:t>DeepCore’s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Bahnschrift Light" panose="020B0502040204020203" pitchFamily="34" charset="0"/>
              </a:rPr>
              <a:t> reach into GeV physics and exploiting an opportunity to deploy precision calibration devices.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CD253A-79FB-4D6E-B2C7-E839BD2BFB3B}"/>
              </a:ext>
            </a:extLst>
          </p:cNvPr>
          <p:cNvSpPr txBox="1"/>
          <p:nvPr/>
        </p:nvSpPr>
        <p:spPr>
          <a:xfrm>
            <a:off x="5504715" y="770915"/>
            <a:ext cx="6279686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Bahnschrift" panose="020B0502040204020203" pitchFamily="34" charset="0"/>
              </a:rPr>
              <a:t>Kael Hanson</a:t>
            </a:r>
            <a:endParaRPr lang="en-US" sz="2400" b="1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r"/>
            <a:r>
              <a:rPr lang="en-US" sz="1800" dirty="0">
                <a:solidFill>
                  <a:schemeClr val="bg1"/>
                </a:solidFill>
                <a:latin typeface="Bahnschrift" panose="020B0502040204020203" pitchFamily="34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Bahnschrift Light" panose="020B0502040204020203" pitchFamily="34" charset="0"/>
              </a:rPr>
              <a:t>Professor, University of Wisconsin Department of Physics</a:t>
            </a:r>
          </a:p>
          <a:p>
            <a:pPr algn="r"/>
            <a:r>
              <a:rPr lang="en-US" sz="1800" dirty="0">
                <a:solidFill>
                  <a:schemeClr val="bg1"/>
                </a:solidFill>
                <a:latin typeface="Bahnschrift Light" panose="020B0502040204020203" pitchFamily="34" charset="0"/>
              </a:rPr>
              <a:t>Director, Wisconsin IceCube Particle Astrophysics Center</a:t>
            </a:r>
          </a:p>
          <a:p>
            <a:pPr algn="r"/>
            <a:endParaRPr lang="en-US" dirty="0">
              <a:solidFill>
                <a:schemeClr val="bg1"/>
              </a:solidFill>
              <a:latin typeface="Bahnschrift Light" panose="020B0502040204020203" pitchFamily="34" charset="0"/>
            </a:endParaRPr>
          </a:p>
          <a:p>
            <a:pPr algn="r"/>
            <a:r>
              <a:rPr lang="en-US" sz="1800" dirty="0">
                <a:solidFill>
                  <a:schemeClr val="bg1"/>
                </a:solidFill>
                <a:latin typeface="Bahnschrift Light" panose="020B0502040204020203" pitchFamily="34" charset="0"/>
              </a:rPr>
              <a:t>SCAR Astronomy and Astrophysics from Antarctica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Bahnschrift Light" panose="020B0502040204020203" pitchFamily="34" charset="0"/>
              </a:rPr>
              <a:t>9 September 2021  |  Madison, WI </a:t>
            </a:r>
            <a:endParaRPr lang="en-US" sz="18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0C5294-1466-4619-927D-1B5FC4C7B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730" y="5548869"/>
            <a:ext cx="1659706" cy="9205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C82CE5-0120-4B13-B6D4-C111650EB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829" y="225060"/>
            <a:ext cx="1298442" cy="1298442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66E146C-2BC5-425A-8097-10FF3AB3A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385" y="1682524"/>
            <a:ext cx="1647330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172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 Calibration of the 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465" y="1052765"/>
            <a:ext cx="5151729" cy="23762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65" y="3833169"/>
            <a:ext cx="3195768" cy="21442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8475" y="3660978"/>
            <a:ext cx="2521385" cy="2488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6764" y="1320264"/>
            <a:ext cx="4039726" cy="25446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36194" y="4270807"/>
            <a:ext cx="47763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ahnschrift Light" panose="020B0502040204020203" pitchFamily="34" charset="0"/>
                <a:cs typeface="FreesiaUPC" panose="020B0604020202020204" pitchFamily="34" charset="-34"/>
              </a:rPr>
              <a:t>Goal</a:t>
            </a:r>
            <a:r>
              <a:rPr lang="en-US" dirty="0">
                <a:latin typeface="Bahnschrift Light" panose="020B0502040204020203" pitchFamily="34" charset="0"/>
                <a:cs typeface="FreesiaUPC" panose="020B0604020202020204" pitchFamily="34" charset="-34"/>
              </a:rPr>
              <a:t>: improve knowledge of ice (absorption, scattering, scattering function, hole-ice) to </a:t>
            </a:r>
            <a:r>
              <a:rPr lang="en-US" i="1" dirty="0">
                <a:latin typeface="Bahnschrift Light" panose="020B0502040204020203" pitchFamily="34" charset="0"/>
                <a:cs typeface="FreesiaUPC" panose="020B0604020202020204" pitchFamily="34" charset="-34"/>
              </a:rPr>
              <a:t>re-analyze archival IceCube data and immediately resolve sources</a:t>
            </a:r>
            <a:r>
              <a:rPr lang="en-US" dirty="0">
                <a:latin typeface="Bahnschrift Light" panose="020B0502040204020203" pitchFamily="34" charset="0"/>
                <a:cs typeface="FreesiaUPC" panose="020B0604020202020204" pitchFamily="34" charset="-34"/>
              </a:rPr>
              <a:t> which are borderline with current IceCube.</a:t>
            </a:r>
            <a:endParaRPr lang="en-US" b="1" dirty="0">
              <a:latin typeface="Bahnschrift Light" panose="020B0502040204020203" pitchFamily="34" charset="0"/>
              <a:cs typeface="FreesiaUPC" panose="020B0604020202020204" pitchFamily="34" charset="-34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B9FADA1-041B-4BE8-9A37-8024A8561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2021.09.09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926A2F1-C0FD-452E-8836-3611DA048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SCAR AAA 2021 - K. Hanson IceCube Upgrade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D0B98D8-81F9-4DDA-B138-34AA607D6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8214D7F5-64D0-48E4-B54A-6A29002E0A3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373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Modules for Next-Gen Arrays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81" y="1500189"/>
            <a:ext cx="1895708" cy="22682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213" y="3549477"/>
            <a:ext cx="4666269" cy="26392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4294477"/>
            <a:ext cx="2486372" cy="16956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5976" y="1063105"/>
            <a:ext cx="3162741" cy="24863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3784" y="1383563"/>
            <a:ext cx="2973242" cy="4331828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4E805E2-1634-43E4-8AE1-1AE62A836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2021.09.09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72933BF-0C06-4342-A2B4-BDE29BA9E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SCAR AAA 2021 - K. Hanson IceCube Upgrade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8102996-14E0-41E9-B9D0-31BA3E60A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8214D7F5-64D0-48E4-B54A-6A29002E0A3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129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23C17-9851-4C50-A89D-178F2F4F5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Timeline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1DF20C-29B7-445C-87EE-86EEFE97A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2021.09.09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34EF5E-74EF-41EB-AE7B-193AE5038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SCAR AAA 2021 - K. Hanson IceCube Upgrade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EAD1D7-A35D-4DC3-8CE4-B6E400E5D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8214D7F5-64D0-48E4-B54A-6A29002E0A36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EAAE9D-CD8F-49A1-90EE-A206D2D83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860" y="1039748"/>
            <a:ext cx="9860279" cy="522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03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8258-8A90-4308-A86C-1BE3F3E70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 Impacts Field Support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0E2BF7-A9F6-44F4-BD95-987A766A0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2021.09.09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4D0F8E-0B6C-4ECF-B8DF-85852E680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SCAR AAA 2021 - K. Hanson IceCube Upgrade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0F483A-4A22-492C-9D6C-60A53FD15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8214D7F5-64D0-48E4-B54A-6A29002E0A36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BA7669-E8E2-4D88-9C11-81695CD76B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554"/>
          <a:stretch/>
        </p:blipFill>
        <p:spPr>
          <a:xfrm>
            <a:off x="326978" y="1039748"/>
            <a:ext cx="6157361" cy="5222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A6B9F0-9B94-442B-BF48-075398814A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097"/>
          <a:stretch/>
        </p:blipFill>
        <p:spPr>
          <a:xfrm>
            <a:off x="8157410" y="1039748"/>
            <a:ext cx="3638750" cy="52220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654354B-2A20-45AF-9395-F55391EB2F2A}"/>
              </a:ext>
            </a:extLst>
          </p:cNvPr>
          <p:cNvSpPr/>
          <p:nvPr/>
        </p:nvSpPr>
        <p:spPr>
          <a:xfrm>
            <a:off x="6500381" y="1077777"/>
            <a:ext cx="1649008" cy="5114475"/>
          </a:xfrm>
          <a:prstGeom prst="rect">
            <a:avLst/>
          </a:prstGeom>
          <a:pattFill prst="openDmn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Bahnschrift Light" panose="020B0502040204020203" pitchFamily="34" charset="0"/>
            </a:endParaRPr>
          </a:p>
          <a:p>
            <a:pPr algn="ctr"/>
            <a:endParaRPr lang="en-US" sz="2400" dirty="0">
              <a:solidFill>
                <a:srgbClr val="FF0000"/>
              </a:solidFill>
              <a:latin typeface="Bahnschrift Light" panose="020B0502040204020203" pitchFamily="34" charset="0"/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</a:rPr>
              <a:t>No Field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</a:rPr>
              <a:t>Seasons!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F8261-85DA-441B-8035-838D34397844}"/>
              </a:ext>
            </a:extLst>
          </p:cNvPr>
          <p:cNvSpPr txBox="1"/>
          <p:nvPr/>
        </p:nvSpPr>
        <p:spPr>
          <a:xfrm>
            <a:off x="8570794" y="1077777"/>
            <a:ext cx="559558" cy="123111"/>
          </a:xfrm>
          <a:prstGeom prst="rect">
            <a:avLst/>
          </a:prstGeom>
          <a:solidFill>
            <a:srgbClr val="305496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59F244-FBFE-4F8C-906B-566CF735A465}"/>
              </a:ext>
            </a:extLst>
          </p:cNvPr>
          <p:cNvSpPr txBox="1"/>
          <p:nvPr/>
        </p:nvSpPr>
        <p:spPr>
          <a:xfrm>
            <a:off x="9903698" y="1070697"/>
            <a:ext cx="559558" cy="123111"/>
          </a:xfrm>
          <a:prstGeom prst="rect">
            <a:avLst/>
          </a:prstGeom>
          <a:solidFill>
            <a:srgbClr val="305496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N+1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C3A07C-8789-479B-89A8-F040209BA642}"/>
              </a:ext>
            </a:extLst>
          </p:cNvPr>
          <p:cNvSpPr txBox="1"/>
          <p:nvPr/>
        </p:nvSpPr>
        <p:spPr>
          <a:xfrm>
            <a:off x="11015990" y="1070697"/>
            <a:ext cx="559558" cy="123111"/>
          </a:xfrm>
          <a:prstGeom prst="rect">
            <a:avLst/>
          </a:prstGeom>
          <a:solidFill>
            <a:srgbClr val="305496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N+2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370735D-05CF-4989-B62A-2369F96B9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275" y="1740107"/>
            <a:ext cx="2915222" cy="181166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FEEB4D8-0657-4783-9DA4-76EC69F66C93}"/>
              </a:ext>
            </a:extLst>
          </p:cNvPr>
          <p:cNvSpPr/>
          <p:nvPr/>
        </p:nvSpPr>
        <p:spPr>
          <a:xfrm>
            <a:off x="9080636" y="1785372"/>
            <a:ext cx="1736188" cy="173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30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2BFC0-5017-4CA3-AC22-3CDAA9BD0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/ Outlook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0F132A-C295-497F-9C65-768180B9E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2021.09.09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D801CA-926D-4164-978E-F15ADE9E5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SCAR AAA 2021 - K. Hanson IceCube Upgrade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FAE4B4-C6AF-40DD-A38E-FAD7231D1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8214D7F5-64D0-48E4-B54A-6A29002E0A36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EB4A68-8D83-4764-A494-8B0C6B9AB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3427" y="1256965"/>
            <a:ext cx="4683659" cy="45785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1F7AF8-F516-4A7F-B306-B4DF9E4519EA}"/>
              </a:ext>
            </a:extLst>
          </p:cNvPr>
          <p:cNvSpPr txBox="1"/>
          <p:nvPr/>
        </p:nvSpPr>
        <p:spPr>
          <a:xfrm>
            <a:off x="404914" y="1305341"/>
            <a:ext cx="651627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hnschrift Light" panose="020B0502040204020203" pitchFamily="34" charset="0"/>
              </a:rPr>
              <a:t>The IceCube Upgrade is a modest enhancement to the IceCube facility that will deliver</a:t>
            </a:r>
          </a:p>
          <a:p>
            <a:pPr marL="342900" indent="-342900">
              <a:buAutoNum type="arabicParenBoth"/>
            </a:pPr>
            <a:r>
              <a:rPr lang="en-US" dirty="0">
                <a:latin typeface="Bahnschrift Light" panose="020B0502040204020203" pitchFamily="34" charset="0"/>
              </a:rPr>
              <a:t>world-leading neutrino physics measurements</a:t>
            </a:r>
          </a:p>
          <a:p>
            <a:pPr marL="342900" indent="-342900">
              <a:buAutoNum type="arabicParenBoth"/>
            </a:pPr>
            <a:r>
              <a:rPr lang="en-US" dirty="0">
                <a:latin typeface="Bahnschrift Light" panose="020B0502040204020203" pitchFamily="34" charset="0"/>
              </a:rPr>
              <a:t>precision calibration of the ice in and around existing IceCube instrumented volume that can be used in data reprocessing passes to provide an extended catalog of IceCube astrophysical sources;</a:t>
            </a:r>
          </a:p>
          <a:p>
            <a:pPr marL="342900" indent="-342900">
              <a:buAutoNum type="arabicParenBoth"/>
            </a:pPr>
            <a:r>
              <a:rPr lang="en-US" dirty="0">
                <a:latin typeface="Bahnschrift Light" panose="020B0502040204020203" pitchFamily="34" charset="0"/>
              </a:rPr>
              <a:t>an opportunity to deploy a handful of prototype future sensors for IceCube Gen2 and DM-Ice dark matter detectors.</a:t>
            </a:r>
          </a:p>
          <a:p>
            <a:pPr marL="342900" indent="-342900">
              <a:buAutoNum type="arabicParenBoth"/>
            </a:pPr>
            <a:endParaRPr lang="en-US" dirty="0">
              <a:latin typeface="Bahnschrift Light" panose="020B0502040204020203" pitchFamily="34" charset="0"/>
            </a:endParaRPr>
          </a:p>
          <a:p>
            <a:r>
              <a:rPr lang="en-US" dirty="0">
                <a:latin typeface="Bahnschrift Light" panose="020B0502040204020203" pitchFamily="34" charset="0"/>
              </a:rPr>
              <a:t>Despite COVID impacts on field work, the project continues its efforts off-ice: a new generation of fully functional optical modules are lining up at the production and test facilities for deployment.</a:t>
            </a:r>
          </a:p>
        </p:txBody>
      </p:sp>
    </p:spTree>
    <p:extLst>
      <p:ext uri="{BB962C8B-B14F-4D97-AF65-F5344CB8AC3E}">
        <p14:creationId xmlns:p14="http://schemas.microsoft.com/office/powerpoint/2010/main" val="1742844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232D8-192E-478A-9D01-FDB7B8310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IceCube - DeepCore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02532B-0327-4107-B20D-38F4B4F4D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171" y="1287302"/>
            <a:ext cx="5397107" cy="466344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3C852A-17CA-42CD-921D-3F6B0ED37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2021.09.09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105769-DC9A-445E-A3CE-BA93FDAF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SCAR AAA 2021 - K. Hanson IceCube Upgrade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E56AF1-92B2-415C-AE82-47F939521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8214D7F5-64D0-48E4-B54A-6A29002E0A3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562C38-FCFB-44F5-94EE-DB823A0EF5FA}"/>
              </a:ext>
            </a:extLst>
          </p:cNvPr>
          <p:cNvSpPr txBox="1"/>
          <p:nvPr/>
        </p:nvSpPr>
        <p:spPr>
          <a:xfrm>
            <a:off x="7074658" y="1287302"/>
            <a:ext cx="466753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hnschrift Light" panose="020B0502040204020203" pitchFamily="34" charset="0"/>
              </a:rPr>
              <a:t>Midway through IceCube construction it was realized that the massive volume of ice instrumented by IceCube could be used as a veto for penetrating cosmic ray muons surrounding a smaller 20 </a:t>
            </a:r>
            <a:r>
              <a:rPr lang="en-US" dirty="0" err="1">
                <a:latin typeface="Bahnschrift Light" panose="020B0502040204020203" pitchFamily="34" charset="0"/>
              </a:rPr>
              <a:t>Mton</a:t>
            </a:r>
            <a:r>
              <a:rPr lang="en-US" dirty="0">
                <a:latin typeface="Bahnschrift Light" panose="020B0502040204020203" pitchFamily="34" charset="0"/>
              </a:rPr>
              <a:t> volume in the deep, clear ice ideal for study of neutrino particle physics.</a:t>
            </a:r>
          </a:p>
          <a:p>
            <a:endParaRPr lang="en-US" dirty="0">
              <a:latin typeface="Bahnschrift Light" panose="020B0502040204020203" pitchFamily="34" charset="0"/>
            </a:endParaRPr>
          </a:p>
          <a:p>
            <a:r>
              <a:rPr lang="en-US" dirty="0">
                <a:latin typeface="Bahnschrift Light" panose="020B0502040204020203" pitchFamily="34" charset="0"/>
              </a:rPr>
              <a:t>The atmospheric neutrinos which are background for IceCube astrophysics are a great beamline for neutrino physics: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ahnschrift Light" panose="020B0502040204020203" pitchFamily="34" charset="0"/>
              </a:rPr>
              <a:t>Free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ahnschrift Light" panose="020B0502040204020203" pitchFamily="34" charset="0"/>
              </a:rPr>
              <a:t>Wide range of L/E hard to access at accelerator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ahnschrift Light" panose="020B0502040204020203" pitchFamily="34" charset="0"/>
              </a:rPr>
              <a:t>Energetics favorable for tau neutrino production, again hard to access at accelerators.</a:t>
            </a:r>
          </a:p>
        </p:txBody>
      </p:sp>
    </p:spTree>
    <p:extLst>
      <p:ext uri="{BB962C8B-B14F-4D97-AF65-F5344CB8AC3E}">
        <p14:creationId xmlns:p14="http://schemas.microsoft.com/office/powerpoint/2010/main" val="2967972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66B44-F7F1-48C9-A62D-070C7E344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 Oscillations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ED7F-7236-4857-981E-834EACCBC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2021.09.09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E8F14A-18A4-4C23-B0C1-4842F867D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SCAR AAA 2021 - K. Hanson IceCube Upgrade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E2B17C-350D-45C5-B76C-1FEC69376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8214D7F5-64D0-48E4-B54A-6A29002E0A3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B1BE04-CD3F-4260-910C-5D35A5952F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69" y="1032498"/>
            <a:ext cx="5155736" cy="51557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274AD1-498F-4608-BA6D-C1111D641D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096" y="1038588"/>
            <a:ext cx="5149646" cy="514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03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8291B-871F-428C-8E3A-FEC142E67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 GeV-Scale Physics: the IceCube Upgrade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A10C6B-5654-465F-AD30-ABC086CDC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444" y="1636958"/>
            <a:ext cx="5313838" cy="41299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8325D7-A214-42A9-8394-B6DB1DB18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827" y="3170705"/>
            <a:ext cx="5351318" cy="277866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D7C7D1-2B00-4C11-B115-2AD075782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2021.09.09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16782A-1572-4532-99A1-3A4920AD8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SCAR AAA 2021 - K. Hanson IceCube Upgrade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24791F-1B74-4F99-8BFF-2205A0D0F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8214D7F5-64D0-48E4-B54A-6A29002E0A3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01F250-3DF5-470F-9F2B-AB391C412DB6}"/>
              </a:ext>
            </a:extLst>
          </p:cNvPr>
          <p:cNvSpPr txBox="1"/>
          <p:nvPr/>
        </p:nvSpPr>
        <p:spPr>
          <a:xfrm>
            <a:off x="805675" y="1120676"/>
            <a:ext cx="565747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u="sng" dirty="0">
                <a:latin typeface="Bahnschrift" panose="020B0502040204020203" pitchFamily="34" charset="0"/>
              </a:rPr>
              <a:t>Problem:</a:t>
            </a:r>
            <a:r>
              <a:rPr lang="en-US" sz="1600" b="1" dirty="0">
                <a:latin typeface="Bahnschrift" panose="020B0502040204020203" pitchFamily="34" charset="0"/>
              </a:rPr>
              <a:t> </a:t>
            </a:r>
            <a:r>
              <a:rPr lang="en-US" sz="1600" dirty="0">
                <a:latin typeface="Bahnschrift" panose="020B0502040204020203" pitchFamily="34" charset="0"/>
              </a:rPr>
              <a:t>Events in IceCube DeepCore start to become sparse and hard to reconstruct &lt; 25 GeV where interesting signal lies. Energy and angular resolution at 25 GeV smears oscillograms. </a:t>
            </a:r>
          </a:p>
          <a:p>
            <a:endParaRPr lang="en-US" sz="1600" dirty="0">
              <a:latin typeface="Bahnschrift" panose="020B0502040204020203" pitchFamily="34" charset="0"/>
            </a:endParaRPr>
          </a:p>
          <a:p>
            <a:r>
              <a:rPr lang="en-US" sz="1600" b="1" u="sng" dirty="0">
                <a:latin typeface="Bahnschrift" panose="020B0502040204020203" pitchFamily="34" charset="0"/>
              </a:rPr>
              <a:t>Solution: </a:t>
            </a:r>
            <a:r>
              <a:rPr lang="en-US" sz="1600" dirty="0">
                <a:latin typeface="Bahnschrift" panose="020B0502040204020203" pitchFamily="34" charset="0"/>
              </a:rPr>
              <a:t>deploy high photocathode area modules more densely. DeepCore string spacing of 75 m drops to 25 m in Upgrade; double density in z positions along string.</a:t>
            </a:r>
            <a:endParaRPr lang="en-US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051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Array Configuration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7124" y="1202752"/>
            <a:ext cx="387580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Optical Sensors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430 </a:t>
            </a:r>
            <a:r>
              <a:rPr lang="en-US" sz="2400" dirty="0" err="1">
                <a:latin typeface="FreesiaUPC" panose="020B0604020202020204" pitchFamily="34" charset="-34"/>
                <a:cs typeface="FreesiaUPC" panose="020B0604020202020204" pitchFamily="34" charset="-34"/>
              </a:rPr>
              <a:t>mDOMs</a:t>
            </a:r>
            <a:r>
              <a:rPr lang="en-US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 (DESY and MSU)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300 D-Eggs (Chiba 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20 IceCube DOMs w new MB (UW)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en-US" sz="28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Calibration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2000 Small Imaging CMOS Camera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20 POCAM (Precision Optical </a:t>
            </a:r>
            <a:r>
              <a:rPr lang="en-US" sz="2400" dirty="0" err="1">
                <a:latin typeface="FreesiaUPC" panose="020B0604020202020204" pitchFamily="34" charset="-34"/>
                <a:cs typeface="FreesiaUPC" panose="020B0604020202020204" pitchFamily="34" charset="-34"/>
              </a:rPr>
              <a:t>Calib</a:t>
            </a:r>
            <a:r>
              <a:rPr lang="en-US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 Module)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10 Pencil Beam modules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10 Acoustic geometry calibration modules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5 “Swedish” Camera modules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741" y="1444336"/>
            <a:ext cx="4211781" cy="46321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0481" y="1565633"/>
            <a:ext cx="2943098" cy="416788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28E992-7F33-405D-AE43-317551EE8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2021.09.09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3F2586-93D2-4E49-A420-32DF6D4FE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SCAR AAA 2021 - K. Hanson IceCube Upgrade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C4BA6-5719-434C-94A0-105600275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8214D7F5-64D0-48E4-B54A-6A29002E0A3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111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Low Energy Neutrino Events: DeepCore vs Upgrade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554" y="1170991"/>
            <a:ext cx="6961382" cy="2461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554" y="3683303"/>
            <a:ext cx="6961615" cy="2348416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F98F5B-DCA2-4895-9D19-0A8CA111E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2021.09.09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2ED029-FCB1-4B12-8DB0-D0A7DB17E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SCAR AAA 2021 - K. Hanson IceCube Upgrade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05C439-C3A7-4022-A6CD-69C9C5859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8214D7F5-64D0-48E4-B54A-6A29002E0A3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99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523" y="2541955"/>
            <a:ext cx="5458587" cy="74305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PMNS Unitarity Testing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034" y="1120022"/>
            <a:ext cx="9307224" cy="1095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315" y="3696025"/>
            <a:ext cx="3857589" cy="16486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807" y="2290232"/>
            <a:ext cx="4338580" cy="305444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0B1AB4-6FFE-47C3-B4CA-AA4CE51C8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2021.09.09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41A3A3-5F13-4514-84B7-171E888E0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SCAR AAA 2021 - K. Hanson IceCube Upgrade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39C94-819F-4264-B1CC-9DAC86CC9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8214D7F5-64D0-48E4-B54A-6A29002E0A3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9032C8B-B53A-42E6-8626-3E2508003EF4}"/>
              </a:ext>
            </a:extLst>
          </p:cNvPr>
          <p:cNvSpPr/>
          <p:nvPr/>
        </p:nvSpPr>
        <p:spPr>
          <a:xfrm>
            <a:off x="9636146" y="4616453"/>
            <a:ext cx="365760" cy="3765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C7B2A0B-0B84-4FC2-AE4F-91C89832ABBF}"/>
              </a:ext>
            </a:extLst>
          </p:cNvPr>
          <p:cNvSpPr/>
          <p:nvPr/>
        </p:nvSpPr>
        <p:spPr>
          <a:xfrm>
            <a:off x="9453266" y="4878092"/>
            <a:ext cx="365760" cy="376518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llout: Bent Line 8">
            <a:extLst>
              <a:ext uri="{FF2B5EF4-FFF2-40B4-BE49-F238E27FC236}">
                <a16:creationId xmlns:a16="http://schemas.microsoft.com/office/drawing/2014/main" id="{87F849ED-C147-4A3F-9D18-7F4A0DBCC1CC}"/>
              </a:ext>
            </a:extLst>
          </p:cNvPr>
          <p:cNvSpPr/>
          <p:nvPr/>
        </p:nvSpPr>
        <p:spPr>
          <a:xfrm>
            <a:off x="10442072" y="4259416"/>
            <a:ext cx="1108038" cy="357037"/>
          </a:xfrm>
          <a:prstGeom prst="borderCallout2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Angle</a:t>
            </a:r>
          </a:p>
        </p:txBody>
      </p:sp>
      <p:sp>
        <p:nvSpPr>
          <p:cNvPr id="15" name="Callout: Bent Line 14">
            <a:extLst>
              <a:ext uri="{FF2B5EF4-FFF2-40B4-BE49-F238E27FC236}">
                <a16:creationId xmlns:a16="http://schemas.microsoft.com/office/drawing/2014/main" id="{55829503-6F78-4B34-87E7-596C5274DAD4}"/>
              </a:ext>
            </a:extLst>
          </p:cNvPr>
          <p:cNvSpPr/>
          <p:nvPr/>
        </p:nvSpPr>
        <p:spPr>
          <a:xfrm>
            <a:off x="10442072" y="4930006"/>
            <a:ext cx="1108038" cy="35703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0188"/>
              <a:gd name="adj6" fmla="val -52492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Energy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54E4764-6C57-4786-A95F-AC614A1A40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0320" y="5587534"/>
            <a:ext cx="3648584" cy="5239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3278073-1D88-446F-9161-31EAA784C88B}"/>
              </a:ext>
            </a:extLst>
          </p:cNvPr>
          <p:cNvSpPr txBox="1"/>
          <p:nvPr/>
        </p:nvSpPr>
        <p:spPr>
          <a:xfrm>
            <a:off x="1243852" y="5664842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Bahnschrift" panose="020B0502040204020203" pitchFamily="34" charset="0"/>
              </a:rPr>
              <a:t>Upshot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4551DD-774F-4960-8F6F-9AEF14454018}"/>
              </a:ext>
            </a:extLst>
          </p:cNvPr>
          <p:cNvSpPr txBox="1"/>
          <p:nvPr/>
        </p:nvSpPr>
        <p:spPr>
          <a:xfrm>
            <a:off x="5862514" y="5516249"/>
            <a:ext cx="4732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hnschrift" panose="020B0502040204020203" pitchFamily="34" charset="0"/>
              </a:rPr>
              <a:t>if not then there is something else going on – exciting possibility to see new physics!!!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7E06AD-591B-475E-97E1-04AC7B0DDCA2}"/>
              </a:ext>
            </a:extLst>
          </p:cNvPr>
          <p:cNvSpPr/>
          <p:nvPr/>
        </p:nvSpPr>
        <p:spPr>
          <a:xfrm>
            <a:off x="1243852" y="5516249"/>
            <a:ext cx="9307224" cy="6587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0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9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C70D1-4C20-41EE-9515-5F75FBAF7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Atmospheric Neutrino Mixing Parameters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408830-4597-43B8-A957-1CF03D32D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2021.09.09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871CB0-2031-420E-B2E6-94B78E5F3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SCAR AAA 2021 - K. Hanson IceCube Upgrade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F0B901-C401-4015-82B1-3B059C423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8214D7F5-64D0-48E4-B54A-6A29002E0A3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6AD634-845D-4BCE-869B-F07434ECC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171" y="1395256"/>
            <a:ext cx="6096851" cy="45250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24C274-EE5F-4648-8D6F-3417B23D6AA6}"/>
              </a:ext>
            </a:extLst>
          </p:cNvPr>
          <p:cNvSpPr txBox="1"/>
          <p:nvPr/>
        </p:nvSpPr>
        <p:spPr>
          <a:xfrm>
            <a:off x="628650" y="1229141"/>
            <a:ext cx="4943475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hnschrift Light" panose="020B0502040204020203" pitchFamily="34" charset="0"/>
              </a:rPr>
              <a:t>Standard Model of Elementary Particles does well to predict the behavior of the Universe on the smallest scales.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hnschrift Light" panose="020B0502040204020203" pitchFamily="34" charset="0"/>
              </a:rPr>
              <a:t>Still large number of ad hoc parameters that are “just there”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hnschrift Light" panose="020B0502040204020203" pitchFamily="34" charset="0"/>
              </a:rPr>
              <a:t>Neutrino sector is full of these – in fact SM doesn’t even include masses so something’s clearly wrong with the model.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hnschrift Light" panose="020B0502040204020203" pitchFamily="34" charset="0"/>
              </a:rPr>
              <a:t>Upgrade will be leading laboratory for next decade to measure these parameters with highest precision to date. Clues could be lurking in better measurements.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hnschrift Light" panose="020B0502040204020203" pitchFamily="34" charset="0"/>
              </a:rPr>
              <a:t>Example: atmospheric mixing angle </a:t>
            </a:r>
            <a:r>
              <a:rPr lang="en-US" dirty="0">
                <a:latin typeface="Bahnschrift Light" panose="020B0502040204020203" pitchFamily="34" charset="0"/>
                <a:sym typeface="Symbol" panose="05050102010706020507" pitchFamily="18" charset="2"/>
              </a:rPr>
              <a:t></a:t>
            </a:r>
            <a:r>
              <a:rPr lang="en-US" baseline="-25000" dirty="0">
                <a:latin typeface="Bahnschrift Light" panose="020B0502040204020203" pitchFamily="34" charset="0"/>
              </a:rPr>
              <a:t>23</a:t>
            </a:r>
            <a:r>
              <a:rPr lang="en-US" dirty="0">
                <a:latin typeface="Bahnschrift Light" panose="020B0502040204020203" pitchFamily="34" charset="0"/>
              </a:rPr>
              <a:t> is curiously close to 45° which if exactly 45° probably belies some deeper symmetry </a:t>
            </a:r>
          </a:p>
        </p:txBody>
      </p:sp>
    </p:spTree>
    <p:extLst>
      <p:ext uri="{BB962C8B-B14F-4D97-AF65-F5344CB8AC3E}">
        <p14:creationId xmlns:p14="http://schemas.microsoft.com/office/powerpoint/2010/main" val="3376278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 Mass Ordering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2141" y="1162275"/>
            <a:ext cx="4087294" cy="51091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792"/>
          <a:stretch/>
        </p:blipFill>
        <p:spPr>
          <a:xfrm>
            <a:off x="735967" y="1098924"/>
            <a:ext cx="5906569" cy="2180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30" y="3464411"/>
            <a:ext cx="5948789" cy="2779042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ABFE420-6E80-4BD3-BC6B-6227C77F5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2021.09.09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4EB5FBF-3030-49C8-9DDB-5D7D0AD44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SCAR AAA 2021 - K. Hanson IceCube Upgrade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364A0D8-2511-4EE3-9118-2F524B733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8214D7F5-64D0-48E4-B54A-6A29002E0A3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53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933</TotalTime>
  <Words>762</Words>
  <Application>Microsoft Office PowerPoint</Application>
  <PresentationFormat>Widescreen</PresentationFormat>
  <Paragraphs>105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Bahnschrift</vt:lpstr>
      <vt:lpstr>Bahnschrift Light</vt:lpstr>
      <vt:lpstr>Calibri</vt:lpstr>
      <vt:lpstr>Calibri Light</vt:lpstr>
      <vt:lpstr>FreesiaUPC</vt:lpstr>
      <vt:lpstr>Office Theme</vt:lpstr>
      <vt:lpstr>The IceCube Upgrade</vt:lpstr>
      <vt:lpstr>IceCube - DeepCore</vt:lpstr>
      <vt:lpstr>Neutrino Oscillations</vt:lpstr>
      <vt:lpstr>To GeV-Scale Physics: the IceCube Upgrade</vt:lpstr>
      <vt:lpstr>Array Configuration</vt:lpstr>
      <vt:lpstr>Low Energy Neutrino Events: DeepCore vs Upgrade</vt:lpstr>
      <vt:lpstr>PMNS Unitarity Testing</vt:lpstr>
      <vt:lpstr>Atmospheric Neutrino Mixing Parameters</vt:lpstr>
      <vt:lpstr>Neutrino Mass Ordering</vt:lpstr>
      <vt:lpstr>Precision Calibration of the Ice</vt:lpstr>
      <vt:lpstr>New Modules for Next-Gen Arrays</vt:lpstr>
      <vt:lpstr>Project Timeline</vt:lpstr>
      <vt:lpstr>COVID Impacts Field Support</vt:lpstr>
      <vt:lpstr>Conclusions / Outlook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IceCube Upgrade</dc:title>
  <dc:creator>Kael Hanson</dc:creator>
  <cp:lastModifiedBy>Kael Hanson</cp:lastModifiedBy>
  <cp:revision>9</cp:revision>
  <dcterms:created xsi:type="dcterms:W3CDTF">2021-09-08T19:02:17Z</dcterms:created>
  <dcterms:modified xsi:type="dcterms:W3CDTF">2021-09-09T10:35:32Z</dcterms:modified>
</cp:coreProperties>
</file>