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8" r:id="rId5"/>
    <p:sldId id="271" r:id="rId6"/>
    <p:sldId id="270" r:id="rId7"/>
    <p:sldId id="269"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484"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3669854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2732259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4185602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3205911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724755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3454407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2725539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2743159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147539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728553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5A4C1D5-36FC-4451-B380-9CC4800F8E1A}" type="datetimeFigureOut">
              <a:rPr lang="it-IT" smtClean="0"/>
              <a:pPr/>
              <a:t>07/09/2021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D766305-69AF-49E9-ABEE-A6DF9EFD2C25}" type="slidenum">
              <a:rPr lang="it-IT" smtClean="0"/>
              <a:pPr/>
              <a:t>‹N›</a:t>
            </a:fld>
            <a:endParaRPr lang="it-IT"/>
          </a:p>
        </p:txBody>
      </p:sp>
    </p:spTree>
    <p:extLst>
      <p:ext uri="{BB962C8B-B14F-4D97-AF65-F5344CB8AC3E}">
        <p14:creationId xmlns:p14="http://schemas.microsoft.com/office/powerpoint/2010/main" val="3929774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4C1D5-36FC-4451-B380-9CC4800F8E1A}" type="datetimeFigureOut">
              <a:rPr lang="it-IT" smtClean="0"/>
              <a:pPr/>
              <a:t>07/09/2021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66305-69AF-49E9-ABEE-A6DF9EFD2C25}" type="slidenum">
              <a:rPr lang="it-IT" smtClean="0"/>
              <a:pPr/>
              <a:t>‹N›</a:t>
            </a:fld>
            <a:endParaRPr lang="it-IT"/>
          </a:p>
        </p:txBody>
      </p:sp>
    </p:spTree>
    <p:extLst>
      <p:ext uri="{BB962C8B-B14F-4D97-AF65-F5344CB8AC3E}">
        <p14:creationId xmlns:p14="http://schemas.microsoft.com/office/powerpoint/2010/main" val="1844745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6980" y="195071"/>
            <a:ext cx="11887199" cy="2400657"/>
          </a:xfrm>
          <a:prstGeom prst="rect">
            <a:avLst/>
          </a:prstGeom>
          <a:noFill/>
        </p:spPr>
        <p:txBody>
          <a:bodyPr wrap="square" rtlCol="0">
            <a:spAutoFit/>
          </a:bodyPr>
          <a:lstStyle/>
          <a:p>
            <a:r>
              <a:rPr lang="it-IT" sz="3200" dirty="0" err="1" smtClean="0"/>
              <a:t>ReSouRCE</a:t>
            </a:r>
            <a:r>
              <a:rPr lang="it-IT" sz="3200" dirty="0" smtClean="0"/>
              <a:t> </a:t>
            </a:r>
          </a:p>
          <a:p>
            <a:r>
              <a:rPr lang="en-US" sz="3200" b="1" dirty="0" smtClean="0"/>
              <a:t>R</a:t>
            </a:r>
            <a:r>
              <a:rPr lang="en-US" sz="3200" dirty="0" smtClean="0"/>
              <a:t>adio </a:t>
            </a:r>
            <a:r>
              <a:rPr lang="en-US" sz="3200" b="1" dirty="0" smtClean="0"/>
              <a:t>S</a:t>
            </a:r>
            <a:r>
              <a:rPr lang="en-US" sz="3200" dirty="0" smtClean="0"/>
              <a:t>ciences </a:t>
            </a:r>
            <a:r>
              <a:rPr lang="en-US" sz="3200" b="1" dirty="0" smtClean="0"/>
              <a:t>R</a:t>
            </a:r>
            <a:r>
              <a:rPr lang="en-US" sz="3200" dirty="0" smtClean="0"/>
              <a:t>esearch on </a:t>
            </a:r>
            <a:r>
              <a:rPr lang="en-US" sz="3200" dirty="0" err="1" smtClean="0"/>
              <a:t>Antar</a:t>
            </a:r>
            <a:r>
              <a:rPr lang="en-US" sz="3200" b="1" dirty="0" err="1" smtClean="0"/>
              <a:t>C</a:t>
            </a:r>
            <a:r>
              <a:rPr lang="en-US" sz="3200" dirty="0" err="1" smtClean="0"/>
              <a:t>tic</a:t>
            </a:r>
            <a:r>
              <a:rPr lang="en-US" sz="3200" dirty="0" smtClean="0"/>
              <a:t> </a:t>
            </a:r>
            <a:r>
              <a:rPr lang="en-US" sz="3200" dirty="0" err="1" smtClean="0"/>
              <a:t>Atmosph</a:t>
            </a:r>
            <a:r>
              <a:rPr lang="en-US" sz="3200" b="1" dirty="0" err="1" smtClean="0"/>
              <a:t>E</a:t>
            </a:r>
            <a:r>
              <a:rPr lang="en-US" sz="3200" dirty="0" err="1" smtClean="0"/>
              <a:t>re</a:t>
            </a:r>
            <a:endParaRPr lang="it-IT" sz="3200" dirty="0" smtClean="0"/>
          </a:p>
          <a:p>
            <a:r>
              <a:rPr lang="it-IT" sz="3200" dirty="0" smtClean="0"/>
              <a:t>The </a:t>
            </a:r>
            <a:r>
              <a:rPr lang="it-IT" sz="3200" dirty="0" err="1" smtClean="0"/>
              <a:t>roadmap</a:t>
            </a:r>
            <a:r>
              <a:rPr lang="it-IT" sz="3200" dirty="0" smtClean="0"/>
              <a:t> for a new SRP</a:t>
            </a:r>
          </a:p>
          <a:p>
            <a:endParaRPr lang="it-IT" dirty="0" smtClean="0"/>
          </a:p>
          <a:p>
            <a:r>
              <a:rPr lang="it-IT" u="sng" dirty="0" smtClean="0"/>
              <a:t>Lucilla </a:t>
            </a:r>
            <a:r>
              <a:rPr lang="it-IT" u="sng" dirty="0" err="1" smtClean="0"/>
              <a:t>Alfonsi</a:t>
            </a:r>
            <a:r>
              <a:rPr lang="it-IT" dirty="0"/>
              <a:t> </a:t>
            </a:r>
            <a:r>
              <a:rPr lang="it-IT" dirty="0" smtClean="0"/>
              <a:t>(INGV, </a:t>
            </a:r>
            <a:r>
              <a:rPr lang="it-IT" dirty="0" err="1" smtClean="0"/>
              <a:t>Italy</a:t>
            </a:r>
            <a:r>
              <a:rPr lang="it-IT" dirty="0" smtClean="0"/>
              <a:t>), Nicolas </a:t>
            </a:r>
            <a:r>
              <a:rPr lang="it-IT" dirty="0" err="1" smtClean="0"/>
              <a:t>Bergeot</a:t>
            </a:r>
            <a:r>
              <a:rPr lang="it-IT" dirty="0" smtClean="0"/>
              <a:t> (ROB, </a:t>
            </a:r>
            <a:r>
              <a:rPr lang="it-IT" dirty="0" err="1" smtClean="0"/>
              <a:t>Belgium</a:t>
            </a:r>
            <a:r>
              <a:rPr lang="it-IT" dirty="0" smtClean="0"/>
              <a:t>)</a:t>
            </a:r>
          </a:p>
          <a:p>
            <a:r>
              <a:rPr lang="it-IT" dirty="0" smtClean="0"/>
              <a:t>on </a:t>
            </a:r>
            <a:r>
              <a:rPr lang="it-IT" dirty="0" err="1" smtClean="0"/>
              <a:t>behalf</a:t>
            </a:r>
            <a:r>
              <a:rPr lang="it-IT" dirty="0" smtClean="0"/>
              <a:t> of the RESOURCE Planning Group Core </a:t>
            </a:r>
            <a:r>
              <a:rPr lang="it-IT" dirty="0" err="1" smtClean="0"/>
              <a:t>Membership</a:t>
            </a:r>
            <a:endParaRPr lang="it-IT" dirty="0" smtClean="0"/>
          </a:p>
        </p:txBody>
      </p:sp>
      <p:sp>
        <p:nvSpPr>
          <p:cNvPr id="8" name="CasellaDiTesto 7"/>
          <p:cNvSpPr txBox="1"/>
          <p:nvPr/>
        </p:nvSpPr>
        <p:spPr>
          <a:xfrm>
            <a:off x="266712" y="2595728"/>
            <a:ext cx="11797467" cy="4524315"/>
          </a:xfrm>
          <a:prstGeom prst="rect">
            <a:avLst/>
          </a:prstGeom>
          <a:noFill/>
        </p:spPr>
        <p:txBody>
          <a:bodyPr wrap="square" rtlCol="0">
            <a:spAutoFit/>
          </a:bodyPr>
          <a:lstStyle/>
          <a:p>
            <a:pPr algn="ctr"/>
            <a:r>
              <a:rPr lang="en-GB" sz="1600" b="1" dirty="0">
                <a:solidFill>
                  <a:srgbClr val="000000"/>
                </a:solidFill>
                <a:ea typeface="Times" panose="02020603050405020304" pitchFamily="18" charset="0"/>
                <a:cs typeface="Arial" panose="020B0604020202020204" pitchFamily="34" charset="0"/>
              </a:rPr>
              <a:t>MOTIVATION</a:t>
            </a:r>
          </a:p>
          <a:p>
            <a:pPr algn="just"/>
            <a:r>
              <a:rPr lang="en-GB" sz="1600" u="sng" dirty="0">
                <a:solidFill>
                  <a:srgbClr val="FF0000"/>
                </a:solidFill>
                <a:ea typeface="Times" panose="02020603050405020304" pitchFamily="18" charset="0"/>
                <a:cs typeface="Arial" panose="020B0604020202020204" pitchFamily="34" charset="0"/>
              </a:rPr>
              <a:t>R</a:t>
            </a:r>
            <a:r>
              <a:rPr lang="en-GB" sz="1600" dirty="0">
                <a:solidFill>
                  <a:srgbClr val="FF0000"/>
                </a:solidFill>
                <a:ea typeface="Times" panose="02020603050405020304" pitchFamily="18" charset="0"/>
                <a:cs typeface="Arial" panose="020B0604020202020204" pitchFamily="34" charset="0"/>
              </a:rPr>
              <a:t>E</a:t>
            </a:r>
            <a:r>
              <a:rPr lang="en-GB" sz="1600" u="sng" dirty="0">
                <a:solidFill>
                  <a:srgbClr val="FF0000"/>
                </a:solidFill>
                <a:ea typeface="Times" panose="02020603050405020304" pitchFamily="18" charset="0"/>
                <a:cs typeface="Arial" panose="020B0604020202020204" pitchFamily="34" charset="0"/>
              </a:rPr>
              <a:t>S</a:t>
            </a:r>
            <a:r>
              <a:rPr lang="en-GB" sz="1600" dirty="0">
                <a:solidFill>
                  <a:srgbClr val="FF0000"/>
                </a:solidFill>
                <a:ea typeface="Times" panose="02020603050405020304" pitchFamily="18" charset="0"/>
                <a:cs typeface="Arial" panose="020B0604020202020204" pitchFamily="34" charset="0"/>
              </a:rPr>
              <a:t>OU</a:t>
            </a:r>
            <a:r>
              <a:rPr lang="en-GB" sz="1600" u="sng" dirty="0">
                <a:solidFill>
                  <a:srgbClr val="FF0000"/>
                </a:solidFill>
                <a:ea typeface="Times" panose="02020603050405020304" pitchFamily="18" charset="0"/>
                <a:cs typeface="Arial" panose="020B0604020202020204" pitchFamily="34" charset="0"/>
              </a:rPr>
              <a:t>RCE</a:t>
            </a:r>
            <a:r>
              <a:rPr lang="en-GB" sz="1600" dirty="0">
                <a:solidFill>
                  <a:srgbClr val="FF0000"/>
                </a:solidFill>
                <a:ea typeface="Times" panose="02020603050405020304" pitchFamily="18" charset="0"/>
                <a:cs typeface="Arial" panose="020B0604020202020204" pitchFamily="34" charset="0"/>
              </a:rPr>
              <a:t> (Radio Sciences Research on </a:t>
            </a:r>
            <a:r>
              <a:rPr lang="en-GB" sz="1600" dirty="0" err="1">
                <a:solidFill>
                  <a:srgbClr val="FF0000"/>
                </a:solidFill>
                <a:ea typeface="Times" panose="02020603050405020304" pitchFamily="18" charset="0"/>
                <a:cs typeface="Arial" panose="020B0604020202020204" pitchFamily="34" charset="0"/>
              </a:rPr>
              <a:t>AntarctiC</a:t>
            </a:r>
            <a:r>
              <a:rPr lang="en-GB" sz="1600" dirty="0">
                <a:solidFill>
                  <a:srgbClr val="FF0000"/>
                </a:solidFill>
                <a:ea typeface="Times" panose="02020603050405020304" pitchFamily="18" charset="0"/>
                <a:cs typeface="Arial" panose="020B0604020202020204" pitchFamily="34" charset="0"/>
              </a:rPr>
              <a:t> </a:t>
            </a:r>
            <a:r>
              <a:rPr lang="en-GB" sz="1600" dirty="0" err="1">
                <a:solidFill>
                  <a:srgbClr val="FF0000"/>
                </a:solidFill>
                <a:ea typeface="Times" panose="02020603050405020304" pitchFamily="18" charset="0"/>
                <a:cs typeface="Arial" panose="020B0604020202020204" pitchFamily="34" charset="0"/>
              </a:rPr>
              <a:t>AtmospherE</a:t>
            </a:r>
            <a:r>
              <a:rPr lang="en-GB" sz="1600" dirty="0">
                <a:solidFill>
                  <a:srgbClr val="FF0000"/>
                </a:solidFill>
                <a:ea typeface="Times" panose="02020603050405020304" pitchFamily="18" charset="0"/>
                <a:cs typeface="Arial" panose="020B0604020202020204" pitchFamily="34" charset="0"/>
              </a:rPr>
              <a:t>) aims to gather the communities that investigate the polar atmosphere, with particular reference to Antarctica, by means of radio probes into a common shared initiative. </a:t>
            </a:r>
          </a:p>
          <a:p>
            <a:endParaRPr lang="en-GB" sz="1600" dirty="0">
              <a:solidFill>
                <a:srgbClr val="000000"/>
              </a:solidFill>
              <a:ea typeface="Times" panose="02020603050405020304" pitchFamily="18" charset="0"/>
              <a:cs typeface="Arial" panose="020B0604020202020204" pitchFamily="34" charset="0"/>
            </a:endParaRPr>
          </a:p>
          <a:p>
            <a:r>
              <a:rPr lang="en-GB" sz="1600" dirty="0">
                <a:solidFill>
                  <a:srgbClr val="000000"/>
                </a:solidFill>
                <a:ea typeface="Times" panose="02020603050405020304" pitchFamily="18" charset="0"/>
                <a:cs typeface="Arial" panose="020B0604020202020204" pitchFamily="34" charset="0"/>
              </a:rPr>
              <a:t>The scope is:</a:t>
            </a:r>
          </a:p>
          <a:p>
            <a:pPr marL="285750" indent="-285750" algn="just">
              <a:buFont typeface="Arial" panose="020B0604020202020204" pitchFamily="34" charset="0"/>
              <a:buChar char="•"/>
            </a:pPr>
            <a:r>
              <a:rPr lang="en-GB" sz="1600" dirty="0">
                <a:solidFill>
                  <a:srgbClr val="000000"/>
                </a:solidFill>
                <a:ea typeface="Times" panose="02020603050405020304" pitchFamily="18" charset="0"/>
                <a:cs typeface="Arial" panose="020B0604020202020204" pitchFamily="34" charset="0"/>
              </a:rPr>
              <a:t>improve the current understanding of the Antarctic atmosphere sharing the expertise and the experience achieved by several scientific teams in the world, thus facilitating the advancement in the field and avoiding any duplication of activities already in action;</a:t>
            </a:r>
          </a:p>
          <a:p>
            <a:pPr marL="285750" indent="-285750" algn="just">
              <a:buFont typeface="Arial" panose="020B0604020202020204" pitchFamily="34" charset="0"/>
              <a:buChar char="•"/>
            </a:pPr>
            <a:r>
              <a:rPr lang="en-GB" sz="1600" dirty="0">
                <a:solidFill>
                  <a:srgbClr val="000000"/>
                </a:solidFill>
                <a:ea typeface="Times" panose="02020603050405020304" pitchFamily="18" charset="0"/>
                <a:cs typeface="Arial" panose="020B0604020202020204" pitchFamily="34" charset="0"/>
              </a:rPr>
              <a:t>take advantage of the experience of the Expert Group GRAPE (GNSS Research and Application for Polar Environment);</a:t>
            </a:r>
          </a:p>
          <a:p>
            <a:pPr marL="285750" indent="-285750" algn="just">
              <a:buFont typeface="Arial" panose="020B0604020202020204" pitchFamily="34" charset="0"/>
              <a:buChar char="•"/>
            </a:pPr>
            <a:r>
              <a:rPr lang="en-GB" sz="1600" dirty="0">
                <a:solidFill>
                  <a:srgbClr val="000000"/>
                </a:solidFill>
                <a:ea typeface="Times" panose="02020603050405020304" pitchFamily="18" charset="0"/>
                <a:cs typeface="Arial" panose="020B0604020202020204" pitchFamily="34" charset="0"/>
              </a:rPr>
              <a:t>build upon the GRAPE legacy by enhancing interactions between the scientists who measure and utilise the entire radio spectrum, either as an auxiliary or principal observation, to study the atmosphere. </a:t>
            </a:r>
            <a:endParaRPr lang="en-GB" sz="1600" dirty="0" smtClean="0">
              <a:solidFill>
                <a:srgbClr val="000000"/>
              </a:solidFill>
              <a:ea typeface="Times" panose="02020603050405020304" pitchFamily="18" charset="0"/>
              <a:cs typeface="Arial" panose="020B0604020202020204" pitchFamily="34" charset="0"/>
            </a:endParaRPr>
          </a:p>
          <a:p>
            <a:pPr marL="285750" indent="-285750" algn="just">
              <a:buFont typeface="Arial" panose="020B0604020202020204" pitchFamily="34" charset="0"/>
              <a:buChar char="•"/>
            </a:pPr>
            <a:endParaRPr lang="en-GB" sz="1600" dirty="0">
              <a:solidFill>
                <a:srgbClr val="000000"/>
              </a:solidFill>
              <a:ea typeface="Times" panose="02020603050405020304" pitchFamily="18" charset="0"/>
              <a:cs typeface="Arial" panose="020B0604020202020204" pitchFamily="34" charset="0"/>
            </a:endParaRPr>
          </a:p>
          <a:p>
            <a:pPr algn="just"/>
            <a:r>
              <a:rPr lang="en-GB" sz="1600" dirty="0">
                <a:solidFill>
                  <a:srgbClr val="000000"/>
                </a:solidFill>
                <a:ea typeface="Times" panose="02020603050405020304" pitchFamily="18" charset="0"/>
                <a:cs typeface="Arial" panose="020B0604020202020204" pitchFamily="34" charset="0"/>
              </a:rPr>
              <a:t>According to the SCAR rules </a:t>
            </a:r>
            <a:r>
              <a:rPr lang="en-GB" sz="1600" dirty="0" smtClean="0">
                <a:solidFill>
                  <a:srgbClr val="000000"/>
                </a:solidFill>
                <a:ea typeface="Times" panose="02020603050405020304" pitchFamily="18" charset="0"/>
                <a:cs typeface="Arial" panose="020B0604020202020204" pitchFamily="34" charset="0"/>
              </a:rPr>
              <a:t>a proposal for a </a:t>
            </a:r>
            <a:r>
              <a:rPr lang="en-GB" sz="1600" dirty="0">
                <a:solidFill>
                  <a:srgbClr val="000000"/>
                </a:solidFill>
                <a:ea typeface="Times" panose="02020603050405020304" pitchFamily="18" charset="0"/>
                <a:cs typeface="Arial" panose="020B0604020202020204" pitchFamily="34" charset="0"/>
              </a:rPr>
              <a:t>Programme Planning </a:t>
            </a:r>
            <a:r>
              <a:rPr lang="en-GB" sz="1600" dirty="0" smtClean="0">
                <a:solidFill>
                  <a:srgbClr val="000000"/>
                </a:solidFill>
                <a:ea typeface="Times" panose="02020603050405020304" pitchFamily="18" charset="0"/>
                <a:cs typeface="Arial" panose="020B0604020202020204" pitchFamily="34" charset="0"/>
              </a:rPr>
              <a:t>Group was submitted on March 2020. Due to the pandemic the decision is still pending.</a:t>
            </a:r>
          </a:p>
          <a:p>
            <a:pPr algn="just"/>
            <a:endParaRPr lang="en-GB" sz="1600" dirty="0">
              <a:solidFill>
                <a:srgbClr val="000000"/>
              </a:solidFill>
              <a:ea typeface="Times" panose="02020603050405020304" pitchFamily="18" charset="0"/>
              <a:cs typeface="Arial" panose="020B0604020202020204" pitchFamily="34" charset="0"/>
            </a:endParaRPr>
          </a:p>
          <a:p>
            <a:pPr lvl="0" algn="just"/>
            <a:r>
              <a:rPr lang="en-GB" sz="1600" b="1" dirty="0"/>
              <a:t>Sponsoring SSGs: </a:t>
            </a:r>
            <a:r>
              <a:rPr lang="en-GB" sz="1600" dirty="0" err="1"/>
              <a:t>GeoScience</a:t>
            </a:r>
            <a:r>
              <a:rPr lang="en-GB" sz="1600" dirty="0"/>
              <a:t>, Physical Science</a:t>
            </a:r>
            <a:endParaRPr lang="it-IT" sz="1600" dirty="0"/>
          </a:p>
          <a:p>
            <a:r>
              <a:rPr lang="en-GB" sz="1600" dirty="0"/>
              <a:t>Expected duration of the programme 8 years</a:t>
            </a:r>
            <a:endParaRPr lang="it-IT" sz="1600" dirty="0"/>
          </a:p>
          <a:p>
            <a:r>
              <a:rPr lang="en-GB" sz="1600" dirty="0"/>
              <a:t>20,000 $US / year = 160,000 $US</a:t>
            </a:r>
            <a:endParaRPr lang="it-IT" sz="1600" dirty="0"/>
          </a:p>
          <a:p>
            <a:endParaRPr lang="it-IT" sz="1600" dirty="0"/>
          </a:p>
        </p:txBody>
      </p:sp>
      <p:pic>
        <p:nvPicPr>
          <p:cNvPr id="7" name="Picture 3">
            <a:extLst>
              <a:ext uri="{FF2B5EF4-FFF2-40B4-BE49-F238E27FC236}">
                <a16:creationId xmlns:a16="http://schemas.microsoft.com/office/drawing/2014/main" id="{B71C1769-F294-409B-88B5-FE4C9BADC72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785799" y="68897"/>
            <a:ext cx="2278380" cy="827405"/>
          </a:xfrm>
          <a:prstGeom prst="rect">
            <a:avLst/>
          </a:prstGeom>
        </p:spPr>
      </p:pic>
    </p:spTree>
    <p:extLst>
      <p:ext uri="{BB962C8B-B14F-4D97-AF65-F5344CB8AC3E}">
        <p14:creationId xmlns:p14="http://schemas.microsoft.com/office/powerpoint/2010/main" val="3799897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91590" y="178577"/>
            <a:ext cx="11826240" cy="5816977"/>
          </a:xfrm>
          <a:prstGeom prst="rect">
            <a:avLst/>
          </a:prstGeom>
        </p:spPr>
        <p:txBody>
          <a:bodyPr wrap="square">
            <a:spAutoFit/>
          </a:bodyPr>
          <a:lstStyle/>
          <a:p>
            <a:pPr algn="ctr"/>
            <a:r>
              <a:rPr lang="en-US" sz="2800" b="1" dirty="0" smtClean="0"/>
              <a:t>SPECIFIC OBJECTIVES</a:t>
            </a:r>
          </a:p>
          <a:p>
            <a:endParaRPr lang="en-US" sz="2400" dirty="0" smtClean="0"/>
          </a:p>
          <a:p>
            <a:pPr algn="just"/>
            <a:r>
              <a:rPr lang="en-US" sz="2400" dirty="0" smtClean="0"/>
              <a:t>While the users of radio devices often consider the atmospheric contribution as a source of error that needs to be corrected, deleted, or mitigated, atmospheric scientists who rely on radio techniques have a common interest: </a:t>
            </a:r>
          </a:p>
          <a:p>
            <a:pPr algn="just"/>
            <a:endParaRPr lang="en-US" sz="2400" dirty="0">
              <a:solidFill>
                <a:srgbClr val="FF0000"/>
              </a:solidFill>
            </a:endParaRPr>
          </a:p>
          <a:p>
            <a:pPr algn="just"/>
            <a:r>
              <a:rPr lang="en-US" sz="2800" dirty="0" smtClean="0">
                <a:solidFill>
                  <a:srgbClr val="FF0000"/>
                </a:solidFill>
              </a:rPr>
              <a:t>to isolate the atmospheric contribution and use it in the study of the near-earth space environment.</a:t>
            </a:r>
          </a:p>
          <a:p>
            <a:pPr algn="just"/>
            <a:endParaRPr lang="en-US" sz="2400" dirty="0"/>
          </a:p>
          <a:p>
            <a:pPr algn="just"/>
            <a:r>
              <a:rPr lang="en-US" sz="2400" b="1" dirty="0" smtClean="0"/>
              <a:t>RESOURCE aspires to such common goal to pursue two main scientific objectives:</a:t>
            </a:r>
          </a:p>
          <a:p>
            <a:pPr algn="just"/>
            <a:endParaRPr lang="en-US" sz="2400" b="1" dirty="0" smtClean="0"/>
          </a:p>
          <a:p>
            <a:pPr marL="457200" indent="-457200" algn="just">
              <a:buAutoNum type="arabicPeriod"/>
            </a:pPr>
            <a:r>
              <a:rPr lang="en-US" sz="3200" b="1" dirty="0" smtClean="0">
                <a:solidFill>
                  <a:srgbClr val="FF0000"/>
                </a:solidFill>
              </a:rPr>
              <a:t>To monitor and to investigate the polar atmosphere</a:t>
            </a:r>
          </a:p>
          <a:p>
            <a:pPr marL="457200" indent="-457200" algn="just">
              <a:buAutoNum type="arabicPeriod"/>
            </a:pPr>
            <a:r>
              <a:rPr lang="en-US" sz="3200" b="1" dirty="0" smtClean="0">
                <a:solidFill>
                  <a:srgbClr val="FF0000"/>
                </a:solidFill>
              </a:rPr>
              <a:t>To support the radio sciences interested in removing or mitigating the atmospheric contribution.</a:t>
            </a:r>
            <a:endParaRPr lang="en-US" sz="3200" b="1" dirty="0">
              <a:solidFill>
                <a:srgbClr val="FF0000"/>
              </a:solidFill>
            </a:endParaRPr>
          </a:p>
        </p:txBody>
      </p:sp>
    </p:spTree>
    <p:extLst>
      <p:ext uri="{BB962C8B-B14F-4D97-AF65-F5344CB8AC3E}">
        <p14:creationId xmlns:p14="http://schemas.microsoft.com/office/powerpoint/2010/main" val="3599282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177212" y="14662"/>
            <a:ext cx="3887731" cy="830997"/>
          </a:xfrm>
          <a:prstGeom prst="rect">
            <a:avLst/>
          </a:prstGeom>
          <a:noFill/>
        </p:spPr>
        <p:txBody>
          <a:bodyPr wrap="none" rtlCol="0">
            <a:spAutoFit/>
          </a:bodyPr>
          <a:lstStyle/>
          <a:p>
            <a:r>
              <a:rPr lang="it-IT" sz="2400" dirty="0" smtClean="0"/>
              <a:t>THE </a:t>
            </a:r>
            <a:r>
              <a:rPr lang="it-IT" sz="2400" dirty="0" err="1" smtClean="0"/>
              <a:t>ReSouRCE</a:t>
            </a:r>
            <a:r>
              <a:rPr lang="it-IT" sz="2400" dirty="0" smtClean="0"/>
              <a:t> OPPORTUNITY</a:t>
            </a:r>
          </a:p>
          <a:p>
            <a:pPr algn="ctr"/>
            <a:r>
              <a:rPr lang="it-IT" sz="2400" dirty="0" smtClean="0">
                <a:solidFill>
                  <a:srgbClr val="FF0000"/>
                </a:solidFill>
              </a:rPr>
              <a:t>INSTRUMENTS</a:t>
            </a:r>
            <a:endParaRPr lang="it-IT" sz="2400" dirty="0">
              <a:solidFill>
                <a:srgbClr val="FF0000"/>
              </a:solidFill>
            </a:endParaRPr>
          </a:p>
        </p:txBody>
      </p:sp>
      <p:sp>
        <p:nvSpPr>
          <p:cNvPr id="3" name="Rettangolo 2"/>
          <p:cNvSpPr/>
          <p:nvPr/>
        </p:nvSpPr>
        <p:spPr>
          <a:xfrm>
            <a:off x="130628" y="796296"/>
            <a:ext cx="11922034" cy="4170372"/>
          </a:xfrm>
          <a:prstGeom prst="rect">
            <a:avLst/>
          </a:prstGeom>
        </p:spPr>
        <p:txBody>
          <a:bodyPr wrap="square">
            <a:spAutoFit/>
          </a:bodyPr>
          <a:lstStyle/>
          <a:p>
            <a:pPr marL="342900" lvl="0" indent="-342900" algn="just">
              <a:spcAft>
                <a:spcPts val="0"/>
              </a:spcAft>
              <a:buFont typeface="Symbol" panose="05050102010706020507" pitchFamily="18" charset="2"/>
              <a:buChar char=""/>
            </a:pPr>
            <a:r>
              <a:rPr lang="en-GB" sz="1900" b="1" dirty="0" err="1" smtClean="0">
                <a:effectLst/>
                <a:ea typeface="Times" panose="02020603050405020304" pitchFamily="18" charset="0"/>
                <a:cs typeface="Times New Roman" panose="02020603050405020304" pitchFamily="18" charset="0"/>
              </a:rPr>
              <a:t>Ionosondes</a:t>
            </a:r>
            <a:r>
              <a:rPr lang="en-GB" sz="1900" dirty="0" smtClean="0">
                <a:effectLst/>
                <a:ea typeface="Times" panose="02020603050405020304" pitchFamily="18" charset="0"/>
                <a:cs typeface="Times New Roman" panose="02020603050405020304" pitchFamily="18" charset="0"/>
              </a:rPr>
              <a:t>: HF backscattering radars equipped with magnetic loop, rhombic or delta antennas to measure the </a:t>
            </a:r>
            <a:r>
              <a:rPr lang="en-GB" sz="1900" dirty="0" err="1" smtClean="0">
                <a:effectLst/>
                <a:ea typeface="Times" panose="02020603050405020304" pitchFamily="18" charset="0"/>
                <a:cs typeface="Times New Roman" panose="02020603050405020304" pitchFamily="18" charset="0"/>
              </a:rPr>
              <a:t>ionospheric</a:t>
            </a:r>
            <a:r>
              <a:rPr lang="en-GB" sz="1900" dirty="0" smtClean="0">
                <a:effectLst/>
                <a:ea typeface="Times" panose="02020603050405020304" pitchFamily="18" charset="0"/>
                <a:cs typeface="Times New Roman" panose="02020603050405020304" pitchFamily="18" charset="0"/>
              </a:rPr>
              <a:t> plasma frequency and virtual heights;</a:t>
            </a:r>
            <a:endParaRPr lang="it-IT" sz="1900" dirty="0" smtClean="0">
              <a:effectLst/>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900" b="1" dirty="0" err="1" smtClean="0">
                <a:effectLst/>
                <a:ea typeface="Times" panose="02020603050405020304" pitchFamily="18" charset="0"/>
                <a:cs typeface="Times New Roman" panose="02020603050405020304" pitchFamily="18" charset="0"/>
              </a:rPr>
              <a:t>SuperDARN</a:t>
            </a:r>
            <a:r>
              <a:rPr lang="en-GB" sz="1900" dirty="0" smtClean="0">
                <a:effectLst/>
                <a:ea typeface="Times" panose="02020603050405020304" pitchFamily="18" charset="0"/>
                <a:cs typeface="Times New Roman" panose="02020603050405020304" pitchFamily="18" charset="0"/>
              </a:rPr>
              <a:t>: A network of HF over-the-horizon radars that perform experiments individually and collaboratively to measure and monitor </a:t>
            </a:r>
            <a:r>
              <a:rPr lang="en-GB" sz="1900" dirty="0" err="1" smtClean="0">
                <a:effectLst/>
                <a:ea typeface="Times" panose="02020603050405020304" pitchFamily="18" charset="0"/>
                <a:cs typeface="Times New Roman" panose="02020603050405020304" pitchFamily="18" charset="0"/>
              </a:rPr>
              <a:t>ionospheric</a:t>
            </a:r>
            <a:r>
              <a:rPr lang="en-GB" sz="1900" dirty="0" smtClean="0">
                <a:effectLst/>
                <a:ea typeface="Times" panose="02020603050405020304" pitchFamily="18" charset="0"/>
                <a:cs typeface="Times New Roman" panose="02020603050405020304" pitchFamily="18" charset="0"/>
              </a:rPr>
              <a:t> convection through the observation of </a:t>
            </a:r>
            <a:r>
              <a:rPr lang="en-GB" sz="1900" dirty="0" err="1" smtClean="0">
                <a:effectLst/>
                <a:ea typeface="Times" panose="02020603050405020304" pitchFamily="18" charset="0"/>
                <a:cs typeface="Times New Roman" panose="02020603050405020304" pitchFamily="18" charset="0"/>
              </a:rPr>
              <a:t>ionospheric</a:t>
            </a:r>
            <a:r>
              <a:rPr lang="en-GB" sz="1900" dirty="0" smtClean="0">
                <a:effectLst/>
                <a:ea typeface="Times" panose="02020603050405020304" pitchFamily="18" charset="0"/>
                <a:cs typeface="Times New Roman" panose="02020603050405020304" pitchFamily="18" charset="0"/>
              </a:rPr>
              <a:t> irregularities.</a:t>
            </a:r>
            <a:endParaRPr lang="it-IT" sz="1900" dirty="0" smtClean="0">
              <a:effectLst/>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900" b="1" dirty="0" err="1" smtClean="0">
                <a:effectLst/>
                <a:ea typeface="Times" panose="02020603050405020304" pitchFamily="18" charset="0"/>
                <a:cs typeface="Times New Roman" panose="02020603050405020304" pitchFamily="18" charset="0"/>
              </a:rPr>
              <a:t>Riometers</a:t>
            </a:r>
            <a:r>
              <a:rPr lang="en-GB" sz="1900" dirty="0" smtClean="0">
                <a:effectLst/>
                <a:ea typeface="Times" panose="02020603050405020304" pitchFamily="18" charset="0"/>
                <a:cs typeface="Times New Roman" panose="02020603050405020304" pitchFamily="18" charset="0"/>
              </a:rPr>
              <a:t>: passive radio receivers operating on HF band to measure the </a:t>
            </a:r>
            <a:r>
              <a:rPr lang="en-GB" sz="1900" dirty="0" err="1" smtClean="0">
                <a:effectLst/>
                <a:ea typeface="Times" panose="02020603050405020304" pitchFamily="18" charset="0"/>
                <a:cs typeface="Times New Roman" panose="02020603050405020304" pitchFamily="18" charset="0"/>
              </a:rPr>
              <a:t>ionospheric</a:t>
            </a:r>
            <a:r>
              <a:rPr lang="en-GB" sz="1900" dirty="0" smtClean="0">
                <a:effectLst/>
                <a:ea typeface="Times" panose="02020603050405020304" pitchFamily="18" charset="0"/>
                <a:cs typeface="Times New Roman" panose="02020603050405020304" pitchFamily="18" charset="0"/>
              </a:rPr>
              <a:t> absorption;</a:t>
            </a:r>
            <a:endParaRPr lang="it-IT" sz="1900" dirty="0" smtClean="0">
              <a:effectLst/>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900" b="1" dirty="0" smtClean="0">
                <a:effectLst/>
                <a:ea typeface="Times" panose="02020603050405020304" pitchFamily="18" charset="0"/>
                <a:cs typeface="Times New Roman" panose="02020603050405020304" pitchFamily="18" charset="0"/>
              </a:rPr>
              <a:t>GNSS</a:t>
            </a:r>
            <a:r>
              <a:rPr lang="en-GB" sz="1900" dirty="0" smtClean="0">
                <a:effectLst/>
                <a:ea typeface="Times" panose="02020603050405020304" pitchFamily="18" charset="0"/>
                <a:cs typeface="Times New Roman" panose="02020603050405020304" pitchFamily="18" charset="0"/>
              </a:rPr>
              <a:t> </a:t>
            </a:r>
            <a:r>
              <a:rPr lang="en-GB" sz="1900" b="1" dirty="0" smtClean="0">
                <a:effectLst/>
                <a:ea typeface="Times" panose="02020603050405020304" pitchFamily="18" charset="0"/>
                <a:cs typeface="Times New Roman" panose="02020603050405020304" pitchFamily="18" charset="0"/>
              </a:rPr>
              <a:t>receivers</a:t>
            </a:r>
            <a:r>
              <a:rPr lang="en-GB" sz="1900" dirty="0" smtClean="0">
                <a:effectLst/>
                <a:ea typeface="Times" panose="02020603050405020304" pitchFamily="18" charset="0"/>
                <a:cs typeface="Times New Roman" panose="02020603050405020304" pitchFamily="18" charset="0"/>
              </a:rPr>
              <a:t>: L-band dual-frequency receivers;</a:t>
            </a:r>
            <a:endParaRPr lang="it-IT" sz="1900" dirty="0" smtClean="0">
              <a:effectLst/>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900" b="1" dirty="0" smtClean="0">
                <a:effectLst/>
                <a:ea typeface="Times" panose="02020603050405020304" pitchFamily="18" charset="0"/>
                <a:cs typeface="Times New Roman" panose="02020603050405020304" pitchFamily="18" charset="0"/>
              </a:rPr>
              <a:t>GNSS TEC and scintillation monitors</a:t>
            </a:r>
            <a:r>
              <a:rPr lang="en-GB" sz="1900" dirty="0" smtClean="0">
                <a:effectLst/>
                <a:ea typeface="Times" panose="02020603050405020304" pitchFamily="18" charset="0"/>
                <a:cs typeface="Times New Roman" panose="02020603050405020304" pitchFamily="18" charset="0"/>
              </a:rPr>
              <a:t>: L-band dual-frequency receivers equipped with ad hoc firmware for ionospheric monitoring;</a:t>
            </a:r>
          </a:p>
          <a:p>
            <a:pPr marL="342900" lvl="0" indent="-342900" algn="just">
              <a:spcAft>
                <a:spcPts val="0"/>
              </a:spcAft>
              <a:buFont typeface="Symbol" panose="05050102010706020507" pitchFamily="18" charset="2"/>
              <a:buChar char=""/>
            </a:pPr>
            <a:r>
              <a:rPr lang="en-GB" sz="1900" b="1" dirty="0" smtClean="0">
                <a:ea typeface="Times" panose="02020603050405020304" pitchFamily="18" charset="0"/>
                <a:cs typeface="Times New Roman" panose="02020603050405020304" pitchFamily="18" charset="0"/>
              </a:rPr>
              <a:t>VLF receivers</a:t>
            </a:r>
            <a:r>
              <a:rPr lang="en-GB" sz="1900" dirty="0" smtClean="0">
                <a:ea typeface="Times" panose="02020603050405020304" pitchFamily="18" charset="0"/>
                <a:cs typeface="Times New Roman" panose="02020603050405020304" pitchFamily="18" charset="0"/>
              </a:rPr>
              <a:t>: to monitor VLF waves as </a:t>
            </a:r>
            <a:r>
              <a:rPr lang="en-US" sz="1900" dirty="0">
                <a:ea typeface="Times" panose="02020603050405020304" pitchFamily="18" charset="0"/>
                <a:cs typeface="Times New Roman" panose="02020603050405020304" pitchFamily="18" charset="0"/>
              </a:rPr>
              <a:t>important drivers of the loss of energetic electrons from the radiation </a:t>
            </a:r>
            <a:r>
              <a:rPr lang="en-US" sz="1900" dirty="0" smtClean="0">
                <a:ea typeface="Times" panose="02020603050405020304" pitchFamily="18" charset="0"/>
                <a:cs typeface="Times New Roman" panose="02020603050405020304" pitchFamily="18" charset="0"/>
              </a:rPr>
              <a:t>belts;</a:t>
            </a:r>
          </a:p>
          <a:p>
            <a:pPr marL="342900" lvl="0" indent="-342900" algn="just">
              <a:spcAft>
                <a:spcPts val="0"/>
              </a:spcAft>
              <a:buFont typeface="Symbol" panose="05050102010706020507" pitchFamily="18" charset="2"/>
              <a:buChar char=""/>
            </a:pPr>
            <a:r>
              <a:rPr lang="en-US" sz="1900" b="1" dirty="0">
                <a:ea typeface="Times" panose="02020603050405020304" pitchFamily="18" charset="0"/>
                <a:cs typeface="Times New Roman" panose="02020603050405020304" pitchFamily="18" charset="0"/>
              </a:rPr>
              <a:t>High-power large aperture (HPLA) </a:t>
            </a:r>
            <a:r>
              <a:rPr lang="en-US" sz="1900" b="1" dirty="0" smtClean="0">
                <a:ea typeface="Times" panose="02020603050405020304" pitchFamily="18" charset="0"/>
                <a:cs typeface="Times New Roman" panose="02020603050405020304" pitchFamily="18" charset="0"/>
              </a:rPr>
              <a:t>radars </a:t>
            </a:r>
            <a:r>
              <a:rPr lang="en-US" sz="1900" dirty="0" smtClean="0">
                <a:ea typeface="Times" panose="02020603050405020304" pitchFamily="18" charset="0"/>
                <a:cs typeface="Times New Roman" panose="02020603050405020304" pitchFamily="18" charset="0"/>
              </a:rPr>
              <a:t>for</a:t>
            </a:r>
            <a:r>
              <a:rPr lang="en-US" sz="1900" b="1" dirty="0" smtClean="0">
                <a:ea typeface="Times" panose="02020603050405020304" pitchFamily="18" charset="0"/>
                <a:cs typeface="Times New Roman" panose="02020603050405020304" pitchFamily="18" charset="0"/>
              </a:rPr>
              <a:t> </a:t>
            </a:r>
            <a:r>
              <a:rPr lang="en-GB" dirty="0" smtClean="0"/>
              <a:t>studying </a:t>
            </a:r>
            <a:r>
              <a:rPr lang="en-GB" dirty="0"/>
              <a:t>space-Earth interaction within the fields of </a:t>
            </a:r>
            <a:r>
              <a:rPr lang="en-GB" dirty="0" err="1"/>
              <a:t>aeronomy</a:t>
            </a:r>
            <a:r>
              <a:rPr lang="en-GB" dirty="0"/>
              <a:t>, meteors, and space </a:t>
            </a:r>
            <a:r>
              <a:rPr lang="en-GB" dirty="0" smtClean="0"/>
              <a:t>debris</a:t>
            </a:r>
            <a:r>
              <a:rPr lang="en-US" sz="1900" dirty="0" smtClean="0">
                <a:cs typeface="Times New Roman" panose="02020603050405020304" pitchFamily="18" charset="0"/>
              </a:rPr>
              <a:t>;</a:t>
            </a:r>
          </a:p>
          <a:p>
            <a:pPr marL="342900" lvl="0" indent="-342900" algn="just">
              <a:spcAft>
                <a:spcPts val="0"/>
              </a:spcAft>
              <a:buFont typeface="Symbol" panose="05050102010706020507" pitchFamily="18" charset="2"/>
              <a:buChar char=""/>
            </a:pPr>
            <a:r>
              <a:rPr lang="en-US" sz="1900" b="1" dirty="0" smtClean="0">
                <a:effectLst/>
                <a:ea typeface="Times" panose="02020603050405020304" pitchFamily="18" charset="0"/>
                <a:cs typeface="Times New Roman" panose="02020603050405020304" pitchFamily="18" charset="0"/>
              </a:rPr>
              <a:t>EISCAT </a:t>
            </a:r>
            <a:r>
              <a:rPr lang="en-GB" dirty="0" smtClean="0"/>
              <a:t>for </a:t>
            </a:r>
            <a:r>
              <a:rPr lang="en-GB" dirty="0"/>
              <a:t>disturbances detection in the ionosphere and </a:t>
            </a:r>
            <a:r>
              <a:rPr lang="en-GB" dirty="0" smtClean="0"/>
              <a:t>magnetosphere;</a:t>
            </a:r>
          </a:p>
          <a:p>
            <a:pPr marL="342900" indent="-342900" algn="just">
              <a:buFont typeface="Symbol" panose="05050102010706020507" pitchFamily="18" charset="2"/>
              <a:buChar char=""/>
            </a:pPr>
            <a:r>
              <a:rPr lang="en-GB" b="1" dirty="0"/>
              <a:t>All-sky view imagers </a:t>
            </a:r>
            <a:r>
              <a:rPr lang="en-GB" dirty="0"/>
              <a:t>for </a:t>
            </a:r>
            <a:r>
              <a:rPr lang="en-GB" dirty="0" err="1"/>
              <a:t>auroral</a:t>
            </a:r>
            <a:r>
              <a:rPr lang="en-GB" dirty="0"/>
              <a:t> </a:t>
            </a:r>
            <a:r>
              <a:rPr lang="en-GB" dirty="0" smtClean="0"/>
              <a:t>studies;</a:t>
            </a:r>
            <a:endParaRPr lang="it-IT" dirty="0"/>
          </a:p>
          <a:p>
            <a:pPr marL="342900" lvl="0" indent="-342900" algn="just">
              <a:spcAft>
                <a:spcPts val="0"/>
              </a:spcAft>
              <a:buFont typeface="Symbol" panose="05050102010706020507" pitchFamily="18" charset="2"/>
              <a:buChar char=""/>
            </a:pPr>
            <a:r>
              <a:rPr lang="en-GB" sz="1900" b="1" dirty="0" smtClean="0">
                <a:effectLst/>
                <a:ea typeface="Times" panose="02020603050405020304" pitchFamily="18" charset="0"/>
                <a:cs typeface="Times New Roman" panose="02020603050405020304" pitchFamily="18" charset="0"/>
              </a:rPr>
              <a:t>Geomagnetic observatories</a:t>
            </a:r>
            <a:r>
              <a:rPr lang="en-GB" sz="1900" dirty="0" smtClean="0">
                <a:effectLst/>
                <a:ea typeface="Times" panose="02020603050405020304" pitchFamily="18" charset="0"/>
                <a:cs typeface="Times New Roman" panose="02020603050405020304" pitchFamily="18" charset="0"/>
              </a:rPr>
              <a:t> to monitor the geomagnetic field variations due to external origin</a:t>
            </a:r>
            <a:r>
              <a:rPr lang="en-GB" sz="1900" dirty="0" smtClean="0">
                <a:ea typeface="Times" panose="02020603050405020304" pitchFamily="18" charset="0"/>
                <a:cs typeface="Times New Roman" panose="02020603050405020304" pitchFamily="18" charset="0"/>
              </a:rPr>
              <a:t>.</a:t>
            </a:r>
          </a:p>
        </p:txBody>
      </p:sp>
      <p:pic>
        <p:nvPicPr>
          <p:cNvPr id="4"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931280" y="4943056"/>
            <a:ext cx="2553257" cy="1914943"/>
          </a:xfrm>
          <a:prstGeom prst="rect">
            <a:avLst/>
          </a:prstGeom>
        </p:spPr>
      </p:pic>
      <p:pic>
        <p:nvPicPr>
          <p:cNvPr id="5" name="Picture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15508" y="4941455"/>
            <a:ext cx="2555394" cy="1916545"/>
          </a:xfrm>
          <a:prstGeom prst="rect">
            <a:avLst/>
          </a:prstGeom>
        </p:spPr>
      </p:pic>
      <p:pic>
        <p:nvPicPr>
          <p:cNvPr id="6" name="Content Placeholder 6"/>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8819895" y="4938345"/>
            <a:ext cx="3225172" cy="1901916"/>
          </a:xfrm>
          <a:prstGeom prst="rect">
            <a:avLst/>
          </a:prstGeom>
        </p:spPr>
      </p:pic>
    </p:spTree>
    <p:extLst>
      <p:ext uri="{BB962C8B-B14F-4D97-AF65-F5344CB8AC3E}">
        <p14:creationId xmlns:p14="http://schemas.microsoft.com/office/powerpoint/2010/main" val="4278425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0622" y="30822"/>
            <a:ext cx="11819467" cy="3323987"/>
          </a:xfrm>
          <a:prstGeom prst="rect">
            <a:avLst/>
          </a:prstGeom>
        </p:spPr>
        <p:txBody>
          <a:bodyPr wrap="square">
            <a:spAutoFit/>
          </a:bodyPr>
          <a:lstStyle/>
          <a:p>
            <a:pPr algn="ctr"/>
            <a:r>
              <a:rPr lang="it-IT" sz="2400" dirty="0"/>
              <a:t>THE </a:t>
            </a:r>
            <a:r>
              <a:rPr lang="it-IT" sz="2400" dirty="0" err="1"/>
              <a:t>ReSouRCE</a:t>
            </a:r>
            <a:r>
              <a:rPr lang="it-IT" sz="2400" dirty="0"/>
              <a:t> OPPORTUNITY</a:t>
            </a:r>
          </a:p>
          <a:p>
            <a:pPr lvl="0" algn="ctr">
              <a:spcAft>
                <a:spcPts val="0"/>
              </a:spcAft>
            </a:pPr>
            <a:r>
              <a:rPr lang="en-GB" sz="2400" dirty="0" smtClean="0">
                <a:solidFill>
                  <a:srgbClr val="FF0000"/>
                </a:solidFill>
                <a:ea typeface="Times" panose="02020603050405020304" pitchFamily="18" charset="0"/>
                <a:cs typeface="Times New Roman" panose="02020603050405020304" pitchFamily="18" charset="0"/>
              </a:rPr>
              <a:t>SKILLS</a:t>
            </a:r>
            <a:endParaRPr lang="en-GB" sz="2000" dirty="0">
              <a:solidFill>
                <a:srgbClr val="FF0000"/>
              </a:solidFill>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dirty="0">
                <a:ea typeface="Times" panose="02020603050405020304" pitchFamily="18" charset="0"/>
                <a:cs typeface="Times New Roman" panose="02020603050405020304" pitchFamily="18" charset="0"/>
              </a:rPr>
              <a:t>Analysis of radio occultation data to derive atmospheric characteristics;</a:t>
            </a:r>
            <a:endParaRPr lang="it-IT" dirty="0">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dirty="0">
                <a:ea typeface="Times" panose="02020603050405020304" pitchFamily="18" charset="0"/>
                <a:cs typeface="Times New Roman" panose="02020603050405020304" pitchFamily="18" charset="0"/>
              </a:rPr>
              <a:t>Analysis of space-based measurements to derive electron density, ion and electron temperatures measurements;</a:t>
            </a:r>
            <a:endParaRPr lang="it-IT" dirty="0">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dirty="0">
                <a:ea typeface="Times" panose="02020603050405020304" pitchFamily="18" charset="0"/>
                <a:cs typeface="Times New Roman" panose="02020603050405020304" pitchFamily="18" charset="0"/>
              </a:rPr>
              <a:t>Analysis of P, L, X-bands SAR images to derive </a:t>
            </a:r>
            <a:r>
              <a:rPr lang="en-GB" dirty="0" err="1">
                <a:ea typeface="Times" panose="02020603050405020304" pitchFamily="18" charset="0"/>
                <a:cs typeface="Times New Roman" panose="02020603050405020304" pitchFamily="18" charset="0"/>
              </a:rPr>
              <a:t>ionospheric</a:t>
            </a:r>
            <a:r>
              <a:rPr lang="en-GB" dirty="0">
                <a:ea typeface="Times" panose="02020603050405020304" pitchFamily="18" charset="0"/>
                <a:cs typeface="Times New Roman" panose="02020603050405020304" pitchFamily="18" charset="0"/>
              </a:rPr>
              <a:t> information;</a:t>
            </a:r>
            <a:endParaRPr lang="it-IT" dirty="0">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dirty="0">
                <a:ea typeface="Times" panose="02020603050405020304" pitchFamily="18" charset="0"/>
                <a:cs typeface="Times New Roman" panose="02020603050405020304" pitchFamily="18" charset="0"/>
              </a:rPr>
              <a:t>Calibration of Total Electron Content measured from different GNSS receivers;</a:t>
            </a:r>
            <a:endParaRPr lang="it-IT" dirty="0">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dirty="0">
                <a:ea typeface="Times" panose="02020603050405020304" pitchFamily="18" charset="0"/>
                <a:cs typeface="Times New Roman" panose="02020603050405020304" pitchFamily="18" charset="0"/>
              </a:rPr>
              <a:t>Computation of the location and velocity (line-of-sight and convective motion) of </a:t>
            </a:r>
            <a:r>
              <a:rPr lang="en-GB" dirty="0" err="1">
                <a:ea typeface="Times" panose="02020603050405020304" pitchFamily="18" charset="0"/>
                <a:cs typeface="Times New Roman" panose="02020603050405020304" pitchFamily="18" charset="0"/>
              </a:rPr>
              <a:t>ionospheric</a:t>
            </a:r>
            <a:r>
              <a:rPr lang="en-GB" dirty="0">
                <a:ea typeface="Times" panose="02020603050405020304" pitchFamily="18" charset="0"/>
                <a:cs typeface="Times New Roman" panose="02020603050405020304" pitchFamily="18" charset="0"/>
              </a:rPr>
              <a:t> irregularities from </a:t>
            </a:r>
            <a:r>
              <a:rPr lang="en-GB" dirty="0" err="1">
                <a:ea typeface="Times" panose="02020603050405020304" pitchFamily="18" charset="0"/>
                <a:cs typeface="Times New Roman" panose="02020603050405020304" pitchFamily="18" charset="0"/>
              </a:rPr>
              <a:t>SuperDARN</a:t>
            </a:r>
            <a:endParaRPr lang="it-IT" dirty="0">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dirty="0">
                <a:ea typeface="Times" panose="02020603050405020304" pitchFamily="18" charset="0"/>
                <a:cs typeface="Times New Roman" panose="02020603050405020304" pitchFamily="18" charset="0"/>
              </a:rPr>
              <a:t>Derive the </a:t>
            </a:r>
            <a:r>
              <a:rPr lang="en-GB" dirty="0" err="1">
                <a:ea typeface="Times" panose="02020603050405020304" pitchFamily="18" charset="0"/>
                <a:cs typeface="Times New Roman" panose="02020603050405020304" pitchFamily="18" charset="0"/>
              </a:rPr>
              <a:t>Precipitable</a:t>
            </a:r>
            <a:r>
              <a:rPr lang="en-GB" dirty="0">
                <a:ea typeface="Times" panose="02020603050405020304" pitchFamily="18" charset="0"/>
                <a:cs typeface="Times New Roman" panose="02020603050405020304" pitchFamily="18" charset="0"/>
              </a:rPr>
              <a:t> Water Vapour from the GNSS stations</a:t>
            </a:r>
            <a:endParaRPr lang="it-IT" dirty="0">
              <a:ea typeface="Times"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dirty="0">
                <a:ea typeface="Times" panose="02020603050405020304" pitchFamily="18" charset="0"/>
                <a:cs typeface="Times New Roman" panose="02020603050405020304" pitchFamily="18" charset="0"/>
              </a:rPr>
              <a:t>Provide a regional model to obtain </a:t>
            </a:r>
            <a:r>
              <a:rPr lang="en-GB" dirty="0" err="1">
                <a:ea typeface="Times" panose="02020603050405020304" pitchFamily="18" charset="0"/>
                <a:cs typeface="Times New Roman" panose="02020603050405020304" pitchFamily="18" charset="0"/>
              </a:rPr>
              <a:t>Precipitable</a:t>
            </a:r>
            <a:r>
              <a:rPr lang="en-GB" dirty="0">
                <a:ea typeface="Times" panose="02020603050405020304" pitchFamily="18" charset="0"/>
                <a:cs typeface="Times New Roman" panose="02020603050405020304" pitchFamily="18" charset="0"/>
              </a:rPr>
              <a:t> Water Vapour at remote sites where no meteorological data are </a:t>
            </a:r>
            <a:r>
              <a:rPr lang="en-GB" dirty="0" smtClean="0">
                <a:ea typeface="Times" panose="02020603050405020304" pitchFamily="18" charset="0"/>
                <a:cs typeface="Times New Roman" panose="02020603050405020304" pitchFamily="18" charset="0"/>
              </a:rPr>
              <a:t>available</a:t>
            </a:r>
          </a:p>
          <a:p>
            <a:pPr marL="342900" lvl="0" indent="-342900" algn="just">
              <a:spcAft>
                <a:spcPts val="0"/>
              </a:spcAft>
              <a:buFont typeface="Symbol" panose="05050102010706020507" pitchFamily="18" charset="2"/>
              <a:buChar char=""/>
            </a:pPr>
            <a:r>
              <a:rPr lang="en-GB" dirty="0" smtClean="0">
                <a:ea typeface="Times" panose="02020603050405020304" pitchFamily="18" charset="0"/>
                <a:cs typeface="Times New Roman" panose="02020603050405020304" pitchFamily="18" charset="0"/>
              </a:rPr>
              <a:t>Use of cloud computing to share data and  software</a:t>
            </a:r>
            <a:endParaRPr lang="it-IT" dirty="0">
              <a:ea typeface="Times" panose="02020603050405020304" pitchFamily="18" charset="0"/>
              <a:cs typeface="Times New Roman" panose="02020603050405020304" pitchFamily="18" charset="0"/>
            </a:endParaRPr>
          </a:p>
        </p:txBody>
      </p:sp>
      <p:pic>
        <p:nvPicPr>
          <p:cNvPr id="3" name="Immagine 2"/>
          <p:cNvPicPr>
            <a:picLocks noChangeAspect="1"/>
          </p:cNvPicPr>
          <p:nvPr/>
        </p:nvPicPr>
        <p:blipFill rotWithShape="1">
          <a:blip r:embed="rId2" cstate="print">
            <a:extLst>
              <a:ext uri="{28A0092B-C50C-407E-A947-70E740481C1C}">
                <a14:useLocalDpi xmlns:a14="http://schemas.microsoft.com/office/drawing/2010/main" val="0"/>
              </a:ext>
            </a:extLst>
          </a:blip>
          <a:srcRect l="29622" t="3108" r="26226" b="8372"/>
          <a:stretch/>
        </p:blipFill>
        <p:spPr>
          <a:xfrm>
            <a:off x="5182821" y="3303399"/>
            <a:ext cx="3672025" cy="3384480"/>
          </a:xfrm>
          <a:prstGeom prst="rect">
            <a:avLst/>
          </a:prstGeom>
          <a:ln w="25400">
            <a:solidFill>
              <a:srgbClr val="FF0000"/>
            </a:solidFill>
          </a:ln>
        </p:spPr>
      </p:pic>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343" y="3303397"/>
            <a:ext cx="4685576" cy="3383007"/>
          </a:xfrm>
          <a:prstGeom prst="rect">
            <a:avLst/>
          </a:prstGeom>
          <a:ln w="25400">
            <a:solidFill>
              <a:srgbClr val="FF0000"/>
            </a:solidFill>
          </a:ln>
        </p:spPr>
      </p:pic>
      <p:pic>
        <p:nvPicPr>
          <p:cNvPr id="5" name="Immagine 4"/>
          <p:cNvPicPr>
            <a:picLocks noChangeAspect="1"/>
          </p:cNvPicPr>
          <p:nvPr/>
        </p:nvPicPr>
        <p:blipFill rotWithShape="1">
          <a:blip r:embed="rId4" cstate="print">
            <a:extLst>
              <a:ext uri="{28A0092B-C50C-407E-A947-70E740481C1C}">
                <a14:useLocalDpi xmlns:a14="http://schemas.microsoft.com/office/drawing/2010/main" val="0"/>
              </a:ext>
            </a:extLst>
          </a:blip>
          <a:srcRect l="20405" t="5550" r="23972" b="5550"/>
          <a:stretch/>
        </p:blipFill>
        <p:spPr>
          <a:xfrm>
            <a:off x="9090213" y="3303396"/>
            <a:ext cx="2882047" cy="3399338"/>
          </a:xfrm>
          <a:prstGeom prst="rect">
            <a:avLst/>
          </a:prstGeom>
          <a:ln w="25400">
            <a:solidFill>
              <a:srgbClr val="FF0000"/>
            </a:solidFill>
          </a:ln>
        </p:spPr>
      </p:pic>
    </p:spTree>
    <p:extLst>
      <p:ext uri="{BB962C8B-B14F-4D97-AF65-F5344CB8AC3E}">
        <p14:creationId xmlns:p14="http://schemas.microsoft.com/office/powerpoint/2010/main" val="428069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98532" y="782321"/>
            <a:ext cx="12022348" cy="6265466"/>
          </a:xfrm>
          <a:prstGeom prst="rect">
            <a:avLst/>
          </a:prstGeom>
        </p:spPr>
        <p:txBody>
          <a:bodyPr wrap="square">
            <a:spAutoFit/>
          </a:bodyPr>
          <a:lstStyle/>
          <a:p>
            <a:pPr marL="342900" indent="-342900">
              <a:buAutoNum type="arabicPeriod"/>
            </a:pPr>
            <a:r>
              <a:rPr lang="en-US" dirty="0" smtClean="0"/>
              <a:t>Due </a:t>
            </a:r>
            <a:r>
              <a:rPr lang="en-US" dirty="0"/>
              <a:t>to the nearly vertical geometry of the geomagnetic field lines at high latitudes, the reconnection between the Earth’s magnetic field and the IMF results in a prompt response of the </a:t>
            </a:r>
            <a:r>
              <a:rPr lang="en-US" dirty="0" err="1"/>
              <a:t>auroral</a:t>
            </a:r>
            <a:r>
              <a:rPr lang="en-US" dirty="0"/>
              <a:t> and polar ionosphere to fluctuations in the solar wind modifications. The question is, how prompt is that reaction? </a:t>
            </a:r>
            <a:endParaRPr lang="en-US" dirty="0" smtClean="0"/>
          </a:p>
          <a:p>
            <a:pPr marL="342900" indent="-342900">
              <a:buAutoNum type="arabicPeriod"/>
            </a:pPr>
            <a:endParaRPr lang="en-US" dirty="0"/>
          </a:p>
          <a:p>
            <a:pPr marL="342900" indent="-342900">
              <a:buAutoNum type="arabicPeriod" startAt="2"/>
            </a:pPr>
            <a:r>
              <a:rPr lang="en-US" dirty="0" smtClean="0"/>
              <a:t>The </a:t>
            </a:r>
            <a:r>
              <a:rPr lang="en-US" dirty="0"/>
              <a:t>effects of solar perturbations on the upper atmosphere over the poles are often asymmetric. Do we fully understand the reason for such asymmetries? </a:t>
            </a:r>
            <a:endParaRPr lang="en-US" dirty="0" smtClean="0"/>
          </a:p>
          <a:p>
            <a:pPr marL="342900" indent="-342900">
              <a:buAutoNum type="arabicPeriod" startAt="2"/>
            </a:pPr>
            <a:endParaRPr lang="en-US" dirty="0"/>
          </a:p>
          <a:p>
            <a:pPr marL="342900" indent="-342900">
              <a:buAutoNum type="arabicPeriod" startAt="3"/>
            </a:pPr>
            <a:r>
              <a:rPr lang="en-US" dirty="0" smtClean="0"/>
              <a:t>What </a:t>
            </a:r>
            <a:r>
              <a:rPr lang="en-US" dirty="0"/>
              <a:t>is the role of the coupling between the neutral and the ionized layers at the atmosphere at the poles</a:t>
            </a:r>
            <a:r>
              <a:rPr lang="en-US" dirty="0" smtClean="0"/>
              <a:t>?</a:t>
            </a:r>
          </a:p>
          <a:p>
            <a:pPr marL="342900" indent="-342900">
              <a:buAutoNum type="arabicPeriod" startAt="3"/>
            </a:pPr>
            <a:endParaRPr lang="en-US" dirty="0"/>
          </a:p>
          <a:p>
            <a:pPr marL="342900" indent="-342900">
              <a:buAutoNum type="arabicPeriod" startAt="4"/>
            </a:pPr>
            <a:r>
              <a:rPr lang="en-US" dirty="0" smtClean="0"/>
              <a:t>Can </a:t>
            </a:r>
            <a:r>
              <a:rPr lang="en-US" dirty="0"/>
              <a:t>we interpret </a:t>
            </a:r>
            <a:r>
              <a:rPr lang="en-US" dirty="0" err="1"/>
              <a:t>plasmaspheric</a:t>
            </a:r>
            <a:r>
              <a:rPr lang="en-US" dirty="0"/>
              <a:t> erosion as the signature of electric field penetration from high to low latitudes during geomagnetic storms</a:t>
            </a:r>
            <a:r>
              <a:rPr lang="en-US" dirty="0" smtClean="0"/>
              <a:t>?</a:t>
            </a:r>
          </a:p>
          <a:p>
            <a:pPr marL="342900" indent="-342900">
              <a:buAutoNum type="arabicPeriod" startAt="4"/>
            </a:pPr>
            <a:endParaRPr lang="en-US" dirty="0"/>
          </a:p>
          <a:p>
            <a:pPr marL="342900" indent="-342900">
              <a:buAutoNum type="arabicPeriod" startAt="5"/>
            </a:pPr>
            <a:r>
              <a:rPr lang="en-US" dirty="0" smtClean="0"/>
              <a:t>Can </a:t>
            </a:r>
            <a:r>
              <a:rPr lang="en-US" dirty="0"/>
              <a:t>we identify when ionospheric plasma structuring at high latitudes appears as fragmentation from large to smaller-scale structures or vice versa as clustering of small-scale irregularities into larger-scale configurations? What are the mechanisms for each of these forms of restructuring</a:t>
            </a:r>
            <a:r>
              <a:rPr lang="en-US" dirty="0" smtClean="0"/>
              <a:t>?</a:t>
            </a:r>
          </a:p>
          <a:p>
            <a:pPr marL="342900" indent="-342900">
              <a:buAutoNum type="arabicPeriod" startAt="5"/>
            </a:pPr>
            <a:endParaRPr lang="en-US" dirty="0"/>
          </a:p>
          <a:p>
            <a:pPr marL="342900" indent="-342900">
              <a:buAutoNum type="arabicPeriod" startAt="6"/>
            </a:pPr>
            <a:r>
              <a:rPr lang="en-US" dirty="0" smtClean="0"/>
              <a:t>Can </a:t>
            </a:r>
            <a:r>
              <a:rPr lang="en-US" dirty="0"/>
              <a:t>we understand the origins of the long-term </a:t>
            </a:r>
            <a:r>
              <a:rPr lang="en-US" dirty="0" err="1"/>
              <a:t>behaviour</a:t>
            </a:r>
            <a:r>
              <a:rPr lang="en-US" dirty="0"/>
              <a:t> of the polar ionosphere</a:t>
            </a:r>
            <a:r>
              <a:rPr lang="en-US" dirty="0" smtClean="0"/>
              <a:t>?</a:t>
            </a:r>
          </a:p>
          <a:p>
            <a:pPr marL="342900" indent="-342900">
              <a:buAutoNum type="arabicPeriod" startAt="6"/>
            </a:pPr>
            <a:endParaRPr lang="en-US" dirty="0"/>
          </a:p>
          <a:p>
            <a:pPr marL="342900" indent="-342900">
              <a:buAutoNum type="arabicPeriod" startAt="7"/>
            </a:pPr>
            <a:r>
              <a:rPr lang="en-US" dirty="0" smtClean="0"/>
              <a:t>Can </a:t>
            </a:r>
            <a:r>
              <a:rPr lang="en-US" dirty="0"/>
              <a:t>we improve the modelling of the coupling of the neutral atmosphere to the ionized atmosphere at high latitudes</a:t>
            </a:r>
            <a:r>
              <a:rPr lang="en-US" dirty="0" smtClean="0"/>
              <a:t>?</a:t>
            </a:r>
          </a:p>
          <a:p>
            <a:pPr marL="342900" indent="-342900">
              <a:buAutoNum type="arabicPeriod" startAt="7"/>
            </a:pPr>
            <a:endParaRPr lang="en-US" dirty="0"/>
          </a:p>
          <a:p>
            <a:r>
              <a:rPr lang="en-US" dirty="0" smtClean="0"/>
              <a:t>8.   Is </a:t>
            </a:r>
            <a:r>
              <a:rPr lang="en-US" dirty="0"/>
              <a:t>it possible to identify the contribution of the anthropogenic and natural sources in the assessment of climate change over the poles?</a:t>
            </a:r>
          </a:p>
        </p:txBody>
      </p:sp>
      <p:sp>
        <p:nvSpPr>
          <p:cNvPr id="4" name="Rettangolo 3"/>
          <p:cNvSpPr/>
          <p:nvPr/>
        </p:nvSpPr>
        <p:spPr>
          <a:xfrm>
            <a:off x="4098267" y="0"/>
            <a:ext cx="3887731" cy="830997"/>
          </a:xfrm>
          <a:prstGeom prst="rect">
            <a:avLst/>
          </a:prstGeom>
        </p:spPr>
        <p:txBody>
          <a:bodyPr wrap="none">
            <a:spAutoFit/>
          </a:bodyPr>
          <a:lstStyle/>
          <a:p>
            <a:pPr algn="ctr"/>
            <a:r>
              <a:rPr lang="it-IT" sz="2400" dirty="0"/>
              <a:t>THE </a:t>
            </a:r>
            <a:r>
              <a:rPr lang="it-IT" sz="2400" dirty="0" err="1"/>
              <a:t>ReSouRCE</a:t>
            </a:r>
            <a:r>
              <a:rPr lang="it-IT" sz="2400" dirty="0"/>
              <a:t> </a:t>
            </a:r>
            <a:r>
              <a:rPr lang="it-IT" sz="2400" dirty="0" smtClean="0"/>
              <a:t>OPPORTUNITY</a:t>
            </a:r>
          </a:p>
          <a:p>
            <a:pPr algn="ctr"/>
            <a:r>
              <a:rPr lang="it-IT" sz="2400" dirty="0" smtClean="0">
                <a:solidFill>
                  <a:srgbClr val="FF0000"/>
                </a:solidFill>
              </a:rPr>
              <a:t>Open </a:t>
            </a:r>
            <a:r>
              <a:rPr lang="it-IT" sz="2400" dirty="0" err="1" smtClean="0">
                <a:solidFill>
                  <a:srgbClr val="FF0000"/>
                </a:solidFill>
              </a:rPr>
              <a:t>questions</a:t>
            </a:r>
            <a:endParaRPr lang="it-IT" sz="2400" dirty="0" smtClean="0">
              <a:solidFill>
                <a:srgbClr val="FF0000"/>
              </a:solidFill>
            </a:endParaRPr>
          </a:p>
        </p:txBody>
      </p:sp>
    </p:spTree>
    <p:extLst>
      <p:ext uri="{BB962C8B-B14F-4D97-AF65-F5344CB8AC3E}">
        <p14:creationId xmlns:p14="http://schemas.microsoft.com/office/powerpoint/2010/main" val="21184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nodeType="click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 calcmode="lin" valueType="num">
                                      <p:cBhvr additive="base">
                                        <p:cTn id="4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4098268" y="94734"/>
            <a:ext cx="3887731" cy="830997"/>
          </a:xfrm>
          <a:prstGeom prst="rect">
            <a:avLst/>
          </a:prstGeom>
        </p:spPr>
        <p:txBody>
          <a:bodyPr wrap="none">
            <a:spAutoFit/>
          </a:bodyPr>
          <a:lstStyle/>
          <a:p>
            <a:r>
              <a:rPr lang="it-IT" sz="2400" dirty="0"/>
              <a:t>THE </a:t>
            </a:r>
            <a:r>
              <a:rPr lang="it-IT" sz="2400" dirty="0" err="1"/>
              <a:t>ReSouRCE</a:t>
            </a:r>
            <a:r>
              <a:rPr lang="it-IT" sz="2400" dirty="0"/>
              <a:t> </a:t>
            </a:r>
            <a:r>
              <a:rPr lang="it-IT" sz="2400" dirty="0" smtClean="0"/>
              <a:t>OPPORTUNITY</a:t>
            </a:r>
          </a:p>
          <a:p>
            <a:pPr algn="ctr"/>
            <a:r>
              <a:rPr lang="it-IT" sz="2400" dirty="0" smtClean="0">
                <a:solidFill>
                  <a:srgbClr val="FF0000"/>
                </a:solidFill>
              </a:rPr>
              <a:t>Gap Analysis</a:t>
            </a:r>
            <a:endParaRPr lang="it-IT" sz="2400" dirty="0">
              <a:solidFill>
                <a:srgbClr val="FF0000"/>
              </a:solidFill>
            </a:endParaRPr>
          </a:p>
        </p:txBody>
      </p:sp>
      <p:sp>
        <p:nvSpPr>
          <p:cNvPr id="5" name="Rettangolo 4"/>
          <p:cNvSpPr/>
          <p:nvPr/>
        </p:nvSpPr>
        <p:spPr>
          <a:xfrm>
            <a:off x="0" y="1028343"/>
            <a:ext cx="12080240" cy="4093428"/>
          </a:xfrm>
          <a:prstGeom prst="rect">
            <a:avLst/>
          </a:prstGeom>
        </p:spPr>
        <p:txBody>
          <a:bodyPr wrap="square">
            <a:spAutoFit/>
          </a:bodyPr>
          <a:lstStyle/>
          <a:p>
            <a:r>
              <a:rPr lang="en-US" sz="2000" dirty="0" smtClean="0"/>
              <a:t>• Strengthen </a:t>
            </a:r>
            <a:r>
              <a:rPr lang="en-US" sz="2000" dirty="0"/>
              <a:t>the collaboration atmospheric scientists with solar physicists to learn more about solar wind forecasting (including CMEs propagation</a:t>
            </a:r>
            <a:r>
              <a:rPr lang="en-US" sz="2000" dirty="0" smtClean="0"/>
              <a:t>);</a:t>
            </a:r>
          </a:p>
          <a:p>
            <a:endParaRPr lang="en-US" sz="2000" dirty="0"/>
          </a:p>
          <a:p>
            <a:r>
              <a:rPr lang="en-US" sz="2000" dirty="0" smtClean="0"/>
              <a:t>• Foster </a:t>
            </a:r>
            <a:r>
              <a:rPr lang="en-US" sz="2000" dirty="0"/>
              <a:t>the collaboration among experts of different disciplines, such as astrophysics, planetology, neutral atmosphere physics and chemistry, to share the competencies necessary to understand the roles of the different drivers of atmospheric dynamics from above and below</a:t>
            </a:r>
            <a:r>
              <a:rPr lang="en-US" sz="2000" dirty="0" smtClean="0"/>
              <a:t>;</a:t>
            </a:r>
          </a:p>
          <a:p>
            <a:endParaRPr lang="en-US" sz="2000" dirty="0"/>
          </a:p>
          <a:p>
            <a:r>
              <a:rPr lang="en-US" sz="2000" dirty="0" smtClean="0"/>
              <a:t>• Facilitate </a:t>
            </a:r>
            <a:r>
              <a:rPr lang="en-US" sz="2000" dirty="0"/>
              <a:t>the sharing of data, algorithms and models to harmonize the exploitation of the information (adoption of standards, agreement on metrics, use of shared communication tools, use of interoperable tools, etc</a:t>
            </a:r>
            <a:r>
              <a:rPr lang="en-US" sz="2000" dirty="0" smtClean="0"/>
              <a:t>.);</a:t>
            </a:r>
          </a:p>
          <a:p>
            <a:endParaRPr lang="en-US" sz="2000" dirty="0"/>
          </a:p>
          <a:p>
            <a:r>
              <a:rPr lang="en-US" sz="2000" dirty="0" smtClean="0"/>
              <a:t>• Keep </a:t>
            </a:r>
            <a:r>
              <a:rPr lang="en-US" sz="2000" dirty="0"/>
              <a:t>and strengthen the collaboration between the research communities that manage and exploit ground-based and in-situ observations to optimize and maximize the efforts given an increasing number of multi-instruments sites on the ground and multi-sensors payloads in space.</a:t>
            </a:r>
          </a:p>
        </p:txBody>
      </p:sp>
    </p:spTree>
    <p:extLst>
      <p:ext uri="{BB962C8B-B14F-4D97-AF65-F5344CB8AC3E}">
        <p14:creationId xmlns:p14="http://schemas.microsoft.com/office/powerpoint/2010/main" val="312085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 calcmode="lin" valueType="num">
                                      <p:cBhvr additive="base">
                                        <p:cTn id="2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93125" y="6150114"/>
            <a:ext cx="12081052" cy="707886"/>
          </a:xfrm>
          <a:prstGeom prst="rect">
            <a:avLst/>
          </a:prstGeom>
          <a:noFill/>
        </p:spPr>
        <p:txBody>
          <a:bodyPr wrap="square" rtlCol="0">
            <a:spAutoFit/>
          </a:bodyPr>
          <a:lstStyle/>
          <a:p>
            <a:pPr algn="ctr"/>
            <a:r>
              <a:rPr lang="it-IT" sz="2000" b="1" dirty="0" err="1" smtClean="0"/>
              <a:t>ReSouRCE</a:t>
            </a:r>
            <a:r>
              <a:rPr lang="it-IT" sz="2000" b="1" dirty="0" smtClean="0"/>
              <a:t> Planning Group </a:t>
            </a:r>
            <a:r>
              <a:rPr lang="it-IT" sz="2000" b="1" dirty="0" err="1" smtClean="0"/>
              <a:t>welcomes</a:t>
            </a:r>
            <a:r>
              <a:rPr lang="it-IT" sz="2000" b="1" dirty="0" smtClean="0"/>
              <a:t> </a:t>
            </a:r>
            <a:r>
              <a:rPr lang="it-IT" sz="2000" b="1" dirty="0" err="1" smtClean="0"/>
              <a:t>everybody</a:t>
            </a:r>
            <a:r>
              <a:rPr lang="it-IT" sz="2000" b="1" dirty="0" smtClean="0"/>
              <a:t> </a:t>
            </a:r>
            <a:r>
              <a:rPr lang="it-IT" sz="2000" b="1" dirty="0" err="1" smtClean="0"/>
              <a:t>interested</a:t>
            </a:r>
            <a:r>
              <a:rPr lang="it-IT" sz="2000" b="1" dirty="0" smtClean="0"/>
              <a:t> TO JOIN!!!</a:t>
            </a:r>
          </a:p>
          <a:p>
            <a:pPr algn="ctr"/>
            <a:r>
              <a:rPr lang="it-IT" sz="2000" b="1" dirty="0" err="1" smtClean="0"/>
              <a:t>Contact</a:t>
            </a:r>
            <a:r>
              <a:rPr lang="it-IT" sz="2000" b="1" dirty="0" smtClean="0"/>
              <a:t>: lucilla.alfonsi@ingv.it</a:t>
            </a:r>
            <a:endParaRPr lang="it-IT" sz="2000" b="1" dirty="0"/>
          </a:p>
        </p:txBody>
      </p:sp>
      <p:sp>
        <p:nvSpPr>
          <p:cNvPr id="4" name="CasellaDiTesto 3"/>
          <p:cNvSpPr txBox="1"/>
          <p:nvPr/>
        </p:nvSpPr>
        <p:spPr>
          <a:xfrm>
            <a:off x="369455" y="181017"/>
            <a:ext cx="11378546" cy="2554545"/>
          </a:xfrm>
          <a:prstGeom prst="rect">
            <a:avLst/>
          </a:prstGeom>
          <a:noFill/>
        </p:spPr>
        <p:txBody>
          <a:bodyPr wrap="square" rtlCol="0">
            <a:spAutoFit/>
          </a:bodyPr>
          <a:lstStyle/>
          <a:p>
            <a:pPr marL="285750" indent="-285750">
              <a:buFont typeface="Arial" panose="020B0604020202020204" pitchFamily="34" charset="0"/>
              <a:buChar char="•"/>
            </a:pPr>
            <a:r>
              <a:rPr lang="it-IT" sz="2000" b="1" dirty="0" smtClean="0"/>
              <a:t>RESOURCE </a:t>
            </a:r>
            <a:r>
              <a:rPr lang="it-IT" sz="2000" b="1" dirty="0" err="1"/>
              <a:t>Programme</a:t>
            </a:r>
            <a:r>
              <a:rPr lang="it-IT" sz="2000" b="1" dirty="0"/>
              <a:t> Planning </a:t>
            </a:r>
            <a:r>
              <a:rPr lang="it-IT" sz="2000" b="1" dirty="0" smtClean="0"/>
              <a:t>Group </a:t>
            </a:r>
            <a:r>
              <a:rPr lang="it-IT" sz="2000" b="1" dirty="0" err="1" smtClean="0"/>
              <a:t>submitted</a:t>
            </a:r>
            <a:r>
              <a:rPr lang="it-IT" sz="2000" b="1" dirty="0" smtClean="0"/>
              <a:t> </a:t>
            </a:r>
            <a:r>
              <a:rPr lang="it-IT" sz="2000" dirty="0" smtClean="0"/>
              <a:t>to SCAR on </a:t>
            </a:r>
            <a:r>
              <a:rPr lang="it-IT" sz="2000" b="1" dirty="0" smtClean="0"/>
              <a:t>March 2020, </a:t>
            </a:r>
            <a:r>
              <a:rPr lang="en-GB" sz="2000" dirty="0">
                <a:solidFill>
                  <a:srgbClr val="000000"/>
                </a:solidFill>
                <a:ea typeface="Times" panose="02020603050405020304" pitchFamily="18" charset="0"/>
                <a:cs typeface="Arial" panose="020B0604020202020204" pitchFamily="34" charset="0"/>
              </a:rPr>
              <a:t>Due to the pandemic the decision is still pending.</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smtClean="0"/>
              <a:t>RESOURCE Community </a:t>
            </a:r>
            <a:r>
              <a:rPr lang="it-IT" sz="2000" dirty="0" err="1" smtClean="0"/>
              <a:t>is</a:t>
            </a:r>
            <a:r>
              <a:rPr lang="it-IT" sz="2000" dirty="0" smtClean="0"/>
              <a:t> </a:t>
            </a:r>
            <a:r>
              <a:rPr lang="it-IT" sz="2000" dirty="0" err="1" smtClean="0"/>
              <a:t>finalizing</a:t>
            </a:r>
            <a:r>
              <a:rPr lang="it-IT" sz="2000" dirty="0" smtClean="0"/>
              <a:t> a </a:t>
            </a:r>
            <a:r>
              <a:rPr lang="it-IT" sz="2000" b="1" dirty="0" smtClean="0"/>
              <a:t>joint </a:t>
            </a:r>
            <a:r>
              <a:rPr lang="it-IT" sz="2000" b="1" dirty="0" err="1" smtClean="0"/>
              <a:t>review</a:t>
            </a:r>
            <a:r>
              <a:rPr lang="it-IT" sz="2000" b="1" dirty="0" smtClean="0"/>
              <a:t> </a:t>
            </a:r>
            <a:r>
              <a:rPr lang="it-IT" sz="2000" b="1" dirty="0" err="1" smtClean="0"/>
              <a:t>paper</a:t>
            </a:r>
            <a:r>
              <a:rPr lang="it-IT" sz="2000" b="1" dirty="0" smtClean="0"/>
              <a:t> </a:t>
            </a:r>
            <a:r>
              <a:rPr lang="it-IT" sz="2000" dirty="0" smtClean="0"/>
              <a:t>to be </a:t>
            </a:r>
            <a:r>
              <a:rPr lang="it-IT" sz="2000" dirty="0" err="1" smtClean="0"/>
              <a:t>submitted</a:t>
            </a:r>
            <a:r>
              <a:rPr lang="it-IT" sz="2000" dirty="0" smtClean="0"/>
              <a:t> to </a:t>
            </a:r>
            <a:r>
              <a:rPr lang="it-IT" sz="2000" b="1" dirty="0" err="1" smtClean="0"/>
              <a:t>Survey</a:t>
            </a:r>
            <a:r>
              <a:rPr lang="it-IT" sz="2000" b="1" dirty="0" smtClean="0"/>
              <a:t> in </a:t>
            </a:r>
            <a:r>
              <a:rPr lang="it-IT" sz="2000" b="1" dirty="0" err="1" smtClean="0"/>
              <a:t>Geophysics</a:t>
            </a:r>
            <a:r>
              <a:rPr lang="it-IT" sz="2000" b="1" dirty="0" smtClean="0"/>
              <a:t> on </a:t>
            </a:r>
            <a:r>
              <a:rPr lang="it-IT" sz="2000" b="1" dirty="0" err="1" smtClean="0"/>
              <a:t>early</a:t>
            </a:r>
            <a:r>
              <a:rPr lang="it-IT" sz="2000" b="1" dirty="0" smtClean="0"/>
              <a:t> </a:t>
            </a:r>
            <a:r>
              <a:rPr lang="it-IT" sz="2000" b="1" dirty="0" err="1" smtClean="0"/>
              <a:t>October</a:t>
            </a:r>
            <a:r>
              <a:rPr lang="it-IT" sz="2000" b="1" dirty="0" smtClean="0"/>
              <a:t> 2021</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smtClean="0"/>
              <a:t>The </a:t>
            </a:r>
            <a:r>
              <a:rPr lang="it-IT" sz="2000" b="1" dirty="0" smtClean="0"/>
              <a:t>RESOURCE </a:t>
            </a:r>
            <a:r>
              <a:rPr lang="it-IT" sz="2000" b="1" dirty="0"/>
              <a:t>White </a:t>
            </a:r>
            <a:r>
              <a:rPr lang="it-IT" sz="2000" b="1" dirty="0" err="1"/>
              <a:t>Paper</a:t>
            </a:r>
            <a:r>
              <a:rPr lang="it-IT" sz="2000" dirty="0" smtClean="0"/>
              <a:t> </a:t>
            </a:r>
            <a:r>
              <a:rPr lang="it-IT" sz="2000" dirty="0" err="1" smtClean="0"/>
              <a:t>was</a:t>
            </a:r>
            <a:r>
              <a:rPr lang="it-IT" sz="2000" dirty="0" smtClean="0"/>
              <a:t> </a:t>
            </a:r>
            <a:r>
              <a:rPr lang="it-IT" sz="2000" dirty="0" err="1" smtClean="0"/>
              <a:t>published</a:t>
            </a:r>
            <a:r>
              <a:rPr lang="it-IT" sz="2000" dirty="0" smtClean="0"/>
              <a:t> by SCAR on </a:t>
            </a:r>
            <a:r>
              <a:rPr lang="it-IT" sz="2000" dirty="0" err="1" smtClean="0"/>
              <a:t>September</a:t>
            </a:r>
            <a:r>
              <a:rPr lang="it-IT" sz="2000" dirty="0"/>
              <a:t> 2020 </a:t>
            </a:r>
          </a:p>
          <a:p>
            <a:r>
              <a:rPr lang="it-IT" sz="2000" dirty="0" smtClean="0"/>
              <a:t>     https</a:t>
            </a:r>
            <a:r>
              <a:rPr lang="it-IT" sz="2000" dirty="0"/>
              <a:t>://scar.org/scar-library/search/science-4/physical-sciences/grape-2/5539-grape-white-paper-2020</a:t>
            </a:r>
            <a:r>
              <a:rPr lang="it-IT" sz="2000" dirty="0" smtClean="0"/>
              <a:t>/</a:t>
            </a:r>
            <a:endParaRPr lang="it-IT" sz="2000" b="1" dirty="0"/>
          </a:p>
        </p:txBody>
      </p:sp>
      <p:pic>
        <p:nvPicPr>
          <p:cNvPr id="5" name="Immagine 4"/>
          <p:cNvPicPr>
            <a:picLocks noChangeAspect="1"/>
          </p:cNvPicPr>
          <p:nvPr/>
        </p:nvPicPr>
        <p:blipFill rotWithShape="1">
          <a:blip r:embed="rId2"/>
          <a:srcRect l="21849" t="33747" r="21143" b="8539"/>
          <a:stretch/>
        </p:blipFill>
        <p:spPr>
          <a:xfrm>
            <a:off x="2872510" y="2718768"/>
            <a:ext cx="6049818" cy="3445164"/>
          </a:xfrm>
          <a:prstGeom prst="rect">
            <a:avLst/>
          </a:prstGeom>
          <a:ln>
            <a:solidFill>
              <a:schemeClr val="tx1"/>
            </a:solidFill>
          </a:ln>
        </p:spPr>
      </p:pic>
    </p:spTree>
    <p:extLst>
      <p:ext uri="{BB962C8B-B14F-4D97-AF65-F5344CB8AC3E}">
        <p14:creationId xmlns:p14="http://schemas.microsoft.com/office/powerpoint/2010/main" val="70078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500"/>
                                        <p:tgtEl>
                                          <p:spTgt spid="4">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fade">
                                      <p:cBhvr>
                                        <p:cTn id="24" dur="500"/>
                                        <p:tgtEl>
                                          <p:spTgt spid="4">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fade">
                                      <p:cBhvr>
                                        <p:cTn id="29" dur="500"/>
                                        <p:tgtEl>
                                          <p:spTgt spid="4">
                                            <p:txEl>
                                              <p:pRg st="5" end="5"/>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nodeType="clickEffect">
                                  <p:stCondLst>
                                    <p:cond delay="0"/>
                                  </p:stCondLst>
                                  <p:childTnLst>
                                    <p:set>
                                      <p:cBhvr>
                                        <p:cTn id="36" dur="1" fill="hold">
                                          <p:stCondLst>
                                            <p:cond delay="0"/>
                                          </p:stCondLst>
                                        </p:cTn>
                                        <p:tgtEl>
                                          <p:spTgt spid="2">
                                            <p:txEl>
                                              <p:pRg st="0" end="0"/>
                                            </p:txEl>
                                          </p:spTgt>
                                        </p:tgtEl>
                                        <p:attrNameLst>
                                          <p:attrName>style.visibility</p:attrName>
                                        </p:attrNameLst>
                                      </p:cBhvr>
                                      <p:to>
                                        <p:strVal val="visible"/>
                                      </p:to>
                                    </p:set>
                                    <p:animEffect transition="in" filter="wipe(down)">
                                      <p:cBhvr>
                                        <p:cTn id="37" dur="580">
                                          <p:stCondLst>
                                            <p:cond delay="0"/>
                                          </p:stCondLst>
                                        </p:cTn>
                                        <p:tgtEl>
                                          <p:spTgt spid="2">
                                            <p:txEl>
                                              <p:pRg st="0" end="0"/>
                                            </p:txEl>
                                          </p:spTgt>
                                        </p:tgtEl>
                                      </p:cBhvr>
                                    </p:animEffect>
                                    <p:anim calcmode="lin" valueType="num">
                                      <p:cBhvr>
                                        <p:cTn id="3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2">
                                            <p:txEl>
                                              <p:pRg st="0" end="0"/>
                                            </p:txEl>
                                          </p:spTgt>
                                        </p:tgtEl>
                                      </p:cBhvr>
                                      <p:to x="100000" y="60000"/>
                                    </p:animScale>
                                    <p:animScale>
                                      <p:cBhvr>
                                        <p:cTn id="44" dur="166" decel="50000">
                                          <p:stCondLst>
                                            <p:cond delay="676"/>
                                          </p:stCondLst>
                                        </p:cTn>
                                        <p:tgtEl>
                                          <p:spTgt spid="2">
                                            <p:txEl>
                                              <p:pRg st="0" end="0"/>
                                            </p:txEl>
                                          </p:spTgt>
                                        </p:tgtEl>
                                      </p:cBhvr>
                                      <p:to x="100000" y="100000"/>
                                    </p:animScale>
                                    <p:animScale>
                                      <p:cBhvr>
                                        <p:cTn id="45" dur="26">
                                          <p:stCondLst>
                                            <p:cond delay="1312"/>
                                          </p:stCondLst>
                                        </p:cTn>
                                        <p:tgtEl>
                                          <p:spTgt spid="2">
                                            <p:txEl>
                                              <p:pRg st="0" end="0"/>
                                            </p:txEl>
                                          </p:spTgt>
                                        </p:tgtEl>
                                      </p:cBhvr>
                                      <p:to x="100000" y="80000"/>
                                    </p:animScale>
                                    <p:animScale>
                                      <p:cBhvr>
                                        <p:cTn id="46" dur="166" decel="50000">
                                          <p:stCondLst>
                                            <p:cond delay="1338"/>
                                          </p:stCondLst>
                                        </p:cTn>
                                        <p:tgtEl>
                                          <p:spTgt spid="2">
                                            <p:txEl>
                                              <p:pRg st="0" end="0"/>
                                            </p:txEl>
                                          </p:spTgt>
                                        </p:tgtEl>
                                      </p:cBhvr>
                                      <p:to x="100000" y="100000"/>
                                    </p:animScale>
                                    <p:animScale>
                                      <p:cBhvr>
                                        <p:cTn id="47" dur="26">
                                          <p:stCondLst>
                                            <p:cond delay="1642"/>
                                          </p:stCondLst>
                                        </p:cTn>
                                        <p:tgtEl>
                                          <p:spTgt spid="2">
                                            <p:txEl>
                                              <p:pRg st="0" end="0"/>
                                            </p:txEl>
                                          </p:spTgt>
                                        </p:tgtEl>
                                      </p:cBhvr>
                                      <p:to x="100000" y="90000"/>
                                    </p:animScale>
                                    <p:animScale>
                                      <p:cBhvr>
                                        <p:cTn id="48" dur="166" decel="50000">
                                          <p:stCondLst>
                                            <p:cond delay="1668"/>
                                          </p:stCondLst>
                                        </p:cTn>
                                        <p:tgtEl>
                                          <p:spTgt spid="2">
                                            <p:txEl>
                                              <p:pRg st="0" end="0"/>
                                            </p:txEl>
                                          </p:spTgt>
                                        </p:tgtEl>
                                      </p:cBhvr>
                                      <p:to x="100000" y="100000"/>
                                    </p:animScale>
                                    <p:animScale>
                                      <p:cBhvr>
                                        <p:cTn id="49" dur="26">
                                          <p:stCondLst>
                                            <p:cond delay="1808"/>
                                          </p:stCondLst>
                                        </p:cTn>
                                        <p:tgtEl>
                                          <p:spTgt spid="2">
                                            <p:txEl>
                                              <p:pRg st="0" end="0"/>
                                            </p:txEl>
                                          </p:spTgt>
                                        </p:tgtEl>
                                      </p:cBhvr>
                                      <p:to x="100000" y="95000"/>
                                    </p:animScale>
                                    <p:animScale>
                                      <p:cBhvr>
                                        <p:cTn id="50" dur="166" decel="50000">
                                          <p:stCondLst>
                                            <p:cond delay="1834"/>
                                          </p:stCondLst>
                                        </p:cTn>
                                        <p:tgtEl>
                                          <p:spTgt spid="2">
                                            <p:txEl>
                                              <p:pRg st="0" end="0"/>
                                            </p:txEl>
                                          </p:spTgt>
                                        </p:tgtEl>
                                      </p:cBhvr>
                                      <p:to x="100000" y="100000"/>
                                    </p:animScale>
                                  </p:childTnLst>
                                </p:cTn>
                              </p:par>
                              <p:par>
                                <p:cTn id="51" presetID="26" presetClass="entr" presetSubtype="0" fill="hold" nodeType="withEffect">
                                  <p:stCondLst>
                                    <p:cond delay="0"/>
                                  </p:stCondLst>
                                  <p:childTnLst>
                                    <p:set>
                                      <p:cBhvr>
                                        <p:cTn id="52" dur="1" fill="hold">
                                          <p:stCondLst>
                                            <p:cond delay="0"/>
                                          </p:stCondLst>
                                        </p:cTn>
                                        <p:tgtEl>
                                          <p:spTgt spid="2">
                                            <p:txEl>
                                              <p:pRg st="1" end="1"/>
                                            </p:txEl>
                                          </p:spTgt>
                                        </p:tgtEl>
                                        <p:attrNameLst>
                                          <p:attrName>style.visibility</p:attrName>
                                        </p:attrNameLst>
                                      </p:cBhvr>
                                      <p:to>
                                        <p:strVal val="visible"/>
                                      </p:to>
                                    </p:set>
                                    <p:animEffect transition="in" filter="wipe(down)">
                                      <p:cBhvr>
                                        <p:cTn id="53" dur="580">
                                          <p:stCondLst>
                                            <p:cond delay="0"/>
                                          </p:stCondLst>
                                        </p:cTn>
                                        <p:tgtEl>
                                          <p:spTgt spid="2">
                                            <p:txEl>
                                              <p:pRg st="1" end="1"/>
                                            </p:txEl>
                                          </p:spTgt>
                                        </p:tgtEl>
                                      </p:cBhvr>
                                    </p:animEffect>
                                    <p:anim calcmode="lin" valueType="num">
                                      <p:cBhvr>
                                        <p:cTn id="54"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59" dur="26">
                                          <p:stCondLst>
                                            <p:cond delay="650"/>
                                          </p:stCondLst>
                                        </p:cTn>
                                        <p:tgtEl>
                                          <p:spTgt spid="2">
                                            <p:txEl>
                                              <p:pRg st="1" end="1"/>
                                            </p:txEl>
                                          </p:spTgt>
                                        </p:tgtEl>
                                      </p:cBhvr>
                                      <p:to x="100000" y="60000"/>
                                    </p:animScale>
                                    <p:animScale>
                                      <p:cBhvr>
                                        <p:cTn id="60" dur="166" decel="50000">
                                          <p:stCondLst>
                                            <p:cond delay="676"/>
                                          </p:stCondLst>
                                        </p:cTn>
                                        <p:tgtEl>
                                          <p:spTgt spid="2">
                                            <p:txEl>
                                              <p:pRg st="1" end="1"/>
                                            </p:txEl>
                                          </p:spTgt>
                                        </p:tgtEl>
                                      </p:cBhvr>
                                      <p:to x="100000" y="100000"/>
                                    </p:animScale>
                                    <p:animScale>
                                      <p:cBhvr>
                                        <p:cTn id="61" dur="26">
                                          <p:stCondLst>
                                            <p:cond delay="1312"/>
                                          </p:stCondLst>
                                        </p:cTn>
                                        <p:tgtEl>
                                          <p:spTgt spid="2">
                                            <p:txEl>
                                              <p:pRg st="1" end="1"/>
                                            </p:txEl>
                                          </p:spTgt>
                                        </p:tgtEl>
                                      </p:cBhvr>
                                      <p:to x="100000" y="80000"/>
                                    </p:animScale>
                                    <p:animScale>
                                      <p:cBhvr>
                                        <p:cTn id="62" dur="166" decel="50000">
                                          <p:stCondLst>
                                            <p:cond delay="1338"/>
                                          </p:stCondLst>
                                        </p:cTn>
                                        <p:tgtEl>
                                          <p:spTgt spid="2">
                                            <p:txEl>
                                              <p:pRg st="1" end="1"/>
                                            </p:txEl>
                                          </p:spTgt>
                                        </p:tgtEl>
                                      </p:cBhvr>
                                      <p:to x="100000" y="100000"/>
                                    </p:animScale>
                                    <p:animScale>
                                      <p:cBhvr>
                                        <p:cTn id="63" dur="26">
                                          <p:stCondLst>
                                            <p:cond delay="1642"/>
                                          </p:stCondLst>
                                        </p:cTn>
                                        <p:tgtEl>
                                          <p:spTgt spid="2">
                                            <p:txEl>
                                              <p:pRg st="1" end="1"/>
                                            </p:txEl>
                                          </p:spTgt>
                                        </p:tgtEl>
                                      </p:cBhvr>
                                      <p:to x="100000" y="90000"/>
                                    </p:animScale>
                                    <p:animScale>
                                      <p:cBhvr>
                                        <p:cTn id="64" dur="166" decel="50000">
                                          <p:stCondLst>
                                            <p:cond delay="1668"/>
                                          </p:stCondLst>
                                        </p:cTn>
                                        <p:tgtEl>
                                          <p:spTgt spid="2">
                                            <p:txEl>
                                              <p:pRg st="1" end="1"/>
                                            </p:txEl>
                                          </p:spTgt>
                                        </p:tgtEl>
                                      </p:cBhvr>
                                      <p:to x="100000" y="100000"/>
                                    </p:animScale>
                                    <p:animScale>
                                      <p:cBhvr>
                                        <p:cTn id="65" dur="26">
                                          <p:stCondLst>
                                            <p:cond delay="1808"/>
                                          </p:stCondLst>
                                        </p:cTn>
                                        <p:tgtEl>
                                          <p:spTgt spid="2">
                                            <p:txEl>
                                              <p:pRg st="1" end="1"/>
                                            </p:txEl>
                                          </p:spTgt>
                                        </p:tgtEl>
                                      </p:cBhvr>
                                      <p:to x="100000" y="95000"/>
                                    </p:animScale>
                                    <p:animScale>
                                      <p:cBhvr>
                                        <p:cTn id="66"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6750</TotalTime>
  <Words>1034</Words>
  <Application>Microsoft Office PowerPoint</Application>
  <PresentationFormat>Widescreen</PresentationFormat>
  <Paragraphs>85</Paragraphs>
  <Slides>7</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7</vt:i4>
      </vt:variant>
    </vt:vector>
  </HeadingPairs>
  <TitlesOfParts>
    <vt:vector size="14" baseType="lpstr">
      <vt:lpstr>Arial</vt:lpstr>
      <vt:lpstr>Calibri</vt:lpstr>
      <vt:lpstr>Calibri Light</vt:lpstr>
      <vt:lpstr>Symbol</vt:lpstr>
      <vt:lpstr>Times</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Lucilla</dc:creator>
  <cp:lastModifiedBy>Lucilla</cp:lastModifiedBy>
  <cp:revision>112</cp:revision>
  <dcterms:created xsi:type="dcterms:W3CDTF">2016-08-09T17:44:23Z</dcterms:created>
  <dcterms:modified xsi:type="dcterms:W3CDTF">2021-09-07T12:41:09Z</dcterms:modified>
</cp:coreProperties>
</file>