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1" r:id="rId2"/>
    <p:sldId id="275" r:id="rId3"/>
    <p:sldId id="273" r:id="rId4"/>
    <p:sldId id="274" r:id="rId5"/>
    <p:sldId id="262" r:id="rId6"/>
    <p:sldId id="263" r:id="rId7"/>
    <p:sldId id="264" r:id="rId8"/>
    <p:sldId id="265" r:id="rId9"/>
    <p:sldId id="267" r:id="rId10"/>
    <p:sldId id="276" r:id="rId11"/>
    <p:sldId id="277" r:id="rId12"/>
    <p:sldId id="278" r:id="rId13"/>
    <p:sldId id="27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na Dransfield (PhD Phys + Astronomy FT)" initials="GD(P+AF" lastIdx="1" clrIdx="0">
    <p:extLst>
      <p:ext uri="{19B8F6BF-5375-455C-9EA6-DF929625EA0E}">
        <p15:presenceInfo xmlns:p15="http://schemas.microsoft.com/office/powerpoint/2012/main" userId="S::gxg831@student.bham.ac.uk::8b8da1be-f62a-4e8f-975f-24c14f481e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1"/>
    <p:restoredTop sz="86435"/>
  </p:normalViewPr>
  <p:slideViewPr>
    <p:cSldViewPr snapToGrid="0" snapToObjects="1">
      <p:cViewPr varScale="1">
        <p:scale>
          <a:sx n="135" d="100"/>
          <a:sy n="135" d="100"/>
        </p:scale>
        <p:origin x="4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06BF4-72F8-234D-B7FB-E9AF9790F632}" type="datetimeFigureOut">
              <a:rPr lang="en-US" smtClean="0"/>
              <a:t>9/8/21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0816C-4986-4D45-A584-E5D613C7EF46}" type="slidenum">
              <a:rPr lang="en-US" smtClean="0"/>
              <a:t>‹#›</a:t>
            </a:fld>
            <a:endParaRPr lang="en-US"/>
          </a:p>
        </p:txBody>
      </p:sp>
    </p:spTree>
    <p:extLst>
      <p:ext uri="{BB962C8B-B14F-4D97-AF65-F5344CB8AC3E}">
        <p14:creationId xmlns:p14="http://schemas.microsoft.com/office/powerpoint/2010/main" val="220856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0816C-4986-4D45-A584-E5D613C7EF46}" type="slidenum">
              <a:rPr lang="en-US" smtClean="0"/>
              <a:t>1</a:t>
            </a:fld>
            <a:endParaRPr lang="en-US"/>
          </a:p>
        </p:txBody>
      </p:sp>
    </p:spTree>
    <p:extLst>
      <p:ext uri="{BB962C8B-B14F-4D97-AF65-F5344CB8AC3E}">
        <p14:creationId xmlns:p14="http://schemas.microsoft.com/office/powerpoint/2010/main" val="1608816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683B2-91FA-DC48-AC31-D2CF11BB5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2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FOr</a:t>
            </a:r>
            <a:r>
              <a:rPr lang="en-US" dirty="0"/>
              <a:t> those of you not in the TESS game for Exoplanets, </a:t>
            </a:r>
            <a:r>
              <a:rPr lang="en-US" dirty="0" err="1"/>
              <a:t>ExoFOP</a:t>
            </a:r>
            <a:r>
              <a:rPr lang="en-US" dirty="0"/>
              <a:t> is .... </a:t>
            </a:r>
          </a:p>
          <a:p>
            <a:r>
              <a:rPr lang="en-US" dirty="0"/>
              <a:t>divided into several sub groups, sg 1 is ground based photometric follow up.</a:t>
            </a:r>
          </a:p>
          <a:p>
            <a:endParaRPr lang="en-US" dirty="0"/>
          </a:p>
          <a:p>
            <a:r>
              <a:rPr lang="en-US" dirty="0"/>
              <a:t>TESS pixels are 21"/px. The image to the right isn't even a very crowded field, but the light from several stars bleeds into pixels. </a:t>
            </a:r>
          </a:p>
          <a:p>
            <a:endParaRPr lang="en-US" dirty="0"/>
          </a:p>
          <a:p>
            <a:r>
              <a:rPr lang="en-US" dirty="0"/>
              <a:t>A big job for SG1 then is confirming that events detected by TESS occur on target using significantly smaller apertures and checking the field for eclipsing binaries. </a:t>
            </a:r>
          </a:p>
          <a:p>
            <a:endParaRPr lang="en-US" dirty="0"/>
          </a:p>
          <a:p>
            <a:r>
              <a:rPr lang="en-US" dirty="0"/>
              <a:t>EXOFOP is a global effort and there are many SG1 observatories, so to stand out, </a:t>
            </a:r>
            <a:r>
              <a:rPr lang="en-US" dirty="0" err="1"/>
              <a:t>astep</a:t>
            </a:r>
            <a:r>
              <a:rPr lang="en-US" dirty="0"/>
              <a:t> needs to offer something different. </a:t>
            </a:r>
          </a:p>
        </p:txBody>
      </p:sp>
      <p:sp>
        <p:nvSpPr>
          <p:cNvPr id="4" name="Slide Number Placeholder 3"/>
          <p:cNvSpPr>
            <a:spLocks noGrp="1"/>
          </p:cNvSpPr>
          <p:nvPr>
            <p:ph type="sldNum" sz="quarter" idx="5"/>
          </p:nvPr>
        </p:nvSpPr>
        <p:spPr/>
        <p:txBody>
          <a:bodyPr/>
          <a:lstStyle/>
          <a:p>
            <a:fld id="{A8B683B2-91FA-DC48-AC31-D2CF11BB51B5}" type="slidenum">
              <a:rPr lang="en-US" smtClean="0"/>
              <a:t>5</a:t>
            </a:fld>
            <a:endParaRPr lang="en-US"/>
          </a:p>
        </p:txBody>
      </p:sp>
    </p:spTree>
    <p:extLst>
      <p:ext uri="{BB962C8B-B14F-4D97-AF65-F5344CB8AC3E}">
        <p14:creationId xmlns:p14="http://schemas.microsoft.com/office/powerpoint/2010/main" val="145976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can offer</a:t>
            </a:r>
          </a:p>
          <a:p>
            <a:endParaRPr lang="en-US" dirty="0"/>
          </a:p>
          <a:p>
            <a:r>
              <a:rPr lang="en-US" dirty="0"/>
              <a:t>On the vertical axis we have time of day, on the horizontal we have dates of year. This plot shows the durations of the night and timings of the various twilights. </a:t>
            </a:r>
          </a:p>
          <a:p>
            <a:r>
              <a:rPr lang="en-US" dirty="0"/>
              <a:t>Antarctic one is unfamiliar, lets look at paranal, another popular observing site. </a:t>
            </a:r>
          </a:p>
        </p:txBody>
      </p:sp>
      <p:sp>
        <p:nvSpPr>
          <p:cNvPr id="4" name="Slide Number Placeholder 3"/>
          <p:cNvSpPr>
            <a:spLocks noGrp="1"/>
          </p:cNvSpPr>
          <p:nvPr>
            <p:ph type="sldNum" sz="quarter" idx="5"/>
          </p:nvPr>
        </p:nvSpPr>
        <p:spPr/>
        <p:txBody>
          <a:bodyPr/>
          <a:lstStyle/>
          <a:p>
            <a:fld id="{A8B683B2-91FA-DC48-AC31-D2CF11BB51B5}" type="slidenum">
              <a:rPr lang="en-US" smtClean="0"/>
              <a:t>6</a:t>
            </a:fld>
            <a:endParaRPr lang="en-US"/>
          </a:p>
        </p:txBody>
      </p:sp>
    </p:spTree>
    <p:extLst>
      <p:ext uri="{BB962C8B-B14F-4D97-AF65-F5344CB8AC3E}">
        <p14:creationId xmlns:p14="http://schemas.microsoft.com/office/powerpoint/2010/main" val="92930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LOOOOONG periods and long transits are our </a:t>
            </a:r>
            <a:r>
              <a:rPr lang="en-US" dirty="0" err="1"/>
              <a:t>bread&amp;butter</a:t>
            </a:r>
            <a:r>
              <a:rPr lang="en-US" dirty="0"/>
              <a:t>. it's where we can excel.</a:t>
            </a:r>
          </a:p>
          <a:p>
            <a:endParaRPr lang="en-US" dirty="0"/>
          </a:p>
          <a:p>
            <a:r>
              <a:rPr lang="en-US" dirty="0"/>
              <a:t>If we look at everyone's </a:t>
            </a:r>
            <a:r>
              <a:rPr lang="en-US" dirty="0" err="1"/>
              <a:t>favourite</a:t>
            </a:r>
            <a:r>
              <a:rPr lang="en-US" dirty="0"/>
              <a:t> radius period diagram with TESS candidates. all TOIs that are not confirmed or FP</a:t>
            </a:r>
          </a:p>
          <a:p>
            <a:endParaRPr lang="en-US" dirty="0"/>
          </a:p>
          <a:p>
            <a:r>
              <a:rPr lang="en-US" dirty="0"/>
              <a:t>periods &gt;20 days are not </a:t>
            </a:r>
            <a:r>
              <a:rPr lang="en-US" dirty="0" err="1"/>
              <a:t>favoured</a:t>
            </a:r>
            <a:r>
              <a:rPr lang="en-US" dirty="0"/>
              <a:t> by TESS due to observing strategy of 27 days per sector. But they do come up due to CVZ. Hard to follow-up on from the ground</a:t>
            </a:r>
          </a:p>
          <a:p>
            <a:endParaRPr lang="en-US" dirty="0"/>
          </a:p>
          <a:p>
            <a:r>
              <a:rPr lang="en-US" dirty="0"/>
              <a:t>Long transits are another toughie. To catch them in full with a bit of OOT you need the start to be in the right time in your night.</a:t>
            </a:r>
          </a:p>
          <a:p>
            <a:endParaRPr lang="en-US" dirty="0"/>
          </a:p>
          <a:p>
            <a:r>
              <a:rPr lang="en-US" dirty="0"/>
              <a:t>Where these meet is where we come in. They are the targets best left to us, as we have a better chance than anyone at catching them. </a:t>
            </a:r>
          </a:p>
        </p:txBody>
      </p:sp>
      <p:sp>
        <p:nvSpPr>
          <p:cNvPr id="4" name="Slide Number Placeholder 3"/>
          <p:cNvSpPr>
            <a:spLocks noGrp="1"/>
          </p:cNvSpPr>
          <p:nvPr>
            <p:ph type="sldNum" sz="quarter" idx="5"/>
          </p:nvPr>
        </p:nvSpPr>
        <p:spPr/>
        <p:txBody>
          <a:bodyPr/>
          <a:lstStyle/>
          <a:p>
            <a:fld id="{A8B683B2-91FA-DC48-AC31-D2CF11BB51B5}" type="slidenum">
              <a:rPr lang="en-US" smtClean="0"/>
              <a:t>7</a:t>
            </a:fld>
            <a:endParaRPr lang="en-US"/>
          </a:p>
        </p:txBody>
      </p:sp>
    </p:spTree>
    <p:extLst>
      <p:ext uri="{BB962C8B-B14F-4D97-AF65-F5344CB8AC3E}">
        <p14:creationId xmlns:p14="http://schemas.microsoft.com/office/powerpoint/2010/main" val="303550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top panel here first. From the current TOI list, </a:t>
            </a:r>
            <a:r>
              <a:rPr lang="en-US" dirty="0" err="1"/>
              <a:t>i</a:t>
            </a:r>
            <a:r>
              <a:rPr lang="en-US" dirty="0"/>
              <a:t> selected all southern candidates with transit durations longer than 5 hours. I then used the </a:t>
            </a:r>
            <a:r>
              <a:rPr lang="en-US" dirty="0" err="1"/>
              <a:t>Pyton</a:t>
            </a:r>
            <a:r>
              <a:rPr lang="en-US" dirty="0"/>
              <a:t> package ASTROPLAN to answer the question: how many full transits could we observe over the next five years, observing from ASTEP and 4 other SG1 observing sites. </a:t>
            </a:r>
          </a:p>
          <a:p>
            <a:endParaRPr lang="en-US" dirty="0"/>
          </a:p>
          <a:p>
            <a:r>
              <a:rPr lang="en-US" dirty="0"/>
              <a:t>The results are what we see in the top panel. events are in 1 hour duration bins and the vertical axis shows the percentage of events observable in full. The bottom panel contains the same events, but grouped by period instead. We can see that for long transits, especially intersecting with long periods, ASTEP outperforms all other observatories. </a:t>
            </a:r>
          </a:p>
        </p:txBody>
      </p:sp>
      <p:sp>
        <p:nvSpPr>
          <p:cNvPr id="4" name="Slide Number Placeholder 3"/>
          <p:cNvSpPr>
            <a:spLocks noGrp="1"/>
          </p:cNvSpPr>
          <p:nvPr>
            <p:ph type="sldNum" sz="quarter" idx="5"/>
          </p:nvPr>
        </p:nvSpPr>
        <p:spPr/>
        <p:txBody>
          <a:bodyPr/>
          <a:lstStyle/>
          <a:p>
            <a:fld id="{A8B683B2-91FA-DC48-AC31-D2CF11BB51B5}" type="slidenum">
              <a:rPr lang="en-US" smtClean="0"/>
              <a:t>8</a:t>
            </a:fld>
            <a:endParaRPr lang="en-US"/>
          </a:p>
        </p:txBody>
      </p:sp>
    </p:spTree>
    <p:extLst>
      <p:ext uri="{BB962C8B-B14F-4D97-AF65-F5344CB8AC3E}">
        <p14:creationId xmlns:p14="http://schemas.microsoft.com/office/powerpoint/2010/main" val="205080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a single transit candidate, 30d period, over 8 hours long. Also has a Saturn analog in the system.</a:t>
            </a:r>
          </a:p>
          <a:p>
            <a:r>
              <a:rPr lang="en-US" dirty="0"/>
              <a:t>TOI 216c 35d period, over 5 hours long, part of a pair of planets close to mean-motion-resonance</a:t>
            </a:r>
          </a:p>
          <a:p>
            <a:r>
              <a:rPr lang="en-US" dirty="0"/>
              <a:t>We can follow TTVs of systems when others can’t because they are below the Horizon. Once again – ASTEP to the rescue!</a:t>
            </a:r>
          </a:p>
        </p:txBody>
      </p:sp>
      <p:sp>
        <p:nvSpPr>
          <p:cNvPr id="4" name="Slide Number Placeholder 3"/>
          <p:cNvSpPr>
            <a:spLocks noGrp="1"/>
          </p:cNvSpPr>
          <p:nvPr>
            <p:ph type="sldNum" sz="quarter" idx="5"/>
          </p:nvPr>
        </p:nvSpPr>
        <p:spPr/>
        <p:txBody>
          <a:bodyPr/>
          <a:lstStyle/>
          <a:p>
            <a:fld id="{A8B683B2-91FA-DC48-AC31-D2CF11BB51B5}" type="slidenum">
              <a:rPr lang="en-US" smtClean="0"/>
              <a:t>9</a:t>
            </a:fld>
            <a:endParaRPr lang="en-US"/>
          </a:p>
        </p:txBody>
      </p:sp>
    </p:spTree>
    <p:extLst>
      <p:ext uri="{BB962C8B-B14F-4D97-AF65-F5344CB8AC3E}">
        <p14:creationId xmlns:p14="http://schemas.microsoft.com/office/powerpoint/2010/main" val="119376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683B2-91FA-DC48-AC31-D2CF11BB51B5}" type="slidenum">
              <a:rPr lang="en-US" smtClean="0"/>
              <a:t>10</a:t>
            </a:fld>
            <a:endParaRPr lang="en-US"/>
          </a:p>
        </p:txBody>
      </p:sp>
    </p:spTree>
    <p:extLst>
      <p:ext uri="{BB962C8B-B14F-4D97-AF65-F5344CB8AC3E}">
        <p14:creationId xmlns:p14="http://schemas.microsoft.com/office/powerpoint/2010/main" val="229040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683B2-91FA-DC48-AC31-D2CF11BB51B5}" type="slidenum">
              <a:rPr lang="en-US" smtClean="0"/>
              <a:t>11</a:t>
            </a:fld>
            <a:endParaRPr lang="en-US"/>
          </a:p>
        </p:txBody>
      </p:sp>
    </p:spTree>
    <p:extLst>
      <p:ext uri="{BB962C8B-B14F-4D97-AF65-F5344CB8AC3E}">
        <p14:creationId xmlns:p14="http://schemas.microsoft.com/office/powerpoint/2010/main" val="387827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683B2-91FA-DC48-AC31-D2CF11BB51B5}" type="slidenum">
              <a:rPr lang="en-US" smtClean="0"/>
              <a:t>12</a:t>
            </a:fld>
            <a:endParaRPr lang="en-US"/>
          </a:p>
        </p:txBody>
      </p:sp>
    </p:spTree>
    <p:extLst>
      <p:ext uri="{BB962C8B-B14F-4D97-AF65-F5344CB8AC3E}">
        <p14:creationId xmlns:p14="http://schemas.microsoft.com/office/powerpoint/2010/main" val="149889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8D5A-4D56-974E-A093-3326E66EDD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3F78D4D-22EB-C54C-9122-B6044D49F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CA8644-301F-1F40-AA73-616831AB3950}"/>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5" name="Footer Placeholder 4">
            <a:extLst>
              <a:ext uri="{FF2B5EF4-FFF2-40B4-BE49-F238E27FC236}">
                <a16:creationId xmlns:a16="http://schemas.microsoft.com/office/drawing/2014/main" id="{E82F9234-A208-0544-BA86-6AE6FD101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5D2E0-11D2-D342-A33A-778FB742A1A0}"/>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194660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5B8D-CEE9-CE4E-BFAA-A74335CE4A6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2D2A92-444D-DA4B-A606-B66098D76E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0D32A1-B3FD-D94D-8540-D05D8F3021D1}"/>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5" name="Footer Placeholder 4">
            <a:extLst>
              <a:ext uri="{FF2B5EF4-FFF2-40B4-BE49-F238E27FC236}">
                <a16:creationId xmlns:a16="http://schemas.microsoft.com/office/drawing/2014/main" id="{80678B3A-F63A-EF4E-8E7F-948CC135A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EEA79-5823-DA4D-9157-8E6166638CCC}"/>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380227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E7D00-B719-E14B-AF64-FE58551033F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A94235-CF20-0744-AE76-55088E9C22A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23C668-9CBF-DD43-A923-34A6167A8E31}"/>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5" name="Footer Placeholder 4">
            <a:extLst>
              <a:ext uri="{FF2B5EF4-FFF2-40B4-BE49-F238E27FC236}">
                <a16:creationId xmlns:a16="http://schemas.microsoft.com/office/drawing/2014/main" id="{263B61A2-63D2-8247-B589-F2EEAE0A7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649A2-965D-2C42-AE7F-2E4787F99182}"/>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28586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299E-1684-8B46-AC76-A250A5CA2E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2EEF32-0BD5-054B-88DD-657EF780E7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6D8275-842F-9345-AF73-43FC5A1BA814}"/>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5" name="Footer Placeholder 4">
            <a:extLst>
              <a:ext uri="{FF2B5EF4-FFF2-40B4-BE49-F238E27FC236}">
                <a16:creationId xmlns:a16="http://schemas.microsoft.com/office/drawing/2014/main" id="{4C2E23E3-8E78-C647-BA4C-6AA71202C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6F680-1381-BD43-8FF9-B18F9F64B5BE}"/>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405451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BA72-C8EC-E94A-8342-7051FA0304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31B90B-B954-C344-8116-A0C0794215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46BB88-9F32-F14E-BC03-633D20514094}"/>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5" name="Footer Placeholder 4">
            <a:extLst>
              <a:ext uri="{FF2B5EF4-FFF2-40B4-BE49-F238E27FC236}">
                <a16:creationId xmlns:a16="http://schemas.microsoft.com/office/drawing/2014/main" id="{E8D27E80-384F-B442-BEF3-ACBFBC4BB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D9872-4FC6-A144-93D2-1D85C10ECAF6}"/>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1922128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D956-44C1-354D-949B-D167BC92BD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DB3407-C578-9641-8E11-D0BE1D9DC5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5A251BC-8872-F945-B03F-12057CC4A0E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DD25B79-7848-A14B-8C40-273179B3A168}"/>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6" name="Footer Placeholder 5">
            <a:extLst>
              <a:ext uri="{FF2B5EF4-FFF2-40B4-BE49-F238E27FC236}">
                <a16:creationId xmlns:a16="http://schemas.microsoft.com/office/drawing/2014/main" id="{8C5F59B1-DAFA-E74E-BC7D-E9BDA1ADCE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BFCA1-068F-4B41-A9DB-0DAB53A243ED}"/>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154357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87A3C-954D-904D-82D3-8D4D1C3C424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016AA4-BEB5-F848-B10E-5F6DBEA80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392188-31F7-F548-932A-51CBA2BB04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13862A8-BAF5-4940-8A87-89069A1F1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BC38E0-EEC5-734F-A97E-C9ECDAAFF2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42E879-5703-AE42-8B0B-5E1DC2380A6F}"/>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8" name="Footer Placeholder 7">
            <a:extLst>
              <a:ext uri="{FF2B5EF4-FFF2-40B4-BE49-F238E27FC236}">
                <a16:creationId xmlns:a16="http://schemas.microsoft.com/office/drawing/2014/main" id="{A484AE69-65FB-3F4F-9A77-FA8888C6B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F5A99B-E6E2-FC45-9225-31AFA86E105A}"/>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120410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D7F1-C229-004F-9490-E3BDD64652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97542C-83D8-B847-B5A5-10F7B62F81E1}"/>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4" name="Footer Placeholder 3">
            <a:extLst>
              <a:ext uri="{FF2B5EF4-FFF2-40B4-BE49-F238E27FC236}">
                <a16:creationId xmlns:a16="http://schemas.microsoft.com/office/drawing/2014/main" id="{66BA130A-94E3-354F-9FEC-6040ACD1AF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64E02B-52C6-8D4F-BDC7-78716F5E1833}"/>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26595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5C935B-5D41-4A44-BFFC-2232EC417CE9}"/>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3" name="Footer Placeholder 2">
            <a:extLst>
              <a:ext uri="{FF2B5EF4-FFF2-40B4-BE49-F238E27FC236}">
                <a16:creationId xmlns:a16="http://schemas.microsoft.com/office/drawing/2014/main" id="{D7D2A0F3-3FAF-3746-A537-71C5F0C50C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402E6-BCA2-2049-AE3F-2B13A1B0F7C7}"/>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213978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978B-885A-E844-9360-75C97DEF0F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C70691-7347-D84A-AE08-FDD9CA212E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2B59833-500A-AC45-BF7B-5FDB17FEA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BBD1D3-5B2C-E448-8D78-D5A408A41138}"/>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6" name="Footer Placeholder 5">
            <a:extLst>
              <a:ext uri="{FF2B5EF4-FFF2-40B4-BE49-F238E27FC236}">
                <a16:creationId xmlns:a16="http://schemas.microsoft.com/office/drawing/2014/main" id="{3E542BE8-E506-1949-9656-80912FA56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51405-8481-934E-8A2B-723C76CC8FDF}"/>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149042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EFD2-B9A9-7C49-9E1D-77428C38B9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5DBDEB0-5708-C942-9E46-85EB6BFA4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798B65-880E-8B40-95CE-B569DC98F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7DEB8D-E395-2C4F-9B1A-1870040D3498}"/>
              </a:ext>
            </a:extLst>
          </p:cNvPr>
          <p:cNvSpPr>
            <a:spLocks noGrp="1"/>
          </p:cNvSpPr>
          <p:nvPr>
            <p:ph type="dt" sz="half" idx="10"/>
          </p:nvPr>
        </p:nvSpPr>
        <p:spPr/>
        <p:txBody>
          <a:bodyPr/>
          <a:lstStyle/>
          <a:p>
            <a:fld id="{F6A8A1C9-5E3D-DB48-8217-28AC90714A2F}" type="datetimeFigureOut">
              <a:rPr lang="en-US" smtClean="0"/>
              <a:t>9/8/21</a:t>
            </a:fld>
            <a:endParaRPr lang="en-US"/>
          </a:p>
        </p:txBody>
      </p:sp>
      <p:sp>
        <p:nvSpPr>
          <p:cNvPr id="6" name="Footer Placeholder 5">
            <a:extLst>
              <a:ext uri="{FF2B5EF4-FFF2-40B4-BE49-F238E27FC236}">
                <a16:creationId xmlns:a16="http://schemas.microsoft.com/office/drawing/2014/main" id="{480105EE-776E-8E40-B33D-70FB0523F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D6666-EF92-9240-98BA-479301751ACB}"/>
              </a:ext>
            </a:extLst>
          </p:cNvPr>
          <p:cNvSpPr>
            <a:spLocks noGrp="1"/>
          </p:cNvSpPr>
          <p:nvPr>
            <p:ph type="sldNum" sz="quarter" idx="12"/>
          </p:nvPr>
        </p:nvSpPr>
        <p:spPr/>
        <p:txBody>
          <a:bodyPr/>
          <a:lstStyle/>
          <a:p>
            <a:fld id="{787884F0-921A-6048-A7FA-F319C20D2BA5}" type="slidenum">
              <a:rPr lang="en-US" smtClean="0"/>
              <a:t>‹#›</a:t>
            </a:fld>
            <a:endParaRPr lang="en-US"/>
          </a:p>
        </p:txBody>
      </p:sp>
    </p:spTree>
    <p:extLst>
      <p:ext uri="{BB962C8B-B14F-4D97-AF65-F5344CB8AC3E}">
        <p14:creationId xmlns:p14="http://schemas.microsoft.com/office/powerpoint/2010/main" val="164384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C658F7-67C7-4841-8EE9-ECE4995991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EC2FDC9-62DD-434A-AC47-D85A51819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C3D679-C328-AD47-A2F9-460B28E8E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8A1C9-5E3D-DB48-8217-28AC90714A2F}" type="datetimeFigureOut">
              <a:rPr lang="en-US" smtClean="0"/>
              <a:t>9/8/21</a:t>
            </a:fld>
            <a:endParaRPr lang="en-US"/>
          </a:p>
        </p:txBody>
      </p:sp>
      <p:sp>
        <p:nvSpPr>
          <p:cNvPr id="5" name="Footer Placeholder 4">
            <a:extLst>
              <a:ext uri="{FF2B5EF4-FFF2-40B4-BE49-F238E27FC236}">
                <a16:creationId xmlns:a16="http://schemas.microsoft.com/office/drawing/2014/main" id="{E6A7A2FE-04A2-0243-BAD1-358C232B9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F5BDBD-4A14-0F46-9DC2-E804276C6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884F0-921A-6048-A7FA-F319C20D2BA5}" type="slidenum">
              <a:rPr lang="en-US" smtClean="0"/>
              <a:t>‹#›</a:t>
            </a:fld>
            <a:endParaRPr lang="en-US"/>
          </a:p>
        </p:txBody>
      </p:sp>
    </p:spTree>
    <p:extLst>
      <p:ext uri="{BB962C8B-B14F-4D97-AF65-F5344CB8AC3E}">
        <p14:creationId xmlns:p14="http://schemas.microsoft.com/office/powerpoint/2010/main" val="2953260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themeOverride" Target="../theme/themeOverride4.xml"/><Relationship Id="rId6" Type="http://schemas.openxmlformats.org/officeDocument/2006/relationships/image" Target="../media/image10.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1.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7A4D-1496-1742-99AD-8E80F2ADA276}"/>
              </a:ext>
            </a:extLst>
          </p:cNvPr>
          <p:cNvSpPr>
            <a:spLocks noGrp="1"/>
          </p:cNvSpPr>
          <p:nvPr>
            <p:ph type="ctrTitle"/>
          </p:nvPr>
        </p:nvSpPr>
        <p:spPr>
          <a:xfrm>
            <a:off x="3620022" y="3332438"/>
            <a:ext cx="8571978" cy="2387600"/>
          </a:xfrm>
        </p:spPr>
        <p:txBody>
          <a:bodyPr>
            <a:normAutofit/>
          </a:bodyPr>
          <a:lstStyle/>
          <a:p>
            <a:pPr algn="r"/>
            <a:r>
              <a:rPr lang="en-GB" sz="5400" b="1" dirty="0">
                <a:latin typeface="Andale Mono" panose="020B0509000000000004" pitchFamily="49" charset="0"/>
              </a:rPr>
              <a:t>Rare Transits </a:t>
            </a:r>
            <a:r>
              <a:rPr lang="en-GB" sz="5400" dirty="0">
                <a:latin typeface="Andale Mono" panose="020B0509000000000004" pitchFamily="49" charset="0"/>
              </a:rPr>
              <a:t>Observed by </a:t>
            </a:r>
            <a:r>
              <a:rPr lang="en-GB" sz="5400" b="1" dirty="0">
                <a:latin typeface="Andale Mono" panose="020B0509000000000004" pitchFamily="49" charset="0"/>
              </a:rPr>
              <a:t>ASTEP</a:t>
            </a:r>
            <a:endParaRPr lang="en-US" sz="5400" b="1" dirty="0">
              <a:latin typeface="Andale Mono" panose="020B0509000000000004" pitchFamily="49" charset="0"/>
            </a:endParaRPr>
          </a:p>
        </p:txBody>
      </p:sp>
      <p:pic>
        <p:nvPicPr>
          <p:cNvPr id="5" name="Picture 4" descr="A picture containing text&#10;&#10;Description automatically generated">
            <a:extLst>
              <a:ext uri="{FF2B5EF4-FFF2-40B4-BE49-F238E27FC236}">
                <a16:creationId xmlns:a16="http://schemas.microsoft.com/office/drawing/2014/main" id="{CBEC4B31-F089-4C48-AE8C-0C2F2F15266B}"/>
              </a:ext>
            </a:extLst>
          </p:cNvPr>
          <p:cNvPicPr>
            <a:picLocks noChangeAspect="1"/>
          </p:cNvPicPr>
          <p:nvPr/>
        </p:nvPicPr>
        <p:blipFill>
          <a:blip r:embed="rId4"/>
          <a:stretch>
            <a:fillRect/>
          </a:stretch>
        </p:blipFill>
        <p:spPr>
          <a:xfrm>
            <a:off x="-379547" y="5816600"/>
            <a:ext cx="3427547" cy="1341214"/>
          </a:xfrm>
          <a:prstGeom prst="rect">
            <a:avLst/>
          </a:prstGeom>
        </p:spPr>
      </p:pic>
      <p:pic>
        <p:nvPicPr>
          <p:cNvPr id="7" name="Picture 6" descr="A picture containing text, outdoor, sign&#10;&#10;Description automatically generated">
            <a:extLst>
              <a:ext uri="{FF2B5EF4-FFF2-40B4-BE49-F238E27FC236}">
                <a16:creationId xmlns:a16="http://schemas.microsoft.com/office/drawing/2014/main" id="{96E79FCB-69E1-D54D-A266-67190016C321}"/>
              </a:ext>
            </a:extLst>
          </p:cNvPr>
          <p:cNvPicPr>
            <a:picLocks noChangeAspect="1"/>
          </p:cNvPicPr>
          <p:nvPr/>
        </p:nvPicPr>
        <p:blipFill>
          <a:blip r:embed="rId5"/>
          <a:stretch>
            <a:fillRect/>
          </a:stretch>
        </p:blipFill>
        <p:spPr>
          <a:xfrm>
            <a:off x="2931983" y="6070777"/>
            <a:ext cx="2116190" cy="787223"/>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4A155395-8EA5-ED4B-B255-548657FB38BE}"/>
              </a:ext>
            </a:extLst>
          </p:cNvPr>
          <p:cNvPicPr>
            <a:picLocks noChangeAspect="1"/>
          </p:cNvPicPr>
          <p:nvPr/>
        </p:nvPicPr>
        <p:blipFill>
          <a:blip r:embed="rId6"/>
          <a:stretch>
            <a:fillRect/>
          </a:stretch>
        </p:blipFill>
        <p:spPr>
          <a:xfrm>
            <a:off x="5379155" y="5961888"/>
            <a:ext cx="893134" cy="896112"/>
          </a:xfrm>
          <a:prstGeom prst="rect">
            <a:avLst/>
          </a:prstGeom>
        </p:spPr>
      </p:pic>
      <p:sp>
        <p:nvSpPr>
          <p:cNvPr id="8" name="Subtitle 2">
            <a:extLst>
              <a:ext uri="{FF2B5EF4-FFF2-40B4-BE49-F238E27FC236}">
                <a16:creationId xmlns:a16="http://schemas.microsoft.com/office/drawing/2014/main" id="{F65925BD-3CE7-9740-92B2-1BA62CD1F59E}"/>
              </a:ext>
            </a:extLst>
          </p:cNvPr>
          <p:cNvSpPr>
            <a:spLocks noGrp="1"/>
          </p:cNvSpPr>
          <p:nvPr>
            <p:ph type="subTitle" idx="1"/>
          </p:nvPr>
        </p:nvSpPr>
        <p:spPr>
          <a:xfrm>
            <a:off x="7142480" y="5847126"/>
            <a:ext cx="5049520" cy="1010873"/>
          </a:xfrm>
        </p:spPr>
        <p:txBody>
          <a:bodyPr>
            <a:normAutofit fontScale="70000" lnSpcReduction="20000"/>
          </a:bodyPr>
          <a:lstStyle/>
          <a:p>
            <a:pPr algn="r"/>
            <a:r>
              <a:rPr lang="en-US" sz="3600" dirty="0">
                <a:latin typeface="Kohinoor Devanagari" panose="02000000000000000000" pitchFamily="2" charset="77"/>
                <a:cs typeface="Kohinoor Devanagari" panose="02000000000000000000" pitchFamily="2" charset="77"/>
              </a:rPr>
              <a:t>Georgina Dransfield</a:t>
            </a:r>
          </a:p>
          <a:p>
            <a:pPr algn="r"/>
            <a:r>
              <a:rPr lang="en-GB" i="1" dirty="0"/>
              <a:t>L. Abe, A. </a:t>
            </a:r>
            <a:r>
              <a:rPr lang="en-GB" i="1" dirty="0" err="1"/>
              <a:t>Agabi</a:t>
            </a:r>
            <a:r>
              <a:rPr lang="en-GB" i="1" dirty="0"/>
              <a:t>, P. </a:t>
            </a:r>
            <a:r>
              <a:rPr lang="en-GB" i="1" dirty="0" err="1"/>
              <a:t>Bendjoya</a:t>
            </a:r>
            <a:r>
              <a:rPr lang="en-GB" i="1" dirty="0"/>
              <a:t>, N. </a:t>
            </a:r>
            <a:r>
              <a:rPr lang="en-GB" i="1" dirty="0" err="1"/>
              <a:t>Crouzet</a:t>
            </a:r>
            <a:r>
              <a:rPr lang="en-GB" i="1" dirty="0"/>
              <a:t>, T. Guillot, D. </a:t>
            </a:r>
            <a:r>
              <a:rPr lang="en-GB" i="1" dirty="0" err="1"/>
              <a:t>Mékarnia</a:t>
            </a:r>
            <a:r>
              <a:rPr lang="en-GB" i="1" dirty="0"/>
              <a:t>, F-X </a:t>
            </a:r>
            <a:r>
              <a:rPr lang="en-GB" i="1" dirty="0" err="1"/>
              <a:t>Schmider</a:t>
            </a:r>
            <a:r>
              <a:rPr lang="en-GB" i="1" dirty="0"/>
              <a:t>, O. Suarez, A. </a:t>
            </a:r>
            <a:r>
              <a:rPr lang="en-GB" i="1" dirty="0" err="1"/>
              <a:t>Triaud</a:t>
            </a:r>
            <a:endParaRPr lang="en-GB" i="1" dirty="0"/>
          </a:p>
          <a:p>
            <a:pPr algn="r"/>
            <a:endParaRPr lang="en-US" sz="3600" dirty="0">
              <a:latin typeface="Kohinoor Devanagari" panose="02000000000000000000" pitchFamily="2" charset="77"/>
              <a:cs typeface="Kohinoor Devanagari" panose="02000000000000000000" pitchFamily="2" charset="77"/>
            </a:endParaRPr>
          </a:p>
        </p:txBody>
      </p:sp>
    </p:spTree>
    <p:extLst>
      <p:ext uri="{BB962C8B-B14F-4D97-AF65-F5344CB8AC3E}">
        <p14:creationId xmlns:p14="http://schemas.microsoft.com/office/powerpoint/2010/main" val="4033921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4FB8-D9DC-5747-8B59-FDBEC9BEFB6C}"/>
              </a:ext>
            </a:extLst>
          </p:cNvPr>
          <p:cNvSpPr>
            <a:spLocks noGrp="1"/>
          </p:cNvSpPr>
          <p:nvPr>
            <p:ph type="title"/>
          </p:nvPr>
        </p:nvSpPr>
        <p:spPr/>
        <p:txBody>
          <a:bodyPr/>
          <a:lstStyle/>
          <a:p>
            <a:r>
              <a:rPr lang="en-US" dirty="0">
                <a:latin typeface="Andale Mono" panose="020B0509000000000004" pitchFamily="49" charset="0"/>
              </a:rPr>
              <a:t>Results: TOI 282.01</a:t>
            </a:r>
          </a:p>
        </p:txBody>
      </p:sp>
      <p:sp>
        <p:nvSpPr>
          <p:cNvPr id="6" name="TextBox 5">
            <a:extLst>
              <a:ext uri="{FF2B5EF4-FFF2-40B4-BE49-F238E27FC236}">
                <a16:creationId xmlns:a16="http://schemas.microsoft.com/office/drawing/2014/main" id="{4F1D1F3F-BF7B-5642-997F-BB0C5FCEF09A}"/>
              </a:ext>
            </a:extLst>
          </p:cNvPr>
          <p:cNvSpPr txBox="1"/>
          <p:nvPr/>
        </p:nvSpPr>
        <p:spPr>
          <a:xfrm>
            <a:off x="9537192" y="6488668"/>
            <a:ext cx="2737104"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Dransfield, G. (in prep)</a:t>
            </a:r>
          </a:p>
        </p:txBody>
      </p:sp>
      <p:grpSp>
        <p:nvGrpSpPr>
          <p:cNvPr id="18" name="Group 17">
            <a:extLst>
              <a:ext uri="{FF2B5EF4-FFF2-40B4-BE49-F238E27FC236}">
                <a16:creationId xmlns:a16="http://schemas.microsoft.com/office/drawing/2014/main" id="{4D9BF31B-99FD-4941-9E59-015CBEDEB7FF}"/>
              </a:ext>
            </a:extLst>
          </p:cNvPr>
          <p:cNvGrpSpPr/>
          <p:nvPr/>
        </p:nvGrpSpPr>
        <p:grpSpPr>
          <a:xfrm>
            <a:off x="11287760" y="0"/>
            <a:ext cx="904240" cy="904240"/>
            <a:chOff x="10786944" y="0"/>
            <a:chExt cx="1405056" cy="1405056"/>
          </a:xfrm>
        </p:grpSpPr>
        <p:pic>
          <p:nvPicPr>
            <p:cNvPr id="10" name="Picture 9">
              <a:extLst>
                <a:ext uri="{FF2B5EF4-FFF2-40B4-BE49-F238E27FC236}">
                  <a16:creationId xmlns:a16="http://schemas.microsoft.com/office/drawing/2014/main" id="{0339BDD9-53C1-FF4C-BDC0-D29A5FE67731}"/>
                </a:ext>
              </a:extLst>
            </p:cNvPr>
            <p:cNvPicPr>
              <a:picLocks noChangeAspect="1"/>
            </p:cNvPicPr>
            <p:nvPr/>
          </p:nvPicPr>
          <p:blipFill>
            <a:blip r:embed="rId5"/>
            <a:stretch>
              <a:fillRect/>
            </a:stretch>
          </p:blipFill>
          <p:spPr>
            <a:xfrm>
              <a:off x="10826690" y="39746"/>
              <a:ext cx="1325563" cy="1325563"/>
            </a:xfrm>
            <a:prstGeom prst="rect">
              <a:avLst/>
            </a:prstGeom>
          </p:spPr>
        </p:pic>
        <p:sp>
          <p:nvSpPr>
            <p:cNvPr id="11" name="Doughnut 10">
              <a:extLst>
                <a:ext uri="{FF2B5EF4-FFF2-40B4-BE49-F238E27FC236}">
                  <a16:creationId xmlns:a16="http://schemas.microsoft.com/office/drawing/2014/main" id="{D586C70B-C777-EF42-AD09-CB526825EE11}"/>
                </a:ext>
              </a:extLst>
            </p:cNvPr>
            <p:cNvSpPr/>
            <p:nvPr/>
          </p:nvSpPr>
          <p:spPr>
            <a:xfrm>
              <a:off x="10786944" y="0"/>
              <a:ext cx="1405056" cy="1405056"/>
            </a:xfrm>
            <a:prstGeom prst="donut">
              <a:avLst>
                <a:gd name="adj" fmla="val 7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D91CDD18-18C3-F046-889A-F0258799DB09}"/>
                </a:ext>
              </a:extLst>
            </p:cNvPr>
            <p:cNvCxnSpPr>
              <a:stCxn id="11" idx="7"/>
              <a:endCxn id="11" idx="3"/>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869886-00AD-FC42-941F-6A794F602FDC}"/>
                </a:ext>
              </a:extLst>
            </p:cNvPr>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2FB21371-E647-B94F-88AA-E5177E1780D5}"/>
              </a:ext>
            </a:extLst>
          </p:cNvPr>
          <p:cNvSpPr txBox="1"/>
          <p:nvPr/>
        </p:nvSpPr>
        <p:spPr>
          <a:xfrm>
            <a:off x="8788785" y="1596959"/>
            <a:ext cx="3172073" cy="1477328"/>
          </a:xfrm>
          <a:prstGeom prst="rect">
            <a:avLst/>
          </a:prstGeom>
          <a:noFill/>
        </p:spPr>
        <p:txBody>
          <a:bodyPr wrap="square" rtlCol="0">
            <a:spAutoFit/>
          </a:bodyPr>
          <a:lstStyle/>
          <a:p>
            <a:r>
              <a:rPr lang="en-US" dirty="0"/>
              <a:t>Warm Neptune</a:t>
            </a:r>
          </a:p>
          <a:p>
            <a:endParaRPr lang="en-US" dirty="0"/>
          </a:p>
          <a:p>
            <a:r>
              <a:rPr lang="en-US" dirty="0"/>
              <a:t>Period ≈ 56 days</a:t>
            </a:r>
          </a:p>
          <a:p>
            <a:endParaRPr lang="en-US" dirty="0"/>
          </a:p>
          <a:p>
            <a:r>
              <a:rPr lang="en-US" dirty="0"/>
              <a:t>Duration &gt; 8 hours</a:t>
            </a:r>
          </a:p>
        </p:txBody>
      </p:sp>
      <p:sp>
        <p:nvSpPr>
          <p:cNvPr id="21" name="TextBox 20">
            <a:extLst>
              <a:ext uri="{FF2B5EF4-FFF2-40B4-BE49-F238E27FC236}">
                <a16:creationId xmlns:a16="http://schemas.microsoft.com/office/drawing/2014/main" id="{4D7B6178-24A9-1D49-9B26-32F718835E62}"/>
              </a:ext>
            </a:extLst>
          </p:cNvPr>
          <p:cNvSpPr txBox="1"/>
          <p:nvPr/>
        </p:nvSpPr>
        <p:spPr>
          <a:xfrm>
            <a:off x="8788785" y="3304149"/>
            <a:ext cx="3172073" cy="1477328"/>
          </a:xfrm>
          <a:prstGeom prst="rect">
            <a:avLst/>
          </a:prstGeom>
          <a:noFill/>
        </p:spPr>
        <p:txBody>
          <a:bodyPr wrap="square" rtlCol="0">
            <a:spAutoFit/>
          </a:bodyPr>
          <a:lstStyle/>
          <a:p>
            <a:r>
              <a:rPr lang="en-US" dirty="0"/>
              <a:t>2</a:t>
            </a:r>
            <a:r>
              <a:rPr lang="en-US" baseline="30000" dirty="0"/>
              <a:t>nd</a:t>
            </a:r>
            <a:r>
              <a:rPr lang="en-US" dirty="0"/>
              <a:t> Warm Neptune in system</a:t>
            </a:r>
          </a:p>
          <a:p>
            <a:endParaRPr lang="en-US" dirty="0"/>
          </a:p>
          <a:p>
            <a:r>
              <a:rPr lang="en-US" dirty="0"/>
              <a:t>Period ≈ 84 days</a:t>
            </a:r>
          </a:p>
          <a:p>
            <a:endParaRPr lang="en-US" dirty="0"/>
          </a:p>
          <a:p>
            <a:r>
              <a:rPr lang="en-US" dirty="0"/>
              <a:t>Duration &gt; 10 hours</a:t>
            </a:r>
          </a:p>
        </p:txBody>
      </p:sp>
      <p:pic>
        <p:nvPicPr>
          <p:cNvPr id="12" name="Picture 11" descr="Chart, scatter chart&#10;&#10;Description automatically generated">
            <a:extLst>
              <a:ext uri="{FF2B5EF4-FFF2-40B4-BE49-F238E27FC236}">
                <a16:creationId xmlns:a16="http://schemas.microsoft.com/office/drawing/2014/main" id="{7A62436A-06DC-854F-BC86-DA199070EFE0}"/>
              </a:ext>
            </a:extLst>
          </p:cNvPr>
          <p:cNvPicPr>
            <a:picLocks noChangeAspect="1"/>
          </p:cNvPicPr>
          <p:nvPr/>
        </p:nvPicPr>
        <p:blipFill rotWithShape="1">
          <a:blip r:embed="rId6"/>
          <a:srcRect t="2584" b="66920"/>
          <a:stretch/>
        </p:blipFill>
        <p:spPr>
          <a:xfrm>
            <a:off x="594360" y="1950720"/>
            <a:ext cx="7249160" cy="4175760"/>
          </a:xfrm>
          <a:prstGeom prst="rect">
            <a:avLst/>
          </a:prstGeom>
        </p:spPr>
      </p:pic>
      <p:pic>
        <p:nvPicPr>
          <p:cNvPr id="22" name="Picture 21" descr="Chart, scatter chart&#10;&#10;Description automatically generated">
            <a:extLst>
              <a:ext uri="{FF2B5EF4-FFF2-40B4-BE49-F238E27FC236}">
                <a16:creationId xmlns:a16="http://schemas.microsoft.com/office/drawing/2014/main" id="{037B4230-81BA-C14D-AD2E-986947061595}"/>
              </a:ext>
            </a:extLst>
          </p:cNvPr>
          <p:cNvPicPr>
            <a:picLocks noChangeAspect="1"/>
          </p:cNvPicPr>
          <p:nvPr/>
        </p:nvPicPr>
        <p:blipFill rotWithShape="1">
          <a:blip r:embed="rId6"/>
          <a:srcRect t="35572" b="33932"/>
          <a:stretch/>
        </p:blipFill>
        <p:spPr>
          <a:xfrm>
            <a:off x="594360" y="1950720"/>
            <a:ext cx="7249160" cy="4175760"/>
          </a:xfrm>
          <a:prstGeom prst="rect">
            <a:avLst/>
          </a:prstGeom>
        </p:spPr>
      </p:pic>
      <p:pic>
        <p:nvPicPr>
          <p:cNvPr id="24" name="Picture 23" descr="Chart, scatter chart&#10;&#10;Description automatically generated">
            <a:extLst>
              <a:ext uri="{FF2B5EF4-FFF2-40B4-BE49-F238E27FC236}">
                <a16:creationId xmlns:a16="http://schemas.microsoft.com/office/drawing/2014/main" id="{A2B3B85D-ED25-3C41-8196-6A8B6EC10039}"/>
              </a:ext>
            </a:extLst>
          </p:cNvPr>
          <p:cNvPicPr>
            <a:picLocks noChangeAspect="1"/>
          </p:cNvPicPr>
          <p:nvPr/>
        </p:nvPicPr>
        <p:blipFill rotWithShape="1">
          <a:blip r:embed="rId6"/>
          <a:srcRect t="68317" b="1187"/>
          <a:stretch/>
        </p:blipFill>
        <p:spPr>
          <a:xfrm>
            <a:off x="594360" y="1950720"/>
            <a:ext cx="7249160" cy="4175760"/>
          </a:xfrm>
          <a:prstGeom prst="rect">
            <a:avLst/>
          </a:prstGeom>
        </p:spPr>
      </p:pic>
    </p:spTree>
    <p:custDataLst>
      <p:tags r:id="rId1"/>
    </p:custDataLst>
    <p:extLst>
      <p:ext uri="{BB962C8B-B14F-4D97-AF65-F5344CB8AC3E}">
        <p14:creationId xmlns:p14="http://schemas.microsoft.com/office/powerpoint/2010/main" val="16531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4FB8-D9DC-5747-8B59-FDBEC9BEFB6C}"/>
              </a:ext>
            </a:extLst>
          </p:cNvPr>
          <p:cNvSpPr>
            <a:spLocks noGrp="1"/>
          </p:cNvSpPr>
          <p:nvPr>
            <p:ph type="title"/>
          </p:nvPr>
        </p:nvSpPr>
        <p:spPr/>
        <p:txBody>
          <a:bodyPr/>
          <a:lstStyle/>
          <a:p>
            <a:r>
              <a:rPr lang="en-US" dirty="0">
                <a:latin typeface="Andale Mono" panose="020B0509000000000004" pitchFamily="49" charset="0"/>
              </a:rPr>
              <a:t>Results: TOI 282.01 </a:t>
            </a:r>
          </a:p>
        </p:txBody>
      </p:sp>
      <p:sp>
        <p:nvSpPr>
          <p:cNvPr id="6" name="TextBox 5">
            <a:extLst>
              <a:ext uri="{FF2B5EF4-FFF2-40B4-BE49-F238E27FC236}">
                <a16:creationId xmlns:a16="http://schemas.microsoft.com/office/drawing/2014/main" id="{4F1D1F3F-BF7B-5642-997F-BB0C5FCEF09A}"/>
              </a:ext>
            </a:extLst>
          </p:cNvPr>
          <p:cNvSpPr txBox="1"/>
          <p:nvPr/>
        </p:nvSpPr>
        <p:spPr>
          <a:xfrm>
            <a:off x="9537192" y="6488668"/>
            <a:ext cx="2737104"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Dransfield, G. (in prep)</a:t>
            </a:r>
          </a:p>
        </p:txBody>
      </p:sp>
      <p:grpSp>
        <p:nvGrpSpPr>
          <p:cNvPr id="18" name="Group 17">
            <a:extLst>
              <a:ext uri="{FF2B5EF4-FFF2-40B4-BE49-F238E27FC236}">
                <a16:creationId xmlns:a16="http://schemas.microsoft.com/office/drawing/2014/main" id="{4D9BF31B-99FD-4941-9E59-015CBEDEB7FF}"/>
              </a:ext>
            </a:extLst>
          </p:cNvPr>
          <p:cNvGrpSpPr/>
          <p:nvPr/>
        </p:nvGrpSpPr>
        <p:grpSpPr>
          <a:xfrm>
            <a:off x="11287760" y="0"/>
            <a:ext cx="904240" cy="904240"/>
            <a:chOff x="10786944" y="0"/>
            <a:chExt cx="1405056" cy="1405056"/>
          </a:xfrm>
        </p:grpSpPr>
        <p:pic>
          <p:nvPicPr>
            <p:cNvPr id="10" name="Picture 9">
              <a:extLst>
                <a:ext uri="{FF2B5EF4-FFF2-40B4-BE49-F238E27FC236}">
                  <a16:creationId xmlns:a16="http://schemas.microsoft.com/office/drawing/2014/main" id="{0339BDD9-53C1-FF4C-BDC0-D29A5FE67731}"/>
                </a:ext>
              </a:extLst>
            </p:cNvPr>
            <p:cNvPicPr>
              <a:picLocks noChangeAspect="1"/>
            </p:cNvPicPr>
            <p:nvPr/>
          </p:nvPicPr>
          <p:blipFill>
            <a:blip r:embed="rId5"/>
            <a:stretch>
              <a:fillRect/>
            </a:stretch>
          </p:blipFill>
          <p:spPr>
            <a:xfrm>
              <a:off x="10826690" y="39746"/>
              <a:ext cx="1325563" cy="1325563"/>
            </a:xfrm>
            <a:prstGeom prst="rect">
              <a:avLst/>
            </a:prstGeom>
          </p:spPr>
        </p:pic>
        <p:sp>
          <p:nvSpPr>
            <p:cNvPr id="11" name="Doughnut 10">
              <a:extLst>
                <a:ext uri="{FF2B5EF4-FFF2-40B4-BE49-F238E27FC236}">
                  <a16:creationId xmlns:a16="http://schemas.microsoft.com/office/drawing/2014/main" id="{D586C70B-C777-EF42-AD09-CB526825EE11}"/>
                </a:ext>
              </a:extLst>
            </p:cNvPr>
            <p:cNvSpPr/>
            <p:nvPr/>
          </p:nvSpPr>
          <p:spPr>
            <a:xfrm>
              <a:off x="10786944" y="0"/>
              <a:ext cx="1405056" cy="1405056"/>
            </a:xfrm>
            <a:prstGeom prst="donut">
              <a:avLst>
                <a:gd name="adj" fmla="val 7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D91CDD18-18C3-F046-889A-F0258799DB09}"/>
                </a:ext>
              </a:extLst>
            </p:cNvPr>
            <p:cNvCxnSpPr>
              <a:stCxn id="11" idx="7"/>
              <a:endCxn id="11" idx="3"/>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869886-00AD-FC42-941F-6A794F602FDC}"/>
                </a:ext>
              </a:extLst>
            </p:cNvPr>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2FB21371-E647-B94F-88AA-E5177E1780D5}"/>
              </a:ext>
            </a:extLst>
          </p:cNvPr>
          <p:cNvSpPr txBox="1"/>
          <p:nvPr/>
        </p:nvSpPr>
        <p:spPr>
          <a:xfrm>
            <a:off x="8788785" y="1596959"/>
            <a:ext cx="3172073" cy="1477328"/>
          </a:xfrm>
          <a:prstGeom prst="rect">
            <a:avLst/>
          </a:prstGeom>
          <a:noFill/>
        </p:spPr>
        <p:txBody>
          <a:bodyPr wrap="square" rtlCol="0">
            <a:spAutoFit/>
          </a:bodyPr>
          <a:lstStyle/>
          <a:p>
            <a:r>
              <a:rPr lang="en-US" dirty="0"/>
              <a:t>Warm Neptune</a:t>
            </a:r>
          </a:p>
          <a:p>
            <a:endParaRPr lang="en-US" dirty="0"/>
          </a:p>
          <a:p>
            <a:r>
              <a:rPr lang="en-US" dirty="0"/>
              <a:t>Period ≈ 56 days</a:t>
            </a:r>
          </a:p>
          <a:p>
            <a:endParaRPr lang="en-US" dirty="0"/>
          </a:p>
          <a:p>
            <a:r>
              <a:rPr lang="en-US" dirty="0"/>
              <a:t>Duration &gt; 8 hours</a:t>
            </a:r>
          </a:p>
        </p:txBody>
      </p:sp>
      <p:sp>
        <p:nvSpPr>
          <p:cNvPr id="21" name="TextBox 20">
            <a:extLst>
              <a:ext uri="{FF2B5EF4-FFF2-40B4-BE49-F238E27FC236}">
                <a16:creationId xmlns:a16="http://schemas.microsoft.com/office/drawing/2014/main" id="{4D7B6178-24A9-1D49-9B26-32F718835E62}"/>
              </a:ext>
            </a:extLst>
          </p:cNvPr>
          <p:cNvSpPr txBox="1"/>
          <p:nvPr/>
        </p:nvSpPr>
        <p:spPr>
          <a:xfrm>
            <a:off x="8788785" y="3304149"/>
            <a:ext cx="3172073" cy="1477328"/>
          </a:xfrm>
          <a:prstGeom prst="rect">
            <a:avLst/>
          </a:prstGeom>
          <a:noFill/>
        </p:spPr>
        <p:txBody>
          <a:bodyPr wrap="square" rtlCol="0">
            <a:spAutoFit/>
          </a:bodyPr>
          <a:lstStyle/>
          <a:p>
            <a:r>
              <a:rPr lang="en-US" dirty="0"/>
              <a:t>2</a:t>
            </a:r>
            <a:r>
              <a:rPr lang="en-US" baseline="30000" dirty="0"/>
              <a:t>nd</a:t>
            </a:r>
            <a:r>
              <a:rPr lang="en-US" dirty="0"/>
              <a:t> Warm Neptune in system</a:t>
            </a:r>
          </a:p>
          <a:p>
            <a:endParaRPr lang="en-US" dirty="0"/>
          </a:p>
          <a:p>
            <a:r>
              <a:rPr lang="en-US" dirty="0"/>
              <a:t>Period ≈ 84 days</a:t>
            </a:r>
          </a:p>
          <a:p>
            <a:endParaRPr lang="en-US" dirty="0"/>
          </a:p>
          <a:p>
            <a:r>
              <a:rPr lang="en-US" dirty="0"/>
              <a:t>Duration &gt; 10 hours</a:t>
            </a:r>
          </a:p>
        </p:txBody>
      </p:sp>
      <p:pic>
        <p:nvPicPr>
          <p:cNvPr id="19" name="Picture 18" descr="Graphical user interface&#10;&#10;Description automatically generated">
            <a:extLst>
              <a:ext uri="{FF2B5EF4-FFF2-40B4-BE49-F238E27FC236}">
                <a16:creationId xmlns:a16="http://schemas.microsoft.com/office/drawing/2014/main" id="{41019661-C949-0845-BC48-EED646284D42}"/>
              </a:ext>
            </a:extLst>
          </p:cNvPr>
          <p:cNvPicPr>
            <a:picLocks noChangeAspect="1"/>
          </p:cNvPicPr>
          <p:nvPr/>
        </p:nvPicPr>
        <p:blipFill rotWithShape="1">
          <a:blip r:embed="rId6"/>
          <a:srcRect t="32741"/>
          <a:stretch/>
        </p:blipFill>
        <p:spPr>
          <a:xfrm>
            <a:off x="1358681" y="1281999"/>
            <a:ext cx="4737319" cy="5576001"/>
          </a:xfrm>
          <a:prstGeom prst="rect">
            <a:avLst/>
          </a:prstGeom>
        </p:spPr>
      </p:pic>
      <p:sp>
        <p:nvSpPr>
          <p:cNvPr id="3" name="Rectangle 2">
            <a:extLst>
              <a:ext uri="{FF2B5EF4-FFF2-40B4-BE49-F238E27FC236}">
                <a16:creationId xmlns:a16="http://schemas.microsoft.com/office/drawing/2014/main" id="{5099C87A-46D1-724E-A63D-EA4FBB19F19E}"/>
              </a:ext>
            </a:extLst>
          </p:cNvPr>
          <p:cNvSpPr/>
          <p:nvPr/>
        </p:nvSpPr>
        <p:spPr>
          <a:xfrm>
            <a:off x="3638746" y="1376313"/>
            <a:ext cx="490194" cy="220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7BE25B-BD8C-6D45-86A9-4D5CBFA836A7}"/>
              </a:ext>
            </a:extLst>
          </p:cNvPr>
          <p:cNvSpPr/>
          <p:nvPr/>
        </p:nvSpPr>
        <p:spPr>
          <a:xfrm>
            <a:off x="3638746" y="4069999"/>
            <a:ext cx="490194" cy="220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8483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4FB8-D9DC-5747-8B59-FDBEC9BEFB6C}"/>
              </a:ext>
            </a:extLst>
          </p:cNvPr>
          <p:cNvSpPr>
            <a:spLocks noGrp="1"/>
          </p:cNvSpPr>
          <p:nvPr>
            <p:ph type="title"/>
          </p:nvPr>
        </p:nvSpPr>
        <p:spPr/>
        <p:txBody>
          <a:bodyPr/>
          <a:lstStyle/>
          <a:p>
            <a:r>
              <a:rPr lang="en-US" dirty="0">
                <a:latin typeface="Andale Mono" panose="020B0509000000000004" pitchFamily="49" charset="0"/>
              </a:rPr>
              <a:t>Results: TOI 282.01 </a:t>
            </a:r>
          </a:p>
        </p:txBody>
      </p:sp>
      <p:sp>
        <p:nvSpPr>
          <p:cNvPr id="6" name="TextBox 5">
            <a:extLst>
              <a:ext uri="{FF2B5EF4-FFF2-40B4-BE49-F238E27FC236}">
                <a16:creationId xmlns:a16="http://schemas.microsoft.com/office/drawing/2014/main" id="{4F1D1F3F-BF7B-5642-997F-BB0C5FCEF09A}"/>
              </a:ext>
            </a:extLst>
          </p:cNvPr>
          <p:cNvSpPr txBox="1"/>
          <p:nvPr/>
        </p:nvSpPr>
        <p:spPr>
          <a:xfrm>
            <a:off x="9537192" y="6488668"/>
            <a:ext cx="2737104"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Dransfield, G. (in prep)</a:t>
            </a:r>
          </a:p>
        </p:txBody>
      </p:sp>
      <p:grpSp>
        <p:nvGrpSpPr>
          <p:cNvPr id="18" name="Group 17">
            <a:extLst>
              <a:ext uri="{FF2B5EF4-FFF2-40B4-BE49-F238E27FC236}">
                <a16:creationId xmlns:a16="http://schemas.microsoft.com/office/drawing/2014/main" id="{4D9BF31B-99FD-4941-9E59-015CBEDEB7FF}"/>
              </a:ext>
            </a:extLst>
          </p:cNvPr>
          <p:cNvGrpSpPr/>
          <p:nvPr/>
        </p:nvGrpSpPr>
        <p:grpSpPr>
          <a:xfrm>
            <a:off x="11287760" y="0"/>
            <a:ext cx="904240" cy="904240"/>
            <a:chOff x="10786944" y="0"/>
            <a:chExt cx="1405056" cy="1405056"/>
          </a:xfrm>
        </p:grpSpPr>
        <p:pic>
          <p:nvPicPr>
            <p:cNvPr id="10" name="Picture 9">
              <a:extLst>
                <a:ext uri="{FF2B5EF4-FFF2-40B4-BE49-F238E27FC236}">
                  <a16:creationId xmlns:a16="http://schemas.microsoft.com/office/drawing/2014/main" id="{0339BDD9-53C1-FF4C-BDC0-D29A5FE67731}"/>
                </a:ext>
              </a:extLst>
            </p:cNvPr>
            <p:cNvPicPr>
              <a:picLocks noChangeAspect="1"/>
            </p:cNvPicPr>
            <p:nvPr/>
          </p:nvPicPr>
          <p:blipFill>
            <a:blip r:embed="rId5"/>
            <a:stretch>
              <a:fillRect/>
            </a:stretch>
          </p:blipFill>
          <p:spPr>
            <a:xfrm>
              <a:off x="10826690" y="39746"/>
              <a:ext cx="1325563" cy="1325563"/>
            </a:xfrm>
            <a:prstGeom prst="rect">
              <a:avLst/>
            </a:prstGeom>
          </p:spPr>
        </p:pic>
        <p:sp>
          <p:nvSpPr>
            <p:cNvPr id="11" name="Doughnut 10">
              <a:extLst>
                <a:ext uri="{FF2B5EF4-FFF2-40B4-BE49-F238E27FC236}">
                  <a16:creationId xmlns:a16="http://schemas.microsoft.com/office/drawing/2014/main" id="{D586C70B-C777-EF42-AD09-CB526825EE11}"/>
                </a:ext>
              </a:extLst>
            </p:cNvPr>
            <p:cNvSpPr/>
            <p:nvPr/>
          </p:nvSpPr>
          <p:spPr>
            <a:xfrm>
              <a:off x="10786944" y="0"/>
              <a:ext cx="1405056" cy="1405056"/>
            </a:xfrm>
            <a:prstGeom prst="donut">
              <a:avLst>
                <a:gd name="adj" fmla="val 7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D91CDD18-18C3-F046-889A-F0258799DB09}"/>
                </a:ext>
              </a:extLst>
            </p:cNvPr>
            <p:cNvCxnSpPr>
              <a:stCxn id="11" idx="7"/>
              <a:endCxn id="11" idx="3"/>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869886-00AD-FC42-941F-6A794F602FDC}"/>
                </a:ext>
              </a:extLst>
            </p:cNvPr>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2FB21371-E647-B94F-88AA-E5177E1780D5}"/>
              </a:ext>
            </a:extLst>
          </p:cNvPr>
          <p:cNvSpPr txBox="1"/>
          <p:nvPr/>
        </p:nvSpPr>
        <p:spPr>
          <a:xfrm>
            <a:off x="8788785" y="1596959"/>
            <a:ext cx="3172073" cy="1477328"/>
          </a:xfrm>
          <a:prstGeom prst="rect">
            <a:avLst/>
          </a:prstGeom>
          <a:noFill/>
        </p:spPr>
        <p:txBody>
          <a:bodyPr wrap="square" rtlCol="0">
            <a:spAutoFit/>
          </a:bodyPr>
          <a:lstStyle/>
          <a:p>
            <a:r>
              <a:rPr lang="en-US" dirty="0"/>
              <a:t>Warm Neptune</a:t>
            </a:r>
          </a:p>
          <a:p>
            <a:endParaRPr lang="en-US" dirty="0"/>
          </a:p>
          <a:p>
            <a:r>
              <a:rPr lang="en-US" dirty="0"/>
              <a:t>Period ≈ 56 days</a:t>
            </a:r>
          </a:p>
          <a:p>
            <a:endParaRPr lang="en-US" dirty="0"/>
          </a:p>
          <a:p>
            <a:r>
              <a:rPr lang="en-US" dirty="0"/>
              <a:t>Duration &gt; 8 hours</a:t>
            </a:r>
          </a:p>
        </p:txBody>
      </p:sp>
      <p:sp>
        <p:nvSpPr>
          <p:cNvPr id="21" name="TextBox 20">
            <a:extLst>
              <a:ext uri="{FF2B5EF4-FFF2-40B4-BE49-F238E27FC236}">
                <a16:creationId xmlns:a16="http://schemas.microsoft.com/office/drawing/2014/main" id="{4D7B6178-24A9-1D49-9B26-32F718835E62}"/>
              </a:ext>
            </a:extLst>
          </p:cNvPr>
          <p:cNvSpPr txBox="1"/>
          <p:nvPr/>
        </p:nvSpPr>
        <p:spPr>
          <a:xfrm>
            <a:off x="8788785" y="3304149"/>
            <a:ext cx="3172073" cy="1477328"/>
          </a:xfrm>
          <a:prstGeom prst="rect">
            <a:avLst/>
          </a:prstGeom>
          <a:noFill/>
        </p:spPr>
        <p:txBody>
          <a:bodyPr wrap="square" rtlCol="0">
            <a:spAutoFit/>
          </a:bodyPr>
          <a:lstStyle/>
          <a:p>
            <a:r>
              <a:rPr lang="en-US" dirty="0"/>
              <a:t>2</a:t>
            </a:r>
            <a:r>
              <a:rPr lang="en-US" baseline="30000" dirty="0"/>
              <a:t>nd</a:t>
            </a:r>
            <a:r>
              <a:rPr lang="en-US" dirty="0"/>
              <a:t> Warm Neptune in system</a:t>
            </a:r>
          </a:p>
          <a:p>
            <a:endParaRPr lang="en-US" dirty="0"/>
          </a:p>
          <a:p>
            <a:r>
              <a:rPr lang="en-US" dirty="0"/>
              <a:t>Period ≈ 84 days</a:t>
            </a:r>
          </a:p>
          <a:p>
            <a:endParaRPr lang="en-US" dirty="0"/>
          </a:p>
          <a:p>
            <a:r>
              <a:rPr lang="en-US" dirty="0"/>
              <a:t>Duration &gt; 10 hours</a:t>
            </a:r>
          </a:p>
        </p:txBody>
      </p:sp>
      <p:sp>
        <p:nvSpPr>
          <p:cNvPr id="23" name="TextBox 22">
            <a:extLst>
              <a:ext uri="{FF2B5EF4-FFF2-40B4-BE49-F238E27FC236}">
                <a16:creationId xmlns:a16="http://schemas.microsoft.com/office/drawing/2014/main" id="{06A21943-B07A-8A43-B13A-696A0683A112}"/>
              </a:ext>
            </a:extLst>
          </p:cNvPr>
          <p:cNvSpPr txBox="1"/>
          <p:nvPr/>
        </p:nvSpPr>
        <p:spPr>
          <a:xfrm>
            <a:off x="8788785" y="4985760"/>
            <a:ext cx="3172073" cy="1477328"/>
          </a:xfrm>
          <a:prstGeom prst="rect">
            <a:avLst/>
          </a:prstGeom>
          <a:noFill/>
        </p:spPr>
        <p:txBody>
          <a:bodyPr wrap="square" rtlCol="0">
            <a:spAutoFit/>
          </a:bodyPr>
          <a:lstStyle/>
          <a:p>
            <a:r>
              <a:rPr lang="en-US" dirty="0"/>
              <a:t>+ a Super Earth</a:t>
            </a:r>
          </a:p>
          <a:p>
            <a:endParaRPr lang="en-US" dirty="0"/>
          </a:p>
          <a:p>
            <a:r>
              <a:rPr lang="en-US" dirty="0"/>
              <a:t>Period ≈ 23 days</a:t>
            </a:r>
          </a:p>
          <a:p>
            <a:endParaRPr lang="en-US" dirty="0"/>
          </a:p>
          <a:p>
            <a:r>
              <a:rPr lang="en-US" dirty="0"/>
              <a:t>Duration &gt; 5 hours</a:t>
            </a:r>
          </a:p>
        </p:txBody>
      </p:sp>
      <p:pic>
        <p:nvPicPr>
          <p:cNvPr id="5" name="Picture 4" descr="Chart&#10;&#10;Description automatically generated">
            <a:extLst>
              <a:ext uri="{FF2B5EF4-FFF2-40B4-BE49-F238E27FC236}">
                <a16:creationId xmlns:a16="http://schemas.microsoft.com/office/drawing/2014/main" id="{91FCF0B5-7764-DE40-A932-584E2C243E15}"/>
              </a:ext>
            </a:extLst>
          </p:cNvPr>
          <p:cNvPicPr>
            <a:picLocks noChangeAspect="1"/>
          </p:cNvPicPr>
          <p:nvPr/>
        </p:nvPicPr>
        <p:blipFill rotWithShape="1">
          <a:blip r:embed="rId6"/>
          <a:srcRect b="66055"/>
          <a:stretch/>
        </p:blipFill>
        <p:spPr>
          <a:xfrm>
            <a:off x="2240383" y="4159575"/>
            <a:ext cx="4338496" cy="2781801"/>
          </a:xfrm>
          <a:prstGeom prst="rect">
            <a:avLst/>
          </a:prstGeom>
        </p:spPr>
      </p:pic>
      <p:pic>
        <p:nvPicPr>
          <p:cNvPr id="22" name="Picture 21" descr="Chart&#10;&#10;Description automatically generated">
            <a:extLst>
              <a:ext uri="{FF2B5EF4-FFF2-40B4-BE49-F238E27FC236}">
                <a16:creationId xmlns:a16="http://schemas.microsoft.com/office/drawing/2014/main" id="{24D6E7E8-943F-C54F-97CC-31BDA240D2C2}"/>
              </a:ext>
            </a:extLst>
          </p:cNvPr>
          <p:cNvPicPr>
            <a:picLocks noChangeAspect="1"/>
          </p:cNvPicPr>
          <p:nvPr/>
        </p:nvPicPr>
        <p:blipFill rotWithShape="1">
          <a:blip r:embed="rId6"/>
          <a:srcRect t="32983" b="33477"/>
          <a:stretch/>
        </p:blipFill>
        <p:spPr>
          <a:xfrm>
            <a:off x="71135" y="1380398"/>
            <a:ext cx="4338496" cy="2748543"/>
          </a:xfrm>
          <a:prstGeom prst="rect">
            <a:avLst/>
          </a:prstGeom>
        </p:spPr>
      </p:pic>
      <p:pic>
        <p:nvPicPr>
          <p:cNvPr id="24" name="Picture 23" descr="Chart&#10;&#10;Description automatically generated">
            <a:extLst>
              <a:ext uri="{FF2B5EF4-FFF2-40B4-BE49-F238E27FC236}">
                <a16:creationId xmlns:a16="http://schemas.microsoft.com/office/drawing/2014/main" id="{915797B6-A6D4-AC4A-A456-CB9A11D44749}"/>
              </a:ext>
            </a:extLst>
          </p:cNvPr>
          <p:cNvPicPr>
            <a:picLocks noChangeAspect="1"/>
          </p:cNvPicPr>
          <p:nvPr/>
        </p:nvPicPr>
        <p:blipFill rotWithShape="1">
          <a:blip r:embed="rId6"/>
          <a:srcRect t="66461"/>
          <a:stretch/>
        </p:blipFill>
        <p:spPr>
          <a:xfrm>
            <a:off x="4407964" y="1380398"/>
            <a:ext cx="4338495" cy="2748544"/>
          </a:xfrm>
          <a:prstGeom prst="rect">
            <a:avLst/>
          </a:prstGeom>
        </p:spPr>
      </p:pic>
    </p:spTree>
    <p:custDataLst>
      <p:tags r:id="rId1"/>
    </p:custDataLst>
    <p:extLst>
      <p:ext uri="{BB962C8B-B14F-4D97-AF65-F5344CB8AC3E}">
        <p14:creationId xmlns:p14="http://schemas.microsoft.com/office/powerpoint/2010/main" val="429055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4FB8-D9DC-5747-8B59-FDBEC9BEFB6C}"/>
              </a:ext>
            </a:extLst>
          </p:cNvPr>
          <p:cNvSpPr>
            <a:spLocks noGrp="1"/>
          </p:cNvSpPr>
          <p:nvPr>
            <p:ph type="title"/>
          </p:nvPr>
        </p:nvSpPr>
        <p:spPr/>
        <p:txBody>
          <a:bodyPr/>
          <a:lstStyle/>
          <a:p>
            <a:r>
              <a:rPr lang="en-US" dirty="0">
                <a:latin typeface="Andale Mono" panose="020B0509000000000004" pitchFamily="49" charset="0"/>
              </a:rPr>
              <a:t>Results: TOI 282 b, c and d </a:t>
            </a:r>
          </a:p>
        </p:txBody>
      </p:sp>
      <p:sp>
        <p:nvSpPr>
          <p:cNvPr id="6" name="TextBox 5">
            <a:extLst>
              <a:ext uri="{FF2B5EF4-FFF2-40B4-BE49-F238E27FC236}">
                <a16:creationId xmlns:a16="http://schemas.microsoft.com/office/drawing/2014/main" id="{4F1D1F3F-BF7B-5642-997F-BB0C5FCEF09A}"/>
              </a:ext>
            </a:extLst>
          </p:cNvPr>
          <p:cNvSpPr txBox="1"/>
          <p:nvPr/>
        </p:nvSpPr>
        <p:spPr>
          <a:xfrm>
            <a:off x="9537192" y="6488668"/>
            <a:ext cx="2737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Kohinoor Devanagari" panose="02000000000000000000" pitchFamily="2" charset="77"/>
                <a:ea typeface="+mn-ea"/>
                <a:cs typeface="Kohinoor Devanagari" panose="02000000000000000000" pitchFamily="2" charset="77"/>
              </a:rPr>
              <a:t>Dransfield, G. (in prep)</a:t>
            </a:r>
          </a:p>
        </p:txBody>
      </p:sp>
      <p:grpSp>
        <p:nvGrpSpPr>
          <p:cNvPr id="18" name="Group 17">
            <a:extLst>
              <a:ext uri="{FF2B5EF4-FFF2-40B4-BE49-F238E27FC236}">
                <a16:creationId xmlns:a16="http://schemas.microsoft.com/office/drawing/2014/main" id="{4D9BF31B-99FD-4941-9E59-015CBEDEB7FF}"/>
              </a:ext>
            </a:extLst>
          </p:cNvPr>
          <p:cNvGrpSpPr/>
          <p:nvPr/>
        </p:nvGrpSpPr>
        <p:grpSpPr>
          <a:xfrm>
            <a:off x="11287760" y="0"/>
            <a:ext cx="904240" cy="904240"/>
            <a:chOff x="10786944" y="0"/>
            <a:chExt cx="1405056" cy="1405056"/>
          </a:xfrm>
        </p:grpSpPr>
        <p:pic>
          <p:nvPicPr>
            <p:cNvPr id="10" name="Picture 9">
              <a:extLst>
                <a:ext uri="{FF2B5EF4-FFF2-40B4-BE49-F238E27FC236}">
                  <a16:creationId xmlns:a16="http://schemas.microsoft.com/office/drawing/2014/main" id="{0339BDD9-53C1-FF4C-BDC0-D29A5FE67731}"/>
                </a:ext>
              </a:extLst>
            </p:cNvPr>
            <p:cNvPicPr>
              <a:picLocks noChangeAspect="1"/>
            </p:cNvPicPr>
            <p:nvPr/>
          </p:nvPicPr>
          <p:blipFill>
            <a:blip r:embed="rId5"/>
            <a:stretch>
              <a:fillRect/>
            </a:stretch>
          </p:blipFill>
          <p:spPr>
            <a:xfrm>
              <a:off x="10826690" y="39746"/>
              <a:ext cx="1325563" cy="1325563"/>
            </a:xfrm>
            <a:prstGeom prst="rect">
              <a:avLst/>
            </a:prstGeom>
          </p:spPr>
        </p:pic>
        <p:sp>
          <p:nvSpPr>
            <p:cNvPr id="11" name="Doughnut 10">
              <a:extLst>
                <a:ext uri="{FF2B5EF4-FFF2-40B4-BE49-F238E27FC236}">
                  <a16:creationId xmlns:a16="http://schemas.microsoft.com/office/drawing/2014/main" id="{D586C70B-C777-EF42-AD09-CB526825EE11}"/>
                </a:ext>
              </a:extLst>
            </p:cNvPr>
            <p:cNvSpPr/>
            <p:nvPr/>
          </p:nvSpPr>
          <p:spPr>
            <a:xfrm>
              <a:off x="10786944" y="0"/>
              <a:ext cx="1405056" cy="1405056"/>
            </a:xfrm>
            <a:prstGeom prst="donut">
              <a:avLst>
                <a:gd name="adj" fmla="val 76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D91CDD18-18C3-F046-889A-F0258799DB09}"/>
                </a:ext>
              </a:extLst>
            </p:cNvPr>
            <p:cNvCxnSpPr>
              <a:stCxn id="11" idx="7"/>
              <a:endCxn id="11" idx="3"/>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869886-00AD-FC42-941F-6A794F602FDC}"/>
                </a:ext>
              </a:extLst>
            </p:cNvPr>
            <p:cNvCxnSpPr/>
            <p:nvPr/>
          </p:nvCxnSpPr>
          <p:spPr>
            <a:xfrm flipH="1">
              <a:off x="10992710" y="205766"/>
              <a:ext cx="993524" cy="993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 name="Picture 3" descr="Chart, scatter chart&#10;&#10;Description automatically generated">
            <a:extLst>
              <a:ext uri="{FF2B5EF4-FFF2-40B4-BE49-F238E27FC236}">
                <a16:creationId xmlns:a16="http://schemas.microsoft.com/office/drawing/2014/main" id="{F38A8F62-FEEB-6840-AAD6-9686BC0C8827}"/>
              </a:ext>
            </a:extLst>
          </p:cNvPr>
          <p:cNvPicPr>
            <a:picLocks noChangeAspect="1"/>
          </p:cNvPicPr>
          <p:nvPr/>
        </p:nvPicPr>
        <p:blipFill rotWithShape="1">
          <a:blip r:embed="rId6"/>
          <a:srcRect t="47835"/>
          <a:stretch/>
        </p:blipFill>
        <p:spPr>
          <a:xfrm>
            <a:off x="0" y="2030234"/>
            <a:ext cx="5677626" cy="4072380"/>
          </a:xfrm>
          <a:prstGeom prst="rect">
            <a:avLst/>
          </a:prstGeom>
        </p:spPr>
      </p:pic>
      <p:pic>
        <p:nvPicPr>
          <p:cNvPr id="8" name="Picture 7" descr="Chart, scatter chart&#10;&#10;Description automatically generated">
            <a:extLst>
              <a:ext uri="{FF2B5EF4-FFF2-40B4-BE49-F238E27FC236}">
                <a16:creationId xmlns:a16="http://schemas.microsoft.com/office/drawing/2014/main" id="{30A683C6-F348-844B-AFAA-55927AA937A4}"/>
              </a:ext>
            </a:extLst>
          </p:cNvPr>
          <p:cNvPicPr>
            <a:picLocks noChangeAspect="1"/>
          </p:cNvPicPr>
          <p:nvPr/>
        </p:nvPicPr>
        <p:blipFill>
          <a:blip r:embed="rId7"/>
          <a:stretch>
            <a:fillRect/>
          </a:stretch>
        </p:blipFill>
        <p:spPr>
          <a:xfrm>
            <a:off x="6061010" y="2030234"/>
            <a:ext cx="5998567" cy="3889023"/>
          </a:xfrm>
          <a:prstGeom prst="rect">
            <a:avLst/>
          </a:prstGeom>
        </p:spPr>
      </p:pic>
    </p:spTree>
    <p:custDataLst>
      <p:tags r:id="rId1"/>
    </p:custDataLst>
    <p:extLst>
      <p:ext uri="{BB962C8B-B14F-4D97-AF65-F5344CB8AC3E}">
        <p14:creationId xmlns:p14="http://schemas.microsoft.com/office/powerpoint/2010/main" val="167775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E6E78-438C-7845-A17F-943A32AB6985}"/>
              </a:ext>
            </a:extLst>
          </p:cNvPr>
          <p:cNvSpPr>
            <a:spLocks noGrp="1"/>
          </p:cNvSpPr>
          <p:nvPr>
            <p:ph type="title"/>
          </p:nvPr>
        </p:nvSpPr>
        <p:spPr/>
        <p:txBody>
          <a:bodyPr/>
          <a:lstStyle/>
          <a:p>
            <a:r>
              <a:rPr lang="en-US" dirty="0">
                <a:latin typeface="Andale Mono" panose="020B0509000000000004" pitchFamily="49" charset="0"/>
              </a:rPr>
              <a:t>What’s next?</a:t>
            </a:r>
          </a:p>
        </p:txBody>
      </p:sp>
      <p:pic>
        <p:nvPicPr>
          <p:cNvPr id="5" name="Picture 4">
            <a:extLst>
              <a:ext uri="{FF2B5EF4-FFF2-40B4-BE49-F238E27FC236}">
                <a16:creationId xmlns:a16="http://schemas.microsoft.com/office/drawing/2014/main" id="{55AE9C3D-73D3-0B4C-8EDF-130FAED29CB6}"/>
              </a:ext>
            </a:extLst>
          </p:cNvPr>
          <p:cNvPicPr>
            <a:picLocks noChangeAspect="1"/>
          </p:cNvPicPr>
          <p:nvPr/>
        </p:nvPicPr>
        <p:blipFill rotWithShape="1">
          <a:blip r:embed="rId4"/>
          <a:srcRect l="7597" t="5747" r="5785" b="8046"/>
          <a:stretch/>
        </p:blipFill>
        <p:spPr>
          <a:xfrm>
            <a:off x="3226432" y="1704757"/>
            <a:ext cx="2869568" cy="2855967"/>
          </a:xfrm>
          <a:prstGeom prst="rect">
            <a:avLst/>
          </a:prstGeom>
        </p:spPr>
      </p:pic>
      <p:pic>
        <p:nvPicPr>
          <p:cNvPr id="6" name="Picture 5">
            <a:extLst>
              <a:ext uri="{FF2B5EF4-FFF2-40B4-BE49-F238E27FC236}">
                <a16:creationId xmlns:a16="http://schemas.microsoft.com/office/drawing/2014/main" id="{D2352A87-DDA5-7946-87CC-D85235A7440B}"/>
              </a:ext>
            </a:extLst>
          </p:cNvPr>
          <p:cNvPicPr>
            <a:picLocks noChangeAspect="1"/>
          </p:cNvPicPr>
          <p:nvPr/>
        </p:nvPicPr>
        <p:blipFill>
          <a:blip r:embed="rId5"/>
          <a:stretch>
            <a:fillRect/>
          </a:stretch>
        </p:blipFill>
        <p:spPr>
          <a:xfrm>
            <a:off x="-303348" y="2026451"/>
            <a:ext cx="3666815" cy="2597328"/>
          </a:xfrm>
          <a:prstGeom prst="rect">
            <a:avLst/>
          </a:prstGeom>
        </p:spPr>
      </p:pic>
      <p:pic>
        <p:nvPicPr>
          <p:cNvPr id="9" name="Picture 8">
            <a:extLst>
              <a:ext uri="{FF2B5EF4-FFF2-40B4-BE49-F238E27FC236}">
                <a16:creationId xmlns:a16="http://schemas.microsoft.com/office/drawing/2014/main" id="{214A0613-BA45-F343-9529-C9054938BCBA}"/>
              </a:ext>
            </a:extLst>
          </p:cNvPr>
          <p:cNvPicPr>
            <a:picLocks noChangeAspect="1"/>
          </p:cNvPicPr>
          <p:nvPr/>
        </p:nvPicPr>
        <p:blipFill>
          <a:blip r:embed="rId6"/>
          <a:stretch>
            <a:fillRect/>
          </a:stretch>
        </p:blipFill>
        <p:spPr>
          <a:xfrm>
            <a:off x="9625780" y="1969542"/>
            <a:ext cx="2654237" cy="2654237"/>
          </a:xfrm>
          <a:prstGeom prst="rect">
            <a:avLst/>
          </a:prstGeom>
        </p:spPr>
      </p:pic>
      <p:sp>
        <p:nvSpPr>
          <p:cNvPr id="10" name="TextBox 9">
            <a:extLst>
              <a:ext uri="{FF2B5EF4-FFF2-40B4-BE49-F238E27FC236}">
                <a16:creationId xmlns:a16="http://schemas.microsoft.com/office/drawing/2014/main" id="{C1A5110B-97EF-7947-BC3B-FCA9606D9156}"/>
              </a:ext>
            </a:extLst>
          </p:cNvPr>
          <p:cNvSpPr txBox="1"/>
          <p:nvPr/>
        </p:nvSpPr>
        <p:spPr>
          <a:xfrm>
            <a:off x="203272" y="5208565"/>
            <a:ext cx="2653574" cy="646331"/>
          </a:xfrm>
          <a:prstGeom prst="rect">
            <a:avLst/>
          </a:prstGeom>
          <a:noFill/>
        </p:spPr>
        <p:txBody>
          <a:bodyPr wrap="square" rtlCol="0">
            <a:spAutoFit/>
          </a:bodyPr>
          <a:lstStyle/>
          <a:p>
            <a:pPr algn="ctr"/>
            <a:r>
              <a:rPr lang="en-US" b="1" dirty="0">
                <a:latin typeface="Andale Mono" panose="020B0509000000000004" pitchFamily="49" charset="0"/>
              </a:rPr>
              <a:t>Continue with TESS Follow-up</a:t>
            </a:r>
          </a:p>
        </p:txBody>
      </p:sp>
      <p:sp>
        <p:nvSpPr>
          <p:cNvPr id="11" name="TextBox 10">
            <a:extLst>
              <a:ext uri="{FF2B5EF4-FFF2-40B4-BE49-F238E27FC236}">
                <a16:creationId xmlns:a16="http://schemas.microsoft.com/office/drawing/2014/main" id="{CA238449-8010-ED49-BE04-3CB783A9B31C}"/>
              </a:ext>
            </a:extLst>
          </p:cNvPr>
          <p:cNvSpPr txBox="1"/>
          <p:nvPr/>
        </p:nvSpPr>
        <p:spPr>
          <a:xfrm>
            <a:off x="3983736" y="5117783"/>
            <a:ext cx="4224527" cy="646331"/>
          </a:xfrm>
          <a:prstGeom prst="rect">
            <a:avLst/>
          </a:prstGeom>
          <a:noFill/>
        </p:spPr>
        <p:txBody>
          <a:bodyPr wrap="square" rtlCol="0">
            <a:spAutoFit/>
          </a:bodyPr>
          <a:lstStyle/>
          <a:p>
            <a:pPr algn="ctr"/>
            <a:r>
              <a:rPr lang="en-US" b="1" dirty="0">
                <a:latin typeface="Andale Mono" panose="020B0509000000000004" pitchFamily="49" charset="0"/>
              </a:rPr>
              <a:t>Ephemeris refinement for JWST and Ariel</a:t>
            </a:r>
          </a:p>
        </p:txBody>
      </p:sp>
      <p:sp>
        <p:nvSpPr>
          <p:cNvPr id="12" name="TextBox 11">
            <a:extLst>
              <a:ext uri="{FF2B5EF4-FFF2-40B4-BE49-F238E27FC236}">
                <a16:creationId xmlns:a16="http://schemas.microsoft.com/office/drawing/2014/main" id="{567471DC-2B8D-464F-9183-4FB4BC54AEE7}"/>
              </a:ext>
            </a:extLst>
          </p:cNvPr>
          <p:cNvSpPr txBox="1"/>
          <p:nvPr/>
        </p:nvSpPr>
        <p:spPr>
          <a:xfrm>
            <a:off x="9396608" y="5100151"/>
            <a:ext cx="2883409" cy="646331"/>
          </a:xfrm>
          <a:prstGeom prst="rect">
            <a:avLst/>
          </a:prstGeom>
          <a:noFill/>
        </p:spPr>
        <p:txBody>
          <a:bodyPr wrap="square" rtlCol="0">
            <a:spAutoFit/>
          </a:bodyPr>
          <a:lstStyle/>
          <a:p>
            <a:pPr algn="ctr"/>
            <a:r>
              <a:rPr lang="en-US" b="1" dirty="0">
                <a:latin typeface="Andale Mono" panose="020B0509000000000004" pitchFamily="49" charset="0"/>
              </a:rPr>
              <a:t>ASTEP is the ‘Anti-CHEOPS’</a:t>
            </a:r>
          </a:p>
        </p:txBody>
      </p:sp>
      <p:sp>
        <p:nvSpPr>
          <p:cNvPr id="3" name="TextBox 2">
            <a:extLst>
              <a:ext uri="{FF2B5EF4-FFF2-40B4-BE49-F238E27FC236}">
                <a16:creationId xmlns:a16="http://schemas.microsoft.com/office/drawing/2014/main" id="{3C77E801-43CD-B044-9B73-01C50A051EBE}"/>
              </a:ext>
            </a:extLst>
          </p:cNvPr>
          <p:cNvSpPr txBox="1"/>
          <p:nvPr/>
        </p:nvSpPr>
        <p:spPr>
          <a:xfrm>
            <a:off x="3835399" y="6396335"/>
            <a:ext cx="4782507" cy="461665"/>
          </a:xfrm>
          <a:prstGeom prst="rect">
            <a:avLst/>
          </a:prstGeom>
          <a:noFill/>
        </p:spPr>
        <p:txBody>
          <a:bodyPr wrap="square" rtlCol="0">
            <a:spAutoFit/>
          </a:bodyPr>
          <a:lstStyle/>
          <a:p>
            <a:pPr algn="ctr"/>
            <a:r>
              <a:rPr lang="en-US" sz="2400" dirty="0">
                <a:latin typeface="Kohinoor Devanagari" panose="02000000000000000000" pitchFamily="2" charset="77"/>
                <a:cs typeface="Kohinoor Devanagari" panose="02000000000000000000" pitchFamily="2" charset="77"/>
              </a:rPr>
              <a:t>Email me at gxg831@bham.ac.uk</a:t>
            </a:r>
          </a:p>
        </p:txBody>
      </p:sp>
      <p:pic>
        <p:nvPicPr>
          <p:cNvPr id="4" name="Picture 3">
            <a:extLst>
              <a:ext uri="{FF2B5EF4-FFF2-40B4-BE49-F238E27FC236}">
                <a16:creationId xmlns:a16="http://schemas.microsoft.com/office/drawing/2014/main" id="{EF25815C-BD81-8E46-A715-AA9B2DC2BF7B}"/>
              </a:ext>
            </a:extLst>
          </p:cNvPr>
          <p:cNvPicPr>
            <a:picLocks noChangeAspect="1"/>
          </p:cNvPicPr>
          <p:nvPr/>
        </p:nvPicPr>
        <p:blipFill>
          <a:blip r:embed="rId7"/>
          <a:stretch>
            <a:fillRect/>
          </a:stretch>
        </p:blipFill>
        <p:spPr>
          <a:xfrm>
            <a:off x="5760708" y="1612577"/>
            <a:ext cx="4200365" cy="3189096"/>
          </a:xfrm>
          <a:prstGeom prst="rect">
            <a:avLst/>
          </a:prstGeom>
        </p:spPr>
      </p:pic>
    </p:spTree>
    <p:custDataLst>
      <p:tags r:id="rId1"/>
    </p:custDataLst>
    <p:extLst>
      <p:ext uri="{BB962C8B-B14F-4D97-AF65-F5344CB8AC3E}">
        <p14:creationId xmlns:p14="http://schemas.microsoft.com/office/powerpoint/2010/main" val="353074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D26A-BD8B-EB42-8000-F989704AD0CA}"/>
              </a:ext>
            </a:extLst>
          </p:cNvPr>
          <p:cNvSpPr>
            <a:spLocks noGrp="1"/>
          </p:cNvSpPr>
          <p:nvPr>
            <p:ph type="title"/>
          </p:nvPr>
        </p:nvSpPr>
        <p:spPr>
          <a:xfrm>
            <a:off x="838200" y="118186"/>
            <a:ext cx="10515600" cy="1325563"/>
          </a:xfrm>
        </p:spPr>
        <p:txBody>
          <a:bodyPr/>
          <a:lstStyle/>
          <a:p>
            <a:r>
              <a:rPr lang="en-US" dirty="0">
                <a:latin typeface="Andale Mono" panose="020B0509000000000004" pitchFamily="49" charset="0"/>
              </a:rPr>
              <a:t>Talk Structure</a:t>
            </a:r>
          </a:p>
        </p:txBody>
      </p:sp>
      <p:sp>
        <p:nvSpPr>
          <p:cNvPr id="5" name="Content Placeholder 4">
            <a:extLst>
              <a:ext uri="{FF2B5EF4-FFF2-40B4-BE49-F238E27FC236}">
                <a16:creationId xmlns:a16="http://schemas.microsoft.com/office/drawing/2014/main" id="{2E18E9C6-3C95-4C45-A5B5-DAE249960351}"/>
              </a:ext>
            </a:extLst>
          </p:cNvPr>
          <p:cNvSpPr>
            <a:spLocks noGrp="1"/>
          </p:cNvSpPr>
          <p:nvPr>
            <p:ph idx="1"/>
          </p:nvPr>
        </p:nvSpPr>
        <p:spPr/>
        <p:txBody>
          <a:bodyPr>
            <a:normAutofit/>
          </a:bodyPr>
          <a:lstStyle/>
          <a:p>
            <a:pPr>
              <a:buFont typeface=".Apple Color Emoji UI"/>
              <a:buChar char="🪐"/>
            </a:pPr>
            <a:r>
              <a:rPr lang="en-US" sz="3600" dirty="0">
                <a:latin typeface="Andale Mono" panose="020B0509000000000004" pitchFamily="49" charset="0"/>
              </a:rPr>
              <a:t> Introduction</a:t>
            </a:r>
          </a:p>
          <a:p>
            <a:pPr>
              <a:buFont typeface=".Apple Color Emoji UI"/>
              <a:buChar char="🪐"/>
            </a:pPr>
            <a:r>
              <a:rPr lang="en-US" sz="3600" dirty="0">
                <a:latin typeface="Andale Mono" panose="020B0509000000000004" pitchFamily="49" charset="0"/>
              </a:rPr>
              <a:t> TESS and the need for follow-up</a:t>
            </a:r>
          </a:p>
          <a:p>
            <a:pPr>
              <a:buFont typeface=".Apple Color Emoji UI"/>
              <a:buChar char="🪐"/>
            </a:pPr>
            <a:r>
              <a:rPr lang="en-US" sz="3600" dirty="0">
                <a:latin typeface="Andale Mono" panose="020B0509000000000004" pitchFamily="49" charset="0"/>
              </a:rPr>
              <a:t> ASTEP results</a:t>
            </a:r>
          </a:p>
          <a:p>
            <a:pPr>
              <a:buFont typeface=".Apple Color Emoji UI"/>
              <a:buChar char="🪐"/>
            </a:pPr>
            <a:r>
              <a:rPr lang="en-US" sz="3600" dirty="0">
                <a:latin typeface="Andale Mono" panose="020B0509000000000004" pitchFamily="49" charset="0"/>
              </a:rPr>
              <a:t> What’s next?</a:t>
            </a:r>
          </a:p>
        </p:txBody>
      </p:sp>
    </p:spTree>
    <p:extLst>
      <p:ext uri="{BB962C8B-B14F-4D97-AF65-F5344CB8AC3E}">
        <p14:creationId xmlns:p14="http://schemas.microsoft.com/office/powerpoint/2010/main" val="371215906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D26A-BD8B-EB42-8000-F989704AD0CA}"/>
              </a:ext>
            </a:extLst>
          </p:cNvPr>
          <p:cNvSpPr>
            <a:spLocks noGrp="1"/>
          </p:cNvSpPr>
          <p:nvPr>
            <p:ph type="title"/>
          </p:nvPr>
        </p:nvSpPr>
        <p:spPr>
          <a:xfrm>
            <a:off x="838200" y="118186"/>
            <a:ext cx="10515600" cy="1325563"/>
          </a:xfrm>
        </p:spPr>
        <p:txBody>
          <a:bodyPr/>
          <a:lstStyle/>
          <a:p>
            <a:r>
              <a:rPr lang="en-US" dirty="0">
                <a:latin typeface="Andale Mono" panose="020B0509000000000004" pitchFamily="49" charset="0"/>
              </a:rPr>
              <a:t>Exoplanets – where are we now?</a:t>
            </a:r>
          </a:p>
        </p:txBody>
      </p:sp>
      <p:pic>
        <p:nvPicPr>
          <p:cNvPr id="4" name="Content Placeholder 3">
            <a:extLst>
              <a:ext uri="{FF2B5EF4-FFF2-40B4-BE49-F238E27FC236}">
                <a16:creationId xmlns:a16="http://schemas.microsoft.com/office/drawing/2014/main" id="{EB018F0E-674C-A34C-984F-82574464356A}"/>
              </a:ext>
            </a:extLst>
          </p:cNvPr>
          <p:cNvPicPr>
            <a:picLocks noGrp="1" noChangeAspect="1"/>
          </p:cNvPicPr>
          <p:nvPr>
            <p:ph idx="1"/>
          </p:nvPr>
        </p:nvPicPr>
        <p:blipFill>
          <a:blip r:embed="rId4"/>
          <a:stretch>
            <a:fillRect/>
          </a:stretch>
        </p:blipFill>
        <p:spPr>
          <a:xfrm>
            <a:off x="2603922" y="1424791"/>
            <a:ext cx="6984156" cy="5315023"/>
          </a:xfrm>
        </p:spPr>
      </p:pic>
    </p:spTree>
    <p:extLst>
      <p:ext uri="{BB962C8B-B14F-4D97-AF65-F5344CB8AC3E}">
        <p14:creationId xmlns:p14="http://schemas.microsoft.com/office/powerpoint/2010/main" val="145199346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D26A-BD8B-EB42-8000-F989704AD0CA}"/>
              </a:ext>
            </a:extLst>
          </p:cNvPr>
          <p:cNvSpPr>
            <a:spLocks noGrp="1"/>
          </p:cNvSpPr>
          <p:nvPr>
            <p:ph type="title"/>
          </p:nvPr>
        </p:nvSpPr>
        <p:spPr>
          <a:xfrm>
            <a:off x="838199" y="118186"/>
            <a:ext cx="10698271" cy="1325563"/>
          </a:xfrm>
        </p:spPr>
        <p:txBody>
          <a:bodyPr/>
          <a:lstStyle/>
          <a:p>
            <a:r>
              <a:rPr lang="en-US" dirty="0">
                <a:latin typeface="Andale Mono" panose="020B0509000000000004" pitchFamily="49" charset="0"/>
              </a:rPr>
              <a:t>Exoplanets – Transit Photometry</a:t>
            </a:r>
          </a:p>
        </p:txBody>
      </p:sp>
      <p:pic>
        <p:nvPicPr>
          <p:cNvPr id="6" name="Content Placeholder 5">
            <a:extLst>
              <a:ext uri="{FF2B5EF4-FFF2-40B4-BE49-F238E27FC236}">
                <a16:creationId xmlns:a16="http://schemas.microsoft.com/office/drawing/2014/main" id="{48590252-AD88-7442-9488-8AC4716F86A5}"/>
              </a:ext>
            </a:extLst>
          </p:cNvPr>
          <p:cNvPicPr>
            <a:picLocks noGrp="1" noChangeAspect="1"/>
          </p:cNvPicPr>
          <p:nvPr>
            <p:ph idx="1"/>
          </p:nvPr>
        </p:nvPicPr>
        <p:blipFill>
          <a:blip r:embed="rId4"/>
          <a:stretch>
            <a:fillRect/>
          </a:stretch>
        </p:blipFill>
        <p:spPr>
          <a:xfrm>
            <a:off x="3365008" y="1825625"/>
            <a:ext cx="5644652" cy="4351338"/>
          </a:xfrm>
        </p:spPr>
      </p:pic>
      <p:pic>
        <p:nvPicPr>
          <p:cNvPr id="7" name="Picture 6">
            <a:extLst>
              <a:ext uri="{FF2B5EF4-FFF2-40B4-BE49-F238E27FC236}">
                <a16:creationId xmlns:a16="http://schemas.microsoft.com/office/drawing/2014/main" id="{D5DB0D4B-E544-ED43-A44C-D0DB8B88677E}"/>
              </a:ext>
            </a:extLst>
          </p:cNvPr>
          <p:cNvPicPr>
            <a:picLocks noChangeAspect="1"/>
          </p:cNvPicPr>
          <p:nvPr/>
        </p:nvPicPr>
        <p:blipFill>
          <a:blip r:embed="rId5"/>
          <a:stretch>
            <a:fillRect/>
          </a:stretch>
        </p:blipFill>
        <p:spPr>
          <a:xfrm>
            <a:off x="346829" y="974379"/>
            <a:ext cx="3984414" cy="2822294"/>
          </a:xfrm>
          <a:prstGeom prst="rect">
            <a:avLst/>
          </a:prstGeom>
        </p:spPr>
      </p:pic>
      <p:pic>
        <p:nvPicPr>
          <p:cNvPr id="8" name="Picture 7">
            <a:extLst>
              <a:ext uri="{FF2B5EF4-FFF2-40B4-BE49-F238E27FC236}">
                <a16:creationId xmlns:a16="http://schemas.microsoft.com/office/drawing/2014/main" id="{3769D975-2256-5749-8418-4865D4D50D46}"/>
              </a:ext>
            </a:extLst>
          </p:cNvPr>
          <p:cNvPicPr>
            <a:picLocks noChangeAspect="1"/>
          </p:cNvPicPr>
          <p:nvPr/>
        </p:nvPicPr>
        <p:blipFill>
          <a:blip r:embed="rId6"/>
          <a:stretch>
            <a:fillRect/>
          </a:stretch>
        </p:blipFill>
        <p:spPr>
          <a:xfrm>
            <a:off x="6275210" y="1373033"/>
            <a:ext cx="5261260" cy="4659682"/>
          </a:xfrm>
          <a:prstGeom prst="rect">
            <a:avLst/>
          </a:prstGeom>
        </p:spPr>
      </p:pic>
      <p:sp>
        <p:nvSpPr>
          <p:cNvPr id="9" name="TextBox 8">
            <a:extLst>
              <a:ext uri="{FF2B5EF4-FFF2-40B4-BE49-F238E27FC236}">
                <a16:creationId xmlns:a16="http://schemas.microsoft.com/office/drawing/2014/main" id="{EF795C06-E8F6-3941-B818-90F21AD36977}"/>
              </a:ext>
            </a:extLst>
          </p:cNvPr>
          <p:cNvSpPr txBox="1"/>
          <p:nvPr/>
        </p:nvSpPr>
        <p:spPr>
          <a:xfrm>
            <a:off x="5476240" y="6483910"/>
            <a:ext cx="7041358"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Image credit: https://</a:t>
            </a:r>
            <a:r>
              <a:rPr lang="en-US" dirty="0" err="1">
                <a:latin typeface="Kohinoor Devanagari" panose="02000000000000000000" pitchFamily="2" charset="77"/>
                <a:cs typeface="Kohinoor Devanagari" panose="02000000000000000000" pitchFamily="2" charset="77"/>
              </a:rPr>
              <a:t>archive.stsci.edu</a:t>
            </a:r>
            <a:r>
              <a:rPr lang="en-US" dirty="0">
                <a:latin typeface="Kohinoor Devanagari" panose="02000000000000000000" pitchFamily="2" charset="77"/>
                <a:cs typeface="Kohinoor Devanagari" panose="02000000000000000000" pitchFamily="2" charset="77"/>
              </a:rPr>
              <a:t>/missions-and-data/</a:t>
            </a:r>
            <a:r>
              <a:rPr lang="en-US" dirty="0" err="1">
                <a:latin typeface="Kohinoor Devanagari" panose="02000000000000000000" pitchFamily="2" charset="77"/>
                <a:cs typeface="Kohinoor Devanagari" panose="02000000000000000000" pitchFamily="2" charset="77"/>
              </a:rPr>
              <a:t>tess</a:t>
            </a:r>
            <a:endParaRPr lang="en-US" dirty="0">
              <a:latin typeface="Kohinoor Devanagari" panose="02000000000000000000" pitchFamily="2" charset="77"/>
              <a:cs typeface="Kohinoor Devanagari" panose="02000000000000000000" pitchFamily="2" charset="77"/>
            </a:endParaRPr>
          </a:p>
        </p:txBody>
      </p:sp>
      <p:pic>
        <p:nvPicPr>
          <p:cNvPr id="11" name="Picture 10" descr="Chart&#10;&#10;Description automatically generated">
            <a:extLst>
              <a:ext uri="{FF2B5EF4-FFF2-40B4-BE49-F238E27FC236}">
                <a16:creationId xmlns:a16="http://schemas.microsoft.com/office/drawing/2014/main" id="{14ECF460-AD1B-AC44-BEF2-2164F4F03763}"/>
              </a:ext>
            </a:extLst>
          </p:cNvPr>
          <p:cNvPicPr>
            <a:picLocks noChangeAspect="1"/>
          </p:cNvPicPr>
          <p:nvPr/>
        </p:nvPicPr>
        <p:blipFill>
          <a:blip r:embed="rId7"/>
          <a:stretch>
            <a:fillRect/>
          </a:stretch>
        </p:blipFill>
        <p:spPr>
          <a:xfrm>
            <a:off x="1326090" y="3834978"/>
            <a:ext cx="3778131" cy="2833598"/>
          </a:xfrm>
          <a:prstGeom prst="rect">
            <a:avLst/>
          </a:prstGeom>
        </p:spPr>
      </p:pic>
    </p:spTree>
    <p:extLst>
      <p:ext uri="{BB962C8B-B14F-4D97-AF65-F5344CB8AC3E}">
        <p14:creationId xmlns:p14="http://schemas.microsoft.com/office/powerpoint/2010/main" val="3245545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F898-16AC-7E48-923B-D6EA520A1AE7}"/>
              </a:ext>
            </a:extLst>
          </p:cNvPr>
          <p:cNvSpPr>
            <a:spLocks noGrp="1"/>
          </p:cNvSpPr>
          <p:nvPr>
            <p:ph type="title"/>
          </p:nvPr>
        </p:nvSpPr>
        <p:spPr/>
        <p:txBody>
          <a:bodyPr/>
          <a:lstStyle/>
          <a:p>
            <a:r>
              <a:rPr lang="en-US" dirty="0" err="1">
                <a:latin typeface="Andale Mono" panose="020B0509000000000004" pitchFamily="49" charset="0"/>
              </a:rPr>
              <a:t>ExoFOP</a:t>
            </a:r>
            <a:r>
              <a:rPr lang="en-US" dirty="0">
                <a:latin typeface="Andale Mono" panose="020B0509000000000004" pitchFamily="49" charset="0"/>
              </a:rPr>
              <a:t> - SG1</a:t>
            </a:r>
          </a:p>
        </p:txBody>
      </p:sp>
      <p:pic>
        <p:nvPicPr>
          <p:cNvPr id="4" name="Content Placeholder 3" descr="A picture containing graphical user interface&#10;&#10;Description automatically generated">
            <a:extLst>
              <a:ext uri="{FF2B5EF4-FFF2-40B4-BE49-F238E27FC236}">
                <a16:creationId xmlns:a16="http://schemas.microsoft.com/office/drawing/2014/main" id="{BB3E031F-B8D6-364B-8570-E5D03EC9F4F2}"/>
              </a:ext>
            </a:extLst>
          </p:cNvPr>
          <p:cNvPicPr>
            <a:picLocks noGrp="1" noChangeAspect="1"/>
          </p:cNvPicPr>
          <p:nvPr>
            <p:ph idx="1"/>
          </p:nvPr>
        </p:nvPicPr>
        <p:blipFill rotWithShape="1">
          <a:blip r:embed="rId6"/>
          <a:srcRect r="10582" b="802"/>
          <a:stretch/>
        </p:blipFill>
        <p:spPr>
          <a:xfrm>
            <a:off x="7172250" y="1690688"/>
            <a:ext cx="4532462" cy="4563808"/>
          </a:xfrm>
          <a:prstGeom prst="rect">
            <a:avLst/>
          </a:prstGeom>
        </p:spPr>
      </p:pic>
      <p:sp>
        <p:nvSpPr>
          <p:cNvPr id="5" name="TextBox 4">
            <a:extLst>
              <a:ext uri="{FF2B5EF4-FFF2-40B4-BE49-F238E27FC236}">
                <a16:creationId xmlns:a16="http://schemas.microsoft.com/office/drawing/2014/main" id="{F86D8D38-5804-9641-A05C-43BBDDE2F1E9}"/>
              </a:ext>
            </a:extLst>
          </p:cNvPr>
          <p:cNvSpPr txBox="1"/>
          <p:nvPr/>
        </p:nvSpPr>
        <p:spPr>
          <a:xfrm>
            <a:off x="761608" y="2769680"/>
            <a:ext cx="6217920" cy="1950534"/>
          </a:xfrm>
          <a:prstGeom prst="rect">
            <a:avLst/>
          </a:prstGeom>
          <a:noFill/>
        </p:spPr>
        <p:txBody>
          <a:bodyPr wrap="square" rtlCol="0">
            <a:spAutoFit/>
          </a:bodyPr>
          <a:lstStyle/>
          <a:p>
            <a:r>
              <a:rPr lang="en-US" sz="2400" b="1" dirty="0">
                <a:latin typeface="Kohinoor Devanagari Semibold" panose="02000000000000000000" pitchFamily="2" charset="77"/>
                <a:cs typeface="Kohinoor Devanagari Semibold" panose="02000000000000000000" pitchFamily="2" charset="77"/>
              </a:rPr>
              <a:t>Not in the TESS game?</a:t>
            </a:r>
          </a:p>
          <a:p>
            <a:endParaRPr lang="en-US" dirty="0">
              <a:latin typeface="Kohinoor Devanagari" panose="02000000000000000000" pitchFamily="2" charset="77"/>
              <a:cs typeface="Kohinoor Devanagari" panose="02000000000000000000" pitchFamily="2" charset="77"/>
            </a:endParaRPr>
          </a:p>
          <a:p>
            <a:pPr>
              <a:lnSpc>
                <a:spcPct val="150000"/>
              </a:lnSpc>
            </a:pPr>
            <a:r>
              <a:rPr lang="en-US" u="sng" dirty="0" err="1">
                <a:latin typeface="Kohinoor Devanagari" panose="02000000000000000000" pitchFamily="2" charset="77"/>
                <a:cs typeface="Kohinoor Devanagari" panose="02000000000000000000" pitchFamily="2" charset="77"/>
              </a:rPr>
              <a:t>ExoFOP</a:t>
            </a:r>
            <a:r>
              <a:rPr lang="en-US" dirty="0">
                <a:latin typeface="Kohinoor Devanagari" panose="02000000000000000000" pitchFamily="2" charset="77"/>
                <a:cs typeface="Kohinoor Devanagari" panose="02000000000000000000" pitchFamily="2" charset="77"/>
              </a:rPr>
              <a:t>: Exoplanet Follow-up Observing Program</a:t>
            </a:r>
          </a:p>
          <a:p>
            <a:pPr>
              <a:lnSpc>
                <a:spcPct val="150000"/>
              </a:lnSpc>
            </a:pPr>
            <a:r>
              <a:rPr lang="en-US" u="sng" dirty="0">
                <a:latin typeface="Kohinoor Devanagari" panose="02000000000000000000" pitchFamily="2" charset="77"/>
                <a:cs typeface="Kohinoor Devanagari" panose="02000000000000000000" pitchFamily="2" charset="77"/>
              </a:rPr>
              <a:t>SG1</a:t>
            </a:r>
            <a:r>
              <a:rPr lang="en-US" dirty="0">
                <a:latin typeface="Kohinoor Devanagari" panose="02000000000000000000" pitchFamily="2" charset="77"/>
                <a:cs typeface="Kohinoor Devanagari" panose="02000000000000000000" pitchFamily="2" charset="77"/>
              </a:rPr>
              <a:t>: Sub-group 1 – ground-based photometric follow-up</a:t>
            </a:r>
          </a:p>
          <a:p>
            <a:pPr>
              <a:lnSpc>
                <a:spcPct val="150000"/>
              </a:lnSpc>
            </a:pPr>
            <a:r>
              <a:rPr lang="en-US" u="sng" dirty="0">
                <a:latin typeface="Kohinoor Devanagari" panose="02000000000000000000" pitchFamily="2" charset="77"/>
                <a:cs typeface="Kohinoor Devanagari" panose="02000000000000000000" pitchFamily="2" charset="77"/>
              </a:rPr>
              <a:t>Aim</a:t>
            </a:r>
            <a:r>
              <a:rPr lang="en-US" dirty="0">
                <a:latin typeface="Kohinoor Devanagari" panose="02000000000000000000" pitchFamily="2" charset="77"/>
                <a:cs typeface="Kohinoor Devanagari" panose="02000000000000000000" pitchFamily="2" charset="77"/>
              </a:rPr>
              <a:t>: validate planet candidates, rule out false positives</a:t>
            </a:r>
          </a:p>
        </p:txBody>
      </p:sp>
      <p:sp>
        <p:nvSpPr>
          <p:cNvPr id="6" name="TextBox 5">
            <a:extLst>
              <a:ext uri="{FF2B5EF4-FFF2-40B4-BE49-F238E27FC236}">
                <a16:creationId xmlns:a16="http://schemas.microsoft.com/office/drawing/2014/main" id="{6516B6BF-4E56-CD49-8518-CAF241491635}"/>
              </a:ext>
            </a:extLst>
          </p:cNvPr>
          <p:cNvSpPr txBox="1"/>
          <p:nvPr/>
        </p:nvSpPr>
        <p:spPr>
          <a:xfrm>
            <a:off x="8643896" y="6488668"/>
            <a:ext cx="6382512"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Image credit: </a:t>
            </a:r>
            <a:r>
              <a:rPr lang="en-US" dirty="0" err="1">
                <a:latin typeface="Kohinoor Devanagari" panose="02000000000000000000" pitchFamily="2" charset="77"/>
                <a:cs typeface="Kohinoor Devanagari" panose="02000000000000000000" pitchFamily="2" charset="77"/>
              </a:rPr>
              <a:t>Lightkurve</a:t>
            </a:r>
            <a:r>
              <a:rPr lang="en-US" dirty="0">
                <a:latin typeface="Kohinoor Devanagari" panose="02000000000000000000" pitchFamily="2" charset="77"/>
                <a:cs typeface="Kohinoor Devanagari" panose="02000000000000000000" pitchFamily="2" charset="77"/>
              </a:rPr>
              <a:t> package</a:t>
            </a:r>
          </a:p>
        </p:txBody>
      </p:sp>
    </p:spTree>
    <p:custDataLst>
      <p:tags r:id="rId2"/>
    </p:custDataLst>
    <p:extLst>
      <p:ext uri="{BB962C8B-B14F-4D97-AF65-F5344CB8AC3E}">
        <p14:creationId xmlns:p14="http://schemas.microsoft.com/office/powerpoint/2010/main" val="22933106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6896-FD7F-DA47-9E1B-3364A52D57F9}"/>
              </a:ext>
            </a:extLst>
          </p:cNvPr>
          <p:cNvSpPr>
            <a:spLocks noGrp="1"/>
          </p:cNvSpPr>
          <p:nvPr>
            <p:ph type="title"/>
          </p:nvPr>
        </p:nvSpPr>
        <p:spPr/>
        <p:txBody>
          <a:bodyPr/>
          <a:lstStyle/>
          <a:p>
            <a:r>
              <a:rPr lang="en-US" dirty="0">
                <a:latin typeface="Andale Mono" panose="020B0509000000000004" pitchFamily="49" charset="0"/>
              </a:rPr>
              <a:t>What is ASTEP’s niche?</a:t>
            </a:r>
          </a:p>
        </p:txBody>
      </p:sp>
      <p:pic>
        <p:nvPicPr>
          <p:cNvPr id="5" name="Content Placeholder 4" descr="Chart&#10;&#10;Description automatically generated">
            <a:extLst>
              <a:ext uri="{FF2B5EF4-FFF2-40B4-BE49-F238E27FC236}">
                <a16:creationId xmlns:a16="http://schemas.microsoft.com/office/drawing/2014/main" id="{A0F499C8-2C6B-844D-9844-118DA67EF369}"/>
              </a:ext>
            </a:extLst>
          </p:cNvPr>
          <p:cNvPicPr>
            <a:picLocks noGrp="1" noChangeAspect="1"/>
          </p:cNvPicPr>
          <p:nvPr>
            <p:ph idx="1"/>
          </p:nvPr>
        </p:nvPicPr>
        <p:blipFill>
          <a:blip r:embed="rId5"/>
          <a:stretch>
            <a:fillRect/>
          </a:stretch>
        </p:blipFill>
        <p:spPr>
          <a:xfrm>
            <a:off x="838200" y="1497911"/>
            <a:ext cx="10073640" cy="4917626"/>
          </a:xfrm>
        </p:spPr>
      </p:pic>
      <p:sp>
        <p:nvSpPr>
          <p:cNvPr id="6" name="TextBox 5">
            <a:extLst>
              <a:ext uri="{FF2B5EF4-FFF2-40B4-BE49-F238E27FC236}">
                <a16:creationId xmlns:a16="http://schemas.microsoft.com/office/drawing/2014/main" id="{136404DA-D0E8-7241-95F1-CA3D27A1A9EF}"/>
              </a:ext>
            </a:extLst>
          </p:cNvPr>
          <p:cNvSpPr txBox="1"/>
          <p:nvPr/>
        </p:nvSpPr>
        <p:spPr>
          <a:xfrm>
            <a:off x="7485350" y="6483910"/>
            <a:ext cx="5032248"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Image credit: https://</a:t>
            </a:r>
            <a:r>
              <a:rPr lang="en-US" dirty="0" err="1">
                <a:latin typeface="Kohinoor Devanagari" panose="02000000000000000000" pitchFamily="2" charset="77"/>
                <a:cs typeface="Kohinoor Devanagari" panose="02000000000000000000" pitchFamily="2" charset="77"/>
              </a:rPr>
              <a:t>www.timeanddate.com</a:t>
            </a:r>
            <a:endParaRPr lang="en-US" dirty="0">
              <a:latin typeface="Kohinoor Devanagari" panose="02000000000000000000" pitchFamily="2" charset="77"/>
              <a:cs typeface="Kohinoor Devanagari" panose="02000000000000000000" pitchFamily="2" charset="77"/>
            </a:endParaRPr>
          </a:p>
        </p:txBody>
      </p:sp>
      <p:pic>
        <p:nvPicPr>
          <p:cNvPr id="8" name="Picture 7" descr="Graphical user interface&#10;&#10;Description automatically generated with low confidence">
            <a:extLst>
              <a:ext uri="{FF2B5EF4-FFF2-40B4-BE49-F238E27FC236}">
                <a16:creationId xmlns:a16="http://schemas.microsoft.com/office/drawing/2014/main" id="{56301D14-0517-AF40-A730-8B940172F94E}"/>
              </a:ext>
            </a:extLst>
          </p:cNvPr>
          <p:cNvPicPr>
            <a:picLocks noChangeAspect="1"/>
          </p:cNvPicPr>
          <p:nvPr/>
        </p:nvPicPr>
        <p:blipFill>
          <a:blip r:embed="rId6"/>
          <a:stretch>
            <a:fillRect/>
          </a:stretch>
        </p:blipFill>
        <p:spPr>
          <a:xfrm>
            <a:off x="850960" y="1497911"/>
            <a:ext cx="10048120" cy="4098217"/>
          </a:xfrm>
          <a:prstGeom prst="rect">
            <a:avLst/>
          </a:prstGeom>
        </p:spPr>
      </p:pic>
    </p:spTree>
    <p:custDataLst>
      <p:tags r:id="rId1"/>
    </p:custDataLst>
    <p:extLst>
      <p:ext uri="{BB962C8B-B14F-4D97-AF65-F5344CB8AC3E}">
        <p14:creationId xmlns:p14="http://schemas.microsoft.com/office/powerpoint/2010/main" val="9305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1+ppt_w/2"/>
                                          </p:val>
                                        </p:tav>
                                      </p:tavLst>
                                    </p:anim>
                                    <p:anim calcmode="lin" valueType="num">
                                      <p:cBhvr additive="base">
                                        <p:cTn id="15" dur="500"/>
                                        <p:tgtEl>
                                          <p:spTgt spid="5"/>
                                        </p:tgtEl>
                                        <p:attrNameLst>
                                          <p:attrName>ppt_y</p:attrName>
                                        </p:attrNameLst>
                                      </p:cBhvr>
                                      <p:tavLst>
                                        <p:tav tm="0">
                                          <p:val>
                                            <p:strVal val="ppt_y"/>
                                          </p:val>
                                        </p:tav>
                                        <p:tav tm="100000">
                                          <p:val>
                                            <p:strVal val="ppt_y"/>
                                          </p:val>
                                        </p:tav>
                                      </p:tavLst>
                                    </p:anim>
                                    <p:set>
                                      <p:cBhvr>
                                        <p:cTn id="16" dur="1" fill="hold">
                                          <p:stCondLst>
                                            <p:cond delay="499"/>
                                          </p:stCondLst>
                                        </p:cTn>
                                        <p:tgtEl>
                                          <p:spTgt spid="5"/>
                                        </p:tgtEl>
                                        <p:attrNameLst>
                                          <p:attrName>style.visibility</p:attrName>
                                        </p:attrNameLst>
                                      </p:cBhvr>
                                      <p:to>
                                        <p:strVal val="hidden"/>
                                      </p:to>
                                    </p:se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0-ppt_w/2"/>
                                          </p:val>
                                        </p:tav>
                                      </p:tavLst>
                                    </p:anim>
                                    <p:anim calcmode="lin" valueType="num">
                                      <p:cBhvr additive="base">
                                        <p:cTn id="25" dur="500"/>
                                        <p:tgtEl>
                                          <p:spTgt spid="8"/>
                                        </p:tgtEl>
                                        <p:attrNameLst>
                                          <p:attrName>ppt_y</p:attrName>
                                        </p:attrNameLst>
                                      </p:cBhvr>
                                      <p:tavLst>
                                        <p:tav tm="0">
                                          <p:val>
                                            <p:strVal val="ppt_y"/>
                                          </p:val>
                                        </p:tav>
                                        <p:tav tm="100000">
                                          <p:val>
                                            <p:strVal val="ppt_y"/>
                                          </p:val>
                                        </p:tav>
                                      </p:tavLst>
                                    </p:anim>
                                    <p:set>
                                      <p:cBhvr>
                                        <p:cTn id="26" dur="1" fill="hold">
                                          <p:stCondLst>
                                            <p:cond delay="499"/>
                                          </p:stCondLst>
                                        </p:cTn>
                                        <p:tgtEl>
                                          <p:spTgt spid="8"/>
                                        </p:tgtEl>
                                        <p:attrNameLst>
                                          <p:attrName>style.visibility</p:attrName>
                                        </p:attrNameLst>
                                      </p:cBhvr>
                                      <p:to>
                                        <p:strVal val="hidden"/>
                                      </p:to>
                                    </p:set>
                                  </p:childTnLst>
                                </p:cTn>
                              </p:par>
                              <p:par>
                                <p:cTn id="27" presetID="2" presetClass="entr" presetSubtype="2"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t="-6000" b="-6000"/>
          </a:stretch>
        </a:blipFill>
        <a:effectLst/>
      </p:bgPr>
    </p:bg>
    <p:spTree>
      <p:nvGrpSpPr>
        <p:cNvPr id="1" name=""/>
        <p:cNvGrpSpPr/>
        <p:nvPr/>
      </p:nvGrpSpPr>
      <p:grpSpPr>
        <a:xfrm>
          <a:off x="0" y="0"/>
          <a:ext cx="0" cy="0"/>
          <a:chOff x="0" y="0"/>
          <a:chExt cx="0" cy="0"/>
        </a:xfrm>
      </p:grpSpPr>
      <p:pic>
        <p:nvPicPr>
          <p:cNvPr id="9" name="Picture 8" descr="Chart, scatter chart&#10;&#10;Description automatically generated">
            <a:extLst>
              <a:ext uri="{FF2B5EF4-FFF2-40B4-BE49-F238E27FC236}">
                <a16:creationId xmlns:a16="http://schemas.microsoft.com/office/drawing/2014/main" id="{3CCCCE0B-5949-724D-B35F-4338D6187785}"/>
              </a:ext>
            </a:extLst>
          </p:cNvPr>
          <p:cNvPicPr>
            <a:picLocks noChangeAspect="1"/>
          </p:cNvPicPr>
          <p:nvPr/>
        </p:nvPicPr>
        <p:blipFill>
          <a:blip r:embed="rId5"/>
          <a:stretch>
            <a:fillRect/>
          </a:stretch>
        </p:blipFill>
        <p:spPr>
          <a:xfrm>
            <a:off x="2220277" y="1337887"/>
            <a:ext cx="7590155" cy="5520113"/>
          </a:xfrm>
          <a:prstGeom prst="rect">
            <a:avLst/>
          </a:prstGeom>
        </p:spPr>
      </p:pic>
      <p:sp>
        <p:nvSpPr>
          <p:cNvPr id="2" name="Title 1">
            <a:extLst>
              <a:ext uri="{FF2B5EF4-FFF2-40B4-BE49-F238E27FC236}">
                <a16:creationId xmlns:a16="http://schemas.microsoft.com/office/drawing/2014/main" id="{B69F4B1E-D1B4-3D4A-813B-E752D18F3289}"/>
              </a:ext>
            </a:extLst>
          </p:cNvPr>
          <p:cNvSpPr>
            <a:spLocks noGrp="1"/>
          </p:cNvSpPr>
          <p:nvPr>
            <p:ph type="title"/>
          </p:nvPr>
        </p:nvSpPr>
        <p:spPr/>
        <p:txBody>
          <a:bodyPr/>
          <a:lstStyle/>
          <a:p>
            <a:pPr algn="ctr"/>
            <a:r>
              <a:rPr lang="en-US" dirty="0">
                <a:latin typeface="Andale Mono" panose="020B0509000000000004" pitchFamily="49" charset="0"/>
              </a:rPr>
              <a:t>Long Periods 🤝 Long Transits</a:t>
            </a:r>
          </a:p>
        </p:txBody>
      </p:sp>
      <p:pic>
        <p:nvPicPr>
          <p:cNvPr id="6" name="Picture 5" descr="Chart, scatter chart&#10;&#10;Description automatically generated">
            <a:extLst>
              <a:ext uri="{FF2B5EF4-FFF2-40B4-BE49-F238E27FC236}">
                <a16:creationId xmlns:a16="http://schemas.microsoft.com/office/drawing/2014/main" id="{94F7D964-DA64-5449-8400-E997B7D6BE03}"/>
              </a:ext>
            </a:extLst>
          </p:cNvPr>
          <p:cNvPicPr>
            <a:picLocks noChangeAspect="1"/>
          </p:cNvPicPr>
          <p:nvPr/>
        </p:nvPicPr>
        <p:blipFill rotWithShape="1">
          <a:blip r:embed="rId6"/>
          <a:srcRect l="12110" b="11964"/>
          <a:stretch/>
        </p:blipFill>
        <p:spPr>
          <a:xfrm>
            <a:off x="3139440" y="1337888"/>
            <a:ext cx="6670992" cy="4859714"/>
          </a:xfrm>
          <a:prstGeom prst="rect">
            <a:avLst/>
          </a:prstGeom>
        </p:spPr>
      </p:pic>
      <p:pic>
        <p:nvPicPr>
          <p:cNvPr id="4" name="Picture 3" descr="Chart, scatter chart&#10;&#10;Description automatically generated">
            <a:extLst>
              <a:ext uri="{FF2B5EF4-FFF2-40B4-BE49-F238E27FC236}">
                <a16:creationId xmlns:a16="http://schemas.microsoft.com/office/drawing/2014/main" id="{C830E4D8-A300-9544-B509-54D8C6344513}"/>
              </a:ext>
            </a:extLst>
          </p:cNvPr>
          <p:cNvPicPr>
            <a:picLocks noChangeAspect="1"/>
          </p:cNvPicPr>
          <p:nvPr/>
        </p:nvPicPr>
        <p:blipFill rotWithShape="1">
          <a:blip r:embed="rId7"/>
          <a:srcRect l="12110" b="11964"/>
          <a:stretch/>
        </p:blipFill>
        <p:spPr>
          <a:xfrm>
            <a:off x="3139440" y="1337888"/>
            <a:ext cx="6670992" cy="4859714"/>
          </a:xfrm>
          <a:prstGeom prst="rect">
            <a:avLst/>
          </a:prstGeom>
        </p:spPr>
      </p:pic>
      <p:pic>
        <p:nvPicPr>
          <p:cNvPr id="11" name="Picture 10" descr="Chart, scatter chart&#10;&#10;Description automatically generated">
            <a:extLst>
              <a:ext uri="{FF2B5EF4-FFF2-40B4-BE49-F238E27FC236}">
                <a16:creationId xmlns:a16="http://schemas.microsoft.com/office/drawing/2014/main" id="{131693EC-4D6C-2946-858D-6DF4D5A70BFE}"/>
              </a:ext>
            </a:extLst>
          </p:cNvPr>
          <p:cNvPicPr>
            <a:picLocks noChangeAspect="1"/>
          </p:cNvPicPr>
          <p:nvPr/>
        </p:nvPicPr>
        <p:blipFill rotWithShape="1">
          <a:blip r:embed="rId8"/>
          <a:srcRect l="12110" b="11964"/>
          <a:stretch/>
        </p:blipFill>
        <p:spPr>
          <a:xfrm>
            <a:off x="3139440" y="1337887"/>
            <a:ext cx="6670991" cy="4859714"/>
          </a:xfrm>
          <a:prstGeom prst="rect">
            <a:avLst/>
          </a:prstGeom>
        </p:spPr>
      </p:pic>
    </p:spTree>
    <p:custDataLst>
      <p:tags r:id="rId1"/>
    </p:custDataLst>
    <p:extLst>
      <p:ext uri="{BB962C8B-B14F-4D97-AF65-F5344CB8AC3E}">
        <p14:creationId xmlns:p14="http://schemas.microsoft.com/office/powerpoint/2010/main" val="28488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D71D1-4034-D144-963D-6E59D16C345C}"/>
              </a:ext>
            </a:extLst>
          </p:cNvPr>
          <p:cNvSpPr>
            <a:spLocks noGrp="1"/>
          </p:cNvSpPr>
          <p:nvPr>
            <p:ph type="title"/>
          </p:nvPr>
        </p:nvSpPr>
        <p:spPr/>
        <p:txBody>
          <a:bodyPr/>
          <a:lstStyle/>
          <a:p>
            <a:r>
              <a:rPr lang="en-US" dirty="0">
                <a:latin typeface="Andale Mono" panose="020B0509000000000004" pitchFamily="49" charset="0"/>
              </a:rPr>
              <a:t>We observe what others can’t!</a:t>
            </a:r>
          </a:p>
        </p:txBody>
      </p:sp>
      <p:pic>
        <p:nvPicPr>
          <p:cNvPr id="6" name="Picture 5" descr="Chart&#10;&#10;Description automatically generated with low confidence">
            <a:extLst>
              <a:ext uri="{FF2B5EF4-FFF2-40B4-BE49-F238E27FC236}">
                <a16:creationId xmlns:a16="http://schemas.microsoft.com/office/drawing/2014/main" id="{1EF9097A-9BB2-8744-B7F7-E857727C8B49}"/>
              </a:ext>
            </a:extLst>
          </p:cNvPr>
          <p:cNvPicPr>
            <a:picLocks noChangeAspect="1"/>
          </p:cNvPicPr>
          <p:nvPr/>
        </p:nvPicPr>
        <p:blipFill>
          <a:blip r:embed="rId4"/>
          <a:stretch>
            <a:fillRect/>
          </a:stretch>
        </p:blipFill>
        <p:spPr>
          <a:xfrm>
            <a:off x="1963302" y="1449947"/>
            <a:ext cx="8265395" cy="5325757"/>
          </a:xfrm>
          <a:prstGeom prst="rect">
            <a:avLst/>
          </a:prstGeom>
        </p:spPr>
      </p:pic>
    </p:spTree>
    <p:extLst>
      <p:ext uri="{BB962C8B-B14F-4D97-AF65-F5344CB8AC3E}">
        <p14:creationId xmlns:p14="http://schemas.microsoft.com/office/powerpoint/2010/main" val="54104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9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BE49-7D44-434F-AF3D-360C70C8E984}"/>
              </a:ext>
            </a:extLst>
          </p:cNvPr>
          <p:cNvSpPr>
            <a:spLocks noGrp="1"/>
          </p:cNvSpPr>
          <p:nvPr>
            <p:ph type="title"/>
          </p:nvPr>
        </p:nvSpPr>
        <p:spPr>
          <a:xfrm>
            <a:off x="838200" y="333209"/>
            <a:ext cx="2890520" cy="1325563"/>
          </a:xfrm>
        </p:spPr>
        <p:txBody>
          <a:bodyPr/>
          <a:lstStyle/>
          <a:p>
            <a:r>
              <a:rPr lang="en-US" dirty="0">
                <a:latin typeface="Andale Mono" panose="020B0509000000000004" pitchFamily="49" charset="0"/>
              </a:rPr>
              <a:t>Results:</a:t>
            </a:r>
          </a:p>
        </p:txBody>
      </p:sp>
      <p:pic>
        <p:nvPicPr>
          <p:cNvPr id="5" name="Content Placeholder 4" descr="Chart&#10;&#10;Description automatically generated">
            <a:extLst>
              <a:ext uri="{FF2B5EF4-FFF2-40B4-BE49-F238E27FC236}">
                <a16:creationId xmlns:a16="http://schemas.microsoft.com/office/drawing/2014/main" id="{7297598D-EDF7-D748-922C-2016C73DB2C6}"/>
              </a:ext>
            </a:extLst>
          </p:cNvPr>
          <p:cNvPicPr>
            <a:picLocks noGrp="1" noChangeAspect="1"/>
          </p:cNvPicPr>
          <p:nvPr>
            <p:ph idx="1"/>
          </p:nvPr>
        </p:nvPicPr>
        <p:blipFill>
          <a:blip r:embed="rId5"/>
          <a:stretch>
            <a:fillRect/>
          </a:stretch>
        </p:blipFill>
        <p:spPr>
          <a:xfrm>
            <a:off x="1884115" y="1690688"/>
            <a:ext cx="7613809" cy="5075872"/>
          </a:xfrm>
        </p:spPr>
      </p:pic>
      <p:pic>
        <p:nvPicPr>
          <p:cNvPr id="9" name="Picture 8" descr="Chart&#10;&#10;Description automatically generated">
            <a:extLst>
              <a:ext uri="{FF2B5EF4-FFF2-40B4-BE49-F238E27FC236}">
                <a16:creationId xmlns:a16="http://schemas.microsoft.com/office/drawing/2014/main" id="{38F1DC00-4A2D-EB44-ACFC-88FB75BFFD44}"/>
              </a:ext>
            </a:extLst>
          </p:cNvPr>
          <p:cNvPicPr>
            <a:picLocks noChangeAspect="1"/>
          </p:cNvPicPr>
          <p:nvPr/>
        </p:nvPicPr>
        <p:blipFill>
          <a:blip r:embed="rId6"/>
          <a:stretch>
            <a:fillRect/>
          </a:stretch>
        </p:blipFill>
        <p:spPr>
          <a:xfrm>
            <a:off x="1884115" y="1690687"/>
            <a:ext cx="7613809" cy="5075873"/>
          </a:xfrm>
          <a:prstGeom prst="rect">
            <a:avLst/>
          </a:prstGeom>
        </p:spPr>
      </p:pic>
      <p:pic>
        <p:nvPicPr>
          <p:cNvPr id="7" name="Picture 6" descr="Chart&#10;&#10;Description automatically generated">
            <a:extLst>
              <a:ext uri="{FF2B5EF4-FFF2-40B4-BE49-F238E27FC236}">
                <a16:creationId xmlns:a16="http://schemas.microsoft.com/office/drawing/2014/main" id="{9DD54475-379B-A840-9DC0-794776441BDB}"/>
              </a:ext>
            </a:extLst>
          </p:cNvPr>
          <p:cNvPicPr>
            <a:picLocks noChangeAspect="1"/>
          </p:cNvPicPr>
          <p:nvPr/>
        </p:nvPicPr>
        <p:blipFill>
          <a:blip r:embed="rId7"/>
          <a:stretch>
            <a:fillRect/>
          </a:stretch>
        </p:blipFill>
        <p:spPr>
          <a:xfrm>
            <a:off x="1884115" y="1690688"/>
            <a:ext cx="7613808" cy="5075872"/>
          </a:xfrm>
          <a:prstGeom prst="rect">
            <a:avLst/>
          </a:prstGeom>
        </p:spPr>
      </p:pic>
      <p:sp>
        <p:nvSpPr>
          <p:cNvPr id="10" name="Title 1">
            <a:extLst>
              <a:ext uri="{FF2B5EF4-FFF2-40B4-BE49-F238E27FC236}">
                <a16:creationId xmlns:a16="http://schemas.microsoft.com/office/drawing/2014/main" id="{7014C0D8-0882-074A-8555-32CD06F215E7}"/>
              </a:ext>
            </a:extLst>
          </p:cNvPr>
          <p:cNvSpPr txBox="1">
            <a:spLocks/>
          </p:cNvSpPr>
          <p:nvPr/>
        </p:nvSpPr>
        <p:spPr>
          <a:xfrm>
            <a:off x="3728720" y="347086"/>
            <a:ext cx="7174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ndale Mono" panose="020B0509000000000004" pitchFamily="49" charset="0"/>
              </a:rPr>
              <a:t>TOI 173.01</a:t>
            </a:r>
          </a:p>
        </p:txBody>
      </p:sp>
      <p:sp>
        <p:nvSpPr>
          <p:cNvPr id="11" name="Title 1">
            <a:extLst>
              <a:ext uri="{FF2B5EF4-FFF2-40B4-BE49-F238E27FC236}">
                <a16:creationId xmlns:a16="http://schemas.microsoft.com/office/drawing/2014/main" id="{23A594E9-F8C9-E642-A3B6-CCF576E14388}"/>
              </a:ext>
            </a:extLst>
          </p:cNvPr>
          <p:cNvSpPr txBox="1">
            <a:spLocks/>
          </p:cNvSpPr>
          <p:nvPr/>
        </p:nvSpPr>
        <p:spPr>
          <a:xfrm>
            <a:off x="3728720" y="342236"/>
            <a:ext cx="7174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ndale Mono" panose="020B0509000000000004" pitchFamily="49" charset="0"/>
              </a:rPr>
              <a:t>TOI 216.01</a:t>
            </a:r>
          </a:p>
        </p:txBody>
      </p:sp>
      <p:pic>
        <p:nvPicPr>
          <p:cNvPr id="13" name="Picture 12" descr="Graphical user interface, chart&#10;&#10;Description automatically generated">
            <a:extLst>
              <a:ext uri="{FF2B5EF4-FFF2-40B4-BE49-F238E27FC236}">
                <a16:creationId xmlns:a16="http://schemas.microsoft.com/office/drawing/2014/main" id="{ED46C5B8-50E6-4942-8BFD-C4157E6D1738}"/>
              </a:ext>
            </a:extLst>
          </p:cNvPr>
          <p:cNvPicPr>
            <a:picLocks noChangeAspect="1"/>
          </p:cNvPicPr>
          <p:nvPr/>
        </p:nvPicPr>
        <p:blipFill>
          <a:blip r:embed="rId8"/>
          <a:stretch>
            <a:fillRect/>
          </a:stretch>
        </p:blipFill>
        <p:spPr>
          <a:xfrm>
            <a:off x="1884114" y="1690686"/>
            <a:ext cx="7613808" cy="5075872"/>
          </a:xfrm>
          <a:prstGeom prst="rect">
            <a:avLst/>
          </a:prstGeom>
        </p:spPr>
      </p:pic>
      <p:sp>
        <p:nvSpPr>
          <p:cNvPr id="12" name="TextBox 11">
            <a:extLst>
              <a:ext uri="{FF2B5EF4-FFF2-40B4-BE49-F238E27FC236}">
                <a16:creationId xmlns:a16="http://schemas.microsoft.com/office/drawing/2014/main" id="{66018EC3-DD21-4A44-B220-A232C6CB6C86}"/>
              </a:ext>
            </a:extLst>
          </p:cNvPr>
          <p:cNvSpPr txBox="1"/>
          <p:nvPr/>
        </p:nvSpPr>
        <p:spPr>
          <a:xfrm>
            <a:off x="9690845" y="6488668"/>
            <a:ext cx="2689951"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Villanueva (in prep)</a:t>
            </a:r>
          </a:p>
        </p:txBody>
      </p:sp>
      <p:sp>
        <p:nvSpPr>
          <p:cNvPr id="14" name="TextBox 13">
            <a:extLst>
              <a:ext uri="{FF2B5EF4-FFF2-40B4-BE49-F238E27FC236}">
                <a16:creationId xmlns:a16="http://schemas.microsoft.com/office/drawing/2014/main" id="{406D6DC9-97A1-F64E-A297-5B6ADB9A7A50}"/>
              </a:ext>
            </a:extLst>
          </p:cNvPr>
          <p:cNvSpPr txBox="1"/>
          <p:nvPr/>
        </p:nvSpPr>
        <p:spPr>
          <a:xfrm>
            <a:off x="9690843" y="6485146"/>
            <a:ext cx="2689951" cy="369332"/>
          </a:xfrm>
          <a:prstGeom prst="rect">
            <a:avLst/>
          </a:prstGeom>
          <a:noFill/>
        </p:spPr>
        <p:txBody>
          <a:bodyPr wrap="square" rtlCol="0">
            <a:spAutoFit/>
          </a:bodyPr>
          <a:lstStyle/>
          <a:p>
            <a:r>
              <a:rPr lang="en-US" dirty="0">
                <a:latin typeface="Kohinoor Devanagari" panose="02000000000000000000" pitchFamily="2" charset="77"/>
                <a:cs typeface="Kohinoor Devanagari" panose="02000000000000000000" pitchFamily="2" charset="77"/>
              </a:rPr>
              <a:t>Dawson, R </a:t>
            </a:r>
            <a:r>
              <a:rPr lang="en-US" dirty="0" err="1">
                <a:latin typeface="Kohinoor Devanagari" panose="02000000000000000000" pitchFamily="2" charset="77"/>
                <a:cs typeface="Kohinoor Devanagari" panose="02000000000000000000" pitchFamily="2" charset="77"/>
              </a:rPr>
              <a:t>et.al</a:t>
            </a:r>
            <a:r>
              <a:rPr lang="en-US" dirty="0">
                <a:latin typeface="Kohinoor Devanagari" panose="02000000000000000000" pitchFamily="2" charset="77"/>
                <a:cs typeface="Kohinoor Devanagari" panose="02000000000000000000" pitchFamily="2" charset="77"/>
              </a:rPr>
              <a:t> (2021)</a:t>
            </a:r>
          </a:p>
        </p:txBody>
      </p:sp>
      <p:sp>
        <p:nvSpPr>
          <p:cNvPr id="3" name="TextBox 2">
            <a:extLst>
              <a:ext uri="{FF2B5EF4-FFF2-40B4-BE49-F238E27FC236}">
                <a16:creationId xmlns:a16="http://schemas.microsoft.com/office/drawing/2014/main" id="{E90BD6CF-987C-5C42-8858-94353D84017E}"/>
              </a:ext>
            </a:extLst>
          </p:cNvPr>
          <p:cNvSpPr txBox="1"/>
          <p:nvPr/>
        </p:nvSpPr>
        <p:spPr>
          <a:xfrm>
            <a:off x="9704290" y="3065929"/>
            <a:ext cx="2070850" cy="1477328"/>
          </a:xfrm>
          <a:prstGeom prst="rect">
            <a:avLst/>
          </a:prstGeom>
          <a:noFill/>
        </p:spPr>
        <p:txBody>
          <a:bodyPr wrap="square" rtlCol="0">
            <a:spAutoFit/>
          </a:bodyPr>
          <a:lstStyle/>
          <a:p>
            <a:r>
              <a:rPr lang="en-US" dirty="0"/>
              <a:t>Warm Jupiter</a:t>
            </a:r>
          </a:p>
          <a:p>
            <a:endParaRPr lang="en-US" dirty="0"/>
          </a:p>
          <a:p>
            <a:r>
              <a:rPr lang="en-US" dirty="0"/>
              <a:t>Period ≈ 30 days</a:t>
            </a:r>
          </a:p>
          <a:p>
            <a:endParaRPr lang="en-US" dirty="0"/>
          </a:p>
          <a:p>
            <a:r>
              <a:rPr lang="en-US" dirty="0"/>
              <a:t>Duration &gt; 8 hours</a:t>
            </a:r>
          </a:p>
        </p:txBody>
      </p:sp>
      <p:sp>
        <p:nvSpPr>
          <p:cNvPr id="15" name="TextBox 14">
            <a:extLst>
              <a:ext uri="{FF2B5EF4-FFF2-40B4-BE49-F238E27FC236}">
                <a16:creationId xmlns:a16="http://schemas.microsoft.com/office/drawing/2014/main" id="{D12E625F-2A80-0949-8E47-29A6D9735EE7}"/>
              </a:ext>
            </a:extLst>
          </p:cNvPr>
          <p:cNvSpPr txBox="1"/>
          <p:nvPr/>
        </p:nvSpPr>
        <p:spPr>
          <a:xfrm>
            <a:off x="9704290" y="3062407"/>
            <a:ext cx="2070850" cy="1477328"/>
          </a:xfrm>
          <a:prstGeom prst="rect">
            <a:avLst/>
          </a:prstGeom>
          <a:noFill/>
        </p:spPr>
        <p:txBody>
          <a:bodyPr wrap="square" rtlCol="0">
            <a:spAutoFit/>
          </a:bodyPr>
          <a:lstStyle/>
          <a:p>
            <a:r>
              <a:rPr lang="en-US" dirty="0"/>
              <a:t>Warm Jupiter</a:t>
            </a:r>
          </a:p>
          <a:p>
            <a:endParaRPr lang="en-US" dirty="0"/>
          </a:p>
          <a:p>
            <a:r>
              <a:rPr lang="en-US" dirty="0"/>
              <a:t>Period ≈ 35 days</a:t>
            </a:r>
          </a:p>
          <a:p>
            <a:endParaRPr lang="en-US" dirty="0"/>
          </a:p>
          <a:p>
            <a:r>
              <a:rPr lang="en-US" dirty="0"/>
              <a:t>Duration &gt; 5 hours</a:t>
            </a:r>
          </a:p>
        </p:txBody>
      </p:sp>
      <p:pic>
        <p:nvPicPr>
          <p:cNvPr id="8" name="Picture 7" descr="Chart&#10;&#10;Description automatically generated">
            <a:extLst>
              <a:ext uri="{FF2B5EF4-FFF2-40B4-BE49-F238E27FC236}">
                <a16:creationId xmlns:a16="http://schemas.microsoft.com/office/drawing/2014/main" id="{416FC28C-489F-D743-A460-5DFDD63A3C69}"/>
              </a:ext>
            </a:extLst>
          </p:cNvPr>
          <p:cNvPicPr>
            <a:picLocks noChangeAspect="1"/>
          </p:cNvPicPr>
          <p:nvPr/>
        </p:nvPicPr>
        <p:blipFill>
          <a:blip r:embed="rId9"/>
          <a:stretch>
            <a:fillRect/>
          </a:stretch>
        </p:blipFill>
        <p:spPr>
          <a:xfrm>
            <a:off x="615147" y="1690684"/>
            <a:ext cx="8882775" cy="5075872"/>
          </a:xfrm>
          <a:prstGeom prst="rect">
            <a:avLst/>
          </a:prstGeom>
        </p:spPr>
      </p:pic>
      <p:sp>
        <p:nvSpPr>
          <p:cNvPr id="16" name="Title 1">
            <a:extLst>
              <a:ext uri="{FF2B5EF4-FFF2-40B4-BE49-F238E27FC236}">
                <a16:creationId xmlns:a16="http://schemas.microsoft.com/office/drawing/2014/main" id="{BE041391-EBB0-1E4E-9591-E57BE1A5C42A}"/>
              </a:ext>
            </a:extLst>
          </p:cNvPr>
          <p:cNvSpPr txBox="1">
            <a:spLocks/>
          </p:cNvSpPr>
          <p:nvPr/>
        </p:nvSpPr>
        <p:spPr>
          <a:xfrm>
            <a:off x="3726923" y="365120"/>
            <a:ext cx="865207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ndale Mono" panose="020B0509000000000004" pitchFamily="49" charset="0"/>
              </a:rPr>
              <a:t>TOI 1338.01/EBLM J0608-59</a:t>
            </a:r>
          </a:p>
        </p:txBody>
      </p:sp>
      <p:sp>
        <p:nvSpPr>
          <p:cNvPr id="17" name="TextBox 16">
            <a:extLst>
              <a:ext uri="{FF2B5EF4-FFF2-40B4-BE49-F238E27FC236}">
                <a16:creationId xmlns:a16="http://schemas.microsoft.com/office/drawing/2014/main" id="{B3DA7067-613D-1C44-A0D1-E2F3F6DC41E6}"/>
              </a:ext>
            </a:extLst>
          </p:cNvPr>
          <p:cNvSpPr txBox="1"/>
          <p:nvPr/>
        </p:nvSpPr>
        <p:spPr>
          <a:xfrm>
            <a:off x="9690843" y="3061301"/>
            <a:ext cx="2070850" cy="1477328"/>
          </a:xfrm>
          <a:prstGeom prst="rect">
            <a:avLst/>
          </a:prstGeom>
          <a:noFill/>
        </p:spPr>
        <p:txBody>
          <a:bodyPr wrap="square" rtlCol="0">
            <a:spAutoFit/>
          </a:bodyPr>
          <a:lstStyle/>
          <a:p>
            <a:r>
              <a:rPr lang="en-US" dirty="0"/>
              <a:t>Warm Neptune</a:t>
            </a:r>
          </a:p>
          <a:p>
            <a:endParaRPr lang="en-US" dirty="0"/>
          </a:p>
          <a:p>
            <a:r>
              <a:rPr lang="en-US" dirty="0"/>
              <a:t>Period ≈ 95 days</a:t>
            </a:r>
          </a:p>
          <a:p>
            <a:endParaRPr lang="en-US" dirty="0"/>
          </a:p>
          <a:p>
            <a:r>
              <a:rPr lang="en-US" dirty="0"/>
              <a:t>Duration &gt; 5 hours</a:t>
            </a:r>
          </a:p>
        </p:txBody>
      </p:sp>
      <p:pic>
        <p:nvPicPr>
          <p:cNvPr id="19" name="Picture 18" descr="Chart, line chart&#10;&#10;Description automatically generated">
            <a:extLst>
              <a:ext uri="{FF2B5EF4-FFF2-40B4-BE49-F238E27FC236}">
                <a16:creationId xmlns:a16="http://schemas.microsoft.com/office/drawing/2014/main" id="{56148EEF-2627-DF44-AD63-4292CD5AAC01}"/>
              </a:ext>
            </a:extLst>
          </p:cNvPr>
          <p:cNvPicPr>
            <a:picLocks noChangeAspect="1"/>
          </p:cNvPicPr>
          <p:nvPr/>
        </p:nvPicPr>
        <p:blipFill>
          <a:blip r:embed="rId10"/>
          <a:stretch>
            <a:fillRect/>
          </a:stretch>
        </p:blipFill>
        <p:spPr>
          <a:xfrm>
            <a:off x="615145" y="1697726"/>
            <a:ext cx="8882776" cy="5075872"/>
          </a:xfrm>
          <a:prstGeom prst="rect">
            <a:avLst/>
          </a:prstGeom>
        </p:spPr>
      </p:pic>
      <p:sp>
        <p:nvSpPr>
          <p:cNvPr id="20" name="Title 1">
            <a:extLst>
              <a:ext uri="{FF2B5EF4-FFF2-40B4-BE49-F238E27FC236}">
                <a16:creationId xmlns:a16="http://schemas.microsoft.com/office/drawing/2014/main" id="{CD5E7C45-F5DB-5445-A463-1D905BDF63BE}"/>
              </a:ext>
            </a:extLst>
          </p:cNvPr>
          <p:cNvSpPr txBox="1">
            <a:spLocks/>
          </p:cNvSpPr>
          <p:nvPr/>
        </p:nvSpPr>
        <p:spPr>
          <a:xfrm>
            <a:off x="3726923" y="353678"/>
            <a:ext cx="71749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ndale Mono" panose="020B0509000000000004" pitchFamily="49" charset="0"/>
              </a:rPr>
              <a:t>TOI 791.01</a:t>
            </a:r>
          </a:p>
        </p:txBody>
      </p:sp>
      <p:sp>
        <p:nvSpPr>
          <p:cNvPr id="21" name="TextBox 20">
            <a:extLst>
              <a:ext uri="{FF2B5EF4-FFF2-40B4-BE49-F238E27FC236}">
                <a16:creationId xmlns:a16="http://schemas.microsoft.com/office/drawing/2014/main" id="{25F50861-0F39-4B46-9000-05CC8247C526}"/>
              </a:ext>
            </a:extLst>
          </p:cNvPr>
          <p:cNvSpPr txBox="1"/>
          <p:nvPr/>
        </p:nvSpPr>
        <p:spPr>
          <a:xfrm>
            <a:off x="9690843" y="3069451"/>
            <a:ext cx="2070850" cy="1477328"/>
          </a:xfrm>
          <a:prstGeom prst="rect">
            <a:avLst/>
          </a:prstGeom>
          <a:noFill/>
        </p:spPr>
        <p:txBody>
          <a:bodyPr wrap="square" rtlCol="0">
            <a:spAutoFit/>
          </a:bodyPr>
          <a:lstStyle/>
          <a:p>
            <a:r>
              <a:rPr lang="en-US" dirty="0"/>
              <a:t>Warm Jupiter</a:t>
            </a:r>
          </a:p>
          <a:p>
            <a:endParaRPr lang="en-US" dirty="0"/>
          </a:p>
          <a:p>
            <a:r>
              <a:rPr lang="en-US" dirty="0"/>
              <a:t>Period ≈ 139 days</a:t>
            </a:r>
          </a:p>
          <a:p>
            <a:endParaRPr lang="en-US" dirty="0"/>
          </a:p>
          <a:p>
            <a:r>
              <a:rPr lang="en-US" dirty="0"/>
              <a:t>Duration &gt; 12 hours</a:t>
            </a:r>
          </a:p>
        </p:txBody>
      </p:sp>
      <p:pic>
        <p:nvPicPr>
          <p:cNvPr id="22" name="Picture 21" descr="A picture containing background pattern&#10;&#10;Description automatically generated">
            <a:extLst>
              <a:ext uri="{FF2B5EF4-FFF2-40B4-BE49-F238E27FC236}">
                <a16:creationId xmlns:a16="http://schemas.microsoft.com/office/drawing/2014/main" id="{57C82A82-1585-4849-896C-B7434D7F6910}"/>
              </a:ext>
            </a:extLst>
          </p:cNvPr>
          <p:cNvPicPr>
            <a:picLocks noChangeAspect="1"/>
          </p:cNvPicPr>
          <p:nvPr/>
        </p:nvPicPr>
        <p:blipFill>
          <a:blip r:embed="rId11"/>
          <a:stretch>
            <a:fillRect/>
          </a:stretch>
        </p:blipFill>
        <p:spPr>
          <a:xfrm>
            <a:off x="-56731" y="0"/>
            <a:ext cx="893134" cy="896112"/>
          </a:xfrm>
          <a:prstGeom prst="rect">
            <a:avLst/>
          </a:prstGeom>
        </p:spPr>
      </p:pic>
      <p:grpSp>
        <p:nvGrpSpPr>
          <p:cNvPr id="18" name="Group 17">
            <a:extLst>
              <a:ext uri="{FF2B5EF4-FFF2-40B4-BE49-F238E27FC236}">
                <a16:creationId xmlns:a16="http://schemas.microsoft.com/office/drawing/2014/main" id="{48B4B1EA-4D12-6946-BA3D-6DD9799B90A6}"/>
              </a:ext>
            </a:extLst>
          </p:cNvPr>
          <p:cNvGrpSpPr/>
          <p:nvPr/>
        </p:nvGrpSpPr>
        <p:grpSpPr>
          <a:xfrm rot="1779388">
            <a:off x="9811618" y="1346574"/>
            <a:ext cx="1808180" cy="1477328"/>
            <a:chOff x="10071996" y="4734560"/>
            <a:chExt cx="1808180" cy="1477328"/>
          </a:xfrm>
        </p:grpSpPr>
        <p:sp>
          <p:nvSpPr>
            <p:cNvPr id="6" name="7-point Star 5">
              <a:extLst>
                <a:ext uri="{FF2B5EF4-FFF2-40B4-BE49-F238E27FC236}">
                  <a16:creationId xmlns:a16="http://schemas.microsoft.com/office/drawing/2014/main" id="{80E1FF0D-B9A0-894C-8333-AEE85611FF10}"/>
                </a:ext>
              </a:extLst>
            </p:cNvPr>
            <p:cNvSpPr/>
            <p:nvPr/>
          </p:nvSpPr>
          <p:spPr>
            <a:xfrm>
              <a:off x="10071996" y="4734560"/>
              <a:ext cx="1808180" cy="1477328"/>
            </a:xfrm>
            <a:prstGeom prst="star7">
              <a:avLst/>
            </a:prstGeom>
            <a:solidFill>
              <a:schemeClr val="accent4">
                <a:lumMod val="60000"/>
                <a:lumOff val="4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FF1198-E82E-C241-9D37-620425460694}"/>
                </a:ext>
              </a:extLst>
            </p:cNvPr>
            <p:cNvSpPr txBox="1"/>
            <p:nvPr/>
          </p:nvSpPr>
          <p:spPr>
            <a:xfrm>
              <a:off x="10190479" y="5100464"/>
              <a:ext cx="1571213" cy="830997"/>
            </a:xfrm>
            <a:prstGeom prst="rect">
              <a:avLst/>
            </a:prstGeom>
            <a:noFill/>
          </p:spPr>
          <p:txBody>
            <a:bodyPr wrap="square" rtlCol="0">
              <a:spAutoFit/>
            </a:bodyPr>
            <a:lstStyle/>
            <a:p>
              <a:pPr algn="ctr"/>
              <a:r>
                <a:rPr lang="en-US" sz="2400" dirty="0">
                  <a:latin typeface="Andale Mono" panose="020B0509000000000004" pitchFamily="49" charset="0"/>
                </a:rPr>
                <a:t>FIRST EVER!</a:t>
              </a:r>
            </a:p>
          </p:txBody>
        </p:sp>
      </p:grpSp>
    </p:spTree>
    <p:custDataLst>
      <p:tags r:id="rId1"/>
    </p:custDataLst>
    <p:extLst>
      <p:ext uri="{BB962C8B-B14F-4D97-AF65-F5344CB8AC3E}">
        <p14:creationId xmlns:p14="http://schemas.microsoft.com/office/powerpoint/2010/main" val="35061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 presetClass="exit" presetSubtype="2" fill="hold" grpId="1" nodeType="withEffect">
                                  <p:stCondLst>
                                    <p:cond delay="0"/>
                                  </p:stCondLst>
                                  <p:childTnLst>
                                    <p:anim calcmode="lin" valueType="num">
                                      <p:cBhvr additive="base">
                                        <p:cTn id="37" dur="500"/>
                                        <p:tgtEl>
                                          <p:spTgt spid="3"/>
                                        </p:tgtEl>
                                        <p:attrNameLst>
                                          <p:attrName>ppt_x</p:attrName>
                                        </p:attrNameLst>
                                      </p:cBhvr>
                                      <p:tavLst>
                                        <p:tav tm="0">
                                          <p:val>
                                            <p:strVal val="ppt_x"/>
                                          </p:val>
                                        </p:tav>
                                        <p:tav tm="100000">
                                          <p:val>
                                            <p:strVal val="1+ppt_w/2"/>
                                          </p:val>
                                        </p:tav>
                                      </p:tavLst>
                                    </p:anim>
                                    <p:anim calcmode="lin" valueType="num">
                                      <p:cBhvr additive="base">
                                        <p:cTn id="38" dur="500"/>
                                        <p:tgtEl>
                                          <p:spTgt spid="3"/>
                                        </p:tgtEl>
                                        <p:attrNameLst>
                                          <p:attrName>ppt_y</p:attrName>
                                        </p:attrNameLst>
                                      </p:cBhvr>
                                      <p:tavLst>
                                        <p:tav tm="0">
                                          <p:val>
                                            <p:strVal val="ppt_y"/>
                                          </p:val>
                                        </p:tav>
                                        <p:tav tm="100000">
                                          <p:val>
                                            <p:strVal val="ppt_y"/>
                                          </p:val>
                                        </p:tav>
                                      </p:tavLst>
                                    </p:anim>
                                    <p:set>
                                      <p:cBhvr>
                                        <p:cTn id="39" dur="1" fill="hold">
                                          <p:stCondLst>
                                            <p:cond delay="499"/>
                                          </p:stCondLst>
                                        </p:cTn>
                                        <p:tgtEl>
                                          <p:spTgt spid="3"/>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par>
                                <p:cTn id="43" presetID="9"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par>
                                <p:cTn id="49" presetID="2" presetClass="entr" presetSubtype="2"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1" nodeType="clickEffect">
                                  <p:stCondLst>
                                    <p:cond delay="0"/>
                                  </p:stCondLst>
                                  <p:childTnLst>
                                    <p:animEffect transition="out" filter="dissolv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2" presetClass="exit" presetSubtype="2" fill="hold" grpId="1" nodeType="withEffect">
                                  <p:stCondLst>
                                    <p:cond delay="0"/>
                                  </p:stCondLst>
                                  <p:childTnLst>
                                    <p:anim calcmode="lin" valueType="num">
                                      <p:cBhvr additive="base">
                                        <p:cTn id="59" dur="500"/>
                                        <p:tgtEl>
                                          <p:spTgt spid="15"/>
                                        </p:tgtEl>
                                        <p:attrNameLst>
                                          <p:attrName>ppt_x</p:attrName>
                                        </p:attrNameLst>
                                      </p:cBhvr>
                                      <p:tavLst>
                                        <p:tav tm="0">
                                          <p:val>
                                            <p:strVal val="ppt_x"/>
                                          </p:val>
                                        </p:tav>
                                        <p:tav tm="100000">
                                          <p:val>
                                            <p:strVal val="1+ppt_w/2"/>
                                          </p:val>
                                        </p:tav>
                                      </p:tavLst>
                                    </p:anim>
                                    <p:anim calcmode="lin" valueType="num">
                                      <p:cBhvr additive="base">
                                        <p:cTn id="60" dur="500"/>
                                        <p:tgtEl>
                                          <p:spTgt spid="15"/>
                                        </p:tgtEl>
                                        <p:attrNameLst>
                                          <p:attrName>ppt_y</p:attrName>
                                        </p:attrNameLst>
                                      </p:cBhvr>
                                      <p:tavLst>
                                        <p:tav tm="0">
                                          <p:val>
                                            <p:strVal val="ppt_y"/>
                                          </p:val>
                                        </p:tav>
                                        <p:tav tm="100000">
                                          <p:val>
                                            <p:strVal val="ppt_y"/>
                                          </p:val>
                                        </p:tav>
                                      </p:tavLst>
                                    </p:anim>
                                    <p:set>
                                      <p:cBhvr>
                                        <p:cTn id="61" dur="1" fill="hold">
                                          <p:stCondLst>
                                            <p:cond delay="499"/>
                                          </p:stCondLst>
                                        </p:cTn>
                                        <p:tgtEl>
                                          <p:spTgt spid="15"/>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9"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dissolve">
                                      <p:cBhvr>
                                        <p:cTn id="67" dur="500"/>
                                        <p:tgtEl>
                                          <p:spTgt spid="16"/>
                                        </p:tgtEl>
                                      </p:cBhvr>
                                    </p:animEffect>
                                  </p:childTnLst>
                                </p:cTn>
                              </p:par>
                              <p:par>
                                <p:cTn id="68" presetID="9" presetClass="entr" presetSubtype="0"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dissolve">
                                      <p:cBhvr>
                                        <p:cTn id="70" dur="500"/>
                                        <p:tgtEl>
                                          <p:spTgt spid="8"/>
                                        </p:tgtEl>
                                      </p:cBhvr>
                                    </p:animEffect>
                                  </p:childTnLst>
                                </p:cTn>
                              </p:par>
                              <p:par>
                                <p:cTn id="71" presetID="2" presetClass="entr" presetSubtype="2"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9"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dissolve">
                                      <p:cBhvr>
                                        <p:cTn id="77" dur="500"/>
                                        <p:tgtEl>
                                          <p:spTgt spid="22"/>
                                        </p:tgtEl>
                                      </p:cBhvr>
                                    </p:animEffect>
                                  </p:childTnLst>
                                </p:cTn>
                              </p:par>
                              <p:par>
                                <p:cTn id="78" presetID="9"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dissolv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xit" presetSubtype="2" fill="hold" grpId="1" nodeType="clickEffect">
                                  <p:stCondLst>
                                    <p:cond delay="0"/>
                                  </p:stCondLst>
                                  <p:childTnLst>
                                    <p:anim calcmode="lin" valueType="num">
                                      <p:cBhvr additive="base">
                                        <p:cTn id="84" dur="500"/>
                                        <p:tgtEl>
                                          <p:spTgt spid="17"/>
                                        </p:tgtEl>
                                        <p:attrNameLst>
                                          <p:attrName>ppt_x</p:attrName>
                                        </p:attrNameLst>
                                      </p:cBhvr>
                                      <p:tavLst>
                                        <p:tav tm="0">
                                          <p:val>
                                            <p:strVal val="ppt_x"/>
                                          </p:val>
                                        </p:tav>
                                        <p:tav tm="100000">
                                          <p:val>
                                            <p:strVal val="1+ppt_w/2"/>
                                          </p:val>
                                        </p:tav>
                                      </p:tavLst>
                                    </p:anim>
                                    <p:anim calcmode="lin" valueType="num">
                                      <p:cBhvr additive="base">
                                        <p:cTn id="85" dur="500"/>
                                        <p:tgtEl>
                                          <p:spTgt spid="17"/>
                                        </p:tgtEl>
                                        <p:attrNameLst>
                                          <p:attrName>ppt_y</p:attrName>
                                        </p:attrNameLst>
                                      </p:cBhvr>
                                      <p:tavLst>
                                        <p:tav tm="0">
                                          <p:val>
                                            <p:strVal val="ppt_y"/>
                                          </p:val>
                                        </p:tav>
                                        <p:tav tm="100000">
                                          <p:val>
                                            <p:strVal val="ppt_y"/>
                                          </p:val>
                                        </p:tav>
                                      </p:tavLst>
                                    </p:anim>
                                    <p:set>
                                      <p:cBhvr>
                                        <p:cTn id="86" dur="1" fill="hold">
                                          <p:stCondLst>
                                            <p:cond delay="499"/>
                                          </p:stCondLst>
                                        </p:cTn>
                                        <p:tgtEl>
                                          <p:spTgt spid="17"/>
                                        </p:tgtEl>
                                        <p:attrNameLst>
                                          <p:attrName>style.visibility</p:attrName>
                                        </p:attrNameLst>
                                      </p:cBhvr>
                                      <p:to>
                                        <p:strVal val="hidden"/>
                                      </p:to>
                                    </p:set>
                                  </p:childTnLst>
                                </p:cTn>
                              </p:par>
                              <p:par>
                                <p:cTn id="87" presetID="9" presetClass="exit" presetSubtype="0" fill="hold" grpId="1" nodeType="withEffect">
                                  <p:stCondLst>
                                    <p:cond delay="0"/>
                                  </p:stCondLst>
                                  <p:childTnLst>
                                    <p:animEffect transition="out" filter="dissolv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9"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dissolve">
                                      <p:cBhvr>
                                        <p:cTn id="92" dur="500"/>
                                        <p:tgtEl>
                                          <p:spTgt spid="20"/>
                                        </p:tgtEl>
                                      </p:cBhvr>
                                    </p:animEffect>
                                  </p:childTnLst>
                                </p:cTn>
                              </p:par>
                              <p:par>
                                <p:cTn id="93" presetID="2" presetClass="entr" presetSubtype="2"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500" fill="hold"/>
                                        <p:tgtEl>
                                          <p:spTgt spid="21"/>
                                        </p:tgtEl>
                                        <p:attrNameLst>
                                          <p:attrName>ppt_x</p:attrName>
                                        </p:attrNameLst>
                                      </p:cBhvr>
                                      <p:tavLst>
                                        <p:tav tm="0">
                                          <p:val>
                                            <p:strVal val="1+#ppt_w/2"/>
                                          </p:val>
                                        </p:tav>
                                        <p:tav tm="100000">
                                          <p:val>
                                            <p:strVal val="#ppt_x"/>
                                          </p:val>
                                        </p:tav>
                                      </p:tavLst>
                                    </p:anim>
                                    <p:anim calcmode="lin" valueType="num">
                                      <p:cBhvr additive="base">
                                        <p:cTn id="96" dur="500" fill="hold"/>
                                        <p:tgtEl>
                                          <p:spTgt spid="21"/>
                                        </p:tgtEl>
                                        <p:attrNameLst>
                                          <p:attrName>ppt_y</p:attrName>
                                        </p:attrNameLst>
                                      </p:cBhvr>
                                      <p:tavLst>
                                        <p:tav tm="0">
                                          <p:val>
                                            <p:strVal val="#ppt_y"/>
                                          </p:val>
                                        </p:tav>
                                        <p:tav tm="100000">
                                          <p:val>
                                            <p:strVal val="#ppt_y"/>
                                          </p:val>
                                        </p:tav>
                                      </p:tavLst>
                                    </p:anim>
                                  </p:childTnLst>
                                </p:cTn>
                              </p:par>
                              <p:par>
                                <p:cTn id="97" presetID="9" presetClass="entr" presetSubtype="0" fill="hold"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dissolve">
                                      <p:cBhvr>
                                        <p:cTn id="99" dur="500"/>
                                        <p:tgtEl>
                                          <p:spTgt spid="19"/>
                                        </p:tgtEl>
                                      </p:cBhvr>
                                    </p:animEffect>
                                  </p:childTnLst>
                                </p:cTn>
                              </p:par>
                              <p:par>
                                <p:cTn id="100" presetID="9" presetClass="exit" presetSubtype="0" fill="hold" nodeType="withEffect">
                                  <p:stCondLst>
                                    <p:cond delay="0"/>
                                  </p:stCondLst>
                                  <p:childTnLst>
                                    <p:animEffect transition="out" filter="dissolv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par>
                                <p:cTn id="103" presetID="9" presetClass="exit" presetSubtype="0" fill="hold" nodeType="withEffect">
                                  <p:stCondLst>
                                    <p:cond delay="0"/>
                                  </p:stCondLst>
                                  <p:childTnLst>
                                    <p:animEffect transition="out" filter="dissolve">
                                      <p:cBhvr>
                                        <p:cTn id="104" dur="500"/>
                                        <p:tgtEl>
                                          <p:spTgt spid="22"/>
                                        </p:tgtEl>
                                      </p:cBhvr>
                                    </p:animEffect>
                                    <p:set>
                                      <p:cBhvr>
                                        <p:cTn id="10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4" grpId="0"/>
      <p:bldP spid="14" grpId="1"/>
      <p:bldP spid="3" grpId="0"/>
      <p:bldP spid="3" grpId="1"/>
      <p:bldP spid="15" grpId="0"/>
      <p:bldP spid="15" grpId="1"/>
      <p:bldP spid="16" grpId="0"/>
      <p:bldP spid="16" grpId="1"/>
      <p:bldP spid="17" grpId="0"/>
      <p:bldP spid="17" grpId="1"/>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ags/tag2.xml><?xml version="1.0" encoding="utf-8"?>
<p:tagLst xmlns:a="http://schemas.openxmlformats.org/drawingml/2006/main" xmlns:r="http://schemas.openxmlformats.org/officeDocument/2006/relationships" xmlns:p="http://schemas.openxmlformats.org/presentationml/2006/main">
  <p:tag name="TIMING" val="|1|15.5|18.9"/>
</p:tagLst>
</file>

<file path=ppt/tags/tag3.xml><?xml version="1.0" encoding="utf-8"?>
<p:tagLst xmlns:a="http://schemas.openxmlformats.org/drawingml/2006/main" xmlns:r="http://schemas.openxmlformats.org/officeDocument/2006/relationships" xmlns:p="http://schemas.openxmlformats.org/presentationml/2006/main">
  <p:tag name="TIMING" val="|6.2|19|29.3|17.5"/>
</p:tagLst>
</file>

<file path=ppt/tags/tag4.xml><?xml version="1.0" encoding="utf-8"?>
<p:tagLst xmlns:a="http://schemas.openxmlformats.org/drawingml/2006/main" xmlns:r="http://schemas.openxmlformats.org/officeDocument/2006/relationships" xmlns:p="http://schemas.openxmlformats.org/presentationml/2006/main">
  <p:tag name="TIMING" val="|4|22|1.9|6.1"/>
</p:tagLst>
</file>

<file path=ppt/tags/tag5.xml><?xml version="1.0" encoding="utf-8"?>
<p:tagLst xmlns:a="http://schemas.openxmlformats.org/drawingml/2006/main" xmlns:r="http://schemas.openxmlformats.org/officeDocument/2006/relationships" xmlns:p="http://schemas.openxmlformats.org/presentationml/2006/main">
  <p:tag name="TIMING" val="|13.3"/>
</p:tagLst>
</file>

<file path=ppt/tags/tag6.xml><?xml version="1.0" encoding="utf-8"?>
<p:tagLst xmlns:a="http://schemas.openxmlformats.org/drawingml/2006/main" xmlns:r="http://schemas.openxmlformats.org/officeDocument/2006/relationships" xmlns:p="http://schemas.openxmlformats.org/presentationml/2006/main">
  <p:tag name="TIMING" val="|13.3"/>
</p:tagLst>
</file>

<file path=ppt/tags/tag7.xml><?xml version="1.0" encoding="utf-8"?>
<p:tagLst xmlns:a="http://schemas.openxmlformats.org/drawingml/2006/main" xmlns:r="http://schemas.openxmlformats.org/officeDocument/2006/relationships" xmlns:p="http://schemas.openxmlformats.org/presentationml/2006/main">
  <p:tag name="TIMING" val="|13.3"/>
</p:tagLst>
</file>

<file path=ppt/tags/tag8.xml><?xml version="1.0" encoding="utf-8"?>
<p:tagLst xmlns:a="http://schemas.openxmlformats.org/drawingml/2006/main" xmlns:r="http://schemas.openxmlformats.org/officeDocument/2006/relationships" xmlns:p="http://schemas.openxmlformats.org/presentationml/2006/main">
  <p:tag name="TIMING" val="|13.3"/>
</p:tagLst>
</file>

<file path=ppt/tags/tag9.xml><?xml version="1.0" encoding="utf-8"?>
<p:tagLst xmlns:a="http://schemas.openxmlformats.org/drawingml/2006/main" xmlns:r="http://schemas.openxmlformats.org/officeDocument/2006/relationships" xmlns:p="http://schemas.openxmlformats.org/presentationml/2006/main">
  <p:tag name="TIMING" val="|2.3|9.7|17.7|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4702</TotalTime>
  <Words>884</Words>
  <Application>Microsoft Macintosh PowerPoint</Application>
  <PresentationFormat>Widescreen</PresentationFormat>
  <Paragraphs>135</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.Apple Color Emoji UI</vt:lpstr>
      <vt:lpstr>Andale Mono</vt:lpstr>
      <vt:lpstr>Arial</vt:lpstr>
      <vt:lpstr>Calibri</vt:lpstr>
      <vt:lpstr>Calibri Light</vt:lpstr>
      <vt:lpstr>Kohinoor Devanagari</vt:lpstr>
      <vt:lpstr>Kohinoor Devanagari Semibold</vt:lpstr>
      <vt:lpstr>Office Theme</vt:lpstr>
      <vt:lpstr>Rare Transits Observed by ASTEP</vt:lpstr>
      <vt:lpstr>Talk Structure</vt:lpstr>
      <vt:lpstr>Exoplanets – where are we now?</vt:lpstr>
      <vt:lpstr>Exoplanets – Transit Photometry</vt:lpstr>
      <vt:lpstr>ExoFOP - SG1</vt:lpstr>
      <vt:lpstr>What is ASTEP’s niche?</vt:lpstr>
      <vt:lpstr>Long Periods 🤝 Long Transits</vt:lpstr>
      <vt:lpstr>We observe what others can’t!</vt:lpstr>
      <vt:lpstr>Results:</vt:lpstr>
      <vt:lpstr>Results: TOI 282.01</vt:lpstr>
      <vt:lpstr>Results: TOI 282.01 </vt:lpstr>
      <vt:lpstr>Results: TOI 282.01 </vt:lpstr>
      <vt:lpstr>Results: TOI 282 b, c and d </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Dransfield (PhD Phys + Astronomy FT)</dc:creator>
  <cp:lastModifiedBy>Georgina Dransfield (PhD Phys + Astronomy FT)</cp:lastModifiedBy>
  <cp:revision>39</cp:revision>
  <dcterms:created xsi:type="dcterms:W3CDTF">2021-07-16T11:34:52Z</dcterms:created>
  <dcterms:modified xsi:type="dcterms:W3CDTF">2021-09-09T17:44:23Z</dcterms:modified>
</cp:coreProperties>
</file>